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5" r:id="rId1"/>
  </p:sldMasterIdLst>
  <p:notesMasterIdLst>
    <p:notesMasterId r:id="rId26"/>
  </p:notesMasterIdLst>
  <p:handoutMasterIdLst>
    <p:handoutMasterId r:id="rId27"/>
  </p:handoutMasterIdLst>
  <p:sldIdLst>
    <p:sldId id="256" r:id="rId2"/>
    <p:sldId id="257" r:id="rId3"/>
    <p:sldId id="272" r:id="rId4"/>
    <p:sldId id="275" r:id="rId5"/>
    <p:sldId id="276" r:id="rId6"/>
    <p:sldId id="278" r:id="rId7"/>
    <p:sldId id="279" r:id="rId8"/>
    <p:sldId id="280" r:id="rId9"/>
    <p:sldId id="281" r:id="rId10"/>
    <p:sldId id="282" r:id="rId11"/>
    <p:sldId id="274" r:id="rId12"/>
    <p:sldId id="277" r:id="rId13"/>
    <p:sldId id="259" r:id="rId14"/>
    <p:sldId id="260" r:id="rId15"/>
    <p:sldId id="261" r:id="rId16"/>
    <p:sldId id="262" r:id="rId17"/>
    <p:sldId id="273" r:id="rId18"/>
    <p:sldId id="263" r:id="rId19"/>
    <p:sldId id="266" r:id="rId20"/>
    <p:sldId id="267" r:id="rId21"/>
    <p:sldId id="268" r:id="rId22"/>
    <p:sldId id="269" r:id="rId23"/>
    <p:sldId id="270" r:id="rId24"/>
    <p:sldId id="271" r:id="rId2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0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81" autoAdjust="0"/>
    <p:restoredTop sz="90929"/>
  </p:normalViewPr>
  <p:slideViewPr>
    <p:cSldViewPr>
      <p:cViewPr varScale="1">
        <p:scale>
          <a:sx n="106" d="100"/>
          <a:sy n="106" d="100"/>
        </p:scale>
        <p:origin x="74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defRPr sz="1000" i="1"/>
            </a:lvl1pPr>
          </a:lstStyle>
          <a:p>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a:defRPr sz="1000" i="1"/>
            </a:lvl1pPr>
          </a:lstStyle>
          <a:p>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defRPr sz="1000" i="1"/>
            </a:lvl1pPr>
          </a:lstStyle>
          <a:p>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i="1"/>
            </a:lvl1pPr>
          </a:lstStyle>
          <a:p>
            <a:fld id="{79A64283-4043-4D71-951E-9744EBC6A9CD}"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defRPr sz="1000" i="1">
                <a:latin typeface="Times New Roman" pitchFamily="18" charset="0"/>
              </a:defRPr>
            </a:lvl1pPr>
          </a:lstStyle>
          <a:p>
            <a:endParaRPr lang="en-US"/>
          </a:p>
        </p:txBody>
      </p:sp>
      <p:sp>
        <p:nvSpPr>
          <p:cNvPr id="205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a:defRPr sz="1000" i="1">
                <a:latin typeface="Times New Roman" pitchFamily="18" charset="0"/>
              </a:defRPr>
            </a:lvl1pPr>
          </a:lstStyle>
          <a:p>
            <a:endParaRPr lang="en-US"/>
          </a:p>
        </p:txBody>
      </p:sp>
      <p:sp>
        <p:nvSpPr>
          <p:cNvPr id="2052" name="Rectangle 4"/>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i="1">
                <a:latin typeface="Times New Roman" pitchFamily="18" charset="0"/>
              </a:defRPr>
            </a:lvl1pPr>
          </a:lstStyle>
          <a:p>
            <a:fld id="{ADEC504C-B7E8-452E-83F4-D86EBEA1281A}" type="slidenum">
              <a:rPr lang="en-US"/>
              <a:pPr/>
              <a:t>‹#›</a:t>
            </a:fld>
            <a:endParaRPr lang="en-US"/>
          </a:p>
        </p:txBody>
      </p:sp>
      <p:sp>
        <p:nvSpPr>
          <p:cNvPr id="2054" name="Rectangle 6"/>
          <p:cNvSpPr>
            <a:spLocks noGrp="1" noRot="1" noChangeAspect="1" noChangeArrowheads="1" noTextEdit="1"/>
          </p:cNvSpPr>
          <p:nvPr>
            <p:ph type="sldImg" idx="2"/>
          </p:nvPr>
        </p:nvSpPr>
        <p:spPr bwMode="auto">
          <a:xfrm>
            <a:off x="1155700" y="698500"/>
            <a:ext cx="4546600" cy="3403600"/>
          </a:xfrm>
          <a:prstGeom prst="rect">
            <a:avLst/>
          </a:prstGeom>
          <a:noFill/>
          <a:ln w="9525">
            <a:noFill/>
            <a:miter lim="800000"/>
            <a:headEnd/>
            <a:tailEnd/>
          </a:ln>
          <a:effectLst/>
        </p:spPr>
      </p:sp>
      <p:sp>
        <p:nvSpPr>
          <p:cNvPr id="2055" name="Rectangle 7"/>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a:t>Click to edit Master notes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C4324AF-7A37-4651-B18D-D55CA7ECE818}" type="slidenum">
              <a:rPr lang="en-US"/>
              <a:pPr/>
              <a:t>1</a:t>
            </a:fld>
            <a:endParaRPr lang="en-US" dirty="0"/>
          </a:p>
        </p:txBody>
      </p:sp>
      <p:sp>
        <p:nvSpPr>
          <p:cNvPr id="5122" name="Rectangle 2"/>
          <p:cNvSpPr>
            <a:spLocks noGrp="1" noRot="1" noChangeAspect="1" noChangeArrowheads="1" noTextEdit="1"/>
          </p:cNvSpPr>
          <p:nvPr>
            <p:ph type="sldImg"/>
          </p:nvPr>
        </p:nvSpPr>
        <p:spPr>
          <a:xfrm>
            <a:off x="1168400" y="704850"/>
            <a:ext cx="4521200" cy="3390900"/>
          </a:xfrm>
          <a:ln w="12700" cap="flat">
            <a:solidFill>
              <a:schemeClr val="tx1"/>
            </a:solidFill>
          </a:ln>
        </p:spPr>
      </p:sp>
      <p:sp>
        <p:nvSpPr>
          <p:cNvPr id="5123"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2CC6E351-7BEE-4273-827B-6CA2626C6ACF}" type="slidenum">
              <a:rPr lang="en-US"/>
              <a:pPr/>
              <a:t>2</a:t>
            </a:fld>
            <a:endParaRPr lang="en-US" dirty="0"/>
          </a:p>
        </p:txBody>
      </p:sp>
      <p:sp>
        <p:nvSpPr>
          <p:cNvPr id="7170" name="Rectangle 2"/>
          <p:cNvSpPr>
            <a:spLocks noGrp="1" noChangeArrowheads="1"/>
          </p:cNvSpPr>
          <p:nvPr>
            <p:ph type="body" idx="1"/>
          </p:nvPr>
        </p:nvSpPr>
        <p:spPr>
          <a:ln/>
        </p:spPr>
        <p:txBody>
          <a:bodyPr/>
          <a:lstStyle/>
          <a:p>
            <a:endParaRPr lang="en-US" dirty="0"/>
          </a:p>
        </p:txBody>
      </p:sp>
      <p:sp>
        <p:nvSpPr>
          <p:cNvPr id="7171"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4E86B75-DAB8-4992-B95F-940520C7B183}" type="slidenum">
              <a:rPr lang="en-US"/>
              <a:pPr/>
              <a:t>13</a:t>
            </a:fld>
            <a:endParaRPr lang="en-US"/>
          </a:p>
        </p:txBody>
      </p:sp>
      <p:sp>
        <p:nvSpPr>
          <p:cNvPr id="11266" name="Rectangle 2"/>
          <p:cNvSpPr>
            <a:spLocks noGrp="1" noRot="1" noChangeAspect="1" noChangeArrowheads="1" noTextEdit="1"/>
          </p:cNvSpPr>
          <p:nvPr>
            <p:ph type="sldImg"/>
          </p:nvPr>
        </p:nvSpPr>
        <p:spPr>
          <a:xfrm>
            <a:off x="1168400" y="704850"/>
            <a:ext cx="4521200" cy="3390900"/>
          </a:xfrm>
          <a:ln w="12700" cap="flat">
            <a:solidFill>
              <a:schemeClr val="tx1"/>
            </a:solidFill>
          </a:ln>
        </p:spPr>
      </p:sp>
      <p:sp>
        <p:nvSpPr>
          <p:cNvPr id="11267"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82BE79F6-465E-4FA3-9FEC-3F42BF5F6D9A}" type="slidenum">
              <a:rPr lang="en-US"/>
              <a:pPr/>
              <a:t>14</a:t>
            </a:fld>
            <a:endParaRPr lang="en-US"/>
          </a:p>
        </p:txBody>
      </p:sp>
      <p:sp>
        <p:nvSpPr>
          <p:cNvPr id="13314" name="Rectangle 2"/>
          <p:cNvSpPr>
            <a:spLocks noGrp="1" noChangeArrowheads="1"/>
          </p:cNvSpPr>
          <p:nvPr>
            <p:ph type="body" idx="1"/>
          </p:nvPr>
        </p:nvSpPr>
        <p:spPr>
          <a:ln/>
        </p:spPr>
        <p:txBody>
          <a:bodyPr/>
          <a:lstStyle/>
          <a:p>
            <a:endParaRPr lang="en-US"/>
          </a:p>
        </p:txBody>
      </p:sp>
      <p:sp>
        <p:nvSpPr>
          <p:cNvPr id="13315"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F357B9F8-8299-4280-976A-0197BC2CDDFA}" type="slidenum">
              <a:rPr lang="en-US"/>
              <a:pPr/>
              <a:t>15</a:t>
            </a:fld>
            <a:endParaRPr lang="en-US"/>
          </a:p>
        </p:txBody>
      </p:sp>
      <p:sp>
        <p:nvSpPr>
          <p:cNvPr id="15362" name="Rectangle 2"/>
          <p:cNvSpPr>
            <a:spLocks noGrp="1" noChangeArrowheads="1"/>
          </p:cNvSpPr>
          <p:nvPr>
            <p:ph type="body" idx="1"/>
          </p:nvPr>
        </p:nvSpPr>
        <p:spPr>
          <a:noFill/>
          <a:ln/>
        </p:spPr>
        <p:txBody>
          <a:bodyPr/>
          <a:lstStyle/>
          <a:p>
            <a:r>
              <a:rPr lang="en-US" u="sng"/>
              <a:t>Propulsion Subsystem </a:t>
            </a:r>
            <a:r>
              <a:rPr lang="en-US"/>
              <a:t>- Liquid and solid rockets or compressed gas jets and associated hardware used for changing satellite attitude, velocity, or spin rate.  Solid rockets are usually used for placing a satellite in its final orbit after separation from the launch vehicle.  The liquid engines (along with associated plumbing lines, valves, and tanks) may be used for attitude control and orbit adjustments as well as final orbit insertion after launch. </a:t>
            </a:r>
          </a:p>
          <a:p>
            <a:endParaRPr lang="en-US"/>
          </a:p>
          <a:p>
            <a:r>
              <a:rPr lang="en-US" u="sng"/>
              <a:t>Thermal Control Subsystem</a:t>
            </a:r>
            <a:r>
              <a:rPr lang="en-US"/>
              <a:t> - Last but not least, the hardware used to control temperatures of all vehicle components.  Typical TCS elements include surface finishes, insulation blankets, heaters, and refrigerators. </a:t>
            </a:r>
          </a:p>
          <a:p>
            <a:endParaRPr lang="en-US"/>
          </a:p>
          <a:p>
            <a:r>
              <a:rPr lang="en-US"/>
              <a:t>All of these subsystem components are shown in the sketch of Flt Sat Com. </a:t>
            </a:r>
          </a:p>
        </p:txBody>
      </p:sp>
      <p:sp>
        <p:nvSpPr>
          <p:cNvPr id="15363"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ACAA2D5A-12F2-4A93-AFC6-0C53AE16FC86}" type="slidenum">
              <a:rPr lang="en-US"/>
              <a:pPr/>
              <a:t>16</a:t>
            </a:fld>
            <a:endParaRPr lang="en-US"/>
          </a:p>
        </p:txBody>
      </p:sp>
      <p:sp>
        <p:nvSpPr>
          <p:cNvPr id="17410" name="Rectangle 2"/>
          <p:cNvSpPr>
            <a:spLocks noGrp="1" noChangeArrowheads="1"/>
          </p:cNvSpPr>
          <p:nvPr>
            <p:ph type="body" idx="1"/>
          </p:nvPr>
        </p:nvSpPr>
        <p:spPr>
          <a:noFill/>
          <a:ln/>
        </p:spPr>
        <p:txBody>
          <a:bodyPr/>
          <a:lstStyle/>
          <a:p>
            <a:pPr>
              <a:tabLst>
                <a:tab pos="347663" algn="l"/>
              </a:tabLst>
            </a:pPr>
            <a:r>
              <a:rPr lang="en-US"/>
              <a:t>	Over the past 30 years, hundreds of different satellites have been built in support of scientific, Military and Commercial missions.  Most of these satellites, however, can be broadly categorized as one of three different types:  spin stabilized; 3-Axis stabilized; or pallets.  Each of these types has a rather distinctive set of characteristics as to the satellite configuration, internal equipment, and approach to thermal control. </a:t>
            </a:r>
          </a:p>
          <a:p>
            <a:pPr>
              <a:tabLst>
                <a:tab pos="347663" algn="l"/>
              </a:tabLst>
            </a:pPr>
            <a:r>
              <a:rPr lang="en-US"/>
              <a:t>	The most common spacecraft configuration today is 3-Axis stabilized.  This type of spacecraft is characterized by a roughly box-shaped body and deployable solar array panels as shown in the following figure.  The bodies of these spacecraft are kept inertially stable with a slow rotation induced about one axis to keep the payload antennas or sensor continuously pointed toward the earth as the satellite goes around its orbit.  The solar array panels are then counterrotated relative to the spacecraft body to keep them inertially fixed on the sun. </a:t>
            </a:r>
          </a:p>
          <a:p>
            <a:pPr>
              <a:tabLst>
                <a:tab pos="347663" algn="l"/>
              </a:tabLst>
            </a:pPr>
            <a:r>
              <a:rPr lang="en-US"/>
              <a:t>	The second category of satellites in the spin-stabilized variety.  These are less common than the 3-Axis type and have historically been used mostly for relatively high altitude missions in geosynchronous or Molinya orbits, although low altitude spinning satellites do exist.  A typical “spinner,” DSCS II, is shown.  As the name implies, attitude stability is achieved by spinning the satellite like a top at approximately 30 rpm about the axis of the cylindrical solar array.  In the case of DSCS, there is a large shelf on which the communications payload is mounted and which is despun relative to the rest of the spacecraft so that it points continuously at the earth. </a:t>
            </a:r>
          </a:p>
          <a:p>
            <a:pPr>
              <a:tabLst>
                <a:tab pos="347663" algn="l"/>
              </a:tabLst>
            </a:pPr>
            <a:r>
              <a:rPr lang="en-US"/>
              <a:t>	The final general type of spacecraft is the “pallet” which is not a complete satellite, but a collection of one or more payloads plus some limited support services such as power distribution, data recording, or telemetry sensors.  These pallets may be anything from a small experiment mounted to the side of a host spacecraft to a large structure containing many instruments and mounted in the payload bay of the space shuttle.  The principle difference between a pallet and a spacecraft is that the pallet is not able to function autonomously, but instead relies on the host vehicle for attitude control, electrical power, and TT&amp;C support. </a:t>
            </a:r>
          </a:p>
        </p:txBody>
      </p:sp>
      <p:sp>
        <p:nvSpPr>
          <p:cNvPr id="17411"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E28DECD1-0292-4C9B-A10A-01F0E798D1CC}" type="slidenum">
              <a:rPr lang="en-US"/>
              <a:pPr/>
              <a:t>17</a:t>
            </a:fld>
            <a:endParaRPr lang="en-US" dirty="0"/>
          </a:p>
        </p:txBody>
      </p:sp>
      <p:sp>
        <p:nvSpPr>
          <p:cNvPr id="9218" name="Rectangle 2"/>
          <p:cNvSpPr>
            <a:spLocks noGrp="1" noChangeArrowheads="1"/>
          </p:cNvSpPr>
          <p:nvPr>
            <p:ph type="body" idx="1"/>
          </p:nvPr>
        </p:nvSpPr>
        <p:spPr>
          <a:ln/>
        </p:spPr>
        <p:txBody>
          <a:bodyPr/>
          <a:lstStyle/>
          <a:p>
            <a:endParaRPr lang="en-US" dirty="0"/>
          </a:p>
        </p:txBody>
      </p:sp>
      <p:sp>
        <p:nvSpPr>
          <p:cNvPr id="9219"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98CEC7C6-23D1-445B-8D8B-3BCED631F17C}" type="slidenum">
              <a:rPr lang="en-US"/>
              <a:pPr/>
              <a:t>18</a:t>
            </a:fld>
            <a:endParaRPr lang="en-US"/>
          </a:p>
        </p:txBody>
      </p:sp>
      <p:sp>
        <p:nvSpPr>
          <p:cNvPr id="19458" name="Rectangle 2"/>
          <p:cNvSpPr>
            <a:spLocks noGrp="1" noChangeArrowheads="1"/>
          </p:cNvSpPr>
          <p:nvPr>
            <p:ph type="body" idx="1"/>
          </p:nvPr>
        </p:nvSpPr>
        <p:spPr>
          <a:ln/>
        </p:spPr>
        <p:txBody>
          <a:bodyPr/>
          <a:lstStyle/>
          <a:p>
            <a:endParaRPr lang="en-US"/>
          </a:p>
        </p:txBody>
      </p:sp>
      <p:sp>
        <p:nvSpPr>
          <p:cNvPr id="19459"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4385A40B-5471-41F5-B61D-80B33930C96D}" type="slidenum">
              <a:rPr lang="en-US"/>
              <a:pPr/>
              <a:t>19</a:t>
            </a:fld>
            <a:endParaRPr lang="en-US"/>
          </a:p>
        </p:txBody>
      </p:sp>
      <p:sp>
        <p:nvSpPr>
          <p:cNvPr id="25602" name="Rectangle 2"/>
          <p:cNvSpPr>
            <a:spLocks noGrp="1" noChangeArrowheads="1"/>
          </p:cNvSpPr>
          <p:nvPr>
            <p:ph type="body" idx="1"/>
          </p:nvPr>
        </p:nvSpPr>
        <p:spPr>
          <a:ln/>
        </p:spPr>
        <p:txBody>
          <a:bodyPr/>
          <a:lstStyle/>
          <a:p>
            <a:endParaRPr lang="en-US"/>
          </a:p>
        </p:txBody>
      </p:sp>
      <p:sp>
        <p:nvSpPr>
          <p:cNvPr id="25603"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08A59901-BDD9-438A-997B-46891D11554B}" type="slidenum">
              <a:rPr lang="en-US"/>
              <a:pPr/>
              <a:t>20</a:t>
            </a:fld>
            <a:endParaRPr lang="en-US"/>
          </a:p>
        </p:txBody>
      </p:sp>
      <p:sp>
        <p:nvSpPr>
          <p:cNvPr id="27650" name="Rectangle 2"/>
          <p:cNvSpPr>
            <a:spLocks noGrp="1" noChangeArrowheads="1"/>
          </p:cNvSpPr>
          <p:nvPr>
            <p:ph type="body" idx="1"/>
          </p:nvPr>
        </p:nvSpPr>
        <p:spPr>
          <a:ln/>
        </p:spPr>
        <p:txBody>
          <a:bodyPr/>
          <a:lstStyle/>
          <a:p>
            <a:endParaRPr lang="en-US"/>
          </a:p>
        </p:txBody>
      </p:sp>
      <p:sp>
        <p:nvSpPr>
          <p:cNvPr id="27651"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8EA69FB-DDAD-4B84-97E2-49825CD85142}" type="slidenum">
              <a:rPr lang="en-US"/>
              <a:pPr/>
              <a:t>21</a:t>
            </a:fld>
            <a:endParaRPr lang="en-US"/>
          </a:p>
        </p:txBody>
      </p:sp>
      <p:sp>
        <p:nvSpPr>
          <p:cNvPr id="29698" name="Rectangle 2"/>
          <p:cNvSpPr>
            <a:spLocks noGrp="1" noChangeArrowheads="1"/>
          </p:cNvSpPr>
          <p:nvPr>
            <p:ph type="body" idx="1"/>
          </p:nvPr>
        </p:nvSpPr>
        <p:spPr>
          <a:noFill/>
          <a:ln/>
        </p:spPr>
        <p:txBody>
          <a:bodyPr/>
          <a:lstStyle/>
          <a:p>
            <a:pPr>
              <a:tabLst>
                <a:tab pos="338138" algn="l"/>
              </a:tabLst>
            </a:pPr>
            <a:r>
              <a:rPr lang="en-US"/>
              <a:t>	Although there are a number of spin stabilized satellite thermal designs, the most common is that typified by DSCS II, Satellite Data Systems and a host of commercial communications satellites.  The approach is to use the spinning solar array as a heat sink for the internal components.  A cylinder spinning with the sun normal to the spin axis will run around room temperature if the ratio of solar absorption to infrared emittance (</a:t>
            </a:r>
            <a:r>
              <a:rPr lang="en-US">
                <a:latin typeface="Symbol" pitchFamily="18" charset="2"/>
              </a:rPr>
              <a:t>a</a:t>
            </a:r>
            <a:r>
              <a:rPr lang="en-US"/>
              <a:t>/</a:t>
            </a:r>
            <a:r>
              <a:rPr lang="en-US">
                <a:latin typeface="Symbol" pitchFamily="18" charset="2"/>
              </a:rPr>
              <a:t>e</a:t>
            </a:r>
            <a:r>
              <a:rPr lang="en-US"/>
              <a:t>) is approximately 1.0, as is the case with the solar cells which cover the cylinder.  Because of this, the spinning solar array makes a convenient heat sink for internal components. </a:t>
            </a:r>
          </a:p>
          <a:p>
            <a:pPr>
              <a:tabLst>
                <a:tab pos="338138" algn="l"/>
              </a:tabLst>
            </a:pPr>
            <a:r>
              <a:rPr lang="en-US"/>
              <a:t>	The figure illustrates the thermal balance in a typical spinning satellite.  Electronic boxes are usually mounted on shelves and radiate their heat to the solar array and sometimes also to the forward or aft ends if extra radiator area is required.  The electronic boxes are typically painted black for high infrared emittance and are mounted in such a way as to insure good heat conduction to the shelf.  For most boxes the combined surface area of the box and shelf is sufficient to radiate the waste heat to the solar array without a large temperature difference developing between the box and room temperature array.  If a box is small and has a high heat dissipation, a thermal "doubler" (a sheet of high conductivity material such as Aluminum, Beryllium, or Copper) may be placed under the box to help spread the heat out on the shelf and increase the effective radiating area of the box. </a:t>
            </a:r>
          </a:p>
          <a:p>
            <a:pPr>
              <a:tabLst>
                <a:tab pos="338138" algn="l"/>
              </a:tabLst>
            </a:pPr>
            <a:r>
              <a:rPr lang="en-US"/>
              <a:t>	Because most spinners are used in high altitude geosyncronous orbits, eclipses occur only once per day and last for a maximum of 72 minutes.  During eclipse the solar array temperature drops dramatically, typically from room temperature to on the order of -100ÞF.  During this period, the temperature of the electronic boxes and other components will also drop, however, due to their high thermal mass, they will not cool nearly as fast as the relatively lightweight solar array.  The result is that it is often possible to "coast" through the eclipse without falling below the minimum allowable operating temperature of the electronics.  However, if the thermal design analysis shows that some components get too cold, then either a lower emittance finish on the cold units or a heater may be required to reduce their radiative coupling to the solar array or provide extra heating during eclipse. </a:t>
            </a:r>
          </a:p>
          <a:p>
            <a:pPr>
              <a:tabLst>
                <a:tab pos="338138" algn="l"/>
              </a:tabLst>
            </a:pPr>
            <a:endParaRPr lang="en-US"/>
          </a:p>
        </p:txBody>
      </p:sp>
      <p:sp>
        <p:nvSpPr>
          <p:cNvPr id="29699" name="Rectangle 3"/>
          <p:cNvSpPr>
            <a:spLocks noGrp="1" noRot="1" noChangeAspect="1" noChangeArrowheads="1" noTextEdit="1"/>
          </p:cNvSpPr>
          <p:nvPr>
            <p:ph type="sldImg"/>
          </p:nvPr>
        </p:nvSpPr>
        <p:spPr>
          <a:xfrm>
            <a:off x="1231900" y="927100"/>
            <a:ext cx="4572000" cy="3429000"/>
          </a:xfr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D6BEBEAB-BBA5-457A-B978-A5A5C9D46461}" type="slidenum">
              <a:rPr lang="en-US"/>
              <a:pPr/>
              <a:t>22</a:t>
            </a:fld>
            <a:endParaRPr lang="en-US"/>
          </a:p>
        </p:txBody>
      </p:sp>
      <p:sp>
        <p:nvSpPr>
          <p:cNvPr id="31746" name="Rectangle 2"/>
          <p:cNvSpPr>
            <a:spLocks noGrp="1" noChangeArrowheads="1"/>
          </p:cNvSpPr>
          <p:nvPr>
            <p:ph type="body" idx="1"/>
          </p:nvPr>
        </p:nvSpPr>
        <p:spPr>
          <a:ln/>
        </p:spPr>
        <p:txBody>
          <a:bodyPr/>
          <a:lstStyle/>
          <a:p>
            <a:endParaRPr lang="en-US"/>
          </a:p>
        </p:txBody>
      </p:sp>
      <p:sp>
        <p:nvSpPr>
          <p:cNvPr id="31747"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F6BD169-9409-44E3-86DC-81794E48EEBE}" type="slidenum">
              <a:rPr lang="en-US"/>
              <a:pPr/>
              <a:t>23</a:t>
            </a:fld>
            <a:endParaRPr lang="en-US"/>
          </a:p>
        </p:txBody>
      </p:sp>
      <p:sp>
        <p:nvSpPr>
          <p:cNvPr id="33794" name="Rectangle 2"/>
          <p:cNvSpPr>
            <a:spLocks noGrp="1" noChangeArrowheads="1"/>
          </p:cNvSpPr>
          <p:nvPr>
            <p:ph type="body" idx="1"/>
          </p:nvPr>
        </p:nvSpPr>
        <p:spPr>
          <a:ln/>
        </p:spPr>
        <p:txBody>
          <a:bodyPr/>
          <a:lstStyle/>
          <a:p>
            <a:endParaRPr lang="en-US"/>
          </a:p>
        </p:txBody>
      </p:sp>
      <p:sp>
        <p:nvSpPr>
          <p:cNvPr id="33795"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D5465B59-9846-436C-A26F-BA56ECE09E90}" type="slidenum">
              <a:rPr lang="en-US"/>
              <a:pPr/>
              <a:t>24</a:t>
            </a:fld>
            <a:endParaRPr lang="en-US"/>
          </a:p>
        </p:txBody>
      </p:sp>
      <p:sp>
        <p:nvSpPr>
          <p:cNvPr id="35842" name="Rectangle 2"/>
          <p:cNvSpPr>
            <a:spLocks noGrp="1" noChangeArrowheads="1"/>
          </p:cNvSpPr>
          <p:nvPr>
            <p:ph type="body" idx="1"/>
          </p:nvPr>
        </p:nvSpPr>
        <p:spPr>
          <a:ln/>
        </p:spPr>
        <p:txBody>
          <a:bodyPr/>
          <a:lstStyle/>
          <a:p>
            <a:endParaRPr lang="en-US"/>
          </a:p>
        </p:txBody>
      </p:sp>
      <p:sp>
        <p:nvSpPr>
          <p:cNvPr id="35843" name="Rectangle 3"/>
          <p:cNvSpPr>
            <a:spLocks noGrp="1" noRot="1" noChangeAspect="1" noChangeArrowheads="1" noTextEdit="1"/>
          </p:cNvSpPr>
          <p:nvPr>
            <p:ph type="sldImg"/>
          </p:nvPr>
        </p:nvSpPr>
        <p:spPr>
          <a:xfrm>
            <a:off x="1160463" y="698500"/>
            <a:ext cx="4537075" cy="3403600"/>
          </a:xfr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AF98F827-E84A-4D37-BCBA-4C0509409AA3}" type="datetime1">
              <a:rPr lang="en-US" smtClean="0"/>
              <a:pPr/>
              <a:t>1/17/2019</a:t>
            </a:fld>
            <a:endParaRPr lang="en-US"/>
          </a:p>
        </p:txBody>
      </p:sp>
      <p:sp>
        <p:nvSpPr>
          <p:cNvPr id="19" name="Footer Placeholder 18"/>
          <p:cNvSpPr>
            <a:spLocks noGrp="1"/>
          </p:cNvSpPr>
          <p:nvPr>
            <p:ph type="ftr" sz="quarter" idx="11"/>
          </p:nvPr>
        </p:nvSpPr>
        <p:spPr/>
        <p:txBody>
          <a:bodyPr/>
          <a:lstStyle/>
          <a:p>
            <a:endParaRPr kumimoji="0" lang="en-US"/>
          </a:p>
        </p:txBody>
      </p:sp>
      <p:sp>
        <p:nvSpPr>
          <p:cNvPr id="27" name="Slide Number Placeholder 26"/>
          <p:cNvSpPr>
            <a:spLocks noGrp="1"/>
          </p:cNvSpPr>
          <p:nvPr>
            <p:ph type="sldNum" sz="quarter" idx="12"/>
          </p:nvPr>
        </p:nvSpPr>
        <p:spPr/>
        <p:txBody>
          <a:bodyPr/>
          <a:lstStyle/>
          <a:p>
            <a:fld id="{F0B09D05-5E00-4E8A-A6B3-F769DAF071CC}" type="slidenum">
              <a:rPr lang="en-US"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7CB7AC-2199-4750-A653-D3C3A31E2AA7}" type="datetime1">
              <a:rPr lang="en-US" smtClean="0"/>
              <a:pPr/>
              <a:t>1/17/2019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73A33F6-412D-4771-90DA-B181514F6DD1}" type="slidenum">
              <a:rPr lang="en-US" altLang="en-US" smtClean="0"/>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CB073CE-65C2-4736-8B1E-8BC94B0C1DCA}" type="datetime1">
              <a:rPr lang="en-US" smtClean="0"/>
              <a:pPr/>
              <a:t>1/17/2019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3A5E1BB-D217-45C5-9497-6ABF129F38C3}" type="slidenum">
              <a:rPr lang="en-US"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BA109BE-C300-46A0-B115-DA85A2088A7C}" type="datetime1">
              <a:rPr lang="en-US" smtClean="0"/>
              <a:pPr/>
              <a:t>1/17/2019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49C9F39D-92EF-4D10-9C47-E31374B5F617}" type="slidenum">
              <a:rPr lang="en-US" altLang="en-US" smtClean="0"/>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79D1D23-12A0-4ECC-BA91-0E424AC11FCD}" type="datetime1">
              <a:rPr lang="en-US" smtClean="0"/>
              <a:pPr/>
              <a:t>1/17/2019</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A33CD7DA-3F64-4919-AF6A-0020761E8C0C}" type="slidenum">
              <a:rPr lang="en-US" altLang="en-US" smtClean="0"/>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a:t>Click to edit Master title style</a:t>
            </a:r>
          </a:p>
        </p:txBody>
      </p:sp>
      <p:sp>
        <p:nvSpPr>
          <p:cNvPr id="7" name="Date Placeholder 6"/>
          <p:cNvSpPr>
            <a:spLocks noGrp="1"/>
          </p:cNvSpPr>
          <p:nvPr>
            <p:ph type="dt" sz="half" idx="10"/>
          </p:nvPr>
        </p:nvSpPr>
        <p:spPr/>
        <p:txBody>
          <a:bodyPr/>
          <a:lstStyle/>
          <a:p>
            <a:fld id="{8DD25252-EBEF-420A-A6D7-528038CF5BDD}" type="datetime1">
              <a:rPr lang="en-US" smtClean="0"/>
              <a:pPr/>
              <a:t>1/17/2019</a:t>
            </a:fld>
            <a:endParaRPr lang="en-US"/>
          </a:p>
        </p:txBody>
      </p:sp>
      <p:sp>
        <p:nvSpPr>
          <p:cNvPr id="8" name="Slide Number Placeholder 7"/>
          <p:cNvSpPr>
            <a:spLocks noGrp="1"/>
          </p:cNvSpPr>
          <p:nvPr>
            <p:ph type="sldNum" sz="quarter" idx="11"/>
          </p:nvPr>
        </p:nvSpPr>
        <p:spPr/>
        <p:txBody>
          <a:bodyPr/>
          <a:lstStyle/>
          <a:p>
            <a:fld id="{437E26D8-5F66-4686-82D0-E3B2B1F07364}" type="slidenum">
              <a:rPr lang="en-US" altLang="en-US" smtClean="0"/>
              <a:pPr/>
              <a:t>‹#›</a:t>
            </a:fld>
            <a:endParaRPr lang="en-US" altLang="en-US"/>
          </a:p>
        </p:txBody>
      </p:sp>
      <p:sp>
        <p:nvSpPr>
          <p:cNvPr id="9" name="Footer Placeholder 8"/>
          <p:cNvSpPr>
            <a:spLocks noGrp="1"/>
          </p:cNvSpPr>
          <p:nvPr>
            <p:ph type="ftr" sz="quarter" idx="12"/>
          </p:nvPr>
        </p:nvSpPr>
        <p:spPr/>
        <p:txBody>
          <a:bodyPr/>
          <a:lstStyle/>
          <a:p>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7787B8-D6E7-4803-9076-625BF7CD38F8}" type="datetime1">
              <a:rPr lang="en-US" smtClean="0"/>
              <a:pPr/>
              <a:t>1/17/2019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3D2388CE-67FD-4E37-832D-2DB6554FA305}" type="slidenum">
              <a:rPr lang="en-US" altLang="en-US" smtClean="0"/>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a:t>Click to edit Master title style</a:t>
            </a:r>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C4809E2-9C8A-4466-870E-16457E09F031}" type="datetime1">
              <a:rPr lang="en-US" smtClean="0"/>
              <a:pPr/>
              <a:t>1/17/2019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8156448" y="6422064"/>
            <a:ext cx="762000" cy="365125"/>
          </a:xfrm>
        </p:spPr>
        <p:txBody>
          <a:bodyPr/>
          <a:lstStyle/>
          <a:p>
            <a:fld id="{4819C3C6-1434-49AF-8643-23D84C62A3EA}" type="slidenum">
              <a:rPr lang="en-US" altLang="en-US" smtClean="0"/>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a:t>Click to edit Master title style</a:t>
            </a:r>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7F8D7FC-2D0F-4952-B06F-27C3558DFBE0}" type="datetime1">
              <a:rPr lang="en-US" smtClean="0"/>
              <a:pPr/>
              <a:t>1/17/2019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B80E42B-8826-467D-86C9-4AC3E15385EB}" type="slidenum">
              <a:rPr lang="en-US" altLang="en-US" smtClean="0"/>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04C578B-0B31-440D-9FED-04B75EC07A1A}" type="datetime1">
              <a:rPr lang="en-US" smtClean="0"/>
              <a:pPr/>
              <a:t>1/17/2019</a:t>
            </a:fld>
            <a:endParaRPr lang="en-US"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11F1EDD5-449D-46E3-8EB3-3FAF2719B474}" type="slidenum">
              <a:rPr lang="en-US" altLang="en-US" smtClean="0"/>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94D42BB-0383-43D4-873F-8468FA531C34}" type="datetime1">
              <a:rPr lang="en-US" smtClean="0"/>
              <a:pPr/>
              <a:t>1/17/2019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F116E2E8-8333-444D-9B11-01A6297F6406}" type="slidenum">
              <a:rPr lang="en-US" altLang="en-US" smtClean="0"/>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a:t>Click to edit Master title style</a:t>
            </a:r>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3BD6D6C2-52F3-4CB1-9869-DB96459A4C1C}" type="datetime1">
              <a:rPr lang="en-US" smtClean="0"/>
              <a:pPr/>
              <a:t>1/17/2019</a:t>
            </a:fld>
            <a:endParaRPr lang="en-US" sz="1000">
              <a:solidFill>
                <a:schemeClr val="tx2">
                  <a:shade val="50000"/>
                </a:schemeClr>
              </a:solidFill>
            </a:endParaRP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lgn="ctr" eaLnBrk="1" latinLnBrk="0" hangingPunct="1"/>
            <a:endParaRPr kumimoji="0" lang="en-US" sz="1000" dirty="0">
              <a:solidFill>
                <a:schemeClr val="tx2">
                  <a:shade val="50000"/>
                </a:schemeClr>
              </a:solidFill>
            </a:endParaRP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221B2F2-D165-4E79-AFDE-C4E6B9F881D1}" type="slidenum">
              <a:rPr lang="en-US" altLang="en-US" smtClean="0"/>
              <a:pPr/>
              <a:t>‹#›</a:t>
            </a:fld>
            <a:endParaRPr lang="en-US" altLang="en-US"/>
          </a:p>
        </p:txBody>
      </p:sp>
    </p:spTree>
  </p:cSld>
  <p:clrMap bg1="dk1" tx1="lt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5.png"/><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26" Type="http://schemas.openxmlformats.org/officeDocument/2006/relationships/image" Target="../media/image41.png"/><Relationship Id="rId3" Type="http://schemas.openxmlformats.org/officeDocument/2006/relationships/image" Target="../media/image18.png"/><Relationship Id="rId21" Type="http://schemas.openxmlformats.org/officeDocument/2006/relationships/image" Target="../media/image36.png"/><Relationship Id="rId34" Type="http://schemas.openxmlformats.org/officeDocument/2006/relationships/image" Target="../media/image49.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5" Type="http://schemas.openxmlformats.org/officeDocument/2006/relationships/image" Target="../media/image40.png"/><Relationship Id="rId33" Type="http://schemas.openxmlformats.org/officeDocument/2006/relationships/image" Target="../media/image48.png"/><Relationship Id="rId2" Type="http://schemas.openxmlformats.org/officeDocument/2006/relationships/notesSlide" Target="../notesSlides/notesSlide10.xml"/><Relationship Id="rId16" Type="http://schemas.openxmlformats.org/officeDocument/2006/relationships/image" Target="../media/image31.png"/><Relationship Id="rId20" Type="http://schemas.openxmlformats.org/officeDocument/2006/relationships/image" Target="../media/image35.png"/><Relationship Id="rId29"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24" Type="http://schemas.openxmlformats.org/officeDocument/2006/relationships/image" Target="../media/image39.png"/><Relationship Id="rId32" Type="http://schemas.openxmlformats.org/officeDocument/2006/relationships/image" Target="../media/image47.png"/><Relationship Id="rId5" Type="http://schemas.openxmlformats.org/officeDocument/2006/relationships/image" Target="../media/image20.png"/><Relationship Id="rId15" Type="http://schemas.openxmlformats.org/officeDocument/2006/relationships/image" Target="../media/image30.png"/><Relationship Id="rId23" Type="http://schemas.openxmlformats.org/officeDocument/2006/relationships/image" Target="../media/image38.png"/><Relationship Id="rId28" Type="http://schemas.openxmlformats.org/officeDocument/2006/relationships/image" Target="../media/image43.png"/><Relationship Id="rId10" Type="http://schemas.openxmlformats.org/officeDocument/2006/relationships/image" Target="../media/image25.png"/><Relationship Id="rId19" Type="http://schemas.openxmlformats.org/officeDocument/2006/relationships/image" Target="../media/image34.png"/><Relationship Id="rId31" Type="http://schemas.openxmlformats.org/officeDocument/2006/relationships/image" Target="../media/image46.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 Id="rId22" Type="http://schemas.openxmlformats.org/officeDocument/2006/relationships/image" Target="../media/image37.png"/><Relationship Id="rId27" Type="http://schemas.openxmlformats.org/officeDocument/2006/relationships/image" Target="../media/image42.png"/><Relationship Id="rId30" Type="http://schemas.openxmlformats.org/officeDocument/2006/relationships/image" Target="../media/image45.png"/><Relationship Id="rId35"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14.xml"/><Relationship Id="rId16" Type="http://schemas.openxmlformats.org/officeDocument/2006/relationships/image" Target="../media/image67.wmf"/><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5" Type="http://schemas.openxmlformats.org/officeDocument/2006/relationships/image" Target="../media/image6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09600" y="1219200"/>
            <a:ext cx="7467600" cy="2301240"/>
          </a:xfrm>
          <a:noFill/>
          <a:ln/>
        </p:spPr>
        <p:txBody>
          <a:bodyPr lIns="92075" tIns="46038" rIns="92075" bIns="46038">
            <a:normAutofit fontScale="90000"/>
          </a:bodyPr>
          <a:lstStyle/>
          <a:p>
            <a:r>
              <a:rPr lang="en-US" sz="2700" dirty="0"/>
              <a:t>Lesson 1</a:t>
            </a:r>
            <a:br>
              <a:rPr lang="en-US" dirty="0"/>
            </a:br>
            <a:br>
              <a:rPr lang="en-US" dirty="0"/>
            </a:br>
            <a:r>
              <a:rPr lang="en-US" sz="4400" dirty="0"/>
              <a:t>OVERVIEW OF </a:t>
            </a:r>
            <a:br>
              <a:rPr lang="en-US" sz="4400" dirty="0"/>
            </a:br>
            <a:r>
              <a:rPr lang="en-US" sz="4400" dirty="0"/>
              <a:t>Spacecraft THERMAL CONTROL</a:t>
            </a:r>
          </a:p>
        </p:txBody>
      </p:sp>
      <p:sp>
        <p:nvSpPr>
          <p:cNvPr id="3" name="Slide Number Placeholder 2"/>
          <p:cNvSpPr>
            <a:spLocks noGrp="1"/>
          </p:cNvSpPr>
          <p:nvPr>
            <p:ph type="sldNum" sz="quarter" idx="12"/>
          </p:nvPr>
        </p:nvSpPr>
        <p:spPr/>
        <p:txBody>
          <a:bodyPr/>
          <a:lstStyle/>
          <a:p>
            <a:fld id="{F0B09D05-5E00-4E8A-A6B3-F769DAF071CC}" type="slidenum">
              <a:rPr lang="en-US" altLang="en-US" smtClean="0"/>
              <a:pPr/>
              <a:t>1</a:t>
            </a:fld>
            <a:endParaRPr lang="en-US" altLang="en-US"/>
          </a:p>
        </p:txBody>
      </p:sp>
      <p:sp>
        <p:nvSpPr>
          <p:cNvPr id="4" name="Rectangle 3">
            <a:extLst>
              <a:ext uri="{FF2B5EF4-FFF2-40B4-BE49-F238E27FC236}">
                <a16:creationId xmlns:a16="http://schemas.microsoft.com/office/drawing/2014/main" id="{2451586B-20C8-4EA6-B9C9-12E8109FBA55}"/>
              </a:ext>
            </a:extLst>
          </p:cNvPr>
          <p:cNvSpPr>
            <a:spLocks noGrp="1" noChangeArrowheads="1"/>
          </p:cNvSpPr>
          <p:nvPr>
            <p:ph type="subTitle" idx="1"/>
          </p:nvPr>
        </p:nvSpPr>
        <p:spPr>
          <a:xfrm>
            <a:off x="4937156" y="4191000"/>
            <a:ext cx="3124200" cy="838200"/>
          </a:xfrm>
          <a:noFill/>
          <a:ln/>
        </p:spPr>
        <p:txBody>
          <a:bodyPr lIns="92075" tIns="46038" rIns="92075" bIns="46038" anchorCtr="0"/>
          <a:lstStyle/>
          <a:p>
            <a:pPr marL="342900" indent="-342900"/>
            <a:r>
              <a:rPr lang="en-US" dirty="0"/>
              <a:t>DAVID G. GILMORE</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04800" y="533400"/>
            <a:ext cx="8534400" cy="609600"/>
          </a:xfrm>
          <a:noFill/>
          <a:ln/>
        </p:spPr>
        <p:txBody>
          <a:bodyPr lIns="92075" tIns="46038" rIns="92075" bIns="46038">
            <a:normAutofit fontScale="90000"/>
          </a:bodyPr>
          <a:lstStyle/>
          <a:p>
            <a:r>
              <a:rPr lang="en-US" dirty="0"/>
              <a:t>Topics</a:t>
            </a:r>
          </a:p>
        </p:txBody>
      </p:sp>
      <p:sp>
        <p:nvSpPr>
          <p:cNvPr id="6147" name="Rectangle 3"/>
          <p:cNvSpPr>
            <a:spLocks noGrp="1" noChangeArrowheads="1"/>
          </p:cNvSpPr>
          <p:nvPr>
            <p:ph idx="1"/>
          </p:nvPr>
        </p:nvSpPr>
        <p:spPr>
          <a:xfrm>
            <a:off x="457200" y="1447800"/>
            <a:ext cx="7467600" cy="4525963"/>
          </a:xfrm>
          <a:noFill/>
          <a:ln/>
        </p:spPr>
        <p:txBody>
          <a:bodyPr lIns="92075" tIns="46038" rIns="92075" bIns="46038" anchor="ctr"/>
          <a:lstStyle/>
          <a:p>
            <a:pPr>
              <a:spcAft>
                <a:spcPct val="50000"/>
              </a:spcAft>
            </a:pPr>
            <a:r>
              <a:rPr lang="en-US" dirty="0"/>
              <a:t>Satellite Missions</a:t>
            </a:r>
          </a:p>
          <a:p>
            <a:pPr>
              <a:spcAft>
                <a:spcPct val="50000"/>
              </a:spcAft>
            </a:pPr>
            <a:r>
              <a:rPr lang="en-US" dirty="0"/>
              <a:t>Orbits</a:t>
            </a:r>
          </a:p>
          <a:p>
            <a:pPr>
              <a:spcAft>
                <a:spcPct val="50000"/>
              </a:spcAft>
            </a:pPr>
            <a:r>
              <a:rPr lang="en-US" dirty="0"/>
              <a:t>Satellite Architectures</a:t>
            </a:r>
          </a:p>
          <a:p>
            <a:pPr>
              <a:spcAft>
                <a:spcPct val="50000"/>
              </a:spcAft>
            </a:pPr>
            <a:r>
              <a:rPr lang="en-US" dirty="0"/>
              <a:t>Role of Thermal Control Subsystem</a:t>
            </a:r>
          </a:p>
          <a:p>
            <a:pPr>
              <a:spcAft>
                <a:spcPct val="50000"/>
              </a:spcAft>
            </a:pPr>
            <a:r>
              <a:rPr lang="en-US" dirty="0"/>
              <a:t>Thermal Subsystem Architectures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2</a:t>
            </a:fld>
            <a:endParaRPr lang="en-US" altLang="en-US"/>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838200"/>
          </a:xfrm>
        </p:spPr>
        <p:txBody>
          <a:bodyPr>
            <a:normAutofit/>
          </a:bodyPr>
          <a:lstStyle/>
          <a:p>
            <a:r>
              <a:rPr lang="en-US" dirty="0"/>
              <a:t>Satellite Missions</a:t>
            </a:r>
          </a:p>
        </p:txBody>
      </p:sp>
      <p:sp>
        <p:nvSpPr>
          <p:cNvPr id="3" name="Content Placeholder 2"/>
          <p:cNvSpPr>
            <a:spLocks noGrp="1"/>
          </p:cNvSpPr>
          <p:nvPr>
            <p:ph idx="1"/>
          </p:nvPr>
        </p:nvSpPr>
        <p:spPr>
          <a:xfrm>
            <a:off x="457200" y="1219200"/>
            <a:ext cx="8229600" cy="5257800"/>
          </a:xfrm>
        </p:spPr>
        <p:txBody>
          <a:bodyPr>
            <a:normAutofit fontScale="92500"/>
          </a:bodyPr>
          <a:lstStyle/>
          <a:p>
            <a:r>
              <a:rPr lang="en-US" dirty="0"/>
              <a:t>Satellites serve wide variety of missions; communications, science, weather, GPS, surveillance, etc.</a:t>
            </a:r>
          </a:p>
          <a:p>
            <a:pPr lvl="1"/>
            <a:endParaRPr lang="en-US" dirty="0"/>
          </a:p>
          <a:p>
            <a:r>
              <a:rPr lang="en-US" dirty="0"/>
              <a:t>Satellites operate in a variety of orbits</a:t>
            </a:r>
          </a:p>
          <a:p>
            <a:pPr lvl="1"/>
            <a:r>
              <a:rPr lang="en-US" dirty="0"/>
              <a:t>Low Earth Orbits (LEO) - less than 2000 km altitude, period of around 1.5 hours</a:t>
            </a:r>
          </a:p>
          <a:p>
            <a:pPr lvl="1"/>
            <a:r>
              <a:rPr lang="en-US" dirty="0"/>
              <a:t>Geosynchronous (GEO) -  35,786 km, 24 hour period</a:t>
            </a:r>
          </a:p>
          <a:p>
            <a:pPr lvl="1"/>
            <a:r>
              <a:rPr lang="en-US" dirty="0"/>
              <a:t>Mid Earth Orbits (MEO) – between LEO and GEO, 12 hour periods are common</a:t>
            </a:r>
          </a:p>
          <a:p>
            <a:pPr lvl="1"/>
            <a:r>
              <a:rPr lang="en-US" dirty="0" err="1"/>
              <a:t>Molniya</a:t>
            </a:r>
            <a:r>
              <a:rPr lang="en-US" dirty="0"/>
              <a:t> – highly elliptical, inclined orbit with 12 hour period</a:t>
            </a:r>
          </a:p>
          <a:p>
            <a:pPr lvl="1"/>
            <a:endParaRPr lang="en-US" dirty="0"/>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Satellite Orbits (to scale)</a:t>
            </a:r>
          </a:p>
        </p:txBody>
      </p:sp>
      <p:pic>
        <p:nvPicPr>
          <p:cNvPr id="73730" name="Picture 2"/>
          <p:cNvPicPr>
            <a:picLocks noChangeAspect="1" noChangeArrowheads="1"/>
          </p:cNvPicPr>
          <p:nvPr/>
        </p:nvPicPr>
        <p:blipFill>
          <a:blip r:embed="rId2" cstate="print"/>
          <a:srcRect/>
          <a:stretch>
            <a:fillRect/>
          </a:stretch>
        </p:blipFill>
        <p:spPr bwMode="auto">
          <a:xfrm>
            <a:off x="838200" y="1676400"/>
            <a:ext cx="7565146" cy="3911957"/>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873A33F6-412D-4771-90DA-B181514F6DD1}" type="slidenum">
              <a:rPr lang="en-US" altLang="en-US" smtClean="0"/>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Sun synchronous orbit</a:t>
            </a:r>
          </a:p>
        </p:txBody>
      </p:sp>
      <p:sp>
        <p:nvSpPr>
          <p:cNvPr id="3" name="Content Placeholder 2"/>
          <p:cNvSpPr>
            <a:spLocks noGrp="1"/>
          </p:cNvSpPr>
          <p:nvPr>
            <p:ph idx="1"/>
          </p:nvPr>
        </p:nvSpPr>
        <p:spPr>
          <a:xfrm>
            <a:off x="457200" y="1600200"/>
            <a:ext cx="8229600" cy="4525963"/>
          </a:xfrm>
        </p:spPr>
        <p:txBody>
          <a:bodyPr/>
          <a:lstStyle/>
          <a:p>
            <a:r>
              <a:rPr lang="en-US" dirty="0"/>
              <a:t>Special LEO orbit that maintains fixed angle between orbit plane and sun</a:t>
            </a:r>
          </a:p>
          <a:p>
            <a:pPr lvl="1"/>
            <a:r>
              <a:rPr lang="en-US" dirty="0"/>
              <a:t>Passes over places on Earth at same local time</a:t>
            </a:r>
          </a:p>
          <a:p>
            <a:pPr lvl="1"/>
            <a:r>
              <a:rPr lang="en-US" dirty="0"/>
              <a:t>Good for weather and surveillance missions</a:t>
            </a:r>
          </a:p>
        </p:txBody>
      </p:sp>
      <p:pic>
        <p:nvPicPr>
          <p:cNvPr id="74754" name="Picture 2"/>
          <p:cNvPicPr>
            <a:picLocks noChangeAspect="1" noChangeArrowheads="1"/>
          </p:cNvPicPr>
          <p:nvPr/>
        </p:nvPicPr>
        <p:blipFill>
          <a:blip r:embed="rId2" cstate="print"/>
          <a:srcRect/>
          <a:stretch>
            <a:fillRect/>
          </a:stretch>
        </p:blipFill>
        <p:spPr bwMode="auto">
          <a:xfrm>
            <a:off x="1828800" y="3810000"/>
            <a:ext cx="5248275" cy="249555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873A33F6-412D-4771-90DA-B181514F6DD1}" type="slidenum">
              <a:rPr lang="en-US" altLang="en-US" smtClean="0"/>
              <a:pPr/>
              <a:t>5</a:t>
            </a:fld>
            <a:endParaRPr lang="en-US"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Sun synchronous inclination</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6</a:t>
            </a:fld>
            <a:endParaRPr lang="en-US" altLang="en-US"/>
          </a:p>
        </p:txBody>
      </p:sp>
      <p:pic>
        <p:nvPicPr>
          <p:cNvPr id="72706" name="Picture 2"/>
          <p:cNvPicPr>
            <a:picLocks noChangeAspect="1" noChangeArrowheads="1"/>
          </p:cNvPicPr>
          <p:nvPr/>
        </p:nvPicPr>
        <p:blipFill>
          <a:blip r:embed="rId2" cstate="print"/>
          <a:srcRect/>
          <a:stretch>
            <a:fillRect/>
          </a:stretch>
        </p:blipFill>
        <p:spPr bwMode="auto">
          <a:xfrm>
            <a:off x="1031559" y="1752600"/>
            <a:ext cx="7249478" cy="40386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Interplanetary trajectories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7</a:t>
            </a:fld>
            <a:endParaRPr lang="en-US" altLang="en-US"/>
          </a:p>
        </p:txBody>
      </p:sp>
      <p:pic>
        <p:nvPicPr>
          <p:cNvPr id="73730" name="Picture 2"/>
          <p:cNvPicPr>
            <a:picLocks noChangeAspect="1" noChangeArrowheads="1"/>
          </p:cNvPicPr>
          <p:nvPr/>
        </p:nvPicPr>
        <p:blipFill>
          <a:blip r:embed="rId2" cstate="print"/>
          <a:srcRect/>
          <a:stretch>
            <a:fillRect/>
          </a:stretch>
        </p:blipFill>
        <p:spPr bwMode="auto">
          <a:xfrm>
            <a:off x="1371600" y="1381124"/>
            <a:ext cx="6096000" cy="527420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Outer planet trajectories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8</a:t>
            </a:fld>
            <a:endParaRPr lang="en-US" altLang="en-US"/>
          </a:p>
        </p:txBody>
      </p:sp>
      <p:pic>
        <p:nvPicPr>
          <p:cNvPr id="74754" name="Picture 2"/>
          <p:cNvPicPr>
            <a:picLocks noChangeAspect="1" noChangeArrowheads="1"/>
          </p:cNvPicPr>
          <p:nvPr/>
        </p:nvPicPr>
        <p:blipFill>
          <a:blip r:embed="rId2" cstate="print"/>
          <a:srcRect/>
          <a:stretch>
            <a:fillRect/>
          </a:stretch>
        </p:blipFill>
        <p:spPr bwMode="auto">
          <a:xfrm>
            <a:off x="706803" y="1381453"/>
            <a:ext cx="7446597" cy="4714547"/>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err="1"/>
              <a:t>Aerocapture</a:t>
            </a:r>
            <a:r>
              <a:rPr lang="en-US" sz="4000" dirty="0"/>
              <a:t> orbit</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9</a:t>
            </a:fld>
            <a:endParaRPr lang="en-US" altLang="en-US"/>
          </a:p>
        </p:txBody>
      </p:sp>
      <p:pic>
        <p:nvPicPr>
          <p:cNvPr id="75778" name="Picture 2"/>
          <p:cNvPicPr>
            <a:picLocks noChangeAspect="1" noChangeArrowheads="1"/>
          </p:cNvPicPr>
          <p:nvPr/>
        </p:nvPicPr>
        <p:blipFill>
          <a:blip r:embed="rId2" cstate="print"/>
          <a:srcRect/>
          <a:stretch>
            <a:fillRect/>
          </a:stretch>
        </p:blipFill>
        <p:spPr bwMode="auto">
          <a:xfrm>
            <a:off x="708004" y="1612231"/>
            <a:ext cx="7292996" cy="4458471"/>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Lagrange points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10</a:t>
            </a:fld>
            <a:endParaRPr lang="en-US" altLang="en-US"/>
          </a:p>
        </p:txBody>
      </p:sp>
      <p:pic>
        <p:nvPicPr>
          <p:cNvPr id="76802" name="Picture 2"/>
          <p:cNvPicPr>
            <a:picLocks noChangeAspect="1" noChangeArrowheads="1"/>
          </p:cNvPicPr>
          <p:nvPr/>
        </p:nvPicPr>
        <p:blipFill>
          <a:blip r:embed="rId2" cstate="print"/>
          <a:srcRect/>
          <a:stretch>
            <a:fillRect/>
          </a:stretch>
        </p:blipFill>
        <p:spPr bwMode="auto">
          <a:xfrm>
            <a:off x="1447800" y="1447800"/>
            <a:ext cx="5983852" cy="4910137"/>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Satellite Architectures</a:t>
            </a:r>
          </a:p>
        </p:txBody>
      </p:sp>
      <p:sp>
        <p:nvSpPr>
          <p:cNvPr id="3" name="Content Placeholder 2"/>
          <p:cNvSpPr>
            <a:spLocks noGrp="1"/>
          </p:cNvSpPr>
          <p:nvPr>
            <p:ph idx="1"/>
          </p:nvPr>
        </p:nvSpPr>
        <p:spPr/>
        <p:txBody>
          <a:bodyPr/>
          <a:lstStyle/>
          <a:p>
            <a:r>
              <a:rPr lang="en-US" dirty="0"/>
              <a:t>Most spacecraft today are 3-axis stabilized</a:t>
            </a:r>
          </a:p>
          <a:p>
            <a:r>
              <a:rPr lang="en-US" dirty="0"/>
              <a:t>Spin stabilized varieties were once the dominant </a:t>
            </a:r>
            <a:r>
              <a:rPr lang="en-US" dirty="0" err="1"/>
              <a:t>comsat</a:t>
            </a:r>
            <a:r>
              <a:rPr lang="en-US" dirty="0"/>
              <a:t> type, still occasionally produced </a:t>
            </a:r>
          </a:p>
          <a:p>
            <a:r>
              <a:rPr lang="en-US" dirty="0"/>
              <a:t>Pallets typically support smaller payloads and are themselves attached to a host vehicle.  They are not complete satellites.</a:t>
            </a:r>
          </a:p>
          <a:p>
            <a:endParaRPr lang="en-US" dirty="0"/>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11</a:t>
            </a:fld>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066800"/>
          </a:xfrm>
        </p:spPr>
        <p:txBody>
          <a:bodyPr>
            <a:normAutofit/>
          </a:bodyPr>
          <a:lstStyle/>
          <a:p>
            <a:r>
              <a:rPr lang="en-US" dirty="0"/>
              <a:t>Satellite Architectures (cont)</a:t>
            </a:r>
          </a:p>
        </p:txBody>
      </p:sp>
      <p:pic>
        <p:nvPicPr>
          <p:cNvPr id="75778" name="Picture 2"/>
          <p:cNvPicPr>
            <a:picLocks noChangeAspect="1" noChangeArrowheads="1"/>
          </p:cNvPicPr>
          <p:nvPr/>
        </p:nvPicPr>
        <p:blipFill>
          <a:blip r:embed="rId2" cstate="print"/>
          <a:srcRect/>
          <a:stretch>
            <a:fillRect/>
          </a:stretch>
        </p:blipFill>
        <p:spPr bwMode="auto">
          <a:xfrm>
            <a:off x="304800" y="3657600"/>
            <a:ext cx="3876675" cy="2647950"/>
          </a:xfrm>
          <a:prstGeom prst="rect">
            <a:avLst/>
          </a:prstGeom>
          <a:noFill/>
          <a:ln w="9525">
            <a:noFill/>
            <a:miter lim="800000"/>
            <a:headEnd/>
            <a:tailEnd/>
          </a:ln>
        </p:spPr>
      </p:pic>
      <p:pic>
        <p:nvPicPr>
          <p:cNvPr id="75779" name="Picture 3"/>
          <p:cNvPicPr>
            <a:picLocks noChangeAspect="1" noChangeArrowheads="1"/>
          </p:cNvPicPr>
          <p:nvPr/>
        </p:nvPicPr>
        <p:blipFill>
          <a:blip r:embed="rId3" cstate="print"/>
          <a:srcRect/>
          <a:stretch>
            <a:fillRect/>
          </a:stretch>
        </p:blipFill>
        <p:spPr bwMode="auto">
          <a:xfrm>
            <a:off x="4953000" y="2438400"/>
            <a:ext cx="3967162" cy="3583243"/>
          </a:xfrm>
          <a:prstGeom prst="rect">
            <a:avLst/>
          </a:prstGeom>
          <a:noFill/>
          <a:ln w="9525">
            <a:noFill/>
            <a:miter lim="800000"/>
            <a:headEnd/>
            <a:tailEnd/>
          </a:ln>
        </p:spPr>
      </p:pic>
      <p:pic>
        <p:nvPicPr>
          <p:cNvPr id="75780" name="Picture 4"/>
          <p:cNvPicPr>
            <a:picLocks noChangeAspect="1" noChangeArrowheads="1"/>
          </p:cNvPicPr>
          <p:nvPr/>
        </p:nvPicPr>
        <p:blipFill>
          <a:blip r:embed="rId4" cstate="print"/>
          <a:srcRect/>
          <a:stretch>
            <a:fillRect/>
          </a:stretch>
        </p:blipFill>
        <p:spPr bwMode="auto">
          <a:xfrm>
            <a:off x="1066800" y="1066800"/>
            <a:ext cx="2581275" cy="2324100"/>
          </a:xfrm>
          <a:prstGeom prst="rect">
            <a:avLst/>
          </a:prstGeom>
          <a:noFill/>
          <a:ln w="9525">
            <a:noFill/>
            <a:miter lim="800000"/>
            <a:headEnd/>
            <a:tailEnd/>
          </a:ln>
        </p:spPr>
      </p:pic>
      <p:sp>
        <p:nvSpPr>
          <p:cNvPr id="7" name="Rectangle 5"/>
          <p:cNvSpPr>
            <a:spLocks noChangeArrowheads="1"/>
          </p:cNvSpPr>
          <p:nvPr/>
        </p:nvSpPr>
        <p:spPr bwMode="auto">
          <a:xfrm>
            <a:off x="3657600" y="1524000"/>
            <a:ext cx="2422525" cy="336550"/>
          </a:xfrm>
          <a:prstGeom prst="rect">
            <a:avLst/>
          </a:prstGeom>
          <a:noFill/>
          <a:ln w="9525">
            <a:noFill/>
            <a:miter lim="800000"/>
            <a:headEnd/>
            <a:tailEnd/>
          </a:ln>
          <a:effectLst/>
        </p:spPr>
        <p:txBody>
          <a:bodyPr wrap="none" lIns="92075" tIns="46038" rIns="92075" bIns="46038">
            <a:spAutoFit/>
          </a:bodyPr>
          <a:lstStyle/>
          <a:p>
            <a:r>
              <a:rPr lang="en-US" sz="1600" b="1" dirty="0"/>
              <a:t>GPS (3-Axis Stabilized)</a:t>
            </a:r>
          </a:p>
        </p:txBody>
      </p:sp>
      <p:sp>
        <p:nvSpPr>
          <p:cNvPr id="8" name="Rectangle 2"/>
          <p:cNvSpPr>
            <a:spLocks noChangeArrowheads="1"/>
          </p:cNvSpPr>
          <p:nvPr/>
        </p:nvSpPr>
        <p:spPr bwMode="auto">
          <a:xfrm>
            <a:off x="304800" y="6248400"/>
            <a:ext cx="3641725" cy="336550"/>
          </a:xfrm>
          <a:prstGeom prst="rect">
            <a:avLst/>
          </a:prstGeom>
          <a:noFill/>
          <a:ln w="9525">
            <a:noFill/>
            <a:miter lim="800000"/>
            <a:headEnd/>
            <a:tailEnd/>
          </a:ln>
          <a:effectLst/>
        </p:spPr>
        <p:txBody>
          <a:bodyPr wrap="none" lIns="92075" tIns="46038" rIns="92075" bIns="46038">
            <a:spAutoFit/>
          </a:bodyPr>
          <a:lstStyle/>
          <a:p>
            <a:r>
              <a:rPr lang="en-US" sz="1600" b="1" dirty="0"/>
              <a:t>Experiment Support System (Pallet)</a:t>
            </a:r>
          </a:p>
        </p:txBody>
      </p:sp>
      <p:sp>
        <p:nvSpPr>
          <p:cNvPr id="9" name="Rectangle 3"/>
          <p:cNvSpPr>
            <a:spLocks noChangeArrowheads="1"/>
          </p:cNvSpPr>
          <p:nvPr/>
        </p:nvSpPr>
        <p:spPr bwMode="auto">
          <a:xfrm>
            <a:off x="5791200" y="6096000"/>
            <a:ext cx="2786063" cy="336550"/>
          </a:xfrm>
          <a:prstGeom prst="rect">
            <a:avLst/>
          </a:prstGeom>
          <a:noFill/>
          <a:ln w="9525">
            <a:noFill/>
            <a:miter lim="800000"/>
            <a:headEnd/>
            <a:tailEnd/>
          </a:ln>
          <a:effectLst/>
        </p:spPr>
        <p:txBody>
          <a:bodyPr wrap="none" lIns="92075" tIns="46038" rIns="92075" bIns="46038">
            <a:spAutoFit/>
          </a:bodyPr>
          <a:lstStyle/>
          <a:p>
            <a:r>
              <a:rPr lang="en-US" sz="1600" b="1" dirty="0"/>
              <a:t>Intelsat VI (Spin Stabilized)</a:t>
            </a:r>
          </a:p>
        </p:txBody>
      </p:sp>
      <p:sp>
        <p:nvSpPr>
          <p:cNvPr id="10" name="Slide Number Placeholder 9"/>
          <p:cNvSpPr>
            <a:spLocks noGrp="1"/>
          </p:cNvSpPr>
          <p:nvPr>
            <p:ph type="sldNum" sz="quarter" idx="12"/>
          </p:nvPr>
        </p:nvSpPr>
        <p:spPr/>
        <p:txBody>
          <a:bodyPr/>
          <a:lstStyle/>
          <a:p>
            <a:fld id="{873A33F6-412D-4771-90DA-B181514F6DD1}" type="slidenum">
              <a:rPr lang="en-US" altLang="en-US" smtClean="0"/>
              <a:pPr/>
              <a:t>12</a:t>
            </a:fld>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077200" cy="1143000"/>
          </a:xfrm>
          <a:noFill/>
          <a:ln/>
        </p:spPr>
        <p:txBody>
          <a:bodyPr lIns="92075" tIns="46038" rIns="92075" bIns="46038">
            <a:normAutofit/>
          </a:bodyPr>
          <a:lstStyle/>
          <a:p>
            <a:r>
              <a:rPr lang="en-US" dirty="0"/>
              <a:t>Spacecraft System Terminology</a:t>
            </a:r>
          </a:p>
        </p:txBody>
      </p:sp>
      <p:sp>
        <p:nvSpPr>
          <p:cNvPr id="10243" name="Rectangle 3"/>
          <p:cNvSpPr>
            <a:spLocks noGrp="1" noChangeArrowheads="1"/>
          </p:cNvSpPr>
          <p:nvPr>
            <p:ph idx="1"/>
          </p:nvPr>
        </p:nvSpPr>
        <p:spPr>
          <a:noFill/>
          <a:ln/>
        </p:spPr>
        <p:txBody>
          <a:bodyPr lIns="92075" tIns="46038" rIns="92075" bIns="46038" anchor="ctr">
            <a:normAutofit lnSpcReduction="10000"/>
          </a:bodyPr>
          <a:lstStyle/>
          <a:p>
            <a:r>
              <a:rPr lang="en-US" dirty="0"/>
              <a:t>System</a:t>
            </a:r>
          </a:p>
          <a:p>
            <a:pPr lvl="1">
              <a:spcAft>
                <a:spcPct val="50000"/>
              </a:spcAft>
            </a:pPr>
            <a:r>
              <a:rPr lang="en-US" dirty="0"/>
              <a:t>Satellite</a:t>
            </a:r>
          </a:p>
          <a:p>
            <a:r>
              <a:rPr lang="en-US" dirty="0"/>
              <a:t>Subsystems</a:t>
            </a:r>
          </a:p>
          <a:p>
            <a:pPr lvl="1"/>
            <a:r>
              <a:rPr lang="en-US" dirty="0"/>
              <a:t>Thermal Control</a:t>
            </a:r>
          </a:p>
          <a:p>
            <a:pPr lvl="1"/>
            <a:r>
              <a:rPr lang="en-US" dirty="0"/>
              <a:t>Structures</a:t>
            </a:r>
          </a:p>
          <a:p>
            <a:pPr lvl="1"/>
            <a:r>
              <a:rPr lang="en-US" dirty="0"/>
              <a:t>Attitude Control</a:t>
            </a:r>
          </a:p>
          <a:p>
            <a:pPr lvl="1"/>
            <a:r>
              <a:rPr lang="en-US" dirty="0"/>
              <a:t>Communications</a:t>
            </a:r>
          </a:p>
          <a:p>
            <a:pPr lvl="1"/>
            <a:r>
              <a:rPr lang="en-US" dirty="0"/>
              <a:t>Power </a:t>
            </a:r>
          </a:p>
          <a:p>
            <a:pPr lvl="1"/>
            <a:r>
              <a:rPr lang="en-US" dirty="0"/>
              <a:t>Etc.</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13</a:t>
            </a:fld>
            <a:endParaRPr lang="en-US" altLang="en-US"/>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lIns="92075" tIns="46038" rIns="92075" bIns="46038">
            <a:normAutofit fontScale="90000"/>
          </a:bodyPr>
          <a:lstStyle/>
          <a:p>
            <a:r>
              <a:rPr lang="en-US" dirty="0"/>
              <a:t>SATELLITE SUB-SYSTEM MASS FRACTIONS</a:t>
            </a:r>
          </a:p>
        </p:txBody>
      </p:sp>
      <p:pic>
        <p:nvPicPr>
          <p:cNvPr id="12293" name="Picture 5"/>
          <p:cNvPicPr>
            <a:picLocks noChangeArrowheads="1"/>
          </p:cNvPicPr>
          <p:nvPr/>
        </p:nvPicPr>
        <p:blipFill>
          <a:blip r:embed="rId3" cstate="print"/>
          <a:srcRect/>
          <a:stretch>
            <a:fillRect/>
          </a:stretch>
        </p:blipFill>
        <p:spPr bwMode="auto">
          <a:xfrm>
            <a:off x="5486400" y="1587500"/>
            <a:ext cx="3200400" cy="4737100"/>
          </a:xfrm>
          <a:prstGeom prst="rect">
            <a:avLst/>
          </a:prstGeom>
          <a:solidFill>
            <a:schemeClr val="tx2"/>
          </a:solidFill>
          <a:ln w="9525">
            <a:noFill/>
            <a:miter lim="800000"/>
            <a:headEnd/>
            <a:tailEnd/>
          </a:ln>
          <a:effectLst/>
        </p:spPr>
      </p:pic>
      <p:sp>
        <p:nvSpPr>
          <p:cNvPr id="12317" name="Rectangle 29"/>
          <p:cNvSpPr>
            <a:spLocks noChangeArrowheads="1"/>
          </p:cNvSpPr>
          <p:nvPr/>
        </p:nvSpPr>
        <p:spPr bwMode="auto">
          <a:xfrm>
            <a:off x="6019800" y="1981200"/>
            <a:ext cx="665361" cy="262252"/>
          </a:xfrm>
          <a:prstGeom prst="rect">
            <a:avLst/>
          </a:prstGeom>
          <a:solidFill>
            <a:schemeClr val="tx2"/>
          </a:solidFill>
          <a:ln w="9525">
            <a:noFill/>
            <a:miter lim="800000"/>
            <a:headEnd/>
            <a:tailEnd/>
          </a:ln>
          <a:effectLst/>
        </p:spPr>
        <p:txBody>
          <a:bodyPr wrap="square" lIns="92075" tIns="46038" rIns="92075" bIns="46038">
            <a:spAutoFit/>
          </a:bodyPr>
          <a:lstStyle/>
          <a:p>
            <a:r>
              <a:rPr lang="en-US" sz="1100" dirty="0">
                <a:solidFill>
                  <a:schemeClr val="bg1"/>
                </a:solidFill>
              </a:rPr>
              <a:t>35.5%</a:t>
            </a:r>
          </a:p>
        </p:txBody>
      </p:sp>
      <p:pic>
        <p:nvPicPr>
          <p:cNvPr id="12357" name="Picture 69"/>
          <p:cNvPicPr>
            <a:picLocks noChangeAspect="1" noChangeArrowheads="1"/>
          </p:cNvPicPr>
          <p:nvPr/>
        </p:nvPicPr>
        <p:blipFill>
          <a:blip r:embed="rId4" cstate="print"/>
          <a:srcRect/>
          <a:stretch>
            <a:fillRect/>
          </a:stretch>
        </p:blipFill>
        <p:spPr bwMode="auto">
          <a:xfrm>
            <a:off x="304800" y="1524000"/>
            <a:ext cx="3921902" cy="3505200"/>
          </a:xfrm>
          <a:prstGeom prst="rect">
            <a:avLst/>
          </a:prstGeom>
          <a:solidFill>
            <a:schemeClr val="tx2"/>
          </a:solidFill>
          <a:ln w="12700" cap="flat" cmpd="sng">
            <a:noFill/>
            <a:prstDash val="solid"/>
            <a:miter lim="800000"/>
            <a:headEnd type="none" w="sm" len="sm"/>
            <a:tailEnd type="none" w="sm" len="sm"/>
          </a:ln>
        </p:spPr>
      </p:pic>
      <p:pic>
        <p:nvPicPr>
          <p:cNvPr id="12358" name="Picture 70"/>
          <p:cNvPicPr>
            <a:picLocks noChangeAspect="1" noChangeArrowheads="1"/>
          </p:cNvPicPr>
          <p:nvPr/>
        </p:nvPicPr>
        <p:blipFill>
          <a:blip r:embed="rId5" cstate="print"/>
          <a:srcRect/>
          <a:stretch>
            <a:fillRect/>
          </a:stretch>
        </p:blipFill>
        <p:spPr bwMode="auto">
          <a:xfrm>
            <a:off x="304800" y="4876801"/>
            <a:ext cx="3089839" cy="1600199"/>
          </a:xfrm>
          <a:prstGeom prst="rect">
            <a:avLst/>
          </a:prstGeom>
          <a:noFill/>
          <a:ln w="12700" cap="flat" cmpd="sng">
            <a:noFill/>
            <a:prstDash val="solid"/>
            <a:miter lim="800000"/>
            <a:headEnd type="none" w="sm" len="sm"/>
            <a:tailEnd type="none" w="sm" len="sm"/>
          </a:ln>
        </p:spPr>
      </p:pic>
      <p:pic>
        <p:nvPicPr>
          <p:cNvPr id="12359" name="Picture 71"/>
          <p:cNvPicPr>
            <a:picLocks noChangeAspect="1" noChangeArrowheads="1"/>
          </p:cNvPicPr>
          <p:nvPr/>
        </p:nvPicPr>
        <p:blipFill>
          <a:blip r:embed="rId6" cstate="print"/>
          <a:srcRect/>
          <a:stretch>
            <a:fillRect/>
          </a:stretch>
        </p:blipFill>
        <p:spPr bwMode="auto">
          <a:xfrm>
            <a:off x="1905000" y="4876800"/>
            <a:ext cx="2324100" cy="1600200"/>
          </a:xfrm>
          <a:prstGeom prst="rect">
            <a:avLst/>
          </a:prstGeom>
          <a:noFill/>
          <a:ln w="12700" cap="flat" cmpd="sng">
            <a:noFill/>
            <a:prstDash val="solid"/>
            <a:miter lim="800000"/>
            <a:headEnd type="none" w="sm" len="sm"/>
            <a:tailEnd type="none" w="sm" len="sm"/>
          </a:ln>
        </p:spPr>
      </p:pic>
      <p:sp>
        <p:nvSpPr>
          <p:cNvPr id="8" name="Slide Number Placeholder 7"/>
          <p:cNvSpPr>
            <a:spLocks noGrp="1"/>
          </p:cNvSpPr>
          <p:nvPr>
            <p:ph type="sldNum" sz="quarter" idx="12"/>
          </p:nvPr>
        </p:nvSpPr>
        <p:spPr/>
        <p:txBody>
          <a:bodyPr/>
          <a:lstStyle/>
          <a:p>
            <a:fld id="{873A33F6-412D-4771-90DA-B181514F6DD1}" type="slidenum">
              <a:rPr lang="en-US" altLang="en-US" smtClean="0"/>
              <a:pPr/>
              <a:t>14</a:t>
            </a:fld>
            <a:endParaRPr lang="en-US" altLang="en-US"/>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lIns="92075" tIns="46038" rIns="92075" bIns="46038"/>
          <a:lstStyle/>
          <a:p>
            <a:r>
              <a:rPr lang="en-US"/>
              <a:t>SATELLITE SUBSYSTEMS</a:t>
            </a:r>
          </a:p>
        </p:txBody>
      </p:sp>
      <p:sp>
        <p:nvSpPr>
          <p:cNvPr id="14339" name="Rectangle 3"/>
          <p:cNvSpPr>
            <a:spLocks noGrp="1" noChangeArrowheads="1"/>
          </p:cNvSpPr>
          <p:nvPr>
            <p:ph idx="1"/>
          </p:nvPr>
        </p:nvSpPr>
        <p:spPr>
          <a:noFill/>
          <a:ln/>
        </p:spPr>
        <p:txBody>
          <a:bodyPr lIns="92075" tIns="46038" rIns="92075" bIns="46038" anchor="ctr">
            <a:normAutofit fontScale="77500" lnSpcReduction="20000"/>
          </a:bodyPr>
          <a:lstStyle/>
          <a:p>
            <a:pPr>
              <a:spcAft>
                <a:spcPct val="50000"/>
              </a:spcAft>
            </a:pPr>
            <a:r>
              <a:rPr lang="en-US"/>
              <a:t>Spacecraft Consists of a “Payload” and a “Bus” or “Platform”</a:t>
            </a:r>
          </a:p>
          <a:p>
            <a:pPr>
              <a:spcAft>
                <a:spcPct val="50000"/>
              </a:spcAft>
            </a:pPr>
            <a:r>
              <a:rPr lang="en-US"/>
              <a:t>Payload Equipment Services Primary Mission, e.g., Cloud Cover Camera for a Weather Satellite or RF Transponders for a Communications Satellite</a:t>
            </a:r>
          </a:p>
          <a:p>
            <a:r>
              <a:rPr lang="en-US"/>
              <a:t>Bus or Platform Support Payload and Consists of Numerous Subsystems</a:t>
            </a:r>
          </a:p>
          <a:p>
            <a:pPr lvl="1"/>
            <a:r>
              <a:rPr lang="en-US"/>
              <a:t>Structures Subsystem</a:t>
            </a:r>
          </a:p>
          <a:p>
            <a:pPr lvl="1"/>
            <a:r>
              <a:rPr lang="en-US"/>
              <a:t>Electrical Power/Distribution Subsystem (EPS or EPDS)</a:t>
            </a:r>
          </a:p>
          <a:p>
            <a:pPr lvl="1"/>
            <a:r>
              <a:rPr lang="en-US"/>
              <a:t>Telemetry, Tracking, and Command Subsystem (TT&amp;C)</a:t>
            </a:r>
          </a:p>
          <a:p>
            <a:pPr lvl="1"/>
            <a:r>
              <a:rPr lang="en-US"/>
              <a:t>Attitude/Velocity Control Subsystem (ACS or AVCS)</a:t>
            </a:r>
          </a:p>
          <a:p>
            <a:pPr lvl="1"/>
            <a:r>
              <a:rPr lang="en-US"/>
              <a:t>Propulsion Subsystem</a:t>
            </a:r>
          </a:p>
          <a:p>
            <a:pPr lvl="1"/>
            <a:r>
              <a:rPr lang="en-US"/>
              <a:t>Thermal Control Subsystem (TCS)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15</a:t>
            </a:fld>
            <a:endParaRPr lang="en-US" altLang="en-US"/>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Grp="1" noChangeArrowheads="1"/>
          </p:cNvSpPr>
          <p:nvPr>
            <p:ph type="title"/>
          </p:nvPr>
        </p:nvSpPr>
        <p:spPr>
          <a:xfrm>
            <a:off x="381000" y="152400"/>
            <a:ext cx="7467600" cy="715962"/>
          </a:xfrm>
          <a:noFill/>
          <a:ln/>
        </p:spPr>
        <p:txBody>
          <a:bodyPr lIns="92075" tIns="46038" rIns="92075" bIns="46038">
            <a:normAutofit fontScale="90000"/>
          </a:bodyPr>
          <a:lstStyle/>
          <a:p>
            <a:r>
              <a:rPr lang="en-US" dirty="0" err="1"/>
              <a:t>FltSatCom</a:t>
            </a:r>
            <a:endParaRPr lang="en-US" dirty="0"/>
          </a:p>
        </p:txBody>
      </p:sp>
      <p:graphicFrame>
        <p:nvGraphicFramePr>
          <p:cNvPr id="43008" name="Object 1024"/>
          <p:cNvGraphicFramePr>
            <a:graphicFrameLocks noChangeAspect="1"/>
          </p:cNvGraphicFramePr>
          <p:nvPr/>
        </p:nvGraphicFramePr>
        <p:xfrm>
          <a:off x="228600" y="1447800"/>
          <a:ext cx="4217988" cy="4800600"/>
        </p:xfrm>
        <a:graphic>
          <a:graphicData uri="http://schemas.openxmlformats.org/presentationml/2006/ole">
            <mc:AlternateContent xmlns:mc="http://schemas.openxmlformats.org/markup-compatibility/2006">
              <mc:Choice xmlns:v="urn:schemas-microsoft-com:vml" Requires="v">
                <p:oleObj spid="_x0000_s43014" name="Photo Editor Photo" r:id="rId4" imgW="3580952" imgH="4076190" progId="">
                  <p:embed/>
                </p:oleObj>
              </mc:Choice>
              <mc:Fallback>
                <p:oleObj name="Photo Editor Photo" r:id="rId4" imgW="3580952" imgH="4076190" progId="">
                  <p:embed/>
                  <p:pic>
                    <p:nvPicPr>
                      <p:cNvPr id="0" name="Picture 10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447800"/>
                        <a:ext cx="4217988" cy="4800600"/>
                      </a:xfrm>
                      <a:prstGeom prst="rect">
                        <a:avLst/>
                      </a:prstGeom>
                      <a:solidFill>
                        <a:schemeClr val="tx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3009" name="Object 1025"/>
          <p:cNvGraphicFramePr>
            <a:graphicFrameLocks noChangeAspect="1"/>
          </p:cNvGraphicFramePr>
          <p:nvPr/>
        </p:nvGraphicFramePr>
        <p:xfrm>
          <a:off x="4648200" y="914400"/>
          <a:ext cx="4343400" cy="5791200"/>
        </p:xfrm>
        <a:graphic>
          <a:graphicData uri="http://schemas.openxmlformats.org/presentationml/2006/ole">
            <mc:AlternateContent xmlns:mc="http://schemas.openxmlformats.org/markup-compatibility/2006">
              <mc:Choice xmlns:v="urn:schemas-microsoft-com:vml" Requires="v">
                <p:oleObj spid="_x0000_s43015" name="Photo Editor Photo" r:id="rId6" imgW="3228571" imgH="4266667" progId="">
                  <p:embed/>
                </p:oleObj>
              </mc:Choice>
              <mc:Fallback>
                <p:oleObj name="Photo Editor Photo" r:id="rId6" imgW="3228571" imgH="4266667" progId="">
                  <p:embed/>
                  <p:pic>
                    <p:nvPicPr>
                      <p:cNvPr id="0" name="Picture 10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8200" y="914400"/>
                        <a:ext cx="4343400" cy="5791200"/>
                      </a:xfrm>
                      <a:prstGeom prst="rect">
                        <a:avLst/>
                      </a:prstGeom>
                      <a:solidFill>
                        <a:schemeClr val="tx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Slide Number Placeholder 4"/>
          <p:cNvSpPr>
            <a:spLocks noGrp="1"/>
          </p:cNvSpPr>
          <p:nvPr>
            <p:ph type="sldNum" sz="quarter" idx="12"/>
          </p:nvPr>
        </p:nvSpPr>
        <p:spPr/>
        <p:txBody>
          <a:bodyPr/>
          <a:lstStyle/>
          <a:p>
            <a:fld id="{873A33F6-412D-4771-90DA-B181514F6DD1}" type="slidenum">
              <a:rPr lang="en-US" altLang="en-US" smtClean="0"/>
              <a:pPr/>
              <a:t>16</a:t>
            </a:fld>
            <a:endParaRPr lang="en-US" altLang="en-US"/>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0" y="2133600"/>
            <a:ext cx="7543800" cy="2057400"/>
          </a:xfrm>
          <a:prstGeom prst="rect">
            <a:avLst/>
          </a:prstGeom>
          <a:no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p:cNvSpPr>
            <a:spLocks noGrp="1" noChangeArrowheads="1"/>
          </p:cNvSpPr>
          <p:nvPr>
            <p:ph type="title"/>
          </p:nvPr>
        </p:nvSpPr>
        <p:spPr>
          <a:noFill/>
          <a:ln/>
        </p:spPr>
        <p:txBody>
          <a:bodyPr lIns="92075" tIns="46038" rIns="92075" bIns="46038">
            <a:normAutofit fontScale="90000"/>
          </a:bodyPr>
          <a:lstStyle/>
          <a:p>
            <a:r>
              <a:rPr lang="en-US" dirty="0"/>
              <a:t>Role of the Thermal Control Subsystem</a:t>
            </a:r>
          </a:p>
        </p:txBody>
      </p:sp>
      <p:sp>
        <p:nvSpPr>
          <p:cNvPr id="8195" name="Rectangle 3"/>
          <p:cNvSpPr>
            <a:spLocks noGrp="1" noChangeArrowheads="1"/>
          </p:cNvSpPr>
          <p:nvPr>
            <p:ph idx="1"/>
          </p:nvPr>
        </p:nvSpPr>
        <p:spPr>
          <a:xfrm>
            <a:off x="762000" y="1600200"/>
            <a:ext cx="7467600" cy="4525963"/>
          </a:xfrm>
          <a:noFill/>
          <a:ln/>
        </p:spPr>
        <p:txBody>
          <a:bodyPr lIns="92075" tIns="46038" rIns="92075" bIns="46038" anchor="ctr"/>
          <a:lstStyle/>
          <a:p>
            <a:pPr marL="52388" indent="-7938">
              <a:buNone/>
            </a:pPr>
            <a:r>
              <a:rPr lang="en-US" dirty="0"/>
              <a:t>“Maintain System Components Within Prescribed Temperature Limits During All Mission Phases From Pre-launch Through End-of-Life in all Mission Environments.”</a:t>
            </a:r>
          </a:p>
          <a:p>
            <a:pPr marL="52388" indent="-7938">
              <a:buNone/>
            </a:pPr>
            <a:endParaRPr lang="en-US" dirty="0"/>
          </a:p>
          <a:p>
            <a:pPr marL="52388" indent="-7938"/>
            <a:r>
              <a:rPr lang="en-US" dirty="0"/>
              <a:t> All spacecraft components require thermal control to some degree</a:t>
            </a:r>
          </a:p>
        </p:txBody>
      </p:sp>
      <p:sp>
        <p:nvSpPr>
          <p:cNvPr id="5" name="Slide Number Placeholder 4"/>
          <p:cNvSpPr>
            <a:spLocks noGrp="1"/>
          </p:cNvSpPr>
          <p:nvPr>
            <p:ph type="sldNum" sz="quarter" idx="12"/>
          </p:nvPr>
        </p:nvSpPr>
        <p:spPr/>
        <p:txBody>
          <a:bodyPr/>
          <a:lstStyle/>
          <a:p>
            <a:fld id="{873A33F6-412D-4771-90DA-B181514F6DD1}" type="slidenum">
              <a:rPr lang="en-US" altLang="en-US" smtClean="0"/>
              <a:pPr/>
              <a:t>17</a:t>
            </a:fld>
            <a:endParaRPr lang="en-US" altLang="en-US"/>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228600"/>
            <a:ext cx="8534400" cy="838200"/>
          </a:xfrm>
          <a:noFill/>
          <a:ln/>
        </p:spPr>
        <p:txBody>
          <a:bodyPr lIns="92075" tIns="46038" rIns="92075" bIns="46038">
            <a:normAutofit/>
          </a:bodyPr>
          <a:lstStyle/>
          <a:p>
            <a:r>
              <a:rPr lang="en-US" dirty="0"/>
              <a:t>Thermal Subsystem Architecture</a:t>
            </a:r>
          </a:p>
        </p:txBody>
      </p:sp>
      <p:sp>
        <p:nvSpPr>
          <p:cNvPr id="18435" name="Rectangle 3"/>
          <p:cNvSpPr>
            <a:spLocks noGrp="1" noChangeArrowheads="1"/>
          </p:cNvSpPr>
          <p:nvPr>
            <p:ph idx="1"/>
          </p:nvPr>
        </p:nvSpPr>
        <p:spPr>
          <a:xfrm>
            <a:off x="533400" y="1219200"/>
            <a:ext cx="8305800" cy="5181600"/>
          </a:xfrm>
          <a:noFill/>
          <a:ln/>
        </p:spPr>
        <p:txBody>
          <a:bodyPr lIns="92075" tIns="46038" rIns="92075" bIns="46038" anchor="ctr">
            <a:normAutofit/>
          </a:bodyPr>
          <a:lstStyle/>
          <a:p>
            <a:pPr>
              <a:spcAft>
                <a:spcPct val="50000"/>
              </a:spcAft>
              <a:tabLst>
                <a:tab pos="1719263" algn="l"/>
              </a:tabLst>
            </a:pPr>
            <a:r>
              <a:rPr lang="en-US" sz="2400" dirty="0"/>
              <a:t>Satellite Thermal Control Consists of Global Control of Satellite Thermal Balance Plus Local Thermal Control of Payloads, Appendages, and Subsystems</a:t>
            </a:r>
          </a:p>
          <a:p>
            <a:pPr>
              <a:tabLst>
                <a:tab pos="1719263" algn="l"/>
              </a:tabLst>
            </a:pPr>
            <a:r>
              <a:rPr lang="en-US" sz="2400" dirty="0"/>
              <a:t>Global Thermal Control Approach Depends on Satellite Type</a:t>
            </a:r>
          </a:p>
          <a:p>
            <a:pPr lvl="1">
              <a:tabLst>
                <a:tab pos="1719263" algn="l"/>
              </a:tabLst>
            </a:pPr>
            <a:r>
              <a:rPr lang="en-US" sz="1800" dirty="0"/>
              <a:t>3 Axis	</a:t>
            </a:r>
            <a:r>
              <a:rPr lang="en-US" sz="1800" b="0" dirty="0"/>
              <a:t>Most Common Type. </a:t>
            </a:r>
            <a:r>
              <a:rPr lang="en-US" sz="1800" b="0" dirty="0" err="1"/>
              <a:t>Inertially</a:t>
            </a:r>
            <a:r>
              <a:rPr lang="en-US" sz="1800" b="0" dirty="0"/>
              <a:t> Stable with  Slow Rotation to </a:t>
            </a:r>
            <a:br>
              <a:rPr lang="en-US" sz="1800" b="0" dirty="0"/>
            </a:br>
            <a:r>
              <a:rPr lang="en-US" sz="1800" b="0" dirty="0"/>
              <a:t>	Keep Payload Pointed at Earth.  Typically a Box Shape Body </a:t>
            </a:r>
            <a:br>
              <a:rPr lang="en-US" sz="1800" b="0" dirty="0"/>
            </a:br>
            <a:r>
              <a:rPr lang="en-US" sz="1800" b="0" dirty="0"/>
              <a:t>	With Deployable, Sun-Tracking Solar Arrays.</a:t>
            </a:r>
            <a:endParaRPr lang="en-US" sz="1800" dirty="0"/>
          </a:p>
          <a:p>
            <a:pPr lvl="1">
              <a:tabLst>
                <a:tab pos="1719263" algn="l"/>
              </a:tabLst>
            </a:pPr>
            <a:r>
              <a:rPr lang="en-US" sz="1800" dirty="0"/>
              <a:t>Spinner	</a:t>
            </a:r>
            <a:r>
              <a:rPr lang="en-US" sz="1800" b="0" dirty="0"/>
              <a:t>Stabilized by Spinning About One Axis.  Typically a Fixed </a:t>
            </a:r>
            <a:br>
              <a:rPr lang="en-US" sz="1800" b="0" dirty="0"/>
            </a:br>
            <a:r>
              <a:rPr lang="en-US" sz="1800" b="0" dirty="0"/>
              <a:t>	Cylindrical Solar Array Structure With Payloads Located on a </a:t>
            </a:r>
            <a:br>
              <a:rPr lang="en-US" sz="1800" b="0" dirty="0"/>
            </a:br>
            <a:r>
              <a:rPr lang="en-US" sz="1800" b="0" dirty="0"/>
              <a:t>	“</a:t>
            </a:r>
            <a:r>
              <a:rPr lang="en-US" sz="1800" b="0" dirty="0" err="1"/>
              <a:t>Despun</a:t>
            </a:r>
            <a:r>
              <a:rPr lang="en-US" sz="1800" b="0" dirty="0"/>
              <a:t>” Shelf.</a:t>
            </a:r>
            <a:endParaRPr lang="en-US" sz="1800" dirty="0"/>
          </a:p>
          <a:p>
            <a:pPr lvl="1">
              <a:tabLst>
                <a:tab pos="1719263" algn="l"/>
              </a:tabLst>
            </a:pPr>
            <a:r>
              <a:rPr lang="en-US" sz="1800" dirty="0"/>
              <a:t>Pallet	</a:t>
            </a:r>
            <a:r>
              <a:rPr lang="en-US" sz="1800" b="0" dirty="0"/>
              <a:t>An Incomplete Satellite Which is Attached to the Space Station </a:t>
            </a:r>
            <a:br>
              <a:rPr lang="en-US" sz="1800" b="0" dirty="0"/>
            </a:br>
            <a:r>
              <a:rPr lang="en-US" sz="1800" b="0" dirty="0"/>
              <a:t>	or Other Host Vehicle.  Typically Used to Support Experiments.</a:t>
            </a:r>
          </a:p>
        </p:txBody>
      </p:sp>
      <p:sp>
        <p:nvSpPr>
          <p:cNvPr id="4" name="Slide Number Placeholder 3"/>
          <p:cNvSpPr>
            <a:spLocks noGrp="1"/>
          </p:cNvSpPr>
          <p:nvPr>
            <p:ph type="sldNum" sz="quarter" idx="12"/>
          </p:nvPr>
        </p:nvSpPr>
        <p:spPr/>
        <p:txBody>
          <a:bodyPr/>
          <a:lstStyle/>
          <a:p>
            <a:fld id="{873A33F6-412D-4771-90DA-B181514F6DD1}" type="slidenum">
              <a:rPr lang="en-US" altLang="en-US" smtClean="0"/>
              <a:pPr/>
              <a:t>18</a:t>
            </a:fld>
            <a:endParaRPr lang="en-US" altLang="en-US"/>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lIns="92075" tIns="46038" rIns="92075" bIns="46038">
            <a:normAutofit/>
          </a:bodyPr>
          <a:lstStyle/>
          <a:p>
            <a:r>
              <a:rPr lang="en-US"/>
              <a:t>3 AXIS THERMAL CONTROL</a:t>
            </a:r>
          </a:p>
        </p:txBody>
      </p:sp>
      <p:sp>
        <p:nvSpPr>
          <p:cNvPr id="24579" name="Rectangle 3"/>
          <p:cNvSpPr>
            <a:spLocks noGrp="1" noChangeArrowheads="1"/>
          </p:cNvSpPr>
          <p:nvPr>
            <p:ph sz="half" idx="1"/>
          </p:nvPr>
        </p:nvSpPr>
        <p:spPr>
          <a:xfrm>
            <a:off x="893763" y="1320800"/>
            <a:ext cx="3605212" cy="4775200"/>
          </a:xfrm>
          <a:noFill/>
          <a:ln/>
        </p:spPr>
        <p:txBody>
          <a:bodyPr lIns="92075" tIns="46038" rIns="92075" bIns="46038" anchor="ctr"/>
          <a:lstStyle/>
          <a:p>
            <a:pPr>
              <a:spcAft>
                <a:spcPct val="50000"/>
              </a:spcAft>
            </a:pPr>
            <a:r>
              <a:rPr lang="en-US" sz="1600"/>
              <a:t>Insulate Main Body with Multilayer Insulation Blankets (MLI)</a:t>
            </a:r>
          </a:p>
          <a:p>
            <a:pPr>
              <a:spcAft>
                <a:spcPct val="50000"/>
              </a:spcAft>
            </a:pPr>
            <a:r>
              <a:rPr lang="en-US" sz="1600"/>
              <a:t>Provide Low Solar Absorptance (</a:t>
            </a:r>
            <a:r>
              <a:rPr lang="en-US" sz="1600">
                <a:latin typeface="Symbol" pitchFamily="18" charset="2"/>
              </a:rPr>
              <a:t>a</a:t>
            </a:r>
            <a:r>
              <a:rPr lang="en-US" sz="1600"/>
              <a:t>), High Infrared Emittance (</a:t>
            </a:r>
            <a:r>
              <a:rPr lang="en-US" sz="1600">
                <a:latin typeface="Symbol" pitchFamily="18" charset="2"/>
              </a:rPr>
              <a:t>e</a:t>
            </a:r>
            <a:r>
              <a:rPr lang="en-US" sz="1600"/>
              <a:t>) Radiators to Reject Waste Heat</a:t>
            </a:r>
          </a:p>
          <a:p>
            <a:pPr>
              <a:spcAft>
                <a:spcPct val="50000"/>
              </a:spcAft>
            </a:pPr>
            <a:r>
              <a:rPr lang="en-US" sz="1600"/>
              <a:t>Use Heaters to Protect Equipment When Satellite is in Low Power Mode</a:t>
            </a:r>
          </a:p>
          <a:p>
            <a:pPr>
              <a:spcAft>
                <a:spcPct val="50000"/>
              </a:spcAft>
            </a:pPr>
            <a:r>
              <a:rPr lang="en-US" sz="1600"/>
              <a:t>Use Surface Finishes and Insulation to Control Appendage Temperatures (Antennas and Solar Arrays Typically have Very Wide Temperature Ranges)</a:t>
            </a:r>
          </a:p>
        </p:txBody>
      </p:sp>
      <p:pic>
        <p:nvPicPr>
          <p:cNvPr id="24580" name="Picture 4"/>
          <p:cNvPicPr>
            <a:picLocks noChangeArrowheads="1"/>
          </p:cNvPicPr>
          <p:nvPr/>
        </p:nvPicPr>
        <p:blipFill>
          <a:blip r:embed="rId3" cstate="print"/>
          <a:srcRect/>
          <a:stretch>
            <a:fillRect/>
          </a:stretch>
        </p:blipFill>
        <p:spPr bwMode="auto">
          <a:xfrm>
            <a:off x="4711700" y="1371600"/>
            <a:ext cx="3987800" cy="5118100"/>
          </a:xfrm>
          <a:prstGeom prst="rect">
            <a:avLst/>
          </a:prstGeom>
          <a:solidFill>
            <a:schemeClr val="tx1"/>
          </a:solidFill>
          <a:ln w="9525">
            <a:noFill/>
            <a:miter lim="800000"/>
            <a:headEnd/>
            <a:tailEnd/>
          </a:ln>
          <a:effectLst/>
        </p:spPr>
      </p:pic>
      <p:sp>
        <p:nvSpPr>
          <p:cNvPr id="5" name="Slide Number Placeholder 4"/>
          <p:cNvSpPr>
            <a:spLocks noGrp="1"/>
          </p:cNvSpPr>
          <p:nvPr>
            <p:ph type="sldNum" sz="quarter" idx="12"/>
          </p:nvPr>
        </p:nvSpPr>
        <p:spPr/>
        <p:txBody>
          <a:bodyPr/>
          <a:lstStyle/>
          <a:p>
            <a:fld id="{49C9F39D-92EF-4D10-9C47-E31374B5F617}" type="slidenum">
              <a:rPr lang="en-US" altLang="en-US" smtClean="0"/>
              <a:pPr/>
              <a:t>19</a:t>
            </a:fld>
            <a:endParaRPr lang="en-US" altLang="en-US"/>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82"/>
          <p:cNvSpPr/>
          <p:nvPr/>
        </p:nvSpPr>
        <p:spPr>
          <a:xfrm>
            <a:off x="2057400" y="1295400"/>
            <a:ext cx="4953000" cy="487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26" name="Rectangle 2"/>
          <p:cNvSpPr>
            <a:spLocks noGrp="1" noChangeArrowheads="1"/>
          </p:cNvSpPr>
          <p:nvPr>
            <p:ph type="title"/>
          </p:nvPr>
        </p:nvSpPr>
        <p:spPr>
          <a:xfrm>
            <a:off x="457200" y="274638"/>
            <a:ext cx="8382000" cy="868362"/>
          </a:xfrm>
          <a:noFill/>
          <a:ln/>
        </p:spPr>
        <p:txBody>
          <a:bodyPr lIns="92075" tIns="46038" rIns="92075" bIns="46038">
            <a:normAutofit/>
          </a:bodyPr>
          <a:lstStyle/>
          <a:p>
            <a:r>
              <a:rPr lang="en-US" dirty="0"/>
              <a:t>FLTSATCOM THERMAL DESIGN</a:t>
            </a:r>
          </a:p>
        </p:txBody>
      </p:sp>
      <p:pic>
        <p:nvPicPr>
          <p:cNvPr id="26628" name="Picture 4"/>
          <p:cNvPicPr>
            <a:picLocks noChangeAspect="1" noChangeArrowheads="1"/>
          </p:cNvPicPr>
          <p:nvPr/>
        </p:nvPicPr>
        <p:blipFill>
          <a:blip r:embed="rId3" cstate="print"/>
          <a:srcRect r="1108"/>
          <a:stretch>
            <a:fillRect/>
          </a:stretch>
        </p:blipFill>
        <p:spPr bwMode="auto">
          <a:xfrm>
            <a:off x="2481263" y="1308100"/>
            <a:ext cx="1228725" cy="442913"/>
          </a:xfrm>
          <a:prstGeom prst="rect">
            <a:avLst/>
          </a:prstGeom>
          <a:noFill/>
          <a:ln w="9525">
            <a:noFill/>
            <a:miter lim="800000"/>
            <a:headEnd/>
            <a:tailEnd/>
          </a:ln>
        </p:spPr>
      </p:pic>
      <p:pic>
        <p:nvPicPr>
          <p:cNvPr id="26629" name="Picture 5"/>
          <p:cNvPicPr>
            <a:picLocks noChangeAspect="1" noChangeArrowheads="1"/>
          </p:cNvPicPr>
          <p:nvPr/>
        </p:nvPicPr>
        <p:blipFill>
          <a:blip r:embed="rId4" cstate="print"/>
          <a:srcRect l="159" r="949"/>
          <a:stretch>
            <a:fillRect/>
          </a:stretch>
        </p:blipFill>
        <p:spPr bwMode="auto">
          <a:xfrm>
            <a:off x="3733800" y="1295400"/>
            <a:ext cx="1241425" cy="442913"/>
          </a:xfrm>
          <a:prstGeom prst="rect">
            <a:avLst/>
          </a:prstGeom>
          <a:noFill/>
          <a:ln w="9525">
            <a:noFill/>
            <a:miter lim="800000"/>
            <a:headEnd/>
            <a:tailEnd/>
          </a:ln>
        </p:spPr>
      </p:pic>
      <p:pic>
        <p:nvPicPr>
          <p:cNvPr id="26630" name="Picture 6"/>
          <p:cNvPicPr>
            <a:picLocks noChangeAspect="1" noChangeArrowheads="1"/>
          </p:cNvPicPr>
          <p:nvPr/>
        </p:nvPicPr>
        <p:blipFill>
          <a:blip r:embed="rId5" cstate="print"/>
          <a:srcRect l="316" r="790"/>
          <a:stretch>
            <a:fillRect/>
          </a:stretch>
        </p:blipFill>
        <p:spPr bwMode="auto">
          <a:xfrm>
            <a:off x="4951413" y="1308100"/>
            <a:ext cx="1228725" cy="442913"/>
          </a:xfrm>
          <a:prstGeom prst="rect">
            <a:avLst/>
          </a:prstGeom>
          <a:noFill/>
          <a:ln w="9525">
            <a:noFill/>
            <a:miter lim="800000"/>
            <a:headEnd/>
            <a:tailEnd/>
          </a:ln>
        </p:spPr>
      </p:pic>
      <p:pic>
        <p:nvPicPr>
          <p:cNvPr id="26631" name="Picture 7"/>
          <p:cNvPicPr>
            <a:picLocks noChangeAspect="1" noChangeArrowheads="1"/>
          </p:cNvPicPr>
          <p:nvPr/>
        </p:nvPicPr>
        <p:blipFill>
          <a:blip r:embed="rId6" cstate="print"/>
          <a:srcRect/>
          <a:stretch>
            <a:fillRect/>
          </a:stretch>
        </p:blipFill>
        <p:spPr bwMode="auto">
          <a:xfrm>
            <a:off x="6180138" y="1308100"/>
            <a:ext cx="304800" cy="442913"/>
          </a:xfrm>
          <a:prstGeom prst="rect">
            <a:avLst/>
          </a:prstGeom>
          <a:noFill/>
          <a:ln w="9525">
            <a:noFill/>
            <a:miter lim="800000"/>
            <a:headEnd/>
            <a:tailEnd/>
          </a:ln>
        </p:spPr>
      </p:pic>
      <p:pic>
        <p:nvPicPr>
          <p:cNvPr id="26632" name="Picture 8"/>
          <p:cNvPicPr>
            <a:picLocks noChangeAspect="1" noChangeArrowheads="1"/>
          </p:cNvPicPr>
          <p:nvPr/>
        </p:nvPicPr>
        <p:blipFill>
          <a:blip r:embed="rId7" cstate="print"/>
          <a:srcRect r="1108"/>
          <a:stretch>
            <a:fillRect/>
          </a:stretch>
        </p:blipFill>
        <p:spPr bwMode="auto">
          <a:xfrm>
            <a:off x="2481263" y="1751013"/>
            <a:ext cx="1228725" cy="444500"/>
          </a:xfrm>
          <a:prstGeom prst="rect">
            <a:avLst/>
          </a:prstGeom>
          <a:noFill/>
          <a:ln w="9525">
            <a:noFill/>
            <a:miter lim="800000"/>
            <a:headEnd/>
            <a:tailEnd/>
          </a:ln>
        </p:spPr>
      </p:pic>
      <p:pic>
        <p:nvPicPr>
          <p:cNvPr id="26633" name="Picture 9"/>
          <p:cNvPicPr>
            <a:picLocks noChangeAspect="1" noChangeArrowheads="1"/>
          </p:cNvPicPr>
          <p:nvPr/>
        </p:nvPicPr>
        <p:blipFill>
          <a:blip r:embed="rId8" cstate="print"/>
          <a:srcRect l="159" r="949"/>
          <a:stretch>
            <a:fillRect/>
          </a:stretch>
        </p:blipFill>
        <p:spPr bwMode="auto">
          <a:xfrm>
            <a:off x="3709988" y="1751013"/>
            <a:ext cx="1241425" cy="444500"/>
          </a:xfrm>
          <a:prstGeom prst="rect">
            <a:avLst/>
          </a:prstGeom>
          <a:noFill/>
          <a:ln w="9525">
            <a:noFill/>
            <a:miter lim="800000"/>
            <a:headEnd/>
            <a:tailEnd/>
          </a:ln>
        </p:spPr>
      </p:pic>
      <p:pic>
        <p:nvPicPr>
          <p:cNvPr id="26634" name="Picture 10"/>
          <p:cNvPicPr>
            <a:picLocks noChangeAspect="1" noChangeArrowheads="1"/>
          </p:cNvPicPr>
          <p:nvPr/>
        </p:nvPicPr>
        <p:blipFill>
          <a:blip r:embed="rId9" cstate="print"/>
          <a:srcRect l="316" r="790"/>
          <a:stretch>
            <a:fillRect/>
          </a:stretch>
        </p:blipFill>
        <p:spPr bwMode="auto">
          <a:xfrm>
            <a:off x="4951413" y="1751013"/>
            <a:ext cx="1228725" cy="444500"/>
          </a:xfrm>
          <a:prstGeom prst="rect">
            <a:avLst/>
          </a:prstGeom>
          <a:noFill/>
          <a:ln w="9525">
            <a:noFill/>
            <a:miter lim="800000"/>
            <a:headEnd/>
            <a:tailEnd/>
          </a:ln>
        </p:spPr>
      </p:pic>
      <p:pic>
        <p:nvPicPr>
          <p:cNvPr id="26635" name="Picture 11"/>
          <p:cNvPicPr>
            <a:picLocks noChangeAspect="1" noChangeArrowheads="1"/>
          </p:cNvPicPr>
          <p:nvPr/>
        </p:nvPicPr>
        <p:blipFill>
          <a:blip r:embed="rId6" cstate="print"/>
          <a:srcRect/>
          <a:stretch>
            <a:fillRect/>
          </a:stretch>
        </p:blipFill>
        <p:spPr bwMode="auto">
          <a:xfrm>
            <a:off x="6180138" y="1751013"/>
            <a:ext cx="304800" cy="444500"/>
          </a:xfrm>
          <a:prstGeom prst="rect">
            <a:avLst/>
          </a:prstGeom>
          <a:noFill/>
          <a:ln w="9525">
            <a:noFill/>
            <a:miter lim="800000"/>
            <a:headEnd/>
            <a:tailEnd/>
          </a:ln>
        </p:spPr>
      </p:pic>
      <p:pic>
        <p:nvPicPr>
          <p:cNvPr id="26636" name="Picture 12"/>
          <p:cNvPicPr>
            <a:picLocks noChangeAspect="1" noChangeArrowheads="1"/>
          </p:cNvPicPr>
          <p:nvPr/>
        </p:nvPicPr>
        <p:blipFill>
          <a:blip r:embed="rId10" cstate="print"/>
          <a:srcRect r="1108"/>
          <a:stretch>
            <a:fillRect/>
          </a:stretch>
        </p:blipFill>
        <p:spPr bwMode="auto">
          <a:xfrm>
            <a:off x="2481263" y="2195513"/>
            <a:ext cx="1228725" cy="442912"/>
          </a:xfrm>
          <a:prstGeom prst="rect">
            <a:avLst/>
          </a:prstGeom>
          <a:noFill/>
          <a:ln w="9525">
            <a:noFill/>
            <a:miter lim="800000"/>
            <a:headEnd/>
            <a:tailEnd/>
          </a:ln>
        </p:spPr>
      </p:pic>
      <p:pic>
        <p:nvPicPr>
          <p:cNvPr id="26637" name="Picture 13"/>
          <p:cNvPicPr>
            <a:picLocks noChangeAspect="1" noChangeArrowheads="1"/>
          </p:cNvPicPr>
          <p:nvPr/>
        </p:nvPicPr>
        <p:blipFill>
          <a:blip r:embed="rId11" cstate="print"/>
          <a:srcRect l="159" r="949"/>
          <a:stretch>
            <a:fillRect/>
          </a:stretch>
        </p:blipFill>
        <p:spPr bwMode="auto">
          <a:xfrm>
            <a:off x="3709988" y="2195513"/>
            <a:ext cx="1241425" cy="442912"/>
          </a:xfrm>
          <a:prstGeom prst="rect">
            <a:avLst/>
          </a:prstGeom>
          <a:noFill/>
          <a:ln w="9525">
            <a:noFill/>
            <a:miter lim="800000"/>
            <a:headEnd/>
            <a:tailEnd/>
          </a:ln>
        </p:spPr>
      </p:pic>
      <p:pic>
        <p:nvPicPr>
          <p:cNvPr id="26638" name="Picture 14"/>
          <p:cNvPicPr>
            <a:picLocks noChangeAspect="1" noChangeArrowheads="1"/>
          </p:cNvPicPr>
          <p:nvPr/>
        </p:nvPicPr>
        <p:blipFill>
          <a:blip r:embed="rId12" cstate="print"/>
          <a:srcRect l="316" r="790"/>
          <a:stretch>
            <a:fillRect/>
          </a:stretch>
        </p:blipFill>
        <p:spPr bwMode="auto">
          <a:xfrm>
            <a:off x="4951413" y="2195513"/>
            <a:ext cx="1228725" cy="442912"/>
          </a:xfrm>
          <a:prstGeom prst="rect">
            <a:avLst/>
          </a:prstGeom>
          <a:noFill/>
          <a:ln w="9525">
            <a:noFill/>
            <a:miter lim="800000"/>
            <a:headEnd/>
            <a:tailEnd/>
          </a:ln>
        </p:spPr>
      </p:pic>
      <p:pic>
        <p:nvPicPr>
          <p:cNvPr id="26639" name="Picture 15"/>
          <p:cNvPicPr>
            <a:picLocks noChangeAspect="1" noChangeArrowheads="1"/>
          </p:cNvPicPr>
          <p:nvPr/>
        </p:nvPicPr>
        <p:blipFill>
          <a:blip r:embed="rId6" cstate="print"/>
          <a:srcRect/>
          <a:stretch>
            <a:fillRect/>
          </a:stretch>
        </p:blipFill>
        <p:spPr bwMode="auto">
          <a:xfrm>
            <a:off x="6180138" y="2195513"/>
            <a:ext cx="304800" cy="442912"/>
          </a:xfrm>
          <a:prstGeom prst="rect">
            <a:avLst/>
          </a:prstGeom>
          <a:noFill/>
          <a:ln w="9525">
            <a:noFill/>
            <a:miter lim="800000"/>
            <a:headEnd/>
            <a:tailEnd/>
          </a:ln>
        </p:spPr>
      </p:pic>
      <p:pic>
        <p:nvPicPr>
          <p:cNvPr id="26640" name="Picture 16"/>
          <p:cNvPicPr>
            <a:picLocks noChangeAspect="1" noChangeArrowheads="1"/>
          </p:cNvPicPr>
          <p:nvPr/>
        </p:nvPicPr>
        <p:blipFill>
          <a:blip r:embed="rId13" cstate="print"/>
          <a:srcRect r="1108"/>
          <a:stretch>
            <a:fillRect/>
          </a:stretch>
        </p:blipFill>
        <p:spPr bwMode="auto">
          <a:xfrm>
            <a:off x="2481263" y="2638425"/>
            <a:ext cx="1228725" cy="455613"/>
          </a:xfrm>
          <a:prstGeom prst="rect">
            <a:avLst/>
          </a:prstGeom>
          <a:noFill/>
          <a:ln w="9525">
            <a:noFill/>
            <a:miter lim="800000"/>
            <a:headEnd/>
            <a:tailEnd/>
          </a:ln>
        </p:spPr>
      </p:pic>
      <p:pic>
        <p:nvPicPr>
          <p:cNvPr id="26641" name="Picture 17"/>
          <p:cNvPicPr>
            <a:picLocks noChangeAspect="1" noChangeArrowheads="1"/>
          </p:cNvPicPr>
          <p:nvPr/>
        </p:nvPicPr>
        <p:blipFill>
          <a:blip r:embed="rId14" cstate="print"/>
          <a:srcRect l="159" r="949"/>
          <a:stretch>
            <a:fillRect/>
          </a:stretch>
        </p:blipFill>
        <p:spPr bwMode="auto">
          <a:xfrm>
            <a:off x="3709988" y="2638425"/>
            <a:ext cx="1241425" cy="455613"/>
          </a:xfrm>
          <a:prstGeom prst="rect">
            <a:avLst/>
          </a:prstGeom>
          <a:noFill/>
          <a:ln w="9525">
            <a:noFill/>
            <a:miter lim="800000"/>
            <a:headEnd/>
            <a:tailEnd/>
          </a:ln>
        </p:spPr>
      </p:pic>
      <p:pic>
        <p:nvPicPr>
          <p:cNvPr id="26642" name="Picture 18"/>
          <p:cNvPicPr>
            <a:picLocks noChangeAspect="1" noChangeArrowheads="1"/>
          </p:cNvPicPr>
          <p:nvPr/>
        </p:nvPicPr>
        <p:blipFill>
          <a:blip r:embed="rId15" cstate="print"/>
          <a:srcRect l="316" r="790"/>
          <a:stretch>
            <a:fillRect/>
          </a:stretch>
        </p:blipFill>
        <p:spPr bwMode="auto">
          <a:xfrm>
            <a:off x="4951413" y="2638425"/>
            <a:ext cx="1228725" cy="455613"/>
          </a:xfrm>
          <a:prstGeom prst="rect">
            <a:avLst/>
          </a:prstGeom>
          <a:noFill/>
          <a:ln w="9525">
            <a:noFill/>
            <a:miter lim="800000"/>
            <a:headEnd/>
            <a:tailEnd/>
          </a:ln>
        </p:spPr>
      </p:pic>
      <p:pic>
        <p:nvPicPr>
          <p:cNvPr id="26643" name="Picture 19"/>
          <p:cNvPicPr>
            <a:picLocks noChangeAspect="1" noChangeArrowheads="1"/>
          </p:cNvPicPr>
          <p:nvPr/>
        </p:nvPicPr>
        <p:blipFill>
          <a:blip r:embed="rId6" cstate="print"/>
          <a:srcRect/>
          <a:stretch>
            <a:fillRect/>
          </a:stretch>
        </p:blipFill>
        <p:spPr bwMode="auto">
          <a:xfrm>
            <a:off x="6180138" y="2638425"/>
            <a:ext cx="304800" cy="455613"/>
          </a:xfrm>
          <a:prstGeom prst="rect">
            <a:avLst/>
          </a:prstGeom>
          <a:noFill/>
          <a:ln w="9525">
            <a:noFill/>
            <a:miter lim="800000"/>
            <a:headEnd/>
            <a:tailEnd/>
          </a:ln>
        </p:spPr>
      </p:pic>
      <p:pic>
        <p:nvPicPr>
          <p:cNvPr id="26644" name="Picture 20"/>
          <p:cNvPicPr>
            <a:picLocks noChangeAspect="1" noChangeArrowheads="1"/>
          </p:cNvPicPr>
          <p:nvPr/>
        </p:nvPicPr>
        <p:blipFill>
          <a:blip r:embed="rId16" cstate="print"/>
          <a:srcRect r="1108"/>
          <a:stretch>
            <a:fillRect/>
          </a:stretch>
        </p:blipFill>
        <p:spPr bwMode="auto">
          <a:xfrm>
            <a:off x="2481263" y="3094038"/>
            <a:ext cx="1228725" cy="442912"/>
          </a:xfrm>
          <a:prstGeom prst="rect">
            <a:avLst/>
          </a:prstGeom>
          <a:noFill/>
          <a:ln w="9525">
            <a:noFill/>
            <a:miter lim="800000"/>
            <a:headEnd/>
            <a:tailEnd/>
          </a:ln>
        </p:spPr>
      </p:pic>
      <p:pic>
        <p:nvPicPr>
          <p:cNvPr id="26645" name="Picture 21"/>
          <p:cNvPicPr>
            <a:picLocks noChangeAspect="1" noChangeArrowheads="1"/>
          </p:cNvPicPr>
          <p:nvPr/>
        </p:nvPicPr>
        <p:blipFill>
          <a:blip r:embed="rId17" cstate="print"/>
          <a:srcRect l="159" r="949"/>
          <a:stretch>
            <a:fillRect/>
          </a:stretch>
        </p:blipFill>
        <p:spPr bwMode="auto">
          <a:xfrm>
            <a:off x="3709988" y="3094038"/>
            <a:ext cx="1241425" cy="442912"/>
          </a:xfrm>
          <a:prstGeom prst="rect">
            <a:avLst/>
          </a:prstGeom>
          <a:noFill/>
          <a:ln w="9525">
            <a:noFill/>
            <a:miter lim="800000"/>
            <a:headEnd/>
            <a:tailEnd/>
          </a:ln>
        </p:spPr>
      </p:pic>
      <p:pic>
        <p:nvPicPr>
          <p:cNvPr id="26646" name="Picture 22"/>
          <p:cNvPicPr>
            <a:picLocks noChangeAspect="1" noChangeArrowheads="1"/>
          </p:cNvPicPr>
          <p:nvPr/>
        </p:nvPicPr>
        <p:blipFill>
          <a:blip r:embed="rId18" cstate="print"/>
          <a:srcRect l="316" r="790"/>
          <a:stretch>
            <a:fillRect/>
          </a:stretch>
        </p:blipFill>
        <p:spPr bwMode="auto">
          <a:xfrm>
            <a:off x="4951413" y="3094038"/>
            <a:ext cx="1228725" cy="442912"/>
          </a:xfrm>
          <a:prstGeom prst="rect">
            <a:avLst/>
          </a:prstGeom>
          <a:noFill/>
          <a:ln w="9525">
            <a:noFill/>
            <a:miter lim="800000"/>
            <a:headEnd/>
            <a:tailEnd/>
          </a:ln>
        </p:spPr>
      </p:pic>
      <p:pic>
        <p:nvPicPr>
          <p:cNvPr id="26647" name="Picture 23"/>
          <p:cNvPicPr>
            <a:picLocks noChangeAspect="1" noChangeArrowheads="1"/>
          </p:cNvPicPr>
          <p:nvPr/>
        </p:nvPicPr>
        <p:blipFill>
          <a:blip r:embed="rId6" cstate="print"/>
          <a:srcRect/>
          <a:stretch>
            <a:fillRect/>
          </a:stretch>
        </p:blipFill>
        <p:spPr bwMode="auto">
          <a:xfrm>
            <a:off x="6180138" y="3094038"/>
            <a:ext cx="304800" cy="442912"/>
          </a:xfrm>
          <a:prstGeom prst="rect">
            <a:avLst/>
          </a:prstGeom>
          <a:noFill/>
          <a:ln w="9525">
            <a:noFill/>
            <a:miter lim="800000"/>
            <a:headEnd/>
            <a:tailEnd/>
          </a:ln>
        </p:spPr>
      </p:pic>
      <p:pic>
        <p:nvPicPr>
          <p:cNvPr id="26648" name="Picture 24"/>
          <p:cNvPicPr>
            <a:picLocks noChangeAspect="1" noChangeArrowheads="1"/>
          </p:cNvPicPr>
          <p:nvPr/>
        </p:nvPicPr>
        <p:blipFill>
          <a:blip r:embed="rId19" cstate="print"/>
          <a:srcRect r="1108"/>
          <a:stretch>
            <a:fillRect/>
          </a:stretch>
        </p:blipFill>
        <p:spPr bwMode="auto">
          <a:xfrm>
            <a:off x="2481263" y="3536950"/>
            <a:ext cx="1228725" cy="444500"/>
          </a:xfrm>
          <a:prstGeom prst="rect">
            <a:avLst/>
          </a:prstGeom>
          <a:noFill/>
          <a:ln w="9525">
            <a:noFill/>
            <a:miter lim="800000"/>
            <a:headEnd/>
            <a:tailEnd/>
          </a:ln>
        </p:spPr>
      </p:pic>
      <p:pic>
        <p:nvPicPr>
          <p:cNvPr id="26649" name="Picture 25"/>
          <p:cNvPicPr>
            <a:picLocks noChangeAspect="1" noChangeArrowheads="1"/>
          </p:cNvPicPr>
          <p:nvPr/>
        </p:nvPicPr>
        <p:blipFill>
          <a:blip r:embed="rId20" cstate="print"/>
          <a:srcRect l="159" r="949"/>
          <a:stretch>
            <a:fillRect/>
          </a:stretch>
        </p:blipFill>
        <p:spPr bwMode="auto">
          <a:xfrm>
            <a:off x="3709988" y="3536950"/>
            <a:ext cx="1241425" cy="444500"/>
          </a:xfrm>
          <a:prstGeom prst="rect">
            <a:avLst/>
          </a:prstGeom>
          <a:noFill/>
          <a:ln w="9525">
            <a:noFill/>
            <a:miter lim="800000"/>
            <a:headEnd/>
            <a:tailEnd/>
          </a:ln>
        </p:spPr>
      </p:pic>
      <p:pic>
        <p:nvPicPr>
          <p:cNvPr id="26650" name="Picture 26"/>
          <p:cNvPicPr>
            <a:picLocks noChangeAspect="1" noChangeArrowheads="1"/>
          </p:cNvPicPr>
          <p:nvPr/>
        </p:nvPicPr>
        <p:blipFill>
          <a:blip r:embed="rId19" cstate="print"/>
          <a:srcRect l="316" r="790"/>
          <a:stretch>
            <a:fillRect/>
          </a:stretch>
        </p:blipFill>
        <p:spPr bwMode="auto">
          <a:xfrm>
            <a:off x="4951413" y="3536950"/>
            <a:ext cx="1228725" cy="444500"/>
          </a:xfrm>
          <a:prstGeom prst="rect">
            <a:avLst/>
          </a:prstGeom>
          <a:noFill/>
          <a:ln w="9525">
            <a:noFill/>
            <a:miter lim="800000"/>
            <a:headEnd/>
            <a:tailEnd/>
          </a:ln>
        </p:spPr>
      </p:pic>
      <p:pic>
        <p:nvPicPr>
          <p:cNvPr id="26651" name="Picture 27"/>
          <p:cNvPicPr>
            <a:picLocks noChangeAspect="1" noChangeArrowheads="1"/>
          </p:cNvPicPr>
          <p:nvPr/>
        </p:nvPicPr>
        <p:blipFill>
          <a:blip r:embed="rId6" cstate="print"/>
          <a:srcRect/>
          <a:stretch>
            <a:fillRect/>
          </a:stretch>
        </p:blipFill>
        <p:spPr bwMode="auto">
          <a:xfrm>
            <a:off x="6180138" y="3536950"/>
            <a:ext cx="304800" cy="444500"/>
          </a:xfrm>
          <a:prstGeom prst="rect">
            <a:avLst/>
          </a:prstGeom>
          <a:noFill/>
          <a:ln w="9525">
            <a:noFill/>
            <a:miter lim="800000"/>
            <a:headEnd/>
            <a:tailEnd/>
          </a:ln>
        </p:spPr>
      </p:pic>
      <p:pic>
        <p:nvPicPr>
          <p:cNvPr id="26652" name="Picture 28"/>
          <p:cNvPicPr>
            <a:picLocks noChangeAspect="1" noChangeArrowheads="1"/>
          </p:cNvPicPr>
          <p:nvPr/>
        </p:nvPicPr>
        <p:blipFill>
          <a:blip r:embed="rId19" cstate="print"/>
          <a:srcRect r="1108"/>
          <a:stretch>
            <a:fillRect/>
          </a:stretch>
        </p:blipFill>
        <p:spPr bwMode="auto">
          <a:xfrm>
            <a:off x="2481263" y="3981450"/>
            <a:ext cx="1228725" cy="442913"/>
          </a:xfrm>
          <a:prstGeom prst="rect">
            <a:avLst/>
          </a:prstGeom>
          <a:noFill/>
          <a:ln w="9525">
            <a:noFill/>
            <a:miter lim="800000"/>
            <a:headEnd/>
            <a:tailEnd/>
          </a:ln>
        </p:spPr>
      </p:pic>
      <p:pic>
        <p:nvPicPr>
          <p:cNvPr id="26653" name="Picture 29"/>
          <p:cNvPicPr>
            <a:picLocks noChangeAspect="1" noChangeArrowheads="1"/>
          </p:cNvPicPr>
          <p:nvPr/>
        </p:nvPicPr>
        <p:blipFill>
          <a:blip r:embed="rId21" cstate="print"/>
          <a:srcRect l="159" r="949"/>
          <a:stretch>
            <a:fillRect/>
          </a:stretch>
        </p:blipFill>
        <p:spPr bwMode="auto">
          <a:xfrm>
            <a:off x="3709988" y="3981450"/>
            <a:ext cx="1241425" cy="442913"/>
          </a:xfrm>
          <a:prstGeom prst="rect">
            <a:avLst/>
          </a:prstGeom>
          <a:noFill/>
          <a:ln w="9525">
            <a:noFill/>
            <a:miter lim="800000"/>
            <a:headEnd/>
            <a:tailEnd/>
          </a:ln>
        </p:spPr>
      </p:pic>
      <p:pic>
        <p:nvPicPr>
          <p:cNvPr id="26654" name="Picture 30"/>
          <p:cNvPicPr>
            <a:picLocks noChangeAspect="1" noChangeArrowheads="1"/>
          </p:cNvPicPr>
          <p:nvPr/>
        </p:nvPicPr>
        <p:blipFill>
          <a:blip r:embed="rId22" cstate="print"/>
          <a:srcRect l="316" r="790"/>
          <a:stretch>
            <a:fillRect/>
          </a:stretch>
        </p:blipFill>
        <p:spPr bwMode="auto">
          <a:xfrm>
            <a:off x="4951413" y="3981450"/>
            <a:ext cx="1228725" cy="442913"/>
          </a:xfrm>
          <a:prstGeom prst="rect">
            <a:avLst/>
          </a:prstGeom>
          <a:noFill/>
          <a:ln w="9525">
            <a:noFill/>
            <a:miter lim="800000"/>
            <a:headEnd/>
            <a:tailEnd/>
          </a:ln>
        </p:spPr>
      </p:pic>
      <p:pic>
        <p:nvPicPr>
          <p:cNvPr id="26655" name="Picture 31"/>
          <p:cNvPicPr>
            <a:picLocks noChangeAspect="1" noChangeArrowheads="1"/>
          </p:cNvPicPr>
          <p:nvPr/>
        </p:nvPicPr>
        <p:blipFill>
          <a:blip r:embed="rId6" cstate="print"/>
          <a:srcRect/>
          <a:stretch>
            <a:fillRect/>
          </a:stretch>
        </p:blipFill>
        <p:spPr bwMode="auto">
          <a:xfrm>
            <a:off x="6180138" y="3981450"/>
            <a:ext cx="304800" cy="442913"/>
          </a:xfrm>
          <a:prstGeom prst="rect">
            <a:avLst/>
          </a:prstGeom>
          <a:noFill/>
          <a:ln w="9525">
            <a:noFill/>
            <a:miter lim="800000"/>
            <a:headEnd/>
            <a:tailEnd/>
          </a:ln>
        </p:spPr>
      </p:pic>
      <p:pic>
        <p:nvPicPr>
          <p:cNvPr id="26656" name="Picture 32"/>
          <p:cNvPicPr>
            <a:picLocks noChangeAspect="1" noChangeArrowheads="1"/>
          </p:cNvPicPr>
          <p:nvPr/>
        </p:nvPicPr>
        <p:blipFill>
          <a:blip r:embed="rId23" cstate="print"/>
          <a:srcRect r="1108"/>
          <a:stretch>
            <a:fillRect/>
          </a:stretch>
        </p:blipFill>
        <p:spPr bwMode="auto">
          <a:xfrm>
            <a:off x="2481263" y="4424363"/>
            <a:ext cx="1228725" cy="442912"/>
          </a:xfrm>
          <a:prstGeom prst="rect">
            <a:avLst/>
          </a:prstGeom>
          <a:noFill/>
          <a:ln w="9525">
            <a:noFill/>
            <a:miter lim="800000"/>
            <a:headEnd/>
            <a:tailEnd/>
          </a:ln>
        </p:spPr>
      </p:pic>
      <p:pic>
        <p:nvPicPr>
          <p:cNvPr id="26657" name="Picture 33"/>
          <p:cNvPicPr>
            <a:picLocks noChangeAspect="1" noChangeArrowheads="1"/>
          </p:cNvPicPr>
          <p:nvPr/>
        </p:nvPicPr>
        <p:blipFill>
          <a:blip r:embed="rId24" cstate="print"/>
          <a:srcRect l="159" r="949"/>
          <a:stretch>
            <a:fillRect/>
          </a:stretch>
        </p:blipFill>
        <p:spPr bwMode="auto">
          <a:xfrm>
            <a:off x="3709988" y="4424363"/>
            <a:ext cx="1241425" cy="442912"/>
          </a:xfrm>
          <a:prstGeom prst="rect">
            <a:avLst/>
          </a:prstGeom>
          <a:noFill/>
          <a:ln w="9525">
            <a:noFill/>
            <a:miter lim="800000"/>
            <a:headEnd/>
            <a:tailEnd/>
          </a:ln>
        </p:spPr>
      </p:pic>
      <p:pic>
        <p:nvPicPr>
          <p:cNvPr id="26658" name="Picture 34"/>
          <p:cNvPicPr>
            <a:picLocks noChangeAspect="1" noChangeArrowheads="1"/>
          </p:cNvPicPr>
          <p:nvPr/>
        </p:nvPicPr>
        <p:blipFill>
          <a:blip r:embed="rId25" cstate="print"/>
          <a:srcRect l="316" r="790"/>
          <a:stretch>
            <a:fillRect/>
          </a:stretch>
        </p:blipFill>
        <p:spPr bwMode="auto">
          <a:xfrm>
            <a:off x="4951413" y="4424363"/>
            <a:ext cx="1228725" cy="442912"/>
          </a:xfrm>
          <a:prstGeom prst="rect">
            <a:avLst/>
          </a:prstGeom>
          <a:noFill/>
          <a:ln w="9525">
            <a:noFill/>
            <a:miter lim="800000"/>
            <a:headEnd/>
            <a:tailEnd/>
          </a:ln>
        </p:spPr>
      </p:pic>
      <p:pic>
        <p:nvPicPr>
          <p:cNvPr id="26659" name="Picture 35"/>
          <p:cNvPicPr>
            <a:picLocks noChangeAspect="1" noChangeArrowheads="1"/>
          </p:cNvPicPr>
          <p:nvPr/>
        </p:nvPicPr>
        <p:blipFill>
          <a:blip r:embed="rId6" cstate="print"/>
          <a:srcRect/>
          <a:stretch>
            <a:fillRect/>
          </a:stretch>
        </p:blipFill>
        <p:spPr bwMode="auto">
          <a:xfrm>
            <a:off x="6180138" y="4424363"/>
            <a:ext cx="304800" cy="442912"/>
          </a:xfrm>
          <a:prstGeom prst="rect">
            <a:avLst/>
          </a:prstGeom>
          <a:noFill/>
          <a:ln w="9525">
            <a:noFill/>
            <a:miter lim="800000"/>
            <a:headEnd/>
            <a:tailEnd/>
          </a:ln>
        </p:spPr>
      </p:pic>
      <p:pic>
        <p:nvPicPr>
          <p:cNvPr id="26660" name="Picture 36"/>
          <p:cNvPicPr>
            <a:picLocks noChangeAspect="1" noChangeArrowheads="1"/>
          </p:cNvPicPr>
          <p:nvPr/>
        </p:nvPicPr>
        <p:blipFill>
          <a:blip r:embed="rId26" cstate="print"/>
          <a:srcRect r="1108"/>
          <a:stretch>
            <a:fillRect/>
          </a:stretch>
        </p:blipFill>
        <p:spPr bwMode="auto">
          <a:xfrm>
            <a:off x="2481263" y="4867275"/>
            <a:ext cx="1228725" cy="442913"/>
          </a:xfrm>
          <a:prstGeom prst="rect">
            <a:avLst/>
          </a:prstGeom>
          <a:noFill/>
          <a:ln w="9525">
            <a:noFill/>
            <a:miter lim="800000"/>
            <a:headEnd/>
            <a:tailEnd/>
          </a:ln>
        </p:spPr>
      </p:pic>
      <p:pic>
        <p:nvPicPr>
          <p:cNvPr id="26661" name="Picture 37"/>
          <p:cNvPicPr>
            <a:picLocks noChangeAspect="1" noChangeArrowheads="1"/>
          </p:cNvPicPr>
          <p:nvPr/>
        </p:nvPicPr>
        <p:blipFill>
          <a:blip r:embed="rId27" cstate="print"/>
          <a:srcRect l="159" r="949"/>
          <a:stretch>
            <a:fillRect/>
          </a:stretch>
        </p:blipFill>
        <p:spPr bwMode="auto">
          <a:xfrm>
            <a:off x="3709988" y="4867275"/>
            <a:ext cx="1241425" cy="442913"/>
          </a:xfrm>
          <a:prstGeom prst="rect">
            <a:avLst/>
          </a:prstGeom>
          <a:noFill/>
          <a:ln w="9525">
            <a:noFill/>
            <a:miter lim="800000"/>
            <a:headEnd/>
            <a:tailEnd/>
          </a:ln>
        </p:spPr>
      </p:pic>
      <p:pic>
        <p:nvPicPr>
          <p:cNvPr id="26662" name="Picture 38"/>
          <p:cNvPicPr>
            <a:picLocks noChangeAspect="1" noChangeArrowheads="1"/>
          </p:cNvPicPr>
          <p:nvPr/>
        </p:nvPicPr>
        <p:blipFill>
          <a:blip r:embed="rId28" cstate="print"/>
          <a:srcRect l="316" r="790"/>
          <a:stretch>
            <a:fillRect/>
          </a:stretch>
        </p:blipFill>
        <p:spPr bwMode="auto">
          <a:xfrm>
            <a:off x="4951413" y="4867275"/>
            <a:ext cx="1228725" cy="442913"/>
          </a:xfrm>
          <a:prstGeom prst="rect">
            <a:avLst/>
          </a:prstGeom>
          <a:noFill/>
          <a:ln w="9525">
            <a:noFill/>
            <a:miter lim="800000"/>
            <a:headEnd/>
            <a:tailEnd/>
          </a:ln>
        </p:spPr>
      </p:pic>
      <p:pic>
        <p:nvPicPr>
          <p:cNvPr id="26663" name="Picture 39"/>
          <p:cNvPicPr>
            <a:picLocks noChangeAspect="1" noChangeArrowheads="1"/>
          </p:cNvPicPr>
          <p:nvPr/>
        </p:nvPicPr>
        <p:blipFill>
          <a:blip r:embed="rId6" cstate="print"/>
          <a:srcRect/>
          <a:stretch>
            <a:fillRect/>
          </a:stretch>
        </p:blipFill>
        <p:spPr bwMode="auto">
          <a:xfrm>
            <a:off x="6180138" y="4867275"/>
            <a:ext cx="304800" cy="442913"/>
          </a:xfrm>
          <a:prstGeom prst="rect">
            <a:avLst/>
          </a:prstGeom>
          <a:noFill/>
          <a:ln w="9525">
            <a:noFill/>
            <a:miter lim="800000"/>
            <a:headEnd/>
            <a:tailEnd/>
          </a:ln>
        </p:spPr>
      </p:pic>
      <p:pic>
        <p:nvPicPr>
          <p:cNvPr id="26664" name="Picture 40"/>
          <p:cNvPicPr>
            <a:picLocks noChangeAspect="1" noChangeArrowheads="1"/>
          </p:cNvPicPr>
          <p:nvPr/>
        </p:nvPicPr>
        <p:blipFill>
          <a:blip r:embed="rId29" cstate="print"/>
          <a:srcRect r="1108"/>
          <a:stretch>
            <a:fillRect/>
          </a:stretch>
        </p:blipFill>
        <p:spPr bwMode="auto">
          <a:xfrm>
            <a:off x="2481263" y="5310188"/>
            <a:ext cx="1228725" cy="444500"/>
          </a:xfrm>
          <a:prstGeom prst="rect">
            <a:avLst/>
          </a:prstGeom>
          <a:noFill/>
          <a:ln w="9525">
            <a:noFill/>
            <a:miter lim="800000"/>
            <a:headEnd/>
            <a:tailEnd/>
          </a:ln>
        </p:spPr>
      </p:pic>
      <p:pic>
        <p:nvPicPr>
          <p:cNvPr id="26665" name="Picture 41"/>
          <p:cNvPicPr>
            <a:picLocks noChangeAspect="1" noChangeArrowheads="1"/>
          </p:cNvPicPr>
          <p:nvPr/>
        </p:nvPicPr>
        <p:blipFill>
          <a:blip r:embed="rId30" cstate="print"/>
          <a:srcRect l="159" r="949"/>
          <a:stretch>
            <a:fillRect/>
          </a:stretch>
        </p:blipFill>
        <p:spPr bwMode="auto">
          <a:xfrm>
            <a:off x="3709988" y="5310188"/>
            <a:ext cx="1241425" cy="444500"/>
          </a:xfrm>
          <a:prstGeom prst="rect">
            <a:avLst/>
          </a:prstGeom>
          <a:noFill/>
          <a:ln w="9525">
            <a:noFill/>
            <a:miter lim="800000"/>
            <a:headEnd/>
            <a:tailEnd/>
          </a:ln>
        </p:spPr>
      </p:pic>
      <p:pic>
        <p:nvPicPr>
          <p:cNvPr id="26666" name="Picture 42"/>
          <p:cNvPicPr>
            <a:picLocks noChangeAspect="1" noChangeArrowheads="1"/>
          </p:cNvPicPr>
          <p:nvPr/>
        </p:nvPicPr>
        <p:blipFill>
          <a:blip r:embed="rId31" cstate="print"/>
          <a:srcRect l="316" r="790"/>
          <a:stretch>
            <a:fillRect/>
          </a:stretch>
        </p:blipFill>
        <p:spPr bwMode="auto">
          <a:xfrm>
            <a:off x="4951413" y="5310188"/>
            <a:ext cx="1228725" cy="444500"/>
          </a:xfrm>
          <a:prstGeom prst="rect">
            <a:avLst/>
          </a:prstGeom>
          <a:noFill/>
          <a:ln w="9525">
            <a:noFill/>
            <a:miter lim="800000"/>
            <a:headEnd/>
            <a:tailEnd/>
          </a:ln>
        </p:spPr>
      </p:pic>
      <p:pic>
        <p:nvPicPr>
          <p:cNvPr id="26667" name="Picture 43"/>
          <p:cNvPicPr>
            <a:picLocks noChangeAspect="1" noChangeArrowheads="1"/>
          </p:cNvPicPr>
          <p:nvPr/>
        </p:nvPicPr>
        <p:blipFill>
          <a:blip r:embed="rId6" cstate="print"/>
          <a:srcRect/>
          <a:stretch>
            <a:fillRect/>
          </a:stretch>
        </p:blipFill>
        <p:spPr bwMode="auto">
          <a:xfrm>
            <a:off x="6180138" y="5310188"/>
            <a:ext cx="304800" cy="444500"/>
          </a:xfrm>
          <a:prstGeom prst="rect">
            <a:avLst/>
          </a:prstGeom>
          <a:noFill/>
          <a:ln w="9525">
            <a:noFill/>
            <a:miter lim="800000"/>
            <a:headEnd/>
            <a:tailEnd/>
          </a:ln>
        </p:spPr>
      </p:pic>
      <p:pic>
        <p:nvPicPr>
          <p:cNvPr id="26668" name="Picture 44"/>
          <p:cNvPicPr>
            <a:picLocks noChangeAspect="1" noChangeArrowheads="1"/>
          </p:cNvPicPr>
          <p:nvPr/>
        </p:nvPicPr>
        <p:blipFill>
          <a:blip r:embed="rId32" cstate="print"/>
          <a:srcRect/>
          <a:stretch>
            <a:fillRect/>
          </a:stretch>
        </p:blipFill>
        <p:spPr bwMode="auto">
          <a:xfrm>
            <a:off x="2481263" y="5754688"/>
            <a:ext cx="1228725" cy="404812"/>
          </a:xfrm>
          <a:prstGeom prst="rect">
            <a:avLst/>
          </a:prstGeom>
          <a:noFill/>
          <a:ln w="9525">
            <a:noFill/>
            <a:miter lim="800000"/>
            <a:headEnd/>
            <a:tailEnd/>
          </a:ln>
        </p:spPr>
      </p:pic>
      <p:pic>
        <p:nvPicPr>
          <p:cNvPr id="26669" name="Picture 45"/>
          <p:cNvPicPr>
            <a:picLocks noChangeAspect="1" noChangeArrowheads="1"/>
          </p:cNvPicPr>
          <p:nvPr/>
        </p:nvPicPr>
        <p:blipFill>
          <a:blip r:embed="rId33" cstate="print"/>
          <a:srcRect/>
          <a:stretch>
            <a:fillRect/>
          </a:stretch>
        </p:blipFill>
        <p:spPr bwMode="auto">
          <a:xfrm>
            <a:off x="3709988" y="5754688"/>
            <a:ext cx="1241425" cy="404812"/>
          </a:xfrm>
          <a:prstGeom prst="rect">
            <a:avLst/>
          </a:prstGeom>
          <a:noFill/>
          <a:ln w="9525">
            <a:noFill/>
            <a:miter lim="800000"/>
            <a:headEnd/>
            <a:tailEnd/>
          </a:ln>
        </p:spPr>
      </p:pic>
      <p:pic>
        <p:nvPicPr>
          <p:cNvPr id="26670" name="Picture 46"/>
          <p:cNvPicPr>
            <a:picLocks noChangeAspect="1" noChangeArrowheads="1"/>
          </p:cNvPicPr>
          <p:nvPr/>
        </p:nvPicPr>
        <p:blipFill>
          <a:blip r:embed="rId34" cstate="print"/>
          <a:srcRect/>
          <a:stretch>
            <a:fillRect/>
          </a:stretch>
        </p:blipFill>
        <p:spPr bwMode="auto">
          <a:xfrm>
            <a:off x="4951413" y="5754688"/>
            <a:ext cx="1228725" cy="404812"/>
          </a:xfrm>
          <a:prstGeom prst="rect">
            <a:avLst/>
          </a:prstGeom>
          <a:noFill/>
          <a:ln w="9525">
            <a:noFill/>
            <a:miter lim="800000"/>
            <a:headEnd/>
            <a:tailEnd/>
          </a:ln>
        </p:spPr>
      </p:pic>
      <p:pic>
        <p:nvPicPr>
          <p:cNvPr id="26671" name="Picture 47"/>
          <p:cNvPicPr>
            <a:picLocks noChangeAspect="1" noChangeArrowheads="1"/>
          </p:cNvPicPr>
          <p:nvPr/>
        </p:nvPicPr>
        <p:blipFill>
          <a:blip r:embed="rId35" cstate="print"/>
          <a:srcRect/>
          <a:stretch>
            <a:fillRect/>
          </a:stretch>
        </p:blipFill>
        <p:spPr bwMode="auto">
          <a:xfrm>
            <a:off x="6180138" y="5754688"/>
            <a:ext cx="304800" cy="404812"/>
          </a:xfrm>
          <a:prstGeom prst="rect">
            <a:avLst/>
          </a:prstGeom>
          <a:noFill/>
          <a:ln w="9525">
            <a:noFill/>
            <a:miter lim="800000"/>
            <a:headEnd/>
            <a:tailEnd/>
          </a:ln>
        </p:spPr>
      </p:pic>
      <p:sp>
        <p:nvSpPr>
          <p:cNvPr id="26672" name="Rectangle 48"/>
          <p:cNvSpPr>
            <a:spLocks noChangeArrowheads="1"/>
          </p:cNvSpPr>
          <p:nvPr/>
        </p:nvSpPr>
        <p:spPr bwMode="auto">
          <a:xfrm>
            <a:off x="2343150" y="1397000"/>
            <a:ext cx="13049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Aluminized Silicone </a:t>
            </a:r>
            <a:endParaRPr lang="en-US"/>
          </a:p>
        </p:txBody>
      </p:sp>
      <p:sp>
        <p:nvSpPr>
          <p:cNvPr id="26673" name="Rectangle 49"/>
          <p:cNvSpPr>
            <a:spLocks noChangeArrowheads="1"/>
          </p:cNvSpPr>
          <p:nvPr/>
        </p:nvSpPr>
        <p:spPr bwMode="auto">
          <a:xfrm>
            <a:off x="2343150" y="1547813"/>
            <a:ext cx="10001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Paint on Booms</a:t>
            </a:r>
            <a:endParaRPr lang="en-US"/>
          </a:p>
        </p:txBody>
      </p:sp>
      <p:sp>
        <p:nvSpPr>
          <p:cNvPr id="26674" name="Rectangle 50"/>
          <p:cNvSpPr>
            <a:spLocks noChangeArrowheads="1"/>
          </p:cNvSpPr>
          <p:nvPr/>
        </p:nvSpPr>
        <p:spPr bwMode="auto">
          <a:xfrm>
            <a:off x="2190750" y="1763713"/>
            <a:ext cx="12287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12-Layer Insulation </a:t>
            </a:r>
            <a:endParaRPr lang="en-US"/>
          </a:p>
        </p:txBody>
      </p:sp>
      <p:sp>
        <p:nvSpPr>
          <p:cNvPr id="26675" name="Rectangle 51"/>
          <p:cNvSpPr>
            <a:spLocks noChangeArrowheads="1"/>
          </p:cNvSpPr>
          <p:nvPr/>
        </p:nvSpPr>
        <p:spPr bwMode="auto">
          <a:xfrm>
            <a:off x="2190750" y="1916113"/>
            <a:ext cx="544513"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Blankets</a:t>
            </a:r>
            <a:endParaRPr lang="en-US"/>
          </a:p>
        </p:txBody>
      </p:sp>
      <p:sp>
        <p:nvSpPr>
          <p:cNvPr id="26676" name="Rectangle 52"/>
          <p:cNvSpPr>
            <a:spLocks noChangeArrowheads="1"/>
          </p:cNvSpPr>
          <p:nvPr/>
        </p:nvSpPr>
        <p:spPr bwMode="auto">
          <a:xfrm>
            <a:off x="3228975" y="2738438"/>
            <a:ext cx="203200"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+Z</a:t>
            </a:r>
            <a:endParaRPr lang="en-US"/>
          </a:p>
        </p:txBody>
      </p:sp>
      <p:sp>
        <p:nvSpPr>
          <p:cNvPr id="26677" name="Rectangle 53"/>
          <p:cNvSpPr>
            <a:spLocks noChangeArrowheads="1"/>
          </p:cNvSpPr>
          <p:nvPr/>
        </p:nvSpPr>
        <p:spPr bwMode="auto">
          <a:xfrm>
            <a:off x="2444750" y="3195638"/>
            <a:ext cx="12033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Earth Sensor Head </a:t>
            </a:r>
            <a:endParaRPr lang="en-US"/>
          </a:p>
        </p:txBody>
      </p:sp>
      <p:sp>
        <p:nvSpPr>
          <p:cNvPr id="26678" name="Rectangle 54"/>
          <p:cNvSpPr>
            <a:spLocks noChangeArrowheads="1"/>
          </p:cNvSpPr>
          <p:nvPr/>
        </p:nvSpPr>
        <p:spPr bwMode="auto">
          <a:xfrm>
            <a:off x="2444750" y="3346450"/>
            <a:ext cx="12541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Passively Controlled</a:t>
            </a:r>
            <a:endParaRPr lang="en-US"/>
          </a:p>
        </p:txBody>
      </p:sp>
      <p:sp>
        <p:nvSpPr>
          <p:cNvPr id="26679" name="Rectangle 55"/>
          <p:cNvSpPr>
            <a:spLocks noChangeArrowheads="1"/>
          </p:cNvSpPr>
          <p:nvPr/>
        </p:nvSpPr>
        <p:spPr bwMode="auto">
          <a:xfrm>
            <a:off x="4419600" y="3600450"/>
            <a:ext cx="215900"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+Y</a:t>
            </a:r>
            <a:endParaRPr lang="en-US"/>
          </a:p>
        </p:txBody>
      </p:sp>
      <p:sp>
        <p:nvSpPr>
          <p:cNvPr id="26680" name="Rectangle 56"/>
          <p:cNvSpPr>
            <a:spLocks noChangeArrowheads="1"/>
          </p:cNvSpPr>
          <p:nvPr/>
        </p:nvSpPr>
        <p:spPr bwMode="auto">
          <a:xfrm>
            <a:off x="3165475" y="3916363"/>
            <a:ext cx="10763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Thermostatically </a:t>
            </a:r>
            <a:endParaRPr lang="en-US"/>
          </a:p>
        </p:txBody>
      </p:sp>
      <p:sp>
        <p:nvSpPr>
          <p:cNvPr id="26681" name="Rectangle 57"/>
          <p:cNvSpPr>
            <a:spLocks noChangeArrowheads="1"/>
          </p:cNvSpPr>
          <p:nvPr/>
        </p:nvSpPr>
        <p:spPr bwMode="auto">
          <a:xfrm>
            <a:off x="3165475" y="4068763"/>
            <a:ext cx="11525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Controlled Heaters</a:t>
            </a:r>
            <a:endParaRPr lang="en-US"/>
          </a:p>
        </p:txBody>
      </p:sp>
      <p:sp>
        <p:nvSpPr>
          <p:cNvPr id="26682" name="Rectangle 58"/>
          <p:cNvSpPr>
            <a:spLocks noChangeArrowheads="1"/>
          </p:cNvSpPr>
          <p:nvPr/>
        </p:nvSpPr>
        <p:spPr bwMode="auto">
          <a:xfrm>
            <a:off x="2544763" y="4500563"/>
            <a:ext cx="808037" cy="1524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Black Catalac </a:t>
            </a:r>
            <a:endParaRPr lang="en-US"/>
          </a:p>
        </p:txBody>
      </p:sp>
      <p:sp>
        <p:nvSpPr>
          <p:cNvPr id="26683" name="Rectangle 59"/>
          <p:cNvSpPr>
            <a:spLocks noChangeArrowheads="1"/>
          </p:cNvSpPr>
          <p:nvPr/>
        </p:nvSpPr>
        <p:spPr bwMode="auto">
          <a:xfrm>
            <a:off x="2544763" y="4651375"/>
            <a:ext cx="9620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Paint Internally</a:t>
            </a:r>
            <a:endParaRPr lang="en-US"/>
          </a:p>
        </p:txBody>
      </p:sp>
      <p:sp>
        <p:nvSpPr>
          <p:cNvPr id="26684" name="Rectangle 60"/>
          <p:cNvSpPr>
            <a:spLocks noChangeArrowheads="1"/>
          </p:cNvSpPr>
          <p:nvPr/>
        </p:nvSpPr>
        <p:spPr bwMode="auto">
          <a:xfrm>
            <a:off x="2406650" y="5121275"/>
            <a:ext cx="12414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10-Layer Hydrazine </a:t>
            </a:r>
            <a:endParaRPr lang="en-US"/>
          </a:p>
        </p:txBody>
      </p:sp>
      <p:sp>
        <p:nvSpPr>
          <p:cNvPr id="26685" name="Rectangle 61"/>
          <p:cNvSpPr>
            <a:spLocks noChangeArrowheads="1"/>
          </p:cNvSpPr>
          <p:nvPr/>
        </p:nvSpPr>
        <p:spPr bwMode="auto">
          <a:xfrm>
            <a:off x="2406650" y="5272088"/>
            <a:ext cx="874713"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Tank Blankets</a:t>
            </a:r>
            <a:endParaRPr lang="en-US"/>
          </a:p>
        </p:txBody>
      </p:sp>
      <p:sp>
        <p:nvSpPr>
          <p:cNvPr id="26686" name="Rectangle 62"/>
          <p:cNvSpPr>
            <a:spLocks noChangeArrowheads="1"/>
          </p:cNvSpPr>
          <p:nvPr/>
        </p:nvSpPr>
        <p:spPr bwMode="auto">
          <a:xfrm>
            <a:off x="2798763" y="5678488"/>
            <a:ext cx="608012"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24-Layer </a:t>
            </a:r>
            <a:endParaRPr lang="en-US"/>
          </a:p>
        </p:txBody>
      </p:sp>
      <p:sp>
        <p:nvSpPr>
          <p:cNvPr id="26687" name="Rectangle 63"/>
          <p:cNvSpPr>
            <a:spLocks noChangeArrowheads="1"/>
          </p:cNvSpPr>
          <p:nvPr/>
        </p:nvSpPr>
        <p:spPr bwMode="auto">
          <a:xfrm>
            <a:off x="2798763" y="5829300"/>
            <a:ext cx="874712"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AKM Blankets</a:t>
            </a:r>
            <a:endParaRPr lang="en-US"/>
          </a:p>
        </p:txBody>
      </p:sp>
      <p:sp>
        <p:nvSpPr>
          <p:cNvPr id="26688" name="Rectangle 64"/>
          <p:cNvSpPr>
            <a:spLocks noChangeArrowheads="1"/>
          </p:cNvSpPr>
          <p:nvPr/>
        </p:nvSpPr>
        <p:spPr bwMode="auto">
          <a:xfrm>
            <a:off x="5053013" y="5602288"/>
            <a:ext cx="13684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24-Layer Aluminized  </a:t>
            </a:r>
            <a:endParaRPr lang="en-US"/>
          </a:p>
        </p:txBody>
      </p:sp>
      <p:sp>
        <p:nvSpPr>
          <p:cNvPr id="26689" name="Rectangle 65"/>
          <p:cNvSpPr>
            <a:spLocks noChangeArrowheads="1"/>
          </p:cNvSpPr>
          <p:nvPr/>
        </p:nvSpPr>
        <p:spPr bwMode="auto">
          <a:xfrm>
            <a:off x="5053013" y="5753100"/>
            <a:ext cx="854075" cy="1524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Kapton Blanket</a:t>
            </a:r>
            <a:endParaRPr lang="en-US"/>
          </a:p>
        </p:txBody>
      </p:sp>
      <p:sp>
        <p:nvSpPr>
          <p:cNvPr id="26690" name="Rectangle 66"/>
          <p:cNvSpPr>
            <a:spLocks noChangeArrowheads="1"/>
          </p:cNvSpPr>
          <p:nvPr/>
        </p:nvSpPr>
        <p:spPr bwMode="auto">
          <a:xfrm>
            <a:off x="5357813" y="5145088"/>
            <a:ext cx="1747837"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Titanium AKM Support Ring</a:t>
            </a:r>
            <a:endParaRPr lang="en-US"/>
          </a:p>
        </p:txBody>
      </p:sp>
      <p:sp>
        <p:nvSpPr>
          <p:cNvPr id="26691" name="Rectangle 67"/>
          <p:cNvSpPr>
            <a:spLocks noChangeArrowheads="1"/>
          </p:cNvSpPr>
          <p:nvPr/>
        </p:nvSpPr>
        <p:spPr bwMode="auto">
          <a:xfrm>
            <a:off x="4584700" y="3790950"/>
            <a:ext cx="13811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12-Layer AKM Blanket</a:t>
            </a:r>
            <a:endParaRPr lang="en-US"/>
          </a:p>
        </p:txBody>
      </p:sp>
      <p:sp>
        <p:nvSpPr>
          <p:cNvPr id="26692" name="Rectangle 68"/>
          <p:cNvSpPr>
            <a:spLocks noChangeArrowheads="1"/>
          </p:cNvSpPr>
          <p:nvPr/>
        </p:nvSpPr>
        <p:spPr bwMode="auto">
          <a:xfrm>
            <a:off x="4762500" y="3941763"/>
            <a:ext cx="10001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Fiberglass Cone</a:t>
            </a:r>
            <a:endParaRPr lang="en-US"/>
          </a:p>
        </p:txBody>
      </p:sp>
      <p:sp>
        <p:nvSpPr>
          <p:cNvPr id="26693" name="Rectangle 69"/>
          <p:cNvSpPr>
            <a:spLocks noChangeArrowheads="1"/>
          </p:cNvSpPr>
          <p:nvPr/>
        </p:nvSpPr>
        <p:spPr bwMode="auto">
          <a:xfrm>
            <a:off x="4964113" y="4094163"/>
            <a:ext cx="1595437"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17-Layer Antenna Blanket</a:t>
            </a:r>
            <a:endParaRPr lang="en-US"/>
          </a:p>
        </p:txBody>
      </p:sp>
      <p:sp>
        <p:nvSpPr>
          <p:cNvPr id="26694" name="Rectangle 70"/>
          <p:cNvSpPr>
            <a:spLocks noChangeArrowheads="1"/>
          </p:cNvSpPr>
          <p:nvPr/>
        </p:nvSpPr>
        <p:spPr bwMode="auto">
          <a:xfrm>
            <a:off x="5053013" y="4246563"/>
            <a:ext cx="10128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Fiberglass Struts</a:t>
            </a:r>
            <a:endParaRPr lang="en-US"/>
          </a:p>
        </p:txBody>
      </p:sp>
      <p:sp>
        <p:nvSpPr>
          <p:cNvPr id="26695" name="Rectangle 71"/>
          <p:cNvSpPr>
            <a:spLocks noChangeArrowheads="1"/>
          </p:cNvSpPr>
          <p:nvPr/>
        </p:nvSpPr>
        <p:spPr bwMode="auto">
          <a:xfrm>
            <a:off x="5332413" y="3005138"/>
            <a:ext cx="14827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Spinning Earth Sensors </a:t>
            </a:r>
            <a:endParaRPr lang="en-US"/>
          </a:p>
        </p:txBody>
      </p:sp>
      <p:sp>
        <p:nvSpPr>
          <p:cNvPr id="26696" name="Rectangle 72"/>
          <p:cNvSpPr>
            <a:spLocks noChangeArrowheads="1"/>
          </p:cNvSpPr>
          <p:nvPr/>
        </p:nvSpPr>
        <p:spPr bwMode="auto">
          <a:xfrm>
            <a:off x="5332413" y="3157538"/>
            <a:ext cx="12922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Passively Controlled </a:t>
            </a:r>
            <a:endParaRPr lang="en-US"/>
          </a:p>
        </p:txBody>
      </p:sp>
      <p:sp>
        <p:nvSpPr>
          <p:cNvPr id="26697" name="Rectangle 73"/>
          <p:cNvSpPr>
            <a:spLocks noChangeArrowheads="1"/>
          </p:cNvSpPr>
          <p:nvPr/>
        </p:nvSpPr>
        <p:spPr bwMode="auto">
          <a:xfrm>
            <a:off x="5332413" y="3308350"/>
            <a:ext cx="13303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Sun Sensors Require </a:t>
            </a:r>
            <a:endParaRPr lang="en-US"/>
          </a:p>
        </p:txBody>
      </p:sp>
      <p:sp>
        <p:nvSpPr>
          <p:cNvPr id="26698" name="Rectangle 74"/>
          <p:cNvSpPr>
            <a:spLocks noChangeArrowheads="1"/>
          </p:cNvSpPr>
          <p:nvPr/>
        </p:nvSpPr>
        <p:spPr bwMode="auto">
          <a:xfrm>
            <a:off x="5332413" y="3460750"/>
            <a:ext cx="10763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Thermostatically </a:t>
            </a:r>
            <a:endParaRPr lang="en-US"/>
          </a:p>
        </p:txBody>
      </p:sp>
      <p:sp>
        <p:nvSpPr>
          <p:cNvPr id="26699" name="Rectangle 75"/>
          <p:cNvSpPr>
            <a:spLocks noChangeArrowheads="1"/>
          </p:cNvSpPr>
          <p:nvPr/>
        </p:nvSpPr>
        <p:spPr bwMode="auto">
          <a:xfrm>
            <a:off x="5332413" y="3613150"/>
            <a:ext cx="10128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Actuated Heater</a:t>
            </a:r>
            <a:endParaRPr lang="en-US"/>
          </a:p>
        </p:txBody>
      </p:sp>
      <p:sp>
        <p:nvSpPr>
          <p:cNvPr id="26700" name="Rectangle 76"/>
          <p:cNvSpPr>
            <a:spLocks noChangeArrowheads="1"/>
          </p:cNvSpPr>
          <p:nvPr/>
        </p:nvSpPr>
        <p:spPr bwMode="auto">
          <a:xfrm>
            <a:off x="5116513" y="2840038"/>
            <a:ext cx="177800"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-X</a:t>
            </a:r>
            <a:endParaRPr lang="en-US"/>
          </a:p>
        </p:txBody>
      </p:sp>
      <p:sp>
        <p:nvSpPr>
          <p:cNvPr id="26701" name="Rectangle 77"/>
          <p:cNvSpPr>
            <a:spLocks noChangeArrowheads="1"/>
          </p:cNvSpPr>
          <p:nvPr/>
        </p:nvSpPr>
        <p:spPr bwMode="auto">
          <a:xfrm>
            <a:off x="5332413" y="2308225"/>
            <a:ext cx="1122362" cy="1524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Aluminized Kapton  </a:t>
            </a:r>
            <a:endParaRPr lang="en-US"/>
          </a:p>
        </p:txBody>
      </p:sp>
      <p:sp>
        <p:nvSpPr>
          <p:cNvPr id="26702" name="Rectangle 78"/>
          <p:cNvSpPr>
            <a:spLocks noChangeArrowheads="1"/>
          </p:cNvSpPr>
          <p:nvPr/>
        </p:nvSpPr>
        <p:spPr bwMode="auto">
          <a:xfrm>
            <a:off x="5332413" y="2460625"/>
            <a:ext cx="874712"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Plume Shield</a:t>
            </a:r>
            <a:endParaRPr lang="en-US"/>
          </a:p>
        </p:txBody>
      </p:sp>
      <p:sp>
        <p:nvSpPr>
          <p:cNvPr id="26703" name="Rectangle 79"/>
          <p:cNvSpPr>
            <a:spLocks noChangeArrowheads="1"/>
          </p:cNvSpPr>
          <p:nvPr/>
        </p:nvSpPr>
        <p:spPr bwMode="auto">
          <a:xfrm>
            <a:off x="5332413" y="1916113"/>
            <a:ext cx="1516062" cy="1524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Second Surface Silverized </a:t>
            </a:r>
            <a:endParaRPr lang="en-US"/>
          </a:p>
        </p:txBody>
      </p:sp>
      <p:sp>
        <p:nvSpPr>
          <p:cNvPr id="26704" name="Rectangle 80"/>
          <p:cNvSpPr>
            <a:spLocks noChangeArrowheads="1"/>
          </p:cNvSpPr>
          <p:nvPr/>
        </p:nvSpPr>
        <p:spPr bwMode="auto">
          <a:xfrm>
            <a:off x="5332413" y="2068513"/>
            <a:ext cx="1216025" cy="203200"/>
          </a:xfrm>
          <a:prstGeom prst="rect">
            <a:avLst/>
          </a:prstGeom>
          <a:noFill/>
          <a:ln w="9525">
            <a:noFill/>
            <a:miter lim="800000"/>
            <a:headEnd/>
            <a:tailEnd/>
          </a:ln>
        </p:spPr>
        <p:txBody>
          <a:bodyPr wrap="none" lIns="0" tIns="0" rIns="0" bIns="0">
            <a:spAutoFit/>
          </a:bodyPr>
          <a:lstStyle/>
          <a:p>
            <a:r>
              <a:rPr lang="en-US" sz="1000" dirty="0">
                <a:solidFill>
                  <a:srgbClr val="000000"/>
                </a:solidFill>
                <a:latin typeface="Helvetica" pitchFamily="34" charset="0"/>
              </a:rPr>
              <a:t>Fused Silica Mirrors</a:t>
            </a:r>
            <a:endParaRPr lang="en-US" dirty="0"/>
          </a:p>
        </p:txBody>
      </p:sp>
      <p:sp>
        <p:nvSpPr>
          <p:cNvPr id="26705" name="Rectangle 81"/>
          <p:cNvSpPr>
            <a:spLocks noChangeArrowheads="1"/>
          </p:cNvSpPr>
          <p:nvPr/>
        </p:nvSpPr>
        <p:spPr bwMode="auto">
          <a:xfrm>
            <a:off x="5332413" y="1333500"/>
            <a:ext cx="10509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3M Black Velvet </a:t>
            </a:r>
            <a:endParaRPr lang="en-US"/>
          </a:p>
        </p:txBody>
      </p:sp>
      <p:sp>
        <p:nvSpPr>
          <p:cNvPr id="26706" name="Rectangle 82"/>
          <p:cNvSpPr>
            <a:spLocks noChangeArrowheads="1"/>
          </p:cNvSpPr>
          <p:nvPr/>
        </p:nvSpPr>
        <p:spPr bwMode="auto">
          <a:xfrm>
            <a:off x="5332413" y="1484313"/>
            <a:ext cx="620712"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Paint On </a:t>
            </a:r>
            <a:endParaRPr lang="en-US"/>
          </a:p>
        </p:txBody>
      </p:sp>
      <p:sp>
        <p:nvSpPr>
          <p:cNvPr id="26707" name="Rectangle 83"/>
          <p:cNvSpPr>
            <a:spLocks noChangeArrowheads="1"/>
          </p:cNvSpPr>
          <p:nvPr/>
        </p:nvSpPr>
        <p:spPr bwMode="auto">
          <a:xfrm>
            <a:off x="5332413" y="1636713"/>
            <a:ext cx="949325" cy="203200"/>
          </a:xfrm>
          <a:prstGeom prst="rect">
            <a:avLst/>
          </a:prstGeom>
          <a:noFill/>
          <a:ln w="9525">
            <a:noFill/>
            <a:miter lim="800000"/>
            <a:headEnd/>
            <a:tailEnd/>
          </a:ln>
        </p:spPr>
        <p:txBody>
          <a:bodyPr wrap="none" lIns="0" tIns="0" rIns="0" bIns="0">
            <a:spAutoFit/>
          </a:bodyPr>
          <a:lstStyle/>
          <a:p>
            <a:r>
              <a:rPr lang="en-US" sz="1000">
                <a:solidFill>
                  <a:srgbClr val="000000"/>
                </a:solidFill>
                <a:latin typeface="Helvetica" pitchFamily="34" charset="0"/>
              </a:rPr>
              <a:t>Array Substrate</a:t>
            </a:r>
            <a:endParaRPr lang="en-US"/>
          </a:p>
        </p:txBody>
      </p:sp>
      <p:sp>
        <p:nvSpPr>
          <p:cNvPr id="84" name="Slide Number Placeholder 83"/>
          <p:cNvSpPr>
            <a:spLocks noGrp="1"/>
          </p:cNvSpPr>
          <p:nvPr>
            <p:ph type="sldNum" sz="quarter" idx="12"/>
          </p:nvPr>
        </p:nvSpPr>
        <p:spPr/>
        <p:txBody>
          <a:bodyPr/>
          <a:lstStyle/>
          <a:p>
            <a:fld id="{873A33F6-412D-4771-90DA-B181514F6DD1}" type="slidenum">
              <a:rPr lang="en-US" altLang="en-US" smtClean="0"/>
              <a:pPr/>
              <a:t>20</a:t>
            </a:fld>
            <a:endParaRPr lang="en-US" altLang="en-US"/>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p:cNvPicPr>
            <a:picLocks noChangeArrowheads="1"/>
          </p:cNvPicPr>
          <p:nvPr/>
        </p:nvPicPr>
        <p:blipFill>
          <a:blip r:embed="rId3" cstate="print"/>
          <a:srcRect/>
          <a:stretch>
            <a:fillRect/>
          </a:stretch>
        </p:blipFill>
        <p:spPr bwMode="auto">
          <a:xfrm>
            <a:off x="4711700" y="2133600"/>
            <a:ext cx="4254500" cy="3175000"/>
          </a:xfrm>
          <a:prstGeom prst="rect">
            <a:avLst/>
          </a:prstGeom>
          <a:solidFill>
            <a:schemeClr val="tx1"/>
          </a:solidFill>
          <a:ln w="9525">
            <a:noFill/>
            <a:miter lim="800000"/>
            <a:headEnd/>
            <a:tailEnd/>
          </a:ln>
          <a:effectLst/>
        </p:spPr>
      </p:pic>
      <p:sp>
        <p:nvSpPr>
          <p:cNvPr id="28674" name="Rectangle 2"/>
          <p:cNvSpPr>
            <a:spLocks noGrp="1" noChangeArrowheads="1"/>
          </p:cNvSpPr>
          <p:nvPr>
            <p:ph type="title"/>
          </p:nvPr>
        </p:nvSpPr>
        <p:spPr>
          <a:xfrm>
            <a:off x="457200" y="274638"/>
            <a:ext cx="8229600" cy="1143000"/>
          </a:xfrm>
          <a:noFill/>
          <a:ln/>
        </p:spPr>
        <p:txBody>
          <a:bodyPr lIns="92075" tIns="46038" rIns="92075" bIns="46038">
            <a:normAutofit/>
          </a:bodyPr>
          <a:lstStyle/>
          <a:p>
            <a:r>
              <a:rPr lang="en-US" dirty="0"/>
              <a:t>SPINNER THERMAL CONTROL</a:t>
            </a:r>
          </a:p>
        </p:txBody>
      </p:sp>
      <p:sp>
        <p:nvSpPr>
          <p:cNvPr id="28675" name="Rectangle 3"/>
          <p:cNvSpPr>
            <a:spLocks noGrp="1" noChangeArrowheads="1"/>
          </p:cNvSpPr>
          <p:nvPr>
            <p:ph sz="half" idx="1"/>
          </p:nvPr>
        </p:nvSpPr>
        <p:spPr>
          <a:xfrm>
            <a:off x="685800" y="1428750"/>
            <a:ext cx="3810000" cy="4591050"/>
          </a:xfrm>
          <a:noFill/>
          <a:ln/>
        </p:spPr>
        <p:txBody>
          <a:bodyPr lIns="92075" tIns="46038" rIns="92075" bIns="46038" anchor="ctr"/>
          <a:lstStyle/>
          <a:p>
            <a:pPr>
              <a:spcAft>
                <a:spcPct val="50000"/>
              </a:spcAft>
            </a:pPr>
            <a:r>
              <a:rPr lang="en-US" sz="1400"/>
              <a:t>Spinning Cylindrical Solar Array Provides Room-Temperature Sink For Internal Equipment</a:t>
            </a:r>
          </a:p>
          <a:p>
            <a:pPr>
              <a:spcAft>
                <a:spcPct val="50000"/>
              </a:spcAft>
            </a:pPr>
            <a:r>
              <a:rPr lang="en-US" sz="1400"/>
              <a:t>Electronic Boxes Mounted on Shelves  Radiate Waste Heat to Solar Array</a:t>
            </a:r>
          </a:p>
          <a:p>
            <a:pPr>
              <a:spcAft>
                <a:spcPct val="50000"/>
              </a:spcAft>
            </a:pPr>
            <a:r>
              <a:rPr lang="en-US" sz="1400"/>
              <a:t>Extra Radiator Area can be Provided on Forward and Aft Barriers if Required</a:t>
            </a:r>
          </a:p>
          <a:p>
            <a:r>
              <a:rPr lang="en-US" sz="1400"/>
              <a:t>Solar Array Temperature Drops Dramatically During Eclipse</a:t>
            </a:r>
          </a:p>
          <a:p>
            <a:pPr lvl="1"/>
            <a:r>
              <a:rPr lang="en-US" sz="1400"/>
              <a:t>Electronic Boxes Do Not Cool as Much Due to High Thermal Mass</a:t>
            </a:r>
          </a:p>
          <a:p>
            <a:pPr lvl="1"/>
            <a:r>
              <a:rPr lang="en-US" sz="1400"/>
              <a:t>Some Lightweight Components May Require Low </a:t>
            </a:r>
            <a:r>
              <a:rPr lang="en-US" sz="1400">
                <a:latin typeface="Symbol" pitchFamily="18" charset="2"/>
              </a:rPr>
              <a:t>e</a:t>
            </a:r>
            <a:r>
              <a:rPr lang="en-US" sz="1400"/>
              <a:t> Finish or Heaters for Eclipse Protection</a:t>
            </a:r>
          </a:p>
        </p:txBody>
      </p:sp>
      <p:sp>
        <p:nvSpPr>
          <p:cNvPr id="5" name="Slide Number Placeholder 4"/>
          <p:cNvSpPr>
            <a:spLocks noGrp="1"/>
          </p:cNvSpPr>
          <p:nvPr>
            <p:ph type="sldNum" sz="quarter" idx="12"/>
          </p:nvPr>
        </p:nvSpPr>
        <p:spPr/>
        <p:txBody>
          <a:bodyPr/>
          <a:lstStyle/>
          <a:p>
            <a:fld id="{49C9F39D-92EF-4D10-9C47-E31374B5F617}" type="slidenum">
              <a:rPr lang="en-US" altLang="en-US" smtClean="0"/>
              <a:pPr/>
              <a:t>21</a:t>
            </a:fld>
            <a:endParaRPr lang="en-US" altLang="en-US"/>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lIns="92075" tIns="46038" rIns="92075" bIns="46038">
            <a:normAutofit fontScale="90000"/>
          </a:bodyPr>
          <a:lstStyle/>
          <a:p>
            <a:r>
              <a:rPr lang="en-US" dirty="0"/>
              <a:t>SATELLITE DATA SYSTEMS THERMAL DESIGN</a:t>
            </a:r>
          </a:p>
        </p:txBody>
      </p:sp>
      <p:pic>
        <p:nvPicPr>
          <p:cNvPr id="30724" name="Picture 4"/>
          <p:cNvPicPr>
            <a:picLocks noChangeArrowheads="1"/>
          </p:cNvPicPr>
          <p:nvPr/>
        </p:nvPicPr>
        <p:blipFill>
          <a:blip r:embed="rId3" cstate="print"/>
          <a:srcRect/>
          <a:stretch>
            <a:fillRect/>
          </a:stretch>
        </p:blipFill>
        <p:spPr bwMode="auto">
          <a:xfrm>
            <a:off x="1524000" y="1752600"/>
            <a:ext cx="6362700" cy="4762500"/>
          </a:xfrm>
          <a:prstGeom prst="rect">
            <a:avLst/>
          </a:prstGeom>
          <a:solidFill>
            <a:schemeClr val="tx1"/>
          </a:solidFill>
          <a:ln w="9525">
            <a:noFill/>
            <a:miter lim="800000"/>
            <a:headEnd/>
            <a:tailEnd/>
          </a:ln>
          <a:effectLst/>
        </p:spPr>
      </p:pic>
      <p:sp>
        <p:nvSpPr>
          <p:cNvPr id="4" name="Slide Number Placeholder 3"/>
          <p:cNvSpPr>
            <a:spLocks noGrp="1"/>
          </p:cNvSpPr>
          <p:nvPr>
            <p:ph type="sldNum" sz="quarter" idx="12"/>
          </p:nvPr>
        </p:nvSpPr>
        <p:spPr/>
        <p:txBody>
          <a:bodyPr/>
          <a:lstStyle/>
          <a:p>
            <a:fld id="{873A33F6-412D-4771-90DA-B181514F6DD1}" type="slidenum">
              <a:rPr lang="en-US" altLang="en-US" smtClean="0"/>
              <a:pPr/>
              <a:t>22</a:t>
            </a:fld>
            <a:endParaRPr lang="en-US" altLang="en-US"/>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lIns="92075" tIns="46038" rIns="92075" bIns="46038">
            <a:normAutofit/>
          </a:bodyPr>
          <a:lstStyle/>
          <a:p>
            <a:r>
              <a:rPr lang="en-US"/>
              <a:t>PALLET THERMAL CONTROL</a:t>
            </a:r>
          </a:p>
        </p:txBody>
      </p:sp>
      <p:sp>
        <p:nvSpPr>
          <p:cNvPr id="32771" name="Rectangle 3"/>
          <p:cNvSpPr>
            <a:spLocks noGrp="1" noChangeArrowheads="1"/>
          </p:cNvSpPr>
          <p:nvPr>
            <p:ph sz="half" idx="1"/>
          </p:nvPr>
        </p:nvSpPr>
        <p:spPr>
          <a:xfrm>
            <a:off x="4641850" y="1320800"/>
            <a:ext cx="3605213" cy="4775200"/>
          </a:xfrm>
          <a:noFill/>
          <a:ln/>
        </p:spPr>
        <p:txBody>
          <a:bodyPr lIns="92075" tIns="46038" rIns="92075" bIns="46038" anchor="ctr"/>
          <a:lstStyle/>
          <a:p>
            <a:pPr>
              <a:spcAft>
                <a:spcPct val="50000"/>
              </a:spcAft>
            </a:pPr>
            <a:r>
              <a:rPr lang="en-US" sz="1600" dirty="0"/>
              <a:t>Pallet Thermal Control can be Much Like 3-Axis Satellite with MLI, Radiator Areas, and Heaters</a:t>
            </a:r>
          </a:p>
          <a:p>
            <a:pPr>
              <a:spcAft>
                <a:spcPct val="50000"/>
              </a:spcAft>
            </a:pPr>
            <a:r>
              <a:rPr lang="en-US" sz="1600" dirty="0"/>
              <a:t>Pallet May Carry Many Experiments Which are Thermally Isolated from the Pallet and Each Other</a:t>
            </a:r>
          </a:p>
          <a:p>
            <a:r>
              <a:rPr lang="en-US" sz="1600" dirty="0"/>
              <a:t>Pallet May Also Rely on Host Vehicle for Thermal Control, Such as Hooking Up to the Space Station Pumped Fluid Coolant Loop</a:t>
            </a:r>
          </a:p>
        </p:txBody>
      </p:sp>
      <p:pic>
        <p:nvPicPr>
          <p:cNvPr id="32772" name="Picture 4"/>
          <p:cNvPicPr>
            <a:picLocks noChangeArrowheads="1"/>
          </p:cNvPicPr>
          <p:nvPr/>
        </p:nvPicPr>
        <p:blipFill>
          <a:blip r:embed="rId3" cstate="print"/>
          <a:srcRect/>
          <a:stretch>
            <a:fillRect/>
          </a:stretch>
        </p:blipFill>
        <p:spPr bwMode="auto">
          <a:xfrm>
            <a:off x="939800" y="1231900"/>
            <a:ext cx="3136900" cy="4610100"/>
          </a:xfrm>
          <a:prstGeom prst="rect">
            <a:avLst/>
          </a:prstGeom>
          <a:solidFill>
            <a:schemeClr val="tx1"/>
          </a:solidFill>
          <a:ln w="9525">
            <a:noFill/>
            <a:miter lim="800000"/>
            <a:headEnd/>
            <a:tailEnd/>
          </a:ln>
          <a:effectLst/>
        </p:spPr>
      </p:pic>
      <p:sp>
        <p:nvSpPr>
          <p:cNvPr id="5" name="Slide Number Placeholder 4"/>
          <p:cNvSpPr>
            <a:spLocks noGrp="1"/>
          </p:cNvSpPr>
          <p:nvPr>
            <p:ph type="sldNum" sz="quarter" idx="12"/>
          </p:nvPr>
        </p:nvSpPr>
        <p:spPr/>
        <p:txBody>
          <a:bodyPr/>
          <a:lstStyle/>
          <a:p>
            <a:fld id="{49C9F39D-92EF-4D10-9C47-E31374B5F617}" type="slidenum">
              <a:rPr lang="en-US" altLang="en-US" smtClean="0"/>
              <a:pPr/>
              <a:t>23</a:t>
            </a:fld>
            <a:endParaRPr lang="en-US" altLang="en-US"/>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274638"/>
            <a:ext cx="7467600" cy="868362"/>
          </a:xfrm>
          <a:noFill/>
          <a:ln/>
        </p:spPr>
        <p:txBody>
          <a:bodyPr lIns="92075" tIns="46038" rIns="92075" bIns="46038">
            <a:normAutofit fontScale="90000"/>
          </a:bodyPr>
          <a:lstStyle/>
          <a:p>
            <a:r>
              <a:rPr lang="en-US"/>
              <a:t>EXPERIMENT SUPPORT SYSTEM THERMAL DESIGN</a:t>
            </a:r>
          </a:p>
        </p:txBody>
      </p:sp>
      <p:sp>
        <p:nvSpPr>
          <p:cNvPr id="34821" name="Rectangle 5"/>
          <p:cNvSpPr>
            <a:spLocks noGrp="1" noChangeArrowheads="1"/>
          </p:cNvSpPr>
          <p:nvPr>
            <p:ph idx="1"/>
          </p:nvPr>
        </p:nvSpPr>
        <p:spPr>
          <a:xfrm>
            <a:off x="4572000" y="1504950"/>
            <a:ext cx="4267200" cy="1009650"/>
          </a:xfrm>
          <a:noFill/>
          <a:ln/>
        </p:spPr>
        <p:txBody>
          <a:bodyPr lIns="92075" tIns="46038" rIns="92075" bIns="46038" anchor="ctr">
            <a:normAutofit lnSpcReduction="10000"/>
          </a:bodyPr>
          <a:lstStyle/>
          <a:p>
            <a:pPr>
              <a:lnSpc>
                <a:spcPct val="80000"/>
              </a:lnSpc>
            </a:pPr>
            <a:r>
              <a:rPr lang="en-US" sz="1400" dirty="0" err="1"/>
              <a:t>Silverized</a:t>
            </a:r>
            <a:r>
              <a:rPr lang="en-US" sz="1400" dirty="0"/>
              <a:t> Teflon on Radiator Surface</a:t>
            </a:r>
          </a:p>
          <a:p>
            <a:pPr>
              <a:lnSpc>
                <a:spcPct val="80000"/>
              </a:lnSpc>
            </a:pPr>
            <a:r>
              <a:rPr lang="en-US" sz="1400" dirty="0"/>
              <a:t>30 Layer MLI Blankets on All Non-Radiator Surfaces</a:t>
            </a:r>
          </a:p>
          <a:p>
            <a:pPr>
              <a:lnSpc>
                <a:spcPct val="80000"/>
              </a:lnSpc>
            </a:pPr>
            <a:r>
              <a:rPr lang="en-US" sz="1400" dirty="0"/>
              <a:t>Black Polyurethane Paint on Interior Surfaces</a:t>
            </a:r>
          </a:p>
          <a:p>
            <a:pPr>
              <a:lnSpc>
                <a:spcPct val="80000"/>
              </a:lnSpc>
            </a:pPr>
            <a:r>
              <a:rPr lang="en-US" sz="1400" dirty="0"/>
              <a:t>Four Redundant Heater Circuits</a:t>
            </a:r>
          </a:p>
        </p:txBody>
      </p:sp>
      <p:pic>
        <p:nvPicPr>
          <p:cNvPr id="34822" name="Picture 6"/>
          <p:cNvPicPr>
            <a:picLocks noChangeAspect="1" noChangeArrowheads="1"/>
          </p:cNvPicPr>
          <p:nvPr/>
        </p:nvPicPr>
        <p:blipFill>
          <a:blip r:embed="rId3" cstate="print"/>
          <a:srcRect r="1108"/>
          <a:stretch>
            <a:fillRect/>
          </a:stretch>
        </p:blipFill>
        <p:spPr bwMode="auto">
          <a:xfrm>
            <a:off x="379413" y="1382712"/>
            <a:ext cx="1900237" cy="682625"/>
          </a:xfrm>
          <a:prstGeom prst="rect">
            <a:avLst/>
          </a:prstGeom>
          <a:noFill/>
          <a:ln w="9525">
            <a:noFill/>
            <a:miter lim="800000"/>
            <a:headEnd/>
            <a:tailEnd/>
          </a:ln>
        </p:spPr>
      </p:pic>
      <p:pic>
        <p:nvPicPr>
          <p:cNvPr id="34823" name="Picture 7"/>
          <p:cNvPicPr>
            <a:picLocks noChangeAspect="1" noChangeArrowheads="1"/>
          </p:cNvPicPr>
          <p:nvPr/>
        </p:nvPicPr>
        <p:blipFill>
          <a:blip r:embed="rId4" cstate="print"/>
          <a:srcRect l="159" r="949"/>
          <a:stretch>
            <a:fillRect/>
          </a:stretch>
        </p:blipFill>
        <p:spPr bwMode="auto">
          <a:xfrm>
            <a:off x="2279650" y="1382712"/>
            <a:ext cx="1898650" cy="682625"/>
          </a:xfrm>
          <a:prstGeom prst="rect">
            <a:avLst/>
          </a:prstGeom>
          <a:noFill/>
          <a:ln w="9525">
            <a:noFill/>
            <a:miter lim="800000"/>
            <a:headEnd/>
            <a:tailEnd/>
          </a:ln>
        </p:spPr>
      </p:pic>
      <p:pic>
        <p:nvPicPr>
          <p:cNvPr id="34824" name="Picture 8"/>
          <p:cNvPicPr>
            <a:picLocks noChangeAspect="1" noChangeArrowheads="1"/>
          </p:cNvPicPr>
          <p:nvPr/>
        </p:nvPicPr>
        <p:blipFill>
          <a:blip r:embed="rId5" cstate="print"/>
          <a:srcRect/>
          <a:stretch>
            <a:fillRect/>
          </a:stretch>
        </p:blipFill>
        <p:spPr bwMode="auto">
          <a:xfrm>
            <a:off x="4178300" y="1382712"/>
            <a:ext cx="76200" cy="682625"/>
          </a:xfrm>
          <a:prstGeom prst="rect">
            <a:avLst/>
          </a:prstGeom>
          <a:noFill/>
          <a:ln w="9525">
            <a:noFill/>
            <a:miter lim="800000"/>
            <a:headEnd/>
            <a:tailEnd/>
          </a:ln>
        </p:spPr>
      </p:pic>
      <p:pic>
        <p:nvPicPr>
          <p:cNvPr id="34825" name="Picture 9"/>
          <p:cNvPicPr>
            <a:picLocks noChangeAspect="1" noChangeArrowheads="1"/>
          </p:cNvPicPr>
          <p:nvPr/>
        </p:nvPicPr>
        <p:blipFill>
          <a:blip r:embed="rId6" cstate="print"/>
          <a:srcRect r="1108"/>
          <a:stretch>
            <a:fillRect/>
          </a:stretch>
        </p:blipFill>
        <p:spPr bwMode="auto">
          <a:xfrm>
            <a:off x="379413" y="2065337"/>
            <a:ext cx="1900237" cy="684213"/>
          </a:xfrm>
          <a:prstGeom prst="rect">
            <a:avLst/>
          </a:prstGeom>
          <a:noFill/>
          <a:ln w="9525">
            <a:noFill/>
            <a:miter lim="800000"/>
            <a:headEnd/>
            <a:tailEnd/>
          </a:ln>
        </p:spPr>
      </p:pic>
      <p:pic>
        <p:nvPicPr>
          <p:cNvPr id="34826" name="Picture 10"/>
          <p:cNvPicPr>
            <a:picLocks noChangeAspect="1" noChangeArrowheads="1"/>
          </p:cNvPicPr>
          <p:nvPr/>
        </p:nvPicPr>
        <p:blipFill>
          <a:blip r:embed="rId7" cstate="print"/>
          <a:srcRect l="159" r="949"/>
          <a:stretch>
            <a:fillRect/>
          </a:stretch>
        </p:blipFill>
        <p:spPr bwMode="auto">
          <a:xfrm>
            <a:off x="2279650" y="2065337"/>
            <a:ext cx="1898650" cy="684213"/>
          </a:xfrm>
          <a:prstGeom prst="rect">
            <a:avLst/>
          </a:prstGeom>
          <a:noFill/>
          <a:ln w="9525">
            <a:noFill/>
            <a:miter lim="800000"/>
            <a:headEnd/>
            <a:tailEnd/>
          </a:ln>
        </p:spPr>
      </p:pic>
      <p:pic>
        <p:nvPicPr>
          <p:cNvPr id="34827" name="Picture 11"/>
          <p:cNvPicPr>
            <a:picLocks noChangeAspect="1" noChangeArrowheads="1"/>
          </p:cNvPicPr>
          <p:nvPr/>
        </p:nvPicPr>
        <p:blipFill>
          <a:blip r:embed="rId8" cstate="print"/>
          <a:srcRect/>
          <a:stretch>
            <a:fillRect/>
          </a:stretch>
        </p:blipFill>
        <p:spPr bwMode="auto">
          <a:xfrm>
            <a:off x="4178300" y="2065337"/>
            <a:ext cx="76200" cy="684213"/>
          </a:xfrm>
          <a:prstGeom prst="rect">
            <a:avLst/>
          </a:prstGeom>
          <a:noFill/>
          <a:ln w="9525">
            <a:noFill/>
            <a:miter lim="800000"/>
            <a:headEnd/>
            <a:tailEnd/>
          </a:ln>
        </p:spPr>
      </p:pic>
      <p:pic>
        <p:nvPicPr>
          <p:cNvPr id="34828" name="Picture 12"/>
          <p:cNvPicPr>
            <a:picLocks noChangeAspect="1" noChangeArrowheads="1"/>
          </p:cNvPicPr>
          <p:nvPr/>
        </p:nvPicPr>
        <p:blipFill>
          <a:blip r:embed="rId9" cstate="print"/>
          <a:srcRect r="1108"/>
          <a:stretch>
            <a:fillRect/>
          </a:stretch>
        </p:blipFill>
        <p:spPr bwMode="auto">
          <a:xfrm>
            <a:off x="379413" y="2749550"/>
            <a:ext cx="1900237" cy="682625"/>
          </a:xfrm>
          <a:prstGeom prst="rect">
            <a:avLst/>
          </a:prstGeom>
          <a:noFill/>
          <a:ln w="9525">
            <a:noFill/>
            <a:miter lim="800000"/>
            <a:headEnd/>
            <a:tailEnd/>
          </a:ln>
        </p:spPr>
      </p:pic>
      <p:pic>
        <p:nvPicPr>
          <p:cNvPr id="34829" name="Picture 13"/>
          <p:cNvPicPr>
            <a:picLocks noChangeAspect="1" noChangeArrowheads="1"/>
          </p:cNvPicPr>
          <p:nvPr/>
        </p:nvPicPr>
        <p:blipFill>
          <a:blip r:embed="rId10" cstate="print"/>
          <a:srcRect l="159" r="949"/>
          <a:stretch>
            <a:fillRect/>
          </a:stretch>
        </p:blipFill>
        <p:spPr bwMode="auto">
          <a:xfrm>
            <a:off x="2279650" y="2749550"/>
            <a:ext cx="1898650" cy="682625"/>
          </a:xfrm>
          <a:prstGeom prst="rect">
            <a:avLst/>
          </a:prstGeom>
          <a:noFill/>
          <a:ln w="9525">
            <a:noFill/>
            <a:miter lim="800000"/>
            <a:headEnd/>
            <a:tailEnd/>
          </a:ln>
        </p:spPr>
      </p:pic>
      <p:pic>
        <p:nvPicPr>
          <p:cNvPr id="34830" name="Picture 14"/>
          <p:cNvPicPr>
            <a:picLocks noChangeAspect="1" noChangeArrowheads="1"/>
          </p:cNvPicPr>
          <p:nvPr/>
        </p:nvPicPr>
        <p:blipFill>
          <a:blip r:embed="rId5" cstate="print"/>
          <a:srcRect/>
          <a:stretch>
            <a:fillRect/>
          </a:stretch>
        </p:blipFill>
        <p:spPr bwMode="auto">
          <a:xfrm>
            <a:off x="4178300" y="2749550"/>
            <a:ext cx="76200" cy="682625"/>
          </a:xfrm>
          <a:prstGeom prst="rect">
            <a:avLst/>
          </a:prstGeom>
          <a:noFill/>
          <a:ln w="9525">
            <a:noFill/>
            <a:miter lim="800000"/>
            <a:headEnd/>
            <a:tailEnd/>
          </a:ln>
        </p:spPr>
      </p:pic>
      <p:pic>
        <p:nvPicPr>
          <p:cNvPr id="34831" name="Picture 15"/>
          <p:cNvPicPr>
            <a:picLocks noChangeAspect="1" noChangeArrowheads="1"/>
          </p:cNvPicPr>
          <p:nvPr/>
        </p:nvPicPr>
        <p:blipFill>
          <a:blip r:embed="rId11" cstate="print"/>
          <a:srcRect r="1108"/>
          <a:stretch>
            <a:fillRect/>
          </a:stretch>
        </p:blipFill>
        <p:spPr bwMode="auto">
          <a:xfrm>
            <a:off x="379413" y="3432175"/>
            <a:ext cx="1900237" cy="682625"/>
          </a:xfrm>
          <a:prstGeom prst="rect">
            <a:avLst/>
          </a:prstGeom>
          <a:noFill/>
          <a:ln w="9525">
            <a:noFill/>
            <a:miter lim="800000"/>
            <a:headEnd/>
            <a:tailEnd/>
          </a:ln>
        </p:spPr>
      </p:pic>
      <p:pic>
        <p:nvPicPr>
          <p:cNvPr id="34832" name="Picture 16"/>
          <p:cNvPicPr>
            <a:picLocks noChangeAspect="1" noChangeArrowheads="1"/>
          </p:cNvPicPr>
          <p:nvPr/>
        </p:nvPicPr>
        <p:blipFill>
          <a:blip r:embed="rId12" cstate="print"/>
          <a:srcRect l="159" r="949"/>
          <a:stretch>
            <a:fillRect/>
          </a:stretch>
        </p:blipFill>
        <p:spPr bwMode="auto">
          <a:xfrm>
            <a:off x="2279650" y="3432175"/>
            <a:ext cx="1898650" cy="682625"/>
          </a:xfrm>
          <a:prstGeom prst="rect">
            <a:avLst/>
          </a:prstGeom>
          <a:noFill/>
          <a:ln w="9525">
            <a:noFill/>
            <a:miter lim="800000"/>
            <a:headEnd/>
            <a:tailEnd/>
          </a:ln>
        </p:spPr>
      </p:pic>
      <p:pic>
        <p:nvPicPr>
          <p:cNvPr id="34833" name="Picture 17"/>
          <p:cNvPicPr>
            <a:picLocks noChangeAspect="1" noChangeArrowheads="1"/>
          </p:cNvPicPr>
          <p:nvPr/>
        </p:nvPicPr>
        <p:blipFill>
          <a:blip r:embed="rId5" cstate="print"/>
          <a:srcRect/>
          <a:stretch>
            <a:fillRect/>
          </a:stretch>
        </p:blipFill>
        <p:spPr bwMode="auto">
          <a:xfrm>
            <a:off x="4178300" y="3432175"/>
            <a:ext cx="76200" cy="682625"/>
          </a:xfrm>
          <a:prstGeom prst="rect">
            <a:avLst/>
          </a:prstGeom>
          <a:noFill/>
          <a:ln w="9525">
            <a:noFill/>
            <a:miter lim="800000"/>
            <a:headEnd/>
            <a:tailEnd/>
          </a:ln>
        </p:spPr>
      </p:pic>
      <p:pic>
        <p:nvPicPr>
          <p:cNvPr id="34834" name="Picture 18"/>
          <p:cNvPicPr>
            <a:picLocks noChangeAspect="1" noChangeArrowheads="1"/>
          </p:cNvPicPr>
          <p:nvPr/>
        </p:nvPicPr>
        <p:blipFill>
          <a:blip r:embed="rId13" cstate="print"/>
          <a:srcRect/>
          <a:stretch>
            <a:fillRect/>
          </a:stretch>
        </p:blipFill>
        <p:spPr bwMode="auto">
          <a:xfrm>
            <a:off x="379413" y="4114800"/>
            <a:ext cx="1900237" cy="531812"/>
          </a:xfrm>
          <a:prstGeom prst="rect">
            <a:avLst/>
          </a:prstGeom>
          <a:noFill/>
          <a:ln w="9525">
            <a:noFill/>
            <a:miter lim="800000"/>
            <a:headEnd/>
            <a:tailEnd/>
          </a:ln>
        </p:spPr>
      </p:pic>
      <p:pic>
        <p:nvPicPr>
          <p:cNvPr id="34835" name="Picture 19"/>
          <p:cNvPicPr>
            <a:picLocks noChangeAspect="1" noChangeArrowheads="1"/>
          </p:cNvPicPr>
          <p:nvPr/>
        </p:nvPicPr>
        <p:blipFill>
          <a:blip r:embed="rId14" cstate="print"/>
          <a:srcRect/>
          <a:stretch>
            <a:fillRect/>
          </a:stretch>
        </p:blipFill>
        <p:spPr bwMode="auto">
          <a:xfrm>
            <a:off x="2279650" y="4114800"/>
            <a:ext cx="1898650" cy="531812"/>
          </a:xfrm>
          <a:prstGeom prst="rect">
            <a:avLst/>
          </a:prstGeom>
          <a:noFill/>
          <a:ln w="9525">
            <a:noFill/>
            <a:miter lim="800000"/>
            <a:headEnd/>
            <a:tailEnd/>
          </a:ln>
        </p:spPr>
      </p:pic>
      <p:pic>
        <p:nvPicPr>
          <p:cNvPr id="34836" name="Picture 20"/>
          <p:cNvPicPr>
            <a:picLocks noChangeAspect="1" noChangeArrowheads="1"/>
          </p:cNvPicPr>
          <p:nvPr/>
        </p:nvPicPr>
        <p:blipFill>
          <a:blip r:embed="rId15" cstate="print"/>
          <a:srcRect/>
          <a:stretch>
            <a:fillRect/>
          </a:stretch>
        </p:blipFill>
        <p:spPr bwMode="auto">
          <a:xfrm>
            <a:off x="4178300" y="4114800"/>
            <a:ext cx="76200" cy="531812"/>
          </a:xfrm>
          <a:prstGeom prst="rect">
            <a:avLst/>
          </a:prstGeom>
          <a:noFill/>
          <a:ln w="9525">
            <a:noFill/>
            <a:miter lim="800000"/>
            <a:headEnd/>
            <a:tailEnd/>
          </a:ln>
        </p:spPr>
      </p:pic>
      <p:sp>
        <p:nvSpPr>
          <p:cNvPr id="34837" name="Rectangle 21"/>
          <p:cNvSpPr>
            <a:spLocks noChangeArrowheads="1"/>
          </p:cNvSpPr>
          <p:nvPr/>
        </p:nvSpPr>
        <p:spPr bwMode="auto">
          <a:xfrm>
            <a:off x="2590800" y="1447800"/>
            <a:ext cx="578685" cy="184666"/>
          </a:xfrm>
          <a:prstGeom prst="rect">
            <a:avLst/>
          </a:prstGeom>
          <a:noFill/>
          <a:ln w="9525">
            <a:noFill/>
            <a:miter lim="800000"/>
            <a:headEnd/>
            <a:tailEnd/>
          </a:ln>
        </p:spPr>
        <p:txBody>
          <a:bodyPr wrap="none" lIns="0" tIns="0" rIns="0" bIns="0">
            <a:spAutoFit/>
          </a:bodyPr>
          <a:lstStyle/>
          <a:p>
            <a:pPr algn="ctr"/>
            <a:r>
              <a:rPr lang="en-US" sz="1200" dirty="0">
                <a:solidFill>
                  <a:srgbClr val="000000"/>
                </a:solidFill>
                <a:latin typeface="Helvetica" pitchFamily="34" charset="0"/>
              </a:rPr>
              <a:t>Radiator</a:t>
            </a:r>
            <a:endParaRPr lang="en-US" sz="1200" b="1" dirty="0"/>
          </a:p>
        </p:txBody>
      </p:sp>
      <p:sp>
        <p:nvSpPr>
          <p:cNvPr id="34838" name="Rectangle 22"/>
          <p:cNvSpPr>
            <a:spLocks noChangeArrowheads="1"/>
          </p:cNvSpPr>
          <p:nvPr/>
        </p:nvSpPr>
        <p:spPr bwMode="auto">
          <a:xfrm>
            <a:off x="381000" y="1524000"/>
            <a:ext cx="1531938" cy="227012"/>
          </a:xfrm>
          <a:prstGeom prst="rect">
            <a:avLst/>
          </a:prstGeom>
          <a:noFill/>
          <a:ln w="9525">
            <a:noFill/>
            <a:miter lim="800000"/>
            <a:headEnd/>
            <a:tailEnd/>
          </a:ln>
        </p:spPr>
        <p:txBody>
          <a:bodyPr wrap="none" lIns="0" tIns="0" rIns="0" bIns="0">
            <a:spAutoFit/>
          </a:bodyPr>
          <a:lstStyle/>
          <a:p>
            <a:pPr algn="ctr"/>
            <a:r>
              <a:rPr lang="en-US" sz="1200" dirty="0">
                <a:solidFill>
                  <a:srgbClr val="000000"/>
                </a:solidFill>
                <a:latin typeface="Helvetica" pitchFamily="34" charset="0"/>
              </a:rPr>
              <a:t>5 Layer MLI Blankets </a:t>
            </a:r>
            <a:endParaRPr lang="en-US" sz="1200" b="1" dirty="0"/>
          </a:p>
        </p:txBody>
      </p:sp>
      <p:sp>
        <p:nvSpPr>
          <p:cNvPr id="34839" name="Rectangle 23"/>
          <p:cNvSpPr>
            <a:spLocks noChangeArrowheads="1"/>
          </p:cNvSpPr>
          <p:nvPr/>
        </p:nvSpPr>
        <p:spPr bwMode="auto">
          <a:xfrm>
            <a:off x="381000" y="1676400"/>
            <a:ext cx="1279525" cy="227012"/>
          </a:xfrm>
          <a:prstGeom prst="rect">
            <a:avLst/>
          </a:prstGeom>
          <a:noFill/>
          <a:ln w="9525">
            <a:noFill/>
            <a:miter lim="800000"/>
            <a:headEnd/>
            <a:tailEnd/>
          </a:ln>
        </p:spPr>
        <p:txBody>
          <a:bodyPr wrap="none" lIns="0" tIns="0" rIns="0" bIns="0">
            <a:spAutoFit/>
          </a:bodyPr>
          <a:lstStyle/>
          <a:p>
            <a:pPr algn="ctr"/>
            <a:r>
              <a:rPr lang="en-US" sz="1200" dirty="0">
                <a:solidFill>
                  <a:srgbClr val="000000"/>
                </a:solidFill>
                <a:latin typeface="Helvetica" pitchFamily="34" charset="0"/>
              </a:rPr>
              <a:t>on Both Sides of  </a:t>
            </a:r>
            <a:endParaRPr lang="en-US" sz="1200" b="1" dirty="0"/>
          </a:p>
        </p:txBody>
      </p:sp>
      <p:sp>
        <p:nvSpPr>
          <p:cNvPr id="34840" name="Rectangle 24"/>
          <p:cNvSpPr>
            <a:spLocks noChangeArrowheads="1"/>
          </p:cNvSpPr>
          <p:nvPr/>
        </p:nvSpPr>
        <p:spPr bwMode="auto">
          <a:xfrm>
            <a:off x="609600" y="1828800"/>
            <a:ext cx="684213" cy="227013"/>
          </a:xfrm>
          <a:prstGeom prst="rect">
            <a:avLst/>
          </a:prstGeom>
          <a:noFill/>
          <a:ln w="9525">
            <a:noFill/>
            <a:miter lim="800000"/>
            <a:headEnd/>
            <a:tailEnd/>
          </a:ln>
        </p:spPr>
        <p:txBody>
          <a:bodyPr wrap="none" lIns="0" tIns="0" rIns="0" bIns="0">
            <a:spAutoFit/>
          </a:bodyPr>
          <a:lstStyle/>
          <a:p>
            <a:pPr algn="ctr"/>
            <a:r>
              <a:rPr lang="en-US" sz="1200" dirty="0">
                <a:solidFill>
                  <a:srgbClr val="000000"/>
                </a:solidFill>
                <a:latin typeface="Helvetica" pitchFamily="34" charset="0"/>
              </a:rPr>
              <a:t>Structure</a:t>
            </a:r>
            <a:endParaRPr lang="en-US" sz="1200" b="1" dirty="0"/>
          </a:p>
        </p:txBody>
      </p:sp>
      <p:sp>
        <p:nvSpPr>
          <p:cNvPr id="34841" name="Rectangle 25"/>
          <p:cNvSpPr>
            <a:spLocks noChangeArrowheads="1"/>
          </p:cNvSpPr>
          <p:nvPr/>
        </p:nvSpPr>
        <p:spPr bwMode="auto">
          <a:xfrm>
            <a:off x="493713" y="3519487"/>
            <a:ext cx="1012825" cy="182563"/>
          </a:xfrm>
          <a:prstGeom prst="rect">
            <a:avLst/>
          </a:prstGeom>
          <a:noFill/>
          <a:ln w="9525">
            <a:noFill/>
            <a:miter lim="800000"/>
            <a:headEnd/>
            <a:tailEnd/>
          </a:ln>
        </p:spPr>
        <p:txBody>
          <a:bodyPr wrap="none" lIns="0" tIns="0" rIns="0" bIns="0">
            <a:spAutoFit/>
          </a:bodyPr>
          <a:lstStyle/>
          <a:p>
            <a:pPr algn="ctr"/>
            <a:r>
              <a:rPr lang="en-US" sz="1200">
                <a:solidFill>
                  <a:srgbClr val="000000"/>
                </a:solidFill>
                <a:latin typeface="Helvetica" pitchFamily="34" charset="0"/>
              </a:rPr>
              <a:t>Bare (Alodine) </a:t>
            </a:r>
            <a:endParaRPr lang="en-US" sz="1200" b="1"/>
          </a:p>
        </p:txBody>
      </p:sp>
      <p:sp>
        <p:nvSpPr>
          <p:cNvPr id="34842" name="Rectangle 26"/>
          <p:cNvSpPr>
            <a:spLocks noChangeArrowheads="1"/>
          </p:cNvSpPr>
          <p:nvPr/>
        </p:nvSpPr>
        <p:spPr bwMode="auto">
          <a:xfrm>
            <a:off x="455613" y="3697287"/>
            <a:ext cx="773112" cy="227013"/>
          </a:xfrm>
          <a:prstGeom prst="rect">
            <a:avLst/>
          </a:prstGeom>
          <a:noFill/>
          <a:ln w="9525">
            <a:noFill/>
            <a:miter lim="800000"/>
            <a:headEnd/>
            <a:tailEnd/>
          </a:ln>
        </p:spPr>
        <p:txBody>
          <a:bodyPr wrap="none" lIns="0" tIns="0" rIns="0" bIns="0">
            <a:spAutoFit/>
          </a:bodyPr>
          <a:lstStyle/>
          <a:p>
            <a:pPr algn="ctr"/>
            <a:r>
              <a:rPr lang="en-US" sz="1200">
                <a:solidFill>
                  <a:srgbClr val="000000"/>
                </a:solidFill>
                <a:latin typeface="Helvetica" pitchFamily="34" charset="0"/>
              </a:rPr>
              <a:t>Aluminum</a:t>
            </a:r>
            <a:endParaRPr lang="en-US" sz="1200" b="1"/>
          </a:p>
        </p:txBody>
      </p:sp>
      <p:pic>
        <p:nvPicPr>
          <p:cNvPr id="34820" name="Picture 4"/>
          <p:cNvPicPr>
            <a:picLocks noChangeArrowheads="1"/>
          </p:cNvPicPr>
          <p:nvPr/>
        </p:nvPicPr>
        <p:blipFill>
          <a:blip r:embed="rId16" cstate="print"/>
          <a:srcRect/>
          <a:stretch>
            <a:fillRect/>
          </a:stretch>
        </p:blipFill>
        <p:spPr bwMode="auto">
          <a:xfrm>
            <a:off x="4572000" y="2730500"/>
            <a:ext cx="4178300" cy="3517900"/>
          </a:xfrm>
          <a:prstGeom prst="rect">
            <a:avLst/>
          </a:prstGeom>
          <a:solidFill>
            <a:schemeClr val="tx1"/>
          </a:solidFill>
          <a:ln w="9525">
            <a:noFill/>
            <a:miter lim="800000"/>
            <a:headEnd/>
            <a:tailEnd/>
          </a:ln>
          <a:effectLst/>
        </p:spPr>
      </p:pic>
      <p:sp>
        <p:nvSpPr>
          <p:cNvPr id="26" name="Slide Number Placeholder 25"/>
          <p:cNvSpPr>
            <a:spLocks noGrp="1"/>
          </p:cNvSpPr>
          <p:nvPr>
            <p:ph type="sldNum" sz="quarter" idx="12"/>
          </p:nvPr>
        </p:nvSpPr>
        <p:spPr/>
        <p:txBody>
          <a:bodyPr/>
          <a:lstStyle/>
          <a:p>
            <a:fld id="{873A33F6-412D-4771-90DA-B181514F6DD1}" type="slidenum">
              <a:rPr lang="en-US" altLang="en-US" smtClean="0"/>
              <a:pPr/>
              <a:t>24</a:t>
            </a:fld>
            <a:endParaRPr lang="en-US" altLang="en-US"/>
          </a:p>
        </p:txBody>
      </p:sp>
    </p:spTree>
  </p:cSld>
  <p:clrMapOvr>
    <a:masterClrMapping/>
  </p:clrMapOvr>
  <p:transition spd="slow">
    <p:cut/>
  </p:transition>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5850</TotalTime>
  <Pages>16</Pages>
  <Words>893</Words>
  <Application>Microsoft Office PowerPoint</Application>
  <PresentationFormat>On-screen Show (4:3)</PresentationFormat>
  <Paragraphs>182</Paragraphs>
  <Slides>24</Slides>
  <Notes>14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2" baseType="lpstr">
      <vt:lpstr>Arial</vt:lpstr>
      <vt:lpstr>Franklin Gothic Book</vt:lpstr>
      <vt:lpstr>Helvetica</vt:lpstr>
      <vt:lpstr>Symbol</vt:lpstr>
      <vt:lpstr>Times New Roman</vt:lpstr>
      <vt:lpstr>Wingdings 2</vt:lpstr>
      <vt:lpstr>Technic</vt:lpstr>
      <vt:lpstr>Photo Editor Photo</vt:lpstr>
      <vt:lpstr>Lesson 1  OVERVIEW OF  Spacecraft THERMAL CONTROL</vt:lpstr>
      <vt:lpstr>Topics</vt:lpstr>
      <vt:lpstr>Satellite Missions</vt:lpstr>
      <vt:lpstr>Satellite Orbits (to scale)</vt:lpstr>
      <vt:lpstr>Sun synchronous orbit</vt:lpstr>
      <vt:lpstr>Sun synchronous inclination</vt:lpstr>
      <vt:lpstr>Interplanetary trajectories</vt:lpstr>
      <vt:lpstr>Outer planet trajectories</vt:lpstr>
      <vt:lpstr>Aerocapture orbit</vt:lpstr>
      <vt:lpstr>Lagrange points</vt:lpstr>
      <vt:lpstr>Satellite Architectures</vt:lpstr>
      <vt:lpstr>Satellite Architectures (cont)</vt:lpstr>
      <vt:lpstr>Spacecraft System Terminology</vt:lpstr>
      <vt:lpstr>SATELLITE SUB-SYSTEM MASS FRACTIONS</vt:lpstr>
      <vt:lpstr>SATELLITE SUBSYSTEMS</vt:lpstr>
      <vt:lpstr>FltSatCom</vt:lpstr>
      <vt:lpstr>Role of the Thermal Control Subsystem</vt:lpstr>
      <vt:lpstr>Thermal Subsystem Architecture</vt:lpstr>
      <vt:lpstr>3 AXIS THERMAL CONTROL</vt:lpstr>
      <vt:lpstr>FLTSATCOM THERMAL DESIGN</vt:lpstr>
      <vt:lpstr>SPINNER THERMAL CONTROL</vt:lpstr>
      <vt:lpstr>SATELLITE DATA SYSTEMS THERMAL DESIGN</vt:lpstr>
      <vt:lpstr>PALLET THERMAL CONTROL</vt:lpstr>
      <vt:lpstr>EXPERIMENT SUPPORT SYSTEM THERMAL DESIGN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1</dc:title>
  <dc:creator>The Aerospace Corporation</dc:creator>
  <cp:lastModifiedBy>David G Gilmore</cp:lastModifiedBy>
  <cp:revision>112</cp:revision>
  <cp:lastPrinted>1998-05-26T14:54:53Z</cp:lastPrinted>
  <dcterms:created xsi:type="dcterms:W3CDTF">1996-06-04T15:44:52Z</dcterms:created>
  <dcterms:modified xsi:type="dcterms:W3CDTF">2019-01-17T21:05:28Z</dcterms:modified>
</cp:coreProperties>
</file>