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1"/>
  </p:sldMasterIdLst>
  <p:notesMasterIdLst>
    <p:notesMasterId r:id="rId47"/>
  </p:notesMasterIdLst>
  <p:handoutMasterIdLst>
    <p:handoutMasterId r:id="rId48"/>
  </p:handoutMasterIdLst>
  <p:sldIdLst>
    <p:sldId id="256" r:id="rId2"/>
    <p:sldId id="257" r:id="rId3"/>
    <p:sldId id="301" r:id="rId4"/>
    <p:sldId id="302" r:id="rId5"/>
    <p:sldId id="306" r:id="rId6"/>
    <p:sldId id="309" r:id="rId7"/>
    <p:sldId id="303" r:id="rId8"/>
    <p:sldId id="304" r:id="rId9"/>
    <p:sldId id="258" r:id="rId10"/>
    <p:sldId id="262" r:id="rId11"/>
    <p:sldId id="260" r:id="rId12"/>
    <p:sldId id="263" r:id="rId13"/>
    <p:sldId id="264" r:id="rId14"/>
    <p:sldId id="267" r:id="rId15"/>
    <p:sldId id="269" r:id="rId16"/>
    <p:sldId id="270" r:id="rId17"/>
    <p:sldId id="310" r:id="rId18"/>
    <p:sldId id="307" r:id="rId19"/>
    <p:sldId id="271" r:id="rId20"/>
    <p:sldId id="276" r:id="rId21"/>
    <p:sldId id="280" r:id="rId22"/>
    <p:sldId id="272" r:id="rId23"/>
    <p:sldId id="277" r:id="rId24"/>
    <p:sldId id="273" r:id="rId25"/>
    <p:sldId id="274" r:id="rId26"/>
    <p:sldId id="278" r:id="rId27"/>
    <p:sldId id="312" r:id="rId28"/>
    <p:sldId id="281" r:id="rId29"/>
    <p:sldId id="311" r:id="rId30"/>
    <p:sldId id="282" r:id="rId31"/>
    <p:sldId id="289" r:id="rId32"/>
    <p:sldId id="290" r:id="rId33"/>
    <p:sldId id="291" r:id="rId34"/>
    <p:sldId id="299" r:id="rId35"/>
    <p:sldId id="283" r:id="rId36"/>
    <p:sldId id="284" r:id="rId37"/>
    <p:sldId id="296" r:id="rId38"/>
    <p:sldId id="297" r:id="rId39"/>
    <p:sldId id="300" r:id="rId40"/>
    <p:sldId id="313" r:id="rId41"/>
    <p:sldId id="314" r:id="rId42"/>
    <p:sldId id="308" r:id="rId43"/>
    <p:sldId id="315" r:id="rId44"/>
    <p:sldId id="295" r:id="rId45"/>
    <p:sldId id="294" r:id="rId46"/>
  </p:sldIdLst>
  <p:sldSz cx="9144000" cy="6858000" type="screen4x3"/>
  <p:notesSz cx="6858000" cy="9199563"/>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31" d="100"/>
          <a:sy n="131" d="100"/>
        </p:scale>
        <p:origin x="726"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60375"/>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defRPr sz="1000" i="1"/>
            </a:lvl1pPr>
          </a:lstStyle>
          <a:p>
            <a:endParaRPr lang="en-US"/>
          </a:p>
        </p:txBody>
      </p:sp>
      <p:sp>
        <p:nvSpPr>
          <p:cNvPr id="3075" name="Rectangle 3"/>
          <p:cNvSpPr>
            <a:spLocks noGrp="1" noChangeArrowheads="1"/>
          </p:cNvSpPr>
          <p:nvPr>
            <p:ph type="dt" sz="quarter" idx="1"/>
          </p:nvPr>
        </p:nvSpPr>
        <p:spPr bwMode="auto">
          <a:xfrm>
            <a:off x="3886200" y="0"/>
            <a:ext cx="2971800" cy="460375"/>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lgn="r">
              <a:defRPr sz="1000" i="1"/>
            </a:lvl1pPr>
          </a:lstStyle>
          <a:p>
            <a:endParaRPr lang="en-US"/>
          </a:p>
        </p:txBody>
      </p:sp>
      <p:sp>
        <p:nvSpPr>
          <p:cNvPr id="3076" name="Rectangle 4"/>
          <p:cNvSpPr>
            <a:spLocks noGrp="1" noChangeArrowheads="1"/>
          </p:cNvSpPr>
          <p:nvPr>
            <p:ph type="ftr" sz="quarter" idx="2"/>
          </p:nvPr>
        </p:nvSpPr>
        <p:spPr bwMode="auto">
          <a:xfrm>
            <a:off x="0" y="8739188"/>
            <a:ext cx="2971800" cy="460375"/>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defRPr sz="1000" i="1"/>
            </a:lvl1pPr>
          </a:lstStyle>
          <a:p>
            <a:endParaRPr lang="en-US"/>
          </a:p>
        </p:txBody>
      </p:sp>
      <p:sp>
        <p:nvSpPr>
          <p:cNvPr id="3077" name="Rectangle 5"/>
          <p:cNvSpPr>
            <a:spLocks noGrp="1" noChangeArrowheads="1"/>
          </p:cNvSpPr>
          <p:nvPr>
            <p:ph type="sldNum" sz="quarter" idx="3"/>
          </p:nvPr>
        </p:nvSpPr>
        <p:spPr bwMode="auto">
          <a:xfrm>
            <a:off x="3886200" y="8739188"/>
            <a:ext cx="2971800" cy="460375"/>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lgn="r">
              <a:defRPr sz="1000" i="1"/>
            </a:lvl1pPr>
          </a:lstStyle>
          <a:p>
            <a:fld id="{8DCE02E1-3452-4D91-92FF-F55874364A4E}"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60375"/>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defRPr sz="1000" i="1">
                <a:latin typeface="Times New Roman" pitchFamily="18" charset="0"/>
              </a:defRPr>
            </a:lvl1pPr>
          </a:lstStyle>
          <a:p>
            <a:endParaRPr lang="en-US"/>
          </a:p>
        </p:txBody>
      </p:sp>
      <p:sp>
        <p:nvSpPr>
          <p:cNvPr id="2051" name="Rectangle 3"/>
          <p:cNvSpPr>
            <a:spLocks noGrp="1" noChangeArrowheads="1"/>
          </p:cNvSpPr>
          <p:nvPr>
            <p:ph type="dt" idx="1"/>
          </p:nvPr>
        </p:nvSpPr>
        <p:spPr bwMode="auto">
          <a:xfrm>
            <a:off x="3886200" y="0"/>
            <a:ext cx="2971800" cy="460375"/>
          </a:xfrm>
          <a:prstGeom prst="rect">
            <a:avLst/>
          </a:prstGeom>
          <a:noFill/>
          <a:ln w="9525">
            <a:noFill/>
            <a:miter lim="800000"/>
            <a:headEnd/>
            <a:tailEnd/>
          </a:ln>
          <a:effectLst/>
        </p:spPr>
        <p:txBody>
          <a:bodyPr vert="horz" wrap="square" lIns="19050" tIns="0" rIns="19050" bIns="0" numCol="1" anchor="t" anchorCtr="0" compatLnSpc="1">
            <a:prstTxWarp prst="textNoShape">
              <a:avLst/>
            </a:prstTxWarp>
          </a:bodyPr>
          <a:lstStyle>
            <a:lvl1pPr algn="r">
              <a:defRPr sz="1000" i="1">
                <a:latin typeface="Times New Roman" pitchFamily="18" charset="0"/>
              </a:defRPr>
            </a:lvl1pPr>
          </a:lstStyle>
          <a:p>
            <a:endParaRPr lang="en-US"/>
          </a:p>
        </p:txBody>
      </p:sp>
      <p:sp>
        <p:nvSpPr>
          <p:cNvPr id="2052" name="Rectangle 4"/>
          <p:cNvSpPr>
            <a:spLocks noGrp="1" noChangeArrowheads="1"/>
          </p:cNvSpPr>
          <p:nvPr>
            <p:ph type="ftr" sz="quarter" idx="4"/>
          </p:nvPr>
        </p:nvSpPr>
        <p:spPr bwMode="auto">
          <a:xfrm>
            <a:off x="0" y="8739188"/>
            <a:ext cx="2971800" cy="460375"/>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defRPr sz="1000" i="1">
                <a:latin typeface="Times New Roman" pitchFamily="18" charset="0"/>
              </a:defRPr>
            </a:lvl1pPr>
          </a:lstStyle>
          <a:p>
            <a:endParaRPr lang="en-US"/>
          </a:p>
        </p:txBody>
      </p:sp>
      <p:sp>
        <p:nvSpPr>
          <p:cNvPr id="2053" name="Rectangle 5"/>
          <p:cNvSpPr>
            <a:spLocks noGrp="1" noChangeArrowheads="1"/>
          </p:cNvSpPr>
          <p:nvPr>
            <p:ph type="sldNum" sz="quarter" idx="5"/>
          </p:nvPr>
        </p:nvSpPr>
        <p:spPr bwMode="auto">
          <a:xfrm>
            <a:off x="3886200" y="8739188"/>
            <a:ext cx="2971800" cy="460375"/>
          </a:xfrm>
          <a:prstGeom prst="rect">
            <a:avLst/>
          </a:prstGeom>
          <a:noFill/>
          <a:ln w="9525">
            <a:noFill/>
            <a:miter lim="800000"/>
            <a:headEnd/>
            <a:tailEnd/>
          </a:ln>
          <a:effectLst/>
        </p:spPr>
        <p:txBody>
          <a:bodyPr vert="horz" wrap="square" lIns="19050" tIns="0" rIns="19050" bIns="0" numCol="1" anchor="b" anchorCtr="0" compatLnSpc="1">
            <a:prstTxWarp prst="textNoShape">
              <a:avLst/>
            </a:prstTxWarp>
          </a:bodyPr>
          <a:lstStyle>
            <a:lvl1pPr algn="r">
              <a:defRPr sz="1000" i="1">
                <a:latin typeface="Times New Roman" pitchFamily="18" charset="0"/>
              </a:defRPr>
            </a:lvl1pPr>
          </a:lstStyle>
          <a:p>
            <a:fld id="{1B713C4C-E6A3-45FA-8AB6-D44C0FD3FAC0}" type="slidenum">
              <a:rPr lang="en-US"/>
              <a:pPr/>
              <a:t>‹#›</a:t>
            </a:fld>
            <a:endParaRPr lang="en-US"/>
          </a:p>
        </p:txBody>
      </p:sp>
      <p:sp>
        <p:nvSpPr>
          <p:cNvPr id="2054" name="Rectangle 6"/>
          <p:cNvSpPr>
            <a:spLocks noGrp="1" noRot="1" noChangeAspect="1" noChangeArrowheads="1" noTextEdit="1"/>
          </p:cNvSpPr>
          <p:nvPr>
            <p:ph type="sldImg" idx="2"/>
          </p:nvPr>
        </p:nvSpPr>
        <p:spPr bwMode="auto">
          <a:xfrm>
            <a:off x="1138238" y="696913"/>
            <a:ext cx="4583112" cy="3436937"/>
          </a:xfrm>
          <a:prstGeom prst="rect">
            <a:avLst/>
          </a:prstGeom>
          <a:noFill/>
          <a:ln w="12700">
            <a:solidFill>
              <a:schemeClr val="tx1"/>
            </a:solidFill>
            <a:miter lim="800000"/>
            <a:headEnd/>
            <a:tailEnd/>
          </a:ln>
          <a:effectLst/>
        </p:spPr>
      </p:sp>
      <p:sp>
        <p:nvSpPr>
          <p:cNvPr id="2055" name="Rectangle 7"/>
          <p:cNvSpPr>
            <a:spLocks noGrp="1" noChangeArrowheads="1"/>
          </p:cNvSpPr>
          <p:nvPr>
            <p:ph type="body" sz="quarter" idx="3"/>
          </p:nvPr>
        </p:nvSpPr>
        <p:spPr bwMode="auto">
          <a:xfrm>
            <a:off x="914400" y="4370388"/>
            <a:ext cx="5029200" cy="4138612"/>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a:t>Click to edit Master notes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3C369525-1105-4401-9929-232BE97A9973}" type="slidenum">
              <a:rPr lang="en-US"/>
              <a:pPr/>
              <a:t>1</a:t>
            </a:fld>
            <a:endParaRPr lang="en-US" dirty="0"/>
          </a:p>
        </p:txBody>
      </p:sp>
      <p:sp>
        <p:nvSpPr>
          <p:cNvPr id="5122" name="Rectangle 2"/>
          <p:cNvSpPr>
            <a:spLocks noGrp="1" noRot="1" noChangeAspect="1" noChangeArrowheads="1" noTextEdit="1"/>
          </p:cNvSpPr>
          <p:nvPr>
            <p:ph type="sldImg"/>
          </p:nvPr>
        </p:nvSpPr>
        <p:spPr>
          <a:ln cap="flat"/>
        </p:spPr>
      </p:sp>
      <p:sp>
        <p:nvSpPr>
          <p:cNvPr id="5123" name="Rectangle 3"/>
          <p:cNvSpPr>
            <a:spLocks noGrp="1" noChangeArrowheads="1"/>
          </p:cNvSpPr>
          <p:nvPr>
            <p:ph type="body" idx="1"/>
          </p:nvPr>
        </p:nvSpPr>
        <p:spPr>
          <a:ln/>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A818C865-A58D-4AA5-A301-FA9DB0684AF9}" type="slidenum">
              <a:rPr lang="en-US"/>
              <a:pPr/>
              <a:t>2</a:t>
            </a:fld>
            <a:endParaRPr lang="en-US" dirty="0"/>
          </a:p>
        </p:txBody>
      </p:sp>
      <p:sp>
        <p:nvSpPr>
          <p:cNvPr id="7170" name="Rectangle 2"/>
          <p:cNvSpPr>
            <a:spLocks noGrp="1" noChangeArrowheads="1"/>
          </p:cNvSpPr>
          <p:nvPr>
            <p:ph type="body" idx="1"/>
          </p:nvPr>
        </p:nvSpPr>
        <p:spPr>
          <a:ln/>
        </p:spPr>
        <p:txBody>
          <a:bodyPr/>
          <a:lstStyle/>
          <a:p>
            <a:endParaRPr lang="en-US" dirty="0"/>
          </a:p>
        </p:txBody>
      </p:sp>
      <p:sp>
        <p:nvSpPr>
          <p:cNvPr id="7171" name="Rectangle 3"/>
          <p:cNvSpPr>
            <a:spLocks noGrp="1" noRot="1" noChangeAspect="1" noChangeArrowheads="1" noTextEdit="1"/>
          </p:cNvSpPr>
          <p:nvPr>
            <p:ph type="sldImg"/>
          </p:nvPr>
        </p:nvSpPr>
        <p:spPr>
          <a:ln cap="flat"/>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3885940" y="1"/>
            <a:ext cx="2972060" cy="458011"/>
          </a:xfrm>
          <a:prstGeom prst="rect">
            <a:avLst/>
          </a:prstGeom>
          <a:noFill/>
          <a:ln w="12700">
            <a:noFill/>
            <a:miter lim="800000"/>
            <a:headEnd/>
            <a:tailEnd/>
          </a:ln>
          <a:effectLst/>
        </p:spPr>
        <p:txBody>
          <a:bodyPr wrap="none" lIns="90233" tIns="45116" rIns="90233" bIns="45116" anchor="ctr"/>
          <a:lstStyle/>
          <a:p>
            <a:endParaRPr lang="en-US" dirty="0"/>
          </a:p>
        </p:txBody>
      </p:sp>
      <p:sp>
        <p:nvSpPr>
          <p:cNvPr id="9219" name="Rectangle 3"/>
          <p:cNvSpPr>
            <a:spLocks noChangeArrowheads="1"/>
          </p:cNvSpPr>
          <p:nvPr/>
        </p:nvSpPr>
        <p:spPr bwMode="auto">
          <a:xfrm>
            <a:off x="0" y="8738404"/>
            <a:ext cx="2972060" cy="461159"/>
          </a:xfrm>
          <a:prstGeom prst="rect">
            <a:avLst/>
          </a:prstGeom>
          <a:noFill/>
          <a:ln w="12700">
            <a:noFill/>
            <a:miter lim="800000"/>
            <a:headEnd/>
            <a:tailEnd/>
          </a:ln>
          <a:effectLst/>
        </p:spPr>
        <p:txBody>
          <a:bodyPr wrap="none" lIns="90233" tIns="45116" rIns="90233" bIns="45116" anchor="ctr"/>
          <a:lstStyle/>
          <a:p>
            <a:endParaRPr lang="en-US" dirty="0"/>
          </a:p>
        </p:txBody>
      </p:sp>
      <p:sp>
        <p:nvSpPr>
          <p:cNvPr id="9220" name="Rectangle 4"/>
          <p:cNvSpPr>
            <a:spLocks noChangeArrowheads="1"/>
          </p:cNvSpPr>
          <p:nvPr/>
        </p:nvSpPr>
        <p:spPr bwMode="auto">
          <a:xfrm>
            <a:off x="0" y="1"/>
            <a:ext cx="2972060" cy="458011"/>
          </a:xfrm>
          <a:prstGeom prst="rect">
            <a:avLst/>
          </a:prstGeom>
          <a:noFill/>
          <a:ln w="12700">
            <a:noFill/>
            <a:miter lim="800000"/>
            <a:headEnd/>
            <a:tailEnd/>
          </a:ln>
          <a:effectLst/>
        </p:spPr>
        <p:txBody>
          <a:bodyPr wrap="none" lIns="90233" tIns="45116" rIns="90233" bIns="45116" anchor="ctr"/>
          <a:lstStyle/>
          <a:p>
            <a:endParaRPr lang="en-US" dirty="0"/>
          </a:p>
        </p:txBody>
      </p:sp>
      <p:sp>
        <p:nvSpPr>
          <p:cNvPr id="9223" name="Rectangle 7"/>
          <p:cNvSpPr>
            <a:spLocks noGrp="1" noRot="1" noChangeAspect="1" noChangeArrowheads="1" noTextEdit="1"/>
          </p:cNvSpPr>
          <p:nvPr>
            <p:ph type="sldImg"/>
          </p:nvPr>
        </p:nvSpPr>
        <p:spPr>
          <a:ln/>
        </p:spPr>
      </p:sp>
      <p:sp>
        <p:nvSpPr>
          <p:cNvPr id="9224" name="Rectangle 8"/>
          <p:cNvSpPr>
            <a:spLocks noGrp="1" noChangeArrowheads="1"/>
          </p:cNvSpPr>
          <p:nvPr>
            <p:ph type="body" idx="1"/>
          </p:nvPr>
        </p:nvSpPr>
        <p:spPr/>
        <p:txBody>
          <a:bodyPr/>
          <a:lstStyle/>
          <a:p>
            <a:r>
              <a:rPr lang="en-US" dirty="0"/>
              <a:t>S/C	Space Craft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3885940" y="1"/>
            <a:ext cx="2972060" cy="458011"/>
          </a:xfrm>
          <a:prstGeom prst="rect">
            <a:avLst/>
          </a:prstGeom>
          <a:noFill/>
          <a:ln w="12700">
            <a:noFill/>
            <a:miter lim="800000"/>
            <a:headEnd/>
            <a:tailEnd/>
          </a:ln>
          <a:effectLst/>
        </p:spPr>
        <p:txBody>
          <a:bodyPr wrap="none" lIns="90233" tIns="45116" rIns="90233" bIns="45116" anchor="ctr"/>
          <a:lstStyle/>
          <a:p>
            <a:endParaRPr lang="en-US" dirty="0"/>
          </a:p>
        </p:txBody>
      </p:sp>
      <p:sp>
        <p:nvSpPr>
          <p:cNvPr id="13315" name="Rectangle 3"/>
          <p:cNvSpPr>
            <a:spLocks noChangeArrowheads="1"/>
          </p:cNvSpPr>
          <p:nvPr/>
        </p:nvSpPr>
        <p:spPr bwMode="auto">
          <a:xfrm>
            <a:off x="0" y="8738404"/>
            <a:ext cx="2972060" cy="461159"/>
          </a:xfrm>
          <a:prstGeom prst="rect">
            <a:avLst/>
          </a:prstGeom>
          <a:noFill/>
          <a:ln w="12700">
            <a:noFill/>
            <a:miter lim="800000"/>
            <a:headEnd/>
            <a:tailEnd/>
          </a:ln>
          <a:effectLst/>
        </p:spPr>
        <p:txBody>
          <a:bodyPr wrap="none" lIns="90233" tIns="45116" rIns="90233" bIns="45116" anchor="ctr"/>
          <a:lstStyle/>
          <a:p>
            <a:endParaRPr lang="en-US" dirty="0"/>
          </a:p>
        </p:txBody>
      </p:sp>
      <p:sp>
        <p:nvSpPr>
          <p:cNvPr id="13316" name="Rectangle 4"/>
          <p:cNvSpPr>
            <a:spLocks noChangeArrowheads="1"/>
          </p:cNvSpPr>
          <p:nvPr/>
        </p:nvSpPr>
        <p:spPr bwMode="auto">
          <a:xfrm>
            <a:off x="0" y="1"/>
            <a:ext cx="2972060" cy="458011"/>
          </a:xfrm>
          <a:prstGeom prst="rect">
            <a:avLst/>
          </a:prstGeom>
          <a:noFill/>
          <a:ln w="12700">
            <a:noFill/>
            <a:miter lim="800000"/>
            <a:headEnd/>
            <a:tailEnd/>
          </a:ln>
          <a:effectLst/>
        </p:spPr>
        <p:txBody>
          <a:bodyPr wrap="none" lIns="90233" tIns="45116" rIns="90233" bIns="45116" anchor="ctr"/>
          <a:lstStyle/>
          <a:p>
            <a:endParaRPr lang="en-US" dirty="0"/>
          </a:p>
        </p:txBody>
      </p:sp>
      <p:sp>
        <p:nvSpPr>
          <p:cNvPr id="13317" name="Rectangle 5"/>
          <p:cNvSpPr>
            <a:spLocks noGrp="1" noRot="1" noChangeAspect="1" noChangeArrowheads="1" noTextEdit="1"/>
          </p:cNvSpPr>
          <p:nvPr>
            <p:ph type="sldImg"/>
          </p:nvPr>
        </p:nvSpPr>
        <p:spPr>
          <a:ln cap="flat"/>
        </p:spPr>
      </p:sp>
      <p:sp>
        <p:nvSpPr>
          <p:cNvPr id="13318" name="Rectangle 6"/>
          <p:cNvSpPr>
            <a:spLocks noGrp="1" noChangeArrowheads="1"/>
          </p:cNvSpPr>
          <p:nvPr>
            <p:ph type="body" idx="1"/>
          </p:nvPr>
        </p:nvSpPr>
        <p:spPr>
          <a:noFill/>
          <a:ln/>
        </p:spPr>
        <p:txBody>
          <a:bodyPr/>
          <a:lstStyle/>
          <a:p>
            <a:endParaRPr lang="en-US" dirty="0"/>
          </a:p>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3885940" y="1"/>
            <a:ext cx="2972060" cy="458011"/>
          </a:xfrm>
          <a:prstGeom prst="rect">
            <a:avLst/>
          </a:prstGeom>
          <a:noFill/>
          <a:ln w="12700">
            <a:noFill/>
            <a:miter lim="800000"/>
            <a:headEnd/>
            <a:tailEnd/>
          </a:ln>
          <a:effectLst/>
        </p:spPr>
        <p:txBody>
          <a:bodyPr wrap="none" lIns="90233" tIns="45116" rIns="90233" bIns="45116" anchor="ctr"/>
          <a:lstStyle/>
          <a:p>
            <a:endParaRPr lang="en-US"/>
          </a:p>
        </p:txBody>
      </p:sp>
      <p:sp>
        <p:nvSpPr>
          <p:cNvPr id="15363" name="Rectangle 3"/>
          <p:cNvSpPr>
            <a:spLocks noChangeArrowheads="1"/>
          </p:cNvSpPr>
          <p:nvPr/>
        </p:nvSpPr>
        <p:spPr bwMode="auto">
          <a:xfrm>
            <a:off x="0" y="8738404"/>
            <a:ext cx="2972060" cy="461159"/>
          </a:xfrm>
          <a:prstGeom prst="rect">
            <a:avLst/>
          </a:prstGeom>
          <a:noFill/>
          <a:ln w="12700">
            <a:noFill/>
            <a:miter lim="800000"/>
            <a:headEnd/>
            <a:tailEnd/>
          </a:ln>
          <a:effectLst/>
        </p:spPr>
        <p:txBody>
          <a:bodyPr wrap="none" lIns="90233" tIns="45116" rIns="90233" bIns="45116" anchor="ctr"/>
          <a:lstStyle/>
          <a:p>
            <a:endParaRPr lang="en-US"/>
          </a:p>
        </p:txBody>
      </p:sp>
      <p:sp>
        <p:nvSpPr>
          <p:cNvPr id="15364" name="Rectangle 4"/>
          <p:cNvSpPr>
            <a:spLocks noChangeArrowheads="1"/>
          </p:cNvSpPr>
          <p:nvPr/>
        </p:nvSpPr>
        <p:spPr bwMode="auto">
          <a:xfrm>
            <a:off x="0" y="1"/>
            <a:ext cx="2972060" cy="458011"/>
          </a:xfrm>
          <a:prstGeom prst="rect">
            <a:avLst/>
          </a:prstGeom>
          <a:noFill/>
          <a:ln w="12700">
            <a:noFill/>
            <a:miter lim="800000"/>
            <a:headEnd/>
            <a:tailEnd/>
          </a:ln>
          <a:effectLst/>
        </p:spPr>
        <p:txBody>
          <a:bodyPr wrap="none" lIns="90233" tIns="45116" rIns="90233" bIns="45116" anchor="ctr"/>
          <a:lstStyle/>
          <a:p>
            <a:endParaRPr lang="en-US"/>
          </a:p>
        </p:txBody>
      </p:sp>
      <p:sp>
        <p:nvSpPr>
          <p:cNvPr id="15365" name="Rectangle 5"/>
          <p:cNvSpPr>
            <a:spLocks noGrp="1" noRot="1" noChangeAspect="1" noChangeArrowheads="1" noTextEdit="1"/>
          </p:cNvSpPr>
          <p:nvPr>
            <p:ph type="sldImg"/>
          </p:nvPr>
        </p:nvSpPr>
        <p:spPr>
          <a:ln cap="flat"/>
        </p:spPr>
      </p:sp>
      <p:sp>
        <p:nvSpPr>
          <p:cNvPr id="15366" name="Rectangle 6"/>
          <p:cNvSpPr>
            <a:spLocks noGrp="1" noChangeArrowheads="1"/>
          </p:cNvSpPr>
          <p:nvPr>
            <p:ph type="body" idx="1"/>
          </p:nvPr>
        </p:nvSpPr>
        <p:spPr>
          <a:noFill/>
          <a:ln/>
        </p:spPr>
        <p:txBody>
          <a:bodyPr/>
          <a:lstStyle/>
          <a:p>
            <a:endParaRPr lang="en-US"/>
          </a:p>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9CD0F35E-47F1-49A0-A624-DAFCB2D3C619}" type="slidenum">
              <a:rPr lang="en-US"/>
              <a:pPr/>
              <a:t>9</a:t>
            </a:fld>
            <a:endParaRPr lang="en-US"/>
          </a:p>
        </p:txBody>
      </p:sp>
      <p:sp>
        <p:nvSpPr>
          <p:cNvPr id="9218" name="Rectangle 2"/>
          <p:cNvSpPr>
            <a:spLocks noGrp="1" noChangeArrowheads="1"/>
          </p:cNvSpPr>
          <p:nvPr>
            <p:ph type="body" idx="1"/>
          </p:nvPr>
        </p:nvSpPr>
        <p:spPr>
          <a:noFill/>
          <a:ln/>
        </p:spPr>
        <p:txBody>
          <a:bodyPr/>
          <a:lstStyle/>
          <a:p>
            <a:endParaRPr lang="en-US" dirty="0"/>
          </a:p>
        </p:txBody>
      </p:sp>
      <p:sp>
        <p:nvSpPr>
          <p:cNvPr id="9219" name="Rectangle 3"/>
          <p:cNvSpPr>
            <a:spLocks noGrp="1" noRot="1" noChangeAspect="1" noChangeArrowheads="1" noTextEdit="1"/>
          </p:cNvSpPr>
          <p:nvPr>
            <p:ph type="sldImg"/>
          </p:nvPr>
        </p:nvSpPr>
        <p:spPr>
          <a:ln cap="flat"/>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6C87C185-D621-4E66-AC62-07F68AC27D47}" type="slidenum">
              <a:rPr lang="en-US"/>
              <a:pPr/>
              <a:t>10</a:t>
            </a:fld>
            <a:endParaRPr lang="en-US"/>
          </a:p>
        </p:txBody>
      </p:sp>
      <p:sp>
        <p:nvSpPr>
          <p:cNvPr id="17410" name="Rectangle 2"/>
          <p:cNvSpPr>
            <a:spLocks noGrp="1" noChangeArrowheads="1"/>
          </p:cNvSpPr>
          <p:nvPr>
            <p:ph type="body" idx="1"/>
          </p:nvPr>
        </p:nvSpPr>
        <p:spPr>
          <a:ln/>
        </p:spPr>
        <p:txBody>
          <a:bodyPr/>
          <a:lstStyle/>
          <a:p>
            <a:endParaRPr lang="en-US"/>
          </a:p>
        </p:txBody>
      </p:sp>
      <p:sp>
        <p:nvSpPr>
          <p:cNvPr id="17411" name="Rectangle 3"/>
          <p:cNvSpPr>
            <a:spLocks noGrp="1" noRot="1" noChangeAspect="1" noChangeArrowheads="1" noTextEdit="1"/>
          </p:cNvSpPr>
          <p:nvPr>
            <p:ph type="sldImg"/>
          </p:nvPr>
        </p:nvSpPr>
        <p:spPr>
          <a:ln cap="flat"/>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5C7E641E-1C93-4B9F-B09C-956885C526A0}" type="slidenum">
              <a:rPr lang="en-US"/>
              <a:pPr/>
              <a:t>11</a:t>
            </a:fld>
            <a:endParaRPr lang="en-US"/>
          </a:p>
        </p:txBody>
      </p:sp>
      <p:sp>
        <p:nvSpPr>
          <p:cNvPr id="13314" name="Rectangle 2"/>
          <p:cNvSpPr>
            <a:spLocks noGrp="1" noChangeArrowheads="1"/>
          </p:cNvSpPr>
          <p:nvPr>
            <p:ph type="body" idx="1"/>
          </p:nvPr>
        </p:nvSpPr>
        <p:spPr>
          <a:noFill/>
          <a:ln/>
        </p:spPr>
        <p:txBody>
          <a:bodyPr/>
          <a:lstStyle/>
          <a:p>
            <a:endParaRPr lang="en-US" dirty="0"/>
          </a:p>
        </p:txBody>
      </p:sp>
      <p:sp>
        <p:nvSpPr>
          <p:cNvPr id="13315" name="Rectangle 3"/>
          <p:cNvSpPr>
            <a:spLocks noGrp="1" noRot="1" noChangeAspect="1" noChangeArrowheads="1" noTextEdit="1"/>
          </p:cNvSpPr>
          <p:nvPr>
            <p:ph type="sldImg"/>
          </p:nvPr>
        </p:nvSpPr>
        <p:spPr>
          <a:ln cap="flat"/>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60F497D7-ACA7-4B2C-853A-A28762AF4055}" type="slidenum">
              <a:rPr lang="en-US"/>
              <a:pPr/>
              <a:t>12</a:t>
            </a:fld>
            <a:endParaRPr lang="en-US"/>
          </a:p>
        </p:txBody>
      </p:sp>
      <p:sp>
        <p:nvSpPr>
          <p:cNvPr id="19458" name="Rectangle 2"/>
          <p:cNvSpPr>
            <a:spLocks noGrp="1" noChangeArrowheads="1"/>
          </p:cNvSpPr>
          <p:nvPr>
            <p:ph type="body" idx="1"/>
          </p:nvPr>
        </p:nvSpPr>
        <p:spPr>
          <a:noFill/>
          <a:ln/>
        </p:spPr>
        <p:txBody>
          <a:bodyPr/>
          <a:lstStyle/>
          <a:p>
            <a:r>
              <a:rPr lang="en-US"/>
              <a:t>	The thermal design evolves dynamically in response to requirements.  The basic configuration of the satellites, its orbit parameters, and attitudes are set by mission and other subsystem requirements and are usually "given" for the thermal engineer.  The allowable temperature range of on-board electronic boxes are generally set by a program  level standard temperature range.  For military programs, this is usually the  MIL-STD-1540B range of         +61ÞC to -24ÞC, for commercial programs a typical range might be +60Þ to 0ÞC.  It is important to note, however, that many electronic boxes on a spacecraft may have been taken from other programs and may have already been qualified to a different temperature range.  Some electronic boxes and other components may have narrower temperature limits; liquid propellant must be kept from freezing, batteries have greater lifetimes if operated around 0ÞC, and thermal distortions in optical structures must be minimized.  In general, it is desirable to keep the widest possible range in allowable component temperatures since this allows for a spacecraft level thermal design with less radiator area and lower heater power requirements.</a:t>
            </a:r>
          </a:p>
        </p:txBody>
      </p:sp>
      <p:sp>
        <p:nvSpPr>
          <p:cNvPr id="19459" name="Rectangle 3"/>
          <p:cNvSpPr>
            <a:spLocks noGrp="1" noRot="1" noChangeAspect="1" noChangeArrowheads="1" noTextEdit="1"/>
          </p:cNvSpPr>
          <p:nvPr>
            <p:ph type="sldImg"/>
          </p:nvPr>
        </p:nvSpPr>
        <p:spPr>
          <a:ln cap="flat"/>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D1ED5986-B993-45AA-8F49-18C97EA64E80}" type="slidenum">
              <a:rPr lang="en-US"/>
              <a:pPr/>
              <a:t>13</a:t>
            </a:fld>
            <a:endParaRPr lang="en-US"/>
          </a:p>
        </p:txBody>
      </p:sp>
      <p:sp>
        <p:nvSpPr>
          <p:cNvPr id="21506" name="Rectangle 2"/>
          <p:cNvSpPr>
            <a:spLocks noGrp="1" noChangeArrowheads="1"/>
          </p:cNvSpPr>
          <p:nvPr>
            <p:ph type="body" idx="1"/>
          </p:nvPr>
        </p:nvSpPr>
        <p:spPr>
          <a:ln/>
        </p:spPr>
        <p:txBody>
          <a:bodyPr/>
          <a:lstStyle/>
          <a:p>
            <a:endParaRPr lang="en-US"/>
          </a:p>
        </p:txBody>
      </p:sp>
      <p:sp>
        <p:nvSpPr>
          <p:cNvPr id="21507" name="Rectangle 3"/>
          <p:cNvSpPr>
            <a:spLocks noGrp="1" noRot="1" noChangeAspect="1" noChangeArrowheads="1" noTextEdit="1"/>
          </p:cNvSpPr>
          <p:nvPr>
            <p:ph type="sldImg"/>
          </p:nvPr>
        </p:nvSpPr>
        <p:spPr>
          <a:ln cap="flat"/>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79C803D0-307D-4977-A8E5-71C81217E225}" type="slidenum">
              <a:rPr lang="en-US"/>
              <a:pPr/>
              <a:t>14</a:t>
            </a:fld>
            <a:endParaRPr lang="en-US"/>
          </a:p>
        </p:txBody>
      </p:sp>
      <p:sp>
        <p:nvSpPr>
          <p:cNvPr id="27650" name="Rectangle 2"/>
          <p:cNvSpPr>
            <a:spLocks noGrp="1" noChangeArrowheads="1"/>
          </p:cNvSpPr>
          <p:nvPr>
            <p:ph type="body" idx="1"/>
          </p:nvPr>
        </p:nvSpPr>
        <p:spPr>
          <a:noFill/>
          <a:ln/>
        </p:spPr>
        <p:txBody>
          <a:bodyPr/>
          <a:lstStyle/>
          <a:p>
            <a:r>
              <a:rPr lang="en-US"/>
              <a:t>	Given the basic satellite configuration, orbit/attitude, and a preliminary definition of allowable temperature ranges of satellite components, the thermal engineer selects a thermal design approach.  This process usually starts with an overall thermal design for the main body of the spacecraft followed by more detailed designs of various components.</a:t>
            </a:r>
          </a:p>
          <a:p>
            <a:r>
              <a:rPr lang="en-US"/>
              <a:t>	Using a 3-Axis stabilized geosynchronous communications satellite as an example, the satellite designers will generally know that high power dissipation components should be mounted on the north and south faces of the spacecraft.  This is done because these surfaces have the lowest peak solar heating rates of the six faces of the satellite and therefore are the best places for radiating away internal waste heat.  A preliminary estimate of the radiator area required to dissipate the total internal waste heat is made and the remaining area of the satellite is covered with multilayer insulation to reduce heat leaks/gains from these areas to almost nothing.  The next step is to look at individual components to determine if any special thermal control techniques are required:  heaters or conductive isolation for propellant tanks/lines, doublers under high power boxes, heat pipes if heat must be moved over a substantial distance, plume shield near thruster nozzles, etc.  This first cut at the thermal design is usually conducted using hand calculations or simple computer math models since it will be subject to several iterations before a workable preliminary design is identified.  The preliminary design is then subjected to a detailed thermal analysis of the entire satellite as well as detailed component level analyses of things such as thrusters, solar array deployment mechanism, sun and earth sensors, antennas, etc.  These analyses are often revised as the satellite design changes and evolves. </a:t>
            </a:r>
          </a:p>
          <a:p>
            <a:endParaRPr lang="en-US"/>
          </a:p>
        </p:txBody>
      </p:sp>
      <p:sp>
        <p:nvSpPr>
          <p:cNvPr id="27651" name="Rectangle 3"/>
          <p:cNvSpPr>
            <a:spLocks noGrp="1" noRot="1" noChangeAspect="1" noChangeArrowheads="1" noTextEdit="1"/>
          </p:cNvSpPr>
          <p:nvPr>
            <p:ph type="sldImg"/>
          </p:nvPr>
        </p:nvSpPr>
        <p:spPr>
          <a:ln cap="flat"/>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A3588504-7A68-4293-BD70-4955B798D2C6}" type="slidenum">
              <a:rPr lang="en-US"/>
              <a:pPr/>
              <a:t>15</a:t>
            </a:fld>
            <a:endParaRPr lang="en-US"/>
          </a:p>
        </p:txBody>
      </p:sp>
      <p:sp>
        <p:nvSpPr>
          <p:cNvPr id="31746" name="Rectangle 2"/>
          <p:cNvSpPr>
            <a:spLocks noGrp="1" noChangeArrowheads="1"/>
          </p:cNvSpPr>
          <p:nvPr>
            <p:ph type="body" idx="1"/>
          </p:nvPr>
        </p:nvSpPr>
        <p:spPr>
          <a:ln/>
        </p:spPr>
        <p:txBody>
          <a:bodyPr/>
          <a:lstStyle/>
          <a:p>
            <a:endParaRPr lang="en-US"/>
          </a:p>
        </p:txBody>
      </p:sp>
      <p:sp>
        <p:nvSpPr>
          <p:cNvPr id="31747" name="Rectangle 3"/>
          <p:cNvSpPr>
            <a:spLocks noGrp="1" noRot="1" noChangeAspect="1" noChangeArrowheads="1" noTextEdit="1"/>
          </p:cNvSpPr>
          <p:nvPr>
            <p:ph type="sldImg"/>
          </p:nvPr>
        </p:nvSpPr>
        <p:spPr>
          <a:ln cap="flat"/>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5160C660-385A-481F-8CBE-DCB500BCDB4D}" type="slidenum">
              <a:rPr lang="en-US"/>
              <a:pPr/>
              <a:t>16</a:t>
            </a:fld>
            <a:endParaRPr lang="en-US"/>
          </a:p>
        </p:txBody>
      </p:sp>
      <p:sp>
        <p:nvSpPr>
          <p:cNvPr id="33794" name="Rectangle 2"/>
          <p:cNvSpPr>
            <a:spLocks noGrp="1" noChangeArrowheads="1"/>
          </p:cNvSpPr>
          <p:nvPr>
            <p:ph type="body" idx="1"/>
          </p:nvPr>
        </p:nvSpPr>
        <p:spPr>
          <a:ln/>
        </p:spPr>
        <p:txBody>
          <a:bodyPr/>
          <a:lstStyle/>
          <a:p>
            <a:endParaRPr lang="en-US"/>
          </a:p>
        </p:txBody>
      </p:sp>
      <p:sp>
        <p:nvSpPr>
          <p:cNvPr id="33795" name="Rectangle 3"/>
          <p:cNvSpPr>
            <a:spLocks noGrp="1" noRot="1" noChangeAspect="1" noChangeArrowheads="1" noTextEdit="1"/>
          </p:cNvSpPr>
          <p:nvPr>
            <p:ph type="sldImg"/>
          </p:nvPr>
        </p:nvSpPr>
        <p:spPr>
          <a:ln cap="flat"/>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9294136D-F58C-4E3C-9724-1347F81BEC3B}" type="slidenum">
              <a:rPr lang="en-US"/>
              <a:pPr/>
              <a:t>19</a:t>
            </a:fld>
            <a:endParaRPr lang="en-US" dirty="0"/>
          </a:p>
        </p:txBody>
      </p:sp>
      <p:sp>
        <p:nvSpPr>
          <p:cNvPr id="35842" name="Rectangle 2"/>
          <p:cNvSpPr>
            <a:spLocks noGrp="1" noChangeArrowheads="1"/>
          </p:cNvSpPr>
          <p:nvPr>
            <p:ph type="body" idx="1"/>
          </p:nvPr>
        </p:nvSpPr>
        <p:spPr>
          <a:ln/>
        </p:spPr>
        <p:txBody>
          <a:bodyPr/>
          <a:lstStyle/>
          <a:p>
            <a:endParaRPr lang="en-US" dirty="0"/>
          </a:p>
        </p:txBody>
      </p:sp>
      <p:sp>
        <p:nvSpPr>
          <p:cNvPr id="35843" name="Rectangle 3"/>
          <p:cNvSpPr>
            <a:spLocks noGrp="1" noRot="1" noChangeAspect="1" noChangeArrowheads="1" noTextEdit="1"/>
          </p:cNvSpPr>
          <p:nvPr>
            <p:ph type="sldImg"/>
          </p:nvPr>
        </p:nvSpPr>
        <p:spPr>
          <a:ln cap="flat"/>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5D1CC556-0BB4-4FF2-85D3-84E1D1EA5F85}" type="slidenum">
              <a:rPr lang="en-US"/>
              <a:pPr/>
              <a:t>20</a:t>
            </a:fld>
            <a:endParaRPr lang="en-US" dirty="0"/>
          </a:p>
        </p:txBody>
      </p:sp>
      <p:sp>
        <p:nvSpPr>
          <p:cNvPr id="46082" name="Rectangle 2"/>
          <p:cNvSpPr>
            <a:spLocks noGrp="1" noRot="1" noChangeAspect="1" noChangeArrowheads="1" noTextEdit="1"/>
          </p:cNvSpPr>
          <p:nvPr>
            <p:ph type="sldImg"/>
          </p:nvPr>
        </p:nvSpPr>
        <p:spPr>
          <a:ln cap="flat"/>
        </p:spPr>
      </p:sp>
      <p:sp>
        <p:nvSpPr>
          <p:cNvPr id="46083" name="Rectangle 3"/>
          <p:cNvSpPr>
            <a:spLocks noGrp="1" noChangeArrowheads="1"/>
          </p:cNvSpPr>
          <p:nvPr>
            <p:ph type="body" idx="1"/>
          </p:nvPr>
        </p:nvSpPr>
        <p:spPr>
          <a:ln/>
        </p:spPr>
        <p:txBody>
          <a:bodyPr/>
          <a:lstStyle/>
          <a:p>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604C3042-CE97-4042-95E7-7447A1DD367F}" type="slidenum">
              <a:rPr lang="en-US"/>
              <a:pPr/>
              <a:t>21</a:t>
            </a:fld>
            <a:endParaRPr lang="en-US" dirty="0"/>
          </a:p>
        </p:txBody>
      </p:sp>
      <p:sp>
        <p:nvSpPr>
          <p:cNvPr id="54274" name="Rectangle 2"/>
          <p:cNvSpPr>
            <a:spLocks noGrp="1" noRot="1" noChangeAspect="1" noChangeArrowheads="1" noTextEdit="1"/>
          </p:cNvSpPr>
          <p:nvPr>
            <p:ph type="sldImg"/>
          </p:nvPr>
        </p:nvSpPr>
        <p:spPr>
          <a:ln cap="flat"/>
        </p:spPr>
      </p:sp>
      <p:sp>
        <p:nvSpPr>
          <p:cNvPr id="54275" name="Rectangle 3"/>
          <p:cNvSpPr>
            <a:spLocks noGrp="1" noChangeArrowheads="1"/>
          </p:cNvSpPr>
          <p:nvPr>
            <p:ph type="body" idx="1"/>
          </p:nvPr>
        </p:nvSpPr>
        <p:spPr>
          <a:ln/>
        </p:spPr>
        <p:txBody>
          <a:bodyPr/>
          <a:lstStyle/>
          <a:p>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9DF55AAB-109B-420E-8DF7-44E8621743A1}" type="slidenum">
              <a:rPr lang="en-US"/>
              <a:pPr/>
              <a:t>22</a:t>
            </a:fld>
            <a:endParaRPr lang="en-US" dirty="0"/>
          </a:p>
        </p:txBody>
      </p:sp>
      <p:sp>
        <p:nvSpPr>
          <p:cNvPr id="37890" name="Rectangle 2"/>
          <p:cNvSpPr>
            <a:spLocks noGrp="1" noRot="1" noChangeAspect="1" noChangeArrowheads="1" noTextEdit="1"/>
          </p:cNvSpPr>
          <p:nvPr>
            <p:ph type="sldImg"/>
          </p:nvPr>
        </p:nvSpPr>
        <p:spPr>
          <a:ln cap="flat"/>
        </p:spPr>
      </p:sp>
      <p:sp>
        <p:nvSpPr>
          <p:cNvPr id="37891" name="Rectangle 3"/>
          <p:cNvSpPr>
            <a:spLocks noGrp="1" noChangeArrowheads="1"/>
          </p:cNvSpPr>
          <p:nvPr>
            <p:ph type="body" idx="1"/>
          </p:nvPr>
        </p:nvSpPr>
        <p:spPr>
          <a:ln/>
        </p:spPr>
        <p:txBody>
          <a:bodyPr/>
          <a:lstStyle/>
          <a:p>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2071DB8E-2FF5-4FA8-8314-A1C74D575701}" type="slidenum">
              <a:rPr lang="en-US"/>
              <a:pPr/>
              <a:t>23</a:t>
            </a:fld>
            <a:endParaRPr lang="en-US" dirty="0"/>
          </a:p>
        </p:txBody>
      </p:sp>
      <p:sp>
        <p:nvSpPr>
          <p:cNvPr id="48130" name="Rectangle 2"/>
          <p:cNvSpPr>
            <a:spLocks noGrp="1" noRot="1" noChangeAspect="1" noChangeArrowheads="1" noTextEdit="1"/>
          </p:cNvSpPr>
          <p:nvPr>
            <p:ph type="sldImg"/>
          </p:nvPr>
        </p:nvSpPr>
        <p:spPr>
          <a:ln cap="flat"/>
        </p:spPr>
      </p:sp>
      <p:sp>
        <p:nvSpPr>
          <p:cNvPr id="48131" name="Rectangle 3"/>
          <p:cNvSpPr>
            <a:spLocks noGrp="1" noChangeArrowheads="1"/>
          </p:cNvSpPr>
          <p:nvPr>
            <p:ph type="body" idx="1"/>
          </p:nvPr>
        </p:nvSpPr>
        <p:spPr>
          <a:ln/>
        </p:spPr>
        <p:txBody>
          <a:bodyPr/>
          <a:lstStyle/>
          <a:p>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2328B4BA-AF15-4D76-9F76-854DEC28FD33}" type="slidenum">
              <a:rPr lang="en-US"/>
              <a:pPr/>
              <a:t>24</a:t>
            </a:fld>
            <a:endParaRPr lang="en-US"/>
          </a:p>
        </p:txBody>
      </p:sp>
      <p:sp>
        <p:nvSpPr>
          <p:cNvPr id="39938" name="Rectangle 2"/>
          <p:cNvSpPr>
            <a:spLocks noGrp="1" noRot="1" noChangeAspect="1" noChangeArrowheads="1" noTextEdit="1"/>
          </p:cNvSpPr>
          <p:nvPr>
            <p:ph type="sldImg"/>
          </p:nvPr>
        </p:nvSpPr>
        <p:spPr>
          <a:ln cap="flat"/>
        </p:spPr>
      </p:sp>
      <p:sp>
        <p:nvSpPr>
          <p:cNvPr id="39939"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252AB8FA-1311-4A9C-A676-2A10138EBD52}" type="slidenum">
              <a:rPr lang="en-US"/>
              <a:pPr/>
              <a:t>25</a:t>
            </a:fld>
            <a:endParaRPr lang="en-US"/>
          </a:p>
        </p:txBody>
      </p:sp>
      <p:sp>
        <p:nvSpPr>
          <p:cNvPr id="41986" name="Rectangle 2"/>
          <p:cNvSpPr>
            <a:spLocks noGrp="1" noRot="1" noChangeAspect="1" noChangeArrowheads="1" noTextEdit="1"/>
          </p:cNvSpPr>
          <p:nvPr>
            <p:ph type="sldImg"/>
          </p:nvPr>
        </p:nvSpPr>
        <p:spPr>
          <a:ln cap="flat"/>
        </p:spPr>
      </p:sp>
      <p:sp>
        <p:nvSpPr>
          <p:cNvPr id="41987"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044C86B0-5D74-4983-A63A-4B0BD22120D9}" type="slidenum">
              <a:rPr lang="en-US"/>
              <a:pPr/>
              <a:t>26</a:t>
            </a:fld>
            <a:endParaRPr lang="en-US"/>
          </a:p>
        </p:txBody>
      </p:sp>
      <p:sp>
        <p:nvSpPr>
          <p:cNvPr id="50178" name="Rectangle 2"/>
          <p:cNvSpPr>
            <a:spLocks noGrp="1" noRot="1" noChangeAspect="1" noChangeArrowheads="1" noTextEdit="1"/>
          </p:cNvSpPr>
          <p:nvPr>
            <p:ph type="sldImg"/>
          </p:nvPr>
        </p:nvSpPr>
        <p:spPr>
          <a:ln cap="flat"/>
        </p:spPr>
      </p:sp>
      <p:sp>
        <p:nvSpPr>
          <p:cNvPr id="50179" name="Rectangle 3"/>
          <p:cNvSpPr>
            <a:spLocks noGrp="1" noChangeArrowheads="1"/>
          </p:cNvSpPr>
          <p:nvPr>
            <p:ph type="body" idx="1"/>
          </p:nvPr>
        </p:nvSpPr>
        <p:spPr>
          <a:ln/>
        </p:spPr>
        <p:txBody>
          <a:bodyPr/>
          <a:lstStyle/>
          <a:p>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846A1689-2B1E-43A2-BF10-F83D3F5124A5}" type="slidenum">
              <a:rPr lang="en-US"/>
              <a:pPr/>
              <a:t>28</a:t>
            </a:fld>
            <a:endParaRPr lang="en-US"/>
          </a:p>
        </p:txBody>
      </p:sp>
      <p:sp>
        <p:nvSpPr>
          <p:cNvPr id="56322" name="Rectangle 2"/>
          <p:cNvSpPr>
            <a:spLocks noGrp="1" noRot="1" noChangeAspect="1" noChangeArrowheads="1" noTextEdit="1"/>
          </p:cNvSpPr>
          <p:nvPr>
            <p:ph type="sldImg"/>
          </p:nvPr>
        </p:nvSpPr>
        <p:spPr>
          <a:ln cap="flat"/>
        </p:spPr>
      </p:sp>
      <p:sp>
        <p:nvSpPr>
          <p:cNvPr id="56323"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7D7B8278-5E39-48EF-9169-E7C61FC0D8BE}" type="slidenum">
              <a:rPr lang="en-US"/>
              <a:pPr/>
              <a:t>30</a:t>
            </a:fld>
            <a:endParaRPr lang="en-US"/>
          </a:p>
        </p:txBody>
      </p:sp>
      <p:sp>
        <p:nvSpPr>
          <p:cNvPr id="58370" name="Rectangle 2"/>
          <p:cNvSpPr>
            <a:spLocks noGrp="1" noRot="1" noChangeAspect="1" noChangeArrowheads="1" noTextEdit="1"/>
          </p:cNvSpPr>
          <p:nvPr>
            <p:ph type="sldImg"/>
          </p:nvPr>
        </p:nvSpPr>
        <p:spPr>
          <a:ln cap="flat"/>
        </p:spPr>
      </p:sp>
      <p:sp>
        <p:nvSpPr>
          <p:cNvPr id="58371"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11ADD26D-8AAA-42D2-8F07-E4A4F93A4A47}" type="slidenum">
              <a:rPr lang="en-US"/>
              <a:pPr/>
              <a:t>31</a:t>
            </a:fld>
            <a:endParaRPr lang="en-US"/>
          </a:p>
        </p:txBody>
      </p:sp>
      <p:sp>
        <p:nvSpPr>
          <p:cNvPr id="72706" name="Rectangle 2"/>
          <p:cNvSpPr>
            <a:spLocks noGrp="1" noRot="1" noChangeAspect="1" noChangeArrowheads="1" noTextEdit="1"/>
          </p:cNvSpPr>
          <p:nvPr>
            <p:ph type="sldImg"/>
          </p:nvPr>
        </p:nvSpPr>
        <p:spPr>
          <a:ln cap="flat"/>
        </p:spPr>
      </p:sp>
      <p:sp>
        <p:nvSpPr>
          <p:cNvPr id="72707"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79FBF09B-3D7B-4151-82AD-89F107E4C7E4}" type="slidenum">
              <a:rPr lang="en-US"/>
              <a:pPr/>
              <a:t>32</a:t>
            </a:fld>
            <a:endParaRPr lang="en-US"/>
          </a:p>
        </p:txBody>
      </p:sp>
      <p:sp>
        <p:nvSpPr>
          <p:cNvPr id="74754" name="Rectangle 2"/>
          <p:cNvSpPr>
            <a:spLocks noGrp="1" noRot="1" noChangeAspect="1" noChangeArrowheads="1" noTextEdit="1"/>
          </p:cNvSpPr>
          <p:nvPr>
            <p:ph type="sldImg"/>
          </p:nvPr>
        </p:nvSpPr>
        <p:spPr>
          <a:ln cap="flat"/>
        </p:spPr>
      </p:sp>
      <p:sp>
        <p:nvSpPr>
          <p:cNvPr id="74755"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87D4AFB0-9050-496C-9770-97FC74C5C4D7}" type="slidenum">
              <a:rPr lang="en-US"/>
              <a:pPr/>
              <a:t>33</a:t>
            </a:fld>
            <a:endParaRPr lang="en-US"/>
          </a:p>
        </p:txBody>
      </p:sp>
      <p:sp>
        <p:nvSpPr>
          <p:cNvPr id="76802" name="Rectangle 2"/>
          <p:cNvSpPr>
            <a:spLocks noGrp="1" noRot="1" noChangeAspect="1" noChangeArrowheads="1" noTextEdit="1"/>
          </p:cNvSpPr>
          <p:nvPr>
            <p:ph type="sldImg"/>
          </p:nvPr>
        </p:nvSpPr>
        <p:spPr>
          <a:ln cap="flat"/>
        </p:spPr>
      </p:sp>
      <p:sp>
        <p:nvSpPr>
          <p:cNvPr id="76803"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08A31F49-9D1E-4CDC-8773-36BBD9D5A3A7}" type="slidenum">
              <a:rPr lang="en-US"/>
              <a:pPr/>
              <a:t>35</a:t>
            </a:fld>
            <a:endParaRPr lang="en-US"/>
          </a:p>
        </p:txBody>
      </p:sp>
      <p:sp>
        <p:nvSpPr>
          <p:cNvPr id="60418" name="Rectangle 2"/>
          <p:cNvSpPr>
            <a:spLocks noGrp="1" noRot="1" noChangeAspect="1" noChangeArrowheads="1" noTextEdit="1"/>
          </p:cNvSpPr>
          <p:nvPr>
            <p:ph type="sldImg"/>
          </p:nvPr>
        </p:nvSpPr>
        <p:spPr>
          <a:ln cap="flat"/>
        </p:spPr>
      </p:sp>
      <p:sp>
        <p:nvSpPr>
          <p:cNvPr id="60419"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6527F316-05DD-4189-B4B0-CA32E85523A7}" type="slidenum">
              <a:rPr lang="en-US"/>
              <a:pPr/>
              <a:t>36</a:t>
            </a:fld>
            <a:endParaRPr lang="en-US"/>
          </a:p>
        </p:txBody>
      </p:sp>
      <p:sp>
        <p:nvSpPr>
          <p:cNvPr id="62466" name="Rectangle 2"/>
          <p:cNvSpPr>
            <a:spLocks noGrp="1" noRot="1" noChangeAspect="1" noChangeArrowheads="1" noTextEdit="1"/>
          </p:cNvSpPr>
          <p:nvPr>
            <p:ph type="sldImg"/>
          </p:nvPr>
        </p:nvSpPr>
        <p:spPr>
          <a:ln cap="flat"/>
        </p:spPr>
      </p:sp>
      <p:sp>
        <p:nvSpPr>
          <p:cNvPr id="62467"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344E9422-9861-4689-B5E1-DB4FB15F62A4}" type="slidenum">
              <a:rPr lang="en-US"/>
              <a:pPr/>
              <a:t>44</a:t>
            </a:fld>
            <a:endParaRPr lang="en-US"/>
          </a:p>
        </p:txBody>
      </p:sp>
      <p:sp>
        <p:nvSpPr>
          <p:cNvPr id="84994" name="Rectangle 2"/>
          <p:cNvSpPr>
            <a:spLocks noGrp="1" noRot="1" noChangeAspect="1" noChangeArrowheads="1" noTextEdit="1"/>
          </p:cNvSpPr>
          <p:nvPr>
            <p:ph type="sldImg"/>
          </p:nvPr>
        </p:nvSpPr>
        <p:spPr>
          <a:ln cap="flat"/>
        </p:spPr>
      </p:sp>
      <p:sp>
        <p:nvSpPr>
          <p:cNvPr id="84995" name="Rectangle 3"/>
          <p:cNvSpPr>
            <a:spLocks noGrp="1" noChangeArrowheads="1"/>
          </p:cNvSpPr>
          <p:nvPr>
            <p:ph type="body" idx="1"/>
          </p:nvPr>
        </p:nvSpPr>
        <p:spPr>
          <a:ln/>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8276C285-3E29-4AD0-B291-E07F7B93F3F9}" type="slidenum">
              <a:rPr lang="en-US"/>
              <a:pPr/>
              <a:t>45</a:t>
            </a:fld>
            <a:endParaRPr lang="en-US"/>
          </a:p>
        </p:txBody>
      </p:sp>
      <p:sp>
        <p:nvSpPr>
          <p:cNvPr id="82946" name="Rectangle 2"/>
          <p:cNvSpPr>
            <a:spLocks noGrp="1" noRot="1" noChangeAspect="1" noChangeArrowheads="1" noTextEdit="1"/>
          </p:cNvSpPr>
          <p:nvPr>
            <p:ph type="sldImg"/>
          </p:nvPr>
        </p:nvSpPr>
        <p:spPr>
          <a:ln cap="flat"/>
        </p:spPr>
      </p:sp>
      <p:sp>
        <p:nvSpPr>
          <p:cNvPr id="82947" name="Rectangle 3"/>
          <p:cNvSpPr>
            <a:spLocks noGrp="1" noChangeArrowheads="1"/>
          </p:cNvSpPr>
          <p:nvPr>
            <p:ph type="body" idx="1"/>
          </p:nvPr>
        </p:nvSpPr>
        <p:spPr>
          <a:ln/>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a:t>Click to edit Master title style</a:t>
            </a:r>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3D9E7EC5-E43A-4D7C-9843-C4E8D69E1C84}" type="datetime1">
              <a:rPr lang="en-US" smtClean="0"/>
              <a:pPr/>
              <a:t>1/22/2019</a:t>
            </a:fld>
            <a:endParaRPr lang="en-US"/>
          </a:p>
        </p:txBody>
      </p:sp>
      <p:sp>
        <p:nvSpPr>
          <p:cNvPr id="19" name="Footer Placeholder 18"/>
          <p:cNvSpPr>
            <a:spLocks noGrp="1"/>
          </p:cNvSpPr>
          <p:nvPr>
            <p:ph type="ftr" sz="quarter" idx="11"/>
          </p:nvPr>
        </p:nvSpPr>
        <p:spPr/>
        <p:txBody>
          <a:bodyPr/>
          <a:lstStyle/>
          <a:p>
            <a:endParaRPr kumimoji="0" lang="en-US"/>
          </a:p>
        </p:txBody>
      </p:sp>
      <p:sp>
        <p:nvSpPr>
          <p:cNvPr id="27" name="Slide Number Placeholder 26"/>
          <p:cNvSpPr>
            <a:spLocks noGrp="1"/>
          </p:cNvSpPr>
          <p:nvPr>
            <p:ph type="sldNum" sz="quarter" idx="12"/>
          </p:nvPr>
        </p:nvSpPr>
        <p:spPr/>
        <p:txBody>
          <a:bodyPr/>
          <a:lstStyle/>
          <a:p>
            <a:fld id="{B8718805-2763-4547-A526-8BA388728FF9}" type="slidenum">
              <a:rPr lang="en-US" altLang="en-US" smtClean="0"/>
              <a:pPr/>
              <a:t>‹#›</a:t>
            </a:fld>
            <a:endParaRPr lang="en-US"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C3F97D8-D88F-415D-A679-E127E27D7437}" type="datetime1">
              <a:rPr lang="en-US" smtClean="0"/>
              <a:pPr/>
              <a:t>1/22/2019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DE0486B4-4F1D-41AD-8FE6-582AF6E733C3}" type="slidenum">
              <a:rPr lang="en-US" altLang="en-US" smtClean="0"/>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a:t>Click to edit Master title style</a:t>
            </a:r>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FC7D80C0-DE32-4A1C-8849-76370DCDEE57}" type="datetime1">
              <a:rPr lang="en-US" smtClean="0"/>
              <a:pPr/>
              <a:t>1/22/2019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B5B81273-D233-4CF9-9256-287B7198B0B9}" type="slidenum">
              <a:rPr lang="en-US" altLang="en-US" smtClean="0"/>
              <a:pPr/>
              <a:t>‹#›</a:t>
            </a:fld>
            <a:endParaRPr lang="en-US"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2ECD422-0B20-4140-9075-BE73EE450EC2}" type="datetime1">
              <a:rPr lang="en-US" smtClean="0"/>
              <a:pPr/>
              <a:t>1/22/2019</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B282D84A-6E3B-48FE-8D33-5D12F6CE8D8B}" type="slidenum">
              <a:rPr lang="en-US" altLang="en-US" smtClean="0"/>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FAF3B62-9051-44FB-ADB9-FF963133D2A2}" type="datetime1">
              <a:rPr lang="en-US" smtClean="0"/>
              <a:pPr/>
              <a:t>1/22/2019</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E67C63CD-0BFD-4C10-A3B2-28820DAE06A0}" type="slidenum">
              <a:rPr lang="en-US" altLang="en-US" smtClean="0"/>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a:t>Click to edit Master title style</a:t>
            </a:r>
          </a:p>
        </p:txBody>
      </p:sp>
      <p:sp>
        <p:nvSpPr>
          <p:cNvPr id="7" name="Date Placeholder 6"/>
          <p:cNvSpPr>
            <a:spLocks noGrp="1"/>
          </p:cNvSpPr>
          <p:nvPr>
            <p:ph type="dt" sz="half" idx="10"/>
          </p:nvPr>
        </p:nvSpPr>
        <p:spPr/>
        <p:txBody>
          <a:bodyPr/>
          <a:lstStyle/>
          <a:p>
            <a:fld id="{D31F73EA-239B-474A-BC59-D5CE091ED943}" type="datetime1">
              <a:rPr lang="en-US" smtClean="0"/>
              <a:pPr/>
              <a:t>1/22/2019</a:t>
            </a:fld>
            <a:endParaRPr lang="en-US"/>
          </a:p>
        </p:txBody>
      </p:sp>
      <p:sp>
        <p:nvSpPr>
          <p:cNvPr id="8" name="Slide Number Placeholder 7"/>
          <p:cNvSpPr>
            <a:spLocks noGrp="1"/>
          </p:cNvSpPr>
          <p:nvPr>
            <p:ph type="sldNum" sz="quarter" idx="11"/>
          </p:nvPr>
        </p:nvSpPr>
        <p:spPr/>
        <p:txBody>
          <a:bodyPr/>
          <a:lstStyle/>
          <a:p>
            <a:fld id="{5917AEBF-92DB-4973-A963-A0D79874C33D}" type="slidenum">
              <a:rPr lang="en-US" altLang="en-US" smtClean="0"/>
              <a:pPr/>
              <a:t>‹#›</a:t>
            </a:fld>
            <a:endParaRPr lang="en-US" altLang="en-US"/>
          </a:p>
        </p:txBody>
      </p:sp>
      <p:sp>
        <p:nvSpPr>
          <p:cNvPr id="9" name="Footer Placeholder 8"/>
          <p:cNvSpPr>
            <a:spLocks noGrp="1"/>
          </p:cNvSpPr>
          <p:nvPr>
            <p:ph type="ftr" sz="quarter" idx="12"/>
          </p:nvPr>
        </p:nvSpPr>
        <p:spPr/>
        <p:txBody>
          <a:bodyPr/>
          <a:lstStyle/>
          <a:p>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C926A0-0B42-4179-B065-D2867CFC9513}" type="datetime1">
              <a:rPr lang="en-US" smtClean="0"/>
              <a:pPr/>
              <a:t>1/22/2019</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AD3FFF51-2A5D-4C3A-94A1-28D7463C1011}" type="slidenum">
              <a:rPr lang="en-US" altLang="en-US" smtClean="0"/>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a:t>Click to edit Master title style</a:t>
            </a:r>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7C85E15-8868-42AE-940C-2A8879C24E92}" type="datetime1">
              <a:rPr lang="en-US" smtClean="0"/>
              <a:pPr/>
              <a:t>1/22/2019</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a:xfrm>
            <a:off x="8156448" y="6422064"/>
            <a:ext cx="762000" cy="365125"/>
          </a:xfrm>
        </p:spPr>
        <p:txBody>
          <a:bodyPr/>
          <a:lstStyle/>
          <a:p>
            <a:fld id="{F84DFF66-1551-460E-BBEA-5611493CAF9B}" type="slidenum">
              <a:rPr lang="en-US" altLang="en-US" smtClean="0"/>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a:t>Click to edit Master title style</a:t>
            </a:r>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A55AB1D1-0420-4685-A2E9-9D9C376D52FB}" type="datetime1">
              <a:rPr lang="en-US" smtClean="0"/>
              <a:pPr/>
              <a:t>1/22/2019</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27C1917C-1297-4469-9164-D52C981ACE18}" type="slidenum">
              <a:rPr lang="en-US" altLang="en-US" smtClean="0"/>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6E4F41F-65AA-43A3-BE96-64D1747440CD}" type="datetime1">
              <a:rPr lang="en-US" smtClean="0"/>
              <a:pPr/>
              <a:t>1/22/2019</a:t>
            </a:fld>
            <a:endParaRPr lang="en-US" dirty="0"/>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5F9AF4E5-04EC-428B-9E84-570417D2E387}" type="slidenum">
              <a:rPr lang="en-US" altLang="en-US" smtClean="0"/>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4DD9812-FA29-4431-95F7-6077C94DBCE6}" type="datetime1">
              <a:rPr lang="en-US" smtClean="0"/>
              <a:pPr/>
              <a:t>1/22/2019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E40D5C27-3F3A-43BA-B044-576B5B9801E0}" type="slidenum">
              <a:rPr lang="en-US" altLang="en-US" smtClean="0"/>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a:t>Click to edit Master title style</a:t>
            </a:r>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E7664089-DBB8-4D58-8B99-2248DCDA701F}" type="datetime1">
              <a:rPr lang="en-US" smtClean="0"/>
              <a:pPr/>
              <a:t>1/22/2019</a:t>
            </a:fld>
            <a:endParaRPr lang="en-US" sz="1000">
              <a:solidFill>
                <a:schemeClr val="tx2">
                  <a:shade val="50000"/>
                </a:schemeClr>
              </a:solidFill>
            </a:endParaRPr>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pPr algn="ctr" eaLnBrk="1" latinLnBrk="0" hangingPunct="1"/>
            <a:endParaRPr kumimoji="0" lang="en-US" sz="1000" dirty="0">
              <a:solidFill>
                <a:schemeClr val="tx2">
                  <a:shade val="50000"/>
                </a:schemeClr>
              </a:solidFill>
            </a:endParaRPr>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8CCD35CE-29A5-492D-9CC8-6794CAFCAE4C}" type="slidenum">
              <a:rPr lang="en-US" altLang="en-US" smtClean="0"/>
              <a:pPr/>
              <a:t>‹#›</a:t>
            </a:fld>
            <a:endParaRPr lang="en-US" altLang="en-US"/>
          </a:p>
        </p:txBody>
      </p:sp>
    </p:spTree>
  </p:cSld>
  <p:clrMap bg1="dk1" tx1="lt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hf hdr="0" ftr="0" dt="0"/>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18" Type="http://schemas.openxmlformats.org/officeDocument/2006/relationships/image" Target="../media/image23.png"/><Relationship Id="rId26" Type="http://schemas.openxmlformats.org/officeDocument/2006/relationships/image" Target="../media/image31.png"/><Relationship Id="rId3" Type="http://schemas.openxmlformats.org/officeDocument/2006/relationships/image" Target="../media/image8.png"/><Relationship Id="rId21" Type="http://schemas.openxmlformats.org/officeDocument/2006/relationships/image" Target="../media/image26.png"/><Relationship Id="rId34" Type="http://schemas.openxmlformats.org/officeDocument/2006/relationships/image" Target="../media/image39.png"/><Relationship Id="rId7" Type="http://schemas.openxmlformats.org/officeDocument/2006/relationships/image" Target="../media/image12.png"/><Relationship Id="rId12" Type="http://schemas.openxmlformats.org/officeDocument/2006/relationships/image" Target="../media/image17.png"/><Relationship Id="rId17" Type="http://schemas.openxmlformats.org/officeDocument/2006/relationships/image" Target="../media/image22.png"/><Relationship Id="rId25" Type="http://schemas.openxmlformats.org/officeDocument/2006/relationships/image" Target="../media/image30.png"/><Relationship Id="rId33" Type="http://schemas.openxmlformats.org/officeDocument/2006/relationships/image" Target="../media/image38.png"/><Relationship Id="rId2" Type="http://schemas.openxmlformats.org/officeDocument/2006/relationships/notesSlide" Target="../notesSlides/notesSlide18.xml"/><Relationship Id="rId16" Type="http://schemas.openxmlformats.org/officeDocument/2006/relationships/image" Target="../media/image21.png"/><Relationship Id="rId20" Type="http://schemas.openxmlformats.org/officeDocument/2006/relationships/image" Target="../media/image25.png"/><Relationship Id="rId29"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png"/><Relationship Id="rId24" Type="http://schemas.openxmlformats.org/officeDocument/2006/relationships/image" Target="../media/image29.png"/><Relationship Id="rId32" Type="http://schemas.openxmlformats.org/officeDocument/2006/relationships/image" Target="../media/image37.png"/><Relationship Id="rId5" Type="http://schemas.openxmlformats.org/officeDocument/2006/relationships/image" Target="../media/image10.png"/><Relationship Id="rId15" Type="http://schemas.openxmlformats.org/officeDocument/2006/relationships/image" Target="../media/image20.png"/><Relationship Id="rId23" Type="http://schemas.openxmlformats.org/officeDocument/2006/relationships/image" Target="../media/image28.png"/><Relationship Id="rId28" Type="http://schemas.openxmlformats.org/officeDocument/2006/relationships/image" Target="../media/image33.png"/><Relationship Id="rId10" Type="http://schemas.openxmlformats.org/officeDocument/2006/relationships/image" Target="../media/image15.png"/><Relationship Id="rId19" Type="http://schemas.openxmlformats.org/officeDocument/2006/relationships/image" Target="../media/image24.png"/><Relationship Id="rId31" Type="http://schemas.openxmlformats.org/officeDocument/2006/relationships/image" Target="../media/image36.pn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19.png"/><Relationship Id="rId22" Type="http://schemas.openxmlformats.org/officeDocument/2006/relationships/image" Target="../media/image27.png"/><Relationship Id="rId27" Type="http://schemas.openxmlformats.org/officeDocument/2006/relationships/image" Target="../media/image32.png"/><Relationship Id="rId30" Type="http://schemas.openxmlformats.org/officeDocument/2006/relationships/image" Target="../media/image3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5800" y="1066800"/>
            <a:ext cx="8001000" cy="1143000"/>
          </a:xfrm>
          <a:noFill/>
          <a:ln/>
        </p:spPr>
        <p:txBody>
          <a:bodyPr lIns="92075" tIns="46038" rIns="92075" bIns="46038">
            <a:normAutofit fontScale="90000"/>
          </a:bodyPr>
          <a:lstStyle/>
          <a:p>
            <a:r>
              <a:rPr lang="en-US" sz="2700" dirty="0"/>
              <a:t>Lesson 2</a:t>
            </a:r>
            <a:br>
              <a:rPr lang="en-US" dirty="0"/>
            </a:br>
            <a:br>
              <a:rPr lang="en-US" dirty="0"/>
            </a:br>
            <a:r>
              <a:rPr lang="en-US" dirty="0"/>
              <a:t>THERMAL CONTROL SUBSYSTEM DESIGN</a:t>
            </a:r>
          </a:p>
        </p:txBody>
      </p:sp>
      <p:sp>
        <p:nvSpPr>
          <p:cNvPr id="4099" name="Rectangle 3"/>
          <p:cNvSpPr>
            <a:spLocks noGrp="1" noChangeArrowheads="1"/>
          </p:cNvSpPr>
          <p:nvPr>
            <p:ph type="subTitle" idx="1"/>
          </p:nvPr>
        </p:nvSpPr>
        <p:spPr>
          <a:xfrm>
            <a:off x="5486400" y="4191000"/>
            <a:ext cx="3124200" cy="838200"/>
          </a:xfrm>
          <a:noFill/>
          <a:ln/>
        </p:spPr>
        <p:txBody>
          <a:bodyPr lIns="92075" tIns="46038" rIns="92075" bIns="46038" anchorCtr="0"/>
          <a:lstStyle/>
          <a:p>
            <a:pPr marL="342900" indent="-342900"/>
            <a:r>
              <a:rPr lang="en-US" dirty="0"/>
              <a:t>DAVID G. GILMORE</a:t>
            </a:r>
          </a:p>
        </p:txBody>
      </p:sp>
      <p:sp>
        <p:nvSpPr>
          <p:cNvPr id="4" name="Slide Number Placeholder 3"/>
          <p:cNvSpPr>
            <a:spLocks noGrp="1"/>
          </p:cNvSpPr>
          <p:nvPr>
            <p:ph type="sldNum" sz="quarter" idx="12"/>
          </p:nvPr>
        </p:nvSpPr>
        <p:spPr/>
        <p:txBody>
          <a:bodyPr/>
          <a:lstStyle/>
          <a:p>
            <a:fld id="{B8718805-2763-4547-A526-8BA388728FF9}" type="slidenum">
              <a:rPr lang="en-US" altLang="en-US" smtClean="0"/>
              <a:pPr/>
              <a:t>1</a:t>
            </a:fld>
            <a:endParaRPr lang="en-US" altLang="en-US"/>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04800" y="685800"/>
            <a:ext cx="8534400" cy="609600"/>
          </a:xfrm>
          <a:noFill/>
          <a:ln/>
        </p:spPr>
        <p:txBody>
          <a:bodyPr lIns="92075" tIns="46038" rIns="92075" bIns="46038">
            <a:normAutofit fontScale="90000"/>
          </a:bodyPr>
          <a:lstStyle/>
          <a:p>
            <a:r>
              <a:rPr lang="en-US" dirty="0"/>
              <a:t>Topics</a:t>
            </a:r>
          </a:p>
        </p:txBody>
      </p:sp>
      <p:sp>
        <p:nvSpPr>
          <p:cNvPr id="6147" name="Rectangle 3"/>
          <p:cNvSpPr>
            <a:spLocks noGrp="1" noChangeArrowheads="1"/>
          </p:cNvSpPr>
          <p:nvPr>
            <p:ph idx="1"/>
          </p:nvPr>
        </p:nvSpPr>
        <p:spPr>
          <a:xfrm>
            <a:off x="685800" y="1752600"/>
            <a:ext cx="7772400" cy="4114800"/>
          </a:xfrm>
          <a:noFill/>
          <a:ln/>
        </p:spPr>
        <p:txBody>
          <a:bodyPr lIns="92075" tIns="46038" rIns="92075" bIns="46038" anchor="ctr">
            <a:noAutofit/>
          </a:bodyPr>
          <a:lstStyle/>
          <a:p>
            <a:pPr>
              <a:spcAft>
                <a:spcPct val="50000"/>
              </a:spcAft>
            </a:pPr>
            <a:r>
              <a:rPr lang="en-US" sz="2800" dirty="0"/>
              <a:t>Fundamental strategy</a:t>
            </a:r>
          </a:p>
          <a:p>
            <a:pPr>
              <a:spcAft>
                <a:spcPct val="50000"/>
              </a:spcAft>
            </a:pPr>
            <a:r>
              <a:rPr lang="en-US" sz="2800" dirty="0"/>
              <a:t>Design approach</a:t>
            </a:r>
          </a:p>
          <a:p>
            <a:pPr>
              <a:spcAft>
                <a:spcPct val="50000"/>
              </a:spcAft>
            </a:pPr>
            <a:r>
              <a:rPr lang="en-US" sz="2800" dirty="0"/>
              <a:t>Requirements flow-down</a:t>
            </a:r>
          </a:p>
          <a:p>
            <a:pPr>
              <a:spcAft>
                <a:spcPct val="50000"/>
              </a:spcAft>
            </a:pPr>
            <a:r>
              <a:rPr lang="en-US" sz="2800" dirty="0"/>
              <a:t>Design drivers</a:t>
            </a:r>
          </a:p>
          <a:p>
            <a:pPr>
              <a:spcAft>
                <a:spcPct val="50000"/>
              </a:spcAft>
            </a:pPr>
            <a:r>
              <a:rPr lang="en-US" sz="2800" dirty="0"/>
              <a:t>Thermal environments</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2</a:t>
            </a:fld>
            <a:endParaRPr lang="en-US" altLang="en-US"/>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en-US" dirty="0"/>
          </a:p>
        </p:txBody>
      </p:sp>
      <p:sp>
        <p:nvSpPr>
          <p:cNvPr id="8195"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en-US" dirty="0"/>
          </a:p>
        </p:txBody>
      </p:sp>
      <p:sp>
        <p:nvSpPr>
          <p:cNvPr id="8196" name="Rectangle 4"/>
          <p:cNvSpPr>
            <a:spLocks noGrp="1" noChangeArrowheads="1"/>
          </p:cNvSpPr>
          <p:nvPr>
            <p:ph type="title"/>
          </p:nvPr>
        </p:nvSpPr>
        <p:spPr>
          <a:xfrm>
            <a:off x="469900" y="387350"/>
            <a:ext cx="8247063" cy="585788"/>
          </a:xfrm>
          <a:noFill/>
          <a:ln/>
        </p:spPr>
        <p:txBody>
          <a:bodyPr lIns="90488" tIns="44450" rIns="90488" bIns="44450">
            <a:normAutofit fontScale="90000"/>
          </a:bodyPr>
          <a:lstStyle/>
          <a:p>
            <a:r>
              <a:rPr lang="en-US" dirty="0"/>
              <a:t>The Fundamental Strategy</a:t>
            </a:r>
          </a:p>
        </p:txBody>
      </p:sp>
      <p:sp>
        <p:nvSpPr>
          <p:cNvPr id="8197" name="Rectangle 5"/>
          <p:cNvSpPr>
            <a:spLocks noGrp="1" noChangeArrowheads="1"/>
          </p:cNvSpPr>
          <p:nvPr>
            <p:ph idx="1"/>
          </p:nvPr>
        </p:nvSpPr>
        <p:spPr>
          <a:xfrm>
            <a:off x="609600" y="1371600"/>
            <a:ext cx="7924800" cy="5029200"/>
          </a:xfrm>
          <a:noFill/>
          <a:ln/>
        </p:spPr>
        <p:txBody>
          <a:bodyPr lIns="90488" tIns="44450" rIns="90488" bIns="44450">
            <a:normAutofit lnSpcReduction="10000"/>
          </a:bodyPr>
          <a:lstStyle/>
          <a:p>
            <a:r>
              <a:rPr lang="en-US" dirty="0"/>
              <a:t>Heat is added to the spacecraft by;</a:t>
            </a:r>
          </a:p>
          <a:p>
            <a:pPr lvl="1"/>
            <a:r>
              <a:rPr lang="en-US" dirty="0"/>
              <a:t>Internal dissipation (e.g., electronics)</a:t>
            </a:r>
          </a:p>
          <a:p>
            <a:pPr lvl="1"/>
            <a:r>
              <a:rPr lang="en-US" dirty="0"/>
              <a:t>External radiation from the Sun and Earth</a:t>
            </a:r>
            <a:endParaRPr lang="en-US" sz="2400" dirty="0"/>
          </a:p>
          <a:p>
            <a:pPr>
              <a:spcBef>
                <a:spcPct val="100000"/>
              </a:spcBef>
            </a:pPr>
            <a:r>
              <a:rPr lang="en-US" dirty="0"/>
              <a:t>Heat is lost by infrared radiation to deep space</a:t>
            </a:r>
          </a:p>
          <a:p>
            <a:pPr>
              <a:spcBef>
                <a:spcPct val="100000"/>
              </a:spcBef>
            </a:pPr>
            <a:r>
              <a:rPr lang="en-US" dirty="0"/>
              <a:t>Internal heat plus heat absorbed from environment is balanced with heat radiated to space to come to equilibrium in desired temperature range</a:t>
            </a:r>
          </a:p>
          <a:p>
            <a:pPr>
              <a:buFontTx/>
              <a:buNone/>
            </a:pPr>
            <a:endParaRPr lang="en-US" sz="1800" b="0" dirty="0"/>
          </a:p>
        </p:txBody>
      </p:sp>
      <p:sp>
        <p:nvSpPr>
          <p:cNvPr id="6" name="Slide Number Placeholder 5"/>
          <p:cNvSpPr>
            <a:spLocks noGrp="1"/>
          </p:cNvSpPr>
          <p:nvPr>
            <p:ph type="sldNum" sz="quarter" idx="12"/>
          </p:nvPr>
        </p:nvSpPr>
        <p:spPr/>
        <p:txBody>
          <a:bodyPr/>
          <a:lstStyle/>
          <a:p>
            <a:fld id="{DE0486B4-4F1D-41AD-8FE6-582AF6E733C3}" type="slidenum">
              <a:rPr lang="en-US" altLang="en-US" smtClean="0"/>
              <a:pPr/>
              <a:t>3</a:t>
            </a:fld>
            <a:endParaRPr lang="en-US" altLang="en-US"/>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ubble on orbit photo"/>
          <p:cNvPicPr>
            <a:picLocks noChangeAspect="1" noChangeArrowheads="1"/>
          </p:cNvPicPr>
          <p:nvPr/>
        </p:nvPicPr>
        <p:blipFill>
          <a:blip r:embed="rId2" cstate="print"/>
          <a:srcRect/>
          <a:stretch>
            <a:fillRect/>
          </a:stretch>
        </p:blipFill>
        <p:spPr bwMode="auto">
          <a:xfrm>
            <a:off x="-304800" y="0"/>
            <a:ext cx="9448800" cy="6858000"/>
          </a:xfrm>
          <a:prstGeom prst="rect">
            <a:avLst/>
          </a:prstGeom>
          <a:noFill/>
        </p:spPr>
      </p:pic>
      <p:sp>
        <p:nvSpPr>
          <p:cNvPr id="70659" name="Line 3"/>
          <p:cNvSpPr>
            <a:spLocks noChangeShapeType="1"/>
          </p:cNvSpPr>
          <p:nvPr/>
        </p:nvSpPr>
        <p:spPr bwMode="auto">
          <a:xfrm flipV="1">
            <a:off x="2286000" y="3657600"/>
            <a:ext cx="1905000" cy="609600"/>
          </a:xfrm>
          <a:prstGeom prst="line">
            <a:avLst/>
          </a:prstGeom>
          <a:noFill/>
          <a:ln w="76200">
            <a:solidFill>
              <a:schemeClr val="tx1">
                <a:lumMod val="75000"/>
              </a:schemeClr>
            </a:solidFill>
            <a:round/>
            <a:headEnd/>
            <a:tailEnd type="triangle" w="med" len="med"/>
          </a:ln>
          <a:effectLst/>
        </p:spPr>
        <p:txBody>
          <a:bodyPr/>
          <a:lstStyle/>
          <a:p>
            <a:endParaRPr lang="en-US" dirty="0"/>
          </a:p>
        </p:txBody>
      </p:sp>
      <p:sp>
        <p:nvSpPr>
          <p:cNvPr id="70660" name="Line 4"/>
          <p:cNvSpPr>
            <a:spLocks noChangeShapeType="1"/>
          </p:cNvSpPr>
          <p:nvPr/>
        </p:nvSpPr>
        <p:spPr bwMode="auto">
          <a:xfrm flipH="1">
            <a:off x="6553200" y="1752600"/>
            <a:ext cx="1371600" cy="838200"/>
          </a:xfrm>
          <a:prstGeom prst="line">
            <a:avLst/>
          </a:prstGeom>
          <a:noFill/>
          <a:ln w="76200">
            <a:solidFill>
              <a:schemeClr val="tx1">
                <a:lumMod val="75000"/>
              </a:schemeClr>
            </a:solidFill>
            <a:round/>
            <a:headEnd/>
            <a:tailEnd type="triangle" w="med" len="med"/>
          </a:ln>
          <a:effectLst/>
        </p:spPr>
        <p:txBody>
          <a:bodyPr/>
          <a:lstStyle/>
          <a:p>
            <a:endParaRPr lang="en-US" dirty="0"/>
          </a:p>
        </p:txBody>
      </p:sp>
      <p:sp>
        <p:nvSpPr>
          <p:cNvPr id="70661" name="Line 5"/>
          <p:cNvSpPr>
            <a:spLocks noChangeShapeType="1"/>
          </p:cNvSpPr>
          <p:nvPr/>
        </p:nvSpPr>
        <p:spPr bwMode="auto">
          <a:xfrm flipH="1">
            <a:off x="7505700" y="3416300"/>
            <a:ext cx="838200" cy="762000"/>
          </a:xfrm>
          <a:prstGeom prst="line">
            <a:avLst/>
          </a:prstGeom>
          <a:noFill/>
          <a:ln w="76200">
            <a:solidFill>
              <a:schemeClr val="tx1">
                <a:lumMod val="75000"/>
              </a:schemeClr>
            </a:solidFill>
            <a:round/>
            <a:headEnd/>
            <a:tailEnd/>
          </a:ln>
          <a:effectLst/>
        </p:spPr>
        <p:txBody>
          <a:bodyPr/>
          <a:lstStyle/>
          <a:p>
            <a:endParaRPr lang="en-US" dirty="0"/>
          </a:p>
        </p:txBody>
      </p:sp>
      <p:sp>
        <p:nvSpPr>
          <p:cNvPr id="70662" name="Line 6"/>
          <p:cNvSpPr>
            <a:spLocks noChangeShapeType="1"/>
          </p:cNvSpPr>
          <p:nvPr/>
        </p:nvSpPr>
        <p:spPr bwMode="auto">
          <a:xfrm flipH="1" flipV="1">
            <a:off x="6934200" y="3810000"/>
            <a:ext cx="609600" cy="381000"/>
          </a:xfrm>
          <a:prstGeom prst="line">
            <a:avLst/>
          </a:prstGeom>
          <a:noFill/>
          <a:ln w="76200">
            <a:solidFill>
              <a:schemeClr val="tx1">
                <a:lumMod val="75000"/>
              </a:schemeClr>
            </a:solidFill>
            <a:round/>
            <a:headEnd/>
            <a:tailEnd type="triangle" w="med" len="med"/>
          </a:ln>
          <a:effectLst/>
        </p:spPr>
        <p:txBody>
          <a:bodyPr/>
          <a:lstStyle/>
          <a:p>
            <a:endParaRPr lang="en-US" dirty="0"/>
          </a:p>
        </p:txBody>
      </p:sp>
      <p:sp>
        <p:nvSpPr>
          <p:cNvPr id="70663" name="Text Box 7"/>
          <p:cNvSpPr txBox="1">
            <a:spLocks noChangeArrowheads="1"/>
          </p:cNvSpPr>
          <p:nvPr/>
        </p:nvSpPr>
        <p:spPr bwMode="auto">
          <a:xfrm>
            <a:off x="838200" y="4419600"/>
            <a:ext cx="2209800" cy="366713"/>
          </a:xfrm>
          <a:prstGeom prst="rect">
            <a:avLst/>
          </a:prstGeom>
          <a:noFill/>
          <a:ln w="9525">
            <a:noFill/>
            <a:miter lim="800000"/>
            <a:headEnd/>
            <a:tailEnd/>
          </a:ln>
          <a:effectLst/>
        </p:spPr>
        <p:txBody>
          <a:bodyPr>
            <a:spAutoFit/>
          </a:bodyPr>
          <a:lstStyle/>
          <a:p>
            <a:pPr algn="l" eaLnBrk="1" hangingPunct="1">
              <a:spcBef>
                <a:spcPct val="50000"/>
              </a:spcBef>
            </a:pPr>
            <a:r>
              <a:rPr lang="en-US" dirty="0"/>
              <a:t>Earth-emitted IR</a:t>
            </a:r>
          </a:p>
        </p:txBody>
      </p:sp>
      <p:sp>
        <p:nvSpPr>
          <p:cNvPr id="70664" name="Text Box 8"/>
          <p:cNvSpPr txBox="1">
            <a:spLocks noChangeArrowheads="1"/>
          </p:cNvSpPr>
          <p:nvPr/>
        </p:nvSpPr>
        <p:spPr bwMode="auto">
          <a:xfrm>
            <a:off x="7239000" y="1371600"/>
            <a:ext cx="1752600" cy="366713"/>
          </a:xfrm>
          <a:prstGeom prst="rect">
            <a:avLst/>
          </a:prstGeom>
          <a:noFill/>
          <a:ln w="9525">
            <a:noFill/>
            <a:miter lim="800000"/>
            <a:headEnd/>
            <a:tailEnd/>
          </a:ln>
          <a:effectLst/>
        </p:spPr>
        <p:txBody>
          <a:bodyPr>
            <a:spAutoFit/>
          </a:bodyPr>
          <a:lstStyle/>
          <a:p>
            <a:pPr algn="l" eaLnBrk="1" hangingPunct="1">
              <a:spcBef>
                <a:spcPct val="50000"/>
              </a:spcBef>
            </a:pPr>
            <a:r>
              <a:rPr lang="en-US" dirty="0">
                <a:solidFill>
                  <a:schemeClr val="bg1"/>
                </a:solidFill>
              </a:rPr>
              <a:t>Direct solar</a:t>
            </a:r>
          </a:p>
        </p:txBody>
      </p:sp>
      <p:sp>
        <p:nvSpPr>
          <p:cNvPr id="70665" name="Text Box 9"/>
          <p:cNvSpPr txBox="1">
            <a:spLocks noChangeArrowheads="1"/>
          </p:cNvSpPr>
          <p:nvPr/>
        </p:nvSpPr>
        <p:spPr bwMode="auto">
          <a:xfrm>
            <a:off x="7467600" y="2667000"/>
            <a:ext cx="1828800" cy="1054100"/>
          </a:xfrm>
          <a:prstGeom prst="rect">
            <a:avLst/>
          </a:prstGeom>
          <a:noFill/>
          <a:ln w="9525">
            <a:noFill/>
            <a:miter lim="800000"/>
            <a:headEnd/>
            <a:tailEnd/>
          </a:ln>
          <a:effectLst/>
        </p:spPr>
        <p:txBody>
          <a:bodyPr>
            <a:spAutoFit/>
          </a:bodyPr>
          <a:lstStyle/>
          <a:p>
            <a:pPr algn="l" eaLnBrk="1" hangingPunct="1">
              <a:spcBef>
                <a:spcPct val="50000"/>
              </a:spcBef>
            </a:pPr>
            <a:r>
              <a:rPr lang="en-US" dirty="0"/>
              <a:t>Reflected solar       (albedo)</a:t>
            </a:r>
          </a:p>
          <a:p>
            <a:pPr algn="l" eaLnBrk="1" hangingPunct="1">
              <a:spcBef>
                <a:spcPct val="50000"/>
              </a:spcBef>
            </a:pPr>
            <a:endParaRPr lang="en-US" dirty="0">
              <a:solidFill>
                <a:schemeClr val="bg1"/>
              </a:solidFill>
            </a:endParaRPr>
          </a:p>
        </p:txBody>
      </p:sp>
      <p:sp>
        <p:nvSpPr>
          <p:cNvPr id="70666" name="Line 10"/>
          <p:cNvSpPr>
            <a:spLocks noChangeShapeType="1"/>
          </p:cNvSpPr>
          <p:nvPr/>
        </p:nvSpPr>
        <p:spPr bwMode="auto">
          <a:xfrm flipH="1" flipV="1">
            <a:off x="4343400" y="914400"/>
            <a:ext cx="457200" cy="990600"/>
          </a:xfrm>
          <a:prstGeom prst="line">
            <a:avLst/>
          </a:prstGeom>
          <a:noFill/>
          <a:ln w="76200">
            <a:solidFill>
              <a:schemeClr val="tx1">
                <a:lumMod val="75000"/>
              </a:schemeClr>
            </a:solidFill>
            <a:round/>
            <a:headEnd/>
            <a:tailEnd type="triangle" w="med" len="med"/>
          </a:ln>
          <a:effectLst/>
        </p:spPr>
        <p:txBody>
          <a:bodyPr/>
          <a:lstStyle/>
          <a:p>
            <a:endParaRPr lang="en-US" dirty="0"/>
          </a:p>
        </p:txBody>
      </p:sp>
      <p:sp>
        <p:nvSpPr>
          <p:cNvPr id="70667" name="Text Box 11"/>
          <p:cNvSpPr txBox="1">
            <a:spLocks noChangeArrowheads="1"/>
          </p:cNvSpPr>
          <p:nvPr/>
        </p:nvSpPr>
        <p:spPr bwMode="auto">
          <a:xfrm>
            <a:off x="3352800" y="533400"/>
            <a:ext cx="2667000" cy="366713"/>
          </a:xfrm>
          <a:prstGeom prst="rect">
            <a:avLst/>
          </a:prstGeom>
          <a:noFill/>
          <a:ln w="9525">
            <a:noFill/>
            <a:miter lim="800000"/>
            <a:headEnd/>
            <a:tailEnd/>
          </a:ln>
          <a:effectLst/>
        </p:spPr>
        <p:txBody>
          <a:bodyPr>
            <a:spAutoFit/>
          </a:bodyPr>
          <a:lstStyle/>
          <a:p>
            <a:pPr algn="l" eaLnBrk="1" hangingPunct="1">
              <a:spcBef>
                <a:spcPct val="50000"/>
              </a:spcBef>
            </a:pPr>
            <a:r>
              <a:rPr lang="en-US" dirty="0">
                <a:solidFill>
                  <a:schemeClr val="bg1"/>
                </a:solidFill>
              </a:rPr>
              <a:t>Spacecraft-emitted IR</a:t>
            </a:r>
            <a:r>
              <a:rPr lang="en-US" dirty="0"/>
              <a:t> </a:t>
            </a:r>
          </a:p>
        </p:txBody>
      </p:sp>
      <p:sp>
        <p:nvSpPr>
          <p:cNvPr id="70668" name="Text Box 12"/>
          <p:cNvSpPr txBox="1">
            <a:spLocks noChangeArrowheads="1"/>
          </p:cNvSpPr>
          <p:nvPr/>
        </p:nvSpPr>
        <p:spPr bwMode="auto">
          <a:xfrm>
            <a:off x="5410200" y="3124200"/>
            <a:ext cx="1143000" cy="457200"/>
          </a:xfrm>
          <a:prstGeom prst="rect">
            <a:avLst/>
          </a:prstGeom>
          <a:noFill/>
          <a:ln w="9525">
            <a:noFill/>
            <a:miter lim="800000"/>
            <a:headEnd/>
            <a:tailEnd/>
          </a:ln>
          <a:effectLst/>
        </p:spPr>
        <p:txBody>
          <a:bodyPr>
            <a:spAutoFit/>
          </a:bodyPr>
          <a:lstStyle/>
          <a:p>
            <a:pPr>
              <a:spcBef>
                <a:spcPct val="50000"/>
              </a:spcBef>
            </a:pPr>
            <a:r>
              <a:rPr lang="en-US" sz="1200" b="1" dirty="0"/>
              <a:t>Electronics waste heat</a:t>
            </a:r>
          </a:p>
        </p:txBody>
      </p:sp>
      <p:sp>
        <p:nvSpPr>
          <p:cNvPr id="70669" name="Text Box 13"/>
          <p:cNvSpPr txBox="1">
            <a:spLocks noChangeArrowheads="1"/>
          </p:cNvSpPr>
          <p:nvPr/>
        </p:nvSpPr>
        <p:spPr bwMode="auto">
          <a:xfrm>
            <a:off x="609600" y="5257800"/>
            <a:ext cx="1524000" cy="915988"/>
          </a:xfrm>
          <a:prstGeom prst="rect">
            <a:avLst/>
          </a:prstGeom>
          <a:noFill/>
          <a:ln w="9525">
            <a:noFill/>
            <a:miter lim="800000"/>
            <a:headEnd/>
            <a:tailEnd/>
          </a:ln>
          <a:effectLst/>
        </p:spPr>
        <p:txBody>
          <a:bodyPr>
            <a:spAutoFit/>
          </a:bodyPr>
          <a:lstStyle/>
          <a:p>
            <a:pPr>
              <a:spcBef>
                <a:spcPct val="50000"/>
              </a:spcBef>
            </a:pPr>
            <a:r>
              <a:rPr lang="en-US" b="1" dirty="0"/>
              <a:t>INTERNAL WASTE  HEAT</a:t>
            </a:r>
          </a:p>
        </p:txBody>
      </p:sp>
      <p:sp>
        <p:nvSpPr>
          <p:cNvPr id="70670" name="Text Box 14"/>
          <p:cNvSpPr txBox="1">
            <a:spLocks noChangeArrowheads="1"/>
          </p:cNvSpPr>
          <p:nvPr/>
        </p:nvSpPr>
        <p:spPr bwMode="auto">
          <a:xfrm>
            <a:off x="2133600" y="5410200"/>
            <a:ext cx="762000" cy="579438"/>
          </a:xfrm>
          <a:prstGeom prst="rect">
            <a:avLst/>
          </a:prstGeom>
          <a:noFill/>
          <a:ln w="9525">
            <a:noFill/>
            <a:miter lim="800000"/>
            <a:headEnd/>
            <a:tailEnd/>
          </a:ln>
          <a:effectLst/>
        </p:spPr>
        <p:txBody>
          <a:bodyPr>
            <a:spAutoFit/>
          </a:bodyPr>
          <a:lstStyle/>
          <a:p>
            <a:pPr>
              <a:spcBef>
                <a:spcPct val="50000"/>
              </a:spcBef>
            </a:pPr>
            <a:r>
              <a:rPr lang="en-US" sz="3200" dirty="0"/>
              <a:t>+</a:t>
            </a:r>
          </a:p>
        </p:txBody>
      </p:sp>
      <p:sp>
        <p:nvSpPr>
          <p:cNvPr id="70671" name="Text Box 15"/>
          <p:cNvSpPr txBox="1">
            <a:spLocks noChangeArrowheads="1"/>
          </p:cNvSpPr>
          <p:nvPr/>
        </p:nvSpPr>
        <p:spPr bwMode="auto">
          <a:xfrm>
            <a:off x="3124200" y="5257800"/>
            <a:ext cx="2209800" cy="915988"/>
          </a:xfrm>
          <a:prstGeom prst="rect">
            <a:avLst/>
          </a:prstGeom>
          <a:noFill/>
          <a:ln w="9525">
            <a:noFill/>
            <a:miter lim="800000"/>
            <a:headEnd/>
            <a:tailEnd/>
          </a:ln>
          <a:effectLst/>
        </p:spPr>
        <p:txBody>
          <a:bodyPr>
            <a:spAutoFit/>
          </a:bodyPr>
          <a:lstStyle/>
          <a:p>
            <a:pPr>
              <a:spcBef>
                <a:spcPct val="50000"/>
              </a:spcBef>
            </a:pPr>
            <a:r>
              <a:rPr lang="en-US" b="1" dirty="0"/>
              <a:t>ABSORBED ENVIRONMENTAL HEAT</a:t>
            </a:r>
          </a:p>
        </p:txBody>
      </p:sp>
      <p:sp>
        <p:nvSpPr>
          <p:cNvPr id="70672" name="Text Box 16"/>
          <p:cNvSpPr txBox="1">
            <a:spLocks noChangeArrowheads="1"/>
          </p:cNvSpPr>
          <p:nvPr/>
        </p:nvSpPr>
        <p:spPr bwMode="auto">
          <a:xfrm>
            <a:off x="5791200" y="5486400"/>
            <a:ext cx="609600" cy="579438"/>
          </a:xfrm>
          <a:prstGeom prst="rect">
            <a:avLst/>
          </a:prstGeom>
          <a:noFill/>
          <a:ln w="9525">
            <a:noFill/>
            <a:miter lim="800000"/>
            <a:headEnd/>
            <a:tailEnd/>
          </a:ln>
          <a:effectLst/>
        </p:spPr>
        <p:txBody>
          <a:bodyPr>
            <a:spAutoFit/>
          </a:bodyPr>
          <a:lstStyle/>
          <a:p>
            <a:pPr>
              <a:spcBef>
                <a:spcPct val="50000"/>
              </a:spcBef>
            </a:pPr>
            <a:r>
              <a:rPr lang="en-US" sz="3200" dirty="0"/>
              <a:t>=</a:t>
            </a:r>
          </a:p>
        </p:txBody>
      </p:sp>
      <p:sp>
        <p:nvSpPr>
          <p:cNvPr id="70673" name="Text Box 17"/>
          <p:cNvSpPr txBox="1">
            <a:spLocks noChangeArrowheads="1"/>
          </p:cNvSpPr>
          <p:nvPr/>
        </p:nvSpPr>
        <p:spPr bwMode="auto">
          <a:xfrm>
            <a:off x="6858000" y="5257800"/>
            <a:ext cx="1752600" cy="915988"/>
          </a:xfrm>
          <a:prstGeom prst="rect">
            <a:avLst/>
          </a:prstGeom>
          <a:noFill/>
          <a:ln w="9525">
            <a:noFill/>
            <a:miter lim="800000"/>
            <a:headEnd/>
            <a:tailEnd/>
          </a:ln>
          <a:effectLst/>
        </p:spPr>
        <p:txBody>
          <a:bodyPr>
            <a:spAutoFit/>
          </a:bodyPr>
          <a:lstStyle/>
          <a:p>
            <a:pPr>
              <a:spcBef>
                <a:spcPct val="50000"/>
              </a:spcBef>
            </a:pPr>
            <a:r>
              <a:rPr lang="en-US" b="1" dirty="0"/>
              <a:t>HEAT EMITTED AS IR RADIATION</a:t>
            </a:r>
          </a:p>
        </p:txBody>
      </p:sp>
      <p:sp>
        <p:nvSpPr>
          <p:cNvPr id="70674" name="Rectangle 18"/>
          <p:cNvSpPr>
            <a:spLocks noChangeArrowheads="1"/>
          </p:cNvSpPr>
          <p:nvPr/>
        </p:nvSpPr>
        <p:spPr bwMode="auto">
          <a:xfrm>
            <a:off x="381000" y="5029200"/>
            <a:ext cx="8382000" cy="1447800"/>
          </a:xfrm>
          <a:prstGeom prst="rect">
            <a:avLst/>
          </a:prstGeom>
          <a:noFill/>
          <a:ln w="76200">
            <a:solidFill>
              <a:schemeClr val="bg1"/>
            </a:solidFill>
            <a:miter lim="800000"/>
            <a:headEnd/>
            <a:tailEnd/>
          </a:ln>
          <a:effectLst/>
        </p:spPr>
        <p:txBody>
          <a:bodyPr wrap="none" anchor="ctr"/>
          <a:lstStyle/>
          <a:p>
            <a:endParaRPr lang="en-US" dirty="0"/>
          </a:p>
        </p:txBody>
      </p:sp>
      <p:sp>
        <p:nvSpPr>
          <p:cNvPr id="70675" name="Rectangle 19"/>
          <p:cNvSpPr>
            <a:spLocks noChangeArrowheads="1"/>
          </p:cNvSpPr>
          <p:nvPr/>
        </p:nvSpPr>
        <p:spPr bwMode="auto">
          <a:xfrm>
            <a:off x="5486400" y="3124200"/>
            <a:ext cx="914400" cy="457200"/>
          </a:xfrm>
          <a:prstGeom prst="rect">
            <a:avLst/>
          </a:prstGeom>
          <a:noFill/>
          <a:ln w="9525">
            <a:solidFill>
              <a:schemeClr val="bg1"/>
            </a:solidFill>
            <a:miter lim="800000"/>
            <a:headEnd/>
            <a:tailEnd/>
          </a:ln>
          <a:effectLst/>
        </p:spPr>
        <p:txBody>
          <a:bodyPr wrap="none" anchor="ctr"/>
          <a:lstStyle/>
          <a:p>
            <a:endParaRPr lang="en-US" dirty="0"/>
          </a:p>
        </p:txBody>
      </p:sp>
      <p:sp>
        <p:nvSpPr>
          <p:cNvPr id="20" name="Text Box 9"/>
          <p:cNvSpPr txBox="1">
            <a:spLocks noChangeArrowheads="1"/>
          </p:cNvSpPr>
          <p:nvPr/>
        </p:nvSpPr>
        <p:spPr bwMode="auto">
          <a:xfrm>
            <a:off x="7924800" y="1371600"/>
            <a:ext cx="1828800" cy="784830"/>
          </a:xfrm>
          <a:prstGeom prst="rect">
            <a:avLst/>
          </a:prstGeom>
          <a:noFill/>
          <a:ln w="9525">
            <a:noFill/>
            <a:miter lim="800000"/>
            <a:headEnd/>
            <a:tailEnd/>
          </a:ln>
          <a:effectLst/>
        </p:spPr>
        <p:txBody>
          <a:bodyPr wrap="square">
            <a:spAutoFit/>
          </a:bodyPr>
          <a:lstStyle/>
          <a:p>
            <a:pPr algn="l" eaLnBrk="1" hangingPunct="1">
              <a:spcBef>
                <a:spcPct val="50000"/>
              </a:spcBef>
            </a:pPr>
            <a:r>
              <a:rPr lang="en-US" dirty="0"/>
              <a:t>Solar  </a:t>
            </a:r>
          </a:p>
          <a:p>
            <a:pPr algn="l" eaLnBrk="1" hangingPunct="1">
              <a:spcBef>
                <a:spcPct val="50000"/>
              </a:spcBef>
            </a:pPr>
            <a:endParaRPr lang="en-US" dirty="0">
              <a:solidFill>
                <a:schemeClr val="bg1"/>
              </a:solidFill>
            </a:endParaRPr>
          </a:p>
        </p:txBody>
      </p:sp>
      <p:sp>
        <p:nvSpPr>
          <p:cNvPr id="21" name="Text Box 9"/>
          <p:cNvSpPr txBox="1">
            <a:spLocks noChangeArrowheads="1"/>
          </p:cNvSpPr>
          <p:nvPr/>
        </p:nvSpPr>
        <p:spPr bwMode="auto">
          <a:xfrm>
            <a:off x="3657600" y="457200"/>
            <a:ext cx="2743200" cy="784830"/>
          </a:xfrm>
          <a:prstGeom prst="rect">
            <a:avLst/>
          </a:prstGeom>
          <a:noFill/>
          <a:ln w="9525">
            <a:noFill/>
            <a:miter lim="800000"/>
            <a:headEnd/>
            <a:tailEnd/>
          </a:ln>
          <a:effectLst/>
        </p:spPr>
        <p:txBody>
          <a:bodyPr wrap="square">
            <a:spAutoFit/>
          </a:bodyPr>
          <a:lstStyle/>
          <a:p>
            <a:pPr algn="l" eaLnBrk="1" hangingPunct="1">
              <a:spcBef>
                <a:spcPct val="50000"/>
              </a:spcBef>
            </a:pPr>
            <a:r>
              <a:rPr lang="en-US" dirty="0"/>
              <a:t>Spacecraft-emitted IR</a:t>
            </a:r>
          </a:p>
          <a:p>
            <a:pPr algn="l" eaLnBrk="1" hangingPunct="1">
              <a:spcBef>
                <a:spcPct val="50000"/>
              </a:spcBef>
            </a:pPr>
            <a:endParaRPr lang="en-US" dirty="0">
              <a:solidFill>
                <a:schemeClr val="bg1"/>
              </a:solidFill>
            </a:endParaRPr>
          </a:p>
        </p:txBody>
      </p:sp>
      <p:sp>
        <p:nvSpPr>
          <p:cNvPr id="22" name="Slide Number Placeholder 21"/>
          <p:cNvSpPr>
            <a:spLocks noGrp="1"/>
          </p:cNvSpPr>
          <p:nvPr>
            <p:ph type="sldNum" sz="quarter" idx="12"/>
          </p:nvPr>
        </p:nvSpPr>
        <p:spPr/>
        <p:txBody>
          <a:bodyPr/>
          <a:lstStyle/>
          <a:p>
            <a:fld id="{AD3FFF51-2A5D-4C3A-94A1-28D7463C1011}" type="slidenum">
              <a:rPr lang="en-US" altLang="en-US" smtClean="0"/>
              <a:pPr/>
              <a:t>4</a:t>
            </a:fld>
            <a:endParaRPr lang="en-US" altLang="en-US"/>
          </a:p>
        </p:txBody>
      </p:sp>
      <p:sp>
        <p:nvSpPr>
          <p:cNvPr id="23" name="TextBox 22"/>
          <p:cNvSpPr txBox="1"/>
          <p:nvPr/>
        </p:nvSpPr>
        <p:spPr>
          <a:xfrm>
            <a:off x="2895600" y="6553200"/>
            <a:ext cx="3810000" cy="338554"/>
          </a:xfrm>
          <a:prstGeom prst="rect">
            <a:avLst/>
          </a:prstGeom>
          <a:noFill/>
        </p:spPr>
        <p:txBody>
          <a:bodyPr wrap="square" rtlCol="0">
            <a:spAutoFit/>
          </a:bodyPr>
          <a:lstStyle/>
          <a:p>
            <a:r>
              <a:rPr lang="en-US" sz="1600" dirty="0">
                <a:solidFill>
                  <a:srgbClr val="FF0000"/>
                </a:solidFill>
              </a:rPr>
              <a:t>Image reprinted courtesy of NASA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Thermal strategy</a:t>
            </a:r>
          </a:p>
        </p:txBody>
      </p:sp>
      <p:sp>
        <p:nvSpPr>
          <p:cNvPr id="3" name="Content Placeholder 2"/>
          <p:cNvSpPr>
            <a:spLocks noGrp="1"/>
          </p:cNvSpPr>
          <p:nvPr>
            <p:ph idx="1"/>
          </p:nvPr>
        </p:nvSpPr>
        <p:spPr/>
        <p:txBody>
          <a:bodyPr>
            <a:normAutofit fontScale="92500"/>
          </a:bodyPr>
          <a:lstStyle/>
          <a:p>
            <a:r>
              <a:rPr lang="en-US" dirty="0"/>
              <a:t>Given the internal dissipation and layout of spacecraft, the  thermal control system is designed to maintain temperatures of the various components (electronics, sensors, mechanisms, etc.) within allowable limits</a:t>
            </a:r>
          </a:p>
          <a:p>
            <a:pPr lvl="1"/>
            <a:r>
              <a:rPr lang="en-US" dirty="0"/>
              <a:t>Control absorption of environmental heat loads</a:t>
            </a:r>
          </a:p>
          <a:p>
            <a:pPr lvl="1"/>
            <a:r>
              <a:rPr lang="en-US" dirty="0"/>
              <a:t>Provide controlled heat loss to space</a:t>
            </a:r>
          </a:p>
          <a:p>
            <a:pPr lvl="1"/>
            <a:r>
              <a:rPr lang="en-US" dirty="0"/>
              <a:t>Minimize gradients (and hence distortions) where required</a:t>
            </a:r>
          </a:p>
          <a:p>
            <a:pPr lvl="1"/>
            <a:r>
              <a:rPr lang="en-US" dirty="0"/>
              <a:t>Maintain temperature stability where required</a:t>
            </a:r>
          </a:p>
          <a:p>
            <a:endParaRPr lang="en-US" dirty="0"/>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5</a:t>
            </a:fld>
            <a:endParaRPr lang="en-US"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Typical temperature control requirements</a:t>
            </a:r>
          </a:p>
        </p:txBody>
      </p:sp>
      <p:sp>
        <p:nvSpPr>
          <p:cNvPr id="3" name="Content Placeholder 2"/>
          <p:cNvSpPr>
            <a:spLocks noGrp="1"/>
          </p:cNvSpPr>
          <p:nvPr>
            <p:ph idx="1"/>
          </p:nvPr>
        </p:nvSpPr>
        <p:spPr>
          <a:xfrm>
            <a:off x="381000" y="1600200"/>
            <a:ext cx="8458200" cy="4525963"/>
          </a:xfrm>
        </p:spPr>
        <p:txBody>
          <a:bodyPr/>
          <a:lstStyle/>
          <a:p>
            <a:r>
              <a:rPr lang="en-US" sz="3200" dirty="0"/>
              <a:t>Some spacecraft components are more temperature sensitive than others.</a:t>
            </a:r>
          </a:p>
          <a:p>
            <a:pPr lvl="1"/>
            <a:r>
              <a:rPr lang="en-US" sz="2000" dirty="0"/>
              <a:t>Wide ranges (~200</a:t>
            </a:r>
            <a:r>
              <a:rPr lang="en-US" sz="2000" baseline="30000" dirty="0"/>
              <a:t>°</a:t>
            </a:r>
            <a:r>
              <a:rPr lang="en-US" sz="2000" dirty="0"/>
              <a:t>C </a:t>
            </a:r>
            <a:r>
              <a:rPr lang="el-GR" sz="2000" dirty="0">
                <a:cs typeface="Arial" charset="0"/>
              </a:rPr>
              <a:t>Δ</a:t>
            </a:r>
            <a:r>
              <a:rPr lang="en-US" sz="2000" dirty="0">
                <a:cs typeface="Arial" charset="0"/>
              </a:rPr>
              <a:t>T</a:t>
            </a:r>
            <a:r>
              <a:rPr lang="en-US" sz="2000" dirty="0"/>
              <a:t>)		Antennae, Solar Arrays</a:t>
            </a:r>
          </a:p>
          <a:p>
            <a:pPr lvl="1"/>
            <a:r>
              <a:rPr lang="en-US" sz="2000" dirty="0"/>
              <a:t>Moderate       (~ 80</a:t>
            </a:r>
            <a:r>
              <a:rPr lang="en-US" sz="2000" baseline="30000" dirty="0"/>
              <a:t>°</a:t>
            </a:r>
            <a:r>
              <a:rPr lang="en-US" sz="2000" dirty="0"/>
              <a:t>C </a:t>
            </a:r>
            <a:r>
              <a:rPr lang="el-GR" sz="2000" dirty="0">
                <a:cs typeface="Arial" charset="0"/>
              </a:rPr>
              <a:t>Δ</a:t>
            </a:r>
            <a:r>
              <a:rPr lang="en-US" sz="2000" dirty="0">
                <a:cs typeface="Arial" charset="0"/>
              </a:rPr>
              <a:t>T</a:t>
            </a:r>
            <a:r>
              <a:rPr lang="en-US" sz="2000" dirty="0"/>
              <a:t>) 		Electronic boxes</a:t>
            </a:r>
          </a:p>
          <a:p>
            <a:pPr lvl="1"/>
            <a:r>
              <a:rPr lang="en-US" sz="2000" dirty="0"/>
              <a:t>Tight              (~25</a:t>
            </a:r>
            <a:r>
              <a:rPr lang="en-US" sz="2000" baseline="30000" dirty="0"/>
              <a:t>°</a:t>
            </a:r>
            <a:r>
              <a:rPr lang="en-US" sz="2000" dirty="0"/>
              <a:t>C </a:t>
            </a:r>
            <a:r>
              <a:rPr lang="el-GR" sz="2000" dirty="0">
                <a:cs typeface="Arial" charset="0"/>
              </a:rPr>
              <a:t>Δ</a:t>
            </a:r>
            <a:r>
              <a:rPr lang="en-US" sz="2000" dirty="0">
                <a:cs typeface="Arial" charset="0"/>
              </a:rPr>
              <a:t>T</a:t>
            </a:r>
            <a:r>
              <a:rPr lang="en-US" sz="2000" dirty="0"/>
              <a:t>)		Batteries, Propellant Lines </a:t>
            </a:r>
          </a:p>
          <a:p>
            <a:pPr lvl="1"/>
            <a:r>
              <a:rPr lang="en-US" sz="2000" dirty="0"/>
              <a:t>Very tight       (~ 1</a:t>
            </a:r>
            <a:r>
              <a:rPr lang="en-US" sz="2000" baseline="30000" dirty="0"/>
              <a:t>°</a:t>
            </a:r>
            <a:r>
              <a:rPr lang="en-US" sz="2000" dirty="0"/>
              <a:t>C </a:t>
            </a:r>
            <a:r>
              <a:rPr lang="el-GR" sz="2000" dirty="0">
                <a:cs typeface="Arial" charset="0"/>
              </a:rPr>
              <a:t>Δ</a:t>
            </a:r>
            <a:r>
              <a:rPr lang="en-US" sz="2000" dirty="0">
                <a:cs typeface="Arial" charset="0"/>
              </a:rPr>
              <a:t>T</a:t>
            </a:r>
            <a:r>
              <a:rPr lang="en-US" sz="2000" dirty="0"/>
              <a:t> )		Crystal Oscillators</a:t>
            </a:r>
          </a:p>
          <a:p>
            <a:pPr lvl="1">
              <a:buNone/>
            </a:pPr>
            <a:r>
              <a:rPr lang="en-US" sz="2000" dirty="0"/>
              <a:t>						Earth Sensor focal planes </a:t>
            </a:r>
          </a:p>
          <a:p>
            <a:pPr lvl="1"/>
            <a:r>
              <a:rPr lang="en-US" sz="2000" dirty="0"/>
              <a:t>Ultra stable (~ 0.001</a:t>
            </a:r>
            <a:r>
              <a:rPr lang="en-US" sz="2000" baseline="30000" dirty="0"/>
              <a:t>°</a:t>
            </a:r>
            <a:r>
              <a:rPr lang="en-US" sz="2000" dirty="0"/>
              <a:t>C </a:t>
            </a:r>
            <a:r>
              <a:rPr lang="en-US" sz="2000" dirty="0">
                <a:cs typeface="Arial" charset="0"/>
              </a:rPr>
              <a:t>stability)     </a:t>
            </a:r>
            <a:r>
              <a:rPr lang="en-US" sz="2000" dirty="0"/>
              <a:t>Advanced Optical systems</a:t>
            </a:r>
          </a:p>
          <a:p>
            <a:pPr lvl="1">
              <a:buNone/>
            </a:pPr>
            <a:r>
              <a:rPr lang="en-US" sz="2000" dirty="0"/>
              <a:t>						High-precision Clocks</a:t>
            </a:r>
          </a:p>
          <a:p>
            <a:pPr lvl="1"/>
            <a:endParaRPr lang="en-US" sz="2000" dirty="0"/>
          </a:p>
          <a:p>
            <a:pPr lvl="1"/>
            <a:endParaRPr lang="en-US" sz="2800" dirty="0"/>
          </a:p>
          <a:p>
            <a:endParaRPr lang="en-US" dirty="0"/>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6</a:t>
            </a:fld>
            <a:endParaRPr lang="en-US"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en-US" dirty="0"/>
          </a:p>
        </p:txBody>
      </p:sp>
      <p:sp>
        <p:nvSpPr>
          <p:cNvPr id="1229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en-US" dirty="0"/>
          </a:p>
        </p:txBody>
      </p:sp>
      <p:sp>
        <p:nvSpPr>
          <p:cNvPr id="12292" name="Rectangle 4"/>
          <p:cNvSpPr>
            <a:spLocks noGrp="1" noChangeArrowheads="1"/>
          </p:cNvSpPr>
          <p:nvPr>
            <p:ph type="title"/>
          </p:nvPr>
        </p:nvSpPr>
        <p:spPr>
          <a:noFill/>
          <a:ln/>
        </p:spPr>
        <p:txBody>
          <a:bodyPr lIns="90488" tIns="44450" rIns="90488" bIns="44450"/>
          <a:lstStyle/>
          <a:p>
            <a:r>
              <a:rPr lang="en-US" dirty="0"/>
              <a:t>Thermal Design Options</a:t>
            </a:r>
          </a:p>
        </p:txBody>
      </p:sp>
      <p:sp>
        <p:nvSpPr>
          <p:cNvPr id="12293" name="Rectangle 5"/>
          <p:cNvSpPr>
            <a:spLocks noGrp="1" noChangeArrowheads="1"/>
          </p:cNvSpPr>
          <p:nvPr>
            <p:ph idx="1"/>
          </p:nvPr>
        </p:nvSpPr>
        <p:spPr>
          <a:xfrm>
            <a:off x="533400" y="1600200"/>
            <a:ext cx="8229600" cy="4392613"/>
          </a:xfrm>
          <a:noFill/>
          <a:ln/>
        </p:spPr>
        <p:txBody>
          <a:bodyPr lIns="90488" tIns="44450" rIns="90488" bIns="44450">
            <a:normAutofit fontScale="92500" lnSpcReduction="20000"/>
          </a:bodyPr>
          <a:lstStyle/>
          <a:p>
            <a:r>
              <a:rPr lang="en-US" dirty="0"/>
              <a:t>First assessment is whether a passive thermal design will be sufficient, or active control will be necessary</a:t>
            </a:r>
          </a:p>
          <a:p>
            <a:pPr lvl="1">
              <a:spcAft>
                <a:spcPct val="50000"/>
              </a:spcAft>
            </a:pPr>
            <a:r>
              <a:rPr lang="en-US" dirty="0"/>
              <a:t>Passive preferred for higher reliability and lower cost</a:t>
            </a:r>
          </a:p>
          <a:p>
            <a:pPr>
              <a:spcBef>
                <a:spcPct val="0"/>
              </a:spcBef>
            </a:pPr>
            <a:endParaRPr lang="en-US" dirty="0"/>
          </a:p>
          <a:p>
            <a:pPr>
              <a:spcBef>
                <a:spcPct val="0"/>
              </a:spcBef>
            </a:pPr>
            <a:endParaRPr lang="en-US" dirty="0"/>
          </a:p>
          <a:p>
            <a:pPr>
              <a:spcBef>
                <a:spcPct val="0"/>
              </a:spcBef>
            </a:pPr>
            <a:r>
              <a:rPr lang="en-US" dirty="0"/>
              <a:t>Strong relationship to the requirements and configurations of other subsystems</a:t>
            </a:r>
          </a:p>
          <a:p>
            <a:pPr lvl="1"/>
            <a:r>
              <a:rPr lang="en-US" dirty="0"/>
              <a:t>Narrow allowable temperature range and/or wide variations in operating environment or heat dissipation drive toward active design </a:t>
            </a:r>
          </a:p>
        </p:txBody>
      </p:sp>
      <p:sp>
        <p:nvSpPr>
          <p:cNvPr id="6" name="Slide Number Placeholder 5"/>
          <p:cNvSpPr>
            <a:spLocks noGrp="1"/>
          </p:cNvSpPr>
          <p:nvPr>
            <p:ph type="sldNum" sz="quarter" idx="12"/>
          </p:nvPr>
        </p:nvSpPr>
        <p:spPr/>
        <p:txBody>
          <a:bodyPr/>
          <a:lstStyle/>
          <a:p>
            <a:fld id="{DE0486B4-4F1D-41AD-8FE6-582AF6E733C3}" type="slidenum">
              <a:rPr lang="en-US" altLang="en-US" smtClean="0"/>
              <a:pPr/>
              <a:t>7</a:t>
            </a:fld>
            <a:endParaRPr lang="en-US" altLang="en-US"/>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en-US" dirty="0"/>
          </a:p>
        </p:txBody>
      </p:sp>
      <p:sp>
        <p:nvSpPr>
          <p:cNvPr id="14339"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en-US" dirty="0"/>
          </a:p>
        </p:txBody>
      </p:sp>
      <p:sp>
        <p:nvSpPr>
          <p:cNvPr id="14340" name="Rectangle 4"/>
          <p:cNvSpPr>
            <a:spLocks noGrp="1" noChangeArrowheads="1"/>
          </p:cNvSpPr>
          <p:nvPr>
            <p:ph type="title"/>
          </p:nvPr>
        </p:nvSpPr>
        <p:spPr>
          <a:xfrm>
            <a:off x="685800" y="304800"/>
            <a:ext cx="7772400" cy="685800"/>
          </a:xfrm>
          <a:noFill/>
          <a:ln/>
        </p:spPr>
        <p:txBody>
          <a:bodyPr lIns="90488" tIns="44450" rIns="90488" bIns="44450">
            <a:normAutofit fontScale="90000"/>
          </a:bodyPr>
          <a:lstStyle/>
          <a:p>
            <a:r>
              <a:rPr lang="en-US" dirty="0"/>
              <a:t>Thermal Control Subsystem Hardware</a:t>
            </a:r>
          </a:p>
        </p:txBody>
      </p:sp>
      <p:sp>
        <p:nvSpPr>
          <p:cNvPr id="14341" name="Rectangle 5"/>
          <p:cNvSpPr>
            <a:spLocks noGrp="1" noChangeArrowheads="1"/>
          </p:cNvSpPr>
          <p:nvPr>
            <p:ph idx="1"/>
          </p:nvPr>
        </p:nvSpPr>
        <p:spPr>
          <a:xfrm>
            <a:off x="685800" y="1447800"/>
            <a:ext cx="7756525" cy="4979988"/>
          </a:xfrm>
          <a:noFill/>
          <a:ln/>
        </p:spPr>
        <p:txBody>
          <a:bodyPr lIns="90488" tIns="44450" rIns="90488" bIns="44450">
            <a:normAutofit lnSpcReduction="10000"/>
          </a:bodyPr>
          <a:lstStyle/>
          <a:p>
            <a:pPr>
              <a:lnSpc>
                <a:spcPct val="90000"/>
              </a:lnSpc>
              <a:buFontTx/>
              <a:buNone/>
            </a:pPr>
            <a:r>
              <a:rPr lang="en-US" dirty="0"/>
              <a:t>Passive</a:t>
            </a:r>
            <a:endParaRPr lang="en-US" sz="1800" dirty="0"/>
          </a:p>
          <a:p>
            <a:pPr lvl="3">
              <a:lnSpc>
                <a:spcPct val="90000"/>
              </a:lnSpc>
              <a:buFontTx/>
              <a:buNone/>
            </a:pPr>
            <a:r>
              <a:rPr lang="en-US" dirty="0"/>
              <a:t>Surface finishes or material conductivity</a:t>
            </a:r>
          </a:p>
          <a:p>
            <a:pPr lvl="3">
              <a:lnSpc>
                <a:spcPct val="90000"/>
              </a:lnSpc>
              <a:buFontTx/>
              <a:buNone/>
            </a:pPr>
            <a:r>
              <a:rPr lang="en-US" dirty="0"/>
              <a:t>Insulation blankets</a:t>
            </a:r>
          </a:p>
          <a:p>
            <a:pPr lvl="3">
              <a:lnSpc>
                <a:spcPct val="90000"/>
              </a:lnSpc>
              <a:buFontTx/>
              <a:buNone/>
            </a:pPr>
            <a:r>
              <a:rPr lang="en-US" dirty="0"/>
              <a:t>Spacecraft geometry, positioning of components, shields</a:t>
            </a:r>
          </a:p>
          <a:p>
            <a:pPr lvl="3">
              <a:lnSpc>
                <a:spcPct val="90000"/>
              </a:lnSpc>
              <a:buFontTx/>
              <a:buNone/>
            </a:pPr>
            <a:r>
              <a:rPr lang="en-US" dirty="0"/>
              <a:t>Simple heat pipes (fixed conductance, diode)</a:t>
            </a:r>
          </a:p>
          <a:p>
            <a:pPr lvl="3">
              <a:lnSpc>
                <a:spcPct val="90000"/>
              </a:lnSpc>
              <a:buFontTx/>
              <a:buNone/>
            </a:pPr>
            <a:r>
              <a:rPr lang="en-US" dirty="0"/>
              <a:t>Louver (bimetallic actuator)</a:t>
            </a:r>
          </a:p>
          <a:p>
            <a:pPr lvl="3">
              <a:lnSpc>
                <a:spcPct val="90000"/>
              </a:lnSpc>
              <a:buFontTx/>
              <a:buNone/>
            </a:pPr>
            <a:r>
              <a:rPr lang="en-US" dirty="0"/>
              <a:t>Phase change materials</a:t>
            </a:r>
          </a:p>
          <a:p>
            <a:pPr lvl="3">
              <a:lnSpc>
                <a:spcPct val="90000"/>
              </a:lnSpc>
              <a:buFontTx/>
              <a:buNone/>
            </a:pPr>
            <a:r>
              <a:rPr lang="en-US" dirty="0" err="1"/>
              <a:t>Commandable</a:t>
            </a:r>
            <a:r>
              <a:rPr lang="en-US" dirty="0"/>
              <a:t> heaters</a:t>
            </a:r>
          </a:p>
          <a:p>
            <a:pPr lvl="3">
              <a:lnSpc>
                <a:spcPct val="90000"/>
              </a:lnSpc>
              <a:buFontTx/>
              <a:buNone/>
            </a:pPr>
            <a:r>
              <a:rPr lang="en-US" dirty="0"/>
              <a:t>Thermostatic heaters</a:t>
            </a:r>
          </a:p>
          <a:p>
            <a:pPr lvl="3">
              <a:lnSpc>
                <a:spcPct val="90000"/>
              </a:lnSpc>
              <a:buFontTx/>
              <a:buNone/>
            </a:pPr>
            <a:r>
              <a:rPr lang="en-US" dirty="0"/>
              <a:t>Variable conductance heat pipes (has electronic controller)</a:t>
            </a:r>
          </a:p>
          <a:p>
            <a:pPr lvl="3">
              <a:lnSpc>
                <a:spcPct val="90000"/>
              </a:lnSpc>
              <a:buFontTx/>
              <a:buNone/>
            </a:pPr>
            <a:r>
              <a:rPr lang="en-US" dirty="0"/>
              <a:t>Louvers (electrically controlled)</a:t>
            </a:r>
          </a:p>
          <a:p>
            <a:pPr lvl="3">
              <a:lnSpc>
                <a:spcPct val="90000"/>
              </a:lnSpc>
              <a:buFontTx/>
              <a:buNone/>
            </a:pPr>
            <a:r>
              <a:rPr lang="en-US" dirty="0"/>
              <a:t>Pumped fluid loops</a:t>
            </a:r>
          </a:p>
          <a:p>
            <a:pPr lvl="3">
              <a:lnSpc>
                <a:spcPct val="90000"/>
              </a:lnSpc>
              <a:buFontTx/>
              <a:buNone/>
            </a:pPr>
            <a:r>
              <a:rPr lang="en-US" dirty="0"/>
              <a:t>Cryogenic Refrigerators</a:t>
            </a:r>
          </a:p>
          <a:p>
            <a:pPr>
              <a:lnSpc>
                <a:spcPct val="90000"/>
              </a:lnSpc>
              <a:buFontTx/>
              <a:buNone/>
            </a:pPr>
            <a:r>
              <a:rPr lang="en-US" dirty="0"/>
              <a:t>Active</a:t>
            </a:r>
          </a:p>
        </p:txBody>
      </p:sp>
      <p:sp>
        <p:nvSpPr>
          <p:cNvPr id="14342" name="Line 6"/>
          <p:cNvSpPr>
            <a:spLocks noChangeShapeType="1"/>
          </p:cNvSpPr>
          <p:nvPr/>
        </p:nvSpPr>
        <p:spPr bwMode="auto">
          <a:xfrm>
            <a:off x="1219200" y="2209800"/>
            <a:ext cx="0" cy="3429000"/>
          </a:xfrm>
          <a:prstGeom prst="line">
            <a:avLst/>
          </a:prstGeom>
          <a:noFill/>
          <a:ln w="57150">
            <a:solidFill>
              <a:schemeClr val="tx1"/>
            </a:solidFill>
            <a:round/>
            <a:headEnd/>
            <a:tailEnd type="triangle" w="med" len="med"/>
          </a:ln>
          <a:effectLst/>
        </p:spPr>
        <p:txBody>
          <a:bodyPr wrap="none" anchor="ctr"/>
          <a:lstStyle/>
          <a:p>
            <a:endParaRPr lang="en-US"/>
          </a:p>
        </p:txBody>
      </p:sp>
      <p:sp>
        <p:nvSpPr>
          <p:cNvPr id="7" name="Slide Number Placeholder 6"/>
          <p:cNvSpPr>
            <a:spLocks noGrp="1"/>
          </p:cNvSpPr>
          <p:nvPr>
            <p:ph type="sldNum" sz="quarter" idx="12"/>
          </p:nvPr>
        </p:nvSpPr>
        <p:spPr/>
        <p:txBody>
          <a:bodyPr/>
          <a:lstStyle/>
          <a:p>
            <a:fld id="{DE0486B4-4F1D-41AD-8FE6-582AF6E733C3}" type="slidenum">
              <a:rPr lang="en-US" altLang="en-US" smtClean="0"/>
              <a:pPr/>
              <a:t>8</a:t>
            </a:fld>
            <a:endParaRPr lang="en-US" altLang="en-US"/>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81000" y="304800"/>
            <a:ext cx="8534400" cy="609600"/>
          </a:xfrm>
          <a:noFill/>
          <a:ln/>
        </p:spPr>
        <p:txBody>
          <a:bodyPr lIns="92075" tIns="46038" rIns="92075" bIns="46038">
            <a:normAutofit fontScale="90000"/>
          </a:bodyPr>
          <a:lstStyle/>
          <a:p>
            <a:r>
              <a:rPr lang="en-US" dirty="0"/>
              <a:t>Thermal design process</a:t>
            </a:r>
          </a:p>
        </p:txBody>
      </p:sp>
      <p:sp>
        <p:nvSpPr>
          <p:cNvPr id="8195" name="Rectangle 3"/>
          <p:cNvSpPr>
            <a:spLocks noGrp="1" noChangeArrowheads="1"/>
          </p:cNvSpPr>
          <p:nvPr>
            <p:ph idx="1"/>
          </p:nvPr>
        </p:nvSpPr>
        <p:spPr>
          <a:xfrm>
            <a:off x="762000" y="1186489"/>
            <a:ext cx="7772400" cy="5235575"/>
          </a:xfrm>
          <a:noFill/>
          <a:ln/>
        </p:spPr>
        <p:txBody>
          <a:bodyPr lIns="92075" tIns="46038" rIns="92075" bIns="46038" anchor="ctr">
            <a:normAutofit lnSpcReduction="10000"/>
          </a:bodyPr>
          <a:lstStyle/>
          <a:p>
            <a:pPr>
              <a:spcAft>
                <a:spcPts val="600"/>
              </a:spcAft>
            </a:pPr>
            <a:r>
              <a:rPr lang="en-US" sz="2400" dirty="0"/>
              <a:t>In most cases, Thermal is a “following” discipline</a:t>
            </a:r>
          </a:p>
          <a:p>
            <a:pPr lvl="1">
              <a:spcAft>
                <a:spcPct val="100000"/>
              </a:spcAft>
            </a:pPr>
            <a:r>
              <a:rPr lang="en-US" sz="2000" dirty="0"/>
              <a:t>Define thermal needs of satellite subsystems and components first, then design spacecraft TCS to meet those requirements</a:t>
            </a:r>
          </a:p>
          <a:p>
            <a:pPr>
              <a:spcAft>
                <a:spcPts val="600"/>
              </a:spcAft>
            </a:pPr>
            <a:r>
              <a:rPr lang="en-US" sz="2400" dirty="0"/>
              <a:t>Thermal design is comprised of standard thermal components (insulation blankets, heaters, heat pipes), but most of those components must be custom sized for each spacecraft</a:t>
            </a:r>
          </a:p>
          <a:p>
            <a:pPr lvl="1">
              <a:spcAft>
                <a:spcPct val="100000"/>
              </a:spcAft>
            </a:pPr>
            <a:r>
              <a:rPr lang="en-US" sz="2000" dirty="0"/>
              <a:t>Not as “off the shelf” as some other subsystems</a:t>
            </a:r>
          </a:p>
          <a:p>
            <a:pPr>
              <a:spcAft>
                <a:spcPct val="100000"/>
              </a:spcAft>
            </a:pPr>
            <a:r>
              <a:rPr lang="en-US" sz="2400" dirty="0"/>
              <a:t>The thermal design process consists of deciding which thermal  components will be used, where they will be located, and what size they will be.</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9</a:t>
            </a:fld>
            <a:endParaRPr lang="en-US" altLang="en-US"/>
          </a:p>
        </p:txBody>
      </p:sp>
    </p:spTree>
  </p:cSld>
  <p:clrMapOvr>
    <a:masterClrMapping/>
  </p:clrMapOvr>
  <p:transition spd="slow">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04800" y="228600"/>
            <a:ext cx="8534400" cy="609600"/>
          </a:xfrm>
          <a:noFill/>
          <a:ln/>
        </p:spPr>
        <p:txBody>
          <a:bodyPr lIns="92075" tIns="46038" rIns="92075" bIns="46038">
            <a:normAutofit fontScale="90000"/>
          </a:bodyPr>
          <a:lstStyle/>
          <a:p>
            <a:r>
              <a:rPr lang="en-US" dirty="0"/>
              <a:t>Requirements flow down</a:t>
            </a:r>
          </a:p>
        </p:txBody>
      </p:sp>
      <p:pic>
        <p:nvPicPr>
          <p:cNvPr id="16391" name="Picture 7" descr="C:\DOCUME~1\RLB26013\LOCALS~1\Temp\auto0.bmp"/>
          <p:cNvPicPr>
            <a:picLocks noChangeAspect="1" noChangeArrowheads="1"/>
          </p:cNvPicPr>
          <p:nvPr/>
        </p:nvPicPr>
        <p:blipFill>
          <a:blip r:embed="rId3" cstate="print"/>
          <a:srcRect/>
          <a:stretch>
            <a:fillRect/>
          </a:stretch>
        </p:blipFill>
        <p:spPr bwMode="auto">
          <a:xfrm>
            <a:off x="1600200" y="777039"/>
            <a:ext cx="6172200" cy="5928561"/>
          </a:xfrm>
          <a:prstGeom prst="rect">
            <a:avLst/>
          </a:prstGeom>
          <a:noFill/>
          <a:ln w="9525">
            <a:noFill/>
            <a:miter lim="800000"/>
            <a:headEnd/>
            <a:tailEnd/>
          </a:ln>
          <a:effectLst/>
        </p:spPr>
      </p:pic>
      <p:sp>
        <p:nvSpPr>
          <p:cNvPr id="4" name="Slide Number Placeholder 3"/>
          <p:cNvSpPr>
            <a:spLocks noGrp="1"/>
          </p:cNvSpPr>
          <p:nvPr>
            <p:ph type="sldNum" sz="quarter" idx="12"/>
          </p:nvPr>
        </p:nvSpPr>
        <p:spPr/>
        <p:txBody>
          <a:bodyPr/>
          <a:lstStyle/>
          <a:p>
            <a:fld id="{DE0486B4-4F1D-41AD-8FE6-582AF6E733C3}" type="slidenum">
              <a:rPr lang="en-US" altLang="en-US" smtClean="0"/>
              <a:pPr/>
              <a:t>10</a:t>
            </a:fld>
            <a:endParaRPr lang="en-US" altLang="en-US"/>
          </a:p>
        </p:txBody>
      </p:sp>
    </p:spTree>
  </p:cSld>
  <p:clrMapOvr>
    <a:masterClrMapping/>
  </p:clrMapOvr>
  <p:transition spd="slow">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 name="Line 147"/>
          <p:cNvSpPr>
            <a:spLocks noChangeShapeType="1"/>
          </p:cNvSpPr>
          <p:nvPr/>
        </p:nvSpPr>
        <p:spPr bwMode="auto">
          <a:xfrm>
            <a:off x="3733800" y="4724401"/>
            <a:ext cx="838200" cy="0"/>
          </a:xfrm>
          <a:prstGeom prst="line">
            <a:avLst/>
          </a:prstGeom>
          <a:noFill/>
          <a:ln w="25400">
            <a:solidFill>
              <a:srgbClr val="000000"/>
            </a:solidFill>
            <a:round/>
            <a:headEnd/>
            <a:tailEnd/>
          </a:ln>
        </p:spPr>
        <p:txBody>
          <a:bodyPr/>
          <a:lstStyle/>
          <a:p>
            <a:endParaRPr lang="en-US"/>
          </a:p>
        </p:txBody>
      </p:sp>
      <p:sp>
        <p:nvSpPr>
          <p:cNvPr id="255" name="Line 147"/>
          <p:cNvSpPr>
            <a:spLocks noChangeShapeType="1"/>
          </p:cNvSpPr>
          <p:nvPr/>
        </p:nvSpPr>
        <p:spPr bwMode="auto">
          <a:xfrm>
            <a:off x="3733800" y="5410201"/>
            <a:ext cx="838200" cy="0"/>
          </a:xfrm>
          <a:prstGeom prst="line">
            <a:avLst/>
          </a:prstGeom>
          <a:noFill/>
          <a:ln w="25400">
            <a:solidFill>
              <a:srgbClr val="000000"/>
            </a:solidFill>
            <a:round/>
            <a:headEnd/>
            <a:tailEnd/>
          </a:ln>
        </p:spPr>
        <p:txBody>
          <a:bodyPr/>
          <a:lstStyle/>
          <a:p>
            <a:endParaRPr lang="en-US"/>
          </a:p>
        </p:txBody>
      </p:sp>
      <p:sp>
        <p:nvSpPr>
          <p:cNvPr id="256" name="Line 147"/>
          <p:cNvSpPr>
            <a:spLocks noChangeShapeType="1"/>
          </p:cNvSpPr>
          <p:nvPr/>
        </p:nvSpPr>
        <p:spPr bwMode="auto">
          <a:xfrm>
            <a:off x="3733800" y="5943601"/>
            <a:ext cx="838200" cy="0"/>
          </a:xfrm>
          <a:prstGeom prst="line">
            <a:avLst/>
          </a:prstGeom>
          <a:noFill/>
          <a:ln w="25400">
            <a:solidFill>
              <a:srgbClr val="000000"/>
            </a:solidFill>
            <a:round/>
            <a:headEnd/>
            <a:tailEnd/>
          </a:ln>
        </p:spPr>
        <p:txBody>
          <a:bodyPr/>
          <a:lstStyle/>
          <a:p>
            <a:endParaRPr lang="en-US"/>
          </a:p>
        </p:txBody>
      </p:sp>
      <p:sp>
        <p:nvSpPr>
          <p:cNvPr id="12527" name="Freeform 239"/>
          <p:cNvSpPr>
            <a:spLocks/>
          </p:cNvSpPr>
          <p:nvPr/>
        </p:nvSpPr>
        <p:spPr bwMode="auto">
          <a:xfrm>
            <a:off x="3962400" y="3505200"/>
            <a:ext cx="1274762" cy="696913"/>
          </a:xfrm>
          <a:custGeom>
            <a:avLst/>
            <a:gdLst/>
            <a:ahLst/>
            <a:cxnLst>
              <a:cxn ang="0">
                <a:pos x="0" y="145"/>
              </a:cxn>
              <a:cxn ang="0">
                <a:pos x="250" y="0"/>
              </a:cxn>
              <a:cxn ang="0">
                <a:pos x="501" y="145"/>
              </a:cxn>
              <a:cxn ang="0">
                <a:pos x="250" y="290"/>
              </a:cxn>
              <a:cxn ang="0">
                <a:pos x="0" y="145"/>
              </a:cxn>
            </a:cxnLst>
            <a:rect l="0" t="0" r="r" b="b"/>
            <a:pathLst>
              <a:path w="501" h="290">
                <a:moveTo>
                  <a:pt x="0" y="145"/>
                </a:moveTo>
                <a:lnTo>
                  <a:pt x="250" y="0"/>
                </a:lnTo>
                <a:lnTo>
                  <a:pt x="501" y="145"/>
                </a:lnTo>
                <a:lnTo>
                  <a:pt x="250" y="290"/>
                </a:lnTo>
                <a:lnTo>
                  <a:pt x="0" y="145"/>
                </a:lnTo>
                <a:close/>
              </a:path>
            </a:pathLst>
          </a:custGeom>
          <a:solidFill>
            <a:schemeClr val="tx1"/>
          </a:solidFill>
          <a:ln w="6350">
            <a:solidFill>
              <a:srgbClr val="000000"/>
            </a:solidFill>
            <a:prstDash val="solid"/>
            <a:round/>
            <a:headEnd/>
            <a:tailEnd/>
          </a:ln>
        </p:spPr>
        <p:txBody>
          <a:bodyPr/>
          <a:lstStyle/>
          <a:p>
            <a:endParaRPr lang="en-US"/>
          </a:p>
        </p:txBody>
      </p:sp>
      <p:sp>
        <p:nvSpPr>
          <p:cNvPr id="12290" name="Rectangle 2"/>
          <p:cNvSpPr>
            <a:spLocks noGrp="1" noChangeArrowheads="1"/>
          </p:cNvSpPr>
          <p:nvPr>
            <p:ph type="title"/>
          </p:nvPr>
        </p:nvSpPr>
        <p:spPr>
          <a:xfrm>
            <a:off x="304800" y="381000"/>
            <a:ext cx="8534400" cy="609600"/>
          </a:xfrm>
          <a:noFill/>
          <a:ln/>
        </p:spPr>
        <p:txBody>
          <a:bodyPr lIns="92075" tIns="46038" rIns="92075" bIns="46038">
            <a:normAutofit fontScale="90000"/>
          </a:bodyPr>
          <a:lstStyle/>
          <a:p>
            <a:r>
              <a:rPr lang="en-US" dirty="0"/>
              <a:t>Design process flow</a:t>
            </a:r>
          </a:p>
        </p:txBody>
      </p:sp>
      <p:sp>
        <p:nvSpPr>
          <p:cNvPr id="12292" name="Rectangle 4"/>
          <p:cNvSpPr>
            <a:spLocks noChangeArrowheads="1"/>
          </p:cNvSpPr>
          <p:nvPr/>
        </p:nvSpPr>
        <p:spPr bwMode="auto">
          <a:xfrm>
            <a:off x="2057400" y="1676400"/>
            <a:ext cx="1524000" cy="685800"/>
          </a:xfrm>
          <a:prstGeom prst="rect">
            <a:avLst/>
          </a:prstGeom>
          <a:solidFill>
            <a:srgbClr val="FFFFFF"/>
          </a:solidFill>
          <a:ln w="6350">
            <a:solidFill>
              <a:srgbClr val="000000"/>
            </a:solidFill>
            <a:miter lim="800000"/>
            <a:headEnd/>
            <a:tailEnd/>
          </a:ln>
        </p:spPr>
        <p:txBody>
          <a:bodyPr/>
          <a:lstStyle/>
          <a:p>
            <a:endParaRPr lang="en-US"/>
          </a:p>
        </p:txBody>
      </p:sp>
      <p:sp>
        <p:nvSpPr>
          <p:cNvPr id="12296" name="Rectangle 8"/>
          <p:cNvSpPr>
            <a:spLocks noChangeArrowheads="1"/>
          </p:cNvSpPr>
          <p:nvPr/>
        </p:nvSpPr>
        <p:spPr bwMode="auto">
          <a:xfrm>
            <a:off x="2133600" y="1752600"/>
            <a:ext cx="1340110" cy="553998"/>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              Inputs</a:t>
            </a:r>
          </a:p>
          <a:p>
            <a:r>
              <a:rPr lang="en-US" sz="900" dirty="0">
                <a:solidFill>
                  <a:srgbClr val="000000"/>
                </a:solidFill>
                <a:latin typeface="Helvetica" pitchFamily="34" charset="0"/>
              </a:rPr>
              <a:t>Spacecraft Configuration</a:t>
            </a:r>
          </a:p>
          <a:p>
            <a:r>
              <a:rPr lang="en-US" sz="900" dirty="0">
                <a:solidFill>
                  <a:srgbClr val="000000"/>
                </a:solidFill>
                <a:latin typeface="Helvetica" pitchFamily="34" charset="0"/>
              </a:rPr>
              <a:t>Unit temperature limits</a:t>
            </a:r>
          </a:p>
          <a:p>
            <a:r>
              <a:rPr lang="en-US" sz="900" dirty="0">
                <a:solidFill>
                  <a:srgbClr val="000000"/>
                </a:solidFill>
                <a:latin typeface="Helvetica" pitchFamily="34" charset="0"/>
              </a:rPr>
              <a:t>Unit  Power Consumption </a:t>
            </a:r>
            <a:endParaRPr lang="en-US" sz="900" dirty="0"/>
          </a:p>
        </p:txBody>
      </p:sp>
      <p:sp>
        <p:nvSpPr>
          <p:cNvPr id="12308" name="Rectangle 20"/>
          <p:cNvSpPr>
            <a:spLocks noChangeArrowheads="1"/>
          </p:cNvSpPr>
          <p:nvPr/>
        </p:nvSpPr>
        <p:spPr bwMode="auto">
          <a:xfrm>
            <a:off x="2633663" y="1787525"/>
            <a:ext cx="55562" cy="119063"/>
          </a:xfrm>
          <a:prstGeom prst="rect">
            <a:avLst/>
          </a:prstGeom>
          <a:noFill/>
          <a:ln w="9525">
            <a:noFill/>
            <a:miter lim="800000"/>
            <a:headEnd/>
            <a:tailEnd/>
          </a:ln>
        </p:spPr>
        <p:txBody>
          <a:bodyPr wrap="none" lIns="0" tIns="0" rIns="0" bIns="0">
            <a:spAutoFit/>
          </a:bodyPr>
          <a:lstStyle/>
          <a:p>
            <a:r>
              <a:rPr lang="en-US" sz="600">
                <a:solidFill>
                  <a:srgbClr val="000000"/>
                </a:solidFill>
                <a:latin typeface="Helvetica" pitchFamily="34" charset="0"/>
              </a:rPr>
              <a:t> </a:t>
            </a:r>
            <a:endParaRPr lang="en-US" sz="1200"/>
          </a:p>
        </p:txBody>
      </p:sp>
      <p:sp>
        <p:nvSpPr>
          <p:cNvPr id="12310" name="Rectangle 22"/>
          <p:cNvSpPr>
            <a:spLocks noChangeArrowheads="1"/>
          </p:cNvSpPr>
          <p:nvPr/>
        </p:nvSpPr>
        <p:spPr bwMode="auto">
          <a:xfrm>
            <a:off x="2057400" y="2438400"/>
            <a:ext cx="1524000" cy="439737"/>
          </a:xfrm>
          <a:prstGeom prst="rect">
            <a:avLst/>
          </a:prstGeom>
          <a:solidFill>
            <a:srgbClr val="FFFFFF"/>
          </a:solidFill>
          <a:ln w="6350">
            <a:solidFill>
              <a:srgbClr val="000000"/>
            </a:solidFill>
            <a:miter lim="800000"/>
            <a:headEnd/>
            <a:tailEnd/>
          </a:ln>
        </p:spPr>
        <p:txBody>
          <a:bodyPr/>
          <a:lstStyle/>
          <a:p>
            <a:endParaRPr lang="en-US"/>
          </a:p>
        </p:txBody>
      </p:sp>
      <p:sp>
        <p:nvSpPr>
          <p:cNvPr id="12311" name="Rectangle 23"/>
          <p:cNvSpPr>
            <a:spLocks noChangeArrowheads="1"/>
          </p:cNvSpPr>
          <p:nvPr/>
        </p:nvSpPr>
        <p:spPr bwMode="auto">
          <a:xfrm>
            <a:off x="2286000" y="2514600"/>
            <a:ext cx="944169" cy="307777"/>
          </a:xfrm>
          <a:prstGeom prst="rect">
            <a:avLst/>
          </a:prstGeom>
          <a:noFill/>
          <a:ln w="9525">
            <a:noFill/>
            <a:miter lim="800000"/>
            <a:headEnd/>
            <a:tailEnd/>
          </a:ln>
        </p:spPr>
        <p:txBody>
          <a:bodyPr wrap="none" lIns="0" tIns="0" rIns="0" bIns="0">
            <a:spAutoFit/>
          </a:bodyPr>
          <a:lstStyle/>
          <a:p>
            <a:r>
              <a:rPr lang="en-US" sz="1000" dirty="0">
                <a:solidFill>
                  <a:srgbClr val="000000"/>
                </a:solidFill>
                <a:latin typeface="Helvetica" pitchFamily="34" charset="0"/>
              </a:rPr>
              <a:t>Assume Passive</a:t>
            </a:r>
          </a:p>
          <a:p>
            <a:r>
              <a:rPr lang="en-US" sz="1000" dirty="0">
                <a:solidFill>
                  <a:srgbClr val="000000"/>
                </a:solidFill>
                <a:latin typeface="Helvetica" pitchFamily="34" charset="0"/>
              </a:rPr>
              <a:t>Thermal Design</a:t>
            </a:r>
            <a:endParaRPr lang="en-US" sz="1000" dirty="0"/>
          </a:p>
        </p:txBody>
      </p:sp>
      <p:sp>
        <p:nvSpPr>
          <p:cNvPr id="12316" name="Rectangle 28"/>
          <p:cNvSpPr>
            <a:spLocks noChangeArrowheads="1"/>
          </p:cNvSpPr>
          <p:nvPr/>
        </p:nvSpPr>
        <p:spPr bwMode="auto">
          <a:xfrm>
            <a:off x="2057400" y="2971800"/>
            <a:ext cx="1524000" cy="455612"/>
          </a:xfrm>
          <a:prstGeom prst="rect">
            <a:avLst/>
          </a:prstGeom>
          <a:solidFill>
            <a:srgbClr val="FFFFFF"/>
          </a:solidFill>
          <a:ln w="6350">
            <a:solidFill>
              <a:srgbClr val="000000"/>
            </a:solidFill>
            <a:miter lim="800000"/>
            <a:headEnd/>
            <a:tailEnd/>
          </a:ln>
        </p:spPr>
        <p:txBody>
          <a:bodyPr/>
          <a:lstStyle/>
          <a:p>
            <a:endParaRPr lang="en-US"/>
          </a:p>
        </p:txBody>
      </p:sp>
      <p:sp>
        <p:nvSpPr>
          <p:cNvPr id="12317" name="Rectangle 29"/>
          <p:cNvSpPr>
            <a:spLocks noChangeArrowheads="1"/>
          </p:cNvSpPr>
          <p:nvPr/>
        </p:nvSpPr>
        <p:spPr bwMode="auto">
          <a:xfrm>
            <a:off x="2133600" y="3048000"/>
            <a:ext cx="1436291" cy="307777"/>
          </a:xfrm>
          <a:prstGeom prst="rect">
            <a:avLst/>
          </a:prstGeom>
          <a:noFill/>
          <a:ln w="9525">
            <a:noFill/>
            <a:miter lim="800000"/>
            <a:headEnd/>
            <a:tailEnd/>
          </a:ln>
        </p:spPr>
        <p:txBody>
          <a:bodyPr wrap="none" lIns="0" tIns="0" rIns="0" bIns="0">
            <a:spAutoFit/>
          </a:bodyPr>
          <a:lstStyle/>
          <a:p>
            <a:pPr algn="ctr"/>
            <a:r>
              <a:rPr lang="en-US" sz="1000" dirty="0">
                <a:solidFill>
                  <a:srgbClr val="000000"/>
                </a:solidFill>
                <a:latin typeface="Helvetica" pitchFamily="34" charset="0"/>
              </a:rPr>
              <a:t>Calculate Environmental</a:t>
            </a:r>
          </a:p>
          <a:p>
            <a:pPr algn="ctr"/>
            <a:r>
              <a:rPr lang="en-US" sz="1000" dirty="0">
                <a:solidFill>
                  <a:srgbClr val="000000"/>
                </a:solidFill>
                <a:latin typeface="Helvetica" pitchFamily="34" charset="0"/>
              </a:rPr>
              <a:t>Heat Loads  </a:t>
            </a:r>
            <a:endParaRPr lang="en-US" sz="1000" dirty="0"/>
          </a:p>
        </p:txBody>
      </p:sp>
      <p:sp>
        <p:nvSpPr>
          <p:cNvPr id="12320" name="Rectangle 32"/>
          <p:cNvSpPr>
            <a:spLocks noChangeArrowheads="1"/>
          </p:cNvSpPr>
          <p:nvPr/>
        </p:nvSpPr>
        <p:spPr bwMode="auto">
          <a:xfrm>
            <a:off x="2057400" y="3657600"/>
            <a:ext cx="1524000" cy="446087"/>
          </a:xfrm>
          <a:prstGeom prst="rect">
            <a:avLst/>
          </a:prstGeom>
          <a:solidFill>
            <a:srgbClr val="FFFFFF"/>
          </a:solidFill>
          <a:ln w="6350">
            <a:solidFill>
              <a:srgbClr val="000000"/>
            </a:solidFill>
            <a:miter lim="800000"/>
            <a:headEnd/>
            <a:tailEnd/>
          </a:ln>
        </p:spPr>
        <p:txBody>
          <a:bodyPr/>
          <a:lstStyle/>
          <a:p>
            <a:endParaRPr lang="en-US"/>
          </a:p>
        </p:txBody>
      </p:sp>
      <p:sp>
        <p:nvSpPr>
          <p:cNvPr id="12323" name="Rectangle 35"/>
          <p:cNvSpPr>
            <a:spLocks noChangeArrowheads="1"/>
          </p:cNvSpPr>
          <p:nvPr/>
        </p:nvSpPr>
        <p:spPr bwMode="auto">
          <a:xfrm>
            <a:off x="2814638" y="3208338"/>
            <a:ext cx="55562" cy="119062"/>
          </a:xfrm>
          <a:prstGeom prst="rect">
            <a:avLst/>
          </a:prstGeom>
          <a:noFill/>
          <a:ln w="9525">
            <a:noFill/>
            <a:miter lim="800000"/>
            <a:headEnd/>
            <a:tailEnd/>
          </a:ln>
        </p:spPr>
        <p:txBody>
          <a:bodyPr wrap="none" lIns="0" tIns="0" rIns="0" bIns="0">
            <a:spAutoFit/>
          </a:bodyPr>
          <a:lstStyle/>
          <a:p>
            <a:r>
              <a:rPr lang="en-US" sz="600">
                <a:solidFill>
                  <a:srgbClr val="000000"/>
                </a:solidFill>
                <a:latin typeface="Helvetica" pitchFamily="34" charset="0"/>
              </a:rPr>
              <a:t> </a:t>
            </a:r>
            <a:endParaRPr lang="en-US" sz="1200"/>
          </a:p>
        </p:txBody>
      </p:sp>
      <p:sp>
        <p:nvSpPr>
          <p:cNvPr id="12327" name="Rectangle 39"/>
          <p:cNvSpPr>
            <a:spLocks noChangeArrowheads="1"/>
          </p:cNvSpPr>
          <p:nvPr/>
        </p:nvSpPr>
        <p:spPr bwMode="auto">
          <a:xfrm>
            <a:off x="2814638" y="3313113"/>
            <a:ext cx="55562" cy="119062"/>
          </a:xfrm>
          <a:prstGeom prst="rect">
            <a:avLst/>
          </a:prstGeom>
          <a:noFill/>
          <a:ln w="9525">
            <a:noFill/>
            <a:miter lim="800000"/>
            <a:headEnd/>
            <a:tailEnd/>
          </a:ln>
        </p:spPr>
        <p:txBody>
          <a:bodyPr wrap="none" lIns="0" tIns="0" rIns="0" bIns="0">
            <a:spAutoFit/>
          </a:bodyPr>
          <a:lstStyle/>
          <a:p>
            <a:r>
              <a:rPr lang="en-US" sz="600">
                <a:solidFill>
                  <a:srgbClr val="000000"/>
                </a:solidFill>
                <a:latin typeface="Helvetica" pitchFamily="34" charset="0"/>
              </a:rPr>
              <a:t> </a:t>
            </a:r>
            <a:endParaRPr lang="en-US" sz="1200"/>
          </a:p>
        </p:txBody>
      </p:sp>
      <p:sp>
        <p:nvSpPr>
          <p:cNvPr id="12332" name="Rectangle 44"/>
          <p:cNvSpPr>
            <a:spLocks noChangeArrowheads="1"/>
          </p:cNvSpPr>
          <p:nvPr/>
        </p:nvSpPr>
        <p:spPr bwMode="auto">
          <a:xfrm>
            <a:off x="2689225" y="3808413"/>
            <a:ext cx="55563" cy="119062"/>
          </a:xfrm>
          <a:prstGeom prst="rect">
            <a:avLst/>
          </a:prstGeom>
          <a:noFill/>
          <a:ln w="9525">
            <a:noFill/>
            <a:miter lim="800000"/>
            <a:headEnd/>
            <a:tailEnd/>
          </a:ln>
        </p:spPr>
        <p:txBody>
          <a:bodyPr wrap="none" lIns="0" tIns="0" rIns="0" bIns="0">
            <a:spAutoFit/>
          </a:bodyPr>
          <a:lstStyle/>
          <a:p>
            <a:r>
              <a:rPr lang="en-US" sz="600">
                <a:solidFill>
                  <a:srgbClr val="000000"/>
                </a:solidFill>
                <a:latin typeface="Helvetica" pitchFamily="34" charset="0"/>
              </a:rPr>
              <a:t> </a:t>
            </a:r>
            <a:endParaRPr lang="en-US" sz="1200"/>
          </a:p>
        </p:txBody>
      </p:sp>
      <p:sp>
        <p:nvSpPr>
          <p:cNvPr id="12334" name="Rectangle 46"/>
          <p:cNvSpPr>
            <a:spLocks noChangeArrowheads="1"/>
          </p:cNvSpPr>
          <p:nvPr/>
        </p:nvSpPr>
        <p:spPr bwMode="auto">
          <a:xfrm>
            <a:off x="2590800" y="4419600"/>
            <a:ext cx="1166812" cy="615950"/>
          </a:xfrm>
          <a:prstGeom prst="rect">
            <a:avLst/>
          </a:prstGeom>
          <a:solidFill>
            <a:srgbClr val="FFFFFF"/>
          </a:solidFill>
          <a:ln w="6350">
            <a:solidFill>
              <a:srgbClr val="000000"/>
            </a:solidFill>
            <a:miter lim="800000"/>
            <a:headEnd/>
            <a:tailEnd/>
          </a:ln>
        </p:spPr>
        <p:txBody>
          <a:bodyPr/>
          <a:lstStyle/>
          <a:p>
            <a:endParaRPr lang="en-US"/>
          </a:p>
        </p:txBody>
      </p:sp>
      <p:sp>
        <p:nvSpPr>
          <p:cNvPr id="12336" name="Rectangle 48"/>
          <p:cNvSpPr>
            <a:spLocks noChangeArrowheads="1"/>
          </p:cNvSpPr>
          <p:nvPr/>
        </p:nvSpPr>
        <p:spPr bwMode="auto">
          <a:xfrm>
            <a:off x="2717800" y="4359275"/>
            <a:ext cx="55563" cy="119063"/>
          </a:xfrm>
          <a:prstGeom prst="rect">
            <a:avLst/>
          </a:prstGeom>
          <a:noFill/>
          <a:ln w="9525">
            <a:noFill/>
            <a:miter lim="800000"/>
            <a:headEnd/>
            <a:tailEnd/>
          </a:ln>
        </p:spPr>
        <p:txBody>
          <a:bodyPr wrap="none" lIns="0" tIns="0" rIns="0" bIns="0">
            <a:spAutoFit/>
          </a:bodyPr>
          <a:lstStyle/>
          <a:p>
            <a:r>
              <a:rPr lang="en-US" sz="600">
                <a:solidFill>
                  <a:srgbClr val="000000"/>
                </a:solidFill>
                <a:latin typeface="Helvetica" pitchFamily="34" charset="0"/>
              </a:rPr>
              <a:t> </a:t>
            </a:r>
            <a:endParaRPr lang="en-US" sz="1200"/>
          </a:p>
        </p:txBody>
      </p:sp>
      <p:sp>
        <p:nvSpPr>
          <p:cNvPr id="12337" name="Rectangle 49"/>
          <p:cNvSpPr>
            <a:spLocks noChangeArrowheads="1"/>
          </p:cNvSpPr>
          <p:nvPr/>
        </p:nvSpPr>
        <p:spPr bwMode="auto">
          <a:xfrm>
            <a:off x="2667000" y="4495800"/>
            <a:ext cx="1001712" cy="153888"/>
          </a:xfrm>
          <a:prstGeom prst="rect">
            <a:avLst/>
          </a:prstGeom>
          <a:noFill/>
          <a:ln w="9525">
            <a:noFill/>
            <a:miter lim="800000"/>
            <a:headEnd/>
            <a:tailEnd/>
          </a:ln>
        </p:spPr>
        <p:txBody>
          <a:bodyPr wrap="square" lIns="0" tIns="0" rIns="0" bIns="0">
            <a:spAutoFit/>
          </a:bodyPr>
          <a:lstStyle/>
          <a:p>
            <a:r>
              <a:rPr lang="en-US" sz="1000" dirty="0">
                <a:solidFill>
                  <a:srgbClr val="000000"/>
                </a:solidFill>
                <a:latin typeface="Helvetica" pitchFamily="34" charset="0"/>
              </a:rPr>
              <a:t>Semi-Active TCS</a:t>
            </a:r>
            <a:endParaRPr lang="en-US" sz="1000" dirty="0"/>
          </a:p>
        </p:txBody>
      </p:sp>
      <p:sp>
        <p:nvSpPr>
          <p:cNvPr id="12338" name="Rectangle 50"/>
          <p:cNvSpPr>
            <a:spLocks noChangeArrowheads="1"/>
          </p:cNvSpPr>
          <p:nvPr/>
        </p:nvSpPr>
        <p:spPr bwMode="auto">
          <a:xfrm>
            <a:off x="2590800" y="5105400"/>
            <a:ext cx="1166812" cy="568325"/>
          </a:xfrm>
          <a:prstGeom prst="rect">
            <a:avLst/>
          </a:prstGeom>
          <a:solidFill>
            <a:srgbClr val="FFFFFF"/>
          </a:solidFill>
          <a:ln w="6350">
            <a:solidFill>
              <a:srgbClr val="000000"/>
            </a:solidFill>
            <a:miter lim="800000"/>
            <a:headEnd/>
            <a:tailEnd/>
          </a:ln>
        </p:spPr>
        <p:txBody>
          <a:bodyPr/>
          <a:lstStyle/>
          <a:p>
            <a:endParaRPr lang="en-US"/>
          </a:p>
        </p:txBody>
      </p:sp>
      <p:sp>
        <p:nvSpPr>
          <p:cNvPr id="12340" name="Rectangle 52"/>
          <p:cNvSpPr>
            <a:spLocks noChangeArrowheads="1"/>
          </p:cNvSpPr>
          <p:nvPr/>
        </p:nvSpPr>
        <p:spPr bwMode="auto">
          <a:xfrm>
            <a:off x="2836863" y="4916488"/>
            <a:ext cx="55562" cy="119062"/>
          </a:xfrm>
          <a:prstGeom prst="rect">
            <a:avLst/>
          </a:prstGeom>
          <a:noFill/>
          <a:ln w="9525">
            <a:noFill/>
            <a:miter lim="800000"/>
            <a:headEnd/>
            <a:tailEnd/>
          </a:ln>
        </p:spPr>
        <p:txBody>
          <a:bodyPr wrap="none" lIns="0" tIns="0" rIns="0" bIns="0">
            <a:spAutoFit/>
          </a:bodyPr>
          <a:lstStyle/>
          <a:p>
            <a:r>
              <a:rPr lang="en-US" sz="600">
                <a:solidFill>
                  <a:srgbClr val="000000"/>
                </a:solidFill>
                <a:latin typeface="Helvetica" pitchFamily="34" charset="0"/>
              </a:rPr>
              <a:t> </a:t>
            </a:r>
            <a:endParaRPr lang="en-US" sz="1200"/>
          </a:p>
        </p:txBody>
      </p:sp>
      <p:sp>
        <p:nvSpPr>
          <p:cNvPr id="12341" name="Rectangle 53"/>
          <p:cNvSpPr>
            <a:spLocks noChangeArrowheads="1"/>
          </p:cNvSpPr>
          <p:nvPr/>
        </p:nvSpPr>
        <p:spPr bwMode="auto">
          <a:xfrm>
            <a:off x="2743200" y="5181600"/>
            <a:ext cx="639599" cy="153888"/>
          </a:xfrm>
          <a:prstGeom prst="rect">
            <a:avLst/>
          </a:prstGeom>
          <a:noFill/>
          <a:ln w="9525">
            <a:noFill/>
            <a:miter lim="800000"/>
            <a:headEnd/>
            <a:tailEnd/>
          </a:ln>
        </p:spPr>
        <p:txBody>
          <a:bodyPr wrap="none" lIns="0" tIns="0" rIns="0" bIns="0">
            <a:spAutoFit/>
          </a:bodyPr>
          <a:lstStyle/>
          <a:p>
            <a:r>
              <a:rPr lang="en-US" sz="1000" dirty="0">
                <a:solidFill>
                  <a:srgbClr val="000000"/>
                </a:solidFill>
                <a:latin typeface="Helvetica" pitchFamily="34" charset="0"/>
              </a:rPr>
              <a:t>Active TCS</a:t>
            </a:r>
            <a:endParaRPr lang="en-US" sz="1000" dirty="0"/>
          </a:p>
        </p:txBody>
      </p:sp>
      <p:sp>
        <p:nvSpPr>
          <p:cNvPr id="12342" name="Rectangle 54"/>
          <p:cNvSpPr>
            <a:spLocks noChangeArrowheads="1"/>
          </p:cNvSpPr>
          <p:nvPr/>
        </p:nvSpPr>
        <p:spPr bwMode="auto">
          <a:xfrm>
            <a:off x="2590800" y="5715000"/>
            <a:ext cx="1143000" cy="592137"/>
          </a:xfrm>
          <a:prstGeom prst="rect">
            <a:avLst/>
          </a:prstGeom>
          <a:solidFill>
            <a:srgbClr val="FFFFFF"/>
          </a:solidFill>
          <a:ln w="6350">
            <a:solidFill>
              <a:srgbClr val="000000"/>
            </a:solidFill>
            <a:miter lim="800000"/>
            <a:headEnd/>
            <a:tailEnd/>
          </a:ln>
        </p:spPr>
        <p:txBody>
          <a:bodyPr/>
          <a:lstStyle/>
          <a:p>
            <a:endParaRPr lang="en-US"/>
          </a:p>
        </p:txBody>
      </p:sp>
      <p:sp>
        <p:nvSpPr>
          <p:cNvPr id="12344" name="Rectangle 56"/>
          <p:cNvSpPr>
            <a:spLocks noChangeArrowheads="1"/>
          </p:cNvSpPr>
          <p:nvPr/>
        </p:nvSpPr>
        <p:spPr bwMode="auto">
          <a:xfrm>
            <a:off x="2822575" y="5453063"/>
            <a:ext cx="55563" cy="119062"/>
          </a:xfrm>
          <a:prstGeom prst="rect">
            <a:avLst/>
          </a:prstGeom>
          <a:noFill/>
          <a:ln w="9525">
            <a:noFill/>
            <a:miter lim="800000"/>
            <a:headEnd/>
            <a:tailEnd/>
          </a:ln>
        </p:spPr>
        <p:txBody>
          <a:bodyPr wrap="none" lIns="0" tIns="0" rIns="0" bIns="0">
            <a:spAutoFit/>
          </a:bodyPr>
          <a:lstStyle/>
          <a:p>
            <a:r>
              <a:rPr lang="en-US" sz="600">
                <a:solidFill>
                  <a:srgbClr val="000000"/>
                </a:solidFill>
                <a:latin typeface="Helvetica" pitchFamily="34" charset="0"/>
              </a:rPr>
              <a:t> </a:t>
            </a:r>
            <a:endParaRPr lang="en-US" sz="1200"/>
          </a:p>
        </p:txBody>
      </p:sp>
      <p:sp>
        <p:nvSpPr>
          <p:cNvPr id="12345" name="Rectangle 57"/>
          <p:cNvSpPr>
            <a:spLocks noChangeArrowheads="1"/>
          </p:cNvSpPr>
          <p:nvPr/>
        </p:nvSpPr>
        <p:spPr bwMode="auto">
          <a:xfrm>
            <a:off x="2743200" y="5791200"/>
            <a:ext cx="710131" cy="153888"/>
          </a:xfrm>
          <a:prstGeom prst="rect">
            <a:avLst/>
          </a:prstGeom>
          <a:noFill/>
          <a:ln w="9525">
            <a:noFill/>
            <a:miter lim="800000"/>
            <a:headEnd/>
            <a:tailEnd/>
          </a:ln>
        </p:spPr>
        <p:txBody>
          <a:bodyPr wrap="none" lIns="0" tIns="0" rIns="0" bIns="0">
            <a:spAutoFit/>
          </a:bodyPr>
          <a:lstStyle/>
          <a:p>
            <a:r>
              <a:rPr lang="en-US" sz="1000" dirty="0">
                <a:solidFill>
                  <a:srgbClr val="000000"/>
                </a:solidFill>
                <a:latin typeface="Helvetica" pitchFamily="34" charset="0"/>
              </a:rPr>
              <a:t>Special TCS</a:t>
            </a:r>
            <a:endParaRPr lang="en-US" sz="1000" dirty="0"/>
          </a:p>
        </p:txBody>
      </p:sp>
      <p:sp>
        <p:nvSpPr>
          <p:cNvPr id="12346" name="Rectangle 58"/>
          <p:cNvSpPr>
            <a:spLocks noChangeArrowheads="1"/>
          </p:cNvSpPr>
          <p:nvPr/>
        </p:nvSpPr>
        <p:spPr bwMode="auto">
          <a:xfrm>
            <a:off x="4267200" y="3733800"/>
            <a:ext cx="762000" cy="276999"/>
          </a:xfrm>
          <a:prstGeom prst="rect">
            <a:avLst/>
          </a:prstGeom>
          <a:noFill/>
          <a:ln w="9525">
            <a:noFill/>
            <a:miter lim="800000"/>
            <a:headEnd/>
            <a:tailEnd/>
          </a:ln>
        </p:spPr>
        <p:txBody>
          <a:bodyPr wrap="square" lIns="0" tIns="0" rIns="0" bIns="0">
            <a:spAutoFit/>
          </a:bodyPr>
          <a:lstStyle/>
          <a:p>
            <a:r>
              <a:rPr lang="en-US" sz="900" dirty="0">
                <a:solidFill>
                  <a:schemeClr val="bg1"/>
                </a:solidFill>
                <a:latin typeface="Helvetica" pitchFamily="34" charset="0"/>
              </a:rPr>
              <a:t>Temperatures</a:t>
            </a:r>
          </a:p>
          <a:p>
            <a:r>
              <a:rPr lang="en-US" sz="900" dirty="0">
                <a:solidFill>
                  <a:schemeClr val="bg1"/>
                </a:solidFill>
                <a:latin typeface="Helvetica" pitchFamily="34" charset="0"/>
              </a:rPr>
              <a:t>   Acceptable?</a:t>
            </a:r>
            <a:endParaRPr lang="en-US" sz="900" dirty="0">
              <a:solidFill>
                <a:schemeClr val="bg1"/>
              </a:solidFill>
            </a:endParaRPr>
          </a:p>
        </p:txBody>
      </p:sp>
      <p:sp>
        <p:nvSpPr>
          <p:cNvPr id="12348" name="Rectangle 60"/>
          <p:cNvSpPr>
            <a:spLocks noChangeArrowheads="1"/>
          </p:cNvSpPr>
          <p:nvPr/>
        </p:nvSpPr>
        <p:spPr bwMode="auto">
          <a:xfrm>
            <a:off x="3984625" y="3279775"/>
            <a:ext cx="34925" cy="55563"/>
          </a:xfrm>
          <a:prstGeom prst="rect">
            <a:avLst/>
          </a:prstGeom>
          <a:noFill/>
          <a:ln w="9525">
            <a:noFill/>
            <a:miter lim="800000"/>
            <a:headEnd/>
            <a:tailEnd/>
          </a:ln>
        </p:spPr>
        <p:txBody>
          <a:bodyPr wrap="none" lIns="0" tIns="0" rIns="0" bIns="0">
            <a:spAutoFit/>
          </a:bodyPr>
          <a:lstStyle/>
          <a:p>
            <a:r>
              <a:rPr lang="en-US" sz="400">
                <a:solidFill>
                  <a:srgbClr val="000000"/>
                </a:solidFill>
                <a:latin typeface="Helvetica" pitchFamily="34" charset="0"/>
              </a:rPr>
              <a:t>.</a:t>
            </a:r>
            <a:endParaRPr lang="en-US" sz="1200"/>
          </a:p>
        </p:txBody>
      </p:sp>
      <p:sp>
        <p:nvSpPr>
          <p:cNvPr id="12351" name="Rectangle 63"/>
          <p:cNvSpPr>
            <a:spLocks noChangeArrowheads="1"/>
          </p:cNvSpPr>
          <p:nvPr/>
        </p:nvSpPr>
        <p:spPr bwMode="auto">
          <a:xfrm>
            <a:off x="4270375" y="3286125"/>
            <a:ext cx="14428" cy="61555"/>
          </a:xfrm>
          <a:prstGeom prst="rect">
            <a:avLst/>
          </a:prstGeom>
          <a:noFill/>
          <a:ln w="9525">
            <a:noFill/>
            <a:miter lim="800000"/>
            <a:headEnd/>
            <a:tailEnd/>
          </a:ln>
        </p:spPr>
        <p:txBody>
          <a:bodyPr wrap="none" lIns="0" tIns="0" rIns="0" bIns="0">
            <a:spAutoFit/>
          </a:bodyPr>
          <a:lstStyle/>
          <a:p>
            <a:r>
              <a:rPr lang="en-US" sz="400" dirty="0">
                <a:solidFill>
                  <a:schemeClr val="bg1"/>
                </a:solidFill>
                <a:latin typeface="Helvetica" pitchFamily="34" charset="0"/>
              </a:rPr>
              <a:t>.</a:t>
            </a:r>
            <a:endParaRPr lang="en-US" sz="1200" dirty="0">
              <a:solidFill>
                <a:schemeClr val="bg1"/>
              </a:solidFill>
            </a:endParaRPr>
          </a:p>
        </p:txBody>
      </p:sp>
      <p:sp>
        <p:nvSpPr>
          <p:cNvPr id="12428" name="Line 140"/>
          <p:cNvSpPr>
            <a:spLocks noChangeShapeType="1"/>
          </p:cNvSpPr>
          <p:nvPr/>
        </p:nvSpPr>
        <p:spPr bwMode="auto">
          <a:xfrm flipV="1">
            <a:off x="2209800" y="4114800"/>
            <a:ext cx="0" cy="1925638"/>
          </a:xfrm>
          <a:prstGeom prst="line">
            <a:avLst/>
          </a:prstGeom>
          <a:noFill/>
          <a:ln w="25400">
            <a:solidFill>
              <a:srgbClr val="000000"/>
            </a:solidFill>
            <a:round/>
            <a:headEnd/>
            <a:tailEnd/>
          </a:ln>
        </p:spPr>
        <p:txBody>
          <a:bodyPr/>
          <a:lstStyle/>
          <a:p>
            <a:endParaRPr lang="en-US"/>
          </a:p>
        </p:txBody>
      </p:sp>
      <p:sp>
        <p:nvSpPr>
          <p:cNvPr id="12429" name="Line 141"/>
          <p:cNvSpPr>
            <a:spLocks noChangeShapeType="1"/>
          </p:cNvSpPr>
          <p:nvPr/>
        </p:nvSpPr>
        <p:spPr bwMode="auto">
          <a:xfrm flipV="1">
            <a:off x="2362201" y="4114799"/>
            <a:ext cx="0" cy="1371599"/>
          </a:xfrm>
          <a:prstGeom prst="line">
            <a:avLst/>
          </a:prstGeom>
          <a:noFill/>
          <a:ln w="25400">
            <a:solidFill>
              <a:srgbClr val="000000"/>
            </a:solidFill>
            <a:round/>
            <a:headEnd/>
            <a:tailEnd/>
          </a:ln>
        </p:spPr>
        <p:txBody>
          <a:bodyPr/>
          <a:lstStyle/>
          <a:p>
            <a:endParaRPr lang="en-US"/>
          </a:p>
        </p:txBody>
      </p:sp>
      <p:sp>
        <p:nvSpPr>
          <p:cNvPr id="12430" name="Line 142"/>
          <p:cNvSpPr>
            <a:spLocks noChangeShapeType="1"/>
          </p:cNvSpPr>
          <p:nvPr/>
        </p:nvSpPr>
        <p:spPr bwMode="auto">
          <a:xfrm flipV="1">
            <a:off x="2514600" y="4114800"/>
            <a:ext cx="1587" cy="609600"/>
          </a:xfrm>
          <a:prstGeom prst="line">
            <a:avLst/>
          </a:prstGeom>
          <a:noFill/>
          <a:ln w="25400">
            <a:solidFill>
              <a:srgbClr val="000000"/>
            </a:solidFill>
            <a:round/>
            <a:headEnd/>
            <a:tailEnd/>
          </a:ln>
        </p:spPr>
        <p:txBody>
          <a:bodyPr/>
          <a:lstStyle/>
          <a:p>
            <a:endParaRPr lang="en-US"/>
          </a:p>
        </p:txBody>
      </p:sp>
      <p:sp>
        <p:nvSpPr>
          <p:cNvPr id="12433" name="Line 145"/>
          <p:cNvSpPr>
            <a:spLocks noChangeShapeType="1"/>
          </p:cNvSpPr>
          <p:nvPr/>
        </p:nvSpPr>
        <p:spPr bwMode="auto">
          <a:xfrm>
            <a:off x="2514600" y="4724400"/>
            <a:ext cx="69850" cy="1588"/>
          </a:xfrm>
          <a:prstGeom prst="line">
            <a:avLst/>
          </a:prstGeom>
          <a:noFill/>
          <a:ln w="25400">
            <a:solidFill>
              <a:srgbClr val="000000"/>
            </a:solidFill>
            <a:round/>
            <a:headEnd/>
            <a:tailEnd/>
          </a:ln>
        </p:spPr>
        <p:txBody>
          <a:bodyPr/>
          <a:lstStyle/>
          <a:p>
            <a:endParaRPr lang="en-US"/>
          </a:p>
        </p:txBody>
      </p:sp>
      <p:sp>
        <p:nvSpPr>
          <p:cNvPr id="12434" name="Line 146"/>
          <p:cNvSpPr>
            <a:spLocks noChangeShapeType="1"/>
          </p:cNvSpPr>
          <p:nvPr/>
        </p:nvSpPr>
        <p:spPr bwMode="auto">
          <a:xfrm>
            <a:off x="2362200" y="5486400"/>
            <a:ext cx="228600" cy="0"/>
          </a:xfrm>
          <a:prstGeom prst="line">
            <a:avLst/>
          </a:prstGeom>
          <a:noFill/>
          <a:ln w="25400">
            <a:solidFill>
              <a:srgbClr val="000000"/>
            </a:solidFill>
            <a:round/>
            <a:headEnd/>
            <a:tailEnd/>
          </a:ln>
        </p:spPr>
        <p:txBody>
          <a:bodyPr/>
          <a:lstStyle/>
          <a:p>
            <a:endParaRPr lang="en-US"/>
          </a:p>
        </p:txBody>
      </p:sp>
      <p:sp>
        <p:nvSpPr>
          <p:cNvPr id="12435" name="Line 147"/>
          <p:cNvSpPr>
            <a:spLocks noChangeShapeType="1"/>
          </p:cNvSpPr>
          <p:nvPr/>
        </p:nvSpPr>
        <p:spPr bwMode="auto">
          <a:xfrm>
            <a:off x="2209800" y="6019800"/>
            <a:ext cx="388938" cy="1587"/>
          </a:xfrm>
          <a:prstGeom prst="line">
            <a:avLst/>
          </a:prstGeom>
          <a:noFill/>
          <a:ln w="25400">
            <a:solidFill>
              <a:srgbClr val="000000"/>
            </a:solidFill>
            <a:round/>
            <a:headEnd/>
            <a:tailEnd/>
          </a:ln>
        </p:spPr>
        <p:txBody>
          <a:bodyPr/>
          <a:lstStyle/>
          <a:p>
            <a:endParaRPr lang="en-US"/>
          </a:p>
        </p:txBody>
      </p:sp>
      <p:sp>
        <p:nvSpPr>
          <p:cNvPr id="12457" name="Line 169"/>
          <p:cNvSpPr>
            <a:spLocks noChangeShapeType="1"/>
          </p:cNvSpPr>
          <p:nvPr/>
        </p:nvSpPr>
        <p:spPr bwMode="auto">
          <a:xfrm flipV="1">
            <a:off x="4572000" y="4191000"/>
            <a:ext cx="0" cy="1752600"/>
          </a:xfrm>
          <a:prstGeom prst="line">
            <a:avLst/>
          </a:prstGeom>
          <a:noFill/>
          <a:ln w="25400">
            <a:solidFill>
              <a:srgbClr val="000000"/>
            </a:solidFill>
            <a:round/>
            <a:headEnd/>
            <a:tailEnd/>
          </a:ln>
        </p:spPr>
        <p:txBody>
          <a:bodyPr/>
          <a:lstStyle/>
          <a:p>
            <a:endParaRPr lang="en-US"/>
          </a:p>
        </p:txBody>
      </p:sp>
      <p:sp>
        <p:nvSpPr>
          <p:cNvPr id="12512" name="Rectangle 224"/>
          <p:cNvSpPr>
            <a:spLocks noChangeArrowheads="1"/>
          </p:cNvSpPr>
          <p:nvPr/>
        </p:nvSpPr>
        <p:spPr bwMode="auto">
          <a:xfrm>
            <a:off x="4648200" y="4267200"/>
            <a:ext cx="304800" cy="184666"/>
          </a:xfrm>
          <a:prstGeom prst="rect">
            <a:avLst/>
          </a:prstGeom>
          <a:noFill/>
          <a:ln w="9525">
            <a:noFill/>
            <a:miter lim="800000"/>
            <a:headEnd/>
            <a:tailEnd/>
          </a:ln>
        </p:spPr>
        <p:txBody>
          <a:bodyPr wrap="square" lIns="0" tIns="0" rIns="0" bIns="0">
            <a:spAutoFit/>
          </a:bodyPr>
          <a:lstStyle/>
          <a:p>
            <a:r>
              <a:rPr lang="en-US" sz="1200" dirty="0">
                <a:latin typeface="Helvetica" pitchFamily="34" charset="0"/>
              </a:rPr>
              <a:t>No</a:t>
            </a:r>
            <a:endParaRPr lang="en-US" sz="1200" dirty="0"/>
          </a:p>
        </p:txBody>
      </p:sp>
      <p:sp>
        <p:nvSpPr>
          <p:cNvPr id="12548" name="Rectangle 260"/>
          <p:cNvSpPr>
            <a:spLocks noChangeArrowheads="1"/>
          </p:cNvSpPr>
          <p:nvPr/>
        </p:nvSpPr>
        <p:spPr bwMode="auto">
          <a:xfrm>
            <a:off x="5334000" y="3657600"/>
            <a:ext cx="381000" cy="184666"/>
          </a:xfrm>
          <a:prstGeom prst="rect">
            <a:avLst/>
          </a:prstGeom>
          <a:noFill/>
          <a:ln w="9525">
            <a:noFill/>
            <a:miter lim="800000"/>
            <a:headEnd/>
            <a:tailEnd/>
          </a:ln>
        </p:spPr>
        <p:txBody>
          <a:bodyPr wrap="square" lIns="0" tIns="0" rIns="0" bIns="0">
            <a:spAutoFit/>
          </a:bodyPr>
          <a:lstStyle/>
          <a:p>
            <a:r>
              <a:rPr lang="en-US" sz="1200" dirty="0">
                <a:latin typeface="Helvetica" pitchFamily="34" charset="0"/>
              </a:rPr>
              <a:t>Yes</a:t>
            </a:r>
            <a:endParaRPr lang="en-US" sz="1200" dirty="0"/>
          </a:p>
        </p:txBody>
      </p:sp>
      <p:sp>
        <p:nvSpPr>
          <p:cNvPr id="249" name="TextBox 248"/>
          <p:cNvSpPr txBox="1"/>
          <p:nvPr/>
        </p:nvSpPr>
        <p:spPr>
          <a:xfrm>
            <a:off x="5943600" y="3581400"/>
            <a:ext cx="1295400" cy="646331"/>
          </a:xfrm>
          <a:prstGeom prst="rect">
            <a:avLst/>
          </a:prstGeom>
          <a:solidFill>
            <a:schemeClr val="tx1"/>
          </a:solidFill>
          <a:ln w="12700">
            <a:solidFill>
              <a:schemeClr val="tx1"/>
            </a:solidFill>
          </a:ln>
        </p:spPr>
        <p:txBody>
          <a:bodyPr wrap="square" rtlCol="0">
            <a:spAutoFit/>
          </a:bodyPr>
          <a:lstStyle/>
          <a:p>
            <a:r>
              <a:rPr lang="en-US" sz="1200" dirty="0">
                <a:solidFill>
                  <a:schemeClr val="bg1"/>
                </a:solidFill>
              </a:rPr>
              <a:t>Calculate </a:t>
            </a:r>
          </a:p>
          <a:p>
            <a:r>
              <a:rPr lang="en-US" sz="1200" dirty="0">
                <a:solidFill>
                  <a:schemeClr val="bg1"/>
                </a:solidFill>
              </a:rPr>
              <a:t>    TCS Weight</a:t>
            </a:r>
          </a:p>
          <a:p>
            <a:r>
              <a:rPr lang="en-US" sz="1200" dirty="0">
                <a:solidFill>
                  <a:schemeClr val="bg1"/>
                </a:solidFill>
              </a:rPr>
              <a:t>    TCS Power</a:t>
            </a:r>
          </a:p>
        </p:txBody>
      </p:sp>
      <p:sp>
        <p:nvSpPr>
          <p:cNvPr id="250" name="TextBox 249"/>
          <p:cNvSpPr txBox="1"/>
          <p:nvPr/>
        </p:nvSpPr>
        <p:spPr>
          <a:xfrm>
            <a:off x="5791200" y="4648200"/>
            <a:ext cx="1676400" cy="1661993"/>
          </a:xfrm>
          <a:prstGeom prst="rect">
            <a:avLst/>
          </a:prstGeom>
          <a:solidFill>
            <a:schemeClr val="tx1"/>
          </a:solidFill>
          <a:ln>
            <a:solidFill>
              <a:schemeClr val="tx1"/>
            </a:solidFill>
          </a:ln>
        </p:spPr>
        <p:txBody>
          <a:bodyPr wrap="square" rtlCol="0">
            <a:spAutoFit/>
          </a:bodyPr>
          <a:lstStyle/>
          <a:p>
            <a:r>
              <a:rPr lang="en-US" sz="1200" dirty="0"/>
              <a:t>       </a:t>
            </a:r>
            <a:r>
              <a:rPr lang="en-US" sz="1200" dirty="0">
                <a:solidFill>
                  <a:schemeClr val="bg1"/>
                </a:solidFill>
              </a:rPr>
              <a:t>Establish</a:t>
            </a:r>
          </a:p>
          <a:p>
            <a:r>
              <a:rPr lang="en-US" sz="1000" dirty="0">
                <a:solidFill>
                  <a:schemeClr val="bg1"/>
                </a:solidFill>
              </a:rPr>
              <a:t>Radiator sizes</a:t>
            </a:r>
          </a:p>
          <a:p>
            <a:r>
              <a:rPr lang="en-US" sz="1000" dirty="0">
                <a:solidFill>
                  <a:schemeClr val="bg1"/>
                </a:solidFill>
              </a:rPr>
              <a:t>Insulation requirements</a:t>
            </a:r>
          </a:p>
          <a:p>
            <a:r>
              <a:rPr lang="en-US" sz="1000" dirty="0">
                <a:solidFill>
                  <a:schemeClr val="bg1"/>
                </a:solidFill>
              </a:rPr>
              <a:t>Thermal finishes</a:t>
            </a:r>
          </a:p>
          <a:p>
            <a:r>
              <a:rPr lang="en-US" sz="1000" dirty="0">
                <a:solidFill>
                  <a:schemeClr val="bg1"/>
                </a:solidFill>
              </a:rPr>
              <a:t>Heater sizes</a:t>
            </a:r>
          </a:p>
          <a:p>
            <a:r>
              <a:rPr lang="en-US" sz="1000" dirty="0">
                <a:solidFill>
                  <a:schemeClr val="bg1"/>
                </a:solidFill>
              </a:rPr>
              <a:t>Heat pipe characteristics</a:t>
            </a:r>
          </a:p>
          <a:p>
            <a:r>
              <a:rPr lang="en-US" sz="1000" dirty="0">
                <a:solidFill>
                  <a:schemeClr val="bg1"/>
                </a:solidFill>
              </a:rPr>
              <a:t>Louver characteristics</a:t>
            </a:r>
          </a:p>
          <a:p>
            <a:r>
              <a:rPr lang="en-US" sz="1000" dirty="0">
                <a:solidFill>
                  <a:schemeClr val="bg1"/>
                </a:solidFill>
              </a:rPr>
              <a:t>Pumped loop details</a:t>
            </a:r>
          </a:p>
          <a:p>
            <a:r>
              <a:rPr lang="en-US" sz="1000" dirty="0">
                <a:solidFill>
                  <a:schemeClr val="bg1"/>
                </a:solidFill>
              </a:rPr>
              <a:t>Any constraints </a:t>
            </a:r>
          </a:p>
          <a:p>
            <a:endParaRPr lang="en-US" sz="1000" dirty="0"/>
          </a:p>
        </p:txBody>
      </p:sp>
      <p:sp>
        <p:nvSpPr>
          <p:cNvPr id="251" name="TextBox 250"/>
          <p:cNvSpPr txBox="1"/>
          <p:nvPr/>
        </p:nvSpPr>
        <p:spPr>
          <a:xfrm>
            <a:off x="2133600" y="3733800"/>
            <a:ext cx="1295400" cy="400110"/>
          </a:xfrm>
          <a:prstGeom prst="rect">
            <a:avLst/>
          </a:prstGeom>
          <a:noFill/>
        </p:spPr>
        <p:txBody>
          <a:bodyPr wrap="square" rtlCol="0">
            <a:spAutoFit/>
          </a:bodyPr>
          <a:lstStyle/>
          <a:p>
            <a:pPr algn="ctr"/>
            <a:r>
              <a:rPr lang="en-US" sz="1000" dirty="0">
                <a:solidFill>
                  <a:schemeClr val="bg1"/>
                </a:solidFill>
              </a:rPr>
              <a:t>Calculate Temperatures</a:t>
            </a:r>
          </a:p>
        </p:txBody>
      </p:sp>
      <p:sp>
        <p:nvSpPr>
          <p:cNvPr id="257" name="Line 142"/>
          <p:cNvSpPr>
            <a:spLocks noChangeShapeType="1"/>
          </p:cNvSpPr>
          <p:nvPr/>
        </p:nvSpPr>
        <p:spPr bwMode="auto">
          <a:xfrm flipV="1">
            <a:off x="2819401" y="3429000"/>
            <a:ext cx="0" cy="228600"/>
          </a:xfrm>
          <a:prstGeom prst="line">
            <a:avLst/>
          </a:prstGeom>
          <a:noFill/>
          <a:ln w="25400">
            <a:solidFill>
              <a:srgbClr val="000000"/>
            </a:solidFill>
            <a:round/>
            <a:headEnd/>
            <a:tailEnd/>
          </a:ln>
        </p:spPr>
        <p:txBody>
          <a:bodyPr/>
          <a:lstStyle/>
          <a:p>
            <a:endParaRPr lang="en-US"/>
          </a:p>
        </p:txBody>
      </p:sp>
      <p:sp>
        <p:nvSpPr>
          <p:cNvPr id="258" name="Line 142"/>
          <p:cNvSpPr>
            <a:spLocks noChangeShapeType="1"/>
          </p:cNvSpPr>
          <p:nvPr/>
        </p:nvSpPr>
        <p:spPr bwMode="auto">
          <a:xfrm flipV="1">
            <a:off x="2819400" y="2895600"/>
            <a:ext cx="0" cy="76200"/>
          </a:xfrm>
          <a:prstGeom prst="line">
            <a:avLst/>
          </a:prstGeom>
          <a:noFill/>
          <a:ln w="25400">
            <a:solidFill>
              <a:srgbClr val="000000"/>
            </a:solidFill>
            <a:round/>
            <a:headEnd/>
            <a:tailEnd/>
          </a:ln>
        </p:spPr>
        <p:txBody>
          <a:bodyPr/>
          <a:lstStyle/>
          <a:p>
            <a:endParaRPr lang="en-US"/>
          </a:p>
        </p:txBody>
      </p:sp>
      <p:sp>
        <p:nvSpPr>
          <p:cNvPr id="259" name="Line 142"/>
          <p:cNvSpPr>
            <a:spLocks noChangeShapeType="1"/>
          </p:cNvSpPr>
          <p:nvPr/>
        </p:nvSpPr>
        <p:spPr bwMode="auto">
          <a:xfrm flipV="1">
            <a:off x="2819400" y="2362200"/>
            <a:ext cx="0" cy="76200"/>
          </a:xfrm>
          <a:prstGeom prst="line">
            <a:avLst/>
          </a:prstGeom>
          <a:noFill/>
          <a:ln w="25400">
            <a:solidFill>
              <a:srgbClr val="000000"/>
            </a:solidFill>
            <a:round/>
            <a:headEnd/>
            <a:tailEnd/>
          </a:ln>
        </p:spPr>
        <p:txBody>
          <a:bodyPr/>
          <a:lstStyle/>
          <a:p>
            <a:endParaRPr lang="en-US"/>
          </a:p>
        </p:txBody>
      </p:sp>
      <p:sp>
        <p:nvSpPr>
          <p:cNvPr id="260" name="Line 147"/>
          <p:cNvSpPr>
            <a:spLocks noChangeShapeType="1"/>
          </p:cNvSpPr>
          <p:nvPr/>
        </p:nvSpPr>
        <p:spPr bwMode="auto">
          <a:xfrm>
            <a:off x="5237162" y="3869499"/>
            <a:ext cx="706438" cy="0"/>
          </a:xfrm>
          <a:prstGeom prst="line">
            <a:avLst/>
          </a:prstGeom>
          <a:noFill/>
          <a:ln w="25400">
            <a:solidFill>
              <a:srgbClr val="000000"/>
            </a:solidFill>
            <a:round/>
            <a:headEnd/>
            <a:tailEnd/>
          </a:ln>
        </p:spPr>
        <p:txBody>
          <a:bodyPr/>
          <a:lstStyle/>
          <a:p>
            <a:endParaRPr lang="en-US"/>
          </a:p>
        </p:txBody>
      </p:sp>
      <p:sp>
        <p:nvSpPr>
          <p:cNvPr id="261" name="Line 142"/>
          <p:cNvSpPr>
            <a:spLocks noChangeShapeType="1"/>
          </p:cNvSpPr>
          <p:nvPr/>
        </p:nvSpPr>
        <p:spPr bwMode="auto">
          <a:xfrm flipV="1">
            <a:off x="6553200" y="4267200"/>
            <a:ext cx="0" cy="381000"/>
          </a:xfrm>
          <a:prstGeom prst="line">
            <a:avLst/>
          </a:prstGeom>
          <a:noFill/>
          <a:ln w="25400">
            <a:solidFill>
              <a:srgbClr val="000000"/>
            </a:solidFill>
            <a:round/>
            <a:headEnd/>
            <a:tailEnd/>
          </a:ln>
        </p:spPr>
        <p:txBody>
          <a:bodyPr/>
          <a:lstStyle/>
          <a:p>
            <a:endParaRPr lang="en-US"/>
          </a:p>
        </p:txBody>
      </p:sp>
      <p:sp>
        <p:nvSpPr>
          <p:cNvPr id="47" name="Slide Number Placeholder 46"/>
          <p:cNvSpPr>
            <a:spLocks noGrp="1"/>
          </p:cNvSpPr>
          <p:nvPr>
            <p:ph type="sldNum" sz="quarter" idx="12"/>
          </p:nvPr>
        </p:nvSpPr>
        <p:spPr/>
        <p:txBody>
          <a:bodyPr/>
          <a:lstStyle/>
          <a:p>
            <a:fld id="{DE0486B4-4F1D-41AD-8FE6-582AF6E733C3}" type="slidenum">
              <a:rPr lang="en-US" altLang="en-US" smtClean="0"/>
              <a:pPr/>
              <a:t>11</a:t>
            </a:fld>
            <a:endParaRPr lang="en-US" altLang="en-US"/>
          </a:p>
        </p:txBody>
      </p:sp>
      <p:sp>
        <p:nvSpPr>
          <p:cNvPr id="48" name="Line 142">
            <a:extLst>
              <a:ext uri="{FF2B5EF4-FFF2-40B4-BE49-F238E27FC236}">
                <a16:creationId xmlns:a16="http://schemas.microsoft.com/office/drawing/2014/main" id="{0336823E-4E6C-4A48-ACE4-FE0F478E04D6}"/>
              </a:ext>
            </a:extLst>
          </p:cNvPr>
          <p:cNvSpPr>
            <a:spLocks noChangeShapeType="1"/>
          </p:cNvSpPr>
          <p:nvPr/>
        </p:nvSpPr>
        <p:spPr bwMode="auto">
          <a:xfrm flipH="1">
            <a:off x="3581400" y="3869499"/>
            <a:ext cx="386847" cy="826"/>
          </a:xfrm>
          <a:prstGeom prst="line">
            <a:avLst/>
          </a:prstGeom>
          <a:noFill/>
          <a:ln w="25400">
            <a:solidFill>
              <a:srgbClr val="000000"/>
            </a:solidFill>
            <a:round/>
            <a:headEnd/>
            <a:tailEnd/>
          </a:ln>
        </p:spPr>
        <p:txBody>
          <a:bodyPr/>
          <a:lstStyle/>
          <a:p>
            <a:endParaRPr lang="en-US"/>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lIns="92075" tIns="46038" rIns="92075" bIns="46038">
            <a:normAutofit/>
          </a:bodyPr>
          <a:lstStyle/>
          <a:p>
            <a:r>
              <a:rPr lang="en-US" sz="4100" dirty="0"/>
              <a:t>Thermal design drivers</a:t>
            </a:r>
          </a:p>
        </p:txBody>
      </p:sp>
      <p:sp>
        <p:nvSpPr>
          <p:cNvPr id="18435" name="Rectangle 3"/>
          <p:cNvSpPr>
            <a:spLocks noGrp="1" noChangeArrowheads="1"/>
          </p:cNvSpPr>
          <p:nvPr>
            <p:ph idx="1"/>
          </p:nvPr>
        </p:nvSpPr>
        <p:spPr>
          <a:xfrm>
            <a:off x="381000" y="1417638"/>
            <a:ext cx="7467600" cy="4525963"/>
          </a:xfrm>
          <a:noFill/>
          <a:ln/>
        </p:spPr>
        <p:txBody>
          <a:bodyPr lIns="92075" tIns="46038" rIns="92075" bIns="46038" anchor="ctr">
            <a:normAutofit fontScale="62500" lnSpcReduction="20000"/>
          </a:bodyPr>
          <a:lstStyle/>
          <a:p>
            <a:pPr>
              <a:lnSpc>
                <a:spcPct val="120000"/>
              </a:lnSpc>
              <a:spcAft>
                <a:spcPct val="50000"/>
              </a:spcAft>
            </a:pPr>
            <a:r>
              <a:rPr lang="en-US" dirty="0"/>
              <a:t>Thermal design driven by component temperature requirements, satellite configuration, and thermal environment</a:t>
            </a:r>
          </a:p>
          <a:p>
            <a:pPr>
              <a:lnSpc>
                <a:spcPct val="120000"/>
              </a:lnSpc>
              <a:spcAft>
                <a:spcPct val="50000"/>
              </a:spcAft>
            </a:pPr>
            <a:r>
              <a:rPr lang="en-US" dirty="0"/>
              <a:t>Layout of satellite and orbit characteristics are usually givens</a:t>
            </a:r>
          </a:p>
          <a:p>
            <a:pPr>
              <a:lnSpc>
                <a:spcPct val="120000"/>
              </a:lnSpc>
            </a:pPr>
            <a:r>
              <a:rPr lang="en-US" dirty="0"/>
              <a:t>Basic temperature range of electronics boxes often established at program level</a:t>
            </a:r>
          </a:p>
          <a:p>
            <a:pPr lvl="1">
              <a:lnSpc>
                <a:spcPct val="120000"/>
              </a:lnSpc>
            </a:pPr>
            <a:r>
              <a:rPr lang="en-US" dirty="0"/>
              <a:t>+61</a:t>
            </a:r>
            <a:r>
              <a:rPr lang="en-US" dirty="0">
                <a:cs typeface="Times New Roman" pitchFamily="18" charset="0"/>
              </a:rPr>
              <a:t>°</a:t>
            </a:r>
            <a:r>
              <a:rPr lang="en-US" dirty="0"/>
              <a:t>C to -24</a:t>
            </a:r>
            <a:r>
              <a:rPr lang="en-US" dirty="0">
                <a:cs typeface="Times New Roman" pitchFamily="18" charset="0"/>
              </a:rPr>
              <a:t>°</a:t>
            </a:r>
            <a:r>
              <a:rPr lang="en-US" dirty="0"/>
              <a:t>C typical per SMC-S-016 (was MIL-STD-1540)</a:t>
            </a:r>
          </a:p>
          <a:p>
            <a:pPr lvl="1">
              <a:lnSpc>
                <a:spcPct val="120000"/>
              </a:lnSpc>
              <a:spcAft>
                <a:spcPct val="50000"/>
              </a:spcAft>
            </a:pPr>
            <a:r>
              <a:rPr lang="en-US" dirty="0"/>
              <a:t>+60</a:t>
            </a:r>
            <a:r>
              <a:rPr lang="en-US" dirty="0">
                <a:cs typeface="Times New Roman" pitchFamily="18" charset="0"/>
              </a:rPr>
              <a:t>°</a:t>
            </a:r>
            <a:r>
              <a:rPr lang="en-US" dirty="0"/>
              <a:t>C to 0</a:t>
            </a:r>
            <a:r>
              <a:rPr lang="en-US" dirty="0">
                <a:cs typeface="Times New Roman" pitchFamily="18" charset="0"/>
              </a:rPr>
              <a:t>°</a:t>
            </a:r>
            <a:r>
              <a:rPr lang="en-US" dirty="0"/>
              <a:t>C common on commercial programs</a:t>
            </a:r>
          </a:p>
          <a:p>
            <a:pPr>
              <a:lnSpc>
                <a:spcPct val="120000"/>
              </a:lnSpc>
            </a:pPr>
            <a:r>
              <a:rPr lang="en-US" dirty="0"/>
              <a:t>Some devices have special temperature limitations</a:t>
            </a:r>
          </a:p>
          <a:p>
            <a:pPr lvl="1">
              <a:lnSpc>
                <a:spcPct val="120000"/>
              </a:lnSpc>
            </a:pPr>
            <a:r>
              <a:rPr lang="en-US" dirty="0"/>
              <a:t>Hydrazine propellant freezes at 2</a:t>
            </a:r>
            <a:r>
              <a:rPr lang="en-US" dirty="0">
                <a:cs typeface="Times New Roman" pitchFamily="18" charset="0"/>
              </a:rPr>
              <a:t>°</a:t>
            </a:r>
            <a:r>
              <a:rPr lang="en-US" dirty="0"/>
              <a:t>C</a:t>
            </a:r>
          </a:p>
          <a:p>
            <a:pPr lvl="1">
              <a:lnSpc>
                <a:spcPct val="120000"/>
              </a:lnSpc>
            </a:pPr>
            <a:r>
              <a:rPr lang="en-US" dirty="0"/>
              <a:t>Batteries have longer life if operated between 0 and 30</a:t>
            </a:r>
            <a:r>
              <a:rPr lang="en-US" dirty="0">
                <a:cs typeface="Times New Roman" pitchFamily="18" charset="0"/>
              </a:rPr>
              <a:t>°</a:t>
            </a:r>
            <a:r>
              <a:rPr lang="en-US" dirty="0"/>
              <a:t>C</a:t>
            </a:r>
          </a:p>
          <a:p>
            <a:pPr lvl="1">
              <a:lnSpc>
                <a:spcPct val="120000"/>
              </a:lnSpc>
            </a:pPr>
            <a:r>
              <a:rPr lang="en-US" dirty="0"/>
              <a:t>IR sensors require cooling to cryogenic temperatures</a:t>
            </a:r>
          </a:p>
          <a:p>
            <a:pPr lvl="1">
              <a:lnSpc>
                <a:spcPct val="120000"/>
              </a:lnSpc>
            </a:pPr>
            <a:r>
              <a:rPr lang="en-US" dirty="0"/>
              <a:t>Some structures have thermal distortion limits </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12</a:t>
            </a:fld>
            <a:endParaRPr lang="en-US" altLang="en-US"/>
          </a:p>
        </p:txBody>
      </p:sp>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a:ln/>
        </p:spPr>
        <p:txBody>
          <a:bodyPr lIns="92075" tIns="46038" rIns="92075" bIns="46038">
            <a:normAutofit/>
          </a:bodyPr>
          <a:lstStyle/>
          <a:p>
            <a:r>
              <a:rPr lang="en-US" dirty="0"/>
              <a:t>Design Drivers (cont.)</a:t>
            </a:r>
          </a:p>
        </p:txBody>
      </p:sp>
      <p:sp>
        <p:nvSpPr>
          <p:cNvPr id="20483" name="Rectangle 3"/>
          <p:cNvSpPr>
            <a:spLocks noGrp="1" noChangeArrowheads="1"/>
          </p:cNvSpPr>
          <p:nvPr>
            <p:ph sz="half" idx="1"/>
          </p:nvPr>
        </p:nvSpPr>
        <p:spPr>
          <a:xfrm>
            <a:off x="685800" y="868084"/>
            <a:ext cx="3810000" cy="4114800"/>
          </a:xfrm>
          <a:noFill/>
          <a:ln/>
        </p:spPr>
        <p:txBody>
          <a:bodyPr lIns="92075" tIns="46038" rIns="92075" bIns="46038" anchor="ctr"/>
          <a:lstStyle/>
          <a:p>
            <a:r>
              <a:rPr lang="en-US" sz="1600" dirty="0"/>
              <a:t>Spacecraft Drivers</a:t>
            </a:r>
          </a:p>
          <a:p>
            <a:pPr lvl="1"/>
            <a:r>
              <a:rPr lang="en-US" sz="1600" dirty="0"/>
              <a:t>Equipment location</a:t>
            </a:r>
          </a:p>
          <a:p>
            <a:pPr lvl="2"/>
            <a:r>
              <a:rPr lang="en-US" sz="1600" dirty="0"/>
              <a:t>Defined by subsystem requirements</a:t>
            </a:r>
          </a:p>
          <a:p>
            <a:pPr lvl="2"/>
            <a:r>
              <a:rPr lang="en-US" sz="1600" dirty="0"/>
              <a:t>Spacecraft designer’s choice</a:t>
            </a:r>
          </a:p>
          <a:p>
            <a:pPr lvl="1"/>
            <a:r>
              <a:rPr lang="en-US" sz="1600" dirty="0"/>
              <a:t>Equipment interaction</a:t>
            </a:r>
          </a:p>
          <a:p>
            <a:pPr lvl="2"/>
            <a:r>
              <a:rPr lang="en-US" sz="1600" dirty="0"/>
              <a:t>With other subsystems</a:t>
            </a:r>
          </a:p>
          <a:p>
            <a:pPr lvl="2"/>
            <a:r>
              <a:rPr lang="en-US" sz="1600" dirty="0"/>
              <a:t>With other components</a:t>
            </a:r>
          </a:p>
        </p:txBody>
      </p:sp>
      <p:sp>
        <p:nvSpPr>
          <p:cNvPr id="20484" name="Rectangle 4"/>
          <p:cNvSpPr>
            <a:spLocks noGrp="1" noChangeArrowheads="1"/>
          </p:cNvSpPr>
          <p:nvPr>
            <p:ph sz="half" idx="2"/>
          </p:nvPr>
        </p:nvSpPr>
        <p:spPr>
          <a:xfrm>
            <a:off x="4495800" y="1600200"/>
            <a:ext cx="4267200" cy="4802188"/>
          </a:xfrm>
          <a:noFill/>
          <a:ln/>
        </p:spPr>
        <p:txBody>
          <a:bodyPr lIns="92075" tIns="46038" rIns="92075" bIns="46038" anchor="ctr"/>
          <a:lstStyle/>
          <a:p>
            <a:pPr>
              <a:lnSpc>
                <a:spcPct val="80000"/>
              </a:lnSpc>
            </a:pPr>
            <a:r>
              <a:rPr lang="en-US" sz="1600" dirty="0"/>
              <a:t>Component Drivers</a:t>
            </a:r>
          </a:p>
          <a:p>
            <a:pPr lvl="1">
              <a:lnSpc>
                <a:spcPct val="80000"/>
              </a:lnSpc>
            </a:pPr>
            <a:r>
              <a:rPr lang="en-US" sz="1600" dirty="0"/>
              <a:t>Power profile </a:t>
            </a:r>
          </a:p>
          <a:p>
            <a:pPr lvl="2">
              <a:lnSpc>
                <a:spcPct val="80000"/>
              </a:lnSpc>
            </a:pPr>
            <a:r>
              <a:rPr lang="en-US" sz="1600" dirty="0"/>
              <a:t>Constant</a:t>
            </a:r>
          </a:p>
          <a:p>
            <a:pPr lvl="2">
              <a:lnSpc>
                <a:spcPct val="80000"/>
              </a:lnSpc>
            </a:pPr>
            <a:r>
              <a:rPr lang="en-US" sz="1600" dirty="0"/>
              <a:t>On/Off duty cycle</a:t>
            </a:r>
          </a:p>
          <a:p>
            <a:pPr lvl="2">
              <a:lnSpc>
                <a:spcPct val="80000"/>
              </a:lnSpc>
            </a:pPr>
            <a:r>
              <a:rPr lang="en-US" sz="1600" dirty="0"/>
              <a:t>Varying with temperature</a:t>
            </a:r>
          </a:p>
          <a:p>
            <a:pPr lvl="1">
              <a:lnSpc>
                <a:spcPct val="80000"/>
              </a:lnSpc>
            </a:pPr>
            <a:r>
              <a:rPr lang="en-US" sz="1600" dirty="0"/>
              <a:t>Thermal capacitance</a:t>
            </a:r>
          </a:p>
          <a:p>
            <a:pPr lvl="2">
              <a:lnSpc>
                <a:spcPct val="80000"/>
              </a:lnSpc>
            </a:pPr>
            <a:r>
              <a:rPr lang="en-US" sz="1600" dirty="0"/>
              <a:t>Weight</a:t>
            </a:r>
          </a:p>
          <a:p>
            <a:pPr lvl="2">
              <a:lnSpc>
                <a:spcPct val="80000"/>
              </a:lnSpc>
            </a:pPr>
            <a:r>
              <a:rPr lang="en-US" sz="1600" dirty="0"/>
              <a:t>Material</a:t>
            </a:r>
          </a:p>
          <a:p>
            <a:pPr lvl="1">
              <a:lnSpc>
                <a:spcPct val="80000"/>
              </a:lnSpc>
            </a:pPr>
            <a:r>
              <a:rPr lang="en-US" sz="1600" dirty="0"/>
              <a:t>Heat transfer mode</a:t>
            </a:r>
          </a:p>
          <a:p>
            <a:pPr lvl="2">
              <a:lnSpc>
                <a:spcPct val="80000"/>
              </a:lnSpc>
            </a:pPr>
            <a:r>
              <a:rPr lang="en-US" sz="1600" dirty="0"/>
              <a:t>Conducted from baseplate</a:t>
            </a:r>
          </a:p>
          <a:p>
            <a:pPr lvl="2">
              <a:lnSpc>
                <a:spcPct val="80000"/>
              </a:lnSpc>
            </a:pPr>
            <a:r>
              <a:rPr lang="en-US" sz="1600" dirty="0"/>
              <a:t>Radiated from housing</a:t>
            </a:r>
          </a:p>
          <a:p>
            <a:pPr lvl="1">
              <a:lnSpc>
                <a:spcPct val="80000"/>
              </a:lnSpc>
            </a:pPr>
            <a:r>
              <a:rPr lang="en-US" sz="1600" dirty="0"/>
              <a:t>Allowable rate of temperature change</a:t>
            </a:r>
          </a:p>
          <a:p>
            <a:pPr lvl="2">
              <a:lnSpc>
                <a:spcPct val="80000"/>
              </a:lnSpc>
            </a:pPr>
            <a:r>
              <a:rPr lang="en-US" sz="1600" dirty="0"/>
              <a:t>During operation</a:t>
            </a:r>
          </a:p>
          <a:p>
            <a:pPr lvl="2">
              <a:lnSpc>
                <a:spcPct val="80000"/>
              </a:lnSpc>
            </a:pPr>
            <a:r>
              <a:rPr lang="en-US" sz="1600" dirty="0"/>
              <a:t>During warm-up/cooldown</a:t>
            </a:r>
          </a:p>
          <a:p>
            <a:pPr lvl="1">
              <a:lnSpc>
                <a:spcPct val="80000"/>
              </a:lnSpc>
            </a:pPr>
            <a:r>
              <a:rPr lang="en-US" sz="1600" dirty="0"/>
              <a:t>Allowable temperatures </a:t>
            </a:r>
          </a:p>
          <a:p>
            <a:pPr lvl="2">
              <a:lnSpc>
                <a:spcPct val="80000"/>
              </a:lnSpc>
            </a:pPr>
            <a:r>
              <a:rPr lang="en-US" sz="1600" dirty="0"/>
              <a:t>Operating limits</a:t>
            </a:r>
          </a:p>
          <a:p>
            <a:pPr lvl="2">
              <a:lnSpc>
                <a:spcPct val="80000"/>
              </a:lnSpc>
            </a:pPr>
            <a:r>
              <a:rPr lang="en-US" sz="1600" dirty="0"/>
              <a:t>Non-operating limits</a:t>
            </a:r>
          </a:p>
        </p:txBody>
      </p:sp>
      <p:sp>
        <p:nvSpPr>
          <p:cNvPr id="5" name="Slide Number Placeholder 4"/>
          <p:cNvSpPr>
            <a:spLocks noGrp="1"/>
          </p:cNvSpPr>
          <p:nvPr>
            <p:ph type="sldNum" sz="quarter" idx="12"/>
          </p:nvPr>
        </p:nvSpPr>
        <p:spPr/>
        <p:txBody>
          <a:bodyPr/>
          <a:lstStyle/>
          <a:p>
            <a:fld id="{B282D84A-6E3B-48FE-8D33-5D12F6CE8D8B}" type="slidenum">
              <a:rPr lang="en-US" altLang="en-US" smtClean="0"/>
              <a:pPr/>
              <a:t>13</a:t>
            </a:fld>
            <a:endParaRPr lang="en-US" altLang="en-US"/>
          </a:p>
        </p:txBody>
      </p:sp>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noFill/>
          <a:ln/>
        </p:spPr>
        <p:txBody>
          <a:bodyPr lIns="92075" tIns="46038" rIns="92075" bIns="46038">
            <a:normAutofit/>
          </a:bodyPr>
          <a:lstStyle/>
          <a:p>
            <a:r>
              <a:rPr lang="en-US" dirty="0"/>
              <a:t>Main Body Thermal Design</a:t>
            </a:r>
          </a:p>
        </p:txBody>
      </p:sp>
      <p:sp>
        <p:nvSpPr>
          <p:cNvPr id="26627" name="Rectangle 3"/>
          <p:cNvSpPr>
            <a:spLocks noGrp="1" noChangeArrowheads="1"/>
          </p:cNvSpPr>
          <p:nvPr>
            <p:ph idx="1"/>
          </p:nvPr>
        </p:nvSpPr>
        <p:spPr>
          <a:noFill/>
          <a:ln/>
        </p:spPr>
        <p:txBody>
          <a:bodyPr lIns="92075" tIns="46038" rIns="92075" bIns="46038" anchor="ctr">
            <a:normAutofit fontScale="77500" lnSpcReduction="20000"/>
          </a:bodyPr>
          <a:lstStyle/>
          <a:p>
            <a:pPr>
              <a:spcAft>
                <a:spcPct val="50000"/>
              </a:spcAft>
            </a:pPr>
            <a:r>
              <a:rPr lang="en-US" dirty="0"/>
              <a:t>Experience and preliminary analysis with simple computer models or hand calculations used to select main body thermal design  approach</a:t>
            </a:r>
          </a:p>
          <a:p>
            <a:r>
              <a:rPr lang="en-US" dirty="0"/>
              <a:t>Example:  A 3-axis Geosynchronous satellite</a:t>
            </a:r>
          </a:p>
          <a:p>
            <a:pPr lvl="1"/>
            <a:r>
              <a:rPr lang="en-US" dirty="0"/>
              <a:t>High heat dissipation boxes located on north and south panels where solar heating is minimized</a:t>
            </a:r>
          </a:p>
          <a:p>
            <a:pPr lvl="1"/>
            <a:r>
              <a:rPr lang="en-US" dirty="0"/>
              <a:t>Radiator areas on north and south panels sized to dissipate total internal waste heat considering thermal backloads from environment and spacecraft appendages</a:t>
            </a:r>
          </a:p>
          <a:p>
            <a:pPr lvl="1"/>
            <a:r>
              <a:rPr lang="en-US" dirty="0"/>
              <a:t>Satellite body covered in Multi Layer Insulation</a:t>
            </a:r>
          </a:p>
          <a:p>
            <a:pPr lvl="1">
              <a:spcAft>
                <a:spcPct val="50000"/>
              </a:spcAft>
            </a:pPr>
            <a:r>
              <a:rPr lang="en-US" dirty="0"/>
              <a:t>Heaters provided to protect components when spacecraft is in low power mode</a:t>
            </a:r>
          </a:p>
          <a:p>
            <a:r>
              <a:rPr lang="en-US" dirty="0"/>
              <a:t>Detailed thermal analyses conducted to refine design </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14</a:t>
            </a:fld>
            <a:endParaRPr lang="en-US" altLang="en-US"/>
          </a:p>
        </p:txBody>
      </p:sp>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noFill/>
          <a:ln/>
        </p:spPr>
        <p:txBody>
          <a:bodyPr lIns="92075" tIns="46038" rIns="92075" bIns="46038">
            <a:normAutofit/>
          </a:bodyPr>
          <a:lstStyle/>
          <a:p>
            <a:r>
              <a:rPr lang="en-US" dirty="0"/>
              <a:t>Component Thermal Designs</a:t>
            </a:r>
          </a:p>
        </p:txBody>
      </p:sp>
      <p:sp>
        <p:nvSpPr>
          <p:cNvPr id="30723" name="Rectangle 3"/>
          <p:cNvSpPr>
            <a:spLocks noGrp="1" noChangeArrowheads="1"/>
          </p:cNvSpPr>
          <p:nvPr>
            <p:ph idx="1"/>
          </p:nvPr>
        </p:nvSpPr>
        <p:spPr>
          <a:noFill/>
          <a:ln/>
        </p:spPr>
        <p:txBody>
          <a:bodyPr lIns="92075" tIns="46038" rIns="92075" bIns="46038" anchor="ctr">
            <a:normAutofit fontScale="77500" lnSpcReduction="20000"/>
          </a:bodyPr>
          <a:lstStyle/>
          <a:p>
            <a:pPr>
              <a:spcAft>
                <a:spcPct val="50000"/>
              </a:spcAft>
            </a:pPr>
            <a:r>
              <a:rPr lang="en-US" dirty="0"/>
              <a:t>Main body thermal design provides environment for internal components</a:t>
            </a:r>
          </a:p>
          <a:p>
            <a:r>
              <a:rPr lang="en-US" dirty="0"/>
              <a:t>Local thermal analysis conducted to refine the thermal design</a:t>
            </a:r>
          </a:p>
          <a:p>
            <a:pPr lvl="1"/>
            <a:r>
              <a:rPr lang="en-US" dirty="0"/>
              <a:t>Electronic Boxes:  Usually painted black and conductively mounted to spacecraft structure</a:t>
            </a:r>
          </a:p>
          <a:p>
            <a:pPr lvl="1"/>
            <a:r>
              <a:rPr lang="en-US" dirty="0"/>
              <a:t>Propellant Lines/Tanks:  Heaters provided to prevent freezing in cold conditions, conductively and radiatively isolated from spacecraft to minimize heater power</a:t>
            </a:r>
          </a:p>
          <a:p>
            <a:pPr lvl="1"/>
            <a:r>
              <a:rPr lang="en-US" dirty="0"/>
              <a:t>Batteries:  Conductively and radiatively isolated from spacecraft, heaters provided to maintain minimum allowable temperature in cold conditions</a:t>
            </a:r>
          </a:p>
          <a:p>
            <a:pPr lvl="1"/>
            <a:r>
              <a:rPr lang="en-US" dirty="0"/>
              <a:t>IR Sensors:  Radiatively and conductively isolated from spacecraft and  shielded from external fluxes. A </a:t>
            </a:r>
            <a:r>
              <a:rPr lang="en-US" dirty="0" err="1"/>
              <a:t>dewar</a:t>
            </a:r>
            <a:r>
              <a:rPr lang="en-US" dirty="0"/>
              <a:t>, radiator, or refrigerator is provided for cooling.</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15</a:t>
            </a:fld>
            <a:endParaRPr lang="en-US" altLang="en-US"/>
          </a:p>
        </p:txBody>
      </p: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81" name="Text Box 13"/>
          <p:cNvSpPr txBox="1">
            <a:spLocks noChangeArrowheads="1"/>
          </p:cNvSpPr>
          <p:nvPr/>
        </p:nvSpPr>
        <p:spPr bwMode="auto">
          <a:xfrm>
            <a:off x="5257800" y="2743200"/>
            <a:ext cx="2514600" cy="366713"/>
          </a:xfrm>
          <a:prstGeom prst="rect">
            <a:avLst/>
          </a:prstGeom>
          <a:noFill/>
          <a:ln w="12700">
            <a:noFill/>
            <a:miter lim="800000"/>
            <a:headEnd type="none" w="sm" len="sm"/>
            <a:tailEnd type="none" w="sm" len="sm"/>
          </a:ln>
          <a:effectLst/>
        </p:spPr>
        <p:txBody>
          <a:bodyPr>
            <a:spAutoFit/>
          </a:bodyPr>
          <a:lstStyle/>
          <a:p>
            <a:pPr>
              <a:spcBef>
                <a:spcPct val="50000"/>
              </a:spcBef>
            </a:pPr>
            <a:r>
              <a:rPr lang="en-US"/>
              <a:t>IR TELESCOPE</a:t>
            </a:r>
          </a:p>
        </p:txBody>
      </p:sp>
      <p:sp>
        <p:nvSpPr>
          <p:cNvPr id="32782" name="Text Box 14"/>
          <p:cNvSpPr txBox="1">
            <a:spLocks noChangeArrowheads="1"/>
          </p:cNvSpPr>
          <p:nvPr/>
        </p:nvSpPr>
        <p:spPr bwMode="auto">
          <a:xfrm>
            <a:off x="5334000" y="6248400"/>
            <a:ext cx="1981200" cy="366713"/>
          </a:xfrm>
          <a:prstGeom prst="rect">
            <a:avLst/>
          </a:prstGeom>
          <a:noFill/>
          <a:ln w="12700">
            <a:noFill/>
            <a:miter lim="800000"/>
            <a:headEnd type="none" w="sm" len="sm"/>
            <a:tailEnd type="none" w="sm" len="sm"/>
          </a:ln>
          <a:effectLst/>
        </p:spPr>
        <p:txBody>
          <a:bodyPr>
            <a:spAutoFit/>
          </a:bodyPr>
          <a:lstStyle/>
          <a:p>
            <a:pPr>
              <a:spcBef>
                <a:spcPct val="50000"/>
              </a:spcBef>
            </a:pPr>
            <a:r>
              <a:rPr lang="en-US" dirty="0"/>
              <a:t>BATTERY</a:t>
            </a:r>
          </a:p>
        </p:txBody>
      </p:sp>
      <p:pic>
        <p:nvPicPr>
          <p:cNvPr id="2" name="Picture 11"/>
          <p:cNvPicPr>
            <a:picLocks noChangeAspect="1" noChangeArrowheads="1"/>
          </p:cNvPicPr>
          <p:nvPr/>
        </p:nvPicPr>
        <p:blipFill>
          <a:blip r:embed="rId3" cstate="print"/>
          <a:srcRect/>
          <a:stretch>
            <a:fillRect/>
          </a:stretch>
        </p:blipFill>
        <p:spPr bwMode="auto">
          <a:xfrm>
            <a:off x="4648200" y="3886200"/>
            <a:ext cx="4343400" cy="2390775"/>
          </a:xfrm>
          <a:prstGeom prst="rect">
            <a:avLst/>
          </a:prstGeom>
          <a:noFill/>
          <a:ln w="9525">
            <a:noFill/>
            <a:miter lim="800000"/>
            <a:headEnd/>
            <a:tailEnd/>
          </a:ln>
        </p:spPr>
      </p:pic>
      <p:pic>
        <p:nvPicPr>
          <p:cNvPr id="4" name="Picture 13"/>
          <p:cNvPicPr>
            <a:picLocks noChangeAspect="1" noChangeArrowheads="1"/>
          </p:cNvPicPr>
          <p:nvPr/>
        </p:nvPicPr>
        <p:blipFill>
          <a:blip r:embed="rId4" cstate="print"/>
          <a:srcRect/>
          <a:stretch>
            <a:fillRect/>
          </a:stretch>
        </p:blipFill>
        <p:spPr bwMode="auto">
          <a:xfrm>
            <a:off x="3581400" y="152400"/>
            <a:ext cx="4962525" cy="2362200"/>
          </a:xfrm>
          <a:prstGeom prst="rect">
            <a:avLst/>
          </a:prstGeom>
          <a:noFill/>
          <a:ln w="9525">
            <a:noFill/>
            <a:miter lim="800000"/>
            <a:headEnd/>
            <a:tailEnd/>
          </a:ln>
        </p:spPr>
      </p:pic>
      <p:sp>
        <p:nvSpPr>
          <p:cNvPr id="10" name="Slide Number Placeholder 9"/>
          <p:cNvSpPr>
            <a:spLocks noGrp="1"/>
          </p:cNvSpPr>
          <p:nvPr>
            <p:ph type="sldNum" sz="quarter" idx="12"/>
          </p:nvPr>
        </p:nvSpPr>
        <p:spPr/>
        <p:txBody>
          <a:bodyPr/>
          <a:lstStyle/>
          <a:p>
            <a:fld id="{DE0486B4-4F1D-41AD-8FE6-582AF6E733C3}" type="slidenum">
              <a:rPr lang="en-US" altLang="en-US" smtClean="0"/>
              <a:pPr/>
              <a:t>16</a:t>
            </a:fld>
            <a:endParaRPr lang="en-US" altLang="en-US"/>
          </a:p>
        </p:txBody>
      </p:sp>
      <p:pic>
        <p:nvPicPr>
          <p:cNvPr id="1026" name="Picture 2"/>
          <p:cNvPicPr>
            <a:picLocks noChangeAspect="1" noChangeArrowheads="1"/>
          </p:cNvPicPr>
          <p:nvPr/>
        </p:nvPicPr>
        <p:blipFill>
          <a:blip r:embed="rId5" cstate="print"/>
          <a:srcRect/>
          <a:stretch>
            <a:fillRect/>
          </a:stretch>
        </p:blipFill>
        <p:spPr bwMode="auto">
          <a:xfrm>
            <a:off x="304800" y="2209800"/>
            <a:ext cx="4419600" cy="2714625"/>
          </a:xfrm>
          <a:prstGeom prst="rect">
            <a:avLst/>
          </a:prstGeom>
          <a:noFill/>
          <a:ln w="9525">
            <a:noFill/>
            <a:miter lim="800000"/>
            <a:headEnd/>
            <a:tailEnd/>
          </a:ln>
        </p:spPr>
      </p:pic>
      <p:sp>
        <p:nvSpPr>
          <p:cNvPr id="8" name="Text Box 14"/>
          <p:cNvSpPr txBox="1">
            <a:spLocks noChangeArrowheads="1"/>
          </p:cNvSpPr>
          <p:nvPr/>
        </p:nvSpPr>
        <p:spPr bwMode="auto">
          <a:xfrm>
            <a:off x="1143000" y="5029200"/>
            <a:ext cx="1981200" cy="366713"/>
          </a:xfrm>
          <a:prstGeom prst="rect">
            <a:avLst/>
          </a:prstGeom>
          <a:noFill/>
          <a:ln w="12700">
            <a:noFill/>
            <a:miter lim="800000"/>
            <a:headEnd type="none" w="sm" len="sm"/>
            <a:tailEnd type="none" w="sm" len="sm"/>
          </a:ln>
          <a:effectLst/>
        </p:spPr>
        <p:txBody>
          <a:bodyPr>
            <a:spAutoFit/>
          </a:bodyPr>
          <a:lstStyle/>
          <a:p>
            <a:pPr>
              <a:spcBef>
                <a:spcPct val="50000"/>
              </a:spcBef>
            </a:pPr>
            <a:r>
              <a:rPr lang="en-US" dirty="0"/>
              <a:t>THRUSTER</a:t>
            </a:r>
          </a:p>
        </p:txBody>
      </p:sp>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77200" cy="1143000"/>
          </a:xfrm>
        </p:spPr>
        <p:txBody>
          <a:bodyPr>
            <a:normAutofit fontScale="90000"/>
          </a:bodyPr>
          <a:lstStyle/>
          <a:p>
            <a:r>
              <a:rPr lang="en-US" dirty="0"/>
              <a:t>Characteristics of a good thermal design</a:t>
            </a:r>
          </a:p>
        </p:txBody>
      </p:sp>
      <p:sp>
        <p:nvSpPr>
          <p:cNvPr id="3" name="Content Placeholder 2"/>
          <p:cNvSpPr>
            <a:spLocks noGrp="1"/>
          </p:cNvSpPr>
          <p:nvPr>
            <p:ph idx="1"/>
          </p:nvPr>
        </p:nvSpPr>
        <p:spPr>
          <a:xfrm>
            <a:off x="533400" y="1676400"/>
            <a:ext cx="8229600" cy="4754563"/>
          </a:xfrm>
        </p:spPr>
        <p:txBody>
          <a:bodyPr>
            <a:normAutofit fontScale="92500" lnSpcReduction="10000"/>
          </a:bodyPr>
          <a:lstStyle/>
          <a:p>
            <a:r>
              <a:rPr lang="en-US" dirty="0"/>
              <a:t>Reliable, flight proven approach when possible</a:t>
            </a:r>
          </a:p>
          <a:p>
            <a:r>
              <a:rPr lang="en-US" dirty="0"/>
              <a:t>No single point failures</a:t>
            </a:r>
          </a:p>
          <a:p>
            <a:r>
              <a:rPr lang="en-US" dirty="0"/>
              <a:t>Predictable by analysis and verifiable by ground test</a:t>
            </a:r>
          </a:p>
          <a:p>
            <a:r>
              <a:rPr lang="en-US" dirty="0"/>
              <a:t>Adequate margin and allowances for growth</a:t>
            </a:r>
          </a:p>
          <a:p>
            <a:r>
              <a:rPr lang="en-US" dirty="0"/>
              <a:t>Meets mission life requirements</a:t>
            </a:r>
          </a:p>
          <a:p>
            <a:r>
              <a:rPr lang="en-US" dirty="0"/>
              <a:t>Can be readily integrated during manufacturing</a:t>
            </a:r>
          </a:p>
          <a:p>
            <a:r>
              <a:rPr lang="en-US" dirty="0"/>
              <a:t>Cost conscious</a:t>
            </a:r>
          </a:p>
          <a:p>
            <a:r>
              <a:rPr lang="en-US" dirty="0"/>
              <a:t>Minimizes sensitivity to space, ground, and launch environments</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17</a:t>
            </a:fld>
            <a:endParaRPr lang="en-US"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90600" y="2895600"/>
            <a:ext cx="7772400" cy="1362075"/>
          </a:xfrm>
        </p:spPr>
        <p:txBody>
          <a:bodyPr/>
          <a:lstStyle/>
          <a:p>
            <a:pPr algn="r"/>
            <a:r>
              <a:rPr lang="en-US" dirty="0"/>
              <a:t>Thermal Environments</a:t>
            </a:r>
          </a:p>
        </p:txBody>
      </p:sp>
      <p:sp>
        <p:nvSpPr>
          <p:cNvPr id="3" name="Slide Number Placeholder 2"/>
          <p:cNvSpPr>
            <a:spLocks noGrp="1"/>
          </p:cNvSpPr>
          <p:nvPr>
            <p:ph type="sldNum" sz="quarter" idx="12"/>
          </p:nvPr>
        </p:nvSpPr>
        <p:spPr/>
        <p:txBody>
          <a:bodyPr/>
          <a:lstStyle/>
          <a:p>
            <a:fld id="{B5B81273-D233-4CF9-9256-287B7198B0B9}" type="slidenum">
              <a:rPr lang="en-US" altLang="en-US" smtClean="0"/>
              <a:pPr/>
              <a:t>18</a:t>
            </a:fld>
            <a:endParaRPr lang="en-US"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026"/>
          <p:cNvSpPr>
            <a:spLocks noGrp="1" noChangeArrowheads="1"/>
          </p:cNvSpPr>
          <p:nvPr>
            <p:ph type="title"/>
          </p:nvPr>
        </p:nvSpPr>
        <p:spPr>
          <a:noFill/>
          <a:ln/>
        </p:spPr>
        <p:txBody>
          <a:bodyPr lIns="92075" tIns="46038" rIns="92075" bIns="46038">
            <a:normAutofit/>
          </a:bodyPr>
          <a:lstStyle/>
          <a:p>
            <a:r>
              <a:rPr lang="en-US" dirty="0"/>
              <a:t>Spacecraft Mission Phases</a:t>
            </a:r>
          </a:p>
        </p:txBody>
      </p:sp>
      <p:sp>
        <p:nvSpPr>
          <p:cNvPr id="34819" name="Rectangle 1027"/>
          <p:cNvSpPr>
            <a:spLocks noGrp="1" noChangeArrowheads="1"/>
          </p:cNvSpPr>
          <p:nvPr>
            <p:ph idx="1"/>
          </p:nvPr>
        </p:nvSpPr>
        <p:spPr>
          <a:xfrm>
            <a:off x="457200" y="1295400"/>
            <a:ext cx="7467600" cy="4724400"/>
          </a:xfrm>
          <a:noFill/>
          <a:ln/>
        </p:spPr>
        <p:txBody>
          <a:bodyPr lIns="92075" tIns="46038" rIns="92075" bIns="46038" anchor="ctr">
            <a:normAutofit/>
          </a:bodyPr>
          <a:lstStyle/>
          <a:p>
            <a:r>
              <a:rPr lang="en-US" sz="2400" dirty="0"/>
              <a:t>Prelaunch</a:t>
            </a:r>
          </a:p>
          <a:p>
            <a:pPr lvl="1"/>
            <a:r>
              <a:rPr lang="en-US" sz="1800" dirty="0"/>
              <a:t>Spacecraft inside launch vehicle fairing</a:t>
            </a:r>
          </a:p>
          <a:p>
            <a:r>
              <a:rPr lang="en-US" sz="2400" dirty="0"/>
              <a:t>Ascent </a:t>
            </a:r>
          </a:p>
          <a:p>
            <a:pPr lvl="1"/>
            <a:r>
              <a:rPr lang="en-US" sz="1800" dirty="0"/>
              <a:t>On launch vehicle, with and without fairing</a:t>
            </a:r>
          </a:p>
          <a:p>
            <a:r>
              <a:rPr lang="en-US" sz="2400" dirty="0"/>
              <a:t>Orbital</a:t>
            </a:r>
          </a:p>
          <a:p>
            <a:pPr lvl="1"/>
            <a:r>
              <a:rPr lang="en-US" sz="1800" dirty="0"/>
              <a:t>Park orbit (Low Earth Orbit, LEO)</a:t>
            </a:r>
          </a:p>
          <a:p>
            <a:pPr lvl="2"/>
            <a:r>
              <a:rPr lang="en-US" sz="1800" dirty="0"/>
              <a:t>Upper Stage/Spacecraft</a:t>
            </a:r>
          </a:p>
          <a:p>
            <a:pPr lvl="1"/>
            <a:r>
              <a:rPr lang="en-US" sz="1800" dirty="0"/>
              <a:t>Transfer orbit</a:t>
            </a:r>
          </a:p>
          <a:p>
            <a:pPr lvl="2"/>
            <a:r>
              <a:rPr lang="en-US" sz="1800" dirty="0"/>
              <a:t>Upper Stage/Spacecraft</a:t>
            </a:r>
          </a:p>
          <a:p>
            <a:pPr lvl="2"/>
            <a:r>
              <a:rPr lang="en-US" sz="1800" dirty="0"/>
              <a:t>Spacecraft</a:t>
            </a:r>
          </a:p>
          <a:p>
            <a:pPr lvl="1"/>
            <a:r>
              <a:rPr lang="en-US" sz="1800" dirty="0"/>
              <a:t>Final operational orbit</a:t>
            </a:r>
          </a:p>
          <a:p>
            <a:pPr lvl="2"/>
            <a:r>
              <a:rPr lang="en-US" sz="1800" dirty="0"/>
              <a:t>Spacecraft</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19</a:t>
            </a:fld>
            <a:endParaRPr lang="en-US" altLang="en-US"/>
          </a:p>
        </p:txBody>
      </p:sp>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457200" y="274638"/>
            <a:ext cx="8077200" cy="1143000"/>
          </a:xfrm>
          <a:noFill/>
          <a:ln/>
        </p:spPr>
        <p:txBody>
          <a:bodyPr lIns="92075" tIns="46038" rIns="92075" bIns="46038">
            <a:normAutofit/>
          </a:bodyPr>
          <a:lstStyle/>
          <a:p>
            <a:r>
              <a:rPr lang="en-US" dirty="0"/>
              <a:t>Ground Processing Flow</a:t>
            </a:r>
          </a:p>
        </p:txBody>
      </p:sp>
      <p:pic>
        <p:nvPicPr>
          <p:cNvPr id="45059" name="Picture 3"/>
          <p:cNvPicPr>
            <a:picLocks noChangeArrowheads="1"/>
          </p:cNvPicPr>
          <p:nvPr/>
        </p:nvPicPr>
        <p:blipFill>
          <a:blip r:embed="rId3" cstate="print"/>
          <a:srcRect/>
          <a:stretch>
            <a:fillRect/>
          </a:stretch>
        </p:blipFill>
        <p:spPr bwMode="auto">
          <a:xfrm>
            <a:off x="990600" y="1371600"/>
            <a:ext cx="7239000" cy="5143500"/>
          </a:xfrm>
          <a:prstGeom prst="rect">
            <a:avLst/>
          </a:prstGeom>
          <a:noFill/>
          <a:ln w="9525">
            <a:noFill/>
            <a:miter lim="800000"/>
            <a:headEnd/>
            <a:tailEnd/>
          </a:ln>
          <a:effectLst/>
        </p:spPr>
      </p:pic>
      <p:sp>
        <p:nvSpPr>
          <p:cNvPr id="4" name="Slide Number Placeholder 3"/>
          <p:cNvSpPr>
            <a:spLocks noGrp="1"/>
          </p:cNvSpPr>
          <p:nvPr>
            <p:ph type="sldNum" sz="quarter" idx="12"/>
          </p:nvPr>
        </p:nvSpPr>
        <p:spPr/>
        <p:txBody>
          <a:bodyPr/>
          <a:lstStyle/>
          <a:p>
            <a:fld id="{DE0486B4-4F1D-41AD-8FE6-582AF6E733C3}" type="slidenum">
              <a:rPr lang="en-US" altLang="en-US" smtClean="0"/>
              <a:pPr/>
              <a:t>20</a:t>
            </a:fld>
            <a:endParaRPr lang="en-US" altLang="en-US"/>
          </a:p>
        </p:txBody>
      </p:sp>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274638"/>
            <a:ext cx="8077200" cy="1143000"/>
          </a:xfrm>
          <a:noFill/>
          <a:ln/>
        </p:spPr>
        <p:txBody>
          <a:bodyPr lIns="92075" tIns="46038" rIns="92075" bIns="46038">
            <a:normAutofit/>
          </a:bodyPr>
          <a:lstStyle/>
          <a:p>
            <a:r>
              <a:rPr lang="en-US" dirty="0"/>
              <a:t>Launch Sequence </a:t>
            </a:r>
          </a:p>
        </p:txBody>
      </p:sp>
      <p:pic>
        <p:nvPicPr>
          <p:cNvPr id="53253" name="Picture 5"/>
          <p:cNvPicPr>
            <a:picLocks noChangeAspect="1" noChangeArrowheads="1"/>
          </p:cNvPicPr>
          <p:nvPr/>
        </p:nvPicPr>
        <p:blipFill>
          <a:blip r:embed="rId3" cstate="print"/>
          <a:srcRect/>
          <a:stretch>
            <a:fillRect/>
          </a:stretch>
        </p:blipFill>
        <p:spPr bwMode="auto">
          <a:xfrm>
            <a:off x="1447800" y="1371600"/>
            <a:ext cx="6467912" cy="489585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DE0486B4-4F1D-41AD-8FE6-582AF6E733C3}" type="slidenum">
              <a:rPr lang="en-US" altLang="en-US" smtClean="0"/>
              <a:pPr/>
              <a:t>21</a:t>
            </a:fld>
            <a:endParaRPr lang="en-US" altLang="en-US"/>
          </a:p>
        </p:txBody>
      </p:sp>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lIns="92075" tIns="46038" rIns="92075" bIns="46038">
            <a:normAutofit/>
          </a:bodyPr>
          <a:lstStyle/>
          <a:p>
            <a:r>
              <a:rPr lang="en-US" dirty="0"/>
              <a:t>Prelaunch Environment</a:t>
            </a:r>
          </a:p>
        </p:txBody>
      </p:sp>
      <p:sp>
        <p:nvSpPr>
          <p:cNvPr id="36867" name="Rectangle 3"/>
          <p:cNvSpPr>
            <a:spLocks noGrp="1" noChangeArrowheads="1"/>
          </p:cNvSpPr>
          <p:nvPr>
            <p:ph idx="1"/>
          </p:nvPr>
        </p:nvSpPr>
        <p:spPr>
          <a:xfrm>
            <a:off x="457200" y="1600200"/>
            <a:ext cx="8458200" cy="4525963"/>
          </a:xfrm>
          <a:noFill/>
          <a:ln/>
        </p:spPr>
        <p:txBody>
          <a:bodyPr lIns="92075" tIns="46038" rIns="92075" bIns="46038" anchor="ctr">
            <a:noAutofit/>
          </a:bodyPr>
          <a:lstStyle/>
          <a:p>
            <a:r>
              <a:rPr lang="en-US" sz="2800" dirty="0"/>
              <a:t>Ambient air and ground temperatures assumed to be the same</a:t>
            </a:r>
          </a:p>
          <a:p>
            <a:pPr lvl="1"/>
            <a:r>
              <a:rPr lang="en-US" sz="2400" dirty="0"/>
              <a:t>Based on measured temperature data at launch site</a:t>
            </a:r>
          </a:p>
          <a:p>
            <a:pPr lvl="1"/>
            <a:endParaRPr lang="en-US" sz="2200" dirty="0"/>
          </a:p>
          <a:p>
            <a:r>
              <a:rPr lang="en-US" sz="2800" dirty="0"/>
              <a:t>Solar flux measured at ground level (Eastern Launch Site example)</a:t>
            </a:r>
          </a:p>
          <a:p>
            <a:pPr lvl="1"/>
            <a:r>
              <a:rPr lang="en-US" sz="2400" dirty="0"/>
              <a:t>Attenuated by atmosphere</a:t>
            </a:r>
          </a:p>
          <a:p>
            <a:pPr lvl="2"/>
            <a:r>
              <a:rPr lang="en-US" sz="2000" dirty="0"/>
              <a:t>Peak noontime value during summer is 945 W/m</a:t>
            </a:r>
            <a:r>
              <a:rPr lang="en-US" sz="2000" baseline="30000" dirty="0"/>
              <a:t>2</a:t>
            </a:r>
            <a:endParaRPr lang="en-US" sz="2000" dirty="0"/>
          </a:p>
          <a:p>
            <a:pPr lvl="2"/>
            <a:r>
              <a:rPr lang="en-US" sz="2000" dirty="0"/>
              <a:t>Significantly reduced by cloud cover</a:t>
            </a:r>
          </a:p>
          <a:p>
            <a:pPr lvl="3"/>
            <a:r>
              <a:rPr lang="en-US" dirty="0"/>
              <a:t>No direct solar flux assumed for cold case (cloudy day)</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22</a:t>
            </a:fld>
            <a:endParaRPr lang="en-US" altLang="en-US"/>
          </a:p>
        </p:txBody>
      </p:sp>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lIns="92075" tIns="46038" rIns="92075" bIns="46038">
            <a:normAutofit/>
          </a:bodyPr>
          <a:lstStyle/>
          <a:p>
            <a:r>
              <a:rPr lang="en-US" dirty="0"/>
              <a:t>Diurnal Air Temperature</a:t>
            </a:r>
          </a:p>
        </p:txBody>
      </p:sp>
      <p:pic>
        <p:nvPicPr>
          <p:cNvPr id="47108" name="Picture 4"/>
          <p:cNvPicPr>
            <a:picLocks noChangeAspect="1" noChangeArrowheads="1"/>
          </p:cNvPicPr>
          <p:nvPr/>
        </p:nvPicPr>
        <p:blipFill>
          <a:blip r:embed="rId3" cstate="print"/>
          <a:srcRect r="1108"/>
          <a:stretch>
            <a:fillRect/>
          </a:stretch>
        </p:blipFill>
        <p:spPr bwMode="auto">
          <a:xfrm>
            <a:off x="1689100" y="1346200"/>
            <a:ext cx="950913" cy="341313"/>
          </a:xfrm>
          <a:prstGeom prst="rect">
            <a:avLst/>
          </a:prstGeom>
          <a:noFill/>
          <a:ln w="9525">
            <a:noFill/>
            <a:miter lim="800000"/>
            <a:headEnd/>
            <a:tailEnd/>
          </a:ln>
        </p:spPr>
      </p:pic>
      <p:pic>
        <p:nvPicPr>
          <p:cNvPr id="47109" name="Picture 5"/>
          <p:cNvPicPr>
            <a:picLocks noChangeAspect="1" noChangeArrowheads="1"/>
          </p:cNvPicPr>
          <p:nvPr/>
        </p:nvPicPr>
        <p:blipFill>
          <a:blip r:embed="rId3" cstate="print"/>
          <a:srcRect l="159" r="949"/>
          <a:stretch>
            <a:fillRect/>
          </a:stretch>
        </p:blipFill>
        <p:spPr bwMode="auto">
          <a:xfrm>
            <a:off x="2640013" y="1346200"/>
            <a:ext cx="949325" cy="341313"/>
          </a:xfrm>
          <a:prstGeom prst="rect">
            <a:avLst/>
          </a:prstGeom>
          <a:noFill/>
          <a:ln w="9525">
            <a:noFill/>
            <a:miter lim="800000"/>
            <a:headEnd/>
            <a:tailEnd/>
          </a:ln>
        </p:spPr>
      </p:pic>
      <p:pic>
        <p:nvPicPr>
          <p:cNvPr id="47110" name="Picture 6"/>
          <p:cNvPicPr>
            <a:picLocks noChangeAspect="1" noChangeArrowheads="1"/>
          </p:cNvPicPr>
          <p:nvPr/>
        </p:nvPicPr>
        <p:blipFill>
          <a:blip r:embed="rId3" cstate="print"/>
          <a:srcRect l="316" r="790"/>
          <a:stretch>
            <a:fillRect/>
          </a:stretch>
        </p:blipFill>
        <p:spPr bwMode="auto">
          <a:xfrm>
            <a:off x="3589338" y="1346200"/>
            <a:ext cx="950912" cy="341313"/>
          </a:xfrm>
          <a:prstGeom prst="rect">
            <a:avLst/>
          </a:prstGeom>
          <a:noFill/>
          <a:ln w="9525">
            <a:noFill/>
            <a:miter lim="800000"/>
            <a:headEnd/>
            <a:tailEnd/>
          </a:ln>
        </p:spPr>
      </p:pic>
      <p:pic>
        <p:nvPicPr>
          <p:cNvPr id="47111" name="Picture 7"/>
          <p:cNvPicPr>
            <a:picLocks noChangeAspect="1" noChangeArrowheads="1"/>
          </p:cNvPicPr>
          <p:nvPr/>
        </p:nvPicPr>
        <p:blipFill>
          <a:blip r:embed="rId3" cstate="print"/>
          <a:srcRect l="475" r="633"/>
          <a:stretch>
            <a:fillRect/>
          </a:stretch>
        </p:blipFill>
        <p:spPr bwMode="auto">
          <a:xfrm>
            <a:off x="4540250" y="1346200"/>
            <a:ext cx="949325" cy="341313"/>
          </a:xfrm>
          <a:prstGeom prst="rect">
            <a:avLst/>
          </a:prstGeom>
          <a:noFill/>
          <a:ln w="9525">
            <a:noFill/>
            <a:miter lim="800000"/>
            <a:headEnd/>
            <a:tailEnd/>
          </a:ln>
        </p:spPr>
      </p:pic>
      <p:pic>
        <p:nvPicPr>
          <p:cNvPr id="47112" name="Picture 8"/>
          <p:cNvPicPr>
            <a:picLocks noChangeAspect="1" noChangeArrowheads="1"/>
          </p:cNvPicPr>
          <p:nvPr/>
        </p:nvPicPr>
        <p:blipFill>
          <a:blip r:embed="rId3" cstate="print"/>
          <a:srcRect l="633" r="475"/>
          <a:stretch>
            <a:fillRect/>
          </a:stretch>
        </p:blipFill>
        <p:spPr bwMode="auto">
          <a:xfrm>
            <a:off x="5489575" y="1346200"/>
            <a:ext cx="950913" cy="341313"/>
          </a:xfrm>
          <a:prstGeom prst="rect">
            <a:avLst/>
          </a:prstGeom>
          <a:noFill/>
          <a:ln w="9525">
            <a:noFill/>
            <a:miter lim="800000"/>
            <a:headEnd/>
            <a:tailEnd/>
          </a:ln>
        </p:spPr>
      </p:pic>
      <p:pic>
        <p:nvPicPr>
          <p:cNvPr id="47113" name="Picture 9"/>
          <p:cNvPicPr>
            <a:picLocks noChangeAspect="1" noChangeArrowheads="1"/>
          </p:cNvPicPr>
          <p:nvPr/>
        </p:nvPicPr>
        <p:blipFill>
          <a:blip r:embed="rId4" cstate="print"/>
          <a:srcRect/>
          <a:stretch>
            <a:fillRect/>
          </a:stretch>
        </p:blipFill>
        <p:spPr bwMode="auto">
          <a:xfrm>
            <a:off x="6440488" y="1346200"/>
            <a:ext cx="417512" cy="341313"/>
          </a:xfrm>
          <a:prstGeom prst="rect">
            <a:avLst/>
          </a:prstGeom>
          <a:noFill/>
          <a:ln w="9525">
            <a:noFill/>
            <a:miter lim="800000"/>
            <a:headEnd/>
            <a:tailEnd/>
          </a:ln>
        </p:spPr>
      </p:pic>
      <p:pic>
        <p:nvPicPr>
          <p:cNvPr id="47114" name="Picture 10"/>
          <p:cNvPicPr>
            <a:picLocks noChangeAspect="1" noChangeArrowheads="1"/>
          </p:cNvPicPr>
          <p:nvPr/>
        </p:nvPicPr>
        <p:blipFill>
          <a:blip r:embed="rId3" cstate="print"/>
          <a:srcRect r="1108"/>
          <a:stretch>
            <a:fillRect/>
          </a:stretch>
        </p:blipFill>
        <p:spPr bwMode="auto">
          <a:xfrm>
            <a:off x="1689100" y="1687513"/>
            <a:ext cx="950913" cy="342900"/>
          </a:xfrm>
          <a:prstGeom prst="rect">
            <a:avLst/>
          </a:prstGeom>
          <a:noFill/>
          <a:ln w="9525">
            <a:noFill/>
            <a:miter lim="800000"/>
            <a:headEnd/>
            <a:tailEnd/>
          </a:ln>
        </p:spPr>
      </p:pic>
      <p:pic>
        <p:nvPicPr>
          <p:cNvPr id="47115" name="Picture 11"/>
          <p:cNvPicPr>
            <a:picLocks noChangeAspect="1" noChangeArrowheads="1"/>
          </p:cNvPicPr>
          <p:nvPr/>
        </p:nvPicPr>
        <p:blipFill>
          <a:blip r:embed="rId3" cstate="print"/>
          <a:srcRect l="159" r="949"/>
          <a:stretch>
            <a:fillRect/>
          </a:stretch>
        </p:blipFill>
        <p:spPr bwMode="auto">
          <a:xfrm>
            <a:off x="2640013" y="1687513"/>
            <a:ext cx="949325" cy="342900"/>
          </a:xfrm>
          <a:prstGeom prst="rect">
            <a:avLst/>
          </a:prstGeom>
          <a:noFill/>
          <a:ln w="9525">
            <a:noFill/>
            <a:miter lim="800000"/>
            <a:headEnd/>
            <a:tailEnd/>
          </a:ln>
        </p:spPr>
      </p:pic>
      <p:pic>
        <p:nvPicPr>
          <p:cNvPr id="47116" name="Picture 12"/>
          <p:cNvPicPr>
            <a:picLocks noChangeAspect="1" noChangeArrowheads="1"/>
          </p:cNvPicPr>
          <p:nvPr/>
        </p:nvPicPr>
        <p:blipFill>
          <a:blip r:embed="rId5" cstate="print"/>
          <a:srcRect l="316" r="790"/>
          <a:stretch>
            <a:fillRect/>
          </a:stretch>
        </p:blipFill>
        <p:spPr bwMode="auto">
          <a:xfrm>
            <a:off x="3589338" y="1687513"/>
            <a:ext cx="950912" cy="342900"/>
          </a:xfrm>
          <a:prstGeom prst="rect">
            <a:avLst/>
          </a:prstGeom>
          <a:noFill/>
          <a:ln w="9525">
            <a:noFill/>
            <a:miter lim="800000"/>
            <a:headEnd/>
            <a:tailEnd/>
          </a:ln>
        </p:spPr>
      </p:pic>
      <p:pic>
        <p:nvPicPr>
          <p:cNvPr id="47117" name="Picture 13"/>
          <p:cNvPicPr>
            <a:picLocks noChangeAspect="1" noChangeArrowheads="1"/>
          </p:cNvPicPr>
          <p:nvPr/>
        </p:nvPicPr>
        <p:blipFill>
          <a:blip r:embed="rId6" cstate="print"/>
          <a:srcRect l="475" r="633"/>
          <a:stretch>
            <a:fillRect/>
          </a:stretch>
        </p:blipFill>
        <p:spPr bwMode="auto">
          <a:xfrm>
            <a:off x="4540250" y="1687513"/>
            <a:ext cx="949325" cy="342900"/>
          </a:xfrm>
          <a:prstGeom prst="rect">
            <a:avLst/>
          </a:prstGeom>
          <a:noFill/>
          <a:ln w="9525">
            <a:noFill/>
            <a:miter lim="800000"/>
            <a:headEnd/>
            <a:tailEnd/>
          </a:ln>
        </p:spPr>
      </p:pic>
      <p:pic>
        <p:nvPicPr>
          <p:cNvPr id="47118" name="Picture 14"/>
          <p:cNvPicPr>
            <a:picLocks noChangeAspect="1" noChangeArrowheads="1"/>
          </p:cNvPicPr>
          <p:nvPr/>
        </p:nvPicPr>
        <p:blipFill>
          <a:blip r:embed="rId3" cstate="print"/>
          <a:srcRect l="633" r="475"/>
          <a:stretch>
            <a:fillRect/>
          </a:stretch>
        </p:blipFill>
        <p:spPr bwMode="auto">
          <a:xfrm>
            <a:off x="5489575" y="1687513"/>
            <a:ext cx="950913" cy="342900"/>
          </a:xfrm>
          <a:prstGeom prst="rect">
            <a:avLst/>
          </a:prstGeom>
          <a:noFill/>
          <a:ln w="9525">
            <a:noFill/>
            <a:miter lim="800000"/>
            <a:headEnd/>
            <a:tailEnd/>
          </a:ln>
        </p:spPr>
      </p:pic>
      <p:pic>
        <p:nvPicPr>
          <p:cNvPr id="47119" name="Picture 15"/>
          <p:cNvPicPr>
            <a:picLocks noChangeAspect="1" noChangeArrowheads="1"/>
          </p:cNvPicPr>
          <p:nvPr/>
        </p:nvPicPr>
        <p:blipFill>
          <a:blip r:embed="rId4" cstate="print"/>
          <a:srcRect/>
          <a:stretch>
            <a:fillRect/>
          </a:stretch>
        </p:blipFill>
        <p:spPr bwMode="auto">
          <a:xfrm>
            <a:off x="6440488" y="1687513"/>
            <a:ext cx="417512" cy="342900"/>
          </a:xfrm>
          <a:prstGeom prst="rect">
            <a:avLst/>
          </a:prstGeom>
          <a:noFill/>
          <a:ln w="9525">
            <a:noFill/>
            <a:miter lim="800000"/>
            <a:headEnd/>
            <a:tailEnd/>
          </a:ln>
        </p:spPr>
      </p:pic>
      <p:pic>
        <p:nvPicPr>
          <p:cNvPr id="47120" name="Picture 16"/>
          <p:cNvPicPr>
            <a:picLocks noChangeAspect="1" noChangeArrowheads="1"/>
          </p:cNvPicPr>
          <p:nvPr/>
        </p:nvPicPr>
        <p:blipFill>
          <a:blip r:embed="rId3" cstate="print"/>
          <a:srcRect r="1108"/>
          <a:stretch>
            <a:fillRect/>
          </a:stretch>
        </p:blipFill>
        <p:spPr bwMode="auto">
          <a:xfrm>
            <a:off x="1689100" y="2030413"/>
            <a:ext cx="950913" cy="341312"/>
          </a:xfrm>
          <a:prstGeom prst="rect">
            <a:avLst/>
          </a:prstGeom>
          <a:noFill/>
          <a:ln w="9525">
            <a:noFill/>
            <a:miter lim="800000"/>
            <a:headEnd/>
            <a:tailEnd/>
          </a:ln>
        </p:spPr>
      </p:pic>
      <p:pic>
        <p:nvPicPr>
          <p:cNvPr id="47121" name="Picture 17"/>
          <p:cNvPicPr>
            <a:picLocks noChangeAspect="1" noChangeArrowheads="1"/>
          </p:cNvPicPr>
          <p:nvPr/>
        </p:nvPicPr>
        <p:blipFill>
          <a:blip r:embed="rId3" cstate="print"/>
          <a:srcRect l="159" r="949"/>
          <a:stretch>
            <a:fillRect/>
          </a:stretch>
        </p:blipFill>
        <p:spPr bwMode="auto">
          <a:xfrm>
            <a:off x="2640013" y="2030413"/>
            <a:ext cx="949325" cy="341312"/>
          </a:xfrm>
          <a:prstGeom prst="rect">
            <a:avLst/>
          </a:prstGeom>
          <a:noFill/>
          <a:ln w="9525">
            <a:noFill/>
            <a:miter lim="800000"/>
            <a:headEnd/>
            <a:tailEnd/>
          </a:ln>
        </p:spPr>
      </p:pic>
      <p:pic>
        <p:nvPicPr>
          <p:cNvPr id="47122" name="Picture 18"/>
          <p:cNvPicPr>
            <a:picLocks noChangeAspect="1" noChangeArrowheads="1"/>
          </p:cNvPicPr>
          <p:nvPr/>
        </p:nvPicPr>
        <p:blipFill>
          <a:blip r:embed="rId7" cstate="print"/>
          <a:srcRect l="316" r="790"/>
          <a:stretch>
            <a:fillRect/>
          </a:stretch>
        </p:blipFill>
        <p:spPr bwMode="auto">
          <a:xfrm>
            <a:off x="3589338" y="2030413"/>
            <a:ext cx="950912" cy="341312"/>
          </a:xfrm>
          <a:prstGeom prst="rect">
            <a:avLst/>
          </a:prstGeom>
          <a:noFill/>
          <a:ln w="9525">
            <a:noFill/>
            <a:miter lim="800000"/>
            <a:headEnd/>
            <a:tailEnd/>
          </a:ln>
        </p:spPr>
      </p:pic>
      <p:pic>
        <p:nvPicPr>
          <p:cNvPr id="47123" name="Picture 19"/>
          <p:cNvPicPr>
            <a:picLocks noChangeAspect="1" noChangeArrowheads="1"/>
          </p:cNvPicPr>
          <p:nvPr/>
        </p:nvPicPr>
        <p:blipFill>
          <a:blip r:embed="rId8" cstate="print"/>
          <a:srcRect l="475" r="633"/>
          <a:stretch>
            <a:fillRect/>
          </a:stretch>
        </p:blipFill>
        <p:spPr bwMode="auto">
          <a:xfrm>
            <a:off x="4540250" y="2030413"/>
            <a:ext cx="949325" cy="341312"/>
          </a:xfrm>
          <a:prstGeom prst="rect">
            <a:avLst/>
          </a:prstGeom>
          <a:noFill/>
          <a:ln w="9525">
            <a:noFill/>
            <a:miter lim="800000"/>
            <a:headEnd/>
            <a:tailEnd/>
          </a:ln>
        </p:spPr>
      </p:pic>
      <p:pic>
        <p:nvPicPr>
          <p:cNvPr id="47124" name="Picture 20"/>
          <p:cNvPicPr>
            <a:picLocks noChangeAspect="1" noChangeArrowheads="1"/>
          </p:cNvPicPr>
          <p:nvPr/>
        </p:nvPicPr>
        <p:blipFill>
          <a:blip r:embed="rId9" cstate="print"/>
          <a:srcRect l="633" r="475"/>
          <a:stretch>
            <a:fillRect/>
          </a:stretch>
        </p:blipFill>
        <p:spPr bwMode="auto">
          <a:xfrm>
            <a:off x="5489575" y="2030413"/>
            <a:ext cx="950913" cy="341312"/>
          </a:xfrm>
          <a:prstGeom prst="rect">
            <a:avLst/>
          </a:prstGeom>
          <a:noFill/>
          <a:ln w="9525">
            <a:noFill/>
            <a:miter lim="800000"/>
            <a:headEnd/>
            <a:tailEnd/>
          </a:ln>
        </p:spPr>
      </p:pic>
      <p:pic>
        <p:nvPicPr>
          <p:cNvPr id="47125" name="Picture 21"/>
          <p:cNvPicPr>
            <a:picLocks noChangeAspect="1" noChangeArrowheads="1"/>
          </p:cNvPicPr>
          <p:nvPr/>
        </p:nvPicPr>
        <p:blipFill>
          <a:blip r:embed="rId4" cstate="print"/>
          <a:srcRect/>
          <a:stretch>
            <a:fillRect/>
          </a:stretch>
        </p:blipFill>
        <p:spPr bwMode="auto">
          <a:xfrm>
            <a:off x="6440488" y="2030413"/>
            <a:ext cx="417512" cy="341312"/>
          </a:xfrm>
          <a:prstGeom prst="rect">
            <a:avLst/>
          </a:prstGeom>
          <a:noFill/>
          <a:ln w="9525">
            <a:noFill/>
            <a:miter lim="800000"/>
            <a:headEnd/>
            <a:tailEnd/>
          </a:ln>
        </p:spPr>
      </p:pic>
      <p:pic>
        <p:nvPicPr>
          <p:cNvPr id="47126" name="Picture 22"/>
          <p:cNvPicPr>
            <a:picLocks noChangeAspect="1" noChangeArrowheads="1"/>
          </p:cNvPicPr>
          <p:nvPr/>
        </p:nvPicPr>
        <p:blipFill>
          <a:blip r:embed="rId3" cstate="print"/>
          <a:srcRect r="1108"/>
          <a:stretch>
            <a:fillRect/>
          </a:stretch>
        </p:blipFill>
        <p:spPr bwMode="auto">
          <a:xfrm>
            <a:off x="1689100" y="2371725"/>
            <a:ext cx="950913" cy="342900"/>
          </a:xfrm>
          <a:prstGeom prst="rect">
            <a:avLst/>
          </a:prstGeom>
          <a:noFill/>
          <a:ln w="9525">
            <a:noFill/>
            <a:miter lim="800000"/>
            <a:headEnd/>
            <a:tailEnd/>
          </a:ln>
        </p:spPr>
      </p:pic>
      <p:pic>
        <p:nvPicPr>
          <p:cNvPr id="47127" name="Picture 23"/>
          <p:cNvPicPr>
            <a:picLocks noChangeAspect="1" noChangeArrowheads="1"/>
          </p:cNvPicPr>
          <p:nvPr/>
        </p:nvPicPr>
        <p:blipFill>
          <a:blip r:embed="rId10" cstate="print"/>
          <a:srcRect l="159" r="949"/>
          <a:stretch>
            <a:fillRect/>
          </a:stretch>
        </p:blipFill>
        <p:spPr bwMode="auto">
          <a:xfrm>
            <a:off x="2640013" y="2371725"/>
            <a:ext cx="949325" cy="342900"/>
          </a:xfrm>
          <a:prstGeom prst="rect">
            <a:avLst/>
          </a:prstGeom>
          <a:noFill/>
          <a:ln w="9525">
            <a:noFill/>
            <a:miter lim="800000"/>
            <a:headEnd/>
            <a:tailEnd/>
          </a:ln>
        </p:spPr>
      </p:pic>
      <p:pic>
        <p:nvPicPr>
          <p:cNvPr id="47128" name="Picture 24"/>
          <p:cNvPicPr>
            <a:picLocks noChangeAspect="1" noChangeArrowheads="1"/>
          </p:cNvPicPr>
          <p:nvPr/>
        </p:nvPicPr>
        <p:blipFill>
          <a:blip r:embed="rId11" cstate="print"/>
          <a:srcRect l="316" r="790"/>
          <a:stretch>
            <a:fillRect/>
          </a:stretch>
        </p:blipFill>
        <p:spPr bwMode="auto">
          <a:xfrm>
            <a:off x="3589338" y="2371725"/>
            <a:ext cx="950912" cy="342900"/>
          </a:xfrm>
          <a:prstGeom prst="rect">
            <a:avLst/>
          </a:prstGeom>
          <a:noFill/>
          <a:ln w="9525">
            <a:noFill/>
            <a:miter lim="800000"/>
            <a:headEnd/>
            <a:tailEnd/>
          </a:ln>
        </p:spPr>
      </p:pic>
      <p:pic>
        <p:nvPicPr>
          <p:cNvPr id="47129" name="Picture 25"/>
          <p:cNvPicPr>
            <a:picLocks noChangeAspect="1" noChangeArrowheads="1"/>
          </p:cNvPicPr>
          <p:nvPr/>
        </p:nvPicPr>
        <p:blipFill>
          <a:blip r:embed="rId3" cstate="print"/>
          <a:srcRect l="475" r="633"/>
          <a:stretch>
            <a:fillRect/>
          </a:stretch>
        </p:blipFill>
        <p:spPr bwMode="auto">
          <a:xfrm>
            <a:off x="4540250" y="2371725"/>
            <a:ext cx="949325" cy="342900"/>
          </a:xfrm>
          <a:prstGeom prst="rect">
            <a:avLst/>
          </a:prstGeom>
          <a:noFill/>
          <a:ln w="9525">
            <a:noFill/>
            <a:miter lim="800000"/>
            <a:headEnd/>
            <a:tailEnd/>
          </a:ln>
        </p:spPr>
      </p:pic>
      <p:pic>
        <p:nvPicPr>
          <p:cNvPr id="47130" name="Picture 26"/>
          <p:cNvPicPr>
            <a:picLocks noChangeAspect="1" noChangeArrowheads="1"/>
          </p:cNvPicPr>
          <p:nvPr/>
        </p:nvPicPr>
        <p:blipFill>
          <a:blip r:embed="rId12" cstate="print"/>
          <a:srcRect l="633" r="475"/>
          <a:stretch>
            <a:fillRect/>
          </a:stretch>
        </p:blipFill>
        <p:spPr bwMode="auto">
          <a:xfrm>
            <a:off x="5489575" y="2371725"/>
            <a:ext cx="950913" cy="342900"/>
          </a:xfrm>
          <a:prstGeom prst="rect">
            <a:avLst/>
          </a:prstGeom>
          <a:noFill/>
          <a:ln w="9525">
            <a:noFill/>
            <a:miter lim="800000"/>
            <a:headEnd/>
            <a:tailEnd/>
          </a:ln>
        </p:spPr>
      </p:pic>
      <p:pic>
        <p:nvPicPr>
          <p:cNvPr id="47131" name="Picture 27"/>
          <p:cNvPicPr>
            <a:picLocks noChangeAspect="1" noChangeArrowheads="1"/>
          </p:cNvPicPr>
          <p:nvPr/>
        </p:nvPicPr>
        <p:blipFill>
          <a:blip r:embed="rId4" cstate="print"/>
          <a:srcRect/>
          <a:stretch>
            <a:fillRect/>
          </a:stretch>
        </p:blipFill>
        <p:spPr bwMode="auto">
          <a:xfrm>
            <a:off x="6440488" y="2371725"/>
            <a:ext cx="417512" cy="342900"/>
          </a:xfrm>
          <a:prstGeom prst="rect">
            <a:avLst/>
          </a:prstGeom>
          <a:noFill/>
          <a:ln w="9525">
            <a:noFill/>
            <a:miter lim="800000"/>
            <a:headEnd/>
            <a:tailEnd/>
          </a:ln>
        </p:spPr>
      </p:pic>
      <p:pic>
        <p:nvPicPr>
          <p:cNvPr id="47132" name="Picture 28"/>
          <p:cNvPicPr>
            <a:picLocks noChangeAspect="1" noChangeArrowheads="1"/>
          </p:cNvPicPr>
          <p:nvPr/>
        </p:nvPicPr>
        <p:blipFill>
          <a:blip r:embed="rId13" cstate="print"/>
          <a:srcRect r="1108"/>
          <a:stretch>
            <a:fillRect/>
          </a:stretch>
        </p:blipFill>
        <p:spPr bwMode="auto">
          <a:xfrm>
            <a:off x="1689100" y="2714625"/>
            <a:ext cx="950913" cy="341313"/>
          </a:xfrm>
          <a:prstGeom prst="rect">
            <a:avLst/>
          </a:prstGeom>
          <a:noFill/>
          <a:ln w="9525">
            <a:noFill/>
            <a:miter lim="800000"/>
            <a:headEnd/>
            <a:tailEnd/>
          </a:ln>
        </p:spPr>
      </p:pic>
      <p:pic>
        <p:nvPicPr>
          <p:cNvPr id="47133" name="Picture 29"/>
          <p:cNvPicPr>
            <a:picLocks noChangeAspect="1" noChangeArrowheads="1"/>
          </p:cNvPicPr>
          <p:nvPr/>
        </p:nvPicPr>
        <p:blipFill>
          <a:blip r:embed="rId14" cstate="print"/>
          <a:srcRect l="159" r="949"/>
          <a:stretch>
            <a:fillRect/>
          </a:stretch>
        </p:blipFill>
        <p:spPr bwMode="auto">
          <a:xfrm>
            <a:off x="2640013" y="2714625"/>
            <a:ext cx="949325" cy="341313"/>
          </a:xfrm>
          <a:prstGeom prst="rect">
            <a:avLst/>
          </a:prstGeom>
          <a:noFill/>
          <a:ln w="9525">
            <a:noFill/>
            <a:miter lim="800000"/>
            <a:headEnd/>
            <a:tailEnd/>
          </a:ln>
        </p:spPr>
      </p:pic>
      <p:pic>
        <p:nvPicPr>
          <p:cNvPr id="47134" name="Picture 30"/>
          <p:cNvPicPr>
            <a:picLocks noChangeAspect="1" noChangeArrowheads="1"/>
          </p:cNvPicPr>
          <p:nvPr/>
        </p:nvPicPr>
        <p:blipFill>
          <a:blip r:embed="rId3" cstate="print"/>
          <a:srcRect l="316" r="790"/>
          <a:stretch>
            <a:fillRect/>
          </a:stretch>
        </p:blipFill>
        <p:spPr bwMode="auto">
          <a:xfrm>
            <a:off x="3589338" y="2714625"/>
            <a:ext cx="950912" cy="341313"/>
          </a:xfrm>
          <a:prstGeom prst="rect">
            <a:avLst/>
          </a:prstGeom>
          <a:noFill/>
          <a:ln w="9525">
            <a:noFill/>
            <a:miter lim="800000"/>
            <a:headEnd/>
            <a:tailEnd/>
          </a:ln>
        </p:spPr>
      </p:pic>
      <p:pic>
        <p:nvPicPr>
          <p:cNvPr id="47135" name="Picture 31"/>
          <p:cNvPicPr>
            <a:picLocks noChangeAspect="1" noChangeArrowheads="1"/>
          </p:cNvPicPr>
          <p:nvPr/>
        </p:nvPicPr>
        <p:blipFill>
          <a:blip r:embed="rId3" cstate="print"/>
          <a:srcRect l="475" r="633"/>
          <a:stretch>
            <a:fillRect/>
          </a:stretch>
        </p:blipFill>
        <p:spPr bwMode="auto">
          <a:xfrm>
            <a:off x="4540250" y="2714625"/>
            <a:ext cx="949325" cy="341313"/>
          </a:xfrm>
          <a:prstGeom prst="rect">
            <a:avLst/>
          </a:prstGeom>
          <a:noFill/>
          <a:ln w="9525">
            <a:noFill/>
            <a:miter lim="800000"/>
            <a:headEnd/>
            <a:tailEnd/>
          </a:ln>
        </p:spPr>
      </p:pic>
      <p:pic>
        <p:nvPicPr>
          <p:cNvPr id="47136" name="Picture 32"/>
          <p:cNvPicPr>
            <a:picLocks noChangeAspect="1" noChangeArrowheads="1"/>
          </p:cNvPicPr>
          <p:nvPr/>
        </p:nvPicPr>
        <p:blipFill>
          <a:blip r:embed="rId15" cstate="print"/>
          <a:srcRect l="633" r="475"/>
          <a:stretch>
            <a:fillRect/>
          </a:stretch>
        </p:blipFill>
        <p:spPr bwMode="auto">
          <a:xfrm>
            <a:off x="5489575" y="2714625"/>
            <a:ext cx="950913" cy="341313"/>
          </a:xfrm>
          <a:prstGeom prst="rect">
            <a:avLst/>
          </a:prstGeom>
          <a:noFill/>
          <a:ln w="9525">
            <a:noFill/>
            <a:miter lim="800000"/>
            <a:headEnd/>
            <a:tailEnd/>
          </a:ln>
        </p:spPr>
      </p:pic>
      <p:pic>
        <p:nvPicPr>
          <p:cNvPr id="47137" name="Picture 33"/>
          <p:cNvPicPr>
            <a:picLocks noChangeAspect="1" noChangeArrowheads="1"/>
          </p:cNvPicPr>
          <p:nvPr/>
        </p:nvPicPr>
        <p:blipFill>
          <a:blip r:embed="rId16" cstate="print"/>
          <a:srcRect/>
          <a:stretch>
            <a:fillRect/>
          </a:stretch>
        </p:blipFill>
        <p:spPr bwMode="auto">
          <a:xfrm>
            <a:off x="6440488" y="2714625"/>
            <a:ext cx="417512" cy="341313"/>
          </a:xfrm>
          <a:prstGeom prst="rect">
            <a:avLst/>
          </a:prstGeom>
          <a:noFill/>
          <a:ln w="9525">
            <a:noFill/>
            <a:miter lim="800000"/>
            <a:headEnd/>
            <a:tailEnd/>
          </a:ln>
        </p:spPr>
      </p:pic>
      <p:pic>
        <p:nvPicPr>
          <p:cNvPr id="47138" name="Picture 34"/>
          <p:cNvPicPr>
            <a:picLocks noChangeAspect="1" noChangeArrowheads="1"/>
          </p:cNvPicPr>
          <p:nvPr/>
        </p:nvPicPr>
        <p:blipFill>
          <a:blip r:embed="rId3" cstate="print"/>
          <a:srcRect r="1108"/>
          <a:stretch>
            <a:fillRect/>
          </a:stretch>
        </p:blipFill>
        <p:spPr bwMode="auto">
          <a:xfrm>
            <a:off x="1689100" y="3055938"/>
            <a:ext cx="950913" cy="342900"/>
          </a:xfrm>
          <a:prstGeom prst="rect">
            <a:avLst/>
          </a:prstGeom>
          <a:noFill/>
          <a:ln w="9525">
            <a:noFill/>
            <a:miter lim="800000"/>
            <a:headEnd/>
            <a:tailEnd/>
          </a:ln>
        </p:spPr>
      </p:pic>
      <p:pic>
        <p:nvPicPr>
          <p:cNvPr id="47139" name="Picture 35"/>
          <p:cNvPicPr>
            <a:picLocks noChangeAspect="1" noChangeArrowheads="1"/>
          </p:cNvPicPr>
          <p:nvPr/>
        </p:nvPicPr>
        <p:blipFill>
          <a:blip r:embed="rId3" cstate="print"/>
          <a:srcRect l="159" r="949"/>
          <a:stretch>
            <a:fillRect/>
          </a:stretch>
        </p:blipFill>
        <p:spPr bwMode="auto">
          <a:xfrm>
            <a:off x="2640013" y="3055938"/>
            <a:ext cx="949325" cy="342900"/>
          </a:xfrm>
          <a:prstGeom prst="rect">
            <a:avLst/>
          </a:prstGeom>
          <a:noFill/>
          <a:ln w="9525">
            <a:noFill/>
            <a:miter lim="800000"/>
            <a:headEnd/>
            <a:tailEnd/>
          </a:ln>
        </p:spPr>
      </p:pic>
      <p:pic>
        <p:nvPicPr>
          <p:cNvPr id="47140" name="Picture 36"/>
          <p:cNvPicPr>
            <a:picLocks noChangeAspect="1" noChangeArrowheads="1"/>
          </p:cNvPicPr>
          <p:nvPr/>
        </p:nvPicPr>
        <p:blipFill>
          <a:blip r:embed="rId3" cstate="print"/>
          <a:srcRect l="316" r="790"/>
          <a:stretch>
            <a:fillRect/>
          </a:stretch>
        </p:blipFill>
        <p:spPr bwMode="auto">
          <a:xfrm>
            <a:off x="3589338" y="3055938"/>
            <a:ext cx="950912" cy="342900"/>
          </a:xfrm>
          <a:prstGeom prst="rect">
            <a:avLst/>
          </a:prstGeom>
          <a:noFill/>
          <a:ln w="9525">
            <a:noFill/>
            <a:miter lim="800000"/>
            <a:headEnd/>
            <a:tailEnd/>
          </a:ln>
        </p:spPr>
      </p:pic>
      <p:pic>
        <p:nvPicPr>
          <p:cNvPr id="47141" name="Picture 37"/>
          <p:cNvPicPr>
            <a:picLocks noChangeAspect="1" noChangeArrowheads="1"/>
          </p:cNvPicPr>
          <p:nvPr/>
        </p:nvPicPr>
        <p:blipFill>
          <a:blip r:embed="rId3" cstate="print"/>
          <a:srcRect l="475" r="633"/>
          <a:stretch>
            <a:fillRect/>
          </a:stretch>
        </p:blipFill>
        <p:spPr bwMode="auto">
          <a:xfrm>
            <a:off x="4540250" y="3055938"/>
            <a:ext cx="949325" cy="342900"/>
          </a:xfrm>
          <a:prstGeom prst="rect">
            <a:avLst/>
          </a:prstGeom>
          <a:noFill/>
          <a:ln w="9525">
            <a:noFill/>
            <a:miter lim="800000"/>
            <a:headEnd/>
            <a:tailEnd/>
          </a:ln>
        </p:spPr>
      </p:pic>
      <p:pic>
        <p:nvPicPr>
          <p:cNvPr id="47142" name="Picture 38"/>
          <p:cNvPicPr>
            <a:picLocks noChangeAspect="1" noChangeArrowheads="1"/>
          </p:cNvPicPr>
          <p:nvPr/>
        </p:nvPicPr>
        <p:blipFill>
          <a:blip r:embed="rId3" cstate="print"/>
          <a:srcRect l="633" r="475"/>
          <a:stretch>
            <a:fillRect/>
          </a:stretch>
        </p:blipFill>
        <p:spPr bwMode="auto">
          <a:xfrm>
            <a:off x="5489575" y="3055938"/>
            <a:ext cx="950913" cy="342900"/>
          </a:xfrm>
          <a:prstGeom prst="rect">
            <a:avLst/>
          </a:prstGeom>
          <a:noFill/>
          <a:ln w="9525">
            <a:noFill/>
            <a:miter lim="800000"/>
            <a:headEnd/>
            <a:tailEnd/>
          </a:ln>
        </p:spPr>
      </p:pic>
      <p:pic>
        <p:nvPicPr>
          <p:cNvPr id="47143" name="Picture 39"/>
          <p:cNvPicPr>
            <a:picLocks noChangeAspect="1" noChangeArrowheads="1"/>
          </p:cNvPicPr>
          <p:nvPr/>
        </p:nvPicPr>
        <p:blipFill>
          <a:blip r:embed="rId4" cstate="print"/>
          <a:srcRect/>
          <a:stretch>
            <a:fillRect/>
          </a:stretch>
        </p:blipFill>
        <p:spPr bwMode="auto">
          <a:xfrm>
            <a:off x="6440488" y="3055938"/>
            <a:ext cx="417512" cy="342900"/>
          </a:xfrm>
          <a:prstGeom prst="rect">
            <a:avLst/>
          </a:prstGeom>
          <a:noFill/>
          <a:ln w="9525">
            <a:noFill/>
            <a:miter lim="800000"/>
            <a:headEnd/>
            <a:tailEnd/>
          </a:ln>
        </p:spPr>
      </p:pic>
      <p:pic>
        <p:nvPicPr>
          <p:cNvPr id="47144" name="Picture 40"/>
          <p:cNvPicPr>
            <a:picLocks noChangeAspect="1" noChangeArrowheads="1"/>
          </p:cNvPicPr>
          <p:nvPr/>
        </p:nvPicPr>
        <p:blipFill>
          <a:blip r:embed="rId3" cstate="print"/>
          <a:srcRect r="1108"/>
          <a:stretch>
            <a:fillRect/>
          </a:stretch>
        </p:blipFill>
        <p:spPr bwMode="auto">
          <a:xfrm>
            <a:off x="1689100" y="3398838"/>
            <a:ext cx="950913" cy="341312"/>
          </a:xfrm>
          <a:prstGeom prst="rect">
            <a:avLst/>
          </a:prstGeom>
          <a:noFill/>
          <a:ln w="9525">
            <a:noFill/>
            <a:miter lim="800000"/>
            <a:headEnd/>
            <a:tailEnd/>
          </a:ln>
        </p:spPr>
      </p:pic>
      <p:pic>
        <p:nvPicPr>
          <p:cNvPr id="47145" name="Picture 41"/>
          <p:cNvPicPr>
            <a:picLocks noChangeAspect="1" noChangeArrowheads="1"/>
          </p:cNvPicPr>
          <p:nvPr/>
        </p:nvPicPr>
        <p:blipFill>
          <a:blip r:embed="rId3" cstate="print"/>
          <a:srcRect l="159" r="949"/>
          <a:stretch>
            <a:fillRect/>
          </a:stretch>
        </p:blipFill>
        <p:spPr bwMode="auto">
          <a:xfrm>
            <a:off x="2640013" y="3398838"/>
            <a:ext cx="949325" cy="341312"/>
          </a:xfrm>
          <a:prstGeom prst="rect">
            <a:avLst/>
          </a:prstGeom>
          <a:noFill/>
          <a:ln w="9525">
            <a:noFill/>
            <a:miter lim="800000"/>
            <a:headEnd/>
            <a:tailEnd/>
          </a:ln>
        </p:spPr>
      </p:pic>
      <p:pic>
        <p:nvPicPr>
          <p:cNvPr id="47146" name="Picture 42"/>
          <p:cNvPicPr>
            <a:picLocks noChangeAspect="1" noChangeArrowheads="1"/>
          </p:cNvPicPr>
          <p:nvPr/>
        </p:nvPicPr>
        <p:blipFill>
          <a:blip r:embed="rId3" cstate="print"/>
          <a:srcRect l="316" r="790"/>
          <a:stretch>
            <a:fillRect/>
          </a:stretch>
        </p:blipFill>
        <p:spPr bwMode="auto">
          <a:xfrm>
            <a:off x="3589338" y="3398838"/>
            <a:ext cx="950912" cy="341312"/>
          </a:xfrm>
          <a:prstGeom prst="rect">
            <a:avLst/>
          </a:prstGeom>
          <a:noFill/>
          <a:ln w="9525">
            <a:noFill/>
            <a:miter lim="800000"/>
            <a:headEnd/>
            <a:tailEnd/>
          </a:ln>
        </p:spPr>
      </p:pic>
      <p:pic>
        <p:nvPicPr>
          <p:cNvPr id="47147" name="Picture 43"/>
          <p:cNvPicPr>
            <a:picLocks noChangeAspect="1" noChangeArrowheads="1"/>
          </p:cNvPicPr>
          <p:nvPr/>
        </p:nvPicPr>
        <p:blipFill>
          <a:blip r:embed="rId3" cstate="print"/>
          <a:srcRect l="475" r="633"/>
          <a:stretch>
            <a:fillRect/>
          </a:stretch>
        </p:blipFill>
        <p:spPr bwMode="auto">
          <a:xfrm>
            <a:off x="4540250" y="3398838"/>
            <a:ext cx="949325" cy="341312"/>
          </a:xfrm>
          <a:prstGeom prst="rect">
            <a:avLst/>
          </a:prstGeom>
          <a:noFill/>
          <a:ln w="9525">
            <a:noFill/>
            <a:miter lim="800000"/>
            <a:headEnd/>
            <a:tailEnd/>
          </a:ln>
        </p:spPr>
      </p:pic>
      <p:pic>
        <p:nvPicPr>
          <p:cNvPr id="47148" name="Picture 44"/>
          <p:cNvPicPr>
            <a:picLocks noChangeAspect="1" noChangeArrowheads="1"/>
          </p:cNvPicPr>
          <p:nvPr/>
        </p:nvPicPr>
        <p:blipFill>
          <a:blip r:embed="rId3" cstate="print"/>
          <a:srcRect l="633" r="475"/>
          <a:stretch>
            <a:fillRect/>
          </a:stretch>
        </p:blipFill>
        <p:spPr bwMode="auto">
          <a:xfrm>
            <a:off x="5489575" y="3398838"/>
            <a:ext cx="950913" cy="341312"/>
          </a:xfrm>
          <a:prstGeom prst="rect">
            <a:avLst/>
          </a:prstGeom>
          <a:noFill/>
          <a:ln w="9525">
            <a:noFill/>
            <a:miter lim="800000"/>
            <a:headEnd/>
            <a:tailEnd/>
          </a:ln>
        </p:spPr>
      </p:pic>
      <p:pic>
        <p:nvPicPr>
          <p:cNvPr id="47149" name="Picture 45"/>
          <p:cNvPicPr>
            <a:picLocks noChangeAspect="1" noChangeArrowheads="1"/>
          </p:cNvPicPr>
          <p:nvPr/>
        </p:nvPicPr>
        <p:blipFill>
          <a:blip r:embed="rId4" cstate="print"/>
          <a:srcRect/>
          <a:stretch>
            <a:fillRect/>
          </a:stretch>
        </p:blipFill>
        <p:spPr bwMode="auto">
          <a:xfrm>
            <a:off x="6440488" y="3398838"/>
            <a:ext cx="417512" cy="341312"/>
          </a:xfrm>
          <a:prstGeom prst="rect">
            <a:avLst/>
          </a:prstGeom>
          <a:noFill/>
          <a:ln w="9525">
            <a:noFill/>
            <a:miter lim="800000"/>
            <a:headEnd/>
            <a:tailEnd/>
          </a:ln>
        </p:spPr>
      </p:pic>
      <p:pic>
        <p:nvPicPr>
          <p:cNvPr id="47150" name="Picture 46"/>
          <p:cNvPicPr>
            <a:picLocks noChangeAspect="1" noChangeArrowheads="1"/>
          </p:cNvPicPr>
          <p:nvPr/>
        </p:nvPicPr>
        <p:blipFill>
          <a:blip r:embed="rId3" cstate="print"/>
          <a:srcRect r="1108"/>
          <a:stretch>
            <a:fillRect/>
          </a:stretch>
        </p:blipFill>
        <p:spPr bwMode="auto">
          <a:xfrm>
            <a:off x="1689100" y="3740150"/>
            <a:ext cx="950913" cy="342900"/>
          </a:xfrm>
          <a:prstGeom prst="rect">
            <a:avLst/>
          </a:prstGeom>
          <a:noFill/>
          <a:ln w="9525">
            <a:noFill/>
            <a:miter lim="800000"/>
            <a:headEnd/>
            <a:tailEnd/>
          </a:ln>
        </p:spPr>
      </p:pic>
      <p:pic>
        <p:nvPicPr>
          <p:cNvPr id="47151" name="Picture 47"/>
          <p:cNvPicPr>
            <a:picLocks noChangeAspect="1" noChangeArrowheads="1"/>
          </p:cNvPicPr>
          <p:nvPr/>
        </p:nvPicPr>
        <p:blipFill>
          <a:blip r:embed="rId3" cstate="print"/>
          <a:srcRect l="159" r="949"/>
          <a:stretch>
            <a:fillRect/>
          </a:stretch>
        </p:blipFill>
        <p:spPr bwMode="auto">
          <a:xfrm>
            <a:off x="2640013" y="3740150"/>
            <a:ext cx="949325" cy="342900"/>
          </a:xfrm>
          <a:prstGeom prst="rect">
            <a:avLst/>
          </a:prstGeom>
          <a:noFill/>
          <a:ln w="9525">
            <a:noFill/>
            <a:miter lim="800000"/>
            <a:headEnd/>
            <a:tailEnd/>
          </a:ln>
        </p:spPr>
      </p:pic>
      <p:pic>
        <p:nvPicPr>
          <p:cNvPr id="47152" name="Picture 48"/>
          <p:cNvPicPr>
            <a:picLocks noChangeAspect="1" noChangeArrowheads="1"/>
          </p:cNvPicPr>
          <p:nvPr/>
        </p:nvPicPr>
        <p:blipFill>
          <a:blip r:embed="rId17" cstate="print"/>
          <a:srcRect l="316" r="790"/>
          <a:stretch>
            <a:fillRect/>
          </a:stretch>
        </p:blipFill>
        <p:spPr bwMode="auto">
          <a:xfrm>
            <a:off x="3589338" y="3740150"/>
            <a:ext cx="950912" cy="342900"/>
          </a:xfrm>
          <a:prstGeom prst="rect">
            <a:avLst/>
          </a:prstGeom>
          <a:noFill/>
          <a:ln w="9525">
            <a:noFill/>
            <a:miter lim="800000"/>
            <a:headEnd/>
            <a:tailEnd/>
          </a:ln>
        </p:spPr>
      </p:pic>
      <p:pic>
        <p:nvPicPr>
          <p:cNvPr id="47153" name="Picture 49"/>
          <p:cNvPicPr>
            <a:picLocks noChangeAspect="1" noChangeArrowheads="1"/>
          </p:cNvPicPr>
          <p:nvPr/>
        </p:nvPicPr>
        <p:blipFill>
          <a:blip r:embed="rId18" cstate="print"/>
          <a:srcRect l="475" r="633"/>
          <a:stretch>
            <a:fillRect/>
          </a:stretch>
        </p:blipFill>
        <p:spPr bwMode="auto">
          <a:xfrm>
            <a:off x="4540250" y="3740150"/>
            <a:ext cx="949325" cy="342900"/>
          </a:xfrm>
          <a:prstGeom prst="rect">
            <a:avLst/>
          </a:prstGeom>
          <a:noFill/>
          <a:ln w="9525">
            <a:noFill/>
            <a:miter lim="800000"/>
            <a:headEnd/>
            <a:tailEnd/>
          </a:ln>
        </p:spPr>
      </p:pic>
      <p:pic>
        <p:nvPicPr>
          <p:cNvPr id="47154" name="Picture 50"/>
          <p:cNvPicPr>
            <a:picLocks noChangeAspect="1" noChangeArrowheads="1"/>
          </p:cNvPicPr>
          <p:nvPr/>
        </p:nvPicPr>
        <p:blipFill>
          <a:blip r:embed="rId3" cstate="print"/>
          <a:srcRect l="633" r="475"/>
          <a:stretch>
            <a:fillRect/>
          </a:stretch>
        </p:blipFill>
        <p:spPr bwMode="auto">
          <a:xfrm>
            <a:off x="5489575" y="3740150"/>
            <a:ext cx="950913" cy="342900"/>
          </a:xfrm>
          <a:prstGeom prst="rect">
            <a:avLst/>
          </a:prstGeom>
          <a:noFill/>
          <a:ln w="9525">
            <a:noFill/>
            <a:miter lim="800000"/>
            <a:headEnd/>
            <a:tailEnd/>
          </a:ln>
        </p:spPr>
      </p:pic>
      <p:pic>
        <p:nvPicPr>
          <p:cNvPr id="47155" name="Picture 51"/>
          <p:cNvPicPr>
            <a:picLocks noChangeAspect="1" noChangeArrowheads="1"/>
          </p:cNvPicPr>
          <p:nvPr/>
        </p:nvPicPr>
        <p:blipFill>
          <a:blip r:embed="rId4" cstate="print"/>
          <a:srcRect/>
          <a:stretch>
            <a:fillRect/>
          </a:stretch>
        </p:blipFill>
        <p:spPr bwMode="auto">
          <a:xfrm>
            <a:off x="6440488" y="3740150"/>
            <a:ext cx="417512" cy="342900"/>
          </a:xfrm>
          <a:prstGeom prst="rect">
            <a:avLst/>
          </a:prstGeom>
          <a:noFill/>
          <a:ln w="9525">
            <a:noFill/>
            <a:miter lim="800000"/>
            <a:headEnd/>
            <a:tailEnd/>
          </a:ln>
        </p:spPr>
      </p:pic>
      <p:pic>
        <p:nvPicPr>
          <p:cNvPr id="47156" name="Picture 52"/>
          <p:cNvPicPr>
            <a:picLocks noChangeAspect="1" noChangeArrowheads="1"/>
          </p:cNvPicPr>
          <p:nvPr/>
        </p:nvPicPr>
        <p:blipFill>
          <a:blip r:embed="rId3" cstate="print"/>
          <a:srcRect r="1108"/>
          <a:stretch>
            <a:fillRect/>
          </a:stretch>
        </p:blipFill>
        <p:spPr bwMode="auto">
          <a:xfrm>
            <a:off x="1689100" y="4083050"/>
            <a:ext cx="950913" cy="341313"/>
          </a:xfrm>
          <a:prstGeom prst="rect">
            <a:avLst/>
          </a:prstGeom>
          <a:noFill/>
          <a:ln w="9525">
            <a:noFill/>
            <a:miter lim="800000"/>
            <a:headEnd/>
            <a:tailEnd/>
          </a:ln>
        </p:spPr>
      </p:pic>
      <p:pic>
        <p:nvPicPr>
          <p:cNvPr id="47157" name="Picture 53"/>
          <p:cNvPicPr>
            <a:picLocks noChangeAspect="1" noChangeArrowheads="1"/>
          </p:cNvPicPr>
          <p:nvPr/>
        </p:nvPicPr>
        <p:blipFill>
          <a:blip r:embed="rId3" cstate="print"/>
          <a:srcRect l="159" r="949"/>
          <a:stretch>
            <a:fillRect/>
          </a:stretch>
        </p:blipFill>
        <p:spPr bwMode="auto">
          <a:xfrm>
            <a:off x="2640013" y="4083050"/>
            <a:ext cx="949325" cy="341313"/>
          </a:xfrm>
          <a:prstGeom prst="rect">
            <a:avLst/>
          </a:prstGeom>
          <a:noFill/>
          <a:ln w="9525">
            <a:noFill/>
            <a:miter lim="800000"/>
            <a:headEnd/>
            <a:tailEnd/>
          </a:ln>
        </p:spPr>
      </p:pic>
      <p:pic>
        <p:nvPicPr>
          <p:cNvPr id="47158" name="Picture 54"/>
          <p:cNvPicPr>
            <a:picLocks noChangeAspect="1" noChangeArrowheads="1"/>
          </p:cNvPicPr>
          <p:nvPr/>
        </p:nvPicPr>
        <p:blipFill>
          <a:blip r:embed="rId19" cstate="print"/>
          <a:srcRect l="316" r="790"/>
          <a:stretch>
            <a:fillRect/>
          </a:stretch>
        </p:blipFill>
        <p:spPr bwMode="auto">
          <a:xfrm>
            <a:off x="3589338" y="4083050"/>
            <a:ext cx="950912" cy="341313"/>
          </a:xfrm>
          <a:prstGeom prst="rect">
            <a:avLst/>
          </a:prstGeom>
          <a:noFill/>
          <a:ln w="9525">
            <a:noFill/>
            <a:miter lim="800000"/>
            <a:headEnd/>
            <a:tailEnd/>
          </a:ln>
        </p:spPr>
      </p:pic>
      <p:pic>
        <p:nvPicPr>
          <p:cNvPr id="47159" name="Picture 55"/>
          <p:cNvPicPr>
            <a:picLocks noChangeAspect="1" noChangeArrowheads="1"/>
          </p:cNvPicPr>
          <p:nvPr/>
        </p:nvPicPr>
        <p:blipFill>
          <a:blip r:embed="rId20" cstate="print"/>
          <a:srcRect l="475" r="633"/>
          <a:stretch>
            <a:fillRect/>
          </a:stretch>
        </p:blipFill>
        <p:spPr bwMode="auto">
          <a:xfrm>
            <a:off x="4540250" y="4083050"/>
            <a:ext cx="949325" cy="341313"/>
          </a:xfrm>
          <a:prstGeom prst="rect">
            <a:avLst/>
          </a:prstGeom>
          <a:noFill/>
          <a:ln w="9525">
            <a:noFill/>
            <a:miter lim="800000"/>
            <a:headEnd/>
            <a:tailEnd/>
          </a:ln>
        </p:spPr>
      </p:pic>
      <p:pic>
        <p:nvPicPr>
          <p:cNvPr id="47160" name="Picture 56"/>
          <p:cNvPicPr>
            <a:picLocks noChangeAspect="1" noChangeArrowheads="1"/>
          </p:cNvPicPr>
          <p:nvPr/>
        </p:nvPicPr>
        <p:blipFill>
          <a:blip r:embed="rId3" cstate="print"/>
          <a:srcRect l="633" r="475"/>
          <a:stretch>
            <a:fillRect/>
          </a:stretch>
        </p:blipFill>
        <p:spPr bwMode="auto">
          <a:xfrm>
            <a:off x="5489575" y="4083050"/>
            <a:ext cx="950913" cy="341313"/>
          </a:xfrm>
          <a:prstGeom prst="rect">
            <a:avLst/>
          </a:prstGeom>
          <a:noFill/>
          <a:ln w="9525">
            <a:noFill/>
            <a:miter lim="800000"/>
            <a:headEnd/>
            <a:tailEnd/>
          </a:ln>
        </p:spPr>
      </p:pic>
      <p:pic>
        <p:nvPicPr>
          <p:cNvPr id="47161" name="Picture 57"/>
          <p:cNvPicPr>
            <a:picLocks noChangeAspect="1" noChangeArrowheads="1"/>
          </p:cNvPicPr>
          <p:nvPr/>
        </p:nvPicPr>
        <p:blipFill>
          <a:blip r:embed="rId4" cstate="print"/>
          <a:srcRect/>
          <a:stretch>
            <a:fillRect/>
          </a:stretch>
        </p:blipFill>
        <p:spPr bwMode="auto">
          <a:xfrm>
            <a:off x="6440488" y="4083050"/>
            <a:ext cx="417512" cy="341313"/>
          </a:xfrm>
          <a:prstGeom prst="rect">
            <a:avLst/>
          </a:prstGeom>
          <a:noFill/>
          <a:ln w="9525">
            <a:noFill/>
            <a:miter lim="800000"/>
            <a:headEnd/>
            <a:tailEnd/>
          </a:ln>
        </p:spPr>
      </p:pic>
      <p:pic>
        <p:nvPicPr>
          <p:cNvPr id="47162" name="Picture 58"/>
          <p:cNvPicPr>
            <a:picLocks noChangeAspect="1" noChangeArrowheads="1"/>
          </p:cNvPicPr>
          <p:nvPr/>
        </p:nvPicPr>
        <p:blipFill>
          <a:blip r:embed="rId3" cstate="print"/>
          <a:srcRect r="1108"/>
          <a:stretch>
            <a:fillRect/>
          </a:stretch>
        </p:blipFill>
        <p:spPr bwMode="auto">
          <a:xfrm>
            <a:off x="1689100" y="4424363"/>
            <a:ext cx="950913" cy="341312"/>
          </a:xfrm>
          <a:prstGeom prst="rect">
            <a:avLst/>
          </a:prstGeom>
          <a:noFill/>
          <a:ln w="9525">
            <a:noFill/>
            <a:miter lim="800000"/>
            <a:headEnd/>
            <a:tailEnd/>
          </a:ln>
        </p:spPr>
      </p:pic>
      <p:pic>
        <p:nvPicPr>
          <p:cNvPr id="47163" name="Picture 59"/>
          <p:cNvPicPr>
            <a:picLocks noChangeAspect="1" noChangeArrowheads="1"/>
          </p:cNvPicPr>
          <p:nvPr/>
        </p:nvPicPr>
        <p:blipFill>
          <a:blip r:embed="rId3" cstate="print"/>
          <a:srcRect l="159" r="949"/>
          <a:stretch>
            <a:fillRect/>
          </a:stretch>
        </p:blipFill>
        <p:spPr bwMode="auto">
          <a:xfrm>
            <a:off x="2640013" y="4424363"/>
            <a:ext cx="949325" cy="341312"/>
          </a:xfrm>
          <a:prstGeom prst="rect">
            <a:avLst/>
          </a:prstGeom>
          <a:noFill/>
          <a:ln w="9525">
            <a:noFill/>
            <a:miter lim="800000"/>
            <a:headEnd/>
            <a:tailEnd/>
          </a:ln>
        </p:spPr>
      </p:pic>
      <p:pic>
        <p:nvPicPr>
          <p:cNvPr id="47164" name="Picture 60"/>
          <p:cNvPicPr>
            <a:picLocks noChangeAspect="1" noChangeArrowheads="1"/>
          </p:cNvPicPr>
          <p:nvPr/>
        </p:nvPicPr>
        <p:blipFill>
          <a:blip r:embed="rId21" cstate="print"/>
          <a:srcRect l="316" r="790"/>
          <a:stretch>
            <a:fillRect/>
          </a:stretch>
        </p:blipFill>
        <p:spPr bwMode="auto">
          <a:xfrm>
            <a:off x="3589338" y="4424363"/>
            <a:ext cx="950912" cy="341312"/>
          </a:xfrm>
          <a:prstGeom prst="rect">
            <a:avLst/>
          </a:prstGeom>
          <a:noFill/>
          <a:ln w="9525">
            <a:noFill/>
            <a:miter lim="800000"/>
            <a:headEnd/>
            <a:tailEnd/>
          </a:ln>
        </p:spPr>
      </p:pic>
      <p:pic>
        <p:nvPicPr>
          <p:cNvPr id="47165" name="Picture 61"/>
          <p:cNvPicPr>
            <a:picLocks noChangeAspect="1" noChangeArrowheads="1"/>
          </p:cNvPicPr>
          <p:nvPr/>
        </p:nvPicPr>
        <p:blipFill>
          <a:blip r:embed="rId22" cstate="print"/>
          <a:srcRect l="475" r="633"/>
          <a:stretch>
            <a:fillRect/>
          </a:stretch>
        </p:blipFill>
        <p:spPr bwMode="auto">
          <a:xfrm>
            <a:off x="4540250" y="4424363"/>
            <a:ext cx="949325" cy="341312"/>
          </a:xfrm>
          <a:prstGeom prst="rect">
            <a:avLst/>
          </a:prstGeom>
          <a:noFill/>
          <a:ln w="9525">
            <a:noFill/>
            <a:miter lim="800000"/>
            <a:headEnd/>
            <a:tailEnd/>
          </a:ln>
        </p:spPr>
      </p:pic>
      <p:pic>
        <p:nvPicPr>
          <p:cNvPr id="47166" name="Picture 62"/>
          <p:cNvPicPr>
            <a:picLocks noChangeAspect="1" noChangeArrowheads="1"/>
          </p:cNvPicPr>
          <p:nvPr/>
        </p:nvPicPr>
        <p:blipFill>
          <a:blip r:embed="rId23" cstate="print"/>
          <a:srcRect l="633" r="475"/>
          <a:stretch>
            <a:fillRect/>
          </a:stretch>
        </p:blipFill>
        <p:spPr bwMode="auto">
          <a:xfrm>
            <a:off x="5489575" y="4424363"/>
            <a:ext cx="950913" cy="341312"/>
          </a:xfrm>
          <a:prstGeom prst="rect">
            <a:avLst/>
          </a:prstGeom>
          <a:noFill/>
          <a:ln w="9525">
            <a:noFill/>
            <a:miter lim="800000"/>
            <a:headEnd/>
            <a:tailEnd/>
          </a:ln>
        </p:spPr>
      </p:pic>
      <p:pic>
        <p:nvPicPr>
          <p:cNvPr id="47167" name="Picture 63"/>
          <p:cNvPicPr>
            <a:picLocks noChangeAspect="1" noChangeArrowheads="1"/>
          </p:cNvPicPr>
          <p:nvPr/>
        </p:nvPicPr>
        <p:blipFill>
          <a:blip r:embed="rId4" cstate="print"/>
          <a:srcRect/>
          <a:stretch>
            <a:fillRect/>
          </a:stretch>
        </p:blipFill>
        <p:spPr bwMode="auto">
          <a:xfrm>
            <a:off x="6440488" y="4424363"/>
            <a:ext cx="417512" cy="341312"/>
          </a:xfrm>
          <a:prstGeom prst="rect">
            <a:avLst/>
          </a:prstGeom>
          <a:noFill/>
          <a:ln w="9525">
            <a:noFill/>
            <a:miter lim="800000"/>
            <a:headEnd/>
            <a:tailEnd/>
          </a:ln>
        </p:spPr>
      </p:pic>
      <p:pic>
        <p:nvPicPr>
          <p:cNvPr id="47168" name="Picture 64"/>
          <p:cNvPicPr>
            <a:picLocks noChangeAspect="1" noChangeArrowheads="1"/>
          </p:cNvPicPr>
          <p:nvPr/>
        </p:nvPicPr>
        <p:blipFill>
          <a:blip r:embed="rId3" cstate="print"/>
          <a:srcRect r="1108"/>
          <a:stretch>
            <a:fillRect/>
          </a:stretch>
        </p:blipFill>
        <p:spPr bwMode="auto">
          <a:xfrm>
            <a:off x="1689100" y="4765675"/>
            <a:ext cx="950913" cy="342900"/>
          </a:xfrm>
          <a:prstGeom prst="rect">
            <a:avLst/>
          </a:prstGeom>
          <a:noFill/>
          <a:ln w="9525">
            <a:noFill/>
            <a:miter lim="800000"/>
            <a:headEnd/>
            <a:tailEnd/>
          </a:ln>
        </p:spPr>
      </p:pic>
      <p:pic>
        <p:nvPicPr>
          <p:cNvPr id="47169" name="Picture 65"/>
          <p:cNvPicPr>
            <a:picLocks noChangeAspect="1" noChangeArrowheads="1"/>
          </p:cNvPicPr>
          <p:nvPr/>
        </p:nvPicPr>
        <p:blipFill>
          <a:blip r:embed="rId3" cstate="print"/>
          <a:srcRect l="159" r="949"/>
          <a:stretch>
            <a:fillRect/>
          </a:stretch>
        </p:blipFill>
        <p:spPr bwMode="auto">
          <a:xfrm>
            <a:off x="2640013" y="4765675"/>
            <a:ext cx="949325" cy="342900"/>
          </a:xfrm>
          <a:prstGeom prst="rect">
            <a:avLst/>
          </a:prstGeom>
          <a:noFill/>
          <a:ln w="9525">
            <a:noFill/>
            <a:miter lim="800000"/>
            <a:headEnd/>
            <a:tailEnd/>
          </a:ln>
        </p:spPr>
      </p:pic>
      <p:pic>
        <p:nvPicPr>
          <p:cNvPr id="47170" name="Picture 66"/>
          <p:cNvPicPr>
            <a:picLocks noChangeAspect="1" noChangeArrowheads="1"/>
          </p:cNvPicPr>
          <p:nvPr/>
        </p:nvPicPr>
        <p:blipFill>
          <a:blip r:embed="rId24" cstate="print"/>
          <a:srcRect l="316" r="790"/>
          <a:stretch>
            <a:fillRect/>
          </a:stretch>
        </p:blipFill>
        <p:spPr bwMode="auto">
          <a:xfrm>
            <a:off x="3589338" y="4765675"/>
            <a:ext cx="950912" cy="342900"/>
          </a:xfrm>
          <a:prstGeom prst="rect">
            <a:avLst/>
          </a:prstGeom>
          <a:noFill/>
          <a:ln w="9525">
            <a:noFill/>
            <a:miter lim="800000"/>
            <a:headEnd/>
            <a:tailEnd/>
          </a:ln>
        </p:spPr>
      </p:pic>
      <p:pic>
        <p:nvPicPr>
          <p:cNvPr id="47171" name="Picture 67"/>
          <p:cNvPicPr>
            <a:picLocks noChangeAspect="1" noChangeArrowheads="1"/>
          </p:cNvPicPr>
          <p:nvPr/>
        </p:nvPicPr>
        <p:blipFill>
          <a:blip r:embed="rId25" cstate="print"/>
          <a:srcRect l="475" r="633"/>
          <a:stretch>
            <a:fillRect/>
          </a:stretch>
        </p:blipFill>
        <p:spPr bwMode="auto">
          <a:xfrm>
            <a:off x="4540250" y="4765675"/>
            <a:ext cx="949325" cy="342900"/>
          </a:xfrm>
          <a:prstGeom prst="rect">
            <a:avLst/>
          </a:prstGeom>
          <a:noFill/>
          <a:ln w="9525">
            <a:noFill/>
            <a:miter lim="800000"/>
            <a:headEnd/>
            <a:tailEnd/>
          </a:ln>
        </p:spPr>
      </p:pic>
      <p:pic>
        <p:nvPicPr>
          <p:cNvPr id="47172" name="Picture 68"/>
          <p:cNvPicPr>
            <a:picLocks noChangeAspect="1" noChangeArrowheads="1"/>
          </p:cNvPicPr>
          <p:nvPr/>
        </p:nvPicPr>
        <p:blipFill>
          <a:blip r:embed="rId26" cstate="print"/>
          <a:srcRect l="633" r="475"/>
          <a:stretch>
            <a:fillRect/>
          </a:stretch>
        </p:blipFill>
        <p:spPr bwMode="auto">
          <a:xfrm>
            <a:off x="5489575" y="4765675"/>
            <a:ext cx="950913" cy="342900"/>
          </a:xfrm>
          <a:prstGeom prst="rect">
            <a:avLst/>
          </a:prstGeom>
          <a:noFill/>
          <a:ln w="9525">
            <a:noFill/>
            <a:miter lim="800000"/>
            <a:headEnd/>
            <a:tailEnd/>
          </a:ln>
        </p:spPr>
      </p:pic>
      <p:pic>
        <p:nvPicPr>
          <p:cNvPr id="47173" name="Picture 69"/>
          <p:cNvPicPr>
            <a:picLocks noChangeAspect="1" noChangeArrowheads="1"/>
          </p:cNvPicPr>
          <p:nvPr/>
        </p:nvPicPr>
        <p:blipFill>
          <a:blip r:embed="rId4" cstate="print"/>
          <a:srcRect/>
          <a:stretch>
            <a:fillRect/>
          </a:stretch>
        </p:blipFill>
        <p:spPr bwMode="auto">
          <a:xfrm>
            <a:off x="6440488" y="4765675"/>
            <a:ext cx="417512" cy="342900"/>
          </a:xfrm>
          <a:prstGeom prst="rect">
            <a:avLst/>
          </a:prstGeom>
          <a:noFill/>
          <a:ln w="9525">
            <a:noFill/>
            <a:miter lim="800000"/>
            <a:headEnd/>
            <a:tailEnd/>
          </a:ln>
        </p:spPr>
      </p:pic>
      <p:pic>
        <p:nvPicPr>
          <p:cNvPr id="47174" name="Picture 70"/>
          <p:cNvPicPr>
            <a:picLocks noChangeAspect="1" noChangeArrowheads="1"/>
          </p:cNvPicPr>
          <p:nvPr/>
        </p:nvPicPr>
        <p:blipFill>
          <a:blip r:embed="rId3" cstate="print"/>
          <a:srcRect r="1108"/>
          <a:stretch>
            <a:fillRect/>
          </a:stretch>
        </p:blipFill>
        <p:spPr bwMode="auto">
          <a:xfrm>
            <a:off x="1689100" y="5108575"/>
            <a:ext cx="950913" cy="341313"/>
          </a:xfrm>
          <a:prstGeom prst="rect">
            <a:avLst/>
          </a:prstGeom>
          <a:noFill/>
          <a:ln w="9525">
            <a:noFill/>
            <a:miter lim="800000"/>
            <a:headEnd/>
            <a:tailEnd/>
          </a:ln>
        </p:spPr>
      </p:pic>
      <p:pic>
        <p:nvPicPr>
          <p:cNvPr id="47175" name="Picture 71"/>
          <p:cNvPicPr>
            <a:picLocks noChangeAspect="1" noChangeArrowheads="1"/>
          </p:cNvPicPr>
          <p:nvPr/>
        </p:nvPicPr>
        <p:blipFill>
          <a:blip r:embed="rId27" cstate="print"/>
          <a:srcRect l="159" r="949"/>
          <a:stretch>
            <a:fillRect/>
          </a:stretch>
        </p:blipFill>
        <p:spPr bwMode="auto">
          <a:xfrm>
            <a:off x="2640013" y="5108575"/>
            <a:ext cx="949325" cy="341313"/>
          </a:xfrm>
          <a:prstGeom prst="rect">
            <a:avLst/>
          </a:prstGeom>
          <a:noFill/>
          <a:ln w="9525">
            <a:noFill/>
            <a:miter lim="800000"/>
            <a:headEnd/>
            <a:tailEnd/>
          </a:ln>
        </p:spPr>
      </p:pic>
      <p:pic>
        <p:nvPicPr>
          <p:cNvPr id="47176" name="Picture 72"/>
          <p:cNvPicPr>
            <a:picLocks noChangeAspect="1" noChangeArrowheads="1"/>
          </p:cNvPicPr>
          <p:nvPr/>
        </p:nvPicPr>
        <p:blipFill>
          <a:blip r:embed="rId28" cstate="print"/>
          <a:srcRect l="316" r="790"/>
          <a:stretch>
            <a:fillRect/>
          </a:stretch>
        </p:blipFill>
        <p:spPr bwMode="auto">
          <a:xfrm>
            <a:off x="3589338" y="5108575"/>
            <a:ext cx="950912" cy="341313"/>
          </a:xfrm>
          <a:prstGeom prst="rect">
            <a:avLst/>
          </a:prstGeom>
          <a:noFill/>
          <a:ln w="9525">
            <a:noFill/>
            <a:miter lim="800000"/>
            <a:headEnd/>
            <a:tailEnd/>
          </a:ln>
        </p:spPr>
      </p:pic>
      <p:pic>
        <p:nvPicPr>
          <p:cNvPr id="47177" name="Picture 73"/>
          <p:cNvPicPr>
            <a:picLocks noChangeAspect="1" noChangeArrowheads="1"/>
          </p:cNvPicPr>
          <p:nvPr/>
        </p:nvPicPr>
        <p:blipFill>
          <a:blip r:embed="rId3" cstate="print"/>
          <a:srcRect l="475" r="633"/>
          <a:stretch>
            <a:fillRect/>
          </a:stretch>
        </p:blipFill>
        <p:spPr bwMode="auto">
          <a:xfrm>
            <a:off x="4540250" y="5108575"/>
            <a:ext cx="949325" cy="341313"/>
          </a:xfrm>
          <a:prstGeom prst="rect">
            <a:avLst/>
          </a:prstGeom>
          <a:noFill/>
          <a:ln w="9525">
            <a:noFill/>
            <a:miter lim="800000"/>
            <a:headEnd/>
            <a:tailEnd/>
          </a:ln>
        </p:spPr>
      </p:pic>
      <p:pic>
        <p:nvPicPr>
          <p:cNvPr id="47178" name="Picture 74"/>
          <p:cNvPicPr>
            <a:picLocks noChangeAspect="1" noChangeArrowheads="1"/>
          </p:cNvPicPr>
          <p:nvPr/>
        </p:nvPicPr>
        <p:blipFill>
          <a:blip r:embed="rId29" cstate="print"/>
          <a:srcRect l="633" r="475"/>
          <a:stretch>
            <a:fillRect/>
          </a:stretch>
        </p:blipFill>
        <p:spPr bwMode="auto">
          <a:xfrm>
            <a:off x="5489575" y="5108575"/>
            <a:ext cx="950913" cy="341313"/>
          </a:xfrm>
          <a:prstGeom prst="rect">
            <a:avLst/>
          </a:prstGeom>
          <a:noFill/>
          <a:ln w="9525">
            <a:noFill/>
            <a:miter lim="800000"/>
            <a:headEnd/>
            <a:tailEnd/>
          </a:ln>
        </p:spPr>
      </p:pic>
      <p:pic>
        <p:nvPicPr>
          <p:cNvPr id="47179" name="Picture 75"/>
          <p:cNvPicPr>
            <a:picLocks noChangeAspect="1" noChangeArrowheads="1"/>
          </p:cNvPicPr>
          <p:nvPr/>
        </p:nvPicPr>
        <p:blipFill>
          <a:blip r:embed="rId4" cstate="print"/>
          <a:srcRect/>
          <a:stretch>
            <a:fillRect/>
          </a:stretch>
        </p:blipFill>
        <p:spPr bwMode="auto">
          <a:xfrm>
            <a:off x="6440488" y="5108575"/>
            <a:ext cx="417512" cy="341313"/>
          </a:xfrm>
          <a:prstGeom prst="rect">
            <a:avLst/>
          </a:prstGeom>
          <a:noFill/>
          <a:ln w="9525">
            <a:noFill/>
            <a:miter lim="800000"/>
            <a:headEnd/>
            <a:tailEnd/>
          </a:ln>
        </p:spPr>
      </p:pic>
      <p:pic>
        <p:nvPicPr>
          <p:cNvPr id="47180" name="Picture 76"/>
          <p:cNvPicPr>
            <a:picLocks noChangeAspect="1" noChangeArrowheads="1"/>
          </p:cNvPicPr>
          <p:nvPr/>
        </p:nvPicPr>
        <p:blipFill>
          <a:blip r:embed="rId3" cstate="print"/>
          <a:srcRect r="1108"/>
          <a:stretch>
            <a:fillRect/>
          </a:stretch>
        </p:blipFill>
        <p:spPr bwMode="auto">
          <a:xfrm>
            <a:off x="1689100" y="5449888"/>
            <a:ext cx="950913" cy="342900"/>
          </a:xfrm>
          <a:prstGeom prst="rect">
            <a:avLst/>
          </a:prstGeom>
          <a:noFill/>
          <a:ln w="9525">
            <a:noFill/>
            <a:miter lim="800000"/>
            <a:headEnd/>
            <a:tailEnd/>
          </a:ln>
        </p:spPr>
      </p:pic>
      <p:pic>
        <p:nvPicPr>
          <p:cNvPr id="47181" name="Picture 77"/>
          <p:cNvPicPr>
            <a:picLocks noChangeAspect="1" noChangeArrowheads="1"/>
          </p:cNvPicPr>
          <p:nvPr/>
        </p:nvPicPr>
        <p:blipFill>
          <a:blip r:embed="rId30" cstate="print"/>
          <a:srcRect l="159" r="949"/>
          <a:stretch>
            <a:fillRect/>
          </a:stretch>
        </p:blipFill>
        <p:spPr bwMode="auto">
          <a:xfrm>
            <a:off x="2640013" y="5449888"/>
            <a:ext cx="949325" cy="342900"/>
          </a:xfrm>
          <a:prstGeom prst="rect">
            <a:avLst/>
          </a:prstGeom>
          <a:noFill/>
          <a:ln w="9525">
            <a:noFill/>
            <a:miter lim="800000"/>
            <a:headEnd/>
            <a:tailEnd/>
          </a:ln>
        </p:spPr>
      </p:pic>
      <p:pic>
        <p:nvPicPr>
          <p:cNvPr id="47182" name="Picture 78"/>
          <p:cNvPicPr>
            <a:picLocks noChangeAspect="1" noChangeArrowheads="1"/>
          </p:cNvPicPr>
          <p:nvPr/>
        </p:nvPicPr>
        <p:blipFill>
          <a:blip r:embed="rId31" cstate="print"/>
          <a:srcRect l="316" r="790"/>
          <a:stretch>
            <a:fillRect/>
          </a:stretch>
        </p:blipFill>
        <p:spPr bwMode="auto">
          <a:xfrm>
            <a:off x="3589338" y="5449888"/>
            <a:ext cx="950912" cy="342900"/>
          </a:xfrm>
          <a:prstGeom prst="rect">
            <a:avLst/>
          </a:prstGeom>
          <a:noFill/>
          <a:ln w="9525">
            <a:noFill/>
            <a:miter lim="800000"/>
            <a:headEnd/>
            <a:tailEnd/>
          </a:ln>
        </p:spPr>
      </p:pic>
      <p:pic>
        <p:nvPicPr>
          <p:cNvPr id="47183" name="Picture 79"/>
          <p:cNvPicPr>
            <a:picLocks noChangeAspect="1" noChangeArrowheads="1"/>
          </p:cNvPicPr>
          <p:nvPr/>
        </p:nvPicPr>
        <p:blipFill>
          <a:blip r:embed="rId3" cstate="print"/>
          <a:srcRect l="475" r="633"/>
          <a:stretch>
            <a:fillRect/>
          </a:stretch>
        </p:blipFill>
        <p:spPr bwMode="auto">
          <a:xfrm>
            <a:off x="4540250" y="5449888"/>
            <a:ext cx="949325" cy="342900"/>
          </a:xfrm>
          <a:prstGeom prst="rect">
            <a:avLst/>
          </a:prstGeom>
          <a:noFill/>
          <a:ln w="9525">
            <a:noFill/>
            <a:miter lim="800000"/>
            <a:headEnd/>
            <a:tailEnd/>
          </a:ln>
        </p:spPr>
      </p:pic>
      <p:pic>
        <p:nvPicPr>
          <p:cNvPr id="47184" name="Picture 80"/>
          <p:cNvPicPr>
            <a:picLocks noChangeAspect="1" noChangeArrowheads="1"/>
          </p:cNvPicPr>
          <p:nvPr/>
        </p:nvPicPr>
        <p:blipFill>
          <a:blip r:embed="rId32" cstate="print"/>
          <a:srcRect l="633" r="475"/>
          <a:stretch>
            <a:fillRect/>
          </a:stretch>
        </p:blipFill>
        <p:spPr bwMode="auto">
          <a:xfrm>
            <a:off x="5489575" y="5449888"/>
            <a:ext cx="950913" cy="342900"/>
          </a:xfrm>
          <a:prstGeom prst="rect">
            <a:avLst/>
          </a:prstGeom>
          <a:noFill/>
          <a:ln w="9525">
            <a:noFill/>
            <a:miter lim="800000"/>
            <a:headEnd/>
            <a:tailEnd/>
          </a:ln>
        </p:spPr>
      </p:pic>
      <p:pic>
        <p:nvPicPr>
          <p:cNvPr id="47185" name="Picture 81"/>
          <p:cNvPicPr>
            <a:picLocks noChangeAspect="1" noChangeArrowheads="1"/>
          </p:cNvPicPr>
          <p:nvPr/>
        </p:nvPicPr>
        <p:blipFill>
          <a:blip r:embed="rId4" cstate="print"/>
          <a:srcRect/>
          <a:stretch>
            <a:fillRect/>
          </a:stretch>
        </p:blipFill>
        <p:spPr bwMode="auto">
          <a:xfrm>
            <a:off x="6440488" y="5449888"/>
            <a:ext cx="417512" cy="342900"/>
          </a:xfrm>
          <a:prstGeom prst="rect">
            <a:avLst/>
          </a:prstGeom>
          <a:noFill/>
          <a:ln w="9525">
            <a:noFill/>
            <a:miter lim="800000"/>
            <a:headEnd/>
            <a:tailEnd/>
          </a:ln>
        </p:spPr>
      </p:pic>
      <p:pic>
        <p:nvPicPr>
          <p:cNvPr id="47186" name="Picture 82"/>
          <p:cNvPicPr>
            <a:picLocks noChangeAspect="1" noChangeArrowheads="1"/>
          </p:cNvPicPr>
          <p:nvPr/>
        </p:nvPicPr>
        <p:blipFill>
          <a:blip r:embed="rId3" cstate="print"/>
          <a:srcRect r="1108"/>
          <a:stretch>
            <a:fillRect/>
          </a:stretch>
        </p:blipFill>
        <p:spPr bwMode="auto">
          <a:xfrm>
            <a:off x="1689100" y="5792788"/>
            <a:ext cx="950913" cy="341312"/>
          </a:xfrm>
          <a:prstGeom prst="rect">
            <a:avLst/>
          </a:prstGeom>
          <a:noFill/>
          <a:ln w="9525">
            <a:noFill/>
            <a:miter lim="800000"/>
            <a:headEnd/>
            <a:tailEnd/>
          </a:ln>
        </p:spPr>
      </p:pic>
      <p:pic>
        <p:nvPicPr>
          <p:cNvPr id="47187" name="Picture 83"/>
          <p:cNvPicPr>
            <a:picLocks noChangeAspect="1" noChangeArrowheads="1"/>
          </p:cNvPicPr>
          <p:nvPr/>
        </p:nvPicPr>
        <p:blipFill>
          <a:blip r:embed="rId3" cstate="print"/>
          <a:srcRect l="159" r="949"/>
          <a:stretch>
            <a:fillRect/>
          </a:stretch>
        </p:blipFill>
        <p:spPr bwMode="auto">
          <a:xfrm>
            <a:off x="2640013" y="5792788"/>
            <a:ext cx="949325" cy="341312"/>
          </a:xfrm>
          <a:prstGeom prst="rect">
            <a:avLst/>
          </a:prstGeom>
          <a:noFill/>
          <a:ln w="9525">
            <a:noFill/>
            <a:miter lim="800000"/>
            <a:headEnd/>
            <a:tailEnd/>
          </a:ln>
        </p:spPr>
      </p:pic>
      <p:pic>
        <p:nvPicPr>
          <p:cNvPr id="47188" name="Picture 84"/>
          <p:cNvPicPr>
            <a:picLocks noChangeAspect="1" noChangeArrowheads="1"/>
          </p:cNvPicPr>
          <p:nvPr/>
        </p:nvPicPr>
        <p:blipFill>
          <a:blip r:embed="rId3" cstate="print"/>
          <a:srcRect l="316" r="790"/>
          <a:stretch>
            <a:fillRect/>
          </a:stretch>
        </p:blipFill>
        <p:spPr bwMode="auto">
          <a:xfrm>
            <a:off x="3589338" y="5792788"/>
            <a:ext cx="950912" cy="341312"/>
          </a:xfrm>
          <a:prstGeom prst="rect">
            <a:avLst/>
          </a:prstGeom>
          <a:noFill/>
          <a:ln w="9525">
            <a:noFill/>
            <a:miter lim="800000"/>
            <a:headEnd/>
            <a:tailEnd/>
          </a:ln>
        </p:spPr>
      </p:pic>
      <p:pic>
        <p:nvPicPr>
          <p:cNvPr id="47189" name="Picture 85"/>
          <p:cNvPicPr>
            <a:picLocks noChangeAspect="1" noChangeArrowheads="1"/>
          </p:cNvPicPr>
          <p:nvPr/>
        </p:nvPicPr>
        <p:blipFill>
          <a:blip r:embed="rId3" cstate="print"/>
          <a:srcRect l="475" r="633"/>
          <a:stretch>
            <a:fillRect/>
          </a:stretch>
        </p:blipFill>
        <p:spPr bwMode="auto">
          <a:xfrm>
            <a:off x="4540250" y="5792788"/>
            <a:ext cx="949325" cy="341312"/>
          </a:xfrm>
          <a:prstGeom prst="rect">
            <a:avLst/>
          </a:prstGeom>
          <a:noFill/>
          <a:ln w="9525">
            <a:noFill/>
            <a:miter lim="800000"/>
            <a:headEnd/>
            <a:tailEnd/>
          </a:ln>
        </p:spPr>
      </p:pic>
      <p:pic>
        <p:nvPicPr>
          <p:cNvPr id="47190" name="Picture 86"/>
          <p:cNvPicPr>
            <a:picLocks noChangeAspect="1" noChangeArrowheads="1"/>
          </p:cNvPicPr>
          <p:nvPr/>
        </p:nvPicPr>
        <p:blipFill>
          <a:blip r:embed="rId3" cstate="print"/>
          <a:srcRect l="633" r="475"/>
          <a:stretch>
            <a:fillRect/>
          </a:stretch>
        </p:blipFill>
        <p:spPr bwMode="auto">
          <a:xfrm>
            <a:off x="5489575" y="5792788"/>
            <a:ext cx="950913" cy="341312"/>
          </a:xfrm>
          <a:prstGeom prst="rect">
            <a:avLst/>
          </a:prstGeom>
          <a:noFill/>
          <a:ln w="9525">
            <a:noFill/>
            <a:miter lim="800000"/>
            <a:headEnd/>
            <a:tailEnd/>
          </a:ln>
        </p:spPr>
      </p:pic>
      <p:pic>
        <p:nvPicPr>
          <p:cNvPr id="47191" name="Picture 87"/>
          <p:cNvPicPr>
            <a:picLocks noChangeAspect="1" noChangeArrowheads="1"/>
          </p:cNvPicPr>
          <p:nvPr/>
        </p:nvPicPr>
        <p:blipFill>
          <a:blip r:embed="rId4" cstate="print"/>
          <a:srcRect/>
          <a:stretch>
            <a:fillRect/>
          </a:stretch>
        </p:blipFill>
        <p:spPr bwMode="auto">
          <a:xfrm>
            <a:off x="6440488" y="5792788"/>
            <a:ext cx="417512" cy="341312"/>
          </a:xfrm>
          <a:prstGeom prst="rect">
            <a:avLst/>
          </a:prstGeom>
          <a:noFill/>
          <a:ln w="9525">
            <a:noFill/>
            <a:miter lim="800000"/>
            <a:headEnd/>
            <a:tailEnd/>
          </a:ln>
        </p:spPr>
      </p:pic>
      <p:pic>
        <p:nvPicPr>
          <p:cNvPr id="47192" name="Picture 88"/>
          <p:cNvPicPr>
            <a:picLocks noChangeAspect="1" noChangeArrowheads="1"/>
          </p:cNvPicPr>
          <p:nvPr/>
        </p:nvPicPr>
        <p:blipFill>
          <a:blip r:embed="rId33" cstate="print"/>
          <a:srcRect/>
          <a:stretch>
            <a:fillRect/>
          </a:stretch>
        </p:blipFill>
        <p:spPr bwMode="auto">
          <a:xfrm>
            <a:off x="1689100" y="6134100"/>
            <a:ext cx="950913" cy="114300"/>
          </a:xfrm>
          <a:prstGeom prst="rect">
            <a:avLst/>
          </a:prstGeom>
          <a:noFill/>
          <a:ln w="9525">
            <a:noFill/>
            <a:miter lim="800000"/>
            <a:headEnd/>
            <a:tailEnd/>
          </a:ln>
        </p:spPr>
      </p:pic>
      <p:pic>
        <p:nvPicPr>
          <p:cNvPr id="47193" name="Picture 89"/>
          <p:cNvPicPr>
            <a:picLocks noChangeAspect="1" noChangeArrowheads="1"/>
          </p:cNvPicPr>
          <p:nvPr/>
        </p:nvPicPr>
        <p:blipFill>
          <a:blip r:embed="rId33" cstate="print"/>
          <a:srcRect/>
          <a:stretch>
            <a:fillRect/>
          </a:stretch>
        </p:blipFill>
        <p:spPr bwMode="auto">
          <a:xfrm>
            <a:off x="2640013" y="6134100"/>
            <a:ext cx="949325" cy="114300"/>
          </a:xfrm>
          <a:prstGeom prst="rect">
            <a:avLst/>
          </a:prstGeom>
          <a:noFill/>
          <a:ln w="9525">
            <a:noFill/>
            <a:miter lim="800000"/>
            <a:headEnd/>
            <a:tailEnd/>
          </a:ln>
        </p:spPr>
      </p:pic>
      <p:pic>
        <p:nvPicPr>
          <p:cNvPr id="47194" name="Picture 90"/>
          <p:cNvPicPr>
            <a:picLocks noChangeAspect="1" noChangeArrowheads="1"/>
          </p:cNvPicPr>
          <p:nvPr/>
        </p:nvPicPr>
        <p:blipFill>
          <a:blip r:embed="rId33" cstate="print"/>
          <a:srcRect/>
          <a:stretch>
            <a:fillRect/>
          </a:stretch>
        </p:blipFill>
        <p:spPr bwMode="auto">
          <a:xfrm>
            <a:off x="3589338" y="6134100"/>
            <a:ext cx="950912" cy="114300"/>
          </a:xfrm>
          <a:prstGeom prst="rect">
            <a:avLst/>
          </a:prstGeom>
          <a:noFill/>
          <a:ln w="9525">
            <a:noFill/>
            <a:miter lim="800000"/>
            <a:headEnd/>
            <a:tailEnd/>
          </a:ln>
        </p:spPr>
      </p:pic>
      <p:pic>
        <p:nvPicPr>
          <p:cNvPr id="47195" name="Picture 91"/>
          <p:cNvPicPr>
            <a:picLocks noChangeAspect="1" noChangeArrowheads="1"/>
          </p:cNvPicPr>
          <p:nvPr/>
        </p:nvPicPr>
        <p:blipFill>
          <a:blip r:embed="rId33" cstate="print"/>
          <a:srcRect/>
          <a:stretch>
            <a:fillRect/>
          </a:stretch>
        </p:blipFill>
        <p:spPr bwMode="auto">
          <a:xfrm>
            <a:off x="4540250" y="6134100"/>
            <a:ext cx="949325" cy="114300"/>
          </a:xfrm>
          <a:prstGeom prst="rect">
            <a:avLst/>
          </a:prstGeom>
          <a:noFill/>
          <a:ln w="9525">
            <a:noFill/>
            <a:miter lim="800000"/>
            <a:headEnd/>
            <a:tailEnd/>
          </a:ln>
        </p:spPr>
      </p:pic>
      <p:pic>
        <p:nvPicPr>
          <p:cNvPr id="47196" name="Picture 92"/>
          <p:cNvPicPr>
            <a:picLocks noChangeAspect="1" noChangeArrowheads="1"/>
          </p:cNvPicPr>
          <p:nvPr/>
        </p:nvPicPr>
        <p:blipFill>
          <a:blip r:embed="rId33" cstate="print"/>
          <a:srcRect/>
          <a:stretch>
            <a:fillRect/>
          </a:stretch>
        </p:blipFill>
        <p:spPr bwMode="auto">
          <a:xfrm>
            <a:off x="5489575" y="6134100"/>
            <a:ext cx="950913" cy="114300"/>
          </a:xfrm>
          <a:prstGeom prst="rect">
            <a:avLst/>
          </a:prstGeom>
          <a:noFill/>
          <a:ln w="9525">
            <a:noFill/>
            <a:miter lim="800000"/>
            <a:headEnd/>
            <a:tailEnd/>
          </a:ln>
        </p:spPr>
      </p:pic>
      <p:pic>
        <p:nvPicPr>
          <p:cNvPr id="47197" name="Picture 93"/>
          <p:cNvPicPr>
            <a:picLocks noChangeAspect="1" noChangeArrowheads="1"/>
          </p:cNvPicPr>
          <p:nvPr/>
        </p:nvPicPr>
        <p:blipFill>
          <a:blip r:embed="rId34" cstate="print"/>
          <a:srcRect/>
          <a:stretch>
            <a:fillRect/>
          </a:stretch>
        </p:blipFill>
        <p:spPr bwMode="auto">
          <a:xfrm>
            <a:off x="6440488" y="6134100"/>
            <a:ext cx="417512" cy="114300"/>
          </a:xfrm>
          <a:prstGeom prst="rect">
            <a:avLst/>
          </a:prstGeom>
          <a:noFill/>
          <a:ln w="9525">
            <a:noFill/>
            <a:miter lim="800000"/>
            <a:headEnd/>
            <a:tailEnd/>
          </a:ln>
        </p:spPr>
      </p:pic>
      <p:sp>
        <p:nvSpPr>
          <p:cNvPr id="47198" name="Line 94"/>
          <p:cNvSpPr>
            <a:spLocks noChangeShapeType="1"/>
          </p:cNvSpPr>
          <p:nvPr/>
        </p:nvSpPr>
        <p:spPr bwMode="auto">
          <a:xfrm>
            <a:off x="2538413" y="2878138"/>
            <a:ext cx="4103687" cy="1587"/>
          </a:xfrm>
          <a:prstGeom prst="line">
            <a:avLst/>
          </a:prstGeom>
          <a:noFill/>
          <a:ln w="12700">
            <a:solidFill>
              <a:srgbClr val="000000"/>
            </a:solidFill>
            <a:round/>
            <a:headEnd/>
            <a:tailEnd/>
          </a:ln>
        </p:spPr>
        <p:txBody>
          <a:bodyPr/>
          <a:lstStyle/>
          <a:p>
            <a:endParaRPr lang="en-US" dirty="0"/>
          </a:p>
        </p:txBody>
      </p:sp>
      <p:sp>
        <p:nvSpPr>
          <p:cNvPr id="47199" name="Line 95"/>
          <p:cNvSpPr>
            <a:spLocks noChangeShapeType="1"/>
          </p:cNvSpPr>
          <p:nvPr/>
        </p:nvSpPr>
        <p:spPr bwMode="auto">
          <a:xfrm>
            <a:off x="2538413" y="3562350"/>
            <a:ext cx="4103687" cy="1588"/>
          </a:xfrm>
          <a:prstGeom prst="line">
            <a:avLst/>
          </a:prstGeom>
          <a:noFill/>
          <a:ln w="12700">
            <a:solidFill>
              <a:srgbClr val="000000"/>
            </a:solidFill>
            <a:round/>
            <a:headEnd/>
            <a:tailEnd/>
          </a:ln>
        </p:spPr>
        <p:txBody>
          <a:bodyPr/>
          <a:lstStyle/>
          <a:p>
            <a:endParaRPr lang="en-US" dirty="0"/>
          </a:p>
        </p:txBody>
      </p:sp>
      <p:sp>
        <p:nvSpPr>
          <p:cNvPr id="47200" name="Line 96"/>
          <p:cNvSpPr>
            <a:spLocks noChangeShapeType="1"/>
          </p:cNvSpPr>
          <p:nvPr/>
        </p:nvSpPr>
        <p:spPr bwMode="auto">
          <a:xfrm>
            <a:off x="2525713" y="4246563"/>
            <a:ext cx="4103687" cy="1587"/>
          </a:xfrm>
          <a:prstGeom prst="line">
            <a:avLst/>
          </a:prstGeom>
          <a:noFill/>
          <a:ln w="12700">
            <a:solidFill>
              <a:srgbClr val="000000"/>
            </a:solidFill>
            <a:round/>
            <a:headEnd/>
            <a:tailEnd/>
          </a:ln>
        </p:spPr>
        <p:txBody>
          <a:bodyPr/>
          <a:lstStyle/>
          <a:p>
            <a:endParaRPr lang="en-US" dirty="0"/>
          </a:p>
        </p:txBody>
      </p:sp>
      <p:sp>
        <p:nvSpPr>
          <p:cNvPr id="47201" name="Line 97"/>
          <p:cNvSpPr>
            <a:spLocks noChangeShapeType="1"/>
          </p:cNvSpPr>
          <p:nvPr/>
        </p:nvSpPr>
        <p:spPr bwMode="auto">
          <a:xfrm>
            <a:off x="2525713" y="4930775"/>
            <a:ext cx="4103687" cy="1588"/>
          </a:xfrm>
          <a:prstGeom prst="line">
            <a:avLst/>
          </a:prstGeom>
          <a:noFill/>
          <a:ln w="12700">
            <a:solidFill>
              <a:srgbClr val="000000"/>
            </a:solidFill>
            <a:round/>
            <a:headEnd/>
            <a:tailEnd/>
          </a:ln>
        </p:spPr>
        <p:txBody>
          <a:bodyPr/>
          <a:lstStyle/>
          <a:p>
            <a:endParaRPr lang="en-US" dirty="0"/>
          </a:p>
        </p:txBody>
      </p:sp>
      <p:sp>
        <p:nvSpPr>
          <p:cNvPr id="47202" name="Line 98"/>
          <p:cNvSpPr>
            <a:spLocks noChangeShapeType="1"/>
          </p:cNvSpPr>
          <p:nvPr/>
        </p:nvSpPr>
        <p:spPr bwMode="auto">
          <a:xfrm flipV="1">
            <a:off x="3260725" y="1511300"/>
            <a:ext cx="1588" cy="4103688"/>
          </a:xfrm>
          <a:prstGeom prst="line">
            <a:avLst/>
          </a:prstGeom>
          <a:noFill/>
          <a:ln w="12700">
            <a:solidFill>
              <a:srgbClr val="000000"/>
            </a:solidFill>
            <a:round/>
            <a:headEnd/>
            <a:tailEnd/>
          </a:ln>
        </p:spPr>
        <p:txBody>
          <a:bodyPr/>
          <a:lstStyle/>
          <a:p>
            <a:endParaRPr lang="en-US" dirty="0"/>
          </a:p>
        </p:txBody>
      </p:sp>
      <p:sp>
        <p:nvSpPr>
          <p:cNvPr id="47203" name="Line 99"/>
          <p:cNvSpPr>
            <a:spLocks noChangeShapeType="1"/>
          </p:cNvSpPr>
          <p:nvPr/>
        </p:nvSpPr>
        <p:spPr bwMode="auto">
          <a:xfrm flipV="1">
            <a:off x="3932238" y="1511300"/>
            <a:ext cx="1587" cy="4103688"/>
          </a:xfrm>
          <a:prstGeom prst="line">
            <a:avLst/>
          </a:prstGeom>
          <a:noFill/>
          <a:ln w="12700">
            <a:solidFill>
              <a:srgbClr val="000000"/>
            </a:solidFill>
            <a:round/>
            <a:headEnd/>
            <a:tailEnd/>
          </a:ln>
        </p:spPr>
        <p:txBody>
          <a:bodyPr/>
          <a:lstStyle/>
          <a:p>
            <a:endParaRPr lang="en-US" dirty="0"/>
          </a:p>
        </p:txBody>
      </p:sp>
      <p:sp>
        <p:nvSpPr>
          <p:cNvPr id="47204" name="Line 100"/>
          <p:cNvSpPr>
            <a:spLocks noChangeShapeType="1"/>
          </p:cNvSpPr>
          <p:nvPr/>
        </p:nvSpPr>
        <p:spPr bwMode="auto">
          <a:xfrm flipV="1">
            <a:off x="4602163" y="1511300"/>
            <a:ext cx="1587" cy="4103688"/>
          </a:xfrm>
          <a:prstGeom prst="line">
            <a:avLst/>
          </a:prstGeom>
          <a:noFill/>
          <a:ln w="12700">
            <a:solidFill>
              <a:srgbClr val="000000"/>
            </a:solidFill>
            <a:round/>
            <a:headEnd/>
            <a:tailEnd/>
          </a:ln>
        </p:spPr>
        <p:txBody>
          <a:bodyPr/>
          <a:lstStyle/>
          <a:p>
            <a:endParaRPr lang="en-US" dirty="0"/>
          </a:p>
        </p:txBody>
      </p:sp>
      <p:sp>
        <p:nvSpPr>
          <p:cNvPr id="47205" name="Line 101"/>
          <p:cNvSpPr>
            <a:spLocks noChangeShapeType="1"/>
          </p:cNvSpPr>
          <p:nvPr/>
        </p:nvSpPr>
        <p:spPr bwMode="auto">
          <a:xfrm flipV="1">
            <a:off x="5273675" y="1511300"/>
            <a:ext cx="1588" cy="4103688"/>
          </a:xfrm>
          <a:prstGeom prst="line">
            <a:avLst/>
          </a:prstGeom>
          <a:noFill/>
          <a:ln w="12700">
            <a:solidFill>
              <a:srgbClr val="000000"/>
            </a:solidFill>
            <a:round/>
            <a:headEnd/>
            <a:tailEnd/>
          </a:ln>
        </p:spPr>
        <p:txBody>
          <a:bodyPr/>
          <a:lstStyle/>
          <a:p>
            <a:endParaRPr lang="en-US" dirty="0"/>
          </a:p>
        </p:txBody>
      </p:sp>
      <p:sp>
        <p:nvSpPr>
          <p:cNvPr id="47206" name="Line 102"/>
          <p:cNvSpPr>
            <a:spLocks noChangeShapeType="1"/>
          </p:cNvSpPr>
          <p:nvPr/>
        </p:nvSpPr>
        <p:spPr bwMode="auto">
          <a:xfrm flipV="1">
            <a:off x="5957888" y="1511300"/>
            <a:ext cx="1587" cy="4103688"/>
          </a:xfrm>
          <a:prstGeom prst="line">
            <a:avLst/>
          </a:prstGeom>
          <a:noFill/>
          <a:ln w="12700">
            <a:solidFill>
              <a:srgbClr val="000000"/>
            </a:solidFill>
            <a:round/>
            <a:headEnd/>
            <a:tailEnd/>
          </a:ln>
        </p:spPr>
        <p:txBody>
          <a:bodyPr/>
          <a:lstStyle/>
          <a:p>
            <a:endParaRPr lang="en-US" dirty="0"/>
          </a:p>
        </p:txBody>
      </p:sp>
      <p:sp>
        <p:nvSpPr>
          <p:cNvPr id="47207" name="Line 103"/>
          <p:cNvSpPr>
            <a:spLocks noChangeShapeType="1"/>
          </p:cNvSpPr>
          <p:nvPr/>
        </p:nvSpPr>
        <p:spPr bwMode="auto">
          <a:xfrm>
            <a:off x="2538413" y="2182813"/>
            <a:ext cx="4103687" cy="1587"/>
          </a:xfrm>
          <a:prstGeom prst="line">
            <a:avLst/>
          </a:prstGeom>
          <a:noFill/>
          <a:ln w="12700">
            <a:solidFill>
              <a:srgbClr val="000000"/>
            </a:solidFill>
            <a:round/>
            <a:headEnd/>
            <a:tailEnd/>
          </a:ln>
        </p:spPr>
        <p:txBody>
          <a:bodyPr/>
          <a:lstStyle/>
          <a:p>
            <a:endParaRPr lang="en-US" dirty="0"/>
          </a:p>
        </p:txBody>
      </p:sp>
      <p:sp>
        <p:nvSpPr>
          <p:cNvPr id="47208" name="Line 104"/>
          <p:cNvSpPr>
            <a:spLocks noChangeShapeType="1"/>
          </p:cNvSpPr>
          <p:nvPr/>
        </p:nvSpPr>
        <p:spPr bwMode="auto">
          <a:xfrm>
            <a:off x="2538413" y="1498600"/>
            <a:ext cx="4103687" cy="1588"/>
          </a:xfrm>
          <a:prstGeom prst="line">
            <a:avLst/>
          </a:prstGeom>
          <a:noFill/>
          <a:ln w="12700">
            <a:solidFill>
              <a:srgbClr val="000000"/>
            </a:solidFill>
            <a:round/>
            <a:headEnd/>
            <a:tailEnd/>
          </a:ln>
        </p:spPr>
        <p:txBody>
          <a:bodyPr/>
          <a:lstStyle/>
          <a:p>
            <a:endParaRPr lang="en-US" dirty="0"/>
          </a:p>
        </p:txBody>
      </p:sp>
      <p:sp>
        <p:nvSpPr>
          <p:cNvPr id="47209" name="Line 105"/>
          <p:cNvSpPr>
            <a:spLocks noChangeShapeType="1"/>
          </p:cNvSpPr>
          <p:nvPr/>
        </p:nvSpPr>
        <p:spPr bwMode="auto">
          <a:xfrm>
            <a:off x="2525713" y="5614988"/>
            <a:ext cx="4103687" cy="1587"/>
          </a:xfrm>
          <a:prstGeom prst="line">
            <a:avLst/>
          </a:prstGeom>
          <a:noFill/>
          <a:ln w="12700">
            <a:solidFill>
              <a:srgbClr val="000000"/>
            </a:solidFill>
            <a:round/>
            <a:headEnd/>
            <a:tailEnd/>
          </a:ln>
        </p:spPr>
        <p:txBody>
          <a:bodyPr/>
          <a:lstStyle/>
          <a:p>
            <a:endParaRPr lang="en-US" dirty="0"/>
          </a:p>
        </p:txBody>
      </p:sp>
      <p:sp>
        <p:nvSpPr>
          <p:cNvPr id="47210" name="Line 106"/>
          <p:cNvSpPr>
            <a:spLocks noChangeShapeType="1"/>
          </p:cNvSpPr>
          <p:nvPr/>
        </p:nvSpPr>
        <p:spPr bwMode="auto">
          <a:xfrm flipV="1">
            <a:off x="2525713" y="1524000"/>
            <a:ext cx="1587" cy="4103688"/>
          </a:xfrm>
          <a:prstGeom prst="line">
            <a:avLst/>
          </a:prstGeom>
          <a:noFill/>
          <a:ln w="12700">
            <a:solidFill>
              <a:srgbClr val="000000"/>
            </a:solidFill>
            <a:round/>
            <a:headEnd/>
            <a:tailEnd/>
          </a:ln>
        </p:spPr>
        <p:txBody>
          <a:bodyPr/>
          <a:lstStyle/>
          <a:p>
            <a:endParaRPr lang="en-US" dirty="0"/>
          </a:p>
        </p:txBody>
      </p:sp>
      <p:sp>
        <p:nvSpPr>
          <p:cNvPr id="47211" name="Line 107"/>
          <p:cNvSpPr>
            <a:spLocks noChangeShapeType="1"/>
          </p:cNvSpPr>
          <p:nvPr/>
        </p:nvSpPr>
        <p:spPr bwMode="auto">
          <a:xfrm flipV="1">
            <a:off x="6642100" y="1511300"/>
            <a:ext cx="1588" cy="4103688"/>
          </a:xfrm>
          <a:prstGeom prst="line">
            <a:avLst/>
          </a:prstGeom>
          <a:noFill/>
          <a:ln w="12700">
            <a:solidFill>
              <a:srgbClr val="000000"/>
            </a:solidFill>
            <a:round/>
            <a:headEnd/>
            <a:tailEnd/>
          </a:ln>
        </p:spPr>
        <p:txBody>
          <a:bodyPr/>
          <a:lstStyle/>
          <a:p>
            <a:endParaRPr lang="en-US" dirty="0"/>
          </a:p>
        </p:txBody>
      </p:sp>
      <p:sp>
        <p:nvSpPr>
          <p:cNvPr id="47212" name="Rectangle 108"/>
          <p:cNvSpPr>
            <a:spLocks noChangeArrowheads="1"/>
          </p:cNvSpPr>
          <p:nvPr/>
        </p:nvSpPr>
        <p:spPr bwMode="auto">
          <a:xfrm>
            <a:off x="5349875" y="1903413"/>
            <a:ext cx="506413"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Hot Day</a:t>
            </a:r>
            <a:endParaRPr lang="en-US" sz="1200" dirty="0"/>
          </a:p>
        </p:txBody>
      </p:sp>
      <p:sp>
        <p:nvSpPr>
          <p:cNvPr id="47213" name="Rectangle 109"/>
          <p:cNvSpPr>
            <a:spLocks noChangeArrowheads="1"/>
          </p:cNvSpPr>
          <p:nvPr/>
        </p:nvSpPr>
        <p:spPr bwMode="auto">
          <a:xfrm>
            <a:off x="5337175" y="3829050"/>
            <a:ext cx="557213"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Cold Day</a:t>
            </a:r>
            <a:endParaRPr lang="en-US" sz="1200" dirty="0"/>
          </a:p>
        </p:txBody>
      </p:sp>
      <p:sp>
        <p:nvSpPr>
          <p:cNvPr id="47214" name="Rectangle 110"/>
          <p:cNvSpPr>
            <a:spLocks noChangeArrowheads="1"/>
          </p:cNvSpPr>
          <p:nvPr/>
        </p:nvSpPr>
        <p:spPr bwMode="auto">
          <a:xfrm>
            <a:off x="2259013" y="1447800"/>
            <a:ext cx="2413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120</a:t>
            </a:r>
            <a:endParaRPr lang="en-US" sz="1200" dirty="0"/>
          </a:p>
        </p:txBody>
      </p:sp>
      <p:sp>
        <p:nvSpPr>
          <p:cNvPr id="47215" name="Rectangle 111"/>
          <p:cNvSpPr>
            <a:spLocks noChangeArrowheads="1"/>
          </p:cNvSpPr>
          <p:nvPr/>
        </p:nvSpPr>
        <p:spPr bwMode="auto">
          <a:xfrm>
            <a:off x="2259013" y="2132013"/>
            <a:ext cx="2413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100</a:t>
            </a:r>
            <a:endParaRPr lang="en-US" sz="1200" dirty="0"/>
          </a:p>
        </p:txBody>
      </p:sp>
      <p:sp>
        <p:nvSpPr>
          <p:cNvPr id="47216" name="Rectangle 112"/>
          <p:cNvSpPr>
            <a:spLocks noChangeArrowheads="1"/>
          </p:cNvSpPr>
          <p:nvPr/>
        </p:nvSpPr>
        <p:spPr bwMode="auto">
          <a:xfrm>
            <a:off x="2322513" y="2814638"/>
            <a:ext cx="1778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80</a:t>
            </a:r>
            <a:endParaRPr lang="en-US" sz="1200" dirty="0"/>
          </a:p>
        </p:txBody>
      </p:sp>
      <p:sp>
        <p:nvSpPr>
          <p:cNvPr id="47217" name="Rectangle 113"/>
          <p:cNvSpPr>
            <a:spLocks noChangeArrowheads="1"/>
          </p:cNvSpPr>
          <p:nvPr/>
        </p:nvSpPr>
        <p:spPr bwMode="auto">
          <a:xfrm>
            <a:off x="2322513" y="3486150"/>
            <a:ext cx="1778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60</a:t>
            </a:r>
            <a:endParaRPr lang="en-US" sz="1200" dirty="0"/>
          </a:p>
        </p:txBody>
      </p:sp>
      <p:sp>
        <p:nvSpPr>
          <p:cNvPr id="47218" name="Rectangle 114"/>
          <p:cNvSpPr>
            <a:spLocks noChangeArrowheads="1"/>
          </p:cNvSpPr>
          <p:nvPr/>
        </p:nvSpPr>
        <p:spPr bwMode="auto">
          <a:xfrm>
            <a:off x="2322513" y="4170363"/>
            <a:ext cx="1778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40</a:t>
            </a:r>
            <a:endParaRPr lang="en-US" sz="1200" dirty="0"/>
          </a:p>
        </p:txBody>
      </p:sp>
      <p:sp>
        <p:nvSpPr>
          <p:cNvPr id="47219" name="Rectangle 115"/>
          <p:cNvSpPr>
            <a:spLocks noChangeArrowheads="1"/>
          </p:cNvSpPr>
          <p:nvPr/>
        </p:nvSpPr>
        <p:spPr bwMode="auto">
          <a:xfrm>
            <a:off x="2322513" y="4841875"/>
            <a:ext cx="1778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20</a:t>
            </a:r>
            <a:endParaRPr lang="en-US" sz="1200" dirty="0"/>
          </a:p>
        </p:txBody>
      </p:sp>
      <p:sp>
        <p:nvSpPr>
          <p:cNvPr id="47220" name="Rectangle 116"/>
          <p:cNvSpPr>
            <a:spLocks noChangeArrowheads="1"/>
          </p:cNvSpPr>
          <p:nvPr/>
        </p:nvSpPr>
        <p:spPr bwMode="auto">
          <a:xfrm>
            <a:off x="2360613" y="5526088"/>
            <a:ext cx="1524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 0</a:t>
            </a:r>
            <a:endParaRPr lang="en-US" sz="1200" dirty="0"/>
          </a:p>
        </p:txBody>
      </p:sp>
      <p:sp>
        <p:nvSpPr>
          <p:cNvPr id="47221" name="Rectangle 117"/>
          <p:cNvSpPr>
            <a:spLocks noChangeArrowheads="1"/>
          </p:cNvSpPr>
          <p:nvPr/>
        </p:nvSpPr>
        <p:spPr bwMode="auto">
          <a:xfrm>
            <a:off x="2398713" y="5665788"/>
            <a:ext cx="3048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2400</a:t>
            </a:r>
            <a:endParaRPr lang="en-US" sz="1200" dirty="0"/>
          </a:p>
        </p:txBody>
      </p:sp>
      <p:sp>
        <p:nvSpPr>
          <p:cNvPr id="47222" name="Rectangle 118"/>
          <p:cNvSpPr>
            <a:spLocks noChangeArrowheads="1"/>
          </p:cNvSpPr>
          <p:nvPr/>
        </p:nvSpPr>
        <p:spPr bwMode="auto">
          <a:xfrm>
            <a:off x="3171825" y="5665788"/>
            <a:ext cx="2413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400</a:t>
            </a:r>
            <a:endParaRPr lang="en-US" sz="1200" dirty="0"/>
          </a:p>
        </p:txBody>
      </p:sp>
      <p:sp>
        <p:nvSpPr>
          <p:cNvPr id="47223" name="Rectangle 119"/>
          <p:cNvSpPr>
            <a:spLocks noChangeArrowheads="1"/>
          </p:cNvSpPr>
          <p:nvPr/>
        </p:nvSpPr>
        <p:spPr bwMode="auto">
          <a:xfrm>
            <a:off x="3843338" y="5665788"/>
            <a:ext cx="2413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800</a:t>
            </a:r>
            <a:endParaRPr lang="en-US" sz="1200" dirty="0"/>
          </a:p>
        </p:txBody>
      </p:sp>
      <p:sp>
        <p:nvSpPr>
          <p:cNvPr id="47224" name="Rectangle 120"/>
          <p:cNvSpPr>
            <a:spLocks noChangeArrowheads="1"/>
          </p:cNvSpPr>
          <p:nvPr/>
        </p:nvSpPr>
        <p:spPr bwMode="auto">
          <a:xfrm>
            <a:off x="4476750" y="5665788"/>
            <a:ext cx="3048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1200</a:t>
            </a:r>
            <a:endParaRPr lang="en-US" sz="1200" dirty="0"/>
          </a:p>
        </p:txBody>
      </p:sp>
      <p:sp>
        <p:nvSpPr>
          <p:cNvPr id="47225" name="Rectangle 121"/>
          <p:cNvSpPr>
            <a:spLocks noChangeArrowheads="1"/>
          </p:cNvSpPr>
          <p:nvPr/>
        </p:nvSpPr>
        <p:spPr bwMode="auto">
          <a:xfrm>
            <a:off x="5160963" y="5665788"/>
            <a:ext cx="3048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1600</a:t>
            </a:r>
            <a:endParaRPr lang="en-US" sz="1200" dirty="0"/>
          </a:p>
        </p:txBody>
      </p:sp>
      <p:sp>
        <p:nvSpPr>
          <p:cNvPr id="47226" name="Rectangle 122"/>
          <p:cNvSpPr>
            <a:spLocks noChangeArrowheads="1"/>
          </p:cNvSpPr>
          <p:nvPr/>
        </p:nvSpPr>
        <p:spPr bwMode="auto">
          <a:xfrm>
            <a:off x="5807075" y="5665788"/>
            <a:ext cx="3048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2000</a:t>
            </a:r>
            <a:endParaRPr lang="en-US" sz="1200" dirty="0"/>
          </a:p>
        </p:txBody>
      </p:sp>
      <p:sp>
        <p:nvSpPr>
          <p:cNvPr id="47227" name="Rectangle 123"/>
          <p:cNvSpPr>
            <a:spLocks noChangeArrowheads="1"/>
          </p:cNvSpPr>
          <p:nvPr/>
        </p:nvSpPr>
        <p:spPr bwMode="auto">
          <a:xfrm>
            <a:off x="6491288" y="5665788"/>
            <a:ext cx="304800"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2400</a:t>
            </a:r>
            <a:endParaRPr lang="en-US" sz="1200" dirty="0"/>
          </a:p>
        </p:txBody>
      </p:sp>
      <p:sp>
        <p:nvSpPr>
          <p:cNvPr id="47228" name="Rectangle 124"/>
          <p:cNvSpPr>
            <a:spLocks noChangeArrowheads="1"/>
          </p:cNvSpPr>
          <p:nvPr/>
        </p:nvSpPr>
        <p:spPr bwMode="auto">
          <a:xfrm>
            <a:off x="4184650" y="5854700"/>
            <a:ext cx="1152525" cy="190500"/>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Time of Day - Hours</a:t>
            </a:r>
            <a:endParaRPr lang="en-US" sz="1200" dirty="0"/>
          </a:p>
        </p:txBody>
      </p:sp>
      <p:sp>
        <p:nvSpPr>
          <p:cNvPr id="47229" name="Line 125"/>
          <p:cNvSpPr>
            <a:spLocks noChangeShapeType="1"/>
          </p:cNvSpPr>
          <p:nvPr/>
        </p:nvSpPr>
        <p:spPr bwMode="auto">
          <a:xfrm flipH="1" flipV="1">
            <a:off x="-251702888" y="-252015625"/>
            <a:ext cx="12700" cy="12700"/>
          </a:xfrm>
          <a:prstGeom prst="line">
            <a:avLst/>
          </a:prstGeom>
          <a:noFill/>
          <a:ln w="12700">
            <a:solidFill>
              <a:srgbClr val="000000"/>
            </a:solidFill>
            <a:round/>
            <a:headEnd/>
            <a:tailEnd/>
          </a:ln>
        </p:spPr>
        <p:txBody>
          <a:bodyPr/>
          <a:lstStyle/>
          <a:p>
            <a:endParaRPr lang="en-US" dirty="0"/>
          </a:p>
        </p:txBody>
      </p:sp>
      <p:sp>
        <p:nvSpPr>
          <p:cNvPr id="47230" name="Rectangle 126"/>
          <p:cNvSpPr>
            <a:spLocks noChangeArrowheads="1"/>
          </p:cNvSpPr>
          <p:nvPr/>
        </p:nvSpPr>
        <p:spPr bwMode="auto">
          <a:xfrm rot="16200000">
            <a:off x="1597026" y="3436937"/>
            <a:ext cx="1073150" cy="136525"/>
          </a:xfrm>
          <a:prstGeom prst="rect">
            <a:avLst/>
          </a:prstGeom>
          <a:noFill/>
          <a:ln w="9525">
            <a:noFill/>
            <a:miter lim="800000"/>
            <a:headEnd/>
            <a:tailEnd/>
          </a:ln>
        </p:spPr>
        <p:txBody>
          <a:bodyPr wrap="none" lIns="0" tIns="0" rIns="0" bIns="0">
            <a:spAutoFit/>
          </a:bodyPr>
          <a:lstStyle/>
          <a:p>
            <a:r>
              <a:rPr lang="en-US" sz="900" dirty="0">
                <a:solidFill>
                  <a:srgbClr val="000000"/>
                </a:solidFill>
                <a:latin typeface="Helvetica" pitchFamily="34" charset="0"/>
              </a:rPr>
              <a:t>Temperature – deg F</a:t>
            </a:r>
            <a:endParaRPr lang="en-US" sz="1200" dirty="0"/>
          </a:p>
        </p:txBody>
      </p:sp>
      <p:sp>
        <p:nvSpPr>
          <p:cNvPr id="47231" name="Line 127"/>
          <p:cNvSpPr>
            <a:spLocks noChangeShapeType="1"/>
          </p:cNvSpPr>
          <p:nvPr/>
        </p:nvSpPr>
        <p:spPr bwMode="auto">
          <a:xfrm flipH="1" flipV="1">
            <a:off x="-251702888" y="-252015625"/>
            <a:ext cx="12700" cy="12700"/>
          </a:xfrm>
          <a:prstGeom prst="line">
            <a:avLst/>
          </a:prstGeom>
          <a:noFill/>
          <a:ln w="12700">
            <a:solidFill>
              <a:srgbClr val="000000"/>
            </a:solidFill>
            <a:round/>
            <a:headEnd/>
            <a:tailEnd/>
          </a:ln>
        </p:spPr>
        <p:txBody>
          <a:bodyPr/>
          <a:lstStyle/>
          <a:p>
            <a:endParaRPr lang="en-US" dirty="0"/>
          </a:p>
        </p:txBody>
      </p:sp>
      <p:sp>
        <p:nvSpPr>
          <p:cNvPr id="127" name="Slide Number Placeholder 126"/>
          <p:cNvSpPr>
            <a:spLocks noGrp="1"/>
          </p:cNvSpPr>
          <p:nvPr>
            <p:ph type="sldNum" sz="quarter" idx="12"/>
          </p:nvPr>
        </p:nvSpPr>
        <p:spPr/>
        <p:txBody>
          <a:bodyPr/>
          <a:lstStyle/>
          <a:p>
            <a:fld id="{DE0486B4-4F1D-41AD-8FE6-582AF6E733C3}" type="slidenum">
              <a:rPr lang="en-US" altLang="en-US" smtClean="0"/>
              <a:pPr/>
              <a:t>23</a:t>
            </a:fld>
            <a:endParaRPr lang="en-US" altLang="en-US"/>
          </a:p>
        </p:txBody>
      </p:sp>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lIns="92075" tIns="46038" rIns="92075" bIns="46038">
            <a:normAutofit fontScale="90000"/>
          </a:bodyPr>
          <a:lstStyle/>
          <a:p>
            <a:r>
              <a:rPr lang="en-US" dirty="0"/>
              <a:t>Prelaunch Environment (cont.)</a:t>
            </a:r>
          </a:p>
        </p:txBody>
      </p:sp>
      <p:sp>
        <p:nvSpPr>
          <p:cNvPr id="38915" name="Rectangle 3"/>
          <p:cNvSpPr>
            <a:spLocks noGrp="1" noChangeArrowheads="1"/>
          </p:cNvSpPr>
          <p:nvPr>
            <p:ph idx="1"/>
          </p:nvPr>
        </p:nvSpPr>
        <p:spPr>
          <a:xfrm>
            <a:off x="533400" y="1641069"/>
            <a:ext cx="7924800" cy="4525963"/>
          </a:xfrm>
          <a:noFill/>
          <a:ln/>
        </p:spPr>
        <p:txBody>
          <a:bodyPr lIns="92075" tIns="46038" rIns="92075" bIns="46038" anchor="ctr">
            <a:normAutofit fontScale="85000" lnSpcReduction="20000"/>
          </a:bodyPr>
          <a:lstStyle/>
          <a:p>
            <a:r>
              <a:rPr lang="en-US" dirty="0"/>
              <a:t>Sky radiation sink temperature</a:t>
            </a:r>
          </a:p>
          <a:p>
            <a:pPr lvl="1"/>
            <a:r>
              <a:rPr lang="en-US" dirty="0"/>
              <a:t>Sky effective radiative sink temperature can be estimated based on ambient air temperature, humidity, and cloud cover.</a:t>
            </a:r>
          </a:p>
          <a:p>
            <a:pPr lvl="2"/>
            <a:r>
              <a:rPr lang="en-US" dirty="0"/>
              <a:t>High humidity and clouds increase effective sky temperature, clear sky and low humidity lower it</a:t>
            </a:r>
          </a:p>
          <a:p>
            <a:pPr lvl="1"/>
            <a:endParaRPr lang="en-US" dirty="0"/>
          </a:p>
          <a:p>
            <a:r>
              <a:rPr lang="en-US" dirty="0"/>
              <a:t>Air conditioning within fairing</a:t>
            </a:r>
          </a:p>
          <a:p>
            <a:pPr lvl="1"/>
            <a:r>
              <a:rPr lang="en-US" dirty="0"/>
              <a:t>Air inlet temperatures typically range from 10</a:t>
            </a:r>
            <a:r>
              <a:rPr lang="en-US" dirty="0">
                <a:cs typeface="Times New Roman" pitchFamily="18" charset="0"/>
              </a:rPr>
              <a:t>°</a:t>
            </a:r>
            <a:r>
              <a:rPr lang="en-US" dirty="0"/>
              <a:t>C to 25</a:t>
            </a:r>
            <a:r>
              <a:rPr lang="en-US" dirty="0">
                <a:cs typeface="Times New Roman" pitchFamily="18" charset="0"/>
              </a:rPr>
              <a:t>°</a:t>
            </a:r>
            <a:r>
              <a:rPr lang="en-US" dirty="0"/>
              <a:t>C</a:t>
            </a:r>
          </a:p>
          <a:p>
            <a:pPr lvl="1"/>
            <a:r>
              <a:rPr lang="en-US" dirty="0"/>
              <a:t>Separate air conditioning spigots sometimes supplied to payload</a:t>
            </a:r>
          </a:p>
          <a:p>
            <a:pPr lvl="2"/>
            <a:endParaRPr lang="en-US" dirty="0"/>
          </a:p>
          <a:p>
            <a:r>
              <a:rPr lang="en-US" dirty="0"/>
              <a:t>Special liquid cooling systems available</a:t>
            </a:r>
          </a:p>
          <a:p>
            <a:pPr lvl="1"/>
            <a:endParaRPr lang="en-US" dirty="0"/>
          </a:p>
        </p:txBody>
      </p:sp>
      <p:sp>
        <p:nvSpPr>
          <p:cNvPr id="38916" name="Rectangle 4"/>
          <p:cNvSpPr>
            <a:spLocks noChangeArrowheads="1"/>
          </p:cNvSpPr>
          <p:nvPr/>
        </p:nvSpPr>
        <p:spPr bwMode="auto">
          <a:xfrm>
            <a:off x="1203325" y="6142038"/>
            <a:ext cx="5573713" cy="274637"/>
          </a:xfrm>
          <a:prstGeom prst="rect">
            <a:avLst/>
          </a:prstGeom>
          <a:noFill/>
          <a:ln w="9525">
            <a:noFill/>
            <a:miter lim="800000"/>
            <a:headEnd/>
            <a:tailEnd/>
          </a:ln>
          <a:effectLst/>
        </p:spPr>
        <p:txBody>
          <a:bodyPr wrap="none" lIns="92075" tIns="46038" rIns="92075" bIns="46038">
            <a:spAutoFit/>
          </a:bodyPr>
          <a:lstStyle/>
          <a:p>
            <a:r>
              <a:rPr lang="en-US" sz="1200">
                <a:latin typeface="Times New Roman" pitchFamily="18" charset="0"/>
              </a:rPr>
              <a:t>*Nuffy and Beckman, “</a:t>
            </a:r>
            <a:r>
              <a:rPr lang="en-US" sz="1200" i="1">
                <a:latin typeface="Times New Roman" pitchFamily="18" charset="0"/>
              </a:rPr>
              <a:t>Solar Energy Process</a:t>
            </a:r>
            <a:r>
              <a:rPr lang="en-US" sz="1200">
                <a:latin typeface="Times New Roman" pitchFamily="18" charset="0"/>
              </a:rPr>
              <a:t>,” 1963 and Modified by Lockheed Martin</a:t>
            </a:r>
          </a:p>
        </p:txBody>
      </p:sp>
      <p:sp>
        <p:nvSpPr>
          <p:cNvPr id="5" name="Slide Number Placeholder 4"/>
          <p:cNvSpPr>
            <a:spLocks noGrp="1"/>
          </p:cNvSpPr>
          <p:nvPr>
            <p:ph type="sldNum" sz="quarter" idx="12"/>
          </p:nvPr>
        </p:nvSpPr>
        <p:spPr/>
        <p:txBody>
          <a:bodyPr/>
          <a:lstStyle/>
          <a:p>
            <a:fld id="{DE0486B4-4F1D-41AD-8FE6-582AF6E733C3}" type="slidenum">
              <a:rPr lang="en-US" altLang="en-US" smtClean="0"/>
              <a:pPr/>
              <a:t>24</a:t>
            </a:fld>
            <a:endParaRPr lang="en-US" altLang="en-US"/>
          </a:p>
        </p:txBody>
      </p:sp>
    </p:spTree>
  </p:cSld>
  <p:clrMapOvr>
    <a:masterClrMapping/>
  </p:clrMapOvr>
  <p:transition spd="slow">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274638"/>
            <a:ext cx="7467600" cy="944562"/>
          </a:xfrm>
          <a:noFill/>
          <a:ln/>
        </p:spPr>
        <p:txBody>
          <a:bodyPr lIns="92075" tIns="46038" rIns="92075" bIns="46038">
            <a:normAutofit fontScale="90000"/>
          </a:bodyPr>
          <a:lstStyle/>
          <a:p>
            <a:r>
              <a:rPr lang="en-US" dirty="0"/>
              <a:t>Prelaunch Environment (cont.)</a:t>
            </a:r>
          </a:p>
        </p:txBody>
      </p:sp>
      <p:sp>
        <p:nvSpPr>
          <p:cNvPr id="40963" name="Rectangle 3"/>
          <p:cNvSpPr>
            <a:spLocks noGrp="1" noChangeArrowheads="1"/>
          </p:cNvSpPr>
          <p:nvPr>
            <p:ph idx="1"/>
          </p:nvPr>
        </p:nvSpPr>
        <p:spPr>
          <a:xfrm>
            <a:off x="445008" y="1066800"/>
            <a:ext cx="7467600" cy="5029200"/>
          </a:xfrm>
          <a:noFill/>
          <a:ln/>
        </p:spPr>
        <p:txBody>
          <a:bodyPr lIns="92075" tIns="46038" rIns="92075" bIns="46038" anchor="ctr">
            <a:normAutofit fontScale="70000" lnSpcReduction="20000"/>
          </a:bodyPr>
          <a:lstStyle/>
          <a:p>
            <a:pPr>
              <a:buNone/>
            </a:pPr>
            <a:endParaRPr lang="en-US" dirty="0"/>
          </a:p>
          <a:p>
            <a:pPr>
              <a:lnSpc>
                <a:spcPct val="120000"/>
              </a:lnSpc>
            </a:pPr>
            <a:r>
              <a:rPr lang="en-US" dirty="0"/>
              <a:t>Launch vehicle contractor often uses external environments (air, sun, sky, etc.) to calculate external fairing skin temperatures</a:t>
            </a:r>
          </a:p>
          <a:p>
            <a:pPr>
              <a:lnSpc>
                <a:spcPct val="120000"/>
              </a:lnSpc>
            </a:pPr>
            <a:r>
              <a:rPr lang="en-US" dirty="0"/>
              <a:t>Fairing skin temperatures are then used as boundary conditions to internal fairing thermal model that includes the payload (spacecraft and upper stage)</a:t>
            </a:r>
          </a:p>
          <a:p>
            <a:pPr>
              <a:lnSpc>
                <a:spcPct val="120000"/>
              </a:lnSpc>
            </a:pPr>
            <a:r>
              <a:rPr lang="en-US" dirty="0"/>
              <a:t>Air conditioning temperatures at main fairing inlet and for special cooling inlets are included in thermal model as boundary conditions</a:t>
            </a:r>
          </a:p>
          <a:p>
            <a:pPr>
              <a:lnSpc>
                <a:spcPct val="120000"/>
              </a:lnSpc>
            </a:pPr>
            <a:r>
              <a:rPr lang="en-US" dirty="0"/>
              <a:t>Thermal model predicts temperatures of spacecraft components in the prelaunch environment</a:t>
            </a:r>
          </a:p>
          <a:p>
            <a:pPr lvl="1">
              <a:lnSpc>
                <a:spcPct val="120000"/>
              </a:lnSpc>
            </a:pPr>
            <a:r>
              <a:rPr lang="en-US" dirty="0"/>
              <a:t>Batteries and inertial guidance systems are of particular concern</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25</a:t>
            </a:fld>
            <a:endParaRPr lang="en-US" altLang="en-US"/>
          </a:p>
        </p:txBody>
      </p:sp>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lIns="92075" tIns="46038" rIns="92075" bIns="46038"/>
          <a:lstStyle/>
          <a:p>
            <a:r>
              <a:rPr lang="en-US" dirty="0"/>
              <a:t>Ascent Environment</a:t>
            </a:r>
          </a:p>
        </p:txBody>
      </p:sp>
      <p:sp>
        <p:nvSpPr>
          <p:cNvPr id="49155" name="Rectangle 3"/>
          <p:cNvSpPr>
            <a:spLocks noGrp="1" noChangeArrowheads="1"/>
          </p:cNvSpPr>
          <p:nvPr>
            <p:ph idx="1"/>
          </p:nvPr>
        </p:nvSpPr>
        <p:spPr>
          <a:xfrm>
            <a:off x="485851" y="990600"/>
            <a:ext cx="8153400" cy="5029200"/>
          </a:xfrm>
          <a:noFill/>
          <a:ln/>
        </p:spPr>
        <p:txBody>
          <a:bodyPr lIns="92075" tIns="46038" rIns="92075" bIns="46038" anchor="ctr">
            <a:normAutofit fontScale="77500" lnSpcReduction="20000"/>
          </a:bodyPr>
          <a:lstStyle/>
          <a:p>
            <a:pPr>
              <a:buNone/>
            </a:pPr>
            <a:endParaRPr lang="en-US" dirty="0"/>
          </a:p>
          <a:p>
            <a:r>
              <a:rPr lang="en-US" dirty="0"/>
              <a:t>Worst case (synthetic) heating trajectory is developed </a:t>
            </a:r>
            <a:br>
              <a:rPr lang="en-US" dirty="0"/>
            </a:br>
            <a:r>
              <a:rPr lang="en-US" dirty="0"/>
              <a:t>using 3-sigma dispersions</a:t>
            </a:r>
          </a:p>
          <a:p>
            <a:pPr lvl="1"/>
            <a:r>
              <a:rPr lang="en-US" dirty="0"/>
              <a:t>Head wind</a:t>
            </a:r>
          </a:p>
          <a:p>
            <a:pPr lvl="1"/>
            <a:r>
              <a:rPr lang="en-US" dirty="0"/>
              <a:t>Specific impulse of rocket engines</a:t>
            </a:r>
          </a:p>
          <a:p>
            <a:pPr lvl="1"/>
            <a:r>
              <a:rPr lang="en-US" dirty="0"/>
              <a:t>Thrust misalignment</a:t>
            </a:r>
          </a:p>
          <a:p>
            <a:pPr lvl="1"/>
            <a:r>
              <a:rPr lang="en-US" dirty="0"/>
              <a:t>Propellant temperature</a:t>
            </a:r>
          </a:p>
          <a:p>
            <a:pPr lvl="1"/>
            <a:r>
              <a:rPr lang="en-US" dirty="0"/>
              <a:t>Free Molecular Heating (FMH)</a:t>
            </a:r>
          </a:p>
          <a:p>
            <a:pPr lvl="1"/>
            <a:r>
              <a:rPr lang="en-US" dirty="0"/>
              <a:t>Density</a:t>
            </a:r>
          </a:p>
          <a:p>
            <a:pPr lvl="1"/>
            <a:endParaRPr lang="en-US" dirty="0"/>
          </a:p>
          <a:p>
            <a:pPr lvl="1"/>
            <a:endParaRPr lang="en-US" dirty="0"/>
          </a:p>
          <a:p>
            <a:r>
              <a:rPr lang="en-US" dirty="0"/>
              <a:t>Analysis yields fairing skin temperatures</a:t>
            </a:r>
          </a:p>
          <a:p>
            <a:pPr lvl="1"/>
            <a:r>
              <a:rPr lang="en-US" dirty="0"/>
              <a:t>Used as boundary drivers for fairing/payload thermal model</a:t>
            </a:r>
          </a:p>
          <a:p>
            <a:pPr lvl="1"/>
            <a:r>
              <a:rPr lang="en-US" dirty="0"/>
              <a:t>Analysis data is also used for launch vehicle thermal design</a:t>
            </a:r>
          </a:p>
          <a:p>
            <a:pPr lvl="2"/>
            <a:r>
              <a:rPr lang="en-US" dirty="0"/>
              <a:t>Insulation thickness on external surfaces</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26</a:t>
            </a:fld>
            <a:endParaRPr lang="en-US" altLang="en-US"/>
          </a:p>
        </p:txBody>
      </p:sp>
    </p:spTree>
  </p:cSld>
  <p:clrMapOvr>
    <a:masterClrMapping/>
  </p:clrMapOvr>
  <p:transition spd="slow">
    <p:cu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Fairing radiant heat</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27</a:t>
            </a:fld>
            <a:endParaRPr lang="en-US" altLang="en-US"/>
          </a:p>
        </p:txBody>
      </p:sp>
      <p:pic>
        <p:nvPicPr>
          <p:cNvPr id="2050" name="Picture 2"/>
          <p:cNvPicPr>
            <a:picLocks noChangeAspect="1" noChangeArrowheads="1"/>
          </p:cNvPicPr>
          <p:nvPr/>
        </p:nvPicPr>
        <p:blipFill>
          <a:blip r:embed="rId2" cstate="print"/>
          <a:srcRect/>
          <a:stretch>
            <a:fillRect/>
          </a:stretch>
        </p:blipFill>
        <p:spPr bwMode="auto">
          <a:xfrm>
            <a:off x="990601" y="1600200"/>
            <a:ext cx="7406870" cy="42672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57200" y="381000"/>
            <a:ext cx="8018463" cy="574675"/>
          </a:xfrm>
          <a:noFill/>
          <a:ln/>
        </p:spPr>
        <p:txBody>
          <a:bodyPr lIns="92075" tIns="46038" rIns="92075" bIns="46038">
            <a:normAutofit fontScale="90000"/>
          </a:bodyPr>
          <a:lstStyle/>
          <a:p>
            <a:r>
              <a:rPr lang="en-US" dirty="0"/>
              <a:t>Orbital Environments</a:t>
            </a:r>
          </a:p>
        </p:txBody>
      </p:sp>
      <p:sp>
        <p:nvSpPr>
          <p:cNvPr id="55299" name="Rectangle 3"/>
          <p:cNvSpPr>
            <a:spLocks noGrp="1" noChangeArrowheads="1"/>
          </p:cNvSpPr>
          <p:nvPr>
            <p:ph idx="1"/>
          </p:nvPr>
        </p:nvSpPr>
        <p:spPr>
          <a:noFill/>
          <a:ln/>
        </p:spPr>
        <p:txBody>
          <a:bodyPr lIns="92075" tIns="46038" rIns="92075" bIns="46038" anchor="ctr">
            <a:normAutofit lnSpcReduction="10000"/>
          </a:bodyPr>
          <a:lstStyle/>
          <a:p>
            <a:pPr>
              <a:lnSpc>
                <a:spcPct val="80000"/>
              </a:lnSpc>
              <a:tabLst>
                <a:tab pos="5824538" algn="dec"/>
              </a:tabLst>
            </a:pPr>
            <a:r>
              <a:rPr lang="en-US" sz="2400" dirty="0"/>
              <a:t>Solar</a:t>
            </a:r>
          </a:p>
          <a:p>
            <a:pPr lvl="1">
              <a:lnSpc>
                <a:spcPct val="80000"/>
              </a:lnSpc>
              <a:tabLst>
                <a:tab pos="5824538" algn="dec"/>
              </a:tabLst>
            </a:pPr>
            <a:r>
              <a:rPr lang="en-US" sz="2000" dirty="0"/>
              <a:t>The “Solar Constant” is the solar flux at 1 Astronomical Unit from the sun, which occurs at Equinox</a:t>
            </a:r>
          </a:p>
          <a:p>
            <a:pPr lvl="1">
              <a:lnSpc>
                <a:spcPct val="80000"/>
              </a:lnSpc>
              <a:tabLst>
                <a:tab pos="5824538" algn="dec"/>
              </a:tabLst>
            </a:pPr>
            <a:r>
              <a:rPr lang="en-US" sz="2000" dirty="0"/>
              <a:t>Solar flux varies by </a:t>
            </a:r>
            <a:r>
              <a:rPr lang="en-US" sz="2000" u="sng" dirty="0"/>
              <a:t>+</a:t>
            </a:r>
            <a:r>
              <a:rPr lang="en-US" sz="2000" dirty="0"/>
              <a:t>3.5% over the year because Earth’s orbit is elliptical</a:t>
            </a:r>
          </a:p>
          <a:p>
            <a:pPr lvl="2">
              <a:lnSpc>
                <a:spcPct val="80000"/>
              </a:lnSpc>
              <a:tabLst>
                <a:tab pos="5824538" algn="dec"/>
              </a:tabLst>
            </a:pPr>
            <a:r>
              <a:rPr lang="en-US" sz="2000" dirty="0"/>
              <a:t>December 	1414 W/m</a:t>
            </a:r>
            <a:r>
              <a:rPr lang="en-US" sz="2000" baseline="30000" dirty="0"/>
              <a:t>2</a:t>
            </a:r>
            <a:endParaRPr lang="en-US" sz="2000" dirty="0"/>
          </a:p>
          <a:p>
            <a:pPr lvl="2">
              <a:lnSpc>
                <a:spcPct val="80000"/>
              </a:lnSpc>
              <a:tabLst>
                <a:tab pos="5824538" algn="dec"/>
              </a:tabLst>
            </a:pPr>
            <a:r>
              <a:rPr lang="en-US" sz="2000" dirty="0"/>
              <a:t>June 	1322 W/m</a:t>
            </a:r>
            <a:r>
              <a:rPr lang="en-US" sz="2000" baseline="30000" dirty="0"/>
              <a:t>2</a:t>
            </a:r>
            <a:endParaRPr lang="en-US" sz="2000" dirty="0"/>
          </a:p>
          <a:p>
            <a:pPr lvl="2">
              <a:lnSpc>
                <a:spcPct val="80000"/>
              </a:lnSpc>
              <a:spcAft>
                <a:spcPct val="50000"/>
              </a:spcAft>
              <a:tabLst>
                <a:tab pos="5824538" algn="dec"/>
              </a:tabLst>
            </a:pPr>
            <a:r>
              <a:rPr lang="en-US" sz="2000" dirty="0"/>
              <a:t>Equinox (March and September)	</a:t>
            </a:r>
            <a:r>
              <a:rPr lang="en-US" sz="2000" dirty="0">
                <a:latin typeface="Symbol" pitchFamily="18" charset="2"/>
              </a:rPr>
              <a:t>»</a:t>
            </a:r>
            <a:r>
              <a:rPr lang="en-US" sz="2000" dirty="0"/>
              <a:t>1367 W/m</a:t>
            </a:r>
            <a:r>
              <a:rPr lang="en-US" sz="2000" baseline="30000" dirty="0"/>
              <a:t>2</a:t>
            </a:r>
          </a:p>
          <a:p>
            <a:pPr lvl="2">
              <a:lnSpc>
                <a:spcPct val="80000"/>
              </a:lnSpc>
              <a:spcAft>
                <a:spcPct val="50000"/>
              </a:spcAft>
              <a:tabLst>
                <a:tab pos="5824538" algn="dec"/>
              </a:tabLst>
            </a:pPr>
            <a:endParaRPr lang="en-US" sz="2000" dirty="0"/>
          </a:p>
          <a:p>
            <a:pPr>
              <a:lnSpc>
                <a:spcPct val="80000"/>
              </a:lnSpc>
              <a:tabLst>
                <a:tab pos="5824538" algn="dec"/>
              </a:tabLst>
            </a:pPr>
            <a:r>
              <a:rPr lang="en-US" sz="2400" dirty="0"/>
              <a:t>Albedo (Percent of a solar flux)</a:t>
            </a:r>
          </a:p>
          <a:p>
            <a:pPr lvl="1">
              <a:lnSpc>
                <a:spcPct val="80000"/>
              </a:lnSpc>
              <a:tabLst>
                <a:tab pos="5824538" algn="dec"/>
              </a:tabLst>
            </a:pPr>
            <a:r>
              <a:rPr lang="en-US" sz="2000" dirty="0"/>
              <a:t>Varies locally from 6 to 70% </a:t>
            </a:r>
          </a:p>
          <a:p>
            <a:pPr lvl="1">
              <a:lnSpc>
                <a:spcPct val="80000"/>
              </a:lnSpc>
              <a:tabLst>
                <a:tab pos="5824538" algn="dec"/>
              </a:tabLst>
            </a:pPr>
            <a:r>
              <a:rPr lang="en-US" sz="2000" dirty="0"/>
              <a:t>High over polar caps and cloud cover, low for land/water</a:t>
            </a:r>
          </a:p>
          <a:p>
            <a:pPr lvl="1">
              <a:lnSpc>
                <a:spcPct val="80000"/>
              </a:lnSpc>
              <a:spcBef>
                <a:spcPts val="600"/>
              </a:spcBef>
              <a:tabLst>
                <a:tab pos="5824538" algn="dec"/>
              </a:tabLst>
            </a:pPr>
            <a:r>
              <a:rPr lang="en-US" sz="2000" dirty="0"/>
              <a:t>Highest and lowest values occur only for short time periods</a:t>
            </a:r>
          </a:p>
          <a:p>
            <a:pPr lvl="1">
              <a:lnSpc>
                <a:spcPct val="80000"/>
              </a:lnSpc>
              <a:spcAft>
                <a:spcPct val="50000"/>
              </a:spcAft>
              <a:tabLst>
                <a:tab pos="5824538" algn="dec"/>
              </a:tabLst>
            </a:pPr>
            <a:endParaRPr lang="en-US" sz="2000" dirty="0"/>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28</a:t>
            </a:fld>
            <a:endParaRPr lang="en-US" altLang="en-US"/>
          </a:p>
        </p:txBody>
      </p:sp>
    </p:spTree>
  </p:cSld>
  <p:clrMapOvr>
    <a:masterClrMapping/>
  </p:clrMapOvr>
  <p:transition spd="slow">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Orbital Environments (cont.)</a:t>
            </a:r>
          </a:p>
        </p:txBody>
      </p:sp>
      <p:sp>
        <p:nvSpPr>
          <p:cNvPr id="3" name="Content Placeholder 2"/>
          <p:cNvSpPr>
            <a:spLocks noGrp="1"/>
          </p:cNvSpPr>
          <p:nvPr>
            <p:ph idx="1"/>
          </p:nvPr>
        </p:nvSpPr>
        <p:spPr>
          <a:xfrm>
            <a:off x="457200" y="1981200"/>
            <a:ext cx="7467600" cy="4525963"/>
          </a:xfrm>
        </p:spPr>
        <p:txBody>
          <a:bodyPr>
            <a:normAutofit/>
          </a:bodyPr>
          <a:lstStyle/>
          <a:p>
            <a:pPr>
              <a:lnSpc>
                <a:spcPct val="80000"/>
              </a:lnSpc>
              <a:tabLst>
                <a:tab pos="5824538" algn="dec"/>
              </a:tabLst>
            </a:pPr>
            <a:r>
              <a:rPr lang="en-US" sz="2400" dirty="0"/>
              <a:t>Earth IR radiation</a:t>
            </a:r>
          </a:p>
          <a:p>
            <a:pPr lvl="1">
              <a:lnSpc>
                <a:spcPct val="80000"/>
              </a:lnSpc>
              <a:spcAft>
                <a:spcPct val="30000"/>
              </a:spcAft>
              <a:tabLst>
                <a:tab pos="5824538" algn="dec"/>
              </a:tabLst>
            </a:pPr>
            <a:r>
              <a:rPr lang="en-US" sz="2000" dirty="0"/>
              <a:t>Varies locally from 108 to 332 W/m</a:t>
            </a:r>
            <a:r>
              <a:rPr lang="en-US" sz="2000" baseline="30000" dirty="0"/>
              <a:t>2  </a:t>
            </a:r>
          </a:p>
          <a:p>
            <a:pPr lvl="1">
              <a:lnSpc>
                <a:spcPct val="80000"/>
              </a:lnSpc>
              <a:spcAft>
                <a:spcPct val="30000"/>
              </a:spcAft>
              <a:tabLst>
                <a:tab pos="5824538" algn="dec"/>
              </a:tabLst>
            </a:pPr>
            <a:r>
              <a:rPr lang="en-US" sz="2000" dirty="0"/>
              <a:t>High for tropical/desert regions, low for cloud cover or polar caps </a:t>
            </a:r>
          </a:p>
          <a:p>
            <a:pPr lvl="1">
              <a:lnSpc>
                <a:spcPct val="80000"/>
              </a:lnSpc>
              <a:spcAft>
                <a:spcPct val="30000"/>
              </a:spcAft>
              <a:tabLst>
                <a:tab pos="5824538" algn="dec"/>
              </a:tabLst>
            </a:pPr>
            <a:r>
              <a:rPr lang="en-US" sz="2000" dirty="0"/>
              <a:t>Highest and lowest values occur only for short time periods</a:t>
            </a:r>
            <a:endParaRPr lang="en-US" sz="1600" dirty="0"/>
          </a:p>
          <a:p>
            <a:pPr lvl="1">
              <a:lnSpc>
                <a:spcPct val="30000"/>
              </a:lnSpc>
              <a:spcBef>
                <a:spcPct val="50000"/>
              </a:spcBef>
              <a:spcAft>
                <a:spcPct val="50000"/>
              </a:spcAft>
              <a:tabLst>
                <a:tab pos="5824538" algn="dec"/>
              </a:tabLst>
            </a:pPr>
            <a:endParaRPr lang="en-US" sz="1600" dirty="0"/>
          </a:p>
          <a:p>
            <a:pPr>
              <a:lnSpc>
                <a:spcPct val="80000"/>
              </a:lnSpc>
              <a:tabLst>
                <a:tab pos="5824538" algn="dec"/>
              </a:tabLst>
            </a:pPr>
            <a:r>
              <a:rPr lang="en-US" sz="2400" dirty="0"/>
              <a:t>Free Molecular Heating</a:t>
            </a:r>
          </a:p>
          <a:p>
            <a:pPr lvl="1">
              <a:lnSpc>
                <a:spcPct val="80000"/>
              </a:lnSpc>
              <a:tabLst>
                <a:tab pos="5824538" algn="dec"/>
              </a:tabLst>
            </a:pPr>
            <a:r>
              <a:rPr lang="en-US" sz="2000" dirty="0">
                <a:latin typeface="Symbol" pitchFamily="18" charset="2"/>
              </a:rPr>
              <a:t>0.5*r</a:t>
            </a:r>
            <a:r>
              <a:rPr lang="en-US" sz="2000" dirty="0"/>
              <a:t> *V</a:t>
            </a:r>
            <a:r>
              <a:rPr lang="en-US" sz="2000" baseline="30000" dirty="0"/>
              <a:t>3</a:t>
            </a:r>
            <a:r>
              <a:rPr lang="en-US" sz="2000" dirty="0"/>
              <a:t> *Project Area</a:t>
            </a:r>
          </a:p>
          <a:p>
            <a:pPr lvl="2">
              <a:lnSpc>
                <a:spcPct val="80000"/>
              </a:lnSpc>
              <a:tabLst>
                <a:tab pos="5824538" algn="dec"/>
              </a:tabLst>
            </a:pPr>
            <a:r>
              <a:rPr lang="en-US" sz="2000" dirty="0">
                <a:latin typeface="Symbol" pitchFamily="18" charset="2"/>
              </a:rPr>
              <a:t>r</a:t>
            </a:r>
            <a:r>
              <a:rPr lang="en-US" sz="2000" dirty="0"/>
              <a:t> = Density of air</a:t>
            </a:r>
          </a:p>
          <a:p>
            <a:pPr lvl="2">
              <a:lnSpc>
                <a:spcPct val="80000"/>
              </a:lnSpc>
              <a:tabLst>
                <a:tab pos="5824538" algn="dec"/>
              </a:tabLst>
            </a:pPr>
            <a:r>
              <a:rPr lang="en-US" sz="2000" dirty="0"/>
              <a:t>V = Velocity of surface</a:t>
            </a:r>
          </a:p>
          <a:p>
            <a:endParaRPr lang="en-US" dirty="0"/>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29</a:t>
            </a:fld>
            <a:endParaRPr lang="en-US" alt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lIns="92075" tIns="46038" rIns="92075" bIns="46038">
            <a:normAutofit/>
          </a:bodyPr>
          <a:lstStyle/>
          <a:p>
            <a:r>
              <a:rPr lang="en-US" dirty="0"/>
              <a:t>Orbital Environments (cont.)</a:t>
            </a:r>
          </a:p>
        </p:txBody>
      </p:sp>
      <p:sp>
        <p:nvSpPr>
          <p:cNvPr id="57347" name="Rectangle 3"/>
          <p:cNvSpPr>
            <a:spLocks noGrp="1" noChangeArrowheads="1"/>
          </p:cNvSpPr>
          <p:nvPr>
            <p:ph idx="1"/>
          </p:nvPr>
        </p:nvSpPr>
        <p:spPr>
          <a:noFill/>
          <a:ln/>
        </p:spPr>
        <p:txBody>
          <a:bodyPr lIns="92075" tIns="46038" rIns="92075" bIns="46038" anchor="ctr">
            <a:normAutofit fontScale="92500" lnSpcReduction="10000"/>
          </a:bodyPr>
          <a:lstStyle/>
          <a:p>
            <a:r>
              <a:rPr lang="en-US" dirty="0"/>
              <a:t>Environmental heating on spacecraft is also a function of the orbit</a:t>
            </a:r>
          </a:p>
          <a:p>
            <a:pPr lvl="1">
              <a:spcAft>
                <a:spcPct val="50000"/>
              </a:spcAft>
            </a:pPr>
            <a:r>
              <a:rPr lang="en-US" dirty="0"/>
              <a:t>Typical orbits:  Low Earth Orbit (LEO), Mid Earth Orbit (MEO), Geosynchronous (GEO)</a:t>
            </a:r>
          </a:p>
          <a:p>
            <a:r>
              <a:rPr lang="en-US" dirty="0"/>
              <a:t>Albedo and Earth IR vary significantly with latitude</a:t>
            </a:r>
          </a:p>
          <a:p>
            <a:pPr lvl="1">
              <a:spcAft>
                <a:spcPct val="50000"/>
              </a:spcAft>
            </a:pPr>
            <a:r>
              <a:rPr lang="en-US" dirty="0"/>
              <a:t>Longitude variations are less pronounced</a:t>
            </a:r>
          </a:p>
          <a:p>
            <a:r>
              <a:rPr lang="en-US" dirty="0"/>
              <a:t>Data measured by several satellites indicates when Albedo is high, Earth IR radiation tends to be low and vice-versa</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30</a:t>
            </a:fld>
            <a:endParaRPr lang="en-US" altLang="en-US"/>
          </a:p>
        </p:txBody>
      </p:sp>
    </p:spTree>
  </p:cSld>
  <p:clrMapOvr>
    <a:masterClrMapping/>
  </p:clrMapOvr>
  <p:transition spd="slow">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457200" y="274638"/>
            <a:ext cx="7467600" cy="563562"/>
          </a:xfrm>
          <a:noFill/>
          <a:ln/>
        </p:spPr>
        <p:txBody>
          <a:bodyPr lIns="92075" tIns="46038" rIns="92075" bIns="46038">
            <a:normAutofit fontScale="90000"/>
          </a:bodyPr>
          <a:lstStyle/>
          <a:p>
            <a:r>
              <a:rPr lang="en-US" dirty="0"/>
              <a:t>Cold Case Earth Loads</a:t>
            </a:r>
          </a:p>
        </p:txBody>
      </p:sp>
      <p:pic>
        <p:nvPicPr>
          <p:cNvPr id="108546" name="Picture 2"/>
          <p:cNvPicPr>
            <a:picLocks noChangeAspect="1" noChangeArrowheads="1"/>
          </p:cNvPicPr>
          <p:nvPr/>
        </p:nvPicPr>
        <p:blipFill>
          <a:blip r:embed="rId3" cstate="print"/>
          <a:srcRect/>
          <a:stretch>
            <a:fillRect/>
          </a:stretch>
        </p:blipFill>
        <p:spPr bwMode="auto">
          <a:xfrm>
            <a:off x="1904999" y="990600"/>
            <a:ext cx="4825555" cy="3810000"/>
          </a:xfrm>
          <a:prstGeom prst="rect">
            <a:avLst/>
          </a:prstGeom>
          <a:noFill/>
          <a:ln w="9525">
            <a:noFill/>
            <a:miter lim="800000"/>
            <a:headEnd/>
            <a:tailEnd/>
          </a:ln>
        </p:spPr>
      </p:pic>
      <p:pic>
        <p:nvPicPr>
          <p:cNvPr id="108547" name="Picture 3"/>
          <p:cNvPicPr>
            <a:picLocks noChangeAspect="1" noChangeArrowheads="1"/>
          </p:cNvPicPr>
          <p:nvPr/>
        </p:nvPicPr>
        <p:blipFill>
          <a:blip r:embed="rId4" cstate="print"/>
          <a:srcRect/>
          <a:stretch>
            <a:fillRect/>
          </a:stretch>
        </p:blipFill>
        <p:spPr bwMode="auto">
          <a:xfrm>
            <a:off x="1905000" y="4876800"/>
            <a:ext cx="4864662" cy="1712485"/>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DE0486B4-4F1D-41AD-8FE6-582AF6E733C3}" type="slidenum">
              <a:rPr lang="en-US" altLang="en-US" smtClean="0"/>
              <a:pPr/>
              <a:t>31</a:t>
            </a:fld>
            <a:endParaRPr lang="en-US" altLang="en-US"/>
          </a:p>
        </p:txBody>
      </p:sp>
    </p:spTree>
  </p:cSld>
  <p:clrMapOvr>
    <a:masterClrMapping/>
  </p:clrMapOvr>
  <p:transition spd="slow">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457200" y="274638"/>
            <a:ext cx="7467600" cy="715962"/>
          </a:xfrm>
          <a:noFill/>
          <a:ln/>
        </p:spPr>
        <p:txBody>
          <a:bodyPr lIns="92075" tIns="46038" rIns="92075" bIns="46038">
            <a:normAutofit fontScale="90000"/>
          </a:bodyPr>
          <a:lstStyle/>
          <a:p>
            <a:r>
              <a:rPr lang="en-US" dirty="0"/>
              <a:t>Hot Case Earth Loads</a:t>
            </a:r>
          </a:p>
        </p:txBody>
      </p:sp>
      <p:pic>
        <p:nvPicPr>
          <p:cNvPr id="109570" name="Picture 1026"/>
          <p:cNvPicPr>
            <a:picLocks noChangeAspect="1" noChangeArrowheads="1"/>
          </p:cNvPicPr>
          <p:nvPr/>
        </p:nvPicPr>
        <p:blipFill>
          <a:blip r:embed="rId3" cstate="print"/>
          <a:srcRect/>
          <a:stretch>
            <a:fillRect/>
          </a:stretch>
        </p:blipFill>
        <p:spPr bwMode="auto">
          <a:xfrm>
            <a:off x="2209800" y="1219200"/>
            <a:ext cx="4161763" cy="3505200"/>
          </a:xfrm>
          <a:prstGeom prst="rect">
            <a:avLst/>
          </a:prstGeom>
          <a:noFill/>
          <a:ln w="9525">
            <a:noFill/>
            <a:miter lim="800000"/>
            <a:headEnd/>
            <a:tailEnd/>
          </a:ln>
        </p:spPr>
      </p:pic>
      <p:pic>
        <p:nvPicPr>
          <p:cNvPr id="109571" name="Picture 1027"/>
          <p:cNvPicPr>
            <a:picLocks noChangeAspect="1" noChangeArrowheads="1"/>
          </p:cNvPicPr>
          <p:nvPr/>
        </p:nvPicPr>
        <p:blipFill>
          <a:blip r:embed="rId4" cstate="print"/>
          <a:srcRect/>
          <a:stretch>
            <a:fillRect/>
          </a:stretch>
        </p:blipFill>
        <p:spPr bwMode="auto">
          <a:xfrm>
            <a:off x="2133600" y="4876800"/>
            <a:ext cx="4278937" cy="1704975"/>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DE0486B4-4F1D-41AD-8FE6-582AF6E733C3}" type="slidenum">
              <a:rPr lang="en-US" altLang="en-US" smtClean="0"/>
              <a:pPr/>
              <a:t>32</a:t>
            </a:fld>
            <a:endParaRPr lang="en-US" altLang="en-US"/>
          </a:p>
        </p:txBody>
      </p:sp>
    </p:spTree>
  </p:cSld>
  <p:clrMapOvr>
    <a:masterClrMapping/>
  </p:clrMapOvr>
  <p:transition spd="slow">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217488" y="457200"/>
            <a:ext cx="8926512" cy="574675"/>
          </a:xfrm>
          <a:noFill/>
          <a:ln/>
        </p:spPr>
        <p:txBody>
          <a:bodyPr lIns="92075" tIns="46038" rIns="92075" bIns="46038">
            <a:normAutofit fontScale="90000"/>
          </a:bodyPr>
          <a:lstStyle/>
          <a:p>
            <a:r>
              <a:rPr lang="en-US" dirty="0"/>
              <a:t>Albedo/IR Combinations</a:t>
            </a:r>
          </a:p>
        </p:txBody>
      </p:sp>
      <p:pic>
        <p:nvPicPr>
          <p:cNvPr id="110593" name="Picture 1"/>
          <p:cNvPicPr>
            <a:picLocks noChangeAspect="1" noChangeArrowheads="1"/>
          </p:cNvPicPr>
          <p:nvPr/>
        </p:nvPicPr>
        <p:blipFill>
          <a:blip r:embed="rId3" cstate="print"/>
          <a:srcRect/>
          <a:stretch>
            <a:fillRect/>
          </a:stretch>
        </p:blipFill>
        <p:spPr bwMode="auto">
          <a:xfrm>
            <a:off x="1447800" y="1524000"/>
            <a:ext cx="6179222" cy="457200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DE0486B4-4F1D-41AD-8FE6-582AF6E733C3}" type="slidenum">
              <a:rPr lang="en-US" altLang="en-US" smtClean="0"/>
              <a:pPr/>
              <a:t>33</a:t>
            </a:fld>
            <a:endParaRPr lang="en-US" altLang="en-US"/>
          </a:p>
        </p:txBody>
      </p:sp>
    </p:spTree>
  </p:cSld>
  <p:clrMapOvr>
    <a:masterClrMapping/>
  </p:clrMapOvr>
  <p:transition spd="slow">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381000" y="609600"/>
            <a:ext cx="8534400" cy="609600"/>
          </a:xfrm>
        </p:spPr>
        <p:txBody>
          <a:bodyPr>
            <a:normAutofit fontScale="90000"/>
          </a:bodyPr>
          <a:lstStyle/>
          <a:p>
            <a:r>
              <a:rPr lang="en-US" dirty="0"/>
              <a:t>Earth IR Seen by Orbiting Spacecraft</a:t>
            </a:r>
          </a:p>
        </p:txBody>
      </p:sp>
      <p:pic>
        <p:nvPicPr>
          <p:cNvPr id="111617" name="Picture 1"/>
          <p:cNvPicPr>
            <a:picLocks noChangeAspect="1" noChangeArrowheads="1"/>
          </p:cNvPicPr>
          <p:nvPr/>
        </p:nvPicPr>
        <p:blipFill>
          <a:blip r:embed="rId2" cstate="print"/>
          <a:srcRect/>
          <a:stretch>
            <a:fillRect/>
          </a:stretch>
        </p:blipFill>
        <p:spPr bwMode="auto">
          <a:xfrm>
            <a:off x="762000" y="1676400"/>
            <a:ext cx="7727388" cy="4648200"/>
          </a:xfrm>
          <a:prstGeom prst="rect">
            <a:avLst/>
          </a:prstGeom>
          <a:noFill/>
          <a:ln w="9525">
            <a:noFill/>
            <a:miter lim="800000"/>
            <a:headEnd/>
            <a:tailEnd/>
          </a:ln>
        </p:spPr>
      </p:pic>
      <p:sp>
        <p:nvSpPr>
          <p:cNvPr id="4" name="Slide Number Placeholder 3"/>
          <p:cNvSpPr>
            <a:spLocks noGrp="1"/>
          </p:cNvSpPr>
          <p:nvPr>
            <p:ph type="sldNum" sz="quarter" idx="11"/>
          </p:nvPr>
        </p:nvSpPr>
        <p:spPr/>
        <p:txBody>
          <a:bodyPr/>
          <a:lstStyle/>
          <a:p>
            <a:fld id="{5917AEBF-92DB-4973-A963-A0D79874C33D}" type="slidenum">
              <a:rPr lang="en-US" altLang="en-US" smtClean="0"/>
              <a:pPr/>
              <a:t>34</a:t>
            </a:fld>
            <a:endParaRPr lang="en-US" alt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457200" y="152400"/>
            <a:ext cx="8382000" cy="914400"/>
          </a:xfrm>
          <a:noFill/>
          <a:ln/>
        </p:spPr>
        <p:txBody>
          <a:bodyPr lIns="92075" tIns="46038" rIns="92075" bIns="46038">
            <a:normAutofit/>
          </a:bodyPr>
          <a:lstStyle/>
          <a:p>
            <a:r>
              <a:rPr lang="en-US" dirty="0"/>
              <a:t>Earth Loads Drop with Altitude</a:t>
            </a:r>
          </a:p>
        </p:txBody>
      </p:sp>
      <p:sp>
        <p:nvSpPr>
          <p:cNvPr id="59395" name="Rectangle 3"/>
          <p:cNvSpPr>
            <a:spLocks noGrp="1" noChangeArrowheads="1"/>
          </p:cNvSpPr>
          <p:nvPr>
            <p:ph idx="1"/>
          </p:nvPr>
        </p:nvSpPr>
        <p:spPr>
          <a:xfrm>
            <a:off x="762000" y="914400"/>
            <a:ext cx="8077200" cy="3886200"/>
          </a:xfrm>
          <a:noFill/>
          <a:ln/>
        </p:spPr>
        <p:txBody>
          <a:bodyPr lIns="92075" tIns="46038" rIns="92075" bIns="46038" anchor="ctr"/>
          <a:lstStyle/>
          <a:p>
            <a:r>
              <a:rPr lang="en-US" dirty="0"/>
              <a:t>Albedo and Earth radiation can generally be ignored in high-altitude orbits</a:t>
            </a:r>
          </a:p>
          <a:p>
            <a:pPr lvl="1"/>
            <a:r>
              <a:rPr lang="en-US" dirty="0"/>
              <a:t>Exceptions include cryogenic radiators or sensors, which are sensitive to even very small heating rates</a:t>
            </a:r>
          </a:p>
          <a:p>
            <a:pPr lvl="2">
              <a:buFontTx/>
              <a:buNone/>
            </a:pPr>
            <a:endParaRPr lang="en-US" dirty="0"/>
          </a:p>
          <a:p>
            <a:pPr lvl="1">
              <a:spcAft>
                <a:spcPct val="50000"/>
              </a:spcAft>
              <a:buFontTx/>
              <a:buNone/>
            </a:pPr>
            <a:endParaRPr lang="en-US" dirty="0"/>
          </a:p>
        </p:txBody>
      </p:sp>
      <p:pic>
        <p:nvPicPr>
          <p:cNvPr id="112641" name="Picture 1"/>
          <p:cNvPicPr>
            <a:picLocks noChangeAspect="1" noChangeArrowheads="1"/>
          </p:cNvPicPr>
          <p:nvPr/>
        </p:nvPicPr>
        <p:blipFill>
          <a:blip r:embed="rId3" cstate="print"/>
          <a:srcRect/>
          <a:stretch>
            <a:fillRect/>
          </a:stretch>
        </p:blipFill>
        <p:spPr bwMode="auto">
          <a:xfrm>
            <a:off x="1676400" y="3657600"/>
            <a:ext cx="6019800" cy="2986075"/>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DE0486B4-4F1D-41AD-8FE6-582AF6E733C3}" type="slidenum">
              <a:rPr lang="en-US" altLang="en-US" smtClean="0"/>
              <a:pPr/>
              <a:t>35</a:t>
            </a:fld>
            <a:endParaRPr lang="en-US" altLang="en-US"/>
          </a:p>
        </p:txBody>
      </p:sp>
    </p:spTree>
  </p:cSld>
  <p:clrMapOvr>
    <a:masterClrMapping/>
  </p:clrMapOvr>
  <p:transition spd="slow">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228600" y="533400"/>
            <a:ext cx="8651875" cy="574675"/>
          </a:xfrm>
          <a:noFill/>
          <a:ln/>
        </p:spPr>
        <p:txBody>
          <a:bodyPr lIns="92075" tIns="46038" rIns="92075" bIns="46038">
            <a:normAutofit fontScale="90000"/>
          </a:bodyPr>
          <a:lstStyle/>
          <a:p>
            <a:r>
              <a:rPr lang="en-US" dirty="0"/>
              <a:t>Free Molecular Heating (FMH) </a:t>
            </a:r>
            <a:br>
              <a:rPr lang="en-US" dirty="0"/>
            </a:br>
            <a:endParaRPr lang="en-US" dirty="0"/>
          </a:p>
        </p:txBody>
      </p:sp>
      <p:sp>
        <p:nvSpPr>
          <p:cNvPr id="61444" name="Rectangle 4"/>
          <p:cNvSpPr>
            <a:spLocks noChangeArrowheads="1"/>
          </p:cNvSpPr>
          <p:nvPr/>
        </p:nvSpPr>
        <p:spPr bwMode="auto">
          <a:xfrm>
            <a:off x="914400" y="1143000"/>
            <a:ext cx="8001000" cy="2215991"/>
          </a:xfrm>
          <a:prstGeom prst="rect">
            <a:avLst/>
          </a:prstGeom>
          <a:noFill/>
          <a:ln w="12700">
            <a:noFill/>
            <a:miter lim="800000"/>
            <a:headEnd type="none" w="sm" len="sm"/>
            <a:tailEnd type="none" w="sm" len="sm"/>
          </a:ln>
          <a:effectLst/>
        </p:spPr>
        <p:txBody>
          <a:bodyPr wrap="square">
            <a:spAutoFit/>
          </a:bodyPr>
          <a:lstStyle/>
          <a:p>
            <a:pPr>
              <a:lnSpc>
                <a:spcPct val="90000"/>
              </a:lnSpc>
              <a:spcBef>
                <a:spcPct val="50000"/>
              </a:spcBef>
              <a:buClr>
                <a:schemeClr val="tx1"/>
              </a:buClr>
              <a:buSzPct val="135000"/>
              <a:buFontTx/>
              <a:buChar char="•"/>
            </a:pPr>
            <a:r>
              <a:rPr lang="en-US" sz="2000" b="1" dirty="0"/>
              <a:t>Free Molecular Heating varies with altitude and velocity</a:t>
            </a:r>
          </a:p>
          <a:p>
            <a:pPr lvl="1">
              <a:lnSpc>
                <a:spcPct val="90000"/>
              </a:lnSpc>
              <a:spcBef>
                <a:spcPct val="50000"/>
              </a:spcBef>
              <a:buClr>
                <a:schemeClr val="tx1"/>
              </a:buClr>
              <a:buFontTx/>
              <a:buChar char="–"/>
            </a:pPr>
            <a:r>
              <a:rPr lang="en-US" sz="2000" b="1" dirty="0"/>
              <a:t>Below 150 km, FMH should be included in analysis</a:t>
            </a:r>
          </a:p>
          <a:p>
            <a:pPr lvl="1">
              <a:lnSpc>
                <a:spcPct val="90000"/>
              </a:lnSpc>
              <a:spcBef>
                <a:spcPct val="50000"/>
              </a:spcBef>
              <a:buClr>
                <a:schemeClr val="tx1"/>
              </a:buClr>
              <a:buFontTx/>
              <a:buChar char="–"/>
            </a:pPr>
            <a:r>
              <a:rPr lang="en-US" sz="2000" b="1" dirty="0"/>
              <a:t>Can be important for launch vehicle park orbits with perigee altitudes typically around 130 km</a:t>
            </a:r>
          </a:p>
          <a:p>
            <a:pPr lvl="1">
              <a:lnSpc>
                <a:spcPct val="90000"/>
              </a:lnSpc>
              <a:spcBef>
                <a:spcPct val="50000"/>
              </a:spcBef>
              <a:buClr>
                <a:schemeClr val="tx1"/>
              </a:buClr>
              <a:buFontTx/>
              <a:buChar char="–"/>
            </a:pPr>
            <a:r>
              <a:rPr lang="en-US" sz="2000" b="1" dirty="0"/>
              <a:t>For most spacecraft operational orbits, FMH is not significant</a:t>
            </a:r>
          </a:p>
        </p:txBody>
      </p:sp>
      <p:pic>
        <p:nvPicPr>
          <p:cNvPr id="113665" name="Picture 1"/>
          <p:cNvPicPr>
            <a:picLocks noChangeAspect="1" noChangeArrowheads="1"/>
          </p:cNvPicPr>
          <p:nvPr/>
        </p:nvPicPr>
        <p:blipFill>
          <a:blip r:embed="rId3" cstate="print"/>
          <a:srcRect/>
          <a:stretch>
            <a:fillRect/>
          </a:stretch>
        </p:blipFill>
        <p:spPr bwMode="auto">
          <a:xfrm>
            <a:off x="1676400" y="3429000"/>
            <a:ext cx="5715000" cy="3189767"/>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DE0486B4-4F1D-41AD-8FE6-582AF6E733C3}" type="slidenum">
              <a:rPr lang="en-US" altLang="en-US" smtClean="0"/>
              <a:pPr/>
              <a:t>36</a:t>
            </a:fld>
            <a:endParaRPr lang="en-US" altLang="en-US"/>
          </a:p>
        </p:txBody>
      </p:sp>
    </p:spTree>
  </p:cSld>
  <p:clrMapOvr>
    <a:masterClrMapping/>
  </p:clrMapOvr>
  <p:transition spd="slow">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1026"/>
          <p:cNvSpPr>
            <a:spLocks noGrp="1" noChangeArrowheads="1"/>
          </p:cNvSpPr>
          <p:nvPr>
            <p:ph type="title"/>
          </p:nvPr>
        </p:nvSpPr>
        <p:spPr>
          <a:xfrm>
            <a:off x="457200" y="274320"/>
            <a:ext cx="7768932" cy="1143000"/>
          </a:xfrm>
        </p:spPr>
        <p:txBody>
          <a:bodyPr>
            <a:normAutofit fontScale="90000"/>
          </a:bodyPr>
          <a:lstStyle/>
          <a:p>
            <a:r>
              <a:rPr lang="en-US" dirty="0"/>
              <a:t>Orbit Parameters Used In Thermal Analysis</a:t>
            </a:r>
          </a:p>
        </p:txBody>
      </p:sp>
      <p:pic>
        <p:nvPicPr>
          <p:cNvPr id="114689" name="Picture 1025"/>
          <p:cNvPicPr>
            <a:picLocks noChangeAspect="1" noChangeArrowheads="1"/>
          </p:cNvPicPr>
          <p:nvPr/>
        </p:nvPicPr>
        <p:blipFill>
          <a:blip r:embed="rId2" cstate="print"/>
          <a:srcRect/>
          <a:stretch>
            <a:fillRect/>
          </a:stretch>
        </p:blipFill>
        <p:spPr bwMode="auto">
          <a:xfrm>
            <a:off x="914400" y="2286000"/>
            <a:ext cx="7311732" cy="3243262"/>
          </a:xfrm>
          <a:prstGeom prst="rect">
            <a:avLst/>
          </a:prstGeom>
          <a:noFill/>
          <a:ln w="9525">
            <a:noFill/>
            <a:miter lim="800000"/>
            <a:headEnd/>
            <a:tailEnd/>
          </a:ln>
        </p:spPr>
      </p:pic>
      <p:sp>
        <p:nvSpPr>
          <p:cNvPr id="4" name="Slide Number Placeholder 3"/>
          <p:cNvSpPr>
            <a:spLocks noGrp="1"/>
          </p:cNvSpPr>
          <p:nvPr>
            <p:ph type="sldNum" sz="quarter" idx="11"/>
          </p:nvPr>
        </p:nvSpPr>
        <p:spPr/>
        <p:txBody>
          <a:bodyPr/>
          <a:lstStyle/>
          <a:p>
            <a:fld id="{5917AEBF-92DB-4973-A963-A0D79874C33D}" type="slidenum">
              <a:rPr lang="en-US" altLang="en-US" smtClean="0"/>
              <a:pPr/>
              <a:t>37</a:t>
            </a:fld>
            <a:endParaRPr lang="en-US" alt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1026"/>
          <p:cNvSpPr>
            <a:spLocks noGrp="1" noChangeArrowheads="1"/>
          </p:cNvSpPr>
          <p:nvPr>
            <p:ph type="title"/>
          </p:nvPr>
        </p:nvSpPr>
        <p:spPr/>
        <p:txBody>
          <a:bodyPr>
            <a:normAutofit/>
          </a:bodyPr>
          <a:lstStyle/>
          <a:p>
            <a:r>
              <a:rPr lang="en-US" dirty="0"/>
              <a:t>Orbit Parameters (cont.)</a:t>
            </a:r>
          </a:p>
        </p:txBody>
      </p:sp>
      <p:pic>
        <p:nvPicPr>
          <p:cNvPr id="115713" name="Picture 1025"/>
          <p:cNvPicPr>
            <a:picLocks noChangeAspect="1" noChangeArrowheads="1"/>
          </p:cNvPicPr>
          <p:nvPr/>
        </p:nvPicPr>
        <p:blipFill>
          <a:blip r:embed="rId2" cstate="print"/>
          <a:srcRect/>
          <a:stretch>
            <a:fillRect/>
          </a:stretch>
        </p:blipFill>
        <p:spPr bwMode="auto">
          <a:xfrm>
            <a:off x="1524000" y="1447800"/>
            <a:ext cx="5816076" cy="4938712"/>
          </a:xfrm>
          <a:prstGeom prst="rect">
            <a:avLst/>
          </a:prstGeom>
          <a:noFill/>
          <a:ln w="9525">
            <a:noFill/>
            <a:miter lim="800000"/>
            <a:headEnd/>
            <a:tailEnd/>
          </a:ln>
        </p:spPr>
      </p:pic>
      <p:sp>
        <p:nvSpPr>
          <p:cNvPr id="4" name="Slide Number Placeholder 3"/>
          <p:cNvSpPr>
            <a:spLocks noGrp="1"/>
          </p:cNvSpPr>
          <p:nvPr>
            <p:ph type="sldNum" sz="quarter" idx="11"/>
          </p:nvPr>
        </p:nvSpPr>
        <p:spPr/>
        <p:txBody>
          <a:bodyPr/>
          <a:lstStyle/>
          <a:p>
            <a:fld id="{5917AEBF-92DB-4973-A963-A0D79874C33D}" type="slidenum">
              <a:rPr lang="en-US" altLang="en-US" smtClean="0"/>
              <a:pPr/>
              <a:t>38</a:t>
            </a:fld>
            <a:endParaRPr lang="en-US" alt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57200" y="152400"/>
            <a:ext cx="7467600" cy="868362"/>
          </a:xfrm>
        </p:spPr>
        <p:txBody>
          <a:bodyPr/>
          <a:lstStyle/>
          <a:p>
            <a:r>
              <a:rPr lang="en-US" dirty="0"/>
              <a:t>Orbit Beta Angle</a:t>
            </a:r>
          </a:p>
        </p:txBody>
      </p:sp>
      <p:sp>
        <p:nvSpPr>
          <p:cNvPr id="103427" name="Rectangle 3"/>
          <p:cNvSpPr>
            <a:spLocks noGrp="1" noChangeArrowheads="1"/>
          </p:cNvSpPr>
          <p:nvPr>
            <p:ph idx="1"/>
          </p:nvPr>
        </p:nvSpPr>
        <p:spPr>
          <a:xfrm>
            <a:off x="893763" y="990600"/>
            <a:ext cx="7353300" cy="5105400"/>
          </a:xfrm>
        </p:spPr>
        <p:txBody>
          <a:bodyPr>
            <a:normAutofit/>
          </a:bodyPr>
          <a:lstStyle/>
          <a:p>
            <a:r>
              <a:rPr lang="en-US" dirty="0"/>
              <a:t>Beta angle is the angle between the sun vector and the orbit plane</a:t>
            </a:r>
          </a:p>
          <a:p>
            <a:pPr lvl="1"/>
            <a:r>
              <a:rPr lang="en-US" dirty="0"/>
              <a:t>Zero degree beta angle orbit appears edge-wise when viewed  from the sun</a:t>
            </a:r>
          </a:p>
          <a:p>
            <a:pPr lvl="1"/>
            <a:r>
              <a:rPr lang="en-US" dirty="0"/>
              <a:t>90 degree beta angle orbit appears as a circle when viewed from the sun </a:t>
            </a:r>
          </a:p>
          <a:p>
            <a:endParaRPr lang="en-US" dirty="0"/>
          </a:p>
        </p:txBody>
      </p:sp>
      <p:pic>
        <p:nvPicPr>
          <p:cNvPr id="116737" name="Picture 1"/>
          <p:cNvPicPr>
            <a:picLocks noChangeAspect="1" noChangeArrowheads="1"/>
          </p:cNvPicPr>
          <p:nvPr/>
        </p:nvPicPr>
        <p:blipFill>
          <a:blip r:embed="rId2" cstate="print"/>
          <a:srcRect/>
          <a:stretch>
            <a:fillRect/>
          </a:stretch>
        </p:blipFill>
        <p:spPr bwMode="auto">
          <a:xfrm>
            <a:off x="1828800" y="4191000"/>
            <a:ext cx="5375416" cy="2352675"/>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DE0486B4-4F1D-41AD-8FE6-582AF6E733C3}" type="slidenum">
              <a:rPr lang="en-US" altLang="en-US" smtClean="0"/>
              <a:pPr/>
              <a:t>39</a:t>
            </a:fld>
            <a:endParaRPr lang="en-US" alt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Eclipse Duration vs Beta Angle</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40</a:t>
            </a:fld>
            <a:endParaRPr lang="en-US" altLang="en-US"/>
          </a:p>
        </p:txBody>
      </p:sp>
      <p:pic>
        <p:nvPicPr>
          <p:cNvPr id="3074" name="Picture 2"/>
          <p:cNvPicPr>
            <a:picLocks noChangeAspect="1" noChangeArrowheads="1"/>
          </p:cNvPicPr>
          <p:nvPr/>
        </p:nvPicPr>
        <p:blipFill>
          <a:blip r:embed="rId2" cstate="print"/>
          <a:srcRect/>
          <a:stretch>
            <a:fillRect/>
          </a:stretch>
        </p:blipFill>
        <p:spPr bwMode="auto">
          <a:xfrm>
            <a:off x="634236" y="1371600"/>
            <a:ext cx="7603956" cy="4648200"/>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Beta Angle Drift</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41</a:t>
            </a:fld>
            <a:endParaRPr lang="en-US" altLang="en-US"/>
          </a:p>
        </p:txBody>
      </p:sp>
      <p:pic>
        <p:nvPicPr>
          <p:cNvPr id="4098" name="Picture 2"/>
          <p:cNvPicPr>
            <a:picLocks noChangeAspect="1" noChangeArrowheads="1"/>
          </p:cNvPicPr>
          <p:nvPr/>
        </p:nvPicPr>
        <p:blipFill>
          <a:blip r:embed="rId2" cstate="print"/>
          <a:srcRect/>
          <a:stretch>
            <a:fillRect/>
          </a:stretch>
        </p:blipFill>
        <p:spPr bwMode="auto">
          <a:xfrm>
            <a:off x="609600" y="1447800"/>
            <a:ext cx="8013116" cy="4572000"/>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Beta Angle Utility</a:t>
            </a:r>
          </a:p>
        </p:txBody>
      </p:sp>
      <p:sp>
        <p:nvSpPr>
          <p:cNvPr id="3" name="Content Placeholder 2"/>
          <p:cNvSpPr>
            <a:spLocks noGrp="1"/>
          </p:cNvSpPr>
          <p:nvPr>
            <p:ph idx="1"/>
          </p:nvPr>
        </p:nvSpPr>
        <p:spPr>
          <a:xfrm>
            <a:off x="457200" y="1417638"/>
            <a:ext cx="7848600" cy="4525963"/>
          </a:xfrm>
        </p:spPr>
        <p:txBody>
          <a:bodyPr>
            <a:normAutofit fontScale="92500" lnSpcReduction="10000"/>
          </a:bodyPr>
          <a:lstStyle/>
          <a:p>
            <a:r>
              <a:rPr lang="en-US" dirty="0"/>
              <a:t>Conducting a spacecraft thermal analysis at a few beta angles covers all possible combinations of sun right ascension (sun day angle) and orbit RAAN</a:t>
            </a:r>
          </a:p>
          <a:p>
            <a:r>
              <a:rPr lang="en-US" dirty="0"/>
              <a:t>For non-sun-synchronous orbits, beta angle range = </a:t>
            </a:r>
            <a:r>
              <a:rPr lang="en-US" u="sng" dirty="0"/>
              <a:t>+</a:t>
            </a:r>
            <a:r>
              <a:rPr lang="en-US" dirty="0"/>
              <a:t>(inclination + 23.5°)</a:t>
            </a:r>
          </a:p>
          <a:p>
            <a:r>
              <a:rPr lang="en-US" dirty="0"/>
              <a:t>Sun-synchronous orbits have an inclination that causes RAAN to drift at about the same rate as the Earth moves about the sun </a:t>
            </a:r>
          </a:p>
          <a:p>
            <a:pPr lvl="1"/>
            <a:r>
              <a:rPr lang="en-US" dirty="0"/>
              <a:t>Results in relatively stable orbit beta angle throughout the year</a:t>
            </a:r>
          </a:p>
          <a:p>
            <a:pPr>
              <a:buNone/>
            </a:pPr>
            <a:endParaRPr lang="en-US" dirty="0"/>
          </a:p>
          <a:p>
            <a:endParaRPr lang="en-US" dirty="0"/>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42</a:t>
            </a:fld>
            <a:endParaRPr lang="en-US" alt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Interplanetary Cruise</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43</a:t>
            </a:fld>
            <a:endParaRPr lang="en-US" altLang="en-US"/>
          </a:p>
        </p:txBody>
      </p:sp>
      <p:pic>
        <p:nvPicPr>
          <p:cNvPr id="5122" name="Picture 2"/>
          <p:cNvPicPr>
            <a:picLocks noChangeAspect="1" noChangeArrowheads="1"/>
          </p:cNvPicPr>
          <p:nvPr/>
        </p:nvPicPr>
        <p:blipFill>
          <a:blip r:embed="rId2" cstate="print"/>
          <a:srcRect/>
          <a:stretch>
            <a:fillRect/>
          </a:stretch>
        </p:blipFill>
        <p:spPr bwMode="auto">
          <a:xfrm>
            <a:off x="990600" y="1828800"/>
            <a:ext cx="7274290" cy="4138069"/>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noFill/>
          <a:ln/>
        </p:spPr>
        <p:txBody>
          <a:bodyPr lIns="92075" tIns="46038" rIns="92075" bIns="46038"/>
          <a:lstStyle/>
          <a:p>
            <a:r>
              <a:rPr lang="en-US" dirty="0"/>
              <a:t>Other Environments</a:t>
            </a:r>
          </a:p>
        </p:txBody>
      </p:sp>
      <p:sp>
        <p:nvSpPr>
          <p:cNvPr id="83971" name="Rectangle 3"/>
          <p:cNvSpPr>
            <a:spLocks noGrp="1" noChangeArrowheads="1"/>
          </p:cNvSpPr>
          <p:nvPr>
            <p:ph idx="1"/>
          </p:nvPr>
        </p:nvSpPr>
        <p:spPr>
          <a:xfrm>
            <a:off x="685800" y="1219200"/>
            <a:ext cx="7772400" cy="5181600"/>
          </a:xfrm>
          <a:noFill/>
          <a:ln/>
        </p:spPr>
        <p:txBody>
          <a:bodyPr lIns="92075" tIns="46038" rIns="92075" bIns="46038" anchor="ctr"/>
          <a:lstStyle/>
          <a:p>
            <a:r>
              <a:rPr lang="en-US" sz="2400" dirty="0"/>
              <a:t>Natural space environments can damage thermal surface finishes</a:t>
            </a:r>
          </a:p>
          <a:p>
            <a:pPr lvl="1"/>
            <a:r>
              <a:rPr lang="en-US" sz="2000" dirty="0"/>
              <a:t>High energy particles (electrons and protons)</a:t>
            </a:r>
          </a:p>
          <a:p>
            <a:pPr lvl="1">
              <a:spcAft>
                <a:spcPct val="50000"/>
              </a:spcAft>
            </a:pPr>
            <a:r>
              <a:rPr lang="en-US" sz="2000" dirty="0"/>
              <a:t>UV radiation</a:t>
            </a:r>
          </a:p>
          <a:p>
            <a:pPr lvl="1">
              <a:spcAft>
                <a:spcPct val="50000"/>
              </a:spcAft>
            </a:pPr>
            <a:endParaRPr lang="en-US" sz="2000" dirty="0"/>
          </a:p>
          <a:p>
            <a:r>
              <a:rPr lang="en-US" sz="2400" dirty="0"/>
              <a:t>Heating from weapons can affect thermal design of military spacecraft</a:t>
            </a:r>
          </a:p>
          <a:p>
            <a:pPr lvl="1"/>
            <a:r>
              <a:rPr lang="en-US" sz="2000" dirty="0"/>
              <a:t>Lasers</a:t>
            </a:r>
          </a:p>
          <a:p>
            <a:pPr lvl="1"/>
            <a:r>
              <a:rPr lang="en-US" sz="2000" dirty="0"/>
              <a:t>Nuclear devices</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44</a:t>
            </a:fld>
            <a:endParaRPr lang="en-US" altLang="en-US"/>
          </a:p>
        </p:txBody>
      </p:sp>
    </p:spTree>
  </p:cSld>
  <p:clrMapOvr>
    <a:masterClrMapping/>
  </p:clrMapOvr>
  <p:transition spd="slow">
    <p:cu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a:ln/>
        </p:spPr>
        <p:txBody>
          <a:bodyPr lIns="92075" tIns="46038" rIns="92075" bIns="46038">
            <a:normAutofit fontScale="90000"/>
          </a:bodyPr>
          <a:lstStyle/>
          <a:p>
            <a:r>
              <a:rPr lang="en-US" dirty="0"/>
              <a:t>References For Albedo And Earth Radiance</a:t>
            </a:r>
          </a:p>
        </p:txBody>
      </p:sp>
      <p:sp>
        <p:nvSpPr>
          <p:cNvPr id="81923" name="Rectangle 3"/>
          <p:cNvSpPr>
            <a:spLocks noGrp="1" noChangeArrowheads="1"/>
          </p:cNvSpPr>
          <p:nvPr>
            <p:ph idx="1"/>
          </p:nvPr>
        </p:nvSpPr>
        <p:spPr>
          <a:noFill/>
          <a:ln/>
        </p:spPr>
        <p:txBody>
          <a:bodyPr lIns="92075" tIns="46038" rIns="92075" bIns="46038" anchor="ctr">
            <a:normAutofit fontScale="70000" lnSpcReduction="20000"/>
          </a:bodyPr>
          <a:lstStyle/>
          <a:p>
            <a:pPr>
              <a:spcAft>
                <a:spcPct val="50000"/>
              </a:spcAft>
            </a:pPr>
            <a:r>
              <a:rPr lang="en-US"/>
              <a:t>“Guidelines for the Selection of Near-Earth Thermal Environment Parameters for Spacecraft Design”, B.J. Anderson, C.G. Justus, and G.W. Batts, NASA/TM-2001-211221, October 2001</a:t>
            </a:r>
          </a:p>
          <a:p>
            <a:pPr>
              <a:spcAft>
                <a:spcPct val="50000"/>
              </a:spcAft>
            </a:pPr>
            <a:r>
              <a:rPr lang="en-US"/>
              <a:t>“Earth Radiation Budgets,” Stephens, G. L., Cambel, G. G., and Vonder Harr, T. H, Journal of Geophysical Research, Vol 86, No C10, Pages 9739-9760, 20 October 1981</a:t>
            </a:r>
          </a:p>
          <a:p>
            <a:pPr>
              <a:spcAft>
                <a:spcPct val="50000"/>
              </a:spcAft>
            </a:pPr>
            <a:r>
              <a:rPr lang="en-US"/>
              <a:t>“The Effect of Directional Radiation Models or the Interpretation of Earth Radiation Budget Measurements,” Green, R. N., Journal of Atmospheric Sciences, Vol 37, October 1980</a:t>
            </a:r>
          </a:p>
          <a:p>
            <a:pPr>
              <a:spcAft>
                <a:spcPct val="50000"/>
              </a:spcAft>
            </a:pPr>
            <a:r>
              <a:rPr lang="en-US"/>
              <a:t>“Nimbus-6 Earth Radiation Budget Experiment,” Smith, W. L., Etc. Applied Optics, Vol 16, No 2, February 1977</a:t>
            </a:r>
          </a:p>
        </p:txBody>
      </p:sp>
      <p:sp>
        <p:nvSpPr>
          <p:cNvPr id="4" name="Slide Number Placeholder 3"/>
          <p:cNvSpPr>
            <a:spLocks noGrp="1"/>
          </p:cNvSpPr>
          <p:nvPr>
            <p:ph type="sldNum" sz="quarter" idx="12"/>
          </p:nvPr>
        </p:nvSpPr>
        <p:spPr/>
        <p:txBody>
          <a:bodyPr/>
          <a:lstStyle/>
          <a:p>
            <a:fld id="{DE0486B4-4F1D-41AD-8FE6-582AF6E733C3}" type="slidenum">
              <a:rPr lang="en-US" altLang="en-US" smtClean="0"/>
              <a:pPr/>
              <a:t>45</a:t>
            </a:fld>
            <a:endParaRPr lang="en-US" altLang="en-US"/>
          </a:p>
        </p:txBody>
      </p:sp>
    </p:spTree>
  </p:cSld>
  <p:clrMapOvr>
    <a:masterClrMapping/>
  </p:clrMapOvr>
  <p:transition spd="slow">
    <p:cut/>
  </p:transition>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29564</TotalTime>
  <Pages>40</Pages>
  <Words>1907</Words>
  <Application>Microsoft Office PowerPoint</Application>
  <PresentationFormat>On-screen Show (4:3)</PresentationFormat>
  <Paragraphs>394</Paragraphs>
  <Slides>45</Slides>
  <Notes>30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Franklin Gothic Book</vt:lpstr>
      <vt:lpstr>Helvetica</vt:lpstr>
      <vt:lpstr>Symbol</vt:lpstr>
      <vt:lpstr>Times New Roman</vt:lpstr>
      <vt:lpstr>Wingdings 2</vt:lpstr>
      <vt:lpstr>Technic</vt:lpstr>
      <vt:lpstr>Lesson 2  THERMAL CONTROL SUBSYSTEM DESIGN</vt:lpstr>
      <vt:lpstr>Topics</vt:lpstr>
      <vt:lpstr>The Fundamental Strategy</vt:lpstr>
      <vt:lpstr>PowerPoint Presentation</vt:lpstr>
      <vt:lpstr>Thermal strategy</vt:lpstr>
      <vt:lpstr>Typical temperature control requirements</vt:lpstr>
      <vt:lpstr>Thermal Design Options</vt:lpstr>
      <vt:lpstr>Thermal Control Subsystem Hardware</vt:lpstr>
      <vt:lpstr>Thermal design process</vt:lpstr>
      <vt:lpstr>Requirements flow down</vt:lpstr>
      <vt:lpstr>Design process flow</vt:lpstr>
      <vt:lpstr>Thermal design drivers</vt:lpstr>
      <vt:lpstr>Design Drivers (cont.)</vt:lpstr>
      <vt:lpstr>Main Body Thermal Design</vt:lpstr>
      <vt:lpstr>Component Thermal Designs</vt:lpstr>
      <vt:lpstr>PowerPoint Presentation</vt:lpstr>
      <vt:lpstr>Characteristics of a good thermal design</vt:lpstr>
      <vt:lpstr>Thermal Environments</vt:lpstr>
      <vt:lpstr>Spacecraft Mission Phases</vt:lpstr>
      <vt:lpstr>Ground Processing Flow</vt:lpstr>
      <vt:lpstr>Launch Sequence </vt:lpstr>
      <vt:lpstr>Prelaunch Environment</vt:lpstr>
      <vt:lpstr>Diurnal Air Temperature</vt:lpstr>
      <vt:lpstr>Prelaunch Environment (cont.)</vt:lpstr>
      <vt:lpstr>Prelaunch Environment (cont.)</vt:lpstr>
      <vt:lpstr>Ascent Environment</vt:lpstr>
      <vt:lpstr>Fairing radiant heat</vt:lpstr>
      <vt:lpstr>Orbital Environments</vt:lpstr>
      <vt:lpstr>Orbital Environments (cont.)</vt:lpstr>
      <vt:lpstr>Orbital Environments (cont.)</vt:lpstr>
      <vt:lpstr>Cold Case Earth Loads</vt:lpstr>
      <vt:lpstr>Hot Case Earth Loads</vt:lpstr>
      <vt:lpstr>Albedo/IR Combinations</vt:lpstr>
      <vt:lpstr>Earth IR Seen by Orbiting Spacecraft</vt:lpstr>
      <vt:lpstr>Earth Loads Drop with Altitude</vt:lpstr>
      <vt:lpstr>Free Molecular Heating (FMH)  </vt:lpstr>
      <vt:lpstr>Orbit Parameters Used In Thermal Analysis</vt:lpstr>
      <vt:lpstr>Orbit Parameters (cont.)</vt:lpstr>
      <vt:lpstr>Orbit Beta Angle</vt:lpstr>
      <vt:lpstr>Eclipse Duration vs Beta Angle</vt:lpstr>
      <vt:lpstr>Beta Angle Drift</vt:lpstr>
      <vt:lpstr>Beta Angle Utility</vt:lpstr>
      <vt:lpstr>Interplanetary Cruise</vt:lpstr>
      <vt:lpstr>Other Environments</vt:lpstr>
      <vt:lpstr>References For Albedo And Earth Radiance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SECTION 2</dc:title>
  <dc:creator>The Aerospace Corporation</dc:creator>
  <cp:lastModifiedBy>David G Gilmore</cp:lastModifiedBy>
  <cp:revision>1782</cp:revision>
  <cp:lastPrinted>1998-06-18T18:42:44Z</cp:lastPrinted>
  <dcterms:created xsi:type="dcterms:W3CDTF">1995-08-21T09:43:58Z</dcterms:created>
  <dcterms:modified xsi:type="dcterms:W3CDTF">2019-01-23T17:42:05Z</dcterms:modified>
</cp:coreProperties>
</file>