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Lst>
  <p:notesMasterIdLst>
    <p:notesMasterId r:id="rId37"/>
  </p:notesMasterIdLst>
  <p:sldIdLst>
    <p:sldId id="400" r:id="rId5"/>
    <p:sldId id="427" r:id="rId6"/>
    <p:sldId id="587" r:id="rId7"/>
    <p:sldId id="578" r:id="rId8"/>
    <p:sldId id="561" r:id="rId9"/>
    <p:sldId id="555" r:id="rId10"/>
    <p:sldId id="559" r:id="rId11"/>
    <p:sldId id="558" r:id="rId12"/>
    <p:sldId id="560" r:id="rId13"/>
    <p:sldId id="556" r:id="rId14"/>
    <p:sldId id="581" r:id="rId15"/>
    <p:sldId id="582" r:id="rId16"/>
    <p:sldId id="583" r:id="rId17"/>
    <p:sldId id="562" r:id="rId18"/>
    <p:sldId id="563" r:id="rId19"/>
    <p:sldId id="565" r:id="rId20"/>
    <p:sldId id="566" r:id="rId21"/>
    <p:sldId id="568" r:id="rId22"/>
    <p:sldId id="569" r:id="rId23"/>
    <p:sldId id="570" r:id="rId24"/>
    <p:sldId id="572" r:id="rId25"/>
    <p:sldId id="573" r:id="rId26"/>
    <p:sldId id="585" r:id="rId27"/>
    <p:sldId id="575" r:id="rId28"/>
    <p:sldId id="571" r:id="rId29"/>
    <p:sldId id="567" r:id="rId30"/>
    <p:sldId id="577" r:id="rId31"/>
    <p:sldId id="551" r:id="rId32"/>
    <p:sldId id="586" r:id="rId33"/>
    <p:sldId id="552" r:id="rId34"/>
    <p:sldId id="553" r:id="rId35"/>
    <p:sldId id="584"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8000"/>
    <a:srgbClr val="0B3D91"/>
    <a:srgbClr val="D9D9D9"/>
    <a:srgbClr val="1A2EBB"/>
    <a:srgbClr val="1B2EBB"/>
    <a:srgbClr val="0C41B3"/>
    <a:srgbClr val="FFFFFF"/>
    <a:srgbClr val="FF00FF"/>
    <a:srgbClr val="58DA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68023" autoAdjust="0"/>
  </p:normalViewPr>
  <p:slideViewPr>
    <p:cSldViewPr>
      <p:cViewPr varScale="1">
        <p:scale>
          <a:sx n="75" d="100"/>
          <a:sy n="75" d="100"/>
        </p:scale>
        <p:origin x="2304" y="5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166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E5E3D7-2D54-44C6-AD14-A461E1A1C13F}" type="datetimeFigureOut">
              <a:rPr lang="en-US" smtClean="0"/>
              <a:pPr/>
              <a:t>7/29/2020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F05AD9-C959-4725-9109-69354E152398}" type="slidenum">
              <a:rPr lang="en-US" smtClean="0"/>
              <a:pPr/>
              <a:t>‹#›</a:t>
            </a:fld>
            <a:endParaRPr lang="en-US"/>
          </a:p>
        </p:txBody>
      </p:sp>
    </p:spTree>
    <p:extLst>
      <p:ext uri="{BB962C8B-B14F-4D97-AF65-F5344CB8AC3E}">
        <p14:creationId xmlns:p14="http://schemas.microsoft.com/office/powerpoint/2010/main" val="3483145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r>
              <a:rPr lang="en-US" baseline="0" dirty="0" smtClean="0"/>
              <a:t> to the fourth lecture of the James Webb Space Telescope Optical Telescope Element and Integrated Science Instrument Model Cryogenic Vacuum Test lecture series. In this lecture, we will talk about the lessons learned from the planning and execution of the OTIS CV test.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a:t>
            </a:fld>
            <a:endParaRPr lang="en-US"/>
          </a:p>
        </p:txBody>
      </p:sp>
    </p:spTree>
    <p:extLst>
      <p:ext uri="{BB962C8B-B14F-4D97-AF65-F5344CB8AC3E}">
        <p14:creationId xmlns:p14="http://schemas.microsoft.com/office/powerpoint/2010/main" val="27371465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Let’s quickly recap what has been already covered in this lecture series. In Part I, we went over the JWST system architecture and the OTIS CV Test setup. In Part II, we discussed the OTIS CV test thermal model development. In Part III, we looked in depth at off-nominal events.</a:t>
            </a:r>
          </a:p>
          <a:p>
            <a:endParaRPr lang="en-US" baseline="0" dirty="0" smtClean="0"/>
          </a:p>
          <a:p>
            <a:r>
              <a:rPr lang="en-US" baseline="0" dirty="0" smtClean="0"/>
              <a:t>In this fourth and final part, we will cover lessons learned. These lessons span the multiple years of planning for this test all the way through execution and post-test diagnostics. These lessons have also been gathered from the thermal teams at NASA Goddard Space Flight Center and Johnson Space Center, as well as from all of our contributing partners in industry, namely Northrop Grumman, Ball Aerospace, L3 Harris, Genesis Engineering Solutions Inc., </a:t>
            </a:r>
            <a:r>
              <a:rPr lang="en-US" baseline="0" dirty="0" err="1" smtClean="0"/>
              <a:t>Lentech</a:t>
            </a:r>
            <a:r>
              <a:rPr lang="en-US" baseline="0" dirty="0" smtClean="0"/>
              <a:t> Inc., Energy Solutions International LLC, and the Smithsonian Astrophysical Observatory, part of the Harvard-Smithsonian Center for Astrophysics. </a:t>
            </a:r>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Before we begin, I’d just like to add a quick note on terminology: if a lesson was learned on the OTIS CV test, it’s indicated as a “lesson learned” on the slide. If a lesson was previously learned on a precursor test and applied successfully to the OTIS CV test, it’s stated as a “lesson applied” instead. Also, </a:t>
            </a:r>
            <a:r>
              <a:rPr lang="en-US" dirty="0" smtClean="0"/>
              <a:t>the acronyms and</a:t>
            </a:r>
            <a:r>
              <a:rPr lang="en-US" baseline="0" dirty="0" smtClean="0"/>
              <a:t> locations for the components that are mentioned in this lecture were covered in the Part I of this course. </a:t>
            </a:r>
          </a:p>
          <a:p>
            <a:endParaRPr lang="en-US" baseline="0" dirty="0" smtClean="0"/>
          </a:p>
          <a:p>
            <a:r>
              <a:rPr lang="en-US" baseline="0" dirty="0" smtClean="0"/>
              <a:t>Progressing into the presentation, we will look at three major categories: test thermal analysis, flight and test hardware, and test planning and management. Separate lessons will be covered for each category.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a:t>
            </a:fld>
            <a:endParaRPr lang="en-US"/>
          </a:p>
        </p:txBody>
      </p:sp>
    </p:spTree>
    <p:extLst>
      <p:ext uri="{BB962C8B-B14F-4D97-AF65-F5344CB8AC3E}">
        <p14:creationId xmlns:p14="http://schemas.microsoft.com/office/powerpoint/2010/main" val="3948040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Before we proceed</a:t>
            </a:r>
            <a:r>
              <a:rPr lang="en-US" baseline="0" dirty="0" smtClean="0"/>
              <a:t>, let’s do a quick recap of the components in the OTIS CV test, since many of the following slides will use the acronyms for these components. We’ll start from the outside and work our way in starting with the figure on the left, which uses the V-coordinate system on the lower left-hand side. At the outer boundaries of the model is the NASA Johnson Space Center (or JSC) Chamber A pressure vessel, and cocooned within is the liquid nitrogen or LN2 shroud and then the helium shroud. Within the helium shroud, near the ceiling, we have the optical test equipment, including the Center of Curvature Optical Assembly or </a:t>
            </a:r>
            <a:r>
              <a:rPr lang="en-US" baseline="0" dirty="0" err="1" smtClean="0"/>
              <a:t>CoCOA</a:t>
            </a:r>
            <a:r>
              <a:rPr lang="en-US" baseline="0" dirty="0" smtClean="0"/>
              <a:t>, which is held by the Upper Support Fixture or USF, and the Auto-Collimating Flat mirrors, or ACFs. The OTIS payload is sitting inside the </a:t>
            </a:r>
            <a:r>
              <a:rPr lang="en-US" baseline="0" dirty="0" err="1" smtClean="0"/>
              <a:t>Hardpoint</a:t>
            </a:r>
            <a:r>
              <a:rPr lang="en-US" baseline="0" dirty="0" smtClean="0"/>
              <a:t> and Offload Support structure or HOSS, which is suspended from the ceiling via a series of six telescoping rods. The Aft Optics Subsystem Source Plate Assembly or ASPA hardware rests on top of the OTIS payload aperture and generates signals for optical testing. To set the environment around OTIS, we have on the plus and minus V3 sides the Spacecraft Vehicle Thermal Simulator or SVTS, the Ground Support Equipment or GSE </a:t>
            </a:r>
            <a:r>
              <a:rPr lang="en-US" baseline="0" dirty="0" err="1" smtClean="0"/>
              <a:t>cryocooler</a:t>
            </a:r>
            <a:r>
              <a:rPr lang="en-US" baseline="0" dirty="0" smtClean="0"/>
              <a:t> chase, a series of Deep-Space Environment Radiative Sinks or DSERs for the Integrated Science Instrument Module or ISIM, and one specialized DSER for the ISIM Electronics Compartment, or IEC. </a:t>
            </a:r>
          </a:p>
          <a:p>
            <a:endParaRPr lang="en-US" baseline="0" dirty="0" smtClean="0"/>
          </a:p>
          <a:p>
            <a:r>
              <a:rPr lang="en-US" baseline="0" dirty="0" smtClean="0"/>
              <a:t>Moving to the figure on the right, this is a </a:t>
            </a:r>
            <a:r>
              <a:rPr lang="en-US" baseline="0" dirty="0" err="1" smtClean="0"/>
              <a:t>closeup</a:t>
            </a:r>
            <a:r>
              <a:rPr lang="en-US" baseline="0" dirty="0" smtClean="0"/>
              <a:t> of the OTIS payload and uses the V-coordinate system at the top center location on the slide. In this figure, the optical path goes from the Primary Mirrors or PMs to the secondary mirror or SM, and onto the inside of the Aft Optics Subsystem or AOS where it bounces off of the tertiary mirror or TM and the fine steering mirror or FSM before going to the science instruments, or SIs. The Primary Mirror Segment Assemblies or PMSAs are a way to describe the total assembly of the primary mirror and its corresponding actuation mechanisms and mounting structure, and the Secondary Mirror Assembly or SMA is the equivalent for the SM. The ISIM, as mentioned earlier, describes the assembled configuration of all of the science instruments inside their composite ISIM structure. The ISIM contains four instruments: the Near Infrared Camera or </a:t>
            </a:r>
            <a:r>
              <a:rPr lang="en-US" baseline="0" dirty="0" err="1" smtClean="0"/>
              <a:t>NIRCam</a:t>
            </a:r>
            <a:r>
              <a:rPr lang="en-US" baseline="0" dirty="0" smtClean="0"/>
              <a:t>; the Fine Guidance Sensor and Near Infrared Imager and </a:t>
            </a:r>
            <a:r>
              <a:rPr lang="en-US" baseline="0" dirty="0" err="1" smtClean="0"/>
              <a:t>Slitless</a:t>
            </a:r>
            <a:r>
              <a:rPr lang="en-US" baseline="0" dirty="0" smtClean="0"/>
              <a:t> Spectrograph or FGS/NIRISS; the Near Infrared Spectrograph or </a:t>
            </a:r>
            <a:r>
              <a:rPr lang="en-US" baseline="0" dirty="0" err="1" smtClean="0"/>
              <a:t>NIRSpec</a:t>
            </a:r>
            <a:r>
              <a:rPr lang="en-US" baseline="0" dirty="0" smtClean="0"/>
              <a:t>, which contains separate Optical Assembly or OA and Focal Plane Arrays or FPA components; and the Mid-Infrared Instrument or MIRI, which is actively cooled through the GSE </a:t>
            </a:r>
            <a:r>
              <a:rPr lang="en-US" baseline="0" dirty="0" err="1" smtClean="0"/>
              <a:t>cryocooler</a:t>
            </a:r>
            <a:r>
              <a:rPr lang="en-US" baseline="0" dirty="0" smtClean="0"/>
              <a:t>. Each of these instruments use pick-off mirrors, or POMs, to capture the incoming light from the FSM. Supporting the ISIM is the Primary Mirror Backplane Support Structure or PMBSS, which contains two components: the backplane or BP to support the primary mirrors, and the backplane support fixture or BSF to support the instruments, radiators, and electronics boxes. The Secondary Mirror Support Structure or SMSS rises from the PMBSS in the +V1 direction to support the SMA. On the –V3 side, the deployable tower assembly or DTA connects OTIS to the spacecraft, the IEC hangs off the –V1 end of the BSF, and the harness radiator cools harnesses emanating fro the IEC into ISIM. The Thermal Management System or TMS shields the cold instruments from stray light from the spacecraft. To additionally block stray light from impacting the optical system, a GSE Bib extends from the PMBSS to the SVTS, and a frill structure encircles the PMSAs. For more details on the function of these components and their associated acronyms, please refer to Part I of this lecture series. </a:t>
            </a:r>
          </a:p>
          <a:p>
            <a:endParaRPr lang="en-US" baseline="0" dirty="0" smtClean="0"/>
          </a:p>
          <a:p>
            <a:r>
              <a:rPr lang="en-US" baseline="0" dirty="0" smtClean="0"/>
              <a:t>Finally, I will mention some other useful acronyms not listed here on this slide. K denotes Kelvin, the unit of temperature measurement; He denotes helium and </a:t>
            </a:r>
            <a:r>
              <a:rPr lang="en-US" baseline="0" dirty="0" err="1" smtClean="0"/>
              <a:t>GHe</a:t>
            </a:r>
            <a:r>
              <a:rPr lang="en-US" baseline="0" dirty="0" smtClean="0"/>
              <a:t> denotes gaseous helium; L&amp;C denotes limits and constraints; and delta-T denotes temperature difference.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3</a:t>
            </a:fld>
            <a:endParaRPr lang="en-US"/>
          </a:p>
        </p:txBody>
      </p:sp>
    </p:spTree>
    <p:extLst>
      <p:ext uri="{BB962C8B-B14F-4D97-AF65-F5344CB8AC3E}">
        <p14:creationId xmlns:p14="http://schemas.microsoft.com/office/powerpoint/2010/main" val="161961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 start off with the</a:t>
            </a:r>
            <a:r>
              <a:rPr lang="en-US" baseline="0" dirty="0" smtClean="0"/>
              <a:t> lessons learned in thermal analysis, primarily in planning for the OTIS CV test but also in resolving discrepancies post-test between data and predictions.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4</a:t>
            </a:fld>
            <a:endParaRPr lang="en-US"/>
          </a:p>
        </p:txBody>
      </p:sp>
    </p:spTree>
    <p:extLst>
      <p:ext uri="{BB962C8B-B14F-4D97-AF65-F5344CB8AC3E}">
        <p14:creationId xmlns:p14="http://schemas.microsoft.com/office/powerpoint/2010/main" val="24477568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First,</a:t>
            </a:r>
            <a:r>
              <a:rPr lang="en-US" baseline="0" dirty="0" smtClean="0"/>
              <a:t> with building the OTIS CV test thermal model, an important lesson learned was that placing all flight and test components into the same thermal model can save much heartburn later. For a flight run, test elements, such as the chamber and GSE, can be made inactive in their own separate layers during model development, and can avoid being built during runtime so that only flight elements are considered for the radiation calculations and thermal math model solver. In a test run, similarly, flight elements not included in the test can be omitted. While this increases overall model size, this allows the test model to consistently run with the latest payload updates, and prevents any discrepancies between test and flight model versions, especially when test correlations contribute to the flight model. For Thermal Desktop</a:t>
            </a:r>
            <a:r>
              <a:rPr lang="en-US" dirty="0" smtClean="0"/>
              <a:t>™</a:t>
            </a:r>
            <a:r>
              <a:rPr lang="en-US" baseline="0" dirty="0" smtClean="0"/>
              <a:t>, this can also be accomplished with an external reference or XREF so that model size is not affected, and an XREF has the additional benefit of allowing other payloads to port in a chamber model as necessary. It is important, though, this flight and test model integration must be decided early on the model development process. </a:t>
            </a:r>
          </a:p>
          <a:p>
            <a:endParaRPr lang="en-US" baseline="0" dirty="0" smtClean="0"/>
          </a:p>
          <a:p>
            <a:r>
              <a:rPr lang="en-US" baseline="0" dirty="0" smtClean="0"/>
              <a:t>For the OTIS CV test thermal model development, since the flight model developers and GSE model developers spanned separate organizations, the incompatibility between the thermal software that each organization used resulted in two separate thermal models being maintained for chamber GSE and flight hardware. For integration between the payload and test elements into an integrated test thermal model, an extremely time-intensive process was required to take out all of the non-test elements from the flight model and add the chamber GSE and test logic. This process was repeated for all major model revisions either in GSE or in flight, and consumed valuable time that could have been spent to analytically pursue other trade studies or investigations. An integrated test and flight thermal model would have been extremely helpful in this scenario if planned early on by the JWST project. If separate models need to be maintained, ensure that the same thermal modeling software is used to develop both models.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5</a:t>
            </a:fld>
            <a:endParaRPr lang="en-US"/>
          </a:p>
        </p:txBody>
      </p:sp>
    </p:spTree>
    <p:extLst>
      <p:ext uri="{BB962C8B-B14F-4D97-AF65-F5344CB8AC3E}">
        <p14:creationId xmlns:p14="http://schemas.microsoft.com/office/powerpoint/2010/main" val="2283358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we saw in</a:t>
            </a:r>
            <a:r>
              <a:rPr lang="en-US" baseline="0" dirty="0" smtClean="0"/>
              <a:t> Part II, one of the principal uses for the OTIS CV test thermal model was in pre-test predictions of transient </a:t>
            </a:r>
            <a:r>
              <a:rPr lang="en-US" baseline="0" dirty="0" err="1" smtClean="0"/>
              <a:t>cooldown</a:t>
            </a:r>
            <a:r>
              <a:rPr lang="en-US" baseline="0" dirty="0" smtClean="0"/>
              <a:t> and warmup. Due to the temperature-dependent nature of </a:t>
            </a:r>
            <a:r>
              <a:rPr lang="en-US" baseline="0" dirty="0" err="1" smtClean="0"/>
              <a:t>emissivities</a:t>
            </a:r>
            <a:r>
              <a:rPr lang="en-US" baseline="0" dirty="0" smtClean="0"/>
              <a:t>, the thermal model used a separate room temperature and cryogenic emissivity set, transitioning between sets when the PMBSS average temperature passed 90 K. While only two sets of </a:t>
            </a:r>
            <a:r>
              <a:rPr lang="en-US" baseline="0" dirty="0" err="1" smtClean="0"/>
              <a:t>emissivities</a:t>
            </a:r>
            <a:r>
              <a:rPr lang="en-US" baseline="0" dirty="0" smtClean="0"/>
              <a:t> were used in the interest of model runtime, this is a very coarse assumption when it comes to model accuracy, especially considering that not all test and flight components in the chamber were at a uniform temperature or transitioned temperatures at the same rate. </a:t>
            </a:r>
          </a:p>
          <a:p>
            <a:endParaRPr lang="en-US" baseline="0" dirty="0" smtClean="0"/>
          </a:p>
          <a:p>
            <a:r>
              <a:rPr lang="en-US" baseline="0" dirty="0" smtClean="0"/>
              <a:t>For example, in OTIS CV test </a:t>
            </a:r>
            <a:r>
              <a:rPr lang="en-US" baseline="0" dirty="0" err="1" smtClean="0"/>
              <a:t>cooldown</a:t>
            </a:r>
            <a:r>
              <a:rPr lang="en-US" baseline="0" dirty="0" smtClean="0"/>
              <a:t>, when the PMBSS structure switched emissivity sets from room temperature to cryogenic at 11 days into the </a:t>
            </a:r>
            <a:r>
              <a:rPr lang="en-US" baseline="0" dirty="0" err="1" smtClean="0"/>
              <a:t>cooldown</a:t>
            </a:r>
            <a:r>
              <a:rPr lang="en-US" baseline="0" dirty="0" smtClean="0"/>
              <a:t>, components near the Integrated Electronics Compartment or IEC were still around room temperature, while the Integrated Science Instrument Module or ISIM radiators at the other extreme of the payload were already close to their steady-state cryogenic temperatures. Therefore, while the assumption of room temperature </a:t>
            </a:r>
            <a:r>
              <a:rPr lang="en-US" baseline="0" dirty="0" err="1" smtClean="0"/>
              <a:t>emissivities</a:t>
            </a:r>
            <a:r>
              <a:rPr lang="en-US" baseline="0" dirty="0" smtClean="0"/>
              <a:t> is accurate at the beginning of </a:t>
            </a:r>
            <a:r>
              <a:rPr lang="en-US" baseline="0" dirty="0" err="1" smtClean="0"/>
              <a:t>cooldown</a:t>
            </a:r>
            <a:r>
              <a:rPr lang="en-US" baseline="0" dirty="0" smtClean="0"/>
              <a:t>, when most of the payload and GSE are closer to room temperature, and the assumption of cryogenic </a:t>
            </a:r>
            <a:r>
              <a:rPr lang="en-US" baseline="0" dirty="0" err="1" smtClean="0"/>
              <a:t>emissivities</a:t>
            </a:r>
            <a:r>
              <a:rPr lang="en-US" baseline="0" dirty="0" smtClean="0"/>
              <a:t> is accurate close to the end of </a:t>
            </a:r>
            <a:r>
              <a:rPr lang="en-US" baseline="0" dirty="0" err="1" smtClean="0"/>
              <a:t>cooldown</a:t>
            </a:r>
            <a:r>
              <a:rPr lang="en-US" baseline="0" dirty="0" smtClean="0"/>
              <a:t>, when most of the payload and GSE are approaching cryogenic steady-state, the predictions deviate from test when the PMBSS average is between 60 and 170 K. Generally, the trends seen with just using two emissivity sets is that when the PMBSS average is above 90 K, assumption of room temperature </a:t>
            </a:r>
            <a:r>
              <a:rPr lang="en-US" baseline="0" dirty="0" err="1" smtClean="0"/>
              <a:t>emissivites</a:t>
            </a:r>
            <a:r>
              <a:rPr lang="en-US" baseline="0" dirty="0" smtClean="0"/>
              <a:t> cause the model predictions to cool more rapidly than test, while when the PMBSS average is below 90 K, assumption of cryogenic </a:t>
            </a:r>
            <a:r>
              <a:rPr lang="en-US" baseline="0" dirty="0" err="1" smtClean="0"/>
              <a:t>emissivities</a:t>
            </a:r>
            <a:r>
              <a:rPr lang="en-US" baseline="0" dirty="0" smtClean="0"/>
              <a:t> cause the predictions to transition slower than test. The predictions for overall </a:t>
            </a:r>
            <a:r>
              <a:rPr lang="en-US" baseline="0" dirty="0" err="1" smtClean="0"/>
              <a:t>cooldown</a:t>
            </a:r>
            <a:r>
              <a:rPr lang="en-US" baseline="0" dirty="0" smtClean="0"/>
              <a:t> time are still fairly accurate though. </a:t>
            </a:r>
          </a:p>
          <a:p>
            <a:endParaRPr lang="en-US" baseline="0" dirty="0" smtClean="0"/>
          </a:p>
          <a:p>
            <a:r>
              <a:rPr lang="en-US" baseline="0" dirty="0" smtClean="0"/>
              <a:t>When considering future projects, especially those that passively cool to cryogenic temperatures, one of the most important trade studies that must be performed at the outset of the project is to weigh the need for accuracy versus the need for quick runtime to determine how many emissivity sets would be optimal to use for transient predictions. If greater predictive accuracy is desired through transition from room to cryogenic temperatures, more emissivity sets would be beneficial. Depending on the need for precision, dynamic SINDA may actually be used, which recalculates </a:t>
            </a:r>
            <a:r>
              <a:rPr lang="en-US" baseline="0" dirty="0" err="1" smtClean="0"/>
              <a:t>radks</a:t>
            </a:r>
            <a:r>
              <a:rPr lang="en-US" baseline="0" dirty="0" smtClean="0"/>
              <a:t> for every </a:t>
            </a:r>
            <a:r>
              <a:rPr lang="en-US" baseline="0" dirty="0" err="1" smtClean="0"/>
              <a:t>timestep</a:t>
            </a:r>
            <a:r>
              <a:rPr lang="en-US" baseline="0" dirty="0" smtClean="0"/>
              <a:t> based on the temperature of each surface. However, if runtime is paramount, and predictive accuracy is only needed closer to the beginning and end of temperature transitions, then perhaps two or three emissivity sets may be sufficient to understand general trends in room-to-cryogenic temperature transitions and estimate the total amount of transition time required.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6</a:t>
            </a:fld>
            <a:endParaRPr lang="en-US"/>
          </a:p>
        </p:txBody>
      </p:sp>
    </p:spTree>
    <p:extLst>
      <p:ext uri="{BB962C8B-B14F-4D97-AF65-F5344CB8AC3E}">
        <p14:creationId xmlns:p14="http://schemas.microsoft.com/office/powerpoint/2010/main" val="204895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a cryogenic test, it is critical that we model all heat sources sufficiently, since even small amounts of heat entering the system can have a big impact on resultant temperatures and heat flows, especially on soft structures with low thermal mass, such as thermal blankets. </a:t>
            </a:r>
          </a:p>
          <a:p>
            <a:endParaRPr lang="en-US" baseline="0" dirty="0" smtClean="0"/>
          </a:p>
          <a:p>
            <a:r>
              <a:rPr lang="en-US" baseline="0" dirty="0" smtClean="0"/>
              <a:t>In OTIS CV optical testing, to measure the curvature of the primary mirrors, a shutter opens at the top of the chamber to allow a line-of-sight between the Center of Curvature Optical Assembly (or </a:t>
            </a:r>
            <a:r>
              <a:rPr lang="en-US" baseline="0" dirty="0" err="1" smtClean="0"/>
              <a:t>CoCOA</a:t>
            </a:r>
            <a:r>
              <a:rPr lang="en-US" baseline="0" dirty="0" smtClean="0"/>
              <a:t>) to the mirrors. The </a:t>
            </a:r>
            <a:r>
              <a:rPr lang="en-US" baseline="0" dirty="0" err="1" smtClean="0"/>
              <a:t>CoCOA</a:t>
            </a:r>
            <a:r>
              <a:rPr lang="en-US" baseline="0" dirty="0" smtClean="0"/>
              <a:t> interferometer is kept at room temperature to meet its hardware temperature limits, and the opening of the shutter causes this warm heat source to be exposed to a cold chamber. </a:t>
            </a:r>
          </a:p>
          <a:p>
            <a:endParaRPr lang="en-US" baseline="0" dirty="0" smtClean="0"/>
          </a:p>
          <a:p>
            <a:r>
              <a:rPr lang="en-US" baseline="0" dirty="0" smtClean="0"/>
              <a:t>During optical testing at cryogenic steady-state conditions, it was observed that when the </a:t>
            </a:r>
            <a:r>
              <a:rPr lang="en-US" baseline="0" dirty="0" err="1" smtClean="0"/>
              <a:t>CoCOA</a:t>
            </a:r>
            <a:r>
              <a:rPr lang="en-US" baseline="0" dirty="0" smtClean="0"/>
              <a:t> shutter opened, the temperatures on the the GSE SVTS Bib soft structure between the OTIS payload and the L5 sunshield simulator, as well as the stray-light frill structure encircling the perimeter of the primary mirrors, drastically increased by as much as 13 K in some locations. This was not anticipated in pre-test analysis due to the coarse resolution of the model at these locations, and as a result of the perceived triviality of heat flux from the </a:t>
            </a:r>
            <a:r>
              <a:rPr lang="en-US" baseline="0" dirty="0" err="1" smtClean="0"/>
              <a:t>CoCOA</a:t>
            </a:r>
            <a:r>
              <a:rPr lang="en-US" baseline="0" dirty="0" smtClean="0"/>
              <a:t> source on payload temperatures, there was not enough instrumentation planned for these locations either to fully understand the maximum impact of </a:t>
            </a:r>
            <a:r>
              <a:rPr lang="en-US" baseline="0" dirty="0" err="1" smtClean="0"/>
              <a:t>CoCOA</a:t>
            </a:r>
            <a:r>
              <a:rPr lang="en-US" baseline="0" dirty="0" smtClean="0"/>
              <a:t> heat flux on their temperatures. If we had understood the magnitude of the </a:t>
            </a:r>
            <a:r>
              <a:rPr lang="en-US" baseline="0" dirty="0" err="1" smtClean="0"/>
              <a:t>CoCOA</a:t>
            </a:r>
            <a:r>
              <a:rPr lang="en-US" baseline="0" dirty="0" smtClean="0"/>
              <a:t> effect beforehand, more thermal modeling of shutter effects would have resulted in more sensors placed at key locations pre-test to characterize their behavior during the test.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7</a:t>
            </a:fld>
            <a:endParaRPr lang="en-US"/>
          </a:p>
        </p:txBody>
      </p:sp>
    </p:spTree>
    <p:extLst>
      <p:ext uri="{BB962C8B-B14F-4D97-AF65-F5344CB8AC3E}">
        <p14:creationId xmlns:p14="http://schemas.microsoft.com/office/powerpoint/2010/main" val="2976445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This and the following three</a:t>
            </a:r>
            <a:r>
              <a:rPr lang="en-US" baseline="0" dirty="0" smtClean="0"/>
              <a:t> lessons learned pertain to the sparsity of temperature sensors in the OTIS CV test and how they had a negative impact both on diagnosing anomalies in-test and with post-test model correlation. For any cryogenic vacuum test or indeed any thermal vacuum test, the desire is to have more temperature sensors on the test article, especially in areas of large thermal gradient or stress. Unfortunately, for JWST, the scarcity of total telemetry channels for the flight observatory meant that the number of channels allocated for flight temperature sensors on the payload, as well as the locations they would be mounted, were defined early in the design process, far before any test planning for OTIS occurred. As a result, the locations selected for the flight sensors were optimized for flight operations monitoring, but very rarely took test considerations into account, especially for those limits and constraints only applicable during testing in a 1g environment, and not for flight.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In the OTIS CV test, some test-only sensors were mounted onto the OTIS payload to complement flight telemetry and fill in gaps where flight sensors were missing. However, the lack of accessibility into the already-integrated flight payload to install and remove the sensors meant that most test sensors resided on the outer surface of OTIS, unless they were already planned during I&amp;T to be clip-and-fly. There were a total of 922 sensors on the payload, of which twenty percent were test sensors and the rest were flight. 964 additional sensors were used for the test GSE, not counting the facility sensors on the chamber and shrouds. While close to 1900 sensors in the test may seem like a large amount, recall the sheer size of the payload and test setup. Let’s </a:t>
            </a:r>
            <a:r>
              <a:rPr lang="en-US" baseline="0" dirty="0" smtClean="0"/>
              <a:t>do a quick thought exercise: if </a:t>
            </a:r>
            <a:r>
              <a:rPr lang="en-US" baseline="0" dirty="0" smtClean="0"/>
              <a:t>you took every surface </a:t>
            </a:r>
            <a:r>
              <a:rPr lang="en-US" baseline="0" dirty="0" smtClean="0"/>
              <a:t>on the payload and GSE, excluding the chamber and shrouds, and </a:t>
            </a:r>
            <a:r>
              <a:rPr lang="en-US" baseline="0" dirty="0" smtClean="0"/>
              <a:t>calculated the total surface area for the test thermal hardware, spreading </a:t>
            </a:r>
            <a:r>
              <a:rPr lang="en-US" baseline="0" dirty="0" smtClean="0"/>
              <a:t>the total of 1,886 sensors </a:t>
            </a:r>
            <a:r>
              <a:rPr lang="en-US" baseline="0" dirty="0" smtClean="0"/>
              <a:t>between them would result in roughly one sensor per </a:t>
            </a:r>
            <a:r>
              <a:rPr lang="en-US" baseline="0" dirty="0" smtClean="0"/>
              <a:t>0.6 square meters, </a:t>
            </a:r>
            <a:r>
              <a:rPr lang="en-US" baseline="0" dirty="0" smtClean="0"/>
              <a:t>and there are locations </a:t>
            </a:r>
            <a:r>
              <a:rPr lang="en-US" baseline="0" dirty="0" smtClean="0"/>
              <a:t>on </a:t>
            </a:r>
            <a:r>
              <a:rPr lang="en-US" baseline="0" dirty="0" smtClean="0"/>
              <a:t>the </a:t>
            </a:r>
            <a:r>
              <a:rPr lang="en-US" baseline="0" dirty="0" smtClean="0"/>
              <a:t>test article </a:t>
            </a:r>
            <a:r>
              <a:rPr lang="en-US" baseline="0" dirty="0" smtClean="0"/>
              <a:t>where the expected gradient is more than 200 K per square meter. This simple example emphasizes the magnitude of the sensor sparsity problem in a test setup of this size.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One area where sensor sparsity was a major detriment was in the evaluation of thermal stresses, especially across large, low-conduction stainless steel structures with large gradients, such as the HOSS and the USF. During the room-to-cryogenic and vice versa temperature transitions in the OTIS CV test, there were an insufficient number of sensors to easily assess thermal stresses, and furthermore sensors were placed corresponding to the locations with the largest predicted temperature gradients, but not necessarily the largest predicted thermal stresses. When it was understood through precursor GSE system tests to OTIS that the sensors were not capturing the thermal stress extremes in these structures, extensive thermal model simulations were required to interpolate and extrapolate sensor readings both for the USF and HOSS.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On the USF, the issue with sensor sparsity </a:t>
            </a:r>
            <a:r>
              <a:rPr lang="en-US" baseline="0" dirty="0" smtClean="0"/>
              <a:t>was </a:t>
            </a:r>
            <a:r>
              <a:rPr lang="en-US" baseline="0" dirty="0" smtClean="0"/>
              <a:t>location as much as quantity. The original sensor allocations were placed on the most thermally-massive nodes since the thermal team was interested in understanding the time constant for the slowest and heaviest items shedding all of their latent heat. However, for gradients and rates, the lighter beams were more interesting and harder to correlate in the thermal model. On the HOSS, there was the added uncertainly of inadequate flow rate data to properly assess how the helium flow through this structure was impacting the thermal stresses. To get a detailed test temperature map, you would need to accurately correlate the fluid heat transfer of the gaseous helium line and its interaction with the structure. With the over 600 feet (or 183 m) of cooling line snaking through the system, short of placing a sensor in each location corresponding to a thermal node in the model, there would be no possible way to obtain an accurate temperature map of the structure.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While each of these structures went through a pre-test model correlation campaign, and increased number of sensors located at the most thermal stress-critical places on each structure on would have saved a tremendous amount of analysis time and uncertainty.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8</a:t>
            </a:fld>
            <a:endParaRPr lang="en-US"/>
          </a:p>
        </p:txBody>
      </p:sp>
    </p:spTree>
    <p:extLst>
      <p:ext uri="{BB962C8B-B14F-4D97-AF65-F5344CB8AC3E}">
        <p14:creationId xmlns:p14="http://schemas.microsoft.com/office/powerpoint/2010/main" val="4228998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Another area where</a:t>
            </a:r>
            <a:r>
              <a:rPr lang="en-US" baseline="0" dirty="0" smtClean="0"/>
              <a:t> sensor sparsity had a tremendously negative impact was in gathering data to crosscheck the thermal distortion model predictions. Two of the main objectives of the OTIS CV test were to measure the thermally-induced change in primary mirror </a:t>
            </a:r>
            <a:r>
              <a:rPr lang="en-US" baseline="0" dirty="0" err="1" smtClean="0"/>
              <a:t>wavefront</a:t>
            </a:r>
            <a:r>
              <a:rPr lang="en-US" baseline="0" dirty="0" smtClean="0"/>
              <a:t> error and radius-of-curvature via a figure drift test, and to measure the relative alignment between the AOS to SMA and global PM to AOS via an alignment drift test. These thermal distortion tests were touched on earlier in part 2 of this lecture series, their ultimate goal being to confirm that the thermal distortion model could produce an accurate prediction of the change in </a:t>
            </a:r>
            <a:r>
              <a:rPr lang="en-US" baseline="0" dirty="0" err="1" smtClean="0"/>
              <a:t>wavefront</a:t>
            </a:r>
            <a:r>
              <a:rPr lang="en-US" baseline="0" dirty="0" smtClean="0"/>
              <a:t> error due to temperature variation.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For the thermal distortion group at NASA Goddard, the usual method employed to map temperature sensor data to thermal-structural models would be to interpolate temperatures between sensor locations via conduction to all of the structural elements. However, the OTIS payload presented two significant challenges to applying this usual method: first, the sparsity of temperature sensors on the PMBSS structure meant that there were large distances between sensor locations where there were no direct temperature measurements, and second, the temperatures on the OTIS payload and especially the low-conductivity composite trusses were driven by radiation and not conduction. Therefore, using conductive interpolation </a:t>
            </a:r>
            <a:r>
              <a:rPr lang="en-US" baseline="0" dirty="0" smtClean="0"/>
              <a:t>leads to </a:t>
            </a:r>
            <a:r>
              <a:rPr lang="en-US" baseline="0" dirty="0" smtClean="0"/>
              <a:t>inaccurate temperature maps </a:t>
            </a:r>
            <a:r>
              <a:rPr lang="en-US" baseline="0" dirty="0" smtClean="0"/>
              <a:t>that were not </a:t>
            </a:r>
            <a:r>
              <a:rPr lang="en-US" baseline="0" dirty="0" smtClean="0"/>
              <a:t>representative of the actual temperature distribution on the hardware.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To address this problem, our partners at the Smithsonian Astrophysical Observatory developed a new scheme for temperature interpolation named the Linear Distance Weighted Interpolation method, or LDWI, to augment thermal model predictions based on the collected sparse sensor data from the OTIS CV test.  Essentially, the LDWI method uses an inverse linear distance relationship among the sensors and thermal model nodes to perform its interpolation, and through this process adjusts predictions over all nodes in a bulk shift manner to correspond with measured sensor data. More information about LDWI can be found in reference </a:t>
            </a:r>
            <a:r>
              <a:rPr lang="en-US" baseline="0" dirty="0" smtClean="0"/>
              <a:t>1 </a:t>
            </a:r>
            <a:r>
              <a:rPr lang="en-US" baseline="0" dirty="0" smtClean="0"/>
              <a:t>listed at the end of this presentation. However, the takeaway here is that the significant effort used to interpolate temperatures for the thermal-structural model nodes would have not been necessary had there been sufficient thermal sensors outright at the start of the test to gather enough data for the thermal distortion model. For future projects, especially those operating at cryogenic temperatures with large gradients, an adequate number of thermal sensors obviates the need for over-reliance on thermal model predictions and interpolation.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9</a:t>
            </a:fld>
            <a:endParaRPr lang="en-US"/>
          </a:p>
        </p:txBody>
      </p:sp>
    </p:spTree>
    <p:extLst>
      <p:ext uri="{BB962C8B-B14F-4D97-AF65-F5344CB8AC3E}">
        <p14:creationId xmlns:p14="http://schemas.microsoft.com/office/powerpoint/2010/main" val="498394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t>
            </a:r>
            <a:r>
              <a:rPr lang="en-US" dirty="0" smtClean="0"/>
              <a:t>last</a:t>
            </a:r>
            <a:r>
              <a:rPr lang="en-US" baseline="0" dirty="0" smtClean="0"/>
              <a:t> lesson learned in sensor sparsity is to have enough temperature measurements at thermally critical interfaces to understand the heat flows and physical phenomena that occur at these locations. In cryogenic systems, a general rule of thumb is that far more diagnostic sensors are needed than ambient spacecraft for hardware safety and anomaly assessment. Therefore, thermal sensors need to be budgeted in both for the expense of the physical sensor as well as telemetry channel allocations in the early stages of spacecraft development. </a:t>
            </a:r>
          </a:p>
          <a:p>
            <a:endParaRPr lang="en-US" baseline="0" dirty="0" smtClean="0"/>
          </a:p>
          <a:p>
            <a:r>
              <a:rPr lang="en-US" baseline="0" dirty="0" smtClean="0"/>
              <a:t>For the OTIS CV test, there was unexpected behavior seen at two locations. The first was the interface between the cold BSF composite structure at roughly 90 K, and the adjacent IEC, which was almost 200 K warmer. At this interface, there was insufficient sensor information to determine what was causing temperature measurements to be over 20 K warmer than model predictions. However, while we didn’t have more sensors to enhance our understanding of thermal gradients in this area, the two coincidentally-located sensors read through different data acquisition systems were extremely important in alerting us to the </a:t>
            </a:r>
            <a:r>
              <a:rPr lang="en-US" baseline="0" dirty="0" smtClean="0"/>
              <a:t>issue and confirming that it was not just sensor error that was causing the anomalous reading. </a:t>
            </a:r>
            <a:r>
              <a:rPr lang="en-US" baseline="0" dirty="0" smtClean="0"/>
              <a:t>The second was on the stray-light frill, where there were three different types of instability observed on the PM figure during optical testing. However, with only two temperature sensors on the frill, it was difficult to understand how frill temperatures were impacting the PM figure, or if they were at all. </a:t>
            </a:r>
          </a:p>
          <a:p>
            <a:endParaRPr lang="en-US" baseline="0" dirty="0" smtClean="0"/>
          </a:p>
          <a:p>
            <a:r>
              <a:rPr lang="en-US" baseline="0" dirty="0" smtClean="0"/>
              <a:t>The lack of temperature data </a:t>
            </a:r>
            <a:r>
              <a:rPr lang="en-US" baseline="0" dirty="0" smtClean="0"/>
              <a:t>distributed at more locations across </a:t>
            </a:r>
            <a:r>
              <a:rPr lang="en-US" baseline="0" dirty="0" smtClean="0"/>
              <a:t>these components resulted in a heavy emphasis on analysis to understand their temperature distribution and thermal behavior, and protracted investigations for each to verify that the model predictions were correct. This, again, would have been made unnecessary with enough measured thermal data to directly observe the phenomena of interest. The next two slides will go into each of these scenarios in greater detail.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10</a:t>
            </a:fld>
            <a:endParaRPr lang="en-US"/>
          </a:p>
        </p:txBody>
      </p:sp>
    </p:spTree>
    <p:extLst>
      <p:ext uri="{BB962C8B-B14F-4D97-AF65-F5344CB8AC3E}">
        <p14:creationId xmlns:p14="http://schemas.microsoft.com/office/powerpoint/2010/main" val="4229129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For the first scenario on the BSF-to-IEC</a:t>
            </a:r>
            <a:r>
              <a:rPr lang="en-US" sz="1200" baseline="0" dirty="0" smtClean="0"/>
              <a:t> interface, the figure on the lower left-hand side shows the temperature distribution on the BSF structure during </a:t>
            </a:r>
            <a:r>
              <a:rPr lang="en-US" sz="1200" baseline="0" dirty="0" err="1" smtClean="0"/>
              <a:t>cryo</a:t>
            </a:r>
            <a:r>
              <a:rPr lang="en-US" sz="1200" baseline="0" dirty="0" smtClean="0"/>
              <a:t>-balance, with the area of interest enlarged to display the design of the launch restraint mechanism or LRM between the composite BSF structure and the IEC. During the OTIS CV test, the two halves of this LRM were disconnected, ensuring that there was no direct conductive path between the IEC side at 278 K and the BSF. The BSF side was predicted to be about 70 K at the composite structure location closest to the LRM, as indicated on the inset.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Our first indication that there was an anomaly at this LRM location was that the sensors on the BSF side read 92 K </a:t>
            </a:r>
            <a:r>
              <a:rPr lang="en-US" sz="1200" dirty="0" smtClean="0"/>
              <a:t>at cryogenic</a:t>
            </a:r>
            <a:r>
              <a:rPr lang="en-US" sz="1200" baseline="0" dirty="0" smtClean="0"/>
              <a:t> </a:t>
            </a:r>
            <a:r>
              <a:rPr lang="en-US" sz="1200" dirty="0" smtClean="0"/>
              <a:t>steady-state, approximately 22 K warmer than what was predicted by</a:t>
            </a:r>
            <a:r>
              <a:rPr lang="en-US" sz="1200" baseline="0" dirty="0" smtClean="0"/>
              <a:t> the thermal model. An errant sensor reading was considered, but since </a:t>
            </a:r>
            <a:r>
              <a:rPr lang="en-US" sz="1200" dirty="0" smtClean="0"/>
              <a:t>there were two co-located thermal sensors at this location</a:t>
            </a:r>
            <a:r>
              <a:rPr lang="en-US" sz="1200" baseline="0" dirty="0" smtClean="0"/>
              <a:t>, one flight and one test, and both measured the same temperature despite being read via independent systems, the possibility of sensor error for both systems was remote. The s</a:t>
            </a:r>
            <a:r>
              <a:rPr lang="en-US" sz="1200" dirty="0" smtClean="0"/>
              <a:t>urrounding thermal sensors to this location also corroborated the story of warmer</a:t>
            </a:r>
            <a:r>
              <a:rPr lang="en-US" sz="1200" baseline="0" dirty="0" smtClean="0"/>
              <a:t> temperatures in this region, albeit with less stark of a divergence from predictions than these. Additionally, the thermal model generally did a good job at cryogenic steady-state, predicting within 3 K of test measurements on the rest of the BSF structure, and making this particular discrepancy between analysis and hardware seem more egregious. The possibility of a mechanical short across the LRM was considered, but compounding the issue, there were no temperature sensors immediately across the LRM interface on the IEC side that could directly confirm the presence of a short.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We</a:t>
            </a:r>
            <a:r>
              <a:rPr lang="en-US" sz="1200" baseline="0" dirty="0" smtClean="0"/>
              <a:t> approached the diagnosis of this problem by initially assuming that a thermal short across the LRM interface caused the unexpectedly high temperatures on the BSF side. While much analysis effort was spent to understand what type of short across which components would result in the observed phenomenon, we concluded after trying dozens of cases that the 22 K temperature rise could only be replicated if an unreasonably large number of high-conductivity shorts bridged the gap between the BSF and IEC, and post-test inspections revealed no such shorts existing. Later, after the idea of a mechanical short was abandoned, thermal analysis focused on post-test correlation of the BSF composite conductivity itself. After months of post-test analysis, it was finally determined that the observed temperature anomaly was due to extremely conservative assumptions of BSF structure conductivity in the delivered flight model. In flight steady-state predictions where the aim is to predict the largest amount of parasitic heat leak that could possibly flow through the BSF structure to the instruments, it behooves the thermal engineer to use as large of a composite thermal conductivity as feasible in the interest of design conservatism. However, this did not realistically reflect the actual thermal conductivity of the BSF structure, and by assuming a much higher conductivity, the local hot spot at the BSF/IEC interface was not predicted correctly. This belies the fundamental difference in goals between flight and test predictions, where flight aims to use predictions to assess worst-case scenarios, while test modeling is meant to be as realistic as possible to assess performance against limits and constraints for hardware safety. The realization of overly conservative BSF composite conductivities led to the JWST flight model being changed to reflect more realistic </a:t>
            </a:r>
            <a:r>
              <a:rPr lang="en-US" sz="1200" baseline="0" dirty="0" err="1" smtClean="0"/>
              <a:t>thermophysical</a:t>
            </a:r>
            <a:r>
              <a:rPr lang="en-US" sz="1200" baseline="0" dirty="0" smtClean="0"/>
              <a:t> material properties. Now, tying back to the original issue of sensor sparsity, a greater number of thermal sensors at this location not only would have confirmed there was no mechanical short across the LRM, precluding the need for the enormous thermal analysis effort associated with this assumption, it would have also allowed the thermal team to more quickly realize that BSF composite conductivity assumptions were incorrect.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11</a:t>
            </a:fld>
            <a:endParaRPr lang="en-US"/>
          </a:p>
        </p:txBody>
      </p:sp>
    </p:spTree>
    <p:extLst>
      <p:ext uri="{BB962C8B-B14F-4D97-AF65-F5344CB8AC3E}">
        <p14:creationId xmlns:p14="http://schemas.microsoft.com/office/powerpoint/2010/main" val="1426885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a:t>
            </a:r>
            <a:r>
              <a:rPr lang="en-US" baseline="0" dirty="0" smtClean="0"/>
              <a:t> the second scenario on the frill, it was observed during </a:t>
            </a:r>
            <a:r>
              <a:rPr lang="en-US" baseline="0" dirty="0" err="1" smtClean="0"/>
              <a:t>cryo</a:t>
            </a:r>
            <a:r>
              <a:rPr lang="en-US" baseline="0" dirty="0" smtClean="0"/>
              <a:t>-stable optical testing at OTIS CV that there was unexpected instability on the primary mirrors, and that this instability occurred in three different flavors: cyclic drift from cycling of the IEC heater, long term instability from the </a:t>
            </a:r>
            <a:r>
              <a:rPr lang="en-US" baseline="0" dirty="0" err="1" smtClean="0"/>
              <a:t>CoCOA</a:t>
            </a:r>
            <a:r>
              <a:rPr lang="en-US" baseline="0" dirty="0" smtClean="0"/>
              <a:t> shutter motion impacting frill temperature, and tilt events. Post-warmup ambient testing showed that the cyclic drift of the PM figure was due purely to the mounting of the IEC in its ground test configuration, and this phenomenon would not occur in flight. Modifications made during the OTIS CV test to reduce the </a:t>
            </a:r>
            <a:r>
              <a:rPr lang="en-US" baseline="0" dirty="0" err="1" smtClean="0"/>
              <a:t>deadband</a:t>
            </a:r>
            <a:r>
              <a:rPr lang="en-US" baseline="0" dirty="0" smtClean="0"/>
              <a:t> of the IEC heaters were recommended and accepted for flight operations.</a:t>
            </a:r>
          </a:p>
          <a:p>
            <a:endParaRPr lang="en-US" baseline="0" dirty="0" smtClean="0"/>
          </a:p>
          <a:p>
            <a:r>
              <a:rPr lang="en-US" baseline="0" dirty="0" smtClean="0"/>
              <a:t>The diagnosis of the long-term instability and tilt events was a more intensive process, and these phenomena were eventually attributed to the opening and closing of the </a:t>
            </a:r>
            <a:r>
              <a:rPr lang="en-US" baseline="0" dirty="0" err="1" smtClean="0"/>
              <a:t>CoCOA</a:t>
            </a:r>
            <a:r>
              <a:rPr lang="en-US" baseline="0" dirty="0" smtClean="0"/>
              <a:t> shutter for optical testing. At </a:t>
            </a:r>
            <a:r>
              <a:rPr lang="en-US" baseline="0" dirty="0" err="1" smtClean="0"/>
              <a:t>cryo</a:t>
            </a:r>
            <a:r>
              <a:rPr lang="en-US" baseline="0" dirty="0" smtClean="0"/>
              <a:t>-stable temperatures with the </a:t>
            </a:r>
            <a:r>
              <a:rPr lang="en-US" baseline="0" dirty="0" err="1" smtClean="0"/>
              <a:t>CoCOA</a:t>
            </a:r>
            <a:r>
              <a:rPr lang="en-US" baseline="0" dirty="0" smtClean="0"/>
              <a:t> shutter closed and the payload sitting in a uniformly 20 K shroud environment, the frill material contracted due to </a:t>
            </a:r>
            <a:r>
              <a:rPr lang="en-US" baseline="0" dirty="0" err="1" smtClean="0"/>
              <a:t>cryo</a:t>
            </a:r>
            <a:r>
              <a:rPr lang="en-US" baseline="0" dirty="0" smtClean="0"/>
              <a:t>-shrinkage, exerting small forces and torques on its supporting composite backplane, which in turn affected the mirror figure.  When the </a:t>
            </a:r>
            <a:r>
              <a:rPr lang="en-US" baseline="0" dirty="0" err="1" smtClean="0"/>
              <a:t>CoCOA</a:t>
            </a:r>
            <a:r>
              <a:rPr lang="en-US" baseline="0" dirty="0" smtClean="0"/>
              <a:t> shutter opened, the frill was bathed in heat from the room-temperature interferometer, causing the material to relax slightly and release some of its tension, thus again changing the backplane shape and PM figure. </a:t>
            </a:r>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Unfortunately, the frill in total only had two temperature sensors in the OTIS CV test, the locations of which are shown in the temperature contour plot on the lower left-hand corner of the slide. Depending on the proximity to the warm core region of OTIS, the frill did not uniformly change in temperature at each location when the </a:t>
            </a:r>
            <a:r>
              <a:rPr lang="en-US" baseline="0" dirty="0" err="1" smtClean="0"/>
              <a:t>CoCOA</a:t>
            </a:r>
            <a:r>
              <a:rPr lang="en-US" baseline="0" dirty="0" smtClean="0"/>
              <a:t> shutter opened. The warmer –V3 end might only have seen a 4 K temperature change, while the colder +V3 end might have seen as much as a 13 K temperature change. With the dearth of temperature sensor data around the frill though, it was extremely difficult to confirm whether thermal model predictions were correct for the areas of the frill that responded more drastically in temperature rise to the </a:t>
            </a:r>
            <a:r>
              <a:rPr lang="en-US" baseline="0" dirty="0" err="1" smtClean="0"/>
              <a:t>CoCOA</a:t>
            </a:r>
            <a:r>
              <a:rPr lang="en-US" baseline="0" dirty="0" smtClean="0"/>
              <a:t> shutter opening. Furthermore, since the thermal distortion and optical analysis models relied on the thermal model for temperature maps to assess how frill motion impacted the change in </a:t>
            </a:r>
            <a:r>
              <a:rPr lang="en-US" baseline="0" dirty="0" err="1" smtClean="0"/>
              <a:t>wavefront</a:t>
            </a:r>
            <a:r>
              <a:rPr lang="en-US" baseline="0" dirty="0" smtClean="0"/>
              <a:t> error, there was very little sensor data corroboration that could confirm if the outputs from the thermal model were accurate inputs to the thermal distortion and optical analysis efforts. While there will not be a </a:t>
            </a:r>
            <a:r>
              <a:rPr lang="en-US" baseline="0" dirty="0" err="1" smtClean="0"/>
              <a:t>CoCOA</a:t>
            </a:r>
            <a:r>
              <a:rPr lang="en-US" baseline="0" dirty="0" smtClean="0"/>
              <a:t> interferometer to worry about after JWST launches, since JWST slews in flight to acquire different observational targets, views from the frill to other spacecraft components such as the sunshield will change with observatory slew. If we lack a good understanding of how a point heat flux from the </a:t>
            </a:r>
            <a:r>
              <a:rPr lang="en-US" baseline="0" dirty="0" err="1" smtClean="0"/>
              <a:t>CoCOA</a:t>
            </a:r>
            <a:r>
              <a:rPr lang="en-US" baseline="0" dirty="0" smtClean="0"/>
              <a:t> affects frill temperature and therefore PM figure, how do we verify our understanding of the impact on </a:t>
            </a:r>
            <a:r>
              <a:rPr lang="en-US" baseline="0" dirty="0" err="1" smtClean="0"/>
              <a:t>wavefront</a:t>
            </a:r>
            <a:r>
              <a:rPr lang="en-US" baseline="0" dirty="0" smtClean="0"/>
              <a:t> error from flight motion during observatory slews? </a:t>
            </a:r>
          </a:p>
          <a:p>
            <a:endParaRPr lang="en-US" baseline="0" dirty="0" smtClean="0"/>
          </a:p>
          <a:p>
            <a:r>
              <a:rPr lang="en-US" baseline="0" dirty="0" smtClean="0"/>
              <a:t>Through a large thermal, thermal distortion, and optical analysis campaign, which lasted over a year past the end of the OTIS CV test, it was determined that </a:t>
            </a:r>
            <a:r>
              <a:rPr lang="en-US" baseline="0" dirty="0" smtClean="0"/>
              <a:t>scaling </a:t>
            </a:r>
            <a:r>
              <a:rPr lang="en-US" baseline="0" dirty="0" smtClean="0"/>
              <a:t>to the small temperature changes expected in flight scientific operations, the expected PM figure effects are reduced by an order of magnitude. Also, it was found that the slack intended for </a:t>
            </a:r>
            <a:r>
              <a:rPr lang="en-US" baseline="0" dirty="0" err="1" smtClean="0"/>
              <a:t>cryo</a:t>
            </a:r>
            <a:r>
              <a:rPr lang="en-US" baseline="0" dirty="0" smtClean="0"/>
              <a:t>-shrinkage in the frill design was compromised by some pre-OTIS CV test installation processes. Post-test rework reintroduced the design slack in the frill and blanket assemblies, ensuring that the tension seen due to frill material </a:t>
            </a:r>
            <a:r>
              <a:rPr lang="en-US" baseline="0" dirty="0" err="1" smtClean="0"/>
              <a:t>cryo</a:t>
            </a:r>
            <a:r>
              <a:rPr lang="en-US" baseline="0" dirty="0" smtClean="0"/>
              <a:t>-shrinkage would be minimized in flight. It should be noted that this was one of the most significant findings of the OTIS CV test, and underscores the extreme importance of testing in the relevant environment before flight. </a:t>
            </a:r>
          </a:p>
          <a:p>
            <a:endParaRPr lang="en-US" baseline="0" dirty="0" smtClean="0"/>
          </a:p>
          <a:p>
            <a:r>
              <a:rPr lang="en-US" baseline="0" dirty="0" smtClean="0"/>
              <a:t>Let’s now come back and tie it to the lesson of sensor sparsity. If sensors were placed all around the frill in-test, much of the grueling analysis effort to understand and predict frill thermal behavior could have been avoided, and better model crosschecks would have increased confidence that the thermal distortion and optical analysis for flight was accurate. Though we were relieved that our analysis campaign eventually resulted in a rework on the frill and mitigation of flight risk, we could have avoided a lot of painful hours of analysis, extrapolation, and deliberation simply with more thermal sensors.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12</a:t>
            </a:fld>
            <a:endParaRPr lang="en-US"/>
          </a:p>
        </p:txBody>
      </p:sp>
    </p:spTree>
    <p:extLst>
      <p:ext uri="{BB962C8B-B14F-4D97-AF65-F5344CB8AC3E}">
        <p14:creationId xmlns:p14="http://schemas.microsoft.com/office/powerpoint/2010/main" val="36543365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a:t>
            </a:r>
            <a:r>
              <a:rPr lang="en-US" baseline="0" dirty="0" smtClean="0"/>
              <a:t> now move to the lessons learned in implementation of hardware, both for test and flight.</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13</a:t>
            </a:fld>
            <a:endParaRPr lang="en-US"/>
          </a:p>
        </p:txBody>
      </p:sp>
    </p:spTree>
    <p:extLst>
      <p:ext uri="{BB962C8B-B14F-4D97-AF65-F5344CB8AC3E}">
        <p14:creationId xmlns:p14="http://schemas.microsoft.com/office/powerpoint/2010/main" val="14894068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a:t>
            </a:r>
            <a:r>
              <a:rPr lang="en-US" baseline="0" dirty="0" smtClean="0"/>
              <a:t> discussed previously in the second sparse temperature sensor scenario concerning the frill, a cyclic instability was seen on the primary mirrors during optical testing at </a:t>
            </a:r>
            <a:r>
              <a:rPr lang="en-US" baseline="0" dirty="0" err="1" smtClean="0"/>
              <a:t>cryo</a:t>
            </a:r>
            <a:r>
              <a:rPr lang="en-US" baseline="0" dirty="0" smtClean="0"/>
              <a:t>-balance. Since the cyclic instabilities mirrored the frequency of the IEC software-controlled bang-bang heaters, it was immediately suspected that the IEC heaters had a direct impact on the PM </a:t>
            </a:r>
            <a:r>
              <a:rPr lang="en-US" baseline="0" dirty="0" err="1" smtClean="0"/>
              <a:t>wavefront</a:t>
            </a:r>
            <a:r>
              <a:rPr lang="en-US" baseline="0" dirty="0" smtClean="0"/>
              <a:t> error. To confirm this, a change in IEC heater </a:t>
            </a:r>
            <a:r>
              <a:rPr lang="en-US" baseline="0" dirty="0" err="1" smtClean="0"/>
              <a:t>deadband</a:t>
            </a:r>
            <a:r>
              <a:rPr lang="en-US" baseline="0" dirty="0" smtClean="0"/>
              <a:t> was needed to change the frequency of heater oscillations and see if the PM </a:t>
            </a:r>
            <a:r>
              <a:rPr lang="en-US" baseline="0" dirty="0" err="1" smtClean="0"/>
              <a:t>wavefront</a:t>
            </a:r>
            <a:r>
              <a:rPr lang="en-US" baseline="0" dirty="0" smtClean="0"/>
              <a:t> error underwent a corresponding change. However, in the original IEC heater design for JWST, these heaters had their </a:t>
            </a:r>
            <a:r>
              <a:rPr lang="en-US" baseline="0" dirty="0" err="1" smtClean="0"/>
              <a:t>setpoints</a:t>
            </a:r>
            <a:r>
              <a:rPr lang="en-US" baseline="0" dirty="0" smtClean="0"/>
              <a:t> hard-coded in the flight software, since it was assumed that there was no need to change their </a:t>
            </a:r>
            <a:r>
              <a:rPr lang="en-US" baseline="0" dirty="0" err="1" smtClean="0"/>
              <a:t>setpoint</a:t>
            </a:r>
            <a:r>
              <a:rPr lang="en-US" baseline="0" dirty="0" smtClean="0"/>
              <a:t> values in-flight. Unfortunately, in this test scenario, the need to now change these </a:t>
            </a:r>
            <a:r>
              <a:rPr lang="en-US" baseline="0" dirty="0" err="1" smtClean="0"/>
              <a:t>setpoints</a:t>
            </a:r>
            <a:r>
              <a:rPr lang="en-US" baseline="0" dirty="0" smtClean="0"/>
              <a:t> meant that the flight software governing these heaters had to be rewritten and reloaded into the IRSU. This was an intensive process, requiring patches to the flight software, quality checks, and re-approval by management, and the test team was left waiting for long periods of time until these patches could be loaded. Furthermore, integration of new flight software meant that the IRSU, which powered the heaters, needed to be power-cycled. With the heaters off, the IEC components drifted towards their lower temperature limits as the team nervously waited for the heaters to turn back on, indicating success of the flight software change. If the flight software was made to accommodate changes in heater </a:t>
            </a:r>
            <a:r>
              <a:rPr lang="en-US" baseline="0" dirty="0" err="1" smtClean="0"/>
              <a:t>setpoint</a:t>
            </a:r>
            <a:r>
              <a:rPr lang="en-US" baseline="0" dirty="0" smtClean="0"/>
              <a:t> from the outset, this time delay and unnecessary risk to the hardware could have been avoided.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14</a:t>
            </a:fld>
            <a:endParaRPr lang="en-US"/>
          </a:p>
        </p:txBody>
      </p:sp>
    </p:spTree>
    <p:extLst>
      <p:ext uri="{BB962C8B-B14F-4D97-AF65-F5344CB8AC3E}">
        <p14:creationId xmlns:p14="http://schemas.microsoft.com/office/powerpoint/2010/main" val="4059287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User-friendly test</a:t>
            </a:r>
            <a:r>
              <a:rPr lang="en-US" baseline="0" dirty="0" smtClean="0"/>
              <a:t> monitoring software was critical for tests such as OTIS CV, especially when the data acquisition was coming through three separate sources: the flight ECLIPSE system, the GSE TTS system, and the facility DARAC system. The Fusion software was instrumental in monitoring temperature-dependent limits and constraints, allowing sensor data acquired through different data acquisition systems to be plotted on the same graph, compared with temperature-dependent L&amp;Cs that used complex equations to define their limits, and tracked against thermal model predictions. Fusion also had three features specifically developed to accommodate the needs of the OTIS CV test: the RTM to calculate real-time virtual sensor temperatures for AOS components; an extrapolation tool to estimate the time for a sensor to reach steady-state, which was useful for schedule estimation; and a tool to compute the heat flows on the ISIM heat straps and verify their thermal conductance.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Thermal Test set or TTS system, developed by Harris Corporation, provided the added benefit of allowing sensor data to be mapped spatially onto plots of hardware. Though TTS performed GSE data acquisition, a specific Eclipse Graphical Generator, or EGG, program could acquire flight data from ECLIPSE and map those temperatures onto the same plots as test sensors. These spatial temperature maps, partitioned by structure or subsystem, allowed easy identification of problem locations or out-of-family temperatures, and offered a complete look at the global gradients across the OTIS structure. For L&amp;C monitoring, by monitoring the temperatures of surrounding sensors, it also confirmed which limit exceedances were real and which were the result of faulty sensor readings. </a:t>
            </a: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Additionally,</a:t>
            </a:r>
            <a:r>
              <a:rPr lang="en-US" baseline="0" dirty="0" smtClean="0"/>
              <a:t> the </a:t>
            </a:r>
            <a:r>
              <a:rPr lang="en-US" dirty="0" err="1" smtClean="0"/>
              <a:t>Cryovac</a:t>
            </a:r>
            <a:r>
              <a:rPr lang="en-US" dirty="0" smtClean="0"/>
              <a:t> development test program, including the</a:t>
            </a:r>
            <a:r>
              <a:rPr lang="en-US" baseline="0" dirty="0" smtClean="0"/>
              <a:t> prior Thermal Pathfinder test and ISIM CV tests,</a:t>
            </a:r>
            <a:r>
              <a:rPr lang="en-US" dirty="0" smtClean="0"/>
              <a:t> provided crucial opportunities to find</a:t>
            </a:r>
            <a:r>
              <a:rPr lang="en-US" baseline="0" dirty="0" smtClean="0"/>
              <a:t> and </a:t>
            </a:r>
            <a:r>
              <a:rPr lang="en-US" dirty="0" smtClean="0"/>
              <a:t>fix bugs</a:t>
            </a:r>
            <a:r>
              <a:rPr lang="en-US" baseline="0" dirty="0" smtClean="0"/>
              <a:t> as well as</a:t>
            </a:r>
            <a:r>
              <a:rPr lang="en-US" dirty="0" smtClean="0"/>
              <a:t> add useful capabilities</a:t>
            </a:r>
            <a:r>
              <a:rPr lang="en-US" baseline="0" dirty="0" smtClean="0"/>
              <a:t> on these test monitoring software systems. It gave thermal test personnel a chance to train, become familiar with, and refine these systems in a real test scenario, so that the process became much more streamlined by the time of the OTIS CV test. </a:t>
            </a:r>
            <a:endParaRPr lang="en-US" dirty="0" smtClean="0"/>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15</a:t>
            </a:fld>
            <a:endParaRPr lang="en-US"/>
          </a:p>
        </p:txBody>
      </p:sp>
    </p:spTree>
    <p:extLst>
      <p:ext uri="{BB962C8B-B14F-4D97-AF65-F5344CB8AC3E}">
        <p14:creationId xmlns:p14="http://schemas.microsoft.com/office/powerpoint/2010/main" val="3478449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While</a:t>
            </a:r>
            <a:r>
              <a:rPr lang="en-US" baseline="0" dirty="0" smtClean="0"/>
              <a:t> the previous slide showed the benefit of having the Fusion program as a platform for the Real-Time Model or RTM, the true lesson learned here was that critical optical components, such as the FSM and TM, should always have physical temperature sensors, and virtual sensors should be avoided whenever possible. It was initially thought that temperature sensors on the mirrors would distort the mirror figures, and therefore no sensor was allocated for these optical components. The RTM that was developed by Ball Aerospace to monitor these virtually was a powerful tool, but as its calculation was based on surrounding temperature sensors and the test environment, rather than sensors directly mounted on the hardware, model uncertainly became a significant issue especially at lower temperatures. </a:t>
            </a:r>
            <a:r>
              <a:rPr lang="en-US" dirty="0" smtClean="0"/>
              <a:t>RTM uncertainty became the</a:t>
            </a:r>
            <a:r>
              <a:rPr lang="en-US" baseline="0" dirty="0" smtClean="0"/>
              <a:t> driver for its usage. It </a:t>
            </a:r>
            <a:r>
              <a:rPr lang="en-US" dirty="0" smtClean="0"/>
              <a:t>needed to be understood</a:t>
            </a:r>
            <a:r>
              <a:rPr lang="en-US" baseline="0" dirty="0" smtClean="0"/>
              <a:t> by each member of the team and</a:t>
            </a:r>
            <a:r>
              <a:rPr lang="en-US" dirty="0" smtClean="0"/>
              <a:t> included in model predictions, operations planning, and even plans for future on-orbit monitoring when evaluating L&amp;Cs for flight. This uncertainty was also quantified</a:t>
            </a:r>
            <a:r>
              <a:rPr lang="en-US" baseline="0" dirty="0" smtClean="0"/>
              <a:t> far before the test start in order to be included in the pre-test predictions, such that the control method that was developed for temperature transitions did not cause any exceedances of limits PLUS uncertainty margins. The operations team was furthermore required to be trained extensively on RTM and virtual sensor usage, including the limitations of the software and how to monitor RTM calculation veracity to avoid false alarms. Caveats based on the uncertainty of the RTM calculation governed the operator response to L&amp;C exceedances where these virtual sensors were used, and the Fusion hardware was preprogrammed to check the energy balance sum on the RTM calculations during the OTIS CV test, flagging the calculations if the energy balance calculated was not near zero.  </a:t>
            </a: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All of this effort was undertaken purely due to model uncertainty. This brings us back to the original takeaway message: if there are L&amp;Cs levied between various components on optical assemblies, ensure that there are actual physical temperature sensors to track these components. Don’t generate hardware safety requirements, even if they are only test-specific, and have no way to monitor them directly. </a:t>
            </a:r>
            <a:endParaRPr lang="en-US"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16</a:t>
            </a:fld>
            <a:endParaRPr lang="en-US"/>
          </a:p>
        </p:txBody>
      </p:sp>
    </p:spTree>
    <p:extLst>
      <p:ext uri="{BB962C8B-B14F-4D97-AF65-F5344CB8AC3E}">
        <p14:creationId xmlns:p14="http://schemas.microsoft.com/office/powerpoint/2010/main" val="21458450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a similar vein as the lesson on the previous slide, heaters should be placed directly on the mirror structure when possible. Originally, it was thought that a heater mounted on the mirror substrate would affect its surface figure. However, heaters placed on components removed from the mirror, such as a baseplate, resulted in many more problems with control of the intended mirror. Their reliance on radiative heating and weak conductive heating meant that heaters needed to drive the component they were mounted on much hotter to affect response on the mirror, causing thermally-induced stress within the mirror assemblies. There was also a significant time lag between heater action and mirror response, up to four hours for the FSM, making any quick actions to avert hardware damage all but impossible. FSM hardware safety entirely depended on the skill of the thermal operator to foresee trouble ahead and take early evasive action. </a:t>
            </a:r>
          </a:p>
          <a:p>
            <a:endParaRPr lang="en-US" baseline="0" dirty="0" smtClean="0"/>
          </a:p>
          <a:p>
            <a:r>
              <a:rPr lang="en-US" baseline="0" dirty="0" smtClean="0"/>
              <a:t>Ultimately, it is up to the engineering team to decide whether mounting a heater directly to the underside of a mirror substrate will unacceptably impact the surface figure. Depending on the project-specific distortion requirements, an analysis should be performed trading off ease of mirror temperature control with smoothing out the point-loaded gradient that heater installations can create.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17</a:t>
            </a:fld>
            <a:endParaRPr lang="en-US"/>
          </a:p>
        </p:txBody>
      </p:sp>
    </p:spTree>
    <p:extLst>
      <p:ext uri="{BB962C8B-B14F-4D97-AF65-F5344CB8AC3E}">
        <p14:creationId xmlns:p14="http://schemas.microsoft.com/office/powerpoint/2010/main" val="19764891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Also related to the RTM</a:t>
            </a:r>
            <a:r>
              <a:rPr lang="en-US" baseline="0" dirty="0" smtClean="0"/>
              <a:t> is the implementation of contamination constraints during test operations with model uncertainty. This was addressed in detail for the FSM in Part II of this lecture series, but is reiterated more generally here. Contamination constraints are extremely complex for a system that goes though water emission on the composites at 140-170 K, and molecular contamination emission from 220-285 K. The contamination L&amp;Cs were developed with contamination team subject matter experts assuming there would be direct knowledge of the FSM temperature, and its temperature deltas to the ISIM pick-off mirrors, the AOS components, and the surrounding environment would be clearly understood. However, the addition of model uncertainty from the RTM extremely limited the margins from which FSM temperature could deviate from the other ISIM POM temperatures, and made for an extremely rigid, slow, and precarious warmup methodology to avoid any L&amp;C exceedances, becoming the pacing item for the last ten days of warmup. </a:t>
            </a:r>
          </a:p>
          <a:p>
            <a:endParaRPr lang="en-US" baseline="0" dirty="0" smtClean="0"/>
          </a:p>
          <a:p>
            <a:r>
              <a:rPr lang="en-US" baseline="0" dirty="0" smtClean="0"/>
              <a:t>Modeling uncertainty must be factored early on in the test design process so that the procedures can be designed with these in mind. It was precisely that the OTIS CV team accounted for this modeling uncertainty in pre-test temperature predictions that we minimized the amount of surprises during warmup, and it proceeded on-schedule with our predictions.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18</a:t>
            </a:fld>
            <a:endParaRPr lang="en-US"/>
          </a:p>
        </p:txBody>
      </p:sp>
    </p:spTree>
    <p:extLst>
      <p:ext uri="{BB962C8B-B14F-4D97-AF65-F5344CB8AC3E}">
        <p14:creationId xmlns:p14="http://schemas.microsoft.com/office/powerpoint/2010/main" val="41053339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 now talk about thermal</a:t>
            </a:r>
            <a:r>
              <a:rPr lang="en-US" baseline="0" dirty="0" smtClean="0"/>
              <a:t> instrumentation, specifically GSE hardware used to interpret test results. In a cryogenic test, it is essential to have accurate instrumentation and multiple independent verifications of the same measurement to be sure that you’ve quantified your temperatures and heat flow accurately. As such, extensive effort was spent to ensure that the calibrated test sensors and the data acquisition units reading them would provide the desired accuracy and resolution. These thermal sensors were complemented with radiometers that could measure localized heat sources to high sensitivity, then further complemented with calorimeters to understand radiative boundaries and surfaces that may have collected ice in the test. Earlier in this lecture, you saw how much the opening of the </a:t>
            </a:r>
            <a:r>
              <a:rPr lang="en-US" baseline="0" dirty="0" err="1" smtClean="0"/>
              <a:t>CoCOA</a:t>
            </a:r>
            <a:r>
              <a:rPr lang="en-US" baseline="0" dirty="0" smtClean="0"/>
              <a:t> shutter impacted soft structure temperatures in the test through the introduction of a small radiative heat source. If we did not have the radiometers and calorimeters in the test and solely depended on the sparse temperature sensors to quantify heat flux from the </a:t>
            </a:r>
            <a:r>
              <a:rPr lang="en-US" baseline="0" dirty="0" err="1" smtClean="0"/>
              <a:t>CoCOA</a:t>
            </a:r>
            <a:r>
              <a:rPr lang="en-US" baseline="0" dirty="0" smtClean="0"/>
              <a:t>, our analytical troubleshooting would have been made even more difficult, and we would not have had any independent verification that the behavior we saw on the sensors was accurate. </a:t>
            </a:r>
          </a:p>
          <a:p>
            <a:endParaRPr lang="en-US" baseline="0" dirty="0" smtClean="0"/>
          </a:p>
          <a:p>
            <a:r>
              <a:rPr lang="en-US" baseline="0" dirty="0" smtClean="0"/>
              <a:t>If you recall earlier discussions of test design from previous lectures, there were also large GSE systems which were controlled actively through helium flow, the HOSS and DSERS being the most prominent. These large structures formed significant temperature gradients during transitions due to their sheer thermal mass. However, flow rates through the gaseous helium tubing welded onto these structures were not measured very accurately. As many of these components provided radiative boundaries for the payload, this introduced another layer of uncertainty to the post-test model correlation.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19</a:t>
            </a:fld>
            <a:endParaRPr lang="en-US"/>
          </a:p>
        </p:txBody>
      </p:sp>
    </p:spTree>
    <p:extLst>
      <p:ext uri="{BB962C8B-B14F-4D97-AF65-F5344CB8AC3E}">
        <p14:creationId xmlns:p14="http://schemas.microsoft.com/office/powerpoint/2010/main" val="1634772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 the topic of </a:t>
            </a:r>
            <a:r>
              <a:rPr lang="en-US" baseline="0" dirty="0" smtClean="0"/>
              <a:t>thermal instrumentation, all critical sensors, whether test or GSE, must be mechanically secured in a cryogenic test. In the OTIS CV test, the ISIM DSERS saw the full gamut of temperatures and underwent rapid temperature swings due to their active gaseous helium loop. While 95% percent of the total test sensors held with thermal tape, adhesion was workmanship and substrate dependent, and the DSERS saw a disproportionate number of temperature sensors detach at cryogenic temperatures, causing us to lose valuable test information. If a test sensor is critical, ensure that at least the locations which capture the temperature extremes for a specific piece of hardware are secured more robustly.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20</a:t>
            </a:fld>
            <a:endParaRPr lang="en-US"/>
          </a:p>
        </p:txBody>
      </p:sp>
    </p:spTree>
    <p:extLst>
      <p:ext uri="{BB962C8B-B14F-4D97-AF65-F5344CB8AC3E}">
        <p14:creationId xmlns:p14="http://schemas.microsoft.com/office/powerpoint/2010/main" val="5319252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Another</a:t>
            </a:r>
            <a:r>
              <a:rPr lang="en-US" baseline="0" dirty="0" smtClean="0"/>
              <a:t> lesson learned for cryogenic systems is that on-off heater control, otherwise known as “bang-bang” heater control, should be avoided, especially in cases where </a:t>
            </a:r>
            <a:r>
              <a:rPr lang="en-US" baseline="0" dirty="0" err="1" smtClean="0"/>
              <a:t>optothermal</a:t>
            </a:r>
            <a:r>
              <a:rPr lang="en-US" baseline="0" dirty="0" smtClean="0"/>
              <a:t> stability is necessary. While Proportional-Integral-Derivative or PID heater control is recommended to achieve greater stability, budget sufficient time to develop or tune control parameters pre-test. In the OTIS CV test, there was not enough analysis performed pre-test to tune parameters, nor were there many opportunities where PID control parameters could be tuned during test without impacting another test event. As a result, some heaters were difficult to control during the test with the parameters that they had, and on-the-fly tuning for certain hardware such as the </a:t>
            </a:r>
            <a:r>
              <a:rPr lang="en-US" baseline="0" dirty="0" err="1" smtClean="0"/>
              <a:t>CoCOA</a:t>
            </a:r>
            <a:r>
              <a:rPr lang="en-US" baseline="0" dirty="0" smtClean="0"/>
              <a:t> enclosure was equally difficult due to the strong radiative coupling of the enclosure panels, given that the interferometer needed to be maintained at a uniform room-temperature thermal environment. Others, such as the pre-cool strap heaters, required significant tuning in the Thermal Pathfinder test, utilizing a similar thermal environment and similar heat load, before we were confident that it could control heat flow to the flight payload.</a:t>
            </a:r>
          </a:p>
          <a:p>
            <a:endParaRPr lang="en-US" baseline="0" dirty="0" smtClean="0"/>
          </a:p>
          <a:p>
            <a:r>
              <a:rPr lang="en-US" dirty="0" smtClean="0"/>
              <a:t>As an interesting aside, the</a:t>
            </a:r>
            <a:r>
              <a:rPr lang="en-US" baseline="0" dirty="0" smtClean="0"/>
              <a:t> L3 Harris GSE thermal engineers indicated that some of the most difficult heaters to control were not necessarily because they lacked a PID algorithm, but rather because of the extremely long time constants from their immense thermal mass. For the heaters mounted around the ACFs and the zero-Q heaters at the </a:t>
            </a:r>
            <a:r>
              <a:rPr lang="en-US" baseline="0" dirty="0" err="1" smtClean="0"/>
              <a:t>hardpoint</a:t>
            </a:r>
            <a:r>
              <a:rPr lang="en-US" baseline="0" dirty="0" smtClean="0"/>
              <a:t> struts supporting OTIS, extensive simulation time was needed to extrapolate the appropriate </a:t>
            </a:r>
            <a:r>
              <a:rPr lang="en-US" baseline="0" dirty="0" err="1" smtClean="0"/>
              <a:t>setpoint</a:t>
            </a:r>
            <a:r>
              <a:rPr lang="en-US" baseline="0" dirty="0" smtClean="0"/>
              <a:t> for these heaters, and all of the pre-OTIS </a:t>
            </a:r>
            <a:r>
              <a:rPr lang="en-US" baseline="0" dirty="0" err="1" smtClean="0"/>
              <a:t>cryo</a:t>
            </a:r>
            <a:r>
              <a:rPr lang="en-US" baseline="0" dirty="0" smtClean="0"/>
              <a:t>-vacuum tests at JSC provided experience operating these heaters before the main event at OTIS CV.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21</a:t>
            </a:fld>
            <a:endParaRPr lang="en-US"/>
          </a:p>
        </p:txBody>
      </p:sp>
    </p:spTree>
    <p:extLst>
      <p:ext uri="{BB962C8B-B14F-4D97-AF65-F5344CB8AC3E}">
        <p14:creationId xmlns:p14="http://schemas.microsoft.com/office/powerpoint/2010/main" val="24708177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Concluding this hardware lessons learned section is a caution to plan for high gas load contingencies in modeling, analysis, and test design. Gas heat transfer, whether through planned gaseous helium backfill events or unplanned off-nominal scenarios had major ramifications for the thermal management of both flight and GSE components. On GSE, the photogrammetry cameras and absolute distance measure assembly, both used for optical metrology, had purge gas heating systems. However, the original design would have been damaged during high gas load events when parts of the design that were intended to remain at cold temperatures coupled with warmer components. These systems were upgraded pre-test to accommodate thermal shorts at higher pressures. </a:t>
            </a:r>
          </a:p>
          <a:p>
            <a:endParaRPr lang="en-US" baseline="0" dirty="0" smtClean="0"/>
          </a:p>
          <a:p>
            <a:r>
              <a:rPr lang="en-US" baseline="0" dirty="0" smtClean="0"/>
              <a:t>Conversely, as learned from the Thermal Pathfinder test, high gas loads can be beneficial to test design as the greater heat transfer helps accelerate payload temperature transition times over using radiation alone. However, this approach was abandoned for the OTIS CV test because we could not verify with our simplified assumptions for gas coupling that the hardware would be absolutely safe under higher pressures. Precisely modeling the response of a complex payload to gas heat transfer is a developing art, and the recommendation from the OTIS thermal team to future projects is to use this option for accelerating transition times extremely cautiously, unless the payload does not have any stringent L&amp;Cs.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22</a:t>
            </a:fld>
            <a:endParaRPr lang="en-US"/>
          </a:p>
        </p:txBody>
      </p:sp>
    </p:spTree>
    <p:extLst>
      <p:ext uri="{BB962C8B-B14F-4D97-AF65-F5344CB8AC3E}">
        <p14:creationId xmlns:p14="http://schemas.microsoft.com/office/powerpoint/2010/main" val="42160277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 now explore the final section</a:t>
            </a:r>
            <a:r>
              <a:rPr lang="en-US" baseline="0" dirty="0" smtClean="0"/>
              <a:t> of lessons learned in test planning and management.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23</a:t>
            </a:fld>
            <a:endParaRPr lang="en-US"/>
          </a:p>
        </p:txBody>
      </p:sp>
    </p:spTree>
    <p:extLst>
      <p:ext uri="{BB962C8B-B14F-4D97-AF65-F5344CB8AC3E}">
        <p14:creationId xmlns:p14="http://schemas.microsoft.com/office/powerpoint/2010/main" val="37717293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In</a:t>
            </a:r>
            <a:r>
              <a:rPr lang="en-US" baseline="0" dirty="0" smtClean="0"/>
              <a:t> many aspects, pre-test training was the most crucial element that made the OTIS CV test successful. Personnel on the GSE, facility and flight hardware teams all went through multi-day training sessions to expand their understanding of the OTIS CV test system as a whole. They were trained on what to monitor during each phase of the test, what to capture and document while on shift, and what information to pass on to the next shift. Team members were briefed on other subsystems and components that they weren’t responsible for in the interest of adding to their overall understand of the test design, as well as what to look for from the other subsystems. The emphasis on personnel having attended the OTIS CV pre-test training, as well as having had experience on the preceding JWST cryogenic vacuum tests leading up to OTIS, made sure everyone was on the same page. </a:t>
            </a:r>
            <a:endParaRPr lang="en-US" dirty="0" smtClean="0"/>
          </a:p>
          <a:p>
            <a:endParaRPr lang="en-US" baseline="0" dirty="0" smtClean="0"/>
          </a:p>
          <a:p>
            <a:r>
              <a:rPr lang="en-US" baseline="0" dirty="0" smtClean="0"/>
              <a:t>Since most of the test team was not based in Houston, staffing the 100-day test required large team traveling in-and-out through the duration of the test. Adding to the staffing complexity, the team originated from all parts of the United States and abroad. Communication was paramount in this case, both between teams and between individual members of each team. The overlap between team shift transitions and new test operators traveling in for a shift cycle meant that continuity of knowledge needed to be seamless from shift-to-shift. We accomplished this by prioritizing the information that needed to be transferred through shift reports, and providing easily digestible summaries subsystem-by-subsystem of what happened on each shift. </a:t>
            </a:r>
          </a:p>
          <a:p>
            <a:endParaRPr lang="en-US" baseline="0"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24</a:t>
            </a:fld>
            <a:endParaRPr lang="en-US"/>
          </a:p>
        </p:txBody>
      </p:sp>
    </p:spTree>
    <p:extLst>
      <p:ext uri="{BB962C8B-B14F-4D97-AF65-F5344CB8AC3E}">
        <p14:creationId xmlns:p14="http://schemas.microsoft.com/office/powerpoint/2010/main" val="6762387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cryogenic test conditions, a runaway heater can have devastating consequences, as just a small amount of heat can cause a rapid temperature increase and disturb thermal stability or worse, break hardware. Ensure that you have adequate controls in place, whether in the temperature monitoring system, the maximum amount of heat that can be applied to the heater, or the contingencies coded into the flight software. If there are a large number of sensors to monitor, train your team to focus on the most critical sensors, and place alarms on rate limits when possible to detect if a heater is rapidly warming. Also, plan a capability on your instrumentation to reduce the maximum available power to a heater as a function of temperature.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25</a:t>
            </a:fld>
            <a:endParaRPr lang="en-US"/>
          </a:p>
        </p:txBody>
      </p:sp>
    </p:spTree>
    <p:extLst>
      <p:ext uri="{BB962C8B-B14F-4D97-AF65-F5344CB8AC3E}">
        <p14:creationId xmlns:p14="http://schemas.microsoft.com/office/powerpoint/2010/main" val="25204216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captures two lessons</a:t>
            </a:r>
            <a:r>
              <a:rPr lang="en-US" baseline="0" dirty="0" smtClean="0"/>
              <a:t>, one for temperature sensor monitoring methodology, and one for personnel response when a sensor is near its limit. </a:t>
            </a:r>
            <a:endParaRPr lang="en-US" dirty="0" smtClean="0"/>
          </a:p>
          <a:p>
            <a:endParaRPr lang="en-US" dirty="0" smtClean="0"/>
          </a:p>
          <a:p>
            <a:r>
              <a:rPr lang="en-US" dirty="0" smtClean="0"/>
              <a:t>First, temperature</a:t>
            </a:r>
            <a:r>
              <a:rPr lang="en-US" baseline="0" dirty="0" smtClean="0"/>
              <a:t> sensors should always have a red and yellow limit preprogrammed in reflecting a limitation or constraint, and test limitations and constraints should always be defined based on measurable data. Associated with this is sensor placement: sensors should be placed where a structure or component would see its most extreme temperatures. If this is not the case, then either test or model-based uncertainty margins should be added to account for sensor offset from the location of the temperature extreme. </a:t>
            </a:r>
          </a:p>
          <a:p>
            <a:endParaRPr lang="en-US" baseline="0" dirty="0" smtClean="0"/>
          </a:p>
          <a:p>
            <a:r>
              <a:rPr lang="en-US" baseline="0" dirty="0" smtClean="0"/>
              <a:t>Second, test management and response rules should be explicitly defined when hardware is at or near red and yellow limits. Early on in test planning, even within the JWST thermal team, there were multiple interpretations of how to react to a limit violation. Many times, this reflected the policy of the organization from which that thermal engineer originated. For example, is exceeding a yellow limit when you begin taking action to avert progressing to a red limit, or should you take action before the yellow limit is exceeded? Is staying at a temperature between yellow and red limits acceptable as long as the trend is not proceeding to red, or should you invest as much effort as reasonable to bring the hardware below yellow limits? These and other questions were representative of the inconsistencies between organizations that we as the OTIS thermal team were required to iron out before test. A similar coordinated response was needed for temperature gradient control across large structures. Since most OTIS payload structural components were not actively controlled, the shroud rate was the main driver for gradient control. As such, decisions on what shroud rate to go to in case of hardware safety concerns needed to be agreed upon among thermal team personnel. For GSE, this was an even more complex decision as the gaseous helium flow rate and shroud rate were both the primary tools for controlling the hardware. </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26</a:t>
            </a:fld>
            <a:endParaRPr lang="en-US"/>
          </a:p>
        </p:txBody>
      </p:sp>
    </p:spTree>
    <p:extLst>
      <p:ext uri="{BB962C8B-B14F-4D97-AF65-F5344CB8AC3E}">
        <p14:creationId xmlns:p14="http://schemas.microsoft.com/office/powerpoint/2010/main" val="25563497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final lesson applied from precursor tests to the OTIS CV test was to develop a test plan that burns down risk before subjecting your payload to environmental testing. The success of the JWST cryogenic vacuum development testing program was contingent upon two major test campaigns: one, the ISIM CV test campaign which demonstrated that all flight instruments functioned as-intended within their intended flight environment before being integrated to OTIS; and two, the demonstration that all GSE metrology systems could operate as intended in their test environment before the payload was brought in. This provided a huge risk reduction, and gave the project confidence that a test of the magnitude and complexity of OTIS CV could be executed. These tests also identified early-on the challenges that we would encounter with OTIS CV, and gave us time to implement solutions. Our extensive preparation in documents, procedures, emergency planning, and training paid off well with the successful cryogenic vacuum testing of the most complex space telescope ever built.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27</a:t>
            </a:fld>
            <a:endParaRPr lang="en-US"/>
          </a:p>
        </p:txBody>
      </p:sp>
    </p:spTree>
    <p:extLst>
      <p:ext uri="{BB962C8B-B14F-4D97-AF65-F5344CB8AC3E}">
        <p14:creationId xmlns:p14="http://schemas.microsoft.com/office/powerpoint/2010/main" val="25680583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In this lecture,</a:t>
            </a:r>
            <a:r>
              <a:rPr lang="en-US" baseline="0" dirty="0" smtClean="0"/>
              <a:t> we covered the lessons learned from the OTIS CV test in three major categories: test thermal analysis, flight and test hardware, and test planning and management. This concludes the JWST OTIS CV test lecture series. We as part of the OTIS Thermal team hope you have learned a bit about how we designed and executed the OTIS CV test, and the many challenges we overcame to make it a success.</a:t>
            </a:r>
            <a:r>
              <a:rPr lang="en-US" sz="1200" u="none" kern="1200" dirty="0" smtClean="0">
                <a:solidFill>
                  <a:schemeClr val="tx1"/>
                </a:solidFill>
                <a:effectLst/>
                <a:latin typeface="+mn-lt"/>
                <a:ea typeface="+mn-ea"/>
                <a:cs typeface="+mn-cs"/>
              </a:rPr>
              <a:t> We</a:t>
            </a:r>
            <a:r>
              <a:rPr lang="en-US" sz="1200" u="none" kern="1200" baseline="0" dirty="0" smtClean="0">
                <a:solidFill>
                  <a:schemeClr val="tx1"/>
                </a:solidFill>
                <a:effectLst/>
                <a:latin typeface="+mn-lt"/>
                <a:ea typeface="+mn-ea"/>
                <a:cs typeface="+mn-cs"/>
              </a:rPr>
              <a:t> hope that for future large cryogenic missions, this </a:t>
            </a:r>
            <a:r>
              <a:rPr lang="en-US" sz="1200" u="none" kern="1200" dirty="0" smtClean="0">
                <a:solidFill>
                  <a:schemeClr val="tx1"/>
                </a:solidFill>
                <a:effectLst/>
                <a:latin typeface="+mn-lt"/>
                <a:ea typeface="+mn-ea"/>
                <a:cs typeface="+mn-cs"/>
              </a:rPr>
              <a:t>lecture will serve as a guideline for planning system-level thermal vacuum tests. </a:t>
            </a:r>
            <a:r>
              <a:rPr lang="en-US" baseline="0" dirty="0" smtClean="0"/>
              <a:t> Thank you so much for your interest and attention!</a:t>
            </a:r>
            <a:endParaRPr lang="en-US"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28</a:t>
            </a:fld>
            <a:endParaRPr lang="en-US"/>
          </a:p>
        </p:txBody>
      </p:sp>
    </p:spTree>
    <p:extLst>
      <p:ext uri="{BB962C8B-B14F-4D97-AF65-F5344CB8AC3E}">
        <p14:creationId xmlns:p14="http://schemas.microsoft.com/office/powerpoint/2010/main" val="9733762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I’d like to acknowledge</a:t>
            </a:r>
            <a:r>
              <a:rPr lang="en-US" baseline="0" dirty="0" smtClean="0"/>
              <a:t> the entire OTIS CV test team for their countless hours of hard work and sacrifice to make our test a success. My appreciation extends to those people listed here who made invaluable contributions to the thermal design, analysis, and execution of the test. </a:t>
            </a:r>
            <a:r>
              <a:rPr lang="en-US" dirty="0" smtClean="0"/>
              <a:t>I would also like to</a:t>
            </a:r>
            <a:r>
              <a:rPr lang="en-US" baseline="0" dirty="0" smtClean="0"/>
              <a:t> thank Stuart Glazer, Brian Comber, Bill Burt, Wes Ousley, Perry Knollenberg, Shaun Thomson, Keith Havey, Randy Franck, Lee Feinberg, Carl Reis, Mark Voyton, and </a:t>
            </a:r>
            <a:r>
              <a:rPr lang="en-US" baseline="0" dirty="0" err="1" smtClean="0"/>
              <a:t>Juli</a:t>
            </a:r>
            <a:r>
              <a:rPr lang="en-US" baseline="0" dirty="0" smtClean="0"/>
              <a:t> Lander for their leadership during the OTIS CV test, and specifically Stuart Glazer, Brian Comber, Randy Franck, Keith Havey, and Jesse Huguet for their diligent review of the content in this lecture series. </a:t>
            </a:r>
          </a:p>
          <a:p>
            <a:endParaRPr lang="en-US" baseline="0" dirty="0" smtClean="0"/>
          </a:p>
          <a:p>
            <a:r>
              <a:rPr lang="en-US" baseline="0" dirty="0" smtClean="0"/>
              <a:t>Finally, I’d like to thank Daniel Nguyen at NASA Goddard Space Flight Center, Ruth Amundsen at NASA Langley Research Center, and Steve Rickman at NASA Johnson Space Center for giving me the opportunity to create this lecture series for the NESC Academy. It has certainly been a privilege to be able to share this content on the JWST OTIS CV test with all of you.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29</a:t>
            </a:fld>
            <a:endParaRPr lang="en-US"/>
          </a:p>
        </p:txBody>
      </p:sp>
    </p:spTree>
    <p:extLst>
      <p:ext uri="{BB962C8B-B14F-4D97-AF65-F5344CB8AC3E}">
        <p14:creationId xmlns:p14="http://schemas.microsoft.com/office/powerpoint/2010/main" val="27514655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is</a:t>
            </a:r>
            <a:r>
              <a:rPr lang="en-US" baseline="0" dirty="0" smtClean="0"/>
              <a:t> a list of the acronyms that were used in this and all previous JWST OTIS CV lectures.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30</a:t>
            </a:fld>
            <a:endParaRPr lang="en-US"/>
          </a:p>
        </p:txBody>
      </p:sp>
    </p:spTree>
    <p:extLst>
      <p:ext uri="{BB962C8B-B14F-4D97-AF65-F5344CB8AC3E}">
        <p14:creationId xmlns:p14="http://schemas.microsoft.com/office/powerpoint/2010/main" val="27615857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the second page of acronyms.</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31</a:t>
            </a:fld>
            <a:endParaRPr lang="en-US"/>
          </a:p>
        </p:txBody>
      </p:sp>
    </p:spTree>
    <p:extLst>
      <p:ext uri="{BB962C8B-B14F-4D97-AF65-F5344CB8AC3E}">
        <p14:creationId xmlns:p14="http://schemas.microsoft.com/office/powerpoint/2010/main" val="38926274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a:t>
            </a:r>
            <a:r>
              <a:rPr lang="en-US" baseline="0" dirty="0" smtClean="0"/>
              <a:t> is a list of references used in this lecture. On behalf of the OTIS CV test team, thanks again for your attention. We hope it has been a valuable experience.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32</a:t>
            </a:fld>
            <a:endParaRPr lang="en-US"/>
          </a:p>
        </p:txBody>
      </p:sp>
    </p:spTree>
    <p:extLst>
      <p:ext uri="{BB962C8B-B14F-4D97-AF65-F5344CB8AC3E}">
        <p14:creationId xmlns:p14="http://schemas.microsoft.com/office/powerpoint/2010/main" val="3229227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19200"/>
            <a:ext cx="7772400" cy="1470025"/>
          </a:xfrm>
          <a:prstGeom prst="rect">
            <a:avLst/>
          </a:prstGeom>
        </p:spPr>
        <p:txBody>
          <a:bodyPr/>
          <a:lstStyle>
            <a:lvl1pPr algn="ctr">
              <a:defRPr baseline="0">
                <a:solidFill>
                  <a:srgbClr val="0B3D9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454944" y="2848947"/>
            <a:ext cx="6400800" cy="14478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66725" y="1049338"/>
            <a:ext cx="8258175" cy="5497512"/>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5410200" cy="779462"/>
          </a:xfrm>
          <a:prstGeom prst="rect">
            <a:avLst/>
          </a:prstGeom>
        </p:spPr>
        <p:txBody>
          <a:bodyPr/>
          <a:lstStyle>
            <a:lvl1pPr>
              <a:defRPr>
                <a:solidFill>
                  <a:schemeClr val="tx1"/>
                </a:solidFill>
              </a:defRPr>
            </a:lvl1pPr>
          </a:lstStyle>
          <a:p>
            <a:r>
              <a:rPr kumimoji="0" lang="en-US" sz="2400" b="0" i="0" u="none" strike="noStrike" kern="0" cap="none" spc="0" normalizeH="0" baseline="0" noProof="0" dirty="0" smtClean="0">
                <a:ln>
                  <a:noFill/>
                </a:ln>
                <a:solidFill>
                  <a:srgbClr val="0B3D91"/>
                </a:solidFill>
                <a:effectLst/>
                <a:uLnTx/>
                <a:uFillTx/>
                <a:latin typeface="+mj-lt"/>
                <a:ea typeface="+mj-ea"/>
                <a:cs typeface="+mj-cs"/>
              </a:rPr>
              <a:t>Click to edit Master title style</a:t>
            </a:r>
            <a:endParaRPr lang="en-US" dirty="0"/>
          </a:p>
        </p:txBody>
      </p:sp>
      <p:sp>
        <p:nvSpPr>
          <p:cNvPr id="3" name="Content Placeholder 2"/>
          <p:cNvSpPr>
            <a:spLocks noGrp="1"/>
          </p:cNvSpPr>
          <p:nvPr>
            <p:ph idx="1" hasCustomPrompt="1"/>
          </p:nvPr>
        </p:nvSpPr>
        <p:spPr>
          <a:xfrm>
            <a:off x="466725" y="1049338"/>
            <a:ext cx="8258175" cy="5497512"/>
          </a:xfrm>
          <a:prstGeom prst="rect">
            <a:avLst/>
          </a:prstGeom>
        </p:spPr>
        <p:txBody>
          <a:bodyPr/>
          <a:lstStyle>
            <a:lvl1pPr>
              <a:buFont typeface="Arial" panose="020B0604020202020204" pitchFamily="34" charset="0"/>
              <a:buChar char="•"/>
              <a:defRPr sz="3600"/>
            </a:lvl1pPr>
          </a:lstStyle>
          <a:p>
            <a:pPr marL="0" marR="0">
              <a:spcBef>
                <a:spcPts val="0"/>
              </a:spcBef>
              <a:spcAft>
                <a:spcPts val="0"/>
              </a:spcAft>
            </a:pPr>
            <a:r>
              <a:rPr lang="en-US" sz="1200" dirty="0" smtClean="0">
                <a:effectLst/>
                <a:latin typeface="Times New Roman" panose="02020603050405020304" pitchFamily="18" charset="0"/>
                <a:ea typeface="Times New Roman" panose="02020603050405020304" pitchFamily="18" charset="0"/>
              </a:rPr>
              <a:t>Text</a:t>
            </a:r>
            <a:endParaRPr lang="en-US" sz="1200" dirty="0">
              <a:effectLst/>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dirty="0" smtClean="0"/>
              <a:t>Click to edit Master title style</a:t>
            </a:r>
            <a:endParaRPr lang="en-US" dirty="0"/>
          </a:p>
        </p:txBody>
      </p:sp>
    </p:spTree>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descr="ABL"/>
          <p:cNvSpPr>
            <a:spLocks noChangeArrowheads="1"/>
          </p:cNvSpPr>
          <p:nvPr/>
        </p:nvSpPr>
        <p:spPr bwMode="auto">
          <a:xfrm>
            <a:off x="1047750" y="6629400"/>
            <a:ext cx="7080250" cy="228600"/>
          </a:xfrm>
          <a:prstGeom prst="rect">
            <a:avLst/>
          </a:prstGeom>
          <a:noFill/>
          <a:ln w="9525">
            <a:noFill/>
            <a:miter lim="800000"/>
            <a:headEnd/>
            <a:tailEnd/>
          </a:ln>
          <a:effectLst/>
        </p:spPr>
        <p:txBody>
          <a:bodyPr>
            <a:spAutoFit/>
          </a:bodyPr>
          <a:lstStyle/>
          <a:p>
            <a:pPr algn="ctr" eaLnBrk="0" hangingPunct="0">
              <a:defRPr/>
            </a:pPr>
            <a:r>
              <a:rPr lang="en-US" sz="900" b="0" dirty="0">
                <a:solidFill>
                  <a:srgbClr val="003399"/>
                </a:solidFill>
                <a:cs typeface="+mn-cs"/>
              </a:rPr>
              <a:t>This document is </a:t>
            </a:r>
            <a:r>
              <a:rPr lang="en-US" sz="900" b="0" dirty="0" smtClean="0">
                <a:solidFill>
                  <a:srgbClr val="003399"/>
                </a:solidFill>
                <a:cs typeface="+mn-cs"/>
              </a:rPr>
              <a:t>EAR </a:t>
            </a:r>
            <a:r>
              <a:rPr lang="en-US" sz="900" b="0" dirty="0">
                <a:solidFill>
                  <a:srgbClr val="003399"/>
                </a:solidFill>
                <a:cs typeface="+mn-cs"/>
              </a:rPr>
              <a:t>controlled.  Use or disclosure of data contained on this page is subject to the restriction(s) on the title page of this document.</a:t>
            </a:r>
          </a:p>
        </p:txBody>
      </p:sp>
    </p:spTree>
  </p:cSld>
  <p:clrMapOvr>
    <a:masterClrMapping/>
  </p:clrMapOv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66725" y="1049338"/>
            <a:ext cx="8258175" cy="549751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1150" y="138113"/>
            <a:ext cx="2063750" cy="6408737"/>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6725" y="138113"/>
            <a:ext cx="6042025" cy="6408737"/>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66725" y="1049338"/>
            <a:ext cx="8258175" cy="549751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66725" y="1049338"/>
            <a:ext cx="8258175" cy="549751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17" Type="http://schemas.openxmlformats.org/officeDocument/2006/relationships/image" Target="../media/image7.png"/><Relationship Id="rId2" Type="http://schemas.openxmlformats.org/officeDocument/2006/relationships/slideLayout" Target="../slideLayouts/slideLayout2.xml"/><Relationship Id="rId16"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image" Target="../media/image5.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762758" name="Rectangle 6"/>
          <p:cNvSpPr>
            <a:spLocks noGrp="1" noChangeArrowheads="1"/>
          </p:cNvSpPr>
          <p:nvPr/>
        </p:nvSpPr>
        <p:spPr bwMode="auto">
          <a:xfrm>
            <a:off x="8305800" y="6400800"/>
            <a:ext cx="742950" cy="457200"/>
          </a:xfrm>
          <a:prstGeom prst="rect">
            <a:avLst/>
          </a:prstGeom>
          <a:noFill/>
          <a:ln w="9525">
            <a:noFill/>
            <a:miter lim="800000"/>
            <a:headEnd/>
            <a:tailEnd/>
          </a:ln>
          <a:effectLst/>
        </p:spPr>
        <p:txBody>
          <a:bodyPr wrap="none" lIns="92075" tIns="46038" rIns="92075" bIns="46038" anchor="ctr"/>
          <a:lstStyle/>
          <a:p>
            <a:pPr algn="ctr" eaLnBrk="0" hangingPunct="0">
              <a:defRPr/>
            </a:pPr>
            <a:fld id="{C7D0276E-E550-4AD9-A0EE-1949B46B3519}" type="slidenum">
              <a:rPr lang="en-US" sz="900">
                <a:latin typeface="Arial" pitchFamily="34" charset="0"/>
                <a:cs typeface="+mn-cs"/>
              </a:rPr>
              <a:pPr algn="ctr" eaLnBrk="0" hangingPunct="0">
                <a:defRPr/>
              </a:pPr>
              <a:t>‹#›</a:t>
            </a:fld>
            <a:endParaRPr lang="en-US" sz="900" b="0" dirty="0">
              <a:latin typeface="Arial" pitchFamily="34" charset="0"/>
              <a:cs typeface="+mn-cs"/>
            </a:endParaRPr>
          </a:p>
        </p:txBody>
      </p:sp>
      <p:pic>
        <p:nvPicPr>
          <p:cNvPr id="4101" name="Picture 27" descr="jwst_circle_design3"/>
          <p:cNvPicPr>
            <a:picLocks noChangeAspect="1" noChangeArrowheads="1"/>
          </p:cNvPicPr>
          <p:nvPr/>
        </p:nvPicPr>
        <p:blipFill>
          <a:blip r:embed="rId12" cstate="print"/>
          <a:srcRect/>
          <a:stretch>
            <a:fillRect/>
          </a:stretch>
        </p:blipFill>
        <p:spPr bwMode="auto">
          <a:xfrm>
            <a:off x="72573" y="76200"/>
            <a:ext cx="765627" cy="765627"/>
          </a:xfrm>
          <a:prstGeom prst="rect">
            <a:avLst/>
          </a:prstGeom>
          <a:noFill/>
          <a:ln w="9525">
            <a:noFill/>
            <a:miter lim="800000"/>
            <a:headEnd/>
            <a:tailEnd/>
          </a:ln>
        </p:spPr>
      </p:pic>
      <p:grpSp>
        <p:nvGrpSpPr>
          <p:cNvPr id="2" name="Group 1"/>
          <p:cNvGrpSpPr/>
          <p:nvPr userDrawn="1"/>
        </p:nvGrpSpPr>
        <p:grpSpPr>
          <a:xfrm>
            <a:off x="6477000" y="150249"/>
            <a:ext cx="2484304" cy="687951"/>
            <a:chOff x="6281604" y="150249"/>
            <a:chExt cx="2679700" cy="777054"/>
          </a:xfrm>
        </p:grpSpPr>
        <p:pic>
          <p:nvPicPr>
            <p:cNvPr id="7" name="Picture 1120" descr="NASA_BallTrans"/>
            <p:cNvPicPr>
              <a:picLocks noChangeAspect="1" noChangeArrowheads="1"/>
            </p:cNvPicPr>
            <p:nvPr userDrawn="1"/>
          </p:nvPicPr>
          <p:blipFill>
            <a:blip r:embed="rId13" cstate="print"/>
            <a:srcRect/>
            <a:stretch>
              <a:fillRect/>
            </a:stretch>
          </p:blipFill>
          <p:spPr bwMode="auto">
            <a:xfrm>
              <a:off x="6281604" y="150249"/>
              <a:ext cx="698500" cy="600075"/>
            </a:xfrm>
            <a:prstGeom prst="rect">
              <a:avLst/>
            </a:prstGeom>
            <a:noFill/>
            <a:ln w="9525">
              <a:noFill/>
              <a:miter lim="800000"/>
              <a:headEnd/>
              <a:tailEnd/>
            </a:ln>
          </p:spPr>
        </p:pic>
        <p:pic>
          <p:nvPicPr>
            <p:cNvPr id="9" name="Picture 1122"/>
            <p:cNvPicPr>
              <a:picLocks noChangeAspect="1" noChangeArrowheads="1"/>
            </p:cNvPicPr>
            <p:nvPr userDrawn="1"/>
          </p:nvPicPr>
          <p:blipFill>
            <a:blip r:embed="rId14" cstate="print"/>
            <a:srcRect/>
            <a:stretch>
              <a:fillRect/>
            </a:stretch>
          </p:blipFill>
          <p:spPr bwMode="auto">
            <a:xfrm>
              <a:off x="6932613" y="559003"/>
              <a:ext cx="368300" cy="368300"/>
            </a:xfrm>
            <a:prstGeom prst="rect">
              <a:avLst/>
            </a:prstGeom>
            <a:noFill/>
          </p:spPr>
        </p:pic>
        <p:pic>
          <p:nvPicPr>
            <p:cNvPr id="10" name="Picture 1124" descr="small NOC_LOGO"/>
            <p:cNvPicPr>
              <a:picLocks noChangeAspect="1" noChangeArrowheads="1"/>
            </p:cNvPicPr>
            <p:nvPr userDrawn="1"/>
          </p:nvPicPr>
          <p:blipFill>
            <a:blip r:embed="rId15" cstate="print"/>
            <a:srcRect/>
            <a:stretch>
              <a:fillRect/>
            </a:stretch>
          </p:blipFill>
          <p:spPr bwMode="auto">
            <a:xfrm>
              <a:off x="7008679" y="207676"/>
              <a:ext cx="1952625" cy="346075"/>
            </a:xfrm>
            <a:prstGeom prst="rect">
              <a:avLst/>
            </a:prstGeom>
            <a:noFill/>
          </p:spPr>
        </p:pic>
        <p:pic>
          <p:nvPicPr>
            <p:cNvPr id="11" name="Picture 10" descr="Harris_wR_2color.png"/>
            <p:cNvPicPr>
              <a:picLocks noChangeAspect="1"/>
            </p:cNvPicPr>
            <p:nvPr userDrawn="1"/>
          </p:nvPicPr>
          <p:blipFill>
            <a:blip r:embed="rId16" cstate="screen"/>
            <a:stretch>
              <a:fillRect/>
            </a:stretch>
          </p:blipFill>
          <p:spPr>
            <a:xfrm>
              <a:off x="7848784" y="407999"/>
              <a:ext cx="1112520" cy="290949"/>
            </a:xfrm>
            <a:prstGeom prst="rect">
              <a:avLst/>
            </a:prstGeom>
          </p:spPr>
        </p:pic>
        <p:pic>
          <p:nvPicPr>
            <p:cNvPr id="12" name="Picture 11" descr="Logo-1.png"/>
            <p:cNvPicPr>
              <a:picLocks noChangeAspect="1"/>
            </p:cNvPicPr>
            <p:nvPr userDrawn="1"/>
          </p:nvPicPr>
          <p:blipFill>
            <a:blip r:embed="rId17" cstate="print"/>
            <a:stretch>
              <a:fillRect/>
            </a:stretch>
          </p:blipFill>
          <p:spPr>
            <a:xfrm>
              <a:off x="7315200" y="608592"/>
              <a:ext cx="865033" cy="313142"/>
            </a:xfrm>
            <a:prstGeom prst="rect">
              <a:avLst/>
            </a:prstGeom>
          </p:spPr>
        </p:pic>
      </p:grpSp>
    </p:spTree>
  </p:cSld>
  <p:clrMap bg1="lt1" tx1="dk1" bg2="lt2" tx2="dk2" accent1="accent1" accent2="accent2" accent3="accent3" accent4="accent4" accent5="accent5" accent6="accent6" hlink="hlink" folHlink="folHlink"/>
  <p:sldLayoutIdLst>
    <p:sldLayoutId id="2147483661" r:id="rId1"/>
    <p:sldLayoutId id="2147483663" r:id="rId2"/>
    <p:sldLayoutId id="2147483662" r:id="rId3"/>
    <p:sldLayoutId id="2147483664" r:id="rId4"/>
    <p:sldLayoutId id="2147483665" r:id="rId5"/>
    <p:sldLayoutId id="2147483666" r:id="rId6"/>
    <p:sldLayoutId id="2147483667" r:id="rId7"/>
    <p:sldLayoutId id="2147483668" r:id="rId8"/>
    <p:sldLayoutId id="2147483669" r:id="rId9"/>
    <p:sldLayoutId id="2147483670" r:id="rId10"/>
  </p:sldLayoutIdLst>
  <p:transition/>
  <p:hf sldNum="0" hdr="0" ftr="0"/>
  <p:txStyles>
    <p:title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p:titleStyle>
    <p:bodyStyle>
      <a:lvl1pPr marL="234950" indent="-234950" algn="l" rtl="0" eaLnBrk="1" fontAlgn="base" hangingPunct="1">
        <a:spcBef>
          <a:spcPct val="0"/>
        </a:spcBef>
        <a:spcAft>
          <a:spcPct val="15000"/>
        </a:spcAft>
        <a:buClr>
          <a:srgbClr val="0B3D91"/>
        </a:buClr>
        <a:buFont typeface="Wingdings" pitchFamily="2" charset="2"/>
        <a:buChar char="§"/>
        <a:defRPr sz="2000" b="1">
          <a:solidFill>
            <a:schemeClr val="tx1"/>
          </a:solidFill>
          <a:latin typeface="+mn-lt"/>
          <a:ea typeface="+mn-ea"/>
          <a:cs typeface="+mn-cs"/>
        </a:defRPr>
      </a:lvl1pPr>
      <a:lvl2pPr marL="685800" indent="-231775" algn="l" rtl="0" eaLnBrk="1" fontAlgn="base" hangingPunct="1">
        <a:spcBef>
          <a:spcPct val="0"/>
        </a:spcBef>
        <a:spcAft>
          <a:spcPct val="15000"/>
        </a:spcAft>
        <a:buClr>
          <a:srgbClr val="0B3D91"/>
        </a:buClr>
        <a:buChar char="–"/>
        <a:defRPr sz="1900">
          <a:solidFill>
            <a:schemeClr val="tx1"/>
          </a:solidFill>
          <a:latin typeface="+mn-lt"/>
        </a:defRPr>
      </a:lvl2pPr>
      <a:lvl3pPr marL="969963" indent="-169863" algn="l" rtl="0" eaLnBrk="1" fontAlgn="base" hangingPunct="1">
        <a:spcBef>
          <a:spcPct val="0"/>
        </a:spcBef>
        <a:spcAft>
          <a:spcPct val="15000"/>
        </a:spcAft>
        <a:buClr>
          <a:srgbClr val="0B3D91"/>
        </a:buClr>
        <a:buFont typeface="Palatino Linotype" pitchFamily="18" charset="0"/>
        <a:buChar char="»"/>
        <a:defRPr sz="1900">
          <a:solidFill>
            <a:schemeClr val="tx1"/>
          </a:solidFill>
          <a:latin typeface="+mn-lt"/>
        </a:defRPr>
      </a:lvl3pPr>
      <a:lvl4pPr marL="1290638" indent="-206375" algn="l" rtl="0" eaLnBrk="1" fontAlgn="base" hangingPunct="1">
        <a:spcBef>
          <a:spcPct val="0"/>
        </a:spcBef>
        <a:spcAft>
          <a:spcPct val="15000"/>
        </a:spcAft>
        <a:buClr>
          <a:srgbClr val="0B3D91"/>
        </a:buClr>
        <a:buFont typeface="Arial" charset="0"/>
        <a:buChar char="-"/>
        <a:defRPr sz="1900">
          <a:solidFill>
            <a:schemeClr val="tx1"/>
          </a:solidFill>
          <a:latin typeface="+mn-lt"/>
        </a:defRPr>
      </a:lvl4pPr>
      <a:lvl5pPr marL="1636713" indent="-231775" algn="l" rtl="0" eaLnBrk="1" fontAlgn="base" hangingPunct="1">
        <a:spcBef>
          <a:spcPct val="0"/>
        </a:spcBef>
        <a:spcAft>
          <a:spcPct val="15000"/>
        </a:spcAft>
        <a:buClr>
          <a:srgbClr val="0B3D91"/>
        </a:buClr>
        <a:defRPr sz="1900">
          <a:solidFill>
            <a:schemeClr val="tx1"/>
          </a:solidFill>
          <a:latin typeface="+mn-lt"/>
        </a:defRPr>
      </a:lvl5pPr>
      <a:lvl6pPr marL="2093913" indent="-231775" algn="l" rtl="0" eaLnBrk="1" fontAlgn="base" hangingPunct="1">
        <a:spcBef>
          <a:spcPct val="0"/>
        </a:spcBef>
        <a:spcAft>
          <a:spcPct val="15000"/>
        </a:spcAft>
        <a:buClr>
          <a:srgbClr val="0B3D91"/>
        </a:buClr>
        <a:defRPr sz="1900">
          <a:solidFill>
            <a:schemeClr val="tx1"/>
          </a:solidFill>
          <a:latin typeface="+mn-lt"/>
        </a:defRPr>
      </a:lvl6pPr>
      <a:lvl7pPr marL="2551113" indent="-231775" algn="l" rtl="0" eaLnBrk="1" fontAlgn="base" hangingPunct="1">
        <a:spcBef>
          <a:spcPct val="0"/>
        </a:spcBef>
        <a:spcAft>
          <a:spcPct val="15000"/>
        </a:spcAft>
        <a:buClr>
          <a:srgbClr val="0B3D91"/>
        </a:buClr>
        <a:defRPr sz="1900">
          <a:solidFill>
            <a:schemeClr val="tx1"/>
          </a:solidFill>
          <a:latin typeface="+mn-lt"/>
        </a:defRPr>
      </a:lvl7pPr>
      <a:lvl8pPr marL="3008313" indent="-231775" algn="l" rtl="0" eaLnBrk="1" fontAlgn="base" hangingPunct="1">
        <a:spcBef>
          <a:spcPct val="0"/>
        </a:spcBef>
        <a:spcAft>
          <a:spcPct val="15000"/>
        </a:spcAft>
        <a:buClr>
          <a:srgbClr val="0B3D91"/>
        </a:buClr>
        <a:defRPr sz="1900">
          <a:solidFill>
            <a:schemeClr val="tx1"/>
          </a:solidFill>
          <a:latin typeface="+mn-lt"/>
        </a:defRPr>
      </a:lvl8pPr>
      <a:lvl9pPr marL="3465513" indent="-231775" algn="l" rtl="0" eaLnBrk="1" fontAlgn="base" hangingPunct="1">
        <a:spcBef>
          <a:spcPct val="0"/>
        </a:spcBef>
        <a:spcAft>
          <a:spcPct val="15000"/>
        </a:spcAft>
        <a:buClr>
          <a:srgbClr val="0B3D91"/>
        </a:buCl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1.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flickr.com/photos/nasawebbtelescope/5891526008"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19200"/>
            <a:ext cx="7772400" cy="2536825"/>
          </a:xfrm>
        </p:spPr>
        <p:txBody>
          <a:bodyPr/>
          <a:lstStyle/>
          <a:p>
            <a:r>
              <a:rPr lang="en-US" sz="2800" dirty="0"/>
              <a:t>James Webb Space Telescope </a:t>
            </a:r>
            <a:br>
              <a:rPr lang="en-US" sz="2800" dirty="0"/>
            </a:br>
            <a:r>
              <a:rPr lang="en-US" sz="2800" dirty="0"/>
              <a:t>Optical Telescope Element / </a:t>
            </a:r>
            <a:br>
              <a:rPr lang="en-US" sz="2800" dirty="0"/>
            </a:br>
            <a:r>
              <a:rPr lang="en-US" sz="2800" dirty="0"/>
              <a:t>Integrated Science Instrument Module (OTIS) Cryogenic Vacuum </a:t>
            </a:r>
            <a:r>
              <a:rPr lang="en-US" sz="2800" dirty="0" smtClean="0"/>
              <a:t>Test</a:t>
            </a:r>
            <a:br>
              <a:rPr lang="en-US" sz="2800" dirty="0" smtClean="0"/>
            </a:br>
            <a:r>
              <a:rPr lang="en-US" sz="2800" dirty="0" smtClean="0"/>
              <a:t/>
            </a:r>
            <a:br>
              <a:rPr lang="en-US" sz="2800" dirty="0" smtClean="0"/>
            </a:br>
            <a:r>
              <a:rPr lang="en-US" sz="2800" dirty="0" smtClean="0"/>
              <a:t>Part IV: Lessons Learned</a:t>
            </a:r>
            <a:endParaRPr lang="en-US" sz="2800" dirty="0"/>
          </a:p>
        </p:txBody>
      </p:sp>
      <p:sp>
        <p:nvSpPr>
          <p:cNvPr id="3" name="Subtitle 2"/>
          <p:cNvSpPr>
            <a:spLocks noGrp="1"/>
          </p:cNvSpPr>
          <p:nvPr>
            <p:ph type="subTitle" idx="1"/>
          </p:nvPr>
        </p:nvSpPr>
        <p:spPr>
          <a:xfrm>
            <a:off x="1371600" y="4114800"/>
            <a:ext cx="6400800" cy="1447800"/>
          </a:xfrm>
        </p:spPr>
        <p:txBody>
          <a:bodyPr/>
          <a:lstStyle/>
          <a:p>
            <a:r>
              <a:rPr lang="en-US" dirty="0" smtClean="0"/>
              <a:t>Kan Yang, Stuart Glazer</a:t>
            </a:r>
          </a:p>
          <a:p>
            <a:r>
              <a:rPr lang="en-US" dirty="0" smtClean="0"/>
              <a:t>NASA Goddard Space Flight Center</a:t>
            </a:r>
          </a:p>
          <a:p>
            <a:endParaRPr lang="en-US" dirty="0"/>
          </a:p>
          <a:p>
            <a:r>
              <a:rPr lang="en-US" dirty="0"/>
              <a:t>Brian Comber</a:t>
            </a:r>
          </a:p>
          <a:p>
            <a:r>
              <a:rPr lang="en-US" dirty="0"/>
              <a:t>Genesis Engineering Solutions, Inc. </a:t>
            </a:r>
          </a:p>
          <a:p>
            <a:endParaRPr lang="en-US" dirty="0" smtClean="0"/>
          </a:p>
        </p:txBody>
      </p:sp>
      <p:sp>
        <p:nvSpPr>
          <p:cNvPr id="4" name="Rectangle 3"/>
          <p:cNvSpPr/>
          <p:nvPr/>
        </p:nvSpPr>
        <p:spPr>
          <a:xfrm>
            <a:off x="0" y="6096000"/>
            <a:ext cx="9144000" cy="523220"/>
          </a:xfrm>
          <a:prstGeom prst="rect">
            <a:avLst/>
          </a:prstGeom>
        </p:spPr>
        <p:txBody>
          <a:bodyPr wrap="square">
            <a:spAutoFit/>
          </a:bodyPr>
          <a:lstStyle/>
          <a:p>
            <a:pPr algn="ctr"/>
            <a:r>
              <a:rPr lang="en-US" sz="1400" i="1" dirty="0"/>
              <a:t>Reference </a:t>
            </a:r>
            <a:r>
              <a:rPr lang="en-US" sz="1400" i="1" dirty="0" smtClean="0"/>
              <a:t>in this course </a:t>
            </a:r>
            <a:r>
              <a:rPr lang="en-US" sz="1400" i="1" dirty="0"/>
              <a:t>to any specific commercial products, process, service, manufacturer, company, or trademark does not constitute its endorsement or </a:t>
            </a:r>
            <a:r>
              <a:rPr lang="en-US" sz="1400" i="1" dirty="0" smtClean="0"/>
              <a:t>recommendation by the U.S. Government or the NESC Academy. </a:t>
            </a:r>
            <a:endParaRPr lang="en-US" sz="1400" i="1" dirty="0"/>
          </a:p>
        </p:txBody>
      </p:sp>
    </p:spTree>
    <p:extLst>
      <p:ext uri="{BB962C8B-B14F-4D97-AF65-F5344CB8AC3E}">
        <p14:creationId xmlns:p14="http://schemas.microsoft.com/office/powerpoint/2010/main" val="3263423257"/>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p:txBody>
          <a:bodyPr/>
          <a:lstStyle/>
          <a:p>
            <a:r>
              <a:rPr lang="en-US" dirty="0" smtClean="0"/>
              <a:t>This lecture represents the fourth part of the JWST OTIS CV Test Lecture Series</a:t>
            </a:r>
          </a:p>
          <a:p>
            <a:pPr lvl="1"/>
            <a:r>
              <a:rPr lang="en-US" dirty="0" smtClean="0"/>
              <a:t>Part </a:t>
            </a:r>
            <a:r>
              <a:rPr lang="en-US" dirty="0"/>
              <a:t>I: Thermal Architecture</a:t>
            </a:r>
          </a:p>
          <a:p>
            <a:pPr lvl="1"/>
            <a:r>
              <a:rPr lang="en-US" dirty="0"/>
              <a:t>Part II: Thermal Analysis</a:t>
            </a:r>
          </a:p>
          <a:p>
            <a:pPr lvl="1"/>
            <a:r>
              <a:rPr lang="en-US" dirty="0"/>
              <a:t>Part III: Preparations for Off-Nominal Events</a:t>
            </a:r>
          </a:p>
          <a:p>
            <a:pPr lvl="1"/>
            <a:r>
              <a:rPr lang="en-US" b="1" dirty="0">
                <a:solidFill>
                  <a:srgbClr val="FF0000"/>
                </a:solidFill>
              </a:rPr>
              <a:t>Part IV: Lessons Learned</a:t>
            </a:r>
          </a:p>
          <a:p>
            <a:endParaRPr lang="en-US" dirty="0" smtClean="0"/>
          </a:p>
          <a:p>
            <a:r>
              <a:rPr lang="en-US" dirty="0" smtClean="0"/>
              <a:t>Objectives of this current lecture:</a:t>
            </a:r>
          </a:p>
          <a:p>
            <a:pPr lvl="1">
              <a:buFontTx/>
              <a:buChar char="-"/>
            </a:pPr>
            <a:r>
              <a:rPr lang="en-US" dirty="0" smtClean="0"/>
              <a:t>Cover lessons learned for the following categories:</a:t>
            </a:r>
          </a:p>
          <a:p>
            <a:pPr lvl="2">
              <a:buFontTx/>
              <a:buChar char="-"/>
            </a:pPr>
            <a:r>
              <a:rPr lang="en-US" dirty="0" smtClean="0"/>
              <a:t>Test thermal analysis</a:t>
            </a:r>
          </a:p>
          <a:p>
            <a:pPr lvl="2">
              <a:buFontTx/>
              <a:buChar char="-"/>
            </a:pPr>
            <a:r>
              <a:rPr lang="en-US" dirty="0" smtClean="0"/>
              <a:t>Flight and test hardware</a:t>
            </a:r>
          </a:p>
          <a:p>
            <a:pPr lvl="2">
              <a:buFontTx/>
              <a:buChar char="-"/>
            </a:pPr>
            <a:r>
              <a:rPr lang="en-US" dirty="0" smtClean="0"/>
              <a:t>Test planning and management</a:t>
            </a:r>
          </a:p>
          <a:p>
            <a:pPr lvl="1">
              <a:buFontTx/>
              <a:buChar char="-"/>
            </a:pPr>
            <a:endParaRPr lang="en-US" dirty="0"/>
          </a:p>
        </p:txBody>
      </p:sp>
    </p:spTree>
    <p:extLst>
      <p:ext uri="{BB962C8B-B14F-4D97-AF65-F5344CB8AC3E}">
        <p14:creationId xmlns:p14="http://schemas.microsoft.com/office/powerpoint/2010/main" val="928685372"/>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a:srcRect l="37317" r="38853"/>
          <a:stretch/>
        </p:blipFill>
        <p:spPr>
          <a:xfrm>
            <a:off x="4267200" y="695325"/>
            <a:ext cx="3870036" cy="5781675"/>
          </a:xfrm>
          <a:prstGeom prst="rect">
            <a:avLst/>
          </a:prstGeom>
        </p:spPr>
      </p:pic>
      <p:sp>
        <p:nvSpPr>
          <p:cNvPr id="2" name="Title 1"/>
          <p:cNvSpPr>
            <a:spLocks noGrp="1"/>
          </p:cNvSpPr>
          <p:nvPr>
            <p:ph type="title"/>
          </p:nvPr>
        </p:nvSpPr>
        <p:spPr/>
        <p:txBody>
          <a:bodyPr/>
          <a:lstStyle/>
          <a:p>
            <a:r>
              <a:rPr lang="en-US" dirty="0" smtClean="0"/>
              <a:t>Recap: Components in the OTIS CV Test</a:t>
            </a:r>
            <a:endParaRPr lang="en-US" dirty="0"/>
          </a:p>
        </p:txBody>
      </p:sp>
      <p:pic>
        <p:nvPicPr>
          <p:cNvPr id="4" name="Content Placeholder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7199" y="1066800"/>
            <a:ext cx="3182469" cy="5410200"/>
          </a:xfrm>
          <a:prstGeom prst="rect">
            <a:avLst/>
          </a:prstGeom>
        </p:spPr>
      </p:pic>
      <p:sp>
        <p:nvSpPr>
          <p:cNvPr id="6" name="TextBox 5"/>
          <p:cNvSpPr txBox="1"/>
          <p:nvPr/>
        </p:nvSpPr>
        <p:spPr>
          <a:xfrm>
            <a:off x="638733" y="1219199"/>
            <a:ext cx="2819400" cy="307777"/>
          </a:xfrm>
          <a:prstGeom prst="rect">
            <a:avLst/>
          </a:prstGeom>
          <a:noFill/>
        </p:spPr>
        <p:txBody>
          <a:bodyPr wrap="square" rtlCol="0">
            <a:spAutoFit/>
          </a:bodyPr>
          <a:lstStyle/>
          <a:p>
            <a:pPr algn="ctr"/>
            <a:r>
              <a:rPr lang="en-US" sz="1400" b="1" dirty="0" smtClean="0"/>
              <a:t>JSC Chamber A Wall</a:t>
            </a:r>
            <a:endParaRPr lang="en-US" sz="1400" b="1" dirty="0"/>
          </a:p>
        </p:txBody>
      </p:sp>
      <p:sp>
        <p:nvSpPr>
          <p:cNvPr id="7" name="TextBox 6"/>
          <p:cNvSpPr txBox="1"/>
          <p:nvPr/>
        </p:nvSpPr>
        <p:spPr>
          <a:xfrm>
            <a:off x="638733" y="1522313"/>
            <a:ext cx="2819400" cy="307777"/>
          </a:xfrm>
          <a:prstGeom prst="rect">
            <a:avLst/>
          </a:prstGeom>
          <a:noFill/>
        </p:spPr>
        <p:txBody>
          <a:bodyPr wrap="square" rtlCol="0">
            <a:spAutoFit/>
          </a:bodyPr>
          <a:lstStyle/>
          <a:p>
            <a:pPr algn="ctr"/>
            <a:r>
              <a:rPr lang="en-US" sz="1400" b="1" dirty="0" smtClean="0"/>
              <a:t>Liquid Nitrogen (LN2) Shroud</a:t>
            </a:r>
            <a:endParaRPr lang="en-US" sz="1400" b="1" dirty="0"/>
          </a:p>
        </p:txBody>
      </p:sp>
      <p:sp>
        <p:nvSpPr>
          <p:cNvPr id="8" name="TextBox 7"/>
          <p:cNvSpPr txBox="1"/>
          <p:nvPr/>
        </p:nvSpPr>
        <p:spPr>
          <a:xfrm>
            <a:off x="729501" y="1830090"/>
            <a:ext cx="2819400" cy="307777"/>
          </a:xfrm>
          <a:prstGeom prst="rect">
            <a:avLst/>
          </a:prstGeom>
          <a:noFill/>
        </p:spPr>
        <p:txBody>
          <a:bodyPr wrap="square" rtlCol="0">
            <a:spAutoFit/>
          </a:bodyPr>
          <a:lstStyle/>
          <a:p>
            <a:pPr algn="ctr"/>
            <a:r>
              <a:rPr lang="en-US" sz="1400" b="1" dirty="0" smtClean="0"/>
              <a:t>Helium Shroud</a:t>
            </a:r>
            <a:endParaRPr lang="en-US" sz="1400" b="1" dirty="0"/>
          </a:p>
        </p:txBody>
      </p:sp>
      <p:sp>
        <p:nvSpPr>
          <p:cNvPr id="10" name="TextBox 9"/>
          <p:cNvSpPr txBox="1"/>
          <p:nvPr/>
        </p:nvSpPr>
        <p:spPr>
          <a:xfrm>
            <a:off x="7594992" y="5349249"/>
            <a:ext cx="1515429" cy="1200329"/>
          </a:xfrm>
          <a:prstGeom prst="rect">
            <a:avLst/>
          </a:prstGeom>
          <a:noFill/>
        </p:spPr>
        <p:txBody>
          <a:bodyPr wrap="square" rtlCol="0">
            <a:spAutoFit/>
          </a:bodyPr>
          <a:lstStyle/>
          <a:p>
            <a:r>
              <a:rPr lang="en-US" sz="1200" dirty="0" smtClean="0"/>
              <a:t>ISIM Contains: </a:t>
            </a:r>
            <a:r>
              <a:rPr lang="en-US" sz="1200" dirty="0" err="1" smtClean="0"/>
              <a:t>NIRSpec</a:t>
            </a:r>
            <a:r>
              <a:rPr lang="en-US" sz="1200" dirty="0" smtClean="0"/>
              <a:t>, </a:t>
            </a:r>
            <a:r>
              <a:rPr lang="en-US" sz="1200" dirty="0" err="1" smtClean="0"/>
              <a:t>NIRCam</a:t>
            </a:r>
            <a:r>
              <a:rPr lang="en-US" sz="1200" dirty="0" smtClean="0"/>
              <a:t>, FGS/NIRISS, and MIRI. All instruments contain POMs. </a:t>
            </a:r>
            <a:r>
              <a:rPr lang="en-US" sz="1200" dirty="0" err="1" smtClean="0"/>
              <a:t>NIRSpec</a:t>
            </a:r>
            <a:r>
              <a:rPr lang="en-US" sz="1200" dirty="0" smtClean="0"/>
              <a:t> has a separate OA and FPA.</a:t>
            </a:r>
            <a:endParaRPr lang="en-US" sz="1200" dirty="0"/>
          </a:p>
        </p:txBody>
      </p:sp>
      <p:cxnSp>
        <p:nvCxnSpPr>
          <p:cNvPr id="11" name="Straight Arrow Connector 10"/>
          <p:cNvCxnSpPr/>
          <p:nvPr/>
        </p:nvCxnSpPr>
        <p:spPr>
          <a:xfrm flipH="1" flipV="1">
            <a:off x="6746269" y="5459519"/>
            <a:ext cx="803925" cy="22530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4641260" y="6098266"/>
            <a:ext cx="489107" cy="28396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4397420" y="5558671"/>
            <a:ext cx="594481" cy="1452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831880" y="2899498"/>
            <a:ext cx="1332926" cy="134091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6870291" y="6069020"/>
            <a:ext cx="33387" cy="39206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4510645" y="5316820"/>
            <a:ext cx="594481" cy="1452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a:off x="7273195" y="909865"/>
            <a:ext cx="0" cy="3475674"/>
          </a:xfrm>
          <a:prstGeom prst="straightConnector1">
            <a:avLst/>
          </a:prstGeom>
          <a:blipFill dpi="0" rotWithShape="0">
            <a:blip r:embed="rId5"/>
            <a:srcRect/>
            <a:stretch>
              <a:fillRect/>
            </a:stretch>
          </a:blipFill>
          <a:ln w="9525" cap="flat" cmpd="sng" algn="ctr">
            <a:solidFill>
              <a:srgbClr val="FF0000"/>
            </a:solidFill>
            <a:prstDash val="dash"/>
            <a:round/>
            <a:headEnd type="none" w="sm" len="sm"/>
            <a:tailEnd type="triangle"/>
          </a:ln>
          <a:effectLst/>
        </p:spPr>
      </p:cxnSp>
      <p:cxnSp>
        <p:nvCxnSpPr>
          <p:cNvPr id="19" name="Straight Arrow Connector 18"/>
          <p:cNvCxnSpPr/>
          <p:nvPr/>
        </p:nvCxnSpPr>
        <p:spPr bwMode="auto">
          <a:xfrm flipH="1" flipV="1">
            <a:off x="6326892" y="1290994"/>
            <a:ext cx="895472" cy="3008875"/>
          </a:xfrm>
          <a:prstGeom prst="straightConnector1">
            <a:avLst/>
          </a:prstGeom>
          <a:blipFill dpi="0" rotWithShape="0">
            <a:blip r:embed="rId5"/>
            <a:srcRect/>
            <a:stretch>
              <a:fillRect/>
            </a:stretch>
          </a:blipFill>
          <a:ln w="9525" cap="flat" cmpd="sng" algn="ctr">
            <a:solidFill>
              <a:srgbClr val="FF0000"/>
            </a:solidFill>
            <a:prstDash val="dash"/>
            <a:round/>
            <a:headEnd type="none" w="sm" len="sm"/>
            <a:tailEnd type="triangle"/>
          </a:ln>
          <a:effectLst/>
        </p:spPr>
      </p:cxnSp>
      <p:cxnSp>
        <p:nvCxnSpPr>
          <p:cNvPr id="20" name="Straight Arrow Connector 19"/>
          <p:cNvCxnSpPr/>
          <p:nvPr/>
        </p:nvCxnSpPr>
        <p:spPr bwMode="auto">
          <a:xfrm flipH="1">
            <a:off x="6221197" y="1307775"/>
            <a:ext cx="37589" cy="3600798"/>
          </a:xfrm>
          <a:prstGeom prst="straightConnector1">
            <a:avLst/>
          </a:prstGeom>
          <a:blipFill dpi="0" rotWithShape="0">
            <a:blip r:embed="rId5"/>
            <a:srcRect/>
            <a:stretch>
              <a:fillRect/>
            </a:stretch>
          </a:blipFill>
          <a:ln w="9525" cap="flat" cmpd="sng" algn="ctr">
            <a:solidFill>
              <a:srgbClr val="FF0000"/>
            </a:solidFill>
            <a:prstDash val="dash"/>
            <a:round/>
            <a:headEnd type="none" w="sm" len="sm"/>
            <a:tailEnd type="triangle"/>
          </a:ln>
          <a:effectLst/>
        </p:spPr>
      </p:cxnSp>
      <p:cxnSp>
        <p:nvCxnSpPr>
          <p:cNvPr id="21" name="Straight Arrow Connector 20"/>
          <p:cNvCxnSpPr/>
          <p:nvPr/>
        </p:nvCxnSpPr>
        <p:spPr bwMode="auto">
          <a:xfrm flipV="1">
            <a:off x="6261875" y="4157199"/>
            <a:ext cx="82859" cy="592436"/>
          </a:xfrm>
          <a:prstGeom prst="straightConnector1">
            <a:avLst/>
          </a:prstGeom>
          <a:blipFill dpi="0" rotWithShape="0">
            <a:blip r:embed="rId6" cstate="print"/>
            <a:srcRect/>
            <a:stretch>
              <a:fillRect/>
            </a:stretch>
          </a:blipFill>
          <a:ln w="9525" cap="flat" cmpd="sng" algn="ctr">
            <a:solidFill>
              <a:srgbClr val="FF0000"/>
            </a:solidFill>
            <a:prstDash val="dash"/>
            <a:round/>
            <a:headEnd type="none" w="sm" len="sm"/>
            <a:tailEnd type="triangle"/>
          </a:ln>
          <a:effectLst/>
        </p:spPr>
      </p:cxnSp>
      <p:cxnSp>
        <p:nvCxnSpPr>
          <p:cNvPr id="22" name="Straight Arrow Connector 21"/>
          <p:cNvCxnSpPr/>
          <p:nvPr/>
        </p:nvCxnSpPr>
        <p:spPr bwMode="auto">
          <a:xfrm>
            <a:off x="6384417" y="4240412"/>
            <a:ext cx="28364" cy="1176843"/>
          </a:xfrm>
          <a:prstGeom prst="straightConnector1">
            <a:avLst/>
          </a:prstGeom>
          <a:blipFill dpi="0" rotWithShape="0">
            <a:blip r:embed="rId5"/>
            <a:srcRect/>
            <a:stretch>
              <a:fillRect/>
            </a:stretch>
          </a:blipFill>
          <a:ln w="9525" cap="flat" cmpd="sng" algn="ctr">
            <a:solidFill>
              <a:srgbClr val="FF0000"/>
            </a:solidFill>
            <a:prstDash val="dash"/>
            <a:round/>
            <a:headEnd type="none" w="sm" len="sm"/>
            <a:tailEnd type="triangle"/>
          </a:ln>
          <a:effectLst/>
        </p:spPr>
      </p:cxnSp>
      <p:sp>
        <p:nvSpPr>
          <p:cNvPr id="23" name="TextBox 22"/>
          <p:cNvSpPr txBox="1"/>
          <p:nvPr/>
        </p:nvSpPr>
        <p:spPr>
          <a:xfrm>
            <a:off x="5427038" y="677852"/>
            <a:ext cx="1496010" cy="276999"/>
          </a:xfrm>
          <a:prstGeom prst="rect">
            <a:avLst/>
          </a:prstGeom>
          <a:noFill/>
        </p:spPr>
        <p:txBody>
          <a:bodyPr wrap="square" rtlCol="0">
            <a:spAutoFit/>
          </a:bodyPr>
          <a:lstStyle/>
          <a:p>
            <a:pPr algn="ctr"/>
            <a:r>
              <a:rPr lang="en-US" sz="1200" dirty="0" smtClean="0">
                <a:solidFill>
                  <a:srgbClr val="FF0000"/>
                </a:solidFill>
              </a:rPr>
              <a:t>SM / SMA</a:t>
            </a:r>
            <a:endParaRPr lang="en-US" sz="1200" dirty="0">
              <a:solidFill>
                <a:srgbClr val="FF0000"/>
              </a:solidFill>
            </a:endParaRPr>
          </a:p>
        </p:txBody>
      </p:sp>
      <p:sp>
        <p:nvSpPr>
          <p:cNvPr id="24" name="TextBox 23"/>
          <p:cNvSpPr txBox="1"/>
          <p:nvPr/>
        </p:nvSpPr>
        <p:spPr>
          <a:xfrm rot="5400000">
            <a:off x="6911598" y="1078281"/>
            <a:ext cx="1000193" cy="276999"/>
          </a:xfrm>
          <a:prstGeom prst="rect">
            <a:avLst/>
          </a:prstGeom>
          <a:noFill/>
        </p:spPr>
        <p:txBody>
          <a:bodyPr wrap="square" rtlCol="0">
            <a:spAutoFit/>
          </a:bodyPr>
          <a:lstStyle/>
          <a:p>
            <a:pPr algn="ctr"/>
            <a:r>
              <a:rPr lang="en-US" sz="1200" dirty="0" smtClean="0">
                <a:solidFill>
                  <a:srgbClr val="FF0000"/>
                </a:solidFill>
              </a:rPr>
              <a:t>Optical Path</a:t>
            </a:r>
            <a:endParaRPr lang="en-US" sz="1200" dirty="0">
              <a:solidFill>
                <a:srgbClr val="FF0000"/>
              </a:solidFill>
            </a:endParaRPr>
          </a:p>
        </p:txBody>
      </p:sp>
      <p:sp>
        <p:nvSpPr>
          <p:cNvPr id="25" name="TextBox 24"/>
          <p:cNvSpPr txBox="1"/>
          <p:nvPr/>
        </p:nvSpPr>
        <p:spPr>
          <a:xfrm>
            <a:off x="6637584" y="4093328"/>
            <a:ext cx="725945" cy="646331"/>
          </a:xfrm>
          <a:prstGeom prst="rect">
            <a:avLst/>
          </a:prstGeom>
          <a:noFill/>
        </p:spPr>
        <p:txBody>
          <a:bodyPr wrap="square" rtlCol="0">
            <a:spAutoFit/>
          </a:bodyPr>
          <a:lstStyle/>
          <a:p>
            <a:pPr algn="ctr"/>
            <a:r>
              <a:rPr lang="en-US" sz="1200" dirty="0" smtClean="0">
                <a:solidFill>
                  <a:schemeClr val="bg1"/>
                </a:solidFill>
              </a:rPr>
              <a:t>PM / PMSA, 18 total</a:t>
            </a:r>
            <a:endParaRPr lang="en-US" sz="1200" dirty="0">
              <a:solidFill>
                <a:schemeClr val="bg1"/>
              </a:solidFill>
            </a:endParaRPr>
          </a:p>
        </p:txBody>
      </p:sp>
      <p:sp>
        <p:nvSpPr>
          <p:cNvPr id="26" name="TextBox 25"/>
          <p:cNvSpPr txBox="1"/>
          <p:nvPr/>
        </p:nvSpPr>
        <p:spPr>
          <a:xfrm>
            <a:off x="5954483" y="4878701"/>
            <a:ext cx="533428" cy="276999"/>
          </a:xfrm>
          <a:prstGeom prst="rect">
            <a:avLst/>
          </a:prstGeom>
          <a:noFill/>
        </p:spPr>
        <p:txBody>
          <a:bodyPr wrap="square" rtlCol="0">
            <a:spAutoFit/>
          </a:bodyPr>
          <a:lstStyle/>
          <a:p>
            <a:pPr algn="ctr"/>
            <a:r>
              <a:rPr lang="en-US" sz="1200" dirty="0" smtClean="0">
                <a:solidFill>
                  <a:schemeClr val="bg1"/>
                </a:solidFill>
              </a:rPr>
              <a:t>TM</a:t>
            </a:r>
            <a:endParaRPr lang="en-US" sz="1200" dirty="0">
              <a:solidFill>
                <a:schemeClr val="bg1"/>
              </a:solidFill>
            </a:endParaRPr>
          </a:p>
        </p:txBody>
      </p:sp>
      <p:sp>
        <p:nvSpPr>
          <p:cNvPr id="27" name="TextBox 26"/>
          <p:cNvSpPr txBox="1"/>
          <p:nvPr/>
        </p:nvSpPr>
        <p:spPr>
          <a:xfrm>
            <a:off x="6212840" y="3895136"/>
            <a:ext cx="533428" cy="276999"/>
          </a:xfrm>
          <a:prstGeom prst="rect">
            <a:avLst/>
          </a:prstGeom>
          <a:noFill/>
        </p:spPr>
        <p:txBody>
          <a:bodyPr wrap="square" rtlCol="0">
            <a:spAutoFit/>
          </a:bodyPr>
          <a:lstStyle/>
          <a:p>
            <a:pPr algn="ctr"/>
            <a:r>
              <a:rPr lang="en-US" sz="1200" dirty="0" smtClean="0">
                <a:solidFill>
                  <a:schemeClr val="bg1"/>
                </a:solidFill>
              </a:rPr>
              <a:t>FSM</a:t>
            </a:r>
            <a:endParaRPr lang="en-US" sz="1200" dirty="0">
              <a:solidFill>
                <a:schemeClr val="bg1"/>
              </a:solidFill>
            </a:endParaRPr>
          </a:p>
        </p:txBody>
      </p:sp>
      <p:sp>
        <p:nvSpPr>
          <p:cNvPr id="28" name="TextBox 27"/>
          <p:cNvSpPr txBox="1"/>
          <p:nvPr/>
        </p:nvSpPr>
        <p:spPr>
          <a:xfrm>
            <a:off x="6146067" y="5407821"/>
            <a:ext cx="724224" cy="646331"/>
          </a:xfrm>
          <a:prstGeom prst="rect">
            <a:avLst/>
          </a:prstGeom>
          <a:noFill/>
        </p:spPr>
        <p:txBody>
          <a:bodyPr wrap="square" rtlCol="0">
            <a:spAutoFit/>
          </a:bodyPr>
          <a:lstStyle/>
          <a:p>
            <a:pPr algn="ctr"/>
            <a:r>
              <a:rPr lang="en-US" sz="1200" dirty="0" smtClean="0">
                <a:solidFill>
                  <a:schemeClr val="bg1"/>
                </a:solidFill>
              </a:rPr>
              <a:t>ISIM / ISIM Structure</a:t>
            </a:r>
            <a:endParaRPr lang="en-US" sz="1200" dirty="0">
              <a:solidFill>
                <a:schemeClr val="bg1"/>
              </a:solidFill>
            </a:endParaRPr>
          </a:p>
        </p:txBody>
      </p:sp>
      <p:sp>
        <p:nvSpPr>
          <p:cNvPr id="31" name="TextBox 30"/>
          <p:cNvSpPr txBox="1"/>
          <p:nvPr/>
        </p:nvSpPr>
        <p:spPr>
          <a:xfrm>
            <a:off x="6603577" y="6499278"/>
            <a:ext cx="533428" cy="276999"/>
          </a:xfrm>
          <a:prstGeom prst="rect">
            <a:avLst/>
          </a:prstGeom>
          <a:noFill/>
        </p:spPr>
        <p:txBody>
          <a:bodyPr wrap="square" rtlCol="0">
            <a:spAutoFit/>
          </a:bodyPr>
          <a:lstStyle/>
          <a:p>
            <a:pPr algn="ctr"/>
            <a:r>
              <a:rPr lang="en-US" sz="1200" dirty="0" smtClean="0"/>
              <a:t>ADIR</a:t>
            </a:r>
            <a:endParaRPr lang="en-US" sz="1200" dirty="0"/>
          </a:p>
        </p:txBody>
      </p:sp>
      <p:sp>
        <p:nvSpPr>
          <p:cNvPr id="32" name="TextBox 31"/>
          <p:cNvSpPr txBox="1"/>
          <p:nvPr/>
        </p:nvSpPr>
        <p:spPr>
          <a:xfrm>
            <a:off x="7096815" y="6494473"/>
            <a:ext cx="533428" cy="276999"/>
          </a:xfrm>
          <a:prstGeom prst="rect">
            <a:avLst/>
          </a:prstGeom>
          <a:noFill/>
        </p:spPr>
        <p:txBody>
          <a:bodyPr wrap="square" rtlCol="0">
            <a:spAutoFit/>
          </a:bodyPr>
          <a:lstStyle/>
          <a:p>
            <a:pPr algn="ctr"/>
            <a:r>
              <a:rPr lang="en-US" sz="1200" dirty="0" smtClean="0"/>
              <a:t>FIR</a:t>
            </a:r>
            <a:endParaRPr lang="en-US" sz="1200" dirty="0"/>
          </a:p>
        </p:txBody>
      </p:sp>
      <p:cxnSp>
        <p:nvCxnSpPr>
          <p:cNvPr id="33" name="Straight Arrow Connector 32"/>
          <p:cNvCxnSpPr>
            <a:stCxn id="32" idx="0"/>
          </p:cNvCxnSpPr>
          <p:nvPr/>
        </p:nvCxnSpPr>
        <p:spPr>
          <a:xfrm flipH="1" flipV="1">
            <a:off x="7306582" y="5797682"/>
            <a:ext cx="56947" cy="69679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5" name="Right Brace 34"/>
          <p:cNvSpPr/>
          <p:nvPr/>
        </p:nvSpPr>
        <p:spPr>
          <a:xfrm>
            <a:off x="8193627" y="3889735"/>
            <a:ext cx="168412" cy="1441606"/>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6" name="Right Brace 35"/>
          <p:cNvSpPr/>
          <p:nvPr/>
        </p:nvSpPr>
        <p:spPr>
          <a:xfrm>
            <a:off x="8193627" y="954851"/>
            <a:ext cx="168412" cy="2916976"/>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7" name="TextBox 36"/>
          <p:cNvSpPr txBox="1"/>
          <p:nvPr/>
        </p:nvSpPr>
        <p:spPr>
          <a:xfrm>
            <a:off x="8318478" y="2274839"/>
            <a:ext cx="673122" cy="276999"/>
          </a:xfrm>
          <a:prstGeom prst="rect">
            <a:avLst/>
          </a:prstGeom>
          <a:noFill/>
        </p:spPr>
        <p:txBody>
          <a:bodyPr wrap="square" rtlCol="0">
            <a:spAutoFit/>
          </a:bodyPr>
          <a:lstStyle/>
          <a:p>
            <a:pPr algn="ctr"/>
            <a:r>
              <a:rPr lang="en-US" sz="1200" dirty="0" smtClean="0"/>
              <a:t>SMSS</a:t>
            </a:r>
            <a:endParaRPr lang="en-US" sz="1200" dirty="0"/>
          </a:p>
        </p:txBody>
      </p:sp>
      <p:sp>
        <p:nvSpPr>
          <p:cNvPr id="38" name="TextBox 37"/>
          <p:cNvSpPr txBox="1"/>
          <p:nvPr/>
        </p:nvSpPr>
        <p:spPr>
          <a:xfrm>
            <a:off x="8334755" y="4287372"/>
            <a:ext cx="673122" cy="646331"/>
          </a:xfrm>
          <a:prstGeom prst="rect">
            <a:avLst/>
          </a:prstGeom>
          <a:noFill/>
        </p:spPr>
        <p:txBody>
          <a:bodyPr wrap="square" rtlCol="0">
            <a:spAutoFit/>
          </a:bodyPr>
          <a:lstStyle/>
          <a:p>
            <a:pPr algn="ctr"/>
            <a:r>
              <a:rPr lang="en-US" sz="1200" dirty="0" smtClean="0"/>
              <a:t>PMBSS = BSF </a:t>
            </a:r>
            <a:br>
              <a:rPr lang="en-US" sz="1200" dirty="0" smtClean="0"/>
            </a:br>
            <a:r>
              <a:rPr lang="en-US" sz="1200" dirty="0" smtClean="0"/>
              <a:t>+ BP</a:t>
            </a:r>
            <a:endParaRPr lang="en-US" sz="1200" dirty="0"/>
          </a:p>
        </p:txBody>
      </p:sp>
      <p:sp>
        <p:nvSpPr>
          <p:cNvPr id="39" name="TextBox 38"/>
          <p:cNvSpPr txBox="1"/>
          <p:nvPr/>
        </p:nvSpPr>
        <p:spPr>
          <a:xfrm>
            <a:off x="4258815" y="6347237"/>
            <a:ext cx="533428" cy="276999"/>
          </a:xfrm>
          <a:prstGeom prst="rect">
            <a:avLst/>
          </a:prstGeom>
          <a:noFill/>
        </p:spPr>
        <p:txBody>
          <a:bodyPr wrap="square" rtlCol="0">
            <a:spAutoFit/>
          </a:bodyPr>
          <a:lstStyle/>
          <a:p>
            <a:pPr algn="ctr"/>
            <a:r>
              <a:rPr lang="en-US" sz="1200" dirty="0" smtClean="0"/>
              <a:t>IEC</a:t>
            </a:r>
            <a:endParaRPr lang="en-US" sz="1200" dirty="0"/>
          </a:p>
        </p:txBody>
      </p:sp>
      <p:sp>
        <p:nvSpPr>
          <p:cNvPr id="40" name="TextBox 39"/>
          <p:cNvSpPr txBox="1"/>
          <p:nvPr/>
        </p:nvSpPr>
        <p:spPr>
          <a:xfrm>
            <a:off x="3936239" y="5434692"/>
            <a:ext cx="533428" cy="276999"/>
          </a:xfrm>
          <a:prstGeom prst="rect">
            <a:avLst/>
          </a:prstGeom>
          <a:noFill/>
        </p:spPr>
        <p:txBody>
          <a:bodyPr wrap="square" rtlCol="0">
            <a:spAutoFit/>
          </a:bodyPr>
          <a:lstStyle/>
          <a:p>
            <a:pPr algn="ctr"/>
            <a:r>
              <a:rPr lang="en-US" sz="1200" dirty="0" smtClean="0"/>
              <a:t>DTA</a:t>
            </a:r>
            <a:endParaRPr lang="en-US" sz="1200" dirty="0"/>
          </a:p>
        </p:txBody>
      </p:sp>
      <p:sp>
        <p:nvSpPr>
          <p:cNvPr id="41" name="TextBox 40"/>
          <p:cNvSpPr txBox="1"/>
          <p:nvPr/>
        </p:nvSpPr>
        <p:spPr>
          <a:xfrm>
            <a:off x="3563488" y="4832534"/>
            <a:ext cx="1012747" cy="646331"/>
          </a:xfrm>
          <a:prstGeom prst="rect">
            <a:avLst/>
          </a:prstGeom>
          <a:noFill/>
        </p:spPr>
        <p:txBody>
          <a:bodyPr wrap="square" rtlCol="0">
            <a:spAutoFit/>
          </a:bodyPr>
          <a:lstStyle/>
          <a:p>
            <a:pPr algn="ctr"/>
            <a:r>
              <a:rPr lang="en-US" sz="1200" dirty="0" smtClean="0"/>
              <a:t>Thermal Management System (TMS)</a:t>
            </a:r>
            <a:endParaRPr lang="en-US" sz="1200" dirty="0"/>
          </a:p>
        </p:txBody>
      </p:sp>
      <p:sp>
        <p:nvSpPr>
          <p:cNvPr id="42" name="TextBox 41"/>
          <p:cNvSpPr txBox="1"/>
          <p:nvPr/>
        </p:nvSpPr>
        <p:spPr>
          <a:xfrm>
            <a:off x="4374546" y="2701699"/>
            <a:ext cx="533428" cy="276999"/>
          </a:xfrm>
          <a:prstGeom prst="rect">
            <a:avLst/>
          </a:prstGeom>
          <a:noFill/>
        </p:spPr>
        <p:txBody>
          <a:bodyPr wrap="square" rtlCol="0">
            <a:spAutoFit/>
          </a:bodyPr>
          <a:lstStyle/>
          <a:p>
            <a:pPr algn="ctr"/>
            <a:r>
              <a:rPr lang="en-US" sz="1200" dirty="0" smtClean="0"/>
              <a:t>AOS</a:t>
            </a:r>
            <a:endParaRPr lang="en-US" sz="1200" dirty="0"/>
          </a:p>
        </p:txBody>
      </p:sp>
      <p:cxnSp>
        <p:nvCxnSpPr>
          <p:cNvPr id="43" name="Straight Arrow Connector 42"/>
          <p:cNvCxnSpPr/>
          <p:nvPr/>
        </p:nvCxnSpPr>
        <p:spPr>
          <a:xfrm flipH="1">
            <a:off x="2138527" y="1830090"/>
            <a:ext cx="1767855" cy="51656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864686" y="1680866"/>
            <a:ext cx="711550" cy="276999"/>
          </a:xfrm>
          <a:prstGeom prst="rect">
            <a:avLst/>
          </a:prstGeom>
          <a:noFill/>
        </p:spPr>
        <p:txBody>
          <a:bodyPr wrap="square" rtlCol="0">
            <a:spAutoFit/>
          </a:bodyPr>
          <a:lstStyle/>
          <a:p>
            <a:pPr algn="ctr"/>
            <a:r>
              <a:rPr lang="en-US" sz="1200" dirty="0" err="1" smtClean="0"/>
              <a:t>CoCOA</a:t>
            </a:r>
            <a:endParaRPr lang="en-US" sz="1200" dirty="0"/>
          </a:p>
        </p:txBody>
      </p:sp>
      <p:cxnSp>
        <p:nvCxnSpPr>
          <p:cNvPr id="46" name="Straight Arrow Connector 45"/>
          <p:cNvCxnSpPr/>
          <p:nvPr/>
        </p:nvCxnSpPr>
        <p:spPr>
          <a:xfrm flipH="1">
            <a:off x="1950079" y="2226037"/>
            <a:ext cx="1767855" cy="51656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3651342" y="2065259"/>
            <a:ext cx="711550" cy="276999"/>
          </a:xfrm>
          <a:prstGeom prst="rect">
            <a:avLst/>
          </a:prstGeom>
          <a:noFill/>
        </p:spPr>
        <p:txBody>
          <a:bodyPr wrap="square" rtlCol="0">
            <a:spAutoFit/>
          </a:bodyPr>
          <a:lstStyle/>
          <a:p>
            <a:pPr algn="ctr"/>
            <a:r>
              <a:rPr lang="en-US" sz="1200" dirty="0" smtClean="0"/>
              <a:t>ACFs (3)</a:t>
            </a:r>
            <a:endParaRPr lang="en-US" sz="1200" dirty="0"/>
          </a:p>
        </p:txBody>
      </p:sp>
      <p:sp>
        <p:nvSpPr>
          <p:cNvPr id="48" name="TextBox 47"/>
          <p:cNvSpPr txBox="1"/>
          <p:nvPr/>
        </p:nvSpPr>
        <p:spPr>
          <a:xfrm>
            <a:off x="5158" y="5218813"/>
            <a:ext cx="910158" cy="646331"/>
          </a:xfrm>
          <a:prstGeom prst="rect">
            <a:avLst/>
          </a:prstGeom>
          <a:noFill/>
        </p:spPr>
        <p:txBody>
          <a:bodyPr wrap="square" rtlCol="0">
            <a:spAutoFit/>
          </a:bodyPr>
          <a:lstStyle/>
          <a:p>
            <a:pPr algn="ctr"/>
            <a:r>
              <a:rPr lang="en-US" sz="1200" dirty="0" smtClean="0"/>
              <a:t>GSE </a:t>
            </a:r>
            <a:r>
              <a:rPr lang="en-US" sz="1200" dirty="0" err="1" smtClean="0"/>
              <a:t>Cryocooler</a:t>
            </a:r>
            <a:r>
              <a:rPr lang="en-US" sz="1200" dirty="0" smtClean="0"/>
              <a:t> Chase</a:t>
            </a:r>
            <a:endParaRPr lang="en-US" sz="1200" dirty="0"/>
          </a:p>
        </p:txBody>
      </p:sp>
      <p:cxnSp>
        <p:nvCxnSpPr>
          <p:cNvPr id="49" name="Straight Arrow Connector 48"/>
          <p:cNvCxnSpPr/>
          <p:nvPr/>
        </p:nvCxnSpPr>
        <p:spPr>
          <a:xfrm flipV="1">
            <a:off x="509138" y="4669381"/>
            <a:ext cx="405263" cy="58064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68797" y="3858062"/>
            <a:ext cx="910158" cy="276999"/>
          </a:xfrm>
          <a:prstGeom prst="rect">
            <a:avLst/>
          </a:prstGeom>
          <a:noFill/>
        </p:spPr>
        <p:txBody>
          <a:bodyPr wrap="square" rtlCol="0">
            <a:spAutoFit/>
          </a:bodyPr>
          <a:lstStyle/>
          <a:p>
            <a:pPr algn="ctr"/>
            <a:r>
              <a:rPr lang="en-US" sz="1200" dirty="0" smtClean="0"/>
              <a:t>SVTS</a:t>
            </a:r>
            <a:endParaRPr lang="en-US" sz="1200" dirty="0"/>
          </a:p>
        </p:txBody>
      </p:sp>
      <p:cxnSp>
        <p:nvCxnSpPr>
          <p:cNvPr id="52" name="Straight Arrow Connector 51"/>
          <p:cNvCxnSpPr>
            <a:stCxn id="51" idx="2"/>
          </p:cNvCxnSpPr>
          <p:nvPr/>
        </p:nvCxnSpPr>
        <p:spPr>
          <a:xfrm>
            <a:off x="615707" y="3996562"/>
            <a:ext cx="659512" cy="38249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flipH="1" flipV="1">
            <a:off x="1991512" y="4769178"/>
            <a:ext cx="266342" cy="118829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flipH="1">
            <a:off x="2613853" y="3564642"/>
            <a:ext cx="1143182" cy="19124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3757034" y="3397410"/>
            <a:ext cx="819201" cy="646331"/>
          </a:xfrm>
          <a:prstGeom prst="rect">
            <a:avLst/>
          </a:prstGeom>
          <a:noFill/>
        </p:spPr>
        <p:txBody>
          <a:bodyPr wrap="square" rtlCol="0">
            <a:spAutoFit/>
          </a:bodyPr>
          <a:lstStyle/>
          <a:p>
            <a:pPr algn="ctr"/>
            <a:r>
              <a:rPr lang="en-US" sz="1200" dirty="0" smtClean="0"/>
              <a:t>Down / </a:t>
            </a:r>
            <a:r>
              <a:rPr lang="en-US" sz="1200" dirty="0" err="1" smtClean="0"/>
              <a:t>Telescop-ing</a:t>
            </a:r>
            <a:r>
              <a:rPr lang="en-US" sz="1200" dirty="0" smtClean="0"/>
              <a:t> Rods</a:t>
            </a:r>
            <a:endParaRPr lang="en-US" sz="1200" dirty="0"/>
          </a:p>
        </p:txBody>
      </p:sp>
      <p:cxnSp>
        <p:nvCxnSpPr>
          <p:cNvPr id="58" name="Straight Arrow Connector 57"/>
          <p:cNvCxnSpPr/>
          <p:nvPr/>
        </p:nvCxnSpPr>
        <p:spPr>
          <a:xfrm flipH="1" flipV="1">
            <a:off x="2247815" y="5005390"/>
            <a:ext cx="577254" cy="55328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2383485" y="5541978"/>
            <a:ext cx="910158" cy="276999"/>
          </a:xfrm>
          <a:prstGeom prst="rect">
            <a:avLst/>
          </a:prstGeom>
          <a:noFill/>
        </p:spPr>
        <p:txBody>
          <a:bodyPr wrap="square" rtlCol="0">
            <a:spAutoFit/>
          </a:bodyPr>
          <a:lstStyle/>
          <a:p>
            <a:pPr algn="ctr"/>
            <a:r>
              <a:rPr lang="en-US" sz="1200" dirty="0" smtClean="0"/>
              <a:t>HOSS</a:t>
            </a:r>
            <a:endParaRPr lang="en-US" sz="1200" dirty="0"/>
          </a:p>
        </p:txBody>
      </p:sp>
      <p:cxnSp>
        <p:nvCxnSpPr>
          <p:cNvPr id="63" name="Straight Arrow Connector 62"/>
          <p:cNvCxnSpPr/>
          <p:nvPr/>
        </p:nvCxnSpPr>
        <p:spPr>
          <a:xfrm flipV="1">
            <a:off x="1699590" y="4815344"/>
            <a:ext cx="1" cy="86513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241864" y="5680477"/>
            <a:ext cx="910158" cy="276999"/>
          </a:xfrm>
          <a:prstGeom prst="rect">
            <a:avLst/>
          </a:prstGeom>
          <a:noFill/>
        </p:spPr>
        <p:txBody>
          <a:bodyPr wrap="square" rtlCol="0">
            <a:spAutoFit/>
          </a:bodyPr>
          <a:lstStyle/>
          <a:p>
            <a:pPr algn="ctr"/>
            <a:r>
              <a:rPr lang="en-US" sz="1200" dirty="0" smtClean="0"/>
              <a:t>IEC DSER</a:t>
            </a:r>
            <a:endParaRPr lang="en-US" sz="1200" dirty="0"/>
          </a:p>
        </p:txBody>
      </p:sp>
      <p:sp>
        <p:nvSpPr>
          <p:cNvPr id="67" name="TextBox 66"/>
          <p:cNvSpPr txBox="1"/>
          <p:nvPr/>
        </p:nvSpPr>
        <p:spPr>
          <a:xfrm>
            <a:off x="1760547" y="5968202"/>
            <a:ext cx="910158" cy="461665"/>
          </a:xfrm>
          <a:prstGeom prst="rect">
            <a:avLst/>
          </a:prstGeom>
          <a:noFill/>
        </p:spPr>
        <p:txBody>
          <a:bodyPr wrap="square" rtlCol="0">
            <a:spAutoFit/>
          </a:bodyPr>
          <a:lstStyle/>
          <a:p>
            <a:pPr algn="ctr"/>
            <a:r>
              <a:rPr lang="en-US" sz="1200" dirty="0" smtClean="0"/>
              <a:t>ISIM DSERs (5)</a:t>
            </a:r>
            <a:endParaRPr lang="en-US" sz="1200" dirty="0"/>
          </a:p>
        </p:txBody>
      </p:sp>
      <p:cxnSp>
        <p:nvCxnSpPr>
          <p:cNvPr id="68" name="Straight Arrow Connector 67"/>
          <p:cNvCxnSpPr>
            <a:stCxn id="72" idx="1"/>
          </p:cNvCxnSpPr>
          <p:nvPr/>
        </p:nvCxnSpPr>
        <p:spPr>
          <a:xfrm>
            <a:off x="2875900" y="4525654"/>
            <a:ext cx="1363157" cy="3039"/>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72" name="Right Brace 71"/>
          <p:cNvSpPr/>
          <p:nvPr/>
        </p:nvSpPr>
        <p:spPr>
          <a:xfrm>
            <a:off x="2638376" y="3895607"/>
            <a:ext cx="237524" cy="1260093"/>
          </a:xfrm>
          <a:prstGeom prst="rightBrac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5" name="TextBox 74"/>
          <p:cNvSpPr txBox="1"/>
          <p:nvPr/>
        </p:nvSpPr>
        <p:spPr>
          <a:xfrm>
            <a:off x="1602587" y="4263176"/>
            <a:ext cx="910158" cy="461665"/>
          </a:xfrm>
          <a:prstGeom prst="rect">
            <a:avLst/>
          </a:prstGeom>
          <a:noFill/>
        </p:spPr>
        <p:txBody>
          <a:bodyPr wrap="square" rtlCol="0">
            <a:spAutoFit/>
          </a:bodyPr>
          <a:lstStyle/>
          <a:p>
            <a:pPr algn="ctr"/>
            <a:r>
              <a:rPr lang="en-US" sz="1200" b="1" dirty="0" smtClean="0">
                <a:solidFill>
                  <a:schemeClr val="bg1"/>
                </a:solidFill>
              </a:rPr>
              <a:t>OTIS Payload</a:t>
            </a:r>
            <a:endParaRPr lang="en-US" sz="1200" b="1" dirty="0">
              <a:solidFill>
                <a:schemeClr val="bg1"/>
              </a:solidFill>
            </a:endParaRPr>
          </a:p>
        </p:txBody>
      </p:sp>
      <p:cxnSp>
        <p:nvCxnSpPr>
          <p:cNvPr id="56" name="Straight Arrow Connector 55"/>
          <p:cNvCxnSpPr/>
          <p:nvPr/>
        </p:nvCxnSpPr>
        <p:spPr>
          <a:xfrm flipH="1" flipV="1">
            <a:off x="4793761" y="841262"/>
            <a:ext cx="10600" cy="51611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a:off x="4793761" y="1338014"/>
            <a:ext cx="405827" cy="22749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flipV="1">
            <a:off x="4804361" y="1192340"/>
            <a:ext cx="395227" cy="14208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1" name="TextBox 60"/>
          <p:cNvSpPr txBox="1"/>
          <p:nvPr/>
        </p:nvSpPr>
        <p:spPr>
          <a:xfrm>
            <a:off x="5199588" y="1486586"/>
            <a:ext cx="432033" cy="276999"/>
          </a:xfrm>
          <a:prstGeom prst="rect">
            <a:avLst/>
          </a:prstGeom>
          <a:noFill/>
        </p:spPr>
        <p:txBody>
          <a:bodyPr wrap="square" rtlCol="0">
            <a:spAutoFit/>
          </a:bodyPr>
          <a:lstStyle/>
          <a:p>
            <a:pPr algn="r"/>
            <a:r>
              <a:rPr lang="en-US" sz="1200" b="1" dirty="0" smtClean="0"/>
              <a:t>+V2</a:t>
            </a:r>
            <a:endParaRPr lang="en-US" sz="1200" b="1" dirty="0"/>
          </a:p>
        </p:txBody>
      </p:sp>
      <p:sp>
        <p:nvSpPr>
          <p:cNvPr id="64" name="TextBox 63"/>
          <p:cNvSpPr txBox="1"/>
          <p:nvPr/>
        </p:nvSpPr>
        <p:spPr>
          <a:xfrm>
            <a:off x="5188515" y="1032676"/>
            <a:ext cx="432033" cy="276999"/>
          </a:xfrm>
          <a:prstGeom prst="rect">
            <a:avLst/>
          </a:prstGeom>
          <a:noFill/>
        </p:spPr>
        <p:txBody>
          <a:bodyPr wrap="square" rtlCol="0">
            <a:spAutoFit/>
          </a:bodyPr>
          <a:lstStyle/>
          <a:p>
            <a:pPr algn="r"/>
            <a:r>
              <a:rPr lang="en-US" sz="1200" b="1" dirty="0" smtClean="0"/>
              <a:t>+V3</a:t>
            </a:r>
            <a:endParaRPr lang="en-US" sz="1200" b="1" dirty="0"/>
          </a:p>
        </p:txBody>
      </p:sp>
      <p:sp>
        <p:nvSpPr>
          <p:cNvPr id="66" name="TextBox 65"/>
          <p:cNvSpPr txBox="1"/>
          <p:nvPr/>
        </p:nvSpPr>
        <p:spPr>
          <a:xfrm>
            <a:off x="4760371" y="661266"/>
            <a:ext cx="432033" cy="276999"/>
          </a:xfrm>
          <a:prstGeom prst="rect">
            <a:avLst/>
          </a:prstGeom>
          <a:noFill/>
        </p:spPr>
        <p:txBody>
          <a:bodyPr wrap="square" rtlCol="0">
            <a:spAutoFit/>
          </a:bodyPr>
          <a:lstStyle/>
          <a:p>
            <a:pPr algn="r"/>
            <a:r>
              <a:rPr lang="en-US" sz="1200" b="1" dirty="0" smtClean="0"/>
              <a:t>+V1</a:t>
            </a:r>
            <a:endParaRPr lang="en-US" sz="1200" b="1" dirty="0"/>
          </a:p>
        </p:txBody>
      </p:sp>
      <p:cxnSp>
        <p:nvCxnSpPr>
          <p:cNvPr id="69" name="Straight Arrow Connector 68"/>
          <p:cNvCxnSpPr/>
          <p:nvPr/>
        </p:nvCxnSpPr>
        <p:spPr>
          <a:xfrm flipH="1" flipV="1">
            <a:off x="660720" y="5913752"/>
            <a:ext cx="10600" cy="51611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a:off x="660720" y="6404971"/>
            <a:ext cx="405827" cy="22749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flipH="1">
            <a:off x="315137" y="6410504"/>
            <a:ext cx="356184" cy="22196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944087" y="6321263"/>
            <a:ext cx="432033" cy="276999"/>
          </a:xfrm>
          <a:prstGeom prst="rect">
            <a:avLst/>
          </a:prstGeom>
          <a:noFill/>
        </p:spPr>
        <p:txBody>
          <a:bodyPr wrap="square" rtlCol="0">
            <a:spAutoFit/>
          </a:bodyPr>
          <a:lstStyle/>
          <a:p>
            <a:pPr algn="r"/>
            <a:r>
              <a:rPr lang="en-US" sz="1200" b="1" dirty="0" smtClean="0"/>
              <a:t>+V3</a:t>
            </a:r>
            <a:endParaRPr lang="en-US" sz="1200" b="1" dirty="0"/>
          </a:p>
        </p:txBody>
      </p:sp>
      <p:sp>
        <p:nvSpPr>
          <p:cNvPr id="74" name="TextBox 73"/>
          <p:cNvSpPr txBox="1"/>
          <p:nvPr/>
        </p:nvSpPr>
        <p:spPr>
          <a:xfrm>
            <a:off x="82353" y="6322580"/>
            <a:ext cx="432033" cy="276999"/>
          </a:xfrm>
          <a:prstGeom prst="rect">
            <a:avLst/>
          </a:prstGeom>
          <a:noFill/>
        </p:spPr>
        <p:txBody>
          <a:bodyPr wrap="square" rtlCol="0">
            <a:spAutoFit/>
          </a:bodyPr>
          <a:lstStyle/>
          <a:p>
            <a:pPr algn="r"/>
            <a:r>
              <a:rPr lang="en-US" sz="1200" b="1" dirty="0" smtClean="0"/>
              <a:t>+V2</a:t>
            </a:r>
            <a:endParaRPr lang="en-US" sz="1200" b="1" dirty="0"/>
          </a:p>
        </p:txBody>
      </p:sp>
      <p:sp>
        <p:nvSpPr>
          <p:cNvPr id="76" name="TextBox 75"/>
          <p:cNvSpPr txBox="1"/>
          <p:nvPr/>
        </p:nvSpPr>
        <p:spPr>
          <a:xfrm>
            <a:off x="625345" y="5901924"/>
            <a:ext cx="432033" cy="276999"/>
          </a:xfrm>
          <a:prstGeom prst="rect">
            <a:avLst/>
          </a:prstGeom>
          <a:noFill/>
        </p:spPr>
        <p:txBody>
          <a:bodyPr wrap="square" rtlCol="0">
            <a:spAutoFit/>
          </a:bodyPr>
          <a:lstStyle/>
          <a:p>
            <a:pPr algn="r"/>
            <a:r>
              <a:rPr lang="en-US" sz="1200" b="1" dirty="0" smtClean="0"/>
              <a:t>+V1</a:t>
            </a:r>
            <a:endParaRPr lang="en-US" sz="1200" b="1" dirty="0"/>
          </a:p>
        </p:txBody>
      </p:sp>
      <p:sp>
        <p:nvSpPr>
          <p:cNvPr id="77" name="TextBox 76"/>
          <p:cNvSpPr txBox="1"/>
          <p:nvPr/>
        </p:nvSpPr>
        <p:spPr>
          <a:xfrm>
            <a:off x="524743" y="862817"/>
            <a:ext cx="2497711" cy="276999"/>
          </a:xfrm>
          <a:prstGeom prst="rect">
            <a:avLst/>
          </a:prstGeom>
          <a:noFill/>
        </p:spPr>
        <p:txBody>
          <a:bodyPr wrap="square" rtlCol="0">
            <a:spAutoFit/>
          </a:bodyPr>
          <a:lstStyle/>
          <a:p>
            <a:r>
              <a:rPr lang="en-US" sz="1200" i="1" dirty="0" smtClean="0"/>
              <a:t>Image Source: NASA/JWST/K. Yang</a:t>
            </a:r>
            <a:endParaRPr lang="en-US" sz="1200" i="1" dirty="0"/>
          </a:p>
        </p:txBody>
      </p:sp>
      <p:cxnSp>
        <p:nvCxnSpPr>
          <p:cNvPr id="78" name="Straight Arrow Connector 77"/>
          <p:cNvCxnSpPr/>
          <p:nvPr/>
        </p:nvCxnSpPr>
        <p:spPr>
          <a:xfrm>
            <a:off x="490076" y="3318003"/>
            <a:ext cx="1598031" cy="98248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34056" y="3027681"/>
            <a:ext cx="733504" cy="276999"/>
          </a:xfrm>
          <a:prstGeom prst="rect">
            <a:avLst/>
          </a:prstGeom>
          <a:noFill/>
        </p:spPr>
        <p:txBody>
          <a:bodyPr wrap="square" rtlCol="0">
            <a:spAutoFit/>
          </a:bodyPr>
          <a:lstStyle/>
          <a:p>
            <a:pPr algn="ctr"/>
            <a:r>
              <a:rPr lang="en-US" sz="1200" dirty="0" smtClean="0"/>
              <a:t>ASPA</a:t>
            </a:r>
            <a:endParaRPr lang="en-US" sz="1200" dirty="0"/>
          </a:p>
        </p:txBody>
      </p:sp>
      <p:cxnSp>
        <p:nvCxnSpPr>
          <p:cNvPr id="80" name="Straight Arrow Connector 79"/>
          <p:cNvCxnSpPr/>
          <p:nvPr/>
        </p:nvCxnSpPr>
        <p:spPr>
          <a:xfrm flipV="1">
            <a:off x="5660552" y="6233618"/>
            <a:ext cx="489107" cy="28396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1" name="TextBox 80"/>
          <p:cNvSpPr txBox="1"/>
          <p:nvPr/>
        </p:nvSpPr>
        <p:spPr>
          <a:xfrm>
            <a:off x="4760371" y="6482589"/>
            <a:ext cx="1349968" cy="276999"/>
          </a:xfrm>
          <a:prstGeom prst="rect">
            <a:avLst/>
          </a:prstGeom>
          <a:noFill/>
        </p:spPr>
        <p:txBody>
          <a:bodyPr wrap="square" rtlCol="0">
            <a:spAutoFit/>
          </a:bodyPr>
          <a:lstStyle/>
          <a:p>
            <a:pPr algn="ctr"/>
            <a:r>
              <a:rPr lang="en-US" sz="1200" dirty="0" smtClean="0"/>
              <a:t>Harness Radiator</a:t>
            </a:r>
            <a:endParaRPr lang="en-US" sz="1200" dirty="0"/>
          </a:p>
        </p:txBody>
      </p:sp>
      <p:cxnSp>
        <p:nvCxnSpPr>
          <p:cNvPr id="82" name="Straight Arrow Connector 81"/>
          <p:cNvCxnSpPr/>
          <p:nvPr/>
        </p:nvCxnSpPr>
        <p:spPr>
          <a:xfrm flipH="1">
            <a:off x="2148670" y="2024353"/>
            <a:ext cx="1767855" cy="51656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3906382" y="1866500"/>
            <a:ext cx="711550" cy="276999"/>
          </a:xfrm>
          <a:prstGeom prst="rect">
            <a:avLst/>
          </a:prstGeom>
          <a:noFill/>
        </p:spPr>
        <p:txBody>
          <a:bodyPr wrap="square" rtlCol="0">
            <a:spAutoFit/>
          </a:bodyPr>
          <a:lstStyle/>
          <a:p>
            <a:r>
              <a:rPr lang="en-US" sz="1200" dirty="0" smtClean="0"/>
              <a:t>USF</a:t>
            </a:r>
            <a:endParaRPr lang="en-US" sz="1200" dirty="0"/>
          </a:p>
        </p:txBody>
      </p:sp>
      <p:cxnSp>
        <p:nvCxnSpPr>
          <p:cNvPr id="84" name="Straight Arrow Connector 83"/>
          <p:cNvCxnSpPr/>
          <p:nvPr/>
        </p:nvCxnSpPr>
        <p:spPr>
          <a:xfrm>
            <a:off x="4403948" y="3102194"/>
            <a:ext cx="908048" cy="91349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3690499" y="2750660"/>
            <a:ext cx="719081" cy="461665"/>
          </a:xfrm>
          <a:prstGeom prst="rect">
            <a:avLst/>
          </a:prstGeom>
          <a:noFill/>
        </p:spPr>
        <p:txBody>
          <a:bodyPr wrap="square" rtlCol="0">
            <a:spAutoFit/>
          </a:bodyPr>
          <a:lstStyle/>
          <a:p>
            <a:pPr algn="ctr"/>
            <a:r>
              <a:rPr lang="en-US" sz="1200" dirty="0" smtClean="0"/>
              <a:t>Stray Light Frill</a:t>
            </a:r>
            <a:endParaRPr lang="en-US" sz="1200" dirty="0"/>
          </a:p>
        </p:txBody>
      </p:sp>
      <p:sp>
        <p:nvSpPr>
          <p:cNvPr id="86" name="TextBox 85"/>
          <p:cNvSpPr txBox="1"/>
          <p:nvPr/>
        </p:nvSpPr>
        <p:spPr>
          <a:xfrm>
            <a:off x="48569" y="3539446"/>
            <a:ext cx="910158" cy="276999"/>
          </a:xfrm>
          <a:prstGeom prst="rect">
            <a:avLst/>
          </a:prstGeom>
          <a:noFill/>
        </p:spPr>
        <p:txBody>
          <a:bodyPr wrap="square" rtlCol="0">
            <a:spAutoFit/>
          </a:bodyPr>
          <a:lstStyle/>
          <a:p>
            <a:pPr algn="ctr"/>
            <a:r>
              <a:rPr lang="en-US" sz="1200" dirty="0" smtClean="0"/>
              <a:t>GSE Bib</a:t>
            </a:r>
            <a:endParaRPr lang="en-US" sz="1200" dirty="0"/>
          </a:p>
        </p:txBody>
      </p:sp>
      <p:cxnSp>
        <p:nvCxnSpPr>
          <p:cNvPr id="87" name="Straight Arrow Connector 86"/>
          <p:cNvCxnSpPr/>
          <p:nvPr/>
        </p:nvCxnSpPr>
        <p:spPr>
          <a:xfrm>
            <a:off x="786740" y="3724270"/>
            <a:ext cx="815847" cy="51614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5323498"/>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endParaRPr lang="en-US" sz="2800" dirty="0" smtClean="0"/>
          </a:p>
          <a:p>
            <a:pPr marL="0" indent="0" algn="ctr">
              <a:buNone/>
            </a:pPr>
            <a:endParaRPr lang="en-US" sz="2800" dirty="0"/>
          </a:p>
          <a:p>
            <a:pPr marL="0" indent="0" algn="ctr">
              <a:buNone/>
            </a:pPr>
            <a:endParaRPr lang="en-US" sz="2800" dirty="0"/>
          </a:p>
          <a:p>
            <a:pPr marL="0" indent="0" algn="ctr">
              <a:buNone/>
            </a:pPr>
            <a:endParaRPr lang="en-US" sz="2800" dirty="0" smtClean="0"/>
          </a:p>
          <a:p>
            <a:pPr marL="0" indent="0" algn="ctr">
              <a:buNone/>
            </a:pPr>
            <a:r>
              <a:rPr lang="en-US" sz="2800" dirty="0" smtClean="0"/>
              <a:t>Lessons Learned in Test Thermal Analysis</a:t>
            </a:r>
            <a:endParaRPr lang="en-US" sz="2800" dirty="0"/>
          </a:p>
        </p:txBody>
      </p:sp>
    </p:spTree>
    <p:extLst>
      <p:ext uri="{BB962C8B-B14F-4D97-AF65-F5344CB8AC3E}">
        <p14:creationId xmlns:p14="http://schemas.microsoft.com/office/powerpoint/2010/main" val="2427929449"/>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and Flight Model Integration</a:t>
            </a:r>
            <a:endParaRPr lang="en-US" dirty="0"/>
          </a:p>
        </p:txBody>
      </p:sp>
      <p:sp>
        <p:nvSpPr>
          <p:cNvPr id="3" name="Content Placeholder 2"/>
          <p:cNvSpPr>
            <a:spLocks noGrp="1"/>
          </p:cNvSpPr>
          <p:nvPr>
            <p:ph idx="1"/>
          </p:nvPr>
        </p:nvSpPr>
        <p:spPr>
          <a:xfrm>
            <a:off x="466725" y="1049338"/>
            <a:ext cx="5174316" cy="5497512"/>
          </a:xfrm>
        </p:spPr>
        <p:txBody>
          <a:bodyPr/>
          <a:lstStyle/>
          <a:p>
            <a:r>
              <a:rPr lang="en-US" i="1" dirty="0">
                <a:solidFill>
                  <a:srgbClr val="0070C0"/>
                </a:solidFill>
              </a:rPr>
              <a:t>Lesson Learned: </a:t>
            </a:r>
            <a:r>
              <a:rPr lang="en-US" dirty="0" smtClean="0"/>
              <a:t>An integrated </a:t>
            </a:r>
            <a:r>
              <a:rPr lang="en-US" dirty="0"/>
              <a:t>test and flight </a:t>
            </a:r>
            <a:r>
              <a:rPr lang="en-US" dirty="0" smtClean="0"/>
              <a:t>thermal model may be extremely beneficial for future flight missions</a:t>
            </a:r>
            <a:endParaRPr lang="en-US" dirty="0"/>
          </a:p>
          <a:p>
            <a:pPr lvl="1"/>
            <a:r>
              <a:rPr lang="en-US" sz="1800" b="1" dirty="0" smtClean="0"/>
              <a:t>This requires keeping </a:t>
            </a:r>
            <a:r>
              <a:rPr lang="en-US" sz="1800" b="1" dirty="0"/>
              <a:t>an inactive chamber and GSE inside </a:t>
            </a:r>
            <a:r>
              <a:rPr lang="en-US" sz="1800" b="1" dirty="0" smtClean="0"/>
              <a:t>the </a:t>
            </a:r>
            <a:r>
              <a:rPr lang="en-US" sz="1800" b="1" dirty="0"/>
              <a:t>flight </a:t>
            </a:r>
            <a:r>
              <a:rPr lang="en-US" sz="1800" b="1" dirty="0" smtClean="0"/>
              <a:t>thermal model and selectively building these </a:t>
            </a:r>
            <a:r>
              <a:rPr lang="en-US" sz="1800" b="1" dirty="0"/>
              <a:t>for any test cases that need to be </a:t>
            </a:r>
            <a:r>
              <a:rPr lang="en-US" sz="1800" b="1" dirty="0" smtClean="0"/>
              <a:t>run</a:t>
            </a:r>
          </a:p>
          <a:p>
            <a:pPr lvl="1"/>
            <a:r>
              <a:rPr lang="en-US" sz="1800" b="1" dirty="0" smtClean="0"/>
              <a:t>While this increases overall model size, </a:t>
            </a:r>
            <a:r>
              <a:rPr lang="en-US" sz="1800" b="1" dirty="0"/>
              <a:t>t</a:t>
            </a:r>
            <a:r>
              <a:rPr lang="en-US" sz="1800" b="1" dirty="0" smtClean="0"/>
              <a:t>his </a:t>
            </a:r>
            <a:r>
              <a:rPr lang="en-US" sz="1800" b="1" dirty="0"/>
              <a:t>allows the test model to consistently run with the latest payload, and prevents any discrepancies between model versions when recommendations made with the test model are integrated with </a:t>
            </a:r>
            <a:r>
              <a:rPr lang="en-US" sz="1800" b="1" dirty="0" smtClean="0"/>
              <a:t>flight</a:t>
            </a:r>
            <a:endParaRPr lang="en-US" sz="1800" b="1" dirty="0"/>
          </a:p>
          <a:p>
            <a:pPr lvl="1"/>
            <a:r>
              <a:rPr lang="en-US" sz="1800" b="1" dirty="0" smtClean="0"/>
              <a:t>In the OTIS CV test thermal model, the flight and test models were built separately (and in different thermal software): for model revisions in either the flight model or the GSE models, a time-intensive process of reintegrating the test thermal model was required</a:t>
            </a:r>
          </a:p>
        </p:txBody>
      </p:sp>
      <p:pic>
        <p:nvPicPr>
          <p:cNvPr id="5" name="Content Placeholder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641042" y="1340644"/>
            <a:ext cx="2891116" cy="4914900"/>
          </a:xfrm>
          <a:prstGeom prst="rect">
            <a:avLst/>
          </a:prstGeom>
        </p:spPr>
      </p:pic>
      <p:sp>
        <p:nvSpPr>
          <p:cNvPr id="7" name="TextBox 6"/>
          <p:cNvSpPr txBox="1"/>
          <p:nvPr/>
        </p:nvSpPr>
        <p:spPr>
          <a:xfrm>
            <a:off x="8532158" y="3944033"/>
            <a:ext cx="611842" cy="646331"/>
          </a:xfrm>
          <a:prstGeom prst="rect">
            <a:avLst/>
          </a:prstGeom>
          <a:noFill/>
        </p:spPr>
        <p:txBody>
          <a:bodyPr wrap="square" rtlCol="0">
            <a:spAutoFit/>
          </a:bodyPr>
          <a:lstStyle/>
          <a:p>
            <a:r>
              <a:rPr lang="en-US" sz="1200" b="1" dirty="0" smtClean="0"/>
              <a:t>NGAS Flight Model</a:t>
            </a:r>
            <a:endParaRPr lang="en-US" sz="1200" b="1" dirty="0"/>
          </a:p>
        </p:txBody>
      </p:sp>
      <p:sp>
        <p:nvSpPr>
          <p:cNvPr id="11" name="Left Brace 10"/>
          <p:cNvSpPr/>
          <p:nvPr/>
        </p:nvSpPr>
        <p:spPr bwMode="auto">
          <a:xfrm rot="10800000">
            <a:off x="7620000" y="3581399"/>
            <a:ext cx="304800" cy="1371600"/>
          </a:xfrm>
          <a:prstGeom prst="leftBrace">
            <a:avLst/>
          </a:prstGeom>
          <a:no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400" i="0" u="none" strike="noStrike" cap="none" normalizeH="0" baseline="0" smtClean="0">
              <a:ln>
                <a:noFill/>
              </a:ln>
              <a:solidFill>
                <a:schemeClr val="tx1"/>
              </a:solidFill>
              <a:effectLst/>
              <a:latin typeface="+mj-lt"/>
            </a:endParaRPr>
          </a:p>
        </p:txBody>
      </p:sp>
      <p:cxnSp>
        <p:nvCxnSpPr>
          <p:cNvPr id="12" name="Straight Arrow Connector 11"/>
          <p:cNvCxnSpPr>
            <a:endCxn id="11" idx="1"/>
          </p:cNvCxnSpPr>
          <p:nvPr/>
        </p:nvCxnSpPr>
        <p:spPr bwMode="auto">
          <a:xfrm flipH="1">
            <a:off x="7924800" y="4267199"/>
            <a:ext cx="607359" cy="0"/>
          </a:xfrm>
          <a:prstGeom prst="straightConnector1">
            <a:avLst/>
          </a:prstGeom>
          <a:blipFill dpi="0" rotWithShape="0">
            <a:blip r:embed="rId4"/>
            <a:srcRect/>
            <a:stretch>
              <a:fillRect/>
            </a:stretch>
          </a:blipFill>
          <a:ln w="28575" cap="flat" cmpd="sng" algn="ctr">
            <a:solidFill>
              <a:schemeClr val="tx1"/>
            </a:solidFill>
            <a:prstDash val="solid"/>
            <a:round/>
            <a:headEnd type="none" w="med" len="med"/>
            <a:tailEnd type="none" w="med" len="med"/>
          </a:ln>
          <a:effectLst/>
        </p:spPr>
      </p:cxnSp>
      <p:sp>
        <p:nvSpPr>
          <p:cNvPr id="15" name="Left Brace 14"/>
          <p:cNvSpPr/>
          <p:nvPr/>
        </p:nvSpPr>
        <p:spPr bwMode="auto">
          <a:xfrm>
            <a:off x="6096000" y="2426494"/>
            <a:ext cx="304800" cy="2450306"/>
          </a:xfrm>
          <a:prstGeom prst="leftBrace">
            <a:avLst/>
          </a:prstGeom>
          <a:no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400" i="0" u="none" strike="noStrike" cap="none" normalizeH="0" baseline="0" smtClean="0">
              <a:ln>
                <a:noFill/>
              </a:ln>
              <a:solidFill>
                <a:schemeClr val="tx1"/>
              </a:solidFill>
              <a:effectLst/>
              <a:latin typeface="+mj-lt"/>
            </a:endParaRPr>
          </a:p>
        </p:txBody>
      </p:sp>
      <p:sp>
        <p:nvSpPr>
          <p:cNvPr id="16" name="TextBox 15"/>
          <p:cNvSpPr txBox="1"/>
          <p:nvPr/>
        </p:nvSpPr>
        <p:spPr>
          <a:xfrm>
            <a:off x="5410199" y="3236148"/>
            <a:ext cx="698981" cy="830997"/>
          </a:xfrm>
          <a:prstGeom prst="rect">
            <a:avLst/>
          </a:prstGeom>
          <a:noFill/>
        </p:spPr>
        <p:txBody>
          <a:bodyPr wrap="square" rtlCol="0">
            <a:spAutoFit/>
          </a:bodyPr>
          <a:lstStyle/>
          <a:p>
            <a:pPr algn="r"/>
            <a:r>
              <a:rPr lang="en-US" sz="1200" b="1" dirty="0" smtClean="0"/>
              <a:t>Harris Corp. Test Model</a:t>
            </a:r>
            <a:endParaRPr lang="en-US" sz="1200" b="1" dirty="0"/>
          </a:p>
        </p:txBody>
      </p:sp>
      <p:sp>
        <p:nvSpPr>
          <p:cNvPr id="17" name="TextBox 16"/>
          <p:cNvSpPr txBox="1"/>
          <p:nvPr/>
        </p:nvSpPr>
        <p:spPr>
          <a:xfrm>
            <a:off x="6691299" y="1430530"/>
            <a:ext cx="790601" cy="646331"/>
          </a:xfrm>
          <a:prstGeom prst="rect">
            <a:avLst/>
          </a:prstGeom>
          <a:noFill/>
        </p:spPr>
        <p:txBody>
          <a:bodyPr wrap="square" rtlCol="0">
            <a:spAutoFit/>
          </a:bodyPr>
          <a:lstStyle/>
          <a:p>
            <a:pPr algn="ctr"/>
            <a:r>
              <a:rPr lang="en-US" sz="1200" b="1" dirty="0" smtClean="0"/>
              <a:t>JSC Chamber Model</a:t>
            </a:r>
            <a:endParaRPr lang="en-US" sz="1200" b="1" dirty="0"/>
          </a:p>
        </p:txBody>
      </p:sp>
      <p:sp>
        <p:nvSpPr>
          <p:cNvPr id="18" name="TextBox 17"/>
          <p:cNvSpPr txBox="1"/>
          <p:nvPr/>
        </p:nvSpPr>
        <p:spPr>
          <a:xfrm>
            <a:off x="7315200" y="6255544"/>
            <a:ext cx="1828800" cy="276999"/>
          </a:xfrm>
          <a:prstGeom prst="rect">
            <a:avLst/>
          </a:prstGeom>
          <a:noFill/>
        </p:spPr>
        <p:txBody>
          <a:bodyPr wrap="square" rtlCol="0">
            <a:spAutoFit/>
          </a:bodyPr>
          <a:lstStyle/>
          <a:p>
            <a:r>
              <a:rPr lang="en-US" sz="1200" i="1" dirty="0" smtClean="0"/>
              <a:t>Source: NASA/JWST/</a:t>
            </a:r>
            <a:r>
              <a:rPr lang="en-US" sz="1200" i="1" dirty="0" err="1" smtClean="0"/>
              <a:t>K.Yang</a:t>
            </a:r>
            <a:endParaRPr lang="en-US" sz="1200" i="1" dirty="0"/>
          </a:p>
        </p:txBody>
      </p:sp>
    </p:spTree>
    <p:extLst>
      <p:ext uri="{BB962C8B-B14F-4D97-AF65-F5344CB8AC3E}">
        <p14:creationId xmlns:p14="http://schemas.microsoft.com/office/powerpoint/2010/main" val="1076365851"/>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Temperature-Dependent Emissivity Sets</a:t>
            </a:r>
            <a:endParaRPr lang="en-US" dirty="0"/>
          </a:p>
        </p:txBody>
      </p:sp>
      <p:sp>
        <p:nvSpPr>
          <p:cNvPr id="3" name="Content Placeholder 2"/>
          <p:cNvSpPr>
            <a:spLocks noGrp="1"/>
          </p:cNvSpPr>
          <p:nvPr>
            <p:ph idx="1"/>
          </p:nvPr>
        </p:nvSpPr>
        <p:spPr>
          <a:xfrm>
            <a:off x="466725" y="917575"/>
            <a:ext cx="8258175" cy="5629275"/>
          </a:xfrm>
        </p:spPr>
        <p:txBody>
          <a:bodyPr/>
          <a:lstStyle/>
          <a:p>
            <a:pPr marL="0" indent="0">
              <a:buNone/>
            </a:pPr>
            <a:r>
              <a:rPr lang="en-US" i="1" dirty="0" smtClean="0">
                <a:solidFill>
                  <a:srgbClr val="0070C0"/>
                </a:solidFill>
              </a:rPr>
              <a:t>Lesson Learned: </a:t>
            </a:r>
            <a:r>
              <a:rPr lang="en-US" dirty="0" smtClean="0"/>
              <a:t>In </a:t>
            </a:r>
            <a:r>
              <a:rPr lang="en-US" dirty="0"/>
              <a:t>transient </a:t>
            </a:r>
            <a:r>
              <a:rPr lang="en-US" dirty="0" err="1"/>
              <a:t>cooldown</a:t>
            </a:r>
            <a:r>
              <a:rPr lang="en-US" dirty="0"/>
              <a:t> and warmup predictions, use of </a:t>
            </a:r>
            <a:r>
              <a:rPr lang="en-US" dirty="0" smtClean="0"/>
              <a:t>a greater number of temperature-dependent </a:t>
            </a:r>
            <a:r>
              <a:rPr lang="en-US" dirty="0"/>
              <a:t>emissivity sets </a:t>
            </a:r>
            <a:r>
              <a:rPr lang="en-US" dirty="0" smtClean="0"/>
              <a:t>is </a:t>
            </a:r>
            <a:r>
              <a:rPr lang="en-US" dirty="0"/>
              <a:t>critical to accurately predict hardware </a:t>
            </a:r>
            <a:r>
              <a:rPr lang="en-US" dirty="0" smtClean="0"/>
              <a:t>behavior</a:t>
            </a:r>
            <a:endParaRPr lang="en-US" dirty="0"/>
          </a:p>
        </p:txBody>
      </p:sp>
      <p:pic>
        <p:nvPicPr>
          <p:cNvPr id="15" name="Picture 14"/>
          <p:cNvPicPr>
            <a:picLocks noChangeAspect="1"/>
          </p:cNvPicPr>
          <p:nvPr/>
        </p:nvPicPr>
        <p:blipFill rotWithShape="1">
          <a:blip r:embed="rId3"/>
          <a:srcRect r="2631" b="9264"/>
          <a:stretch/>
        </p:blipFill>
        <p:spPr>
          <a:xfrm>
            <a:off x="3498403" y="1697037"/>
            <a:ext cx="5496335" cy="3713163"/>
          </a:xfrm>
          <a:prstGeom prst="rect">
            <a:avLst/>
          </a:prstGeom>
        </p:spPr>
      </p:pic>
      <p:sp>
        <p:nvSpPr>
          <p:cNvPr id="17" name="Content Placeholder 2"/>
          <p:cNvSpPr txBox="1">
            <a:spLocks/>
          </p:cNvSpPr>
          <p:nvPr/>
        </p:nvSpPr>
        <p:spPr>
          <a:xfrm>
            <a:off x="466726" y="1905000"/>
            <a:ext cx="3180940" cy="3252284"/>
          </a:xfrm>
          <a:prstGeom prst="rect">
            <a:avLst/>
          </a:prstGeom>
        </p:spPr>
        <p:txBody>
          <a:bodyPr/>
          <a:lstStyle>
            <a:lvl1pPr marL="234950" indent="-234950" algn="l" rtl="0" eaLnBrk="1" fontAlgn="base" hangingPunct="1">
              <a:spcBef>
                <a:spcPct val="0"/>
              </a:spcBef>
              <a:spcAft>
                <a:spcPct val="15000"/>
              </a:spcAft>
              <a:buClr>
                <a:srgbClr val="0B3D91"/>
              </a:buClr>
              <a:buFont typeface="Wingdings" pitchFamily="2" charset="2"/>
              <a:buChar char="§"/>
              <a:defRPr sz="2000" b="1">
                <a:solidFill>
                  <a:schemeClr val="tx1"/>
                </a:solidFill>
                <a:latin typeface="+mn-lt"/>
                <a:ea typeface="+mn-ea"/>
                <a:cs typeface="+mn-cs"/>
              </a:defRPr>
            </a:lvl1pPr>
            <a:lvl2pPr marL="685800" indent="-231775" algn="l" rtl="0" eaLnBrk="1" fontAlgn="base" hangingPunct="1">
              <a:spcBef>
                <a:spcPct val="0"/>
              </a:spcBef>
              <a:spcAft>
                <a:spcPct val="15000"/>
              </a:spcAft>
              <a:buClr>
                <a:srgbClr val="0B3D91"/>
              </a:buClr>
              <a:buChar char="–"/>
              <a:defRPr sz="1900">
                <a:solidFill>
                  <a:schemeClr val="tx1"/>
                </a:solidFill>
                <a:latin typeface="+mn-lt"/>
              </a:defRPr>
            </a:lvl2pPr>
            <a:lvl3pPr marL="969963" indent="-169863" algn="l" rtl="0" eaLnBrk="1" fontAlgn="base" hangingPunct="1">
              <a:spcBef>
                <a:spcPct val="0"/>
              </a:spcBef>
              <a:spcAft>
                <a:spcPct val="15000"/>
              </a:spcAft>
              <a:buClr>
                <a:srgbClr val="0B3D91"/>
              </a:buClr>
              <a:buFont typeface="Palatino Linotype" pitchFamily="18" charset="0"/>
              <a:buChar char="»"/>
              <a:defRPr sz="1900">
                <a:solidFill>
                  <a:schemeClr val="tx1"/>
                </a:solidFill>
                <a:latin typeface="+mn-lt"/>
              </a:defRPr>
            </a:lvl3pPr>
            <a:lvl4pPr marL="1290638" indent="-206375" algn="l" rtl="0" eaLnBrk="1" fontAlgn="base" hangingPunct="1">
              <a:spcBef>
                <a:spcPct val="0"/>
              </a:spcBef>
              <a:spcAft>
                <a:spcPct val="15000"/>
              </a:spcAft>
              <a:buClr>
                <a:srgbClr val="0B3D91"/>
              </a:buClr>
              <a:buFont typeface="Arial" charset="0"/>
              <a:buChar char="-"/>
              <a:defRPr sz="1900">
                <a:solidFill>
                  <a:schemeClr val="tx1"/>
                </a:solidFill>
                <a:latin typeface="+mn-lt"/>
              </a:defRPr>
            </a:lvl4pPr>
            <a:lvl5pPr marL="1636713" indent="-231775" algn="l" rtl="0" eaLnBrk="1" fontAlgn="base" hangingPunct="1">
              <a:spcBef>
                <a:spcPct val="0"/>
              </a:spcBef>
              <a:spcAft>
                <a:spcPct val="15000"/>
              </a:spcAft>
              <a:buClr>
                <a:srgbClr val="0B3D91"/>
              </a:buClr>
              <a:defRPr sz="1900">
                <a:solidFill>
                  <a:schemeClr val="tx1"/>
                </a:solidFill>
                <a:latin typeface="+mn-lt"/>
              </a:defRPr>
            </a:lvl5pPr>
            <a:lvl6pPr marL="2093913" indent="-231775" algn="l" rtl="0" eaLnBrk="1" fontAlgn="base" hangingPunct="1">
              <a:spcBef>
                <a:spcPct val="0"/>
              </a:spcBef>
              <a:spcAft>
                <a:spcPct val="15000"/>
              </a:spcAft>
              <a:buClr>
                <a:srgbClr val="0B3D91"/>
              </a:buClr>
              <a:defRPr sz="1900">
                <a:solidFill>
                  <a:schemeClr val="tx1"/>
                </a:solidFill>
                <a:latin typeface="+mn-lt"/>
              </a:defRPr>
            </a:lvl6pPr>
            <a:lvl7pPr marL="2551113" indent="-231775" algn="l" rtl="0" eaLnBrk="1" fontAlgn="base" hangingPunct="1">
              <a:spcBef>
                <a:spcPct val="0"/>
              </a:spcBef>
              <a:spcAft>
                <a:spcPct val="15000"/>
              </a:spcAft>
              <a:buClr>
                <a:srgbClr val="0B3D91"/>
              </a:buClr>
              <a:defRPr sz="1900">
                <a:solidFill>
                  <a:schemeClr val="tx1"/>
                </a:solidFill>
                <a:latin typeface="+mn-lt"/>
              </a:defRPr>
            </a:lvl7pPr>
            <a:lvl8pPr marL="3008313" indent="-231775" algn="l" rtl="0" eaLnBrk="1" fontAlgn="base" hangingPunct="1">
              <a:spcBef>
                <a:spcPct val="0"/>
              </a:spcBef>
              <a:spcAft>
                <a:spcPct val="15000"/>
              </a:spcAft>
              <a:buClr>
                <a:srgbClr val="0B3D91"/>
              </a:buClr>
              <a:defRPr sz="1900">
                <a:solidFill>
                  <a:schemeClr val="tx1"/>
                </a:solidFill>
                <a:latin typeface="+mn-lt"/>
              </a:defRPr>
            </a:lvl8pPr>
            <a:lvl9pPr marL="3465513" indent="-231775" algn="l" rtl="0" eaLnBrk="1" fontAlgn="base" hangingPunct="1">
              <a:spcBef>
                <a:spcPct val="0"/>
              </a:spcBef>
              <a:spcAft>
                <a:spcPct val="15000"/>
              </a:spcAft>
              <a:buClr>
                <a:srgbClr val="0B3D91"/>
              </a:buClr>
              <a:defRPr sz="1900">
                <a:solidFill>
                  <a:schemeClr val="tx1"/>
                </a:solidFill>
                <a:latin typeface="+mn-lt"/>
              </a:defRPr>
            </a:lvl9pPr>
          </a:lstStyle>
          <a:p>
            <a:r>
              <a:rPr lang="en-US" sz="1800" b="0" kern="0" dirty="0" smtClean="0"/>
              <a:t>OTIS CV thermal model used only two sets in the interest of runtime </a:t>
            </a:r>
            <a:r>
              <a:rPr lang="en-US" sz="1800" b="0" kern="0" dirty="0" smtClean="0">
                <a:sym typeface="Wingdings" panose="05000000000000000000" pitchFamily="2" charset="2"/>
              </a:rPr>
              <a:t> inaccuracy of predictions vs. test when PMBSS average 60-170 K</a:t>
            </a:r>
            <a:endParaRPr lang="en-US" sz="1800" b="0" kern="0" dirty="0" smtClean="0"/>
          </a:p>
          <a:p>
            <a:r>
              <a:rPr lang="en-US" sz="1800" b="0" dirty="0"/>
              <a:t>Generally, assumption of room </a:t>
            </a:r>
            <a:r>
              <a:rPr lang="en-US" sz="1800" b="0" dirty="0" smtClean="0"/>
              <a:t>temp </a:t>
            </a:r>
            <a:r>
              <a:rPr lang="en-US" sz="1800" b="0" dirty="0" err="1"/>
              <a:t>emissivities</a:t>
            </a:r>
            <a:r>
              <a:rPr lang="en-US" sz="1800" b="0" dirty="0"/>
              <a:t> when PMBSS </a:t>
            </a:r>
            <a:r>
              <a:rPr lang="en-US" sz="1800" b="0" dirty="0" smtClean="0"/>
              <a:t>average </a:t>
            </a:r>
            <a:r>
              <a:rPr lang="en-US" sz="1800" b="0" dirty="0"/>
              <a:t>&gt; 90K cause model predictions to cool more rapidly than test, while assumption of cryogenic </a:t>
            </a:r>
            <a:r>
              <a:rPr lang="en-US" sz="1800" b="0" dirty="0" err="1"/>
              <a:t>emissivities</a:t>
            </a:r>
            <a:r>
              <a:rPr lang="en-US" sz="1800" b="0" dirty="0"/>
              <a:t> after PMBSS </a:t>
            </a:r>
            <a:r>
              <a:rPr lang="en-US" sz="1800" b="0" dirty="0" smtClean="0"/>
              <a:t>average &lt; </a:t>
            </a:r>
            <a:r>
              <a:rPr lang="en-US" sz="1800" b="0" dirty="0"/>
              <a:t>90K cause predictions to </a:t>
            </a:r>
            <a:r>
              <a:rPr lang="en-US" sz="1800" b="0" dirty="0" smtClean="0"/>
              <a:t>transition </a:t>
            </a:r>
            <a:r>
              <a:rPr lang="en-US" sz="1800" b="0" dirty="0"/>
              <a:t>slower than test</a:t>
            </a:r>
          </a:p>
          <a:p>
            <a:endParaRPr lang="en-US" sz="1800" kern="0" dirty="0" smtClean="0"/>
          </a:p>
          <a:p>
            <a:endParaRPr lang="en-US" sz="1800" kern="0" dirty="0" smtClean="0"/>
          </a:p>
        </p:txBody>
      </p:sp>
      <p:sp>
        <p:nvSpPr>
          <p:cNvPr id="18" name="Content Placeholder 2"/>
          <p:cNvSpPr txBox="1">
            <a:spLocks/>
          </p:cNvSpPr>
          <p:nvPr/>
        </p:nvSpPr>
        <p:spPr>
          <a:xfrm>
            <a:off x="466724" y="5810540"/>
            <a:ext cx="8258175" cy="762000"/>
          </a:xfrm>
          <a:prstGeom prst="rect">
            <a:avLst/>
          </a:prstGeom>
        </p:spPr>
        <p:txBody>
          <a:bodyPr/>
          <a:lstStyle>
            <a:lvl1pPr marL="234950" indent="-234950" algn="l" rtl="0" eaLnBrk="1" fontAlgn="base" hangingPunct="1">
              <a:spcBef>
                <a:spcPct val="0"/>
              </a:spcBef>
              <a:spcAft>
                <a:spcPct val="15000"/>
              </a:spcAft>
              <a:buClr>
                <a:srgbClr val="0B3D91"/>
              </a:buClr>
              <a:buFont typeface="Wingdings" pitchFamily="2" charset="2"/>
              <a:buChar char="§"/>
              <a:defRPr sz="2000" b="1">
                <a:solidFill>
                  <a:schemeClr val="tx1"/>
                </a:solidFill>
                <a:latin typeface="+mn-lt"/>
                <a:ea typeface="+mn-ea"/>
                <a:cs typeface="+mn-cs"/>
              </a:defRPr>
            </a:lvl1pPr>
            <a:lvl2pPr marL="685800" indent="-231775" algn="l" rtl="0" eaLnBrk="1" fontAlgn="base" hangingPunct="1">
              <a:spcBef>
                <a:spcPct val="0"/>
              </a:spcBef>
              <a:spcAft>
                <a:spcPct val="15000"/>
              </a:spcAft>
              <a:buClr>
                <a:srgbClr val="0B3D91"/>
              </a:buClr>
              <a:buChar char="–"/>
              <a:defRPr sz="1900">
                <a:solidFill>
                  <a:schemeClr val="tx1"/>
                </a:solidFill>
                <a:latin typeface="+mn-lt"/>
              </a:defRPr>
            </a:lvl2pPr>
            <a:lvl3pPr marL="969963" indent="-169863" algn="l" rtl="0" eaLnBrk="1" fontAlgn="base" hangingPunct="1">
              <a:spcBef>
                <a:spcPct val="0"/>
              </a:spcBef>
              <a:spcAft>
                <a:spcPct val="15000"/>
              </a:spcAft>
              <a:buClr>
                <a:srgbClr val="0B3D91"/>
              </a:buClr>
              <a:buFont typeface="Palatino Linotype" pitchFamily="18" charset="0"/>
              <a:buChar char="»"/>
              <a:defRPr sz="1900">
                <a:solidFill>
                  <a:schemeClr val="tx1"/>
                </a:solidFill>
                <a:latin typeface="+mn-lt"/>
              </a:defRPr>
            </a:lvl3pPr>
            <a:lvl4pPr marL="1290638" indent="-206375" algn="l" rtl="0" eaLnBrk="1" fontAlgn="base" hangingPunct="1">
              <a:spcBef>
                <a:spcPct val="0"/>
              </a:spcBef>
              <a:spcAft>
                <a:spcPct val="15000"/>
              </a:spcAft>
              <a:buClr>
                <a:srgbClr val="0B3D91"/>
              </a:buClr>
              <a:buFont typeface="Arial" charset="0"/>
              <a:buChar char="-"/>
              <a:defRPr sz="1900">
                <a:solidFill>
                  <a:schemeClr val="tx1"/>
                </a:solidFill>
                <a:latin typeface="+mn-lt"/>
              </a:defRPr>
            </a:lvl4pPr>
            <a:lvl5pPr marL="1636713" indent="-231775" algn="l" rtl="0" eaLnBrk="1" fontAlgn="base" hangingPunct="1">
              <a:spcBef>
                <a:spcPct val="0"/>
              </a:spcBef>
              <a:spcAft>
                <a:spcPct val="15000"/>
              </a:spcAft>
              <a:buClr>
                <a:srgbClr val="0B3D91"/>
              </a:buClr>
              <a:defRPr sz="1900">
                <a:solidFill>
                  <a:schemeClr val="tx1"/>
                </a:solidFill>
                <a:latin typeface="+mn-lt"/>
              </a:defRPr>
            </a:lvl5pPr>
            <a:lvl6pPr marL="2093913" indent="-231775" algn="l" rtl="0" eaLnBrk="1" fontAlgn="base" hangingPunct="1">
              <a:spcBef>
                <a:spcPct val="0"/>
              </a:spcBef>
              <a:spcAft>
                <a:spcPct val="15000"/>
              </a:spcAft>
              <a:buClr>
                <a:srgbClr val="0B3D91"/>
              </a:buClr>
              <a:defRPr sz="1900">
                <a:solidFill>
                  <a:schemeClr val="tx1"/>
                </a:solidFill>
                <a:latin typeface="+mn-lt"/>
              </a:defRPr>
            </a:lvl6pPr>
            <a:lvl7pPr marL="2551113" indent="-231775" algn="l" rtl="0" eaLnBrk="1" fontAlgn="base" hangingPunct="1">
              <a:spcBef>
                <a:spcPct val="0"/>
              </a:spcBef>
              <a:spcAft>
                <a:spcPct val="15000"/>
              </a:spcAft>
              <a:buClr>
                <a:srgbClr val="0B3D91"/>
              </a:buClr>
              <a:defRPr sz="1900">
                <a:solidFill>
                  <a:schemeClr val="tx1"/>
                </a:solidFill>
                <a:latin typeface="+mn-lt"/>
              </a:defRPr>
            </a:lvl7pPr>
            <a:lvl8pPr marL="3008313" indent="-231775" algn="l" rtl="0" eaLnBrk="1" fontAlgn="base" hangingPunct="1">
              <a:spcBef>
                <a:spcPct val="0"/>
              </a:spcBef>
              <a:spcAft>
                <a:spcPct val="15000"/>
              </a:spcAft>
              <a:buClr>
                <a:srgbClr val="0B3D91"/>
              </a:buClr>
              <a:defRPr sz="1900">
                <a:solidFill>
                  <a:schemeClr val="tx1"/>
                </a:solidFill>
                <a:latin typeface="+mn-lt"/>
              </a:defRPr>
            </a:lvl8pPr>
            <a:lvl9pPr marL="3465513" indent="-231775" algn="l" rtl="0" eaLnBrk="1" fontAlgn="base" hangingPunct="1">
              <a:spcBef>
                <a:spcPct val="0"/>
              </a:spcBef>
              <a:spcAft>
                <a:spcPct val="15000"/>
              </a:spcAft>
              <a:buClr>
                <a:srgbClr val="0B3D91"/>
              </a:buClr>
              <a:defRPr sz="1900">
                <a:solidFill>
                  <a:schemeClr val="tx1"/>
                </a:solidFill>
                <a:latin typeface="+mn-lt"/>
              </a:defRPr>
            </a:lvl9pPr>
          </a:lstStyle>
          <a:p>
            <a:r>
              <a:rPr lang="en-US" sz="1800" b="0" kern="0" dirty="0" smtClean="0"/>
              <a:t>For future projects: trade studies need to weigh accuracy vs. runtime to determine what is the optimal number of emissivity sets to use (project-dependent) </a:t>
            </a:r>
          </a:p>
          <a:p>
            <a:pPr marL="0" indent="0">
              <a:buFont typeface="Wingdings" pitchFamily="2" charset="2"/>
              <a:buNone/>
            </a:pPr>
            <a:endParaRPr lang="en-US" b="0" kern="0" dirty="0"/>
          </a:p>
        </p:txBody>
      </p:sp>
      <p:graphicFrame>
        <p:nvGraphicFramePr>
          <p:cNvPr id="20" name="Table 19"/>
          <p:cNvGraphicFramePr>
            <a:graphicFrameLocks noGrp="1"/>
          </p:cNvGraphicFramePr>
          <p:nvPr>
            <p:extLst>
              <p:ext uri="{D42A27DB-BD31-4B8C-83A1-F6EECF244321}">
                <p14:modId xmlns:p14="http://schemas.microsoft.com/office/powerpoint/2010/main" val="3126333776"/>
              </p:ext>
            </p:extLst>
          </p:nvPr>
        </p:nvGraphicFramePr>
        <p:xfrm>
          <a:off x="3557016" y="5410200"/>
          <a:ext cx="5334016" cy="304800"/>
        </p:xfrm>
        <a:graphic>
          <a:graphicData uri="http://schemas.openxmlformats.org/drawingml/2006/table">
            <a:tbl>
              <a:tblPr firstRow="1" bandRow="1">
                <a:tableStyleId>{F5AB1C69-6EDB-4FF4-983F-18BD219EF322}</a:tableStyleId>
              </a:tblPr>
              <a:tblGrid>
                <a:gridCol w="304810">
                  <a:extLst>
                    <a:ext uri="{9D8B030D-6E8A-4147-A177-3AD203B41FA5}">
                      <a16:colId xmlns:a16="http://schemas.microsoft.com/office/drawing/2014/main" val="626995483"/>
                    </a:ext>
                  </a:extLst>
                </a:gridCol>
                <a:gridCol w="762000">
                  <a:extLst>
                    <a:ext uri="{9D8B030D-6E8A-4147-A177-3AD203B41FA5}">
                      <a16:colId xmlns:a16="http://schemas.microsoft.com/office/drawing/2014/main" val="3954695090"/>
                    </a:ext>
                  </a:extLst>
                </a:gridCol>
                <a:gridCol w="762001">
                  <a:extLst>
                    <a:ext uri="{9D8B030D-6E8A-4147-A177-3AD203B41FA5}">
                      <a16:colId xmlns:a16="http://schemas.microsoft.com/office/drawing/2014/main" val="1423766927"/>
                    </a:ext>
                  </a:extLst>
                </a:gridCol>
                <a:gridCol w="762000">
                  <a:extLst>
                    <a:ext uri="{9D8B030D-6E8A-4147-A177-3AD203B41FA5}">
                      <a16:colId xmlns:a16="http://schemas.microsoft.com/office/drawing/2014/main" val="3981298821"/>
                    </a:ext>
                  </a:extLst>
                </a:gridCol>
                <a:gridCol w="762000">
                  <a:extLst>
                    <a:ext uri="{9D8B030D-6E8A-4147-A177-3AD203B41FA5}">
                      <a16:colId xmlns:a16="http://schemas.microsoft.com/office/drawing/2014/main" val="1797144507"/>
                    </a:ext>
                  </a:extLst>
                </a:gridCol>
                <a:gridCol w="762001">
                  <a:extLst>
                    <a:ext uri="{9D8B030D-6E8A-4147-A177-3AD203B41FA5}">
                      <a16:colId xmlns:a16="http://schemas.microsoft.com/office/drawing/2014/main" val="929975009"/>
                    </a:ext>
                  </a:extLst>
                </a:gridCol>
                <a:gridCol w="762001">
                  <a:extLst>
                    <a:ext uri="{9D8B030D-6E8A-4147-A177-3AD203B41FA5}">
                      <a16:colId xmlns:a16="http://schemas.microsoft.com/office/drawing/2014/main" val="2153007661"/>
                    </a:ext>
                  </a:extLst>
                </a:gridCol>
                <a:gridCol w="457203">
                  <a:extLst>
                    <a:ext uri="{9D8B030D-6E8A-4147-A177-3AD203B41FA5}">
                      <a16:colId xmlns:a16="http://schemas.microsoft.com/office/drawing/2014/main" val="3389480907"/>
                    </a:ext>
                  </a:extLst>
                </a:gridCol>
              </a:tblGrid>
              <a:tr h="304800">
                <a:tc>
                  <a:txBody>
                    <a:bodyPr/>
                    <a:lstStyle/>
                    <a:p>
                      <a:endParaRPr lang="en-US" sz="800" b="0" dirty="0">
                        <a:solidFill>
                          <a:sysClr val="windowText" lastClr="000000"/>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800" b="0" dirty="0" smtClean="0">
                          <a:solidFill>
                            <a:sysClr val="windowText" lastClr="000000"/>
                          </a:solidFill>
                          <a:latin typeface="Calibri" panose="020F0502020204030204" pitchFamily="34" charset="0"/>
                          <a:cs typeface="Calibri" panose="020F0502020204030204" pitchFamily="34" charset="0"/>
                        </a:rPr>
                        <a:t>0</a:t>
                      </a:r>
                      <a:endParaRPr lang="en-US" sz="800" b="0" dirty="0">
                        <a:solidFill>
                          <a:sysClr val="windowText" lastClr="000000"/>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800" b="0" dirty="0" smtClean="0">
                          <a:solidFill>
                            <a:sysClr val="windowText" lastClr="000000"/>
                          </a:solidFill>
                          <a:latin typeface="Calibri" panose="020F0502020204030204" pitchFamily="34" charset="0"/>
                          <a:cs typeface="Calibri" panose="020F0502020204030204" pitchFamily="34" charset="0"/>
                        </a:rPr>
                        <a:t>5</a:t>
                      </a:r>
                      <a:endParaRPr lang="en-US" sz="800" b="0" dirty="0">
                        <a:solidFill>
                          <a:sysClr val="windowText" lastClr="000000"/>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800" b="0" dirty="0" smtClean="0">
                          <a:solidFill>
                            <a:sysClr val="windowText" lastClr="000000"/>
                          </a:solidFill>
                          <a:latin typeface="Calibri" panose="020F0502020204030204" pitchFamily="34" charset="0"/>
                          <a:cs typeface="Calibri" panose="020F0502020204030204" pitchFamily="34" charset="0"/>
                        </a:rPr>
                        <a:t>10</a:t>
                      </a:r>
                      <a:endParaRPr lang="en-US" sz="800" b="0" dirty="0">
                        <a:solidFill>
                          <a:sysClr val="windowText" lastClr="000000"/>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800" b="0" dirty="0" smtClean="0">
                          <a:solidFill>
                            <a:sysClr val="windowText" lastClr="000000"/>
                          </a:solidFill>
                          <a:latin typeface="Calibri" panose="020F0502020204030204" pitchFamily="34" charset="0"/>
                          <a:cs typeface="Calibri" panose="020F0502020204030204" pitchFamily="34" charset="0"/>
                        </a:rPr>
                        <a:t>15</a:t>
                      </a:r>
                      <a:endParaRPr lang="en-US" sz="800" b="0" dirty="0">
                        <a:solidFill>
                          <a:sysClr val="windowText" lastClr="000000"/>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800" b="0" dirty="0" smtClean="0">
                          <a:solidFill>
                            <a:sysClr val="windowText" lastClr="000000"/>
                          </a:solidFill>
                          <a:latin typeface="Calibri" panose="020F0502020204030204" pitchFamily="34" charset="0"/>
                          <a:cs typeface="Calibri" panose="020F0502020204030204" pitchFamily="34" charset="0"/>
                        </a:rPr>
                        <a:t>20</a:t>
                      </a:r>
                      <a:endParaRPr lang="en-US" sz="800" b="0" dirty="0">
                        <a:solidFill>
                          <a:sysClr val="windowText" lastClr="000000"/>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800" b="0" dirty="0" smtClean="0">
                          <a:solidFill>
                            <a:sysClr val="windowText" lastClr="000000"/>
                          </a:solidFill>
                          <a:latin typeface="Calibri" panose="020F0502020204030204" pitchFamily="34" charset="0"/>
                          <a:cs typeface="Calibri" panose="020F0502020204030204" pitchFamily="34" charset="0"/>
                        </a:rPr>
                        <a:t>25</a:t>
                      </a:r>
                      <a:endParaRPr lang="en-US" sz="800" b="0" dirty="0">
                        <a:solidFill>
                          <a:sysClr val="windowText" lastClr="000000"/>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800" b="0" dirty="0" smtClean="0">
                          <a:solidFill>
                            <a:sysClr val="windowText" lastClr="000000"/>
                          </a:solidFill>
                          <a:latin typeface="Calibri" panose="020F0502020204030204" pitchFamily="34" charset="0"/>
                          <a:cs typeface="Calibri" panose="020F0502020204030204" pitchFamily="34" charset="0"/>
                        </a:rPr>
                        <a:t>30</a:t>
                      </a:r>
                      <a:endParaRPr lang="en-US" sz="800" b="0" dirty="0">
                        <a:solidFill>
                          <a:sysClr val="windowText" lastClr="000000"/>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08201189"/>
                  </a:ext>
                </a:extLst>
              </a:tr>
            </a:tbl>
          </a:graphicData>
        </a:graphic>
      </p:graphicFrame>
      <p:sp>
        <p:nvSpPr>
          <p:cNvPr id="21" name="TextBox 20"/>
          <p:cNvSpPr txBox="1"/>
          <p:nvPr/>
        </p:nvSpPr>
        <p:spPr>
          <a:xfrm>
            <a:off x="4114800" y="5549189"/>
            <a:ext cx="4913392" cy="215444"/>
          </a:xfrm>
          <a:prstGeom prst="rect">
            <a:avLst/>
          </a:prstGeom>
          <a:noFill/>
        </p:spPr>
        <p:txBody>
          <a:bodyPr wrap="square" rtlCol="0">
            <a:spAutoFit/>
          </a:bodyPr>
          <a:lstStyle/>
          <a:p>
            <a:pPr algn="ctr"/>
            <a:r>
              <a:rPr lang="en-US" sz="800" b="1" dirty="0" smtClean="0">
                <a:latin typeface="Calibri" panose="020F0502020204030204" pitchFamily="34" charset="0"/>
                <a:cs typeface="Calibri" panose="020F0502020204030204" pitchFamily="34" charset="0"/>
              </a:rPr>
              <a:t>Days from Start of Test</a:t>
            </a:r>
            <a:endParaRPr lang="en-US" sz="800" b="1" dirty="0">
              <a:latin typeface="Calibri" panose="020F0502020204030204" pitchFamily="34" charset="0"/>
              <a:cs typeface="Calibri" panose="020F0502020204030204" pitchFamily="34" charset="0"/>
            </a:endParaRPr>
          </a:p>
        </p:txBody>
      </p:sp>
      <p:sp>
        <p:nvSpPr>
          <p:cNvPr id="9" name="TextBox 8"/>
          <p:cNvSpPr txBox="1"/>
          <p:nvPr/>
        </p:nvSpPr>
        <p:spPr>
          <a:xfrm>
            <a:off x="7305528" y="5576445"/>
            <a:ext cx="1655695" cy="307777"/>
          </a:xfrm>
          <a:prstGeom prst="rect">
            <a:avLst/>
          </a:prstGeom>
          <a:noFill/>
        </p:spPr>
        <p:txBody>
          <a:bodyPr wrap="square" rtlCol="0">
            <a:spAutoFit/>
          </a:bodyPr>
          <a:lstStyle/>
          <a:p>
            <a:r>
              <a:rPr lang="en-US" sz="1400" i="1" dirty="0" smtClean="0"/>
              <a:t>Source: NASA/JWST</a:t>
            </a:r>
            <a:endParaRPr lang="en-US" sz="1400" i="1" dirty="0"/>
          </a:p>
        </p:txBody>
      </p:sp>
    </p:spTree>
    <p:extLst>
      <p:ext uri="{BB962C8B-B14F-4D97-AF65-F5344CB8AC3E}">
        <p14:creationId xmlns:p14="http://schemas.microsoft.com/office/powerpoint/2010/main" val="3011234860"/>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Modeling of Heat Sources</a:t>
            </a:r>
            <a:endParaRPr lang="en-US" dirty="0"/>
          </a:p>
        </p:txBody>
      </p:sp>
      <p:sp>
        <p:nvSpPr>
          <p:cNvPr id="3" name="Content Placeholder 2"/>
          <p:cNvSpPr>
            <a:spLocks noGrp="1"/>
          </p:cNvSpPr>
          <p:nvPr>
            <p:ph idx="1"/>
          </p:nvPr>
        </p:nvSpPr>
        <p:spPr>
          <a:xfrm>
            <a:off x="466725" y="1049338"/>
            <a:ext cx="3800475" cy="5497512"/>
          </a:xfrm>
        </p:spPr>
        <p:txBody>
          <a:bodyPr/>
          <a:lstStyle/>
          <a:p>
            <a:r>
              <a:rPr lang="en-US" i="1" dirty="0">
                <a:solidFill>
                  <a:srgbClr val="0070C0"/>
                </a:solidFill>
              </a:rPr>
              <a:t>Lesson Learned: </a:t>
            </a:r>
            <a:r>
              <a:rPr lang="en-US" dirty="0" smtClean="0"/>
              <a:t>In </a:t>
            </a:r>
            <a:r>
              <a:rPr lang="en-US" dirty="0"/>
              <a:t>a </a:t>
            </a:r>
            <a:r>
              <a:rPr lang="en-US" dirty="0" smtClean="0"/>
              <a:t>cryogenic </a:t>
            </a:r>
            <a:r>
              <a:rPr lang="en-US" dirty="0"/>
              <a:t>test, </a:t>
            </a:r>
            <a:r>
              <a:rPr lang="en-US" dirty="0" smtClean="0"/>
              <a:t>ensure </a:t>
            </a:r>
            <a:r>
              <a:rPr lang="en-US" dirty="0"/>
              <a:t>that all heat sources are modeled sufficiently to determine instrumentation </a:t>
            </a:r>
            <a:r>
              <a:rPr lang="en-US" dirty="0" smtClean="0"/>
              <a:t>needs</a:t>
            </a:r>
            <a:endParaRPr lang="en-US" dirty="0"/>
          </a:p>
          <a:p>
            <a:r>
              <a:rPr lang="en-US" dirty="0" smtClean="0"/>
              <a:t>For stray-light Frill structure </a:t>
            </a:r>
            <a:r>
              <a:rPr lang="en-US" dirty="0"/>
              <a:t>and SVTS </a:t>
            </a:r>
            <a:r>
              <a:rPr lang="en-US" dirty="0" smtClean="0"/>
              <a:t>Bib, there was not enough pre-test work performed to understand how heat from the </a:t>
            </a:r>
            <a:r>
              <a:rPr lang="en-US" dirty="0" err="1" smtClean="0"/>
              <a:t>CoCOA</a:t>
            </a:r>
            <a:r>
              <a:rPr lang="en-US" dirty="0" smtClean="0"/>
              <a:t> would impact temperatures on these soft structures</a:t>
            </a:r>
          </a:p>
          <a:p>
            <a:r>
              <a:rPr lang="en-US" dirty="0" smtClean="0"/>
              <a:t>More thermal modeling of </a:t>
            </a:r>
            <a:r>
              <a:rPr lang="en-US" dirty="0"/>
              <a:t>shutter effects would have resulted in more sensors in key </a:t>
            </a:r>
            <a:r>
              <a:rPr lang="en-US" dirty="0" smtClean="0"/>
              <a:t>locations on these structures to characterize their behavior during the test</a:t>
            </a:r>
            <a:endParaRPr lang="en-US" dirty="0"/>
          </a:p>
        </p:txBody>
      </p:sp>
      <p:pic>
        <p:nvPicPr>
          <p:cNvPr id="4" name="Content Placeholder 6"/>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495800" y="1981200"/>
            <a:ext cx="4480049" cy="4344245"/>
          </a:xfrm>
          <a:prstGeom prst="rect">
            <a:avLst/>
          </a:prstGeom>
        </p:spPr>
      </p:pic>
      <p:sp>
        <p:nvSpPr>
          <p:cNvPr id="5" name="TextBox 4"/>
          <p:cNvSpPr txBox="1"/>
          <p:nvPr/>
        </p:nvSpPr>
        <p:spPr>
          <a:xfrm>
            <a:off x="6716774" y="1058863"/>
            <a:ext cx="1512826" cy="646331"/>
          </a:xfrm>
          <a:prstGeom prst="rect">
            <a:avLst/>
          </a:prstGeom>
          <a:noFill/>
        </p:spPr>
        <p:txBody>
          <a:bodyPr wrap="square" rtlCol="0">
            <a:spAutoFit/>
          </a:bodyPr>
          <a:lstStyle/>
          <a:p>
            <a:r>
              <a:rPr lang="en-US" b="1" dirty="0" smtClean="0">
                <a:solidFill>
                  <a:srgbClr val="FF0000"/>
                </a:solidFill>
              </a:rPr>
              <a:t>Heat from </a:t>
            </a:r>
            <a:r>
              <a:rPr lang="en-US" b="1" dirty="0" err="1" smtClean="0">
                <a:solidFill>
                  <a:srgbClr val="FF0000"/>
                </a:solidFill>
              </a:rPr>
              <a:t>CoCOA</a:t>
            </a:r>
            <a:r>
              <a:rPr lang="en-US" b="1" dirty="0" smtClean="0">
                <a:solidFill>
                  <a:srgbClr val="FF0000"/>
                </a:solidFill>
              </a:rPr>
              <a:t> source</a:t>
            </a:r>
            <a:endParaRPr lang="en-US" b="1" dirty="0">
              <a:solidFill>
                <a:srgbClr val="FF0000"/>
              </a:solidFill>
            </a:endParaRPr>
          </a:p>
        </p:txBody>
      </p:sp>
      <p:cxnSp>
        <p:nvCxnSpPr>
          <p:cNvPr id="6" name="Straight Arrow Connector 5"/>
          <p:cNvCxnSpPr/>
          <p:nvPr/>
        </p:nvCxnSpPr>
        <p:spPr bwMode="auto">
          <a:xfrm flipH="1">
            <a:off x="6629400" y="1049338"/>
            <a:ext cx="4824" cy="703262"/>
          </a:xfrm>
          <a:prstGeom prst="straightConnector1">
            <a:avLst/>
          </a:prstGeom>
          <a:blipFill dpi="0" rotWithShape="0">
            <a:blip r:embed="rId4"/>
            <a:srcRect/>
            <a:stretch>
              <a:fillRect/>
            </a:stretch>
          </a:blipFill>
          <a:ln w="57150" cap="flat" cmpd="sng" algn="ctr">
            <a:solidFill>
              <a:srgbClr val="FF0000"/>
            </a:solidFill>
            <a:prstDash val="solid"/>
            <a:round/>
            <a:headEnd type="none" w="med" len="med"/>
            <a:tailEnd type="triangle"/>
          </a:ln>
          <a:effectLst/>
        </p:spPr>
      </p:cxnSp>
      <p:sp>
        <p:nvSpPr>
          <p:cNvPr id="9" name="TextBox 8"/>
          <p:cNvSpPr txBox="1"/>
          <p:nvPr/>
        </p:nvSpPr>
        <p:spPr>
          <a:xfrm>
            <a:off x="8364006" y="2667000"/>
            <a:ext cx="779993" cy="461665"/>
          </a:xfrm>
          <a:prstGeom prst="rect">
            <a:avLst/>
          </a:prstGeom>
          <a:noFill/>
          <a:ln>
            <a:noFill/>
            <a:headEnd type="none" w="med" len="med"/>
            <a:tailEnd type="arrow" w="med" len="med"/>
          </a:ln>
        </p:spPr>
        <p:txBody>
          <a:bodyPr wrap="square" rtlCol="0">
            <a:spAutoFit/>
          </a:bodyPr>
          <a:lstStyle/>
          <a:p>
            <a:r>
              <a:rPr lang="en-US" sz="1200" b="1" dirty="0" smtClean="0"/>
              <a:t>Stray-light Frill</a:t>
            </a:r>
            <a:endParaRPr lang="en-US" sz="1200" b="1" dirty="0"/>
          </a:p>
        </p:txBody>
      </p:sp>
      <p:cxnSp>
        <p:nvCxnSpPr>
          <p:cNvPr id="13" name="Straight Arrow Connector 12"/>
          <p:cNvCxnSpPr>
            <a:stCxn id="9" idx="1"/>
          </p:cNvCxnSpPr>
          <p:nvPr/>
        </p:nvCxnSpPr>
        <p:spPr bwMode="auto">
          <a:xfrm flipH="1">
            <a:off x="6556251" y="2897833"/>
            <a:ext cx="1807755" cy="833953"/>
          </a:xfrm>
          <a:prstGeom prst="straightConnector1">
            <a:avLst/>
          </a:prstGeom>
          <a:blipFill dpi="0" rotWithShape="0">
            <a:blip r:embed="rId4"/>
            <a:srcRect/>
            <a:stretch>
              <a:fillRect/>
            </a:stretch>
          </a:blipFill>
          <a:ln w="28575" cap="flat" cmpd="sng" algn="ctr">
            <a:solidFill>
              <a:schemeClr val="tx1"/>
            </a:solidFill>
            <a:prstDash val="solid"/>
            <a:round/>
            <a:headEnd type="none" w="med" len="med"/>
            <a:tailEnd type="arrow" w="med" len="med"/>
          </a:ln>
          <a:effectLst/>
        </p:spPr>
      </p:cxnSp>
      <p:cxnSp>
        <p:nvCxnSpPr>
          <p:cNvPr id="15" name="Straight Arrow Connector 14"/>
          <p:cNvCxnSpPr>
            <a:stCxn id="9" idx="1"/>
          </p:cNvCxnSpPr>
          <p:nvPr/>
        </p:nvCxnSpPr>
        <p:spPr bwMode="auto">
          <a:xfrm flipH="1">
            <a:off x="8229600" y="2897833"/>
            <a:ext cx="134406" cy="1826567"/>
          </a:xfrm>
          <a:prstGeom prst="straightConnector1">
            <a:avLst/>
          </a:prstGeom>
          <a:blipFill dpi="0" rotWithShape="0">
            <a:blip r:embed="rId4"/>
            <a:srcRect/>
            <a:stretch>
              <a:fillRect/>
            </a:stretch>
          </a:blipFill>
          <a:ln w="28575" cap="flat" cmpd="sng" algn="ctr">
            <a:solidFill>
              <a:schemeClr val="tx1"/>
            </a:solidFill>
            <a:prstDash val="solid"/>
            <a:round/>
            <a:headEnd type="none" w="med" len="med"/>
            <a:tailEnd type="arrow" w="med" len="med"/>
          </a:ln>
          <a:effectLst/>
        </p:spPr>
      </p:cxnSp>
      <p:sp>
        <p:nvSpPr>
          <p:cNvPr id="19" name="TextBox 18"/>
          <p:cNvSpPr txBox="1"/>
          <p:nvPr/>
        </p:nvSpPr>
        <p:spPr>
          <a:xfrm>
            <a:off x="4401606" y="2020669"/>
            <a:ext cx="1406649" cy="646331"/>
          </a:xfrm>
          <a:prstGeom prst="rect">
            <a:avLst/>
          </a:prstGeom>
          <a:noFill/>
          <a:ln>
            <a:noFill/>
            <a:headEnd type="none" w="med" len="med"/>
            <a:tailEnd type="arrow" w="med" len="med"/>
          </a:ln>
        </p:spPr>
        <p:txBody>
          <a:bodyPr wrap="square" rtlCol="0">
            <a:spAutoFit/>
          </a:bodyPr>
          <a:lstStyle/>
          <a:p>
            <a:pPr algn="ctr"/>
            <a:r>
              <a:rPr lang="en-US" sz="1200" b="1" dirty="0" smtClean="0"/>
              <a:t>Spacecraft Vehicle Thermal Simulator (SVTS) Bib</a:t>
            </a:r>
            <a:endParaRPr lang="en-US" sz="1200" b="1" dirty="0"/>
          </a:p>
        </p:txBody>
      </p:sp>
      <p:cxnSp>
        <p:nvCxnSpPr>
          <p:cNvPr id="20" name="Straight Arrow Connector 19"/>
          <p:cNvCxnSpPr/>
          <p:nvPr/>
        </p:nvCxnSpPr>
        <p:spPr bwMode="auto">
          <a:xfrm>
            <a:off x="5104930" y="2667000"/>
            <a:ext cx="106243" cy="1828800"/>
          </a:xfrm>
          <a:prstGeom prst="straightConnector1">
            <a:avLst/>
          </a:prstGeom>
          <a:blipFill dpi="0" rotWithShape="0">
            <a:blip r:embed="rId4"/>
            <a:srcRect/>
            <a:stretch>
              <a:fillRect/>
            </a:stretch>
          </a:blipFill>
          <a:ln w="28575" cap="flat" cmpd="sng" algn="ctr">
            <a:solidFill>
              <a:schemeClr val="tx1"/>
            </a:solidFill>
            <a:prstDash val="solid"/>
            <a:round/>
            <a:headEnd type="none" w="med" len="med"/>
            <a:tailEnd type="arrow" w="med" len="med"/>
          </a:ln>
          <a:effectLst/>
        </p:spPr>
      </p:cxnSp>
      <p:cxnSp>
        <p:nvCxnSpPr>
          <p:cNvPr id="23" name="Straight Arrow Connector 22"/>
          <p:cNvCxnSpPr>
            <a:stCxn id="9" idx="1"/>
          </p:cNvCxnSpPr>
          <p:nvPr/>
        </p:nvCxnSpPr>
        <p:spPr bwMode="auto">
          <a:xfrm flipH="1">
            <a:off x="5936599" y="2897833"/>
            <a:ext cx="2427407" cy="2243543"/>
          </a:xfrm>
          <a:prstGeom prst="straightConnector1">
            <a:avLst/>
          </a:prstGeom>
          <a:blipFill dpi="0" rotWithShape="0">
            <a:blip r:embed="rId4"/>
            <a:srcRect/>
            <a:stretch>
              <a:fillRect/>
            </a:stretch>
          </a:blipFill>
          <a:ln w="28575" cap="flat" cmpd="sng" algn="ctr">
            <a:solidFill>
              <a:schemeClr val="tx1"/>
            </a:solidFill>
            <a:prstDash val="solid"/>
            <a:round/>
            <a:headEnd type="none" w="med" len="med"/>
            <a:tailEnd type="arrow" w="med" len="med"/>
          </a:ln>
          <a:effectLst/>
        </p:spPr>
      </p:cxnSp>
      <p:cxnSp>
        <p:nvCxnSpPr>
          <p:cNvPr id="25" name="Straight Arrow Connector 24"/>
          <p:cNvCxnSpPr>
            <a:stCxn id="9" idx="1"/>
          </p:cNvCxnSpPr>
          <p:nvPr/>
        </p:nvCxnSpPr>
        <p:spPr bwMode="auto">
          <a:xfrm flipH="1">
            <a:off x="7275281" y="2897833"/>
            <a:ext cx="1088725" cy="2399183"/>
          </a:xfrm>
          <a:prstGeom prst="straightConnector1">
            <a:avLst/>
          </a:prstGeom>
          <a:blipFill dpi="0" rotWithShape="0">
            <a:blip r:embed="rId4"/>
            <a:srcRect/>
            <a:stretch>
              <a:fillRect/>
            </a:stretch>
          </a:blipFill>
          <a:ln w="28575" cap="flat" cmpd="sng" algn="ctr">
            <a:solidFill>
              <a:schemeClr val="tx1"/>
            </a:solidFill>
            <a:prstDash val="solid"/>
            <a:round/>
            <a:headEnd type="none" w="med" len="med"/>
            <a:tailEnd type="arrow" w="med" len="med"/>
          </a:ln>
          <a:effectLst/>
        </p:spPr>
      </p:cxnSp>
      <p:sp>
        <p:nvSpPr>
          <p:cNvPr id="14" name="TextBox 13"/>
          <p:cNvSpPr txBox="1"/>
          <p:nvPr/>
        </p:nvSpPr>
        <p:spPr>
          <a:xfrm>
            <a:off x="6858000" y="6271328"/>
            <a:ext cx="2103223" cy="307777"/>
          </a:xfrm>
          <a:prstGeom prst="rect">
            <a:avLst/>
          </a:prstGeom>
          <a:noFill/>
        </p:spPr>
        <p:txBody>
          <a:bodyPr wrap="square" rtlCol="0">
            <a:spAutoFit/>
          </a:bodyPr>
          <a:lstStyle/>
          <a:p>
            <a:r>
              <a:rPr lang="en-US" sz="1400" i="1" dirty="0"/>
              <a:t>Source: NASA/JWST/</a:t>
            </a:r>
            <a:r>
              <a:rPr lang="en-US" sz="1400" i="1" dirty="0" err="1"/>
              <a:t>K.Yang</a:t>
            </a:r>
            <a:endParaRPr lang="en-US" sz="1400" i="1" dirty="0"/>
          </a:p>
        </p:txBody>
      </p:sp>
    </p:spTree>
    <p:extLst>
      <p:ext uri="{BB962C8B-B14F-4D97-AF65-F5344CB8AC3E}">
        <p14:creationId xmlns:p14="http://schemas.microsoft.com/office/powerpoint/2010/main" val="3663106765"/>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Sparsity of Temperature Sensors:</a:t>
            </a:r>
            <a:br>
              <a:rPr lang="en-US" dirty="0"/>
            </a:br>
            <a:r>
              <a:rPr lang="en-US" dirty="0" smtClean="0"/>
              <a:t>Evaluating Thermal Stresses</a:t>
            </a:r>
            <a:endParaRPr lang="en-US" dirty="0"/>
          </a:p>
        </p:txBody>
      </p:sp>
      <p:sp>
        <p:nvSpPr>
          <p:cNvPr id="3" name="Content Placeholder 2"/>
          <p:cNvSpPr>
            <a:spLocks noGrp="1"/>
          </p:cNvSpPr>
          <p:nvPr>
            <p:ph idx="1"/>
          </p:nvPr>
        </p:nvSpPr>
        <p:spPr>
          <a:xfrm>
            <a:off x="466725" y="1049338"/>
            <a:ext cx="4791075" cy="5497512"/>
          </a:xfrm>
        </p:spPr>
        <p:txBody>
          <a:bodyPr/>
          <a:lstStyle/>
          <a:p>
            <a:r>
              <a:rPr lang="en-US" i="1" dirty="0">
                <a:solidFill>
                  <a:srgbClr val="0070C0"/>
                </a:solidFill>
              </a:rPr>
              <a:t>Lesson Learned: </a:t>
            </a:r>
            <a:r>
              <a:rPr lang="en-US" dirty="0" smtClean="0"/>
              <a:t>Ensure there are enough </a:t>
            </a:r>
            <a:r>
              <a:rPr lang="en-US" dirty="0"/>
              <a:t>sensors </a:t>
            </a:r>
            <a:r>
              <a:rPr lang="en-US" dirty="0" smtClean="0"/>
              <a:t>during room-to-cryogenic temperature transitions to </a:t>
            </a:r>
            <a:r>
              <a:rPr lang="en-US" dirty="0"/>
              <a:t>evaluate thermal </a:t>
            </a:r>
            <a:r>
              <a:rPr lang="en-US" dirty="0" smtClean="0"/>
              <a:t>stresses, especially across large structures</a:t>
            </a:r>
            <a:endParaRPr lang="en-US" dirty="0"/>
          </a:p>
          <a:p>
            <a:pPr lvl="1"/>
            <a:r>
              <a:rPr lang="en-US" sz="1800" b="1" dirty="0" smtClean="0"/>
              <a:t>During the OTIS </a:t>
            </a:r>
            <a:r>
              <a:rPr lang="en-US" sz="1800" b="1" dirty="0" err="1" smtClean="0"/>
              <a:t>cryo</a:t>
            </a:r>
            <a:r>
              <a:rPr lang="en-US" sz="1800" b="1" dirty="0" smtClean="0"/>
              <a:t>-load test with GSE, there were insufficient </a:t>
            </a:r>
            <a:r>
              <a:rPr lang="en-US" sz="1800" b="1" dirty="0"/>
              <a:t>sensors to easily assess stresses in low conduction stainless steel structures with large </a:t>
            </a:r>
            <a:r>
              <a:rPr lang="en-US" sz="1800" b="1" dirty="0" smtClean="0"/>
              <a:t>gradients</a:t>
            </a:r>
            <a:endParaRPr lang="en-US" sz="1800" b="1" dirty="0"/>
          </a:p>
          <a:p>
            <a:pPr lvl="1"/>
            <a:r>
              <a:rPr lang="en-US" sz="1800" b="1" dirty="0" smtClean="0"/>
              <a:t>Must confirm </a:t>
            </a:r>
            <a:r>
              <a:rPr lang="en-US" sz="1800" b="1" dirty="0"/>
              <a:t>that the form factor of the gradients between test and analysis </a:t>
            </a:r>
            <a:r>
              <a:rPr lang="en-US" sz="1800" b="1" dirty="0" smtClean="0"/>
              <a:t>agree; the largest temperature gradient </a:t>
            </a:r>
            <a:r>
              <a:rPr lang="en-US" sz="1800" b="1" dirty="0"/>
              <a:t>is not necessarily the largest </a:t>
            </a:r>
            <a:r>
              <a:rPr lang="en-US" sz="1800" b="1" dirty="0" smtClean="0"/>
              <a:t>stress</a:t>
            </a:r>
          </a:p>
          <a:p>
            <a:pPr lvl="1"/>
            <a:r>
              <a:rPr lang="en-US" sz="1800" b="1" dirty="0" smtClean="0"/>
              <a:t>Extensive </a:t>
            </a:r>
            <a:r>
              <a:rPr lang="en-US" sz="1800" b="1" dirty="0"/>
              <a:t>thermal model </a:t>
            </a:r>
            <a:r>
              <a:rPr lang="en-US" sz="1800" b="1" dirty="0" smtClean="0"/>
              <a:t>simulations were required </a:t>
            </a:r>
            <a:r>
              <a:rPr lang="en-US" sz="1800" b="1" dirty="0"/>
              <a:t>to interpolate and extrapolate readings both for USF and for </a:t>
            </a:r>
            <a:r>
              <a:rPr lang="en-US" sz="1800" b="1" dirty="0" smtClean="0"/>
              <a:t>HOSS; HOSS </a:t>
            </a:r>
            <a:r>
              <a:rPr lang="en-US" sz="1800" b="1" dirty="0"/>
              <a:t>had the added uncertainty of inadequate flow rate data</a:t>
            </a:r>
          </a:p>
        </p:txBody>
      </p:sp>
      <p:pic>
        <p:nvPicPr>
          <p:cNvPr id="4" name="Content Placeholder 3"/>
          <p:cNvPicPr>
            <a:picLocks noChangeAspect="1"/>
          </p:cNvPicPr>
          <p:nvPr/>
        </p:nvPicPr>
        <p:blipFill rotWithShape="1">
          <a:blip r:embed="rId3"/>
          <a:srcRect l="41649" r="44507"/>
          <a:stretch/>
        </p:blipFill>
        <p:spPr>
          <a:xfrm>
            <a:off x="5583023" y="908336"/>
            <a:ext cx="2209800" cy="5682607"/>
          </a:xfrm>
          <a:prstGeom prst="rect">
            <a:avLst/>
          </a:prstGeom>
        </p:spPr>
      </p:pic>
      <p:sp>
        <p:nvSpPr>
          <p:cNvPr id="5" name="TextBox 4"/>
          <p:cNvSpPr txBox="1"/>
          <p:nvPr/>
        </p:nvSpPr>
        <p:spPr>
          <a:xfrm>
            <a:off x="7818223" y="1285962"/>
            <a:ext cx="1143000" cy="461665"/>
          </a:xfrm>
          <a:prstGeom prst="rect">
            <a:avLst/>
          </a:prstGeom>
          <a:noFill/>
        </p:spPr>
        <p:txBody>
          <a:bodyPr wrap="square" rtlCol="0">
            <a:spAutoFit/>
          </a:bodyPr>
          <a:lstStyle/>
          <a:p>
            <a:r>
              <a:rPr lang="en-US" sz="1200" b="1" dirty="0" smtClean="0"/>
              <a:t>Upper Support Frame (USF)</a:t>
            </a:r>
            <a:endParaRPr lang="en-US" sz="1200" b="1" dirty="0"/>
          </a:p>
        </p:txBody>
      </p:sp>
      <p:cxnSp>
        <p:nvCxnSpPr>
          <p:cNvPr id="6" name="Straight Arrow Connector 5"/>
          <p:cNvCxnSpPr>
            <a:stCxn id="5" idx="1"/>
          </p:cNvCxnSpPr>
          <p:nvPr/>
        </p:nvCxnSpPr>
        <p:spPr>
          <a:xfrm flipH="1" flipV="1">
            <a:off x="7356251" y="1495365"/>
            <a:ext cx="461972" cy="2143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a:off x="7818223" y="5446931"/>
            <a:ext cx="565932" cy="34426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818223" y="4800600"/>
            <a:ext cx="1277723" cy="646331"/>
          </a:xfrm>
          <a:prstGeom prst="rect">
            <a:avLst/>
          </a:prstGeom>
          <a:noFill/>
        </p:spPr>
        <p:txBody>
          <a:bodyPr wrap="square" rtlCol="0">
            <a:spAutoFit/>
          </a:bodyPr>
          <a:lstStyle/>
          <a:p>
            <a:r>
              <a:rPr lang="en-US" sz="1200" b="1" dirty="0" err="1" smtClean="0"/>
              <a:t>Hardpoint</a:t>
            </a:r>
            <a:r>
              <a:rPr lang="en-US" sz="1200" b="1" dirty="0" smtClean="0"/>
              <a:t> and Offload Support Structure (HOSS)</a:t>
            </a:r>
            <a:endParaRPr lang="en-US" sz="1200" b="1" dirty="0"/>
          </a:p>
        </p:txBody>
      </p:sp>
      <p:sp>
        <p:nvSpPr>
          <p:cNvPr id="11" name="TextBox 10"/>
          <p:cNvSpPr txBox="1"/>
          <p:nvPr/>
        </p:nvSpPr>
        <p:spPr>
          <a:xfrm>
            <a:off x="7305528" y="6041219"/>
            <a:ext cx="1655695" cy="523220"/>
          </a:xfrm>
          <a:prstGeom prst="rect">
            <a:avLst/>
          </a:prstGeom>
          <a:noFill/>
        </p:spPr>
        <p:txBody>
          <a:bodyPr wrap="square" rtlCol="0">
            <a:spAutoFit/>
          </a:bodyPr>
          <a:lstStyle/>
          <a:p>
            <a:r>
              <a:rPr lang="en-US" sz="1400" i="1" dirty="0"/>
              <a:t>Source: NASA/JWST/</a:t>
            </a:r>
            <a:r>
              <a:rPr lang="en-US" sz="1400" i="1" dirty="0" err="1"/>
              <a:t>K.Yang</a:t>
            </a:r>
            <a:endParaRPr lang="en-US" sz="1400" i="1" dirty="0"/>
          </a:p>
        </p:txBody>
      </p:sp>
    </p:spTree>
    <p:extLst>
      <p:ext uri="{BB962C8B-B14F-4D97-AF65-F5344CB8AC3E}">
        <p14:creationId xmlns:p14="http://schemas.microsoft.com/office/powerpoint/2010/main" val="1582073929"/>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Sparsity of Temperature Sensors:</a:t>
            </a:r>
            <a:br>
              <a:rPr lang="en-US" dirty="0"/>
            </a:br>
            <a:r>
              <a:rPr lang="en-US" dirty="0" smtClean="0"/>
              <a:t>Thermal Distortion Model Crosschecks</a:t>
            </a:r>
            <a:endParaRPr lang="en-US" dirty="0"/>
          </a:p>
        </p:txBody>
      </p:sp>
      <p:sp>
        <p:nvSpPr>
          <p:cNvPr id="3" name="Content Placeholder 2"/>
          <p:cNvSpPr>
            <a:spLocks noGrp="1"/>
          </p:cNvSpPr>
          <p:nvPr>
            <p:ph idx="1"/>
          </p:nvPr>
        </p:nvSpPr>
        <p:spPr/>
        <p:txBody>
          <a:bodyPr/>
          <a:lstStyle/>
          <a:p>
            <a:r>
              <a:rPr lang="en-US" i="1" dirty="0">
                <a:solidFill>
                  <a:srgbClr val="0070C0"/>
                </a:solidFill>
              </a:rPr>
              <a:t>Lesson Learned: </a:t>
            </a:r>
            <a:r>
              <a:rPr lang="en-US" dirty="0"/>
              <a:t>F</a:t>
            </a:r>
            <a:r>
              <a:rPr lang="en-US" dirty="0" smtClean="0"/>
              <a:t>or </a:t>
            </a:r>
            <a:r>
              <a:rPr lang="en-US" dirty="0"/>
              <a:t>a mission such as JWST with very stringent </a:t>
            </a:r>
            <a:r>
              <a:rPr lang="en-US" dirty="0" err="1" smtClean="0"/>
              <a:t>wavefront</a:t>
            </a:r>
            <a:r>
              <a:rPr lang="en-US" dirty="0" smtClean="0"/>
              <a:t> error (WFE) requirements</a:t>
            </a:r>
            <a:r>
              <a:rPr lang="en-US" dirty="0"/>
              <a:t>, a sufficient number of thermal sensors is essential to gather enough data for thermal distortion model </a:t>
            </a:r>
            <a:r>
              <a:rPr lang="en-US" dirty="0" smtClean="0"/>
              <a:t>crosschecks</a:t>
            </a:r>
          </a:p>
          <a:p>
            <a:pPr lvl="1"/>
            <a:r>
              <a:rPr lang="en-US" sz="1800" b="1" dirty="0" smtClean="0"/>
              <a:t>The OTIS CV test had requirements to measure the thermally-induced change in PM WFE and Radius-of-Curvature (Figure Drift) as well as the relative alignment between the AOS-to-SMA and global PM-to-AOS (Alignment Drift)</a:t>
            </a:r>
          </a:p>
          <a:p>
            <a:pPr lvl="2"/>
            <a:r>
              <a:rPr lang="en-US" sz="1800" dirty="0" smtClean="0"/>
              <a:t>Objective is to demonstrate that the change in WFE is within prediction from the thermal-structural model</a:t>
            </a:r>
          </a:p>
          <a:p>
            <a:pPr lvl="1"/>
            <a:r>
              <a:rPr lang="en-US" sz="1800" b="1" dirty="0" smtClean="0"/>
              <a:t>Usual method for mapping from temperature sensor data to thermal distortion model: interpolate via conduction from sensor locations to all of the structural elements</a:t>
            </a:r>
          </a:p>
          <a:p>
            <a:pPr lvl="2"/>
            <a:r>
              <a:rPr lang="en-US" sz="1800" dirty="0" smtClean="0"/>
              <a:t>However, OTIS CV test temperatures are driven by radiation, not conduction; conductive interpolation results in inaccurate temperature maps</a:t>
            </a:r>
          </a:p>
          <a:p>
            <a:pPr lvl="2"/>
            <a:r>
              <a:rPr lang="en-US" sz="1800" dirty="0"/>
              <a:t>A new Linear Distance Weighted Interpolation Method (LDWI) was developed by our partners at the Smithsonian Astrophysical Observatory (SAO</a:t>
            </a:r>
            <a:r>
              <a:rPr lang="en-US" sz="1800" dirty="0" smtClean="0"/>
              <a:t>)</a:t>
            </a:r>
            <a:r>
              <a:rPr lang="en-US" sz="1800" baseline="30000" dirty="0" smtClean="0"/>
              <a:t>[1]</a:t>
            </a:r>
            <a:r>
              <a:rPr lang="en-US" sz="1800" dirty="0" smtClean="0"/>
              <a:t> to augment thermal model predictions based on </a:t>
            </a:r>
            <a:r>
              <a:rPr lang="en-US" sz="1800" dirty="0"/>
              <a:t>the </a:t>
            </a:r>
            <a:r>
              <a:rPr lang="en-US" sz="1800" dirty="0" smtClean="0"/>
              <a:t>collected sparse sensor data from the OTIS CV test</a:t>
            </a:r>
            <a:endParaRPr lang="en-US" dirty="0"/>
          </a:p>
          <a:p>
            <a:r>
              <a:rPr lang="en-US" b="1" dirty="0" smtClean="0"/>
              <a:t>Sufficient temperature sensors reduces the </a:t>
            </a:r>
            <a:r>
              <a:rPr lang="en-US" b="1" dirty="0"/>
              <a:t>need for over-reliance on thermal model </a:t>
            </a:r>
            <a:r>
              <a:rPr lang="en-US" b="1" dirty="0" smtClean="0"/>
              <a:t>predictions and interpolation for thermal distortion model crosschecks</a:t>
            </a:r>
            <a:endParaRPr lang="en-US" b="1" dirty="0"/>
          </a:p>
        </p:txBody>
      </p:sp>
    </p:spTree>
    <p:extLst>
      <p:ext uri="{BB962C8B-B14F-4D97-AF65-F5344CB8AC3E}">
        <p14:creationId xmlns:p14="http://schemas.microsoft.com/office/powerpoint/2010/main" val="3751166811"/>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Sparsity </a:t>
            </a:r>
            <a:r>
              <a:rPr lang="en-US" dirty="0" smtClean="0"/>
              <a:t>of Temperature Sensors:</a:t>
            </a:r>
            <a:br>
              <a:rPr lang="en-US" dirty="0" smtClean="0"/>
            </a:br>
            <a:r>
              <a:rPr lang="en-US" dirty="0" smtClean="0"/>
              <a:t>Diagnosing Anomalies</a:t>
            </a:r>
            <a:endParaRPr lang="en-US" dirty="0"/>
          </a:p>
        </p:txBody>
      </p:sp>
      <p:sp>
        <p:nvSpPr>
          <p:cNvPr id="3" name="Content Placeholder 2"/>
          <p:cNvSpPr>
            <a:spLocks noGrp="1"/>
          </p:cNvSpPr>
          <p:nvPr>
            <p:ph idx="1"/>
          </p:nvPr>
        </p:nvSpPr>
        <p:spPr>
          <a:xfrm>
            <a:off x="466725" y="838200"/>
            <a:ext cx="8258175" cy="5497512"/>
          </a:xfrm>
        </p:spPr>
        <p:txBody>
          <a:bodyPr/>
          <a:lstStyle/>
          <a:p>
            <a:r>
              <a:rPr lang="en-US" i="1" dirty="0">
                <a:solidFill>
                  <a:srgbClr val="0070C0"/>
                </a:solidFill>
              </a:rPr>
              <a:t>Lesson Learned: </a:t>
            </a:r>
            <a:r>
              <a:rPr lang="en-US" dirty="0" smtClean="0"/>
              <a:t>For </a:t>
            </a:r>
            <a:r>
              <a:rPr lang="en-US" dirty="0"/>
              <a:t>thermally critical </a:t>
            </a:r>
            <a:r>
              <a:rPr lang="en-US" dirty="0" smtClean="0"/>
              <a:t>interfaces, </a:t>
            </a:r>
            <a:r>
              <a:rPr lang="en-US" dirty="0"/>
              <a:t>ensure there are enough temperature sensors </a:t>
            </a:r>
            <a:r>
              <a:rPr lang="en-US" dirty="0" smtClean="0"/>
              <a:t>to </a:t>
            </a:r>
            <a:r>
              <a:rPr lang="en-US" dirty="0"/>
              <a:t>understand the heat flows and physical phenomena that occur at these </a:t>
            </a:r>
            <a:r>
              <a:rPr lang="en-US" dirty="0" smtClean="0"/>
              <a:t>interfaces </a:t>
            </a:r>
            <a:r>
              <a:rPr lang="en-US" dirty="0"/>
              <a:t>in case the trends observed are not what’s expected from pre-test </a:t>
            </a:r>
            <a:r>
              <a:rPr lang="en-US" dirty="0" smtClean="0"/>
              <a:t>predictions</a:t>
            </a:r>
            <a:endParaRPr lang="en-US" dirty="0"/>
          </a:p>
          <a:p>
            <a:pPr lvl="1"/>
            <a:r>
              <a:rPr lang="en-US" sz="1800" dirty="0"/>
              <a:t>C</a:t>
            </a:r>
            <a:r>
              <a:rPr lang="en-US" sz="1800" dirty="0" smtClean="0"/>
              <a:t>ryogenic </a:t>
            </a:r>
            <a:r>
              <a:rPr lang="en-US" sz="1800" dirty="0"/>
              <a:t>systems need far more diagnostic sensors than ambient spacecraft for </a:t>
            </a:r>
            <a:r>
              <a:rPr lang="en-US" sz="1800" i="1" dirty="0" smtClean="0">
                <a:solidFill>
                  <a:srgbClr val="FF0000"/>
                </a:solidFill>
              </a:rPr>
              <a:t>hardware safety</a:t>
            </a:r>
            <a:r>
              <a:rPr lang="en-US" sz="1800" dirty="0" smtClean="0"/>
              <a:t> and </a:t>
            </a:r>
            <a:r>
              <a:rPr lang="en-US" sz="1800" i="1" dirty="0">
                <a:solidFill>
                  <a:srgbClr val="FF0000"/>
                </a:solidFill>
              </a:rPr>
              <a:t>anomaly </a:t>
            </a:r>
            <a:r>
              <a:rPr lang="en-US" sz="1800" i="1" dirty="0" smtClean="0">
                <a:solidFill>
                  <a:srgbClr val="FF0000"/>
                </a:solidFill>
              </a:rPr>
              <a:t>assessment </a:t>
            </a:r>
            <a:r>
              <a:rPr lang="en-US" sz="1800" dirty="0" smtClean="0"/>
              <a:t>: </a:t>
            </a:r>
            <a:r>
              <a:rPr lang="en-US" sz="1800" dirty="0"/>
              <a:t>this needs to be a planned expense from the early stages of spacecraft </a:t>
            </a:r>
            <a:r>
              <a:rPr lang="en-US" sz="1800" dirty="0" smtClean="0"/>
              <a:t>development</a:t>
            </a:r>
            <a:endParaRPr lang="en-US" sz="1800" dirty="0"/>
          </a:p>
          <a:p>
            <a:pPr lvl="1"/>
            <a:r>
              <a:rPr lang="en-US" sz="1800" dirty="0" smtClean="0"/>
              <a:t>In </a:t>
            </a:r>
            <a:r>
              <a:rPr lang="en-US" sz="1800" dirty="0"/>
              <a:t>the OTIS CV Test, unexpected behavior was observed at two locations with only a sparse number of temperature sensors </a:t>
            </a:r>
            <a:r>
              <a:rPr lang="en-US" sz="1800" dirty="0" smtClean="0"/>
              <a:t>available:</a:t>
            </a:r>
            <a:endParaRPr lang="en-US" sz="1800" dirty="0"/>
          </a:p>
          <a:p>
            <a:pPr lvl="2"/>
            <a:r>
              <a:rPr lang="en-US" sz="1800" dirty="0"/>
              <a:t>The interface between the BSF and the IEC, 2 thermal sensors located coincidentally: anomalous temperature excursions at this interface, over 20 K warmer than model predictions</a:t>
            </a:r>
            <a:endParaRPr lang="en-US" sz="1800" dirty="0" smtClean="0"/>
          </a:p>
          <a:p>
            <a:pPr lvl="2"/>
            <a:r>
              <a:rPr lang="en-US" sz="1800" dirty="0" smtClean="0"/>
              <a:t>The stray-light Frill, </a:t>
            </a:r>
            <a:r>
              <a:rPr lang="en-US" sz="1800" dirty="0"/>
              <a:t>2 thermal sensors: </a:t>
            </a:r>
            <a:r>
              <a:rPr lang="en-US" sz="1800" dirty="0" smtClean="0"/>
              <a:t>instability observed in PM figure during </a:t>
            </a:r>
            <a:br>
              <a:rPr lang="en-US" sz="1800" dirty="0" smtClean="0"/>
            </a:br>
            <a:r>
              <a:rPr lang="en-US" sz="1800" dirty="0" smtClean="0"/>
              <a:t>optical testing</a:t>
            </a:r>
            <a:endParaRPr lang="en-US" sz="1800" dirty="0"/>
          </a:p>
          <a:p>
            <a:pPr lvl="1"/>
            <a:r>
              <a:rPr lang="en-US" sz="1800" dirty="0" smtClean="0"/>
              <a:t>The lack </a:t>
            </a:r>
            <a:r>
              <a:rPr lang="en-US" sz="1800" dirty="0"/>
              <a:t>of temperature data to aid in these investigations resulted in </a:t>
            </a:r>
            <a:r>
              <a:rPr lang="en-US" sz="1800" dirty="0" smtClean="0"/>
              <a:t>a heavy </a:t>
            </a:r>
            <a:r>
              <a:rPr lang="en-US" sz="1800" dirty="0"/>
              <a:t>emphasis on analysis to </a:t>
            </a:r>
            <a:r>
              <a:rPr lang="en-US" sz="1800" dirty="0" smtClean="0"/>
              <a:t>understand their </a:t>
            </a:r>
            <a:r>
              <a:rPr lang="en-US" sz="1800" dirty="0"/>
              <a:t>temperature distribution and thermal </a:t>
            </a:r>
            <a:r>
              <a:rPr lang="en-US" sz="1800" dirty="0" smtClean="0"/>
              <a:t>behavior, as well as a protracted </a:t>
            </a:r>
            <a:r>
              <a:rPr lang="en-US" sz="1800" dirty="0"/>
              <a:t>investigation to "sanity check" models with few sensors </a:t>
            </a:r>
            <a:r>
              <a:rPr lang="en-US" sz="1800" dirty="0" smtClean="0"/>
              <a:t>available</a:t>
            </a:r>
            <a:endParaRPr lang="en-US" sz="1800" dirty="0"/>
          </a:p>
          <a:p>
            <a:pPr lvl="2"/>
            <a:r>
              <a:rPr lang="en-US" sz="1800" dirty="0"/>
              <a:t>W</a:t>
            </a:r>
            <a:r>
              <a:rPr lang="en-US" sz="1800" dirty="0" smtClean="0"/>
              <a:t>ould </a:t>
            </a:r>
            <a:r>
              <a:rPr lang="en-US" sz="1800" dirty="0"/>
              <a:t>have been made unnecessary with enough measured thermal data to directly observe the phenomenon of interest, or at least provide a suitable </a:t>
            </a:r>
            <a:r>
              <a:rPr lang="en-US" sz="1800" dirty="0" smtClean="0"/>
              <a:t>model crosscheck</a:t>
            </a:r>
            <a:endParaRPr lang="en-US" sz="1800" dirty="0"/>
          </a:p>
        </p:txBody>
      </p:sp>
    </p:spTree>
    <p:extLst>
      <p:ext uri="{BB962C8B-B14F-4D97-AF65-F5344CB8AC3E}">
        <p14:creationId xmlns:p14="http://schemas.microsoft.com/office/powerpoint/2010/main" val="3834836890"/>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Sparse Temperature Sensor Scenario 1:</a:t>
            </a:r>
            <a:br>
              <a:rPr lang="en-US" dirty="0"/>
            </a:br>
            <a:r>
              <a:rPr lang="en-US" dirty="0"/>
              <a:t>BSF-to-IEC </a:t>
            </a:r>
            <a:r>
              <a:rPr lang="en-US" dirty="0" smtClean="0"/>
              <a:t>interface </a:t>
            </a:r>
            <a:r>
              <a:rPr lang="en-US" baseline="30000" dirty="0" smtClean="0"/>
              <a:t>[Ref. 2</a:t>
            </a:r>
            <a:r>
              <a:rPr lang="en-US" baseline="30000" dirty="0"/>
              <a:t>]</a:t>
            </a:r>
            <a:endParaRPr lang="en-US" dirty="0"/>
          </a:p>
        </p:txBody>
      </p:sp>
      <p:sp>
        <p:nvSpPr>
          <p:cNvPr id="3" name="Content Placeholder 2"/>
          <p:cNvSpPr>
            <a:spLocks noGrp="1"/>
          </p:cNvSpPr>
          <p:nvPr>
            <p:ph idx="1"/>
          </p:nvPr>
        </p:nvSpPr>
        <p:spPr/>
        <p:txBody>
          <a:bodyPr/>
          <a:lstStyle/>
          <a:p>
            <a:r>
              <a:rPr lang="en-US" sz="1800" dirty="0"/>
              <a:t>Observed Phenomenon: In OTIS CV test, two thermal sensors on PMBSS structure at BSF/IEC interface achieved steady-state temperatures approximately </a:t>
            </a:r>
            <a:r>
              <a:rPr lang="en-US" sz="1800" dirty="0" smtClean="0"/>
              <a:t>22 K </a:t>
            </a:r>
            <a:r>
              <a:rPr lang="en-US" sz="1800" dirty="0"/>
              <a:t>warmer than predicted (surrounding sensors show warmer temps as well)</a:t>
            </a:r>
          </a:p>
          <a:p>
            <a:endParaRPr lang="en-US" sz="1800" dirty="0"/>
          </a:p>
        </p:txBody>
      </p:sp>
      <p:pic>
        <p:nvPicPr>
          <p:cNvPr id="5" name="Content Placeholder 3"/>
          <p:cNvPicPr>
            <a:picLocks noChangeAspect="1"/>
          </p:cNvPicPr>
          <p:nvPr/>
        </p:nvPicPr>
        <p:blipFill rotWithShape="1">
          <a:blip r:embed="rId3"/>
          <a:srcRect l="36692" t="11368" r="32772" b="14740"/>
          <a:stretch/>
        </p:blipFill>
        <p:spPr>
          <a:xfrm>
            <a:off x="216454" y="2886074"/>
            <a:ext cx="3136346" cy="2794001"/>
          </a:xfrm>
          <a:prstGeom prst="rect">
            <a:avLst/>
          </a:prstGeom>
        </p:spPr>
      </p:pic>
      <p:sp>
        <p:nvSpPr>
          <p:cNvPr id="6" name="TextBox 5"/>
          <p:cNvSpPr txBox="1"/>
          <p:nvPr/>
        </p:nvSpPr>
        <p:spPr>
          <a:xfrm>
            <a:off x="216454" y="5904993"/>
            <a:ext cx="3364861" cy="830997"/>
          </a:xfrm>
          <a:prstGeom prst="rect">
            <a:avLst/>
          </a:prstGeom>
          <a:noFill/>
        </p:spPr>
        <p:txBody>
          <a:bodyPr wrap="square" rtlCol="0">
            <a:spAutoFit/>
          </a:bodyPr>
          <a:lstStyle/>
          <a:p>
            <a:pPr algn="ctr"/>
            <a:r>
              <a:rPr lang="en-US" sz="1600" dirty="0" smtClean="0"/>
              <a:t>Location on PMBSS structure of thermal sensor temperature deviation from predictions</a:t>
            </a:r>
            <a:endParaRPr lang="en-US" sz="1600" dirty="0"/>
          </a:p>
        </p:txBody>
      </p:sp>
      <p:cxnSp>
        <p:nvCxnSpPr>
          <p:cNvPr id="7" name="Straight Arrow Connector 6"/>
          <p:cNvCxnSpPr>
            <a:stCxn id="6" idx="0"/>
          </p:cNvCxnSpPr>
          <p:nvPr/>
        </p:nvCxnSpPr>
        <p:spPr>
          <a:xfrm flipV="1">
            <a:off x="1898885" y="4538091"/>
            <a:ext cx="365028" cy="136690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1" name="Content Placeholder 2"/>
          <p:cNvSpPr txBox="1">
            <a:spLocks/>
          </p:cNvSpPr>
          <p:nvPr/>
        </p:nvSpPr>
        <p:spPr>
          <a:xfrm>
            <a:off x="3821490" y="1981200"/>
            <a:ext cx="5055810" cy="4718050"/>
          </a:xfrm>
          <a:prstGeom prst="rect">
            <a:avLst/>
          </a:prstGeom>
        </p:spPr>
        <p:txBody>
          <a:bodyPr/>
          <a:lstStyle>
            <a:lvl1pPr marL="234950" indent="-234950" algn="l" rtl="0" eaLnBrk="1" fontAlgn="base" hangingPunct="1">
              <a:spcBef>
                <a:spcPct val="0"/>
              </a:spcBef>
              <a:spcAft>
                <a:spcPct val="15000"/>
              </a:spcAft>
              <a:buClr>
                <a:srgbClr val="0B3D91"/>
              </a:buClr>
              <a:buFont typeface="Wingdings" pitchFamily="2" charset="2"/>
              <a:buChar char="§"/>
              <a:defRPr sz="2000" b="1">
                <a:solidFill>
                  <a:schemeClr val="tx1"/>
                </a:solidFill>
                <a:latin typeface="+mn-lt"/>
                <a:ea typeface="+mn-ea"/>
                <a:cs typeface="+mn-cs"/>
              </a:defRPr>
            </a:lvl1pPr>
            <a:lvl2pPr marL="685800" indent="-231775" algn="l" rtl="0" eaLnBrk="1" fontAlgn="base" hangingPunct="1">
              <a:spcBef>
                <a:spcPct val="0"/>
              </a:spcBef>
              <a:spcAft>
                <a:spcPct val="15000"/>
              </a:spcAft>
              <a:buClr>
                <a:srgbClr val="0B3D91"/>
              </a:buClr>
              <a:buChar char="–"/>
              <a:defRPr sz="1900">
                <a:solidFill>
                  <a:schemeClr val="tx1"/>
                </a:solidFill>
                <a:latin typeface="+mn-lt"/>
              </a:defRPr>
            </a:lvl2pPr>
            <a:lvl3pPr marL="969963" indent="-169863" algn="l" rtl="0" eaLnBrk="1" fontAlgn="base" hangingPunct="1">
              <a:spcBef>
                <a:spcPct val="0"/>
              </a:spcBef>
              <a:spcAft>
                <a:spcPct val="15000"/>
              </a:spcAft>
              <a:buClr>
                <a:srgbClr val="0B3D91"/>
              </a:buClr>
              <a:buFont typeface="Palatino Linotype" pitchFamily="18" charset="0"/>
              <a:buChar char="»"/>
              <a:defRPr sz="1900">
                <a:solidFill>
                  <a:schemeClr val="tx1"/>
                </a:solidFill>
                <a:latin typeface="+mn-lt"/>
              </a:defRPr>
            </a:lvl3pPr>
            <a:lvl4pPr marL="1290638" indent="-206375" algn="l" rtl="0" eaLnBrk="1" fontAlgn="base" hangingPunct="1">
              <a:spcBef>
                <a:spcPct val="0"/>
              </a:spcBef>
              <a:spcAft>
                <a:spcPct val="15000"/>
              </a:spcAft>
              <a:buClr>
                <a:srgbClr val="0B3D91"/>
              </a:buClr>
              <a:buFont typeface="Arial" charset="0"/>
              <a:buChar char="-"/>
              <a:defRPr sz="1900">
                <a:solidFill>
                  <a:schemeClr val="tx1"/>
                </a:solidFill>
                <a:latin typeface="+mn-lt"/>
              </a:defRPr>
            </a:lvl4pPr>
            <a:lvl5pPr marL="1636713" indent="-231775" algn="l" rtl="0" eaLnBrk="1" fontAlgn="base" hangingPunct="1">
              <a:spcBef>
                <a:spcPct val="0"/>
              </a:spcBef>
              <a:spcAft>
                <a:spcPct val="15000"/>
              </a:spcAft>
              <a:buClr>
                <a:srgbClr val="0B3D91"/>
              </a:buClr>
              <a:defRPr sz="1900">
                <a:solidFill>
                  <a:schemeClr val="tx1"/>
                </a:solidFill>
                <a:latin typeface="+mn-lt"/>
              </a:defRPr>
            </a:lvl5pPr>
            <a:lvl6pPr marL="2093913" indent="-231775" algn="l" rtl="0" eaLnBrk="1" fontAlgn="base" hangingPunct="1">
              <a:spcBef>
                <a:spcPct val="0"/>
              </a:spcBef>
              <a:spcAft>
                <a:spcPct val="15000"/>
              </a:spcAft>
              <a:buClr>
                <a:srgbClr val="0B3D91"/>
              </a:buClr>
              <a:defRPr sz="1900">
                <a:solidFill>
                  <a:schemeClr val="tx1"/>
                </a:solidFill>
                <a:latin typeface="+mn-lt"/>
              </a:defRPr>
            </a:lvl6pPr>
            <a:lvl7pPr marL="2551113" indent="-231775" algn="l" rtl="0" eaLnBrk="1" fontAlgn="base" hangingPunct="1">
              <a:spcBef>
                <a:spcPct val="0"/>
              </a:spcBef>
              <a:spcAft>
                <a:spcPct val="15000"/>
              </a:spcAft>
              <a:buClr>
                <a:srgbClr val="0B3D91"/>
              </a:buClr>
              <a:defRPr sz="1900">
                <a:solidFill>
                  <a:schemeClr val="tx1"/>
                </a:solidFill>
                <a:latin typeface="+mn-lt"/>
              </a:defRPr>
            </a:lvl7pPr>
            <a:lvl8pPr marL="3008313" indent="-231775" algn="l" rtl="0" eaLnBrk="1" fontAlgn="base" hangingPunct="1">
              <a:spcBef>
                <a:spcPct val="0"/>
              </a:spcBef>
              <a:spcAft>
                <a:spcPct val="15000"/>
              </a:spcAft>
              <a:buClr>
                <a:srgbClr val="0B3D91"/>
              </a:buClr>
              <a:defRPr sz="1900">
                <a:solidFill>
                  <a:schemeClr val="tx1"/>
                </a:solidFill>
                <a:latin typeface="+mn-lt"/>
              </a:defRPr>
            </a:lvl8pPr>
            <a:lvl9pPr marL="3465513" indent="-231775" algn="l" rtl="0" eaLnBrk="1" fontAlgn="base" hangingPunct="1">
              <a:spcBef>
                <a:spcPct val="0"/>
              </a:spcBef>
              <a:spcAft>
                <a:spcPct val="15000"/>
              </a:spcAft>
              <a:buClr>
                <a:srgbClr val="0B3D91"/>
              </a:buClr>
              <a:defRPr sz="1900">
                <a:solidFill>
                  <a:schemeClr val="tx1"/>
                </a:solidFill>
                <a:latin typeface="+mn-lt"/>
              </a:defRPr>
            </a:lvl9pPr>
          </a:lstStyle>
          <a:p>
            <a:r>
              <a:rPr lang="en-US" sz="1800" kern="0" dirty="0" smtClean="0"/>
              <a:t>Suspected Cause: </a:t>
            </a:r>
            <a:r>
              <a:rPr lang="en-US" sz="1700" b="0" kern="0" dirty="0" smtClean="0"/>
              <a:t>This part of the PMBSS structure is connected to an open Launch Release Mechanism (LRM), the other half of which is attached to the warm IEC shell. If there was a mechanical short across the LRM, this may explain the unexpectedly warm interface</a:t>
            </a:r>
          </a:p>
          <a:p>
            <a:r>
              <a:rPr lang="en-US" sz="1800" kern="0" dirty="0" smtClean="0"/>
              <a:t>Analysis Approach:</a:t>
            </a:r>
            <a:endParaRPr lang="en-US" sz="1800" b="0" kern="0" dirty="0"/>
          </a:p>
          <a:p>
            <a:pPr marL="796925" lvl="1" indent="-342900">
              <a:buFont typeface="+mj-lt"/>
              <a:buAutoNum type="arabicPeriod"/>
            </a:pPr>
            <a:r>
              <a:rPr lang="en-US" sz="1800" kern="0" dirty="0" smtClean="0"/>
              <a:t>Initial thermal analysis focused on mechanical shorts across this interface. However, only an unreasonable number of high-conductivity shorts could replicate the 22 K temperature rise</a:t>
            </a:r>
          </a:p>
          <a:p>
            <a:pPr marL="796925" lvl="1" indent="-342900">
              <a:buFont typeface="+mj-lt"/>
              <a:buAutoNum type="arabicPeriod"/>
            </a:pPr>
            <a:r>
              <a:rPr lang="en-US" sz="1800" kern="0" dirty="0" smtClean="0"/>
              <a:t>Later thermal analysis focused on modeling errors with composite conductivity</a:t>
            </a:r>
            <a:endParaRPr lang="en-US" sz="1800" b="0" kern="0" dirty="0"/>
          </a:p>
          <a:p>
            <a:r>
              <a:rPr lang="en-US" sz="1800" kern="0" dirty="0" smtClean="0"/>
              <a:t>Resolution: </a:t>
            </a:r>
            <a:r>
              <a:rPr lang="en-US" sz="1800" b="0" kern="0" dirty="0" smtClean="0"/>
              <a:t>There was no mechanical short. Rather, the flight PMBSS model assumed too much conductivity through the composite tubes (for conservatism in heat flow to instruments)</a:t>
            </a:r>
            <a:endParaRPr lang="en-US" sz="1800" kern="0" dirty="0" smtClean="0"/>
          </a:p>
        </p:txBody>
      </p:sp>
      <p:pic>
        <p:nvPicPr>
          <p:cNvPr id="15" name="Picture 14"/>
          <p:cNvPicPr>
            <a:picLocks noChangeAspect="1"/>
          </p:cNvPicPr>
          <p:nvPr/>
        </p:nvPicPr>
        <p:blipFill rotWithShape="1">
          <a:blip r:embed="rId4"/>
          <a:srcRect l="43865" t="12296" r="34723" b="21348"/>
          <a:stretch/>
        </p:blipFill>
        <p:spPr>
          <a:xfrm>
            <a:off x="2698003" y="2010163"/>
            <a:ext cx="782637" cy="1715781"/>
          </a:xfrm>
          <a:prstGeom prst="rect">
            <a:avLst/>
          </a:prstGeom>
          <a:ln w="28575">
            <a:solidFill>
              <a:schemeClr val="tx1"/>
            </a:solidFill>
          </a:ln>
        </p:spPr>
      </p:pic>
      <p:cxnSp>
        <p:nvCxnSpPr>
          <p:cNvPr id="18" name="Straight Connector 17"/>
          <p:cNvCxnSpPr/>
          <p:nvPr/>
        </p:nvCxnSpPr>
        <p:spPr bwMode="auto">
          <a:xfrm flipH="1">
            <a:off x="2265519" y="3725944"/>
            <a:ext cx="405152" cy="746265"/>
          </a:xfrm>
          <a:prstGeom prst="line">
            <a:avLst/>
          </a:prstGeom>
          <a:ln w="9525">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bwMode="auto">
          <a:xfrm flipH="1">
            <a:off x="2263913" y="3725944"/>
            <a:ext cx="1228445" cy="746265"/>
          </a:xfrm>
          <a:prstGeom prst="line">
            <a:avLst/>
          </a:prstGeom>
          <a:ln w="9525">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24" name="Straight Connector 23"/>
          <p:cNvCxnSpPr/>
          <p:nvPr/>
        </p:nvCxnSpPr>
        <p:spPr bwMode="auto">
          <a:xfrm flipH="1">
            <a:off x="2263913" y="2010163"/>
            <a:ext cx="406131" cy="2462046"/>
          </a:xfrm>
          <a:prstGeom prst="line">
            <a:avLst/>
          </a:prstGeom>
          <a:ln w="9525">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9" name="Rectangle 28"/>
          <p:cNvSpPr/>
          <p:nvPr/>
        </p:nvSpPr>
        <p:spPr>
          <a:xfrm>
            <a:off x="2663977" y="2325071"/>
            <a:ext cx="920445" cy="253916"/>
          </a:xfrm>
          <a:prstGeom prst="rect">
            <a:avLst/>
          </a:prstGeom>
        </p:spPr>
        <p:txBody>
          <a:bodyPr wrap="none">
            <a:spAutoFit/>
          </a:bodyPr>
          <a:lstStyle/>
          <a:p>
            <a:r>
              <a:rPr lang="en-US" sz="1050" dirty="0" smtClean="0"/>
              <a:t>BSF (PMBSS) </a:t>
            </a:r>
            <a:endParaRPr lang="en-US" sz="1050" dirty="0"/>
          </a:p>
        </p:txBody>
      </p:sp>
      <p:sp>
        <p:nvSpPr>
          <p:cNvPr id="30" name="Rectangle 29"/>
          <p:cNvSpPr/>
          <p:nvPr/>
        </p:nvSpPr>
        <p:spPr>
          <a:xfrm>
            <a:off x="3145417" y="2833465"/>
            <a:ext cx="447558" cy="253916"/>
          </a:xfrm>
          <a:prstGeom prst="rect">
            <a:avLst/>
          </a:prstGeom>
        </p:spPr>
        <p:txBody>
          <a:bodyPr wrap="none">
            <a:spAutoFit/>
          </a:bodyPr>
          <a:lstStyle/>
          <a:p>
            <a:r>
              <a:rPr lang="en-US" sz="1050" dirty="0" smtClean="0"/>
              <a:t>LRM </a:t>
            </a:r>
            <a:endParaRPr lang="en-US" sz="1050" dirty="0"/>
          </a:p>
        </p:txBody>
      </p:sp>
      <p:sp>
        <p:nvSpPr>
          <p:cNvPr id="31" name="Rectangle 30"/>
          <p:cNvSpPr/>
          <p:nvPr/>
        </p:nvSpPr>
        <p:spPr>
          <a:xfrm>
            <a:off x="3139587" y="3406147"/>
            <a:ext cx="369012" cy="253916"/>
          </a:xfrm>
          <a:prstGeom prst="rect">
            <a:avLst/>
          </a:prstGeom>
        </p:spPr>
        <p:txBody>
          <a:bodyPr wrap="none">
            <a:spAutoFit/>
          </a:bodyPr>
          <a:lstStyle/>
          <a:p>
            <a:r>
              <a:rPr lang="en-US" sz="1050" dirty="0" smtClean="0">
                <a:solidFill>
                  <a:schemeClr val="bg1"/>
                </a:solidFill>
              </a:rPr>
              <a:t>IEC</a:t>
            </a:r>
            <a:endParaRPr lang="en-US" sz="1050" dirty="0">
              <a:solidFill>
                <a:schemeClr val="bg1"/>
              </a:solidFill>
            </a:endParaRPr>
          </a:p>
        </p:txBody>
      </p:sp>
      <p:cxnSp>
        <p:nvCxnSpPr>
          <p:cNvPr id="32" name="Straight Arrow Connector 31"/>
          <p:cNvCxnSpPr/>
          <p:nvPr/>
        </p:nvCxnSpPr>
        <p:spPr>
          <a:xfrm>
            <a:off x="3048000" y="3352800"/>
            <a:ext cx="152400" cy="22073"/>
          </a:xfrm>
          <a:prstGeom prst="straightConnector1">
            <a:avLst/>
          </a:prstGeom>
          <a:ln w="38100">
            <a:solidFill>
              <a:srgbClr val="FFC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2645632" y="2872343"/>
            <a:ext cx="447558" cy="253916"/>
          </a:xfrm>
          <a:prstGeom prst="rect">
            <a:avLst/>
          </a:prstGeom>
        </p:spPr>
        <p:txBody>
          <a:bodyPr wrap="none">
            <a:spAutoFit/>
          </a:bodyPr>
          <a:lstStyle/>
          <a:p>
            <a:r>
              <a:rPr lang="en-US" sz="1050" dirty="0" smtClean="0"/>
              <a:t>LRM </a:t>
            </a:r>
            <a:endParaRPr lang="en-US" sz="1050" dirty="0"/>
          </a:p>
        </p:txBody>
      </p:sp>
      <p:sp>
        <p:nvSpPr>
          <p:cNvPr id="42" name="TextBox 41"/>
          <p:cNvSpPr txBox="1"/>
          <p:nvPr/>
        </p:nvSpPr>
        <p:spPr>
          <a:xfrm>
            <a:off x="76897" y="2514579"/>
            <a:ext cx="2390082" cy="338554"/>
          </a:xfrm>
          <a:prstGeom prst="rect">
            <a:avLst/>
          </a:prstGeom>
          <a:noFill/>
          <a:ln w="19050">
            <a:solidFill>
              <a:srgbClr val="FFC000"/>
            </a:solidFill>
          </a:ln>
        </p:spPr>
        <p:txBody>
          <a:bodyPr wrap="square" rtlCol="0">
            <a:spAutoFit/>
          </a:bodyPr>
          <a:lstStyle/>
          <a:p>
            <a:pPr algn="ctr"/>
            <a:r>
              <a:rPr lang="en-US" sz="1600" b="1" dirty="0" smtClean="0"/>
              <a:t>Possible mechanical short?</a:t>
            </a:r>
            <a:endParaRPr lang="en-US" sz="1600" b="1" dirty="0"/>
          </a:p>
        </p:txBody>
      </p:sp>
      <p:cxnSp>
        <p:nvCxnSpPr>
          <p:cNvPr id="43" name="Straight Arrow Connector 42"/>
          <p:cNvCxnSpPr/>
          <p:nvPr/>
        </p:nvCxnSpPr>
        <p:spPr>
          <a:xfrm>
            <a:off x="2026953" y="2853133"/>
            <a:ext cx="941244" cy="472357"/>
          </a:xfrm>
          <a:prstGeom prst="straightConnector1">
            <a:avLst/>
          </a:prstGeom>
          <a:ln w="19050">
            <a:solidFill>
              <a:srgbClr val="FFC000"/>
            </a:solidFill>
            <a:tailEnd type="triangle"/>
          </a:ln>
        </p:spPr>
        <p:style>
          <a:lnRef idx="1">
            <a:schemeClr val="dk1"/>
          </a:lnRef>
          <a:fillRef idx="0">
            <a:schemeClr val="dk1"/>
          </a:fillRef>
          <a:effectRef idx="0">
            <a:schemeClr val="dk1"/>
          </a:effectRef>
          <a:fontRef idx="minor">
            <a:schemeClr val="tx1"/>
          </a:fontRef>
        </p:style>
      </p:cxnSp>
      <p:sp>
        <p:nvSpPr>
          <p:cNvPr id="19" name="Rectangle 18"/>
          <p:cNvSpPr/>
          <p:nvPr/>
        </p:nvSpPr>
        <p:spPr>
          <a:xfrm>
            <a:off x="0" y="2008340"/>
            <a:ext cx="2466978" cy="338554"/>
          </a:xfrm>
          <a:prstGeom prst="rect">
            <a:avLst/>
          </a:prstGeom>
        </p:spPr>
        <p:txBody>
          <a:bodyPr wrap="square">
            <a:spAutoFit/>
          </a:bodyPr>
          <a:lstStyle/>
          <a:p>
            <a:pPr algn="r"/>
            <a:r>
              <a:rPr lang="en-US" sz="1600" dirty="0" smtClean="0"/>
              <a:t>Location of BSF temp sensors</a:t>
            </a:r>
            <a:endParaRPr lang="en-US" sz="1600" dirty="0"/>
          </a:p>
        </p:txBody>
      </p:sp>
      <p:cxnSp>
        <p:nvCxnSpPr>
          <p:cNvPr id="21" name="Straight Arrow Connector 20"/>
          <p:cNvCxnSpPr/>
          <p:nvPr/>
        </p:nvCxnSpPr>
        <p:spPr>
          <a:xfrm>
            <a:off x="2418978" y="2162228"/>
            <a:ext cx="652246" cy="57358"/>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4" name="Rectangle 3"/>
          <p:cNvSpPr/>
          <p:nvPr/>
        </p:nvSpPr>
        <p:spPr>
          <a:xfrm rot="16200000">
            <a:off x="-891595" y="4473397"/>
            <a:ext cx="2086918" cy="307777"/>
          </a:xfrm>
          <a:prstGeom prst="rect">
            <a:avLst/>
          </a:prstGeom>
        </p:spPr>
        <p:txBody>
          <a:bodyPr wrap="none">
            <a:spAutoFit/>
          </a:bodyPr>
          <a:lstStyle/>
          <a:p>
            <a:r>
              <a:rPr lang="en-US" sz="1400" i="1" dirty="0"/>
              <a:t>Source: NASA/JWST/</a:t>
            </a:r>
            <a:r>
              <a:rPr lang="en-US" sz="1400" i="1" dirty="0" err="1"/>
              <a:t>K.Yang</a:t>
            </a:r>
            <a:endParaRPr lang="en-US" sz="1400" i="1" dirty="0"/>
          </a:p>
        </p:txBody>
      </p:sp>
    </p:spTree>
    <p:extLst>
      <p:ext uri="{BB962C8B-B14F-4D97-AF65-F5344CB8AC3E}">
        <p14:creationId xmlns:p14="http://schemas.microsoft.com/office/powerpoint/2010/main" val="1136051491"/>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Sparse Temperature Sensor Scenario 2:</a:t>
            </a:r>
            <a:br>
              <a:rPr lang="en-US" dirty="0"/>
            </a:br>
            <a:r>
              <a:rPr lang="en-US" dirty="0" smtClean="0"/>
              <a:t>Stray-Light Frill </a:t>
            </a:r>
            <a:r>
              <a:rPr lang="en-US" baseline="30000" dirty="0"/>
              <a:t>[Ref. 2]</a:t>
            </a:r>
            <a:endParaRPr lang="en-US" dirty="0"/>
          </a:p>
        </p:txBody>
      </p:sp>
      <p:sp>
        <p:nvSpPr>
          <p:cNvPr id="3" name="Content Placeholder 2"/>
          <p:cNvSpPr>
            <a:spLocks noGrp="1"/>
          </p:cNvSpPr>
          <p:nvPr>
            <p:ph idx="1"/>
          </p:nvPr>
        </p:nvSpPr>
        <p:spPr/>
        <p:txBody>
          <a:bodyPr/>
          <a:lstStyle/>
          <a:p>
            <a:r>
              <a:rPr lang="en-US" dirty="0"/>
              <a:t>Observed </a:t>
            </a:r>
            <a:r>
              <a:rPr lang="en-US" dirty="0" smtClean="0"/>
              <a:t>Phenomenon: During </a:t>
            </a:r>
            <a:r>
              <a:rPr lang="en-US" dirty="0" err="1"/>
              <a:t>cryo</a:t>
            </a:r>
            <a:r>
              <a:rPr lang="en-US" dirty="0"/>
              <a:t>-stable optical testing in OTIS CV, it was </a:t>
            </a:r>
            <a:r>
              <a:rPr lang="en-US" dirty="0" smtClean="0"/>
              <a:t>observed </a:t>
            </a:r>
            <a:r>
              <a:rPr lang="en-US" dirty="0"/>
              <a:t>that there were three types of unexpected PM instability: cyclic drift from cycling of the IEC heater, long term instability from </a:t>
            </a:r>
            <a:r>
              <a:rPr lang="en-US" dirty="0" err="1"/>
              <a:t>CoCOA</a:t>
            </a:r>
            <a:r>
              <a:rPr lang="en-US" dirty="0"/>
              <a:t> shutter motion impacting frill </a:t>
            </a:r>
            <a:r>
              <a:rPr lang="en-US" dirty="0" smtClean="0"/>
              <a:t>temperature, </a:t>
            </a:r>
            <a:r>
              <a:rPr lang="en-US" dirty="0"/>
              <a:t>and tilt </a:t>
            </a:r>
            <a:r>
              <a:rPr lang="en-US" dirty="0" smtClean="0"/>
              <a:t>events</a:t>
            </a:r>
            <a:endParaRPr lang="en-US" dirty="0"/>
          </a:p>
          <a:p>
            <a:endParaRPr lang="en-US" dirty="0"/>
          </a:p>
          <a:p>
            <a:endParaRPr lang="en-US" dirty="0"/>
          </a:p>
        </p:txBody>
      </p:sp>
      <p:sp>
        <p:nvSpPr>
          <p:cNvPr id="4" name="Content Placeholder 2"/>
          <p:cNvSpPr txBox="1">
            <a:spLocks/>
          </p:cNvSpPr>
          <p:nvPr/>
        </p:nvSpPr>
        <p:spPr>
          <a:xfrm>
            <a:off x="3821490" y="2274094"/>
            <a:ext cx="5055810" cy="4272756"/>
          </a:xfrm>
          <a:prstGeom prst="rect">
            <a:avLst/>
          </a:prstGeom>
        </p:spPr>
        <p:txBody>
          <a:bodyPr/>
          <a:lstStyle>
            <a:lvl1pPr marL="234950" indent="-234950" algn="l" rtl="0" eaLnBrk="1" fontAlgn="base" hangingPunct="1">
              <a:spcBef>
                <a:spcPct val="0"/>
              </a:spcBef>
              <a:spcAft>
                <a:spcPct val="15000"/>
              </a:spcAft>
              <a:buClr>
                <a:srgbClr val="0B3D91"/>
              </a:buClr>
              <a:buFont typeface="Wingdings" pitchFamily="2" charset="2"/>
              <a:buChar char="§"/>
              <a:defRPr sz="2000" b="1">
                <a:solidFill>
                  <a:schemeClr val="tx1"/>
                </a:solidFill>
                <a:latin typeface="+mn-lt"/>
                <a:ea typeface="+mn-ea"/>
                <a:cs typeface="+mn-cs"/>
              </a:defRPr>
            </a:lvl1pPr>
            <a:lvl2pPr marL="685800" indent="-231775" algn="l" rtl="0" eaLnBrk="1" fontAlgn="base" hangingPunct="1">
              <a:spcBef>
                <a:spcPct val="0"/>
              </a:spcBef>
              <a:spcAft>
                <a:spcPct val="15000"/>
              </a:spcAft>
              <a:buClr>
                <a:srgbClr val="0B3D91"/>
              </a:buClr>
              <a:buChar char="–"/>
              <a:defRPr sz="1900">
                <a:solidFill>
                  <a:schemeClr val="tx1"/>
                </a:solidFill>
                <a:latin typeface="+mn-lt"/>
              </a:defRPr>
            </a:lvl2pPr>
            <a:lvl3pPr marL="969963" indent="-169863" algn="l" rtl="0" eaLnBrk="1" fontAlgn="base" hangingPunct="1">
              <a:spcBef>
                <a:spcPct val="0"/>
              </a:spcBef>
              <a:spcAft>
                <a:spcPct val="15000"/>
              </a:spcAft>
              <a:buClr>
                <a:srgbClr val="0B3D91"/>
              </a:buClr>
              <a:buFont typeface="Palatino Linotype" pitchFamily="18" charset="0"/>
              <a:buChar char="»"/>
              <a:defRPr sz="1900">
                <a:solidFill>
                  <a:schemeClr val="tx1"/>
                </a:solidFill>
                <a:latin typeface="+mn-lt"/>
              </a:defRPr>
            </a:lvl3pPr>
            <a:lvl4pPr marL="1290638" indent="-206375" algn="l" rtl="0" eaLnBrk="1" fontAlgn="base" hangingPunct="1">
              <a:spcBef>
                <a:spcPct val="0"/>
              </a:spcBef>
              <a:spcAft>
                <a:spcPct val="15000"/>
              </a:spcAft>
              <a:buClr>
                <a:srgbClr val="0B3D91"/>
              </a:buClr>
              <a:buFont typeface="Arial" charset="0"/>
              <a:buChar char="-"/>
              <a:defRPr sz="1900">
                <a:solidFill>
                  <a:schemeClr val="tx1"/>
                </a:solidFill>
                <a:latin typeface="+mn-lt"/>
              </a:defRPr>
            </a:lvl4pPr>
            <a:lvl5pPr marL="1636713" indent="-231775" algn="l" rtl="0" eaLnBrk="1" fontAlgn="base" hangingPunct="1">
              <a:spcBef>
                <a:spcPct val="0"/>
              </a:spcBef>
              <a:spcAft>
                <a:spcPct val="15000"/>
              </a:spcAft>
              <a:buClr>
                <a:srgbClr val="0B3D91"/>
              </a:buClr>
              <a:defRPr sz="1900">
                <a:solidFill>
                  <a:schemeClr val="tx1"/>
                </a:solidFill>
                <a:latin typeface="+mn-lt"/>
              </a:defRPr>
            </a:lvl5pPr>
            <a:lvl6pPr marL="2093913" indent="-231775" algn="l" rtl="0" eaLnBrk="1" fontAlgn="base" hangingPunct="1">
              <a:spcBef>
                <a:spcPct val="0"/>
              </a:spcBef>
              <a:spcAft>
                <a:spcPct val="15000"/>
              </a:spcAft>
              <a:buClr>
                <a:srgbClr val="0B3D91"/>
              </a:buClr>
              <a:defRPr sz="1900">
                <a:solidFill>
                  <a:schemeClr val="tx1"/>
                </a:solidFill>
                <a:latin typeface="+mn-lt"/>
              </a:defRPr>
            </a:lvl6pPr>
            <a:lvl7pPr marL="2551113" indent="-231775" algn="l" rtl="0" eaLnBrk="1" fontAlgn="base" hangingPunct="1">
              <a:spcBef>
                <a:spcPct val="0"/>
              </a:spcBef>
              <a:spcAft>
                <a:spcPct val="15000"/>
              </a:spcAft>
              <a:buClr>
                <a:srgbClr val="0B3D91"/>
              </a:buClr>
              <a:defRPr sz="1900">
                <a:solidFill>
                  <a:schemeClr val="tx1"/>
                </a:solidFill>
                <a:latin typeface="+mn-lt"/>
              </a:defRPr>
            </a:lvl7pPr>
            <a:lvl8pPr marL="3008313" indent="-231775" algn="l" rtl="0" eaLnBrk="1" fontAlgn="base" hangingPunct="1">
              <a:spcBef>
                <a:spcPct val="0"/>
              </a:spcBef>
              <a:spcAft>
                <a:spcPct val="15000"/>
              </a:spcAft>
              <a:buClr>
                <a:srgbClr val="0B3D91"/>
              </a:buClr>
              <a:defRPr sz="1900">
                <a:solidFill>
                  <a:schemeClr val="tx1"/>
                </a:solidFill>
                <a:latin typeface="+mn-lt"/>
              </a:defRPr>
            </a:lvl8pPr>
            <a:lvl9pPr marL="3465513" indent="-231775" algn="l" rtl="0" eaLnBrk="1" fontAlgn="base" hangingPunct="1">
              <a:spcBef>
                <a:spcPct val="0"/>
              </a:spcBef>
              <a:spcAft>
                <a:spcPct val="15000"/>
              </a:spcAft>
              <a:buClr>
                <a:srgbClr val="0B3D91"/>
              </a:buClr>
              <a:defRPr sz="1900">
                <a:solidFill>
                  <a:schemeClr val="tx1"/>
                </a:solidFill>
                <a:latin typeface="+mn-lt"/>
              </a:defRPr>
            </a:lvl9pPr>
          </a:lstStyle>
          <a:p>
            <a:r>
              <a:rPr lang="en-US" sz="1800" kern="0" dirty="0" smtClean="0"/>
              <a:t>Cause:</a:t>
            </a:r>
          </a:p>
          <a:p>
            <a:pPr marL="796925" lvl="1" indent="-342900">
              <a:buFont typeface="+mj-lt"/>
              <a:buAutoNum type="arabicPeriod"/>
            </a:pPr>
            <a:r>
              <a:rPr lang="en-US" sz="1800" kern="0" dirty="0" smtClean="0"/>
              <a:t>Cyclic drift: </a:t>
            </a:r>
            <a:r>
              <a:rPr lang="en-US" sz="1800" dirty="0" smtClean="0"/>
              <a:t>Purely due </a:t>
            </a:r>
            <a:r>
              <a:rPr lang="en-US" sz="1800" dirty="0"/>
              <a:t>to the ground test configuration, and would not occur in </a:t>
            </a:r>
            <a:r>
              <a:rPr lang="en-US" sz="1800" dirty="0" smtClean="0"/>
              <a:t>flight</a:t>
            </a:r>
          </a:p>
          <a:p>
            <a:pPr marL="796925" lvl="1" indent="-342900">
              <a:buFont typeface="+mj-lt"/>
              <a:buAutoNum type="arabicPeriod"/>
            </a:pPr>
            <a:r>
              <a:rPr lang="en-US" sz="1800" dirty="0" smtClean="0"/>
              <a:t>Long term instability and tilt events: Due to frill material relaxing and contracting with opening of </a:t>
            </a:r>
            <a:r>
              <a:rPr lang="en-US" sz="1800" dirty="0" err="1" smtClean="0"/>
              <a:t>CoCOA</a:t>
            </a:r>
            <a:r>
              <a:rPr lang="en-US" sz="1800" dirty="0" smtClean="0"/>
              <a:t> shutter for optical testing</a:t>
            </a:r>
            <a:endParaRPr lang="en-US" sz="1800" kern="0" dirty="0" smtClean="0"/>
          </a:p>
          <a:p>
            <a:r>
              <a:rPr lang="en-US" sz="1800" kern="0" dirty="0" smtClean="0"/>
              <a:t>Analysis Approach:</a:t>
            </a:r>
            <a:r>
              <a:rPr lang="en-US" sz="1800" b="0" kern="0" dirty="0"/>
              <a:t> </a:t>
            </a:r>
            <a:r>
              <a:rPr lang="en-US" sz="1800" b="0" kern="0" dirty="0" smtClean="0"/>
              <a:t>Large thermal, thermal distortion, and optical analysis campaign focused on </a:t>
            </a:r>
            <a:r>
              <a:rPr lang="en-US" sz="1800" b="0" dirty="0"/>
              <a:t>impact of frill motion on </a:t>
            </a:r>
            <a:r>
              <a:rPr lang="en-US" sz="1800" b="0" dirty="0" smtClean="0"/>
              <a:t>the change in </a:t>
            </a:r>
            <a:r>
              <a:rPr lang="en-US" sz="1800" b="0" dirty="0" err="1" smtClean="0"/>
              <a:t>wavefront</a:t>
            </a:r>
            <a:r>
              <a:rPr lang="en-US" sz="1800" b="0" dirty="0" smtClean="0"/>
              <a:t> error (WFE), </a:t>
            </a:r>
            <a:r>
              <a:rPr lang="en-US" sz="1800" b="0" dirty="0"/>
              <a:t>and how observed behavior from exposure to </a:t>
            </a:r>
            <a:r>
              <a:rPr lang="en-US" sz="1800" b="0" dirty="0" err="1"/>
              <a:t>CoCOA</a:t>
            </a:r>
            <a:r>
              <a:rPr lang="en-US" sz="1800" b="0" dirty="0"/>
              <a:t> aperture in OTIS may scale to flight motion from observatory </a:t>
            </a:r>
            <a:r>
              <a:rPr lang="en-US" sz="1800" b="0" dirty="0" smtClean="0"/>
              <a:t>slews (extremely difficult to correlate model with two thermal sensors)</a:t>
            </a:r>
            <a:endParaRPr lang="en-US" sz="1800" b="0" kern="0" dirty="0"/>
          </a:p>
          <a:p>
            <a:r>
              <a:rPr lang="en-US" sz="1800" kern="0" dirty="0" smtClean="0"/>
              <a:t>Resolution: </a:t>
            </a:r>
            <a:r>
              <a:rPr lang="en-US" sz="1800" b="0" kern="0" dirty="0" smtClean="0"/>
              <a:t>Rework of frill required</a:t>
            </a:r>
            <a:endParaRPr lang="en-US" sz="1800" kern="0" dirty="0" smtClean="0"/>
          </a:p>
        </p:txBody>
      </p:sp>
      <p:pic>
        <p:nvPicPr>
          <p:cNvPr id="5" name="Content Placeholder 5"/>
          <p:cNvPicPr>
            <a:picLocks noChangeAspect="1"/>
          </p:cNvPicPr>
          <p:nvPr/>
        </p:nvPicPr>
        <p:blipFill rotWithShape="1">
          <a:blip r:embed="rId3"/>
          <a:srcRect l="17752" t="8165" r="56687" b="15382"/>
          <a:stretch/>
        </p:blipFill>
        <p:spPr>
          <a:xfrm>
            <a:off x="1010383" y="4008209"/>
            <a:ext cx="2355352" cy="2406650"/>
          </a:xfrm>
          <a:prstGeom prst="rect">
            <a:avLst/>
          </a:prstGeom>
        </p:spPr>
      </p:pic>
      <p:sp>
        <p:nvSpPr>
          <p:cNvPr id="6" name="Rectangle 5"/>
          <p:cNvSpPr/>
          <p:nvPr/>
        </p:nvSpPr>
        <p:spPr>
          <a:xfrm>
            <a:off x="522229" y="6397109"/>
            <a:ext cx="3478271" cy="369332"/>
          </a:xfrm>
          <a:prstGeom prst="rect">
            <a:avLst/>
          </a:prstGeom>
        </p:spPr>
        <p:txBody>
          <a:bodyPr wrap="square">
            <a:spAutoFit/>
          </a:bodyPr>
          <a:lstStyle/>
          <a:p>
            <a:pPr algn="ctr"/>
            <a:r>
              <a:rPr lang="en-US" i="1" dirty="0" smtClean="0"/>
              <a:t>Frill Temperature Predictions </a:t>
            </a:r>
            <a:endParaRPr lang="en-US" i="1" dirty="0"/>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13913" t="62470" r="20000" b="13843"/>
          <a:stretch/>
        </p:blipFill>
        <p:spPr>
          <a:xfrm>
            <a:off x="773490" y="2426494"/>
            <a:ext cx="2895600" cy="1371600"/>
          </a:xfrm>
          <a:prstGeom prst="rect">
            <a:avLst/>
          </a:prstGeom>
        </p:spPr>
      </p:pic>
      <p:sp>
        <p:nvSpPr>
          <p:cNvPr id="9" name="TextBox 8"/>
          <p:cNvSpPr txBox="1"/>
          <p:nvPr/>
        </p:nvSpPr>
        <p:spPr>
          <a:xfrm>
            <a:off x="291495" y="3191315"/>
            <a:ext cx="849690" cy="369332"/>
          </a:xfrm>
          <a:prstGeom prst="rect">
            <a:avLst/>
          </a:prstGeom>
          <a:noFill/>
        </p:spPr>
        <p:txBody>
          <a:bodyPr wrap="square" rtlCol="0">
            <a:spAutoFit/>
          </a:bodyPr>
          <a:lstStyle/>
          <a:p>
            <a:r>
              <a:rPr lang="en-US" dirty="0" smtClean="0"/>
              <a:t>Frill</a:t>
            </a:r>
            <a:endParaRPr lang="en-US" dirty="0"/>
          </a:p>
        </p:txBody>
      </p:sp>
      <p:cxnSp>
        <p:nvCxnSpPr>
          <p:cNvPr id="10" name="Straight Arrow Connector 9"/>
          <p:cNvCxnSpPr/>
          <p:nvPr/>
        </p:nvCxnSpPr>
        <p:spPr>
          <a:xfrm flipV="1">
            <a:off x="773490" y="3059552"/>
            <a:ext cx="248280" cy="316430"/>
          </a:xfrm>
          <a:prstGeom prst="straightConnector1">
            <a:avLst/>
          </a:prstGeom>
          <a:ln w="19050">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flipV="1">
            <a:off x="716340" y="3309512"/>
            <a:ext cx="446340" cy="66469"/>
          </a:xfrm>
          <a:prstGeom prst="straightConnector1">
            <a:avLst/>
          </a:prstGeom>
          <a:ln w="19050">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a:off x="773490" y="3375981"/>
            <a:ext cx="1164683" cy="184667"/>
          </a:xfrm>
          <a:prstGeom prst="straightConnector1">
            <a:avLst/>
          </a:prstGeom>
          <a:ln w="19050">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17" name="Rectangle 16"/>
          <p:cNvSpPr/>
          <p:nvPr/>
        </p:nvSpPr>
        <p:spPr>
          <a:xfrm>
            <a:off x="1828800" y="5055377"/>
            <a:ext cx="990600" cy="738664"/>
          </a:xfrm>
          <a:prstGeom prst="rect">
            <a:avLst/>
          </a:prstGeom>
        </p:spPr>
        <p:txBody>
          <a:bodyPr wrap="square">
            <a:spAutoFit/>
          </a:bodyPr>
          <a:lstStyle/>
          <a:p>
            <a:pPr algn="ctr"/>
            <a:r>
              <a:rPr lang="en-US" sz="1400" dirty="0" smtClean="0"/>
              <a:t>Location of frill temp sensors</a:t>
            </a:r>
            <a:endParaRPr lang="en-US" sz="1400" dirty="0"/>
          </a:p>
        </p:txBody>
      </p:sp>
      <p:sp>
        <p:nvSpPr>
          <p:cNvPr id="18" name="TextBox 17"/>
          <p:cNvSpPr txBox="1"/>
          <p:nvPr/>
        </p:nvSpPr>
        <p:spPr>
          <a:xfrm rot="16200000">
            <a:off x="2926590" y="2887605"/>
            <a:ext cx="1716071" cy="261610"/>
          </a:xfrm>
          <a:prstGeom prst="rect">
            <a:avLst/>
          </a:prstGeom>
          <a:noFill/>
        </p:spPr>
        <p:txBody>
          <a:bodyPr wrap="square" rtlCol="0">
            <a:spAutoFit/>
          </a:bodyPr>
          <a:lstStyle/>
          <a:p>
            <a:r>
              <a:rPr lang="en-US" sz="1100" dirty="0" smtClean="0"/>
              <a:t>Source: NASA/Chris Gunn</a:t>
            </a:r>
            <a:endParaRPr lang="en-US" sz="1100" dirty="0"/>
          </a:p>
        </p:txBody>
      </p:sp>
      <p:cxnSp>
        <p:nvCxnSpPr>
          <p:cNvPr id="19" name="Straight Arrow Connector 18"/>
          <p:cNvCxnSpPr/>
          <p:nvPr/>
        </p:nvCxnSpPr>
        <p:spPr>
          <a:xfrm flipH="1">
            <a:off x="1828801" y="5794041"/>
            <a:ext cx="457199" cy="36570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p:nvPr/>
        </p:nvCxnSpPr>
        <p:spPr>
          <a:xfrm>
            <a:off x="2286000" y="5794041"/>
            <a:ext cx="457200" cy="36570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6" name="TextBox 25"/>
          <p:cNvSpPr txBox="1"/>
          <p:nvPr/>
        </p:nvSpPr>
        <p:spPr>
          <a:xfrm rot="16200000">
            <a:off x="2926593" y="4924571"/>
            <a:ext cx="1716071" cy="261610"/>
          </a:xfrm>
          <a:prstGeom prst="rect">
            <a:avLst/>
          </a:prstGeom>
          <a:noFill/>
        </p:spPr>
        <p:txBody>
          <a:bodyPr wrap="square" rtlCol="0">
            <a:spAutoFit/>
          </a:bodyPr>
          <a:lstStyle/>
          <a:p>
            <a:pPr>
              <a:tabLst>
                <a:tab pos="1311275" algn="l"/>
              </a:tabLst>
            </a:pPr>
            <a:r>
              <a:rPr lang="en-US" sz="1100" dirty="0" smtClean="0"/>
              <a:t>Source: NASA/JWST/K. Yang</a:t>
            </a:r>
            <a:endParaRPr lang="en-US" sz="1100" dirty="0"/>
          </a:p>
        </p:txBody>
      </p:sp>
    </p:spTree>
    <p:extLst>
      <p:ext uri="{BB962C8B-B14F-4D97-AF65-F5344CB8AC3E}">
        <p14:creationId xmlns:p14="http://schemas.microsoft.com/office/powerpoint/2010/main" val="586835893"/>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endParaRPr lang="en-US" sz="2800" dirty="0" smtClean="0"/>
          </a:p>
          <a:p>
            <a:pPr marL="0" indent="0" algn="ctr">
              <a:buNone/>
            </a:pPr>
            <a:endParaRPr lang="en-US" sz="2800" dirty="0"/>
          </a:p>
          <a:p>
            <a:pPr marL="0" indent="0" algn="ctr">
              <a:buNone/>
            </a:pPr>
            <a:endParaRPr lang="en-US" sz="2800" dirty="0"/>
          </a:p>
          <a:p>
            <a:pPr marL="0" indent="0" algn="ctr">
              <a:buNone/>
            </a:pPr>
            <a:endParaRPr lang="en-US" sz="2800" dirty="0" smtClean="0"/>
          </a:p>
          <a:p>
            <a:pPr marL="0" indent="0" algn="ctr">
              <a:buNone/>
            </a:pPr>
            <a:r>
              <a:rPr lang="en-US" sz="2800" dirty="0" smtClean="0"/>
              <a:t>Lessons Learned for Flight and Test Hardware</a:t>
            </a:r>
            <a:endParaRPr lang="en-US" sz="2800" dirty="0"/>
          </a:p>
        </p:txBody>
      </p:sp>
    </p:spTree>
    <p:extLst>
      <p:ext uri="{BB962C8B-B14F-4D97-AF65-F5344CB8AC3E}">
        <p14:creationId xmlns:p14="http://schemas.microsoft.com/office/powerpoint/2010/main" val="68144044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Flight Heater </a:t>
            </a:r>
            <a:r>
              <a:rPr lang="en-US" dirty="0" err="1" smtClean="0"/>
              <a:t>Setpoint</a:t>
            </a:r>
            <a:r>
              <a:rPr lang="en-US" dirty="0" smtClean="0"/>
              <a:t> Modification</a:t>
            </a:r>
            <a:endParaRPr lang="en-US" dirty="0"/>
          </a:p>
        </p:txBody>
      </p:sp>
      <p:sp>
        <p:nvSpPr>
          <p:cNvPr id="3" name="Content Placeholder 2"/>
          <p:cNvSpPr>
            <a:spLocks noGrp="1"/>
          </p:cNvSpPr>
          <p:nvPr>
            <p:ph idx="1"/>
          </p:nvPr>
        </p:nvSpPr>
        <p:spPr>
          <a:xfrm>
            <a:off x="466725" y="1049338"/>
            <a:ext cx="4867275" cy="5497512"/>
          </a:xfrm>
        </p:spPr>
        <p:txBody>
          <a:bodyPr/>
          <a:lstStyle/>
          <a:p>
            <a:r>
              <a:rPr lang="en-US" i="1" dirty="0">
                <a:solidFill>
                  <a:srgbClr val="0070C0"/>
                </a:solidFill>
              </a:rPr>
              <a:t>Lesson Learned: </a:t>
            </a:r>
            <a:r>
              <a:rPr lang="en-US" dirty="0" smtClean="0"/>
              <a:t>Flight </a:t>
            </a:r>
            <a:r>
              <a:rPr lang="en-US" dirty="0"/>
              <a:t>heater </a:t>
            </a:r>
            <a:r>
              <a:rPr lang="en-US" dirty="0" err="1"/>
              <a:t>setpoints</a:t>
            </a:r>
            <a:r>
              <a:rPr lang="en-US" dirty="0"/>
              <a:t> should be made as easily modifiable as possible in the flight </a:t>
            </a:r>
            <a:r>
              <a:rPr lang="en-US" dirty="0" smtClean="0"/>
              <a:t>software</a:t>
            </a:r>
          </a:p>
          <a:p>
            <a:pPr lvl="1"/>
            <a:r>
              <a:rPr lang="en-US" sz="1800" b="1" dirty="0" smtClean="0"/>
              <a:t>The Integrated Electronics Compartment (IEC) had its heater </a:t>
            </a:r>
            <a:r>
              <a:rPr lang="en-US" sz="1800" b="1" dirty="0" err="1" smtClean="0"/>
              <a:t>setpoints</a:t>
            </a:r>
            <a:r>
              <a:rPr lang="en-US" sz="1800" b="1" dirty="0" smtClean="0"/>
              <a:t> hard-coded to the flight software</a:t>
            </a:r>
          </a:p>
          <a:p>
            <a:pPr lvl="1"/>
            <a:r>
              <a:rPr lang="en-US" sz="1800" b="1" dirty="0" smtClean="0"/>
              <a:t>For the Sparse Sensor Scenario #2 described earlier, to diagnose </a:t>
            </a:r>
            <a:r>
              <a:rPr lang="en-US" sz="1800" b="1" dirty="0"/>
              <a:t>if </a:t>
            </a:r>
            <a:r>
              <a:rPr lang="en-US" sz="1800" b="1" dirty="0" smtClean="0"/>
              <a:t>the IEC </a:t>
            </a:r>
            <a:r>
              <a:rPr lang="en-US" sz="1800" b="1" dirty="0"/>
              <a:t>heater behavior was affecting </a:t>
            </a:r>
            <a:r>
              <a:rPr lang="en-US" sz="1800" b="1" dirty="0" smtClean="0"/>
              <a:t>cyclic behavior on WFE (i.e. does changing the heater behavior affect WFE in the same way?) much time </a:t>
            </a:r>
            <a:r>
              <a:rPr lang="en-US" sz="1800" b="1" dirty="0"/>
              <a:t>was spent in waiting </a:t>
            </a:r>
            <a:r>
              <a:rPr lang="en-US" sz="1800" b="1" dirty="0" smtClean="0"/>
              <a:t>for flight software patches to change the IEC heater </a:t>
            </a:r>
            <a:r>
              <a:rPr lang="en-US" sz="1800" b="1" dirty="0" err="1" smtClean="0"/>
              <a:t>setpoint</a:t>
            </a:r>
            <a:r>
              <a:rPr lang="en-US" sz="1800" b="1" dirty="0" smtClean="0"/>
              <a:t> </a:t>
            </a:r>
            <a:r>
              <a:rPr lang="en-US" sz="1800" b="1" dirty="0"/>
              <a:t>and </a:t>
            </a:r>
            <a:r>
              <a:rPr lang="en-US" sz="1800" b="1" dirty="0" err="1" smtClean="0"/>
              <a:t>deadband</a:t>
            </a:r>
            <a:r>
              <a:rPr lang="en-US" sz="1800" b="1" dirty="0" smtClean="0"/>
              <a:t> control values</a:t>
            </a:r>
          </a:p>
          <a:p>
            <a:pPr lvl="1"/>
            <a:r>
              <a:rPr lang="en-US" sz="1800" b="1" dirty="0" smtClean="0"/>
              <a:t>The </a:t>
            </a:r>
            <a:r>
              <a:rPr lang="en-US" sz="1800" b="1" dirty="0"/>
              <a:t>software included a brief turn-off of heaters at the start of the </a:t>
            </a:r>
            <a:r>
              <a:rPr lang="en-US" sz="1800" b="1" dirty="0" smtClean="0"/>
              <a:t>patches, causing the IEC components to drift towards their lower temperature limits</a:t>
            </a:r>
            <a:endParaRPr lang="en-US" sz="1800" b="1" dirty="0"/>
          </a:p>
          <a:p>
            <a:endParaRPr lang="en-US" dirty="0"/>
          </a:p>
        </p:txBody>
      </p:sp>
      <p:pic>
        <p:nvPicPr>
          <p:cNvPr id="13" name="Content Placeholder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740942" y="1295400"/>
            <a:ext cx="2773728" cy="4715339"/>
          </a:xfrm>
          <a:prstGeom prst="rect">
            <a:avLst/>
          </a:prstGeom>
        </p:spPr>
      </p:pic>
      <p:sp>
        <p:nvSpPr>
          <p:cNvPr id="14" name="TextBox 13"/>
          <p:cNvSpPr txBox="1"/>
          <p:nvPr/>
        </p:nvSpPr>
        <p:spPr>
          <a:xfrm>
            <a:off x="5909310" y="5980259"/>
            <a:ext cx="2605559" cy="338554"/>
          </a:xfrm>
          <a:prstGeom prst="rect">
            <a:avLst/>
          </a:prstGeom>
          <a:noFill/>
        </p:spPr>
        <p:txBody>
          <a:bodyPr wrap="square" rtlCol="0">
            <a:spAutoFit/>
          </a:bodyPr>
          <a:lstStyle/>
          <a:p>
            <a:pPr algn="ctr"/>
            <a:r>
              <a:rPr lang="en-US" sz="1600" b="1" i="1" dirty="0" smtClean="0"/>
              <a:t>Location on OTIS CV Test</a:t>
            </a:r>
            <a:endParaRPr lang="en-US" sz="1600" b="1" i="1" dirty="0"/>
          </a:p>
        </p:txBody>
      </p:sp>
      <p:cxnSp>
        <p:nvCxnSpPr>
          <p:cNvPr id="17" name="Straight Arrow Connector 16"/>
          <p:cNvCxnSpPr/>
          <p:nvPr/>
        </p:nvCxnSpPr>
        <p:spPr>
          <a:xfrm flipV="1">
            <a:off x="5756182" y="4479326"/>
            <a:ext cx="1002055" cy="95177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5353050" y="5292604"/>
            <a:ext cx="590550" cy="338554"/>
          </a:xfrm>
          <a:prstGeom prst="rect">
            <a:avLst/>
          </a:prstGeom>
          <a:noFill/>
        </p:spPr>
        <p:txBody>
          <a:bodyPr wrap="square" rtlCol="0">
            <a:spAutoFit/>
          </a:bodyPr>
          <a:lstStyle/>
          <a:p>
            <a:r>
              <a:rPr lang="en-US" sz="1600" b="1" dirty="0" smtClean="0">
                <a:solidFill>
                  <a:srgbClr val="FF0000"/>
                </a:solidFill>
              </a:rPr>
              <a:t>IEC</a:t>
            </a:r>
            <a:endParaRPr lang="en-US" sz="1600" b="1" dirty="0">
              <a:solidFill>
                <a:srgbClr val="FF0000"/>
              </a:solidFill>
            </a:endParaRPr>
          </a:p>
        </p:txBody>
      </p:sp>
      <p:sp>
        <p:nvSpPr>
          <p:cNvPr id="19" name="Rectangle 18"/>
          <p:cNvSpPr/>
          <p:nvPr/>
        </p:nvSpPr>
        <p:spPr>
          <a:xfrm rot="16200000">
            <a:off x="7509412" y="3757867"/>
            <a:ext cx="2086918" cy="307777"/>
          </a:xfrm>
          <a:prstGeom prst="rect">
            <a:avLst/>
          </a:prstGeom>
        </p:spPr>
        <p:txBody>
          <a:bodyPr wrap="none">
            <a:spAutoFit/>
          </a:bodyPr>
          <a:lstStyle/>
          <a:p>
            <a:r>
              <a:rPr lang="en-US" sz="1400" i="1" dirty="0"/>
              <a:t>Source: NASA/JWST/</a:t>
            </a:r>
            <a:r>
              <a:rPr lang="en-US" sz="1400" i="1" dirty="0" err="1"/>
              <a:t>K.Yang</a:t>
            </a:r>
            <a:endParaRPr lang="en-US" sz="1400" i="1" dirty="0"/>
          </a:p>
        </p:txBody>
      </p:sp>
    </p:spTree>
    <p:extLst>
      <p:ext uri="{BB962C8B-B14F-4D97-AF65-F5344CB8AC3E}">
        <p14:creationId xmlns:p14="http://schemas.microsoft.com/office/powerpoint/2010/main" val="695588268"/>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Test-Monitoring Software</a:t>
            </a:r>
            <a:endParaRPr lang="en-US" dirty="0"/>
          </a:p>
        </p:txBody>
      </p:sp>
      <p:sp>
        <p:nvSpPr>
          <p:cNvPr id="3" name="Content Placeholder 2"/>
          <p:cNvSpPr>
            <a:spLocks noGrp="1"/>
          </p:cNvSpPr>
          <p:nvPr>
            <p:ph idx="1"/>
          </p:nvPr>
        </p:nvSpPr>
        <p:spPr>
          <a:xfrm>
            <a:off x="466725" y="1049338"/>
            <a:ext cx="8372475" cy="5497512"/>
          </a:xfrm>
        </p:spPr>
        <p:txBody>
          <a:bodyPr/>
          <a:lstStyle/>
          <a:p>
            <a:r>
              <a:rPr lang="en-US" i="1" dirty="0">
                <a:solidFill>
                  <a:srgbClr val="0070C0"/>
                </a:solidFill>
              </a:rPr>
              <a:t>Lesson </a:t>
            </a:r>
            <a:r>
              <a:rPr lang="en-US" i="1" dirty="0" smtClean="0">
                <a:solidFill>
                  <a:srgbClr val="0070C0"/>
                </a:solidFill>
              </a:rPr>
              <a:t>Applied: </a:t>
            </a:r>
            <a:r>
              <a:rPr lang="en-US" dirty="0" smtClean="0"/>
              <a:t>User-friendly test monitoring software is </a:t>
            </a:r>
            <a:r>
              <a:rPr lang="en-US" dirty="0"/>
              <a:t>critical </a:t>
            </a:r>
            <a:r>
              <a:rPr lang="en-US" dirty="0" smtClean="0"/>
              <a:t>for </a:t>
            </a:r>
            <a:r>
              <a:rPr lang="en-US" dirty="0"/>
              <a:t>tests as complex as OTIS </a:t>
            </a:r>
            <a:r>
              <a:rPr lang="en-US" dirty="0" smtClean="0"/>
              <a:t>CV</a:t>
            </a:r>
            <a:endParaRPr lang="en-US" dirty="0"/>
          </a:p>
          <a:p>
            <a:pPr lvl="1"/>
            <a:r>
              <a:rPr lang="en-US" sz="1800" b="1" dirty="0" smtClean="0"/>
              <a:t>Fusion </a:t>
            </a:r>
            <a:r>
              <a:rPr lang="en-US" sz="1800" b="1" dirty="0"/>
              <a:t>was instrumental to monitor temperature-dependent limits and constraints with complex equations not easily programmable into Eclipse (</a:t>
            </a:r>
            <a:r>
              <a:rPr lang="en-US" sz="1800" b="1" dirty="0" smtClean="0"/>
              <a:t>flight): </a:t>
            </a:r>
            <a:r>
              <a:rPr lang="en-US" sz="1800" dirty="0" smtClean="0"/>
              <a:t>To </a:t>
            </a:r>
            <a:r>
              <a:rPr lang="en-US" sz="1800" dirty="0"/>
              <a:t>diagnose difficult thermal problems that arose during the test, Fusion’s capability to output easily readable historical data was a huge </a:t>
            </a:r>
            <a:r>
              <a:rPr lang="en-US" sz="1800" dirty="0" smtClean="0"/>
              <a:t>benefit</a:t>
            </a:r>
            <a:endParaRPr lang="en-US" sz="1800" dirty="0"/>
          </a:p>
          <a:p>
            <a:pPr lvl="1"/>
            <a:r>
              <a:rPr lang="en-US" sz="1800" b="1" dirty="0" smtClean="0"/>
              <a:t>Thermal Test Set (TTS) and associated Eclipse Graphical Generator (EGG) program </a:t>
            </a:r>
            <a:r>
              <a:rPr lang="en-US" sz="1800" b="1" dirty="0"/>
              <a:t>provided the added benefit of sensor data mapped spatially onto plots of </a:t>
            </a:r>
            <a:r>
              <a:rPr lang="en-US" sz="1800" b="1" dirty="0" smtClean="0"/>
              <a:t>hardware, allowing for easy identification of problem locations or out-of-family temperatures</a:t>
            </a:r>
            <a:endParaRPr lang="en-US" sz="1800" b="1" dirty="0"/>
          </a:p>
        </p:txBody>
      </p:sp>
      <p:sp>
        <p:nvSpPr>
          <p:cNvPr id="4" name="TextBox 3"/>
          <p:cNvSpPr txBox="1"/>
          <p:nvPr/>
        </p:nvSpPr>
        <p:spPr>
          <a:xfrm>
            <a:off x="4339486" y="6177518"/>
            <a:ext cx="4118714" cy="523220"/>
          </a:xfrm>
          <a:prstGeom prst="rect">
            <a:avLst/>
          </a:prstGeom>
          <a:noFill/>
        </p:spPr>
        <p:txBody>
          <a:bodyPr wrap="square" rtlCol="0">
            <a:spAutoFit/>
          </a:bodyPr>
          <a:lstStyle/>
          <a:p>
            <a:pPr algn="ctr"/>
            <a:r>
              <a:rPr lang="en-US" sz="1400" i="1" dirty="0" smtClean="0"/>
              <a:t>Screenshot of Harris TTS Data Acquisition System </a:t>
            </a:r>
          </a:p>
          <a:p>
            <a:pPr algn="ctr"/>
            <a:r>
              <a:rPr lang="en-US" sz="1400" i="1" dirty="0" smtClean="0"/>
              <a:t>Source: NASA/Harris Corp. </a:t>
            </a:r>
            <a:endParaRPr lang="en-US" sz="1400" i="1" dirty="0"/>
          </a:p>
        </p:txBody>
      </p:sp>
      <p:pic>
        <p:nvPicPr>
          <p:cNvPr id="5" name="Picture 3"/>
          <p:cNvPicPr>
            <a:picLocks noChangeAspect="1" noChangeArrowheads="1"/>
          </p:cNvPicPr>
          <p:nvPr/>
        </p:nvPicPr>
        <p:blipFill>
          <a:blip r:embed="rId3" cstate="print"/>
          <a:srcRect/>
          <a:stretch>
            <a:fillRect/>
          </a:stretch>
        </p:blipFill>
        <p:spPr bwMode="auto">
          <a:xfrm>
            <a:off x="1219200" y="3891518"/>
            <a:ext cx="3143250" cy="2286000"/>
          </a:xfrm>
          <a:prstGeom prst="rect">
            <a:avLst/>
          </a:prstGeom>
          <a:noFill/>
          <a:ln w="9525">
            <a:noFill/>
            <a:miter lim="800000"/>
            <a:headEnd/>
            <a:tailEnd/>
          </a:ln>
        </p:spPr>
      </p:pic>
      <p:sp>
        <p:nvSpPr>
          <p:cNvPr id="6" name="TextBox 5"/>
          <p:cNvSpPr txBox="1"/>
          <p:nvPr/>
        </p:nvSpPr>
        <p:spPr>
          <a:xfrm>
            <a:off x="1099143" y="6177518"/>
            <a:ext cx="3263307" cy="523220"/>
          </a:xfrm>
          <a:prstGeom prst="rect">
            <a:avLst/>
          </a:prstGeom>
          <a:noFill/>
        </p:spPr>
        <p:txBody>
          <a:bodyPr wrap="square" rtlCol="0">
            <a:spAutoFit/>
          </a:bodyPr>
          <a:lstStyle/>
          <a:p>
            <a:pPr algn="ctr"/>
            <a:r>
              <a:rPr lang="en-US" sz="1400" i="1" dirty="0" smtClean="0"/>
              <a:t>Screenshot of Fusion Software</a:t>
            </a:r>
          </a:p>
          <a:p>
            <a:pPr algn="ctr"/>
            <a:r>
              <a:rPr lang="en-US" sz="1400" i="1" dirty="0" smtClean="0"/>
              <a:t>Source: Genesis ESI/Brian Comber</a:t>
            </a:r>
            <a:endParaRPr lang="en-US" sz="1400" i="1" dirty="0"/>
          </a:p>
        </p:txBody>
      </p:sp>
      <p:pic>
        <p:nvPicPr>
          <p:cNvPr id="8" name="Picture 7"/>
          <p:cNvPicPr>
            <a:picLocks noChangeAspect="1"/>
          </p:cNvPicPr>
          <p:nvPr/>
        </p:nvPicPr>
        <p:blipFill>
          <a:blip r:embed="rId4"/>
          <a:stretch>
            <a:fillRect/>
          </a:stretch>
        </p:blipFill>
        <p:spPr>
          <a:xfrm>
            <a:off x="4970093" y="3891518"/>
            <a:ext cx="2857500" cy="2305050"/>
          </a:xfrm>
          <a:prstGeom prst="rect">
            <a:avLst/>
          </a:prstGeom>
        </p:spPr>
      </p:pic>
    </p:spTree>
    <p:extLst>
      <p:ext uri="{BB962C8B-B14F-4D97-AF65-F5344CB8AC3E}">
        <p14:creationId xmlns:p14="http://schemas.microsoft.com/office/powerpoint/2010/main" val="2358387190"/>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 of Virtual Sensors</a:t>
            </a:r>
            <a:endParaRPr lang="en-US" dirty="0"/>
          </a:p>
        </p:txBody>
      </p:sp>
      <p:sp>
        <p:nvSpPr>
          <p:cNvPr id="3" name="Content Placeholder 2"/>
          <p:cNvSpPr>
            <a:spLocks noGrp="1"/>
          </p:cNvSpPr>
          <p:nvPr>
            <p:ph idx="1"/>
          </p:nvPr>
        </p:nvSpPr>
        <p:spPr/>
        <p:txBody>
          <a:bodyPr/>
          <a:lstStyle/>
          <a:p>
            <a:r>
              <a:rPr lang="en-US" i="1" dirty="0">
                <a:solidFill>
                  <a:srgbClr val="0070C0"/>
                </a:solidFill>
              </a:rPr>
              <a:t>Lesson Learned: </a:t>
            </a:r>
            <a:r>
              <a:rPr lang="en-US" dirty="0" smtClean="0"/>
              <a:t>Critical </a:t>
            </a:r>
            <a:r>
              <a:rPr lang="en-US" dirty="0"/>
              <a:t>optical components, such </a:t>
            </a:r>
            <a:r>
              <a:rPr lang="en-US" dirty="0" smtClean="0"/>
              <a:t>as the Fine Steering Mirror (FSM) </a:t>
            </a:r>
            <a:r>
              <a:rPr lang="en-US" dirty="0"/>
              <a:t>and </a:t>
            </a:r>
            <a:r>
              <a:rPr lang="en-US" dirty="0" smtClean="0"/>
              <a:t>Tertiary Mirror (TM), </a:t>
            </a:r>
            <a:r>
              <a:rPr lang="en-US" dirty="0"/>
              <a:t>should always have temperature </a:t>
            </a:r>
            <a:r>
              <a:rPr lang="en-US" dirty="0" smtClean="0"/>
              <a:t>sensors</a:t>
            </a:r>
            <a:endParaRPr lang="en-US" dirty="0"/>
          </a:p>
          <a:p>
            <a:pPr lvl="1"/>
            <a:r>
              <a:rPr lang="en-US" sz="1800" b="1" dirty="0" smtClean="0"/>
              <a:t>Even </a:t>
            </a:r>
            <a:r>
              <a:rPr lang="en-US" sz="1800" b="1" dirty="0"/>
              <a:t>with use of the </a:t>
            </a:r>
            <a:r>
              <a:rPr lang="en-US" sz="1800" b="1" dirty="0" smtClean="0"/>
              <a:t>Real-Time Model (RTM), </a:t>
            </a:r>
            <a:r>
              <a:rPr lang="en-US" sz="1800" b="1" dirty="0"/>
              <a:t>lack of temperature sensors made for difficult monitoring and control to satisfy </a:t>
            </a:r>
            <a:r>
              <a:rPr lang="en-US" sz="1800" b="1" dirty="0" smtClean="0"/>
              <a:t>structural and contamination L&amp;Cs</a:t>
            </a:r>
          </a:p>
          <a:p>
            <a:pPr lvl="1"/>
            <a:r>
              <a:rPr lang="en-US" sz="1800" b="1" dirty="0" smtClean="0"/>
              <a:t>If </a:t>
            </a:r>
            <a:r>
              <a:rPr lang="en-US" sz="1800" b="1" dirty="0"/>
              <a:t>virtual sensor use is unavoidable, uncertainty of calculations needs to be understood and monitored by every member of the operations </a:t>
            </a:r>
            <a:r>
              <a:rPr lang="en-US" sz="1800" b="1" dirty="0" smtClean="0"/>
              <a:t>team</a:t>
            </a:r>
            <a:endParaRPr lang="en-US" sz="1800" b="1" dirty="0"/>
          </a:p>
          <a:p>
            <a:pPr lvl="2"/>
            <a:r>
              <a:rPr lang="en-US" sz="1800" dirty="0" smtClean="0"/>
              <a:t>Virtual </a:t>
            </a:r>
            <a:r>
              <a:rPr lang="en-US" sz="1800" dirty="0"/>
              <a:t>sensor uncertainty needs to be quantified </a:t>
            </a:r>
            <a:r>
              <a:rPr lang="en-US" sz="1800" dirty="0" smtClean="0"/>
              <a:t/>
            </a:r>
            <a:br>
              <a:rPr lang="en-US" sz="1800" dirty="0" smtClean="0"/>
            </a:br>
            <a:r>
              <a:rPr lang="en-US" sz="1800" dirty="0" smtClean="0"/>
              <a:t>in </a:t>
            </a:r>
            <a:r>
              <a:rPr lang="en-US" sz="1800" dirty="0"/>
              <a:t>time to include in </a:t>
            </a:r>
            <a:r>
              <a:rPr lang="en-US" sz="1800" dirty="0" smtClean="0"/>
              <a:t>pre-test predictions</a:t>
            </a:r>
            <a:endParaRPr lang="en-US" sz="1800" dirty="0"/>
          </a:p>
          <a:p>
            <a:pPr lvl="2"/>
            <a:r>
              <a:rPr lang="en-US" sz="1800" dirty="0" smtClean="0"/>
              <a:t>RTM uncertainly needs to be included in model </a:t>
            </a:r>
            <a:br>
              <a:rPr lang="en-US" sz="1800" dirty="0" smtClean="0"/>
            </a:br>
            <a:r>
              <a:rPr lang="en-US" sz="1800" dirty="0" smtClean="0"/>
              <a:t>predictions, </a:t>
            </a:r>
            <a:r>
              <a:rPr lang="en-US" sz="1800" dirty="0"/>
              <a:t>operations planning, and on-orbit </a:t>
            </a:r>
            <a:r>
              <a:rPr lang="en-US" sz="1800" dirty="0" smtClean="0"/>
              <a:t/>
            </a:r>
            <a:br>
              <a:rPr lang="en-US" sz="1800" dirty="0" smtClean="0"/>
            </a:br>
            <a:r>
              <a:rPr lang="en-US" sz="1800" dirty="0" smtClean="0"/>
              <a:t>monitoring </a:t>
            </a:r>
            <a:r>
              <a:rPr lang="en-US" sz="1800" dirty="0"/>
              <a:t>when evaluating </a:t>
            </a:r>
            <a:r>
              <a:rPr lang="en-US" sz="1800" dirty="0" smtClean="0"/>
              <a:t>L&amp;Cs </a:t>
            </a:r>
            <a:r>
              <a:rPr lang="en-US" sz="1800" dirty="0"/>
              <a:t>for </a:t>
            </a:r>
            <a:r>
              <a:rPr lang="en-US" sz="1800" dirty="0" smtClean="0"/>
              <a:t>flight</a:t>
            </a:r>
          </a:p>
          <a:p>
            <a:pPr lvl="2"/>
            <a:r>
              <a:rPr lang="en-US" sz="1800" dirty="0" smtClean="0"/>
              <a:t>Operations team (flight or test) also needs to be </a:t>
            </a:r>
            <a:br>
              <a:rPr lang="en-US" sz="1800" dirty="0" smtClean="0"/>
            </a:br>
            <a:r>
              <a:rPr lang="en-US" sz="1800" dirty="0" smtClean="0"/>
              <a:t>educated on RTM/virtual </a:t>
            </a:r>
            <a:r>
              <a:rPr lang="en-US" sz="1800" dirty="0"/>
              <a:t>sensor usage and </a:t>
            </a:r>
            <a:r>
              <a:rPr lang="en-US" sz="1800" dirty="0" smtClean="0"/>
              <a:t/>
            </a:r>
            <a:br>
              <a:rPr lang="en-US" sz="1800" dirty="0" smtClean="0"/>
            </a:br>
            <a:r>
              <a:rPr lang="en-US" sz="1800" dirty="0" smtClean="0"/>
              <a:t>limitations </a:t>
            </a:r>
            <a:r>
              <a:rPr lang="en-US" sz="1800" dirty="0"/>
              <a:t>to avoid false </a:t>
            </a:r>
            <a:r>
              <a:rPr lang="en-US" sz="1800" dirty="0" smtClean="0"/>
              <a:t>alarms</a:t>
            </a:r>
            <a:endParaRPr lang="en-US" sz="1800" dirty="0"/>
          </a:p>
          <a:p>
            <a:pPr lvl="2"/>
            <a:r>
              <a:rPr lang="en-US" sz="1800" dirty="0" smtClean="0"/>
              <a:t>RTM </a:t>
            </a:r>
            <a:r>
              <a:rPr lang="en-US" sz="1800" dirty="0"/>
              <a:t>calculation </a:t>
            </a:r>
            <a:r>
              <a:rPr lang="en-US" sz="1800" dirty="0" smtClean="0"/>
              <a:t>veracity should always be </a:t>
            </a:r>
            <a:br>
              <a:rPr lang="en-US" sz="1800" dirty="0" smtClean="0"/>
            </a:br>
            <a:r>
              <a:rPr lang="en-US" sz="1800" dirty="0" smtClean="0"/>
              <a:t>monitored</a:t>
            </a:r>
            <a:endParaRPr lang="en-US" sz="1800" dirty="0"/>
          </a:p>
        </p:txBody>
      </p:sp>
      <p:pic>
        <p:nvPicPr>
          <p:cNvPr id="4" name="Content Placeholder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629400" y="3505200"/>
            <a:ext cx="1410680" cy="2398157"/>
          </a:xfrm>
          <a:prstGeom prst="rect">
            <a:avLst/>
          </a:prstGeom>
        </p:spPr>
      </p:pic>
      <p:sp>
        <p:nvSpPr>
          <p:cNvPr id="5" name="TextBox 4"/>
          <p:cNvSpPr txBox="1"/>
          <p:nvPr/>
        </p:nvSpPr>
        <p:spPr>
          <a:xfrm>
            <a:off x="5958396" y="5871510"/>
            <a:ext cx="2605559" cy="338554"/>
          </a:xfrm>
          <a:prstGeom prst="rect">
            <a:avLst/>
          </a:prstGeom>
          <a:noFill/>
        </p:spPr>
        <p:txBody>
          <a:bodyPr wrap="square" rtlCol="0">
            <a:spAutoFit/>
          </a:bodyPr>
          <a:lstStyle/>
          <a:p>
            <a:pPr algn="ctr"/>
            <a:r>
              <a:rPr lang="en-US" sz="1600" b="1" i="1" dirty="0" smtClean="0"/>
              <a:t>Location on OTIS CV Test</a:t>
            </a:r>
            <a:endParaRPr lang="en-US" sz="1600" b="1" i="1" dirty="0"/>
          </a:p>
        </p:txBody>
      </p:sp>
      <p:cxnSp>
        <p:nvCxnSpPr>
          <p:cNvPr id="6" name="Straight Arrow Connector 5"/>
          <p:cNvCxnSpPr/>
          <p:nvPr/>
        </p:nvCxnSpPr>
        <p:spPr>
          <a:xfrm>
            <a:off x="6629400" y="4688355"/>
            <a:ext cx="685800" cy="188445"/>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910618" y="4532111"/>
            <a:ext cx="718782" cy="276999"/>
          </a:xfrm>
          <a:prstGeom prst="rect">
            <a:avLst/>
          </a:prstGeom>
          <a:noFill/>
        </p:spPr>
        <p:txBody>
          <a:bodyPr wrap="square" rtlCol="0">
            <a:spAutoFit/>
          </a:bodyPr>
          <a:lstStyle/>
          <a:p>
            <a:pPr algn="r"/>
            <a:r>
              <a:rPr lang="en-US" sz="1200" b="1" dirty="0" smtClean="0">
                <a:solidFill>
                  <a:srgbClr val="FF0000"/>
                </a:solidFill>
              </a:rPr>
              <a:t>FSM</a:t>
            </a:r>
            <a:endParaRPr lang="en-US" sz="1200" b="1" dirty="0">
              <a:solidFill>
                <a:srgbClr val="FF0000"/>
              </a:solidFill>
            </a:endParaRPr>
          </a:p>
        </p:txBody>
      </p:sp>
      <p:cxnSp>
        <p:nvCxnSpPr>
          <p:cNvPr id="11" name="Straight Arrow Connector 10"/>
          <p:cNvCxnSpPr>
            <a:stCxn id="12" idx="3"/>
          </p:cNvCxnSpPr>
          <p:nvPr/>
        </p:nvCxnSpPr>
        <p:spPr>
          <a:xfrm flipV="1">
            <a:off x="6653289" y="5065245"/>
            <a:ext cx="718782" cy="31911"/>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934507" y="4958656"/>
            <a:ext cx="718782" cy="276999"/>
          </a:xfrm>
          <a:prstGeom prst="rect">
            <a:avLst/>
          </a:prstGeom>
          <a:noFill/>
        </p:spPr>
        <p:txBody>
          <a:bodyPr wrap="square" rtlCol="0">
            <a:spAutoFit/>
          </a:bodyPr>
          <a:lstStyle/>
          <a:p>
            <a:pPr algn="r"/>
            <a:r>
              <a:rPr lang="en-US" sz="1200" b="1" dirty="0" smtClean="0">
                <a:solidFill>
                  <a:srgbClr val="FF0000"/>
                </a:solidFill>
              </a:rPr>
              <a:t>TM</a:t>
            </a:r>
            <a:endParaRPr lang="en-US" sz="1200" b="1" dirty="0">
              <a:solidFill>
                <a:srgbClr val="FF0000"/>
              </a:solidFill>
            </a:endParaRPr>
          </a:p>
        </p:txBody>
      </p:sp>
      <p:sp>
        <p:nvSpPr>
          <p:cNvPr id="10" name="Rectangle 9"/>
          <p:cNvSpPr/>
          <p:nvPr/>
        </p:nvSpPr>
        <p:spPr>
          <a:xfrm rot="16200000">
            <a:off x="7144411" y="4417961"/>
            <a:ext cx="2086918" cy="307777"/>
          </a:xfrm>
          <a:prstGeom prst="rect">
            <a:avLst/>
          </a:prstGeom>
        </p:spPr>
        <p:txBody>
          <a:bodyPr wrap="none">
            <a:spAutoFit/>
          </a:bodyPr>
          <a:lstStyle/>
          <a:p>
            <a:r>
              <a:rPr lang="en-US" sz="1400" i="1" dirty="0"/>
              <a:t>Source: NASA/JWST/</a:t>
            </a:r>
            <a:r>
              <a:rPr lang="en-US" sz="1400" i="1" dirty="0" err="1"/>
              <a:t>K.Yang</a:t>
            </a:r>
            <a:endParaRPr lang="en-US" sz="1400" i="1" dirty="0"/>
          </a:p>
        </p:txBody>
      </p:sp>
    </p:spTree>
    <p:extLst>
      <p:ext uri="{BB962C8B-B14F-4D97-AF65-F5344CB8AC3E}">
        <p14:creationId xmlns:p14="http://schemas.microsoft.com/office/powerpoint/2010/main" val="4058659537"/>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74709" t="14416" r="7144" b="55948"/>
          <a:stretch/>
        </p:blipFill>
        <p:spPr>
          <a:xfrm>
            <a:off x="2360841" y="2996971"/>
            <a:ext cx="3032229" cy="3362850"/>
          </a:xfrm>
          <a:prstGeom prst="rect">
            <a:avLst/>
          </a:prstGeom>
        </p:spPr>
      </p:pic>
      <p:sp>
        <p:nvSpPr>
          <p:cNvPr id="2" name="Title 1"/>
          <p:cNvSpPr>
            <a:spLocks noGrp="1"/>
          </p:cNvSpPr>
          <p:nvPr>
            <p:ph type="title"/>
          </p:nvPr>
        </p:nvSpPr>
        <p:spPr/>
        <p:txBody>
          <a:bodyPr/>
          <a:lstStyle/>
          <a:p>
            <a:r>
              <a:rPr lang="en-US" dirty="0" smtClean="0"/>
              <a:t>Heaters on Optical Surfaces</a:t>
            </a:r>
            <a:endParaRPr lang="en-US" dirty="0"/>
          </a:p>
        </p:txBody>
      </p:sp>
      <p:sp>
        <p:nvSpPr>
          <p:cNvPr id="3" name="Content Placeholder 2"/>
          <p:cNvSpPr>
            <a:spLocks noGrp="1"/>
          </p:cNvSpPr>
          <p:nvPr>
            <p:ph idx="1"/>
          </p:nvPr>
        </p:nvSpPr>
        <p:spPr/>
        <p:txBody>
          <a:bodyPr/>
          <a:lstStyle/>
          <a:p>
            <a:r>
              <a:rPr lang="en-US" i="1" dirty="0">
                <a:solidFill>
                  <a:srgbClr val="0070C0"/>
                </a:solidFill>
              </a:rPr>
              <a:t>Lesson Learned: </a:t>
            </a:r>
            <a:r>
              <a:rPr lang="en-US" dirty="0" smtClean="0"/>
              <a:t>When </a:t>
            </a:r>
            <a:r>
              <a:rPr lang="en-US" dirty="0"/>
              <a:t>possible</a:t>
            </a:r>
            <a:r>
              <a:rPr lang="en-US" dirty="0" smtClean="0"/>
              <a:t>, heaters on mirrors </a:t>
            </a:r>
            <a:r>
              <a:rPr lang="en-US" dirty="0"/>
              <a:t>should be placed directly on the mirror structure </a:t>
            </a:r>
            <a:r>
              <a:rPr lang="en-US" dirty="0" smtClean="0"/>
              <a:t>itself</a:t>
            </a:r>
            <a:endParaRPr lang="en-US" dirty="0"/>
          </a:p>
          <a:p>
            <a:pPr lvl="1"/>
            <a:r>
              <a:rPr lang="en-US" sz="1800" b="1" dirty="0"/>
              <a:t>I</a:t>
            </a:r>
            <a:r>
              <a:rPr lang="en-US" sz="1800" b="1" dirty="0" smtClean="0"/>
              <a:t>t </a:t>
            </a:r>
            <a:r>
              <a:rPr lang="en-US" sz="1800" b="1" dirty="0"/>
              <a:t>was thought originally that heater mounted on mirror substrate would affect the surface figure of the </a:t>
            </a:r>
            <a:r>
              <a:rPr lang="en-US" sz="1800" b="1" dirty="0" smtClean="0"/>
              <a:t>mirror</a:t>
            </a:r>
            <a:endParaRPr lang="en-US" sz="1800" b="1" dirty="0"/>
          </a:p>
          <a:p>
            <a:pPr lvl="1"/>
            <a:r>
              <a:rPr lang="en-US" sz="1800" b="1" dirty="0" smtClean="0"/>
              <a:t>Heaters </a:t>
            </a:r>
            <a:r>
              <a:rPr lang="en-US" sz="1800" b="1" dirty="0"/>
              <a:t>on separate components removed from the FSM and TM made for extremely difficult control of the mirror substrate </a:t>
            </a:r>
            <a:r>
              <a:rPr lang="en-US" sz="1800" b="1" dirty="0" smtClean="0"/>
              <a:t>temperatures</a:t>
            </a:r>
            <a:endParaRPr lang="en-US" sz="1800" b="1" dirty="0"/>
          </a:p>
        </p:txBody>
      </p:sp>
      <p:cxnSp>
        <p:nvCxnSpPr>
          <p:cNvPr id="5" name="Straight Arrow Connector 4"/>
          <p:cNvCxnSpPr/>
          <p:nvPr/>
        </p:nvCxnSpPr>
        <p:spPr>
          <a:xfrm>
            <a:off x="2233838" y="4207877"/>
            <a:ext cx="1337413" cy="0"/>
          </a:xfrm>
          <a:prstGeom prst="straightConnector1">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352185" y="4038600"/>
            <a:ext cx="1881653" cy="338554"/>
          </a:xfrm>
          <a:prstGeom prst="rect">
            <a:avLst/>
          </a:prstGeom>
          <a:noFill/>
        </p:spPr>
        <p:txBody>
          <a:bodyPr wrap="square" rtlCol="0">
            <a:spAutoFit/>
          </a:bodyPr>
          <a:lstStyle/>
          <a:p>
            <a:pPr algn="r"/>
            <a:r>
              <a:rPr lang="en-US" sz="1600" b="1" dirty="0" smtClean="0"/>
              <a:t>FSM Mirror Surface</a:t>
            </a:r>
            <a:endParaRPr lang="en-US" sz="1600" b="1" dirty="0"/>
          </a:p>
        </p:txBody>
      </p:sp>
      <p:cxnSp>
        <p:nvCxnSpPr>
          <p:cNvPr id="8" name="Straight Arrow Connector 7"/>
          <p:cNvCxnSpPr/>
          <p:nvPr/>
        </p:nvCxnSpPr>
        <p:spPr>
          <a:xfrm>
            <a:off x="2233838" y="5638800"/>
            <a:ext cx="689713" cy="0"/>
          </a:xfrm>
          <a:prstGeom prst="straightConnector1">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52185" y="5469523"/>
            <a:ext cx="1881654" cy="584775"/>
          </a:xfrm>
          <a:prstGeom prst="rect">
            <a:avLst/>
          </a:prstGeom>
          <a:noFill/>
        </p:spPr>
        <p:txBody>
          <a:bodyPr wrap="square" rtlCol="0">
            <a:spAutoFit/>
          </a:bodyPr>
          <a:lstStyle/>
          <a:p>
            <a:pPr algn="r"/>
            <a:r>
              <a:rPr lang="en-US" sz="1600" b="1" dirty="0" smtClean="0"/>
              <a:t>Baseplate</a:t>
            </a:r>
            <a:br>
              <a:rPr lang="en-US" sz="1600" b="1" dirty="0" smtClean="0"/>
            </a:br>
            <a:r>
              <a:rPr lang="en-US" sz="1600" b="1" dirty="0" smtClean="0"/>
              <a:t>(heater on underside)</a:t>
            </a:r>
            <a:endParaRPr lang="en-US" sz="1600" b="1" dirty="0"/>
          </a:p>
        </p:txBody>
      </p:sp>
      <p:sp>
        <p:nvSpPr>
          <p:cNvPr id="11" name="TextBox 10"/>
          <p:cNvSpPr txBox="1"/>
          <p:nvPr/>
        </p:nvSpPr>
        <p:spPr>
          <a:xfrm>
            <a:off x="2360840" y="6311875"/>
            <a:ext cx="3032229" cy="338554"/>
          </a:xfrm>
          <a:prstGeom prst="rect">
            <a:avLst/>
          </a:prstGeom>
          <a:noFill/>
        </p:spPr>
        <p:txBody>
          <a:bodyPr wrap="square" rtlCol="0">
            <a:spAutoFit/>
          </a:bodyPr>
          <a:lstStyle/>
          <a:p>
            <a:pPr algn="ctr"/>
            <a:r>
              <a:rPr lang="en-US" sz="1600" b="1" i="1" dirty="0" smtClean="0"/>
              <a:t>Flight Fine Steering Mirror</a:t>
            </a:r>
            <a:endParaRPr lang="en-US" sz="1600" b="1" i="1" dirty="0"/>
          </a:p>
        </p:txBody>
      </p:sp>
      <p:sp>
        <p:nvSpPr>
          <p:cNvPr id="12" name="TextBox 11"/>
          <p:cNvSpPr txBox="1"/>
          <p:nvPr/>
        </p:nvSpPr>
        <p:spPr>
          <a:xfrm rot="16200000">
            <a:off x="4219529" y="4696795"/>
            <a:ext cx="2906411" cy="523220"/>
          </a:xfrm>
          <a:prstGeom prst="rect">
            <a:avLst/>
          </a:prstGeom>
          <a:noFill/>
        </p:spPr>
        <p:txBody>
          <a:bodyPr wrap="square" rtlCol="0">
            <a:spAutoFit/>
          </a:bodyPr>
          <a:lstStyle/>
          <a:p>
            <a:r>
              <a:rPr lang="en-US" sz="1400" i="1" dirty="0" smtClean="0"/>
              <a:t>Source: NASA/Ball Aerospace/Tinsley Ref. </a:t>
            </a:r>
            <a:r>
              <a:rPr lang="en-US" sz="1400" i="1" dirty="0"/>
              <a:t>3</a:t>
            </a:r>
            <a:r>
              <a:rPr lang="en-US" sz="1400" b="1" i="1" dirty="0" smtClean="0">
                <a:solidFill>
                  <a:srgbClr val="FF0000"/>
                </a:solidFill>
              </a:rPr>
              <a:t> </a:t>
            </a:r>
            <a:endParaRPr lang="en-US" sz="1400" b="1" i="1" dirty="0">
              <a:solidFill>
                <a:srgbClr val="FF0000"/>
              </a:solidFill>
            </a:endParaRPr>
          </a:p>
        </p:txBody>
      </p:sp>
      <p:pic>
        <p:nvPicPr>
          <p:cNvPr id="13" name="Content Placeholder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806889" y="3505200"/>
            <a:ext cx="1410680" cy="2398157"/>
          </a:xfrm>
          <a:prstGeom prst="rect">
            <a:avLst/>
          </a:prstGeom>
        </p:spPr>
      </p:pic>
      <p:sp>
        <p:nvSpPr>
          <p:cNvPr id="14" name="TextBox 13"/>
          <p:cNvSpPr txBox="1"/>
          <p:nvPr/>
        </p:nvSpPr>
        <p:spPr>
          <a:xfrm>
            <a:off x="6273122" y="5871510"/>
            <a:ext cx="2605559" cy="338554"/>
          </a:xfrm>
          <a:prstGeom prst="rect">
            <a:avLst/>
          </a:prstGeom>
          <a:noFill/>
        </p:spPr>
        <p:txBody>
          <a:bodyPr wrap="square" rtlCol="0">
            <a:spAutoFit/>
          </a:bodyPr>
          <a:lstStyle/>
          <a:p>
            <a:pPr algn="ctr"/>
            <a:r>
              <a:rPr lang="en-US" sz="1600" b="1" i="1" dirty="0" smtClean="0"/>
              <a:t>Location on OTIS CV Test</a:t>
            </a:r>
            <a:endParaRPr lang="en-US" sz="1600" b="1" i="1" dirty="0"/>
          </a:p>
        </p:txBody>
      </p:sp>
      <p:cxnSp>
        <p:nvCxnSpPr>
          <p:cNvPr id="15" name="Straight Arrow Connector 14"/>
          <p:cNvCxnSpPr/>
          <p:nvPr/>
        </p:nvCxnSpPr>
        <p:spPr>
          <a:xfrm>
            <a:off x="6806889" y="4688355"/>
            <a:ext cx="685800" cy="188445"/>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088107" y="4532111"/>
            <a:ext cx="718782" cy="276999"/>
          </a:xfrm>
          <a:prstGeom prst="rect">
            <a:avLst/>
          </a:prstGeom>
          <a:noFill/>
        </p:spPr>
        <p:txBody>
          <a:bodyPr wrap="square" rtlCol="0">
            <a:spAutoFit/>
          </a:bodyPr>
          <a:lstStyle/>
          <a:p>
            <a:pPr algn="r"/>
            <a:r>
              <a:rPr lang="en-US" sz="1200" b="1" dirty="0" smtClean="0">
                <a:solidFill>
                  <a:srgbClr val="FF0000"/>
                </a:solidFill>
              </a:rPr>
              <a:t>FSM</a:t>
            </a:r>
            <a:endParaRPr lang="en-US" sz="1200" b="1" dirty="0">
              <a:solidFill>
                <a:srgbClr val="FF0000"/>
              </a:solidFill>
            </a:endParaRPr>
          </a:p>
        </p:txBody>
      </p:sp>
      <p:sp>
        <p:nvSpPr>
          <p:cNvPr id="18" name="Rectangle 17"/>
          <p:cNvSpPr/>
          <p:nvPr/>
        </p:nvSpPr>
        <p:spPr>
          <a:xfrm rot="16200000">
            <a:off x="7279065" y="4489690"/>
            <a:ext cx="2086918" cy="307777"/>
          </a:xfrm>
          <a:prstGeom prst="rect">
            <a:avLst/>
          </a:prstGeom>
        </p:spPr>
        <p:txBody>
          <a:bodyPr wrap="none">
            <a:spAutoFit/>
          </a:bodyPr>
          <a:lstStyle/>
          <a:p>
            <a:r>
              <a:rPr lang="en-US" sz="1400" i="1" dirty="0"/>
              <a:t>Source: NASA/JWST/</a:t>
            </a:r>
            <a:r>
              <a:rPr lang="en-US" sz="1400" i="1" dirty="0" err="1"/>
              <a:t>K.Yang</a:t>
            </a:r>
            <a:endParaRPr lang="en-US" sz="1400" i="1" dirty="0"/>
          </a:p>
        </p:txBody>
      </p:sp>
    </p:spTree>
    <p:extLst>
      <p:ext uri="{BB962C8B-B14F-4D97-AF65-F5344CB8AC3E}">
        <p14:creationId xmlns:p14="http://schemas.microsoft.com/office/powerpoint/2010/main" val="4270328823"/>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Contamination Constraints</a:t>
            </a:r>
            <a:endParaRPr lang="en-US" dirty="0"/>
          </a:p>
        </p:txBody>
      </p:sp>
      <p:sp>
        <p:nvSpPr>
          <p:cNvPr id="3" name="Content Placeholder 2"/>
          <p:cNvSpPr>
            <a:spLocks noGrp="1"/>
          </p:cNvSpPr>
          <p:nvPr>
            <p:ph idx="1"/>
          </p:nvPr>
        </p:nvSpPr>
        <p:spPr/>
        <p:txBody>
          <a:bodyPr/>
          <a:lstStyle/>
          <a:p>
            <a:r>
              <a:rPr lang="en-US" i="1" dirty="0">
                <a:solidFill>
                  <a:srgbClr val="0070C0"/>
                </a:solidFill>
              </a:rPr>
              <a:t>Lesson </a:t>
            </a:r>
            <a:r>
              <a:rPr lang="en-US" i="1" dirty="0" smtClean="0">
                <a:solidFill>
                  <a:srgbClr val="0070C0"/>
                </a:solidFill>
              </a:rPr>
              <a:t>Applied: </a:t>
            </a:r>
            <a:r>
              <a:rPr lang="en-US" dirty="0" smtClean="0"/>
              <a:t>Plan </a:t>
            </a:r>
            <a:r>
              <a:rPr lang="en-US" dirty="0"/>
              <a:t>in detail the implementation of contamination constraints on test </a:t>
            </a:r>
            <a:r>
              <a:rPr lang="en-US" dirty="0" smtClean="0"/>
              <a:t>operations</a:t>
            </a:r>
            <a:endParaRPr lang="en-US" dirty="0"/>
          </a:p>
          <a:p>
            <a:pPr lvl="1"/>
            <a:r>
              <a:rPr lang="en-US" sz="1800" b="1" dirty="0" smtClean="0"/>
              <a:t>Contamination </a:t>
            </a:r>
            <a:r>
              <a:rPr lang="en-US" sz="1800" b="1" dirty="0"/>
              <a:t>constraints are complex in a system that needs to cool through </a:t>
            </a:r>
            <a:r>
              <a:rPr lang="en-US" sz="1800" b="1" dirty="0" smtClean="0"/>
              <a:t>molecular and water emission bands</a:t>
            </a:r>
            <a:endParaRPr lang="en-US" sz="1800" b="1" dirty="0"/>
          </a:p>
          <a:p>
            <a:pPr lvl="1"/>
            <a:r>
              <a:rPr lang="en-US" sz="1800" b="1" dirty="0" smtClean="0"/>
              <a:t>Develop </a:t>
            </a:r>
            <a:r>
              <a:rPr lang="en-US" sz="1800" b="1" dirty="0"/>
              <a:t>procedures with all subject matter experts running the test, and be sure all are </a:t>
            </a:r>
            <a:r>
              <a:rPr lang="en-US" sz="1800" b="1" dirty="0" smtClean="0"/>
              <a:t>trained</a:t>
            </a:r>
            <a:endParaRPr lang="en-US" sz="1800" b="1" dirty="0"/>
          </a:p>
          <a:p>
            <a:pPr lvl="1"/>
            <a:r>
              <a:rPr lang="en-US" sz="1800" b="1" dirty="0" smtClean="0"/>
              <a:t>Clearly </a:t>
            </a:r>
            <a:r>
              <a:rPr lang="en-US" sz="1800" b="1" dirty="0"/>
              <a:t>define where there is flexibility in the </a:t>
            </a:r>
            <a:r>
              <a:rPr lang="en-US" sz="1800" b="1" dirty="0" smtClean="0"/>
              <a:t>constraints</a:t>
            </a:r>
            <a:endParaRPr lang="en-US" sz="1800" b="1" dirty="0"/>
          </a:p>
          <a:p>
            <a:pPr lvl="1"/>
            <a:r>
              <a:rPr lang="en-US" sz="1800" b="1" dirty="0" smtClean="0"/>
              <a:t>Once the RTM </a:t>
            </a:r>
            <a:r>
              <a:rPr lang="en-US" sz="1800" b="1" dirty="0"/>
              <a:t>uncertainty was applied to the CC </a:t>
            </a:r>
            <a:r>
              <a:rPr lang="en-US" sz="1800" b="1" dirty="0" smtClean="0"/>
              <a:t>L&amp;C’s, </a:t>
            </a:r>
            <a:r>
              <a:rPr lang="en-US" sz="1800" b="1" dirty="0"/>
              <a:t>it became a pacing item for </a:t>
            </a:r>
            <a:r>
              <a:rPr lang="en-US" sz="1800" b="1" dirty="0" smtClean="0"/>
              <a:t>certain portions </a:t>
            </a:r>
            <a:r>
              <a:rPr lang="en-US" sz="1800" b="1" dirty="0"/>
              <a:t>of </a:t>
            </a:r>
            <a:r>
              <a:rPr lang="en-US" sz="1800" b="1" dirty="0" smtClean="0"/>
              <a:t>warmup</a:t>
            </a:r>
          </a:p>
          <a:p>
            <a:pPr lvl="2"/>
            <a:r>
              <a:rPr lang="en-US" sz="1800" dirty="0" smtClean="0"/>
              <a:t>This wasn’t </a:t>
            </a:r>
            <a:r>
              <a:rPr lang="en-US" sz="1800" dirty="0"/>
              <a:t>anticipated by </a:t>
            </a:r>
            <a:r>
              <a:rPr lang="en-US" sz="1800" dirty="0" smtClean="0"/>
              <a:t>pre-test thermal model </a:t>
            </a:r>
            <a:r>
              <a:rPr lang="en-US" sz="1800" dirty="0"/>
              <a:t>predictions</a:t>
            </a:r>
            <a:r>
              <a:rPr lang="en-US" dirty="0"/>
              <a:t/>
            </a:r>
            <a:br>
              <a:rPr lang="en-US" dirty="0"/>
            </a:br>
            <a:endParaRPr lang="en-US" dirty="0"/>
          </a:p>
        </p:txBody>
      </p:sp>
      <p:pic>
        <p:nvPicPr>
          <p:cNvPr id="9" name="Picture 8"/>
          <p:cNvPicPr>
            <a:picLocks noChangeAspect="1"/>
          </p:cNvPicPr>
          <p:nvPr/>
        </p:nvPicPr>
        <p:blipFill>
          <a:blip r:embed="rId3"/>
          <a:stretch>
            <a:fillRect/>
          </a:stretch>
        </p:blipFill>
        <p:spPr>
          <a:xfrm>
            <a:off x="1752600" y="4114800"/>
            <a:ext cx="5474507" cy="2621595"/>
          </a:xfrm>
          <a:prstGeom prst="rect">
            <a:avLst/>
          </a:prstGeom>
        </p:spPr>
      </p:pic>
      <p:sp>
        <p:nvSpPr>
          <p:cNvPr id="7" name="TextBox 6"/>
          <p:cNvSpPr txBox="1"/>
          <p:nvPr/>
        </p:nvSpPr>
        <p:spPr>
          <a:xfrm>
            <a:off x="2209800" y="4495800"/>
            <a:ext cx="4876800" cy="253916"/>
          </a:xfrm>
          <a:prstGeom prst="rect">
            <a:avLst/>
          </a:prstGeom>
          <a:noFill/>
        </p:spPr>
        <p:txBody>
          <a:bodyPr wrap="square" rtlCol="0">
            <a:spAutoFit/>
          </a:bodyPr>
          <a:lstStyle/>
          <a:p>
            <a:pPr algn="ctr"/>
            <a:r>
              <a:rPr lang="en-US" sz="1050" b="1" dirty="0" smtClean="0"/>
              <a:t>Molecular Contamination Band 220-285K</a:t>
            </a:r>
            <a:endParaRPr lang="en-US" sz="1050" b="1" dirty="0"/>
          </a:p>
        </p:txBody>
      </p:sp>
      <p:sp>
        <p:nvSpPr>
          <p:cNvPr id="8" name="TextBox 7"/>
          <p:cNvSpPr txBox="1"/>
          <p:nvPr/>
        </p:nvSpPr>
        <p:spPr>
          <a:xfrm>
            <a:off x="2209800" y="5130716"/>
            <a:ext cx="4876799" cy="253916"/>
          </a:xfrm>
          <a:prstGeom prst="rect">
            <a:avLst/>
          </a:prstGeom>
          <a:noFill/>
        </p:spPr>
        <p:txBody>
          <a:bodyPr wrap="square" rtlCol="0">
            <a:spAutoFit/>
          </a:bodyPr>
          <a:lstStyle/>
          <a:p>
            <a:pPr algn="ctr"/>
            <a:r>
              <a:rPr lang="en-US" sz="1050" b="1" dirty="0" smtClean="0"/>
              <a:t>Water Contamination Band </a:t>
            </a:r>
            <a:r>
              <a:rPr lang="en-US" sz="1050" b="1" dirty="0"/>
              <a:t>140-170</a:t>
            </a:r>
            <a:r>
              <a:rPr lang="en-US" sz="1050" b="1" dirty="0" smtClean="0"/>
              <a:t>K</a:t>
            </a:r>
            <a:endParaRPr lang="en-US" sz="1050" b="1" dirty="0"/>
          </a:p>
        </p:txBody>
      </p:sp>
      <p:sp>
        <p:nvSpPr>
          <p:cNvPr id="10" name="TextBox 9"/>
          <p:cNvSpPr txBox="1"/>
          <p:nvPr/>
        </p:nvSpPr>
        <p:spPr>
          <a:xfrm rot="16200000">
            <a:off x="6076123" y="5125275"/>
            <a:ext cx="2328729" cy="307777"/>
          </a:xfrm>
          <a:prstGeom prst="rect">
            <a:avLst/>
          </a:prstGeom>
          <a:noFill/>
        </p:spPr>
        <p:txBody>
          <a:bodyPr wrap="square" rtlCol="0">
            <a:spAutoFit/>
          </a:bodyPr>
          <a:lstStyle/>
          <a:p>
            <a:r>
              <a:rPr lang="en-US" sz="1400" i="1" dirty="0" smtClean="0"/>
              <a:t>Source: NASA/JWST/</a:t>
            </a:r>
            <a:r>
              <a:rPr lang="en-US" sz="1400" i="1" dirty="0" err="1" smtClean="0"/>
              <a:t>K.Yang</a:t>
            </a:r>
            <a:endParaRPr lang="en-US" sz="1400" b="1" i="1" dirty="0">
              <a:solidFill>
                <a:srgbClr val="FF0000"/>
              </a:solidFill>
            </a:endParaRPr>
          </a:p>
        </p:txBody>
      </p:sp>
    </p:spTree>
    <p:extLst>
      <p:ext uri="{BB962C8B-B14F-4D97-AF65-F5344CB8AC3E}">
        <p14:creationId xmlns:p14="http://schemas.microsoft.com/office/powerpoint/2010/main" val="3017792121"/>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Thermal Instrumentation</a:t>
            </a:r>
            <a:endParaRPr lang="en-US" dirty="0"/>
          </a:p>
        </p:txBody>
      </p:sp>
      <p:sp>
        <p:nvSpPr>
          <p:cNvPr id="3" name="Content Placeholder 2"/>
          <p:cNvSpPr>
            <a:spLocks noGrp="1"/>
          </p:cNvSpPr>
          <p:nvPr>
            <p:ph idx="1"/>
          </p:nvPr>
        </p:nvSpPr>
        <p:spPr/>
        <p:txBody>
          <a:bodyPr/>
          <a:lstStyle/>
          <a:p>
            <a:r>
              <a:rPr lang="en-US" i="1" dirty="0">
                <a:solidFill>
                  <a:srgbClr val="0070C0"/>
                </a:solidFill>
              </a:rPr>
              <a:t>Lesson </a:t>
            </a:r>
            <a:r>
              <a:rPr lang="en-US" i="1" dirty="0" smtClean="0">
                <a:solidFill>
                  <a:srgbClr val="0070C0"/>
                </a:solidFill>
              </a:rPr>
              <a:t>Applied: </a:t>
            </a:r>
            <a:r>
              <a:rPr lang="en-US" dirty="0" smtClean="0"/>
              <a:t>Develop </a:t>
            </a:r>
            <a:r>
              <a:rPr lang="en-US" dirty="0"/>
              <a:t>a robust thermal instrumentation </a:t>
            </a:r>
            <a:r>
              <a:rPr lang="en-US" dirty="0" smtClean="0"/>
              <a:t>plan; </a:t>
            </a:r>
            <a:r>
              <a:rPr lang="en-US" dirty="0"/>
              <a:t>multiple systems may be needed to rigorously interpret test results in a </a:t>
            </a:r>
            <a:r>
              <a:rPr lang="en-US" dirty="0" smtClean="0"/>
              <a:t>cryogenic test</a:t>
            </a:r>
            <a:endParaRPr lang="en-US" dirty="0"/>
          </a:p>
          <a:p>
            <a:pPr lvl="1"/>
            <a:r>
              <a:rPr lang="en-US" sz="1800" b="1" dirty="0" smtClean="0"/>
              <a:t>Extensive </a:t>
            </a:r>
            <a:r>
              <a:rPr lang="en-US" sz="1800" b="1" dirty="0"/>
              <a:t>effort was spent to </a:t>
            </a:r>
            <a:r>
              <a:rPr lang="en-US" sz="1800" b="1" dirty="0" smtClean="0"/>
              <a:t>ensure </a:t>
            </a:r>
            <a:r>
              <a:rPr lang="en-US" sz="1800" b="1" dirty="0"/>
              <a:t>the calibrated </a:t>
            </a:r>
            <a:r>
              <a:rPr lang="en-US" sz="1800" b="1" dirty="0" smtClean="0"/>
              <a:t>test sensors </a:t>
            </a:r>
            <a:r>
              <a:rPr lang="en-US" sz="1800" b="1" dirty="0"/>
              <a:t>and </a:t>
            </a:r>
            <a:r>
              <a:rPr lang="en-US" sz="1800" b="1" dirty="0" smtClean="0"/>
              <a:t>data acquisition hardware </a:t>
            </a:r>
            <a:r>
              <a:rPr lang="en-US" sz="1800" b="1" dirty="0"/>
              <a:t>would provide the desired accuracy and </a:t>
            </a:r>
            <a:r>
              <a:rPr lang="en-US" sz="1800" b="1" dirty="0" smtClean="0"/>
              <a:t>resolution</a:t>
            </a:r>
          </a:p>
          <a:p>
            <a:pPr lvl="2"/>
            <a:r>
              <a:rPr lang="en-US" sz="1800" dirty="0" smtClean="0"/>
              <a:t>This </a:t>
            </a:r>
            <a:r>
              <a:rPr lang="en-US" sz="1800" dirty="0"/>
              <a:t>was </a:t>
            </a:r>
            <a:r>
              <a:rPr lang="en-US" sz="1800" dirty="0" smtClean="0"/>
              <a:t>complemented with </a:t>
            </a:r>
            <a:r>
              <a:rPr lang="en-US" sz="1800" dirty="0"/>
              <a:t>radiometers that could measure localized heat sources to high </a:t>
            </a:r>
            <a:r>
              <a:rPr lang="en-US" sz="1800" dirty="0" smtClean="0"/>
              <a:t>sensitivity</a:t>
            </a:r>
            <a:endParaRPr lang="en-US" sz="1800" dirty="0"/>
          </a:p>
          <a:p>
            <a:pPr lvl="2"/>
            <a:r>
              <a:rPr lang="en-US" sz="1800" dirty="0" smtClean="0"/>
              <a:t>This </a:t>
            </a:r>
            <a:r>
              <a:rPr lang="en-US" sz="1800" dirty="0"/>
              <a:t>was further </a:t>
            </a:r>
            <a:r>
              <a:rPr lang="en-US" sz="1800" dirty="0" smtClean="0"/>
              <a:t>complemented </a:t>
            </a:r>
            <a:r>
              <a:rPr lang="en-US" sz="1800" dirty="0"/>
              <a:t>with calorimeters that were simple and independent of mounting technique for understanding radiative boundaries and </a:t>
            </a:r>
            <a:r>
              <a:rPr lang="en-US" sz="1800" dirty="0" smtClean="0"/>
              <a:t>icing</a:t>
            </a:r>
            <a:endParaRPr lang="en-US" sz="1800" dirty="0"/>
          </a:p>
          <a:p>
            <a:pPr lvl="1"/>
            <a:r>
              <a:rPr lang="en-US" sz="1800" b="1" dirty="0" smtClean="0"/>
              <a:t>JWST </a:t>
            </a:r>
            <a:r>
              <a:rPr lang="en-US" sz="1800" b="1" dirty="0"/>
              <a:t>would have benefited from a more robust </a:t>
            </a:r>
            <a:r>
              <a:rPr lang="en-US" sz="1800" b="1" dirty="0" smtClean="0"/>
              <a:t>gaseous helium </a:t>
            </a:r>
            <a:r>
              <a:rPr lang="en-US" sz="1800" b="1" dirty="0"/>
              <a:t>flow </a:t>
            </a:r>
            <a:r>
              <a:rPr lang="en-US" sz="1800" b="1" dirty="0" smtClean="0"/>
              <a:t>calibration: </a:t>
            </a:r>
            <a:r>
              <a:rPr lang="en-US" sz="1800" b="1" dirty="0"/>
              <a:t>model results would have been much easier to compare to test data if accurately measured flow rates were </a:t>
            </a:r>
            <a:r>
              <a:rPr lang="en-US" sz="1800" b="1" dirty="0" smtClean="0"/>
              <a:t>available</a:t>
            </a:r>
            <a:endParaRPr lang="en-US" sz="1800" b="1" dirty="0"/>
          </a:p>
        </p:txBody>
      </p:sp>
    </p:spTree>
    <p:extLst>
      <p:ext uri="{BB962C8B-B14F-4D97-AF65-F5344CB8AC3E}">
        <p14:creationId xmlns:p14="http://schemas.microsoft.com/office/powerpoint/2010/main" val="1998712923"/>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Securing of Critical Thermal Sensors </a:t>
            </a:r>
            <a:endParaRPr lang="en-US" dirty="0"/>
          </a:p>
        </p:txBody>
      </p:sp>
      <p:sp>
        <p:nvSpPr>
          <p:cNvPr id="3" name="Content Placeholder 2"/>
          <p:cNvSpPr>
            <a:spLocks noGrp="1"/>
          </p:cNvSpPr>
          <p:nvPr>
            <p:ph idx="1"/>
          </p:nvPr>
        </p:nvSpPr>
        <p:spPr>
          <a:xfrm>
            <a:off x="466725" y="838200"/>
            <a:ext cx="8258175" cy="5708650"/>
          </a:xfrm>
        </p:spPr>
        <p:txBody>
          <a:bodyPr/>
          <a:lstStyle/>
          <a:p>
            <a:r>
              <a:rPr lang="en-US" i="1" dirty="0">
                <a:solidFill>
                  <a:srgbClr val="0070C0"/>
                </a:solidFill>
              </a:rPr>
              <a:t>Lesson Learned: </a:t>
            </a:r>
            <a:r>
              <a:rPr lang="en-US" dirty="0" smtClean="0"/>
              <a:t>Critical </a:t>
            </a:r>
            <a:r>
              <a:rPr lang="en-US" dirty="0"/>
              <a:t>sensors, including GSE </a:t>
            </a:r>
            <a:r>
              <a:rPr lang="en-US" dirty="0" smtClean="0"/>
              <a:t>sensors, </a:t>
            </a:r>
            <a:r>
              <a:rPr lang="en-US" dirty="0"/>
              <a:t>need to be mechanically secured in a </a:t>
            </a:r>
            <a:r>
              <a:rPr lang="en-US" dirty="0" smtClean="0"/>
              <a:t>cryogenic test</a:t>
            </a:r>
            <a:endParaRPr lang="en-US" dirty="0"/>
          </a:p>
          <a:p>
            <a:pPr lvl="1"/>
            <a:r>
              <a:rPr lang="en-US" sz="1800" b="1" dirty="0" smtClean="0"/>
              <a:t>95% of sensors </a:t>
            </a:r>
            <a:r>
              <a:rPr lang="en-US" sz="1800" b="1" dirty="0"/>
              <a:t>held well </a:t>
            </a:r>
            <a:r>
              <a:rPr lang="en-US" sz="1800" b="1" dirty="0" smtClean="0"/>
              <a:t>with </a:t>
            </a:r>
            <a:r>
              <a:rPr lang="en-US" sz="1800" b="1" dirty="0"/>
              <a:t>thermal tape, but adhesion was workmanship and substrate </a:t>
            </a:r>
            <a:r>
              <a:rPr lang="en-US" sz="1800" b="1" dirty="0" smtClean="0"/>
              <a:t>dependent</a:t>
            </a:r>
            <a:endParaRPr lang="en-US" sz="1800" b="1" dirty="0"/>
          </a:p>
          <a:p>
            <a:pPr lvl="2"/>
            <a:r>
              <a:rPr lang="en-US" sz="1800" dirty="0" smtClean="0"/>
              <a:t>This was particularly problematic on the ISIM DSERs, which undergo large temperature swings very rapidly</a:t>
            </a:r>
            <a:endParaRPr lang="en-US" sz="1800" dirty="0"/>
          </a:p>
          <a:p>
            <a:pPr lvl="1"/>
            <a:r>
              <a:rPr lang="en-US" sz="1800" b="1" dirty="0" smtClean="0"/>
              <a:t>If </a:t>
            </a:r>
            <a:r>
              <a:rPr lang="en-US" sz="1800" b="1" dirty="0"/>
              <a:t>a sensor is critical then be sure that at least </a:t>
            </a:r>
            <a:r>
              <a:rPr lang="en-US" sz="1800" b="1" dirty="0" smtClean="0"/>
              <a:t>the representative locations (that capture the temperature extremes for a specific piece of hardware) </a:t>
            </a:r>
            <a:r>
              <a:rPr lang="en-US" sz="1800" b="1" dirty="0"/>
              <a:t>are secured more </a:t>
            </a:r>
            <a:r>
              <a:rPr lang="en-US" sz="1800" b="1" dirty="0" smtClean="0"/>
              <a:t>robustly</a:t>
            </a:r>
            <a:endParaRPr lang="en-US" b="1" dirty="0"/>
          </a:p>
        </p:txBody>
      </p:sp>
      <p:pic>
        <p:nvPicPr>
          <p:cNvPr id="4" name="Content Placeholder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553200" y="3505200"/>
            <a:ext cx="1410680" cy="2398157"/>
          </a:xfrm>
          <a:prstGeom prst="rect">
            <a:avLst/>
          </a:prstGeom>
        </p:spPr>
      </p:pic>
      <p:sp>
        <p:nvSpPr>
          <p:cNvPr id="5" name="TextBox 4"/>
          <p:cNvSpPr txBox="1"/>
          <p:nvPr/>
        </p:nvSpPr>
        <p:spPr>
          <a:xfrm>
            <a:off x="5882196" y="5871510"/>
            <a:ext cx="2605559" cy="338554"/>
          </a:xfrm>
          <a:prstGeom prst="rect">
            <a:avLst/>
          </a:prstGeom>
          <a:noFill/>
        </p:spPr>
        <p:txBody>
          <a:bodyPr wrap="square" rtlCol="0">
            <a:spAutoFit/>
          </a:bodyPr>
          <a:lstStyle/>
          <a:p>
            <a:pPr algn="ctr"/>
            <a:r>
              <a:rPr lang="en-US" sz="1600" b="1" i="1" dirty="0" smtClean="0"/>
              <a:t>Location on OTIS CV Test</a:t>
            </a:r>
            <a:endParaRPr lang="en-US" sz="1600" b="1" i="1" dirty="0"/>
          </a:p>
        </p:txBody>
      </p:sp>
      <p:cxnSp>
        <p:nvCxnSpPr>
          <p:cNvPr id="6" name="Straight Arrow Connector 5"/>
          <p:cNvCxnSpPr>
            <a:stCxn id="7" idx="3"/>
          </p:cNvCxnSpPr>
          <p:nvPr/>
        </p:nvCxnSpPr>
        <p:spPr>
          <a:xfrm>
            <a:off x="6589743" y="5015256"/>
            <a:ext cx="783948" cy="12619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945302" y="4784423"/>
            <a:ext cx="644441" cy="461665"/>
          </a:xfrm>
          <a:prstGeom prst="rect">
            <a:avLst/>
          </a:prstGeom>
          <a:noFill/>
        </p:spPr>
        <p:txBody>
          <a:bodyPr wrap="square" rtlCol="0">
            <a:spAutoFit/>
          </a:bodyPr>
          <a:lstStyle/>
          <a:p>
            <a:pPr algn="ctr"/>
            <a:r>
              <a:rPr lang="en-US" sz="1200" b="1" dirty="0" smtClean="0">
                <a:solidFill>
                  <a:srgbClr val="FF0000"/>
                </a:solidFill>
              </a:rPr>
              <a:t>ISIM DSERs</a:t>
            </a:r>
            <a:endParaRPr lang="en-US" sz="1200" b="1" dirty="0">
              <a:solidFill>
                <a:srgbClr val="FF0000"/>
              </a:solidFill>
            </a:endParaRPr>
          </a:p>
        </p:txBody>
      </p:sp>
      <p:pic>
        <p:nvPicPr>
          <p:cNvPr id="9" name="Picture 8"/>
          <p:cNvPicPr>
            <a:picLocks noChangeAspect="1"/>
          </p:cNvPicPr>
          <p:nvPr/>
        </p:nvPicPr>
        <p:blipFill>
          <a:blip r:embed="rId4"/>
          <a:stretch>
            <a:fillRect/>
          </a:stretch>
        </p:blipFill>
        <p:spPr>
          <a:xfrm>
            <a:off x="1379291" y="3553930"/>
            <a:ext cx="3911011" cy="3175030"/>
          </a:xfrm>
          <a:prstGeom prst="rect">
            <a:avLst/>
          </a:prstGeom>
        </p:spPr>
      </p:pic>
      <p:sp>
        <p:nvSpPr>
          <p:cNvPr id="10" name="Left Brace 9"/>
          <p:cNvSpPr/>
          <p:nvPr/>
        </p:nvSpPr>
        <p:spPr bwMode="auto">
          <a:xfrm rot="10800000">
            <a:off x="5299188" y="3494430"/>
            <a:ext cx="228110" cy="3041650"/>
          </a:xfrm>
          <a:prstGeom prst="leftBrace">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400" i="0" u="none" strike="noStrike" cap="none" normalizeH="0" baseline="0" smtClean="0">
              <a:ln>
                <a:noFill/>
              </a:ln>
              <a:solidFill>
                <a:schemeClr val="tx1"/>
              </a:solidFill>
              <a:effectLst/>
              <a:latin typeface="+mj-lt"/>
            </a:endParaRPr>
          </a:p>
        </p:txBody>
      </p:sp>
      <p:cxnSp>
        <p:nvCxnSpPr>
          <p:cNvPr id="11" name="Straight Arrow Connector 10"/>
          <p:cNvCxnSpPr>
            <a:stCxn id="7" idx="1"/>
            <a:endCxn id="10" idx="1"/>
          </p:cNvCxnSpPr>
          <p:nvPr/>
        </p:nvCxnSpPr>
        <p:spPr bwMode="auto">
          <a:xfrm flipH="1" flipV="1">
            <a:off x="5527298" y="5015255"/>
            <a:ext cx="418004" cy="1"/>
          </a:xfrm>
          <a:prstGeom prst="straightConnector1">
            <a:avLst/>
          </a:prstGeom>
          <a:blipFill dpi="0" rotWithShape="0">
            <a:blip r:embed="rId5"/>
            <a:srcRect/>
            <a:stretch>
              <a:fillRect/>
            </a:stretch>
          </a:blipFill>
          <a:ln w="28575" cap="flat" cmpd="sng" algn="ctr">
            <a:solidFill>
              <a:srgbClr val="FF0000"/>
            </a:solidFill>
            <a:prstDash val="solid"/>
            <a:round/>
            <a:headEnd type="none" w="med" len="med"/>
            <a:tailEnd type="none" w="med" len="med"/>
          </a:ln>
          <a:effectLst/>
        </p:spPr>
      </p:cxnSp>
      <p:sp>
        <p:nvSpPr>
          <p:cNvPr id="19" name="TextBox 18"/>
          <p:cNvSpPr txBox="1"/>
          <p:nvPr/>
        </p:nvSpPr>
        <p:spPr>
          <a:xfrm rot="16200000">
            <a:off x="-87411" y="5171203"/>
            <a:ext cx="2625627" cy="307777"/>
          </a:xfrm>
          <a:prstGeom prst="rect">
            <a:avLst/>
          </a:prstGeom>
          <a:noFill/>
        </p:spPr>
        <p:txBody>
          <a:bodyPr wrap="square" rtlCol="0">
            <a:spAutoFit/>
          </a:bodyPr>
          <a:lstStyle/>
          <a:p>
            <a:r>
              <a:rPr lang="en-US" sz="1400" i="1" dirty="0" smtClean="0"/>
              <a:t>Source: NASA/JWST/K. Yang</a:t>
            </a:r>
            <a:endParaRPr lang="en-US" sz="1400" i="1" dirty="0"/>
          </a:p>
        </p:txBody>
      </p:sp>
      <p:sp>
        <p:nvSpPr>
          <p:cNvPr id="12" name="TextBox 11"/>
          <p:cNvSpPr txBox="1"/>
          <p:nvPr/>
        </p:nvSpPr>
        <p:spPr>
          <a:xfrm rot="16200000">
            <a:off x="6723799" y="4268388"/>
            <a:ext cx="2625627" cy="307777"/>
          </a:xfrm>
          <a:prstGeom prst="rect">
            <a:avLst/>
          </a:prstGeom>
          <a:noFill/>
        </p:spPr>
        <p:txBody>
          <a:bodyPr wrap="square" rtlCol="0">
            <a:spAutoFit/>
          </a:bodyPr>
          <a:lstStyle/>
          <a:p>
            <a:r>
              <a:rPr lang="en-US" sz="1400" i="1" dirty="0" smtClean="0"/>
              <a:t>Source: NASA/JWST/K. Yang</a:t>
            </a:r>
            <a:endParaRPr lang="en-US" sz="1400" i="1" dirty="0"/>
          </a:p>
        </p:txBody>
      </p:sp>
    </p:spTree>
    <p:extLst>
      <p:ext uri="{BB962C8B-B14F-4D97-AF65-F5344CB8AC3E}">
        <p14:creationId xmlns:p14="http://schemas.microsoft.com/office/powerpoint/2010/main" val="1340836661"/>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“On-Off” Heater Control in Cryogenic </a:t>
            </a:r>
            <a:br>
              <a:rPr lang="en-US" dirty="0" smtClean="0"/>
            </a:br>
            <a:r>
              <a:rPr lang="en-US" dirty="0" smtClean="0"/>
              <a:t>Flight Systems</a:t>
            </a:r>
            <a:endParaRPr lang="en-US" dirty="0"/>
          </a:p>
        </p:txBody>
      </p:sp>
      <p:sp>
        <p:nvSpPr>
          <p:cNvPr id="3" name="Content Placeholder 2"/>
          <p:cNvSpPr>
            <a:spLocks noGrp="1"/>
          </p:cNvSpPr>
          <p:nvPr>
            <p:ph idx="1"/>
          </p:nvPr>
        </p:nvSpPr>
        <p:spPr/>
        <p:txBody>
          <a:bodyPr/>
          <a:lstStyle/>
          <a:p>
            <a:r>
              <a:rPr lang="en-US" i="1" dirty="0">
                <a:solidFill>
                  <a:srgbClr val="0070C0"/>
                </a:solidFill>
              </a:rPr>
              <a:t>Lesson Learned: </a:t>
            </a:r>
            <a:r>
              <a:rPr lang="en-US" dirty="0" smtClean="0"/>
              <a:t>A </a:t>
            </a:r>
            <a:r>
              <a:rPr lang="en-US" dirty="0"/>
              <a:t>cryogenic flight system with </a:t>
            </a:r>
            <a:r>
              <a:rPr lang="en-US" dirty="0" smtClean="0"/>
              <a:t>on-off heater control (“bang-bang”) should </a:t>
            </a:r>
            <a:r>
              <a:rPr lang="en-US" dirty="0"/>
              <a:t>be </a:t>
            </a:r>
            <a:r>
              <a:rPr lang="en-US" dirty="0" smtClean="0"/>
              <a:t>avoided</a:t>
            </a:r>
            <a:endParaRPr lang="en-US" dirty="0"/>
          </a:p>
          <a:p>
            <a:pPr lvl="1"/>
            <a:r>
              <a:rPr lang="en-US" sz="1800" b="1" dirty="0" smtClean="0"/>
              <a:t>Proportional-Integral-Derivative (PID) Heater control </a:t>
            </a:r>
            <a:r>
              <a:rPr lang="en-US" sz="1800" b="1" dirty="0"/>
              <a:t>for cryogenic </a:t>
            </a:r>
            <a:r>
              <a:rPr lang="en-US" sz="1800" b="1" dirty="0" smtClean="0"/>
              <a:t>telescopes is recommended</a:t>
            </a:r>
            <a:endParaRPr lang="en-US" sz="1800" b="1" dirty="0"/>
          </a:p>
          <a:p>
            <a:pPr lvl="2"/>
            <a:r>
              <a:rPr lang="en-US" sz="1800" b="1" dirty="0" smtClean="0"/>
              <a:t>If PID control is utilized, </a:t>
            </a:r>
            <a:r>
              <a:rPr lang="en-US" sz="1800" b="1" dirty="0"/>
              <a:t>plan sufficient time to develop control </a:t>
            </a:r>
            <a:r>
              <a:rPr lang="en-US" sz="1800" b="1" dirty="0" smtClean="0"/>
              <a:t>parameters pre-test, </a:t>
            </a:r>
            <a:r>
              <a:rPr lang="en-US" sz="1800" b="1" dirty="0"/>
              <a:t>or </a:t>
            </a:r>
            <a:r>
              <a:rPr lang="en-US" sz="1800" b="1" dirty="0" smtClean="0"/>
              <a:t>plan test time to tune the controllers</a:t>
            </a:r>
            <a:endParaRPr lang="en-US" sz="1800" b="1" dirty="0"/>
          </a:p>
          <a:p>
            <a:pPr lvl="3"/>
            <a:r>
              <a:rPr lang="en-US" sz="1800" dirty="0" smtClean="0"/>
              <a:t>There </a:t>
            </a:r>
            <a:r>
              <a:rPr lang="en-US" sz="1800" dirty="0"/>
              <a:t>were not many opportunities during test where </a:t>
            </a:r>
            <a:r>
              <a:rPr lang="en-US" sz="1800" dirty="0" smtClean="0"/>
              <a:t>PID control parameters could be tuned without </a:t>
            </a:r>
            <a:r>
              <a:rPr lang="en-US" sz="1800" dirty="0"/>
              <a:t>impacting </a:t>
            </a:r>
            <a:r>
              <a:rPr lang="en-US" sz="1800" dirty="0" smtClean="0"/>
              <a:t>another </a:t>
            </a:r>
            <a:r>
              <a:rPr lang="en-US" sz="1800" dirty="0"/>
              <a:t>test </a:t>
            </a:r>
            <a:r>
              <a:rPr lang="en-US" sz="1800" dirty="0" smtClean="0"/>
              <a:t>event</a:t>
            </a:r>
            <a:endParaRPr lang="en-US" sz="1800" dirty="0"/>
          </a:p>
          <a:p>
            <a:pPr lvl="2"/>
            <a:r>
              <a:rPr lang="en-US" sz="1800" b="1" dirty="0" smtClean="0"/>
              <a:t>PID </a:t>
            </a:r>
            <a:r>
              <a:rPr lang="en-US" sz="1800" b="1" dirty="0"/>
              <a:t>control requires significant analysis time or dedicated test </a:t>
            </a:r>
            <a:r>
              <a:rPr lang="en-US" sz="1800" b="1" dirty="0" smtClean="0"/>
              <a:t>events</a:t>
            </a:r>
            <a:endParaRPr lang="en-US" sz="1800" b="1" dirty="0"/>
          </a:p>
          <a:p>
            <a:pPr lvl="3"/>
            <a:r>
              <a:rPr lang="en-US" sz="1800" dirty="0" smtClean="0"/>
              <a:t>For </a:t>
            </a:r>
            <a:r>
              <a:rPr lang="en-US" sz="1800" dirty="0"/>
              <a:t>example, the </a:t>
            </a:r>
            <a:r>
              <a:rPr lang="en-US" sz="1800" dirty="0" err="1"/>
              <a:t>CoCOA</a:t>
            </a:r>
            <a:r>
              <a:rPr lang="en-US" sz="1800" dirty="0"/>
              <a:t> thermal enclosure was hard to tune because the panels were so </a:t>
            </a:r>
            <a:r>
              <a:rPr lang="en-US" sz="1800" dirty="0" err="1"/>
              <a:t>radiatively</a:t>
            </a:r>
            <a:r>
              <a:rPr lang="en-US" sz="1800" dirty="0"/>
              <a:t> </a:t>
            </a:r>
            <a:r>
              <a:rPr lang="en-US" sz="1800" dirty="0" smtClean="0"/>
              <a:t>coupled</a:t>
            </a:r>
          </a:p>
          <a:p>
            <a:pPr lvl="3"/>
            <a:r>
              <a:rPr lang="en-US" sz="1800" dirty="0" smtClean="0"/>
              <a:t>Pre-cool strap heaters required significant tuning time in relevant environment during Thermal Pathfinder test</a:t>
            </a:r>
          </a:p>
          <a:p>
            <a:pPr lvl="1"/>
            <a:r>
              <a:rPr lang="en-US" b="1" dirty="0" smtClean="0"/>
              <a:t>From Harris GSE thermal engineer’s experience, some of the hardest heaters to control were ACF heaters and BSF/</a:t>
            </a:r>
            <a:r>
              <a:rPr lang="en-US" b="1" dirty="0" err="1" smtClean="0"/>
              <a:t>hardpoint</a:t>
            </a:r>
            <a:r>
              <a:rPr lang="en-US" b="1" dirty="0" smtClean="0"/>
              <a:t> strut heaters, due to their extremely long thermal time constants</a:t>
            </a:r>
            <a:endParaRPr lang="en-US" b="1" dirty="0"/>
          </a:p>
        </p:txBody>
      </p:sp>
    </p:spTree>
    <p:extLst>
      <p:ext uri="{BB962C8B-B14F-4D97-AF65-F5344CB8AC3E}">
        <p14:creationId xmlns:p14="http://schemas.microsoft.com/office/powerpoint/2010/main" val="2239699576"/>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High Gas Loads</a:t>
            </a:r>
            <a:endParaRPr lang="en-US" dirty="0"/>
          </a:p>
        </p:txBody>
      </p:sp>
      <p:sp>
        <p:nvSpPr>
          <p:cNvPr id="3" name="Content Placeholder 2"/>
          <p:cNvSpPr>
            <a:spLocks noGrp="1"/>
          </p:cNvSpPr>
          <p:nvPr>
            <p:ph idx="1"/>
          </p:nvPr>
        </p:nvSpPr>
        <p:spPr>
          <a:xfrm>
            <a:off x="466725" y="1049338"/>
            <a:ext cx="4366991" cy="5497512"/>
          </a:xfrm>
        </p:spPr>
        <p:txBody>
          <a:bodyPr/>
          <a:lstStyle/>
          <a:p>
            <a:r>
              <a:rPr lang="en-US" i="1" dirty="0">
                <a:solidFill>
                  <a:srgbClr val="0070C0"/>
                </a:solidFill>
              </a:rPr>
              <a:t>Lesson </a:t>
            </a:r>
            <a:r>
              <a:rPr lang="en-US" i="1" dirty="0" smtClean="0">
                <a:solidFill>
                  <a:srgbClr val="0070C0"/>
                </a:solidFill>
              </a:rPr>
              <a:t>Applied: </a:t>
            </a:r>
            <a:r>
              <a:rPr lang="en-US" dirty="0" smtClean="0"/>
              <a:t>Plan </a:t>
            </a:r>
            <a:r>
              <a:rPr lang="en-US" dirty="0"/>
              <a:t>for high gas load contingencies </a:t>
            </a:r>
            <a:r>
              <a:rPr lang="en-US" dirty="0" smtClean="0"/>
              <a:t>in modeling</a:t>
            </a:r>
            <a:r>
              <a:rPr lang="en-US" dirty="0"/>
              <a:t>, analysis, </a:t>
            </a:r>
            <a:r>
              <a:rPr lang="en-US" dirty="0" smtClean="0"/>
              <a:t>and test design</a:t>
            </a:r>
            <a:endParaRPr lang="en-US" dirty="0"/>
          </a:p>
          <a:p>
            <a:pPr lvl="1"/>
            <a:r>
              <a:rPr lang="en-US" dirty="0" smtClean="0"/>
              <a:t>Gas </a:t>
            </a:r>
            <a:r>
              <a:rPr lang="en-US" dirty="0"/>
              <a:t>heat transfer due to </a:t>
            </a:r>
            <a:r>
              <a:rPr lang="en-US" dirty="0" err="1"/>
              <a:t>GHe</a:t>
            </a:r>
            <a:r>
              <a:rPr lang="en-US" dirty="0"/>
              <a:t> backfill and also due to </a:t>
            </a:r>
            <a:r>
              <a:rPr lang="en-US" dirty="0" smtClean="0"/>
              <a:t>chamber air leaks had </a:t>
            </a:r>
            <a:r>
              <a:rPr lang="en-US" dirty="0"/>
              <a:t>major ramifications for thermal management </a:t>
            </a:r>
            <a:r>
              <a:rPr lang="en-US" dirty="0" smtClean="0"/>
              <a:t>of </a:t>
            </a:r>
            <a:r>
              <a:rPr lang="en-US" dirty="0"/>
              <a:t>Photogrammetry cameras (PG) and </a:t>
            </a:r>
            <a:r>
              <a:rPr lang="en-US" dirty="0" smtClean="0"/>
              <a:t>Absolute Distance Measure Assembly (ADMA)</a:t>
            </a:r>
            <a:endParaRPr lang="en-US" dirty="0"/>
          </a:p>
          <a:p>
            <a:pPr lvl="1"/>
            <a:r>
              <a:rPr lang="en-US" dirty="0" smtClean="0"/>
              <a:t>PG </a:t>
            </a:r>
            <a:r>
              <a:rPr lang="en-US" dirty="0"/>
              <a:t>and ADMA purge gas heating systems were upgraded to accommodate the thermal shorts at higher </a:t>
            </a:r>
            <a:r>
              <a:rPr lang="en-US" dirty="0" smtClean="0"/>
              <a:t>pressures</a:t>
            </a:r>
            <a:endParaRPr lang="en-US" dirty="0"/>
          </a:p>
          <a:p>
            <a:pPr lvl="1"/>
            <a:r>
              <a:rPr lang="en-US" dirty="0" smtClean="0"/>
              <a:t>Gas </a:t>
            </a:r>
            <a:r>
              <a:rPr lang="en-US" dirty="0"/>
              <a:t>backfill can be </a:t>
            </a:r>
            <a:r>
              <a:rPr lang="en-US" dirty="0" smtClean="0"/>
              <a:t>successfully </a:t>
            </a:r>
            <a:r>
              <a:rPr lang="en-US" dirty="0"/>
              <a:t>used to accelerate </a:t>
            </a:r>
            <a:r>
              <a:rPr lang="en-US" dirty="0" smtClean="0"/>
              <a:t>payload temperature transition times, </a:t>
            </a:r>
            <a:r>
              <a:rPr lang="en-US" dirty="0"/>
              <a:t>but precisely modeling the response of complex geometries is a developing </a:t>
            </a:r>
            <a:r>
              <a:rPr lang="en-US" dirty="0" smtClean="0"/>
              <a:t>art</a:t>
            </a:r>
            <a:endParaRPr lang="en-US" dirty="0"/>
          </a:p>
        </p:txBody>
      </p:sp>
      <p:pic>
        <p:nvPicPr>
          <p:cNvPr id="4" name="Content Placeholder 3"/>
          <p:cNvPicPr>
            <a:picLocks noChangeAspect="1"/>
          </p:cNvPicPr>
          <p:nvPr/>
        </p:nvPicPr>
        <p:blipFill rotWithShape="1">
          <a:blip r:embed="rId3"/>
          <a:srcRect l="32311" r="35271"/>
          <a:stretch/>
        </p:blipFill>
        <p:spPr>
          <a:xfrm>
            <a:off x="4833716" y="1661462"/>
            <a:ext cx="3891183" cy="4273264"/>
          </a:xfrm>
          <a:prstGeom prst="rect">
            <a:avLst/>
          </a:prstGeom>
        </p:spPr>
      </p:pic>
      <p:sp>
        <p:nvSpPr>
          <p:cNvPr id="5" name="TextBox 4"/>
          <p:cNvSpPr txBox="1"/>
          <p:nvPr/>
        </p:nvSpPr>
        <p:spPr>
          <a:xfrm>
            <a:off x="4959351" y="1078565"/>
            <a:ext cx="1341223" cy="461665"/>
          </a:xfrm>
          <a:prstGeom prst="rect">
            <a:avLst/>
          </a:prstGeom>
          <a:noFill/>
        </p:spPr>
        <p:txBody>
          <a:bodyPr wrap="square" rtlCol="0">
            <a:spAutoFit/>
          </a:bodyPr>
          <a:lstStyle/>
          <a:p>
            <a:pPr algn="ctr"/>
            <a:r>
              <a:rPr lang="en-US" sz="1200" b="1" dirty="0" smtClean="0"/>
              <a:t>Photogrammetry Cameras (PG)</a:t>
            </a:r>
            <a:endParaRPr lang="en-US" sz="1200" b="1" dirty="0"/>
          </a:p>
        </p:txBody>
      </p:sp>
      <p:cxnSp>
        <p:nvCxnSpPr>
          <p:cNvPr id="6" name="Straight Arrow Connector 5"/>
          <p:cNvCxnSpPr>
            <a:stCxn id="5" idx="2"/>
          </p:cNvCxnSpPr>
          <p:nvPr/>
        </p:nvCxnSpPr>
        <p:spPr>
          <a:xfrm>
            <a:off x="5629963" y="1540230"/>
            <a:ext cx="1026063" cy="234597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stCxn id="8" idx="0"/>
          </p:cNvCxnSpPr>
          <p:nvPr/>
        </p:nvCxnSpPr>
        <p:spPr>
          <a:xfrm flipV="1">
            <a:off x="5907473" y="5410200"/>
            <a:ext cx="112327" cy="51513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4959351" y="5925331"/>
            <a:ext cx="1896244" cy="461665"/>
          </a:xfrm>
          <a:prstGeom prst="rect">
            <a:avLst/>
          </a:prstGeom>
          <a:noFill/>
        </p:spPr>
        <p:txBody>
          <a:bodyPr wrap="square" rtlCol="0">
            <a:spAutoFit/>
          </a:bodyPr>
          <a:lstStyle/>
          <a:p>
            <a:pPr algn="ctr"/>
            <a:r>
              <a:rPr lang="en-US" sz="1200" b="1" dirty="0" smtClean="0"/>
              <a:t>Absolute Distance Measure Assembly (ADMA)</a:t>
            </a:r>
            <a:endParaRPr lang="en-US" sz="1200" b="1" dirty="0"/>
          </a:p>
        </p:txBody>
      </p:sp>
      <p:cxnSp>
        <p:nvCxnSpPr>
          <p:cNvPr id="11" name="Straight Arrow Connector 10"/>
          <p:cNvCxnSpPr>
            <a:stCxn id="5" idx="2"/>
          </p:cNvCxnSpPr>
          <p:nvPr/>
        </p:nvCxnSpPr>
        <p:spPr>
          <a:xfrm>
            <a:off x="5629963" y="1540230"/>
            <a:ext cx="52090" cy="83538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5" idx="2"/>
          </p:cNvCxnSpPr>
          <p:nvPr/>
        </p:nvCxnSpPr>
        <p:spPr>
          <a:xfrm>
            <a:off x="5629963" y="1540230"/>
            <a:ext cx="2052126" cy="195903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5" idx="2"/>
          </p:cNvCxnSpPr>
          <p:nvPr/>
        </p:nvCxnSpPr>
        <p:spPr>
          <a:xfrm>
            <a:off x="5629963" y="1540230"/>
            <a:ext cx="942381" cy="167077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305528" y="5667765"/>
            <a:ext cx="1655695" cy="523220"/>
          </a:xfrm>
          <a:prstGeom prst="rect">
            <a:avLst/>
          </a:prstGeom>
          <a:noFill/>
        </p:spPr>
        <p:txBody>
          <a:bodyPr wrap="square" rtlCol="0">
            <a:spAutoFit/>
          </a:bodyPr>
          <a:lstStyle/>
          <a:p>
            <a:r>
              <a:rPr lang="en-US" sz="1400" i="1" dirty="0" smtClean="0"/>
              <a:t>Source: NASA/JWST/K. Yang</a:t>
            </a:r>
            <a:endParaRPr lang="en-US" sz="1400" i="1" dirty="0"/>
          </a:p>
        </p:txBody>
      </p:sp>
    </p:spTree>
    <p:extLst>
      <p:ext uri="{BB962C8B-B14F-4D97-AF65-F5344CB8AC3E}">
        <p14:creationId xmlns:p14="http://schemas.microsoft.com/office/powerpoint/2010/main" val="57075674"/>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endParaRPr lang="en-US" sz="2800" dirty="0" smtClean="0"/>
          </a:p>
          <a:p>
            <a:pPr marL="0" indent="0" algn="ctr">
              <a:buNone/>
            </a:pPr>
            <a:endParaRPr lang="en-US" sz="2800" dirty="0"/>
          </a:p>
          <a:p>
            <a:pPr marL="0" indent="0" algn="ctr">
              <a:buNone/>
            </a:pPr>
            <a:endParaRPr lang="en-US" sz="2800" dirty="0"/>
          </a:p>
          <a:p>
            <a:pPr marL="0" indent="0" algn="ctr">
              <a:buNone/>
            </a:pPr>
            <a:endParaRPr lang="en-US" sz="2800" dirty="0" smtClean="0"/>
          </a:p>
          <a:p>
            <a:pPr marL="0" indent="0" algn="ctr">
              <a:buNone/>
            </a:pPr>
            <a:r>
              <a:rPr lang="en-US" sz="2800" dirty="0" smtClean="0"/>
              <a:t>Lessons Learned in Test Planning and Management</a:t>
            </a:r>
            <a:endParaRPr lang="en-US" sz="2800" dirty="0"/>
          </a:p>
        </p:txBody>
      </p:sp>
    </p:spTree>
    <p:extLst>
      <p:ext uri="{BB962C8B-B14F-4D97-AF65-F5344CB8AC3E}">
        <p14:creationId xmlns:p14="http://schemas.microsoft.com/office/powerpoint/2010/main" val="1333709454"/>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Pre-Test Training</a:t>
            </a:r>
            <a:endParaRPr lang="en-US" dirty="0"/>
          </a:p>
        </p:txBody>
      </p:sp>
      <p:sp>
        <p:nvSpPr>
          <p:cNvPr id="3" name="Content Placeholder 2"/>
          <p:cNvSpPr>
            <a:spLocks noGrp="1"/>
          </p:cNvSpPr>
          <p:nvPr>
            <p:ph idx="1"/>
          </p:nvPr>
        </p:nvSpPr>
        <p:spPr/>
        <p:txBody>
          <a:bodyPr/>
          <a:lstStyle/>
          <a:p>
            <a:r>
              <a:rPr lang="en-US" i="1" dirty="0">
                <a:solidFill>
                  <a:srgbClr val="0070C0"/>
                </a:solidFill>
              </a:rPr>
              <a:t>Lesson </a:t>
            </a:r>
            <a:r>
              <a:rPr lang="en-US" i="1" dirty="0" smtClean="0">
                <a:solidFill>
                  <a:srgbClr val="0070C0"/>
                </a:solidFill>
              </a:rPr>
              <a:t>Applied: </a:t>
            </a:r>
            <a:r>
              <a:rPr lang="en-US" dirty="0" smtClean="0"/>
              <a:t>Train </a:t>
            </a:r>
            <a:r>
              <a:rPr lang="en-US" dirty="0"/>
              <a:t>your </a:t>
            </a:r>
            <a:r>
              <a:rPr lang="en-US" dirty="0" smtClean="0"/>
              <a:t>team on what to monitor, and ensure that this is all properly captured and documented while on shift</a:t>
            </a:r>
            <a:endParaRPr lang="en-US" dirty="0"/>
          </a:p>
          <a:p>
            <a:pPr lvl="1"/>
            <a:r>
              <a:rPr lang="en-US" sz="1800" b="1" dirty="0" smtClean="0"/>
              <a:t>The OTIS CV </a:t>
            </a:r>
            <a:r>
              <a:rPr lang="en-US" sz="1800" b="1" dirty="0"/>
              <a:t>test was a big success due to the expanded training </a:t>
            </a:r>
            <a:r>
              <a:rPr lang="en-US" sz="1800" b="1" dirty="0" smtClean="0"/>
              <a:t>regimen </a:t>
            </a:r>
            <a:r>
              <a:rPr lang="en-US" sz="1800" b="1" dirty="0"/>
              <a:t>for </a:t>
            </a:r>
            <a:r>
              <a:rPr lang="en-US" sz="1800" b="1" dirty="0" smtClean="0"/>
              <a:t>the GSE, facility, and flight </a:t>
            </a:r>
            <a:r>
              <a:rPr lang="en-US" sz="1800" b="1" dirty="0"/>
              <a:t>hardware </a:t>
            </a:r>
            <a:r>
              <a:rPr lang="en-US" sz="1800" b="1" dirty="0" smtClean="0"/>
              <a:t>teams</a:t>
            </a:r>
            <a:endParaRPr lang="en-US" sz="1800" b="1" dirty="0"/>
          </a:p>
          <a:p>
            <a:pPr lvl="1"/>
            <a:r>
              <a:rPr lang="en-US" sz="1800" b="1" dirty="0" smtClean="0"/>
              <a:t>Multi-day training sessions were held to educate all members of the team on the OTIS system as a whole: </a:t>
            </a:r>
            <a:r>
              <a:rPr lang="en-US" sz="1800" dirty="0" smtClean="0"/>
              <a:t>Team members were briefed on </a:t>
            </a:r>
            <a:r>
              <a:rPr lang="en-US" sz="1800" dirty="0"/>
              <a:t>subsystems and components </a:t>
            </a:r>
            <a:r>
              <a:rPr lang="en-US" sz="1800" dirty="0" smtClean="0"/>
              <a:t>that they weren’t necessarily </a:t>
            </a:r>
            <a:r>
              <a:rPr lang="en-US" sz="1800" dirty="0"/>
              <a:t>responsible </a:t>
            </a:r>
            <a:r>
              <a:rPr lang="en-US" sz="1800" dirty="0" smtClean="0"/>
              <a:t>for to add to their understanding of the overall test design and what to look for from the other subsystems during each test phase</a:t>
            </a:r>
            <a:endParaRPr lang="en-US" sz="1800" dirty="0"/>
          </a:p>
          <a:p>
            <a:pPr lvl="1"/>
            <a:r>
              <a:rPr lang="en-US" sz="1800" b="1" dirty="0" smtClean="0"/>
              <a:t>Having a large team traveling in-and-out through the duration of the test, as well as </a:t>
            </a:r>
            <a:r>
              <a:rPr lang="en-US" sz="1800" b="1" dirty="0"/>
              <a:t>w</a:t>
            </a:r>
            <a:r>
              <a:rPr lang="en-US" sz="1800" b="1" dirty="0" smtClean="0"/>
              <a:t>orking offsite when not in Houston, presented many additional challenges</a:t>
            </a:r>
          </a:p>
          <a:p>
            <a:pPr lvl="1"/>
            <a:r>
              <a:rPr lang="en-US" sz="1800" b="1" dirty="0" smtClean="0"/>
              <a:t>Communication </a:t>
            </a:r>
            <a:r>
              <a:rPr lang="en-US" sz="1800" b="1" dirty="0"/>
              <a:t>both between teams and between individual test operators within each team is extremely </a:t>
            </a:r>
            <a:r>
              <a:rPr lang="en-US" sz="1800" b="1" dirty="0" smtClean="0"/>
              <a:t>important: </a:t>
            </a:r>
            <a:r>
              <a:rPr lang="en-US" sz="1800" dirty="0" smtClean="0"/>
              <a:t>The </a:t>
            </a:r>
            <a:r>
              <a:rPr lang="en-US" sz="1800" dirty="0"/>
              <a:t>overlap between payload thermal team shift transitions, as well as to new operators coming in for a shift cycle, was crucial for continuity of knowledge and operational experience during the 100-day test</a:t>
            </a:r>
            <a:r>
              <a:rPr lang="en-US" dirty="0"/>
              <a:t/>
            </a:r>
            <a:br>
              <a:rPr lang="en-US" dirty="0"/>
            </a:br>
            <a:endParaRPr lang="en-US" dirty="0"/>
          </a:p>
        </p:txBody>
      </p:sp>
    </p:spTree>
    <p:extLst>
      <p:ext uri="{BB962C8B-B14F-4D97-AF65-F5344CB8AC3E}">
        <p14:creationId xmlns:p14="http://schemas.microsoft.com/office/powerpoint/2010/main" val="4085462504"/>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Runaway Heaters</a:t>
            </a:r>
            <a:endParaRPr lang="en-US" dirty="0"/>
          </a:p>
        </p:txBody>
      </p:sp>
      <p:sp>
        <p:nvSpPr>
          <p:cNvPr id="3" name="Content Placeholder 2"/>
          <p:cNvSpPr>
            <a:spLocks noGrp="1"/>
          </p:cNvSpPr>
          <p:nvPr>
            <p:ph idx="1"/>
          </p:nvPr>
        </p:nvSpPr>
        <p:spPr/>
        <p:txBody>
          <a:bodyPr/>
          <a:lstStyle/>
          <a:p>
            <a:r>
              <a:rPr lang="en-US" i="1" dirty="0">
                <a:solidFill>
                  <a:srgbClr val="0070C0"/>
                </a:solidFill>
              </a:rPr>
              <a:t>Lesson Learned: </a:t>
            </a:r>
            <a:r>
              <a:rPr lang="en-US" dirty="0" smtClean="0"/>
              <a:t>In cryogenic </a:t>
            </a:r>
            <a:r>
              <a:rPr lang="en-US" dirty="0"/>
              <a:t>test conditions, a runaway heater can have devastating </a:t>
            </a:r>
            <a:r>
              <a:rPr lang="en-US" dirty="0" smtClean="0"/>
              <a:t>consequences</a:t>
            </a:r>
            <a:endParaRPr lang="en-US" dirty="0"/>
          </a:p>
          <a:p>
            <a:pPr lvl="1"/>
            <a:r>
              <a:rPr lang="en-US" sz="1800" b="1" dirty="0" smtClean="0"/>
              <a:t>Ensure </a:t>
            </a:r>
            <a:r>
              <a:rPr lang="en-US" sz="1800" b="1" dirty="0"/>
              <a:t>that adequate controls are in place between temperature monitoring system, max heat settings, or software to address the </a:t>
            </a:r>
            <a:r>
              <a:rPr lang="en-US" sz="1800" b="1" dirty="0" smtClean="0"/>
              <a:t>risk</a:t>
            </a:r>
            <a:endParaRPr lang="en-US" sz="1800" b="1" dirty="0"/>
          </a:p>
          <a:p>
            <a:pPr lvl="1"/>
            <a:r>
              <a:rPr lang="en-US" sz="1800" b="1" dirty="0" smtClean="0"/>
              <a:t>Train </a:t>
            </a:r>
            <a:r>
              <a:rPr lang="en-US" sz="1800" b="1" dirty="0"/>
              <a:t>your team on what to monitor, especially if automated methods are not </a:t>
            </a:r>
            <a:r>
              <a:rPr lang="en-US" sz="1800" b="1" dirty="0" smtClean="0"/>
              <a:t>possible</a:t>
            </a:r>
            <a:endParaRPr lang="en-US" sz="1800" b="1" dirty="0"/>
          </a:p>
          <a:p>
            <a:pPr lvl="1"/>
            <a:r>
              <a:rPr lang="en-US" sz="1800" b="1" dirty="0" smtClean="0"/>
              <a:t>Plan </a:t>
            </a:r>
            <a:r>
              <a:rPr lang="en-US" sz="1800" b="1" dirty="0"/>
              <a:t>an instrumentation design capability which will reduce maximum available power as a function of </a:t>
            </a:r>
            <a:r>
              <a:rPr lang="en-US" sz="1800" b="1" dirty="0" smtClean="0"/>
              <a:t>temperature</a:t>
            </a:r>
            <a:endParaRPr lang="en-US" sz="1800" b="1" dirty="0"/>
          </a:p>
          <a:p>
            <a:pPr lvl="1"/>
            <a:r>
              <a:rPr lang="en-US" sz="1800" b="1" dirty="0" smtClean="0"/>
              <a:t>For </a:t>
            </a:r>
            <a:r>
              <a:rPr lang="en-US" sz="1800" b="1" dirty="0"/>
              <a:t>OTIS, </a:t>
            </a:r>
            <a:r>
              <a:rPr lang="en-US" sz="1800" b="1" dirty="0" smtClean="0"/>
              <a:t>all </a:t>
            </a:r>
            <a:r>
              <a:rPr lang="en-US" sz="1800" b="1" dirty="0"/>
              <a:t>critical heaters had current and ramping rate limits </a:t>
            </a:r>
            <a:r>
              <a:rPr lang="en-US" sz="1800" b="1" dirty="0" smtClean="0"/>
              <a:t>imposed</a:t>
            </a:r>
            <a:endParaRPr lang="en-US" sz="1800" b="1" dirty="0"/>
          </a:p>
        </p:txBody>
      </p:sp>
    </p:spTree>
    <p:extLst>
      <p:ext uri="{BB962C8B-B14F-4D97-AF65-F5344CB8AC3E}">
        <p14:creationId xmlns:p14="http://schemas.microsoft.com/office/powerpoint/2010/main" val="4011819600"/>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Temperature Sensors</a:t>
            </a:r>
          </a:p>
        </p:txBody>
      </p:sp>
      <p:sp>
        <p:nvSpPr>
          <p:cNvPr id="3" name="Content Placeholder 2"/>
          <p:cNvSpPr>
            <a:spLocks noGrp="1"/>
          </p:cNvSpPr>
          <p:nvPr>
            <p:ph idx="1"/>
          </p:nvPr>
        </p:nvSpPr>
        <p:spPr/>
        <p:txBody>
          <a:bodyPr/>
          <a:lstStyle/>
          <a:p>
            <a:r>
              <a:rPr lang="en-US" i="1" dirty="0" smtClean="0">
                <a:solidFill>
                  <a:srgbClr val="0070C0"/>
                </a:solidFill>
              </a:rPr>
              <a:t>Lesson Learned: </a:t>
            </a:r>
            <a:r>
              <a:rPr lang="en-US" dirty="0" smtClean="0"/>
              <a:t>Test </a:t>
            </a:r>
            <a:r>
              <a:rPr lang="en-US" dirty="0"/>
              <a:t>limitations &amp; constraints should always be defined based on </a:t>
            </a:r>
            <a:r>
              <a:rPr lang="en-US" dirty="0" smtClean="0"/>
              <a:t>measurable data, and </a:t>
            </a:r>
            <a:r>
              <a:rPr lang="en-US" dirty="0"/>
              <a:t>i</a:t>
            </a:r>
            <a:r>
              <a:rPr lang="en-US" dirty="0" smtClean="0"/>
              <a:t>t is absolutely necessary that every temperature sensor needs to have a red and yellow limit preprogrammed in</a:t>
            </a:r>
          </a:p>
          <a:p>
            <a:pPr lvl="1"/>
            <a:r>
              <a:rPr lang="en-US" sz="1800" b="1" dirty="0" smtClean="0"/>
              <a:t>Sensor locations should correlate with limits</a:t>
            </a:r>
            <a:endParaRPr lang="en-US" sz="1800" b="1" dirty="0"/>
          </a:p>
          <a:p>
            <a:pPr lvl="1"/>
            <a:r>
              <a:rPr lang="en-US" sz="1800" b="1" dirty="0" smtClean="0"/>
              <a:t>Uncertainty factors are required if sensors do not capture peak stresses</a:t>
            </a:r>
          </a:p>
          <a:p>
            <a:pPr lvl="1"/>
            <a:endParaRPr lang="en-US" sz="1800" b="1" dirty="0"/>
          </a:p>
          <a:p>
            <a:r>
              <a:rPr lang="en-US" i="1" dirty="0">
                <a:solidFill>
                  <a:srgbClr val="0070C0"/>
                </a:solidFill>
              </a:rPr>
              <a:t>Lesson Learned</a:t>
            </a:r>
            <a:r>
              <a:rPr lang="en-US" i="1" dirty="0" smtClean="0">
                <a:solidFill>
                  <a:srgbClr val="0070C0"/>
                </a:solidFill>
              </a:rPr>
              <a:t>: </a:t>
            </a:r>
            <a:r>
              <a:rPr lang="en-US" dirty="0"/>
              <a:t>Define test management rules when hardware is near red </a:t>
            </a:r>
            <a:r>
              <a:rPr lang="en-US" dirty="0" smtClean="0"/>
              <a:t>and </a:t>
            </a:r>
            <a:r>
              <a:rPr lang="en-US" dirty="0"/>
              <a:t>yellow </a:t>
            </a:r>
            <a:r>
              <a:rPr lang="en-US" dirty="0" smtClean="0"/>
              <a:t>limits</a:t>
            </a:r>
            <a:endParaRPr lang="en-US" sz="1800" dirty="0" smtClean="0"/>
          </a:p>
          <a:p>
            <a:pPr lvl="1"/>
            <a:r>
              <a:rPr lang="en-US" sz="1800" b="1" dirty="0" smtClean="0"/>
              <a:t>Early in test planning, the JWST </a:t>
            </a:r>
            <a:r>
              <a:rPr lang="en-US" sz="1800" b="1" dirty="0"/>
              <a:t>test team had multiple interpretations of how to react </a:t>
            </a:r>
            <a:r>
              <a:rPr lang="en-US" sz="1800" b="1" dirty="0" smtClean="0"/>
              <a:t>to a limit violation (across and within organizations)</a:t>
            </a:r>
          </a:p>
          <a:p>
            <a:pPr lvl="2"/>
            <a:r>
              <a:rPr lang="en-US" sz="1800" dirty="0" smtClean="0"/>
              <a:t>Definition </a:t>
            </a:r>
            <a:r>
              <a:rPr lang="en-US" sz="1800" dirty="0"/>
              <a:t>and consistent interpretation is needed early in the test planning </a:t>
            </a:r>
            <a:r>
              <a:rPr lang="en-US" sz="1800" dirty="0" smtClean="0"/>
              <a:t>phase</a:t>
            </a:r>
          </a:p>
          <a:p>
            <a:pPr lvl="1"/>
            <a:r>
              <a:rPr lang="en-US" sz="1800" b="1" dirty="0" smtClean="0"/>
              <a:t>Define methods to control gradients effectively</a:t>
            </a:r>
            <a:r>
              <a:rPr lang="en-US" sz="1800" dirty="0"/>
              <a:t> </a:t>
            </a:r>
            <a:r>
              <a:rPr lang="en-US" sz="1800" b="1" dirty="0" smtClean="0"/>
              <a:t>for each piece of hardware with a gradient limit (especially if they are not heater-controlled)</a:t>
            </a:r>
            <a:endParaRPr lang="en-US" sz="1800" dirty="0" smtClean="0"/>
          </a:p>
          <a:p>
            <a:pPr lvl="2"/>
            <a:r>
              <a:rPr lang="en-US" sz="1800" dirty="0" smtClean="0"/>
              <a:t>For passive flight components, shroud rate was the primary tool for gradient control</a:t>
            </a:r>
          </a:p>
          <a:p>
            <a:pPr lvl="2"/>
            <a:r>
              <a:rPr lang="en-US" sz="1800" dirty="0" smtClean="0"/>
              <a:t>For many GSE components, flow </a:t>
            </a:r>
            <a:r>
              <a:rPr lang="en-US" sz="1800" dirty="0"/>
              <a:t>rate and shroud </a:t>
            </a:r>
            <a:r>
              <a:rPr lang="en-US" sz="1800" dirty="0" smtClean="0"/>
              <a:t>rate </a:t>
            </a:r>
            <a:r>
              <a:rPr lang="en-US" sz="1800" dirty="0"/>
              <a:t>were the primary </a:t>
            </a:r>
            <a:r>
              <a:rPr lang="en-US" sz="1800" dirty="0" smtClean="0"/>
              <a:t>tools</a:t>
            </a:r>
            <a:endParaRPr lang="en-US" sz="1800" b="1" dirty="0" smtClean="0"/>
          </a:p>
          <a:p>
            <a:endParaRPr lang="en-US" dirty="0"/>
          </a:p>
        </p:txBody>
      </p:sp>
    </p:spTree>
    <p:extLst>
      <p:ext uri="{BB962C8B-B14F-4D97-AF65-F5344CB8AC3E}">
        <p14:creationId xmlns:p14="http://schemas.microsoft.com/office/powerpoint/2010/main" val="2893327925"/>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 Mitigation</a:t>
            </a:r>
            <a:endParaRPr lang="en-US" dirty="0"/>
          </a:p>
        </p:txBody>
      </p:sp>
      <p:sp>
        <p:nvSpPr>
          <p:cNvPr id="3" name="Content Placeholder 2"/>
          <p:cNvSpPr>
            <a:spLocks noGrp="1"/>
          </p:cNvSpPr>
          <p:nvPr>
            <p:ph idx="1"/>
          </p:nvPr>
        </p:nvSpPr>
        <p:spPr/>
        <p:txBody>
          <a:bodyPr/>
          <a:lstStyle/>
          <a:p>
            <a:r>
              <a:rPr lang="en-US" i="1" dirty="0">
                <a:solidFill>
                  <a:srgbClr val="0070C0"/>
                </a:solidFill>
              </a:rPr>
              <a:t>Lesson </a:t>
            </a:r>
            <a:r>
              <a:rPr lang="en-US" i="1" dirty="0" smtClean="0">
                <a:solidFill>
                  <a:srgbClr val="0070C0"/>
                </a:solidFill>
              </a:rPr>
              <a:t>Applied: </a:t>
            </a:r>
            <a:r>
              <a:rPr lang="en-US" dirty="0" smtClean="0"/>
              <a:t>Develop </a:t>
            </a:r>
            <a:r>
              <a:rPr lang="en-US" dirty="0"/>
              <a:t>a test plan that burns down risk </a:t>
            </a:r>
            <a:r>
              <a:rPr lang="en-US" dirty="0" smtClean="0"/>
              <a:t>rigorously</a:t>
            </a:r>
            <a:endParaRPr lang="en-US" dirty="0"/>
          </a:p>
          <a:p>
            <a:pPr lvl="1"/>
            <a:r>
              <a:rPr lang="en-US" sz="1800" b="1" dirty="0" smtClean="0"/>
              <a:t>The </a:t>
            </a:r>
            <a:r>
              <a:rPr lang="en-US" sz="1800" b="1" dirty="0"/>
              <a:t>JWST </a:t>
            </a:r>
            <a:r>
              <a:rPr lang="en-US" sz="1800" b="1" dirty="0" smtClean="0"/>
              <a:t>CV </a:t>
            </a:r>
            <a:r>
              <a:rPr lang="en-US" sz="1800" b="1" dirty="0"/>
              <a:t>development testing program and the demonstration of successful operation of all GSE metrology systems prior to the final flight test was a huge risk reduction for </a:t>
            </a:r>
            <a:r>
              <a:rPr lang="en-US" sz="1800" b="1" dirty="0" smtClean="0"/>
              <a:t>OTIS</a:t>
            </a:r>
            <a:endParaRPr lang="en-US" sz="1800" b="1" dirty="0"/>
          </a:p>
          <a:p>
            <a:pPr lvl="1"/>
            <a:r>
              <a:rPr lang="en-US" sz="1800" b="1" dirty="0" smtClean="0"/>
              <a:t>Early </a:t>
            </a:r>
            <a:r>
              <a:rPr lang="en-US" sz="1800" b="1" dirty="0"/>
              <a:t>identification of test challenges provided time to implement </a:t>
            </a:r>
            <a:r>
              <a:rPr lang="en-US" sz="1800" b="1" dirty="0" smtClean="0"/>
              <a:t>solutions</a:t>
            </a:r>
            <a:endParaRPr lang="en-US" sz="1800" b="1" dirty="0"/>
          </a:p>
          <a:p>
            <a:pPr lvl="1"/>
            <a:r>
              <a:rPr lang="en-US" sz="1800" b="1" dirty="0" smtClean="0"/>
              <a:t>Test </a:t>
            </a:r>
            <a:r>
              <a:rPr lang="en-US" sz="1800" b="1" dirty="0"/>
              <a:t>preparation in documents, procedures, emergency planning, and training paid off well with </a:t>
            </a:r>
            <a:r>
              <a:rPr lang="en-US" sz="1800" b="1" dirty="0" smtClean="0"/>
              <a:t>OTIS</a:t>
            </a:r>
            <a:endParaRPr lang="en-US" b="1" dirty="0"/>
          </a:p>
        </p:txBody>
      </p:sp>
      <p:pic>
        <p:nvPicPr>
          <p:cNvPr id="13" name="Picture 12"/>
          <p:cNvPicPr>
            <a:picLocks noChangeAspect="1"/>
          </p:cNvPicPr>
          <p:nvPr/>
        </p:nvPicPr>
        <p:blipFill>
          <a:blip r:embed="rId3"/>
          <a:stretch>
            <a:fillRect/>
          </a:stretch>
        </p:blipFill>
        <p:spPr>
          <a:xfrm>
            <a:off x="1870713" y="3264868"/>
            <a:ext cx="5450197" cy="3386605"/>
          </a:xfrm>
          <a:prstGeom prst="rect">
            <a:avLst/>
          </a:prstGeom>
        </p:spPr>
      </p:pic>
      <p:sp>
        <p:nvSpPr>
          <p:cNvPr id="14" name="TextBox 13"/>
          <p:cNvSpPr txBox="1"/>
          <p:nvPr/>
        </p:nvSpPr>
        <p:spPr>
          <a:xfrm rot="16200000">
            <a:off x="6050514" y="4961368"/>
            <a:ext cx="2848572" cy="307777"/>
          </a:xfrm>
          <a:prstGeom prst="rect">
            <a:avLst/>
          </a:prstGeom>
          <a:noFill/>
        </p:spPr>
        <p:txBody>
          <a:bodyPr wrap="square" rtlCol="0">
            <a:spAutoFit/>
          </a:bodyPr>
          <a:lstStyle/>
          <a:p>
            <a:r>
              <a:rPr lang="en-US" sz="1400" i="1" dirty="0" smtClean="0"/>
              <a:t>Image Sources: NASA/JWST/</a:t>
            </a:r>
            <a:r>
              <a:rPr lang="en-US" sz="1400" i="1" dirty="0" err="1" smtClean="0"/>
              <a:t>K.Yamg</a:t>
            </a:r>
            <a:endParaRPr lang="en-US" sz="1400" i="1" dirty="0"/>
          </a:p>
        </p:txBody>
      </p:sp>
    </p:spTree>
    <p:extLst>
      <p:ext uri="{BB962C8B-B14F-4D97-AF65-F5344CB8AC3E}">
        <p14:creationId xmlns:p14="http://schemas.microsoft.com/office/powerpoint/2010/main" val="706344001"/>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IV Summary </a:t>
            </a:r>
            <a:endParaRPr lang="en-US" dirty="0"/>
          </a:p>
        </p:txBody>
      </p:sp>
      <p:sp>
        <p:nvSpPr>
          <p:cNvPr id="3" name="Content Placeholder 2"/>
          <p:cNvSpPr>
            <a:spLocks noGrp="1"/>
          </p:cNvSpPr>
          <p:nvPr>
            <p:ph idx="1"/>
          </p:nvPr>
        </p:nvSpPr>
        <p:spPr/>
        <p:txBody>
          <a:bodyPr/>
          <a:lstStyle/>
          <a:p>
            <a:r>
              <a:rPr lang="en-US" dirty="0" smtClean="0"/>
              <a:t>In this lecture, we covered the “lessons learned” from the OTIS CV test</a:t>
            </a:r>
            <a:endParaRPr lang="en-US" dirty="0"/>
          </a:p>
          <a:p>
            <a:pPr lvl="1"/>
            <a:r>
              <a:rPr lang="en-US" dirty="0" smtClean="0"/>
              <a:t>Test </a:t>
            </a:r>
            <a:r>
              <a:rPr lang="en-US" dirty="0"/>
              <a:t>thermal </a:t>
            </a:r>
            <a:r>
              <a:rPr lang="en-US" dirty="0" smtClean="0"/>
              <a:t>analysis</a:t>
            </a:r>
          </a:p>
          <a:p>
            <a:pPr lvl="1"/>
            <a:r>
              <a:rPr lang="en-US" dirty="0" smtClean="0"/>
              <a:t>Flight </a:t>
            </a:r>
            <a:r>
              <a:rPr lang="en-US" dirty="0"/>
              <a:t>and test </a:t>
            </a:r>
            <a:r>
              <a:rPr lang="en-US" dirty="0" smtClean="0"/>
              <a:t>hardware</a:t>
            </a:r>
          </a:p>
          <a:p>
            <a:pPr lvl="1"/>
            <a:r>
              <a:rPr lang="en-US" dirty="0" smtClean="0"/>
              <a:t>Test </a:t>
            </a:r>
            <a:r>
              <a:rPr lang="en-US" dirty="0"/>
              <a:t>planning and </a:t>
            </a:r>
            <a:r>
              <a:rPr lang="en-US" dirty="0" smtClean="0"/>
              <a:t>management</a:t>
            </a:r>
            <a:endParaRPr lang="en-US" dirty="0"/>
          </a:p>
        </p:txBody>
      </p:sp>
      <p:sp>
        <p:nvSpPr>
          <p:cNvPr id="4" name="Rectangle 3"/>
          <p:cNvSpPr/>
          <p:nvPr/>
        </p:nvSpPr>
        <p:spPr>
          <a:xfrm>
            <a:off x="2420376" y="3598039"/>
            <a:ext cx="4350871" cy="400110"/>
          </a:xfrm>
          <a:prstGeom prst="rect">
            <a:avLst/>
          </a:prstGeom>
        </p:spPr>
        <p:txBody>
          <a:bodyPr wrap="none">
            <a:spAutoFit/>
          </a:bodyPr>
          <a:lstStyle/>
          <a:p>
            <a:pPr lvl="0" algn="ctr">
              <a:defRPr/>
            </a:pPr>
            <a:r>
              <a:rPr lang="en-US" sz="2000" b="1" dirty="0"/>
              <a:t>Thank you </a:t>
            </a:r>
            <a:r>
              <a:rPr lang="en-US" sz="2000" b="1" dirty="0" smtClean="0"/>
              <a:t>for </a:t>
            </a:r>
            <a:r>
              <a:rPr lang="en-US" sz="2000" b="1" dirty="0"/>
              <a:t>your interest and attention!</a:t>
            </a:r>
          </a:p>
        </p:txBody>
      </p:sp>
    </p:spTree>
    <p:extLst>
      <p:ext uri="{BB962C8B-B14F-4D97-AF65-F5344CB8AC3E}">
        <p14:creationId xmlns:p14="http://schemas.microsoft.com/office/powerpoint/2010/main" val="4208781188"/>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Acknowledgements</a:t>
            </a:r>
            <a:endParaRPr lang="en-US" dirty="0"/>
          </a:p>
        </p:txBody>
      </p:sp>
      <p:sp>
        <p:nvSpPr>
          <p:cNvPr id="3" name="Content Placeholder 2"/>
          <p:cNvSpPr>
            <a:spLocks noGrp="1"/>
          </p:cNvSpPr>
          <p:nvPr>
            <p:ph idx="1"/>
          </p:nvPr>
        </p:nvSpPr>
        <p:spPr>
          <a:xfrm>
            <a:off x="228600" y="955675"/>
            <a:ext cx="8686799" cy="5497512"/>
          </a:xfrm>
        </p:spPr>
        <p:txBody>
          <a:bodyPr/>
          <a:lstStyle/>
          <a:p>
            <a:pPr marL="0" indent="0" algn="ctr">
              <a:buNone/>
            </a:pPr>
            <a:r>
              <a:rPr lang="en-US" sz="1800" dirty="0" smtClean="0"/>
              <a:t>Thank you to the </a:t>
            </a:r>
            <a:r>
              <a:rPr lang="en-US" sz="1800" dirty="0"/>
              <a:t>entire OTIS CV test team for </a:t>
            </a:r>
            <a:r>
              <a:rPr lang="en-US" sz="1800" dirty="0" smtClean="0"/>
              <a:t>your countless </a:t>
            </a:r>
            <a:r>
              <a:rPr lang="en-US" sz="1800" dirty="0"/>
              <a:t>hours of hard work and sacrifice to ensure a successful test at NASA JSC, especially in the face of extraordinary events such as Hurricane </a:t>
            </a:r>
            <a:r>
              <a:rPr lang="en-US" sz="1800" dirty="0" smtClean="0"/>
              <a:t>Harvey</a:t>
            </a:r>
          </a:p>
          <a:p>
            <a:pPr marL="0" indent="0" algn="ctr">
              <a:buNone/>
            </a:pPr>
            <a:endParaRPr lang="en-US" sz="1800" dirty="0" smtClean="0"/>
          </a:p>
          <a:p>
            <a:pPr marL="0" indent="0" algn="ctr">
              <a:buNone/>
            </a:pPr>
            <a:r>
              <a:rPr lang="en-US" sz="1800" dirty="0" smtClean="0"/>
              <a:t>Special thanks go to the following people for their invaluable contributions to the thermal team</a:t>
            </a:r>
          </a:p>
        </p:txBody>
      </p:sp>
      <p:graphicFrame>
        <p:nvGraphicFramePr>
          <p:cNvPr id="9" name="Table 8"/>
          <p:cNvGraphicFramePr>
            <a:graphicFrameLocks noGrp="1"/>
          </p:cNvGraphicFramePr>
          <p:nvPr>
            <p:extLst>
              <p:ext uri="{D42A27DB-BD31-4B8C-83A1-F6EECF244321}">
                <p14:modId xmlns:p14="http://schemas.microsoft.com/office/powerpoint/2010/main" val="2251590098"/>
              </p:ext>
            </p:extLst>
          </p:nvPr>
        </p:nvGraphicFramePr>
        <p:xfrm>
          <a:off x="304800" y="2521267"/>
          <a:ext cx="8534400" cy="3931920"/>
        </p:xfrm>
        <a:graphic>
          <a:graphicData uri="http://schemas.openxmlformats.org/drawingml/2006/table">
            <a:tbl>
              <a:tblPr firstRow="1" bandRow="1">
                <a:tableStyleId>{5C22544A-7EE6-4342-B048-85BDC9FD1C3A}</a:tableStyleId>
              </a:tblPr>
              <a:tblGrid>
                <a:gridCol w="2133600">
                  <a:extLst>
                    <a:ext uri="{9D8B030D-6E8A-4147-A177-3AD203B41FA5}">
                      <a16:colId xmlns:a16="http://schemas.microsoft.com/office/drawing/2014/main" val="3152787946"/>
                    </a:ext>
                  </a:extLst>
                </a:gridCol>
                <a:gridCol w="2133600">
                  <a:extLst>
                    <a:ext uri="{9D8B030D-6E8A-4147-A177-3AD203B41FA5}">
                      <a16:colId xmlns:a16="http://schemas.microsoft.com/office/drawing/2014/main" val="1085090467"/>
                    </a:ext>
                  </a:extLst>
                </a:gridCol>
                <a:gridCol w="2133600">
                  <a:extLst>
                    <a:ext uri="{9D8B030D-6E8A-4147-A177-3AD203B41FA5}">
                      <a16:colId xmlns:a16="http://schemas.microsoft.com/office/drawing/2014/main" val="3216642557"/>
                    </a:ext>
                  </a:extLst>
                </a:gridCol>
                <a:gridCol w="2133600">
                  <a:extLst>
                    <a:ext uri="{9D8B030D-6E8A-4147-A177-3AD203B41FA5}">
                      <a16:colId xmlns:a16="http://schemas.microsoft.com/office/drawing/2014/main" val="607419921"/>
                    </a:ext>
                  </a:extLst>
                </a:gridCol>
              </a:tblGrid>
              <a:tr h="3657600">
                <a:tc>
                  <a:txBody>
                    <a:bodyPr/>
                    <a:lstStyle/>
                    <a:p>
                      <a:pPr algn="ctr"/>
                      <a:r>
                        <a:rPr lang="en-US" sz="1400" b="1" dirty="0" smtClean="0">
                          <a:solidFill>
                            <a:schemeClr val="tx1"/>
                          </a:solidFill>
                        </a:rPr>
                        <a:t>ATA Aerospace</a:t>
                      </a:r>
                    </a:p>
                    <a:p>
                      <a:pPr algn="ctr"/>
                      <a:r>
                        <a:rPr lang="en-US" sz="1400" b="0" dirty="0" smtClean="0">
                          <a:solidFill>
                            <a:schemeClr val="tx1"/>
                          </a:solidFill>
                        </a:rPr>
                        <a:t>Tamara O’Connell</a:t>
                      </a:r>
                    </a:p>
                    <a:p>
                      <a:pPr algn="ctr"/>
                      <a:r>
                        <a:rPr lang="en-US" sz="1400" b="0" dirty="0" smtClean="0">
                          <a:solidFill>
                            <a:schemeClr val="tx1"/>
                          </a:solidFill>
                        </a:rPr>
                        <a:t>Carl Reis</a:t>
                      </a:r>
                    </a:p>
                    <a:p>
                      <a:pPr algn="ctr"/>
                      <a:endParaRPr lang="en-US" sz="1400" dirty="0" smtClean="0">
                        <a:solidFill>
                          <a:schemeClr val="tx1"/>
                        </a:solidFill>
                      </a:endParaRPr>
                    </a:p>
                    <a:p>
                      <a:pPr algn="ctr"/>
                      <a:r>
                        <a:rPr lang="en-US" sz="1400" b="1" dirty="0" smtClean="0">
                          <a:solidFill>
                            <a:schemeClr val="tx1"/>
                          </a:solidFill>
                        </a:rPr>
                        <a:t>Ball Aerospace</a:t>
                      </a:r>
                    </a:p>
                    <a:p>
                      <a:pPr algn="ctr"/>
                      <a:r>
                        <a:rPr lang="en-US" sz="1400" b="0" dirty="0" smtClean="0">
                          <a:solidFill>
                            <a:schemeClr val="tx1"/>
                          </a:solidFill>
                        </a:rPr>
                        <a:t>Randy Franck</a:t>
                      </a:r>
                    </a:p>
                    <a:p>
                      <a:pPr algn="ctr"/>
                      <a:r>
                        <a:rPr lang="en-US" sz="1400" b="0" dirty="0" smtClean="0">
                          <a:solidFill>
                            <a:schemeClr val="tx1"/>
                          </a:solidFill>
                        </a:rPr>
                        <a:t>Pamela Brinckerhoff</a:t>
                      </a:r>
                    </a:p>
                    <a:p>
                      <a:pPr algn="ctr"/>
                      <a:r>
                        <a:rPr lang="en-US" sz="1400" b="0" dirty="0" smtClean="0">
                          <a:solidFill>
                            <a:schemeClr val="tx1"/>
                          </a:solidFill>
                        </a:rPr>
                        <a:t>Rusty Schweickart</a:t>
                      </a:r>
                    </a:p>
                    <a:p>
                      <a:pPr algn="ctr"/>
                      <a:r>
                        <a:rPr lang="en-US" sz="1400" b="0" dirty="0" smtClean="0">
                          <a:solidFill>
                            <a:schemeClr val="tx1"/>
                          </a:solidFill>
                        </a:rPr>
                        <a:t>Denny </a:t>
                      </a:r>
                      <a:r>
                        <a:rPr lang="en-US" sz="1400" b="0" dirty="0" err="1" smtClean="0">
                          <a:solidFill>
                            <a:schemeClr val="tx1"/>
                          </a:solidFill>
                        </a:rPr>
                        <a:t>Teusch</a:t>
                      </a:r>
                      <a:endParaRPr lang="en-US" sz="1400" b="0" dirty="0" smtClean="0">
                        <a:solidFill>
                          <a:schemeClr val="tx1"/>
                        </a:solidFill>
                      </a:endParaRPr>
                    </a:p>
                    <a:p>
                      <a:pPr algn="ctr"/>
                      <a:endParaRPr lang="en-US" sz="1400" dirty="0" smtClean="0">
                        <a:solidFill>
                          <a:schemeClr val="tx1"/>
                        </a:solidFill>
                      </a:endParaRPr>
                    </a:p>
                    <a:p>
                      <a:pPr algn="ctr"/>
                      <a:r>
                        <a:rPr lang="en-US" sz="1400" b="1" dirty="0" err="1" smtClean="0">
                          <a:solidFill>
                            <a:schemeClr val="tx1"/>
                          </a:solidFill>
                        </a:rPr>
                        <a:t>Lentech</a:t>
                      </a:r>
                      <a:r>
                        <a:rPr lang="en-US" sz="1400" b="1" dirty="0" smtClean="0">
                          <a:solidFill>
                            <a:schemeClr val="tx1"/>
                          </a:solidFill>
                        </a:rPr>
                        <a:t>, Inc.</a:t>
                      </a:r>
                    </a:p>
                    <a:p>
                      <a:pPr algn="ctr"/>
                      <a:r>
                        <a:rPr lang="en-US" sz="1400" b="0" dirty="0" smtClean="0">
                          <a:solidFill>
                            <a:schemeClr val="tx1"/>
                          </a:solidFill>
                        </a:rPr>
                        <a:t>Wes Ousley</a:t>
                      </a:r>
                    </a:p>
                    <a:p>
                      <a:pPr algn="ctr"/>
                      <a:r>
                        <a:rPr lang="en-US" sz="1400" b="0" dirty="0" smtClean="0">
                          <a:solidFill>
                            <a:schemeClr val="tx1"/>
                          </a:solidFill>
                        </a:rPr>
                        <a:t>William Chang</a:t>
                      </a:r>
                    </a:p>
                    <a:p>
                      <a:pPr algn="ctr"/>
                      <a:r>
                        <a:rPr lang="en-US" sz="1400" b="0" dirty="0" smtClean="0">
                          <a:solidFill>
                            <a:schemeClr val="tx1"/>
                          </a:solidFill>
                        </a:rPr>
                        <a:t>Angelique Davis</a:t>
                      </a:r>
                    </a:p>
                    <a:p>
                      <a:pPr algn="ctr"/>
                      <a:r>
                        <a:rPr lang="en-US" sz="1400" b="0" dirty="0" smtClean="0">
                          <a:solidFill>
                            <a:schemeClr val="tx1"/>
                          </a:solidFill>
                        </a:rPr>
                        <a:t>Theodore </a:t>
                      </a:r>
                      <a:r>
                        <a:rPr lang="en-US" sz="1400" b="0" dirty="0" err="1" smtClean="0">
                          <a:solidFill>
                            <a:schemeClr val="tx1"/>
                          </a:solidFill>
                        </a:rPr>
                        <a:t>Michalek</a:t>
                      </a:r>
                      <a:endParaRPr lang="en-US" sz="1400" b="0" dirty="0" smtClean="0">
                        <a:solidFill>
                          <a:schemeClr val="tx1"/>
                        </a:solidFill>
                      </a:endParaRPr>
                    </a:p>
                    <a:p>
                      <a:pPr algn="ctr"/>
                      <a:r>
                        <a:rPr lang="en-US" sz="1400" b="0" dirty="0" err="1" smtClean="0">
                          <a:solidFill>
                            <a:schemeClr val="tx1"/>
                          </a:solidFill>
                        </a:rPr>
                        <a:t>Chuen</a:t>
                      </a:r>
                      <a:r>
                        <a:rPr lang="en-US" sz="1400" b="0" dirty="0" smtClean="0">
                          <a:solidFill>
                            <a:schemeClr val="tx1"/>
                          </a:solidFill>
                        </a:rPr>
                        <a:t> Or</a:t>
                      </a:r>
                    </a:p>
                    <a:p>
                      <a:endParaRPr lang="en-US" sz="14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dirty="0" smtClean="0">
                          <a:solidFill>
                            <a:schemeClr val="tx1"/>
                          </a:solidFill>
                        </a:rPr>
                        <a:t>Energy</a:t>
                      </a:r>
                      <a:r>
                        <a:rPr lang="en-US" sz="1400" b="1" baseline="0" dirty="0" smtClean="0">
                          <a:solidFill>
                            <a:schemeClr val="tx1"/>
                          </a:solidFill>
                        </a:rPr>
                        <a:t> Solutions International, LLC</a:t>
                      </a:r>
                    </a:p>
                    <a:p>
                      <a:pPr algn="ctr"/>
                      <a:r>
                        <a:rPr lang="en-US" sz="1400" b="0" baseline="0" dirty="0" smtClean="0">
                          <a:solidFill>
                            <a:schemeClr val="tx1"/>
                          </a:solidFill>
                        </a:rPr>
                        <a:t>Paul Cleveland</a:t>
                      </a:r>
                    </a:p>
                    <a:p>
                      <a:pPr algn="ctr"/>
                      <a:r>
                        <a:rPr lang="en-US" sz="1400" b="0" baseline="0" dirty="0" smtClean="0">
                          <a:solidFill>
                            <a:schemeClr val="tx1"/>
                          </a:solidFill>
                        </a:rPr>
                        <a:t>Christopher May</a:t>
                      </a:r>
                    </a:p>
                    <a:p>
                      <a:pPr algn="ctr"/>
                      <a:endParaRPr lang="en-US" sz="1400" b="0" baseline="0" dirty="0" smtClean="0">
                        <a:solidFill>
                          <a:schemeClr val="tx1"/>
                        </a:solidFill>
                      </a:endParaRPr>
                    </a:p>
                    <a:p>
                      <a:pPr algn="ctr"/>
                      <a:r>
                        <a:rPr lang="en-US" sz="1400" b="1" baseline="0" dirty="0" smtClean="0">
                          <a:solidFill>
                            <a:schemeClr val="tx1"/>
                          </a:solidFill>
                        </a:rPr>
                        <a:t>Genesis Engineering Solutions, Inc.</a:t>
                      </a:r>
                      <a:endParaRPr lang="en-US" sz="1400" b="1" dirty="0" smtClean="0">
                        <a:solidFill>
                          <a:schemeClr val="tx1"/>
                        </a:solidFill>
                      </a:endParaRPr>
                    </a:p>
                    <a:p>
                      <a:pPr algn="ctr"/>
                      <a:r>
                        <a:rPr lang="en-US" sz="1400" b="0" dirty="0" smtClean="0">
                          <a:solidFill>
                            <a:schemeClr val="tx1"/>
                          </a:solidFill>
                        </a:rPr>
                        <a:t>William Burt</a:t>
                      </a:r>
                    </a:p>
                    <a:p>
                      <a:pPr algn="ctr"/>
                      <a:r>
                        <a:rPr lang="en-US" sz="1400" b="0" dirty="0" smtClean="0">
                          <a:solidFill>
                            <a:schemeClr val="tx1"/>
                          </a:solidFill>
                        </a:rPr>
                        <a:t>Brian</a:t>
                      </a:r>
                      <a:r>
                        <a:rPr lang="en-US" sz="1400" b="0" baseline="0" dirty="0" smtClean="0">
                          <a:solidFill>
                            <a:schemeClr val="tx1"/>
                          </a:solidFill>
                        </a:rPr>
                        <a:t> Comber</a:t>
                      </a:r>
                    </a:p>
                    <a:p>
                      <a:pPr algn="ctr"/>
                      <a:r>
                        <a:rPr lang="en-US" sz="1400" b="0" baseline="0" dirty="0" err="1" smtClean="0">
                          <a:solidFill>
                            <a:schemeClr val="tx1"/>
                          </a:solidFill>
                        </a:rPr>
                        <a:t>Danilo</a:t>
                      </a:r>
                      <a:r>
                        <a:rPr lang="en-US" sz="1400" b="0" baseline="0" dirty="0" smtClean="0">
                          <a:solidFill>
                            <a:schemeClr val="tx1"/>
                          </a:solidFill>
                        </a:rPr>
                        <a:t> </a:t>
                      </a:r>
                      <a:r>
                        <a:rPr lang="en-US" sz="1400" b="0" baseline="0" dirty="0" err="1" smtClean="0">
                          <a:solidFill>
                            <a:schemeClr val="tx1"/>
                          </a:solidFill>
                        </a:rPr>
                        <a:t>Tagle</a:t>
                      </a:r>
                      <a:endParaRPr lang="en-US" sz="1400" b="0" baseline="0" dirty="0" smtClean="0">
                        <a:solidFill>
                          <a:schemeClr val="tx1"/>
                        </a:solidFill>
                      </a:endParaRPr>
                    </a:p>
                    <a:p>
                      <a:pPr algn="ctr"/>
                      <a:endParaRPr lang="en-US" sz="1400" b="0" baseline="0" dirty="0" smtClean="0">
                        <a:solidFill>
                          <a:schemeClr val="tx1"/>
                        </a:solidFill>
                      </a:endParaRPr>
                    </a:p>
                    <a:p>
                      <a:pPr algn="ctr"/>
                      <a:r>
                        <a:rPr lang="en-US" sz="1400" b="1" dirty="0" smtClean="0">
                          <a:solidFill>
                            <a:schemeClr val="tx1"/>
                          </a:solidFill>
                        </a:rPr>
                        <a:t>L3</a:t>
                      </a:r>
                      <a:r>
                        <a:rPr lang="en-US" sz="1400" b="1" baseline="0" dirty="0" smtClean="0">
                          <a:solidFill>
                            <a:schemeClr val="tx1"/>
                          </a:solidFill>
                        </a:rPr>
                        <a:t> Harris</a:t>
                      </a:r>
                    </a:p>
                    <a:p>
                      <a:pPr algn="ctr"/>
                      <a:r>
                        <a:rPr lang="en-US" sz="1400" b="0" baseline="0" dirty="0" smtClean="0">
                          <a:solidFill>
                            <a:schemeClr val="tx1"/>
                          </a:solidFill>
                        </a:rPr>
                        <a:t>Keith Havey</a:t>
                      </a:r>
                    </a:p>
                    <a:p>
                      <a:pPr algn="ctr"/>
                      <a:r>
                        <a:rPr lang="en-US" sz="1400" b="0" baseline="0" dirty="0" smtClean="0">
                          <a:solidFill>
                            <a:schemeClr val="tx1"/>
                          </a:solidFill>
                        </a:rPr>
                        <a:t>Dwight Cooke</a:t>
                      </a:r>
                    </a:p>
                    <a:p>
                      <a:pPr algn="ctr"/>
                      <a:r>
                        <a:rPr lang="en-US" sz="1400" b="0" baseline="0" dirty="0" smtClean="0">
                          <a:solidFill>
                            <a:schemeClr val="tx1"/>
                          </a:solidFill>
                        </a:rPr>
                        <a:t>Jesse </a:t>
                      </a:r>
                      <a:r>
                        <a:rPr lang="en-US" sz="1400" b="0" baseline="0" dirty="0" err="1" smtClean="0">
                          <a:solidFill>
                            <a:schemeClr val="tx1"/>
                          </a:solidFill>
                        </a:rPr>
                        <a:t>Huguet</a:t>
                      </a:r>
                      <a:endParaRPr lang="en-US" sz="1400" b="0" baseline="0" dirty="0" smtClean="0">
                        <a:solidFill>
                          <a:schemeClr val="tx1"/>
                        </a:solidFill>
                      </a:endParaRPr>
                    </a:p>
                    <a:p>
                      <a:pPr algn="ctr"/>
                      <a:r>
                        <a:rPr lang="en-US" sz="1400" b="0" baseline="0" dirty="0" smtClean="0">
                          <a:solidFill>
                            <a:schemeClr val="tx1"/>
                          </a:solidFill>
                        </a:rPr>
                        <a:t>Clint Travis</a:t>
                      </a:r>
                    </a:p>
                    <a:p>
                      <a:pPr algn="ctr"/>
                      <a:r>
                        <a:rPr lang="en-US" sz="1400" b="0" baseline="0" dirty="0" smtClean="0">
                          <a:solidFill>
                            <a:schemeClr val="tx1"/>
                          </a:solidFill>
                        </a:rPr>
                        <a:t>Mark Waldman</a:t>
                      </a:r>
                      <a:endParaRPr lang="en-US" sz="1400" b="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dirty="0" smtClean="0">
                          <a:solidFill>
                            <a:schemeClr val="tx1"/>
                          </a:solidFill>
                        </a:rPr>
                        <a:t>NASA Johnson</a:t>
                      </a:r>
                      <a:r>
                        <a:rPr lang="en-US" sz="1400" b="1" baseline="0" dirty="0" smtClean="0">
                          <a:solidFill>
                            <a:schemeClr val="tx1"/>
                          </a:solidFill>
                        </a:rPr>
                        <a:t> Space Center</a:t>
                      </a:r>
                      <a:r>
                        <a:rPr lang="en-US" sz="1400" b="1" dirty="0" smtClean="0">
                          <a:solidFill>
                            <a:schemeClr val="tx1"/>
                          </a:solidFill>
                        </a:rPr>
                        <a:t> Facilities Team</a:t>
                      </a:r>
                    </a:p>
                    <a:p>
                      <a:pPr algn="ctr"/>
                      <a:endParaRPr lang="en-US" sz="1400" b="1" dirty="0" smtClean="0">
                        <a:solidFill>
                          <a:schemeClr val="tx1"/>
                        </a:solidFill>
                      </a:endParaRPr>
                    </a:p>
                    <a:p>
                      <a:pPr algn="ctr"/>
                      <a:r>
                        <a:rPr lang="en-US" sz="1400" b="1" dirty="0" smtClean="0">
                          <a:solidFill>
                            <a:schemeClr val="tx1"/>
                          </a:solidFill>
                        </a:rPr>
                        <a:t>Northrop Grumman</a:t>
                      </a:r>
                    </a:p>
                    <a:p>
                      <a:pPr algn="ctr"/>
                      <a:r>
                        <a:rPr lang="en-US" sz="1400" b="0" dirty="0" smtClean="0">
                          <a:solidFill>
                            <a:schemeClr val="tx1"/>
                          </a:solidFill>
                        </a:rPr>
                        <a:t>Perry Knollenberg</a:t>
                      </a:r>
                    </a:p>
                    <a:p>
                      <a:pPr algn="ctr"/>
                      <a:r>
                        <a:rPr lang="en-US" sz="1400" b="0" dirty="0" smtClean="0">
                          <a:solidFill>
                            <a:schemeClr val="tx1"/>
                          </a:solidFill>
                        </a:rPr>
                        <a:t>Joshua Adamson</a:t>
                      </a:r>
                    </a:p>
                    <a:p>
                      <a:pPr algn="ctr"/>
                      <a:r>
                        <a:rPr lang="en-US" sz="1400" b="0" dirty="0" smtClean="0">
                          <a:solidFill>
                            <a:schemeClr val="tx1"/>
                          </a:solidFill>
                        </a:rPr>
                        <a:t>George </a:t>
                      </a:r>
                      <a:r>
                        <a:rPr lang="en-US" sz="1400" b="0" dirty="0" err="1" smtClean="0">
                          <a:solidFill>
                            <a:schemeClr val="tx1"/>
                          </a:solidFill>
                        </a:rPr>
                        <a:t>Harpole</a:t>
                      </a:r>
                      <a:endParaRPr lang="en-US" sz="1400" b="0" dirty="0" smtClean="0">
                        <a:solidFill>
                          <a:schemeClr val="tx1"/>
                        </a:solidFill>
                      </a:endParaRPr>
                    </a:p>
                    <a:p>
                      <a:pPr algn="ctr"/>
                      <a:r>
                        <a:rPr lang="en-US" sz="1400" b="0" dirty="0" smtClean="0">
                          <a:solidFill>
                            <a:schemeClr val="tx1"/>
                          </a:solidFill>
                        </a:rPr>
                        <a:t>Peter </a:t>
                      </a:r>
                      <a:r>
                        <a:rPr lang="en-US" sz="1400" b="0" dirty="0" err="1" smtClean="0">
                          <a:solidFill>
                            <a:schemeClr val="tx1"/>
                          </a:solidFill>
                        </a:rPr>
                        <a:t>Munther</a:t>
                      </a:r>
                      <a:endParaRPr lang="en-US" sz="1400" b="0" dirty="0" smtClean="0">
                        <a:solidFill>
                          <a:schemeClr val="tx1"/>
                        </a:solidFill>
                      </a:endParaRPr>
                    </a:p>
                    <a:p>
                      <a:pPr algn="ctr"/>
                      <a:r>
                        <a:rPr lang="en-US" sz="1400" b="0" dirty="0" smtClean="0">
                          <a:solidFill>
                            <a:schemeClr val="tx1"/>
                          </a:solidFill>
                        </a:rPr>
                        <a:t>John </a:t>
                      </a:r>
                      <a:r>
                        <a:rPr lang="en-US" sz="1400" b="0" dirty="0" err="1" smtClean="0">
                          <a:solidFill>
                            <a:schemeClr val="tx1"/>
                          </a:solidFill>
                        </a:rPr>
                        <a:t>Pohner</a:t>
                      </a:r>
                      <a:endParaRPr lang="en-US" sz="1400" b="0" dirty="0" smtClean="0">
                        <a:solidFill>
                          <a:schemeClr val="tx1"/>
                        </a:solidFill>
                      </a:endParaRPr>
                    </a:p>
                    <a:p>
                      <a:pPr algn="ctr"/>
                      <a:endParaRPr lang="en-US" sz="1400" dirty="0" smtClean="0">
                        <a:solidFill>
                          <a:schemeClr val="tx1"/>
                        </a:solidFill>
                      </a:endParaRPr>
                    </a:p>
                    <a:p>
                      <a:pPr algn="ctr"/>
                      <a:r>
                        <a:rPr lang="en-US" sz="1400" b="1" dirty="0" smtClean="0">
                          <a:solidFill>
                            <a:schemeClr val="tx1"/>
                          </a:solidFill>
                        </a:rPr>
                        <a:t>Harvard-Smithsonian</a:t>
                      </a:r>
                      <a:br>
                        <a:rPr lang="en-US" sz="1400" b="1" dirty="0" smtClean="0">
                          <a:solidFill>
                            <a:schemeClr val="tx1"/>
                          </a:solidFill>
                        </a:rPr>
                      </a:br>
                      <a:r>
                        <a:rPr lang="en-US" sz="1400" b="1" dirty="0" smtClean="0">
                          <a:solidFill>
                            <a:schemeClr val="tx1"/>
                          </a:solidFill>
                        </a:rPr>
                        <a:t>Center for Astrophysics</a:t>
                      </a:r>
                    </a:p>
                    <a:p>
                      <a:pPr algn="ctr"/>
                      <a:r>
                        <a:rPr lang="en-US" sz="1400" b="0" dirty="0" smtClean="0">
                          <a:solidFill>
                            <a:schemeClr val="tx1"/>
                          </a:solidFill>
                        </a:rPr>
                        <a:t>Sang Park</a:t>
                      </a:r>
                    </a:p>
                    <a:p>
                      <a:pPr algn="ctr"/>
                      <a:endParaRPr lang="en-US" sz="1400" dirty="0" smtClean="0">
                        <a:solidFill>
                          <a:schemeClr val="tx1"/>
                        </a:solidFill>
                      </a:endParaRPr>
                    </a:p>
                    <a:p>
                      <a:pPr algn="ctr"/>
                      <a:r>
                        <a:rPr lang="en-US" sz="1400" b="1" dirty="0" smtClean="0">
                          <a:solidFill>
                            <a:schemeClr val="tx1"/>
                          </a:solidFill>
                        </a:rPr>
                        <a:t>Stinger Ghaffarian Technologies, Inc.</a:t>
                      </a:r>
                    </a:p>
                    <a:p>
                      <a:pPr algn="ctr"/>
                      <a:r>
                        <a:rPr lang="en-US" sz="1400" b="0" dirty="0" err="1" smtClean="0">
                          <a:solidFill>
                            <a:schemeClr val="tx1"/>
                          </a:solidFill>
                        </a:rPr>
                        <a:t>Dharmendra</a:t>
                      </a:r>
                      <a:r>
                        <a:rPr lang="en-US" sz="1400" b="0" dirty="0" smtClean="0">
                          <a:solidFill>
                            <a:schemeClr val="tx1"/>
                          </a:solidFill>
                        </a:rPr>
                        <a:t> Patel</a:t>
                      </a:r>
                    </a:p>
                    <a:p>
                      <a:endParaRPr lang="en-US" sz="14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dirty="0" smtClean="0">
                          <a:solidFill>
                            <a:schemeClr val="tx1"/>
                          </a:solidFill>
                        </a:rPr>
                        <a:t>NASA Goddard</a:t>
                      </a:r>
                      <a:r>
                        <a:rPr lang="en-US" sz="1400" b="1" baseline="0" dirty="0" smtClean="0">
                          <a:solidFill>
                            <a:schemeClr val="tx1"/>
                          </a:solidFill>
                        </a:rPr>
                        <a:t> Space Flight Center</a:t>
                      </a:r>
                      <a:endParaRPr lang="en-US" sz="1400" b="1" dirty="0" smtClean="0">
                        <a:solidFill>
                          <a:schemeClr val="tx1"/>
                        </a:solidFill>
                      </a:endParaRPr>
                    </a:p>
                    <a:p>
                      <a:pPr algn="ctr"/>
                      <a:r>
                        <a:rPr lang="en-US" sz="1400" b="0" dirty="0" smtClean="0">
                          <a:solidFill>
                            <a:schemeClr val="tx1"/>
                          </a:solidFill>
                        </a:rPr>
                        <a:t>Stuart Glazer</a:t>
                      </a:r>
                    </a:p>
                    <a:p>
                      <a:pPr algn="ctr"/>
                      <a:r>
                        <a:rPr lang="en-US" sz="1400" b="0" dirty="0" smtClean="0">
                          <a:solidFill>
                            <a:schemeClr val="tx1"/>
                          </a:solidFill>
                        </a:rPr>
                        <a:t>Christine Cottingham</a:t>
                      </a:r>
                    </a:p>
                    <a:p>
                      <a:pPr algn="ctr"/>
                      <a:r>
                        <a:rPr lang="en-US" sz="1400" b="0" dirty="0" smtClean="0">
                          <a:solidFill>
                            <a:schemeClr val="tx1"/>
                          </a:solidFill>
                        </a:rPr>
                        <a:t>Lee Feinberg</a:t>
                      </a:r>
                    </a:p>
                    <a:p>
                      <a:pPr algn="ctr"/>
                      <a:r>
                        <a:rPr lang="en-US" sz="1400" b="0" dirty="0" smtClean="0">
                          <a:solidFill>
                            <a:schemeClr val="tx1"/>
                          </a:solidFill>
                        </a:rPr>
                        <a:t>Russell Harrison</a:t>
                      </a:r>
                    </a:p>
                    <a:p>
                      <a:pPr algn="ctr"/>
                      <a:r>
                        <a:rPr lang="en-US" sz="1400" b="0" dirty="0" smtClean="0">
                          <a:solidFill>
                            <a:schemeClr val="tx1"/>
                          </a:solidFill>
                        </a:rPr>
                        <a:t>John Johnston</a:t>
                      </a:r>
                    </a:p>
                    <a:p>
                      <a:pPr algn="ctr"/>
                      <a:r>
                        <a:rPr lang="en-US" sz="1400" b="0" dirty="0" smtClean="0">
                          <a:solidFill>
                            <a:schemeClr val="tx1"/>
                          </a:solidFill>
                        </a:rPr>
                        <a:t>Randy Kimble</a:t>
                      </a:r>
                    </a:p>
                    <a:p>
                      <a:pPr algn="ctr"/>
                      <a:r>
                        <a:rPr lang="en-US" sz="1400" b="0" dirty="0" smtClean="0">
                          <a:solidFill>
                            <a:schemeClr val="tx1"/>
                          </a:solidFill>
                        </a:rPr>
                        <a:t>Mark </a:t>
                      </a:r>
                      <a:r>
                        <a:rPr lang="en-US" sz="1400" b="0" dirty="0" err="1" smtClean="0">
                          <a:solidFill>
                            <a:schemeClr val="tx1"/>
                          </a:solidFill>
                        </a:rPr>
                        <a:t>Kobel</a:t>
                      </a:r>
                      <a:endParaRPr lang="en-US" sz="1400" b="0" dirty="0" smtClean="0">
                        <a:solidFill>
                          <a:schemeClr val="tx1"/>
                        </a:solidFill>
                      </a:endParaRPr>
                    </a:p>
                    <a:p>
                      <a:pPr algn="ctr"/>
                      <a:r>
                        <a:rPr lang="en-US" sz="1400" b="0" dirty="0" err="1" smtClean="0">
                          <a:solidFill>
                            <a:schemeClr val="tx1"/>
                          </a:solidFill>
                        </a:rPr>
                        <a:t>Juli</a:t>
                      </a:r>
                      <a:r>
                        <a:rPr lang="en-US" sz="1400" b="0" dirty="0" smtClean="0">
                          <a:solidFill>
                            <a:schemeClr val="tx1"/>
                          </a:solidFill>
                        </a:rPr>
                        <a:t> Lander</a:t>
                      </a:r>
                    </a:p>
                    <a:p>
                      <a:pPr algn="ctr"/>
                      <a:r>
                        <a:rPr lang="en-US" sz="1400" b="0" dirty="0" smtClean="0">
                          <a:solidFill>
                            <a:schemeClr val="tx1"/>
                          </a:solidFill>
                        </a:rPr>
                        <a:t>Doug McGuffey</a:t>
                      </a:r>
                    </a:p>
                    <a:p>
                      <a:pPr algn="ctr"/>
                      <a:r>
                        <a:rPr lang="en-US" sz="1400" b="0" dirty="0" smtClean="0">
                          <a:solidFill>
                            <a:schemeClr val="tx1"/>
                          </a:solidFill>
                        </a:rPr>
                        <a:t>Alan Sherman</a:t>
                      </a:r>
                    </a:p>
                    <a:p>
                      <a:pPr algn="ctr"/>
                      <a:r>
                        <a:rPr lang="en-US" sz="1400" b="0" dirty="0" smtClean="0">
                          <a:solidFill>
                            <a:schemeClr val="tx1"/>
                          </a:solidFill>
                        </a:rPr>
                        <a:t>Shaun Thomson</a:t>
                      </a:r>
                    </a:p>
                    <a:p>
                      <a:pPr algn="ctr"/>
                      <a:r>
                        <a:rPr lang="en-US" sz="1400" b="0" dirty="0" smtClean="0">
                          <a:solidFill>
                            <a:schemeClr val="tx1"/>
                          </a:solidFill>
                        </a:rPr>
                        <a:t>Regis Venti</a:t>
                      </a:r>
                    </a:p>
                    <a:p>
                      <a:pPr algn="ctr"/>
                      <a:r>
                        <a:rPr lang="en-US" sz="1400" b="0" dirty="0" smtClean="0">
                          <a:solidFill>
                            <a:schemeClr val="tx1"/>
                          </a:solidFill>
                        </a:rPr>
                        <a:t>Mark Voyton</a:t>
                      </a:r>
                    </a:p>
                    <a:p>
                      <a:endParaRPr lang="en-US" sz="14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46431625"/>
                  </a:ext>
                </a:extLst>
              </a:tr>
            </a:tbl>
          </a:graphicData>
        </a:graphic>
      </p:graphicFrame>
    </p:spTree>
    <p:extLst>
      <p:ext uri="{BB962C8B-B14F-4D97-AF65-F5344CB8AC3E}">
        <p14:creationId xmlns:p14="http://schemas.microsoft.com/office/powerpoint/2010/main" val="1109850263"/>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 </a:t>
            </a:r>
            <a:r>
              <a:rPr lang="en-US" dirty="0" smtClean="0"/>
              <a:t>Acronyms</a:t>
            </a:r>
            <a:endParaRPr lang="en-US" dirty="0"/>
          </a:p>
        </p:txBody>
      </p:sp>
      <p:graphicFrame>
        <p:nvGraphicFramePr>
          <p:cNvPr id="5" name="Content Placeholder 7"/>
          <p:cNvGraphicFramePr>
            <a:graphicFrameLocks noGrp="1"/>
          </p:cNvGraphicFramePr>
          <p:nvPr>
            <p:ph idx="1"/>
            <p:extLst/>
          </p:nvPr>
        </p:nvGraphicFramePr>
        <p:xfrm>
          <a:off x="152400" y="917575"/>
          <a:ext cx="8839201" cy="5481572"/>
        </p:xfrm>
        <a:graphic>
          <a:graphicData uri="http://schemas.openxmlformats.org/drawingml/2006/table">
            <a:tbl>
              <a:tblPr>
                <a:tableStyleId>{5C22544A-7EE6-4342-B048-85BDC9FD1C3A}</a:tableStyleId>
              </a:tblPr>
              <a:tblGrid>
                <a:gridCol w="789214">
                  <a:extLst>
                    <a:ext uri="{9D8B030D-6E8A-4147-A177-3AD203B41FA5}">
                      <a16:colId xmlns:a16="http://schemas.microsoft.com/office/drawing/2014/main" val="20000"/>
                    </a:ext>
                  </a:extLst>
                </a:gridCol>
                <a:gridCol w="3635508">
                  <a:extLst>
                    <a:ext uri="{9D8B030D-6E8A-4147-A177-3AD203B41FA5}">
                      <a16:colId xmlns:a16="http://schemas.microsoft.com/office/drawing/2014/main" val="20001"/>
                    </a:ext>
                  </a:extLst>
                </a:gridCol>
                <a:gridCol w="784094">
                  <a:extLst>
                    <a:ext uri="{9D8B030D-6E8A-4147-A177-3AD203B41FA5}">
                      <a16:colId xmlns:a16="http://schemas.microsoft.com/office/drawing/2014/main" val="20002"/>
                    </a:ext>
                  </a:extLst>
                </a:gridCol>
                <a:gridCol w="3630385">
                  <a:extLst>
                    <a:ext uri="{9D8B030D-6E8A-4147-A177-3AD203B41FA5}">
                      <a16:colId xmlns:a16="http://schemas.microsoft.com/office/drawing/2014/main" val="20003"/>
                    </a:ext>
                  </a:extLst>
                </a:gridCol>
              </a:tblGrid>
              <a:tr h="329704">
                <a:tc>
                  <a:txBody>
                    <a:bodyPr/>
                    <a:lstStyle/>
                    <a:p>
                      <a:pPr algn="l" fontAlgn="b"/>
                      <a:r>
                        <a:rPr lang="en-US" sz="1400" b="1" u="none" strike="noStrike" dirty="0">
                          <a:effectLst/>
                        </a:rPr>
                        <a:t>Acronym</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Acronym</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29704">
                <a:tc>
                  <a:txBody>
                    <a:bodyPr/>
                    <a:lstStyle/>
                    <a:p>
                      <a:pPr algn="l" fontAlgn="ctr"/>
                      <a:r>
                        <a:rPr lang="en-US" sz="1400" i="1" u="none" strike="noStrike">
                          <a:effectLst/>
                        </a:rPr>
                        <a:t>AOS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Aft Optical System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ESA</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European Space Agency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29704">
                <a:tc>
                  <a:txBody>
                    <a:bodyPr/>
                    <a:lstStyle/>
                    <a:p>
                      <a:pPr algn="l" fontAlgn="ctr"/>
                      <a:r>
                        <a:rPr lang="en-US" sz="1400" i="1" u="none" strike="noStrike">
                          <a:effectLst/>
                        </a:rPr>
                        <a:t>ACF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Auto-Collimating Flat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FGS</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Fine Guidance Sensor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29704">
                <a:tc>
                  <a:txBody>
                    <a:bodyPr/>
                    <a:lstStyle/>
                    <a:p>
                      <a:pPr algn="l" fontAlgn="ctr"/>
                      <a:r>
                        <a:rPr lang="en-US" sz="1400" i="1" u="none" strike="noStrike">
                          <a:effectLst/>
                        </a:rPr>
                        <a:t>ADIR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Aft Deployable ISIM Radiator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FIR</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Fixed ISIM Radiator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29704">
                <a:tc>
                  <a:txBody>
                    <a:bodyPr/>
                    <a:lstStyle/>
                    <a:p>
                      <a:pPr algn="l" fontAlgn="ctr"/>
                      <a:r>
                        <a:rPr lang="en-US" sz="1400" i="1" u="none" strike="noStrike">
                          <a:effectLst/>
                        </a:rPr>
                        <a:t>ASPA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Aft Optical System Source Plate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FPA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Focal Plane Arrays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29704">
                <a:tc>
                  <a:txBody>
                    <a:bodyPr/>
                    <a:lstStyle/>
                    <a:p>
                      <a:pPr algn="l" fontAlgn="ctr"/>
                      <a:r>
                        <a:rPr lang="en-US" sz="1400" i="1" u="none" strike="noStrike">
                          <a:effectLst/>
                        </a:rPr>
                        <a:t>BP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Back Plane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FSM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Fine Steering Mirror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29704">
                <a:tc>
                  <a:txBody>
                    <a:bodyPr/>
                    <a:lstStyle/>
                    <a:p>
                      <a:pPr algn="l" fontAlgn="ctr"/>
                      <a:r>
                        <a:rPr lang="en-US" sz="1400" i="1" u="none" strike="noStrike">
                          <a:effectLst/>
                        </a:rPr>
                        <a:t>BSF</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Backplane Support Fixture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GSE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Ground Support Equipment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29704">
                <a:tc>
                  <a:txBody>
                    <a:bodyPr/>
                    <a:lstStyle/>
                    <a:p>
                      <a:pPr algn="l" fontAlgn="ctr"/>
                      <a:r>
                        <a:rPr lang="en-US" sz="1400" i="1" u="none" strike="noStrike">
                          <a:effectLst/>
                        </a:rPr>
                        <a:t>CoCOA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Center of Curvature Optical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GSFC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NASA Goddard Space Flight Center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29704">
                <a:tc>
                  <a:txBody>
                    <a:bodyPr/>
                    <a:lstStyle/>
                    <a:p>
                      <a:pPr algn="l" fontAlgn="ctr"/>
                      <a:r>
                        <a:rPr lang="en-US" sz="1400" i="1" u="none" strike="noStrike">
                          <a:effectLst/>
                        </a:rPr>
                        <a:t>CPP</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t>
                      </a:r>
                      <a:r>
                        <a:rPr lang="en-US" sz="1400" u="none" strike="noStrike" dirty="0" err="1">
                          <a:effectLst/>
                        </a:rPr>
                        <a:t>Cryo</a:t>
                      </a:r>
                      <a:r>
                        <a:rPr lang="en-US" sz="1400" u="none" strike="noStrike" dirty="0">
                          <a:effectLst/>
                        </a:rPr>
                        <a:t>-Pumping Panels, cold </a:t>
                      </a:r>
                      <a:r>
                        <a:rPr lang="en-US" sz="1400" u="none" strike="noStrike" dirty="0" smtClean="0">
                          <a:effectLst/>
                        </a:rPr>
                        <a:t>panels </a:t>
                      </a:r>
                      <a:r>
                        <a:rPr lang="en-US" sz="1400" u="none" strike="noStrike" dirty="0">
                          <a:effectLst/>
                        </a:rPr>
                        <a:t>between the </a:t>
                      </a:r>
                      <a:r>
                        <a:rPr lang="en-US" sz="1400" u="none" strike="noStrike" dirty="0" smtClean="0">
                          <a:effectLst/>
                        </a:rPr>
                        <a:t>Helium </a:t>
                      </a:r>
                      <a:r>
                        <a:rPr lang="en-US" sz="1400" u="none" strike="noStrike" dirty="0">
                          <a:effectLst/>
                        </a:rPr>
                        <a:t>and LN2 shrouds at NASA JSC</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HOSS</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t>
                      </a:r>
                      <a:r>
                        <a:rPr lang="en-US" sz="1400" u="none" strike="noStrike" dirty="0" err="1">
                          <a:effectLst/>
                        </a:rPr>
                        <a:t>Hardpoint</a:t>
                      </a:r>
                      <a:r>
                        <a:rPr lang="en-US" sz="1400" u="none" strike="noStrike" dirty="0">
                          <a:effectLst/>
                        </a:rPr>
                        <a:t> and Offload Support Structure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29704">
                <a:tc>
                  <a:txBody>
                    <a:bodyPr/>
                    <a:lstStyle/>
                    <a:p>
                      <a:pPr algn="l" fontAlgn="ctr"/>
                      <a:r>
                        <a:rPr lang="en-US" sz="1400" i="1" u="none" strike="noStrike">
                          <a:effectLst/>
                        </a:rPr>
                        <a:t>CSA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Canadian Space Agency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IEC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ISIM Electronics Compartment</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29704">
                <a:tc>
                  <a:txBody>
                    <a:bodyPr/>
                    <a:lstStyle/>
                    <a:p>
                      <a:pPr algn="l" fontAlgn="ctr"/>
                      <a:r>
                        <a:rPr lang="en-US" sz="1400" i="1" u="none" strike="noStrike">
                          <a:effectLst/>
                        </a:rPr>
                        <a:t>CTE</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Coefficient of thermal expansion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IR</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Infrared</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329704">
                <a:tc>
                  <a:txBody>
                    <a:bodyPr/>
                    <a:lstStyle/>
                    <a:p>
                      <a:pPr algn="l" fontAlgn="ctr"/>
                      <a:r>
                        <a:rPr lang="en-US" sz="1400" i="1" u="none" strike="noStrike">
                          <a:effectLst/>
                        </a:rPr>
                        <a:t>CV</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t>
                      </a:r>
                      <a:r>
                        <a:rPr lang="en-US" sz="1400" u="none" strike="noStrike" dirty="0" smtClean="0">
                          <a:effectLst/>
                        </a:rPr>
                        <a:t>Cryogenic</a:t>
                      </a:r>
                      <a:r>
                        <a:rPr lang="en-US" sz="1400" u="none" strike="noStrike" baseline="0" dirty="0" smtClean="0">
                          <a:effectLst/>
                        </a:rPr>
                        <a:t> </a:t>
                      </a:r>
                      <a:r>
                        <a:rPr lang="en-US" sz="1400" u="none" strike="noStrike" dirty="0" smtClean="0">
                          <a:effectLst/>
                        </a:rPr>
                        <a:t>Vacuum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ISIM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Integrated Science Instrument Module, which contains the Science Instruments (SIs)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329704">
                <a:tc>
                  <a:txBody>
                    <a:bodyPr/>
                    <a:lstStyle/>
                    <a:p>
                      <a:pPr algn="l" fontAlgn="ctr"/>
                      <a:r>
                        <a:rPr lang="el-GR" sz="1400" i="1" u="none" strike="noStrike">
                          <a:effectLst/>
                        </a:rPr>
                        <a:t>Δ</a:t>
                      </a:r>
                      <a:r>
                        <a:rPr lang="en-US" sz="1400" i="1" u="none" strike="noStrike">
                          <a:effectLst/>
                        </a:rPr>
                        <a:t>T, </a:t>
                      </a:r>
                      <a:r>
                        <a:rPr lang="el-GR" sz="1400" i="1" u="none" strike="noStrike">
                          <a:effectLst/>
                        </a:rPr>
                        <a:t>Δ</a:t>
                      </a:r>
                      <a:r>
                        <a:rPr lang="en-US" sz="1400" i="1" u="none" strike="noStrike">
                          <a:effectLst/>
                        </a:rPr>
                        <a:t>t</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Change in temperature; change in time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JSC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NASA Johnson Space Center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329704">
                <a:tc>
                  <a:txBody>
                    <a:bodyPr/>
                    <a:lstStyle/>
                    <a:p>
                      <a:pPr algn="l" fontAlgn="ctr"/>
                      <a:r>
                        <a:rPr lang="en-US" sz="1400" i="1" u="none" strike="noStrike">
                          <a:effectLst/>
                        </a:rPr>
                        <a:t>DTA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Deployable Tower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JWST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James Webb Space Telescope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329704">
                <a:tc>
                  <a:txBody>
                    <a:bodyPr/>
                    <a:lstStyle/>
                    <a:p>
                      <a:pPr algn="l" fontAlgn="ctr"/>
                      <a:r>
                        <a:rPr lang="en-US" sz="1400" i="1" u="none" strike="noStrike">
                          <a:effectLst/>
                        </a:rPr>
                        <a:t>DSERS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Deep Space Environment Radiative Sink</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K</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Kelvin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r h="329704">
                <a:tc>
                  <a:txBody>
                    <a:bodyPr/>
                    <a:lstStyle/>
                    <a:p>
                      <a:pPr algn="l" fontAlgn="ctr"/>
                      <a:r>
                        <a:rPr lang="en-US" sz="1400" i="1" u="none" strike="noStrike">
                          <a:effectLst/>
                        </a:rPr>
                        <a:t>EC</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European Consortium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L&amp;Cs</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Limits and Constraints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353837866"/>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 Acronyms</a:t>
            </a:r>
            <a:endParaRPr lang="en-US" dirty="0"/>
          </a:p>
        </p:txBody>
      </p:sp>
      <p:graphicFrame>
        <p:nvGraphicFramePr>
          <p:cNvPr id="8" name="Content Placeholder 7"/>
          <p:cNvGraphicFramePr>
            <a:graphicFrameLocks noGrp="1"/>
          </p:cNvGraphicFramePr>
          <p:nvPr>
            <p:ph idx="1"/>
            <p:extLst/>
          </p:nvPr>
        </p:nvGraphicFramePr>
        <p:xfrm>
          <a:off x="152400" y="917578"/>
          <a:ext cx="8828954" cy="5507558"/>
        </p:xfrm>
        <a:graphic>
          <a:graphicData uri="http://schemas.openxmlformats.org/drawingml/2006/table">
            <a:tbl>
              <a:tblPr>
                <a:tableStyleId>{5C22544A-7EE6-4342-B048-85BDC9FD1C3A}</a:tableStyleId>
              </a:tblPr>
              <a:tblGrid>
                <a:gridCol w="762000">
                  <a:extLst>
                    <a:ext uri="{9D8B030D-6E8A-4147-A177-3AD203B41FA5}">
                      <a16:colId xmlns:a16="http://schemas.microsoft.com/office/drawing/2014/main" val="20000"/>
                    </a:ext>
                  </a:extLst>
                </a:gridCol>
                <a:gridCol w="3657592">
                  <a:extLst>
                    <a:ext uri="{9D8B030D-6E8A-4147-A177-3AD203B41FA5}">
                      <a16:colId xmlns:a16="http://schemas.microsoft.com/office/drawing/2014/main" val="20001"/>
                    </a:ext>
                  </a:extLst>
                </a:gridCol>
                <a:gridCol w="762008">
                  <a:extLst>
                    <a:ext uri="{9D8B030D-6E8A-4147-A177-3AD203B41FA5}">
                      <a16:colId xmlns:a16="http://schemas.microsoft.com/office/drawing/2014/main" val="20002"/>
                    </a:ext>
                  </a:extLst>
                </a:gridCol>
                <a:gridCol w="3647354">
                  <a:extLst>
                    <a:ext uri="{9D8B030D-6E8A-4147-A177-3AD203B41FA5}">
                      <a16:colId xmlns:a16="http://schemas.microsoft.com/office/drawing/2014/main" val="20003"/>
                    </a:ext>
                  </a:extLst>
                </a:gridCol>
              </a:tblGrid>
              <a:tr h="301622">
                <a:tc>
                  <a:txBody>
                    <a:bodyPr/>
                    <a:lstStyle/>
                    <a:p>
                      <a:pPr algn="l" fontAlgn="b"/>
                      <a:r>
                        <a:rPr lang="en-US" sz="1400" b="1" u="none" strike="noStrike" dirty="0">
                          <a:effectLst/>
                        </a:rPr>
                        <a:t>Acronym</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a:effectLst/>
                        </a:rPr>
                        <a:t>Acronym</a:t>
                      </a:r>
                      <a:endParaRPr lang="en-US" sz="1400" b="1" i="0" u="none" strike="noStrike">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11994">
                <a:tc>
                  <a:txBody>
                    <a:bodyPr/>
                    <a:lstStyle/>
                    <a:p>
                      <a:pPr algn="l" fontAlgn="ctr"/>
                      <a:r>
                        <a:rPr lang="en-US" sz="1400" i="1" u="none" strike="noStrike" dirty="0">
                          <a:effectLst/>
                        </a:rPr>
                        <a:t>L5</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Layer 5 Sunshield simulator</a:t>
                      </a:r>
                      <a:endParaRPr lang="en-US" sz="1400" b="0" i="0"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a:effectLst/>
                        </a:rPr>
                        <a:t>POM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Instrument Pick-Off Mirror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04800">
                <a:tc>
                  <a:txBody>
                    <a:bodyPr/>
                    <a:lstStyle/>
                    <a:p>
                      <a:pPr algn="l" fontAlgn="ctr"/>
                      <a:r>
                        <a:rPr lang="en-US" sz="1400" i="1" u="none" strike="noStrike" dirty="0">
                          <a:effectLst/>
                        </a:rPr>
                        <a:t>LN2, N2</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Liquid Nitrogen; Gaseous Nitrogen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a:effectLst/>
                        </a:rPr>
                        <a:t>PM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Primary Mirror(s)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04800">
                <a:tc>
                  <a:txBody>
                    <a:bodyPr/>
                    <a:lstStyle/>
                    <a:p>
                      <a:pPr algn="l" fontAlgn="ctr"/>
                      <a:r>
                        <a:rPr lang="en-US" sz="1400" i="1" u="none" strike="noStrike">
                          <a:effectLst/>
                        </a:rPr>
                        <a:t>LRM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Launch Release Mechanism</a:t>
                      </a:r>
                      <a:endParaRPr lang="en-US" sz="1400" b="0" i="0"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PMSA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Primary Mirror Segment Assembly</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70628">
                <a:tc>
                  <a:txBody>
                    <a:bodyPr/>
                    <a:lstStyle/>
                    <a:p>
                      <a:pPr algn="l" fontAlgn="ctr"/>
                      <a:r>
                        <a:rPr lang="en-US" sz="1400" i="1" u="none" strike="noStrike">
                          <a:effectLst/>
                        </a:rPr>
                        <a:t>MIRI</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Mid-Infrared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PMBSS</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Primary Mirror Backplane Support Structure </a:t>
                      </a:r>
                      <a:r>
                        <a:rPr lang="en-US" sz="1400" u="none" strike="noStrike" dirty="0" smtClean="0">
                          <a:effectLst/>
                        </a:rPr>
                        <a:t/>
                      </a:r>
                      <a:br>
                        <a:rPr lang="en-US" sz="1400" u="none" strike="noStrike" dirty="0" smtClean="0">
                          <a:effectLst/>
                        </a:rPr>
                      </a:br>
                      <a:r>
                        <a:rPr lang="en-US" sz="1400" u="none" strike="noStrike" dirty="0" smtClean="0">
                          <a:effectLst/>
                        </a:rPr>
                        <a:t>(</a:t>
                      </a:r>
                      <a:r>
                        <a:rPr lang="en-US" sz="1400" u="none" strike="noStrike" dirty="0">
                          <a:effectLst/>
                        </a:rPr>
                        <a:t>BSF + BP)</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29142">
                <a:tc>
                  <a:txBody>
                    <a:bodyPr/>
                    <a:lstStyle/>
                    <a:p>
                      <a:pPr algn="l" fontAlgn="ctr"/>
                      <a:r>
                        <a:rPr lang="en-US" sz="1400" i="1" u="none" strike="noStrike">
                          <a:effectLst/>
                        </a:rPr>
                        <a:t>MLI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Multi-Layer Insulation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a:effectLst/>
                        </a:rPr>
                        <a:t>Q</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Heat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70628">
                <a:tc>
                  <a:txBody>
                    <a:bodyPr/>
                    <a:lstStyle/>
                    <a:p>
                      <a:pPr algn="l" fontAlgn="ctr"/>
                      <a:r>
                        <a:rPr lang="en-US" sz="1400" i="1" u="none" strike="noStrike">
                          <a:effectLst/>
                        </a:rPr>
                        <a:t>NASA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National Aeronautics and Space Administration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SI</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Science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70628">
                <a:tc>
                  <a:txBody>
                    <a:bodyPr/>
                    <a:lstStyle/>
                    <a:p>
                      <a:pPr algn="l" fontAlgn="ctr"/>
                      <a:r>
                        <a:rPr lang="en-US" sz="1400" i="1" u="none" strike="noStrike">
                          <a:effectLst/>
                        </a:rPr>
                        <a:t>NGAS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Northrop Grumman Aerospace Systems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SINDA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Systems Improved Numerical Differential Analyzer modeling tool</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70628">
                <a:tc>
                  <a:txBody>
                    <a:bodyPr/>
                    <a:lstStyle/>
                    <a:p>
                      <a:pPr algn="l" fontAlgn="ctr"/>
                      <a:r>
                        <a:rPr lang="en-US" sz="1400" i="1" u="none" strike="noStrike">
                          <a:effectLst/>
                        </a:rPr>
                        <a:t>NIRCam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Near-Infrared Camera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SM</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Secondary Mirror</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70628">
                <a:tc>
                  <a:txBody>
                    <a:bodyPr/>
                    <a:lstStyle/>
                    <a:p>
                      <a:pPr algn="l" fontAlgn="ctr"/>
                      <a:r>
                        <a:rPr lang="en-US" sz="1400" i="1" u="none" strike="noStrike">
                          <a:effectLst/>
                        </a:rPr>
                        <a:t>NIRSpec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Near-Infrared Spectrograph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SMA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Secondary Mirror Assembly</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70628">
                <a:tc>
                  <a:txBody>
                    <a:bodyPr/>
                    <a:lstStyle/>
                    <a:p>
                      <a:pPr algn="l" fontAlgn="ctr"/>
                      <a:r>
                        <a:rPr lang="en-US" sz="1400" i="1" u="none" strike="noStrike">
                          <a:effectLst/>
                        </a:rPr>
                        <a:t>OA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Optical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SMSS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Secondary Mirror Support Structure</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370628">
                <a:tc>
                  <a:txBody>
                    <a:bodyPr/>
                    <a:lstStyle/>
                    <a:p>
                      <a:pPr algn="l" fontAlgn="ctr"/>
                      <a:r>
                        <a:rPr lang="en-US" sz="1400" i="1" u="none" strike="noStrike">
                          <a:effectLst/>
                        </a:rPr>
                        <a:t>OGSE</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Optical Ground Support Equipment, a series of pre-OTIS Optical pathfinder tests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SVTS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Space Vehicle thermal Simulator</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370628">
                <a:tc>
                  <a:txBody>
                    <a:bodyPr/>
                    <a:lstStyle/>
                    <a:p>
                      <a:pPr algn="just" fontAlgn="ctr"/>
                      <a:r>
                        <a:rPr lang="en-US" sz="1400" i="1" u="none" strike="noStrike">
                          <a:effectLst/>
                        </a:rPr>
                        <a:t>OTE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Optical Telescope Element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TM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Tertiary Mirror</a:t>
                      </a:r>
                      <a:endParaRPr lang="en-US" sz="1400" b="0" i="0"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370628">
                <a:tc>
                  <a:txBody>
                    <a:bodyPr/>
                    <a:lstStyle/>
                    <a:p>
                      <a:pPr algn="just" fontAlgn="ctr"/>
                      <a:r>
                        <a:rPr lang="en-US" sz="1400" i="1" u="none" strike="noStrike" dirty="0">
                          <a:effectLst/>
                        </a:rPr>
                        <a:t>OTIS</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Optical Telescope Element plus Integrated Science Instrument Module (OTE + ISIM)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TPF</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Thermal Pathfinder test</a:t>
                      </a:r>
                      <a:endParaRPr lang="en-US" sz="1400" b="0" i="0"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370628">
                <a:tc>
                  <a:txBody>
                    <a:bodyPr/>
                    <a:lstStyle/>
                    <a:p>
                      <a:pPr algn="just" fontAlgn="ctr"/>
                      <a:r>
                        <a:rPr lang="en-US" sz="1400" i="1" u="none" strike="noStrike" dirty="0">
                          <a:effectLst/>
                        </a:rPr>
                        <a:t>PG</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a:t>
                      </a:r>
                      <a:r>
                        <a:rPr lang="en-US" sz="1400" u="none" strike="noStrike" dirty="0" err="1">
                          <a:effectLst/>
                        </a:rPr>
                        <a:t>PhotoGrammetry</a:t>
                      </a:r>
                      <a:r>
                        <a:rPr lang="en-US" sz="1400" u="none" strike="noStrike" dirty="0">
                          <a:effectLst/>
                        </a:rPr>
                        <a:t> cameras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dirty="0">
                          <a:effectLst/>
                        </a:rPr>
                        <a:t>W </a:t>
                      </a:r>
                      <a:endParaRPr lang="en-US" sz="1400" b="0" i="1"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Watt(s)</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4081873117"/>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pPr marL="231775" indent="-231775">
              <a:buFont typeface="+mj-lt"/>
              <a:buAutoNum type="arabicPeriod"/>
            </a:pPr>
            <a:r>
              <a:rPr lang="en-US" sz="1600" b="0" dirty="0" smtClean="0"/>
              <a:t>Park, S. et al. “Augmented Method to Improve Thermal Data for the Figure Drift Thermal Distortion Predictions of the JWST OTIS Cryogenic Vacuum Test.” </a:t>
            </a:r>
            <a:r>
              <a:rPr lang="en-US" sz="1600" b="0" i="1" dirty="0"/>
              <a:t>Proceedings of SPIE. </a:t>
            </a:r>
            <a:r>
              <a:rPr lang="en-US" sz="1600" b="0" dirty="0" smtClean="0"/>
              <a:t>10374, Optical Modeling and Performance Predictions IX, 1037406. 2017. </a:t>
            </a:r>
          </a:p>
          <a:p>
            <a:pPr marL="231775" indent="-231775">
              <a:buFont typeface="+mj-lt"/>
              <a:buAutoNum type="arabicPeriod"/>
            </a:pPr>
            <a:r>
              <a:rPr lang="en-US" sz="1600" b="0" dirty="0" smtClean="0"/>
              <a:t>Kimble, R. et al. “James Webb Space Telescope (JWST) optical telescope element and integrated science instrument module (OTIS) cryogenic test program and results.”</a:t>
            </a:r>
            <a:r>
              <a:rPr lang="en-US" sz="1600" b="0" i="1" dirty="0"/>
              <a:t> Proceedings of SPIE. </a:t>
            </a:r>
            <a:r>
              <a:rPr lang="en-US" sz="1600" b="0" dirty="0" smtClean="0"/>
              <a:t>10698, Space Telescopes and Instrumentation 2018: Infrared and Millimeter Wave, 1069805. 24 July 2018. </a:t>
            </a:r>
          </a:p>
          <a:p>
            <a:pPr marL="231775" indent="-231775">
              <a:buFont typeface="+mj-lt"/>
              <a:buAutoNum type="arabicPeriod"/>
            </a:pPr>
            <a:r>
              <a:rPr lang="en-US" sz="1600" b="0" dirty="0" smtClean="0"/>
              <a:t>“Webb’s Mirrors.” </a:t>
            </a:r>
            <a:r>
              <a:rPr lang="en-US" sz="1600" b="0" i="1" dirty="0" smtClean="0"/>
              <a:t>NASA’s James Webb Space Telescope Flickr Account</a:t>
            </a:r>
            <a:r>
              <a:rPr lang="en-US" sz="1600" b="0" i="1" dirty="0"/>
              <a:t>. </a:t>
            </a:r>
            <a:r>
              <a:rPr lang="en-US" sz="1600" b="0" dirty="0">
                <a:hlinkClick r:id="rId3"/>
              </a:rPr>
              <a:t>https://</a:t>
            </a:r>
            <a:r>
              <a:rPr lang="en-US" sz="1600" b="0" dirty="0" smtClean="0">
                <a:hlinkClick r:id="rId3"/>
              </a:rPr>
              <a:t>www.flickr.com/photos/nasawebbtelescope/5891526008</a:t>
            </a:r>
            <a:r>
              <a:rPr lang="en-US" sz="1600" b="0" dirty="0" smtClean="0"/>
              <a:t> </a:t>
            </a:r>
          </a:p>
          <a:p>
            <a:pPr marL="231775" indent="-231775">
              <a:buFont typeface="+mj-lt"/>
              <a:buAutoNum type="arabicPeriod"/>
            </a:pPr>
            <a:r>
              <a:rPr lang="en-US" sz="1600" b="0" dirty="0"/>
              <a:t>Park, S., Brinckerhoff, P., Franck, R., Schweickart, R., Thomson, S., Burt, W., and Ousley, W. “Successful Completion of the JWST OGSE2 Cryogenic Test at JSC Chamber-A while Managing Numerous Challenges.” </a:t>
            </a:r>
            <a:r>
              <a:rPr lang="en-US" sz="1600" b="0" i="1" dirty="0"/>
              <a:t>46</a:t>
            </a:r>
            <a:r>
              <a:rPr lang="en-US" sz="1600" b="0" i="1" baseline="30000" dirty="0"/>
              <a:t>th</a:t>
            </a:r>
            <a:r>
              <a:rPr lang="en-US" sz="1600" b="0" dirty="0"/>
              <a:t> </a:t>
            </a:r>
            <a:r>
              <a:rPr lang="en-US" sz="1600" b="0" i="1" dirty="0"/>
              <a:t>International Conference on Environmental Systems.</a:t>
            </a:r>
            <a:r>
              <a:rPr lang="en-US" sz="1600" b="0" dirty="0"/>
              <a:t> Vienna, Austria, July 13-17, 2016.</a:t>
            </a:r>
          </a:p>
          <a:p>
            <a:pPr marL="231775" indent="-231775">
              <a:buFont typeface="+mj-lt"/>
              <a:buAutoNum type="arabicPeriod"/>
            </a:pPr>
            <a:endParaRPr lang="en-US" sz="1600" dirty="0" smtClean="0">
              <a:solidFill>
                <a:srgbClr val="FF0000"/>
              </a:solidFill>
            </a:endParaRPr>
          </a:p>
          <a:p>
            <a:pPr marL="231775" indent="-231775">
              <a:buFont typeface="+mj-lt"/>
              <a:buAutoNum type="arabicPeriod"/>
            </a:pPr>
            <a:endParaRPr lang="en-US" sz="1600" b="0" dirty="0" smtClean="0"/>
          </a:p>
          <a:p>
            <a:pPr marL="231775" indent="-231775">
              <a:buFont typeface="+mj-lt"/>
              <a:buAutoNum type="arabicPeriod"/>
            </a:pPr>
            <a:endParaRPr lang="en-US" sz="1600" b="0" dirty="0"/>
          </a:p>
        </p:txBody>
      </p:sp>
    </p:spTree>
    <p:extLst>
      <p:ext uri="{BB962C8B-B14F-4D97-AF65-F5344CB8AC3E}">
        <p14:creationId xmlns:p14="http://schemas.microsoft.com/office/powerpoint/2010/main" val="865038822"/>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JWST_Typical_Theme">
  <a:themeElements>
    <a:clrScheme name="OTE PMR Input - April 2003 2">
      <a:dk1>
        <a:srgbClr val="000000"/>
      </a:dk1>
      <a:lt1>
        <a:srgbClr val="FFFFFF"/>
      </a:lt1>
      <a:dk2>
        <a:srgbClr val="008FEE"/>
      </a:dk2>
      <a:lt2>
        <a:srgbClr val="868686"/>
      </a:lt2>
      <a:accent1>
        <a:srgbClr val="D4D400"/>
      </a:accent1>
      <a:accent2>
        <a:srgbClr val="000282"/>
      </a:accent2>
      <a:accent3>
        <a:srgbClr val="FFFFFF"/>
      </a:accent3>
      <a:accent4>
        <a:srgbClr val="000000"/>
      </a:accent4>
      <a:accent5>
        <a:srgbClr val="E6E6AA"/>
      </a:accent5>
      <a:accent6>
        <a:srgbClr val="000275"/>
      </a:accent6>
      <a:hlink>
        <a:srgbClr val="FF0017"/>
      </a:hlink>
      <a:folHlink>
        <a:srgbClr val="006100"/>
      </a:folHlink>
    </a:clrScheme>
    <a:fontScheme name="OTE PMR Input - April 2003">
      <a:majorFont>
        <a:latin typeface="Impact"/>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chemeClr val="tx1"/>
          </a:solidFill>
          <a:prstDash val="solid"/>
          <a:round/>
          <a:headEnd type="none" w="sm" len="sm"/>
          <a:tailEnd type="stealth" w="lg" len="lg"/>
        </a:ln>
        <a:effectLst/>
      </a:spPr>
      <a:bodyPr vert="horz" wrap="none" lIns="91440" tIns="45720" rIns="91440" bIns="45720" numCol="1" rtlCol="0"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1800" b="1" i="0" u="none" strike="noStrike" cap="none" normalizeH="0" baseline="0" smtClean="0">
            <a:ln>
              <a:noFill/>
            </a:ln>
            <a:solidFill>
              <a:schemeClr val="tx1"/>
            </a:solidFill>
            <a:effectLst/>
            <a:latin typeface="Arial Narrow" pitchFamily="34" charset="0"/>
          </a:defRPr>
        </a:defPPr>
      </a:lstStyle>
    </a:spDef>
    <a:lnDef>
      <a:spPr bwMode="auto">
        <a:blipFill dpi="0" rotWithShape="0">
          <a:blip xmlns:r="http://schemas.openxmlformats.org/officeDocument/2006/relationships" r:embed="rId1"/>
          <a:srcRect/>
          <a:stretch>
            <a:fillRect/>
          </a:stretch>
        </a:blipFill>
        <a:ln w="9525" cap="flat" cmpd="sng" algn="ctr">
          <a:solidFill>
            <a:schemeClr val="tx1"/>
          </a:solidFill>
          <a:prstDash val="solid"/>
          <a:round/>
          <a:headEnd type="none" w="med" len="med"/>
          <a:tailEnd type="none" w="med" len="med"/>
        </a:ln>
        <a:effectLst/>
      </a:spPr>
      <a:bodyPr/>
      <a:lstStyle/>
    </a:lnDef>
  </a:objectDefaults>
  <a:extraClrSchemeLst>
    <a:extraClrScheme>
      <a:clrScheme name="OTE PMR Input - April 2003 1">
        <a:dk1>
          <a:srgbClr val="FF00FF"/>
        </a:dk1>
        <a:lt1>
          <a:srgbClr val="FFFFFF"/>
        </a:lt1>
        <a:dk2>
          <a:srgbClr val="000000"/>
        </a:dk2>
        <a:lt2>
          <a:srgbClr val="0000FF"/>
        </a:lt2>
        <a:accent1>
          <a:srgbClr val="00B4FF"/>
        </a:accent1>
        <a:accent2>
          <a:srgbClr val="FEFF00"/>
        </a:accent2>
        <a:accent3>
          <a:srgbClr val="AAAAAA"/>
        </a:accent3>
        <a:accent4>
          <a:srgbClr val="DADADA"/>
        </a:accent4>
        <a:accent5>
          <a:srgbClr val="AAD6FF"/>
        </a:accent5>
        <a:accent6>
          <a:srgbClr val="E6E700"/>
        </a:accent6>
        <a:hlink>
          <a:srgbClr val="FF0000"/>
        </a:hlink>
        <a:folHlink>
          <a:srgbClr val="00FF78"/>
        </a:folHlink>
      </a:clrScheme>
      <a:clrMap bg1="dk2" tx1="lt1" bg2="dk1" tx2="lt2" accent1="accent1" accent2="accent2" accent3="accent3" accent4="accent4" accent5="accent5" accent6="accent6" hlink="hlink" folHlink="folHlink"/>
    </a:extraClrScheme>
    <a:extraClrScheme>
      <a:clrScheme name="OTE PMR Input - April 2003 2">
        <a:dk1>
          <a:srgbClr val="000000"/>
        </a:dk1>
        <a:lt1>
          <a:srgbClr val="FFFFFF"/>
        </a:lt1>
        <a:dk2>
          <a:srgbClr val="008FEE"/>
        </a:dk2>
        <a:lt2>
          <a:srgbClr val="868686"/>
        </a:lt2>
        <a:accent1>
          <a:srgbClr val="D4D400"/>
        </a:accent1>
        <a:accent2>
          <a:srgbClr val="000282"/>
        </a:accent2>
        <a:accent3>
          <a:srgbClr val="FFFFFF"/>
        </a:accent3>
        <a:accent4>
          <a:srgbClr val="000000"/>
        </a:accent4>
        <a:accent5>
          <a:srgbClr val="E6E6AA"/>
        </a:accent5>
        <a:accent6>
          <a:srgbClr val="000275"/>
        </a:accent6>
        <a:hlink>
          <a:srgbClr val="FF0017"/>
        </a:hlink>
        <a:folHlink>
          <a:srgbClr val="0061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80CDDDCC69E30429B5ED7C818E8CEB2" ma:contentTypeVersion="0" ma:contentTypeDescription="Create a new document." ma:contentTypeScope="" ma:versionID="f6f517649129cfaf6d8d50ac2d8575c3">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D088F3CC-1E72-4855-8D17-878C3BFB45BD}">
  <ds:schemaRefs>
    <ds:schemaRef ds:uri="http://purl.org/dc/dcmitype/"/>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0C038F2-FB13-4745-81A5-7B9A4380ADEF}">
  <ds:schemaRefs>
    <ds:schemaRef ds:uri="http://schemas.microsoft.com/sharepoint/v3/contenttype/forms"/>
  </ds:schemaRefs>
</ds:datastoreItem>
</file>

<file path=customXml/itemProps3.xml><?xml version="1.0" encoding="utf-8"?>
<ds:datastoreItem xmlns:ds="http://schemas.openxmlformats.org/officeDocument/2006/customXml" ds:itemID="{3310109A-2F1A-4323-98C4-A896F8D3B2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JWST_Typical_Theme</Template>
  <TotalTime>61039</TotalTime>
  <Words>13110</Words>
  <Application>Microsoft Office PowerPoint</Application>
  <PresentationFormat>On-screen Show (4:3)</PresentationFormat>
  <Paragraphs>605</Paragraphs>
  <Slides>32</Slides>
  <Notes>32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Arial Narrow</vt:lpstr>
      <vt:lpstr>Calibri</vt:lpstr>
      <vt:lpstr>Impact</vt:lpstr>
      <vt:lpstr>Palatino Linotype</vt:lpstr>
      <vt:lpstr>Times New Roman</vt:lpstr>
      <vt:lpstr>Wingdings</vt:lpstr>
      <vt:lpstr>JWST_Typical_Theme</vt:lpstr>
      <vt:lpstr>James Webb Space Telescope  Optical Telescope Element /  Integrated Science Instrument Module (OTIS) Cryogenic Vacuum Test  Part IV: Lessons Learned</vt:lpstr>
      <vt:lpstr>Overview</vt:lpstr>
      <vt:lpstr>Recap: Components in the OTIS CV Test</vt:lpstr>
      <vt:lpstr>PowerPoint Presentation</vt:lpstr>
      <vt:lpstr>Test and Flight Model Integration</vt:lpstr>
      <vt:lpstr>Temperature-Dependent Emissivity Sets</vt:lpstr>
      <vt:lpstr>Modeling of Heat Sources</vt:lpstr>
      <vt:lpstr>Sparsity of Temperature Sensors: Evaluating Thermal Stresses</vt:lpstr>
      <vt:lpstr>Sparsity of Temperature Sensors: Thermal Distortion Model Crosschecks</vt:lpstr>
      <vt:lpstr>Sparsity of Temperature Sensors: Diagnosing Anomalies</vt:lpstr>
      <vt:lpstr>Sparse Temperature Sensor Scenario 1: BSF-to-IEC interface [Ref. 2]</vt:lpstr>
      <vt:lpstr>Sparse Temperature Sensor Scenario 2: Stray-Light Frill [Ref. 2]</vt:lpstr>
      <vt:lpstr>PowerPoint Presentation</vt:lpstr>
      <vt:lpstr>Flight Heater Setpoint Modification</vt:lpstr>
      <vt:lpstr>Test-Monitoring Software</vt:lpstr>
      <vt:lpstr>Use of Virtual Sensors</vt:lpstr>
      <vt:lpstr>Heaters on Optical Surfaces</vt:lpstr>
      <vt:lpstr>Contamination Constraints</vt:lpstr>
      <vt:lpstr>Thermal Instrumentation</vt:lpstr>
      <vt:lpstr>Securing of Critical Thermal Sensors </vt:lpstr>
      <vt:lpstr>“On-Off” Heater Control in Cryogenic  Flight Systems</vt:lpstr>
      <vt:lpstr>High Gas Loads</vt:lpstr>
      <vt:lpstr>PowerPoint Presentation</vt:lpstr>
      <vt:lpstr>Pre-Test Training</vt:lpstr>
      <vt:lpstr>Runaway Heaters</vt:lpstr>
      <vt:lpstr>Temperature Sensors</vt:lpstr>
      <vt:lpstr>Risk Mitigation</vt:lpstr>
      <vt:lpstr>Part IV Summary </vt:lpstr>
      <vt:lpstr>Acknowledgements</vt:lpstr>
      <vt:lpstr>Reference: Acronyms</vt:lpstr>
      <vt:lpstr>Reference: Acronyms</vt:lpstr>
      <vt:lpstr>References</vt:lpstr>
    </vt:vector>
  </TitlesOfParts>
  <Company>Harris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Huguet, Jesse (U.S. Person)</dc:creator>
  <cp:lastModifiedBy>Yang, Kan. (GSFC-5450)</cp:lastModifiedBy>
  <cp:revision>1160</cp:revision>
  <dcterms:created xsi:type="dcterms:W3CDTF">2017-02-21T14:45:38Z</dcterms:created>
  <dcterms:modified xsi:type="dcterms:W3CDTF">2020-07-30T02:36:45Z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0f9bff4c-586e-4d43-92f1-37ca7557f442</vt:lpwstr>
  </property>
  <property fmtid="{D5CDD505-2E9C-101B-9397-08002B2CF9AE}" pid="3" name="CLASSIFICATION">
    <vt:lpwstr>Export Control</vt:lpwstr>
  </property>
</Properties>
</file>