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3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4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5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4"/>
    <p:sldMasterId id="2147483735" r:id="rId5"/>
    <p:sldMasterId id="2147483765" r:id="rId6"/>
    <p:sldMasterId id="2147483843" r:id="rId7"/>
    <p:sldMasterId id="2147483748" r:id="rId8"/>
    <p:sldMasterId id="2147483743" r:id="rId9"/>
  </p:sldMasterIdLst>
  <p:notesMasterIdLst>
    <p:notesMasterId r:id="rId32"/>
  </p:notesMasterIdLst>
  <p:handoutMasterIdLst>
    <p:handoutMasterId r:id="rId33"/>
  </p:handoutMasterIdLst>
  <p:sldIdLst>
    <p:sldId id="256" r:id="rId10"/>
    <p:sldId id="615" r:id="rId11"/>
    <p:sldId id="423" r:id="rId12"/>
    <p:sldId id="378" r:id="rId13"/>
    <p:sldId id="399" r:id="rId14"/>
    <p:sldId id="385" r:id="rId15"/>
    <p:sldId id="24754" r:id="rId16"/>
    <p:sldId id="24752" r:id="rId17"/>
    <p:sldId id="424" r:id="rId18"/>
    <p:sldId id="1556" r:id="rId19"/>
    <p:sldId id="24748" r:id="rId20"/>
    <p:sldId id="557" r:id="rId21"/>
    <p:sldId id="24753" r:id="rId22"/>
    <p:sldId id="556" r:id="rId23"/>
    <p:sldId id="559" r:id="rId24"/>
    <p:sldId id="563" r:id="rId25"/>
    <p:sldId id="539" r:id="rId26"/>
    <p:sldId id="24751" r:id="rId27"/>
    <p:sldId id="24730" r:id="rId28"/>
    <p:sldId id="24755" r:id="rId29"/>
    <p:sldId id="608" r:id="rId30"/>
    <p:sldId id="607" r:id="rId31"/>
  </p:sldIdLst>
  <p:sldSz cx="12192000" cy="6858000"/>
  <p:notesSz cx="6858000" cy="9144000"/>
  <p:defaultTextStyle>
    <a:defPPr>
      <a:defRPr lang="en-US"/>
    </a:defPPr>
    <a:lvl1pPr marL="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NASA" id="{0DC8DE3F-C107-40B9-882F-171CD370A138}">
          <p14:sldIdLst>
            <p14:sldId id="256"/>
            <p14:sldId id="615"/>
            <p14:sldId id="423"/>
            <p14:sldId id="378"/>
            <p14:sldId id="399"/>
            <p14:sldId id="385"/>
            <p14:sldId id="24754"/>
            <p14:sldId id="24752"/>
            <p14:sldId id="424"/>
            <p14:sldId id="1556"/>
            <p14:sldId id="24748"/>
            <p14:sldId id="557"/>
            <p14:sldId id="24753"/>
            <p14:sldId id="556"/>
            <p14:sldId id="559"/>
            <p14:sldId id="563"/>
            <p14:sldId id="539"/>
            <p14:sldId id="24751"/>
            <p14:sldId id="24730"/>
            <p14:sldId id="24755"/>
            <p14:sldId id="608"/>
            <p14:sldId id="607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atterson, Emily" initials="PE" lastIdx="2" clrIdx="0">
    <p:extLst>
      <p:ext uri="{19B8F6BF-5375-455C-9EA6-DF929625EA0E}">
        <p15:presenceInfo xmlns:p15="http://schemas.microsoft.com/office/powerpoint/2012/main" userId="S-1-5-21-2516725855-2359674507-435327265-19896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EEEE"/>
    <a:srgbClr val="DDDDDD"/>
    <a:srgbClr val="3434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44" autoAdjust="0"/>
    <p:restoredTop sz="93363" autoAdjust="0"/>
  </p:normalViewPr>
  <p:slideViewPr>
    <p:cSldViewPr snapToGrid="0">
      <p:cViewPr varScale="1">
        <p:scale>
          <a:sx n="62" d="100"/>
          <a:sy n="62" d="100"/>
        </p:scale>
        <p:origin x="924" y="64"/>
      </p:cViewPr>
      <p:guideLst/>
    </p:cSldViewPr>
  </p:slideViewPr>
  <p:outlineViewPr>
    <p:cViewPr>
      <p:scale>
        <a:sx n="33" d="100"/>
        <a:sy n="33" d="100"/>
      </p:scale>
      <p:origin x="0" y="-5080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8" d="100"/>
          <a:sy n="88" d="100"/>
        </p:scale>
        <p:origin x="2664" y="20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microsoft.com/office/2016/11/relationships/changesInfo" Target="changesInfos/changesInfo1.xml"/><Relationship Id="rId21" Type="http://schemas.openxmlformats.org/officeDocument/2006/relationships/slide" Target="slides/slide12.xml"/><Relationship Id="rId34" Type="http://schemas.openxmlformats.org/officeDocument/2006/relationships/commentAuthors" Target="commentAuthor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handoutMaster" Target="handoutMasters/handoutMaster1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viewProps" Target="viewProp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presProps" Target="presProp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tterson, Emily" userId="415a584c-3785-48ec-82af-17d2af68e8f4" providerId="ADAL" clId="{986BCE8D-812D-474C-9F9A-183A820639D1}"/>
    <pc:docChg chg="modSld">
      <pc:chgData name="Patterson, Emily" userId="415a584c-3785-48ec-82af-17d2af68e8f4" providerId="ADAL" clId="{986BCE8D-812D-474C-9F9A-183A820639D1}" dt="2022-05-09T15:07:38.474" v="16" actId="20577"/>
      <pc:docMkLst>
        <pc:docMk/>
      </pc:docMkLst>
      <pc:sldChg chg="modSp mod">
        <pc:chgData name="Patterson, Emily" userId="415a584c-3785-48ec-82af-17d2af68e8f4" providerId="ADAL" clId="{986BCE8D-812D-474C-9F9A-183A820639D1}" dt="2022-05-09T15:07:38.474" v="16" actId="20577"/>
        <pc:sldMkLst>
          <pc:docMk/>
          <pc:sldMk cId="3218769578" sldId="607"/>
        </pc:sldMkLst>
        <pc:spChg chg="mod">
          <ac:chgData name="Patterson, Emily" userId="415a584c-3785-48ec-82af-17d2af68e8f4" providerId="ADAL" clId="{986BCE8D-812D-474C-9F9A-183A820639D1}" dt="2022-05-09T15:07:38.474" v="16" actId="20577"/>
          <ac:spMkLst>
            <pc:docMk/>
            <pc:sldMk cId="3218769578" sldId="607"/>
            <ac:spMk id="3" creationId="{00000000-0000-0000-0000-000000000000}"/>
          </ac:spMkLst>
        </pc:spChg>
      </pc:sldChg>
      <pc:sldChg chg="modSp mod">
        <pc:chgData name="Patterson, Emily" userId="415a584c-3785-48ec-82af-17d2af68e8f4" providerId="ADAL" clId="{986BCE8D-812D-474C-9F9A-183A820639D1}" dt="2022-05-09T15:06:24.251" v="10"/>
        <pc:sldMkLst>
          <pc:docMk/>
          <pc:sldMk cId="3457118998" sldId="608"/>
        </pc:sldMkLst>
        <pc:spChg chg="mod">
          <ac:chgData name="Patterson, Emily" userId="415a584c-3785-48ec-82af-17d2af68e8f4" providerId="ADAL" clId="{986BCE8D-812D-474C-9F9A-183A820639D1}" dt="2022-05-09T15:06:24.251" v="10"/>
          <ac:spMkLst>
            <pc:docMk/>
            <pc:sldMk cId="3457118998" sldId="608"/>
            <ac:spMk id="3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529286-6EA3-4D64-9B3E-72BBA6F05B1E}" type="datetimeFigureOut">
              <a:rPr lang="en-US" smtClean="0"/>
              <a:t>5/9/2022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0DD71A-418C-4AA8-85AF-49C08B99B92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356037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35594D-CF47-449E-B140-14751C91677D}" type="datetimeFigureOut">
              <a:rPr lang="en-US" smtClean="0"/>
              <a:t>5/9/2022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411ABD-AF0A-4D0D-8CF4-EFB4A190085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330511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411ABD-AF0A-4D0D-8CF4-EFB4A1900856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59664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D85696D-D428-4702-B3E1-9F4AE62ECB11}" type="slidenum">
              <a:rPr lang="en-US"/>
              <a:pPr/>
              <a:t>5</a:t>
            </a:fld>
            <a:endParaRPr lang="en-US" dirty="0"/>
          </a:p>
        </p:txBody>
      </p:sp>
      <p:sp>
        <p:nvSpPr>
          <p:cNvPr id="283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2588" y="685800"/>
            <a:ext cx="6096000" cy="3429000"/>
          </a:xfrm>
          <a:ln/>
        </p:spPr>
      </p:sp>
      <p:sp>
        <p:nvSpPr>
          <p:cNvPr id="283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 lIns="91432" tIns="45717" rIns="91432" bIns="45717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62940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D85696D-D428-4702-B3E1-9F4AE62ECB11}" type="slidenum">
              <a:rPr lang="en-US"/>
              <a:pPr/>
              <a:t>6</a:t>
            </a:fld>
            <a:endParaRPr lang="en-US" dirty="0"/>
          </a:p>
        </p:txBody>
      </p:sp>
      <p:sp>
        <p:nvSpPr>
          <p:cNvPr id="283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2588" y="685800"/>
            <a:ext cx="6096000" cy="3429000"/>
          </a:xfrm>
          <a:ln/>
        </p:spPr>
      </p:sp>
      <p:sp>
        <p:nvSpPr>
          <p:cNvPr id="283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 lIns="91432" tIns="45717" rIns="91432" bIns="45717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19452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411ABD-AF0A-4D0D-8CF4-EFB4A1900856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40082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E89008-A845-3542-9030-80EE4706E754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45800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E89008-A845-3542-9030-80EE4706E754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22673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11ABD-AF0A-4D0D-8CF4-EFB4A1900856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01871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411ABD-AF0A-4D0D-8CF4-EFB4A1900856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5387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11ABD-AF0A-4D0D-8CF4-EFB4A1900856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9489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8980" y="4481532"/>
            <a:ext cx="5621020" cy="3666708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63DA6FE-9131-A440-8654-6B8559CB7F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831313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411ABD-AF0A-4D0D-8CF4-EFB4A1900856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20169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411ABD-AF0A-4D0D-8CF4-EFB4A1900856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87703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presentation title, presenter, branding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865DFC8-D12A-6046-8EB0-F4686FD2E38C}"/>
              </a:ext>
            </a:extLst>
          </p:cNvPr>
          <p:cNvSpPr/>
          <p:nvPr userDrawn="1"/>
        </p:nvSpPr>
        <p:spPr>
          <a:xfrm>
            <a:off x="0" y="0"/>
            <a:ext cx="12192000" cy="457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"/>
          <p:cNvSpPr>
            <a:spLocks noGrp="1"/>
          </p:cNvSpPr>
          <p:nvPr>
            <p:ph type="subTitle" idx="1" hasCustomPrompt="1"/>
          </p:nvPr>
        </p:nvSpPr>
        <p:spPr>
          <a:xfrm>
            <a:off x="0" y="4572000"/>
            <a:ext cx="12192000" cy="1005840"/>
          </a:xfrm>
          <a:prstGeom prst="rect">
            <a:avLst/>
          </a:prstGeom>
          <a:solidFill>
            <a:schemeClr val="tx2"/>
          </a:solidFill>
        </p:spPr>
        <p:txBody>
          <a:bodyPr wrap="square" lIns="822960" rIns="822960" anchor="ctr">
            <a:noAutofit/>
          </a:bodyPr>
          <a:lstStyle>
            <a:lvl1pPr marL="0" indent="0" algn="l">
              <a:lnSpc>
                <a:spcPct val="90000"/>
              </a:lnSpc>
              <a:buNone/>
              <a:defRPr sz="3000">
                <a:solidFill>
                  <a:schemeClr val="bg2"/>
                </a:solidFill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/>
              <a:t>Click to add presenter name(s) or change background color (dark palette only)</a:t>
            </a:r>
          </a:p>
        </p:txBody>
      </p:sp>
      <p:sp>
        <p:nvSpPr>
          <p:cNvPr id="2" name="Title"/>
          <p:cNvSpPr>
            <a:spLocks noGrp="1"/>
          </p:cNvSpPr>
          <p:nvPr>
            <p:ph type="ctrTitle" hasCustomPrompt="1"/>
          </p:nvPr>
        </p:nvSpPr>
        <p:spPr>
          <a:xfrm>
            <a:off x="838200" y="548640"/>
            <a:ext cx="10515600" cy="3474720"/>
          </a:xfrm>
          <a:prstGeom prst="rect">
            <a:avLst/>
          </a:prstGeom>
          <a:noFill/>
        </p:spPr>
        <p:txBody>
          <a:bodyPr wrap="square" lIns="0" tIns="0" rIns="0" bIns="0" anchor="b">
            <a:normAutofit/>
          </a:bodyPr>
          <a:lstStyle>
            <a:lvl1pPr algn="l">
              <a:lnSpc>
                <a:spcPct val="120000"/>
              </a:lnSpc>
              <a:defRPr sz="6600" b="0" spc="-15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/>
              <a:t>Click To Add Presentation Title or Change Text Color (Dark Palette Only)</a:t>
            </a:r>
          </a:p>
        </p:txBody>
      </p:sp>
    </p:spTree>
    <p:extLst>
      <p:ext uri="{BB962C8B-B14F-4D97-AF65-F5344CB8AC3E}">
        <p14:creationId xmlns:p14="http://schemas.microsoft.com/office/powerpoint/2010/main" val="21803918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background transparency, title, brandin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25B9363-A086-C144-94DA-FA993DDEA445}"/>
              </a:ext>
            </a:extLst>
          </p:cNvPr>
          <p:cNvSpPr/>
          <p:nvPr userDrawn="1"/>
        </p:nvSpPr>
        <p:spPr>
          <a:xfrm>
            <a:off x="0" y="0"/>
            <a:ext cx="12192000" cy="55778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Image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1"/>
            <a:ext cx="12192000" cy="5577839"/>
          </a:xfrm>
          <a:prstGeom prst="rect">
            <a:avLst/>
          </a:prstGeom>
          <a:noFill/>
        </p:spPr>
        <p:txBody>
          <a:bodyPr anchor="t"/>
          <a:lstStyle>
            <a:lvl1pPr marL="0" indent="0" algn="ctr">
              <a:buNone/>
              <a:defRPr i="0"/>
            </a:lvl1pPr>
          </a:lstStyle>
          <a:p>
            <a:r>
              <a:rPr lang="en-US" dirty="0"/>
              <a:t>Click to add image at 40% (or higher) transparency and remember to add ALT TEXT: Format &gt; Alt Text &gt; “Description” (not title)</a:t>
            </a:r>
          </a:p>
        </p:txBody>
      </p:sp>
      <p:sp>
        <p:nvSpPr>
          <p:cNvPr id="2" name="Title"/>
          <p:cNvSpPr>
            <a:spLocks noGrp="1"/>
          </p:cNvSpPr>
          <p:nvPr>
            <p:ph type="ctrTitle" hasCustomPrompt="1"/>
          </p:nvPr>
        </p:nvSpPr>
        <p:spPr>
          <a:xfrm>
            <a:off x="0" y="1742440"/>
            <a:ext cx="12192000" cy="2740660"/>
          </a:xfrm>
          <a:prstGeom prst="rect">
            <a:avLst/>
          </a:prstGeom>
          <a:noFill/>
        </p:spPr>
        <p:txBody>
          <a:bodyPr wrap="square" lIns="822960" tIns="91440" rIns="822960" bIns="91440" anchor="ctr">
            <a:noAutofit/>
          </a:bodyPr>
          <a:lstStyle>
            <a:lvl1pPr algn="ctr">
              <a:defRPr sz="4800" b="0" spc="-150" baseline="0">
                <a:solidFill>
                  <a:schemeClr val="bg2"/>
                </a:solidFill>
                <a:latin typeface="+mn-lt"/>
              </a:defRPr>
            </a:lvl1pPr>
          </a:lstStyle>
          <a:p>
            <a:r>
              <a:rPr lang="en-US" dirty="0"/>
              <a:t>Click To Add Presentation Title</a:t>
            </a:r>
            <a:br>
              <a:rPr lang="en-US" dirty="0"/>
            </a:br>
            <a:r>
              <a:rPr lang="en-US" dirty="0"/>
              <a:t>Emphasize words by selecting and updating font to Arial Black</a:t>
            </a:r>
          </a:p>
        </p:txBody>
      </p:sp>
    </p:spTree>
    <p:extLst>
      <p:ext uri="{BB962C8B-B14F-4D97-AF65-F5344CB8AC3E}">
        <p14:creationId xmlns:p14="http://schemas.microsoft.com/office/powerpoint/2010/main" val="8674703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, description, bran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DF5C465-2889-3B47-AFBA-477422C8569C}"/>
              </a:ext>
            </a:extLst>
          </p:cNvPr>
          <p:cNvSpPr/>
          <p:nvPr userDrawn="1"/>
        </p:nvSpPr>
        <p:spPr>
          <a:xfrm>
            <a:off x="0" y="4114799"/>
            <a:ext cx="12192000" cy="1463039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">
            <a:extLst>
              <a:ext uri="{FF2B5EF4-FFF2-40B4-BE49-F238E27FC236}">
                <a16:creationId xmlns:a16="http://schemas.microsoft.com/office/drawing/2014/main" id="{A0DC7731-EA5E-9D44-81BA-11FEE85506B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38200" y="4389120"/>
            <a:ext cx="10515600" cy="914400"/>
          </a:xfrm>
          <a:prstGeom prst="rect">
            <a:avLst/>
          </a:prstGeom>
          <a:noFill/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2800" baseline="0">
                <a:solidFill>
                  <a:schemeClr val="bg1"/>
                </a:solidFill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/>
              <a:t>Click to add short description</a:t>
            </a:r>
          </a:p>
        </p:txBody>
      </p:sp>
      <p:sp>
        <p:nvSpPr>
          <p:cNvPr id="2" name="Title"/>
          <p:cNvSpPr>
            <a:spLocks noGrp="1"/>
          </p:cNvSpPr>
          <p:nvPr>
            <p:ph type="ctrTitle" hasCustomPrompt="1"/>
          </p:nvPr>
        </p:nvSpPr>
        <p:spPr>
          <a:xfrm>
            <a:off x="0" y="0"/>
            <a:ext cx="12192000" cy="4114800"/>
          </a:xfrm>
          <a:prstGeom prst="rect">
            <a:avLst/>
          </a:prstGeom>
          <a:solidFill>
            <a:schemeClr val="tx2"/>
          </a:solidFill>
        </p:spPr>
        <p:txBody>
          <a:bodyPr lIns="822960" tIns="914400" rIns="822960" bIns="457200" anchor="ctr">
            <a:normAutofit/>
          </a:bodyPr>
          <a:lstStyle>
            <a:lvl1pPr algn="ctr">
              <a:lnSpc>
                <a:spcPct val="120000"/>
              </a:lnSpc>
              <a:defRPr sz="4800" b="0" spc="-150" baseline="0">
                <a:solidFill>
                  <a:schemeClr val="bg2"/>
                </a:solidFill>
                <a:latin typeface="+mn-lt"/>
              </a:defRPr>
            </a:lvl1pPr>
          </a:lstStyle>
          <a:p>
            <a:r>
              <a:rPr lang="en-US" dirty="0"/>
              <a:t>Section X:</a:t>
            </a:r>
            <a:br>
              <a:rPr lang="en-US" dirty="0"/>
            </a:br>
            <a:r>
              <a:rPr lang="en-US" dirty="0"/>
              <a:t>Click To Add Section Title Or Change Background Color (Dark Palette Only)</a:t>
            </a:r>
          </a:p>
        </p:txBody>
      </p:sp>
    </p:spTree>
    <p:extLst>
      <p:ext uri="{BB962C8B-B14F-4D97-AF65-F5344CB8AC3E}">
        <p14:creationId xmlns:p14="http://schemas.microsoft.com/office/powerpoint/2010/main" val="586049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/section title, description, bran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E9CE32F-10B6-5C4D-AEC9-59EBAB13B5DF}"/>
              </a:ext>
            </a:extLst>
          </p:cNvPr>
          <p:cNvSpPr/>
          <p:nvPr userDrawn="1"/>
        </p:nvSpPr>
        <p:spPr>
          <a:xfrm>
            <a:off x="0" y="2468879"/>
            <a:ext cx="12192000" cy="310896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"/>
          <p:cNvSpPr>
            <a:spLocks noGrp="1"/>
          </p:cNvSpPr>
          <p:nvPr>
            <p:ph type="subTitle" idx="1" hasCustomPrompt="1"/>
          </p:nvPr>
        </p:nvSpPr>
        <p:spPr>
          <a:xfrm>
            <a:off x="838200" y="2834640"/>
            <a:ext cx="10515600" cy="2286000"/>
          </a:xfrm>
          <a:prstGeom prst="rect">
            <a:avLst/>
          </a:prstGeom>
          <a:noFill/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3200" baseline="0">
                <a:solidFill>
                  <a:schemeClr val="bg1"/>
                </a:solidFill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/>
              <a:t>Click to add contact info, section description, </a:t>
            </a:r>
            <a:r>
              <a:rPr lang="en-US" dirty="0" err="1"/>
              <a:t>etc</a:t>
            </a:r>
            <a:r>
              <a:rPr lang="en-US" dirty="0"/>
              <a:t>…</a:t>
            </a:r>
          </a:p>
        </p:txBody>
      </p:sp>
      <p:sp>
        <p:nvSpPr>
          <p:cNvPr id="2" name="Title"/>
          <p:cNvSpPr>
            <a:spLocks noGrp="1"/>
          </p:cNvSpPr>
          <p:nvPr>
            <p:ph type="ctrTitle" hasCustomPrompt="1"/>
          </p:nvPr>
        </p:nvSpPr>
        <p:spPr>
          <a:xfrm>
            <a:off x="0" y="0"/>
            <a:ext cx="12192000" cy="2468880"/>
          </a:xfrm>
          <a:prstGeom prst="rect">
            <a:avLst/>
          </a:prstGeom>
          <a:noFill/>
        </p:spPr>
        <p:txBody>
          <a:bodyPr lIns="822960" tIns="731520" rIns="822960" bIns="548640" anchor="b">
            <a:noAutofit/>
          </a:bodyPr>
          <a:lstStyle>
            <a:lvl1pPr algn="ctr">
              <a:lnSpc>
                <a:spcPct val="120000"/>
              </a:lnSpc>
              <a:defRPr sz="6600" b="0" spc="-150" baseline="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 dirty="0"/>
              <a:t>Click to add Section Title or Change Text Color (Dark Palette Only)</a:t>
            </a:r>
          </a:p>
        </p:txBody>
      </p:sp>
    </p:spTree>
    <p:extLst>
      <p:ext uri="{BB962C8B-B14F-4D97-AF65-F5344CB8AC3E}">
        <p14:creationId xmlns:p14="http://schemas.microsoft.com/office/powerpoint/2010/main" val="40621108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, title, branding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mage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1"/>
            <a:ext cx="12192000" cy="4571999"/>
          </a:xfrm>
          <a:prstGeom prst="rect">
            <a:avLst/>
          </a:prstGeom>
          <a:solidFill>
            <a:schemeClr val="bg2"/>
          </a:solidFill>
        </p:spPr>
        <p:txBody>
          <a:bodyPr anchor="t"/>
          <a:lstStyle>
            <a:lvl1pPr marL="0" indent="0" algn="ctr">
              <a:buNone/>
              <a:defRPr i="0"/>
            </a:lvl1pPr>
          </a:lstStyle>
          <a:p>
            <a:r>
              <a:rPr lang="en-US" dirty="0"/>
              <a:t>Click to add image and remember to add ALT TEXT:</a:t>
            </a:r>
            <a:br>
              <a:rPr lang="en-US" dirty="0"/>
            </a:br>
            <a:r>
              <a:rPr lang="en-US" dirty="0"/>
              <a:t>Format &gt; Alt Text &gt; “Description” (not title)</a:t>
            </a:r>
          </a:p>
        </p:txBody>
      </p:sp>
      <p:sp>
        <p:nvSpPr>
          <p:cNvPr id="2" name="Title"/>
          <p:cNvSpPr>
            <a:spLocks noGrp="1"/>
          </p:cNvSpPr>
          <p:nvPr>
            <p:ph type="ctrTitle" hasCustomPrompt="1"/>
          </p:nvPr>
        </p:nvSpPr>
        <p:spPr>
          <a:xfrm>
            <a:off x="0" y="4572000"/>
            <a:ext cx="12192000" cy="1005840"/>
          </a:xfrm>
          <a:prstGeom prst="rect">
            <a:avLst/>
          </a:prstGeom>
          <a:solidFill>
            <a:schemeClr val="tx1">
              <a:lumMod val="50000"/>
            </a:schemeClr>
          </a:solidFill>
        </p:spPr>
        <p:txBody>
          <a:bodyPr wrap="square" lIns="822960" tIns="91440" rIns="822960" bIns="91440" anchor="ctr">
            <a:noAutofit/>
          </a:bodyPr>
          <a:lstStyle>
            <a:lvl1pPr algn="l">
              <a:defRPr sz="2800" b="0" baseline="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Add Slide Title Or Change Background Color (Dark Palette Only)</a:t>
            </a:r>
          </a:p>
        </p:txBody>
      </p:sp>
    </p:spTree>
    <p:extLst>
      <p:ext uri="{BB962C8B-B14F-4D97-AF65-F5344CB8AC3E}">
        <p14:creationId xmlns:p14="http://schemas.microsoft.com/office/powerpoint/2010/main" val="7834281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old title, text, Block 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 descr="Block O">
            <a:extLst>
              <a:ext uri="{FF2B5EF4-FFF2-40B4-BE49-F238E27FC236}">
                <a16:creationId xmlns:a16="http://schemas.microsoft.com/office/drawing/2014/main" id="{05A05DB9-2A55-4146-BD2A-0BE06D3AB282}"/>
              </a:ext>
            </a:extLst>
          </p:cNvPr>
          <p:cNvGrpSpPr/>
          <p:nvPr userDrawn="1"/>
        </p:nvGrpSpPr>
        <p:grpSpPr>
          <a:xfrm>
            <a:off x="365760" y="7"/>
            <a:ext cx="1097280" cy="1371600"/>
            <a:chOff x="365760" y="7"/>
            <a:chExt cx="1097280" cy="1371600"/>
          </a:xfrm>
        </p:grpSpPr>
        <p:sp>
          <p:nvSpPr>
            <p:cNvPr id="6" name="Decorative shape">
              <a:extLst>
                <a:ext uri="{FF2B5EF4-FFF2-40B4-BE49-F238E27FC236}">
                  <a16:creationId xmlns:a16="http://schemas.microsoft.com/office/drawing/2014/main" id="{38437A7A-ACE6-4B8D-A7FA-6B0C1A2F27AA}"/>
                </a:ext>
              </a:extLst>
            </p:cNvPr>
            <p:cNvSpPr/>
            <p:nvPr userDrawn="1"/>
          </p:nvSpPr>
          <p:spPr>
            <a:xfrm>
              <a:off x="365760" y="7"/>
              <a:ext cx="1097280" cy="137160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>
              <a:outerShdw blurRad="127000" dist="38100" dir="1800000" algn="tl" rotWithShape="0">
                <a:schemeClr val="tx1">
                  <a:alpha val="6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1800" dirty="0"/>
            </a:p>
          </p:txBody>
        </p:sp>
        <p:pic>
          <p:nvPicPr>
            <p:cNvPr id="8" name="Picture 7" descr="Block O">
              <a:extLst>
                <a:ext uri="{FF2B5EF4-FFF2-40B4-BE49-F238E27FC236}">
                  <a16:creationId xmlns:a16="http://schemas.microsoft.com/office/drawing/2014/main" id="{887A4A21-C757-524C-850D-80D133A39BC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8847" y="355665"/>
              <a:ext cx="631105" cy="822960"/>
            </a:xfrm>
            <a:prstGeom prst="rect">
              <a:avLst/>
            </a:prstGeom>
          </p:spPr>
        </p:pic>
      </p:grpSp>
      <p:sp>
        <p:nvSpPr>
          <p:cNvPr id="7" name="Text">
            <a:extLst>
              <a:ext uri="{FF2B5EF4-FFF2-40B4-BE49-F238E27FC236}">
                <a16:creationId xmlns:a16="http://schemas.microsoft.com/office/drawing/2014/main" id="{42F3685D-2F79-0D41-8030-BA88BC4A845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0" y="2103120"/>
            <a:ext cx="12192000" cy="4114800"/>
          </a:xfrm>
          <a:prstGeom prst="rect">
            <a:avLst/>
          </a:prstGeom>
        </p:spPr>
        <p:txBody>
          <a:bodyPr lIns="822960" tIns="182880" rIns="822960" bIns="182880" anchor="ctr">
            <a:noAutofit/>
          </a:bodyPr>
          <a:lstStyle>
            <a:lvl1pPr marL="0" indent="0">
              <a:lnSpc>
                <a:spcPct val="100000"/>
              </a:lnSpc>
              <a:buNone/>
              <a:defRPr sz="3600" b="0" u="none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0" name="Title">
            <a:extLst>
              <a:ext uri="{FF2B5EF4-FFF2-40B4-BE49-F238E27FC236}">
                <a16:creationId xmlns:a16="http://schemas.microsoft.com/office/drawing/2014/main" id="{EB5E07AD-BDC5-2E47-9FD9-AC47F215779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3040" y="182879"/>
            <a:ext cx="10728960" cy="1828800"/>
          </a:xfrm>
          <a:prstGeom prst="rect">
            <a:avLst/>
          </a:prstGeom>
        </p:spPr>
        <p:txBody>
          <a:bodyPr lIns="274320" tIns="365760" rIns="822960" bIns="91440" anchor="t" anchorCtr="0"/>
          <a:lstStyle>
            <a:lvl1pPr>
              <a:lnSpc>
                <a:spcPct val="100000"/>
              </a:lnSpc>
              <a:defRPr sz="4200" cap="all" spc="-150" baseline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dirty="0"/>
              <a:t>Click To Add Slide Title That Might wrap to Two Lines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323BEB2-63FE-C741-A639-2C1A121650E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AE202C4-42C0-0745-A819-C571BA2B815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79587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old title, text, content, Block 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 descr="Block O">
            <a:extLst>
              <a:ext uri="{FF2B5EF4-FFF2-40B4-BE49-F238E27FC236}">
                <a16:creationId xmlns:a16="http://schemas.microsoft.com/office/drawing/2014/main" id="{B45D135C-B60E-4F4A-9BBA-10098C3D75EE}"/>
              </a:ext>
            </a:extLst>
          </p:cNvPr>
          <p:cNvGrpSpPr/>
          <p:nvPr userDrawn="1"/>
        </p:nvGrpSpPr>
        <p:grpSpPr>
          <a:xfrm>
            <a:off x="365760" y="7"/>
            <a:ext cx="1097280" cy="1371600"/>
            <a:chOff x="365760" y="7"/>
            <a:chExt cx="1097280" cy="1371600"/>
          </a:xfrm>
        </p:grpSpPr>
        <p:sp>
          <p:nvSpPr>
            <p:cNvPr id="9" name="Decorative shape">
              <a:extLst>
                <a:ext uri="{FF2B5EF4-FFF2-40B4-BE49-F238E27FC236}">
                  <a16:creationId xmlns:a16="http://schemas.microsoft.com/office/drawing/2014/main" id="{80267EBF-38D7-2142-A3FA-BFEBACC509EF}"/>
                </a:ext>
              </a:extLst>
            </p:cNvPr>
            <p:cNvSpPr/>
            <p:nvPr userDrawn="1"/>
          </p:nvSpPr>
          <p:spPr>
            <a:xfrm>
              <a:off x="365760" y="7"/>
              <a:ext cx="1097280" cy="137160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>
              <a:outerShdw blurRad="127000" dist="38100" dir="1800000" algn="tl" rotWithShape="0">
                <a:schemeClr val="tx1">
                  <a:alpha val="6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1800" dirty="0"/>
            </a:p>
          </p:txBody>
        </p:sp>
        <p:pic>
          <p:nvPicPr>
            <p:cNvPr id="11" name="Picture 10" descr="Block O">
              <a:extLst>
                <a:ext uri="{FF2B5EF4-FFF2-40B4-BE49-F238E27FC236}">
                  <a16:creationId xmlns:a16="http://schemas.microsoft.com/office/drawing/2014/main" id="{CC4B9B7D-6905-7141-9F60-85CAA0B8C94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8847" y="355665"/>
              <a:ext cx="631105" cy="822960"/>
            </a:xfrm>
            <a:prstGeom prst="rect">
              <a:avLst/>
            </a:prstGeom>
          </p:spPr>
        </p:pic>
      </p:grpSp>
      <p:sp>
        <p:nvSpPr>
          <p:cNvPr id="14" name="Content">
            <a:extLst>
              <a:ext uri="{FF2B5EF4-FFF2-40B4-BE49-F238E27FC236}">
                <a16:creationId xmlns:a16="http://schemas.microsoft.com/office/drawing/2014/main" id="{778DC997-D926-1C49-BCA9-257266CB89C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 flipH="1">
            <a:off x="6766559" y="2103120"/>
            <a:ext cx="4574375" cy="4114800"/>
          </a:xfrm>
          <a:prstGeom prst="rect">
            <a:avLst/>
          </a:prstGeom>
        </p:spPr>
        <p:txBody>
          <a:bodyPr vert="horz" lIns="0" tIns="0" rIns="0" bIns="0" rtlCol="0" anchor="ctr" anchorCtr="0">
            <a:normAutofit/>
          </a:bodyPr>
          <a:lstStyle>
            <a:lvl1pPr marL="0" indent="0" algn="ctr">
              <a:lnSpc>
                <a:spcPct val="100000"/>
              </a:lnSpc>
              <a:buNone/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content and remember to add ALT TEXT:</a:t>
            </a:r>
          </a:p>
          <a:p>
            <a:r>
              <a:rPr lang="en-US" dirty="0"/>
              <a:t>Format &gt; Alt Text &gt; “Description” (not title)</a:t>
            </a:r>
          </a:p>
        </p:txBody>
      </p:sp>
      <p:sp>
        <p:nvSpPr>
          <p:cNvPr id="13" name="Text">
            <a:extLst>
              <a:ext uri="{FF2B5EF4-FFF2-40B4-BE49-F238E27FC236}">
                <a16:creationId xmlns:a16="http://schemas.microsoft.com/office/drawing/2014/main" id="{5DDC5BB2-B7FB-154B-8D42-90927937307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8200" y="2103120"/>
            <a:ext cx="4572000" cy="411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3600" b="0" u="none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7" name="Title">
            <a:extLst>
              <a:ext uri="{FF2B5EF4-FFF2-40B4-BE49-F238E27FC236}">
                <a16:creationId xmlns:a16="http://schemas.microsoft.com/office/drawing/2014/main" id="{A47F23A4-7EBC-C749-9F07-254CA443F43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3040" y="182879"/>
            <a:ext cx="10728960" cy="1828800"/>
          </a:xfrm>
          <a:prstGeom prst="rect">
            <a:avLst/>
          </a:prstGeom>
        </p:spPr>
        <p:txBody>
          <a:bodyPr lIns="274320" tIns="365760" rIns="822960" bIns="91440" anchor="t" anchorCtr="0"/>
          <a:lstStyle>
            <a:lvl1pPr>
              <a:lnSpc>
                <a:spcPct val="100000"/>
              </a:lnSpc>
              <a:defRPr sz="4200" cap="all" spc="-150" baseline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dirty="0"/>
              <a:t>Click To Add Slide Title That Might wrap to Two Lines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9CA172-435D-E342-BC75-275D355E4C92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AE202C4-42C0-0745-A819-C571BA2B815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47040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ullet List_Nav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F2F552B-1952-B44E-8CAB-5705F0ACD2E2}" type="slidenum">
              <a:rPr lang="uk-UA" smtClean="0"/>
              <a:pPr/>
              <a:t>‹#›</a:t>
            </a:fld>
            <a:endParaRPr lang="uk-UA" dirty="0"/>
          </a:p>
        </p:txBody>
      </p:sp>
      <p:sp>
        <p:nvSpPr>
          <p:cNvPr id="7" name="Title 11">
            <a:extLst>
              <a:ext uri="{FF2B5EF4-FFF2-40B4-BE49-F238E27FC236}">
                <a16:creationId xmlns:a16="http://schemas.microsoft.com/office/drawing/2014/main" id="{7086F48C-126B-4E0A-AED0-E786B5015B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0" y="381000"/>
            <a:ext cx="11277600" cy="693337"/>
          </a:xfrm>
        </p:spPr>
        <p:txBody>
          <a:bodyPr anchor="ctr"/>
          <a:lstStyle>
            <a:lvl1pPr>
              <a:defRPr sz="320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Slide Title, Arial 32 pt.</a:t>
            </a:r>
          </a:p>
        </p:txBody>
      </p:sp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86B32392-5B55-403B-BA4E-35EE7D3DE154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457200" y="1191491"/>
            <a:ext cx="11277600" cy="5069823"/>
          </a:xfrm>
        </p:spPr>
        <p:txBody>
          <a:bodyPr>
            <a:noAutofit/>
          </a:bodyPr>
          <a:lstStyle>
            <a:lvl1pPr marL="225425" indent="-225425">
              <a:buFont typeface="Wingdings" panose="05000000000000000000" pitchFamily="2" charset="2"/>
              <a:buChar char="§"/>
              <a:defRPr b="0">
                <a:solidFill>
                  <a:schemeClr val="tx1"/>
                </a:solidFill>
              </a:defRPr>
            </a:lvl1pPr>
            <a:lvl2pPr marL="688975" indent="-344488"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</a:defRPr>
            </a:lvl2pPr>
            <a:lvl3pPr marL="1033463" indent="-344488">
              <a:buSzPct val="100000"/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</a:defRPr>
            </a:lvl3pPr>
            <a:lvl4pPr marL="1033463" indent="-344488">
              <a:buFont typeface="Courier New" panose="02070309020205020404" pitchFamily="49" charset="0"/>
              <a:buChar char="o"/>
              <a:defRPr sz="2200">
                <a:solidFill>
                  <a:schemeClr val="tx1"/>
                </a:solidFill>
              </a:defRPr>
            </a:lvl4pPr>
            <a:lvl5pPr marL="1377950" indent="-238125">
              <a:buSzPct val="100000"/>
              <a:buFont typeface="Wingdings" panose="05000000000000000000" pitchFamily="2" charset="2"/>
              <a:buChar char="§"/>
              <a:defRPr sz="1800">
                <a:solidFill>
                  <a:schemeClr val="tx1"/>
                </a:solidFill>
              </a:defRPr>
            </a:lvl5pPr>
            <a:lvl6pPr marL="1603375" indent="-225425">
              <a:buSzPct val="100000"/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</a:defRPr>
            </a:lvl6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4"/>
            <a:r>
              <a:rPr lang="en-US" dirty="0"/>
              <a:t>Fourth level</a:t>
            </a:r>
          </a:p>
          <a:p>
            <a:pPr lvl="5"/>
            <a:r>
              <a:rPr lang="en-US" dirty="0"/>
              <a:t>Fifth level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585A4E-0F23-4F45-99A6-6448278FA42E}"/>
              </a:ext>
            </a:extLst>
          </p:cNvPr>
          <p:cNvPicPr>
            <a:picLocks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60374" y="6518444"/>
            <a:ext cx="557700" cy="154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960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Blank_Nav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/>
        <p:txBody>
          <a:bodyPr anchor="ctr"/>
          <a:lstStyle>
            <a:lvl1pPr>
              <a:defRPr sz="32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Slide Title, Arial 32 pt.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F2F552B-1952-B44E-8CAB-5705F0ACD2E2}" type="slidenum">
              <a:rPr lang="uk-UA" smtClean="0"/>
              <a:pPr/>
              <a:t>‹#›</a:t>
            </a:fld>
            <a:endParaRPr lang="uk-UA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0FC7C9F-14F4-4ECF-8292-C40685236926}"/>
              </a:ext>
            </a:extLst>
          </p:cNvPr>
          <p:cNvPicPr>
            <a:picLocks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60374" y="6518444"/>
            <a:ext cx="557700" cy="154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336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p title, text, bran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">
            <a:extLst>
              <a:ext uri="{FF2B5EF4-FFF2-40B4-BE49-F238E27FC236}">
                <a16:creationId xmlns:a16="http://schemas.microsoft.com/office/drawing/2014/main" id="{42F3685D-2F79-0D41-8030-BA88BC4A845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0" y="1280160"/>
            <a:ext cx="12192000" cy="4572000"/>
          </a:xfrm>
          <a:prstGeom prst="rect">
            <a:avLst/>
          </a:prstGeom>
        </p:spPr>
        <p:txBody>
          <a:bodyPr lIns="822960" tIns="182880" rIns="822960" bIns="182880" anchor="ctr">
            <a:noAutofit/>
          </a:bodyPr>
          <a:lstStyle>
            <a:lvl1pPr marL="0" indent="0">
              <a:lnSpc>
                <a:spcPct val="100000"/>
              </a:lnSpc>
              <a:buNone/>
              <a:defRPr sz="3600" b="0" u="none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9" name="Title">
            <a:extLst>
              <a:ext uri="{FF2B5EF4-FFF2-40B4-BE49-F238E27FC236}">
                <a16:creationId xmlns:a16="http://schemas.microsoft.com/office/drawing/2014/main" id="{0E9983A1-AADB-E945-B5F8-190C6A926D2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182880"/>
            <a:ext cx="12192000" cy="1097280"/>
          </a:xfrm>
          <a:prstGeom prst="rect">
            <a:avLst/>
          </a:prstGeom>
        </p:spPr>
        <p:txBody>
          <a:bodyPr lIns="822960" tIns="365760" rIns="822960" bIns="274320" anchor="ctr" anchorCtr="0"/>
          <a:lstStyle>
            <a:lvl1pPr>
              <a:defRPr sz="4400" spc="-15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Slide Title</a:t>
            </a:r>
            <a:br>
              <a:rPr lang="en-US" dirty="0"/>
            </a:br>
            <a:r>
              <a:rPr lang="en-US" dirty="0"/>
              <a:t>(emphasize words by selecting and updating font to Arial Black)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F2C6E8-B06B-0A40-A842-7C114D1BBE6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AE202C4-42C0-0745-A819-C571BA2B815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98124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p title, text, content, bran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">
            <a:extLst>
              <a:ext uri="{FF2B5EF4-FFF2-40B4-BE49-F238E27FC236}">
                <a16:creationId xmlns:a16="http://schemas.microsoft.com/office/drawing/2014/main" id="{778DC997-D926-1C49-BCA9-257266CB89C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 flipH="1">
            <a:off x="6766559" y="1371600"/>
            <a:ext cx="4574375" cy="4389120"/>
          </a:xfrm>
          <a:prstGeom prst="rect">
            <a:avLst/>
          </a:prstGeom>
        </p:spPr>
        <p:txBody>
          <a:bodyPr vert="horz" lIns="0" tIns="0" rIns="0" bIns="0" rtlCol="0" anchor="ctr" anchorCtr="0">
            <a:normAutofit/>
          </a:bodyPr>
          <a:lstStyle>
            <a:lvl1pPr marL="0" indent="0" algn="ctr">
              <a:lnSpc>
                <a:spcPct val="100000"/>
              </a:lnSpc>
              <a:buNone/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content and remember to add ALT TEXT:</a:t>
            </a:r>
          </a:p>
          <a:p>
            <a:r>
              <a:rPr lang="en-US" dirty="0"/>
              <a:t>Format &gt; Alt Text &gt; “Description” (not title)</a:t>
            </a:r>
          </a:p>
        </p:txBody>
      </p:sp>
      <p:sp>
        <p:nvSpPr>
          <p:cNvPr id="13" name="Text">
            <a:extLst>
              <a:ext uri="{FF2B5EF4-FFF2-40B4-BE49-F238E27FC236}">
                <a16:creationId xmlns:a16="http://schemas.microsoft.com/office/drawing/2014/main" id="{5DDC5BB2-B7FB-154B-8D42-90927937307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8200" y="1371600"/>
            <a:ext cx="4572000" cy="43891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3600" b="0" u="none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9" name="Title">
            <a:extLst>
              <a:ext uri="{FF2B5EF4-FFF2-40B4-BE49-F238E27FC236}">
                <a16:creationId xmlns:a16="http://schemas.microsoft.com/office/drawing/2014/main" id="{D35F7BB8-E2C4-B743-BF14-4AFEE6D383A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182880"/>
            <a:ext cx="12192000" cy="1097280"/>
          </a:xfrm>
          <a:prstGeom prst="rect">
            <a:avLst/>
          </a:prstGeom>
        </p:spPr>
        <p:txBody>
          <a:bodyPr lIns="822960" tIns="365760" rIns="822960" bIns="274320" anchor="ctr" anchorCtr="0"/>
          <a:lstStyle>
            <a:lvl1pPr>
              <a:defRPr sz="4400" spc="-15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Slide Title</a:t>
            </a:r>
            <a:br>
              <a:rPr lang="en-US" dirty="0"/>
            </a:br>
            <a:r>
              <a:rPr lang="en-US" dirty="0"/>
              <a:t>(emphasize words by selecting and updating font to Arial Black)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C7F63FB-9C9A-784D-90DA-36D4ECBCDFF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AE202C4-42C0-0745-A819-C571BA2B815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40962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44"/>
          <p:cNvSpPr>
            <a:spLocks noGrp="1"/>
          </p:cNvSpPr>
          <p:nvPr>
            <p:ph type="sldNum" sz="quarter" idx="4"/>
          </p:nvPr>
        </p:nvSpPr>
        <p:spPr>
          <a:xfrm>
            <a:off x="46567" y="6453189"/>
            <a:ext cx="643467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l">
              <a:def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A3A3A3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fld id="{E69C68D7-4E82-4AD4-B701-D735FC9E44E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69770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SU logo, short title, decription, pres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119AE0E-457B-EE4B-99D3-6F1A02C75C53}"/>
              </a:ext>
            </a:extLst>
          </p:cNvPr>
          <p:cNvCxnSpPr>
            <a:cxnSpLocks/>
          </p:cNvCxnSpPr>
          <p:nvPr userDrawn="1"/>
        </p:nvCxnSpPr>
        <p:spPr>
          <a:xfrm>
            <a:off x="1325365" y="4937760"/>
            <a:ext cx="9601200" cy="0"/>
          </a:xfrm>
          <a:prstGeom prst="line">
            <a:avLst/>
          </a:prstGeom>
          <a:ln w="25400"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31234D1-0C9F-2F4A-8428-9A61B7D06CE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8200" y="6035040"/>
            <a:ext cx="10515600" cy="36576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lnSpc>
                <a:spcPct val="90000"/>
              </a:lnSpc>
              <a:buNone/>
              <a:defRPr sz="2200"/>
            </a:lvl1pPr>
          </a:lstStyle>
          <a:p>
            <a:pPr lvl="0"/>
            <a:r>
              <a:rPr lang="en-US" dirty="0"/>
              <a:t>Click to add presenter title</a:t>
            </a:r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3B475391-4A3C-BA4F-BE89-4FA809BBAEB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38200" y="5303520"/>
            <a:ext cx="10515600" cy="73152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lnSpc>
                <a:spcPct val="90000"/>
              </a:lnSpc>
              <a:buNone/>
              <a:defRPr sz="36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add presenter name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9EA48C0-2705-4C4E-943A-77F2F52ECA5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3931920"/>
            <a:ext cx="10515600" cy="73152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lnSpc>
                <a:spcPct val="90000"/>
              </a:lnSpc>
              <a:buNone/>
              <a:defRPr sz="2400"/>
            </a:lvl1pPr>
          </a:lstStyle>
          <a:p>
            <a:pPr lvl="0"/>
            <a:r>
              <a:rPr lang="en-US" dirty="0"/>
              <a:t>Click to add short description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D26D1D-3410-AC43-81AA-E2445118D60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017520"/>
            <a:ext cx="10515600" cy="914400"/>
          </a:xfrm>
          <a:prstGeom prst="rect">
            <a:avLst/>
          </a:prstGeom>
        </p:spPr>
        <p:txBody>
          <a:bodyPr lIns="0" tIns="0" rIns="0" bIns="0" anchor="b">
            <a:normAutofit/>
          </a:bodyPr>
          <a:lstStyle>
            <a:lvl1pPr algn="ctr">
              <a:lnSpc>
                <a:spcPct val="100000"/>
              </a:lnSpc>
              <a:defRPr sz="6600" cap="all" spc="-150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pic>
        <p:nvPicPr>
          <p:cNvPr id="9" name="Picture 8" descr="The Ohio State University">
            <a:extLst>
              <a:ext uri="{FF2B5EF4-FFF2-40B4-BE49-F238E27FC236}">
                <a16:creationId xmlns:a16="http://schemas.microsoft.com/office/drawing/2014/main" id="{35DE5150-E388-7545-87CB-251F566D266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9069" y="731520"/>
            <a:ext cx="2433861" cy="1645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4648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ground color, title, description, Block 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lock O">
            <a:extLst>
              <a:ext uri="{FF2B5EF4-FFF2-40B4-BE49-F238E27FC236}">
                <a16:creationId xmlns:a16="http://schemas.microsoft.com/office/drawing/2014/main" id="{D0C44C7A-51DA-454E-A594-25C2E8430A3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0" y="5943600"/>
            <a:ext cx="490859" cy="640080"/>
          </a:xfrm>
          <a:prstGeom prst="rect">
            <a:avLst/>
          </a:prstGeom>
        </p:spPr>
      </p:pic>
      <p:sp>
        <p:nvSpPr>
          <p:cNvPr id="4" name="Text">
            <a:extLst>
              <a:ext uri="{FF2B5EF4-FFF2-40B4-BE49-F238E27FC236}">
                <a16:creationId xmlns:a16="http://schemas.microsoft.com/office/drawing/2014/main" id="{07885DBB-3D1E-6E43-9ECD-ABEC3138AEA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42482" y="3664442"/>
            <a:ext cx="10515600" cy="1828800"/>
          </a:xfrm>
          <a:prstGeom prst="rect">
            <a:avLst/>
          </a:prstGeom>
        </p:spPr>
        <p:txBody>
          <a:bodyPr tIns="182880" anchor="t">
            <a:noAutofit/>
          </a:bodyPr>
          <a:lstStyle>
            <a:lvl1pPr marL="0" indent="0" algn="ctr">
              <a:buNone/>
              <a:defRPr sz="3000" baseline="0">
                <a:solidFill>
                  <a:schemeClr val="bg2"/>
                </a:solidFill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/>
              <a:t>Click to add short description. </a:t>
            </a:r>
            <a:br>
              <a:rPr lang="en-US" dirty="0"/>
            </a:br>
            <a:r>
              <a:rPr lang="en-US" dirty="0"/>
              <a:t>Right click background to format background color (dark palette only).</a:t>
            </a:r>
          </a:p>
        </p:txBody>
      </p:sp>
      <p:sp>
        <p:nvSpPr>
          <p:cNvPr id="3" name="Title">
            <a:extLst>
              <a:ext uri="{FF2B5EF4-FFF2-40B4-BE49-F238E27FC236}">
                <a16:creationId xmlns:a16="http://schemas.microsoft.com/office/drawing/2014/main" id="{828E9F41-6D1F-D945-B502-D93538C8BBA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42482" y="1104122"/>
            <a:ext cx="10515600" cy="2514336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lnSpc>
                <a:spcPct val="100000"/>
              </a:lnSpc>
              <a:defRPr sz="4400" b="0" cap="all" spc="-150" baseline="0">
                <a:solidFill>
                  <a:schemeClr val="bg2"/>
                </a:solidFill>
                <a:latin typeface="+mn-lt"/>
              </a:defRPr>
            </a:lvl1pPr>
          </a:lstStyle>
          <a:p>
            <a:r>
              <a:rPr lang="en-US" dirty="0"/>
              <a:t>Click To Add Slide Title</a:t>
            </a:r>
            <a:br>
              <a:rPr lang="en-US" dirty="0"/>
            </a:br>
            <a:r>
              <a:rPr lang="en-US" dirty="0"/>
              <a:t>(emphasize words by selecting and updating font to Arial Black)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1C4D409-825A-2847-80E8-FA5D7A44D50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0" y="6400800"/>
            <a:ext cx="4572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AE202C4-42C0-0745-A819-C571BA2B815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341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background color, Block 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lock O">
            <a:extLst>
              <a:ext uri="{FF2B5EF4-FFF2-40B4-BE49-F238E27FC236}">
                <a16:creationId xmlns:a16="http://schemas.microsoft.com/office/drawing/2014/main" id="{D0C44C7A-51DA-454E-A594-25C2E8430A3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0" y="5943600"/>
            <a:ext cx="490859" cy="640080"/>
          </a:xfrm>
          <a:prstGeom prst="rect">
            <a:avLst/>
          </a:prstGeom>
        </p:spPr>
      </p:pic>
      <p:sp>
        <p:nvSpPr>
          <p:cNvPr id="3" name="Title">
            <a:extLst>
              <a:ext uri="{FF2B5EF4-FFF2-40B4-BE49-F238E27FC236}">
                <a16:creationId xmlns:a16="http://schemas.microsoft.com/office/drawing/2014/main" id="{828E9F41-6D1F-D945-B502-D93538C8BBA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42482" y="1591056"/>
            <a:ext cx="10515600" cy="3657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4800" b="0" cap="none" baseline="0">
                <a:solidFill>
                  <a:schemeClr val="bg2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 dirty="0"/>
              <a:t>Click To Add Slide Title </a:t>
            </a:r>
            <a:br>
              <a:rPr lang="en-US" dirty="0"/>
            </a:br>
            <a:r>
              <a:rPr lang="en-US" dirty="0"/>
              <a:t>Right click background to format background color (dark palette only).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9C04F35-0503-4E45-BE67-546EAA104E1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0" y="6400800"/>
            <a:ext cx="4572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AE202C4-42C0-0745-A819-C571BA2B815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54730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background image transparency, Block 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1FDE78B7-F071-2C4B-8D87-B73C1B945971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image at 40% (or higher) transparency and remember to add ALT TEXT: Format &gt; Alt Text &gt; “Description” (not title)</a:t>
            </a:r>
          </a:p>
        </p:txBody>
      </p:sp>
      <p:pic>
        <p:nvPicPr>
          <p:cNvPr id="11" name="Picture 10" descr="Block O">
            <a:extLst>
              <a:ext uri="{FF2B5EF4-FFF2-40B4-BE49-F238E27FC236}">
                <a16:creationId xmlns:a16="http://schemas.microsoft.com/office/drawing/2014/main" id="{3BC7CE24-CBAA-F242-A433-6B5DD94BD19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0" y="5943600"/>
            <a:ext cx="490859" cy="640080"/>
          </a:xfrm>
          <a:prstGeom prst="rect">
            <a:avLst/>
          </a:prstGeom>
        </p:spPr>
      </p:pic>
      <p:sp>
        <p:nvSpPr>
          <p:cNvPr id="3" name="Title">
            <a:extLst>
              <a:ext uri="{FF2B5EF4-FFF2-40B4-BE49-F238E27FC236}">
                <a16:creationId xmlns:a16="http://schemas.microsoft.com/office/drawing/2014/main" id="{828E9F41-6D1F-D945-B502-D93538C8BBA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42482" y="1591056"/>
            <a:ext cx="10515600" cy="3657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4800" b="0" cap="none" spc="-150" baseline="0">
                <a:solidFill>
                  <a:schemeClr val="bg2"/>
                </a:solidFill>
                <a:latin typeface="+mn-lt"/>
              </a:defRPr>
            </a:lvl1pPr>
          </a:lstStyle>
          <a:p>
            <a:r>
              <a:rPr lang="en-US" dirty="0"/>
              <a:t>Click To Add Slide Title</a:t>
            </a:r>
            <a:br>
              <a:rPr lang="en-US" dirty="0"/>
            </a:br>
            <a:r>
              <a:rPr lang="en-US" dirty="0"/>
              <a:t>(emphasize words by selecting and updating font to Arial Black)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9C04F35-0503-4E45-BE67-546EAA104E1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0" y="6400800"/>
            <a:ext cx="4572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AE202C4-42C0-0745-A819-C571BA2B815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9856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, Block 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lock O">
            <a:extLst>
              <a:ext uri="{FF2B5EF4-FFF2-40B4-BE49-F238E27FC236}">
                <a16:creationId xmlns:a16="http://schemas.microsoft.com/office/drawing/2014/main" id="{D94CCC5C-ECD6-8D4B-B914-D8D97904C60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0" y="5944524"/>
            <a:ext cx="490988" cy="639156"/>
          </a:xfrm>
          <a:prstGeom prst="rect">
            <a:avLst/>
          </a:prstGeom>
        </p:spPr>
      </p:pic>
      <p:sp>
        <p:nvSpPr>
          <p:cNvPr id="3" name="Title">
            <a:extLst>
              <a:ext uri="{FF2B5EF4-FFF2-40B4-BE49-F238E27FC236}">
                <a16:creationId xmlns:a16="http://schemas.microsoft.com/office/drawing/2014/main" id="{828E9F41-6D1F-D945-B502-D93538C8BBA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lIns="822960" tIns="548640" rIns="822960" bIns="457200" anchor="ctr">
            <a:normAutofit/>
          </a:bodyPr>
          <a:lstStyle>
            <a:lvl1pPr marL="0" marR="0" indent="0" algn="ctr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800" b="0" cap="none" baseline="0">
                <a:solidFill>
                  <a:schemeClr val="tx2"/>
                </a:solidFill>
                <a:latin typeface="+mn-lt"/>
              </a:defRPr>
            </a:lvl1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Click To Add Slide Title or Change Text Color (Dark Palette Only)</a:t>
            </a:r>
            <a:br>
              <a:rPr lang="en-US" dirty="0"/>
            </a:br>
            <a:r>
              <a:rPr lang="en-US" dirty="0"/>
              <a:t>(emphasize words by selecting and updating font to Arial Black)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782EE16-D83C-AE4F-ACEA-1A2C9A21CCA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0" y="6388100"/>
            <a:ext cx="457200" cy="457200"/>
          </a:xfrm>
        </p:spPr>
        <p:txBody>
          <a:bodyPr/>
          <a:lstStyle/>
          <a:p>
            <a:fld id="{BAE202C4-42C0-0745-A819-C571BA2B815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30776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, title">
    <p:bg>
      <p:bgPr>
        <a:solidFill>
          <a:schemeClr val="bg2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mage">
            <a:extLst>
              <a:ext uri="{FF2B5EF4-FFF2-40B4-BE49-F238E27FC236}">
                <a16:creationId xmlns:a16="http://schemas.microsoft.com/office/drawing/2014/main" id="{E7180453-052E-9F4E-A73C-F73E7ACA714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457200"/>
            <a:ext cx="6400800" cy="3657600"/>
          </a:xfrm>
          <a:prstGeom prst="rect">
            <a:avLst/>
          </a:prstGeom>
          <a:solidFill>
            <a:schemeClr val="bg1"/>
          </a:solidFill>
          <a:effectLst>
            <a:glow rad="254000">
              <a:schemeClr val="bg1">
                <a:alpha val="10000"/>
              </a:schemeClr>
            </a:glow>
          </a:effectLst>
        </p:spPr>
        <p:txBody>
          <a:bodyPr anchor="t">
            <a:normAutofit/>
          </a:bodyPr>
          <a:lstStyle>
            <a:lvl1pPr marL="0" indent="0" algn="l">
              <a:buNone/>
              <a:defRPr sz="2400" i="0"/>
            </a:lvl1pPr>
          </a:lstStyle>
          <a:p>
            <a:r>
              <a:rPr lang="en-US" dirty="0"/>
              <a:t>Click to add image and remember to add ALT TEXT:</a:t>
            </a:r>
          </a:p>
          <a:p>
            <a:r>
              <a:rPr lang="en-US" dirty="0"/>
              <a:t>Format &gt; Alt Text &gt; “Description” (not title)</a:t>
            </a:r>
          </a:p>
        </p:txBody>
      </p:sp>
      <p:sp>
        <p:nvSpPr>
          <p:cNvPr id="9" name="Image">
            <a:extLst>
              <a:ext uri="{FF2B5EF4-FFF2-40B4-BE49-F238E27FC236}">
                <a16:creationId xmlns:a16="http://schemas.microsoft.com/office/drawing/2014/main" id="{06AA310E-6962-F94A-BDE7-2C41A9769EB1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5791200" y="1645920"/>
            <a:ext cx="6400800" cy="3657600"/>
          </a:xfrm>
          <a:prstGeom prst="rect">
            <a:avLst/>
          </a:prstGeom>
          <a:solidFill>
            <a:schemeClr val="bg1"/>
          </a:solidFill>
          <a:effectLst>
            <a:glow rad="254000">
              <a:schemeClr val="bg1">
                <a:alpha val="10000"/>
              </a:schemeClr>
            </a:glow>
          </a:effectLst>
        </p:spPr>
        <p:txBody>
          <a:bodyPr anchor="b">
            <a:normAutofit/>
          </a:bodyPr>
          <a:lstStyle>
            <a:lvl1pPr marL="0" indent="0" algn="r">
              <a:buNone/>
              <a:defRPr sz="2400" i="0"/>
            </a:lvl1pPr>
          </a:lstStyle>
          <a:p>
            <a:r>
              <a:rPr lang="en-US" dirty="0"/>
              <a:t>Click to add image and remember to add ALT TEXT:</a:t>
            </a:r>
          </a:p>
          <a:p>
            <a:r>
              <a:rPr lang="en-US" dirty="0"/>
              <a:t>Format &gt; Alt Text &gt; “Description” (not title)</a:t>
            </a:r>
          </a:p>
        </p:txBody>
      </p:sp>
      <p:sp>
        <p:nvSpPr>
          <p:cNvPr id="14" name="Title">
            <a:extLst>
              <a:ext uri="{FF2B5EF4-FFF2-40B4-BE49-F238E27FC236}">
                <a16:creationId xmlns:a16="http://schemas.microsoft.com/office/drawing/2014/main" id="{3F5DC20E-CBDE-8347-8623-849E3299731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5760720"/>
            <a:ext cx="12192000" cy="1097280"/>
          </a:xfrm>
          <a:prstGeom prst="rect">
            <a:avLst/>
          </a:prstGeom>
          <a:solidFill>
            <a:schemeClr val="tx1">
              <a:lumMod val="50000"/>
            </a:schemeClr>
          </a:solidFill>
        </p:spPr>
        <p:txBody>
          <a:bodyPr wrap="square" lIns="822960" tIns="182880" rIns="822960" bIns="182880" anchor="ctr">
            <a:noAutofit/>
          </a:bodyPr>
          <a:lstStyle>
            <a:lvl1pPr algn="ctr">
              <a:lnSpc>
                <a:spcPct val="90000"/>
              </a:lnSpc>
              <a:defRPr sz="4000" b="0" baseline="0">
                <a:solidFill>
                  <a:schemeClr val="bg2"/>
                </a:solidFill>
                <a:latin typeface="+mn-lt"/>
              </a:defRPr>
            </a:lvl1pPr>
          </a:lstStyle>
          <a:p>
            <a:r>
              <a:rPr lang="en-US" dirty="0"/>
              <a:t>Click To Add Slide Title or Change Background Color (Dark Palette Only)</a:t>
            </a:r>
          </a:p>
        </p:txBody>
      </p:sp>
    </p:spTree>
    <p:extLst>
      <p:ext uri="{BB962C8B-B14F-4D97-AF65-F5344CB8AC3E}">
        <p14:creationId xmlns:p14="http://schemas.microsoft.com/office/powerpoint/2010/main" val="14907767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,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mage">
            <a:extLst>
              <a:ext uri="{FF2B5EF4-FFF2-40B4-BE49-F238E27FC236}">
                <a16:creationId xmlns:a16="http://schemas.microsoft.com/office/drawing/2014/main" id="{E7180453-052E-9F4E-A73C-F73E7ACA714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5760720"/>
          </a:xfrm>
          <a:prstGeom prst="rect">
            <a:avLst/>
          </a:prstGeom>
          <a:noFill/>
        </p:spPr>
        <p:txBody>
          <a:bodyPr anchor="t">
            <a:normAutofit/>
          </a:bodyPr>
          <a:lstStyle>
            <a:lvl1pPr marL="0" indent="0" algn="ctr">
              <a:buNone/>
              <a:defRPr sz="2400" i="0"/>
            </a:lvl1pPr>
          </a:lstStyle>
          <a:p>
            <a:r>
              <a:rPr lang="en-US" dirty="0"/>
              <a:t>Click to add image and remember to add ALT TEXT:</a:t>
            </a:r>
            <a:br>
              <a:rPr lang="en-US" dirty="0"/>
            </a:br>
            <a:r>
              <a:rPr lang="en-US" dirty="0"/>
              <a:t>Format &gt; Alt Text &gt; “Description” (not title)</a:t>
            </a:r>
          </a:p>
        </p:txBody>
      </p:sp>
      <p:sp>
        <p:nvSpPr>
          <p:cNvPr id="14" name="Title">
            <a:extLst>
              <a:ext uri="{FF2B5EF4-FFF2-40B4-BE49-F238E27FC236}">
                <a16:creationId xmlns:a16="http://schemas.microsoft.com/office/drawing/2014/main" id="{3F5DC20E-CBDE-8347-8623-849E3299731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5760720"/>
            <a:ext cx="12192000" cy="1097280"/>
          </a:xfrm>
          <a:prstGeom prst="rect">
            <a:avLst/>
          </a:prstGeom>
          <a:solidFill>
            <a:schemeClr val="tx1">
              <a:lumMod val="50000"/>
            </a:schemeClr>
          </a:solidFill>
        </p:spPr>
        <p:txBody>
          <a:bodyPr wrap="square" lIns="822960" tIns="182880" rIns="822960" bIns="182880" anchor="ctr">
            <a:noAutofit/>
          </a:bodyPr>
          <a:lstStyle>
            <a:lvl1pPr algn="ctr">
              <a:lnSpc>
                <a:spcPct val="90000"/>
              </a:lnSpc>
              <a:defRPr sz="4000" b="0" baseline="0">
                <a:solidFill>
                  <a:schemeClr val="bg2"/>
                </a:solidFill>
                <a:latin typeface="+mn-lt"/>
              </a:defRPr>
            </a:lvl1pPr>
          </a:lstStyle>
          <a:p>
            <a:r>
              <a:rPr lang="en-US" dirty="0"/>
              <a:t>Click To Add Slide Title or Change Background Color (Dark Palette Only)</a:t>
            </a:r>
          </a:p>
        </p:txBody>
      </p:sp>
    </p:spTree>
    <p:extLst>
      <p:ext uri="{BB962C8B-B14F-4D97-AF65-F5344CB8AC3E}">
        <p14:creationId xmlns:p14="http://schemas.microsoft.com/office/powerpoint/2010/main" val="31025481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ld title, text, Block 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 descr="Block O">
            <a:extLst>
              <a:ext uri="{FF2B5EF4-FFF2-40B4-BE49-F238E27FC236}">
                <a16:creationId xmlns:a16="http://schemas.microsoft.com/office/drawing/2014/main" id="{05A05DB9-2A55-4146-BD2A-0BE06D3AB282}"/>
              </a:ext>
            </a:extLst>
          </p:cNvPr>
          <p:cNvGrpSpPr/>
          <p:nvPr userDrawn="1"/>
        </p:nvGrpSpPr>
        <p:grpSpPr>
          <a:xfrm>
            <a:off x="365760" y="7"/>
            <a:ext cx="1097280" cy="1371600"/>
            <a:chOff x="365760" y="7"/>
            <a:chExt cx="1097280" cy="1371600"/>
          </a:xfrm>
        </p:grpSpPr>
        <p:sp>
          <p:nvSpPr>
            <p:cNvPr id="6" name="Decorative shape">
              <a:extLst>
                <a:ext uri="{FF2B5EF4-FFF2-40B4-BE49-F238E27FC236}">
                  <a16:creationId xmlns:a16="http://schemas.microsoft.com/office/drawing/2014/main" id="{38437A7A-ACE6-4B8D-A7FA-6B0C1A2F27AA}"/>
                </a:ext>
              </a:extLst>
            </p:cNvPr>
            <p:cNvSpPr/>
            <p:nvPr userDrawn="1"/>
          </p:nvSpPr>
          <p:spPr>
            <a:xfrm>
              <a:off x="365760" y="7"/>
              <a:ext cx="1097280" cy="137160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>
              <a:outerShdw blurRad="127000" dist="38100" dir="1800000" algn="tl" rotWithShape="0">
                <a:schemeClr val="tx1">
                  <a:alpha val="6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1800" dirty="0"/>
            </a:p>
          </p:txBody>
        </p:sp>
        <p:pic>
          <p:nvPicPr>
            <p:cNvPr id="8" name="Picture 7" descr="Block O">
              <a:extLst>
                <a:ext uri="{FF2B5EF4-FFF2-40B4-BE49-F238E27FC236}">
                  <a16:creationId xmlns:a16="http://schemas.microsoft.com/office/drawing/2014/main" id="{887A4A21-C757-524C-850D-80D133A39BC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8847" y="355665"/>
              <a:ext cx="631105" cy="822960"/>
            </a:xfrm>
            <a:prstGeom prst="rect">
              <a:avLst/>
            </a:prstGeom>
          </p:spPr>
        </p:pic>
      </p:grpSp>
      <p:sp>
        <p:nvSpPr>
          <p:cNvPr id="7" name="Text">
            <a:extLst>
              <a:ext uri="{FF2B5EF4-FFF2-40B4-BE49-F238E27FC236}">
                <a16:creationId xmlns:a16="http://schemas.microsoft.com/office/drawing/2014/main" id="{42F3685D-2F79-0D41-8030-BA88BC4A845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0" y="2103120"/>
            <a:ext cx="12192000" cy="4114800"/>
          </a:xfrm>
          <a:prstGeom prst="rect">
            <a:avLst/>
          </a:prstGeom>
        </p:spPr>
        <p:txBody>
          <a:bodyPr lIns="822960" tIns="182880" rIns="822960" bIns="182880" anchor="ctr">
            <a:noAutofit/>
          </a:bodyPr>
          <a:lstStyle>
            <a:lvl1pPr marL="0" indent="0">
              <a:lnSpc>
                <a:spcPct val="100000"/>
              </a:lnSpc>
              <a:buNone/>
              <a:defRPr sz="3600" b="0" u="none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0" name="Title">
            <a:extLst>
              <a:ext uri="{FF2B5EF4-FFF2-40B4-BE49-F238E27FC236}">
                <a16:creationId xmlns:a16="http://schemas.microsoft.com/office/drawing/2014/main" id="{EB5E07AD-BDC5-2E47-9FD9-AC47F215779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3040" y="182879"/>
            <a:ext cx="10728960" cy="1828800"/>
          </a:xfrm>
          <a:prstGeom prst="rect">
            <a:avLst/>
          </a:prstGeom>
        </p:spPr>
        <p:txBody>
          <a:bodyPr lIns="274320" tIns="365760" rIns="822960" bIns="91440" anchor="t" anchorCtr="0"/>
          <a:lstStyle>
            <a:lvl1pPr>
              <a:lnSpc>
                <a:spcPct val="100000"/>
              </a:lnSpc>
              <a:defRPr sz="4200" cap="all" spc="-150" baseline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dirty="0"/>
              <a:t>Click To Add Slide Title That Might wrap to Two Lines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323BEB2-63FE-C741-A639-2C1A121650E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AE202C4-42C0-0745-A819-C571BA2B815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35296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ld title, text, content, Block 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 descr="Block O">
            <a:extLst>
              <a:ext uri="{FF2B5EF4-FFF2-40B4-BE49-F238E27FC236}">
                <a16:creationId xmlns:a16="http://schemas.microsoft.com/office/drawing/2014/main" id="{B45D135C-B60E-4F4A-9BBA-10098C3D75EE}"/>
              </a:ext>
            </a:extLst>
          </p:cNvPr>
          <p:cNvGrpSpPr/>
          <p:nvPr userDrawn="1"/>
        </p:nvGrpSpPr>
        <p:grpSpPr>
          <a:xfrm>
            <a:off x="365760" y="7"/>
            <a:ext cx="1097280" cy="1371600"/>
            <a:chOff x="365760" y="7"/>
            <a:chExt cx="1097280" cy="1371600"/>
          </a:xfrm>
        </p:grpSpPr>
        <p:sp>
          <p:nvSpPr>
            <p:cNvPr id="9" name="Decorative shape">
              <a:extLst>
                <a:ext uri="{FF2B5EF4-FFF2-40B4-BE49-F238E27FC236}">
                  <a16:creationId xmlns:a16="http://schemas.microsoft.com/office/drawing/2014/main" id="{80267EBF-38D7-2142-A3FA-BFEBACC509EF}"/>
                </a:ext>
              </a:extLst>
            </p:cNvPr>
            <p:cNvSpPr/>
            <p:nvPr userDrawn="1"/>
          </p:nvSpPr>
          <p:spPr>
            <a:xfrm>
              <a:off x="365760" y="7"/>
              <a:ext cx="1097280" cy="137160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>
              <a:outerShdw blurRad="127000" dist="38100" dir="1800000" algn="tl" rotWithShape="0">
                <a:schemeClr val="tx1">
                  <a:alpha val="6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1800" dirty="0"/>
            </a:p>
          </p:txBody>
        </p:sp>
        <p:pic>
          <p:nvPicPr>
            <p:cNvPr id="11" name="Picture 10" descr="Block O">
              <a:extLst>
                <a:ext uri="{FF2B5EF4-FFF2-40B4-BE49-F238E27FC236}">
                  <a16:creationId xmlns:a16="http://schemas.microsoft.com/office/drawing/2014/main" id="{CC4B9B7D-6905-7141-9F60-85CAA0B8C94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8847" y="355665"/>
              <a:ext cx="631105" cy="822960"/>
            </a:xfrm>
            <a:prstGeom prst="rect">
              <a:avLst/>
            </a:prstGeom>
          </p:spPr>
        </p:pic>
      </p:grpSp>
      <p:sp>
        <p:nvSpPr>
          <p:cNvPr id="14" name="Content">
            <a:extLst>
              <a:ext uri="{FF2B5EF4-FFF2-40B4-BE49-F238E27FC236}">
                <a16:creationId xmlns:a16="http://schemas.microsoft.com/office/drawing/2014/main" id="{778DC997-D926-1C49-BCA9-257266CB89C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 flipH="1">
            <a:off x="6766559" y="2103120"/>
            <a:ext cx="4574375" cy="4114800"/>
          </a:xfrm>
          <a:prstGeom prst="rect">
            <a:avLst/>
          </a:prstGeom>
        </p:spPr>
        <p:txBody>
          <a:bodyPr vert="horz" lIns="0" tIns="0" rIns="0" bIns="0" rtlCol="0" anchor="ctr" anchorCtr="0">
            <a:normAutofit/>
          </a:bodyPr>
          <a:lstStyle>
            <a:lvl1pPr marL="0" indent="0" algn="ctr">
              <a:lnSpc>
                <a:spcPct val="100000"/>
              </a:lnSpc>
              <a:buNone/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content and remember to add ALT TEXT:</a:t>
            </a:r>
          </a:p>
          <a:p>
            <a:r>
              <a:rPr lang="en-US" dirty="0"/>
              <a:t>Format &gt; Alt Text &gt; “Description” (not title)</a:t>
            </a:r>
          </a:p>
        </p:txBody>
      </p:sp>
      <p:sp>
        <p:nvSpPr>
          <p:cNvPr id="13" name="Text">
            <a:extLst>
              <a:ext uri="{FF2B5EF4-FFF2-40B4-BE49-F238E27FC236}">
                <a16:creationId xmlns:a16="http://schemas.microsoft.com/office/drawing/2014/main" id="{5DDC5BB2-B7FB-154B-8D42-90927937307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8200" y="2103120"/>
            <a:ext cx="4572000" cy="411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3600" b="0" u="none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7" name="Title">
            <a:extLst>
              <a:ext uri="{FF2B5EF4-FFF2-40B4-BE49-F238E27FC236}">
                <a16:creationId xmlns:a16="http://schemas.microsoft.com/office/drawing/2014/main" id="{A47F23A4-7EBC-C749-9F07-254CA443F43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3040" y="182879"/>
            <a:ext cx="10728960" cy="1828800"/>
          </a:xfrm>
          <a:prstGeom prst="rect">
            <a:avLst/>
          </a:prstGeom>
        </p:spPr>
        <p:txBody>
          <a:bodyPr lIns="274320" tIns="365760" rIns="822960" bIns="91440" anchor="t" anchorCtr="0"/>
          <a:lstStyle>
            <a:lvl1pPr>
              <a:lnSpc>
                <a:spcPct val="100000"/>
              </a:lnSpc>
              <a:defRPr sz="4200" cap="all" spc="-150" baseline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dirty="0"/>
              <a:t>Click To Add Slide Title That Might wrap to Two Lines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9CA172-435D-E342-BC75-275D355E4C92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AE202C4-42C0-0745-A819-C571BA2B815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71800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,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"/>
          <p:cNvSpPr>
            <a:spLocks noGrp="1"/>
          </p:cNvSpPr>
          <p:nvPr>
            <p:ph type="body" sz="quarter" idx="15" hasCustomPrompt="1"/>
          </p:nvPr>
        </p:nvSpPr>
        <p:spPr>
          <a:xfrm>
            <a:off x="6096001" y="0"/>
            <a:ext cx="6095999" cy="6858000"/>
          </a:xfrm>
        </p:spPr>
        <p:txBody>
          <a:bodyPr tIns="457200" anchor="ctr">
            <a:noAutofit/>
          </a:bodyPr>
          <a:lstStyle>
            <a:lvl1pPr marL="0" indent="0">
              <a:lnSpc>
                <a:spcPct val="100000"/>
              </a:lnSpc>
              <a:buNone/>
              <a:defRPr sz="3600" b="0" u="none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>
          <a:xfrm>
            <a:off x="1" y="0"/>
            <a:ext cx="6096000" cy="6858000"/>
          </a:xfrm>
        </p:spPr>
        <p:txBody>
          <a:bodyPr tIns="457200">
            <a:normAutofit/>
          </a:bodyPr>
          <a:lstStyle>
            <a:lvl1pPr>
              <a:defRPr sz="4400"/>
            </a:lvl1pPr>
          </a:lstStyle>
          <a:p>
            <a:r>
              <a:rPr lang="en-US" dirty="0"/>
              <a:t>Click To Add Slide Title or Change Text Color (Dark Palette Only)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E737B2F-6467-354C-A401-82CD5D0A735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AE202C4-42C0-0745-A819-C571BA2B815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394345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">
            <a:extLst>
              <a:ext uri="{FF2B5EF4-FFF2-40B4-BE49-F238E27FC236}">
                <a16:creationId xmlns:a16="http://schemas.microsoft.com/office/drawing/2014/main" id="{13616031-63B5-9B44-ADEC-FA2D7DB343AA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583680" y="456581"/>
            <a:ext cx="4572000" cy="5943600"/>
          </a:xfr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800" u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content and remember to add ALT TEXT:</a:t>
            </a:r>
          </a:p>
          <a:p>
            <a:r>
              <a:rPr lang="en-US" dirty="0"/>
              <a:t>Format &gt; Alt Text &gt; “Description” (not title)</a:t>
            </a:r>
          </a:p>
        </p:txBody>
      </p:sp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6095999" cy="6858000"/>
          </a:xfrm>
        </p:spPr>
        <p:txBody>
          <a:bodyPr tIns="457200">
            <a:normAutofit/>
          </a:bodyPr>
          <a:lstStyle>
            <a:lvl1pPr>
              <a:defRPr sz="4400"/>
            </a:lvl1pPr>
          </a:lstStyle>
          <a:p>
            <a:r>
              <a:rPr lang="en-US" dirty="0"/>
              <a:t>Click To Add Slide Title or Change Text Color (Dark Palette Only)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AD3AC3A-48C3-554A-9FEB-DA33FDFC73C2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AE202C4-42C0-0745-A819-C571BA2B815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998694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, title, text, image, Block 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9B67C44F-D1F3-3146-BCDA-45AD95086365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6583679" y="0"/>
            <a:ext cx="4572000" cy="6858000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image and remember to add ALT TEXT:</a:t>
            </a:r>
          </a:p>
          <a:p>
            <a:r>
              <a:rPr lang="en-US" dirty="0"/>
              <a:t>Format &gt; Alt Text &gt; “Description” (not title)</a:t>
            </a:r>
          </a:p>
        </p:txBody>
      </p:sp>
      <p:sp>
        <p:nvSpPr>
          <p:cNvPr id="8" name="Text">
            <a:extLst>
              <a:ext uri="{FF2B5EF4-FFF2-40B4-BE49-F238E27FC236}">
                <a16:creationId xmlns:a16="http://schemas.microsoft.com/office/drawing/2014/main" id="{7588F9AF-2AF8-6940-97B2-0084CA6E4B7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 flipH="1">
            <a:off x="-4" y="3657600"/>
            <a:ext cx="6095999" cy="3200400"/>
          </a:xfrm>
        </p:spPr>
        <p:txBody>
          <a:bodyPr lIns="822960" tIns="91440" rIns="457200" bIns="457200"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3600" b="0" u="none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6095999" cy="3657600"/>
          </a:xfrm>
        </p:spPr>
        <p:txBody>
          <a:bodyPr tIns="457200" bIns="91440"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defRPr sz="4000">
                <a:latin typeface="+mn-lt"/>
              </a:defRPr>
            </a:lvl1pPr>
          </a:lstStyle>
          <a:p>
            <a:r>
              <a:rPr lang="en-US" dirty="0"/>
              <a:t>Click To Add</a:t>
            </a:r>
            <a:br>
              <a:rPr lang="en-US" dirty="0"/>
            </a:br>
            <a:r>
              <a:rPr lang="en-US" dirty="0"/>
              <a:t>Slide Title or Change Text Color (Dark Palette Only)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AD3AC3A-48C3-554A-9FEB-DA33FDFC73C2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0" y="6388100"/>
            <a:ext cx="457200" cy="457200"/>
          </a:xfrm>
        </p:spPr>
        <p:txBody>
          <a:bodyPr/>
          <a:lstStyle/>
          <a:p>
            <a:fld id="{BAE202C4-42C0-0745-A819-C571BA2B815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583790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, content,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">
            <a:extLst>
              <a:ext uri="{FF2B5EF4-FFF2-40B4-BE49-F238E27FC236}">
                <a16:creationId xmlns:a16="http://schemas.microsoft.com/office/drawing/2014/main" id="{002EBCE2-FA1A-E64C-82FD-AB63AF79A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 flipH="1">
            <a:off x="6583678" y="3749040"/>
            <a:ext cx="4572000" cy="256032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3600" b="0" u="none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1" name="Content">
            <a:extLst>
              <a:ext uri="{FF2B5EF4-FFF2-40B4-BE49-F238E27FC236}">
                <a16:creationId xmlns:a16="http://schemas.microsoft.com/office/drawing/2014/main" id="{1D6F9D92-4401-0847-942A-1B5F882BFD24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583681" y="456581"/>
            <a:ext cx="4572000" cy="2972419"/>
          </a:xfr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800" u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content and remember to add ALT TEXT:</a:t>
            </a:r>
          </a:p>
          <a:p>
            <a:r>
              <a:rPr lang="en-US" dirty="0"/>
              <a:t>Format &gt; Alt Text &gt; “Description” (not title)</a:t>
            </a:r>
          </a:p>
        </p:txBody>
      </p:sp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/>
        <p:txBody>
          <a:bodyPr tIns="457200">
            <a:normAutofit/>
          </a:bodyPr>
          <a:lstStyle>
            <a:lvl1pPr>
              <a:defRPr sz="4400"/>
            </a:lvl1pPr>
          </a:lstStyle>
          <a:p>
            <a:r>
              <a:rPr lang="en-US" dirty="0"/>
              <a:t>Click To Add Slide Title or Change Text Color (Dark Palette Only)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C44FA3C-1778-B749-9C7C-7599673E595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AE202C4-42C0-0745-A819-C571BA2B815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14688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title color background, text, Block 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">
            <a:extLst>
              <a:ext uri="{FF2B5EF4-FFF2-40B4-BE49-F238E27FC236}">
                <a16:creationId xmlns:a16="http://schemas.microsoft.com/office/drawing/2014/main" id="{95C7279E-3A2C-6A4C-BF8A-21388D42DBC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096001" y="0"/>
            <a:ext cx="6095999" cy="6858000"/>
          </a:xfrm>
        </p:spPr>
        <p:txBody>
          <a:bodyPr tIns="457200" anchor="ctr">
            <a:noAutofit/>
          </a:bodyPr>
          <a:lstStyle>
            <a:lvl1pPr marL="0" indent="0">
              <a:lnSpc>
                <a:spcPct val="100000"/>
              </a:lnSpc>
              <a:buNone/>
              <a:defRPr sz="3600" b="0" u="none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6FF85A-23D2-9A46-808F-BFB0D79023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lIns="822960" tIns="457200" rIns="457200" bIns="457200">
            <a:normAutofit/>
          </a:bodyPr>
          <a:lstStyle>
            <a:lvl1pPr>
              <a:defRPr sz="4400"/>
            </a:lvl1pPr>
          </a:lstStyle>
          <a:p>
            <a:r>
              <a:rPr lang="en-US" dirty="0"/>
              <a:t>Click To Add Slide Title or Change Background Color (Dark Palette Only)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BC85ED-C64F-5C43-A48B-B5B42A34504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AE202C4-42C0-0745-A819-C571BA2B815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574713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title, text color background, Block 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">
            <a:extLst>
              <a:ext uri="{FF2B5EF4-FFF2-40B4-BE49-F238E27FC236}">
                <a16:creationId xmlns:a16="http://schemas.microsoft.com/office/drawing/2014/main" id="{26861F6E-272C-D246-BBF6-E9CE13025FE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096000" y="-1"/>
            <a:ext cx="5029200" cy="6846125"/>
          </a:xfrm>
          <a:solidFill>
            <a:schemeClr val="tx2"/>
          </a:solidFill>
        </p:spPr>
        <p:txBody>
          <a:bodyPr lIns="457200" tIns="457200" rIns="274320" bIns="457200" anchor="ctr">
            <a:noAutofit/>
          </a:bodyPr>
          <a:lstStyle>
            <a:lvl1pPr marL="0" indent="0">
              <a:lnSpc>
                <a:spcPct val="100000"/>
              </a:lnSpc>
              <a:buNone/>
              <a:defRPr sz="3600" b="0" u="none" baseline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Add Slide Title or Change Background Color (Dark Palette Only)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6FF85A-23D2-9A46-808F-BFB0D79023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6096000" cy="6858000"/>
          </a:xfrm>
          <a:solidFill>
            <a:schemeClr val="bg2"/>
          </a:solidFill>
        </p:spPr>
        <p:txBody>
          <a:bodyPr lIns="822960" tIns="457200" rIns="457200" bIns="45720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E518ED-E012-0048-A594-70CC2AA89FF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AE202C4-42C0-0745-A819-C571BA2B815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04435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title color background, content, Block 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">
            <a:extLst>
              <a:ext uri="{FF2B5EF4-FFF2-40B4-BE49-F238E27FC236}">
                <a16:creationId xmlns:a16="http://schemas.microsoft.com/office/drawing/2014/main" id="{EB6F9C99-74F0-0B48-B97A-C7C6FA3A439A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583680" y="456581"/>
            <a:ext cx="4663440" cy="5943600"/>
          </a:xfr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800" u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content and remember to add ALT TEXT:</a:t>
            </a:r>
          </a:p>
          <a:p>
            <a:r>
              <a:rPr lang="en-US" dirty="0"/>
              <a:t>Format &gt; Alt Text &gt; “Description” (not title)</a:t>
            </a:r>
          </a:p>
        </p:txBody>
      </p:sp>
      <p:sp>
        <p:nvSpPr>
          <p:cNvPr id="2" name="Title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6096000" cy="6858000"/>
          </a:xfrm>
        </p:spPr>
        <p:txBody>
          <a:bodyPr tIns="457200" rIns="457200" bIns="457200"/>
          <a:lstStyle>
            <a:lvl1pPr>
              <a:defRPr/>
            </a:lvl1pPr>
          </a:lstStyle>
          <a:p>
            <a:r>
              <a:rPr lang="en-US" dirty="0"/>
              <a:t>Click To Add Slide Title or Change Background Color (Dark Palette Only)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C409AA8-4564-8D46-95D9-2593FABFF451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0" y="6400181"/>
            <a:ext cx="4572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AE202C4-42C0-0745-A819-C571BA2B815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204393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title color background, image, Block 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5">
            <a:extLst>
              <a:ext uri="{FF2B5EF4-FFF2-40B4-BE49-F238E27FC236}">
                <a16:creationId xmlns:a16="http://schemas.microsoft.com/office/drawing/2014/main" id="{11EFA1D9-B91A-C143-A5EF-6CD941C05521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6096000" y="0"/>
            <a:ext cx="6096000" cy="6858000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image and remember to add ALT TEXT:</a:t>
            </a:r>
          </a:p>
          <a:p>
            <a:r>
              <a:rPr lang="en-US" dirty="0"/>
              <a:t>Format &gt; Alt Text &gt; “Description” (not title)</a:t>
            </a:r>
          </a:p>
        </p:txBody>
      </p:sp>
      <p:sp>
        <p:nvSpPr>
          <p:cNvPr id="2" name="Title"/>
          <p:cNvSpPr>
            <a:spLocks noGrp="1"/>
          </p:cNvSpPr>
          <p:nvPr>
            <p:ph type="title" hasCustomPrompt="1"/>
          </p:nvPr>
        </p:nvSpPr>
        <p:spPr/>
        <p:txBody>
          <a:bodyPr tIns="457200" rIns="457200" bIns="457200"/>
          <a:lstStyle>
            <a:lvl1pPr>
              <a:defRPr/>
            </a:lvl1pPr>
          </a:lstStyle>
          <a:p>
            <a:r>
              <a:rPr lang="en-US" dirty="0"/>
              <a:t>Click To Add Slide Title or Change Background Color (Dark Palette Only)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FE2782-1EA5-0944-AF02-3EB1613C55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BAE202C4-42C0-0745-A819-C571BA2B815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11531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.pn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heme" Target="../theme/theme3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5.png"/><Relationship Id="rId5" Type="http://schemas.openxmlformats.org/officeDocument/2006/relationships/theme" Target="../theme/theme5.xml"/><Relationship Id="rId4" Type="http://schemas.openxmlformats.org/officeDocument/2006/relationships/slideLayout" Target="../slideLayouts/slideLayout2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5.png"/><Relationship Id="rId5" Type="http://schemas.openxmlformats.org/officeDocument/2006/relationships/theme" Target="../theme/theme6.xml"/><Relationship Id="rId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Footer image" descr="The Ohio State University">
            <a:extLst>
              <a:ext uri="{FF2B5EF4-FFF2-40B4-BE49-F238E27FC236}">
                <a16:creationId xmlns:a16="http://schemas.microsoft.com/office/drawing/2014/main" id="{DE0E212D-C40A-1F42-85B6-408C8F417B4F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" y="5943600"/>
            <a:ext cx="3916680" cy="54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8410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8" r:id="rId1"/>
    <p:sldLayoutId id="2147483840" r:id="rId2"/>
    <p:sldLayoutId id="2147483700" r:id="rId3"/>
    <p:sldLayoutId id="2147483812" r:id="rId4"/>
    <p:sldLayoutId id="2147483734" r:id="rId5"/>
    <p:sldLayoutId id="2147483847" r:id="rId6"/>
    <p:sldLayoutId id="2147483848" r:id="rId7"/>
    <p:sldLayoutId id="2147483849" r:id="rId8"/>
    <p:sldLayoutId id="2147483850" r:id="rId9"/>
  </p:sldLayoutIdLst>
  <p:hf hd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457189" indent="-457189" algn="l" defTabSz="914377" rtl="0" eaLnBrk="1" latinLnBrk="0" hangingPunct="1">
        <a:lnSpc>
          <a:spcPct val="100000"/>
        </a:lnSpc>
        <a:spcBef>
          <a:spcPts val="1000"/>
        </a:spcBef>
        <a:spcAft>
          <a:spcPts val="6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800080" indent="-342891" algn="l" defTabSz="914377" rtl="0" eaLnBrk="1" latinLnBrk="0" hangingPunct="1">
        <a:lnSpc>
          <a:spcPct val="100000"/>
        </a:lnSpc>
        <a:spcBef>
          <a:spcPts val="500"/>
        </a:spcBef>
        <a:spcAft>
          <a:spcPts val="6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257269" indent="-342891" algn="l" defTabSz="914377" rtl="0" eaLnBrk="1" latinLnBrk="0" hangingPunct="1">
        <a:lnSpc>
          <a:spcPct val="100000"/>
        </a:lnSpc>
        <a:spcBef>
          <a:spcPts val="500"/>
        </a:spcBef>
        <a:spcAft>
          <a:spcPts val="6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57309" indent="-285744" algn="l" defTabSz="914377" rtl="0" eaLnBrk="1" latinLnBrk="0" hangingPunct="1">
        <a:lnSpc>
          <a:spcPct val="100000"/>
        </a:lnSpc>
        <a:spcBef>
          <a:spcPts val="500"/>
        </a:spcBef>
        <a:spcAft>
          <a:spcPts val="6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114498" indent="-285744" algn="l" defTabSz="914377" rtl="0" eaLnBrk="1" latinLnBrk="0" hangingPunct="1">
        <a:lnSpc>
          <a:spcPct val="100000"/>
        </a:lnSpc>
        <a:spcBef>
          <a:spcPts val="500"/>
        </a:spcBef>
        <a:spcAft>
          <a:spcPts val="6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2EFB78A6-6C92-3A40-9D84-EF7B94401992}"/>
              </a:ext>
            </a:extLst>
          </p:cNvPr>
          <p:cNvSpPr txBox="1"/>
          <p:nvPr userDrawn="1"/>
        </p:nvSpPr>
        <p:spPr>
          <a:xfrm>
            <a:off x="5943600" y="6217920"/>
            <a:ext cx="5486400" cy="276999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>
                  <a:solidFill>
                    <a:schemeClr val="bg2"/>
                  </a:solidFill>
                </a:uFill>
                <a:latin typeface="+mn-lt"/>
                <a:ea typeface="+mn-ea"/>
                <a:cs typeface="+mn-cs"/>
              </a:rPr>
              <a:t>School of Health and Rehabilitation Sciences</a:t>
            </a:r>
          </a:p>
        </p:txBody>
      </p:sp>
      <p:pic>
        <p:nvPicPr>
          <p:cNvPr id="13" name="Footer image" descr="The Ohio State University">
            <a:extLst>
              <a:ext uri="{FF2B5EF4-FFF2-40B4-BE49-F238E27FC236}">
                <a16:creationId xmlns:a16="http://schemas.microsoft.com/office/drawing/2014/main" id="{8134D617-0D7C-8642-9736-8232FA2A6B72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" y="6126480"/>
            <a:ext cx="3263900" cy="4572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7C51723-A56E-E742-AC28-13AE49CC9C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34800" y="6400800"/>
            <a:ext cx="457200" cy="457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BAE202C4-42C0-0745-A819-C571BA2B815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Decorative shape">
            <a:extLst>
              <a:ext uri="{FF2B5EF4-FFF2-40B4-BE49-F238E27FC236}">
                <a16:creationId xmlns:a16="http://schemas.microsoft.com/office/drawing/2014/main" id="{A929DCE2-437C-4A4B-A8C6-3AFA647AB4E4}"/>
              </a:ext>
            </a:extLst>
          </p:cNvPr>
          <p:cNvSpPr/>
          <p:nvPr userDrawn="1"/>
        </p:nvSpPr>
        <p:spPr>
          <a:xfrm>
            <a:off x="457200" y="365760"/>
            <a:ext cx="91440" cy="73152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1920325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02" r:id="rId1"/>
    <p:sldLayoutId id="2147483799" r:id="rId2"/>
    <p:sldLayoutId id="2147483846" r:id="rId3"/>
  </p:sldLayoutIdLst>
  <p:hf hd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000" b="0" kern="1200">
          <a:solidFill>
            <a:schemeClr val="tx2"/>
          </a:solidFill>
          <a:latin typeface="+mn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2800" kern="1200" baseline="0">
          <a:solidFill>
            <a:schemeClr val="bg1"/>
          </a:solidFill>
          <a:latin typeface="Arial" panose="020B0604020202020204" pitchFamily="34" charset="0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0786F47-4A04-644A-9FCE-114C867BE0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34800" y="6400800"/>
            <a:ext cx="457200" cy="457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BAE202C4-42C0-0745-A819-C571BA2B815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77905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3" r:id="rId1"/>
    <p:sldLayoutId id="2147483749" r:id="rId2"/>
    <p:sldLayoutId id="2147483836" r:id="rId3"/>
    <p:sldLayoutId id="2147483837" r:id="rId4"/>
    <p:sldLayoutId id="2147483815" r:id="rId5"/>
    <p:sldLayoutId id="2147483752" r:id="rId6"/>
    <p:sldLayoutId id="2147483835" r:id="rId7"/>
  </p:sldLayoutIdLst>
  <p:hf hd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594" indent="-228594" algn="l" defTabSz="914377" rtl="0" eaLnBrk="1" latinLnBrk="0" hangingPunct="1">
        <a:lnSpc>
          <a:spcPct val="100000"/>
        </a:lnSpc>
        <a:spcBef>
          <a:spcPts val="1000"/>
        </a:spcBef>
        <a:spcAft>
          <a:spcPts val="6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783" indent="-228594" algn="l" defTabSz="914377" rtl="0" eaLnBrk="1" latinLnBrk="0" hangingPunct="1">
        <a:lnSpc>
          <a:spcPct val="100000"/>
        </a:lnSpc>
        <a:spcBef>
          <a:spcPts val="500"/>
        </a:spcBef>
        <a:spcAft>
          <a:spcPts val="6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71" indent="-228594" algn="l" defTabSz="914377" rtl="0" eaLnBrk="1" latinLnBrk="0" hangingPunct="1">
        <a:lnSpc>
          <a:spcPct val="100000"/>
        </a:lnSpc>
        <a:spcBef>
          <a:spcPts val="500"/>
        </a:spcBef>
        <a:spcAft>
          <a:spcPts val="6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60" indent="-228594" algn="l" defTabSz="914377" rtl="0" eaLnBrk="1" latinLnBrk="0" hangingPunct="1">
        <a:lnSpc>
          <a:spcPct val="100000"/>
        </a:lnSpc>
        <a:spcBef>
          <a:spcPts val="500"/>
        </a:spcBef>
        <a:spcAft>
          <a:spcPts val="6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349" indent="-228594" algn="l" defTabSz="914377" rtl="0" eaLnBrk="1" latinLnBrk="0" hangingPunct="1">
        <a:lnSpc>
          <a:spcPct val="100000"/>
        </a:lnSpc>
        <a:spcBef>
          <a:spcPts val="500"/>
        </a:spcBef>
        <a:spcAft>
          <a:spcPts val="6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BF28EB36-A30E-0144-9863-CB76747FF5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34800" y="6400800"/>
            <a:ext cx="457200" cy="457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BAE202C4-42C0-0745-A819-C571BA2B815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80922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>
            <a:spLocks noGrp="1"/>
          </p:cNvSpPr>
          <p:nvPr>
            <p:ph type="body" idx="1"/>
          </p:nvPr>
        </p:nvSpPr>
        <p:spPr>
          <a:xfrm>
            <a:off x="6096000" y="0"/>
            <a:ext cx="6096000" cy="6858000"/>
          </a:xfrm>
          <a:prstGeom prst="rect">
            <a:avLst/>
          </a:prstGeom>
        </p:spPr>
        <p:txBody>
          <a:bodyPr vert="horz" lIns="457200" tIns="457200" rIns="822960" bIns="457200" rtlCol="0" anchor="ctr">
            <a:noAutofit/>
          </a:bodyPr>
          <a:lstStyle/>
          <a:p>
            <a:pPr marL="228594" marR="0" lvl="0" indent="-228594" algn="l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add text</a:t>
            </a:r>
            <a:endParaRPr lang="en-US" dirty="0"/>
          </a:p>
        </p:txBody>
      </p:sp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0" y="0"/>
            <a:ext cx="6095999" cy="6858000"/>
          </a:xfrm>
          <a:prstGeom prst="rect">
            <a:avLst/>
          </a:prstGeom>
        </p:spPr>
        <p:txBody>
          <a:bodyPr vert="horz" lIns="822960" tIns="457200" rIns="457200" bIns="457200" rtlCol="0" anchor="ctr">
            <a:normAutofit/>
          </a:bodyPr>
          <a:lstStyle/>
          <a:p>
            <a:r>
              <a:rPr lang="en-US" dirty="0"/>
              <a:t>Click To Add Slide Title or Change Text Color (Dark Palette Only)</a:t>
            </a:r>
          </a:p>
        </p:txBody>
      </p:sp>
      <p:sp>
        <p:nvSpPr>
          <p:cNvPr id="8" name="Slide Number Placeholder 1">
            <a:extLst>
              <a:ext uri="{FF2B5EF4-FFF2-40B4-BE49-F238E27FC236}">
                <a16:creationId xmlns:a16="http://schemas.microsoft.com/office/drawing/2014/main" id="{5A817F61-93AD-9A46-8F37-8EF5D27F54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6388925"/>
            <a:ext cx="457200" cy="457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BAE202C4-42C0-0745-A819-C571BA2B815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5" name="Picture 4" descr="Block O">
            <a:extLst>
              <a:ext uri="{FF2B5EF4-FFF2-40B4-BE49-F238E27FC236}">
                <a16:creationId xmlns:a16="http://schemas.microsoft.com/office/drawing/2014/main" id="{28399387-7A0A-614B-A4E6-D99C4827AEE8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0" y="5944524"/>
            <a:ext cx="490988" cy="639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40674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838" r:id="rId3"/>
    <p:sldLayoutId id="2147483726" r:id="rId4"/>
  </p:sldLayoutIdLst>
  <p:hf hdr="0" dt="0"/>
  <p:txStyles>
    <p:titleStyle>
      <a:lvl1pPr marL="274313" indent="-274313" algn="r" defTabSz="914377" rtl="0" eaLnBrk="1" latinLnBrk="0" hangingPunct="1">
        <a:lnSpc>
          <a:spcPct val="120000"/>
        </a:lnSpc>
        <a:spcBef>
          <a:spcPts val="1200"/>
        </a:spcBef>
        <a:buNone/>
        <a:defRPr sz="4400" b="0" kern="1200" cap="all" spc="-150" baseline="0">
          <a:solidFill>
            <a:schemeClr val="tx2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100000"/>
        </a:lnSpc>
        <a:spcBef>
          <a:spcPts val="1600"/>
        </a:spcBef>
        <a:buFont typeface="Arial" panose="020B0604020202020204" pitchFamily="34" charset="0"/>
        <a:buChar char="•"/>
        <a:defRPr sz="3600" kern="1200" baseline="0">
          <a:solidFill>
            <a:schemeClr val="bg1"/>
          </a:solidFill>
          <a:latin typeface="Arial" panose="020B0604020202020204" pitchFamily="34" charset="0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lock O">
            <a:extLst>
              <a:ext uri="{FF2B5EF4-FFF2-40B4-BE49-F238E27FC236}">
                <a16:creationId xmlns:a16="http://schemas.microsoft.com/office/drawing/2014/main" id="{1AC87A79-FA88-C143-8323-8DE5B0204F28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0" y="5944524"/>
            <a:ext cx="490988" cy="639156"/>
          </a:xfrm>
          <a:prstGeom prst="rect">
            <a:avLst/>
          </a:prstGeom>
        </p:spPr>
      </p:pic>
      <p:sp>
        <p:nvSpPr>
          <p:cNvPr id="3" name="Text"/>
          <p:cNvSpPr>
            <a:spLocks noGrp="1"/>
          </p:cNvSpPr>
          <p:nvPr>
            <p:ph type="body" idx="1"/>
          </p:nvPr>
        </p:nvSpPr>
        <p:spPr>
          <a:xfrm>
            <a:off x="6095999" y="0"/>
            <a:ext cx="6096001" cy="6858000"/>
          </a:xfrm>
          <a:prstGeom prst="rect">
            <a:avLst/>
          </a:prstGeom>
        </p:spPr>
        <p:txBody>
          <a:bodyPr vert="horz" lIns="457200" tIns="457200" rIns="822960" bIns="457200" rtlCol="0" anchor="ctr">
            <a:noAutofit/>
          </a:bodyPr>
          <a:lstStyle/>
          <a:p>
            <a:pPr marL="228594" marR="0" lvl="0" indent="-228594" algn="l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to add text</a:t>
            </a:r>
          </a:p>
        </p:txBody>
      </p:sp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tx2"/>
          </a:solidFill>
        </p:spPr>
        <p:txBody>
          <a:bodyPr vert="horz" lIns="822960" tIns="457200" rIns="457200" bIns="457200" rtlCol="0" anchor="ctr">
            <a:normAutofit/>
          </a:bodyPr>
          <a:lstStyle/>
          <a:p>
            <a:r>
              <a:rPr lang="en-US" dirty="0"/>
              <a:t>Click To Add Slide Title or Change Background Color (Dark Palette Only)</a:t>
            </a:r>
          </a:p>
        </p:txBody>
      </p:sp>
      <p:sp>
        <p:nvSpPr>
          <p:cNvPr id="6" name="Slide Number Placeholder 1">
            <a:extLst>
              <a:ext uri="{FF2B5EF4-FFF2-40B4-BE49-F238E27FC236}">
                <a16:creationId xmlns:a16="http://schemas.microsoft.com/office/drawing/2014/main" id="{EE7519CB-4029-1A45-BA03-2D482E25EB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6388925"/>
            <a:ext cx="457200" cy="457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2"/>
                </a:solidFill>
              </a:defRPr>
            </a:lvl1pPr>
          </a:lstStyle>
          <a:p>
            <a:fld id="{BAE202C4-42C0-0745-A819-C571BA2B815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49406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4" r:id="rId1"/>
    <p:sldLayoutId id="2147483834" r:id="rId2"/>
    <p:sldLayoutId id="2147483745" r:id="rId3"/>
    <p:sldLayoutId id="2147483839" r:id="rId4"/>
  </p:sldLayoutIdLst>
  <p:hf hdr="0" dt="0"/>
  <p:txStyles>
    <p:titleStyle>
      <a:lvl1pPr algn="r" defTabSz="914377" rtl="0" eaLnBrk="1" latinLnBrk="0" hangingPunct="1">
        <a:lnSpc>
          <a:spcPct val="120000"/>
        </a:lnSpc>
        <a:spcBef>
          <a:spcPct val="0"/>
        </a:spcBef>
        <a:buNone/>
        <a:defRPr sz="4400" b="0" kern="1200" cap="all" spc="-150" baseline="0">
          <a:solidFill>
            <a:schemeClr val="bg2"/>
          </a:solidFill>
          <a:latin typeface="+mn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100000"/>
        </a:lnSpc>
        <a:spcBef>
          <a:spcPts val="1600"/>
        </a:spcBef>
        <a:buFont typeface="Arial" panose="020B0604020202020204" pitchFamily="34" charset="0"/>
        <a:buChar char="•"/>
        <a:defRPr sz="3600" kern="1200" baseline="0">
          <a:solidFill>
            <a:schemeClr val="bg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2.png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Emily S. Patterson, PhD 			         May 10, 2022</a:t>
            </a:r>
            <a:endParaRPr lang="en-US" b="1" dirty="0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8199" y="548640"/>
            <a:ext cx="11209867" cy="3474720"/>
          </a:xfrm>
        </p:spPr>
        <p:txBody>
          <a:bodyPr>
            <a:noAutofit/>
          </a:bodyPr>
          <a:lstStyle/>
          <a:p>
            <a:r>
              <a:rPr lang="en-US" sz="5000" dirty="0">
                <a:solidFill>
                  <a:srgbClr val="C00000"/>
                </a:solidFill>
                <a:latin typeface="+mj-lt"/>
              </a:rPr>
              <a:t>Facilitating</a:t>
            </a:r>
            <a:r>
              <a:rPr lang="en-US" sz="5000" dirty="0">
                <a:latin typeface="+mj-lt"/>
              </a:rPr>
              <a:t> </a:t>
            </a:r>
            <a:r>
              <a:rPr lang="en-US" sz="2800" dirty="0">
                <a:latin typeface="+mj-lt"/>
              </a:rPr>
              <a:t>and not Interfering with </a:t>
            </a:r>
            <a:br>
              <a:rPr lang="en-US" sz="5000" dirty="0">
                <a:latin typeface="+mj-lt"/>
              </a:rPr>
            </a:br>
            <a:r>
              <a:rPr lang="en-US" sz="5000" dirty="0">
                <a:solidFill>
                  <a:srgbClr val="C00000"/>
                </a:solidFill>
                <a:latin typeface="+mj-lt"/>
              </a:rPr>
              <a:t>Work System Resilience with New Technology</a:t>
            </a:r>
            <a:br>
              <a:rPr lang="en-US" sz="5000" dirty="0">
                <a:latin typeface="+mj-lt"/>
              </a:rPr>
            </a:br>
            <a:endParaRPr lang="en-US" sz="2400" spc="-150" dirty="0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71256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6ABFFFE-B039-884F-9334-FA90EE3C5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C00000"/>
                </a:solidFill>
                <a:latin typeface="+mj-lt"/>
              </a:rPr>
              <a:t>acknowledgments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DAFC07B-3C1D-1742-B516-93AB1E8C0B1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Content Placeholder 1">
            <a:extLst>
              <a:ext uri="{FF2B5EF4-FFF2-40B4-BE49-F238E27FC236}">
                <a16:creationId xmlns:a16="http://schemas.microsoft.com/office/drawing/2014/main" id="{B58F3DBE-7CAC-964C-9D30-E4077E0A3517}"/>
              </a:ext>
            </a:extLst>
          </p:cNvPr>
          <p:cNvSpPr txBox="1">
            <a:spLocks/>
          </p:cNvSpPr>
          <p:nvPr/>
        </p:nvSpPr>
        <p:spPr>
          <a:xfrm flipH="1">
            <a:off x="1138421" y="1587595"/>
            <a:ext cx="10475844" cy="3258727"/>
          </a:xfrm>
          <a:prstGeom prst="rect">
            <a:avLst/>
          </a:prstGeom>
        </p:spPr>
        <p:txBody>
          <a:bodyPr/>
          <a:lstStyle>
            <a:lvl1pPr marL="457189" indent="-457189" algn="l" defTabSz="914377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800080" indent="-342891" algn="l" defTabSz="914377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257269" indent="-342891" algn="l" defTabSz="914377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57309" indent="-285744" algn="l" defTabSz="914377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114498" indent="-285744" algn="l" defTabSz="914377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1800"/>
              </a:spcBef>
              <a:buNone/>
            </a:pPr>
            <a:r>
              <a:rPr lang="en-US" sz="3600" dirty="0"/>
              <a:t>This work was supported by The MITRE Corporation, NASA Johnson and the Veteran’s Health Administration. The views, opinions and/or findings are those of the author and not necessarily MITRE, NASA, or the VA. </a:t>
            </a:r>
          </a:p>
          <a:p>
            <a:pPr marL="0" indent="0">
              <a:spcBef>
                <a:spcPts val="1800"/>
              </a:spcBef>
              <a:buNone/>
            </a:pPr>
            <a:r>
              <a:rPr lang="en-US" sz="3600" dirty="0"/>
              <a:t>Slides from MITRE are approved for public release and unlimited distribution(22-0560).</a:t>
            </a:r>
          </a:p>
        </p:txBody>
      </p:sp>
    </p:spTree>
    <p:extLst>
      <p:ext uri="{BB962C8B-B14F-4D97-AF65-F5344CB8AC3E}">
        <p14:creationId xmlns:p14="http://schemas.microsoft.com/office/powerpoint/2010/main" val="32010582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6ABFFFE-B039-884F-9334-FA90EE3C5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C00000"/>
                </a:solidFill>
              </a:rPr>
              <a:t>My research themes</a:t>
            </a:r>
            <a:endParaRPr lang="en-US" b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DAFC07B-3C1D-1742-B516-93AB1E8C0B1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AE202C4-42C0-0745-A819-C571BA2B8158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4294967295"/>
          </p:nvPr>
        </p:nvSpPr>
        <p:spPr>
          <a:xfrm>
            <a:off x="401660" y="1739223"/>
            <a:ext cx="9551505" cy="4330700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dirty="0">
                <a:solidFill>
                  <a:srgbClr val="C00000"/>
                </a:solidFill>
              </a:rPr>
              <a:t>Health Information Technology</a:t>
            </a:r>
          </a:p>
          <a:p>
            <a:pPr lvl="1">
              <a:spcBef>
                <a:spcPts val="0"/>
              </a:spcBef>
              <a:spcAft>
                <a:spcPts val="0"/>
              </a:spcAft>
            </a:pPr>
            <a:r>
              <a:rPr lang="en-US" sz="3200" dirty="0"/>
              <a:t>Alarms, alerts, reminders</a:t>
            </a:r>
          </a:p>
          <a:p>
            <a:pPr lvl="1">
              <a:spcBef>
                <a:spcPts val="0"/>
              </a:spcBef>
              <a:spcAft>
                <a:spcPts val="0"/>
              </a:spcAft>
            </a:pPr>
            <a:r>
              <a:rPr lang="en-US" sz="3200" dirty="0"/>
              <a:t>Workarounds</a:t>
            </a:r>
          </a:p>
          <a:p>
            <a:pPr lvl="1">
              <a:spcBef>
                <a:spcPts val="0"/>
              </a:spcBef>
              <a:spcAft>
                <a:spcPts val="0"/>
              </a:spcAft>
            </a:pPr>
            <a:r>
              <a:rPr lang="en-US" sz="3200" dirty="0"/>
              <a:t>Evaluate resilience, usefulness, usability</a:t>
            </a:r>
          </a:p>
          <a:p>
            <a:pPr lvl="1">
              <a:spcBef>
                <a:spcPts val="0"/>
              </a:spcBef>
              <a:spcAft>
                <a:spcPts val="0"/>
              </a:spcAft>
            </a:pPr>
            <a:r>
              <a:rPr lang="en-US" sz="3200" dirty="0"/>
              <a:t>Embedded automation</a:t>
            </a:r>
          </a:p>
          <a:p>
            <a:pPr lvl="1">
              <a:spcBef>
                <a:spcPts val="0"/>
              </a:spcBef>
              <a:spcAft>
                <a:spcPts val="0"/>
              </a:spcAft>
            </a:pPr>
            <a:endParaRPr lang="en-US" sz="3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DF55CCB-F4BB-4496-BA17-1F5BCDB5FD1A}"/>
              </a:ext>
            </a:extLst>
          </p:cNvPr>
          <p:cNvSpPr txBox="1"/>
          <p:nvPr/>
        </p:nvSpPr>
        <p:spPr>
          <a:xfrm>
            <a:off x="6096000" y="3944665"/>
            <a:ext cx="5119270" cy="26161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C00000"/>
                </a:solidFill>
              </a:rPr>
              <a:t>Communication</a:t>
            </a:r>
          </a:p>
          <a:p>
            <a:pPr marL="742939" lvl="1" indent="-285750">
              <a:buFont typeface="Arial" panose="020B0604020202020204" pitchFamily="34" charset="0"/>
              <a:buChar char="•"/>
            </a:pPr>
            <a:r>
              <a:rPr lang="en-US" sz="3200" dirty="0"/>
              <a:t>Handovers </a:t>
            </a:r>
          </a:p>
          <a:p>
            <a:pPr marL="742939" lvl="1" indent="-285750">
              <a:buFont typeface="Arial" panose="020B0604020202020204" pitchFamily="34" charset="0"/>
              <a:buChar char="•"/>
            </a:pPr>
            <a:r>
              <a:rPr lang="en-US" sz="3200" dirty="0"/>
              <a:t>Auditory environment</a:t>
            </a:r>
          </a:p>
          <a:p>
            <a:pPr marL="742939" lvl="1" indent="-285750">
              <a:buFont typeface="Arial" panose="020B0604020202020204" pitchFamily="34" charset="0"/>
              <a:buChar char="•"/>
            </a:pPr>
            <a:r>
              <a:rPr lang="en-US" sz="3200" dirty="0"/>
              <a:t>Visual displays</a:t>
            </a:r>
          </a:p>
          <a:p>
            <a:pPr marL="742939" lvl="1" indent="-285750">
              <a:buFont typeface="Arial" panose="020B0604020202020204" pitchFamily="34" charset="0"/>
              <a:buChar char="•"/>
            </a:pPr>
            <a:r>
              <a:rPr lang="en-US" sz="3200" dirty="0"/>
              <a:t>Whiteboards</a:t>
            </a:r>
          </a:p>
        </p:txBody>
      </p:sp>
      <p:pic>
        <p:nvPicPr>
          <p:cNvPr id="8" name="Picture 7" descr="A person wearing glasses&#10;&#10;Description automatically generated with low confidence">
            <a:extLst>
              <a:ext uri="{FF2B5EF4-FFF2-40B4-BE49-F238E27FC236}">
                <a16:creationId xmlns:a16="http://schemas.microsoft.com/office/drawing/2014/main" id="{21EAF9E3-B00F-4A49-8229-E734915A09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6920" y="647698"/>
            <a:ext cx="2255749" cy="3218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5981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6ABFFFE-B039-884F-9334-FA90EE3C5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C00000"/>
                </a:solidFill>
                <a:latin typeface="+mj-lt"/>
              </a:rPr>
              <a:t>Guiding Question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DAFC07B-3C1D-1742-B516-93AB1E8C0B1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Content Placeholder 1">
            <a:extLst>
              <a:ext uri="{FF2B5EF4-FFF2-40B4-BE49-F238E27FC236}">
                <a16:creationId xmlns:a16="http://schemas.microsoft.com/office/drawing/2014/main" id="{B58F3DBE-7CAC-964C-9D30-E4077E0A3517}"/>
              </a:ext>
            </a:extLst>
          </p:cNvPr>
          <p:cNvSpPr txBox="1">
            <a:spLocks/>
          </p:cNvSpPr>
          <p:nvPr/>
        </p:nvSpPr>
        <p:spPr>
          <a:xfrm flipH="1">
            <a:off x="979468" y="1922926"/>
            <a:ext cx="10568683" cy="3258727"/>
          </a:xfrm>
          <a:prstGeom prst="rect">
            <a:avLst/>
          </a:prstGeom>
        </p:spPr>
        <p:txBody>
          <a:bodyPr/>
          <a:lstStyle>
            <a:lvl1pPr marL="457189" indent="-457189" algn="l" defTabSz="914377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800080" indent="-342891" algn="l" defTabSz="914377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257269" indent="-342891" algn="l" defTabSz="914377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57309" indent="-285744" algn="l" defTabSz="914377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114498" indent="-285744" algn="l" defTabSz="914377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1800"/>
              </a:spcBef>
              <a:buNone/>
            </a:pPr>
            <a:r>
              <a:rPr lang="en-US" sz="3600" dirty="0"/>
              <a:t>In high-consequence work settings and in situations with challenging conditions, </a:t>
            </a:r>
          </a:p>
          <a:p>
            <a:pPr marL="800080" lvl="2" indent="0">
              <a:spcBef>
                <a:spcPts val="1800"/>
              </a:spcBef>
              <a:buNone/>
            </a:pPr>
            <a:r>
              <a:rPr lang="en-US" sz="3600" dirty="0"/>
              <a:t>what </a:t>
            </a:r>
            <a:r>
              <a:rPr lang="en-US" sz="3600" b="1" dirty="0">
                <a:solidFill>
                  <a:srgbClr val="C00000"/>
                </a:solidFill>
              </a:rPr>
              <a:t>factors</a:t>
            </a:r>
            <a:r>
              <a:rPr lang="en-US" sz="3600" dirty="0"/>
              <a:t> affect </a:t>
            </a:r>
            <a:r>
              <a:rPr lang="en-US" sz="3600" b="1" dirty="0">
                <a:solidFill>
                  <a:srgbClr val="C00000"/>
                </a:solidFill>
              </a:rPr>
              <a:t>system</a:t>
            </a:r>
            <a:r>
              <a:rPr lang="en-US" sz="3600" b="1" dirty="0"/>
              <a:t> </a:t>
            </a:r>
            <a:r>
              <a:rPr lang="en-US" sz="3600" b="1" dirty="0">
                <a:solidFill>
                  <a:srgbClr val="C00000"/>
                </a:solidFill>
              </a:rPr>
              <a:t>resilience</a:t>
            </a:r>
            <a:r>
              <a:rPr lang="en-US" sz="3600" b="1" dirty="0"/>
              <a:t> </a:t>
            </a:r>
          </a:p>
          <a:p>
            <a:pPr marL="800080" lvl="2" indent="0">
              <a:spcBef>
                <a:spcPts val="1800"/>
              </a:spcBef>
              <a:buNone/>
            </a:pPr>
            <a:r>
              <a:rPr lang="en-US" sz="3600" dirty="0"/>
              <a:t>		when implementing </a:t>
            </a:r>
            <a:r>
              <a:rPr lang="en-US" sz="3600" b="1" dirty="0">
                <a:solidFill>
                  <a:srgbClr val="C00000"/>
                </a:solidFill>
              </a:rPr>
              <a:t>new technology</a:t>
            </a:r>
            <a:r>
              <a:rPr lang="en-US" sz="3600" dirty="0"/>
              <a:t>?</a:t>
            </a:r>
          </a:p>
          <a:p>
            <a:pPr marL="0" indent="0">
              <a:spcBef>
                <a:spcPts val="1800"/>
              </a:spcBef>
              <a:buFont typeface="Arial" panose="020B0604020202020204" pitchFamily="34" charset="0"/>
              <a:buNone/>
            </a:pPr>
            <a:endParaRPr 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14534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AutoShape 2" descr="data:image/jpeg;base64,/9j/4AAQSkZJRgABAQAAAQABAAD/2wCEAAkGBhMSERUUExQUFRUWGBkYFxgYGBwYGBocFx0YGBwYGBYYHSYfGBklHRcUHy8gJScpLCwsFx4xNTAqNSYrLCkBCQoKDgwOGg8PGiwkHyApLCwsLCwpKSksLCwsKSwpLCwsKSwsLCksLCwpLCwsKSksKSksLCwsKSwsKSwsKSwsLP/AABEIALYA8AMBIgACEQEDEQH/xAAbAAACAgMBAAAAAAAAAAAAAAAEBQMGAAIHAf/EAEEQAAIBAgQCCAQCCAQGAwAAAAECEQADBBIhMQVBBhMiUWFxgZEyobHBQtEHFCNSYnLh8BWCkqIWM0NzsvEkJVP/xAAaAQADAQEBAQAAAAAAAAAAAAABAgMEAAUG/8QAKxEAAgICAgIABQQCAwAAAAAAAAECEQMhEjEEQRMiMmFxUYGRwRRCIzOh/9oADAMBAAIRAxEAPwCvcMTNdUBc5J+GYn15d/pW/G7zBkUiAiBV0iQOfiZJrboohOJWRMBiAdiQJg+ETU/TbEZnUqd5aI2mOyPAQKS90UQlVzRvGVFu84UQoggRyKqfvShbjU56Tg9dI52rLe9taY4zhlsPKwxJmAvkY05mdan4wrXL1wqrA6dgjtAAATHdp86G4cQqW2zQc7TEgjLEGasvAMc2IvXAzy2SA0DNEjTN3a1CcnHdDKis8WvZrukjKqqZ71AB9Kkwh/ZNQ+MtkXXn94imGEww6swy69+n13pnpICLB0Xw7XbaosSWMjwHfTmxhupxIRiuYETH8QkfSkPRrFjDg3MoZ1Dc4nwkcqJx/Ey6HFgBbjQYGoBGg+VZYR/5GykpaSIf0hW4vA96/QzQXQje5/l+9E4tmu2+tvr1hjvCgeAWazozklsgyzE691PmfyNAx/UNON8fSyDILeXKaqGI6aZmAVYE86b8fh7TSBKkgxvtpPrXOTcOb1rvHww43R05uzrfDrSghp5TrtrtHvQvA8WtzF4lWCnVYkfujKfnUfCb2azbP8I/v5VTMHxa5YxDODrmObxEyRr5V6njwVNIxZpU1Z0Tj1gTaYjRWjwh1P8ASq3dYHEsQN1HL0P0rzHceTFX7ARbi9uTmaQRy0B8KO4wAl22RAJXf150mWFLY2OXLozElUbLPIV6j0PjXQMwDg95mSdK1t3MpCg5lCg5oMk91Z6NCGVu5U4uUl/WXJEK0c5EDzrwYpwYkgT4R9Zp1DXYvP7FhttUymh7LzrRKGkHC8Iva96MZNKgwCyT5UbdT6U6EYhxKORcVACSTGb4dZHLWuTYtoJHMGPbSuyFwrknb+/vXI+PYeL9wD94/WfvTtiR7AFu60XYNBomtGW1pRxpwq4y3QVMGCPfSpuk2GdGGffUa76UNh1KuDR/SMkgBtxB13ggmpv6h/8AUryrVj6SWczYcjUthrXuJX7Ugt26u1ngb3/1Qqs5LBzEd63HCz5iKZsUU8B4A+Ib9XBCsudjmmI0075p5g/0dYi3eW2t22CyM2btRCkCDp40b0AQJisUsywDQx8H1M10vhwDLmIGbXUfnUXNfE+H9rOafHkcjxf6P7/WvL2yFPaOoGwPMUW3A7gtqgWwwGom4o9tKYdNcLjTi3NjrRb0jIYG2s+NDph8aMFtd64XecF8kfSaw58k1LUo1dFYJVtM9wvQ3EupGVEGumYtv/KKIwnQfEhQpuWCokAAlDJ11JHaOlF9A72NN/LfN7JlJ7Q7M6RrG9XkYIE67q2YexH3Na/HtxqVP8dEsnZzfif6PMbdy5TZyjcZtZ88utQYvoRjbQLrkQAcnHyEa11q2gG1Q46MsnYa1o+HECyOPRxDEYe+qnPk7XxMWj0J2FVW/wAEad1g6iCDTuzdYXN530mRp4HSm+JxKXrOUqttzE6CDB1gjXu96WLUQttgvAMUqWhbY9oTry796Q8awWbEHq4YPB02k1bODomRlOx08T4zyoWzgWW7ucsgCNxr86pj8jg9CTw8+xdwrhGXq2M5gx2G49dt6suG4McYZUhcgKwTDeYB8qR4y3eR4DSudxpvH5aCpcDZukqUcqVIgzEa94oTySm9nQioL5R+vQK7P/OHy+1eY3o+LAHWXHYkTosgeuYa08wXH9ct3stMBvwt3b/CflVR6YcW666+UylsBfAtzJ7+6hpBttmLw6xfaFxKKwHwsgX6trWtvovbJGXF4cn2+9UmxZbOCN6fcKv27d5S9tXUmHRxMHvB5Uyr2F8vRZ7HCGtDW9aI117RnwkaCpsLiM2mkjeDRnFMFbW4FQBbeUGF5lvxeOkUNwfh2RSWnMSZju5beG9K0r0FOXsecLs7nwFGXk38qj4ZbgHTuoq9dRdzrTIVlexlk5p31I19I+pqr8V6GA3GZrjiTuQse9XHi15CjEEHKAx8lOvyNDXMFh2icnhM/KiIUu10VsDe8p/0/wBiprPR3CDe+P8AUv5Vb7HDrAESDrzYmpU4Lhj/ANOyfSiGzl36soIgk+tT8RuB1kyToNf4dNzXliypuxIB1MHmRrFNuqa9bdAoOmdTz0Uyvl9xUG6ZUScDw9s3RmZlT8RG4Xw+VdU4Dfwtu2Sl4ELKLnPaInNP+4iuS2mcHkOW1WM30GFUzBzss/5VNF/VYsuh70IuqeIYkyCGDwe/tg103BAQQK5NwHhV7D3bd9DauZhmy58ujbAmNG8PCrcvHMUbtsjDByuYstu8rGCMuoIECTR4pvkTb9Fhxlubp0nSpreFGUaUnvPinuZxhYkDe6J+QrFuYoH/AJSDw67X6V5MvHnHLJ8bT/Bp5pxSseWrWUztWwxCgkkjU5RPM8hSlXxOdMiW3Rh2mNwjL4ZTvRXEwihOszauGGTkVBMk91ejgi4raohLb0MMPilf4WBjcA6jzG49ag4tfC22kgTpqYHqeVJuG2MNh2u34NvMTmJJiCZLGfEmgumHHsHewl1BiFkr2cpOsQYOmomtNr0JTSOYWuGBrklkgmN5I13jyqZuHoDMjtbQdfUUPw7Auzq5gWydWfRSe7WJpzxCyVlctoiBDIuUxE6Gdai1RVMl4Yo6sEA6+U91S9YodQ0ST6kCPSl3ALnYjxO9F43Dk9qYgHSJmfGszXzFfRpxIIb0giOsuga+I+f5VHw/MEAHfm9aAd2tMhGpDsxOw1Og+lNsLcBUbd2nfvHnvV6JmrZySTruaE4VwpbqLmJMkQo+9TcYulUBGbflpM6QSOX5UPwNR+sNaDxIUiZIJ5xt4UJXVlMdcqH1rgVpJYDKdgDv5+MVWOKcJuFmEFjBaeWm+9XVMBOXMDpIJHgefhVY6aYxrZVFMdZAgb5R9NQKSEm2aMuNRjYXwPiD3MOEuagA2501UbQd/CnNpoGlJujF5OqCMVDAnQmND50wbi9pWdSlz9mQGYAFddo11q5jHdjEkrGaPID614eG5vxn1rWxhgQDrBAPuJohcJ4mmEbA/wDANfiBB0I8DvS2xwG4QdVOUlTvOnr5H1qx9Se+hiSt7T/qLm8M1uAdf5TPpRAI/wDB7vLLr/ERWw4VeHL2b86sKFu4H1rcBv3aJxxVpDll3BEfWrt/jyDDNet2wjmUG5GZlIaNdOZqjLfGY+NWHLbOCskM+brnUjTLsDI57R7mo5IXTKpiZVJOq/WrHg8Iq2CHAbJcV8oMzmQjX1GtDWuGPqQ+gkd8U06L3Sly5mKEmEltBqWXWNhXRmm6BKLo6B0f4NbuWpYSc35Hai7PRm2r50lGHMc/AjmK86Jgi0QTMNE8joNvCnYrXN1JmaCTVgdzDMAdmPhp8tqHw6FwTlII74qTDYkveOumsDyo24phsujcu6aRwS7R0Xy2gT9Sb972j8q0xOHGge5tyNGNazLlbWYmNPH2pRxsftB/KKjmyfDhaRSMOTonbEWYh3DjuKyKIt4a06yEQjYdgVW3t6TT/gbfsBqfiP1qWHO8j2ikoKKJv1RCIyrppGQQPKRXN+n/ABVuvt2JUIQD8IEEyOQ7uVdON7Lm0YxJgD5DvrjnT29OP8FFvz01+9amk4sl/sgS262rmVXDjWTBABBiNd6ItcRR8wzQBM8tqR2SWumQSCTPgCZoj9aQFj1YAjtRsZ7wazcFZez18Uzzz74YcyCOXfRmFwFsMpUsSDn1J35ju9qAtYW26k2LgmJZGXKTBmR+EgeFG4K7aGXrLpEfhWPqx0nWqfgVA/EMG6kZTmVZc5yBGYmYnfShbeIylWWcwA1PLL5ad1WN+M4EaMpb+aG+9KbvEMObpaOzM5Rt9Nq69Bj2Sp+kMLOe2S45BuzNV88Uu4vEddciFGg1gdwHzp4OkGFmciGT+6I+k0txV60bue2CgO6hTHtQgkvRfLJtK3Zuz5zsDyHKPHep7TFSIk76EmDOmomoUxNrWc+vcsURZ4lYUzkuN505nL30c4sl62IkMgCsDy0gEd40p4Iqi8O6RofhQj+/AU0t8TuMJFtiOWjULoDRaFAqo27qteuxeJuC4bgt6yBb0YDzTN8qnbG3D+A+zafOgMJirupW0hJzdo76yCfqIo3Z1AvSLpJft4u4tq4QikADQjaedOei/Hr91L5bK7Iq5BAEsSdCRyrS50etPJuG0GnXsk/MNUmEwaYW2zWrisJBZYI2n8RPj86NnejmK4A0ZatwsRJzKwPloR6z8qYmxWJhxIGupqDyF1AY4k6JqQC0GJG43PyqH9YUG4CXO0ggaZWG3fvRhuwxB/6aET366mknD8ULjXJ5q2nKZB+1TxJ2CZ2voraAwtsj8Qn6U3cTSTofcJwtvwAA9hTp3gE92tbvZl9CvhyZbkdwNMbgnMJgnY+m9I2vmcwJBOtNeHOXSW1M1bJF9mfDJfSSBiANZ2kkb6fI1HiLStqQrN41mKa4GXIEyk9osTI8gK1KXpeXUAg5IXUeJnfnUO/Rp4vuzRbTcktr6f0opVMDT7ChFwLsCDfu7zICryiNtudTDCDrOs7UxHxHL/p29aP7HcVXZtirfZnkN64j0wxg/wASuAiYMQdjCjnyruzNpXD+kmEFviLXLmUrdLMoM/D8OvjpR7VMSqla/Qj4diOtuBUtkdkrABI3kHTXv1ofH8OZc+aQDGsacuffXSOh3C0tPeZBGZRoNIg8qoWMW8b19kkhWIPNRJMAg6GoSSvRZPWxVgGFoyIMRy5cx7TUfEcOFvGACDoviDqD7aelMMPw/rXgoVeCRHwnL+Eqfhnwr3H4QtZUxDW+w2mu+ZSfSRXexhdYGuwHKvXAnf8Asa1iLOvrXuMgBjOw5eNMKJ8Ima586aQDQ3DLEAtG+go82tKZnEVpZJNYwjaiUswOVSpwu665xbcr3hTHvFKEP6Mj4+6R966PwTDA2l8z9apfRLBhlYTEGTpJ7tqvtjD3EtZUUEgGDMCTQSsLdIr3CWDF2HM3SD4AvH0oDhmlpI3ifck0/wCF8G6pEDGYUggbGZnWPHel+IwPUi2DBDHIseU86nGS5NHNOjOpWXlQ2oOo7x/796X4pNBngoklUC6SeZHM8hTC5ehwP3kn/SY+9QYlwXVJ1YEn+ED7narCFTIrwDwmvCa8D15uz0QtUhGbwjXnPKgMHZAgjTMrj/aT9qJa9KFOR+VC2iettgfDqPWDVsNkclHWegbTg1/mam3FsX1dpm35D1pN+jtpwSnvZqM6RAnIOWvvt9zXoYlyaR5+V8YsW/raglSdR3074awNs678xS44NSozCZjw2pnw+yiJpA7xWnK1xMuJPlokC9jKSW0gmdTykkc68u2lJUkCU+E8xIj6VO9s8or22un9is1mri32QrPKvJYqQDB763w91TmysDB1gzH5UHhONWXYqrag8xE+IPOus5Qo24vjmtWXcAGFJA1qqrwm3cxWFW8q3JsPMjSZZpHv8qd9J7pOGuzHwmNdPWkN/iQtvhr7ED9p1RBBUgMIYEbaaHTv8aWXoMNtlvXApbViqhZGsedLsDwW0A9sKAGkt/ETvNMr+LR7blGDQOWvP+leYUg5GAiZ+9c43s5unRX+MdEFzK1u4y3ABlB+Fiu2YjmRApP/AMKt+sX2ut+xZV0LQxZoKKDygzrV341eyqDManX0NBYa9lElDcIVJOh5SN9jScUPbKMeLXQMtqzhrdsaQbTPPiWZdfSl/GOFdegNqyq3Cf2mTs2z3FVaCp7xtXW8Jiy8AoV0kTB9IoFOIub1xOrthVZVDTObNrsBpHnRoNnJ8L0ZxGUL1QEfxr+dbN0dxP8A+TGO4E/MV144u51gQZPEwY9NaT4u/wARa4y2WsgLzdCAde+d6A3ZRuHdGsVOdsMxy6hWUw3zH1pnisBxK80lL6DkFcIq+SKfzqxKvEeru5r1o3Mk2xbCfF3EEd1V2eMkS9x1HgEn2A2rqFsOw3R/GLd63q5eIksqeEkDc+JFWfCjFZYZbY/zTVb49cv2bYBe6SQO0HP5eFQYJLl587dY1sqoDZjGYfFpPzqOPIna3o05cMlCM9Ux+eGXw057QEQZkmPpQOI4HcZ1L4iyEXUKBDf6p+1A8X4DcV0NgMwaAcxJ1PM/w7UFx0WLF62xXPiFgESRaVu+B8R1EjYVyacnoE8bUIy5Lfr2MMVwhJM41F5RCkieWp571A/C8Nll8aSB+MZeewkaV5jLHXO8Ii4lUBKgdm4BsV10blSrhOPy4G/eyghSqDNsWzA6Dy3qyM9CiK1y1gNbV5x6JlnCF2CiJYge9dF4Z+jaxbgu1xzvqYAaIkRVM4Det28Rbe4YVWk6Ttt866Ra6ZYQj/mgeYI+1aMLXsz5k/QdwrhNvDWxbtAhZnUz9aKvAQZ28aVnpThgdbyR4SfoKi4j0gsPaZUuA5hGkzDGCRpyBNauaXszcWeW8QGQEVJguFAu13O/ay9mdBl2j1k+tI+C4RrfWIzHRwB5bSPWi1tXMzE3CVUkZBKjYENpvTPNGS6IxxOMrLM95RuyjzIqDFKQCwmI1HOIOqj96uRccxZtYtmjRbiuFO2hU107o90ps4tJUhXAlkJ1H9KFlSjYfpIMPci2j3SxHaIyAAEzmid+dR4viLWUv3LeRGDAASXG/LMKO6Z2Tbxdm7ZUG1e7L5dQSWiT7z6UD0swqixinGhtXbYGm8sw29KW5HJInN27eWLt+463B2khVWDBIgCfnW3H7aHFWECqBbtM8ciWKoPUBaV9HA9zqma60sdR2QN9o3ovpjh3tYqzcDZUvIEkrIBTkPOQam23JWW+VdFi4ZfyWrjnVQCx8Sug+bCnPDOLowUZhPMcwd9vWqxxgMnDcoMsxQaacusNI/8AEurxTlIWIGvaB7Ime461ab49EIpT37OlcQwy31jPly66eO00NgrQVmbMCDlGm3ZAEa1VeD4koHuBySZJnckkASPenHDuNqylGIDBgT3a/SpwnY0o0WxjFVviXDLl680JCDbYDvJjvnnVhtXNPD++fOpA1PKN9nQnxdorScCvq1vIcoWZMye0fyovjtu84Fu1IX8bD6DuPOo+l+Pu2baNaYL2oYnUQR/7NMeC4nPZVswYxqymQT3g+1DiqoZyt2ystwJgARaIYalg1Ev0vtIbVsljcfstAJCkaanmfAVa2pdh+CWFfOLSZ5nNEnXxOtCMeL0zpz5Kmj25ZW6uW4QY2I0+Rqu43gt60R1DnKxggaePPQelW04dfasimcE9irJKOl0IpupabPmzIhhlbc8tGEaEiuX8Qs33u57gltJ2G3MAd5rtGKwoe2yfvAj3rn3GeGFntrGW6mjb6gH4vEUGqOjK2adGuIm5cBYSUQ9rw5TSbH47rGNhAuS1NwW1DDPccmcxMaiaZYm6uEsOtsF71zeJ0nXWPhHzqr4LD3wzErcl9GYgzG+p37q5KgvYRrWy1CHrcNXntG8IFeudD5VqrGvLm3np70qWxm9BWHuqGBIBUzI8DV94LbHUIvZaBofU99c8vWxbutazBjbgEjQdoZh9at2B6Q2Fs2wWKuqgHskjymnWpbIy3HRYcYmx20yn12+YHvUQumTBjPbMHuZQRz8x7UAvSKxcRlLHNlL/AAnULqYPfsYoT/iWybRuKxOUhxoRqR2l8OdaF9jNRQuNYa8V6245ecpYnfu/KgsY5R7eUkEgT6HY0/4pdV8PlDKS2XmD3TzpN0gwDWXTMNNNRqNYaPYirR2I9M6EHzYG6PxWSLi+Cnf03qrWGe/ZuPbJWCC2YyoJOjGe/X1p10c4qjX1QhilwG02kL2xGs+nvQ/C+HdXhMdaJ1R0tH0uaH1BqsMjiqJyxqTbEBN1D2nYHyH5RUr4prmUXSzR8JnafA6eFO7fAmGguAjukEe21D4zhZtgFuqhjlBLFBJ8dqeM033/ACGWOvX8DTi+NnDBW7LC6vZ7h1eUfSaRiyrmToxOp/vyqy3ODKbZa8waGB7BzBj1crLH4hGmndS270fuWwmWXVso/iVm5HvWTvVHLG5cJdGdRmlyXZNa4QBbylwVLDtDUaCR8zRnGujBs4V7gKsTBbloI9+VQ4mw1h1tmGIAnzMmnPHsel3DBQwLgiV5EjQ+lZ54HDa6Lxzc9PsQ9DuNvbuBCWNqGJG8dwEnTWa6BhcelxAQQPAwD9a5twywM5zwgCjKdNW1996OfHKDqVPiI/uKMYya6Ocoplz47iLK2Ga8ue2BsBMzoIjnWuEv2LdtRbdEWNFzAxOsHXeqDjuJdZlBY5ANtdTO8eVeW+MBFgA6fen+DN+hfjQXbOgXOK24/wCYjHzisXi6fvKP8y/nXOL3HWnRfnQ9zjb9w+dUXjZP0/8ASb8jGjprcZXvX/UPzqNuLKOa/wCpfzrlN7jL96e39aAvcWY/j9gKrHw5Ptok/LgvR2axxUMYkDzI+xqHE461+O5bH+b+tcXbGMfxN7xUTP4zVV4X6sjLzN6R0fC8UwqMztdWTM8x4aAUq4x0jss0LcLr+6QQP6iqcmEciQsycoAGpO+g50ZY4BiX2tP7R9TR/wAXEu5B/wAnI9qJIFqRVFR1uK+bZ9GiUGsc7edeKvlWxSaRdhfQLiuCXbd4s7gM4DQnww+oXXuFGSYo/pJPXr/2rf8A4xQJWny3yExfSR2uJm0yuusGY7+8eoketQ3cEbVwi4R1F0DIF7rnaWO4r4+QrcYQe9HXLKvZkiWskAjvtE6R4q3/AJVXHJInONuyvJkVrii3GQNBJJbTTXYc+Q510TBcC61HYl5W2nwEKxJC9kFvARrVXxHDiz3Mi5jdQZI55iPbauo9H4CHNGYhJA/hUAx3ieda8b02ZMnaKff6Km2GxAD2wh6wKzl2JUgxIkQaa8UtiblxYy4g4W5H7xzEEA+i1bmvJAG4aQNJB8+6uf8ASLht4cLad7F7NbKmf2eaRr4H6UrjoMNMd2jacSCuWJkKJgCT8qDuIhtnEXUzCJVQJ6u3yCjbMdyeelVPhtg3jintJrcRVA/iuspYDkNm9GonCdDcVZ7TxDdgKHLEnkABttWWOOl2aZZLLRj4a1ZRT8dyT3gBRv3GCKaW2gjzpHwnCMHAdpNtN9dS0gnXXYfSrDbtAqTOxj+/CtNVKjIpWrBeL4TO3WRqqxoNZ7/KDVSvoYIq7/rKjKC6ljpowO/lWmL6OLdGYHIx3MSD6VrwZuLp9GbNi5LXZz5F7Q9al6ur1w7opbtPmY9YYOhAjXwpwuHVdlUegrVLyV6RBeO62zmA4e51yNA3MGKJbotiMxUJJABkERB23NdIbYg86iUjO3hA+u1Tfky/QdYI+ygJ0IxJ/cXzafpTTAdFLlpSrC28mTzHd+IVbq8IpX5E2FYYo56f0dbtcfICSQqKDAkwMxqO90SwNsxcvXCd4H9Fj51bOG49rt/F2z8Fprar6rJqnfpBbLiO8BF+ZNVw5J5JU2TyxjjjaQN/9ZYcnLduaRlYAqPGSaz/AIzwyj9lhh6lR9FqsXgGUmNDyoZbIXYAD61s+Cm/1/cyPyGlrT/A+PTnLcLJYtK7fiIZyPAEnQeVbDptiyT2gv8AKqj6gmkKWRDEsARECDLeXdWK2vpSvx16r+Bo+R1dv9xkK3rSaya+VaPqyZSOdboN5MfM+1RoalB86QYm4sWz2sxn9lbg945e2orXJUvGHn9XjfqF+pry3qKbL2Ji6NFGuk1PgLwS6CR2SpVh3q2jD7+leZa1KD+lIpDNBWHsnD3lSRqcobmRqQR4EGug8I4b+yQi46sQCYI+hBiud2Je7aJ/Alw+QULHoJPvV74DiewkH8ImeX96V6WP6F9zzcn1v7DdsAI7TuR3SFHsoE1BiLNpla0YCMrIRyhvp50DxDiOS29wgtkWYk6wfpVMxPHHvl4Zyq7i3aYIIOpJJE+ZNLOaiL2SvxAYXDWUtlOuRjmU9oZlJEtESIiKXXukmKushe8wytPYAWAd4gd31oc4cFMwD5AYzZVAk6wTmJkx3Uxs8Mz2CEADjIcxG+eZGbu+GsjnIZt2M+F8XW7evFdmywp5AafmadcS4mbWDzLlFxjl7W3M78tKpHDbT4bEAAK90grkzCFA1zMw5jktWziS5sND5QVEuh1LAkHMh/Fy8a0xdu2cl8qFHR91W4pm2s8sst7jaujWPhqrcJ4XaVUIWSANTr/6q0Yb4RTY+zp7NlXWtnqr3ulN8swSwNDAJJPrpTng9+69ubyhWnZdBHLerka0GVkVtFYVogNYrxhWG6Buy+pFQ3eIWxvcQf5hQsNC7g+CKXsU7AAXLikHvAWJqm/pIt/tx3FB8ia6AnErbDsuDEd9JeN8Is4l1dusOUEQgGvPc1fBNQlbI5oOcaRyVtbbFZ0E/Og1LsCdz3BSPmd66wvRfDrtYn+e59hU1rBKg7Fu0v8AKmY+5rRPybqiMPGSu0cpw/DLzMIt3G8ADz8ppzheh+KYg9RoOVzsqfA6gxXRxh7p/E8eYT6V5/hQ3JX1JY/WKl8d7+5dYVr7HMglbqorXTurdDXhM9xGwFSL9K8XQzAJHf8AlUjXZOwHkIpAnvEdVw//AGyPZjXoTL5NMeY3FR4s9nD+Acf7qLsJnVkkCO2s6dpeXqJ9apkVsSGkRg1ux7wZqNDInv1qXU8zUKLGWrhyXY5LBP8ACxUGrd0bxiMlqGAYqD1ZMtA7ObylapOLxBRLqj8Srm8BmH5Uww9828XnXtdTatjJzKZe0V8VmfevRTqEfwea1ynL8/0Wri6k27yDcqwHiYJgVRujOIzXMThyD27N1hr3qpjL3yN6c8T6Q4i5mNlbVsEnU9pyNjqdBVe4ShS6LoJFwBl5EfD3FTM0rnGUtM545R20Z0TcNg8Wv7psv7EqflV26E2LdzD3VaSSYOpiIkRrprNVUSqsFhQ4hoAE6TBhRImnXQjigts4ZbhBg9hS3IjWNqWUfmQj7Kzw67kxKToAWU6+BH2q3YkrdiDKgFmccgAPhbedKoXHwVe78SnM0A6EEmYI9atHRngFy/hw1jEW3LIVuWzuvKCOfnRUX6OUtDzo7xgX1PUutzIQDnBR475XQzrrAq04bEuFANufJgfrFVfon+j+5g7ruXDBlCiNPEyOfKrjhsKy8xVFphZomKc7WWHmyfZjWZrx/DbXzYk+wA+tGVqbgqgoA+b8V70tpB9zmNRHDqeV+55sQPYkCmXWeFaPfI7h5miKL1wU7WLSj+KD8gD9aIt4SOVsHwFeXcco3cDyoK7xMHRVd/IR864AbcQc2jyihnZfFvehmxNw7WsvmR9JrRrVw7uAPAU1nUTdaBsoHnUN7HfxKPDf5VH+qDclm8z9q3UAbCPIRXBogfEE7Zz6QPnFRkMfwj/MST8qKdj40K14TEie6RNcMc8C1uogVlZXmSPSRKBWV7WUjCeXh2bPg9wfMGpwn1rKyqZO0Jj6Z7ZXcdxqY6VlZUfZX0BXbcm8O+3bHvcArZbTWsXAbtW2gNzMT8o0isrK3T+iP4/sww/7H+f6GXEgLQtlB2bmoWfhmZA8JGnhQfDsKz3XXMFAM7E/cd9ZWVHFFcrKZpNxSJLGCZgIcCZ/D+6P5qafo7vf/JK66q3+2KysrQ/qRkZXf0hhWxl5QIynMfEkCjv0ZXmti46nUQIIka1lZTPSHgdGHGLhE9n2/rRVrFmJbWdorysoRdsEuia3czbAetb5G7wPIVlZViTIza7yx9fyrw2V7hWVlcA0IHcK8asrK4JBcFQsKysrhkIsb0hW3PYJI8aruN6e3PwKBWVlbMGOMuzLnySj0JcX0mxFyZcgeFG9G8Lca8lwvoDJEnX5VlZQzvg+Meh8C5rlI//Z"/>
          <p:cNvSpPr>
            <a:spLocks noChangeAspect="1" noChangeArrowheads="1"/>
          </p:cNvSpPr>
          <p:nvPr/>
        </p:nvSpPr>
        <p:spPr bwMode="auto">
          <a:xfrm>
            <a:off x="1679575" y="-830263"/>
            <a:ext cx="2286000" cy="17335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463040" y="-104793"/>
            <a:ext cx="10728960" cy="1828800"/>
          </a:xfrm>
        </p:spPr>
        <p:txBody>
          <a:bodyPr/>
          <a:lstStyle/>
          <a:p>
            <a:r>
              <a:rPr lang="en-US" dirty="0">
                <a:solidFill>
                  <a:srgbClr val="C00000"/>
                </a:solidFill>
              </a:rPr>
              <a:t>Human factors: </a:t>
            </a:r>
            <a:br>
              <a:rPr lang="en-US" dirty="0">
                <a:solidFill>
                  <a:srgbClr val="C00000"/>
                </a:solidFill>
              </a:rPr>
            </a:br>
            <a:r>
              <a:rPr lang="en-US" dirty="0">
                <a:solidFill>
                  <a:srgbClr val="C00000"/>
                </a:solidFill>
              </a:rPr>
              <a:t>    coping with complexity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386754" y="3208567"/>
            <a:ext cx="380524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/>
              <a:t>In Challenging </a:t>
            </a:r>
            <a:r>
              <a:rPr lang="en-US" sz="3200" b="1" dirty="0">
                <a:solidFill>
                  <a:srgbClr val="C00000"/>
                </a:solidFill>
              </a:rPr>
              <a:t>Scenarios</a:t>
            </a:r>
            <a:endParaRPr lang="en-US" sz="3200" dirty="0">
              <a:solidFill>
                <a:srgbClr val="C0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110963" y="4219110"/>
            <a:ext cx="259008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/>
              <a:t>Supported by </a:t>
            </a:r>
            <a:r>
              <a:rPr lang="en-US" sz="3200" b="1" dirty="0">
                <a:solidFill>
                  <a:srgbClr val="C00000"/>
                </a:solidFill>
              </a:rPr>
              <a:t>Artifacts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535410" y="2486212"/>
            <a:ext cx="174119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/>
              <a:t>With </a:t>
            </a:r>
            <a:r>
              <a:rPr lang="en-US" sz="3200" b="1" dirty="0">
                <a:solidFill>
                  <a:srgbClr val="C00000"/>
                </a:solidFill>
              </a:rPr>
              <a:t>Experts</a:t>
            </a:r>
            <a:endParaRPr lang="en-US" sz="3200" dirty="0">
              <a:solidFill>
                <a:srgbClr val="C00000"/>
              </a:solidFill>
            </a:endParaRPr>
          </a:p>
        </p:txBody>
      </p:sp>
      <p:pic>
        <p:nvPicPr>
          <p:cNvPr id="18" name="Picture 4" descr="C:\Emily\RESEARCH\Cognitive Engineering Defn\triad printable_fla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947" y="1838766"/>
            <a:ext cx="4310740" cy="4169704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0"/>
          <p:cNvSpPr>
            <a:spLocks noChangeArrowheads="1"/>
          </p:cNvSpPr>
          <p:nvPr/>
        </p:nvSpPr>
        <p:spPr bwMode="auto">
          <a:xfrm>
            <a:off x="6405887" y="5324903"/>
            <a:ext cx="170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dirty="0">
                <a:latin typeface="Tahoma" pitchFamily="34" charset="0"/>
              </a:rPr>
              <a:t>Cognitive Triad</a:t>
            </a:r>
          </a:p>
        </p:txBody>
      </p:sp>
    </p:spTree>
    <p:extLst>
      <p:ext uri="{BB962C8B-B14F-4D97-AF65-F5344CB8AC3E}">
        <p14:creationId xmlns:p14="http://schemas.microsoft.com/office/powerpoint/2010/main" val="17671121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0240" y="4774074"/>
            <a:ext cx="380524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Augmented Reality</a:t>
            </a:r>
            <a:endParaRPr lang="en-US" sz="3200" dirty="0"/>
          </a:p>
        </p:txBody>
      </p:sp>
      <p:sp>
        <p:nvSpPr>
          <p:cNvPr id="69634" name="AutoShape 2" descr="data:image/jpeg;base64,/9j/4AAQSkZJRgABAQAAAQABAAD/2wCEAAkGBhMSERUUExQUFRUWGBkYFxgYGBwYGBocFx0YGBwYGBYYHSYfGBklHRcUHy8gJScpLCwsFx4xNTAqNSYrLCkBCQoKDgwOGg8PGiwkHyApLCwsLCwpKSksLCwsKSwpLCwsKSwsLCksLCwpLCwsKSksKSksLCwsKSwsKSwsKSwsLP/AABEIALYA8AMBIgACEQEDEQH/xAAbAAACAgMBAAAAAAAAAAAAAAAEBQMGAAIHAf/EAEEQAAIBAgQCCAQCCAQGAwAAAAECEQADBBIhMQVBBhMiUWFxgZEyobHBQtEHFCNSYnLh8BWCkqIWM0NzsvEkJVP/xAAaAQADAQEBAQAAAAAAAAAAAAABAgMEAAUG/8QAKxEAAgICAgIABQQCAwAAAAAAAAECEQMhEjEEQRMiMmFxUYGRwRRCIzOh/9oADAMBAAIRAxEAPwCvcMTNdUBc5J+GYn15d/pW/G7zBkUiAiBV0iQOfiZJrboohOJWRMBiAdiQJg+ETU/TbEZnUqd5aI2mOyPAQKS90UQlVzRvGVFu84UQoggRyKqfvShbjU56Tg9dI52rLe9taY4zhlsPKwxJmAvkY05mdan4wrXL1wqrA6dgjtAAATHdp86G4cQqW2zQc7TEgjLEGasvAMc2IvXAzy2SA0DNEjTN3a1CcnHdDKis8WvZrukjKqqZ71AB9Kkwh/ZNQ+MtkXXn94imGEww6swy69+n13pnpICLB0Xw7XbaosSWMjwHfTmxhupxIRiuYETH8QkfSkPRrFjDg3MoZ1Dc4nwkcqJx/Ey6HFgBbjQYGoBGg+VZYR/5GykpaSIf0hW4vA96/QzQXQje5/l+9E4tmu2+tvr1hjvCgeAWazozklsgyzE691PmfyNAx/UNON8fSyDILeXKaqGI6aZmAVYE86b8fh7TSBKkgxvtpPrXOTcOb1rvHww43R05uzrfDrSghp5TrtrtHvQvA8WtzF4lWCnVYkfujKfnUfCb2azbP8I/v5VTMHxa5YxDODrmObxEyRr5V6njwVNIxZpU1Z0Tj1gTaYjRWjwh1P8ASq3dYHEsQN1HL0P0rzHceTFX7ARbi9uTmaQRy0B8KO4wAl22RAJXf150mWFLY2OXLozElUbLPIV6j0PjXQMwDg95mSdK1t3MpCg5lCg5oMk91Z6NCGVu5U4uUl/WXJEK0c5EDzrwYpwYkgT4R9Zp1DXYvP7FhttUymh7LzrRKGkHC8Iva96MZNKgwCyT5UbdT6U6EYhxKORcVACSTGb4dZHLWuTYtoJHMGPbSuyFwrknb+/vXI+PYeL9wD94/WfvTtiR7AFu60XYNBomtGW1pRxpwq4y3QVMGCPfSpuk2GdGGffUa76UNh1KuDR/SMkgBtxB13ggmpv6h/8AUryrVj6SWczYcjUthrXuJX7Ugt26u1ngb3/1Qqs5LBzEd63HCz5iKZsUU8B4A+Ib9XBCsudjmmI0075p5g/0dYi3eW2t22CyM2btRCkCDp40b0AQJisUsywDQx8H1M10vhwDLmIGbXUfnUXNfE+H9rOafHkcjxf6P7/WvL2yFPaOoGwPMUW3A7gtqgWwwGom4o9tKYdNcLjTi3NjrRb0jIYG2s+NDph8aMFtd64XecF8kfSaw58k1LUo1dFYJVtM9wvQ3EupGVEGumYtv/KKIwnQfEhQpuWCokAAlDJ11JHaOlF9A72NN/LfN7JlJ7Q7M6RrG9XkYIE67q2YexH3Na/HtxqVP8dEsnZzfif6PMbdy5TZyjcZtZ88utQYvoRjbQLrkQAcnHyEa11q2gG1Q46MsnYa1o+HECyOPRxDEYe+qnPk7XxMWj0J2FVW/wAEad1g6iCDTuzdYXN530mRp4HSm+JxKXrOUqttzE6CDB1gjXu96WLUQttgvAMUqWhbY9oTry796Q8awWbEHq4YPB02k1bODomRlOx08T4zyoWzgWW7ucsgCNxr86pj8jg9CTw8+xdwrhGXq2M5gx2G49dt6suG4McYZUhcgKwTDeYB8qR4y3eR4DSudxpvH5aCpcDZukqUcqVIgzEa94oTySm9nQioL5R+vQK7P/OHy+1eY3o+LAHWXHYkTosgeuYa08wXH9ct3stMBvwt3b/CflVR6YcW666+UylsBfAtzJ7+6hpBttmLw6xfaFxKKwHwsgX6trWtvovbJGXF4cn2+9UmxZbOCN6fcKv27d5S9tXUmHRxMHvB5Uyr2F8vRZ7HCGtDW9aI117RnwkaCpsLiM2mkjeDRnFMFbW4FQBbeUGF5lvxeOkUNwfh2RSWnMSZju5beG9K0r0FOXsecLs7nwFGXk38qj4ZbgHTuoq9dRdzrTIVlexlk5p31I19I+pqr8V6GA3GZrjiTuQse9XHi15CjEEHKAx8lOvyNDXMFh2icnhM/KiIUu10VsDe8p/0/wBiprPR3CDe+P8AUv5Vb7HDrAESDrzYmpU4Lhj/ANOyfSiGzl36soIgk+tT8RuB1kyToNf4dNzXliypuxIB1MHmRrFNuqa9bdAoOmdTz0Uyvl9xUG6ZUScDw9s3RmZlT8RG4Xw+VdU4Dfwtu2Sl4ELKLnPaInNP+4iuS2mcHkOW1WM30GFUzBzss/5VNF/VYsuh70IuqeIYkyCGDwe/tg103BAQQK5NwHhV7D3bd9DauZhmy58ujbAmNG8PCrcvHMUbtsjDByuYstu8rGCMuoIECTR4pvkTb9Fhxlubp0nSpreFGUaUnvPinuZxhYkDe6J+QrFuYoH/AJSDw67X6V5MvHnHLJ8bT/Bp5pxSseWrWUztWwxCgkkjU5RPM8hSlXxOdMiW3Rh2mNwjL4ZTvRXEwihOszauGGTkVBMk91ejgi4raohLb0MMPilf4WBjcA6jzG49ag4tfC22kgTpqYHqeVJuG2MNh2u34NvMTmJJiCZLGfEmgumHHsHewl1BiFkr2cpOsQYOmomtNr0JTSOYWuGBrklkgmN5I13jyqZuHoDMjtbQdfUUPw7Auzq5gWydWfRSe7WJpzxCyVlctoiBDIuUxE6Gdai1RVMl4Yo6sEA6+U91S9YodQ0ST6kCPSl3ALnYjxO9F43Dk9qYgHSJmfGszXzFfRpxIIb0giOsuga+I+f5VHw/MEAHfm9aAd2tMhGpDsxOw1Og+lNsLcBUbd2nfvHnvV6JmrZySTruaE4VwpbqLmJMkQo+9TcYulUBGbflpM6QSOX5UPwNR+sNaDxIUiZIJ5xt4UJXVlMdcqH1rgVpJYDKdgDv5+MVWOKcJuFmEFjBaeWm+9XVMBOXMDpIJHgefhVY6aYxrZVFMdZAgb5R9NQKSEm2aMuNRjYXwPiD3MOEuagA2501UbQd/CnNpoGlJujF5OqCMVDAnQmND50wbi9pWdSlz9mQGYAFddo11q5jHdjEkrGaPID614eG5vxn1rWxhgQDrBAPuJohcJ4mmEbA/wDANfiBB0I8DvS2xwG4QdVOUlTvOnr5H1qx9Se+hiSt7T/qLm8M1uAdf5TPpRAI/wDB7vLLr/ERWw4VeHL2b86sKFu4H1rcBv3aJxxVpDll3BEfWrt/jyDDNet2wjmUG5GZlIaNdOZqjLfGY+NWHLbOCskM+brnUjTLsDI57R7mo5IXTKpiZVJOq/WrHg8Iq2CHAbJcV8oMzmQjX1GtDWuGPqQ+gkd8U06L3Sly5mKEmEltBqWXWNhXRmm6BKLo6B0f4NbuWpYSc35Hai7PRm2r50lGHMc/AjmK86Jgi0QTMNE8joNvCnYrXN1JmaCTVgdzDMAdmPhp8tqHw6FwTlII74qTDYkveOumsDyo24phsujcu6aRwS7R0Xy2gT9Sb972j8q0xOHGge5tyNGNazLlbWYmNPH2pRxsftB/KKjmyfDhaRSMOTonbEWYh3DjuKyKIt4a06yEQjYdgVW3t6TT/gbfsBqfiP1qWHO8j2ikoKKJv1RCIyrppGQQPKRXN+n/ABVuvt2JUIQD8IEEyOQ7uVdON7Lm0YxJgD5DvrjnT29OP8FFvz01+9amk4sl/sgS262rmVXDjWTBABBiNd6ItcRR8wzQBM8tqR2SWumQSCTPgCZoj9aQFj1YAjtRsZ7wazcFZez18Uzzz74YcyCOXfRmFwFsMpUsSDn1J35ju9qAtYW26k2LgmJZGXKTBmR+EgeFG4K7aGXrLpEfhWPqx0nWqfgVA/EMG6kZTmVZc5yBGYmYnfShbeIylWWcwA1PLL5ad1WN+M4EaMpb+aG+9KbvEMObpaOzM5Rt9Nq69Bj2Sp+kMLOe2S45BuzNV88Uu4vEddciFGg1gdwHzp4OkGFmciGT+6I+k0txV60bue2CgO6hTHtQgkvRfLJtK3Zuz5zsDyHKPHep7TFSIk76EmDOmomoUxNrWc+vcsURZ4lYUzkuN505nL30c4sl62IkMgCsDy0gEd40p4Iqi8O6RofhQj+/AU0t8TuMJFtiOWjULoDRaFAqo27qteuxeJuC4bgt6yBb0YDzTN8qnbG3D+A+zafOgMJirupW0hJzdo76yCfqIo3Z1AvSLpJft4u4tq4QikADQjaedOei/Hr91L5bK7Iq5BAEsSdCRyrS50etPJuG0GnXsk/MNUmEwaYW2zWrisJBZYI2n8RPj86NnejmK4A0ZatwsRJzKwPloR6z8qYmxWJhxIGupqDyF1AY4k6JqQC0GJG43PyqH9YUG4CXO0ggaZWG3fvRhuwxB/6aET366mknD8ULjXJ5q2nKZB+1TxJ2CZ2voraAwtsj8Qn6U3cTSTofcJwtvwAA9hTp3gE92tbvZl9CvhyZbkdwNMbgnMJgnY+m9I2vmcwJBOtNeHOXSW1M1bJF9mfDJfSSBiANZ2kkb6fI1HiLStqQrN41mKa4GXIEyk9osTI8gK1KXpeXUAg5IXUeJnfnUO/Rp4vuzRbTcktr6f0opVMDT7ChFwLsCDfu7zICryiNtudTDCDrOs7UxHxHL/p29aP7HcVXZtirfZnkN64j0wxg/wASuAiYMQdjCjnyruzNpXD+kmEFviLXLmUrdLMoM/D8OvjpR7VMSqla/Qj4diOtuBUtkdkrABI3kHTXv1ofH8OZc+aQDGsacuffXSOh3C0tPeZBGZRoNIg8qoWMW8b19kkhWIPNRJMAg6GoSSvRZPWxVgGFoyIMRy5cx7TUfEcOFvGACDoviDqD7aelMMPw/rXgoVeCRHwnL+Eqfhnwr3H4QtZUxDW+w2mu+ZSfSRXexhdYGuwHKvXAnf8Asa1iLOvrXuMgBjOw5eNMKJ8Ima586aQDQ3DLEAtG+go82tKZnEVpZJNYwjaiUswOVSpwu665xbcr3hTHvFKEP6Mj4+6R966PwTDA2l8z9apfRLBhlYTEGTpJ7tqvtjD3EtZUUEgGDMCTQSsLdIr3CWDF2HM3SD4AvH0oDhmlpI3ifck0/wCF8G6pEDGYUggbGZnWPHel+IwPUi2DBDHIseU86nGS5NHNOjOpWXlQ2oOo7x/796X4pNBngoklUC6SeZHM8hTC5ehwP3kn/SY+9QYlwXVJ1YEn+ED7narCFTIrwDwmvCa8D15uz0QtUhGbwjXnPKgMHZAgjTMrj/aT9qJa9KFOR+VC2iettgfDqPWDVsNkclHWegbTg1/mam3FsX1dpm35D1pN+jtpwSnvZqM6RAnIOWvvt9zXoYlyaR5+V8YsW/raglSdR3074awNs678xS44NSozCZjw2pnw+yiJpA7xWnK1xMuJPlokC9jKSW0gmdTykkc68u2lJUkCU+E8xIj6VO9s8or22un9is1mri32QrPKvJYqQDB763w91TmysDB1gzH5UHhONWXYqrag8xE+IPOus5Qo24vjmtWXcAGFJA1qqrwm3cxWFW8q3JsPMjSZZpHv8qd9J7pOGuzHwmNdPWkN/iQtvhr7ED9p1RBBUgMIYEbaaHTv8aWXoMNtlvXApbViqhZGsedLsDwW0A9sKAGkt/ETvNMr+LR7blGDQOWvP+leYUg5GAiZ+9c43s5unRX+MdEFzK1u4y3ABlB+Fiu2YjmRApP/AMKt+sX2ut+xZV0LQxZoKKDygzrV341eyqDManX0NBYa9lElDcIVJOh5SN9jScUPbKMeLXQMtqzhrdsaQbTPPiWZdfSl/GOFdegNqyq3Cf2mTs2z3FVaCp7xtXW8Jiy8AoV0kTB9IoFOIub1xOrthVZVDTObNrsBpHnRoNnJ8L0ZxGUL1QEfxr+dbN0dxP8A+TGO4E/MV144u51gQZPEwY9NaT4u/wARa4y2WsgLzdCAde+d6A3ZRuHdGsVOdsMxy6hWUw3zH1pnisBxK80lL6DkFcIq+SKfzqxKvEeru5r1o3Mk2xbCfF3EEd1V2eMkS9x1HgEn2A2rqFsOw3R/GLd63q5eIksqeEkDc+JFWfCjFZYZbY/zTVb49cv2bYBe6SQO0HP5eFQYJLl587dY1sqoDZjGYfFpPzqOPIna3o05cMlCM9Ux+eGXw057QEQZkmPpQOI4HcZ1L4iyEXUKBDf6p+1A8X4DcV0NgMwaAcxJ1PM/w7UFx0WLF62xXPiFgESRaVu+B8R1EjYVyacnoE8bUIy5Lfr2MMVwhJM41F5RCkieWp571A/C8Nll8aSB+MZeewkaV5jLHXO8Ii4lUBKgdm4BsV10blSrhOPy4G/eyghSqDNsWzA6Dy3qyM9CiK1y1gNbV5x6JlnCF2CiJYge9dF4Z+jaxbgu1xzvqYAaIkRVM4Det28Rbe4YVWk6Ttt866Ra6ZYQj/mgeYI+1aMLXsz5k/QdwrhNvDWxbtAhZnUz9aKvAQZ28aVnpThgdbyR4SfoKi4j0gsPaZUuA5hGkzDGCRpyBNauaXszcWeW8QGQEVJguFAu13O/ay9mdBl2j1k+tI+C4RrfWIzHRwB5bSPWi1tXMzE3CVUkZBKjYENpvTPNGS6IxxOMrLM95RuyjzIqDFKQCwmI1HOIOqj96uRccxZtYtmjRbiuFO2hU107o90ps4tJUhXAlkJ1H9KFlSjYfpIMPci2j3SxHaIyAAEzmid+dR4viLWUv3LeRGDAASXG/LMKO6Z2Tbxdm7ZUG1e7L5dQSWiT7z6UD0swqixinGhtXbYGm8sw29KW5HJInN27eWLt+463B2khVWDBIgCfnW3H7aHFWECqBbtM8ciWKoPUBaV9HA9zqma60sdR2QN9o3ovpjh3tYqzcDZUvIEkrIBTkPOQam23JWW+VdFi4ZfyWrjnVQCx8Sug+bCnPDOLowUZhPMcwd9vWqxxgMnDcoMsxQaacusNI/8AEurxTlIWIGvaB7Ime461ab49EIpT37OlcQwy31jPly66eO00NgrQVmbMCDlGm3ZAEa1VeD4koHuBySZJnckkASPenHDuNqylGIDBgT3a/SpwnY0o0WxjFVviXDLl680JCDbYDvJjvnnVhtXNPD++fOpA1PKN9nQnxdorScCvq1vIcoWZMye0fyovjtu84Fu1IX8bD6DuPOo+l+Pu2baNaYL2oYnUQR/7NMeC4nPZVswYxqymQT3g+1DiqoZyt2ystwJgARaIYalg1Ev0vtIbVsljcfstAJCkaanmfAVa2pdh+CWFfOLSZ5nNEnXxOtCMeL0zpz5Kmj25ZW6uW4QY2I0+Rqu43gt60R1DnKxggaePPQelW04dfasimcE9irJKOl0IpupabPmzIhhlbc8tGEaEiuX8Qs33u57gltJ2G3MAd5rtGKwoe2yfvAj3rn3GeGFntrGW6mjb6gH4vEUGqOjK2adGuIm5cBYSUQ9rw5TSbH47rGNhAuS1NwW1DDPccmcxMaiaZYm6uEsOtsF71zeJ0nXWPhHzqr4LD3wzErcl9GYgzG+p37q5KgvYRrWy1CHrcNXntG8IFeudD5VqrGvLm3np70qWxm9BWHuqGBIBUzI8DV94LbHUIvZaBofU99c8vWxbutazBjbgEjQdoZh9at2B6Q2Fs2wWKuqgHskjymnWpbIy3HRYcYmx20yn12+YHvUQumTBjPbMHuZQRz8x7UAvSKxcRlLHNlL/AAnULqYPfsYoT/iWybRuKxOUhxoRqR2l8OdaF9jNRQuNYa8V6245ecpYnfu/KgsY5R7eUkEgT6HY0/4pdV8PlDKS2XmD3TzpN0gwDWXTMNNNRqNYaPYirR2I9M6EHzYG6PxWSLi+Cnf03qrWGe/ZuPbJWCC2YyoJOjGe/X1p10c4qjX1QhilwG02kL2xGs+nvQ/C+HdXhMdaJ1R0tH0uaH1BqsMjiqJyxqTbEBN1D2nYHyH5RUr4prmUXSzR8JnafA6eFO7fAmGguAjukEe21D4zhZtgFuqhjlBLFBJ8dqeM033/ACGWOvX8DTi+NnDBW7LC6vZ7h1eUfSaRiyrmToxOp/vyqy3ODKbZa8waGB7BzBj1crLH4hGmndS270fuWwmWXVso/iVm5HvWTvVHLG5cJdGdRmlyXZNa4QBbylwVLDtDUaCR8zRnGujBs4V7gKsTBbloI9+VQ4mw1h1tmGIAnzMmnPHsel3DBQwLgiV5EjQ+lZ54HDa6Lxzc9PsQ9DuNvbuBCWNqGJG8dwEnTWa6BhcelxAQQPAwD9a5twywM5zwgCjKdNW1996OfHKDqVPiI/uKMYya6Ocoplz47iLK2Ga8ue2BsBMzoIjnWuEv2LdtRbdEWNFzAxOsHXeqDjuJdZlBY5ANtdTO8eVeW+MBFgA6fen+DN+hfjQXbOgXOK24/wCYjHzisXi6fvKP8y/nXOL3HWnRfnQ9zjb9w+dUXjZP0/8ASb8jGjprcZXvX/UPzqNuLKOa/wCpfzrlN7jL96e39aAvcWY/j9gKrHw5Ptok/LgvR2axxUMYkDzI+xqHE461+O5bH+b+tcXbGMfxN7xUTP4zVV4X6sjLzN6R0fC8UwqMztdWTM8x4aAUq4x0jss0LcLr+6QQP6iqcmEciQsycoAGpO+g50ZY4BiX2tP7R9TR/wAXEu5B/wAnI9qJIFqRVFR1uK+bZ9GiUGsc7edeKvlWxSaRdhfQLiuCXbd4s7gM4DQnww+oXXuFGSYo/pJPXr/2rf8A4xQJWny3yExfSR2uJm0yuusGY7+8eoketQ3cEbVwi4R1F0DIF7rnaWO4r4+QrcYQe9HXLKvZkiWskAjvtE6R4q3/AJVXHJInONuyvJkVrii3GQNBJJbTTXYc+Q510TBcC61HYl5W2nwEKxJC9kFvARrVXxHDiz3Mi5jdQZI55iPbauo9H4CHNGYhJA/hUAx3ieda8b02ZMnaKff6Km2GxAD2wh6wKzl2JUgxIkQaa8UtiblxYy4g4W5H7xzEEA+i1bmvJAG4aQNJB8+6uf8ASLht4cLad7F7NbKmf2eaRr4H6UrjoMNMd2jacSCuWJkKJgCT8qDuIhtnEXUzCJVQJ6u3yCjbMdyeelVPhtg3jintJrcRVA/iuspYDkNm9GonCdDcVZ7TxDdgKHLEnkABttWWOOl2aZZLLRj4a1ZRT8dyT3gBRv3GCKaW2gjzpHwnCMHAdpNtN9dS0gnXXYfSrDbtAqTOxj+/CtNVKjIpWrBeL4TO3WRqqxoNZ7/KDVSvoYIq7/rKjKC6ljpowO/lWmL6OLdGYHIx3MSD6VrwZuLp9GbNi5LXZz5F7Q9al6ur1w7opbtPmY9YYOhAjXwpwuHVdlUegrVLyV6RBeO62zmA4e51yNA3MGKJbotiMxUJJABkERB23NdIbYg86iUjO3hA+u1Tfky/QdYI+ygJ0IxJ/cXzafpTTAdFLlpSrC28mTzHd+IVbq8IpX5E2FYYo56f0dbtcfICSQqKDAkwMxqO90SwNsxcvXCd4H9Fj51bOG49rt/F2z8Fprar6rJqnfpBbLiO8BF+ZNVw5J5JU2TyxjjjaQN/9ZYcnLduaRlYAqPGSaz/AIzwyj9lhh6lR9FqsXgGUmNDyoZbIXYAD61s+Cm/1/cyPyGlrT/A+PTnLcLJYtK7fiIZyPAEnQeVbDptiyT2gv8AKqj6gmkKWRDEsARECDLeXdWK2vpSvx16r+Bo+R1dv9xkK3rSaya+VaPqyZSOdboN5MfM+1RoalB86QYm4sWz2sxn9lbg945e2orXJUvGHn9XjfqF+pry3qKbL2Ji6NFGuk1PgLwS6CR2SpVh3q2jD7+leZa1KD+lIpDNBWHsnD3lSRqcobmRqQR4EGug8I4b+yQi46sQCYI+hBiud2Je7aJ/Alw+QULHoJPvV74DiewkH8ImeX96V6WP6F9zzcn1v7DdsAI7TuR3SFHsoE1BiLNpla0YCMrIRyhvp50DxDiOS29wgtkWYk6wfpVMxPHHvl4Zyq7i3aYIIOpJJE+ZNLOaiL2SvxAYXDWUtlOuRjmU9oZlJEtESIiKXXukmKushe8wytPYAWAd4gd31oc4cFMwD5AYzZVAk6wTmJkx3Uxs8Mz2CEADjIcxG+eZGbu+GsjnIZt2M+F8XW7evFdmywp5AafmadcS4mbWDzLlFxjl7W3M78tKpHDbT4bEAAK90grkzCFA1zMw5jktWziS5sND5QVEuh1LAkHMh/Fy8a0xdu2cl8qFHR91W4pm2s8sst7jaujWPhqrcJ4XaVUIWSANTr/6q0Yb4RTY+zp7NlXWtnqr3ulN8swSwNDAJJPrpTng9+69ubyhWnZdBHLerka0GVkVtFYVogNYrxhWG6Buy+pFQ3eIWxvcQf5hQsNC7g+CKXsU7AAXLikHvAWJqm/pIt/tx3FB8ia6AnErbDsuDEd9JeN8Is4l1dusOUEQgGvPc1fBNQlbI5oOcaRyVtbbFZ0E/Og1LsCdz3BSPmd66wvRfDrtYn+e59hU1rBKg7Fu0v8AKmY+5rRPybqiMPGSu0cpw/DLzMIt3G8ADz8ppzheh+KYg9RoOVzsqfA6gxXRxh7p/E8eYT6V5/hQ3JX1JY/WKl8d7+5dYVr7HMglbqorXTurdDXhM9xGwFSL9K8XQzAJHf8AlUjXZOwHkIpAnvEdVw//AGyPZjXoTL5NMeY3FR4s9nD+Acf7qLsJnVkkCO2s6dpeXqJ9apkVsSGkRg1ux7wZqNDInv1qXU8zUKLGWrhyXY5LBP8ACxUGrd0bxiMlqGAYqD1ZMtA7ObylapOLxBRLqj8Srm8BmH5Uww9828XnXtdTatjJzKZe0V8VmfevRTqEfwea1ynL8/0Wri6k27yDcqwHiYJgVRujOIzXMThyD27N1hr3qpjL3yN6c8T6Q4i5mNlbVsEnU9pyNjqdBVe4ShS6LoJFwBl5EfD3FTM0rnGUtM545R20Z0TcNg8Wv7psv7EqflV26E2LdzD3VaSSYOpiIkRrprNVUSqsFhQ4hoAE6TBhRImnXQjigts4ZbhBg9hS3IjWNqWUfmQj7Kzw67kxKToAWU6+BH2q3YkrdiDKgFmccgAPhbedKoXHwVe78SnM0A6EEmYI9atHRngFy/hw1jEW3LIVuWzuvKCOfnRUX6OUtDzo7xgX1PUutzIQDnBR475XQzrrAq04bEuFANufJgfrFVfon+j+5g7ruXDBlCiNPEyOfKrjhsKy8xVFphZomKc7WWHmyfZjWZrx/DbXzYk+wA+tGVqbgqgoA+b8V70tpB9zmNRHDqeV+55sQPYkCmXWeFaPfI7h5miKL1wU7WLSj+KD8gD9aIt4SOVsHwFeXcco3cDyoK7xMHRVd/IR864AbcQc2jyihnZfFvehmxNw7WsvmR9JrRrVw7uAPAU1nUTdaBsoHnUN7HfxKPDf5VH+qDclm8z9q3UAbCPIRXBogfEE7Zz6QPnFRkMfwj/MST8qKdj40K14TEie6RNcMc8C1uogVlZXmSPSRKBWV7WUjCeXh2bPg9wfMGpwn1rKyqZO0Jj6Z7ZXcdxqY6VlZUfZX0BXbcm8O+3bHvcArZbTWsXAbtW2gNzMT8o0isrK3T+iP4/sww/7H+f6GXEgLQtlB2bmoWfhmZA8JGnhQfDsKz3XXMFAM7E/cd9ZWVHFFcrKZpNxSJLGCZgIcCZ/D+6P5qafo7vf/JK66q3+2KysrQ/qRkZXf0hhWxl5QIynMfEkCjv0ZXmti46nUQIIka1lZTPSHgdGHGLhE9n2/rRVrFmJbWdorysoRdsEuia3czbAetb5G7wPIVlZViTIza7yx9fyrw2V7hWVlcA0IHcK8asrK4JBcFQsKysrhkIsb0hW3PYJI8aruN6e3PwKBWVlbMGOMuzLnySj0JcX0mxFyZcgeFG9G8Lca8lwvoDJEnX5VlZQzvg+Meh8C5rlI//Z"/>
          <p:cNvSpPr>
            <a:spLocks noChangeAspect="1" noChangeArrowheads="1"/>
          </p:cNvSpPr>
          <p:nvPr/>
        </p:nvSpPr>
        <p:spPr bwMode="auto">
          <a:xfrm>
            <a:off x="1679575" y="-830263"/>
            <a:ext cx="2286000" cy="17335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7596455" y="1645083"/>
            <a:ext cx="35154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Networked Communications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815486" y="1678005"/>
            <a:ext cx="28956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Portable Devices</a:t>
            </a:r>
            <a:endParaRPr lang="en-US" sz="3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40" y="2931543"/>
            <a:ext cx="2269291" cy="2677316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2475" y="2827906"/>
            <a:ext cx="3142580" cy="1426117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8352" y="2458658"/>
            <a:ext cx="3209199" cy="2200160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C00000"/>
                </a:solidFill>
              </a:rPr>
              <a:t>Advances in New technology</a:t>
            </a:r>
          </a:p>
        </p:txBody>
      </p:sp>
      <p:sp>
        <p:nvSpPr>
          <p:cNvPr id="12" name="Rectangle 11"/>
          <p:cNvSpPr/>
          <p:nvPr/>
        </p:nvSpPr>
        <p:spPr>
          <a:xfrm>
            <a:off x="8956625" y="5070250"/>
            <a:ext cx="304413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Embedded AI/Automation</a:t>
            </a:r>
            <a:endParaRPr lang="en-US" sz="32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18275" y="4510142"/>
            <a:ext cx="2038350" cy="2124075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876299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6ABFFFE-B039-884F-9334-FA90EE3C5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C00000"/>
                </a:solidFill>
                <a:latin typeface="+mj-lt"/>
              </a:rPr>
              <a:t>System resilience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DAFC07B-3C1D-1742-B516-93AB1E8C0B1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Content Placeholder 1">
            <a:extLst>
              <a:ext uri="{FF2B5EF4-FFF2-40B4-BE49-F238E27FC236}">
                <a16:creationId xmlns:a16="http://schemas.microsoft.com/office/drawing/2014/main" id="{B58F3DBE-7CAC-964C-9D30-E4077E0A3517}"/>
              </a:ext>
            </a:extLst>
          </p:cNvPr>
          <p:cNvSpPr txBox="1">
            <a:spLocks/>
          </p:cNvSpPr>
          <p:nvPr/>
        </p:nvSpPr>
        <p:spPr>
          <a:xfrm flipH="1">
            <a:off x="438363" y="1799636"/>
            <a:ext cx="11315274" cy="3258727"/>
          </a:xfrm>
          <a:prstGeom prst="rect">
            <a:avLst/>
          </a:prstGeom>
        </p:spPr>
        <p:txBody>
          <a:bodyPr/>
          <a:lstStyle>
            <a:lvl1pPr marL="457189" indent="-457189" algn="l" defTabSz="914377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800080" indent="-342891" algn="l" defTabSz="914377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257269" indent="-342891" algn="l" defTabSz="914377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57309" indent="-285744" algn="l" defTabSz="914377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114498" indent="-285744" algn="l" defTabSz="914377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/>
              <a:t>A system is </a:t>
            </a:r>
            <a:r>
              <a:rPr lang="en-US" sz="3600" b="1" dirty="0">
                <a:solidFill>
                  <a:srgbClr val="C00000"/>
                </a:solidFill>
              </a:rPr>
              <a:t>resilient</a:t>
            </a:r>
            <a:r>
              <a:rPr lang="en-US" sz="3600" dirty="0"/>
              <a:t> if it can: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/>
              <a:t>	</a:t>
            </a:r>
            <a:r>
              <a:rPr lang="en-US" sz="3600" b="1" dirty="0">
                <a:solidFill>
                  <a:srgbClr val="C00000"/>
                </a:solidFill>
              </a:rPr>
              <a:t>adjust its functioning 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/>
              <a:t>	</a:t>
            </a:r>
            <a:r>
              <a:rPr lang="en-US" sz="3200" dirty="0"/>
              <a:t>	prior to, during, or following </a:t>
            </a:r>
            <a:r>
              <a:rPr lang="en-US" sz="3200" b="1" dirty="0">
                <a:solidFill>
                  <a:srgbClr val="C00000"/>
                </a:solidFill>
              </a:rPr>
              <a:t>events</a:t>
            </a:r>
            <a:r>
              <a:rPr lang="en-US" sz="3200" dirty="0"/>
              <a:t> </a:t>
            </a:r>
          </a:p>
          <a:p>
            <a:pPr marL="914378" lvl="2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/>
              <a:t>	(changes, disturbances, and opportunities), and thereby 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/>
              <a:t>	</a:t>
            </a:r>
            <a:r>
              <a:rPr lang="en-US" sz="3600" b="1" dirty="0">
                <a:solidFill>
                  <a:srgbClr val="C00000"/>
                </a:solidFill>
              </a:rPr>
              <a:t>sustain required operations </a:t>
            </a:r>
          </a:p>
          <a:p>
            <a:pPr marL="457189" lvl="1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/>
              <a:t>	</a:t>
            </a:r>
            <a:r>
              <a:rPr lang="en-US" sz="3200" dirty="0"/>
              <a:t>	under both expected and </a:t>
            </a:r>
            <a:r>
              <a:rPr lang="en-US" sz="3200" b="1" dirty="0">
                <a:solidFill>
                  <a:srgbClr val="C00000"/>
                </a:solidFill>
              </a:rPr>
              <a:t>unexpected conditions</a:t>
            </a:r>
            <a:endParaRPr lang="en-US" sz="3600" b="1" dirty="0">
              <a:solidFill>
                <a:srgbClr val="C0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BA511EF-EAA3-E8F1-92A6-80DD09EA42AB}"/>
              </a:ext>
            </a:extLst>
          </p:cNvPr>
          <p:cNvSpPr txBox="1"/>
          <p:nvPr/>
        </p:nvSpPr>
        <p:spPr>
          <a:xfrm>
            <a:off x="356171" y="6536620"/>
            <a:ext cx="1147965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/>
              <a:t>https://erikhollnagel.com/ideas/resilience-engineering.html#:~:text=In%20the%20fourth%20book%20(Resilience,under%20both%20expected%20and%20unexpected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A254305-1E27-0079-E08C-4EFC7CA4F75D}"/>
              </a:ext>
            </a:extLst>
          </p:cNvPr>
          <p:cNvSpPr txBox="1"/>
          <p:nvPr/>
        </p:nvSpPr>
        <p:spPr>
          <a:xfrm>
            <a:off x="8489022" y="5205874"/>
            <a:ext cx="34906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/>
              <a:t>Erik Hollnagel, 2016</a:t>
            </a:r>
          </a:p>
        </p:txBody>
      </p:sp>
    </p:spTree>
    <p:extLst>
      <p:ext uri="{BB962C8B-B14F-4D97-AF65-F5344CB8AC3E}">
        <p14:creationId xmlns:p14="http://schemas.microsoft.com/office/powerpoint/2010/main" val="9235545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AE202C4-42C0-0745-A819-C571BA2B8158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996593" y="1600718"/>
            <a:ext cx="10925311" cy="4114800"/>
          </a:xfrm>
          <a:prstGeom prst="rect">
            <a:avLst/>
          </a:prstGeom>
        </p:spPr>
        <p:txBody>
          <a:bodyPr/>
          <a:lstStyle>
            <a:lvl1pPr marL="457189" indent="-457189" algn="l" defTabSz="914377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800080" indent="-342891" algn="l" defTabSz="914377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257269" indent="-342891" algn="l" defTabSz="914377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57309" indent="-285744" algn="l" defTabSz="914377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114498" indent="-285744" algn="l" defTabSz="914377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spcBef>
                <a:spcPct val="30000"/>
              </a:spcBef>
              <a:buFontTx/>
              <a:buNone/>
            </a:pPr>
            <a:r>
              <a:rPr lang="en-US" altLang="en-US" sz="3600" b="1" dirty="0">
                <a:solidFill>
                  <a:srgbClr val="C00000"/>
                </a:solidFill>
              </a:rPr>
              <a:t>   </a:t>
            </a:r>
            <a:r>
              <a:rPr lang="en-US" altLang="en-US" sz="3600" dirty="0"/>
              <a:t>How</a:t>
            </a:r>
            <a:r>
              <a:rPr lang="en-US" altLang="en-US" sz="3600" b="1" dirty="0">
                <a:solidFill>
                  <a:srgbClr val="C00000"/>
                </a:solidFill>
              </a:rPr>
              <a:t> new technology is designed and implemented </a:t>
            </a:r>
            <a:r>
              <a:rPr lang="en-US" altLang="en-US" sz="3600" dirty="0"/>
              <a:t>influences the effort needed to </a:t>
            </a:r>
            <a:r>
              <a:rPr lang="en-US" altLang="en-US" sz="3600" b="1" dirty="0">
                <a:solidFill>
                  <a:srgbClr val="C00000"/>
                </a:solidFill>
              </a:rPr>
              <a:t>maintain</a:t>
            </a:r>
            <a:r>
              <a:rPr lang="en-US" altLang="en-US" sz="3600" b="1" dirty="0"/>
              <a:t> </a:t>
            </a:r>
            <a:r>
              <a:rPr lang="en-US" altLang="en-US" sz="3600" b="1" dirty="0">
                <a:solidFill>
                  <a:srgbClr val="C00000"/>
                </a:solidFill>
              </a:rPr>
              <a:t>resilience </a:t>
            </a:r>
            <a:r>
              <a:rPr lang="en-US" altLang="en-US" sz="3600" dirty="0"/>
              <a:t>by a work system under expected and unexpected conditions</a:t>
            </a:r>
          </a:p>
          <a:p>
            <a:pPr>
              <a:lnSpc>
                <a:spcPct val="90000"/>
              </a:lnSpc>
              <a:spcBef>
                <a:spcPct val="30000"/>
              </a:spcBef>
              <a:buFontTx/>
              <a:buNone/>
            </a:pPr>
            <a:r>
              <a:rPr lang="en-US" altLang="en-US" sz="3600" dirty="0"/>
              <a:t>	In other words, assessing whether resilience-centered design and implementation requirements are met can facilitate resilience, and therefore reduce the likelihood of unfortunate outcomes</a:t>
            </a:r>
            <a:endParaRPr lang="en-US" altLang="en-US" dirty="0"/>
          </a:p>
          <a:p>
            <a:pPr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en-US" sz="2000" dirty="0"/>
              <a:t>					        			</a:t>
            </a:r>
          </a:p>
          <a:p>
            <a:pPr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en-US" sz="2000" dirty="0"/>
              <a:t>								Emily Patterson, May 10, 2022</a:t>
            </a:r>
          </a:p>
          <a:p>
            <a:pPr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en-US" sz="2000" dirty="0"/>
              <a:t>					</a:t>
            </a:r>
            <a:endParaRPr lang="en-US" altLang="en-US" sz="2400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4BF79780-D0E5-47CA-B3C8-0C39CF907F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3038" y="-228082"/>
            <a:ext cx="11054081" cy="1828800"/>
          </a:xfrm>
        </p:spPr>
        <p:txBody>
          <a:bodyPr/>
          <a:lstStyle/>
          <a:p>
            <a:r>
              <a:rPr lang="en-US" dirty="0">
                <a:solidFill>
                  <a:srgbClr val="C00000"/>
                </a:solidFill>
              </a:rPr>
              <a:t>System resilience &amp; tech design/implementation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78698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AE202C4-42C0-0745-A819-C571BA2B8158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214423" y="1528722"/>
            <a:ext cx="10327337" cy="4114800"/>
          </a:xfrm>
          <a:prstGeom prst="rect">
            <a:avLst/>
          </a:prstGeom>
        </p:spPr>
        <p:txBody>
          <a:bodyPr/>
          <a:lstStyle>
            <a:lvl1pPr marL="457189" indent="-457189" algn="l" defTabSz="914377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800080" indent="-342891" algn="l" defTabSz="914377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257269" indent="-342891" algn="l" defTabSz="914377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57309" indent="-285744" algn="l" defTabSz="914377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114498" indent="-285744" algn="l" defTabSz="914377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spcBef>
                <a:spcPct val="30000"/>
              </a:spcBef>
              <a:buFontTx/>
              <a:buNone/>
            </a:pPr>
            <a:r>
              <a:rPr lang="en-US" altLang="en-US" sz="3600" b="1" dirty="0">
                <a:solidFill>
                  <a:srgbClr val="C00000"/>
                </a:solidFill>
              </a:rPr>
              <a:t>    How a problem is represented influences the cognitive work needed to solve the problem</a:t>
            </a:r>
            <a:r>
              <a:rPr lang="en-US" altLang="en-US" sz="3600" dirty="0"/>
              <a:t>, either improving or degrading performance...</a:t>
            </a:r>
          </a:p>
          <a:p>
            <a:pPr>
              <a:lnSpc>
                <a:spcPct val="90000"/>
              </a:lnSpc>
              <a:spcBef>
                <a:spcPct val="30000"/>
              </a:spcBef>
              <a:buFontTx/>
              <a:buNone/>
            </a:pPr>
            <a:r>
              <a:rPr lang="en-US" altLang="en-US" sz="3600" dirty="0"/>
              <a:t>	In other words, the same problem, from a formal description, when represented differently, can lead to different cognitive work, and therefore different levels of performance</a:t>
            </a:r>
            <a:endParaRPr lang="en-US" altLang="en-US" dirty="0"/>
          </a:p>
          <a:p>
            <a:pPr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en-US" sz="2000" dirty="0"/>
              <a:t>					        				     David Woods, 1997</a:t>
            </a:r>
          </a:p>
          <a:p>
            <a:pPr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en-US" sz="2000" dirty="0"/>
              <a:t>					        Human Factors and Ergonomics Society president</a:t>
            </a:r>
            <a:endParaRPr lang="en-US" altLang="en-US" sz="2400" dirty="0"/>
          </a:p>
          <a:p>
            <a:pPr>
              <a:lnSpc>
                <a:spcPct val="90000"/>
              </a:lnSpc>
              <a:spcBef>
                <a:spcPct val="30000"/>
              </a:spcBef>
              <a:buFontTx/>
              <a:buNone/>
            </a:pPr>
            <a:endParaRPr lang="en-US" altLang="en-US" sz="2400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4BF79780-D0E5-47CA-B3C8-0C39CF907F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3038" y="-186986"/>
            <a:ext cx="11054081" cy="1828800"/>
          </a:xfrm>
        </p:spPr>
        <p:txBody>
          <a:bodyPr/>
          <a:lstStyle/>
          <a:p>
            <a:r>
              <a:rPr lang="en-US" dirty="0">
                <a:solidFill>
                  <a:srgbClr val="C00000"/>
                </a:solidFill>
              </a:rPr>
              <a:t>Cognitive work &amp; problem representation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46010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9F20D889-F18E-4A3D-8BA5-B53D5783966F}"/>
              </a:ext>
            </a:extLst>
          </p:cNvPr>
          <p:cNvSpPr/>
          <p:nvPr/>
        </p:nvSpPr>
        <p:spPr>
          <a:xfrm>
            <a:off x="189826" y="595423"/>
            <a:ext cx="3768813" cy="4103606"/>
          </a:xfrm>
          <a:prstGeom prst="roundRect">
            <a:avLst/>
          </a:pr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000" dirty="0">
                <a:solidFill>
                  <a:schemeClr val="tx1">
                    <a:lumMod val="95000"/>
                  </a:schemeClr>
                </a:solidFill>
              </a:rPr>
              <a:t>Stable, Routine Conditions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251BCD51-AED9-410C-9BF9-E92884C158AE}"/>
              </a:ext>
            </a:extLst>
          </p:cNvPr>
          <p:cNvSpPr/>
          <p:nvPr/>
        </p:nvSpPr>
        <p:spPr>
          <a:xfrm>
            <a:off x="652604" y="1856614"/>
            <a:ext cx="2923403" cy="1214208"/>
          </a:xfrm>
          <a:prstGeom prst="roundRect">
            <a:avLst/>
          </a:prstGeom>
          <a:solidFill>
            <a:srgbClr val="92D050"/>
          </a:solidFill>
          <a:ln w="4762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rgbClr val="0D2541"/>
                </a:solidFill>
                <a:latin typeface="Arial" panose="020B0604020202020204"/>
              </a:rPr>
              <a:t>Rules, Procedures, Repetitive Processes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37E11AFF-F2C9-4B85-AB2F-CB5C71DD231B}"/>
              </a:ext>
            </a:extLst>
          </p:cNvPr>
          <p:cNvSpPr/>
          <p:nvPr/>
        </p:nvSpPr>
        <p:spPr>
          <a:xfrm>
            <a:off x="3958639" y="595423"/>
            <a:ext cx="8062781" cy="5976921"/>
          </a:xfrm>
          <a:prstGeom prst="roundRect">
            <a:avLst/>
          </a:pr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5C444EF-3898-4971-84CD-4EA07A662FFE}"/>
              </a:ext>
            </a:extLst>
          </p:cNvPr>
          <p:cNvSpPr txBox="1"/>
          <p:nvPr/>
        </p:nvSpPr>
        <p:spPr>
          <a:xfrm>
            <a:off x="4415838" y="747339"/>
            <a:ext cx="7177213" cy="400110"/>
          </a:xfrm>
          <a:prstGeom prst="rect">
            <a:avLst/>
          </a:prstGeom>
          <a:ln>
            <a:noFill/>
          </a:ln>
        </p:spPr>
        <p:txBody>
          <a:bodyPr vert="horz" wrap="square" lIns="91440" tIns="45720" rIns="91440" bIns="45720" rtlCol="0">
            <a:spAutoFit/>
          </a:bodyPr>
          <a:lstStyle/>
          <a:p>
            <a:pPr algn="ctr"/>
            <a:r>
              <a:rPr lang="en-US" sz="2000" dirty="0"/>
              <a:t>Complex Conditions: Unpredictability, Emergence, Nonroutine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9F36594-2326-4254-8DF0-548D02853B5B}"/>
              </a:ext>
            </a:extLst>
          </p:cNvPr>
          <p:cNvSpPr/>
          <p:nvPr/>
        </p:nvSpPr>
        <p:spPr>
          <a:xfrm>
            <a:off x="4316312" y="1163196"/>
            <a:ext cx="7366687" cy="3578366"/>
          </a:xfrm>
          <a:prstGeom prst="round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dirty="0">
              <a:solidFill>
                <a:schemeClr val="tx1">
                  <a:lumMod val="95000"/>
                </a:schemeClr>
              </a:solidFill>
            </a:endParaRPr>
          </a:p>
          <a:p>
            <a:pPr algn="ctr"/>
            <a:endParaRPr lang="en-US" dirty="0">
              <a:solidFill>
                <a:schemeClr val="tx1">
                  <a:lumMod val="95000"/>
                </a:schemeClr>
              </a:solidFill>
            </a:endParaRPr>
          </a:p>
          <a:p>
            <a:pPr algn="ctr"/>
            <a:endParaRPr lang="en-US" dirty="0">
              <a:solidFill>
                <a:schemeClr val="tx1">
                  <a:lumMod val="95000"/>
                </a:schemeClr>
              </a:solidFill>
            </a:endParaRPr>
          </a:p>
          <a:p>
            <a:pPr algn="ctr"/>
            <a:endParaRPr lang="en-US" dirty="0">
              <a:solidFill>
                <a:schemeClr val="tx1">
                  <a:lumMod val="95000"/>
                </a:schemeClr>
              </a:solidFill>
            </a:endParaRPr>
          </a:p>
          <a:p>
            <a:pPr algn="ctr"/>
            <a:endParaRPr lang="en-US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7FF34835-E6A8-4CFE-B1C5-187240CFCF34}"/>
              </a:ext>
            </a:extLst>
          </p:cNvPr>
          <p:cNvSpPr/>
          <p:nvPr/>
        </p:nvSpPr>
        <p:spPr>
          <a:xfrm>
            <a:off x="5571476" y="5015341"/>
            <a:ext cx="4843846" cy="1494103"/>
          </a:xfrm>
          <a:prstGeom prst="roundRect">
            <a:avLst/>
          </a:pr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A38E118-E1D8-434A-AC52-8ECD2C2E3209}"/>
              </a:ext>
            </a:extLst>
          </p:cNvPr>
          <p:cNvSpPr txBox="1"/>
          <p:nvPr/>
        </p:nvSpPr>
        <p:spPr>
          <a:xfrm>
            <a:off x="4733532" y="5016098"/>
            <a:ext cx="6548566" cy="338554"/>
          </a:xfrm>
          <a:prstGeom prst="rect">
            <a:avLst/>
          </a:prstGeom>
          <a:ln>
            <a:noFill/>
          </a:ln>
        </p:spPr>
        <p:txBody>
          <a:bodyPr vert="horz" wrap="square" lIns="91440" tIns="45720" rIns="91440" bIns="45720" rtlCol="0">
            <a:spAutoFit/>
          </a:bodyPr>
          <a:lstStyle/>
          <a:p>
            <a:pPr algn="ctr"/>
            <a:r>
              <a:rPr lang="en-US" sz="1600" dirty="0"/>
              <a:t>Capabilities of Individual System Entities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875482D9-FD8F-495D-9830-0E222C56CBC3}"/>
              </a:ext>
            </a:extLst>
          </p:cNvPr>
          <p:cNvSpPr/>
          <p:nvPr/>
        </p:nvSpPr>
        <p:spPr>
          <a:xfrm>
            <a:off x="5699160" y="5356448"/>
            <a:ext cx="1791729" cy="1113575"/>
          </a:xfrm>
          <a:prstGeom prst="roundRect">
            <a:avLst/>
          </a:prstGeom>
          <a:solidFill>
            <a:srgbClr val="92D050"/>
          </a:solidFill>
          <a:ln w="190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rgbClr val="0D2541"/>
                </a:solidFill>
                <a:latin typeface="Arial" panose="020B0604020202020204"/>
              </a:rPr>
              <a:t>Human-Machine Teaming Requirements (Observability,</a:t>
            </a:r>
          </a:p>
          <a:p>
            <a:pPr algn="ctr"/>
            <a:r>
              <a:rPr lang="en-US" sz="1400" dirty="0">
                <a:solidFill>
                  <a:srgbClr val="0D2541"/>
                </a:solidFill>
                <a:latin typeface="Arial" panose="020B0604020202020204"/>
              </a:rPr>
              <a:t>Directability, etc.)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EA3F0013-ED13-4A9E-B997-203F0591C925}"/>
              </a:ext>
            </a:extLst>
          </p:cNvPr>
          <p:cNvSpPr/>
          <p:nvPr/>
        </p:nvSpPr>
        <p:spPr>
          <a:xfrm>
            <a:off x="7643290" y="5360728"/>
            <a:ext cx="1243400" cy="1113575"/>
          </a:xfrm>
          <a:prstGeom prst="roundRect">
            <a:avLst/>
          </a:prstGeom>
          <a:solidFill>
            <a:srgbClr val="92D050"/>
          </a:solidFill>
          <a:ln w="190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rgbClr val="0D2541"/>
                </a:solidFill>
                <a:latin typeface="Arial" panose="020B0604020202020204"/>
              </a:rPr>
              <a:t>Macro-cognition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47539E49-1027-4776-87A3-45BB30607178}"/>
              </a:ext>
            </a:extLst>
          </p:cNvPr>
          <p:cNvSpPr/>
          <p:nvPr/>
        </p:nvSpPr>
        <p:spPr>
          <a:xfrm>
            <a:off x="9026734" y="5353337"/>
            <a:ext cx="1301063" cy="1113575"/>
          </a:xfrm>
          <a:prstGeom prst="roundRect">
            <a:avLst/>
          </a:prstGeom>
          <a:solidFill>
            <a:srgbClr val="92D050"/>
          </a:solidFill>
          <a:ln w="190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rgbClr val="0D2541"/>
                </a:solidFill>
                <a:latin typeface="Arial" panose="020B0604020202020204"/>
              </a:rPr>
              <a:t>Initiative</a:t>
            </a:r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5D7A94D9-69B7-4D1E-8693-454D7DF1A580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7993399" y="4752711"/>
            <a:ext cx="0" cy="262630"/>
          </a:xfrm>
          <a:prstGeom prst="straightConnector1">
            <a:avLst/>
          </a:prstGeom>
          <a:ln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83FCAED2-8422-4E84-BB31-4472C7C58519}"/>
              </a:ext>
            </a:extLst>
          </p:cNvPr>
          <p:cNvSpPr txBox="1"/>
          <p:nvPr/>
        </p:nvSpPr>
        <p:spPr>
          <a:xfrm>
            <a:off x="4678530" y="4335639"/>
            <a:ext cx="6721102" cy="369332"/>
          </a:xfrm>
          <a:prstGeom prst="rect">
            <a:avLst/>
          </a:prstGeom>
          <a:ln>
            <a:noFill/>
          </a:ln>
        </p:spPr>
        <p:txBody>
          <a:bodyPr vert="horz" wrap="square" lIns="91440" tIns="45720" rIns="91440" bIns="45720" rtlCol="0">
            <a:spAutoFit/>
          </a:bodyPr>
          <a:lstStyle/>
          <a:p>
            <a:pPr algn="ctr"/>
            <a:r>
              <a:rPr lang="en-US" dirty="0">
                <a:solidFill>
                  <a:srgbClr val="92D050"/>
                </a:solidFill>
              </a:rPr>
              <a:t>TRUSTS  Framework of Work System Resilience Sources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CE310C4-0621-48D5-8642-EA98DA2AC8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9239" y="1245326"/>
            <a:ext cx="5997151" cy="3004936"/>
          </a:xfrm>
          <a:prstGeom prst="rect">
            <a:avLst/>
          </a:prstGeom>
        </p:spPr>
      </p:pic>
      <p:sp>
        <p:nvSpPr>
          <p:cNvPr id="32" name="Title 2">
            <a:extLst>
              <a:ext uri="{FF2B5EF4-FFF2-40B4-BE49-F238E27FC236}">
                <a16:creationId xmlns:a16="http://schemas.microsoft.com/office/drawing/2014/main" id="{842BE727-FD20-4C5F-8BAC-720153ACC3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37722"/>
            <a:ext cx="12192000" cy="693337"/>
          </a:xfrm>
        </p:spPr>
        <p:txBody>
          <a:bodyPr/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6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The TRUSTS Framework and Complementary Technology Requirements</a:t>
            </a:r>
            <a:endParaRPr lang="en-US" sz="26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7" name="Slide Number Placeholder 1">
            <a:extLst>
              <a:ext uri="{FF2B5EF4-FFF2-40B4-BE49-F238E27FC236}">
                <a16:creationId xmlns:a16="http://schemas.microsoft.com/office/drawing/2014/main" id="{9EA16DB0-4569-4446-9DC1-39B8401C0216}"/>
              </a:ext>
            </a:extLst>
          </p:cNvPr>
          <p:cNvSpPr txBox="1">
            <a:spLocks/>
          </p:cNvSpPr>
          <p:nvPr/>
        </p:nvSpPr>
        <p:spPr>
          <a:xfrm>
            <a:off x="11569262" y="6574043"/>
            <a:ext cx="622738" cy="3651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5425" indent="-225425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  <a:defRPr sz="2400" b="0" i="0" kern="1200" cap="none" baseline="0">
                <a:solidFill>
                  <a:schemeClr val="tx1"/>
                </a:solidFill>
                <a:latin typeface="+mn-lt"/>
                <a:ea typeface="Arial Narrow" charset="0"/>
                <a:cs typeface="Arial Narrow" charset="0"/>
              </a:defRPr>
            </a:lvl1pPr>
            <a:lvl2pPr marL="688975" indent="-344488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§"/>
              <a:tabLst/>
              <a:defRPr lang="en-US" sz="2400" b="0" i="0" kern="1200" baseline="0">
                <a:solidFill>
                  <a:schemeClr val="tx1"/>
                </a:solidFill>
                <a:latin typeface="+mn-lt"/>
                <a:ea typeface="Arial Narrow" charset="0"/>
                <a:cs typeface="Arial Narrow" charset="0"/>
              </a:defRPr>
            </a:lvl2pPr>
            <a:lvl3pPr marL="1033463" indent="-344488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Pct val="110000"/>
              <a:buFont typeface="Wingdings" panose="05000000000000000000" pitchFamily="2" charset="2"/>
              <a:buChar char="§"/>
              <a:tabLst/>
              <a:defRPr lang="en-US" sz="2200" b="0" i="0" kern="1200" baseline="0">
                <a:solidFill>
                  <a:schemeClr val="tx1"/>
                </a:solidFill>
                <a:latin typeface="+mn-lt"/>
                <a:ea typeface="Arial Narrow" charset="0"/>
                <a:cs typeface="Arial Narrow" charset="0"/>
              </a:defRPr>
            </a:lvl3pPr>
            <a:lvl4pPr marL="1033463" marR="0" indent="-344488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ClrTx/>
              <a:buSzPct val="110000"/>
              <a:buFont typeface="Courier New" panose="02070309020205020404" pitchFamily="49" charset="0"/>
              <a:buChar char="o"/>
              <a:tabLst/>
              <a:defRPr lang="en-US" sz="2200" b="0" i="0" kern="1200">
                <a:solidFill>
                  <a:schemeClr val="tx1"/>
                </a:solidFill>
                <a:latin typeface="+mn-lt"/>
                <a:ea typeface="Arial Narrow" charset="0"/>
                <a:cs typeface="Arial Narrow" charset="0"/>
              </a:defRPr>
            </a:lvl4pPr>
            <a:lvl5pPr marL="1377950" marR="0" indent="-238125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Pct val="95000"/>
              <a:buFont typeface="Wingdings" panose="05000000000000000000" pitchFamily="2" charset="2"/>
              <a:buChar char="§"/>
              <a:tabLst/>
              <a:defRPr lang="en-US" sz="1800" b="0" i="0" kern="1200" baseline="0">
                <a:solidFill>
                  <a:schemeClr val="tx1"/>
                </a:solidFill>
                <a:latin typeface="+mn-lt"/>
                <a:ea typeface="Arial Narrow" charset="0"/>
                <a:cs typeface="Arial Narrow" charset="0"/>
              </a:defRPr>
            </a:lvl5pPr>
            <a:lvl6pPr marL="1603375" marR="0" indent="-225425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Pct val="110000"/>
              <a:buFont typeface="Wingdings" panose="05000000000000000000" pitchFamily="2" charset="2"/>
              <a:buChar char="§"/>
              <a:tabLst/>
              <a:defRPr sz="1600" b="0" kern="1200" cap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90763" indent="-2238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tabLst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136392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fld id="{BECF63ED-5365-0347-943C-46237B9951C9}" type="slidenum">
              <a:rPr lang="en-US" sz="1000" smtClean="0"/>
              <a:pPr marL="0" indent="0" algn="r">
                <a:buNone/>
              </a:pPr>
              <a:t>10</a:t>
            </a:fld>
            <a:endParaRPr lang="en-US" sz="10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4C27CDE-7737-4655-AE7E-AB9FB5661C7A}"/>
              </a:ext>
            </a:extLst>
          </p:cNvPr>
          <p:cNvSpPr txBox="1"/>
          <p:nvPr/>
        </p:nvSpPr>
        <p:spPr>
          <a:xfrm>
            <a:off x="4604008" y="6540251"/>
            <a:ext cx="75027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© 2022 THE MITRE CORPORATION.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342147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7" name="Straight Arrow Connector 106">
            <a:extLst>
              <a:ext uri="{FF2B5EF4-FFF2-40B4-BE49-F238E27FC236}">
                <a16:creationId xmlns:a16="http://schemas.microsoft.com/office/drawing/2014/main" id="{435A4248-68DA-4FB5-9A50-3BBF103EC860}"/>
              </a:ext>
            </a:extLst>
          </p:cNvPr>
          <p:cNvCxnSpPr>
            <a:cxnSpLocks/>
          </p:cNvCxnSpPr>
          <p:nvPr/>
        </p:nvCxnSpPr>
        <p:spPr>
          <a:xfrm flipV="1">
            <a:off x="8722485" y="3169197"/>
            <a:ext cx="0" cy="941569"/>
          </a:xfrm>
          <a:prstGeom prst="straightConnector1">
            <a:avLst/>
          </a:prstGeom>
          <a:ln>
            <a:headEnd type="triangle" w="lg" len="lg"/>
            <a:tailEnd type="non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8" name="Straight Arrow Connector 107">
            <a:extLst>
              <a:ext uri="{FF2B5EF4-FFF2-40B4-BE49-F238E27FC236}">
                <a16:creationId xmlns:a16="http://schemas.microsoft.com/office/drawing/2014/main" id="{0E699716-1B32-42B7-BE4C-C12891CCBD13}"/>
              </a:ext>
            </a:extLst>
          </p:cNvPr>
          <p:cNvCxnSpPr>
            <a:cxnSpLocks/>
          </p:cNvCxnSpPr>
          <p:nvPr/>
        </p:nvCxnSpPr>
        <p:spPr>
          <a:xfrm flipV="1">
            <a:off x="6150540" y="3199676"/>
            <a:ext cx="6635" cy="941570"/>
          </a:xfrm>
          <a:prstGeom prst="straightConnector1">
            <a:avLst/>
          </a:prstGeom>
          <a:ln>
            <a:headEnd type="triangle" w="lg" len="lg"/>
            <a:tailEnd type="non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9" name="Straight Arrow Connector 108">
            <a:extLst>
              <a:ext uri="{FF2B5EF4-FFF2-40B4-BE49-F238E27FC236}">
                <a16:creationId xmlns:a16="http://schemas.microsoft.com/office/drawing/2014/main" id="{3085A1B8-7C8F-437A-90ED-C3AFC2EE2370}"/>
              </a:ext>
            </a:extLst>
          </p:cNvPr>
          <p:cNvCxnSpPr>
            <a:cxnSpLocks/>
          </p:cNvCxnSpPr>
          <p:nvPr/>
        </p:nvCxnSpPr>
        <p:spPr>
          <a:xfrm flipV="1">
            <a:off x="3271375" y="3201781"/>
            <a:ext cx="6635" cy="941570"/>
          </a:xfrm>
          <a:prstGeom prst="straightConnector1">
            <a:avLst/>
          </a:prstGeom>
          <a:ln>
            <a:headEnd type="triangle" w="lg" len="lg"/>
            <a:tailEnd type="non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CAC3FA0-1E97-4BF6-A796-EB864AE60F44}"/>
              </a:ext>
            </a:extLst>
          </p:cNvPr>
          <p:cNvSpPr/>
          <p:nvPr/>
        </p:nvSpPr>
        <p:spPr>
          <a:xfrm>
            <a:off x="230655" y="1394771"/>
            <a:ext cx="3546207" cy="2185905"/>
          </a:xfrm>
          <a:prstGeom prst="roundRect">
            <a:avLst/>
          </a:prstGeom>
          <a:solidFill>
            <a:srgbClr val="92D050"/>
          </a:solidFill>
          <a:ln w="4762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sz="2800" b="1" dirty="0">
                <a:solidFill>
                  <a:srgbClr val="0D2541"/>
                </a:solidFill>
                <a:latin typeface="Arial" panose="020B0604020202020204"/>
              </a:rPr>
              <a:t>Demand and Deviation Awareness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AE0F1213-67AE-44B4-9DB5-E6743F202853}"/>
              </a:ext>
            </a:extLst>
          </p:cNvPr>
          <p:cNvSpPr/>
          <p:nvPr/>
        </p:nvSpPr>
        <p:spPr>
          <a:xfrm>
            <a:off x="4201464" y="1411184"/>
            <a:ext cx="3606622" cy="2427842"/>
          </a:xfrm>
          <a:prstGeom prst="roundRect">
            <a:avLst/>
          </a:prstGeom>
          <a:solidFill>
            <a:srgbClr val="92D050"/>
          </a:solidFill>
          <a:ln w="4762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D2541"/>
                </a:solidFill>
                <a:latin typeface="Arial" panose="020B0604020202020204"/>
              </a:rPr>
              <a:t>Progressive Responding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35066392-370B-4DED-87D7-8F063200FBA8}"/>
              </a:ext>
            </a:extLst>
          </p:cNvPr>
          <p:cNvSpPr/>
          <p:nvPr/>
        </p:nvSpPr>
        <p:spPr>
          <a:xfrm>
            <a:off x="8185188" y="1489202"/>
            <a:ext cx="3754177" cy="2131501"/>
          </a:xfrm>
          <a:prstGeom prst="roundRect">
            <a:avLst/>
          </a:prstGeom>
          <a:solidFill>
            <a:srgbClr val="92D050"/>
          </a:solidFill>
          <a:ln w="4762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D2541"/>
                </a:solidFill>
                <a:latin typeface="Arial" panose="020B0604020202020204"/>
              </a:rPr>
              <a:t>Response Coordination</a:t>
            </a:r>
          </a:p>
        </p:txBody>
      </p:sp>
      <p:cxnSp>
        <p:nvCxnSpPr>
          <p:cNvPr id="30" name="Connector: Elbow 29">
            <a:extLst>
              <a:ext uri="{FF2B5EF4-FFF2-40B4-BE49-F238E27FC236}">
                <a16:creationId xmlns:a16="http://schemas.microsoft.com/office/drawing/2014/main" id="{DC42AED1-AB14-462E-A34D-28AFC85C91EC}"/>
              </a:ext>
            </a:extLst>
          </p:cNvPr>
          <p:cNvCxnSpPr>
            <a:cxnSpLocks/>
            <a:stCxn id="7" idx="0"/>
            <a:endCxn id="9" idx="0"/>
          </p:cNvCxnSpPr>
          <p:nvPr/>
        </p:nvCxnSpPr>
        <p:spPr>
          <a:xfrm rot="16200000" flipH="1">
            <a:off x="5985802" y="-2587273"/>
            <a:ext cx="94431" cy="8058518"/>
          </a:xfrm>
          <a:prstGeom prst="bentConnector3">
            <a:avLst>
              <a:gd name="adj1" fmla="val -242082"/>
            </a:avLst>
          </a:prstGeom>
          <a:ln>
            <a:headEnd type="triangle" w="lg" len="lg"/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08E281DD-7636-4877-A5F3-4D69E242F982}"/>
              </a:ext>
            </a:extLst>
          </p:cNvPr>
          <p:cNvCxnSpPr>
            <a:cxnSpLocks/>
          </p:cNvCxnSpPr>
          <p:nvPr/>
        </p:nvCxnSpPr>
        <p:spPr>
          <a:xfrm flipV="1">
            <a:off x="8570085" y="3580677"/>
            <a:ext cx="0" cy="941569"/>
          </a:xfrm>
          <a:prstGeom prst="straightConnector1">
            <a:avLst/>
          </a:prstGeom>
          <a:ln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Title 2">
            <a:extLst>
              <a:ext uri="{FF2B5EF4-FFF2-40B4-BE49-F238E27FC236}">
                <a16:creationId xmlns:a16="http://schemas.microsoft.com/office/drawing/2014/main" id="{B7961161-284A-4CA1-ADC4-CFF37B0A5A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1" y="223686"/>
            <a:ext cx="12192000" cy="693337"/>
          </a:xfrm>
        </p:spPr>
        <p:txBody>
          <a:bodyPr/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6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Transform with Resilience during Upgrades to Socio-Technical Systems (TRUSTS) Framework of Work-System Resilience Sources</a:t>
            </a:r>
            <a:endParaRPr lang="en-US" sz="26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cxnSp>
        <p:nvCxnSpPr>
          <p:cNvPr id="95" name="Straight Arrow Connector 94">
            <a:extLst>
              <a:ext uri="{FF2B5EF4-FFF2-40B4-BE49-F238E27FC236}">
                <a16:creationId xmlns:a16="http://schemas.microsoft.com/office/drawing/2014/main" id="{4324E150-5C1B-470B-8D77-660992ABB596}"/>
              </a:ext>
            </a:extLst>
          </p:cNvPr>
          <p:cNvCxnSpPr>
            <a:cxnSpLocks/>
            <a:endCxn id="8" idx="2"/>
          </p:cNvCxnSpPr>
          <p:nvPr/>
        </p:nvCxnSpPr>
        <p:spPr>
          <a:xfrm flipV="1">
            <a:off x="5998140" y="3839026"/>
            <a:ext cx="6635" cy="639086"/>
          </a:xfrm>
          <a:prstGeom prst="straightConnector1">
            <a:avLst/>
          </a:prstGeom>
          <a:ln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8" name="Straight Arrow Connector 97">
            <a:extLst>
              <a:ext uri="{FF2B5EF4-FFF2-40B4-BE49-F238E27FC236}">
                <a16:creationId xmlns:a16="http://schemas.microsoft.com/office/drawing/2014/main" id="{8E234060-FE01-47E2-849A-874116E956F7}"/>
              </a:ext>
            </a:extLst>
          </p:cNvPr>
          <p:cNvCxnSpPr>
            <a:cxnSpLocks/>
          </p:cNvCxnSpPr>
          <p:nvPr/>
        </p:nvCxnSpPr>
        <p:spPr>
          <a:xfrm flipV="1">
            <a:off x="3423775" y="3613261"/>
            <a:ext cx="6635" cy="941570"/>
          </a:xfrm>
          <a:prstGeom prst="straightConnector1">
            <a:avLst/>
          </a:prstGeom>
          <a:ln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84220B59-08F8-47B2-B031-A468B3EEE977}"/>
              </a:ext>
            </a:extLst>
          </p:cNvPr>
          <p:cNvCxnSpPr>
            <a:cxnSpLocks/>
          </p:cNvCxnSpPr>
          <p:nvPr/>
        </p:nvCxnSpPr>
        <p:spPr>
          <a:xfrm>
            <a:off x="3839603" y="2085979"/>
            <a:ext cx="404036" cy="9632"/>
          </a:xfrm>
          <a:prstGeom prst="straightConnector1">
            <a:avLst/>
          </a:prstGeom>
          <a:ln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6B420939-BD5F-47B9-997D-2CB5A3AE0D4B}"/>
              </a:ext>
            </a:extLst>
          </p:cNvPr>
          <p:cNvCxnSpPr>
            <a:cxnSpLocks/>
          </p:cNvCxnSpPr>
          <p:nvPr/>
        </p:nvCxnSpPr>
        <p:spPr>
          <a:xfrm>
            <a:off x="7763129" y="2076403"/>
            <a:ext cx="422059" cy="0"/>
          </a:xfrm>
          <a:prstGeom prst="straightConnector1">
            <a:avLst/>
          </a:prstGeom>
          <a:ln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66891534-D250-4262-BC46-3341D08D37E7}"/>
              </a:ext>
            </a:extLst>
          </p:cNvPr>
          <p:cNvCxnSpPr>
            <a:cxnSpLocks/>
          </p:cNvCxnSpPr>
          <p:nvPr/>
        </p:nvCxnSpPr>
        <p:spPr>
          <a:xfrm flipH="1">
            <a:off x="7792846" y="2322199"/>
            <a:ext cx="392342" cy="0"/>
          </a:xfrm>
          <a:prstGeom prst="straightConnector1">
            <a:avLst/>
          </a:prstGeom>
          <a:ln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91F87244-8670-4CDA-8166-5C59F4463BD0}"/>
              </a:ext>
            </a:extLst>
          </p:cNvPr>
          <p:cNvCxnSpPr>
            <a:cxnSpLocks/>
          </p:cNvCxnSpPr>
          <p:nvPr/>
        </p:nvCxnSpPr>
        <p:spPr>
          <a:xfrm flipH="1">
            <a:off x="3839603" y="2305220"/>
            <a:ext cx="392342" cy="0"/>
          </a:xfrm>
          <a:prstGeom prst="straightConnector1">
            <a:avLst/>
          </a:prstGeom>
          <a:ln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51F62BA3-4B27-4E8C-B18C-156645D86151}"/>
              </a:ext>
            </a:extLst>
          </p:cNvPr>
          <p:cNvCxnSpPr>
            <a:cxnSpLocks/>
          </p:cNvCxnSpPr>
          <p:nvPr/>
        </p:nvCxnSpPr>
        <p:spPr>
          <a:xfrm flipV="1">
            <a:off x="6215852" y="4536851"/>
            <a:ext cx="6635" cy="941570"/>
          </a:xfrm>
          <a:prstGeom prst="straightConnector1">
            <a:avLst/>
          </a:prstGeom>
          <a:ln>
            <a:solidFill>
              <a:schemeClr val="tx1"/>
            </a:solidFill>
            <a:headEnd type="triangle" w="lg" len="lg"/>
            <a:tailEnd type="non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4D313CFE-32F3-40F4-A22C-676650BDC114}"/>
              </a:ext>
            </a:extLst>
          </p:cNvPr>
          <p:cNvCxnSpPr>
            <a:cxnSpLocks/>
          </p:cNvCxnSpPr>
          <p:nvPr/>
        </p:nvCxnSpPr>
        <p:spPr>
          <a:xfrm flipH="1" flipV="1">
            <a:off x="6066994" y="5219744"/>
            <a:ext cx="19099" cy="639086"/>
          </a:xfrm>
          <a:prstGeom prst="straightConnector1">
            <a:avLst/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8BCBCCB8-EAD2-4F72-BCEA-720189B76EAA}"/>
              </a:ext>
            </a:extLst>
          </p:cNvPr>
          <p:cNvSpPr/>
          <p:nvPr/>
        </p:nvSpPr>
        <p:spPr>
          <a:xfrm>
            <a:off x="2547042" y="4186967"/>
            <a:ext cx="7086781" cy="1025898"/>
          </a:xfrm>
          <a:prstGeom prst="roundRect">
            <a:avLst/>
          </a:prstGeom>
          <a:solidFill>
            <a:srgbClr val="92D050"/>
          </a:solidFill>
          <a:ln w="4762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D2541"/>
                </a:solidFill>
                <a:latin typeface="Arial" panose="020B0604020202020204"/>
              </a:rPr>
              <a:t>Maneuver Capacity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AD2558FB-8199-4430-8AB4-042D768000AE}"/>
              </a:ext>
            </a:extLst>
          </p:cNvPr>
          <p:cNvSpPr/>
          <p:nvPr/>
        </p:nvSpPr>
        <p:spPr>
          <a:xfrm>
            <a:off x="1273598" y="5565304"/>
            <a:ext cx="9652165" cy="777575"/>
          </a:xfrm>
          <a:prstGeom prst="roundRect">
            <a:avLst/>
          </a:prstGeom>
          <a:solidFill>
            <a:srgbClr val="92D050"/>
          </a:solidFill>
          <a:ln w="4762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</a:pPr>
            <a:r>
              <a:rPr lang="en-US" sz="2800" b="1" dirty="0">
                <a:solidFill>
                  <a:srgbClr val="0D2541"/>
                </a:solidFill>
                <a:latin typeface="Arial" panose="020B0604020202020204"/>
              </a:rPr>
              <a:t>Control Scheme</a:t>
            </a:r>
          </a:p>
        </p:txBody>
      </p:sp>
      <p:sp>
        <p:nvSpPr>
          <p:cNvPr id="25" name="Slide Number Placeholder 1">
            <a:extLst>
              <a:ext uri="{FF2B5EF4-FFF2-40B4-BE49-F238E27FC236}">
                <a16:creationId xmlns:a16="http://schemas.microsoft.com/office/drawing/2014/main" id="{77F87FC5-654A-47A7-A8F9-79100258FC82}"/>
              </a:ext>
            </a:extLst>
          </p:cNvPr>
          <p:cNvSpPr txBox="1">
            <a:spLocks/>
          </p:cNvSpPr>
          <p:nvPr/>
        </p:nvSpPr>
        <p:spPr>
          <a:xfrm>
            <a:off x="11569262" y="6574043"/>
            <a:ext cx="622738" cy="3651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5425" indent="-225425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  <a:defRPr sz="2400" b="0" i="0" kern="1200" cap="none" baseline="0">
                <a:solidFill>
                  <a:schemeClr val="tx1"/>
                </a:solidFill>
                <a:latin typeface="+mn-lt"/>
                <a:ea typeface="Arial Narrow" charset="0"/>
                <a:cs typeface="Arial Narrow" charset="0"/>
              </a:defRPr>
            </a:lvl1pPr>
            <a:lvl2pPr marL="688975" indent="-344488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§"/>
              <a:tabLst/>
              <a:defRPr lang="en-US" sz="2400" b="0" i="0" kern="1200" baseline="0">
                <a:solidFill>
                  <a:schemeClr val="tx1"/>
                </a:solidFill>
                <a:latin typeface="+mn-lt"/>
                <a:ea typeface="Arial Narrow" charset="0"/>
                <a:cs typeface="Arial Narrow" charset="0"/>
              </a:defRPr>
            </a:lvl2pPr>
            <a:lvl3pPr marL="1033463" indent="-344488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Pct val="110000"/>
              <a:buFont typeface="Wingdings" panose="05000000000000000000" pitchFamily="2" charset="2"/>
              <a:buChar char="§"/>
              <a:tabLst/>
              <a:defRPr lang="en-US" sz="2200" b="0" i="0" kern="1200" baseline="0">
                <a:solidFill>
                  <a:schemeClr val="tx1"/>
                </a:solidFill>
                <a:latin typeface="+mn-lt"/>
                <a:ea typeface="Arial Narrow" charset="0"/>
                <a:cs typeface="Arial Narrow" charset="0"/>
              </a:defRPr>
            </a:lvl3pPr>
            <a:lvl4pPr marL="1033463" marR="0" indent="-344488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ClrTx/>
              <a:buSzPct val="110000"/>
              <a:buFont typeface="Courier New" panose="02070309020205020404" pitchFamily="49" charset="0"/>
              <a:buChar char="o"/>
              <a:tabLst/>
              <a:defRPr lang="en-US" sz="2200" b="0" i="0" kern="1200">
                <a:solidFill>
                  <a:schemeClr val="tx1"/>
                </a:solidFill>
                <a:latin typeface="+mn-lt"/>
                <a:ea typeface="Arial Narrow" charset="0"/>
                <a:cs typeface="Arial Narrow" charset="0"/>
              </a:defRPr>
            </a:lvl4pPr>
            <a:lvl5pPr marL="1377950" marR="0" indent="-238125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Pct val="95000"/>
              <a:buFont typeface="Wingdings" panose="05000000000000000000" pitchFamily="2" charset="2"/>
              <a:buChar char="§"/>
              <a:tabLst/>
              <a:defRPr lang="en-US" sz="1800" b="0" i="0" kern="1200" baseline="0">
                <a:solidFill>
                  <a:schemeClr val="tx1"/>
                </a:solidFill>
                <a:latin typeface="+mn-lt"/>
                <a:ea typeface="Arial Narrow" charset="0"/>
                <a:cs typeface="Arial Narrow" charset="0"/>
              </a:defRPr>
            </a:lvl5pPr>
            <a:lvl6pPr marL="1603375" marR="0" indent="-225425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Pct val="110000"/>
              <a:buFont typeface="Wingdings" panose="05000000000000000000" pitchFamily="2" charset="2"/>
              <a:buChar char="§"/>
              <a:tabLst/>
              <a:defRPr sz="1600" b="0" kern="1200" cap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90763" indent="-2238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tabLst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136392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fld id="{BECF63ED-5365-0347-943C-46237B9951C9}" type="slidenum">
              <a:rPr lang="en-US" sz="1000" smtClean="0"/>
              <a:pPr marL="0" indent="0" algn="r">
                <a:buNone/>
              </a:pPr>
              <a:t>11</a:t>
            </a:fld>
            <a:endParaRPr lang="en-US" sz="10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4BD4196-D0B1-4196-A5A9-707F3F3D7FC6}"/>
              </a:ext>
            </a:extLst>
          </p:cNvPr>
          <p:cNvSpPr txBox="1"/>
          <p:nvPr/>
        </p:nvSpPr>
        <p:spPr>
          <a:xfrm>
            <a:off x="2907588" y="6419598"/>
            <a:ext cx="75027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© 2022 THE MITRE CORPORATION.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23701624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463038" y="182879"/>
            <a:ext cx="11174175" cy="1828800"/>
          </a:xfrm>
        </p:spPr>
        <p:txBody>
          <a:bodyPr/>
          <a:lstStyle/>
          <a:p>
            <a:r>
              <a:rPr lang="en-US" dirty="0">
                <a:solidFill>
                  <a:srgbClr val="C00000"/>
                </a:solidFill>
              </a:rPr>
              <a:t>Resilience sources example:</a:t>
            </a:r>
            <a:br>
              <a:rPr lang="en-US" dirty="0">
                <a:solidFill>
                  <a:srgbClr val="C00000"/>
                </a:solidFill>
              </a:rPr>
            </a:br>
            <a:r>
              <a:rPr lang="en-US" dirty="0">
                <a:solidFill>
                  <a:srgbClr val="C00000"/>
                </a:solidFill>
              </a:rPr>
              <a:t>voice loops during sts-76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87046" y="2395086"/>
            <a:ext cx="3849044" cy="3605433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C61C77A-E477-4896-8CF6-3FD7C6A802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1508" y="2011679"/>
            <a:ext cx="2834468" cy="42517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0091D86-B173-486F-8FCC-A51EB919FD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781" y="2395086"/>
            <a:ext cx="3726231" cy="3090549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2731137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463039" y="-258914"/>
            <a:ext cx="11677608" cy="1828800"/>
          </a:xfrm>
        </p:spPr>
        <p:txBody>
          <a:bodyPr/>
          <a:lstStyle/>
          <a:p>
            <a:r>
              <a:rPr lang="en-US" dirty="0">
                <a:solidFill>
                  <a:srgbClr val="C00000"/>
                </a:solidFill>
              </a:rPr>
              <a:t>Deviation awareness: back room mech directs attention</a:t>
            </a:r>
          </a:p>
        </p:txBody>
      </p:sp>
      <p:pic>
        <p:nvPicPr>
          <p:cNvPr id="3" name="ascent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10122" y="6129569"/>
            <a:ext cx="406400" cy="406400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5938836" y="1372682"/>
            <a:ext cx="5471286" cy="5748774"/>
            <a:chOff x="5909019" y="1381539"/>
            <a:chExt cx="4984268" cy="5237056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909019" y="1564896"/>
              <a:ext cx="4712421" cy="3802234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9809922" y="1381539"/>
              <a:ext cx="1083365" cy="2395331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9571383" y="5094595"/>
              <a:ext cx="1079875" cy="1524000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5909019" y="1624530"/>
              <a:ext cx="4825242" cy="4090469"/>
            </a:xfrm>
            <a:prstGeom prst="rect">
              <a:avLst/>
            </a:prstGeom>
            <a:no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FA1E3EFD-C46E-068A-32F3-B7CEE2C5825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25738" y="3884492"/>
            <a:ext cx="2085975" cy="16478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77D5D28-30AB-CFD3-58CD-0D64DB24955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55790" y="3272439"/>
            <a:ext cx="2085975" cy="1647825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993A35C2-23E7-BCE7-596B-76474C42584E}"/>
              </a:ext>
            </a:extLst>
          </p:cNvPr>
          <p:cNvSpPr/>
          <p:nvPr/>
        </p:nvSpPr>
        <p:spPr>
          <a:xfrm>
            <a:off x="407246" y="1444295"/>
            <a:ext cx="5172877" cy="44330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/>
              <a:t>Back room support staff (Mechanical Engineer 1) tells front room supervisor (MMACS) about leak in hydraulic system powered by APU 3</a:t>
            </a:r>
          </a:p>
        </p:txBody>
      </p:sp>
    </p:spTree>
    <p:extLst>
      <p:ext uri="{BB962C8B-B14F-4D97-AF65-F5344CB8AC3E}">
        <p14:creationId xmlns:p14="http://schemas.microsoft.com/office/powerpoint/2010/main" val="3024410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93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6634" y="755729"/>
            <a:ext cx="6110292" cy="5942888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463038" y="-69220"/>
            <a:ext cx="11698157" cy="1828800"/>
          </a:xfrm>
        </p:spPr>
        <p:txBody>
          <a:bodyPr/>
          <a:lstStyle/>
          <a:p>
            <a:r>
              <a:rPr lang="en-US" dirty="0">
                <a:solidFill>
                  <a:srgbClr val="C00000"/>
                </a:solidFill>
              </a:rPr>
              <a:t>…and everyone hears about it</a:t>
            </a:r>
          </a:p>
        </p:txBody>
      </p:sp>
      <p:sp>
        <p:nvSpPr>
          <p:cNvPr id="5" name="Rectangle 4"/>
          <p:cNvSpPr/>
          <p:nvPr/>
        </p:nvSpPr>
        <p:spPr>
          <a:xfrm>
            <a:off x="791110" y="2751225"/>
            <a:ext cx="5167198" cy="2955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Work on 1 Support Loop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Update Flight Director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Monitor Air/Ground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Monitor ~5 others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3715" y="1037017"/>
            <a:ext cx="4021093" cy="1547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6498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4C826A1-B3EC-B958-41B5-AA803DB38E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3725" y="1492887"/>
            <a:ext cx="5518275" cy="49704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350024" y="-238453"/>
            <a:ext cx="11368057" cy="1828800"/>
          </a:xfrm>
        </p:spPr>
        <p:txBody>
          <a:bodyPr/>
          <a:lstStyle/>
          <a:p>
            <a:r>
              <a:rPr lang="en-US" dirty="0">
                <a:solidFill>
                  <a:srgbClr val="C00000"/>
                </a:solidFill>
              </a:rPr>
              <a:t>Demand &amp; deviation awareness: voice loops support knowing…</a:t>
            </a:r>
          </a:p>
        </p:txBody>
      </p:sp>
      <p:sp>
        <p:nvSpPr>
          <p:cNvPr id="5" name="Content Placeholder 3"/>
          <p:cNvSpPr>
            <a:spLocks noGrp="1"/>
          </p:cNvSpPr>
          <p:nvPr>
            <p:ph type="body" sz="quarter" idx="15"/>
          </p:nvPr>
        </p:nvSpPr>
        <p:spPr>
          <a:xfrm>
            <a:off x="461633" y="1619022"/>
            <a:ext cx="7297555" cy="4114800"/>
          </a:xfrm>
        </p:spPr>
        <p:txBody>
          <a:bodyPr tIns="182880"/>
          <a:lstStyle/>
          <a:p>
            <a:pPr marL="571500" indent="-57150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chemeClr val="tx1"/>
                </a:solidFill>
                <a:latin typeface="+mn-lt"/>
              </a:rPr>
              <a:t>Landmark events (MECO)</a:t>
            </a:r>
          </a:p>
          <a:p>
            <a:pPr marL="571500" indent="-57150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chemeClr val="tx1"/>
                </a:solidFill>
                <a:latin typeface="+mn-lt"/>
              </a:rPr>
              <a:t>Agreement to proceed (Go)</a:t>
            </a:r>
          </a:p>
          <a:p>
            <a:pPr marL="571500" indent="-57150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chemeClr val="tx1"/>
                </a:solidFill>
                <a:latin typeface="+mn-lt"/>
              </a:rPr>
              <a:t>Unexpected events (Leak)</a:t>
            </a:r>
          </a:p>
          <a:p>
            <a:pPr marL="1371580" lvl="1" indent="-571500">
              <a:spcBef>
                <a:spcPts val="600"/>
              </a:spcBef>
              <a:spcAft>
                <a:spcPts val="0"/>
              </a:spcAft>
            </a:pPr>
            <a:r>
              <a:rPr lang="en-US" altLang="en-US" sz="3200" dirty="0">
                <a:solidFill>
                  <a:schemeClr val="tx1"/>
                </a:solidFill>
                <a:latin typeface="+mn-lt"/>
              </a:rPr>
              <a:t>Emerging changes to plans    (Mir docking)</a:t>
            </a:r>
          </a:p>
          <a:p>
            <a:pPr marL="1371580" lvl="1" indent="-571500">
              <a:spcBef>
                <a:spcPts val="600"/>
              </a:spcBef>
              <a:spcAft>
                <a:spcPts val="0"/>
              </a:spcAft>
            </a:pPr>
            <a:r>
              <a:rPr lang="en-US" altLang="en-US" sz="3200" dirty="0">
                <a:solidFill>
                  <a:schemeClr val="tx1"/>
                </a:solidFill>
                <a:latin typeface="+mn-lt"/>
              </a:rPr>
              <a:t>Level of certainty (Leak rate)</a:t>
            </a:r>
          </a:p>
        </p:txBody>
      </p:sp>
    </p:spTree>
    <p:extLst>
      <p:ext uri="{BB962C8B-B14F-4D97-AF65-F5344CB8AC3E}">
        <p14:creationId xmlns:p14="http://schemas.microsoft.com/office/powerpoint/2010/main" val="7150486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555306" y="-282613"/>
            <a:ext cx="11010571" cy="1828800"/>
          </a:xfrm>
        </p:spPr>
        <p:txBody>
          <a:bodyPr/>
          <a:lstStyle/>
          <a:p>
            <a:r>
              <a:rPr lang="en-US" dirty="0">
                <a:solidFill>
                  <a:srgbClr val="C00000"/>
                </a:solidFill>
              </a:rPr>
              <a:t>Response coordination: voice loops support…</a:t>
            </a:r>
          </a:p>
        </p:txBody>
      </p:sp>
      <p:pic>
        <p:nvPicPr>
          <p:cNvPr id="3" name="ascent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8425" y="98425"/>
            <a:ext cx="406400" cy="406400"/>
          </a:xfrm>
          <a:prstGeom prst="rect">
            <a:avLst/>
          </a:prstGeom>
        </p:spPr>
      </p:pic>
      <p:grpSp>
        <p:nvGrpSpPr>
          <p:cNvPr id="15" name="Group 14"/>
          <p:cNvGrpSpPr/>
          <p:nvPr/>
        </p:nvGrpSpPr>
        <p:grpSpPr>
          <a:xfrm>
            <a:off x="6339156" y="1674677"/>
            <a:ext cx="5527496" cy="4949654"/>
            <a:chOff x="5551005" y="1243151"/>
            <a:chExt cx="5947078" cy="5338059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183133" y="1286883"/>
              <a:ext cx="5314950" cy="5286375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6163255" y="3190461"/>
              <a:ext cx="704684" cy="1222513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6331225" y="1361661"/>
              <a:ext cx="4870175" cy="5198165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5572373" y="1243151"/>
              <a:ext cx="704684" cy="1222513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551005" y="2019631"/>
              <a:ext cx="704684" cy="1222513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555227" y="4377090"/>
              <a:ext cx="704684" cy="2204120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0913164" y="1922228"/>
              <a:ext cx="218661" cy="4577963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 flipH="1">
              <a:off x="11106974" y="1401136"/>
              <a:ext cx="45719" cy="3260315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C7FC3865-7097-9309-3955-DC94CF58CAD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09786" y="1602758"/>
            <a:ext cx="5956853" cy="4114800"/>
          </a:xfrm>
        </p:spPr>
        <p:txBody>
          <a:bodyPr tIns="182880"/>
          <a:lstStyle/>
          <a:p>
            <a:pPr marL="571500" indent="-5715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altLang="en-US" sz="3200" dirty="0">
                <a:solidFill>
                  <a:schemeClr val="tx1"/>
                </a:solidFill>
                <a:latin typeface="+mn-lt"/>
              </a:rPr>
              <a:t>Synchronizing activities with temporal landmarks</a:t>
            </a:r>
          </a:p>
          <a:p>
            <a:pPr marL="571500" indent="-5715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altLang="en-US" sz="3200" dirty="0">
                <a:solidFill>
                  <a:schemeClr val="tx1"/>
                </a:solidFill>
                <a:latin typeface="+mn-lt"/>
              </a:rPr>
              <a:t>Role-based communication</a:t>
            </a:r>
          </a:p>
          <a:p>
            <a:pPr marL="571500" indent="-5715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altLang="en-US" sz="3200" dirty="0">
                <a:solidFill>
                  <a:schemeClr val="tx1"/>
                </a:solidFill>
                <a:latin typeface="+mn-lt"/>
              </a:rPr>
              <a:t>Identifying when someone can be interrupted</a:t>
            </a:r>
          </a:p>
          <a:p>
            <a:pPr marL="571500" indent="-5715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altLang="en-US" sz="3200" dirty="0">
                <a:solidFill>
                  <a:schemeClr val="tx1"/>
                </a:solidFill>
                <a:latin typeface="+mn-lt"/>
              </a:rPr>
              <a:t>Continuity across shift changes</a:t>
            </a:r>
          </a:p>
        </p:txBody>
      </p:sp>
    </p:spTree>
    <p:extLst>
      <p:ext uri="{BB962C8B-B14F-4D97-AF65-F5344CB8AC3E}">
        <p14:creationId xmlns:p14="http://schemas.microsoft.com/office/powerpoint/2010/main" val="1572827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93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463039" y="-228084"/>
            <a:ext cx="8903585" cy="1828800"/>
          </a:xfrm>
        </p:spPr>
        <p:txBody>
          <a:bodyPr/>
          <a:lstStyle/>
          <a:p>
            <a:r>
              <a:rPr lang="en-US" dirty="0">
                <a:solidFill>
                  <a:srgbClr val="C00000"/>
                </a:solidFill>
              </a:rPr>
              <a:t>Maneuver capacity: voice loops support…</a:t>
            </a:r>
            <a:br>
              <a:rPr lang="en-US" dirty="0">
                <a:solidFill>
                  <a:srgbClr val="C00000"/>
                </a:solidFill>
              </a:rPr>
            </a:br>
            <a:br>
              <a:rPr lang="en-US" dirty="0">
                <a:solidFill>
                  <a:srgbClr val="C00000"/>
                </a:solidFill>
              </a:rPr>
            </a:br>
            <a:endParaRPr lang="en-US" cap="none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5857" y="1341595"/>
            <a:ext cx="4403035" cy="54398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7F85FA5-1E57-69C8-1667-410A350237B6}"/>
              </a:ext>
            </a:extLst>
          </p:cNvPr>
          <p:cNvSpPr txBox="1"/>
          <p:nvPr/>
        </p:nvSpPr>
        <p:spPr>
          <a:xfrm>
            <a:off x="544529" y="1826748"/>
            <a:ext cx="6461327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/>
              <a:t>Relaxing top-down constraints to</a:t>
            </a:r>
          </a:p>
          <a:p>
            <a:pPr marL="742939" lvl="1" indent="-285750">
              <a:buFont typeface="Arial" panose="020B0604020202020204" pitchFamily="34" charset="0"/>
              <a:buChar char="•"/>
            </a:pPr>
            <a:r>
              <a:rPr lang="en-US" sz="3200" dirty="0"/>
              <a:t>Deviate from the plan</a:t>
            </a:r>
          </a:p>
          <a:p>
            <a:pPr marL="742939" lvl="1" indent="-285750">
              <a:buFont typeface="Arial" panose="020B0604020202020204" pitchFamily="34" charset="0"/>
              <a:buChar char="•"/>
            </a:pPr>
            <a:r>
              <a:rPr lang="en-US" sz="3200" dirty="0"/>
              <a:t>Request permission</a:t>
            </a:r>
          </a:p>
          <a:p>
            <a:pPr marL="742939" lvl="1" indent="-285750">
              <a:buFont typeface="Arial" panose="020B0604020202020204" pitchFamily="34" charset="0"/>
              <a:buChar char="•"/>
            </a:pPr>
            <a:r>
              <a:rPr lang="en-US" sz="3200" dirty="0"/>
              <a:t>Have volunteers help</a:t>
            </a:r>
          </a:p>
          <a:p>
            <a:pPr marL="742939" lvl="1" indent="-285750">
              <a:buFont typeface="Arial" panose="020B0604020202020204" pitchFamily="34" charset="0"/>
              <a:buChar char="•"/>
            </a:pPr>
            <a:r>
              <a:rPr lang="en-US" sz="3200" dirty="0"/>
              <a:t>Set up ad hoc teams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/>
              <a:t>Experts coordinating to employ alternative approaches</a:t>
            </a:r>
          </a:p>
        </p:txBody>
      </p:sp>
    </p:spTree>
    <p:extLst>
      <p:ext uri="{BB962C8B-B14F-4D97-AF65-F5344CB8AC3E}">
        <p14:creationId xmlns:p14="http://schemas.microsoft.com/office/powerpoint/2010/main" val="17635510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7" name="Straight Arrow Connector 106">
            <a:extLst>
              <a:ext uri="{FF2B5EF4-FFF2-40B4-BE49-F238E27FC236}">
                <a16:creationId xmlns:a16="http://schemas.microsoft.com/office/drawing/2014/main" id="{435A4248-68DA-4FB5-9A50-3BBF103EC860}"/>
              </a:ext>
            </a:extLst>
          </p:cNvPr>
          <p:cNvCxnSpPr>
            <a:cxnSpLocks/>
          </p:cNvCxnSpPr>
          <p:nvPr/>
        </p:nvCxnSpPr>
        <p:spPr>
          <a:xfrm flipV="1">
            <a:off x="8755172" y="3392717"/>
            <a:ext cx="0" cy="941569"/>
          </a:xfrm>
          <a:prstGeom prst="straightConnector1">
            <a:avLst/>
          </a:prstGeom>
          <a:ln>
            <a:headEnd type="triangle" w="lg" len="lg"/>
            <a:tailEnd type="non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8" name="Straight Arrow Connector 107">
            <a:extLst>
              <a:ext uri="{FF2B5EF4-FFF2-40B4-BE49-F238E27FC236}">
                <a16:creationId xmlns:a16="http://schemas.microsoft.com/office/drawing/2014/main" id="{0E699716-1B32-42B7-BE4C-C12891CCBD13}"/>
              </a:ext>
            </a:extLst>
          </p:cNvPr>
          <p:cNvCxnSpPr>
            <a:cxnSpLocks/>
          </p:cNvCxnSpPr>
          <p:nvPr/>
        </p:nvCxnSpPr>
        <p:spPr>
          <a:xfrm flipV="1">
            <a:off x="6183227" y="3423196"/>
            <a:ext cx="6635" cy="941570"/>
          </a:xfrm>
          <a:prstGeom prst="straightConnector1">
            <a:avLst/>
          </a:prstGeom>
          <a:ln>
            <a:headEnd type="triangle" w="lg" len="lg"/>
            <a:tailEnd type="non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9" name="Straight Arrow Connector 108">
            <a:extLst>
              <a:ext uri="{FF2B5EF4-FFF2-40B4-BE49-F238E27FC236}">
                <a16:creationId xmlns:a16="http://schemas.microsoft.com/office/drawing/2014/main" id="{3085A1B8-7C8F-437A-90ED-C3AFC2EE2370}"/>
              </a:ext>
            </a:extLst>
          </p:cNvPr>
          <p:cNvCxnSpPr>
            <a:cxnSpLocks/>
          </p:cNvCxnSpPr>
          <p:nvPr/>
        </p:nvCxnSpPr>
        <p:spPr>
          <a:xfrm flipV="1">
            <a:off x="3304062" y="3425301"/>
            <a:ext cx="6635" cy="941570"/>
          </a:xfrm>
          <a:prstGeom prst="straightConnector1">
            <a:avLst/>
          </a:prstGeom>
          <a:ln>
            <a:headEnd type="triangle" w="lg" len="lg"/>
            <a:tailEnd type="non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CAC3FA0-1E97-4BF6-A796-EB864AE60F44}"/>
              </a:ext>
            </a:extLst>
          </p:cNvPr>
          <p:cNvSpPr/>
          <p:nvPr/>
        </p:nvSpPr>
        <p:spPr>
          <a:xfrm>
            <a:off x="263342" y="933550"/>
            <a:ext cx="3546207" cy="3128995"/>
          </a:xfrm>
          <a:prstGeom prst="roundRect">
            <a:avLst/>
          </a:prstGeom>
          <a:solidFill>
            <a:srgbClr val="92D050"/>
          </a:solidFill>
          <a:ln w="4762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D25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Demand and Deviation Awareness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AE0F1213-67AE-44B4-9DB5-E6743F202853}"/>
              </a:ext>
            </a:extLst>
          </p:cNvPr>
          <p:cNvSpPr/>
          <p:nvPr/>
        </p:nvSpPr>
        <p:spPr>
          <a:xfrm>
            <a:off x="4234151" y="874176"/>
            <a:ext cx="3606622" cy="3188370"/>
          </a:xfrm>
          <a:prstGeom prst="roundRect">
            <a:avLst/>
          </a:prstGeom>
          <a:solidFill>
            <a:srgbClr val="92D050"/>
          </a:solidFill>
          <a:ln w="4762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D25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Progressive Responding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35066392-370B-4DED-87D7-8F063200FBA8}"/>
              </a:ext>
            </a:extLst>
          </p:cNvPr>
          <p:cNvSpPr/>
          <p:nvPr/>
        </p:nvSpPr>
        <p:spPr>
          <a:xfrm>
            <a:off x="8217875" y="870455"/>
            <a:ext cx="3754177" cy="3192091"/>
          </a:xfrm>
          <a:prstGeom prst="roundRect">
            <a:avLst/>
          </a:prstGeom>
          <a:solidFill>
            <a:srgbClr val="92D050"/>
          </a:solidFill>
          <a:ln w="4762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D25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Response Coordination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BC65F9D9-4424-406B-A331-A171F825AE70}"/>
              </a:ext>
            </a:extLst>
          </p:cNvPr>
          <p:cNvCxnSpPr>
            <a:cxnSpLocks/>
          </p:cNvCxnSpPr>
          <p:nvPr/>
        </p:nvCxnSpPr>
        <p:spPr>
          <a:xfrm>
            <a:off x="3872290" y="2309499"/>
            <a:ext cx="404036" cy="9632"/>
          </a:xfrm>
          <a:prstGeom prst="straightConnector1">
            <a:avLst/>
          </a:prstGeom>
          <a:ln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3D773878-C8DE-4210-91D0-CCA3A3398BCA}"/>
              </a:ext>
            </a:extLst>
          </p:cNvPr>
          <p:cNvCxnSpPr>
            <a:cxnSpLocks/>
          </p:cNvCxnSpPr>
          <p:nvPr/>
        </p:nvCxnSpPr>
        <p:spPr>
          <a:xfrm>
            <a:off x="7795816" y="2299923"/>
            <a:ext cx="422059" cy="0"/>
          </a:xfrm>
          <a:prstGeom prst="straightConnector1">
            <a:avLst/>
          </a:prstGeom>
          <a:ln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Connector: Elbow 29">
            <a:extLst>
              <a:ext uri="{FF2B5EF4-FFF2-40B4-BE49-F238E27FC236}">
                <a16:creationId xmlns:a16="http://schemas.microsoft.com/office/drawing/2014/main" id="{DC42AED1-AB14-462E-A34D-28AFC85C91EC}"/>
              </a:ext>
            </a:extLst>
          </p:cNvPr>
          <p:cNvCxnSpPr>
            <a:cxnSpLocks/>
            <a:stCxn id="7" idx="0"/>
            <a:endCxn id="9" idx="0"/>
          </p:cNvCxnSpPr>
          <p:nvPr/>
        </p:nvCxnSpPr>
        <p:spPr>
          <a:xfrm rot="5400000" flipH="1" flipV="1">
            <a:off x="6034158" y="-3127256"/>
            <a:ext cx="63095" cy="8058518"/>
          </a:xfrm>
          <a:prstGeom prst="bentConnector3">
            <a:avLst>
              <a:gd name="adj1" fmla="val 462311"/>
            </a:avLst>
          </a:prstGeom>
          <a:ln>
            <a:headEnd type="triangle" w="lg" len="lg"/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51F3D3FE-D184-4A05-8DD5-1BDF5CABBCE0}"/>
              </a:ext>
            </a:extLst>
          </p:cNvPr>
          <p:cNvCxnSpPr>
            <a:cxnSpLocks/>
          </p:cNvCxnSpPr>
          <p:nvPr/>
        </p:nvCxnSpPr>
        <p:spPr>
          <a:xfrm flipH="1">
            <a:off x="7825533" y="2545719"/>
            <a:ext cx="392342" cy="0"/>
          </a:xfrm>
          <a:prstGeom prst="straightConnector1">
            <a:avLst/>
          </a:prstGeom>
          <a:ln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08E281DD-7636-4877-A5F3-4D69E242F982}"/>
              </a:ext>
            </a:extLst>
          </p:cNvPr>
          <p:cNvCxnSpPr>
            <a:cxnSpLocks/>
          </p:cNvCxnSpPr>
          <p:nvPr/>
        </p:nvCxnSpPr>
        <p:spPr>
          <a:xfrm flipV="1">
            <a:off x="8602772" y="4062545"/>
            <a:ext cx="0" cy="683221"/>
          </a:xfrm>
          <a:prstGeom prst="straightConnector1">
            <a:avLst/>
          </a:prstGeom>
          <a:ln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204AAE27-513B-4908-907E-AFC70AA5CF57}"/>
              </a:ext>
            </a:extLst>
          </p:cNvPr>
          <p:cNvSpPr/>
          <p:nvPr/>
        </p:nvSpPr>
        <p:spPr>
          <a:xfrm>
            <a:off x="361506" y="1758196"/>
            <a:ext cx="3309233" cy="2191124"/>
          </a:xfrm>
          <a:prstGeom prst="roundRect">
            <a:avLst/>
          </a:prstGeom>
          <a:solidFill>
            <a:srgbClr val="92D050"/>
          </a:solidFill>
          <a:ln w="6350">
            <a:solidFill>
              <a:schemeClr val="tx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D25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Dynamic System-Wide View of:</a:t>
            </a:r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B32E6B71-9412-4B0B-84F6-8CE77EBE1B75}"/>
              </a:ext>
            </a:extLst>
          </p:cNvPr>
          <p:cNvSpPr/>
          <p:nvPr/>
        </p:nvSpPr>
        <p:spPr>
          <a:xfrm>
            <a:off x="649464" y="2606633"/>
            <a:ext cx="2857819" cy="316233"/>
          </a:xfrm>
          <a:prstGeom prst="roundRect">
            <a:avLst/>
          </a:prstGeom>
          <a:solidFill>
            <a:srgbClr val="92D050"/>
          </a:solidFill>
          <a:ln w="9525">
            <a:solidFill>
              <a:schemeClr val="tx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D25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Deviations from Routine</a:t>
            </a:r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4EF99AB3-54C4-4EE7-9D5F-E3C02EA36A83}"/>
              </a:ext>
            </a:extLst>
          </p:cNvPr>
          <p:cNvSpPr/>
          <p:nvPr/>
        </p:nvSpPr>
        <p:spPr>
          <a:xfrm>
            <a:off x="663382" y="3523399"/>
            <a:ext cx="2857819" cy="316233"/>
          </a:xfrm>
          <a:prstGeom prst="roundRect">
            <a:avLst/>
          </a:prstGeom>
          <a:solidFill>
            <a:srgbClr val="92D050"/>
          </a:solidFill>
          <a:ln w="9525">
            <a:solidFill>
              <a:schemeClr val="tx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D25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Status Changes</a:t>
            </a:r>
          </a:p>
        </p:txBody>
      </p:sp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79362887-D602-4CB5-B6BB-CBDBAABCB1ED}"/>
              </a:ext>
            </a:extLst>
          </p:cNvPr>
          <p:cNvSpPr/>
          <p:nvPr/>
        </p:nvSpPr>
        <p:spPr>
          <a:xfrm>
            <a:off x="663382" y="2226884"/>
            <a:ext cx="2857819" cy="316233"/>
          </a:xfrm>
          <a:prstGeom prst="roundRect">
            <a:avLst/>
          </a:prstGeom>
          <a:solidFill>
            <a:srgbClr val="92D050"/>
          </a:solidFill>
          <a:ln w="9525">
            <a:solidFill>
              <a:schemeClr val="tx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D25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Threats</a:t>
            </a:r>
          </a:p>
        </p:txBody>
      </p:sp>
      <p:sp>
        <p:nvSpPr>
          <p:cNvPr id="53" name="Rectangle: Rounded Corners 52">
            <a:extLst>
              <a:ext uri="{FF2B5EF4-FFF2-40B4-BE49-F238E27FC236}">
                <a16:creationId xmlns:a16="http://schemas.microsoft.com/office/drawing/2014/main" id="{F459BD53-5D47-4632-9312-1E184276DE3A}"/>
              </a:ext>
            </a:extLst>
          </p:cNvPr>
          <p:cNvSpPr/>
          <p:nvPr/>
        </p:nvSpPr>
        <p:spPr>
          <a:xfrm>
            <a:off x="4543173" y="1429701"/>
            <a:ext cx="3080810" cy="522573"/>
          </a:xfrm>
          <a:prstGeom prst="roundRect">
            <a:avLst/>
          </a:prstGeom>
          <a:solidFill>
            <a:srgbClr val="92D050"/>
          </a:solidFill>
          <a:ln w="9525">
            <a:solidFill>
              <a:schemeClr val="tx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D25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Early Action, Actions that increase Maneuver Capacity</a:t>
            </a:r>
          </a:p>
        </p:txBody>
      </p:sp>
      <p:sp>
        <p:nvSpPr>
          <p:cNvPr id="56" name="Rectangle: Rounded Corners 55">
            <a:extLst>
              <a:ext uri="{FF2B5EF4-FFF2-40B4-BE49-F238E27FC236}">
                <a16:creationId xmlns:a16="http://schemas.microsoft.com/office/drawing/2014/main" id="{6573FE63-991D-4B5F-A912-92F3A211DF14}"/>
              </a:ext>
            </a:extLst>
          </p:cNvPr>
          <p:cNvSpPr/>
          <p:nvPr/>
        </p:nvSpPr>
        <p:spPr>
          <a:xfrm>
            <a:off x="4543173" y="2006871"/>
            <a:ext cx="3080810" cy="617135"/>
          </a:xfrm>
          <a:prstGeom prst="roundRect">
            <a:avLst/>
          </a:prstGeom>
          <a:solidFill>
            <a:srgbClr val="92D050"/>
          </a:solidFill>
          <a:ln w="9525">
            <a:solidFill>
              <a:schemeClr val="tx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D25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Support for response evalua-tion (via what-iffing, simulation)</a:t>
            </a:r>
          </a:p>
        </p:txBody>
      </p:sp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5FC5D50A-3A23-4FF6-8BC9-7FB5AAEDA5FB}"/>
              </a:ext>
            </a:extLst>
          </p:cNvPr>
          <p:cNvSpPr/>
          <p:nvPr/>
        </p:nvSpPr>
        <p:spPr>
          <a:xfrm>
            <a:off x="8440532" y="1993361"/>
            <a:ext cx="3282599" cy="570532"/>
          </a:xfrm>
          <a:prstGeom prst="roundRect">
            <a:avLst/>
          </a:prstGeom>
          <a:solidFill>
            <a:srgbClr val="92D050"/>
          </a:solidFill>
          <a:ln w="9525">
            <a:solidFill>
              <a:schemeClr val="tx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D25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Resource Brokers | Reciprocity | Open C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D25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omms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D25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 where Competition</a:t>
            </a:r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F6D4A8FD-2A4E-4173-B5CD-E4262D8AB490}"/>
              </a:ext>
            </a:extLst>
          </p:cNvPr>
          <p:cNvSpPr/>
          <p:nvPr/>
        </p:nvSpPr>
        <p:spPr>
          <a:xfrm>
            <a:off x="8440532" y="1384150"/>
            <a:ext cx="3282599" cy="578635"/>
          </a:xfrm>
          <a:prstGeom prst="roundRect">
            <a:avLst/>
          </a:prstGeom>
          <a:solidFill>
            <a:srgbClr val="92D050"/>
          </a:solidFill>
          <a:ln w="9525">
            <a:solidFill>
              <a:schemeClr val="tx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D25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Prespecified Contingency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D25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and Crisis Plans, Templates</a:t>
            </a:r>
          </a:p>
        </p:txBody>
      </p:sp>
      <p:cxnSp>
        <p:nvCxnSpPr>
          <p:cNvPr id="95" name="Straight Arrow Connector 94">
            <a:extLst>
              <a:ext uri="{FF2B5EF4-FFF2-40B4-BE49-F238E27FC236}">
                <a16:creationId xmlns:a16="http://schemas.microsoft.com/office/drawing/2014/main" id="{4324E150-5C1B-470B-8D77-660992ABB596}"/>
              </a:ext>
            </a:extLst>
          </p:cNvPr>
          <p:cNvCxnSpPr>
            <a:cxnSpLocks/>
            <a:endCxn id="8" idx="2"/>
          </p:cNvCxnSpPr>
          <p:nvPr/>
        </p:nvCxnSpPr>
        <p:spPr>
          <a:xfrm flipV="1">
            <a:off x="6030827" y="4062546"/>
            <a:ext cx="6635" cy="639086"/>
          </a:xfrm>
          <a:prstGeom prst="straightConnector1">
            <a:avLst/>
          </a:prstGeom>
          <a:ln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8" name="Straight Arrow Connector 97">
            <a:extLst>
              <a:ext uri="{FF2B5EF4-FFF2-40B4-BE49-F238E27FC236}">
                <a16:creationId xmlns:a16="http://schemas.microsoft.com/office/drawing/2014/main" id="{8E234060-FE01-47E2-849A-874116E956F7}"/>
              </a:ext>
            </a:extLst>
          </p:cNvPr>
          <p:cNvCxnSpPr>
            <a:cxnSpLocks/>
          </p:cNvCxnSpPr>
          <p:nvPr/>
        </p:nvCxnSpPr>
        <p:spPr>
          <a:xfrm flipH="1" flipV="1">
            <a:off x="3454118" y="3992936"/>
            <a:ext cx="2344" cy="785415"/>
          </a:xfrm>
          <a:prstGeom prst="straightConnector1">
            <a:avLst/>
          </a:prstGeom>
          <a:ln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2" name="Rectangle: Rounded Corners 101">
            <a:extLst>
              <a:ext uri="{FF2B5EF4-FFF2-40B4-BE49-F238E27FC236}">
                <a16:creationId xmlns:a16="http://schemas.microsoft.com/office/drawing/2014/main" id="{DDA1C968-4FEB-4578-A6E4-DBC0FBF25330}"/>
              </a:ext>
            </a:extLst>
          </p:cNvPr>
          <p:cNvSpPr/>
          <p:nvPr/>
        </p:nvSpPr>
        <p:spPr>
          <a:xfrm>
            <a:off x="4548250" y="2685489"/>
            <a:ext cx="3075734" cy="675856"/>
          </a:xfrm>
          <a:prstGeom prst="roundRect">
            <a:avLst/>
          </a:prstGeom>
          <a:solidFill>
            <a:srgbClr val="92D050"/>
          </a:solidFill>
          <a:ln w="6350">
            <a:solidFill>
              <a:schemeClr val="tx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D25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Progressive Feedback</a:t>
            </a:r>
          </a:p>
        </p:txBody>
      </p:sp>
      <p:sp>
        <p:nvSpPr>
          <p:cNvPr id="103" name="Rectangle: Rounded Corners 102">
            <a:extLst>
              <a:ext uri="{FF2B5EF4-FFF2-40B4-BE49-F238E27FC236}">
                <a16:creationId xmlns:a16="http://schemas.microsoft.com/office/drawing/2014/main" id="{8119709D-43F9-4A03-8653-CC3289262801}"/>
              </a:ext>
            </a:extLst>
          </p:cNvPr>
          <p:cNvSpPr/>
          <p:nvPr/>
        </p:nvSpPr>
        <p:spPr>
          <a:xfrm>
            <a:off x="4770496" y="3014424"/>
            <a:ext cx="1266966" cy="285025"/>
          </a:xfrm>
          <a:prstGeom prst="roundRect">
            <a:avLst/>
          </a:prstGeom>
          <a:solidFill>
            <a:srgbClr val="92D050"/>
          </a:solidFill>
          <a:ln w="9525"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D25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Tactical</a:t>
            </a:r>
          </a:p>
        </p:txBody>
      </p:sp>
      <p:sp>
        <p:nvSpPr>
          <p:cNvPr id="104" name="Rectangle: Rounded Corners 103">
            <a:extLst>
              <a:ext uri="{FF2B5EF4-FFF2-40B4-BE49-F238E27FC236}">
                <a16:creationId xmlns:a16="http://schemas.microsoft.com/office/drawing/2014/main" id="{E855030A-DFD3-4424-B610-3BE2B8DC772F}"/>
              </a:ext>
            </a:extLst>
          </p:cNvPr>
          <p:cNvSpPr/>
          <p:nvPr/>
        </p:nvSpPr>
        <p:spPr>
          <a:xfrm>
            <a:off x="6258353" y="3014424"/>
            <a:ext cx="1266966" cy="285025"/>
          </a:xfrm>
          <a:prstGeom prst="roundRect">
            <a:avLst/>
          </a:prstGeom>
          <a:solidFill>
            <a:srgbClr val="92D050"/>
          </a:solidFill>
          <a:ln w="9525"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D25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Strategic</a:t>
            </a:r>
          </a:p>
        </p:txBody>
      </p:sp>
      <p:sp>
        <p:nvSpPr>
          <p:cNvPr id="105" name="Rectangle: Rounded Corners 104">
            <a:extLst>
              <a:ext uri="{FF2B5EF4-FFF2-40B4-BE49-F238E27FC236}">
                <a16:creationId xmlns:a16="http://schemas.microsoft.com/office/drawing/2014/main" id="{5C2B02D7-B3D1-4112-88CE-9BA312981F1D}"/>
              </a:ext>
            </a:extLst>
          </p:cNvPr>
          <p:cNvSpPr/>
          <p:nvPr/>
        </p:nvSpPr>
        <p:spPr>
          <a:xfrm>
            <a:off x="8442290" y="2594469"/>
            <a:ext cx="3279083" cy="617135"/>
          </a:xfrm>
          <a:prstGeom prst="roundRect">
            <a:avLst/>
          </a:prstGeom>
          <a:solidFill>
            <a:srgbClr val="92D050"/>
          </a:solidFill>
          <a:ln w="9525">
            <a:solidFill>
              <a:schemeClr val="tx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D25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Shared Awareness of Competing Demands and Priorities</a:t>
            </a:r>
          </a:p>
        </p:txBody>
      </p:sp>
      <p:cxnSp>
        <p:nvCxnSpPr>
          <p:cNvPr id="111" name="Straight Arrow Connector 110">
            <a:extLst>
              <a:ext uri="{FF2B5EF4-FFF2-40B4-BE49-F238E27FC236}">
                <a16:creationId xmlns:a16="http://schemas.microsoft.com/office/drawing/2014/main" id="{9A9A1FD1-B602-4A24-8BD5-F1E34BB38F43}"/>
              </a:ext>
            </a:extLst>
          </p:cNvPr>
          <p:cNvCxnSpPr>
            <a:cxnSpLocks/>
          </p:cNvCxnSpPr>
          <p:nvPr/>
        </p:nvCxnSpPr>
        <p:spPr>
          <a:xfrm flipH="1">
            <a:off x="3872290" y="2528740"/>
            <a:ext cx="392342" cy="0"/>
          </a:xfrm>
          <a:prstGeom prst="straightConnector1">
            <a:avLst/>
          </a:prstGeom>
          <a:ln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6DC0B03C-45FB-44C4-97CE-55855710425A}"/>
              </a:ext>
            </a:extLst>
          </p:cNvPr>
          <p:cNvSpPr/>
          <p:nvPr/>
        </p:nvSpPr>
        <p:spPr>
          <a:xfrm>
            <a:off x="4548249" y="3443847"/>
            <a:ext cx="3075735" cy="513778"/>
          </a:xfrm>
          <a:prstGeom prst="roundRect">
            <a:avLst/>
          </a:prstGeom>
          <a:solidFill>
            <a:srgbClr val="92D050"/>
          </a:solidFill>
          <a:ln w="9525">
            <a:solidFill>
              <a:schemeClr val="tx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D25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Situation Recognition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D25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Fixation Avoidance</a:t>
            </a:r>
          </a:p>
        </p:txBody>
      </p:sp>
      <p:sp>
        <p:nvSpPr>
          <p:cNvPr id="58" name="Title 2">
            <a:extLst>
              <a:ext uri="{FF2B5EF4-FFF2-40B4-BE49-F238E27FC236}">
                <a16:creationId xmlns:a16="http://schemas.microsoft.com/office/drawing/2014/main" id="{70A7D3AC-0390-4A60-968C-455D82835C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5173" y="-749"/>
            <a:ext cx="12192000" cy="693337"/>
          </a:xfrm>
        </p:spPr>
        <p:txBody>
          <a:bodyPr/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6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TRUSTS Framework of Work System Resilience Sources</a:t>
            </a:r>
            <a:endParaRPr lang="en-US" sz="26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CB8EB01C-274B-4B78-8015-7C699916BF3A}"/>
              </a:ext>
            </a:extLst>
          </p:cNvPr>
          <p:cNvSpPr/>
          <p:nvPr/>
        </p:nvSpPr>
        <p:spPr>
          <a:xfrm>
            <a:off x="8442290" y="3621685"/>
            <a:ext cx="3279083" cy="348927"/>
          </a:xfrm>
          <a:prstGeom prst="roundRect">
            <a:avLst/>
          </a:prstGeom>
          <a:solidFill>
            <a:srgbClr val="92D050"/>
          </a:solidFill>
          <a:ln w="9525">
            <a:solidFill>
              <a:schemeClr val="tx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D25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Baseline plans and agreements</a:t>
            </a:r>
          </a:p>
        </p:txBody>
      </p: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02447676-02F9-40C5-BF21-BCA8F5970B4B}"/>
              </a:ext>
            </a:extLst>
          </p:cNvPr>
          <p:cNvSpPr/>
          <p:nvPr/>
        </p:nvSpPr>
        <p:spPr>
          <a:xfrm>
            <a:off x="651808" y="2992226"/>
            <a:ext cx="2857819" cy="464407"/>
          </a:xfrm>
          <a:prstGeom prst="roundRect">
            <a:avLst/>
          </a:prstGeom>
          <a:solidFill>
            <a:srgbClr val="92D050"/>
          </a:solidFill>
          <a:ln w="9525">
            <a:solidFill>
              <a:schemeClr val="tx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D25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Approaching/Crossed Thresholds</a:t>
            </a:r>
          </a:p>
        </p:txBody>
      </p:sp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id="{6CCE5CBE-F423-4A00-B17F-F431F0E60696}"/>
              </a:ext>
            </a:extLst>
          </p:cNvPr>
          <p:cNvCxnSpPr>
            <a:cxnSpLocks/>
          </p:cNvCxnSpPr>
          <p:nvPr/>
        </p:nvCxnSpPr>
        <p:spPr>
          <a:xfrm flipV="1">
            <a:off x="6248539" y="4856068"/>
            <a:ext cx="6635" cy="941570"/>
          </a:xfrm>
          <a:prstGeom prst="straightConnector1">
            <a:avLst/>
          </a:prstGeom>
          <a:ln>
            <a:solidFill>
              <a:schemeClr val="tx1"/>
            </a:solidFill>
            <a:headEnd type="triangle" w="lg" len="lg"/>
            <a:tailEnd type="non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E68E4E12-773C-4A26-A1A5-11C212C898CB}"/>
              </a:ext>
            </a:extLst>
          </p:cNvPr>
          <p:cNvCxnSpPr>
            <a:cxnSpLocks/>
          </p:cNvCxnSpPr>
          <p:nvPr/>
        </p:nvCxnSpPr>
        <p:spPr>
          <a:xfrm flipH="1" flipV="1">
            <a:off x="6099681" y="5584681"/>
            <a:ext cx="19099" cy="639086"/>
          </a:xfrm>
          <a:prstGeom prst="straightConnector1">
            <a:avLst/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6" name="Rectangle: Rounded Corners 65">
            <a:extLst>
              <a:ext uri="{FF2B5EF4-FFF2-40B4-BE49-F238E27FC236}">
                <a16:creationId xmlns:a16="http://schemas.microsoft.com/office/drawing/2014/main" id="{960F222F-2C47-4C1E-B5DD-868D6821AEE3}"/>
              </a:ext>
            </a:extLst>
          </p:cNvPr>
          <p:cNvSpPr/>
          <p:nvPr/>
        </p:nvSpPr>
        <p:spPr>
          <a:xfrm>
            <a:off x="1097936" y="5841989"/>
            <a:ext cx="9652165" cy="777575"/>
          </a:xfrm>
          <a:prstGeom prst="roundRect">
            <a:avLst/>
          </a:prstGeom>
          <a:solidFill>
            <a:srgbClr val="92D050"/>
          </a:solidFill>
          <a:ln w="4762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00" b="1" i="0" u="none" strike="noStrike" kern="1200" cap="none" spc="0" normalizeH="0" baseline="0" noProof="0" dirty="0">
              <a:ln>
                <a:noFill/>
              </a:ln>
              <a:solidFill>
                <a:srgbClr val="0D2541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D25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Control Scheme:</a:t>
            </a:r>
          </a:p>
        </p:txBody>
      </p:sp>
      <p:sp>
        <p:nvSpPr>
          <p:cNvPr id="67" name="Rectangle: Rounded Corners 66">
            <a:extLst>
              <a:ext uri="{FF2B5EF4-FFF2-40B4-BE49-F238E27FC236}">
                <a16:creationId xmlns:a16="http://schemas.microsoft.com/office/drawing/2014/main" id="{54E99815-26EA-461C-9CBD-DA0EF64CAAA2}"/>
              </a:ext>
            </a:extLst>
          </p:cNvPr>
          <p:cNvSpPr/>
          <p:nvPr/>
        </p:nvSpPr>
        <p:spPr>
          <a:xfrm>
            <a:off x="5577886" y="6033280"/>
            <a:ext cx="2022134" cy="409826"/>
          </a:xfrm>
          <a:prstGeom prst="roundRect">
            <a:avLst/>
          </a:prstGeom>
          <a:solidFill>
            <a:srgbClr val="92D050"/>
          </a:solidFill>
          <a:ln w="9525">
            <a:solidFill>
              <a:schemeClr val="tx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D25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  <a:sym typeface="Wingdings" panose="05000000000000000000" pitchFamily="2" charset="2"/>
              </a:rPr>
              <a:t>Local Control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D2541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68" name="Rectangle: Rounded Corners 67">
            <a:extLst>
              <a:ext uri="{FF2B5EF4-FFF2-40B4-BE49-F238E27FC236}">
                <a16:creationId xmlns:a16="http://schemas.microsoft.com/office/drawing/2014/main" id="{25C08787-7ABB-4A80-B9E6-DD9C7059EA41}"/>
              </a:ext>
            </a:extLst>
          </p:cNvPr>
          <p:cNvSpPr/>
          <p:nvPr/>
        </p:nvSpPr>
        <p:spPr>
          <a:xfrm>
            <a:off x="7783287" y="6033280"/>
            <a:ext cx="2806741" cy="433981"/>
          </a:xfrm>
          <a:prstGeom prst="roundRect">
            <a:avLst/>
          </a:prstGeom>
          <a:solidFill>
            <a:srgbClr val="92D050"/>
          </a:solidFill>
          <a:ln w="9525">
            <a:solidFill>
              <a:schemeClr val="tx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D25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  <a:sym typeface="Wingdings" panose="05000000000000000000" pitchFamily="2" charset="2"/>
              </a:rPr>
              <a:t>Nested, Overlapping Layers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D2541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69" name="Rectangle: Rounded Corners 68">
            <a:extLst>
              <a:ext uri="{FF2B5EF4-FFF2-40B4-BE49-F238E27FC236}">
                <a16:creationId xmlns:a16="http://schemas.microsoft.com/office/drawing/2014/main" id="{C6F4D7A9-B08B-4856-B31D-65C29B658A7A}"/>
              </a:ext>
            </a:extLst>
          </p:cNvPr>
          <p:cNvSpPr/>
          <p:nvPr/>
        </p:nvSpPr>
        <p:spPr>
          <a:xfrm>
            <a:off x="3372484" y="6033280"/>
            <a:ext cx="2022134" cy="409826"/>
          </a:xfrm>
          <a:prstGeom prst="roundRect">
            <a:avLst/>
          </a:prstGeom>
          <a:solidFill>
            <a:srgbClr val="92D050"/>
          </a:solidFill>
          <a:ln w="9525">
            <a:solidFill>
              <a:schemeClr val="tx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D25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  <a:sym typeface="Wingdings" panose="05000000000000000000" pitchFamily="2" charset="2"/>
              </a:rPr>
              <a:t>Telescoping Focus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D2541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70" name="Rectangle: Rounded Corners 69">
            <a:extLst>
              <a:ext uri="{FF2B5EF4-FFF2-40B4-BE49-F238E27FC236}">
                <a16:creationId xmlns:a16="http://schemas.microsoft.com/office/drawing/2014/main" id="{B5D0D851-97AD-4140-B345-F290865DE04D}"/>
              </a:ext>
            </a:extLst>
          </p:cNvPr>
          <p:cNvSpPr/>
          <p:nvPr/>
        </p:nvSpPr>
        <p:spPr>
          <a:xfrm>
            <a:off x="1044647" y="4398429"/>
            <a:ext cx="9722734" cy="1185883"/>
          </a:xfrm>
          <a:prstGeom prst="roundRect">
            <a:avLst/>
          </a:prstGeom>
          <a:solidFill>
            <a:srgbClr val="92D050"/>
          </a:solidFill>
          <a:ln w="4762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D25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                Maneuver Capacity</a:t>
            </a:r>
          </a:p>
        </p:txBody>
      </p: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id="{A3DC4D71-9BD1-4E3F-9FD0-5EAE16E2BA7E}"/>
              </a:ext>
            </a:extLst>
          </p:cNvPr>
          <p:cNvSpPr/>
          <p:nvPr/>
        </p:nvSpPr>
        <p:spPr>
          <a:xfrm>
            <a:off x="8076265" y="4693178"/>
            <a:ext cx="2437395" cy="811039"/>
          </a:xfrm>
          <a:prstGeom prst="roundRect">
            <a:avLst/>
          </a:prstGeom>
          <a:solidFill>
            <a:srgbClr val="92D050"/>
          </a:solidFill>
          <a:ln w="9525">
            <a:solidFill>
              <a:schemeClr val="tx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D25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Ability to Process Range of Relevant Variables</a:t>
            </a:r>
          </a:p>
        </p:txBody>
      </p:sp>
      <p:sp>
        <p:nvSpPr>
          <p:cNvPr id="72" name="Rectangle: Rounded Corners 71">
            <a:extLst>
              <a:ext uri="{FF2B5EF4-FFF2-40B4-BE49-F238E27FC236}">
                <a16:creationId xmlns:a16="http://schemas.microsoft.com/office/drawing/2014/main" id="{9D4D2380-2BBE-464B-939A-BAB75C6C6B80}"/>
              </a:ext>
            </a:extLst>
          </p:cNvPr>
          <p:cNvSpPr/>
          <p:nvPr/>
        </p:nvSpPr>
        <p:spPr>
          <a:xfrm>
            <a:off x="3168163" y="4718802"/>
            <a:ext cx="2066083" cy="785415"/>
          </a:xfrm>
          <a:prstGeom prst="roundRect">
            <a:avLst/>
          </a:prstGeom>
          <a:solidFill>
            <a:srgbClr val="92D050"/>
          </a:solidFill>
          <a:ln w="9525">
            <a:solidFill>
              <a:schemeClr val="tx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D25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Flexibility of Action and Resource Employment</a:t>
            </a:r>
          </a:p>
        </p:txBody>
      </p:sp>
      <p:sp>
        <p:nvSpPr>
          <p:cNvPr id="73" name="Rectangle: Rounded Corners 72">
            <a:extLst>
              <a:ext uri="{FF2B5EF4-FFF2-40B4-BE49-F238E27FC236}">
                <a16:creationId xmlns:a16="http://schemas.microsoft.com/office/drawing/2014/main" id="{D150331F-3E1A-47B6-BEC5-E0ED55A87673}"/>
              </a:ext>
            </a:extLst>
          </p:cNvPr>
          <p:cNvSpPr/>
          <p:nvPr/>
        </p:nvSpPr>
        <p:spPr>
          <a:xfrm>
            <a:off x="5436557" y="4887082"/>
            <a:ext cx="2437396" cy="617135"/>
          </a:xfrm>
          <a:prstGeom prst="roundRect">
            <a:avLst/>
          </a:prstGeom>
          <a:solidFill>
            <a:srgbClr val="92D050"/>
          </a:solidFill>
          <a:ln w="9525">
            <a:solidFill>
              <a:schemeClr val="tx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D25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Variety and Flexibility of Connections</a:t>
            </a:r>
          </a:p>
        </p:txBody>
      </p:sp>
      <p:sp>
        <p:nvSpPr>
          <p:cNvPr id="74" name="Rectangle: Rounded Corners 73">
            <a:extLst>
              <a:ext uri="{FF2B5EF4-FFF2-40B4-BE49-F238E27FC236}">
                <a16:creationId xmlns:a16="http://schemas.microsoft.com/office/drawing/2014/main" id="{D1506A9E-3C8D-417A-A2B0-5AA85AB1AC86}"/>
              </a:ext>
            </a:extLst>
          </p:cNvPr>
          <p:cNvSpPr/>
          <p:nvPr/>
        </p:nvSpPr>
        <p:spPr>
          <a:xfrm>
            <a:off x="1252991" y="4718802"/>
            <a:ext cx="1712861" cy="785415"/>
          </a:xfrm>
          <a:prstGeom prst="roundRect">
            <a:avLst/>
          </a:prstGeom>
          <a:solidFill>
            <a:srgbClr val="92D050"/>
          </a:solidFill>
          <a:ln w="9525">
            <a:solidFill>
              <a:schemeClr val="tx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D25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Coordinated Local Adaptations</a:t>
            </a:r>
          </a:p>
        </p:txBody>
      </p:sp>
      <p:sp>
        <p:nvSpPr>
          <p:cNvPr id="44" name="Slide Number Placeholder 1">
            <a:extLst>
              <a:ext uri="{FF2B5EF4-FFF2-40B4-BE49-F238E27FC236}">
                <a16:creationId xmlns:a16="http://schemas.microsoft.com/office/drawing/2014/main" id="{78D39FDB-2A63-4AB8-8E2F-0A26E7005A71}"/>
              </a:ext>
            </a:extLst>
          </p:cNvPr>
          <p:cNvSpPr txBox="1">
            <a:spLocks/>
          </p:cNvSpPr>
          <p:nvPr/>
        </p:nvSpPr>
        <p:spPr>
          <a:xfrm>
            <a:off x="11569262" y="6574043"/>
            <a:ext cx="622738" cy="3651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5425" indent="-225425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  <a:defRPr sz="2400" b="0" i="0" kern="1200" cap="none" baseline="0">
                <a:solidFill>
                  <a:schemeClr val="tx1"/>
                </a:solidFill>
                <a:latin typeface="+mn-lt"/>
                <a:ea typeface="Arial Narrow" charset="0"/>
                <a:cs typeface="Arial Narrow" charset="0"/>
              </a:defRPr>
            </a:lvl1pPr>
            <a:lvl2pPr marL="688975" indent="-344488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§"/>
              <a:tabLst/>
              <a:defRPr lang="en-US" sz="2400" b="0" i="0" kern="1200" baseline="0">
                <a:solidFill>
                  <a:schemeClr val="tx1"/>
                </a:solidFill>
                <a:latin typeface="+mn-lt"/>
                <a:ea typeface="Arial Narrow" charset="0"/>
                <a:cs typeface="Arial Narrow" charset="0"/>
              </a:defRPr>
            </a:lvl2pPr>
            <a:lvl3pPr marL="1033463" indent="-344488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Pct val="110000"/>
              <a:buFont typeface="Wingdings" panose="05000000000000000000" pitchFamily="2" charset="2"/>
              <a:buChar char="§"/>
              <a:tabLst/>
              <a:defRPr lang="en-US" sz="2200" b="0" i="0" kern="1200" baseline="0">
                <a:solidFill>
                  <a:schemeClr val="tx1"/>
                </a:solidFill>
                <a:latin typeface="+mn-lt"/>
                <a:ea typeface="Arial Narrow" charset="0"/>
                <a:cs typeface="Arial Narrow" charset="0"/>
              </a:defRPr>
            </a:lvl3pPr>
            <a:lvl4pPr marL="1033463" marR="0" indent="-344488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ClrTx/>
              <a:buSzPct val="110000"/>
              <a:buFont typeface="Courier New" panose="02070309020205020404" pitchFamily="49" charset="0"/>
              <a:buChar char="o"/>
              <a:tabLst/>
              <a:defRPr lang="en-US" sz="2200" b="0" i="0" kern="1200">
                <a:solidFill>
                  <a:schemeClr val="tx1"/>
                </a:solidFill>
                <a:latin typeface="+mn-lt"/>
                <a:ea typeface="Arial Narrow" charset="0"/>
                <a:cs typeface="Arial Narrow" charset="0"/>
              </a:defRPr>
            </a:lvl4pPr>
            <a:lvl5pPr marL="1377950" marR="0" indent="-238125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Pct val="95000"/>
              <a:buFont typeface="Wingdings" panose="05000000000000000000" pitchFamily="2" charset="2"/>
              <a:buChar char="§"/>
              <a:tabLst/>
              <a:defRPr lang="en-US" sz="1800" b="0" i="0" kern="1200" baseline="0">
                <a:solidFill>
                  <a:schemeClr val="tx1"/>
                </a:solidFill>
                <a:latin typeface="+mn-lt"/>
                <a:ea typeface="Arial Narrow" charset="0"/>
                <a:cs typeface="Arial Narrow" charset="0"/>
              </a:defRPr>
            </a:lvl5pPr>
            <a:lvl6pPr marL="1603375" marR="0" indent="-225425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Pct val="110000"/>
              <a:buFont typeface="Wingdings" panose="05000000000000000000" pitchFamily="2" charset="2"/>
              <a:buChar char="§"/>
              <a:tabLst/>
              <a:defRPr sz="1600" b="0" kern="1200" cap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90763" indent="-2238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tabLst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136392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fld id="{BECF63ED-5365-0347-943C-46237B9951C9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600"/>
                </a:spcAft>
                <a:buClrTx/>
                <a:buSzTx/>
                <a:buFont typeface="Wingdings" panose="05000000000000000000" pitchFamily="2" charset="2"/>
                <a:buNone/>
                <a:tabLst/>
                <a:defRPr/>
              </a:pPr>
              <a:t>18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137278F0-1C18-4327-8FC7-C1FF79BAD693}"/>
              </a:ext>
            </a:extLst>
          </p:cNvPr>
          <p:cNvSpPr/>
          <p:nvPr/>
        </p:nvSpPr>
        <p:spPr>
          <a:xfrm>
            <a:off x="8442290" y="3242181"/>
            <a:ext cx="3279083" cy="348927"/>
          </a:xfrm>
          <a:prstGeom prst="roundRect">
            <a:avLst/>
          </a:prstGeom>
          <a:solidFill>
            <a:srgbClr val="92D050"/>
          </a:solidFill>
          <a:ln w="9525">
            <a:solidFill>
              <a:schemeClr val="tx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D25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Multi-modal bidirectional info flow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BFACB63D-4E78-47C2-8B19-DA249E18DCC6}"/>
              </a:ext>
            </a:extLst>
          </p:cNvPr>
          <p:cNvSpPr txBox="1"/>
          <p:nvPr/>
        </p:nvSpPr>
        <p:spPr>
          <a:xfrm>
            <a:off x="2497188" y="6571939"/>
            <a:ext cx="75027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© 2022 THE MITRE CORPORATION.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36461940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6AD18D1-2A5E-4944-ACE5-402EACC3377C}"/>
              </a:ext>
            </a:extLst>
          </p:cNvPr>
          <p:cNvSpPr/>
          <p:nvPr/>
        </p:nvSpPr>
        <p:spPr>
          <a:xfrm>
            <a:off x="367930" y="265809"/>
            <a:ext cx="11456139" cy="6220052"/>
          </a:xfrm>
          <a:prstGeom prst="rect">
            <a:avLst/>
          </a:prstGeom>
          <a:solidFill>
            <a:srgbClr val="1D2F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Approach</a:t>
            </a:r>
          </a:p>
        </p:txBody>
      </p:sp>
      <p:cxnSp>
        <p:nvCxnSpPr>
          <p:cNvPr id="23" name="Connector: Elbow 22">
            <a:extLst>
              <a:ext uri="{FF2B5EF4-FFF2-40B4-BE49-F238E27FC236}">
                <a16:creationId xmlns:a16="http://schemas.microsoft.com/office/drawing/2014/main" id="{5163904E-0ED8-4F84-B059-478E8B90268A}"/>
              </a:ext>
            </a:extLst>
          </p:cNvPr>
          <p:cNvCxnSpPr>
            <a:cxnSpLocks/>
            <a:stCxn id="25" idx="3"/>
            <a:endCxn id="33" idx="1"/>
          </p:cNvCxnSpPr>
          <p:nvPr/>
        </p:nvCxnSpPr>
        <p:spPr>
          <a:xfrm>
            <a:off x="5988793" y="4254883"/>
            <a:ext cx="644623" cy="1436083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3B54B5DF-AAF3-4C62-9832-4203D3872AF6}"/>
              </a:ext>
            </a:extLst>
          </p:cNvPr>
          <p:cNvCxnSpPr>
            <a:cxnSpLocks/>
            <a:stCxn id="29" idx="3"/>
          </p:cNvCxnSpPr>
          <p:nvPr/>
        </p:nvCxnSpPr>
        <p:spPr>
          <a:xfrm>
            <a:off x="2929638" y="4254883"/>
            <a:ext cx="675291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>
            <a:extLst>
              <a:ext uri="{FF2B5EF4-FFF2-40B4-BE49-F238E27FC236}">
                <a16:creationId xmlns:a16="http://schemas.microsoft.com/office/drawing/2014/main" id="{8D8C09C5-240E-4494-9281-6EED20838F89}"/>
              </a:ext>
            </a:extLst>
          </p:cNvPr>
          <p:cNvSpPr/>
          <p:nvPr/>
        </p:nvSpPr>
        <p:spPr>
          <a:xfrm>
            <a:off x="3650141" y="3389587"/>
            <a:ext cx="2338652" cy="1730592"/>
          </a:xfrm>
          <a:prstGeom prst="rect">
            <a:avLst/>
          </a:prstGeom>
          <a:solidFill>
            <a:srgbClr val="0B2338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Work-System Resilience Sources Operationalized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665372A0-B740-4979-A977-F5EA27B66C8F}"/>
              </a:ext>
            </a:extLst>
          </p:cNvPr>
          <p:cNvSpPr/>
          <p:nvPr/>
        </p:nvSpPr>
        <p:spPr>
          <a:xfrm>
            <a:off x="952402" y="3389587"/>
            <a:ext cx="1977236" cy="1730592"/>
          </a:xfrm>
          <a:prstGeom prst="rect">
            <a:avLst/>
          </a:prstGeom>
          <a:solidFill>
            <a:srgbClr val="0B2338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TRUSTS* Framework 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CCD09A04-BA54-4990-AAED-DC9597A0664D}"/>
              </a:ext>
            </a:extLst>
          </p:cNvPr>
          <p:cNvSpPr/>
          <p:nvPr/>
        </p:nvSpPr>
        <p:spPr>
          <a:xfrm>
            <a:off x="6633417" y="2399143"/>
            <a:ext cx="4577143" cy="789732"/>
          </a:xfrm>
          <a:prstGeom prst="rect">
            <a:avLst/>
          </a:prstGeom>
          <a:solidFill>
            <a:srgbClr val="0B2338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Tabletop Exercise (TTX) Technology-Assessment Tool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7F04F8F3-1DD3-4CFC-B8A6-C670E47865F9}"/>
              </a:ext>
            </a:extLst>
          </p:cNvPr>
          <p:cNvSpPr/>
          <p:nvPr/>
        </p:nvSpPr>
        <p:spPr>
          <a:xfrm>
            <a:off x="6633417" y="3364795"/>
            <a:ext cx="4577143" cy="789732"/>
          </a:xfrm>
          <a:prstGeom prst="rect">
            <a:avLst/>
          </a:prstGeom>
          <a:solidFill>
            <a:srgbClr val="0B2338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Resilience-Aware Iterative Development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710B237-DDF1-4862-873E-38BC9269E0A7}"/>
              </a:ext>
            </a:extLst>
          </p:cNvPr>
          <p:cNvSpPr/>
          <p:nvPr/>
        </p:nvSpPr>
        <p:spPr>
          <a:xfrm>
            <a:off x="6633417" y="4330447"/>
            <a:ext cx="4577143" cy="789732"/>
          </a:xfrm>
          <a:prstGeom prst="rect">
            <a:avLst/>
          </a:prstGeom>
          <a:solidFill>
            <a:srgbClr val="0B2338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Resilient-Mission Engineering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FEFD85F-8E1A-4B65-BB7B-ADE86CB8C23A}"/>
              </a:ext>
            </a:extLst>
          </p:cNvPr>
          <p:cNvSpPr/>
          <p:nvPr/>
        </p:nvSpPr>
        <p:spPr>
          <a:xfrm>
            <a:off x="6633416" y="5296100"/>
            <a:ext cx="4577143" cy="789732"/>
          </a:xfrm>
          <a:prstGeom prst="rect">
            <a:avLst/>
          </a:prstGeom>
          <a:solidFill>
            <a:srgbClr val="0B2338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Work System Resilience Evaluation</a:t>
            </a:r>
          </a:p>
        </p:txBody>
      </p:sp>
      <p:cxnSp>
        <p:nvCxnSpPr>
          <p:cNvPr id="38" name="Connector: Elbow 37">
            <a:extLst>
              <a:ext uri="{FF2B5EF4-FFF2-40B4-BE49-F238E27FC236}">
                <a16:creationId xmlns:a16="http://schemas.microsoft.com/office/drawing/2014/main" id="{BCBFF738-1AC6-42A3-9788-8694BE10FD7F}"/>
              </a:ext>
            </a:extLst>
          </p:cNvPr>
          <p:cNvCxnSpPr>
            <a:cxnSpLocks/>
            <a:stCxn id="25" idx="3"/>
            <a:endCxn id="30" idx="1"/>
          </p:cNvCxnSpPr>
          <p:nvPr/>
        </p:nvCxnSpPr>
        <p:spPr>
          <a:xfrm flipV="1">
            <a:off x="5988793" y="2794009"/>
            <a:ext cx="644624" cy="1460874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A15304CC-6756-45AF-8996-D69E4A782E9D}"/>
              </a:ext>
            </a:extLst>
          </p:cNvPr>
          <p:cNvSpPr txBox="1"/>
          <p:nvPr/>
        </p:nvSpPr>
        <p:spPr>
          <a:xfrm>
            <a:off x="1293209" y="5242068"/>
            <a:ext cx="4909999" cy="646331"/>
          </a:xfrm>
          <a:prstGeom prst="rect">
            <a:avLst/>
          </a:prstGeom>
          <a:ln>
            <a:noFill/>
          </a:ln>
        </p:spPr>
        <p:txBody>
          <a:bodyPr vert="horz" wrap="square" lIns="91440" tIns="45720" rIns="91440" bIns="45720" rtlCol="0">
            <a:spAutoFit/>
          </a:bodyPr>
          <a:lstStyle/>
          <a:p>
            <a:pPr algn="l"/>
            <a:r>
              <a:rPr lang="en-US" dirty="0"/>
              <a:t>*TRUSTS – Transform with Resilience during Upgrades to Socio-Technical Systems</a:t>
            </a:r>
          </a:p>
        </p:txBody>
      </p: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85C99063-C74F-4073-A25F-1914D9396B2C}"/>
              </a:ext>
            </a:extLst>
          </p:cNvPr>
          <p:cNvCxnSpPr>
            <a:cxnSpLocks/>
            <a:endCxn id="31" idx="1"/>
          </p:cNvCxnSpPr>
          <p:nvPr/>
        </p:nvCxnSpPr>
        <p:spPr>
          <a:xfrm>
            <a:off x="6311104" y="3759661"/>
            <a:ext cx="322313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>
            <a:extLst>
              <a:ext uri="{FF2B5EF4-FFF2-40B4-BE49-F238E27FC236}">
                <a16:creationId xmlns:a16="http://schemas.microsoft.com/office/drawing/2014/main" id="{F7A7F136-F3EE-4EC9-9720-B5EB32BC1FE4}"/>
              </a:ext>
            </a:extLst>
          </p:cNvPr>
          <p:cNvCxnSpPr>
            <a:cxnSpLocks/>
          </p:cNvCxnSpPr>
          <p:nvPr/>
        </p:nvCxnSpPr>
        <p:spPr>
          <a:xfrm>
            <a:off x="6302347" y="4735229"/>
            <a:ext cx="322313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9" name="Table 49">
            <a:extLst>
              <a:ext uri="{FF2B5EF4-FFF2-40B4-BE49-F238E27FC236}">
                <a16:creationId xmlns:a16="http://schemas.microsoft.com/office/drawing/2014/main" id="{3C03382D-A84B-4DE0-A87C-9A2FEA86FFD1}"/>
              </a:ext>
            </a:extLst>
          </p:cNvPr>
          <p:cNvGraphicFramePr>
            <a:graphicFrameLocks noGrp="1"/>
          </p:cNvGraphicFramePr>
          <p:nvPr/>
        </p:nvGraphicFramePr>
        <p:xfrm>
          <a:off x="702490" y="1314854"/>
          <a:ext cx="10572606" cy="701040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5369442">
                  <a:extLst>
                    <a:ext uri="{9D8B030D-6E8A-4147-A177-3AD203B41FA5}">
                      <a16:colId xmlns:a16="http://schemas.microsoft.com/office/drawing/2014/main" val="3908546402"/>
                    </a:ext>
                  </a:extLst>
                </a:gridCol>
                <a:gridCol w="392218">
                  <a:extLst>
                    <a:ext uri="{9D8B030D-6E8A-4147-A177-3AD203B41FA5}">
                      <a16:colId xmlns:a16="http://schemas.microsoft.com/office/drawing/2014/main" val="2293606182"/>
                    </a:ext>
                  </a:extLst>
                </a:gridCol>
                <a:gridCol w="4810946">
                  <a:extLst>
                    <a:ext uri="{9D8B030D-6E8A-4147-A177-3AD203B41FA5}">
                      <a16:colId xmlns:a16="http://schemas.microsoft.com/office/drawing/2014/main" val="41654417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1. Develop 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latin typeface="+mn-lt"/>
                        </a:rPr>
                        <a:t>a 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framework of sources of resilience in high-consequence work systems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2. Integrate the framework into the processes of technology development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16512621"/>
                  </a:ext>
                </a:extLst>
              </a:tr>
            </a:tbl>
          </a:graphicData>
        </a:graphic>
      </p:graphicFrame>
      <p:sp>
        <p:nvSpPr>
          <p:cNvPr id="17" name="Slide Number Placeholder 1">
            <a:extLst>
              <a:ext uri="{FF2B5EF4-FFF2-40B4-BE49-F238E27FC236}">
                <a16:creationId xmlns:a16="http://schemas.microsoft.com/office/drawing/2014/main" id="{FFD34E0F-9A94-4AB2-B8A3-6F30E5B989B7}"/>
              </a:ext>
            </a:extLst>
          </p:cNvPr>
          <p:cNvSpPr txBox="1">
            <a:spLocks/>
          </p:cNvSpPr>
          <p:nvPr/>
        </p:nvSpPr>
        <p:spPr>
          <a:xfrm>
            <a:off x="11569262" y="6574043"/>
            <a:ext cx="622738" cy="3651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5425" indent="-225425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  <a:defRPr sz="2400" b="0" i="0" kern="1200" cap="none" baseline="0">
                <a:solidFill>
                  <a:schemeClr val="tx1"/>
                </a:solidFill>
                <a:latin typeface="+mn-lt"/>
                <a:ea typeface="Arial Narrow" charset="0"/>
                <a:cs typeface="Arial Narrow" charset="0"/>
              </a:defRPr>
            </a:lvl1pPr>
            <a:lvl2pPr marL="688975" indent="-344488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§"/>
              <a:tabLst/>
              <a:defRPr lang="en-US" sz="2400" b="0" i="0" kern="1200" baseline="0">
                <a:solidFill>
                  <a:schemeClr val="tx1"/>
                </a:solidFill>
                <a:latin typeface="+mn-lt"/>
                <a:ea typeface="Arial Narrow" charset="0"/>
                <a:cs typeface="Arial Narrow" charset="0"/>
              </a:defRPr>
            </a:lvl2pPr>
            <a:lvl3pPr marL="1033463" indent="-344488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Pct val="110000"/>
              <a:buFont typeface="Wingdings" panose="05000000000000000000" pitchFamily="2" charset="2"/>
              <a:buChar char="§"/>
              <a:tabLst/>
              <a:defRPr lang="en-US" sz="2200" b="0" i="0" kern="1200" baseline="0">
                <a:solidFill>
                  <a:schemeClr val="tx1"/>
                </a:solidFill>
                <a:latin typeface="+mn-lt"/>
                <a:ea typeface="Arial Narrow" charset="0"/>
                <a:cs typeface="Arial Narrow" charset="0"/>
              </a:defRPr>
            </a:lvl3pPr>
            <a:lvl4pPr marL="1033463" marR="0" indent="-344488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ClrTx/>
              <a:buSzPct val="110000"/>
              <a:buFont typeface="Courier New" panose="02070309020205020404" pitchFamily="49" charset="0"/>
              <a:buChar char="o"/>
              <a:tabLst/>
              <a:defRPr lang="en-US" sz="2200" b="0" i="0" kern="1200">
                <a:solidFill>
                  <a:schemeClr val="tx1"/>
                </a:solidFill>
                <a:latin typeface="+mn-lt"/>
                <a:ea typeface="Arial Narrow" charset="0"/>
                <a:cs typeface="Arial Narrow" charset="0"/>
              </a:defRPr>
            </a:lvl4pPr>
            <a:lvl5pPr marL="1377950" marR="0" indent="-238125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Pct val="95000"/>
              <a:buFont typeface="Wingdings" panose="05000000000000000000" pitchFamily="2" charset="2"/>
              <a:buChar char="§"/>
              <a:tabLst/>
              <a:defRPr lang="en-US" sz="1800" b="0" i="0" kern="1200" baseline="0">
                <a:solidFill>
                  <a:schemeClr val="tx1"/>
                </a:solidFill>
                <a:latin typeface="+mn-lt"/>
                <a:ea typeface="Arial Narrow" charset="0"/>
                <a:cs typeface="Arial Narrow" charset="0"/>
              </a:defRPr>
            </a:lvl5pPr>
            <a:lvl6pPr marL="1603375" marR="0" indent="-225425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Pct val="110000"/>
              <a:buFont typeface="Wingdings" panose="05000000000000000000" pitchFamily="2" charset="2"/>
              <a:buChar char="§"/>
              <a:tabLst/>
              <a:defRPr sz="1600" b="0" kern="1200" cap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90763" indent="-2238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tabLst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136392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endParaRPr lang="en-US" sz="10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9D8E052-0C15-4445-BF78-E4264EF3BC4A}"/>
              </a:ext>
            </a:extLst>
          </p:cNvPr>
          <p:cNvSpPr txBox="1"/>
          <p:nvPr/>
        </p:nvSpPr>
        <p:spPr>
          <a:xfrm>
            <a:off x="2873309" y="6477115"/>
            <a:ext cx="75027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© 2022 THE MITRE CORPORATION.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22054128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6ABFFFE-B039-884F-9334-FA90EE3C5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C00000"/>
                </a:solidFill>
                <a:latin typeface="+mj-lt"/>
              </a:rPr>
              <a:t>summary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DAFC07B-3C1D-1742-B516-93AB1E8C0B1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Content Placeholder 1">
            <a:extLst>
              <a:ext uri="{FF2B5EF4-FFF2-40B4-BE49-F238E27FC236}">
                <a16:creationId xmlns:a16="http://schemas.microsoft.com/office/drawing/2014/main" id="{B58F3DBE-7CAC-964C-9D30-E4077E0A3517}"/>
              </a:ext>
            </a:extLst>
          </p:cNvPr>
          <p:cNvSpPr txBox="1">
            <a:spLocks/>
          </p:cNvSpPr>
          <p:nvPr/>
        </p:nvSpPr>
        <p:spPr>
          <a:xfrm flipH="1">
            <a:off x="770562" y="1587595"/>
            <a:ext cx="11065267" cy="3258727"/>
          </a:xfrm>
          <a:prstGeom prst="rect">
            <a:avLst/>
          </a:prstGeom>
        </p:spPr>
        <p:txBody>
          <a:bodyPr/>
          <a:lstStyle>
            <a:lvl1pPr marL="457189" indent="-457189" algn="l" defTabSz="914377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800080" indent="-342891" algn="l" defTabSz="914377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257269" indent="-342891" algn="l" defTabSz="914377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57309" indent="-285744" algn="l" defTabSz="914377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114498" indent="-285744" algn="l" defTabSz="914377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3600" dirty="0"/>
              <a:t>A resilient system adjusts around events and sustains operations under unexpected conditions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3600" dirty="0"/>
              <a:t>New technology facilitates resilience by:</a:t>
            </a:r>
          </a:p>
          <a:p>
            <a:pPr lvl="1">
              <a:spcBef>
                <a:spcPts val="0"/>
              </a:spcBef>
              <a:spcAft>
                <a:spcPts val="0"/>
              </a:spcAft>
            </a:pPr>
            <a:r>
              <a:rPr lang="en-US" sz="3200" dirty="0"/>
              <a:t>Shared awareness of deviations &amp; demands</a:t>
            </a:r>
          </a:p>
          <a:p>
            <a:pPr lvl="1">
              <a:spcBef>
                <a:spcPts val="0"/>
              </a:spcBef>
              <a:spcAft>
                <a:spcPts val="0"/>
              </a:spcAft>
            </a:pPr>
            <a:r>
              <a:rPr lang="en-US" sz="3200" dirty="0"/>
              <a:t>Not overcommitting to an ongoing course of action</a:t>
            </a:r>
          </a:p>
          <a:p>
            <a:pPr lvl="1">
              <a:spcBef>
                <a:spcPts val="0"/>
              </a:spcBef>
              <a:spcAft>
                <a:spcPts val="0"/>
              </a:spcAft>
            </a:pPr>
            <a:r>
              <a:rPr lang="en-US" sz="3200" dirty="0"/>
              <a:t>Lightweight coordination across shifts, roles, epochs</a:t>
            </a:r>
          </a:p>
          <a:p>
            <a:pPr lvl="1">
              <a:spcBef>
                <a:spcPts val="0"/>
              </a:spcBef>
              <a:spcAft>
                <a:spcPts val="0"/>
              </a:spcAft>
            </a:pPr>
            <a:r>
              <a:rPr lang="en-US" sz="3200" dirty="0"/>
              <a:t>Relaxing constraints to increase maneuver capacity</a:t>
            </a:r>
          </a:p>
          <a:p>
            <a:pPr lvl="1">
              <a:spcBef>
                <a:spcPts val="0"/>
              </a:spcBef>
              <a:spcAft>
                <a:spcPts val="0"/>
              </a:spcAft>
            </a:pPr>
            <a:r>
              <a:rPr lang="en-US" sz="3200" dirty="0"/>
              <a:t>Embedded loose guidance as resources for action</a:t>
            </a:r>
          </a:p>
          <a:p>
            <a:pPr lvl="1">
              <a:spcBef>
                <a:spcPts val="0"/>
              </a:spcBef>
              <a:spcAft>
                <a:spcPts val="0"/>
              </a:spcAft>
            </a:pPr>
            <a:endParaRPr lang="en-US" sz="3200" dirty="0"/>
          </a:p>
          <a:p>
            <a:pPr lvl="1">
              <a:spcBef>
                <a:spcPts val="0"/>
              </a:spcBef>
              <a:spcAft>
                <a:spcPts val="0"/>
              </a:spcAft>
            </a:pPr>
            <a:endParaRPr lang="en-US" sz="3200" dirty="0"/>
          </a:p>
          <a:p>
            <a:pPr marL="0" indent="0">
              <a:spcBef>
                <a:spcPts val="1800"/>
              </a:spcBef>
              <a:buNone/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0408323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C00000"/>
                </a:solidFill>
              </a:rPr>
              <a:t>references</a:t>
            </a:r>
            <a:endParaRPr lang="en-US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6"/>
          </p:nvPr>
        </p:nvSpPr>
        <p:spPr>
          <a:xfrm>
            <a:off x="11734800" y="6400800"/>
            <a:ext cx="457200" cy="457200"/>
          </a:xfrm>
        </p:spPr>
        <p:txBody>
          <a:bodyPr/>
          <a:lstStyle/>
          <a:p>
            <a:fld id="{E929AD9B-1455-C14F-B4AB-7F695F52F668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510208" y="1534163"/>
            <a:ext cx="11241157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000" dirty="0"/>
              <a:t>Patterson, E. S., Watts-</a:t>
            </a:r>
            <a:r>
              <a:rPr lang="en-US" sz="2000" dirty="0" err="1"/>
              <a:t>Perotti</a:t>
            </a:r>
            <a:r>
              <a:rPr lang="en-US" sz="2000" dirty="0"/>
              <a:t>, J., &amp; Woods, D. D. (1999). Voice loops as coordination aids in space shuttle mission control. Computer Supported Cooperative Work (CSCW), 8(4), 353-371.</a:t>
            </a:r>
          </a:p>
          <a:p>
            <a:pPr>
              <a:spcAft>
                <a:spcPts val="600"/>
              </a:spcAft>
            </a:pPr>
            <a:r>
              <a:rPr lang="en-US" sz="2000" dirty="0"/>
              <a:t>Patterson, E. S., Watts-</a:t>
            </a:r>
            <a:r>
              <a:rPr lang="en-US" sz="2000" dirty="0" err="1"/>
              <a:t>Perotti</a:t>
            </a:r>
            <a:r>
              <a:rPr lang="en-US" sz="2000" dirty="0"/>
              <a:t>, J., &amp; Woods, D. D. (2017). Voice loops: Engineering overhearing to aid coordination. In </a:t>
            </a:r>
            <a:r>
              <a:rPr lang="en-US" sz="2000" i="1" dirty="0"/>
              <a:t>Improving Healthcare Team Communication</a:t>
            </a:r>
            <a:r>
              <a:rPr lang="en-US" sz="2000" dirty="0"/>
              <a:t> (pp. 79-95). CRC Press.</a:t>
            </a:r>
          </a:p>
          <a:p>
            <a:pPr>
              <a:spcAft>
                <a:spcPts val="600"/>
              </a:spcAft>
            </a:pPr>
            <a:r>
              <a:rPr lang="en-US" sz="2000" dirty="0"/>
              <a:t>Patterson, E. S., Watts-</a:t>
            </a:r>
            <a:r>
              <a:rPr lang="en-US" sz="2000" dirty="0" err="1"/>
              <a:t>Perotti</a:t>
            </a:r>
            <a:r>
              <a:rPr lang="en-US" sz="2000" dirty="0"/>
              <a:t>, J., &amp; Woods, D. D. (2008). Voice Loops: Engineering Overhearing. Improving healthcare team communication: Building on lessons from aviation and aerospace, 79.</a:t>
            </a:r>
          </a:p>
          <a:p>
            <a:pPr>
              <a:spcAft>
                <a:spcPts val="600"/>
              </a:spcAft>
            </a:pPr>
            <a:r>
              <a:rPr lang="en-US" sz="2000" dirty="0"/>
              <a:t>Patterson, E. S. (2007). Communication strategies from high-reliability organizations: translation is hard work. </a:t>
            </a:r>
            <a:r>
              <a:rPr lang="en-US" sz="2000" i="1" dirty="0"/>
              <a:t>Annals of surgery</a:t>
            </a:r>
            <a:r>
              <a:rPr lang="en-US" sz="2000" dirty="0"/>
              <a:t>, </a:t>
            </a:r>
            <a:r>
              <a:rPr lang="en-US" sz="2000" i="1" dirty="0"/>
              <a:t>245</a:t>
            </a:r>
            <a:r>
              <a:rPr lang="en-US" sz="2000" dirty="0"/>
              <a:t>(2), 170.</a:t>
            </a:r>
          </a:p>
          <a:p>
            <a:pPr>
              <a:spcAft>
                <a:spcPts val="600"/>
              </a:spcAft>
            </a:pPr>
            <a:r>
              <a:rPr lang="en-US" sz="2000" dirty="0"/>
              <a:t>Militello, L. G., Patterson, E. S., Bowman, L., &amp; Wears, R. (2007). Information flow during crisis management: challenges to coordination in the emergency operations center. </a:t>
            </a:r>
            <a:r>
              <a:rPr lang="en-US" sz="2000" i="1" dirty="0"/>
              <a:t>Cognition, Technology &amp; Work</a:t>
            </a:r>
            <a:r>
              <a:rPr lang="en-US" sz="2000" dirty="0"/>
              <a:t>, </a:t>
            </a:r>
            <a:r>
              <a:rPr lang="en-US" sz="2000" i="1" dirty="0"/>
              <a:t>9</a:t>
            </a:r>
            <a:r>
              <a:rPr lang="en-US" sz="2000" dirty="0"/>
              <a:t>(1), 25-31.</a:t>
            </a:r>
          </a:p>
          <a:p>
            <a:pPr>
              <a:spcAft>
                <a:spcPts val="600"/>
              </a:spcAft>
            </a:pPr>
            <a:r>
              <a:rPr lang="en-US" sz="2000" dirty="0"/>
              <a:t>Woods, D. D., &amp; Patterson, E. S. (2001). How unexpected events produce an escalation of cognitive and coordinative demands. </a:t>
            </a:r>
            <a:r>
              <a:rPr lang="en-US" sz="2000" i="1" dirty="0"/>
              <a:t>PA Hancock, &amp; PA Desmond, Stress, workload, and fatigue. Mahwah, NJ: L. Erlbaum</a:t>
            </a:r>
            <a:r>
              <a:rPr lang="en-US" sz="2000" dirty="0"/>
              <a:t>.</a:t>
            </a:r>
          </a:p>
          <a:p>
            <a:pPr>
              <a:spcAft>
                <a:spcPts val="600"/>
              </a:spcAft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4571189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C00000"/>
                </a:solidFill>
              </a:rPr>
              <a:t>references</a:t>
            </a:r>
            <a:endParaRPr lang="en-US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6"/>
          </p:nvPr>
        </p:nvSpPr>
        <p:spPr>
          <a:xfrm>
            <a:off x="11734800" y="6400800"/>
            <a:ext cx="457200" cy="457200"/>
          </a:xfrm>
        </p:spPr>
        <p:txBody>
          <a:bodyPr/>
          <a:lstStyle/>
          <a:p>
            <a:fld id="{E929AD9B-1455-C14F-B4AB-7F695F52F668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510208" y="1534163"/>
            <a:ext cx="1124115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000" dirty="0"/>
              <a:t>Patterson, E. S. (2018). Workarounds to intended use of health information technology: a narrative review of the human factors engineering literature. Human factors, 60(3), 281-292.</a:t>
            </a:r>
          </a:p>
          <a:p>
            <a:pPr>
              <a:spcAft>
                <a:spcPts val="600"/>
              </a:spcAft>
            </a:pPr>
            <a:r>
              <a:rPr lang="en-US" sz="2000" dirty="0"/>
              <a:t>Patterson, E. S., Woods, D. D., Cook, R. I., &amp; Render, M. L. (2007). Collaborative cross-checking to enhance resilience. Cognition, Technology &amp; Work, 9(3), 155-162.</a:t>
            </a:r>
          </a:p>
          <a:p>
            <a:pPr>
              <a:spcAft>
                <a:spcPts val="600"/>
              </a:spcAft>
            </a:pPr>
            <a:r>
              <a:rPr lang="en-US" sz="2000" dirty="0"/>
              <a:t>Watts-</a:t>
            </a:r>
            <a:r>
              <a:rPr lang="en-US" sz="2000" dirty="0" err="1"/>
              <a:t>Perotti</a:t>
            </a:r>
            <a:r>
              <a:rPr lang="en-US" sz="2000" dirty="0"/>
              <a:t>, J., &amp; Woods, D. D. (2007). How anomaly response is distributed across functionally distinct teams in space shuttle mission control. Journal of cognitive engineering and decision making, 1(4), 405-433.</a:t>
            </a:r>
          </a:p>
          <a:p>
            <a:pPr>
              <a:spcAft>
                <a:spcPts val="600"/>
              </a:spcAft>
            </a:pPr>
            <a:r>
              <a:rPr lang="en-US" sz="2000" dirty="0"/>
              <a:t>Watts, J. C., Woods, D. D., Corban, J. M., Patterson, E. S., Kerr, R. L., &amp; Hicks, L. C. (1996, November). Voice loops as cooperative aids in space shuttle mission control. In Proceedings of the 1996 ACM conference on Computer supported cooperative work (pp. 48-56).</a:t>
            </a:r>
          </a:p>
          <a:p>
            <a:pPr>
              <a:spcAft>
                <a:spcPts val="600"/>
              </a:spcAft>
            </a:pPr>
            <a:r>
              <a:rPr lang="en-US" sz="2000" b="0" i="0" dirty="0">
                <a:effectLst/>
                <a:latin typeface="Arial" panose="020B0604020202020204" pitchFamily="34" charset="0"/>
              </a:rPr>
              <a:t>Watts-</a:t>
            </a:r>
            <a:r>
              <a:rPr lang="en-US" sz="2000" b="0" i="0" dirty="0" err="1">
                <a:effectLst/>
                <a:latin typeface="Arial" panose="020B0604020202020204" pitchFamily="34" charset="0"/>
              </a:rPr>
              <a:t>Perotti</a:t>
            </a:r>
            <a:r>
              <a:rPr lang="en-US" sz="2000" b="0" i="0" dirty="0">
                <a:effectLst/>
                <a:latin typeface="Arial" panose="020B0604020202020204" pitchFamily="34" charset="0"/>
              </a:rPr>
              <a:t>, J., &amp; Woods, D. D. (2009). Cooperative advocacy: an approach for integrating diverse perspectives in anomaly response. </a:t>
            </a:r>
            <a:r>
              <a:rPr lang="en-US" sz="2000" b="0" i="1" dirty="0">
                <a:effectLst/>
                <a:latin typeface="Arial" panose="020B0604020202020204" pitchFamily="34" charset="0"/>
              </a:rPr>
              <a:t>Computer Supported Cooperative Work (CSCW)</a:t>
            </a:r>
            <a:r>
              <a:rPr lang="en-US" sz="2000" b="0" i="0" dirty="0">
                <a:effectLst/>
                <a:latin typeface="Arial" panose="020B0604020202020204" pitchFamily="34" charset="0"/>
              </a:rPr>
              <a:t>, </a:t>
            </a:r>
            <a:r>
              <a:rPr lang="en-US" sz="2000" b="0" i="1" dirty="0">
                <a:effectLst/>
                <a:latin typeface="Arial" panose="020B0604020202020204" pitchFamily="34" charset="0"/>
              </a:rPr>
              <a:t>18</a:t>
            </a:r>
            <a:r>
              <a:rPr lang="en-US" sz="2000" b="0" i="0" dirty="0">
                <a:effectLst/>
                <a:latin typeface="Arial" panose="020B0604020202020204" pitchFamily="34" charset="0"/>
              </a:rPr>
              <a:t>(2), 175-198.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218769578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 and section titles, OSU logo, unit wordmark">
  <a:themeElements>
    <a:clrScheme name="Enterprise Project">
      <a:dk1>
        <a:srgbClr val="000000"/>
      </a:dk1>
      <a:lt1>
        <a:srgbClr val="666666"/>
      </a:lt1>
      <a:dk2>
        <a:srgbClr val="FFFFFF"/>
      </a:dk2>
      <a:lt2>
        <a:srgbClr val="BB0000"/>
      </a:lt2>
      <a:accent1>
        <a:srgbClr val="1C7C89"/>
      </a:accent1>
      <a:accent2>
        <a:srgbClr val="73792D"/>
      </a:accent2>
      <a:accent3>
        <a:srgbClr val="861B5E"/>
      </a:accent3>
      <a:accent4>
        <a:srgbClr val="6ABCAB"/>
      </a:accent4>
      <a:accent5>
        <a:srgbClr val="BEC841"/>
      </a:accent5>
      <a:accent6>
        <a:srgbClr val="DCDDDC"/>
      </a:accent6>
      <a:hlink>
        <a:srgbClr val="BB0000"/>
      </a:hlink>
      <a:folHlink>
        <a:srgbClr val="BB000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DEE" id="{99B8EA57-AD2C-41D2-A2C5-AFC1E777E411}" vid="{8262A340-5E4B-461F-B46C-6B5D40961036}"/>
    </a:ext>
  </a:extLst>
</a:theme>
</file>

<file path=ppt/theme/theme2.xml><?xml version="1.0" encoding="utf-8"?>
<a:theme xmlns:a="http://schemas.openxmlformats.org/drawingml/2006/main" name="top titles, OSU logo, unit url">
  <a:themeElements>
    <a:clrScheme name="Enterprise Project">
      <a:dk1>
        <a:srgbClr val="000000"/>
      </a:dk1>
      <a:lt1>
        <a:srgbClr val="666666"/>
      </a:lt1>
      <a:dk2>
        <a:srgbClr val="FFFFFF"/>
      </a:dk2>
      <a:lt2>
        <a:srgbClr val="BB0000"/>
      </a:lt2>
      <a:accent1>
        <a:srgbClr val="1C7C89"/>
      </a:accent1>
      <a:accent2>
        <a:srgbClr val="73792D"/>
      </a:accent2>
      <a:accent3>
        <a:srgbClr val="861B5E"/>
      </a:accent3>
      <a:accent4>
        <a:srgbClr val="6ABCAB"/>
      </a:accent4>
      <a:accent5>
        <a:srgbClr val="BEC841"/>
      </a:accent5>
      <a:accent6>
        <a:srgbClr val="DCDDDC"/>
      </a:accent6>
      <a:hlink>
        <a:srgbClr val="BB0000"/>
      </a:hlink>
      <a:folHlink>
        <a:srgbClr val="BB000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DEE" id="{99B8EA57-AD2C-41D2-A2C5-AFC1E777E411}" vid="{C026A870-64EB-43AA-9763-BDA86A97E9A1}"/>
    </a:ext>
  </a:extLst>
</a:theme>
</file>

<file path=ppt/theme/theme3.xml><?xml version="1.0" encoding="utf-8"?>
<a:theme xmlns:a="http://schemas.openxmlformats.org/drawingml/2006/main" name="miscellaneous">
  <a:themeElements>
    <a:clrScheme name="Enterprise Project">
      <a:dk1>
        <a:srgbClr val="000000"/>
      </a:dk1>
      <a:lt1>
        <a:srgbClr val="666666"/>
      </a:lt1>
      <a:dk2>
        <a:srgbClr val="FFFFFF"/>
      </a:dk2>
      <a:lt2>
        <a:srgbClr val="BB0000"/>
      </a:lt2>
      <a:accent1>
        <a:srgbClr val="1C7C89"/>
      </a:accent1>
      <a:accent2>
        <a:srgbClr val="73792D"/>
      </a:accent2>
      <a:accent3>
        <a:srgbClr val="861B5E"/>
      </a:accent3>
      <a:accent4>
        <a:srgbClr val="6ABCAB"/>
      </a:accent4>
      <a:accent5>
        <a:srgbClr val="BEC841"/>
      </a:accent5>
      <a:accent6>
        <a:srgbClr val="DCDDDC"/>
      </a:accent6>
      <a:hlink>
        <a:srgbClr val="BB0000"/>
      </a:hlink>
      <a:folHlink>
        <a:srgbClr val="BB000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DEE" id="{99B8EA57-AD2C-41D2-A2C5-AFC1E777E411}" vid="{8262A340-5E4B-461F-B46C-6B5D40961036}"/>
    </a:ext>
  </a:extLst>
</a:theme>
</file>

<file path=ppt/theme/theme4.xml><?xml version="1.0" encoding="utf-8"?>
<a:theme xmlns:a="http://schemas.openxmlformats.org/drawingml/2006/main" name="bold title, Block O flag">
  <a:themeElements>
    <a:clrScheme name="Enterprise Project">
      <a:dk1>
        <a:srgbClr val="000000"/>
      </a:dk1>
      <a:lt1>
        <a:srgbClr val="666666"/>
      </a:lt1>
      <a:dk2>
        <a:srgbClr val="FFFFFF"/>
      </a:dk2>
      <a:lt2>
        <a:srgbClr val="BB0000"/>
      </a:lt2>
      <a:accent1>
        <a:srgbClr val="1C7C89"/>
      </a:accent1>
      <a:accent2>
        <a:srgbClr val="73792D"/>
      </a:accent2>
      <a:accent3>
        <a:srgbClr val="861B5E"/>
      </a:accent3>
      <a:accent4>
        <a:srgbClr val="6ABCAB"/>
      </a:accent4>
      <a:accent5>
        <a:srgbClr val="BEC841"/>
      </a:accent5>
      <a:accent6>
        <a:srgbClr val="DCDDDC"/>
      </a:accent6>
      <a:hlink>
        <a:srgbClr val="BB0000"/>
      </a:hlink>
      <a:folHlink>
        <a:srgbClr val="BB000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2 column, Block O">
  <a:themeElements>
    <a:clrScheme name="Enterprise Project">
      <a:dk1>
        <a:srgbClr val="000000"/>
      </a:dk1>
      <a:lt1>
        <a:srgbClr val="666666"/>
      </a:lt1>
      <a:dk2>
        <a:srgbClr val="FFFFFF"/>
      </a:dk2>
      <a:lt2>
        <a:srgbClr val="BB0000"/>
      </a:lt2>
      <a:accent1>
        <a:srgbClr val="1C7C89"/>
      </a:accent1>
      <a:accent2>
        <a:srgbClr val="73792D"/>
      </a:accent2>
      <a:accent3>
        <a:srgbClr val="861B5E"/>
      </a:accent3>
      <a:accent4>
        <a:srgbClr val="6ABCAB"/>
      </a:accent4>
      <a:accent5>
        <a:srgbClr val="BEC841"/>
      </a:accent5>
      <a:accent6>
        <a:srgbClr val="DCDDDC"/>
      </a:accent6>
      <a:hlink>
        <a:srgbClr val="BB0000"/>
      </a:hlink>
      <a:folHlink>
        <a:srgbClr val="BB000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2 column color background, Block O">
  <a:themeElements>
    <a:clrScheme name="Enterprise Project">
      <a:dk1>
        <a:srgbClr val="000000"/>
      </a:dk1>
      <a:lt1>
        <a:srgbClr val="666666"/>
      </a:lt1>
      <a:dk2>
        <a:srgbClr val="FFFFFF"/>
      </a:dk2>
      <a:lt2>
        <a:srgbClr val="BB0000"/>
      </a:lt2>
      <a:accent1>
        <a:srgbClr val="1C7C89"/>
      </a:accent1>
      <a:accent2>
        <a:srgbClr val="73792D"/>
      </a:accent2>
      <a:accent3>
        <a:srgbClr val="861B5E"/>
      </a:accent3>
      <a:accent4>
        <a:srgbClr val="6ABCAB"/>
      </a:accent4>
      <a:accent5>
        <a:srgbClr val="BEC841"/>
      </a:accent5>
      <a:accent6>
        <a:srgbClr val="DCDDDC"/>
      </a:accent6>
      <a:hlink>
        <a:srgbClr val="BB0000"/>
      </a:hlink>
      <a:folHlink>
        <a:srgbClr val="BB000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DEE" id="{99B8EA57-AD2C-41D2-A2C5-AFC1E777E411}" vid="{6D5F3C7E-079F-48B2-8344-39695E3FB6D6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AE2EFC658DE41BFFC0C40BA428E04" ma:contentTypeVersion="16" ma:contentTypeDescription="Create a new document." ma:contentTypeScope="" ma:versionID="ab5b19c6d84220166e44f7338524ad1a">
  <xsd:schema xmlns:xsd="http://www.w3.org/2001/XMLSchema" xmlns:xs="http://www.w3.org/2001/XMLSchema" xmlns:p="http://schemas.microsoft.com/office/2006/metadata/properties" xmlns:ns1="http://schemas.microsoft.com/sharepoint/v3" xmlns:ns3="5f81b54e-7ca6-4558-96c9-8032d206e40d" xmlns:ns4="ebaaa43c-979e-4d90-8693-09c9a5d32f36" targetNamespace="http://schemas.microsoft.com/office/2006/metadata/properties" ma:root="true" ma:fieldsID="2098e3b1677435f0acf356b275a3cf83" ns1:_="" ns3:_="" ns4:_="">
    <xsd:import namespace="http://schemas.microsoft.com/sharepoint/v3"/>
    <xsd:import namespace="5f81b54e-7ca6-4558-96c9-8032d206e40d"/>
    <xsd:import namespace="ebaaa43c-979e-4d90-8693-09c9a5d32f3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1:_ip_UnifiedCompliancePolicyProperties" minOccurs="0"/>
                <xsd:element ref="ns1:_ip_UnifiedCompliancePolicyUIAc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8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9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81b54e-7ca6-4558-96c9-8032d206e40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aaa43c-979e-4d90-8693-09c9a5d32f36" elementFormDefault="qualified">
    <xsd:import namespace="http://schemas.microsoft.com/office/2006/documentManagement/types"/>
    <xsd:import namespace="http://schemas.microsoft.com/office/infopath/2007/PartnerControls"/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1974CCD-8B86-4472-A6F4-FB1D80E8CFC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8A2970A-EEDB-4A95-85D5-F62C6B0140BF}">
  <ds:schemaRefs>
    <ds:schemaRef ds:uri="http://schemas.microsoft.com/sharepoint/v3"/>
    <ds:schemaRef ds:uri="http://purl.org/dc/terms/"/>
    <ds:schemaRef ds:uri="http://purl.org/dc/dcmitype/"/>
    <ds:schemaRef ds:uri="5f81b54e-7ca6-4558-96c9-8032d206e40d"/>
    <ds:schemaRef ds:uri="http://www.w3.org/XML/1998/namespace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ebaaa43c-979e-4d90-8693-09c9a5d32f36"/>
  </ds:schemaRefs>
</ds:datastoreItem>
</file>

<file path=customXml/itemProps3.xml><?xml version="1.0" encoding="utf-8"?>
<ds:datastoreItem xmlns:ds="http://schemas.openxmlformats.org/officeDocument/2006/customXml" ds:itemID="{20F41F3B-F6B5-4814-876F-791F235020B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5f81b54e-7ca6-4558-96c9-8032d206e40d"/>
    <ds:schemaRef ds:uri="ebaaa43c-979e-4d90-8693-09c9a5d32f3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ODEE</Template>
  <TotalTime>66245</TotalTime>
  <Words>1436</Words>
  <Application>Microsoft Office PowerPoint</Application>
  <PresentationFormat>Widescreen</PresentationFormat>
  <Paragraphs>183</Paragraphs>
  <Slides>22</Slides>
  <Notes>12</Notes>
  <HiddenSlides>0</HiddenSlides>
  <MMClips>2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22</vt:i4>
      </vt:variant>
    </vt:vector>
  </HeadingPairs>
  <TitlesOfParts>
    <vt:vector size="34" baseType="lpstr">
      <vt:lpstr>Arial</vt:lpstr>
      <vt:lpstr>Arial Black</vt:lpstr>
      <vt:lpstr>Calibri</vt:lpstr>
      <vt:lpstr>Courier New</vt:lpstr>
      <vt:lpstr>Tahoma</vt:lpstr>
      <vt:lpstr>Wingdings</vt:lpstr>
      <vt:lpstr>presentation and section titles, OSU logo, unit wordmark</vt:lpstr>
      <vt:lpstr>top titles, OSU logo, unit url</vt:lpstr>
      <vt:lpstr>miscellaneous</vt:lpstr>
      <vt:lpstr>bold title, Block O flag</vt:lpstr>
      <vt:lpstr>2 column, Block O</vt:lpstr>
      <vt:lpstr>2 column color background, Block O</vt:lpstr>
      <vt:lpstr>Facilitating and not Interfering with  Work System Resilience with New Technology </vt:lpstr>
      <vt:lpstr>acknowledgments</vt:lpstr>
      <vt:lpstr>My research themes</vt:lpstr>
      <vt:lpstr>Guiding Question</vt:lpstr>
      <vt:lpstr>Human factors:      coping with complexity</vt:lpstr>
      <vt:lpstr>Advances in New technology</vt:lpstr>
      <vt:lpstr>System resilience</vt:lpstr>
      <vt:lpstr>System resilience &amp; tech design/implementation</vt:lpstr>
      <vt:lpstr>Cognitive work &amp; problem representation</vt:lpstr>
      <vt:lpstr>The TRUSTS Framework and Complementary Technology Requirements</vt:lpstr>
      <vt:lpstr>Transform with Resilience during Upgrades to Socio-Technical Systems (TRUSTS) Framework of Work-System Resilience Sources</vt:lpstr>
      <vt:lpstr>Resilience sources example: voice loops during sts-76</vt:lpstr>
      <vt:lpstr>Deviation awareness: back room mech directs attention</vt:lpstr>
      <vt:lpstr>…and everyone hears about it</vt:lpstr>
      <vt:lpstr>Demand &amp; deviation awareness: voice loops support knowing…</vt:lpstr>
      <vt:lpstr>Response coordination: voice loops support…</vt:lpstr>
      <vt:lpstr>Maneuver capacity: voice loops support…  </vt:lpstr>
      <vt:lpstr>TRUSTS Framework of Work System Resilience Sources</vt:lpstr>
      <vt:lpstr>PowerPoint Presentation</vt:lpstr>
      <vt:lpstr>summary</vt:lpstr>
      <vt:lpstr>references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TEMPLATE INSTRUCTIONS</dc:title>
  <dc:creator>Adrianna Andretta</dc:creator>
  <cp:lastModifiedBy>Patterson, Emily</cp:lastModifiedBy>
  <cp:revision>752</cp:revision>
  <cp:lastPrinted>2017-06-06T19:48:32Z</cp:lastPrinted>
  <dcterms:created xsi:type="dcterms:W3CDTF">2017-05-27T14:56:24Z</dcterms:created>
  <dcterms:modified xsi:type="dcterms:W3CDTF">2022-05-09T15:07:41Z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0x01010056EAE2EFC658DE41BFFC0C40BA428E04</vt:lpwstr>
  </property>
</Properties>
</file>