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17" autoAdjust="0"/>
    <p:restoredTop sz="94660"/>
  </p:normalViewPr>
  <p:slideViewPr>
    <p:cSldViewPr snapToGrid="0">
      <p:cViewPr varScale="1">
        <p:scale>
          <a:sx n="78" d="100"/>
          <a:sy n="78" d="100"/>
        </p:scale>
        <p:origin x="302" y="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550BCA9-1FCA-4DFC-9AD7-D5AA76A41EB8}" type="datetimeFigureOut">
              <a:rPr lang="en-US" smtClean="0"/>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8090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50BCA9-1FCA-4DFC-9AD7-D5AA76A41EB8}" type="datetimeFigureOut">
              <a:rPr lang="en-US" smtClean="0"/>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1507762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50BCA9-1FCA-4DFC-9AD7-D5AA76A41EB8}" type="datetimeFigureOut">
              <a:rPr lang="en-US" smtClean="0"/>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37664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50BCA9-1FCA-4DFC-9AD7-D5AA76A41EB8}" type="datetimeFigureOut">
              <a:rPr lang="en-US" smtClean="0"/>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2621839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50BCA9-1FCA-4DFC-9AD7-D5AA76A41EB8}" type="datetimeFigureOut">
              <a:rPr lang="en-US" smtClean="0"/>
              <a:t>2/26/2020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3198781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50BCA9-1FCA-4DFC-9AD7-D5AA76A41EB8}" type="datetimeFigureOut">
              <a:rPr lang="en-US" smtClean="0"/>
              <a:t>2/26/2020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1915476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50BCA9-1FCA-4DFC-9AD7-D5AA76A41EB8}" type="datetimeFigureOut">
              <a:rPr lang="en-US" smtClean="0"/>
              <a:t>2/26/2020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2783213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50BCA9-1FCA-4DFC-9AD7-D5AA76A41EB8}" type="datetimeFigureOut">
              <a:rPr lang="en-US" smtClean="0"/>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3281926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50BCA9-1FCA-4DFC-9AD7-D5AA76A41EB8}" type="datetimeFigureOut">
              <a:rPr lang="en-US" smtClean="0"/>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2344611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50BCA9-1FCA-4DFC-9AD7-D5AA76A41EB8}" type="datetimeFigureOut">
              <a:rPr lang="en-US" smtClean="0"/>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2350997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50BCA9-1FCA-4DFC-9AD7-D5AA76A41EB8}" type="datetimeFigureOut">
              <a:rPr lang="en-US" smtClean="0"/>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A096BD-8275-4B20-AC07-CEC292453E58}" type="slidenum">
              <a:rPr lang="en-US" smtClean="0"/>
              <a:t>‹#›</a:t>
            </a:fld>
            <a:endParaRPr lang="en-US"/>
          </a:p>
        </p:txBody>
      </p:sp>
    </p:spTree>
    <p:extLst>
      <p:ext uri="{BB962C8B-B14F-4D97-AF65-F5344CB8AC3E}">
        <p14:creationId xmlns:p14="http://schemas.microsoft.com/office/powerpoint/2010/main" val="4164384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50BCA9-1FCA-4DFC-9AD7-D5AA76A41EB8}" type="datetimeFigureOut">
              <a:rPr lang="en-US" smtClean="0"/>
              <a:t>2/26/2020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A096BD-8275-4B20-AC07-CEC292453E58}" type="slidenum">
              <a:rPr lang="en-US" smtClean="0"/>
              <a:t>‹#›</a:t>
            </a:fld>
            <a:endParaRPr lang="en-US"/>
          </a:p>
        </p:txBody>
      </p:sp>
    </p:spTree>
    <p:extLst>
      <p:ext uri="{BB962C8B-B14F-4D97-AF65-F5344CB8AC3E}">
        <p14:creationId xmlns:p14="http://schemas.microsoft.com/office/powerpoint/2010/main" val="3357348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daviddarling.info/encyclopedia/V/Van_Allen.html#Van_Allen_belts" TargetMode="External"/><Relationship Id="rId2" Type="http://schemas.openxmlformats.org/officeDocument/2006/relationships/hyperlink" Target="http://www.daviddarling.info/encyclopedia/A/Apollo_Project.html" TargetMode="External"/><Relationship Id="rId1" Type="http://schemas.openxmlformats.org/officeDocument/2006/relationships/slideLayout" Target="../slideLayouts/slideLayout2.xml"/><Relationship Id="rId4" Type="http://schemas.openxmlformats.org/officeDocument/2006/relationships/hyperlink" Target="http://www.daviddarling.info/encyclopedia/E/Explorer.html"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u="sng" dirty="0">
                <a:highlight>
                  <a:srgbClr val="FFFF00"/>
                </a:highlight>
              </a:rPr>
              <a:t>‘ORAL HISTORY’ </a:t>
            </a:r>
            <a:r>
              <a:rPr lang="en-US" b="1" u="sng" dirty="0"/>
              <a:t>of THERMAL (1960 – mid 1970s) </a:t>
            </a:r>
            <a:br>
              <a:rPr lang="en-US" b="1" u="sng" dirty="0"/>
            </a:br>
            <a:r>
              <a:rPr lang="en-US" b="1" u="sng" dirty="0"/>
              <a:t>“HISTORY MATTERS”</a:t>
            </a:r>
            <a:endParaRPr lang="en-US" sz="2000" dirty="0"/>
          </a:p>
        </p:txBody>
      </p:sp>
      <p:sp>
        <p:nvSpPr>
          <p:cNvPr id="3" name="Subtitle 2"/>
          <p:cNvSpPr>
            <a:spLocks noGrp="1"/>
          </p:cNvSpPr>
          <p:nvPr>
            <p:ph type="subTitle" idx="1"/>
          </p:nvPr>
        </p:nvSpPr>
        <p:spPr>
          <a:xfrm>
            <a:off x="1441938" y="3458308"/>
            <a:ext cx="9155724" cy="1626454"/>
          </a:xfrm>
        </p:spPr>
        <p:txBody>
          <a:bodyPr>
            <a:normAutofit fontScale="25000" lnSpcReduction="20000"/>
          </a:bodyPr>
          <a:lstStyle/>
          <a:p>
            <a:r>
              <a:rPr lang="en-US" sz="7200" b="1" dirty="0"/>
              <a:t>Ed Powers – micro bio                               </a:t>
            </a:r>
          </a:p>
          <a:p>
            <a:r>
              <a:rPr lang="en-US" sz="7200" b="1" dirty="0"/>
              <a:t>                   Incredible time to be at Goddard	                  </a:t>
            </a:r>
          </a:p>
          <a:p>
            <a:r>
              <a:rPr lang="en-US" sz="7200" b="1" dirty="0"/>
              <a:t>                            Agenda items  with </a:t>
            </a:r>
            <a:r>
              <a:rPr lang="en-US" sz="7200" b="1" u="sng" dirty="0"/>
              <a:t>details</a:t>
            </a:r>
            <a:r>
              <a:rPr lang="en-US" sz="7200" b="1" dirty="0"/>
              <a:t> and War stories</a:t>
            </a:r>
          </a:p>
          <a:p>
            <a:endParaRPr lang="en-US" sz="7200" b="1" dirty="0"/>
          </a:p>
          <a:p>
            <a:r>
              <a:rPr lang="en-US" sz="7200" b="1" dirty="0"/>
              <a:t> How we ‘invented’  the spacecraft thermal design concept, based on the SPACE PHYSICS Environment </a:t>
            </a:r>
            <a:r>
              <a:rPr lang="en-US" sz="7200" b="1" dirty="0">
                <a:sym typeface="Wingdings" panose="05000000000000000000" pitchFamily="2" charset="2"/>
              </a:rPr>
              <a:t></a:t>
            </a:r>
            <a:br>
              <a:rPr lang="en-US" sz="7200" b="1" u="sng" dirty="0"/>
            </a:br>
            <a:endParaRPr lang="en-US" sz="7200" b="1" u="sng" dirty="0">
              <a:solidFill>
                <a:srgbClr val="FF0000"/>
              </a:solidFill>
            </a:endParaRPr>
          </a:p>
          <a:p>
            <a:r>
              <a:rPr lang="en-US" sz="7200" b="1" u="sng" dirty="0">
                <a:solidFill>
                  <a:srgbClr val="FF0000"/>
                </a:solidFill>
              </a:rPr>
              <a:t>Truth Squad</a:t>
            </a:r>
          </a:p>
          <a:p>
            <a:r>
              <a:rPr lang="en-US" sz="7200" b="1" dirty="0"/>
              <a:t>Joe Skladany, Archie Fitzkee, Norm Ackerman, Jim Heaney, and Ted Michalek</a:t>
            </a:r>
          </a:p>
          <a:p>
            <a:endParaRPr lang="en-US" sz="7200" b="1" dirty="0"/>
          </a:p>
          <a:p>
            <a:endParaRPr lang="en-US" sz="7200" b="1" dirty="0"/>
          </a:p>
          <a:p>
            <a:endParaRPr lang="en-US" sz="7200" dirty="0"/>
          </a:p>
          <a:p>
            <a:r>
              <a:rPr lang="en-US" sz="3300" b="1" dirty="0"/>
              <a:t>	</a:t>
            </a:r>
            <a:br>
              <a:rPr lang="en-US" dirty="0"/>
            </a:br>
            <a:endParaRPr lang="en-US" dirty="0"/>
          </a:p>
        </p:txBody>
      </p:sp>
    </p:spTree>
    <p:extLst>
      <p:ext uri="{BB962C8B-B14F-4D97-AF65-F5344CB8AC3E}">
        <p14:creationId xmlns:p14="http://schemas.microsoft.com/office/powerpoint/2010/main" val="10117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316"/>
            <a:ext cx="10515600" cy="691816"/>
          </a:xfrm>
        </p:spPr>
        <p:txBody>
          <a:bodyPr>
            <a:normAutofit fontScale="90000"/>
          </a:bodyPr>
          <a:lstStyle/>
          <a:p>
            <a:pPr algn="ctr"/>
            <a:r>
              <a:rPr lang="en-US" b="1" u="sng" dirty="0"/>
              <a:t>AGENDA</a:t>
            </a:r>
          </a:p>
        </p:txBody>
      </p:sp>
      <p:sp>
        <p:nvSpPr>
          <p:cNvPr id="3" name="Content Placeholder 2"/>
          <p:cNvSpPr>
            <a:spLocks noGrp="1"/>
          </p:cNvSpPr>
          <p:nvPr>
            <p:ph idx="1"/>
          </p:nvPr>
        </p:nvSpPr>
        <p:spPr>
          <a:xfrm>
            <a:off x="535405" y="812132"/>
            <a:ext cx="11129211" cy="5829300"/>
          </a:xfrm>
        </p:spPr>
        <p:txBody>
          <a:bodyPr>
            <a:normAutofit fontScale="25000" lnSpcReduction="20000"/>
          </a:bodyPr>
          <a:lstStyle/>
          <a:p>
            <a:pPr marL="0" indent="0">
              <a:buNone/>
            </a:pPr>
            <a:r>
              <a:rPr lang="en-US" sz="8000" b="1" u="sng" dirty="0"/>
              <a:t>‘HISTORIC’ OVERVIEW</a:t>
            </a:r>
            <a:r>
              <a:rPr lang="en-US" sz="8000" b="1" dirty="0"/>
              <a:t>- </a:t>
            </a:r>
            <a:r>
              <a:rPr lang="en-US" sz="8000" dirty="0"/>
              <a:t>the </a:t>
            </a:r>
            <a:r>
              <a:rPr lang="en-US" sz="8000" u="sng" dirty="0"/>
              <a:t>very</a:t>
            </a:r>
            <a:r>
              <a:rPr lang="en-US" sz="8000" dirty="0"/>
              <a:t> early days (early 60s); </a:t>
            </a:r>
            <a:r>
              <a:rPr lang="en-US" sz="8000" b="1" u="sng" dirty="0"/>
              <a:t>Importance of the early design philosophy</a:t>
            </a:r>
            <a:r>
              <a:rPr lang="en-US" sz="8000" b="1" dirty="0"/>
              <a:t>; Relevance to today? T</a:t>
            </a:r>
            <a:r>
              <a:rPr lang="en-US" sz="8000" dirty="0"/>
              <a:t>he in-house missions were mostly (space science) explorers.</a:t>
            </a:r>
          </a:p>
          <a:p>
            <a:pPr lvl="0"/>
            <a:r>
              <a:rPr lang="en-US" sz="8000" b="1" u="sng" dirty="0"/>
              <a:t>CAPABILITIES</a:t>
            </a:r>
            <a:r>
              <a:rPr lang="en-US" sz="8000" b="1" dirty="0"/>
              <a:t> OF THE ‘THERMOPHYSICS’ BRANCH – </a:t>
            </a:r>
          </a:p>
          <a:p>
            <a:r>
              <a:rPr lang="en-US" sz="8000" dirty="0"/>
              <a:t>     Thermal design</a:t>
            </a:r>
          </a:p>
          <a:p>
            <a:r>
              <a:rPr lang="en-US" sz="8000" dirty="0"/>
              <a:t>     Coatings –thin films, vapor deposition, paints, Ag Teflon</a:t>
            </a:r>
          </a:p>
          <a:p>
            <a:r>
              <a:rPr lang="en-US" sz="8000" dirty="0"/>
              <a:t>     Facilities – solar simulation; large TV chamber, small chambers</a:t>
            </a:r>
          </a:p>
          <a:p>
            <a:r>
              <a:rPr lang="en-US" sz="8000" dirty="0"/>
              <a:t>     Software – punch cards, 100 nodes, IBM computer at Goddard occupied the basement in Building 1</a:t>
            </a:r>
          </a:p>
          <a:p>
            <a:pPr lvl="0"/>
            <a:r>
              <a:rPr lang="en-US" sz="8000" b="1" u="sng" dirty="0"/>
              <a:t>SMALL COMPUTER MODEL LEGACY</a:t>
            </a:r>
            <a:endParaRPr lang="en-US" sz="8000" b="1" dirty="0"/>
          </a:p>
          <a:p>
            <a:pPr lvl="0"/>
            <a:r>
              <a:rPr lang="en-US" sz="8000" dirty="0"/>
              <a:t>Some </a:t>
            </a:r>
            <a:r>
              <a:rPr lang="en-US" sz="8000" u="sng" dirty="0"/>
              <a:t>specifics</a:t>
            </a:r>
            <a:r>
              <a:rPr lang="en-US" sz="8000" dirty="0"/>
              <a:t> regarding ‘spin stabilized spacecraft’</a:t>
            </a:r>
          </a:p>
          <a:p>
            <a:pPr lvl="0"/>
            <a:r>
              <a:rPr lang="en-US" sz="8000" b="1" dirty="0"/>
              <a:t>Evolution in mid/late 1960s; insular to national and ‘international’</a:t>
            </a:r>
          </a:p>
          <a:p>
            <a:pPr lvl="0"/>
            <a:r>
              <a:rPr lang="en-US" sz="8000" dirty="0"/>
              <a:t>Technology - louvers, heat pipes, Ag Teflon</a:t>
            </a:r>
          </a:p>
          <a:p>
            <a:pPr lvl="0"/>
            <a:r>
              <a:rPr lang="en-US" sz="8000" dirty="0"/>
              <a:t>Observatories – in-house and Applications Technology Satellite (ATS-6)</a:t>
            </a:r>
          </a:p>
          <a:p>
            <a:pPr lvl="0"/>
            <a:r>
              <a:rPr lang="en-US" sz="8000" dirty="0"/>
              <a:t>Observatory thermal designs developed; </a:t>
            </a:r>
            <a:r>
              <a:rPr lang="en-US" sz="8000" b="1" dirty="0"/>
              <a:t>‘off the shelf’ spacecraft</a:t>
            </a:r>
          </a:p>
          <a:p>
            <a:pPr lvl="0"/>
            <a:r>
              <a:rPr lang="en-US" sz="8000" b="1" u="sng" dirty="0"/>
              <a:t>War stories – </a:t>
            </a:r>
            <a:r>
              <a:rPr lang="en-US" sz="8000" b="1" u="sng" dirty="0" err="1"/>
              <a:t>Highjacking</a:t>
            </a:r>
            <a:r>
              <a:rPr lang="en-US" sz="8000" b="1" u="sng" dirty="0"/>
              <a:t> Engineers (Exposing the villains)</a:t>
            </a:r>
          </a:p>
          <a:p>
            <a:r>
              <a:rPr lang="en-US" sz="8000" b="1" u="sng" dirty="0"/>
              <a:t>LESSONS LEARNED </a:t>
            </a:r>
            <a:r>
              <a:rPr lang="en-US" sz="8000" b="1" dirty="0"/>
              <a:t>– small models, enhance the tool- box, branch reviews, better documented results, ‘test as you fly’,</a:t>
            </a:r>
          </a:p>
          <a:p>
            <a:r>
              <a:rPr lang="en-US" sz="8000" b="1" dirty="0"/>
              <a:t>EUROPEAN SPACE PROGRAM was emerging. Teams were co-located at Goddard for extensive training. French, British, Italian, Spanish, …even in the mid 1960s. Then came ITAR; UGH</a:t>
            </a:r>
          </a:p>
          <a:p>
            <a:pPr marL="0" indent="0">
              <a:buNone/>
            </a:pPr>
            <a:r>
              <a:rPr lang="en-US" sz="8000" b="1" dirty="0"/>
              <a:t> </a:t>
            </a:r>
          </a:p>
          <a:p>
            <a:pPr marL="0" indent="0">
              <a:buNone/>
            </a:pPr>
            <a:r>
              <a:rPr lang="en-US" sz="8000" b="1" dirty="0"/>
              <a:t> </a:t>
            </a:r>
          </a:p>
          <a:p>
            <a:endParaRPr lang="en-US" sz="8000" b="1" dirty="0"/>
          </a:p>
          <a:p>
            <a:r>
              <a:rPr lang="en-US" dirty="0"/>
              <a:t> </a:t>
            </a:r>
          </a:p>
        </p:txBody>
      </p:sp>
    </p:spTree>
    <p:extLst>
      <p:ext uri="{BB962C8B-B14F-4D97-AF65-F5344CB8AC3E}">
        <p14:creationId xmlns:p14="http://schemas.microsoft.com/office/powerpoint/2010/main" val="1736131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315"/>
            <a:ext cx="10515600" cy="878305"/>
          </a:xfrm>
        </p:spPr>
        <p:txBody>
          <a:bodyPr>
            <a:noAutofit/>
          </a:bodyPr>
          <a:lstStyle/>
          <a:p>
            <a:pPr algn="ctr"/>
            <a:r>
              <a:rPr lang="en-US" sz="3600" b="1" u="sng" dirty="0"/>
              <a:t>OVERALL HISTORICAL PERSPECTIVE/SCIENCE MISSIONS- THE ‘SIXTIES’+</a:t>
            </a:r>
            <a:endParaRPr lang="en-US" sz="3600" dirty="0"/>
          </a:p>
        </p:txBody>
      </p:sp>
      <p:sp>
        <p:nvSpPr>
          <p:cNvPr id="3" name="Content Placeholder 2"/>
          <p:cNvSpPr>
            <a:spLocks noGrp="1"/>
          </p:cNvSpPr>
          <p:nvPr>
            <p:ph idx="1"/>
          </p:nvPr>
        </p:nvSpPr>
        <p:spPr>
          <a:xfrm>
            <a:off x="517357" y="1112920"/>
            <a:ext cx="11105147" cy="5528511"/>
          </a:xfrm>
        </p:spPr>
        <p:txBody>
          <a:bodyPr>
            <a:normAutofit/>
          </a:bodyPr>
          <a:lstStyle/>
          <a:p>
            <a:r>
              <a:rPr lang="en-US" b="1" u="sng" dirty="0"/>
              <a:t>IMP (Interplanetary Monitoring Platform</a:t>
            </a:r>
            <a:r>
              <a:rPr lang="en-US" dirty="0"/>
              <a:t>) was a series of NASA probes, managed by the Goddard Space Flight Center, aimed at investigating plasma (ionized gas) and magnetic fields in interplanetary space. The placement of IMPs in a variety of solar and Earth orbits enabled the study of spatial and temporal relationships of geophysical and interplanetary phenomena simultaneously by several spacecraft. The IMP network also provided a crucial early warning of solar flare activity for </a:t>
            </a:r>
            <a:r>
              <a:rPr lang="en-US" b="1" u="sng" dirty="0">
                <a:hlinkClick r:id="rId2"/>
              </a:rPr>
              <a:t>Apollo</a:t>
            </a:r>
            <a:r>
              <a:rPr lang="en-US" dirty="0"/>
              <a:t> manned missions that ventured beyond the </a:t>
            </a:r>
            <a:r>
              <a:rPr lang="en-US" b="1" u="sng" dirty="0">
                <a:hlinkClick r:id="rId3"/>
              </a:rPr>
              <a:t>Van Allen belts</a:t>
            </a:r>
            <a:r>
              <a:rPr lang="en-US" dirty="0"/>
              <a:t>. IMPs were a subprogram of the </a:t>
            </a:r>
            <a:r>
              <a:rPr lang="en-US" b="1" u="sng" dirty="0">
                <a:hlinkClick r:id="rId4"/>
              </a:rPr>
              <a:t>Explorer</a:t>
            </a:r>
            <a:r>
              <a:rPr lang="en-US" dirty="0"/>
              <a:t> series and also designated Explorers 18, 21, 28, 33, 34, 35, 41, 43, 47, and 50</a:t>
            </a:r>
          </a:p>
          <a:p>
            <a:r>
              <a:rPr lang="en-US" b="1" dirty="0"/>
              <a:t>IN-HOUSE EXPLORER TYPE MISSIONS – </a:t>
            </a:r>
            <a:r>
              <a:rPr lang="en-US" b="1" dirty="0">
                <a:solidFill>
                  <a:srgbClr val="FF0000"/>
                </a:solidFill>
              </a:rPr>
              <a:t>10 in 10 YEARS, plus others</a:t>
            </a:r>
            <a:endParaRPr lang="en-US" dirty="0">
              <a:solidFill>
                <a:srgbClr val="FF0000"/>
              </a:solidFill>
            </a:endParaRPr>
          </a:p>
          <a:p>
            <a:r>
              <a:rPr lang="en-US" b="1" dirty="0"/>
              <a:t>SERB – WHAT GODDARD WAS CAPABLE OF DOING!!! </a:t>
            </a:r>
            <a:r>
              <a:rPr lang="en-US" b="1" dirty="0">
                <a:solidFill>
                  <a:srgbClr val="FF0000"/>
                </a:solidFill>
              </a:rPr>
              <a:t>7 weeks from go ahead to launch</a:t>
            </a:r>
            <a:endParaRPr lang="en-US" dirty="0">
              <a:solidFill>
                <a:srgbClr val="FF0000"/>
              </a:solidFill>
            </a:endParaRPr>
          </a:p>
        </p:txBody>
      </p:sp>
    </p:spTree>
    <p:extLst>
      <p:ext uri="{BB962C8B-B14F-4D97-AF65-F5344CB8AC3E}">
        <p14:creationId xmlns:p14="http://schemas.microsoft.com/office/powerpoint/2010/main" val="1790608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316"/>
            <a:ext cx="10515600" cy="691816"/>
          </a:xfrm>
        </p:spPr>
        <p:txBody>
          <a:bodyPr>
            <a:normAutofit/>
          </a:bodyPr>
          <a:lstStyle/>
          <a:p>
            <a:pPr algn="ctr"/>
            <a:r>
              <a:rPr lang="en-US" sz="3600" b="1" u="sng" dirty="0"/>
              <a:t>A LITTLE DEEPER INTO AN OVERVIEW OF THE PERIOD</a:t>
            </a:r>
            <a:endParaRPr lang="en-US" sz="3600" dirty="0"/>
          </a:p>
        </p:txBody>
      </p:sp>
      <p:sp>
        <p:nvSpPr>
          <p:cNvPr id="3" name="Content Placeholder 2"/>
          <p:cNvSpPr>
            <a:spLocks noGrp="1"/>
          </p:cNvSpPr>
          <p:nvPr>
            <p:ph idx="1"/>
          </p:nvPr>
        </p:nvSpPr>
        <p:spPr>
          <a:xfrm>
            <a:off x="529389" y="812132"/>
            <a:ext cx="11159290" cy="5829300"/>
          </a:xfrm>
        </p:spPr>
        <p:txBody>
          <a:bodyPr>
            <a:normAutofit/>
          </a:bodyPr>
          <a:lstStyle/>
          <a:p>
            <a:endParaRPr lang="en-US" sz="2400" b="1" u="sng" dirty="0">
              <a:solidFill>
                <a:srgbClr val="FF0000"/>
              </a:solidFill>
            </a:endParaRPr>
          </a:p>
          <a:p>
            <a:r>
              <a:rPr lang="en-US" sz="2400" b="1" dirty="0"/>
              <a:t>Very little precedent existed in the early 60s. ‘Thermal Designs’ were based on ‘Space Physics’. </a:t>
            </a:r>
            <a:r>
              <a:rPr lang="en-US" sz="2400" b="1" u="sng" dirty="0"/>
              <a:t>Goddard Thermal had little contact with the outside world.</a:t>
            </a:r>
            <a:endParaRPr lang="en-US" sz="2400" b="1" dirty="0"/>
          </a:p>
          <a:p>
            <a:pPr marL="0" indent="0">
              <a:buNone/>
            </a:pPr>
            <a:r>
              <a:rPr lang="en-US" sz="2400" b="1" u="sng" dirty="0"/>
              <a:t>  </a:t>
            </a:r>
            <a:r>
              <a:rPr lang="en-US" sz="2400" b="1" u="sng" dirty="0" err="1"/>
              <a:t>Thermophysics</a:t>
            </a:r>
            <a:r>
              <a:rPr lang="en-US" sz="2400" b="1" u="sng" dirty="0"/>
              <a:t> Branch had the responsibility</a:t>
            </a:r>
            <a:r>
              <a:rPr lang="en-US" sz="2400" b="1" dirty="0"/>
              <a:t> for the end-to-end</a:t>
            </a:r>
          </a:p>
          <a:p>
            <a:pPr marL="0" indent="0">
              <a:buNone/>
            </a:pPr>
            <a:r>
              <a:rPr lang="en-US" sz="2400" dirty="0"/>
              <a:t>  thermal design, coatings development and implementation/application, optical       measurements, and thermal balance development and verification testing. </a:t>
            </a:r>
            <a:r>
              <a:rPr lang="en-US" sz="2400" b="1" dirty="0"/>
              <a:t>Bob Kidwell</a:t>
            </a:r>
            <a:r>
              <a:rPr lang="en-US" sz="2400" dirty="0"/>
              <a:t>, an electrical engineer, was the ‘creator’ and mentor for the thermal design group.</a:t>
            </a:r>
          </a:p>
          <a:p>
            <a:r>
              <a:rPr lang="en-US" sz="2400" b="1" u="sng" dirty="0"/>
              <a:t>Thermal design capability and accomplishments became one of the best during this era of the early 1970s; coatings development, branch testing capabilities, including solar simulation, were the best in the business.</a:t>
            </a:r>
          </a:p>
          <a:p>
            <a:r>
              <a:rPr lang="en-US" sz="2400" b="1" u="sng" dirty="0"/>
              <a:t>Specific ‘technology’ examples  - Silver Teflon story, louvers story, MLI, heat pipe initiation story.</a:t>
            </a:r>
          </a:p>
          <a:p>
            <a:r>
              <a:rPr lang="en-US" sz="2400" b="1" dirty="0"/>
              <a:t>However</a:t>
            </a:r>
            <a:r>
              <a:rPr lang="en-US" sz="2400" dirty="0"/>
              <a:t>, very little was documented. </a:t>
            </a:r>
          </a:p>
        </p:txBody>
      </p:sp>
    </p:spTree>
    <p:extLst>
      <p:ext uri="{BB962C8B-B14F-4D97-AF65-F5344CB8AC3E}">
        <p14:creationId xmlns:p14="http://schemas.microsoft.com/office/powerpoint/2010/main" val="2288531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316"/>
            <a:ext cx="10515600" cy="691816"/>
          </a:xfrm>
        </p:spPr>
        <p:txBody>
          <a:bodyPr>
            <a:normAutofit fontScale="90000"/>
          </a:bodyPr>
          <a:lstStyle/>
          <a:p>
            <a:pPr algn="ctr"/>
            <a:r>
              <a:rPr lang="en-US" dirty="0"/>
              <a:t>THE ‘GANG’</a:t>
            </a:r>
          </a:p>
        </p:txBody>
      </p:sp>
      <p:sp>
        <p:nvSpPr>
          <p:cNvPr id="3" name="Content Placeholder 2"/>
          <p:cNvSpPr>
            <a:spLocks noGrp="1"/>
          </p:cNvSpPr>
          <p:nvPr>
            <p:ph idx="1"/>
          </p:nvPr>
        </p:nvSpPr>
        <p:spPr>
          <a:xfrm>
            <a:off x="282742" y="812132"/>
            <a:ext cx="4490814" cy="5829300"/>
          </a:xfrm>
        </p:spPr>
        <p:txBody>
          <a:bodyPr>
            <a:noAutofit/>
          </a:bodyPr>
          <a:lstStyle/>
          <a:p>
            <a:r>
              <a:rPr lang="en-US" sz="1900" dirty="0"/>
              <a:t>Our leader and mentor was Bob Kidwell, conceived the early designs, transferred from NRL in 1960. Bob liked electrical networks to simulate ‘thermal’.</a:t>
            </a:r>
          </a:p>
          <a:p>
            <a:r>
              <a:rPr lang="en-US" sz="1900" dirty="0"/>
              <a:t>I was the 4</a:t>
            </a:r>
            <a:r>
              <a:rPr lang="en-US" sz="1900" baseline="30000" dirty="0"/>
              <a:t>th</a:t>
            </a:r>
            <a:r>
              <a:rPr lang="en-US" sz="1900" dirty="0"/>
              <a:t> member of the thermal group arriving in March 1962, along with Jim Heaney. Mike Coyle and Joe Skladany were there since 1960. (The following year, Dick Hoffman, Norm Ackerman (future Branch Head, longest duration), Archie Fitzkee, Stan Ollendorf, Nelson Hyman, … joined.)</a:t>
            </a:r>
          </a:p>
          <a:p>
            <a:r>
              <a:rPr lang="en-US" sz="1900" dirty="0"/>
              <a:t>The thermal design work force expanded </a:t>
            </a:r>
            <a:r>
              <a:rPr lang="en-US" sz="1900" u="sng" dirty="0"/>
              <a:t>greatly</a:t>
            </a:r>
            <a:r>
              <a:rPr lang="en-US" sz="1900" dirty="0"/>
              <a:t> over the next decade. (Dennis Hewitt, future Branch Head and Ted Michalek, future Chief Engineer, - 1970) Both were </a:t>
            </a:r>
            <a:r>
              <a:rPr lang="en-US" sz="1900" b="1" dirty="0"/>
              <a:t>hijacked</a:t>
            </a:r>
            <a:r>
              <a:rPr lang="en-US" sz="1900" dirty="0"/>
              <a:t> from the Mechanical Branch (mini ‘war story’), Al Sherman, future Director of Engineering joined in 1971.</a:t>
            </a:r>
          </a:p>
        </p:txBody>
      </p:sp>
      <p:pic>
        <p:nvPicPr>
          <p:cNvPr id="4" name="Picture 3"/>
          <p:cNvPicPr>
            <a:picLocks noChangeAspect="1"/>
          </p:cNvPicPr>
          <p:nvPr/>
        </p:nvPicPr>
        <p:blipFill>
          <a:blip r:embed="rId2"/>
          <a:stretch>
            <a:fillRect/>
          </a:stretch>
        </p:blipFill>
        <p:spPr>
          <a:xfrm>
            <a:off x="4773556" y="948157"/>
            <a:ext cx="7394639" cy="5544083"/>
          </a:xfrm>
          <a:prstGeom prst="rect">
            <a:avLst/>
          </a:prstGeom>
        </p:spPr>
      </p:pic>
    </p:spTree>
    <p:extLst>
      <p:ext uri="{BB962C8B-B14F-4D97-AF65-F5344CB8AC3E}">
        <p14:creationId xmlns:p14="http://schemas.microsoft.com/office/powerpoint/2010/main" val="560893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12132"/>
            <a:ext cx="10515600" cy="5829300"/>
          </a:xfrm>
        </p:spPr>
        <p:txBody>
          <a:bodyPr>
            <a:normAutofit/>
          </a:bodyPr>
          <a:lstStyle/>
          <a:p>
            <a:r>
              <a:rPr lang="en-US" b="1" u="sng" dirty="0"/>
              <a:t>THERE WERE ‘NO’ CONTRACTORS IN THE EARLY DAYS</a:t>
            </a:r>
            <a:r>
              <a:rPr lang="en-US" dirty="0"/>
              <a:t>; All design work was performed by civil servants, usually one engineer per mission. </a:t>
            </a:r>
            <a:r>
              <a:rPr lang="en-US" u="sng" dirty="0"/>
              <a:t>There were no GEVS or GOLD RULES.</a:t>
            </a:r>
            <a:r>
              <a:rPr lang="en-US" dirty="0"/>
              <a:t> All aspects of the design were the responsibility of the ‘PDL’. (Proliferation of acronyms were a generation away. </a:t>
            </a:r>
            <a:r>
              <a:rPr lang="en-US" dirty="0">
                <a:sym typeface="Wingdings" panose="05000000000000000000" pitchFamily="2" charset="2"/>
              </a:rPr>
              <a:t></a:t>
            </a:r>
            <a:r>
              <a:rPr lang="en-US" dirty="0"/>
              <a:t>)</a:t>
            </a:r>
          </a:p>
          <a:p>
            <a:r>
              <a:rPr lang="en-US" u="sng" dirty="0"/>
              <a:t>The </a:t>
            </a:r>
            <a:r>
              <a:rPr lang="en-US" u="sng" dirty="0" err="1"/>
              <a:t>Thermophysics</a:t>
            </a:r>
            <a:r>
              <a:rPr lang="en-US" u="sng" dirty="0"/>
              <a:t> Branch also</a:t>
            </a:r>
            <a:r>
              <a:rPr lang="en-US" dirty="0"/>
              <a:t> had the responsibility for coatings, measurements, and TVAC test facilities.</a:t>
            </a:r>
            <a:r>
              <a:rPr lang="en-US" u="sng" dirty="0"/>
              <a:t> </a:t>
            </a:r>
            <a:r>
              <a:rPr lang="en-US" b="1" u="sng" dirty="0"/>
              <a:t>All aspects of thermal systems were in one branch, located in Goddard Building 4, in the beginning, and up until (circa) 1973</a:t>
            </a:r>
          </a:p>
          <a:p>
            <a:r>
              <a:rPr lang="en-US" b="1" u="sng" dirty="0"/>
              <a:t>Later on, facilities, coatings R&amp;D, were very negatively impacted by management ’economizing’ and restructuring; the post Apollo effect.</a:t>
            </a:r>
            <a:endParaRPr lang="en-US" b="1" dirty="0"/>
          </a:p>
          <a:p>
            <a:endParaRPr lang="en-US" dirty="0"/>
          </a:p>
        </p:txBody>
      </p:sp>
    </p:spTree>
    <p:extLst>
      <p:ext uri="{BB962C8B-B14F-4D97-AF65-F5344CB8AC3E}">
        <p14:creationId xmlns:p14="http://schemas.microsoft.com/office/powerpoint/2010/main" val="826351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316"/>
            <a:ext cx="10515600" cy="691816"/>
          </a:xfrm>
        </p:spPr>
        <p:txBody>
          <a:bodyPr>
            <a:normAutofit fontScale="90000"/>
          </a:bodyPr>
          <a:lstStyle/>
          <a:p>
            <a:pPr algn="ctr"/>
            <a:r>
              <a:rPr lang="en-US" b="1" u="sng" dirty="0"/>
              <a:t>NOW, SOME IMPORTANT SPECIFICS</a:t>
            </a:r>
            <a:endParaRPr lang="en-US" dirty="0"/>
          </a:p>
        </p:txBody>
      </p:sp>
      <p:sp>
        <p:nvSpPr>
          <p:cNvPr id="3" name="Content Placeholder 2"/>
          <p:cNvSpPr>
            <a:spLocks noGrp="1"/>
          </p:cNvSpPr>
          <p:nvPr>
            <p:ph idx="1"/>
          </p:nvPr>
        </p:nvSpPr>
        <p:spPr>
          <a:xfrm>
            <a:off x="457199" y="812132"/>
            <a:ext cx="11171321" cy="5829300"/>
          </a:xfrm>
        </p:spPr>
        <p:txBody>
          <a:bodyPr>
            <a:normAutofit/>
          </a:bodyPr>
          <a:lstStyle/>
          <a:p>
            <a:r>
              <a:rPr lang="en-US" sz="2400" b="1" u="sng" dirty="0"/>
              <a:t>IN THE BEGINNING,</a:t>
            </a:r>
            <a:r>
              <a:rPr lang="en-US" sz="2400" b="1" dirty="0"/>
              <a:t> THE SPACECRAFT </a:t>
            </a:r>
            <a:r>
              <a:rPr lang="en-US" sz="2400" b="1" u="sng" dirty="0"/>
              <a:t>THERMAL DESIGNS WERE SUN DOMINATED</a:t>
            </a:r>
            <a:r>
              <a:rPr lang="en-US" sz="2400" b="1" dirty="0"/>
              <a:t>. WHAT DOES ‘SUN DOMINATED’ MEAN? </a:t>
            </a:r>
            <a:r>
              <a:rPr lang="en-US" sz="1800" dirty="0"/>
              <a:t>Energy balance based largely on solar absorbed rather than ‘internal’ power. Therefore, surface coatings were critical. Today, in most cases, we try to </a:t>
            </a:r>
            <a:r>
              <a:rPr lang="en-US" sz="1800" u="sng" dirty="0"/>
              <a:t>avoid</a:t>
            </a:r>
            <a:r>
              <a:rPr lang="en-US" sz="1800" dirty="0"/>
              <a:t> the sun, like the plague, via MLI and radiator orientation. </a:t>
            </a:r>
          </a:p>
          <a:p>
            <a:r>
              <a:rPr lang="en-US" sz="1800" dirty="0"/>
              <a:t>Most of the missions were Explorer Class, roughly equivalent to small and medium class missions. </a:t>
            </a:r>
            <a:r>
              <a:rPr lang="en-US" sz="1800" b="1" u="sng" dirty="0"/>
              <a:t>They were Goddard in-house built spacecraft with instruments from the Goddard science community and many universities</a:t>
            </a:r>
            <a:r>
              <a:rPr lang="en-US" sz="1800" b="1" dirty="0"/>
              <a:t>. </a:t>
            </a:r>
          </a:p>
          <a:p>
            <a:r>
              <a:rPr lang="en-US" sz="1800" b="1" u="sng" dirty="0"/>
              <a:t>Spin stabilized spacecraft with solar paddles  </a:t>
            </a:r>
            <a:r>
              <a:rPr lang="en-US" sz="1800" b="1" dirty="0"/>
              <a:t>were common configurations. Power was at a premium</a:t>
            </a:r>
            <a:r>
              <a:rPr lang="en-US" sz="1800" dirty="0"/>
              <a:t>; solar cell conversion was very inefficient by today’s standards. Therefore, since the solar absorbed is dominant in the design, </a:t>
            </a:r>
            <a:r>
              <a:rPr lang="en-US" sz="1800" u="sng" dirty="0"/>
              <a:t>accurate </a:t>
            </a:r>
            <a:r>
              <a:rPr lang="en-US" sz="1800" dirty="0"/>
              <a:t>projected areas to sunlight, was critical.</a:t>
            </a:r>
          </a:p>
        </p:txBody>
      </p:sp>
      <p:pic>
        <p:nvPicPr>
          <p:cNvPr id="4" name="Picture 3" descr="A picture containing indoor&#10;&#10;Description automatically generated"/>
          <p:cNvPicPr/>
          <p:nvPr/>
        </p:nvPicPr>
        <p:blipFill rotWithShape="1">
          <a:blip r:embed="rId2">
            <a:extLst>
              <a:ext uri="{28A0092B-C50C-407E-A947-70E740481C1C}">
                <a14:useLocalDpi xmlns:a14="http://schemas.microsoft.com/office/drawing/2010/main" val="0"/>
              </a:ext>
            </a:extLst>
          </a:blip>
          <a:srcRect l="12138" r="30089"/>
          <a:stretch/>
        </p:blipFill>
        <p:spPr>
          <a:xfrm rot="5400000">
            <a:off x="712707" y="3239504"/>
            <a:ext cx="2484524" cy="3459081"/>
          </a:xfrm>
          <a:prstGeom prst="rect">
            <a:avLst/>
          </a:prstGeom>
        </p:spPr>
      </p:pic>
      <p:pic>
        <p:nvPicPr>
          <p:cNvPr id="5" name="Picture 4"/>
          <p:cNvPicPr>
            <a:picLocks noChangeAspect="1"/>
          </p:cNvPicPr>
          <p:nvPr/>
        </p:nvPicPr>
        <p:blipFill rotWithShape="1">
          <a:blip r:embed="rId3"/>
          <a:srcRect t="5871" b="11312"/>
          <a:stretch/>
        </p:blipFill>
        <p:spPr>
          <a:xfrm>
            <a:off x="3974366" y="3873395"/>
            <a:ext cx="4136986" cy="2568744"/>
          </a:xfrm>
          <a:prstGeom prst="rect">
            <a:avLst/>
          </a:prstGeom>
        </p:spPr>
      </p:pic>
      <p:pic>
        <p:nvPicPr>
          <p:cNvPr id="6" name="Picture 5"/>
          <p:cNvPicPr>
            <a:picLocks noChangeAspect="1"/>
          </p:cNvPicPr>
          <p:nvPr/>
        </p:nvPicPr>
        <p:blipFill rotWithShape="1">
          <a:blip r:embed="rId4"/>
          <a:srcRect t="13419" b="21066"/>
          <a:stretch/>
        </p:blipFill>
        <p:spPr>
          <a:xfrm>
            <a:off x="8179595" y="3494483"/>
            <a:ext cx="4012405" cy="3505007"/>
          </a:xfrm>
          <a:prstGeom prst="rect">
            <a:avLst/>
          </a:prstGeom>
        </p:spPr>
      </p:pic>
    </p:spTree>
    <p:extLst>
      <p:ext uri="{BB962C8B-B14F-4D97-AF65-F5344CB8AC3E}">
        <p14:creationId xmlns:p14="http://schemas.microsoft.com/office/powerpoint/2010/main" val="493799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9311" y="274321"/>
            <a:ext cx="11309684" cy="6367112"/>
          </a:xfrm>
        </p:spPr>
        <p:txBody>
          <a:bodyPr>
            <a:normAutofit fontScale="40000" lnSpcReduction="20000"/>
          </a:bodyPr>
          <a:lstStyle/>
          <a:p>
            <a:pPr>
              <a:lnSpc>
                <a:spcPct val="120000"/>
              </a:lnSpc>
            </a:pPr>
            <a:r>
              <a:rPr lang="en-US" sz="5000" b="1" u="sng" dirty="0"/>
              <a:t>So how did we accurately measure the projected areas? </a:t>
            </a:r>
          </a:p>
          <a:p>
            <a:pPr>
              <a:lnSpc>
                <a:spcPct val="120000"/>
              </a:lnSpc>
            </a:pPr>
            <a:r>
              <a:rPr lang="en-US" sz="4500" b="1" dirty="0"/>
              <a:t>Enter the </a:t>
            </a:r>
            <a:r>
              <a:rPr lang="en-US" sz="4500" b="1" u="sng" dirty="0"/>
              <a:t>‘planimeter’, </a:t>
            </a:r>
            <a:r>
              <a:rPr lang="en-US" sz="4500" b="1" dirty="0"/>
              <a:t>and </a:t>
            </a:r>
            <a:r>
              <a:rPr lang="en-US" sz="4500" b="1" u="sng" dirty="0"/>
              <a:t>scale models </a:t>
            </a:r>
            <a:r>
              <a:rPr lang="en-US" sz="4500" b="1" dirty="0"/>
              <a:t>of the spacecraft, which were photographed for all sun angles.(Again - photos of spinners with paddles.) Thermal usually had to ‘live’ with the configuration developed by mechanical, which was </a:t>
            </a:r>
            <a:r>
              <a:rPr lang="en-US" sz="4500" b="1" u="sng" dirty="0"/>
              <a:t>NOT</a:t>
            </a:r>
            <a:r>
              <a:rPr lang="en-US" sz="4500" b="1" dirty="0"/>
              <a:t> kind to the thermal engineer. ‘Huge lesson to be learned’ Henry Hartley </a:t>
            </a:r>
          </a:p>
          <a:p>
            <a:pPr marL="0" indent="0">
              <a:buNone/>
            </a:pPr>
            <a:endParaRPr lang="en-US" sz="3600" b="1"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3600" b="1" u="sng" dirty="0">
              <a:solidFill>
                <a:srgbClr val="FF0000"/>
              </a:solidFill>
            </a:endParaRPr>
          </a:p>
          <a:p>
            <a:pPr marL="0" indent="0">
              <a:buNone/>
            </a:pPr>
            <a:endParaRPr lang="en-US" sz="5000" b="1" u="sng" dirty="0">
              <a:solidFill>
                <a:srgbClr val="FF0000"/>
              </a:solidFill>
            </a:endParaRPr>
          </a:p>
          <a:p>
            <a:pPr marL="0" indent="0">
              <a:buNone/>
            </a:pPr>
            <a:endParaRPr lang="en-US" sz="5000" b="1" u="sng" dirty="0">
              <a:solidFill>
                <a:srgbClr val="FF0000"/>
              </a:solidFill>
            </a:endParaRPr>
          </a:p>
          <a:p>
            <a:pPr marL="0" indent="0">
              <a:buNone/>
            </a:pPr>
            <a:r>
              <a:rPr lang="en-US" sz="5000" b="1" u="sng" dirty="0"/>
              <a:t>Philosophy was to use available coatings; paints, VDA, VDG and thin (</a:t>
            </a:r>
            <a:r>
              <a:rPr lang="en-US" sz="5000" b="1" u="sng" dirty="0" err="1"/>
              <a:t>SiO</a:t>
            </a:r>
            <a:r>
              <a:rPr lang="en-US" sz="5000" b="1" u="sng" dirty="0"/>
              <a:t>) films. Why was that?</a:t>
            </a:r>
          </a:p>
          <a:p>
            <a:pPr marL="0" indent="0">
              <a:buNone/>
            </a:pPr>
            <a:r>
              <a:rPr lang="en-US" sz="5000" b="1" dirty="0"/>
              <a:t>Stability of coating solar absorptance was sometimes an issue, </a:t>
            </a:r>
            <a:r>
              <a:rPr lang="en-US" sz="5000" b="1" u="sng" dirty="0"/>
              <a:t>especially the impact of contamination</a:t>
            </a:r>
            <a:r>
              <a:rPr lang="en-US" sz="5000" b="1" dirty="0"/>
              <a:t>; not well understood at the time. </a:t>
            </a:r>
          </a:p>
          <a:p>
            <a:pPr marL="0" indent="0">
              <a:buNone/>
            </a:pPr>
            <a:r>
              <a:rPr lang="en-US" sz="5000" b="1" dirty="0"/>
              <a:t>Anchored IMPS are significant examples. How to counteract the potential impact of contamination.</a:t>
            </a:r>
          </a:p>
          <a:p>
            <a:endParaRPr lang="en-US" sz="3600" b="1" u="sng" dirty="0">
              <a:solidFill>
                <a:srgbClr val="FF0000"/>
              </a:solidFill>
            </a:endParaRPr>
          </a:p>
          <a:p>
            <a:endParaRPr lang="en-US" sz="2400" b="1" u="sng" dirty="0">
              <a:solidFill>
                <a:srgbClr val="FF0000"/>
              </a:solidFill>
            </a:endParaRPr>
          </a:p>
          <a:p>
            <a:endParaRPr lang="en-US" sz="2400" dirty="0"/>
          </a:p>
          <a:p>
            <a:endParaRPr lang="en-US" sz="2400" dirty="0"/>
          </a:p>
        </p:txBody>
      </p:sp>
      <p:pic>
        <p:nvPicPr>
          <p:cNvPr id="4" name="Picture 3"/>
          <p:cNvPicPr>
            <a:picLocks noChangeAspect="1"/>
          </p:cNvPicPr>
          <p:nvPr/>
        </p:nvPicPr>
        <p:blipFill>
          <a:blip r:embed="rId2"/>
          <a:stretch>
            <a:fillRect/>
          </a:stretch>
        </p:blipFill>
        <p:spPr>
          <a:xfrm>
            <a:off x="3590406" y="1597706"/>
            <a:ext cx="4162134" cy="3336946"/>
          </a:xfrm>
          <a:prstGeom prst="rect">
            <a:avLst/>
          </a:prstGeom>
        </p:spPr>
      </p:pic>
    </p:spTree>
    <p:extLst>
      <p:ext uri="{BB962C8B-B14F-4D97-AF65-F5344CB8AC3E}">
        <p14:creationId xmlns:p14="http://schemas.microsoft.com/office/powerpoint/2010/main" val="2049386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316"/>
            <a:ext cx="10515600" cy="691816"/>
          </a:xfrm>
        </p:spPr>
        <p:txBody>
          <a:bodyPr>
            <a:normAutofit fontScale="90000"/>
          </a:bodyPr>
          <a:lstStyle/>
          <a:p>
            <a:pPr algn="ctr"/>
            <a:r>
              <a:rPr lang="en-US" dirty="0"/>
              <a:t>THERMAL BRANCH SPECIFICS</a:t>
            </a:r>
          </a:p>
        </p:txBody>
      </p:sp>
      <p:sp>
        <p:nvSpPr>
          <p:cNvPr id="3" name="Content Placeholder 2"/>
          <p:cNvSpPr>
            <a:spLocks noGrp="1"/>
          </p:cNvSpPr>
          <p:nvPr>
            <p:ph idx="1"/>
          </p:nvPr>
        </p:nvSpPr>
        <p:spPr>
          <a:xfrm>
            <a:off x="493295" y="824164"/>
            <a:ext cx="7385684" cy="5829300"/>
          </a:xfrm>
        </p:spPr>
        <p:txBody>
          <a:bodyPr>
            <a:normAutofit lnSpcReduction="10000"/>
          </a:bodyPr>
          <a:lstStyle/>
          <a:p>
            <a:r>
              <a:rPr lang="en-US" sz="2000" b="1" u="sng" dirty="0"/>
              <a:t>DESIGN CONFIGURATIONS ‘GRAVITATED’ TO ‘SPINNING CYLINDERS’ WITH BODY MOUNTED SOLAR ARRAYS. (ISEE AND MMS). VASTLY SIMPLER. WHY? (PHOTO OF INTERNATIONAL SUN EARTH EXPLORER, ISEE/ICE)</a:t>
            </a:r>
            <a:endParaRPr lang="en-US" sz="2000" b="1" dirty="0"/>
          </a:p>
          <a:p>
            <a:r>
              <a:rPr lang="en-US" sz="2000" dirty="0"/>
              <a:t>A black cylinder insulated on the ends will be 25C. Think of a s/c with body mounted solar cells; great heat sink, high energy balance, result is an average temperature of 25C. No paddle shadowing to worry about. Very reliable!</a:t>
            </a:r>
          </a:p>
          <a:p>
            <a:r>
              <a:rPr lang="en-US" sz="2000" u="sng" dirty="0"/>
              <a:t>Some other items become 2</a:t>
            </a:r>
            <a:r>
              <a:rPr lang="en-US" sz="2000" u="sng" baseline="30000" dirty="0"/>
              <a:t>nd</a:t>
            </a:r>
            <a:r>
              <a:rPr lang="en-US" sz="2000" u="sng" dirty="0"/>
              <a:t> nature to the thermal engineer as the math model was developed.</a:t>
            </a:r>
            <a:r>
              <a:rPr lang="en-US" sz="2000" dirty="0"/>
              <a:t> Opposite sides of a cube, and adjacent sides all have a ‘geometric’ view factor = 0.2, or the following; black plate in space with MLI on the backside will be 120C; w/o MLI it will be 60C. A black sphere in sunlight will be 6C; etc. </a:t>
            </a:r>
          </a:p>
          <a:p>
            <a:r>
              <a:rPr lang="en-US" sz="2000" dirty="0"/>
              <a:t>Back to the flat plate in sunlight; white paint will allow it to run at room temperature, </a:t>
            </a:r>
            <a:r>
              <a:rPr lang="en-US" sz="2000" u="sng" dirty="0"/>
              <a:t>before it degrades</a:t>
            </a:r>
            <a:r>
              <a:rPr lang="en-US" sz="2000" dirty="0"/>
              <a:t>.</a:t>
            </a:r>
          </a:p>
          <a:p>
            <a:r>
              <a:rPr lang="en-US" sz="2000" b="1" u="sng" dirty="0"/>
              <a:t>SMALLER MATHEMATICAL MODELS, MANY, MANY FEWER NODES; </a:t>
            </a:r>
            <a:r>
              <a:rPr lang="en-US" b="1" u="sng" dirty="0"/>
              <a:t>BETTER UNDESTANDING </a:t>
            </a:r>
            <a:r>
              <a:rPr lang="en-US" sz="2000" b="1" u="sng" dirty="0"/>
              <a:t>OF VIEW FACTORS, RELATIVE IMPORTANCE OF COATINGS, HOW AND WHEN TO USE THEM</a:t>
            </a:r>
            <a:r>
              <a:rPr lang="en-US" sz="2000" dirty="0"/>
              <a:t>….. </a:t>
            </a:r>
          </a:p>
          <a:p>
            <a:endParaRPr lang="en-US" sz="1600" dirty="0"/>
          </a:p>
        </p:txBody>
      </p:sp>
      <p:pic>
        <p:nvPicPr>
          <p:cNvPr id="4" name="Picture 3"/>
          <p:cNvPicPr>
            <a:picLocks noChangeAspect="1"/>
          </p:cNvPicPr>
          <p:nvPr/>
        </p:nvPicPr>
        <p:blipFill>
          <a:blip r:embed="rId2"/>
          <a:stretch>
            <a:fillRect/>
          </a:stretch>
        </p:blipFill>
        <p:spPr>
          <a:xfrm>
            <a:off x="7878979" y="868357"/>
            <a:ext cx="4194412" cy="5590517"/>
          </a:xfrm>
          <a:prstGeom prst="rect">
            <a:avLst/>
          </a:prstGeom>
        </p:spPr>
      </p:pic>
    </p:spTree>
    <p:extLst>
      <p:ext uri="{BB962C8B-B14F-4D97-AF65-F5344CB8AC3E}">
        <p14:creationId xmlns:p14="http://schemas.microsoft.com/office/powerpoint/2010/main" val="5760882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6247" y="276726"/>
            <a:ext cx="11600953" cy="4406592"/>
          </a:xfrm>
        </p:spPr>
        <p:txBody>
          <a:bodyPr>
            <a:normAutofit/>
          </a:bodyPr>
          <a:lstStyle/>
          <a:p>
            <a:r>
              <a:rPr lang="en-US" b="1" dirty="0"/>
              <a:t>What would we do with an ‘IMP’ today’? Two possibilities.</a:t>
            </a:r>
          </a:p>
        </p:txBody>
      </p:sp>
      <p:pic>
        <p:nvPicPr>
          <p:cNvPr id="4" name="Picture 3"/>
          <p:cNvPicPr>
            <a:picLocks noChangeAspect="1"/>
          </p:cNvPicPr>
          <p:nvPr/>
        </p:nvPicPr>
        <p:blipFill>
          <a:blip r:embed="rId2"/>
          <a:stretch>
            <a:fillRect/>
          </a:stretch>
        </p:blipFill>
        <p:spPr>
          <a:xfrm>
            <a:off x="674435" y="2595479"/>
            <a:ext cx="4139543" cy="2566638"/>
          </a:xfrm>
          <a:prstGeom prst="rect">
            <a:avLst/>
          </a:prstGeom>
        </p:spPr>
      </p:pic>
      <p:pic>
        <p:nvPicPr>
          <p:cNvPr id="5" name="Picture 4"/>
          <p:cNvPicPr>
            <a:picLocks noChangeAspect="1"/>
          </p:cNvPicPr>
          <p:nvPr/>
        </p:nvPicPr>
        <p:blipFill rotWithShape="1">
          <a:blip r:embed="rId3"/>
          <a:srcRect b="53010"/>
          <a:stretch/>
        </p:blipFill>
        <p:spPr>
          <a:xfrm>
            <a:off x="6506490" y="2595479"/>
            <a:ext cx="4101036" cy="2567587"/>
          </a:xfrm>
          <a:prstGeom prst="rect">
            <a:avLst/>
          </a:prstGeom>
        </p:spPr>
      </p:pic>
    </p:spTree>
    <p:extLst>
      <p:ext uri="{BB962C8B-B14F-4D97-AF65-F5344CB8AC3E}">
        <p14:creationId xmlns:p14="http://schemas.microsoft.com/office/powerpoint/2010/main" val="527334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BD52C-55C0-496D-B66B-D93DE93E13FB}"/>
              </a:ext>
            </a:extLst>
          </p:cNvPr>
          <p:cNvSpPr>
            <a:spLocks noGrp="1"/>
          </p:cNvSpPr>
          <p:nvPr>
            <p:ph type="title"/>
          </p:nvPr>
        </p:nvSpPr>
        <p:spPr/>
        <p:txBody>
          <a:bodyPr/>
          <a:lstStyle/>
          <a:p>
            <a:r>
              <a:rPr lang="en-US" b="1" u="sng" dirty="0"/>
              <a:t>COATINGS FACILITIES</a:t>
            </a:r>
          </a:p>
        </p:txBody>
      </p:sp>
      <p:sp>
        <p:nvSpPr>
          <p:cNvPr id="3" name="Content Placeholder 2">
            <a:extLst>
              <a:ext uri="{FF2B5EF4-FFF2-40B4-BE49-F238E27FC236}">
                <a16:creationId xmlns:a16="http://schemas.microsoft.com/office/drawing/2014/main" id="{93570BE5-46CB-4A00-9029-64B4A2D37295}"/>
              </a:ext>
            </a:extLst>
          </p:cNvPr>
          <p:cNvSpPr>
            <a:spLocks noGrp="1"/>
          </p:cNvSpPr>
          <p:nvPr>
            <p:ph idx="1"/>
          </p:nvPr>
        </p:nvSpPr>
        <p:spPr/>
        <p:txBody>
          <a:bodyPr>
            <a:normAutofit fontScale="92500" lnSpcReduction="20000"/>
          </a:bodyPr>
          <a:lstStyle/>
          <a:p>
            <a:pPr marL="0" indent="0">
              <a:buNone/>
            </a:pPr>
            <a:r>
              <a:rPr lang="en-US" b="1" u="sng" dirty="0"/>
              <a:t>The Thermal Branch facilities were state of the art for that era</a:t>
            </a:r>
            <a:r>
              <a:rPr lang="en-US" b="1" dirty="0"/>
              <a:t> </a:t>
            </a:r>
          </a:p>
          <a:p>
            <a:r>
              <a:rPr lang="en-US" b="1" u="sng" dirty="0"/>
              <a:t>The coatings facility</a:t>
            </a:r>
            <a:r>
              <a:rPr lang="en-US" b="1" dirty="0"/>
              <a:t> was the best of its kind in the industry. </a:t>
            </a:r>
          </a:p>
          <a:p>
            <a:r>
              <a:rPr lang="en-US" b="1" u="sng" dirty="0"/>
              <a:t>Jack Triolo/Jim Heaney</a:t>
            </a:r>
            <a:r>
              <a:rPr lang="en-US" b="1" dirty="0"/>
              <a:t> were the ‘measurements’ experts as well as the developers of state-of-the-art thin film (</a:t>
            </a:r>
            <a:r>
              <a:rPr lang="en-US" b="1" dirty="0" err="1"/>
              <a:t>SiOx</a:t>
            </a:r>
            <a:r>
              <a:rPr lang="en-US" b="1" dirty="0"/>
              <a:t>) coatings,</a:t>
            </a:r>
            <a:r>
              <a:rPr lang="en-US" dirty="0"/>
              <a:t>. </a:t>
            </a:r>
          </a:p>
          <a:p>
            <a:r>
              <a:rPr lang="en-US" sz="3200" b="1" u="sng" dirty="0"/>
              <a:t>Bob Sheehy was the ‘innovator’, manager and architect of coatings application</a:t>
            </a:r>
            <a:r>
              <a:rPr lang="en-US" sz="3200" b="1" dirty="0"/>
              <a:t>. </a:t>
            </a:r>
            <a:r>
              <a:rPr lang="en-US" sz="3200" b="1" u="sng" dirty="0"/>
              <a:t>He was the developer of Ag Teflon</a:t>
            </a:r>
            <a:r>
              <a:rPr lang="en-US" sz="3200" b="1" dirty="0"/>
              <a:t>, </a:t>
            </a:r>
            <a:r>
              <a:rPr lang="en-US" b="1" dirty="0"/>
              <a:t>was chosen to provide the coated sun visors for the astronauts etc.</a:t>
            </a:r>
            <a:r>
              <a:rPr lang="en-US" dirty="0"/>
              <a:t> </a:t>
            </a:r>
          </a:p>
          <a:p>
            <a:r>
              <a:rPr lang="en-US" b="1" dirty="0"/>
              <a:t>Grace Miller arrived in the late 60s, as an expert on coatings applications, </a:t>
            </a:r>
            <a:r>
              <a:rPr lang="en-US" b="1" u="sng" dirty="0"/>
              <a:t>and is, to this day, as vital as ever. </a:t>
            </a:r>
            <a:r>
              <a:rPr lang="en-US" b="1" dirty="0"/>
              <a:t>Contamination was not yet ‘discovered’. Jack Triolo became the czar.  </a:t>
            </a:r>
          </a:p>
          <a:p>
            <a:r>
              <a:rPr lang="en-US" b="1" dirty="0"/>
              <a:t>Who developed the paint for the Statue of Liberty?</a:t>
            </a:r>
          </a:p>
          <a:p>
            <a:r>
              <a:rPr lang="en-US" b="1" u="sng" dirty="0"/>
              <a:t>Coatings were ‘the’ critical thermal element during that era. </a:t>
            </a:r>
          </a:p>
          <a:p>
            <a:endParaRPr lang="en-US" dirty="0"/>
          </a:p>
        </p:txBody>
      </p:sp>
    </p:spTree>
    <p:extLst>
      <p:ext uri="{BB962C8B-B14F-4D97-AF65-F5344CB8AC3E}">
        <p14:creationId xmlns:p14="http://schemas.microsoft.com/office/powerpoint/2010/main" val="291778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2803</TotalTime>
  <Words>1542</Words>
  <Application>Microsoft Office PowerPoint</Application>
  <PresentationFormat>Widescreen</PresentationFormat>
  <Paragraphs>90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‘ORAL HISTORY’ of THERMAL (1960 – mid 1970s)  “HISTORY MATTERS”</vt:lpstr>
      <vt:lpstr>AGENDA</vt:lpstr>
      <vt:lpstr>OVERALL HISTORICAL PERSPECTIVE/SCIENCE MISSIONS- THE ‘SIXTIES’+</vt:lpstr>
      <vt:lpstr>A LITTLE DEEPER INTO AN OVERVIEW OF THE PERIOD</vt:lpstr>
      <vt:lpstr>THE ‘GANG’</vt:lpstr>
      <vt:lpstr>PowerPoint Presentation</vt:lpstr>
      <vt:lpstr>NOW, SOME IMPORTANT SPECIFICS</vt:lpstr>
      <vt:lpstr>PowerPoint Presentation</vt:lpstr>
      <vt:lpstr>THERMAL BRANCH SPECIFICS</vt:lpstr>
      <vt:lpstr>PowerPoint Presentation</vt:lpstr>
      <vt:lpstr>COATINGS FACILITIES</vt:lpstr>
    </vt:vector>
  </TitlesOfParts>
  <Company>HPES ACES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‘THERMAL HISTORY’ (1960 – mid 1970s)</dc:title>
  <dc:creator>Powers, Daniel F. (GSFC-5450)</dc:creator>
  <cp:lastModifiedBy>Edward Powers</cp:lastModifiedBy>
  <cp:revision>125</cp:revision>
  <dcterms:created xsi:type="dcterms:W3CDTF">2019-08-26T17:43:21Z</dcterms:created>
  <dcterms:modified xsi:type="dcterms:W3CDTF">2020-02-26T17:28:26Z</dcterms:modified>
</cp:coreProperties>
</file>