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3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4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5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5" r:id="rId5"/>
    <p:sldMasterId id="2147484015" r:id="rId6"/>
    <p:sldMasterId id="2147484023" r:id="rId7"/>
    <p:sldMasterId id="2147484028" r:id="rId8"/>
    <p:sldMasterId id="2147484037" r:id="rId9"/>
    <p:sldMasterId id="2147484046" r:id="rId10"/>
  </p:sldMasterIdLst>
  <p:notesMasterIdLst>
    <p:notesMasterId r:id="rId45"/>
  </p:notesMasterIdLst>
  <p:handoutMasterIdLst>
    <p:handoutMasterId r:id="rId46"/>
  </p:handoutMasterIdLst>
  <p:sldIdLst>
    <p:sldId id="2822" r:id="rId11"/>
    <p:sldId id="2336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7" r:id="rId21"/>
    <p:sldId id="314" r:id="rId22"/>
    <p:sldId id="279" r:id="rId23"/>
    <p:sldId id="2818" r:id="rId24"/>
    <p:sldId id="280" r:id="rId25"/>
    <p:sldId id="281" r:id="rId26"/>
    <p:sldId id="283" r:id="rId27"/>
    <p:sldId id="284" r:id="rId28"/>
    <p:sldId id="2817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304" r:id="rId37"/>
    <p:sldId id="258" r:id="rId38"/>
    <p:sldId id="2821" r:id="rId39"/>
    <p:sldId id="293" r:id="rId40"/>
    <p:sldId id="301" r:id="rId41"/>
    <p:sldId id="300" r:id="rId42"/>
    <p:sldId id="303" r:id="rId43"/>
    <p:sldId id="2823" r:id="rId44"/>
  </p:sldIdLst>
  <p:sldSz cx="9144000" cy="6858000" type="screen4x3"/>
  <p:notesSz cx="7010400" cy="9296400"/>
  <p:defaultTextStyle>
    <a:defPPr>
      <a:defRPr lang="en-US"/>
    </a:defPPr>
    <a:lvl1pPr marL="0" algn="l" defTabSz="1218731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365" algn="l" defTabSz="1218731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8731" algn="l" defTabSz="1218731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101" algn="l" defTabSz="1218731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7467" algn="l" defTabSz="1218731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6832" algn="l" defTabSz="1218731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6201" algn="l" defTabSz="1218731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5563" algn="l" defTabSz="1218731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4933" algn="l" defTabSz="1218731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orient="horz" pos="758" userDrawn="1">
          <p15:clr>
            <a:srgbClr val="A4A3A4"/>
          </p15:clr>
        </p15:guide>
        <p15:guide id="4" pos="198" userDrawn="1">
          <p15:clr>
            <a:srgbClr val="A4A3A4"/>
          </p15:clr>
        </p15:guide>
        <p15:guide id="10" pos="2882" userDrawn="1">
          <p15:clr>
            <a:srgbClr val="A4A3A4"/>
          </p15:clr>
        </p15:guide>
        <p15:guide id="11" orient="horz" pos="480" userDrawn="1">
          <p15:clr>
            <a:srgbClr val="A4A3A4"/>
          </p15:clr>
        </p15:guide>
        <p15:guide id="12" pos="1062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8" userDrawn="1">
          <p15:clr>
            <a:srgbClr val="A4A3A4"/>
          </p15:clr>
        </p15:guide>
        <p15:guide id="2" pos="2208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Microsoft Office User" initials="" lastIdx="1" clrIdx="0"/>
  <p:cmAuthor id="1" name="Smith, David Alan (MSFC-XP50)[ESSCA]" initials="SDA(" lastIdx="5" clrIdx="1">
    <p:extLst>
      <p:ext uri="{19B8F6BF-5375-455C-9EA6-DF929625EA0E}">
        <p15:presenceInfo xmlns:p15="http://schemas.microsoft.com/office/powerpoint/2012/main" userId="S::dasmith7@ndc.nasa.gov::2361faf2-2200-4b45-836c-f3b5e68ff17d" providerId="AD"/>
      </p:ext>
    </p:extLst>
  </p:cmAuthor>
  <p:cmAuthor id="2" name="Hornbuckle, Sarah L. (MSFC-XP02)[MIPSS PC]" initials="HSL(P" lastIdx="2" clrIdx="2">
    <p:extLst>
      <p:ext uri="{19B8F6BF-5375-455C-9EA6-DF929625EA0E}">
        <p15:presenceInfo xmlns:p15="http://schemas.microsoft.com/office/powerpoint/2012/main" userId="S::shornbuc@ndc.nasa.gov::3ea3ee5d-b232-4db7-9b3e-46f004289ce7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FAFAFA"/>
    <a:srgbClr val="C0C0C0"/>
    <a:srgbClr val="E6E6E6"/>
    <a:srgbClr val="7F7F7F"/>
    <a:srgbClr val="B8CCDB"/>
    <a:srgbClr val="FFFFFF"/>
    <a:srgbClr val="EAEAEA"/>
    <a:srgbClr val="E46C0A"/>
    <a:srgbClr val="F78C5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AF606853-7671-496A-8E4F-DF71F8EC918B}" styleName="Dark Style 1 - Accent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551" autoAdjust="0"/>
    <p:restoredTop sz="91434" autoAdjust="0"/>
  </p:normalViewPr>
  <p:slideViewPr>
    <p:cSldViewPr snapToGrid="0">
      <p:cViewPr varScale="1">
        <p:scale>
          <a:sx n="153" d="100"/>
          <a:sy n="153" d="100"/>
        </p:scale>
        <p:origin x="1932" y="144"/>
      </p:cViewPr>
      <p:guideLst>
        <p:guide orient="horz" pos="758"/>
        <p:guide pos="198"/>
        <p:guide pos="2882"/>
        <p:guide orient="horz" pos="480"/>
        <p:guide pos="106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82" d="100"/>
        <a:sy n="82" d="100"/>
      </p:scale>
      <p:origin x="0" y="0"/>
    </p:cViewPr>
  </p:sorterViewPr>
  <p:notesViewPr>
    <p:cSldViewPr snapToGrid="0" snapToObjects="1">
      <p:cViewPr varScale="1">
        <p:scale>
          <a:sx n="61" d="100"/>
          <a:sy n="61" d="100"/>
        </p:scale>
        <p:origin x="3184" y="216"/>
      </p:cViewPr>
      <p:guideLst>
        <p:guide orient="horz" pos="2928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9" Type="http://schemas.openxmlformats.org/officeDocument/2006/relationships/slide" Target="slides/slide29.xml"/><Relationship Id="rId21" Type="http://schemas.openxmlformats.org/officeDocument/2006/relationships/slide" Target="slides/slide11.xml"/><Relationship Id="rId34" Type="http://schemas.openxmlformats.org/officeDocument/2006/relationships/slide" Target="slides/slide24.xml"/><Relationship Id="rId42" Type="http://schemas.openxmlformats.org/officeDocument/2006/relationships/slide" Target="slides/slide32.xml"/><Relationship Id="rId47" Type="http://schemas.openxmlformats.org/officeDocument/2006/relationships/commentAuthors" Target="commentAuthors.xml"/><Relationship Id="rId50" Type="http://schemas.openxmlformats.org/officeDocument/2006/relationships/theme" Target="theme/theme1.xml"/><Relationship Id="rId7" Type="http://schemas.openxmlformats.org/officeDocument/2006/relationships/slideMaster" Target="slideMasters/slideMaster3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9" Type="http://schemas.openxmlformats.org/officeDocument/2006/relationships/slide" Target="slides/slide19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slide" Target="slides/slide22.xml"/><Relationship Id="rId37" Type="http://schemas.openxmlformats.org/officeDocument/2006/relationships/slide" Target="slides/slide27.xml"/><Relationship Id="rId40" Type="http://schemas.openxmlformats.org/officeDocument/2006/relationships/slide" Target="slides/slide30.xml"/><Relationship Id="rId45" Type="http://schemas.openxmlformats.org/officeDocument/2006/relationships/notesMaster" Target="notesMasters/notesMaster1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slide" Target="slides/slide26.xml"/><Relationship Id="rId49" Type="http://schemas.openxmlformats.org/officeDocument/2006/relationships/viewProps" Target="viewProps.xml"/><Relationship Id="rId10" Type="http://schemas.openxmlformats.org/officeDocument/2006/relationships/slideMaster" Target="slideMasters/slideMaster6.xml"/><Relationship Id="rId19" Type="http://schemas.openxmlformats.org/officeDocument/2006/relationships/slide" Target="slides/slide9.xml"/><Relationship Id="rId31" Type="http://schemas.openxmlformats.org/officeDocument/2006/relationships/slide" Target="slides/slide21.xml"/><Relationship Id="rId44" Type="http://schemas.openxmlformats.org/officeDocument/2006/relationships/slide" Target="slides/slide34.xml"/><Relationship Id="rId4" Type="http://schemas.openxmlformats.org/officeDocument/2006/relationships/customXml" Target="../customXml/item4.xml"/><Relationship Id="rId9" Type="http://schemas.openxmlformats.org/officeDocument/2006/relationships/slideMaster" Target="slideMasters/slideMaster5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slide" Target="slides/slide25.xml"/><Relationship Id="rId43" Type="http://schemas.openxmlformats.org/officeDocument/2006/relationships/slide" Target="slides/slide33.xml"/><Relationship Id="rId48" Type="http://schemas.openxmlformats.org/officeDocument/2006/relationships/presProps" Target="presProps.xml"/><Relationship Id="rId8" Type="http://schemas.openxmlformats.org/officeDocument/2006/relationships/slideMaster" Target="slideMasters/slideMaster4.xml"/><Relationship Id="rId51" Type="http://schemas.openxmlformats.org/officeDocument/2006/relationships/tableStyles" Target="tableStyles.xml"/><Relationship Id="rId3" Type="http://schemas.openxmlformats.org/officeDocument/2006/relationships/customXml" Target="../customXml/item3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slide" Target="slides/slide23.xml"/><Relationship Id="rId38" Type="http://schemas.openxmlformats.org/officeDocument/2006/relationships/slide" Target="slides/slide28.xml"/><Relationship Id="rId46" Type="http://schemas.openxmlformats.org/officeDocument/2006/relationships/handoutMaster" Target="handoutMasters/handoutMaster1.xml"/><Relationship Id="rId20" Type="http://schemas.openxmlformats.org/officeDocument/2006/relationships/slide" Target="slides/slide10.xml"/><Relationship Id="rId41" Type="http://schemas.openxmlformats.org/officeDocument/2006/relationships/slide" Target="slides/slide3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3"/>
            <a:ext cx="3037840" cy="464820"/>
          </a:xfrm>
          <a:prstGeom prst="rect">
            <a:avLst/>
          </a:prstGeom>
        </p:spPr>
        <p:txBody>
          <a:bodyPr vert="horz" lIns="93147" tIns="46574" rIns="93147" bIns="46574" rtlCol="0"/>
          <a:lstStyle>
            <a:lvl1pPr algn="l">
              <a:defRPr sz="1200"/>
            </a:lvl1pPr>
          </a:lstStyle>
          <a:p>
            <a:endParaRPr lang="en-US" dirty="0">
              <a:latin typeface="Century Gothic" panose="020B0502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42" y="3"/>
            <a:ext cx="3037840" cy="464820"/>
          </a:xfrm>
          <a:prstGeom prst="rect">
            <a:avLst/>
          </a:prstGeom>
        </p:spPr>
        <p:txBody>
          <a:bodyPr vert="horz" lIns="93147" tIns="46574" rIns="93147" bIns="46574" rtlCol="0"/>
          <a:lstStyle>
            <a:lvl1pPr algn="r">
              <a:defRPr sz="1200"/>
            </a:lvl1pPr>
          </a:lstStyle>
          <a:p>
            <a:fld id="{615B3604-A80B-8C40-B401-8FA74DA54801}" type="datetimeFigureOut">
              <a:rPr lang="en-US" smtClean="0">
                <a:latin typeface="Century Gothic" panose="020B0502020202020204" pitchFamily="34" charset="0"/>
              </a:rPr>
              <a:pPr/>
              <a:t>12/7/2022</a:t>
            </a:fld>
            <a:endParaRPr lang="en-US" dirty="0">
              <a:latin typeface="Century Gothic" panose="020B0502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8829967"/>
            <a:ext cx="3037840" cy="464820"/>
          </a:xfrm>
          <a:prstGeom prst="rect">
            <a:avLst/>
          </a:prstGeom>
        </p:spPr>
        <p:txBody>
          <a:bodyPr vert="horz" lIns="93147" tIns="46574" rIns="93147" bIns="46574" rtlCol="0" anchor="b"/>
          <a:lstStyle>
            <a:lvl1pPr algn="l">
              <a:defRPr sz="1200"/>
            </a:lvl1pPr>
          </a:lstStyle>
          <a:p>
            <a:endParaRPr lang="en-US" dirty="0">
              <a:latin typeface="Century Gothic" panose="020B0502020202020204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42" y="8829967"/>
            <a:ext cx="3037840" cy="464820"/>
          </a:xfrm>
          <a:prstGeom prst="rect">
            <a:avLst/>
          </a:prstGeom>
        </p:spPr>
        <p:txBody>
          <a:bodyPr vert="horz" lIns="93147" tIns="46574" rIns="93147" bIns="46574" rtlCol="0" anchor="b"/>
          <a:lstStyle>
            <a:lvl1pPr algn="r">
              <a:defRPr sz="1200"/>
            </a:lvl1pPr>
          </a:lstStyle>
          <a:p>
            <a:fld id="{B9A3D965-854C-544E-BC83-B34DD28D8A23}" type="slidenum">
              <a:rPr lang="en-US" smtClean="0">
                <a:latin typeface="Century Gothic" panose="020B0502020202020204" pitchFamily="34" charset="0"/>
              </a:rPr>
              <a:pPr/>
              <a:t>‹#›</a:t>
            </a:fld>
            <a:endParaRPr lang="en-US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05013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3"/>
            <a:ext cx="3037840" cy="464820"/>
          </a:xfrm>
          <a:prstGeom prst="rect">
            <a:avLst/>
          </a:prstGeom>
        </p:spPr>
        <p:txBody>
          <a:bodyPr vert="horz" lIns="93147" tIns="46574" rIns="93147" bIns="46574" rtlCol="0"/>
          <a:lstStyle>
            <a:lvl1pPr algn="l">
              <a:defRPr sz="1200" b="0" i="0">
                <a:latin typeface="Century Gothic" panose="020B0502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42" y="3"/>
            <a:ext cx="3037840" cy="464820"/>
          </a:xfrm>
          <a:prstGeom prst="rect">
            <a:avLst/>
          </a:prstGeom>
        </p:spPr>
        <p:txBody>
          <a:bodyPr vert="horz" lIns="93147" tIns="46574" rIns="93147" bIns="46574" rtlCol="0"/>
          <a:lstStyle>
            <a:lvl1pPr algn="r">
              <a:defRPr sz="1200" b="0" i="0">
                <a:latin typeface="Century Gothic" panose="020B0502020202020204" pitchFamily="34" charset="0"/>
              </a:defRPr>
            </a:lvl1pPr>
          </a:lstStyle>
          <a:p>
            <a:fld id="{EC8FE7F7-238C-A74E-B3E1-A0422E327AA2}" type="datetimeFigureOut">
              <a:rPr lang="en-US" smtClean="0"/>
              <a:pPr/>
              <a:t>12/7/2022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8500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47" tIns="46574" rIns="93147" bIns="46574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3"/>
            <a:ext cx="5608320" cy="4183380"/>
          </a:xfrm>
          <a:prstGeom prst="rect">
            <a:avLst/>
          </a:prstGeom>
        </p:spPr>
        <p:txBody>
          <a:bodyPr vert="horz" lIns="93147" tIns="46574" rIns="93147" bIns="46574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8829967"/>
            <a:ext cx="3037840" cy="464820"/>
          </a:xfrm>
          <a:prstGeom prst="rect">
            <a:avLst/>
          </a:prstGeom>
        </p:spPr>
        <p:txBody>
          <a:bodyPr vert="horz" lIns="93147" tIns="46574" rIns="93147" bIns="46574" rtlCol="0" anchor="b"/>
          <a:lstStyle>
            <a:lvl1pPr algn="l">
              <a:defRPr sz="1200" b="0" i="0">
                <a:latin typeface="Century Gothic" panose="020B0502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42" y="8829967"/>
            <a:ext cx="3037840" cy="464820"/>
          </a:xfrm>
          <a:prstGeom prst="rect">
            <a:avLst/>
          </a:prstGeom>
        </p:spPr>
        <p:txBody>
          <a:bodyPr vert="horz" lIns="93147" tIns="46574" rIns="93147" bIns="46574" rtlCol="0" anchor="b"/>
          <a:lstStyle>
            <a:lvl1pPr algn="r">
              <a:defRPr sz="1200" b="0" i="0">
                <a:latin typeface="Century Gothic" panose="020B0502020202020204" pitchFamily="34" charset="0"/>
              </a:defRPr>
            </a:lvl1pPr>
          </a:lstStyle>
          <a:p>
            <a:fld id="{406953A5-29E5-BC44-8932-1EFF91B36C2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614411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609365" rtl="0" eaLnBrk="1" latinLnBrk="0" hangingPunct="1">
      <a:defRPr sz="1600" b="0" i="0"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1pPr>
    <a:lvl2pPr marL="609365" algn="l" defTabSz="609365" rtl="0" eaLnBrk="1" latinLnBrk="0" hangingPunct="1">
      <a:defRPr sz="1600" b="0" i="0"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2pPr>
    <a:lvl3pPr marL="1218731" algn="l" defTabSz="609365" rtl="0" eaLnBrk="1" latinLnBrk="0" hangingPunct="1">
      <a:defRPr sz="1600" b="0" i="0"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3pPr>
    <a:lvl4pPr marL="1828101" algn="l" defTabSz="609365" rtl="0" eaLnBrk="1" latinLnBrk="0" hangingPunct="1">
      <a:defRPr sz="1600" b="0" i="0"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4pPr>
    <a:lvl5pPr marL="2437467" algn="l" defTabSz="609365" rtl="0" eaLnBrk="1" latinLnBrk="0" hangingPunct="1">
      <a:defRPr sz="1600" b="0" i="0" kern="1200">
        <a:solidFill>
          <a:schemeClr val="tx1"/>
        </a:solidFill>
        <a:latin typeface="Century Gothic" panose="020B0502020202020204" pitchFamily="34" charset="0"/>
        <a:ea typeface="+mn-ea"/>
        <a:cs typeface="+mn-cs"/>
      </a:defRPr>
    </a:lvl5pPr>
    <a:lvl6pPr marL="3046832" algn="l" defTabSz="6093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6201" algn="l" defTabSz="6093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5563" algn="l" defTabSz="6093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4933" algn="l" defTabSz="6093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D05A779-1CC1-4C0F-B10A-94D7746E263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193776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6953A5-29E5-BC44-8932-1EFF91B36C2F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09306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7.pn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5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emf"/><Relationship Id="rId1" Type="http://schemas.openxmlformats.org/officeDocument/2006/relationships/slideMaster" Target="../slideMasters/slideMaster6.xml"/><Relationship Id="rId5" Type="http://schemas.openxmlformats.org/officeDocument/2006/relationships/image" Target="../media/image14.png"/><Relationship Id="rId4" Type="http://schemas.openxmlformats.org/officeDocument/2006/relationships/image" Target="../media/image13.svg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4">
            <a:extLst>
              <a:ext uri="{FF2B5EF4-FFF2-40B4-BE49-F238E27FC236}">
                <a16:creationId xmlns:a16="http://schemas.microsoft.com/office/drawing/2014/main" id="{DB7212AF-72C9-B44C-89D5-CE435EFE2C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877228" y="6647415"/>
            <a:ext cx="1266775" cy="190185"/>
          </a:xfrm>
          <a:prstGeom prst="rect">
            <a:avLst/>
          </a:prstGeom>
        </p:spPr>
        <p:txBody>
          <a:bodyPr/>
          <a:lstStyle>
            <a:lvl1pPr>
              <a:defRPr sz="750">
                <a:solidFill>
                  <a:schemeClr val="bg1"/>
                </a:solidFill>
                <a:latin typeface="+mj-lt"/>
              </a:defRPr>
            </a:lvl1pPr>
          </a:lstStyle>
          <a:p>
            <a:pPr algn="r" defTabSz="514325"/>
            <a:r>
              <a:rPr lang="en-US"/>
              <a:t>Page </a:t>
            </a:r>
            <a:fld id="{ECB00B25-817B-49D3-800D-ED5A8EAE58EC}" type="slidenum">
              <a:rPr lang="en-US" smtClean="0"/>
              <a:pPr algn="r" defTabSz="514325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94648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s SLS Slide Master Aug20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>
            <a:spLocks noGrp="1" noChangeArrowheads="1"/>
          </p:cNvSpPr>
          <p:nvPr>
            <p:ph type="title" hasCustomPrompt="1"/>
          </p:nvPr>
        </p:nvSpPr>
        <p:spPr bwMode="auto">
          <a:xfrm>
            <a:off x="848847" y="179884"/>
            <a:ext cx="8295155" cy="6689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ma14="http://schemas.microsoft.com/office/mac/drawingml/2011/main" xmlns="" val="1"/>
            </a:ex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0" rIns="0" bIns="0" numCol="1" anchor="ctr" anchorCtr="0" compatLnSpc="1">
            <a:prstTxWarp prst="textNoShape">
              <a:avLst/>
            </a:prstTxWarp>
          </a:bodyPr>
          <a:lstStyle>
            <a:lvl1pPr>
              <a:defRPr b="0" baseline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>
          <a:xfrm>
            <a:off x="199747" y="1052518"/>
            <a:ext cx="8748944" cy="5405437"/>
          </a:xfrm>
          <a:prstGeom prst="rect">
            <a:avLst/>
          </a:prstGeom>
        </p:spPr>
        <p:txBody>
          <a:bodyPr/>
          <a:lstStyle>
            <a:lvl1pPr marL="88102" indent="-88102">
              <a:spcBef>
                <a:spcPts val="150"/>
              </a:spcBef>
              <a:buClr>
                <a:srgbClr val="DC6115"/>
              </a:buClr>
              <a:buFont typeface="Arial" panose="020B0604020202020204" pitchFamily="34" charset="0"/>
              <a:buChar char="•"/>
              <a:tabLst/>
              <a:defRPr sz="1600">
                <a:latin typeface="Century Gothic" panose="020B0502020202020204" pitchFamily="34" charset="0"/>
              </a:defRPr>
            </a:lvl1pPr>
            <a:lvl2pPr marL="383363" indent="-129773">
              <a:spcBef>
                <a:spcPts val="150"/>
              </a:spcBef>
              <a:buClr>
                <a:srgbClr val="DC6115"/>
              </a:buClr>
              <a:buFont typeface="LucidaGrande" charset="0"/>
              <a:buChar char="–"/>
              <a:defRPr sz="1200">
                <a:latin typeface="Century Gothic" panose="020B0502020202020204" pitchFamily="34" charset="0"/>
              </a:defRPr>
            </a:lvl2pPr>
            <a:lvl3pPr marL="517896" indent="-89293">
              <a:spcBef>
                <a:spcPts val="150"/>
              </a:spcBef>
              <a:buClr>
                <a:srgbClr val="DC6115"/>
              </a:buClr>
              <a:buFont typeface="Arial" panose="020B0604020202020204" pitchFamily="34" charset="0"/>
              <a:buChar char="•"/>
              <a:tabLst/>
              <a:defRPr sz="1200">
                <a:latin typeface="Century Gothic" panose="020B0502020202020204" pitchFamily="34" charset="0"/>
              </a:defRPr>
            </a:lvl3pPr>
            <a:lvl4pPr marL="644097" indent="-89293">
              <a:spcBef>
                <a:spcPts val="150"/>
              </a:spcBef>
              <a:buClr>
                <a:srgbClr val="DC6115"/>
              </a:buClr>
              <a:buFont typeface="LucidaGrande" charset="0"/>
              <a:buChar char="–"/>
              <a:tabLst/>
              <a:defRPr sz="1200">
                <a:latin typeface="Century Gothic" panose="020B0502020202020204" pitchFamily="34" charset="0"/>
              </a:defRPr>
            </a:lvl4pPr>
            <a:lvl5pPr marL="816728" indent="-84531">
              <a:spcBef>
                <a:spcPts val="150"/>
              </a:spcBef>
              <a:buClr>
                <a:srgbClr val="DC6115"/>
              </a:buClr>
              <a:buFont typeface="Arial" panose="020B0604020202020204" pitchFamily="34" charset="0"/>
              <a:buChar char="•"/>
              <a:tabLst/>
              <a:defRPr sz="1200"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4">
            <a:extLst>
              <a:ext uri="{FF2B5EF4-FFF2-40B4-BE49-F238E27FC236}">
                <a16:creationId xmlns:a16="http://schemas.microsoft.com/office/drawing/2014/main" id="{DB7212AF-72C9-B44C-89D5-CE435EFE2C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681916" y="6535375"/>
            <a:ext cx="1266775" cy="190185"/>
          </a:xfrm>
          <a:prstGeom prst="rect">
            <a:avLst/>
          </a:prstGeom>
        </p:spPr>
        <p:txBody>
          <a:bodyPr/>
          <a:lstStyle>
            <a:lvl1pPr>
              <a:defRPr sz="75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</a:lstStyle>
          <a:p>
            <a:pPr algn="r" defTabSz="514325"/>
            <a:r>
              <a:rPr lang="en-US"/>
              <a:t>Page </a:t>
            </a:r>
            <a:fld id="{ECB00B25-817B-49D3-800D-ED5A8EAE58EC}" type="slidenum">
              <a:rPr lang="en-US" smtClean="0"/>
              <a:pPr algn="r" defTabSz="514325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12443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Century Gothic" panose="020B0502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lide Number Placeholder 4">
            <a:extLst>
              <a:ext uri="{FF2B5EF4-FFF2-40B4-BE49-F238E27FC236}">
                <a16:creationId xmlns:a16="http://schemas.microsoft.com/office/drawing/2014/main" id="{DB7212AF-72C9-B44C-89D5-CE435EFE2C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877228" y="6647415"/>
            <a:ext cx="1266775" cy="190185"/>
          </a:xfrm>
          <a:prstGeom prst="rect">
            <a:avLst/>
          </a:prstGeom>
        </p:spPr>
        <p:txBody>
          <a:bodyPr/>
          <a:lstStyle>
            <a:lvl1pPr>
              <a:defRPr sz="75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</a:lstStyle>
          <a:p>
            <a:pPr algn="r" defTabSz="514325"/>
            <a:r>
              <a:rPr lang="en-US"/>
              <a:t>Page </a:t>
            </a:r>
            <a:fld id="{ECB00B25-817B-49D3-800D-ED5A8EAE58EC}" type="slidenum">
              <a:rPr lang="en-US" smtClean="0"/>
              <a:pPr algn="r" defTabSz="514325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78042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4">
            <a:extLst>
              <a:ext uri="{FF2B5EF4-FFF2-40B4-BE49-F238E27FC236}">
                <a16:creationId xmlns:a16="http://schemas.microsoft.com/office/drawing/2014/main" id="{DB7212AF-72C9-B44C-89D5-CE435EFE2C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877228" y="6825215"/>
            <a:ext cx="1266775" cy="190185"/>
          </a:xfrm>
          <a:prstGeom prst="rect">
            <a:avLst/>
          </a:prstGeom>
        </p:spPr>
        <p:txBody>
          <a:bodyPr/>
          <a:lstStyle>
            <a:lvl1pPr>
              <a:defRPr sz="75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</a:lstStyle>
          <a:p>
            <a:pPr algn="r" defTabSz="514325"/>
            <a:r>
              <a:rPr lang="en-US"/>
              <a:t>Page </a:t>
            </a:r>
            <a:fld id="{ECB00B25-817B-49D3-800D-ED5A8EAE58EC}" type="slidenum">
              <a:rPr lang="en-US" smtClean="0"/>
              <a:pPr algn="r" defTabSz="514325"/>
              <a:t>‹#›</a:t>
            </a:fld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0" y="2609853"/>
            <a:ext cx="9144000" cy="137636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2400" b="1">
                <a:latin typeface="Century Gothic" panose="020B0502020202020204" pitchFamily="34" charset="0"/>
              </a:defRPr>
            </a:lvl1pPr>
            <a:lvl2pPr marL="253501" indent="0" algn="ctr">
              <a:buNone/>
              <a:defRPr sz="2400">
                <a:latin typeface="Century Gothic" panose="020B0502020202020204" pitchFamily="34" charset="0"/>
              </a:defRPr>
            </a:lvl2pPr>
            <a:lvl3pPr marL="424880" indent="0" algn="ctr">
              <a:buNone/>
              <a:defRPr sz="2400">
                <a:latin typeface="Century Gothic" panose="020B0502020202020204" pitchFamily="34" charset="0"/>
              </a:defRPr>
            </a:lvl3pPr>
            <a:lvl4pPr marL="554606" indent="0" algn="ctr">
              <a:buNone/>
              <a:defRPr sz="2400">
                <a:latin typeface="Century Gothic" panose="020B0502020202020204" pitchFamily="34" charset="0"/>
              </a:defRPr>
            </a:lvl4pPr>
            <a:lvl5pPr marL="691473" indent="0" algn="ctr">
              <a:buNone/>
              <a:defRPr sz="2400"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562644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Background SLS Slide Master Oct 2015 Colo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25932626-5779-7A4F-9E4C-304D11817B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225718"/>
            <a:ext cx="8385065" cy="743643"/>
          </a:xfrm>
          <a:prstGeom prst="rect">
            <a:avLst/>
          </a:prstGeom>
        </p:spPr>
        <p:txBody>
          <a:bodyPr lIns="182880" bIns="0" anchor="ctr" anchorCtr="0"/>
          <a:lstStyle>
            <a:lvl1pPr marL="172637" indent="0">
              <a:tabLst/>
              <a:defRPr sz="2400" b="0" i="0" cap="all" spc="150" baseline="0">
                <a:latin typeface="Century Gothic" charset="0"/>
                <a:ea typeface="Century Gothic" charset="0"/>
                <a:cs typeface="Century Gothic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Slide Number Placeholder 2"/>
          <p:cNvSpPr>
            <a:spLocks noGrp="1"/>
          </p:cNvSpPr>
          <p:nvPr>
            <p:ph type="sldNum" sz="quarter" idx="10"/>
          </p:nvPr>
        </p:nvSpPr>
        <p:spPr>
          <a:xfrm>
            <a:off x="7877228" y="6649851"/>
            <a:ext cx="1266775" cy="190185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algn="r" defTabSz="514325"/>
            <a:r>
              <a:rPr lang="en-US"/>
              <a:t>Page </a:t>
            </a:r>
            <a:fld id="{ECB00B25-817B-49D3-800D-ED5A8EAE58EC}" type="slidenum">
              <a:rPr lang="en-US" smtClean="0"/>
              <a:pPr algn="r" defTabSz="514325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92420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" y="-1"/>
            <a:ext cx="8268419" cy="897775"/>
          </a:xfrm>
        </p:spPr>
        <p:txBody>
          <a:bodyPr/>
          <a:lstStyle>
            <a:lvl1pPr>
              <a:defRPr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1600" y="1238596"/>
            <a:ext cx="8838212" cy="5402836"/>
          </a:xfrm>
        </p:spPr>
        <p:txBody>
          <a:bodyPr/>
          <a:lstStyle>
            <a:lvl1pPr>
              <a:defRPr b="1"/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9251633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62652" y="6705018"/>
            <a:ext cx="4365625" cy="127000"/>
          </a:xfrm>
          <a:prstGeom prst="rect">
            <a:avLst/>
          </a:prstGeom>
        </p:spPr>
        <p:txBody>
          <a:bodyPr rtlCol="0"/>
          <a:lstStyle>
            <a:lvl1pPr fontAlgn="auto">
              <a:spcBef>
                <a:spcPts val="0"/>
              </a:spcBef>
              <a:spcAft>
                <a:spcPts val="0"/>
              </a:spcAft>
              <a:defRPr sz="675" dirty="0">
                <a:solidFill>
                  <a:srgbClr val="FFFFFF"/>
                </a:solidFill>
                <a:latin typeface="Arial"/>
                <a:ea typeface="+mn-ea"/>
                <a:cs typeface="Arial"/>
              </a:defRPr>
            </a:lvl1pPr>
          </a:lstStyle>
          <a:p>
            <a:pPr>
              <a:defRPr/>
            </a:pPr>
            <a:r>
              <a:rPr lang="en-US" dirty="0"/>
              <a:t>Predecisional - For NASA Internal Use Only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52F13B-96D3-42AB-9A7F-1923562D5101}" type="slidenum">
              <a:rPr lang="en-US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86168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 with Bullets SLS Slide Master Oct 2015 Colo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417556" y="6721811"/>
            <a:ext cx="1726445" cy="136191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r" defTabSz="685536" fontAlgn="auto">
              <a:spcBef>
                <a:spcPts val="0"/>
              </a:spcBef>
              <a:spcAft>
                <a:spcPts val="0"/>
              </a:spcAft>
              <a:defRPr sz="525">
                <a:solidFill>
                  <a:srgbClr val="F8F9EB"/>
                </a:solidFill>
                <a:latin typeface="+mn-lt"/>
                <a:ea typeface="+mn-ea"/>
                <a:cs typeface="Arial"/>
              </a:defRPr>
            </a:lvl1pPr>
          </a:lstStyle>
          <a:p>
            <a:r>
              <a:rPr lang="en-US" altLang="en-US" dirty="0"/>
              <a:t>.</a:t>
            </a:r>
            <a:fld id="{AE408AF3-908C-4E41-B625-5FB9A0611A40}" type="slidenum">
              <a:rPr lang="en-US" altLang="en-US" smtClean="0">
                <a:cs typeface=""/>
              </a:rPr>
              <a:pPr/>
              <a:t>‹#›</a:t>
            </a:fld>
            <a:endParaRPr lang="en-US" altLang="en-US" dirty="0">
              <a:cs typeface="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>
          <a:xfrm>
            <a:off x="753534" y="1247756"/>
            <a:ext cx="8136466" cy="5154968"/>
          </a:xfrm>
          <a:prstGeom prst="rect">
            <a:avLst/>
          </a:prstGeom>
        </p:spPr>
        <p:txBody>
          <a:bodyPr vert="horz"/>
          <a:lstStyle>
            <a:lvl1pPr marL="129776" indent="-129776">
              <a:buSzPct val="120000"/>
              <a:buFont typeface="Arial"/>
              <a:buChar char="•"/>
              <a:defRPr>
                <a:solidFill>
                  <a:srgbClr val="FFFFFF"/>
                </a:solidFill>
              </a:defRPr>
            </a:lvl1pPr>
            <a:lvl2pPr marL="383372" indent="-128585">
              <a:buFont typeface="Lucida Grande"/>
              <a:buChar char="–"/>
              <a:tabLst/>
              <a:defRPr>
                <a:solidFill>
                  <a:srgbClr val="FFFFFF"/>
                </a:solidFill>
              </a:defRPr>
            </a:lvl2pPr>
            <a:lvl3pPr marL="598870" indent="-83342">
              <a:buFont typeface="Arial"/>
              <a:buChar char="•"/>
              <a:defRPr>
                <a:solidFill>
                  <a:srgbClr val="FFFFFF"/>
                </a:solidFill>
              </a:defRPr>
            </a:lvl3pPr>
            <a:lvl4pPr marL="773887" indent="-83342">
              <a:buFont typeface="Lucida Grande"/>
              <a:buChar char="–"/>
              <a:defRPr>
                <a:solidFill>
                  <a:srgbClr val="FFFFFF"/>
                </a:solidFill>
              </a:defRPr>
            </a:lvl4pPr>
            <a:lvl5pPr marL="942952" indent="-86914">
              <a:buFont typeface="Arial"/>
              <a:buChar char="•"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29523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6377" y="1230313"/>
            <a:ext cx="8721965" cy="546737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8DE013-B6EB-44F5-815C-F32F2E8D15C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6190223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SLS Slide Master Aug 20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90BFE39-34F5-784B-936F-87C1764528A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52128" cy="6864096"/>
          </a:xfrm>
          <a:prstGeom prst="rect">
            <a:avLst/>
          </a:prstGeom>
        </p:spPr>
      </p:pic>
      <p:sp>
        <p:nvSpPr>
          <p:cNvPr id="35" name="TextBox 7"/>
          <p:cNvSpPr txBox="1">
            <a:spLocks noChangeArrowheads="1"/>
          </p:cNvSpPr>
          <p:nvPr/>
        </p:nvSpPr>
        <p:spPr bwMode="auto">
          <a:xfrm>
            <a:off x="5446889" y="1531165"/>
            <a:ext cx="3594774" cy="227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r" eaLnBrk="1" hangingPunct="1"/>
            <a:r>
              <a:rPr lang="en-US" sz="33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SPACE LAUNCH SYSTEM</a:t>
            </a:r>
          </a:p>
        </p:txBody>
      </p:sp>
      <p:sp>
        <p:nvSpPr>
          <p:cNvPr id="41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4634593" y="4440481"/>
            <a:ext cx="4377668" cy="494779"/>
          </a:xfrm>
          <a:prstGeom prst="rect">
            <a:avLst/>
          </a:prstGeom>
        </p:spPr>
        <p:txBody>
          <a:bodyPr vert="horz" anchor="ctr"/>
          <a:lstStyle>
            <a:lvl1pPr marL="0" indent="0" algn="r">
              <a:lnSpc>
                <a:spcPct val="100000"/>
              </a:lnSpc>
              <a:buNone/>
              <a:defRPr sz="1650" b="1" i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charset="0"/>
                <a:ea typeface="Century Gothic" charset="0"/>
                <a:cs typeface="Century Gothic" charset="0"/>
              </a:defRPr>
            </a:lvl1pPr>
            <a:lvl2pPr marL="253508" indent="0">
              <a:buNone/>
              <a:defRPr/>
            </a:lvl2pPr>
            <a:lvl3pPr marL="424891" indent="0">
              <a:buNone/>
              <a:defRPr/>
            </a:lvl3pPr>
            <a:lvl4pPr marL="554621" indent="0">
              <a:buNone/>
              <a:defRPr/>
            </a:lvl4pPr>
            <a:lvl5pPr marL="691490" indent="0"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2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4441360" y="5604160"/>
            <a:ext cx="4563311" cy="738664"/>
          </a:xfrm>
          <a:prstGeom prst="rect">
            <a:avLst/>
          </a:prstGeom>
        </p:spPr>
        <p:txBody>
          <a:bodyPr vert="horz" wrap="square" anchor="b">
            <a:spAutoFit/>
          </a:bodyPr>
          <a:lstStyle>
            <a:lvl1pPr marL="0" indent="0" algn="r">
              <a:buFontTx/>
              <a:buNone/>
              <a:defRPr sz="180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charset="0"/>
                <a:ea typeface="Century Gothic" charset="0"/>
                <a:cs typeface="Century Gothic" charset="0"/>
              </a:defRPr>
            </a:lvl1pPr>
            <a:lvl2pPr marL="253597" indent="0" algn="r">
              <a:buNone/>
              <a:defRPr sz="1200" i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charset="0"/>
                <a:ea typeface="Century Gothic" charset="0"/>
                <a:cs typeface="Century Gothic" charset="0"/>
              </a:defRPr>
            </a:lvl2pPr>
          </a:lstStyle>
          <a:p>
            <a:pPr lvl="0"/>
            <a:r>
              <a:rPr lang="en-US" dirty="0"/>
              <a:t>Click to edit Name</a:t>
            </a:r>
          </a:p>
          <a:p>
            <a:pPr lvl="1"/>
            <a:r>
              <a:rPr lang="en-US" dirty="0"/>
              <a:t>Second level</a:t>
            </a:r>
          </a:p>
          <a:p>
            <a:pPr lvl="1"/>
            <a:r>
              <a:rPr lang="en-US" dirty="0"/>
              <a:t>Third level</a:t>
            </a:r>
          </a:p>
        </p:txBody>
      </p:sp>
      <p:sp>
        <p:nvSpPr>
          <p:cNvPr id="43" name="Text Placeholder 13"/>
          <p:cNvSpPr>
            <a:spLocks noGrp="1"/>
          </p:cNvSpPr>
          <p:nvPr>
            <p:ph type="body" sz="quarter" idx="12"/>
          </p:nvPr>
        </p:nvSpPr>
        <p:spPr>
          <a:xfrm>
            <a:off x="5862580" y="3857477"/>
            <a:ext cx="314208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 algn="r">
              <a:buFontTx/>
              <a:buNone/>
              <a:defRPr lang="en-US" sz="1050" kern="120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charset="0"/>
                <a:ea typeface="Century Gothic" charset="0"/>
                <a:cs typeface="Century Gothic" charset="0"/>
              </a:defRPr>
            </a:lvl1pPr>
            <a:lvl2pPr>
              <a:defRPr lang="en-US" sz="1350" kern="1200" smtClean="0">
                <a:solidFill>
                  <a:schemeClr val="tx1"/>
                </a:solidFill>
                <a:ea typeface="+mn-ea"/>
                <a:cs typeface="+mn-cs"/>
              </a:defRPr>
            </a:lvl2pPr>
            <a:lvl3pPr>
              <a:defRPr lang="en-US" sz="1350" kern="1200" smtClean="0">
                <a:solidFill>
                  <a:schemeClr val="tx1"/>
                </a:solidFill>
                <a:ea typeface="+mn-ea"/>
                <a:cs typeface="+mn-cs"/>
              </a:defRPr>
            </a:lvl3pPr>
            <a:lvl4pPr>
              <a:defRPr lang="en-US" sz="1350" kern="1200" smtClean="0">
                <a:solidFill>
                  <a:schemeClr val="tx1"/>
                </a:solidFill>
                <a:ea typeface="+mn-ea"/>
                <a:cs typeface="+mn-cs"/>
              </a:defRPr>
            </a:lvl4pPr>
            <a:lvl5pPr>
              <a:defRPr lang="en-US" sz="1350" kern="1200">
                <a:solidFill>
                  <a:schemeClr val="tx1"/>
                </a:solidFill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Rectangle 8"/>
          <p:cNvSpPr>
            <a:spLocks noChangeArrowheads="1"/>
          </p:cNvSpPr>
          <p:nvPr userDrawn="1"/>
        </p:nvSpPr>
        <p:spPr bwMode="auto">
          <a:xfrm>
            <a:off x="117475" y="480422"/>
            <a:ext cx="2205038" cy="115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34273" rIns="68546" bIns="0">
            <a:spAutoFit/>
          </a:bodyPr>
          <a:lstStyle/>
          <a:p>
            <a:r>
              <a:rPr lang="en-US" sz="525" dirty="0">
                <a:solidFill>
                  <a:srgbClr val="F8F8F8"/>
                </a:solidFill>
              </a:rPr>
              <a:t>National Aeronautics and Space Administration </a:t>
            </a:r>
            <a:endParaRPr lang="en-US" sz="1350" dirty="0">
              <a:solidFill>
                <a:srgbClr val="F8F8F8"/>
              </a:solidFill>
            </a:endParaRPr>
          </a:p>
        </p:txBody>
      </p:sp>
      <p:sp>
        <p:nvSpPr>
          <p:cNvPr id="19" name="Rectangle 8"/>
          <p:cNvSpPr>
            <a:spLocks noChangeArrowheads="1"/>
          </p:cNvSpPr>
          <p:nvPr userDrawn="1"/>
        </p:nvSpPr>
        <p:spPr bwMode="auto">
          <a:xfrm>
            <a:off x="1370223" y="6657248"/>
            <a:ext cx="815975" cy="115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34273" rIns="68546" bIns="0">
            <a:spAutoFit/>
          </a:bodyPr>
          <a:lstStyle/>
          <a:p>
            <a:pPr algn="ctr"/>
            <a:r>
              <a:rPr lang="en-US" sz="525" dirty="0" err="1">
                <a:solidFill>
                  <a:srgbClr val="F8F8F8"/>
                </a:solidFill>
              </a:rPr>
              <a:t>www.nasa.gov</a:t>
            </a:r>
            <a:r>
              <a:rPr lang="en-US" sz="525" dirty="0">
                <a:solidFill>
                  <a:srgbClr val="F8F8F8"/>
                </a:solidFill>
              </a:rPr>
              <a:t>/</a:t>
            </a:r>
            <a:r>
              <a:rPr lang="en-US" sz="525" dirty="0" err="1">
                <a:solidFill>
                  <a:srgbClr val="F8F8F8"/>
                </a:solidFill>
              </a:rPr>
              <a:t>sls</a:t>
            </a:r>
            <a:endParaRPr lang="en-US" sz="1350" dirty="0">
              <a:solidFill>
                <a:srgbClr val="F8F8F8"/>
              </a:solidFill>
            </a:endParaRPr>
          </a:p>
        </p:txBody>
      </p:sp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91921" y="6342821"/>
            <a:ext cx="498475" cy="4953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9AA2746-B0D8-6F41-B4B0-5241545BC6B1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8099" y="235541"/>
            <a:ext cx="781115" cy="853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27865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20" userDrawn="1">
          <p15:clr>
            <a:srgbClr val="FBAE40"/>
          </p15:clr>
        </p15:guide>
        <p15:guide id="3" orient="horz" pos="288" userDrawn="1">
          <p15:clr>
            <a:srgbClr val="FBAE40"/>
          </p15:clr>
        </p15:guide>
        <p15:guide id="4" pos="2880" userDrawn="1">
          <p15:clr>
            <a:srgbClr val="FBAE40"/>
          </p15:clr>
        </p15:guide>
        <p15:guide id="5" pos="5611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s SLS Slide Master Aug20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48847" y="27093"/>
            <a:ext cx="8295154" cy="821727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="" xmlns:ma14="http://schemas.microsoft.com/office/mac/drawingml/2011/main" val="1"/>
            </a:ex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0" rIns="0" bIns="0" numCol="1" anchor="ctr" anchorCtr="0" compatLnSpc="1">
            <a:prstTxWarp prst="textNoShape">
              <a:avLst/>
            </a:prstTxWarp>
          </a:bodyPr>
          <a:lstStyle>
            <a:lvl1pPr>
              <a:defRPr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>
          <a:xfrm>
            <a:off x="493713" y="1052518"/>
            <a:ext cx="8253412" cy="5405437"/>
          </a:xfrm>
          <a:prstGeom prst="rect">
            <a:avLst/>
          </a:prstGeom>
        </p:spPr>
        <p:txBody>
          <a:bodyPr/>
          <a:lstStyle>
            <a:lvl1pPr marL="129776" indent="-129776">
              <a:buClr>
                <a:srgbClr val="DC6115"/>
              </a:buClr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Century Gothic" panose="020B0502020202020204" pitchFamily="34" charset="0"/>
              </a:defRPr>
            </a:lvl1pPr>
            <a:lvl2pPr marL="383372" indent="-129776">
              <a:buClr>
                <a:srgbClr val="DC6115"/>
              </a:buClr>
              <a:buFont typeface="LucidaGrande" charset="0"/>
              <a:buChar char="–"/>
              <a:defRPr>
                <a:solidFill>
                  <a:schemeClr val="bg1"/>
                </a:solidFill>
                <a:latin typeface="Century Gothic" panose="020B0502020202020204" pitchFamily="34" charset="0"/>
              </a:defRPr>
            </a:lvl2pPr>
            <a:lvl3pPr marL="517909" indent="-89295">
              <a:buClr>
                <a:srgbClr val="DC6115"/>
              </a:buClr>
              <a:buFont typeface="Arial" panose="020B0604020202020204" pitchFamily="34" charset="0"/>
              <a:buChar char="•"/>
              <a:tabLst/>
              <a:defRPr>
                <a:solidFill>
                  <a:schemeClr val="bg1"/>
                </a:solidFill>
                <a:latin typeface="Century Gothic" panose="020B0502020202020204" pitchFamily="34" charset="0"/>
              </a:defRPr>
            </a:lvl3pPr>
            <a:lvl4pPr marL="644113" indent="-89295">
              <a:buClr>
                <a:srgbClr val="DC6115"/>
              </a:buClr>
              <a:buFont typeface="LucidaGrande" charset="0"/>
              <a:buChar char="–"/>
              <a:tabLst/>
              <a:defRPr>
                <a:solidFill>
                  <a:schemeClr val="bg1"/>
                </a:solidFill>
                <a:latin typeface="Century Gothic" panose="020B0502020202020204" pitchFamily="34" charset="0"/>
              </a:defRPr>
            </a:lvl4pPr>
            <a:lvl5pPr marL="816749" indent="-84533">
              <a:buClr>
                <a:srgbClr val="DC6115"/>
              </a:buClr>
              <a:buFont typeface="Arial" panose="020B0604020202020204" pitchFamily="34" charset="0"/>
              <a:buChar char="•"/>
              <a:tabLst/>
              <a:defRPr>
                <a:solidFill>
                  <a:schemeClr val="bg1"/>
                </a:solidFill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1273489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- Blank bo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48847" y="36124"/>
            <a:ext cx="8295154" cy="812696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="" xmlns:ma14="http://schemas.microsoft.com/office/mac/drawingml/2011/main" val="1"/>
            </a:ex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0" rIns="0" bIns="0" numCol="1" anchor="ctr" anchorCtr="0" compatLnSpc="1">
            <a:prstTxWarp prst="textNoShape">
              <a:avLst/>
            </a:prstTxWarp>
          </a:bodyPr>
          <a:lstStyle>
            <a:lvl1pPr>
              <a:defRPr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5902381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Quad- SLS Aug20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198717" y="993779"/>
            <a:ext cx="4314502" cy="5023845"/>
          </a:xfrm>
          <a:prstGeom prst="rect">
            <a:avLst/>
          </a:prstGeom>
        </p:spPr>
        <p:txBody>
          <a:bodyPr vert="horz"/>
          <a:lstStyle>
            <a:lvl1pPr marL="130966" indent="-130966">
              <a:buClr>
                <a:srgbClr val="DC6115"/>
              </a:buClr>
              <a:buFont typeface="Arial"/>
              <a:buChar char="•"/>
              <a:defRPr sz="1350">
                <a:solidFill>
                  <a:schemeClr val="bg1"/>
                </a:solidFill>
              </a:defRPr>
            </a:lvl1pPr>
            <a:lvl2pPr marL="254788" indent="-128585">
              <a:buClr>
                <a:srgbClr val="DC6115"/>
              </a:buClr>
              <a:buFont typeface="Lucida Grande"/>
              <a:buChar char="–"/>
              <a:tabLst/>
              <a:defRPr sz="1350">
                <a:solidFill>
                  <a:schemeClr val="bg1"/>
                </a:solidFill>
              </a:defRPr>
            </a:lvl2pPr>
            <a:lvl3pPr marL="470285" indent="-83342">
              <a:buClr>
                <a:srgbClr val="DC6115"/>
              </a:buClr>
              <a:buFont typeface="Arial"/>
              <a:buChar char="•"/>
              <a:defRPr>
                <a:solidFill>
                  <a:schemeClr val="bg1"/>
                </a:solidFill>
              </a:defRPr>
            </a:lvl3pPr>
            <a:lvl4pPr marL="639121" indent="-84501">
              <a:buClr>
                <a:srgbClr val="DC6115"/>
              </a:buClr>
              <a:buFont typeface="Lucida Grande"/>
              <a:buChar char="–"/>
              <a:defRPr>
                <a:solidFill>
                  <a:schemeClr val="bg1"/>
                </a:solidFill>
              </a:defRPr>
            </a:lvl4pPr>
            <a:lvl5pPr marL="779563" indent="-88073">
              <a:buFont typeface="Arial"/>
              <a:buChar char="•"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5" name="Text Placeholder 6"/>
          <p:cNvSpPr>
            <a:spLocks noGrp="1"/>
          </p:cNvSpPr>
          <p:nvPr>
            <p:ph type="body" sz="quarter" idx="11" hasCustomPrompt="1"/>
          </p:nvPr>
        </p:nvSpPr>
        <p:spPr>
          <a:xfrm>
            <a:off x="4643847" y="993779"/>
            <a:ext cx="4312343" cy="5023845"/>
          </a:xfrm>
          <a:prstGeom prst="rect">
            <a:avLst/>
          </a:prstGeom>
        </p:spPr>
        <p:txBody>
          <a:bodyPr vert="horz"/>
          <a:lstStyle>
            <a:lvl1pPr marL="170256" indent="-170256">
              <a:buClr>
                <a:srgbClr val="DC6115"/>
              </a:buClr>
              <a:buFont typeface="Arial"/>
              <a:buChar char="•"/>
              <a:defRPr>
                <a:solidFill>
                  <a:schemeClr val="bg1"/>
                </a:solidFill>
              </a:defRPr>
            </a:lvl1pPr>
            <a:lvl2pPr marL="297649" indent="-127394">
              <a:buClr>
                <a:srgbClr val="DC6115"/>
              </a:buClr>
              <a:buFont typeface="Lucida Grande"/>
              <a:buChar char="–"/>
              <a:defRPr>
                <a:solidFill>
                  <a:schemeClr val="bg1"/>
                </a:solidFill>
              </a:defRPr>
            </a:lvl2pPr>
            <a:lvl3pPr marL="470285" indent="-83342">
              <a:buClr>
                <a:srgbClr val="DC6115"/>
              </a:buClr>
              <a:buFont typeface="Arial"/>
              <a:buChar char="•"/>
              <a:defRPr>
                <a:solidFill>
                  <a:schemeClr val="bg1"/>
                </a:solidFill>
              </a:defRPr>
            </a:lvl3pPr>
            <a:lvl4pPr marL="639121" indent="-84501">
              <a:buClr>
                <a:srgbClr val="DC6115"/>
              </a:buClr>
              <a:buFont typeface="Lucida Grande"/>
              <a:buChar char="–"/>
              <a:defRPr>
                <a:solidFill>
                  <a:schemeClr val="bg1"/>
                </a:solidFill>
              </a:defRPr>
            </a:lvl4pPr>
            <a:lvl5pPr marL="779563" indent="-88073">
              <a:buFont typeface="Arial"/>
              <a:buChar char="•"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cxnSp>
        <p:nvCxnSpPr>
          <p:cNvPr id="5" name="Straight Connector 4"/>
          <p:cNvCxnSpPr/>
          <p:nvPr userDrawn="1"/>
        </p:nvCxnSpPr>
        <p:spPr bwMode="auto">
          <a:xfrm>
            <a:off x="4578532" y="993779"/>
            <a:ext cx="0" cy="5023845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182875862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ad- SLS Aug20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cxnSp>
        <p:nvCxnSpPr>
          <p:cNvPr id="4" name="Straight Connector 3"/>
          <p:cNvCxnSpPr/>
          <p:nvPr userDrawn="1"/>
        </p:nvCxnSpPr>
        <p:spPr bwMode="auto">
          <a:xfrm>
            <a:off x="4572000" y="960130"/>
            <a:ext cx="8092" cy="5642979"/>
          </a:xfrm>
          <a:prstGeom prst="line">
            <a:avLst/>
          </a:prstGeom>
          <a:solidFill>
            <a:srgbClr val="F3F5DD"/>
          </a:solidFill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" name="Straight Connector 5"/>
          <p:cNvCxnSpPr/>
          <p:nvPr userDrawn="1"/>
        </p:nvCxnSpPr>
        <p:spPr bwMode="auto">
          <a:xfrm flipV="1">
            <a:off x="-1" y="3665701"/>
            <a:ext cx="9144000" cy="16184"/>
          </a:xfrm>
          <a:prstGeom prst="line">
            <a:avLst/>
          </a:prstGeom>
          <a:solidFill>
            <a:srgbClr val="F3F5DD"/>
          </a:solidFill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7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198717" y="993781"/>
            <a:ext cx="4181567" cy="2435225"/>
          </a:xfrm>
          <a:prstGeom prst="rect">
            <a:avLst/>
          </a:prstGeom>
        </p:spPr>
        <p:txBody>
          <a:bodyPr vert="horz"/>
          <a:lstStyle>
            <a:lvl1pPr marL="84533" indent="-84533">
              <a:buClr>
                <a:srgbClr val="DC6115"/>
              </a:buClr>
              <a:buFont typeface="Arial"/>
              <a:buChar char="•"/>
              <a:defRPr>
                <a:solidFill>
                  <a:schemeClr val="bg1"/>
                </a:solidFill>
              </a:defRPr>
            </a:lvl1pPr>
            <a:lvl2pPr marL="303602" indent="-89295">
              <a:buClr>
                <a:srgbClr val="DC6115"/>
              </a:buClr>
              <a:buFont typeface="Lucida Grande"/>
              <a:buChar char="–"/>
              <a:tabLst/>
              <a:defRPr>
                <a:solidFill>
                  <a:schemeClr val="bg1"/>
                </a:solidFill>
              </a:defRPr>
            </a:lvl2pPr>
            <a:lvl3pPr marL="470285" indent="-83342">
              <a:buClr>
                <a:srgbClr val="DC6115"/>
              </a:buClr>
              <a:buFont typeface="Arial"/>
              <a:buChar char="•"/>
              <a:defRPr>
                <a:solidFill>
                  <a:schemeClr val="bg1"/>
                </a:solidFill>
              </a:defRPr>
            </a:lvl3pPr>
            <a:lvl4pPr marL="639121" indent="-84501">
              <a:buClr>
                <a:srgbClr val="DC6115"/>
              </a:buClr>
              <a:buFont typeface="Lucida Grande"/>
              <a:buChar char="–"/>
              <a:defRPr>
                <a:solidFill>
                  <a:schemeClr val="bg1"/>
                </a:solidFill>
              </a:defRPr>
            </a:lvl4pPr>
            <a:lvl5pPr marL="779563" indent="-88073">
              <a:buFont typeface="Arial"/>
              <a:buChar char="•"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15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4774622" y="993781"/>
            <a:ext cx="4181567" cy="2435225"/>
          </a:xfrm>
          <a:prstGeom prst="rect">
            <a:avLst/>
          </a:prstGeom>
        </p:spPr>
        <p:txBody>
          <a:bodyPr vert="horz"/>
          <a:lstStyle>
            <a:lvl1pPr marL="84533" indent="-84533">
              <a:buClr>
                <a:srgbClr val="DC6115"/>
              </a:buClr>
              <a:buFont typeface="Arial"/>
              <a:buChar char="•"/>
              <a:defRPr>
                <a:solidFill>
                  <a:schemeClr val="bg1"/>
                </a:solidFill>
              </a:defRPr>
            </a:lvl1pPr>
            <a:lvl2pPr marL="297649" indent="-83342">
              <a:buClr>
                <a:srgbClr val="DC6115"/>
              </a:buClr>
              <a:buFont typeface="Lucida Grande"/>
              <a:buChar char="–"/>
              <a:defRPr>
                <a:solidFill>
                  <a:schemeClr val="bg1"/>
                </a:solidFill>
              </a:defRPr>
            </a:lvl2pPr>
            <a:lvl3pPr marL="470285" indent="-83342">
              <a:buClr>
                <a:srgbClr val="DC6115"/>
              </a:buClr>
              <a:buFont typeface="Arial"/>
              <a:buChar char="•"/>
              <a:defRPr>
                <a:solidFill>
                  <a:schemeClr val="bg1"/>
                </a:solidFill>
              </a:defRPr>
            </a:lvl3pPr>
            <a:lvl4pPr marL="639121" indent="-84501">
              <a:buClr>
                <a:srgbClr val="DC6115"/>
              </a:buClr>
              <a:buFont typeface="Lucida Grande"/>
              <a:buChar char="–"/>
              <a:defRPr>
                <a:solidFill>
                  <a:schemeClr val="bg1"/>
                </a:solidFill>
              </a:defRPr>
            </a:lvl4pPr>
            <a:lvl5pPr marL="779563" indent="-88073">
              <a:buFont typeface="Arial"/>
              <a:buChar char="•"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6" name="Text Placeholder 6"/>
          <p:cNvSpPr>
            <a:spLocks noGrp="1"/>
          </p:cNvSpPr>
          <p:nvPr>
            <p:ph type="body" sz="quarter" idx="12"/>
          </p:nvPr>
        </p:nvSpPr>
        <p:spPr>
          <a:xfrm>
            <a:off x="198717" y="3853621"/>
            <a:ext cx="4181567" cy="2435225"/>
          </a:xfrm>
          <a:prstGeom prst="rect">
            <a:avLst/>
          </a:prstGeom>
        </p:spPr>
        <p:txBody>
          <a:bodyPr vert="horz"/>
          <a:lstStyle>
            <a:lvl1pPr marL="84533" indent="-84533">
              <a:buClr>
                <a:srgbClr val="DC6115"/>
              </a:buClr>
              <a:buFont typeface="Arial"/>
              <a:buChar char="•"/>
              <a:defRPr>
                <a:solidFill>
                  <a:schemeClr val="bg1"/>
                </a:solidFill>
              </a:defRPr>
            </a:lvl1pPr>
            <a:lvl2pPr marL="297649" indent="-83342">
              <a:buClr>
                <a:srgbClr val="DC6115"/>
              </a:buClr>
              <a:buFont typeface="Lucida Grande"/>
              <a:buChar char="–"/>
              <a:defRPr>
                <a:solidFill>
                  <a:schemeClr val="bg1"/>
                </a:solidFill>
              </a:defRPr>
            </a:lvl2pPr>
            <a:lvl3pPr marL="470285" indent="-83342">
              <a:buClr>
                <a:srgbClr val="DC6115"/>
              </a:buClr>
              <a:buFont typeface="Arial"/>
              <a:buChar char="•"/>
              <a:defRPr>
                <a:solidFill>
                  <a:schemeClr val="bg1"/>
                </a:solidFill>
              </a:defRPr>
            </a:lvl3pPr>
            <a:lvl4pPr marL="639121" indent="-84501">
              <a:buClr>
                <a:srgbClr val="DC6115"/>
              </a:buClr>
              <a:buFont typeface="Lucida Grande"/>
              <a:buChar char="–"/>
              <a:defRPr>
                <a:solidFill>
                  <a:schemeClr val="bg1"/>
                </a:solidFill>
              </a:defRPr>
            </a:lvl4pPr>
            <a:lvl5pPr marL="779563" indent="-88073">
              <a:buFont typeface="Arial"/>
              <a:buChar char="•"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17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4774622" y="3853621"/>
            <a:ext cx="4181567" cy="2435225"/>
          </a:xfrm>
          <a:prstGeom prst="rect">
            <a:avLst/>
          </a:prstGeom>
        </p:spPr>
        <p:txBody>
          <a:bodyPr vert="horz"/>
          <a:lstStyle>
            <a:lvl1pPr marL="84533" indent="-84533">
              <a:buClr>
                <a:srgbClr val="DC6115"/>
              </a:buClr>
              <a:buFont typeface="Arial"/>
              <a:buChar char="•"/>
              <a:defRPr>
                <a:solidFill>
                  <a:schemeClr val="bg1"/>
                </a:solidFill>
              </a:defRPr>
            </a:lvl1pPr>
            <a:lvl2pPr marL="297649" indent="-83342">
              <a:buClr>
                <a:srgbClr val="DC6115"/>
              </a:buClr>
              <a:buFont typeface="Lucida Grande"/>
              <a:buChar char="–"/>
              <a:defRPr>
                <a:solidFill>
                  <a:schemeClr val="bg1"/>
                </a:solidFill>
              </a:defRPr>
            </a:lvl2pPr>
            <a:lvl3pPr marL="470285" indent="-83342">
              <a:buClr>
                <a:srgbClr val="DC6115"/>
              </a:buClr>
              <a:buFont typeface="Arial"/>
              <a:buChar char="•"/>
              <a:defRPr>
                <a:solidFill>
                  <a:schemeClr val="bg1"/>
                </a:solidFill>
              </a:defRPr>
            </a:lvl3pPr>
            <a:lvl4pPr marL="639121" indent="-84501">
              <a:buClr>
                <a:srgbClr val="DC6115"/>
              </a:buClr>
              <a:buFont typeface="Lucida Grande"/>
              <a:buChar char="–"/>
              <a:defRPr>
                <a:solidFill>
                  <a:schemeClr val="bg1"/>
                </a:solidFill>
              </a:defRPr>
            </a:lvl4pPr>
            <a:lvl5pPr marL="779563" indent="-88073">
              <a:buFont typeface="Arial"/>
              <a:buChar char="•"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38742219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Banner TakeAway SLS Aug 20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8"/>
          <p:cNvSpPr>
            <a:spLocks noGrp="1"/>
          </p:cNvSpPr>
          <p:nvPr>
            <p:ph type="body" sz="quarter" idx="10"/>
          </p:nvPr>
        </p:nvSpPr>
        <p:spPr>
          <a:xfrm>
            <a:off x="493713" y="6053960"/>
            <a:ext cx="8253412" cy="346249"/>
          </a:xfrm>
          <a:prstGeom prst="rect">
            <a:avLst/>
          </a:prstGeom>
          <a:solidFill>
            <a:srgbClr val="FFFF00"/>
          </a:solidFill>
        </p:spPr>
        <p:txBody>
          <a:bodyPr vert="horz" wrap="square" anchor="ctr">
            <a:spAutoFit/>
          </a:bodyPr>
          <a:lstStyle>
            <a:lvl1pPr marL="0" indent="0" algn="ctr">
              <a:buNone/>
              <a:defRPr sz="1650" i="1">
                <a:solidFill>
                  <a:srgbClr val="0000FF"/>
                </a:solidFill>
              </a:defRPr>
            </a:lvl1pPr>
            <a:lvl2pPr marL="253597" indent="0">
              <a:buNone/>
              <a:defRPr>
                <a:solidFill>
                  <a:srgbClr val="FFFFFF"/>
                </a:solidFill>
              </a:defRPr>
            </a:lvl2pPr>
            <a:lvl3pPr marL="425043" indent="0">
              <a:buNone/>
              <a:defRPr>
                <a:solidFill>
                  <a:srgbClr val="FFFFFF"/>
                </a:solidFill>
              </a:defRPr>
            </a:lvl3pPr>
            <a:lvl4pPr marL="554817" indent="0">
              <a:buNone/>
              <a:defRPr>
                <a:solidFill>
                  <a:srgbClr val="FFFFFF"/>
                </a:solidFill>
              </a:defRPr>
            </a:lvl4pPr>
            <a:lvl5pPr marL="691736" indent="0">
              <a:buNone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Content Placeholder 3"/>
          <p:cNvSpPr>
            <a:spLocks noGrp="1"/>
          </p:cNvSpPr>
          <p:nvPr>
            <p:ph sz="quarter" idx="11"/>
          </p:nvPr>
        </p:nvSpPr>
        <p:spPr>
          <a:xfrm>
            <a:off x="493713" y="1052514"/>
            <a:ext cx="8253412" cy="5182196"/>
          </a:xfrm>
          <a:prstGeom prst="rect">
            <a:avLst/>
          </a:prstGeom>
        </p:spPr>
        <p:txBody>
          <a:bodyPr/>
          <a:lstStyle>
            <a:lvl1pPr marL="129776" indent="-129776">
              <a:buClr>
                <a:srgbClr val="DC6115"/>
              </a:buClr>
              <a:buFont typeface="Arial" panose="020B0604020202020204" pitchFamily="34" charset="0"/>
              <a:buChar char="•"/>
              <a:defRPr b="1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  <a:lvl2pPr marL="383372" indent="-129776">
              <a:buClr>
                <a:srgbClr val="DC6115"/>
              </a:buClr>
              <a:buFont typeface="LucidaGrande" charset="0"/>
              <a:buChar char="–"/>
              <a:defRPr b="0">
                <a:solidFill>
                  <a:schemeClr val="bg1"/>
                </a:solidFill>
                <a:latin typeface="Century Gothic" panose="020B0502020202020204" pitchFamily="34" charset="0"/>
              </a:defRPr>
            </a:lvl2pPr>
            <a:lvl3pPr marL="509391" indent="-84501">
              <a:buClr>
                <a:srgbClr val="DC6115"/>
              </a:buClr>
              <a:buFont typeface="Arial" panose="020B0604020202020204" pitchFamily="34" charset="0"/>
              <a:buChar char="•"/>
              <a:defRPr b="0">
                <a:solidFill>
                  <a:schemeClr val="bg1"/>
                </a:solidFill>
                <a:latin typeface="Century Gothic" panose="020B0502020202020204" pitchFamily="34" charset="0"/>
              </a:defRPr>
            </a:lvl3pPr>
            <a:lvl4pPr marL="644113" indent="-89295">
              <a:buClr>
                <a:srgbClr val="DC6115"/>
              </a:buClr>
              <a:buFont typeface="Century Gothic" panose="020B0502020202020204" pitchFamily="34" charset="0"/>
              <a:buChar char="–"/>
              <a:tabLst/>
              <a:defRPr b="0">
                <a:solidFill>
                  <a:schemeClr val="bg1"/>
                </a:solidFill>
                <a:latin typeface="Century Gothic" panose="020B0502020202020204" pitchFamily="34" charset="0"/>
              </a:defRPr>
            </a:lvl4pPr>
            <a:lvl5pPr marL="816749" indent="-84533">
              <a:buClr>
                <a:srgbClr val="DC6115"/>
              </a:buClr>
              <a:buFont typeface="Arial" panose="020B0604020202020204" pitchFamily="34" charset="0"/>
              <a:buChar char="•"/>
              <a:tabLst/>
              <a:defRPr b="0">
                <a:solidFill>
                  <a:schemeClr val="bg1"/>
                </a:solidFill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2318642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ullets SLS Slide Master Aug20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48847" y="27093"/>
            <a:ext cx="8295154" cy="821727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="" xmlns:ma14="http://schemas.microsoft.com/office/mac/drawingml/2011/main" val="1"/>
            </a:ex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0" rIns="0" bIns="0" numCol="1" anchor="ctr" anchorCtr="0" compatLnSpc="1">
            <a:prstTxWarp prst="textNoShape">
              <a:avLst/>
            </a:prstTxWarp>
          </a:bodyPr>
          <a:lstStyle>
            <a:lvl1pPr>
              <a:defRPr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>
          <a:xfrm>
            <a:off x="493713" y="1052518"/>
            <a:ext cx="8253412" cy="5405437"/>
          </a:xfrm>
          <a:prstGeom prst="rect">
            <a:avLst/>
          </a:prstGeom>
        </p:spPr>
        <p:txBody>
          <a:bodyPr/>
          <a:lstStyle>
            <a:lvl1pPr marL="129776" indent="-129776">
              <a:buClr>
                <a:srgbClr val="DC6115"/>
              </a:buClr>
              <a:buFont typeface="Arial" panose="020B0604020202020204" pitchFamily="34" charset="0"/>
              <a:buChar char="•"/>
              <a:defRPr>
                <a:solidFill>
                  <a:schemeClr val="bg1"/>
                </a:solidFill>
                <a:latin typeface="Century Gothic" panose="020B0502020202020204" pitchFamily="34" charset="0"/>
              </a:defRPr>
            </a:lvl1pPr>
            <a:lvl2pPr marL="383372" indent="-129776">
              <a:buClr>
                <a:srgbClr val="DC6115"/>
              </a:buClr>
              <a:buFont typeface="LucidaGrande" charset="0"/>
              <a:buChar char="–"/>
              <a:defRPr>
                <a:solidFill>
                  <a:schemeClr val="bg1"/>
                </a:solidFill>
                <a:latin typeface="Century Gothic" panose="020B0502020202020204" pitchFamily="34" charset="0"/>
              </a:defRPr>
            </a:lvl2pPr>
            <a:lvl3pPr marL="517909" indent="-89295">
              <a:buClr>
                <a:srgbClr val="DC6115"/>
              </a:buClr>
              <a:buFont typeface="Arial" panose="020B0604020202020204" pitchFamily="34" charset="0"/>
              <a:buChar char="•"/>
              <a:tabLst/>
              <a:defRPr>
                <a:solidFill>
                  <a:schemeClr val="bg1"/>
                </a:solidFill>
                <a:latin typeface="Century Gothic" panose="020B0502020202020204" pitchFamily="34" charset="0"/>
              </a:defRPr>
            </a:lvl3pPr>
            <a:lvl4pPr marL="644113" indent="-89295">
              <a:buClr>
                <a:srgbClr val="DC6115"/>
              </a:buClr>
              <a:buFont typeface="LucidaGrande" charset="0"/>
              <a:buChar char="–"/>
              <a:tabLst/>
              <a:defRPr>
                <a:solidFill>
                  <a:schemeClr val="bg1"/>
                </a:solidFill>
                <a:latin typeface="Century Gothic" panose="020B0502020202020204" pitchFamily="34" charset="0"/>
              </a:defRPr>
            </a:lvl4pPr>
            <a:lvl5pPr marL="816749" indent="-84533">
              <a:buClr>
                <a:srgbClr val="DC6115"/>
              </a:buClr>
              <a:buFont typeface="Arial" panose="020B0604020202020204" pitchFamily="34" charset="0"/>
              <a:buChar char="•"/>
              <a:tabLst/>
              <a:defRPr>
                <a:solidFill>
                  <a:schemeClr val="bg1"/>
                </a:solidFill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6996020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ullets SLS Slide Master Aug20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quarter" idx="10" hasCustomPrompt="1"/>
          </p:nvPr>
        </p:nvSpPr>
        <p:spPr>
          <a:xfrm>
            <a:off x="493713" y="2934790"/>
            <a:ext cx="8253412" cy="496388"/>
          </a:xfrm>
          <a:prstGeom prst="rect">
            <a:avLst/>
          </a:prstGeom>
        </p:spPr>
        <p:txBody>
          <a:bodyPr/>
          <a:lstStyle>
            <a:lvl1pPr marL="0" indent="0" algn="ctr">
              <a:buClr>
                <a:srgbClr val="DC6115"/>
              </a:buClr>
              <a:buFont typeface="Arial" panose="020B0604020202020204" pitchFamily="34" charset="0"/>
              <a:buNone/>
              <a:defRPr sz="210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  <a:lvl2pPr marL="383372" indent="-129776">
              <a:buClr>
                <a:srgbClr val="DC6115"/>
              </a:buClr>
              <a:buFont typeface="LucidaGrande" charset="0"/>
              <a:buChar char="–"/>
              <a:defRPr>
                <a:solidFill>
                  <a:schemeClr val="bg1"/>
                </a:solidFill>
                <a:latin typeface="Century Gothic" panose="020B0502020202020204" pitchFamily="34" charset="0"/>
              </a:defRPr>
            </a:lvl2pPr>
            <a:lvl3pPr marL="517909" indent="-89295">
              <a:buClr>
                <a:srgbClr val="DC6115"/>
              </a:buClr>
              <a:buFont typeface="Arial" panose="020B0604020202020204" pitchFamily="34" charset="0"/>
              <a:buChar char="•"/>
              <a:tabLst/>
              <a:defRPr>
                <a:solidFill>
                  <a:schemeClr val="bg1"/>
                </a:solidFill>
                <a:latin typeface="Century Gothic" panose="020B0502020202020204" pitchFamily="34" charset="0"/>
              </a:defRPr>
            </a:lvl3pPr>
            <a:lvl4pPr marL="644113" indent="-89295">
              <a:buClr>
                <a:srgbClr val="DC6115"/>
              </a:buClr>
              <a:buFont typeface="LucidaGrande" charset="0"/>
              <a:buChar char="–"/>
              <a:tabLst/>
              <a:defRPr>
                <a:solidFill>
                  <a:schemeClr val="bg1"/>
                </a:solidFill>
                <a:latin typeface="Century Gothic" panose="020B0502020202020204" pitchFamily="34" charset="0"/>
              </a:defRPr>
            </a:lvl4pPr>
            <a:lvl5pPr marL="816749" indent="-84533">
              <a:buClr>
                <a:srgbClr val="DC6115"/>
              </a:buClr>
              <a:buFont typeface="Arial" panose="020B0604020202020204" pitchFamily="34" charset="0"/>
              <a:buChar char="•"/>
              <a:tabLst/>
              <a:defRPr>
                <a:solidFill>
                  <a:schemeClr val="bg1"/>
                </a:solidFill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671117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" y="1883646"/>
            <a:ext cx="9144000" cy="4953000"/>
          </a:xfrm>
          <a:prstGeom prst="rect">
            <a:avLst/>
          </a:prstGeom>
        </p:spPr>
      </p:pic>
      <p:grpSp>
        <p:nvGrpSpPr>
          <p:cNvPr id="7" name="Group 6"/>
          <p:cNvGrpSpPr>
            <a:grpSpLocks noChangeAspect="1"/>
          </p:cNvGrpSpPr>
          <p:nvPr userDrawn="1"/>
        </p:nvGrpSpPr>
        <p:grpSpPr>
          <a:xfrm>
            <a:off x="0" y="-19348"/>
            <a:ext cx="9144000" cy="2090860"/>
            <a:chOff x="0" y="0"/>
            <a:chExt cx="5561330" cy="5404485"/>
          </a:xfrm>
          <a:gradFill>
            <a:gsLst>
              <a:gs pos="0">
                <a:schemeClr val="tx1"/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0" y="0"/>
              <a:ext cx="5561330" cy="5404485"/>
            </a:xfrm>
            <a:custGeom>
              <a:avLst/>
              <a:gdLst>
                <a:gd name="T0" fmla="*/ 0 w 720"/>
                <a:gd name="T1" fmla="*/ 0 h 700"/>
                <a:gd name="T2" fmla="*/ 0 w 720"/>
                <a:gd name="T3" fmla="*/ 644 h 700"/>
                <a:gd name="T4" fmla="*/ 113 w 720"/>
                <a:gd name="T5" fmla="*/ 665 h 700"/>
                <a:gd name="T6" fmla="*/ 720 w 720"/>
                <a:gd name="T7" fmla="*/ 644 h 700"/>
                <a:gd name="T8" fmla="*/ 720 w 720"/>
                <a:gd name="T9" fmla="*/ 617 h 700"/>
                <a:gd name="T10" fmla="*/ 720 w 720"/>
                <a:gd name="T11" fmla="*/ 0 h 700"/>
                <a:gd name="T12" fmla="*/ 0 w 720"/>
                <a:gd name="T13" fmla="*/ 0 h 7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20" h="700">
                  <a:moveTo>
                    <a:pt x="0" y="0"/>
                  </a:moveTo>
                  <a:cubicBezTo>
                    <a:pt x="0" y="644"/>
                    <a:pt x="0" y="644"/>
                    <a:pt x="0" y="644"/>
                  </a:cubicBezTo>
                  <a:cubicBezTo>
                    <a:pt x="23" y="650"/>
                    <a:pt x="62" y="658"/>
                    <a:pt x="113" y="665"/>
                  </a:cubicBezTo>
                  <a:cubicBezTo>
                    <a:pt x="250" y="685"/>
                    <a:pt x="476" y="700"/>
                    <a:pt x="720" y="644"/>
                  </a:cubicBezTo>
                  <a:cubicBezTo>
                    <a:pt x="720" y="617"/>
                    <a:pt x="720" y="617"/>
                    <a:pt x="720" y="617"/>
                  </a:cubicBezTo>
                  <a:cubicBezTo>
                    <a:pt x="720" y="0"/>
                    <a:pt x="720" y="0"/>
                    <a:pt x="72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</p:spPr>
          <p:style>
            <a:lnRef idx="0">
              <a:scrgbClr r="0" g="0" b="0"/>
            </a:lnRef>
            <a:fillRef idx="1003">
              <a:schemeClr val="dk2"/>
            </a:fillRef>
            <a:effectRef idx="0">
              <a:scrgbClr r="0" g="0" b="0"/>
            </a:effectRef>
            <a:fontRef idx="major"/>
          </p:style>
          <p:txBody>
            <a:bodyPr rot="0" vert="horz" wrap="square" lIns="685800" tIns="822960" rIns="822960" bIns="822960" anchor="b" anchorCtr="0" upright="1">
              <a:noAutofit/>
            </a:bodyPr>
            <a:lstStyle/>
            <a:p>
              <a:pPr algn="just">
                <a:spcAft>
                  <a:spcPts val="450"/>
                </a:spcAft>
              </a:pPr>
              <a:r>
                <a:rPr lang="en-US" sz="2700">
                  <a:solidFill>
                    <a:srgbClr val="EDEDED"/>
                  </a:solidFill>
                  <a:latin typeface="Calibri Light" panose="020F03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 </a:t>
              </a:r>
              <a:endParaRPr lang="en-US" sz="900"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876300" y="4769782"/>
              <a:ext cx="4685030" cy="509905"/>
            </a:xfrm>
            <a:custGeom>
              <a:avLst/>
              <a:gdLst>
                <a:gd name="T0" fmla="*/ 607 w 607"/>
                <a:gd name="T1" fmla="*/ 0 h 66"/>
                <a:gd name="T2" fmla="*/ 176 w 607"/>
                <a:gd name="T3" fmla="*/ 57 h 66"/>
                <a:gd name="T4" fmla="*/ 0 w 607"/>
                <a:gd name="T5" fmla="*/ 48 h 66"/>
                <a:gd name="T6" fmla="*/ 251 w 607"/>
                <a:gd name="T7" fmla="*/ 66 h 66"/>
                <a:gd name="T8" fmla="*/ 607 w 607"/>
                <a:gd name="T9" fmla="*/ 27 h 66"/>
                <a:gd name="T10" fmla="*/ 607 w 607"/>
                <a:gd name="T11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07" h="66">
                  <a:moveTo>
                    <a:pt x="607" y="0"/>
                  </a:moveTo>
                  <a:cubicBezTo>
                    <a:pt x="450" y="44"/>
                    <a:pt x="300" y="57"/>
                    <a:pt x="176" y="57"/>
                  </a:cubicBezTo>
                  <a:cubicBezTo>
                    <a:pt x="109" y="57"/>
                    <a:pt x="49" y="53"/>
                    <a:pt x="0" y="48"/>
                  </a:cubicBezTo>
                  <a:cubicBezTo>
                    <a:pt x="66" y="58"/>
                    <a:pt x="152" y="66"/>
                    <a:pt x="251" y="66"/>
                  </a:cubicBezTo>
                  <a:cubicBezTo>
                    <a:pt x="358" y="66"/>
                    <a:pt x="480" y="56"/>
                    <a:pt x="607" y="27"/>
                  </a:cubicBezTo>
                  <a:cubicBezTo>
                    <a:pt x="607" y="0"/>
                    <a:pt x="607" y="0"/>
                    <a:pt x="607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68580" tIns="34290" rIns="68580" bIns="34290" anchor="b" anchorCtr="0" upright="1">
              <a:noAutofit/>
            </a:bodyPr>
            <a:lstStyle/>
            <a:p>
              <a:endParaRPr lang="en-US" sz="135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797" y="279899"/>
            <a:ext cx="7772400" cy="597925"/>
          </a:xfrm>
        </p:spPr>
        <p:txBody>
          <a:bodyPr anchor="b">
            <a:normAutofit/>
          </a:bodyPr>
          <a:lstStyle>
            <a:lvl1pPr algn="ctr">
              <a:defRPr sz="3600">
                <a:latin typeface="Gill Sans MT" panose="020B0502020104020203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5718" y="1129062"/>
            <a:ext cx="6392558" cy="475126"/>
          </a:xfrm>
        </p:spPr>
        <p:txBody>
          <a:bodyPr/>
          <a:lstStyle>
            <a:lvl1pPr marL="0" indent="0" algn="ctr">
              <a:buNone/>
              <a:defRPr sz="2400" b="0">
                <a:solidFill>
                  <a:schemeClr val="accent1"/>
                </a:solidFill>
                <a:latin typeface="Tw Cen MT Condensed" panose="020B0606020104020203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14" name="Snip Same Side Corner Rectangle 13"/>
          <p:cNvSpPr/>
          <p:nvPr userDrawn="1"/>
        </p:nvSpPr>
        <p:spPr>
          <a:xfrm>
            <a:off x="534611" y="6450359"/>
            <a:ext cx="8074775" cy="287325"/>
          </a:xfrm>
          <a:prstGeom prst="snip2SameRect">
            <a:avLst/>
          </a:prstGeom>
          <a:solidFill>
            <a:schemeClr val="accent1"/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cap="small">
              <a:latin typeface="Colaborate-Regular" panose="02000503060000020004" pitchFamily="50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4562" y="5329324"/>
            <a:ext cx="4014871" cy="1369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759774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_No 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>
            <a:grpSpLocks noChangeAspect="1"/>
          </p:cNvGrpSpPr>
          <p:nvPr userDrawn="1"/>
        </p:nvGrpSpPr>
        <p:grpSpPr>
          <a:xfrm>
            <a:off x="0" y="-19348"/>
            <a:ext cx="9144000" cy="2090860"/>
            <a:chOff x="0" y="0"/>
            <a:chExt cx="5561330" cy="5404485"/>
          </a:xfrm>
          <a:gradFill>
            <a:gsLst>
              <a:gs pos="0">
                <a:schemeClr val="tx1"/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11" name="Freeform 7"/>
            <p:cNvSpPr>
              <a:spLocks/>
            </p:cNvSpPr>
            <p:nvPr/>
          </p:nvSpPr>
          <p:spPr bwMode="auto">
            <a:xfrm>
              <a:off x="0" y="0"/>
              <a:ext cx="5561330" cy="5404485"/>
            </a:xfrm>
            <a:custGeom>
              <a:avLst/>
              <a:gdLst>
                <a:gd name="T0" fmla="*/ 0 w 720"/>
                <a:gd name="T1" fmla="*/ 0 h 700"/>
                <a:gd name="T2" fmla="*/ 0 w 720"/>
                <a:gd name="T3" fmla="*/ 644 h 700"/>
                <a:gd name="T4" fmla="*/ 113 w 720"/>
                <a:gd name="T5" fmla="*/ 665 h 700"/>
                <a:gd name="T6" fmla="*/ 720 w 720"/>
                <a:gd name="T7" fmla="*/ 644 h 700"/>
                <a:gd name="T8" fmla="*/ 720 w 720"/>
                <a:gd name="T9" fmla="*/ 617 h 700"/>
                <a:gd name="T10" fmla="*/ 720 w 720"/>
                <a:gd name="T11" fmla="*/ 0 h 700"/>
                <a:gd name="T12" fmla="*/ 0 w 720"/>
                <a:gd name="T13" fmla="*/ 0 h 7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20" h="700">
                  <a:moveTo>
                    <a:pt x="0" y="0"/>
                  </a:moveTo>
                  <a:cubicBezTo>
                    <a:pt x="0" y="644"/>
                    <a:pt x="0" y="644"/>
                    <a:pt x="0" y="644"/>
                  </a:cubicBezTo>
                  <a:cubicBezTo>
                    <a:pt x="23" y="650"/>
                    <a:pt x="62" y="658"/>
                    <a:pt x="113" y="665"/>
                  </a:cubicBezTo>
                  <a:cubicBezTo>
                    <a:pt x="250" y="685"/>
                    <a:pt x="476" y="700"/>
                    <a:pt x="720" y="644"/>
                  </a:cubicBezTo>
                  <a:cubicBezTo>
                    <a:pt x="720" y="617"/>
                    <a:pt x="720" y="617"/>
                    <a:pt x="720" y="617"/>
                  </a:cubicBezTo>
                  <a:cubicBezTo>
                    <a:pt x="720" y="0"/>
                    <a:pt x="720" y="0"/>
                    <a:pt x="72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</p:spPr>
          <p:style>
            <a:lnRef idx="0">
              <a:scrgbClr r="0" g="0" b="0"/>
            </a:lnRef>
            <a:fillRef idx="1003">
              <a:schemeClr val="dk2"/>
            </a:fillRef>
            <a:effectRef idx="0">
              <a:scrgbClr r="0" g="0" b="0"/>
            </a:effectRef>
            <a:fontRef idx="major"/>
          </p:style>
          <p:txBody>
            <a:bodyPr rot="0" vert="horz" wrap="square" lIns="685800" tIns="822960" rIns="822960" bIns="822960" anchor="b" anchorCtr="0" upright="1">
              <a:noAutofit/>
            </a:bodyPr>
            <a:lstStyle/>
            <a:p>
              <a:pPr algn="just">
                <a:spcAft>
                  <a:spcPts val="450"/>
                </a:spcAft>
              </a:pPr>
              <a:r>
                <a:rPr lang="en-US" sz="2700">
                  <a:solidFill>
                    <a:srgbClr val="EDEDED"/>
                  </a:solidFill>
                  <a:latin typeface="Calibri Light" panose="020F030202020403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 </a:t>
              </a:r>
              <a:endParaRPr lang="en-US" sz="900"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Freeform 8"/>
            <p:cNvSpPr>
              <a:spLocks/>
            </p:cNvSpPr>
            <p:nvPr/>
          </p:nvSpPr>
          <p:spPr bwMode="auto">
            <a:xfrm>
              <a:off x="876300" y="4769782"/>
              <a:ext cx="4685030" cy="509905"/>
            </a:xfrm>
            <a:custGeom>
              <a:avLst/>
              <a:gdLst>
                <a:gd name="T0" fmla="*/ 607 w 607"/>
                <a:gd name="T1" fmla="*/ 0 h 66"/>
                <a:gd name="T2" fmla="*/ 176 w 607"/>
                <a:gd name="T3" fmla="*/ 57 h 66"/>
                <a:gd name="T4" fmla="*/ 0 w 607"/>
                <a:gd name="T5" fmla="*/ 48 h 66"/>
                <a:gd name="T6" fmla="*/ 251 w 607"/>
                <a:gd name="T7" fmla="*/ 66 h 66"/>
                <a:gd name="T8" fmla="*/ 607 w 607"/>
                <a:gd name="T9" fmla="*/ 27 h 66"/>
                <a:gd name="T10" fmla="*/ 607 w 607"/>
                <a:gd name="T11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07" h="66">
                  <a:moveTo>
                    <a:pt x="607" y="0"/>
                  </a:moveTo>
                  <a:cubicBezTo>
                    <a:pt x="450" y="44"/>
                    <a:pt x="300" y="57"/>
                    <a:pt x="176" y="57"/>
                  </a:cubicBezTo>
                  <a:cubicBezTo>
                    <a:pt x="109" y="57"/>
                    <a:pt x="49" y="53"/>
                    <a:pt x="0" y="48"/>
                  </a:cubicBezTo>
                  <a:cubicBezTo>
                    <a:pt x="66" y="58"/>
                    <a:pt x="152" y="66"/>
                    <a:pt x="251" y="66"/>
                  </a:cubicBezTo>
                  <a:cubicBezTo>
                    <a:pt x="358" y="66"/>
                    <a:pt x="480" y="56"/>
                    <a:pt x="607" y="27"/>
                  </a:cubicBezTo>
                  <a:cubicBezTo>
                    <a:pt x="607" y="0"/>
                    <a:pt x="607" y="0"/>
                    <a:pt x="607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0" vert="horz" wrap="square" lIns="68580" tIns="34290" rIns="68580" bIns="34290" anchor="b" anchorCtr="0" upright="1">
              <a:noAutofit/>
            </a:bodyPr>
            <a:lstStyle/>
            <a:p>
              <a:endParaRPr lang="en-US" sz="135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797" y="279899"/>
            <a:ext cx="7772400" cy="597925"/>
          </a:xfrm>
        </p:spPr>
        <p:txBody>
          <a:bodyPr anchor="b">
            <a:normAutofit/>
          </a:bodyPr>
          <a:lstStyle>
            <a:lvl1pPr algn="ctr">
              <a:defRPr sz="3600">
                <a:latin typeface="Gill Sans MT" panose="020B0502020104020203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5718" y="1129062"/>
            <a:ext cx="6392558" cy="475126"/>
          </a:xfrm>
        </p:spPr>
        <p:txBody>
          <a:bodyPr/>
          <a:lstStyle>
            <a:lvl1pPr marL="0" indent="0" algn="ctr">
              <a:buNone/>
              <a:defRPr sz="2400" b="0">
                <a:solidFill>
                  <a:schemeClr val="accent1"/>
                </a:solidFill>
                <a:latin typeface="Tw Cen MT Condensed" panose="020B0606020104020203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14" name="Snip Same Side Corner Rectangle 13"/>
          <p:cNvSpPr/>
          <p:nvPr userDrawn="1"/>
        </p:nvSpPr>
        <p:spPr>
          <a:xfrm>
            <a:off x="534611" y="6450359"/>
            <a:ext cx="8074775" cy="287325"/>
          </a:xfrm>
          <a:prstGeom prst="snip2SameRect">
            <a:avLst/>
          </a:prstGeom>
          <a:solidFill>
            <a:schemeClr val="accent1"/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cap="small">
              <a:latin typeface="Colaborate-Regular" panose="02000503060000020004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204054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28650" y="542707"/>
            <a:ext cx="7886700" cy="654470"/>
          </a:xfrm>
        </p:spPr>
        <p:txBody>
          <a:bodyPr>
            <a:normAutofit/>
          </a:bodyPr>
          <a:lstStyle>
            <a:lvl1pPr>
              <a:defRPr sz="2400" b="1" cap="none" baseline="0">
                <a:solidFill>
                  <a:schemeClr val="accent1"/>
                </a:solidFill>
                <a:latin typeface="Gill Sans MT" panose="020B0502020104020203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w Cen MT Condensed" panose="020B0606020104020203" pitchFamily="34" charset="0"/>
              </a:defRPr>
            </a:lvl1pPr>
          </a:lstStyle>
          <a:p>
            <a:fld id="{E12A79E2-1B48-42D8-BAFC-84019BDD515E}" type="datetime1">
              <a:rPr lang="en-US" smtClean="0"/>
              <a:pPr/>
              <a:t>12/7/2022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w Cen MT Condensed" panose="020B0606020104020203" pitchFamily="34" charset="0"/>
              </a:defRPr>
            </a:lvl1pPr>
          </a:lstStyle>
          <a:p>
            <a:fld id="{BCA9F85A-B0EB-4EE7-8A19-3E7722CDE65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3"/>
          </p:nvPr>
        </p:nvSpPr>
        <p:spPr>
          <a:xfrm>
            <a:off x="628650" y="1622425"/>
            <a:ext cx="7886700" cy="4737100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+mn-lt"/>
              </a:defRPr>
            </a:lvl1pPr>
            <a:lvl2pPr>
              <a:defRPr>
                <a:solidFill>
                  <a:schemeClr val="tx1"/>
                </a:solidFill>
                <a:latin typeface="+mn-lt"/>
              </a:defRPr>
            </a:lvl2pPr>
            <a:lvl3pPr>
              <a:defRPr>
                <a:solidFill>
                  <a:schemeClr val="tx1"/>
                </a:solidFill>
                <a:latin typeface="+mn-lt"/>
              </a:defRPr>
            </a:lvl3pPr>
            <a:lvl4pPr>
              <a:defRPr>
                <a:solidFill>
                  <a:schemeClr val="tx1"/>
                </a:solidFill>
                <a:latin typeface="+mn-lt"/>
              </a:defRPr>
            </a:lvl4pPr>
            <a:lvl5pPr>
              <a:defRPr>
                <a:solidFill>
                  <a:schemeClr val="tx1"/>
                </a:solidFill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2901636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w Cen MT Condensed" panose="020B0606020104020203" pitchFamily="34" charset="0"/>
              </a:defRPr>
            </a:lvl1pPr>
          </a:lstStyle>
          <a:p>
            <a:fld id="{A08D4294-2422-43DE-B233-117ACCDCF356}" type="datetime1">
              <a:rPr lang="en-US" smtClean="0"/>
              <a:pPr/>
              <a:t>12/7/2022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w Cen MT Condensed" panose="020B0606020104020203" pitchFamily="34" charset="0"/>
              </a:defRPr>
            </a:lvl1pPr>
          </a:lstStyle>
          <a:p>
            <a:fld id="{BCA9F85A-B0EB-4EE7-8A19-3E7722CDE65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628650" y="542707"/>
            <a:ext cx="7886700" cy="654470"/>
          </a:xfrm>
        </p:spPr>
        <p:txBody>
          <a:bodyPr>
            <a:normAutofit/>
          </a:bodyPr>
          <a:lstStyle>
            <a:lvl1pPr>
              <a:defRPr sz="2400" b="1" cap="none" baseline="0">
                <a:solidFill>
                  <a:schemeClr val="accent1"/>
                </a:solidFill>
                <a:latin typeface="Gill Sans MT" panose="020B0502020104020203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64517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w Cen MT Condensed" panose="020B0606020104020203" pitchFamily="34" charset="0"/>
              </a:defRPr>
            </a:lvl1pPr>
          </a:lstStyle>
          <a:p>
            <a:fld id="{0A36AC05-AB8B-40FF-B5AD-4BFCA81ED8DC}" type="datetime1">
              <a:rPr lang="en-US" smtClean="0"/>
              <a:pPr/>
              <a:t>12/7/2022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w Cen MT Condensed" panose="020B0606020104020203" pitchFamily="34" charset="0"/>
              </a:defRPr>
            </a:lvl1pPr>
          </a:lstStyle>
          <a:p>
            <a:fld id="{BCA9F85A-B0EB-4EE7-8A19-3E7722CDE65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 hasCustomPrompt="1"/>
          </p:nvPr>
        </p:nvSpPr>
        <p:spPr>
          <a:xfrm>
            <a:off x="628650" y="542707"/>
            <a:ext cx="7886700" cy="654470"/>
          </a:xfrm>
        </p:spPr>
        <p:txBody>
          <a:bodyPr>
            <a:normAutofit/>
          </a:bodyPr>
          <a:lstStyle>
            <a:lvl1pPr>
              <a:defRPr sz="2400" b="1" cap="none" baseline="0">
                <a:solidFill>
                  <a:schemeClr val="accent1"/>
                </a:solidFill>
                <a:latin typeface="Gill Sans MT" panose="020B0502020104020203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8900304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5722E56-0010-4695-8568-EACD1E66DA87}" type="datetimeFigureOut">
              <a:rPr lang="en-US" smtClean="0"/>
              <a:pPr/>
              <a:t>12/7/2022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6555552"/>
            <a:ext cx="3086100" cy="286244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E39007-3B36-4C55-9BE2-6AE91A74076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281637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ullets SLS Slide Master Aug20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>
            <a:spLocks noGrp="1" noChangeArrowheads="1"/>
          </p:cNvSpPr>
          <p:nvPr>
            <p:ph type="title" hasCustomPrompt="1"/>
          </p:nvPr>
        </p:nvSpPr>
        <p:spPr bwMode="auto">
          <a:xfrm>
            <a:off x="848847" y="179884"/>
            <a:ext cx="8295155" cy="6689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ma14="http://schemas.microsoft.com/office/mac/drawingml/2011/main" xmlns="" val="1"/>
            </a:ex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0" rIns="0" bIns="0" numCol="1" anchor="ctr" anchorCtr="0" compatLnSpc="1">
            <a:prstTxWarp prst="textNoShape">
              <a:avLst/>
            </a:prstTxWarp>
          </a:bodyPr>
          <a:lstStyle>
            <a:lvl1pPr>
              <a:defRPr b="0" baseline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/>
          </p:nvPr>
        </p:nvSpPr>
        <p:spPr>
          <a:xfrm>
            <a:off x="199747" y="1052518"/>
            <a:ext cx="8748944" cy="5405437"/>
          </a:xfrm>
          <a:prstGeom prst="rect">
            <a:avLst/>
          </a:prstGeom>
        </p:spPr>
        <p:txBody>
          <a:bodyPr/>
          <a:lstStyle>
            <a:lvl1pPr marL="88102" indent="-88102">
              <a:spcBef>
                <a:spcPts val="150"/>
              </a:spcBef>
              <a:buClr>
                <a:srgbClr val="DC6115"/>
              </a:buClr>
              <a:buFont typeface="Arial" panose="020B0604020202020204" pitchFamily="34" charset="0"/>
              <a:buChar char="•"/>
              <a:tabLst/>
              <a:defRPr sz="1600">
                <a:latin typeface="Century Gothic" panose="020B0502020202020204" pitchFamily="34" charset="0"/>
              </a:defRPr>
            </a:lvl1pPr>
            <a:lvl2pPr marL="383363" indent="-129773">
              <a:spcBef>
                <a:spcPts val="150"/>
              </a:spcBef>
              <a:buClr>
                <a:srgbClr val="DC6115"/>
              </a:buClr>
              <a:buFont typeface="LucidaGrande" charset="0"/>
              <a:buChar char="–"/>
              <a:defRPr sz="1200">
                <a:latin typeface="Century Gothic" panose="020B0502020202020204" pitchFamily="34" charset="0"/>
              </a:defRPr>
            </a:lvl2pPr>
            <a:lvl3pPr marL="517896" indent="-89293">
              <a:spcBef>
                <a:spcPts val="150"/>
              </a:spcBef>
              <a:buClr>
                <a:srgbClr val="DC6115"/>
              </a:buClr>
              <a:buFont typeface="Arial" panose="020B0604020202020204" pitchFamily="34" charset="0"/>
              <a:buChar char="•"/>
              <a:tabLst/>
              <a:defRPr sz="1200">
                <a:latin typeface="Century Gothic" panose="020B0502020202020204" pitchFamily="34" charset="0"/>
              </a:defRPr>
            </a:lvl3pPr>
            <a:lvl4pPr marL="644097" indent="-89293">
              <a:spcBef>
                <a:spcPts val="150"/>
              </a:spcBef>
              <a:buClr>
                <a:srgbClr val="DC6115"/>
              </a:buClr>
              <a:buFont typeface="LucidaGrande" charset="0"/>
              <a:buChar char="–"/>
              <a:tabLst/>
              <a:defRPr sz="1200">
                <a:latin typeface="Century Gothic" panose="020B0502020202020204" pitchFamily="34" charset="0"/>
              </a:defRPr>
            </a:lvl4pPr>
            <a:lvl5pPr marL="816728" indent="-84531">
              <a:spcBef>
                <a:spcPts val="150"/>
              </a:spcBef>
              <a:buClr>
                <a:srgbClr val="DC6115"/>
              </a:buClr>
              <a:buFont typeface="Arial" panose="020B0604020202020204" pitchFamily="34" charset="0"/>
              <a:buChar char="•"/>
              <a:tabLst/>
              <a:defRPr sz="1200">
                <a:latin typeface="Century Gothic" panose="020B0502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4">
            <a:extLst>
              <a:ext uri="{FF2B5EF4-FFF2-40B4-BE49-F238E27FC236}">
                <a16:creationId xmlns:a16="http://schemas.microsoft.com/office/drawing/2014/main" id="{DB7212AF-72C9-B44C-89D5-CE435EFE2C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681916" y="6535375"/>
            <a:ext cx="1266775" cy="190185"/>
          </a:xfrm>
          <a:prstGeom prst="rect">
            <a:avLst/>
          </a:prstGeom>
        </p:spPr>
        <p:txBody>
          <a:bodyPr/>
          <a:lstStyle>
            <a:lvl1pPr>
              <a:defRPr sz="75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</a:lstStyle>
          <a:p>
            <a:pPr algn="r" defTabSz="514325"/>
            <a:r>
              <a:rPr lang="en-US"/>
              <a:t>Page </a:t>
            </a:r>
            <a:fld id="{ECB00B25-817B-49D3-800D-ED5A8EAE58EC}" type="slidenum">
              <a:rPr lang="en-US" smtClean="0"/>
              <a:pPr algn="r" defTabSz="514325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494111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rapezoid 6">
            <a:extLst>
              <a:ext uri="{FF2B5EF4-FFF2-40B4-BE49-F238E27FC236}">
                <a16:creationId xmlns:a16="http://schemas.microsoft.com/office/drawing/2014/main" id="{DAC3CD58-B734-A14B-986C-09DE84F5ABD3}"/>
              </a:ext>
            </a:extLst>
          </p:cNvPr>
          <p:cNvSpPr/>
          <p:nvPr userDrawn="1"/>
        </p:nvSpPr>
        <p:spPr>
          <a:xfrm>
            <a:off x="4597146" y="-24384"/>
            <a:ext cx="4562856" cy="6894576"/>
          </a:xfrm>
          <a:custGeom>
            <a:avLst/>
            <a:gdLst>
              <a:gd name="connsiteX0" fmla="*/ 0 w 4767072"/>
              <a:gd name="connsiteY0" fmla="*/ 6858000 h 6858000"/>
              <a:gd name="connsiteX1" fmla="*/ 1191768 w 4767072"/>
              <a:gd name="connsiteY1" fmla="*/ 0 h 6858000"/>
              <a:gd name="connsiteX2" fmla="*/ 3575304 w 4767072"/>
              <a:gd name="connsiteY2" fmla="*/ 0 h 6858000"/>
              <a:gd name="connsiteX3" fmla="*/ 4767072 w 4767072"/>
              <a:gd name="connsiteY3" fmla="*/ 6858000 h 6858000"/>
              <a:gd name="connsiteX4" fmla="*/ 0 w 4767072"/>
              <a:gd name="connsiteY4" fmla="*/ 6858000 h 6858000"/>
              <a:gd name="connsiteX0" fmla="*/ 0 w 4767072"/>
              <a:gd name="connsiteY0" fmla="*/ 6858000 h 6858000"/>
              <a:gd name="connsiteX1" fmla="*/ 1130808 w 4767072"/>
              <a:gd name="connsiteY1" fmla="*/ 0 h 6858000"/>
              <a:gd name="connsiteX2" fmla="*/ 3575304 w 4767072"/>
              <a:gd name="connsiteY2" fmla="*/ 0 h 6858000"/>
              <a:gd name="connsiteX3" fmla="*/ 4767072 w 4767072"/>
              <a:gd name="connsiteY3" fmla="*/ 6858000 h 6858000"/>
              <a:gd name="connsiteX4" fmla="*/ 0 w 4767072"/>
              <a:gd name="connsiteY4" fmla="*/ 6858000 h 6858000"/>
              <a:gd name="connsiteX0" fmla="*/ 0 w 7559040"/>
              <a:gd name="connsiteY0" fmla="*/ 6870192 h 6870192"/>
              <a:gd name="connsiteX1" fmla="*/ 3922776 w 7559040"/>
              <a:gd name="connsiteY1" fmla="*/ 0 h 6870192"/>
              <a:gd name="connsiteX2" fmla="*/ 6367272 w 7559040"/>
              <a:gd name="connsiteY2" fmla="*/ 0 h 6870192"/>
              <a:gd name="connsiteX3" fmla="*/ 7559040 w 7559040"/>
              <a:gd name="connsiteY3" fmla="*/ 6858000 h 6870192"/>
              <a:gd name="connsiteX4" fmla="*/ 0 w 7559040"/>
              <a:gd name="connsiteY4" fmla="*/ 6870192 h 6870192"/>
              <a:gd name="connsiteX0" fmla="*/ 0 w 6522720"/>
              <a:gd name="connsiteY0" fmla="*/ 6870192 h 6894576"/>
              <a:gd name="connsiteX1" fmla="*/ 3922776 w 6522720"/>
              <a:gd name="connsiteY1" fmla="*/ 0 h 6894576"/>
              <a:gd name="connsiteX2" fmla="*/ 6367272 w 6522720"/>
              <a:gd name="connsiteY2" fmla="*/ 0 h 6894576"/>
              <a:gd name="connsiteX3" fmla="*/ 6522720 w 6522720"/>
              <a:gd name="connsiteY3" fmla="*/ 6894576 h 6894576"/>
              <a:gd name="connsiteX4" fmla="*/ 0 w 6522720"/>
              <a:gd name="connsiteY4" fmla="*/ 6870192 h 6894576"/>
              <a:gd name="connsiteX0" fmla="*/ 0 w 6367272"/>
              <a:gd name="connsiteY0" fmla="*/ 6870192 h 6918960"/>
              <a:gd name="connsiteX1" fmla="*/ 3922776 w 6367272"/>
              <a:gd name="connsiteY1" fmla="*/ 0 h 6918960"/>
              <a:gd name="connsiteX2" fmla="*/ 6367272 w 6367272"/>
              <a:gd name="connsiteY2" fmla="*/ 0 h 6918960"/>
              <a:gd name="connsiteX3" fmla="*/ 6096000 w 6367272"/>
              <a:gd name="connsiteY3" fmla="*/ 6918960 h 6918960"/>
              <a:gd name="connsiteX4" fmla="*/ 0 w 6367272"/>
              <a:gd name="connsiteY4" fmla="*/ 6870192 h 6918960"/>
              <a:gd name="connsiteX0" fmla="*/ 0 w 6367272"/>
              <a:gd name="connsiteY0" fmla="*/ 6870192 h 6918960"/>
              <a:gd name="connsiteX1" fmla="*/ 3922776 w 6367272"/>
              <a:gd name="connsiteY1" fmla="*/ 0 h 6918960"/>
              <a:gd name="connsiteX2" fmla="*/ 6367272 w 6367272"/>
              <a:gd name="connsiteY2" fmla="*/ 0 h 6918960"/>
              <a:gd name="connsiteX3" fmla="*/ 5876544 w 6367272"/>
              <a:gd name="connsiteY3" fmla="*/ 6918960 h 6918960"/>
              <a:gd name="connsiteX4" fmla="*/ 0 w 6367272"/>
              <a:gd name="connsiteY4" fmla="*/ 6870192 h 6918960"/>
              <a:gd name="connsiteX0" fmla="*/ 0 w 6367272"/>
              <a:gd name="connsiteY0" fmla="*/ 6870192 h 6870192"/>
              <a:gd name="connsiteX1" fmla="*/ 3922776 w 6367272"/>
              <a:gd name="connsiteY1" fmla="*/ 0 h 6870192"/>
              <a:gd name="connsiteX2" fmla="*/ 6367272 w 6367272"/>
              <a:gd name="connsiteY2" fmla="*/ 0 h 6870192"/>
              <a:gd name="connsiteX3" fmla="*/ 6083808 w 6367272"/>
              <a:gd name="connsiteY3" fmla="*/ 6870192 h 6870192"/>
              <a:gd name="connsiteX4" fmla="*/ 0 w 6367272"/>
              <a:gd name="connsiteY4" fmla="*/ 6870192 h 6870192"/>
              <a:gd name="connsiteX0" fmla="*/ 0 w 6111240"/>
              <a:gd name="connsiteY0" fmla="*/ 6870192 h 6870192"/>
              <a:gd name="connsiteX1" fmla="*/ 3922776 w 6111240"/>
              <a:gd name="connsiteY1" fmla="*/ 0 h 6870192"/>
              <a:gd name="connsiteX2" fmla="*/ 6111240 w 6111240"/>
              <a:gd name="connsiteY2" fmla="*/ 12192 h 6870192"/>
              <a:gd name="connsiteX3" fmla="*/ 6083808 w 6111240"/>
              <a:gd name="connsiteY3" fmla="*/ 6870192 h 6870192"/>
              <a:gd name="connsiteX4" fmla="*/ 0 w 6111240"/>
              <a:gd name="connsiteY4" fmla="*/ 6870192 h 6870192"/>
              <a:gd name="connsiteX0" fmla="*/ 0 w 6083808"/>
              <a:gd name="connsiteY0" fmla="*/ 6870192 h 6870192"/>
              <a:gd name="connsiteX1" fmla="*/ 3922776 w 6083808"/>
              <a:gd name="connsiteY1" fmla="*/ 0 h 6870192"/>
              <a:gd name="connsiteX2" fmla="*/ 6050280 w 6083808"/>
              <a:gd name="connsiteY2" fmla="*/ 24384 h 6870192"/>
              <a:gd name="connsiteX3" fmla="*/ 6083808 w 6083808"/>
              <a:gd name="connsiteY3" fmla="*/ 6870192 h 6870192"/>
              <a:gd name="connsiteX4" fmla="*/ 0 w 6083808"/>
              <a:gd name="connsiteY4" fmla="*/ 6870192 h 6870192"/>
              <a:gd name="connsiteX0" fmla="*/ 0 w 6083808"/>
              <a:gd name="connsiteY0" fmla="*/ 6870192 h 6870192"/>
              <a:gd name="connsiteX1" fmla="*/ 3922776 w 6083808"/>
              <a:gd name="connsiteY1" fmla="*/ 0 h 6870192"/>
              <a:gd name="connsiteX2" fmla="*/ 5940552 w 6083808"/>
              <a:gd name="connsiteY2" fmla="*/ 36576 h 6870192"/>
              <a:gd name="connsiteX3" fmla="*/ 6083808 w 6083808"/>
              <a:gd name="connsiteY3" fmla="*/ 6870192 h 6870192"/>
              <a:gd name="connsiteX4" fmla="*/ 0 w 6083808"/>
              <a:gd name="connsiteY4" fmla="*/ 6870192 h 6870192"/>
              <a:gd name="connsiteX0" fmla="*/ 0 w 6083808"/>
              <a:gd name="connsiteY0" fmla="*/ 6894576 h 6894576"/>
              <a:gd name="connsiteX1" fmla="*/ 3922776 w 6083808"/>
              <a:gd name="connsiteY1" fmla="*/ 24384 h 6894576"/>
              <a:gd name="connsiteX2" fmla="*/ 6074664 w 6083808"/>
              <a:gd name="connsiteY2" fmla="*/ 0 h 6894576"/>
              <a:gd name="connsiteX3" fmla="*/ 6083808 w 6083808"/>
              <a:gd name="connsiteY3" fmla="*/ 6894576 h 6894576"/>
              <a:gd name="connsiteX4" fmla="*/ 0 w 6083808"/>
              <a:gd name="connsiteY4" fmla="*/ 6894576 h 6894576"/>
              <a:gd name="connsiteX0" fmla="*/ 0 w 6083808"/>
              <a:gd name="connsiteY0" fmla="*/ 6894576 h 6894576"/>
              <a:gd name="connsiteX1" fmla="*/ 3947160 w 6083808"/>
              <a:gd name="connsiteY1" fmla="*/ 12192 h 6894576"/>
              <a:gd name="connsiteX2" fmla="*/ 6074664 w 6083808"/>
              <a:gd name="connsiteY2" fmla="*/ 0 h 6894576"/>
              <a:gd name="connsiteX3" fmla="*/ 6083808 w 6083808"/>
              <a:gd name="connsiteY3" fmla="*/ 6894576 h 6894576"/>
              <a:gd name="connsiteX4" fmla="*/ 0 w 6083808"/>
              <a:gd name="connsiteY4" fmla="*/ 6894576 h 6894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83808" h="6894576">
                <a:moveTo>
                  <a:pt x="0" y="6894576"/>
                </a:moveTo>
                <a:lnTo>
                  <a:pt x="3947160" y="12192"/>
                </a:lnTo>
                <a:lnTo>
                  <a:pt x="6074664" y="0"/>
                </a:lnTo>
                <a:lnTo>
                  <a:pt x="6083808" y="6894576"/>
                </a:lnTo>
                <a:lnTo>
                  <a:pt x="0" y="689457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6B4FF98B-1142-624C-8378-ACA4AB5F31C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9842" b="3736"/>
          <a:stretch/>
        </p:blipFill>
        <p:spPr>
          <a:xfrm>
            <a:off x="2686052" y="612290"/>
            <a:ext cx="6457951" cy="628229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2E489BC-0DC0-4849-BE9C-78594F7A4B1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5677" y="1196692"/>
            <a:ext cx="5066778" cy="2232308"/>
          </a:xfrm>
        </p:spPr>
        <p:txBody>
          <a:bodyPr anchor="b">
            <a:normAutofit/>
          </a:bodyPr>
          <a:lstStyle>
            <a:lvl1pPr algn="l">
              <a:defRPr sz="405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F95FB3B-28C6-4645-9C6F-9080A5B6A1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5677" y="3521075"/>
            <a:ext cx="5066778" cy="1007540"/>
          </a:xfrm>
        </p:spPr>
        <p:txBody>
          <a:bodyPr/>
          <a:lstStyle>
            <a:lvl1pPr marL="0" indent="0" algn="l">
              <a:buNone/>
              <a:defRPr sz="1800">
                <a:solidFill>
                  <a:schemeClr val="accent2"/>
                </a:solidFill>
              </a:defRPr>
            </a:lvl1pPr>
            <a:lvl2pPr marL="342892" indent="0" algn="ctr">
              <a:buNone/>
              <a:defRPr sz="1500"/>
            </a:lvl2pPr>
            <a:lvl3pPr marL="685783" indent="0" algn="ctr">
              <a:buNone/>
              <a:defRPr sz="1350"/>
            </a:lvl3pPr>
            <a:lvl4pPr marL="1028675" indent="0" algn="ctr">
              <a:buNone/>
              <a:defRPr sz="1200"/>
            </a:lvl4pPr>
            <a:lvl5pPr marL="1371566" indent="0" algn="ctr">
              <a:buNone/>
              <a:defRPr sz="1200"/>
            </a:lvl5pPr>
            <a:lvl6pPr marL="1714457" indent="0" algn="ctr">
              <a:buNone/>
              <a:defRPr sz="1200"/>
            </a:lvl6pPr>
            <a:lvl7pPr marL="2057348" indent="0" algn="ctr">
              <a:buNone/>
              <a:defRPr sz="1200"/>
            </a:lvl7pPr>
            <a:lvl8pPr marL="2400240" indent="0" algn="ctr">
              <a:buNone/>
              <a:defRPr sz="1200"/>
            </a:lvl8pPr>
            <a:lvl9pPr marL="2743132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B97F86-AB36-644A-9A1A-91EB3F9A7F5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509936" y="6245712"/>
            <a:ext cx="2057399" cy="365125"/>
          </a:xfrm>
          <a:prstGeom prst="rect">
            <a:avLst/>
          </a:prstGeom>
        </p:spPr>
        <p:txBody>
          <a:bodyPr/>
          <a:lstStyle/>
          <a:p>
            <a:pPr defTabSz="685800"/>
            <a:fld id="{B2144960-EF89-4DDC-B633-BD1D0AA288FB}" type="datetime1">
              <a:rPr lang="en-US" smtClean="0">
                <a:solidFill>
                  <a:srgbClr val="EA6307"/>
                </a:solidFill>
              </a:rPr>
              <a:pPr defTabSz="685800"/>
              <a:t>12/7/2022</a:t>
            </a:fld>
            <a:endParaRPr lang="en-US" dirty="0">
              <a:solidFill>
                <a:srgbClr val="EA6307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3C6637-B5DC-924A-BD69-7E1B537F36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54296" y="6346092"/>
            <a:ext cx="2057400" cy="365125"/>
          </a:xfrm>
          <a:prstGeom prst="rect">
            <a:avLst/>
          </a:prstGeom>
        </p:spPr>
        <p:txBody>
          <a:bodyPr/>
          <a:lstStyle/>
          <a:p>
            <a:pPr defTabSz="685800"/>
            <a:fld id="{54DAC3B2-AAC7-A94B-8340-24B6B1A3CD0B}" type="slidenum">
              <a:rPr lang="en-US" smtClean="0">
                <a:solidFill>
                  <a:srgbClr val="EA6307"/>
                </a:solidFill>
              </a:rPr>
              <a:pPr defTabSz="685800"/>
              <a:t>‹#›</a:t>
            </a:fld>
            <a:endParaRPr lang="en-US" dirty="0">
              <a:solidFill>
                <a:srgbClr val="EA6307"/>
              </a:solidFill>
            </a:endParaRPr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AB0B3D8D-988B-C544-99EA-E07C1A7DD89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8476" y="70088"/>
            <a:ext cx="1897693" cy="87969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0E95AC1-767E-4F42-AF02-E30597A5D853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677" y="6008829"/>
            <a:ext cx="1241474" cy="695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122384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rapezoid 6">
            <a:extLst>
              <a:ext uri="{FF2B5EF4-FFF2-40B4-BE49-F238E27FC236}">
                <a16:creationId xmlns:a16="http://schemas.microsoft.com/office/drawing/2014/main" id="{FCD8963D-EE8A-F943-967D-57B302FB02A5}"/>
              </a:ext>
            </a:extLst>
          </p:cNvPr>
          <p:cNvSpPr/>
          <p:nvPr userDrawn="1"/>
        </p:nvSpPr>
        <p:spPr>
          <a:xfrm>
            <a:off x="4597146" y="-24384"/>
            <a:ext cx="4562856" cy="6894576"/>
          </a:xfrm>
          <a:custGeom>
            <a:avLst/>
            <a:gdLst>
              <a:gd name="connsiteX0" fmla="*/ 0 w 4767072"/>
              <a:gd name="connsiteY0" fmla="*/ 6858000 h 6858000"/>
              <a:gd name="connsiteX1" fmla="*/ 1191768 w 4767072"/>
              <a:gd name="connsiteY1" fmla="*/ 0 h 6858000"/>
              <a:gd name="connsiteX2" fmla="*/ 3575304 w 4767072"/>
              <a:gd name="connsiteY2" fmla="*/ 0 h 6858000"/>
              <a:gd name="connsiteX3" fmla="*/ 4767072 w 4767072"/>
              <a:gd name="connsiteY3" fmla="*/ 6858000 h 6858000"/>
              <a:gd name="connsiteX4" fmla="*/ 0 w 4767072"/>
              <a:gd name="connsiteY4" fmla="*/ 6858000 h 6858000"/>
              <a:gd name="connsiteX0" fmla="*/ 0 w 4767072"/>
              <a:gd name="connsiteY0" fmla="*/ 6858000 h 6858000"/>
              <a:gd name="connsiteX1" fmla="*/ 1130808 w 4767072"/>
              <a:gd name="connsiteY1" fmla="*/ 0 h 6858000"/>
              <a:gd name="connsiteX2" fmla="*/ 3575304 w 4767072"/>
              <a:gd name="connsiteY2" fmla="*/ 0 h 6858000"/>
              <a:gd name="connsiteX3" fmla="*/ 4767072 w 4767072"/>
              <a:gd name="connsiteY3" fmla="*/ 6858000 h 6858000"/>
              <a:gd name="connsiteX4" fmla="*/ 0 w 4767072"/>
              <a:gd name="connsiteY4" fmla="*/ 6858000 h 6858000"/>
              <a:gd name="connsiteX0" fmla="*/ 0 w 7559040"/>
              <a:gd name="connsiteY0" fmla="*/ 6870192 h 6870192"/>
              <a:gd name="connsiteX1" fmla="*/ 3922776 w 7559040"/>
              <a:gd name="connsiteY1" fmla="*/ 0 h 6870192"/>
              <a:gd name="connsiteX2" fmla="*/ 6367272 w 7559040"/>
              <a:gd name="connsiteY2" fmla="*/ 0 h 6870192"/>
              <a:gd name="connsiteX3" fmla="*/ 7559040 w 7559040"/>
              <a:gd name="connsiteY3" fmla="*/ 6858000 h 6870192"/>
              <a:gd name="connsiteX4" fmla="*/ 0 w 7559040"/>
              <a:gd name="connsiteY4" fmla="*/ 6870192 h 6870192"/>
              <a:gd name="connsiteX0" fmla="*/ 0 w 6522720"/>
              <a:gd name="connsiteY0" fmla="*/ 6870192 h 6894576"/>
              <a:gd name="connsiteX1" fmla="*/ 3922776 w 6522720"/>
              <a:gd name="connsiteY1" fmla="*/ 0 h 6894576"/>
              <a:gd name="connsiteX2" fmla="*/ 6367272 w 6522720"/>
              <a:gd name="connsiteY2" fmla="*/ 0 h 6894576"/>
              <a:gd name="connsiteX3" fmla="*/ 6522720 w 6522720"/>
              <a:gd name="connsiteY3" fmla="*/ 6894576 h 6894576"/>
              <a:gd name="connsiteX4" fmla="*/ 0 w 6522720"/>
              <a:gd name="connsiteY4" fmla="*/ 6870192 h 6894576"/>
              <a:gd name="connsiteX0" fmla="*/ 0 w 6367272"/>
              <a:gd name="connsiteY0" fmla="*/ 6870192 h 6918960"/>
              <a:gd name="connsiteX1" fmla="*/ 3922776 w 6367272"/>
              <a:gd name="connsiteY1" fmla="*/ 0 h 6918960"/>
              <a:gd name="connsiteX2" fmla="*/ 6367272 w 6367272"/>
              <a:gd name="connsiteY2" fmla="*/ 0 h 6918960"/>
              <a:gd name="connsiteX3" fmla="*/ 6096000 w 6367272"/>
              <a:gd name="connsiteY3" fmla="*/ 6918960 h 6918960"/>
              <a:gd name="connsiteX4" fmla="*/ 0 w 6367272"/>
              <a:gd name="connsiteY4" fmla="*/ 6870192 h 6918960"/>
              <a:gd name="connsiteX0" fmla="*/ 0 w 6367272"/>
              <a:gd name="connsiteY0" fmla="*/ 6870192 h 6918960"/>
              <a:gd name="connsiteX1" fmla="*/ 3922776 w 6367272"/>
              <a:gd name="connsiteY1" fmla="*/ 0 h 6918960"/>
              <a:gd name="connsiteX2" fmla="*/ 6367272 w 6367272"/>
              <a:gd name="connsiteY2" fmla="*/ 0 h 6918960"/>
              <a:gd name="connsiteX3" fmla="*/ 5876544 w 6367272"/>
              <a:gd name="connsiteY3" fmla="*/ 6918960 h 6918960"/>
              <a:gd name="connsiteX4" fmla="*/ 0 w 6367272"/>
              <a:gd name="connsiteY4" fmla="*/ 6870192 h 6918960"/>
              <a:gd name="connsiteX0" fmla="*/ 0 w 6367272"/>
              <a:gd name="connsiteY0" fmla="*/ 6870192 h 6870192"/>
              <a:gd name="connsiteX1" fmla="*/ 3922776 w 6367272"/>
              <a:gd name="connsiteY1" fmla="*/ 0 h 6870192"/>
              <a:gd name="connsiteX2" fmla="*/ 6367272 w 6367272"/>
              <a:gd name="connsiteY2" fmla="*/ 0 h 6870192"/>
              <a:gd name="connsiteX3" fmla="*/ 6083808 w 6367272"/>
              <a:gd name="connsiteY3" fmla="*/ 6870192 h 6870192"/>
              <a:gd name="connsiteX4" fmla="*/ 0 w 6367272"/>
              <a:gd name="connsiteY4" fmla="*/ 6870192 h 6870192"/>
              <a:gd name="connsiteX0" fmla="*/ 0 w 6111240"/>
              <a:gd name="connsiteY0" fmla="*/ 6870192 h 6870192"/>
              <a:gd name="connsiteX1" fmla="*/ 3922776 w 6111240"/>
              <a:gd name="connsiteY1" fmla="*/ 0 h 6870192"/>
              <a:gd name="connsiteX2" fmla="*/ 6111240 w 6111240"/>
              <a:gd name="connsiteY2" fmla="*/ 12192 h 6870192"/>
              <a:gd name="connsiteX3" fmla="*/ 6083808 w 6111240"/>
              <a:gd name="connsiteY3" fmla="*/ 6870192 h 6870192"/>
              <a:gd name="connsiteX4" fmla="*/ 0 w 6111240"/>
              <a:gd name="connsiteY4" fmla="*/ 6870192 h 6870192"/>
              <a:gd name="connsiteX0" fmla="*/ 0 w 6083808"/>
              <a:gd name="connsiteY0" fmla="*/ 6870192 h 6870192"/>
              <a:gd name="connsiteX1" fmla="*/ 3922776 w 6083808"/>
              <a:gd name="connsiteY1" fmla="*/ 0 h 6870192"/>
              <a:gd name="connsiteX2" fmla="*/ 6050280 w 6083808"/>
              <a:gd name="connsiteY2" fmla="*/ 24384 h 6870192"/>
              <a:gd name="connsiteX3" fmla="*/ 6083808 w 6083808"/>
              <a:gd name="connsiteY3" fmla="*/ 6870192 h 6870192"/>
              <a:gd name="connsiteX4" fmla="*/ 0 w 6083808"/>
              <a:gd name="connsiteY4" fmla="*/ 6870192 h 6870192"/>
              <a:gd name="connsiteX0" fmla="*/ 0 w 6083808"/>
              <a:gd name="connsiteY0" fmla="*/ 6870192 h 6870192"/>
              <a:gd name="connsiteX1" fmla="*/ 3922776 w 6083808"/>
              <a:gd name="connsiteY1" fmla="*/ 0 h 6870192"/>
              <a:gd name="connsiteX2" fmla="*/ 5940552 w 6083808"/>
              <a:gd name="connsiteY2" fmla="*/ 36576 h 6870192"/>
              <a:gd name="connsiteX3" fmla="*/ 6083808 w 6083808"/>
              <a:gd name="connsiteY3" fmla="*/ 6870192 h 6870192"/>
              <a:gd name="connsiteX4" fmla="*/ 0 w 6083808"/>
              <a:gd name="connsiteY4" fmla="*/ 6870192 h 6870192"/>
              <a:gd name="connsiteX0" fmla="*/ 0 w 6083808"/>
              <a:gd name="connsiteY0" fmla="*/ 6894576 h 6894576"/>
              <a:gd name="connsiteX1" fmla="*/ 3922776 w 6083808"/>
              <a:gd name="connsiteY1" fmla="*/ 24384 h 6894576"/>
              <a:gd name="connsiteX2" fmla="*/ 6074664 w 6083808"/>
              <a:gd name="connsiteY2" fmla="*/ 0 h 6894576"/>
              <a:gd name="connsiteX3" fmla="*/ 6083808 w 6083808"/>
              <a:gd name="connsiteY3" fmla="*/ 6894576 h 6894576"/>
              <a:gd name="connsiteX4" fmla="*/ 0 w 6083808"/>
              <a:gd name="connsiteY4" fmla="*/ 6894576 h 6894576"/>
              <a:gd name="connsiteX0" fmla="*/ 0 w 6083808"/>
              <a:gd name="connsiteY0" fmla="*/ 6894576 h 6894576"/>
              <a:gd name="connsiteX1" fmla="*/ 3947160 w 6083808"/>
              <a:gd name="connsiteY1" fmla="*/ 12192 h 6894576"/>
              <a:gd name="connsiteX2" fmla="*/ 6074664 w 6083808"/>
              <a:gd name="connsiteY2" fmla="*/ 0 h 6894576"/>
              <a:gd name="connsiteX3" fmla="*/ 6083808 w 6083808"/>
              <a:gd name="connsiteY3" fmla="*/ 6894576 h 6894576"/>
              <a:gd name="connsiteX4" fmla="*/ 0 w 6083808"/>
              <a:gd name="connsiteY4" fmla="*/ 6894576 h 6894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83808" h="6894576">
                <a:moveTo>
                  <a:pt x="0" y="6894576"/>
                </a:moveTo>
                <a:lnTo>
                  <a:pt x="3947160" y="12192"/>
                </a:lnTo>
                <a:lnTo>
                  <a:pt x="6074664" y="0"/>
                </a:lnTo>
                <a:lnTo>
                  <a:pt x="6083808" y="6894576"/>
                </a:lnTo>
                <a:lnTo>
                  <a:pt x="0" y="6894576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C1B4735-129E-7740-9054-3D9166FC00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E366E1-7259-6C4A-8AF7-C794DD815B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A22F8C-E5B4-804F-B21C-F67969EE61F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32305" y="6356355"/>
            <a:ext cx="2057399" cy="365125"/>
          </a:xfrm>
          <a:prstGeom prst="rect">
            <a:avLst/>
          </a:prstGeom>
        </p:spPr>
        <p:txBody>
          <a:bodyPr/>
          <a:lstStyle/>
          <a:p>
            <a:pPr defTabSz="685800"/>
            <a:fld id="{E422AC34-E77F-4DD4-9663-2824104BD525}" type="datetime1">
              <a:rPr lang="en-US" smtClean="0">
                <a:solidFill>
                  <a:srgbClr val="EA6307"/>
                </a:solidFill>
              </a:rPr>
              <a:pPr defTabSz="685800"/>
              <a:t>12/7/2022</a:t>
            </a:fld>
            <a:endParaRPr lang="en-US" dirty="0">
              <a:solidFill>
                <a:srgbClr val="EA6307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275F6F-C246-3447-AF9E-70955B4A38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54296" y="6346092"/>
            <a:ext cx="2057400" cy="365125"/>
          </a:xfrm>
          <a:prstGeom prst="rect">
            <a:avLst/>
          </a:prstGeom>
        </p:spPr>
        <p:txBody>
          <a:bodyPr/>
          <a:lstStyle/>
          <a:p>
            <a:pPr defTabSz="685800"/>
            <a:fld id="{54DAC3B2-AAC7-A94B-8340-24B6B1A3CD0B}" type="slidenum">
              <a:rPr lang="en-US" smtClean="0">
                <a:solidFill>
                  <a:srgbClr val="EA6307"/>
                </a:solidFill>
              </a:rPr>
              <a:pPr defTabSz="685800"/>
              <a:t>‹#›</a:t>
            </a:fld>
            <a:endParaRPr lang="en-US" dirty="0">
              <a:solidFill>
                <a:srgbClr val="EA630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48776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14.xml"/><Relationship Id="rId10" Type="http://schemas.openxmlformats.org/officeDocument/2006/relationships/image" Target="../media/image4.jpeg"/><Relationship Id="rId4" Type="http://schemas.openxmlformats.org/officeDocument/2006/relationships/slideLayout" Target="../slideLayouts/slideLayout13.xml"/><Relationship Id="rId9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theme" Target="../theme/theme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5" Type="http://schemas.openxmlformats.org/officeDocument/2006/relationships/slideLayout" Target="../slideLayouts/slideLayout22.xml"/><Relationship Id="rId4" Type="http://schemas.openxmlformats.org/officeDocument/2006/relationships/slideLayout" Target="../slideLayouts/slideLayout21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10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>
            <a:alpha val="2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nternal No Bot Bar Slide.jpg"/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81411"/>
            <a:ext cx="9144000" cy="683398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2729" y="6301883"/>
            <a:ext cx="652236" cy="457444"/>
          </a:xfrm>
          <a:prstGeom prst="rect">
            <a:avLst/>
          </a:prstGeom>
        </p:spPr>
      </p:pic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48847" y="265471"/>
            <a:ext cx="8295155" cy="583350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="" xmlns:ma14="http://schemas.microsoft.com/office/mac/drawingml/2011/main" val="1"/>
            </a:ex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DB7212AF-72C9-B44C-89D5-CE435EFE2C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784627" y="6508259"/>
            <a:ext cx="1266775" cy="190185"/>
          </a:xfrm>
          <a:prstGeom prst="rect">
            <a:avLst/>
          </a:prstGeom>
        </p:spPr>
        <p:txBody>
          <a:bodyPr/>
          <a:lstStyle>
            <a:lvl1pPr>
              <a:defRPr sz="75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</a:lstStyle>
          <a:p>
            <a:pPr algn="r" defTabSz="514325"/>
            <a:r>
              <a:rPr lang="en-US" dirty="0"/>
              <a:t>Page </a:t>
            </a:r>
            <a:fld id="{ECB00B25-817B-49D3-800D-ED5A8EAE58EC}" type="slidenum">
              <a:rPr lang="en-US" smtClean="0"/>
              <a:pPr algn="r" defTabSz="514325"/>
              <a:t>‹#›</a:t>
            </a:fld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97D1C3E-3873-FB43-9377-A99C047D6983}"/>
              </a:ext>
            </a:extLst>
          </p:cNvPr>
          <p:cNvSpPr/>
          <p:nvPr userDrawn="1"/>
        </p:nvSpPr>
        <p:spPr>
          <a:xfrm>
            <a:off x="1861771" y="6464851"/>
            <a:ext cx="542045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b="1" dirty="0">
                <a:solidFill>
                  <a:srgbClr val="FF0000"/>
                </a:solidFill>
              </a:rPr>
              <a:t>Sensitive But Unclassified (SBU) – NASA Sensitive – Pre-Decisional</a:t>
            </a:r>
          </a:p>
        </p:txBody>
      </p:sp>
    </p:spTree>
    <p:extLst>
      <p:ext uri="{BB962C8B-B14F-4D97-AF65-F5344CB8AC3E}">
        <p14:creationId xmlns:p14="http://schemas.microsoft.com/office/powerpoint/2010/main" val="184204752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87" r:id="rId1"/>
    <p:sldLayoutId id="2147483976" r:id="rId2"/>
    <p:sldLayoutId id="2147483977" r:id="rId3"/>
    <p:sldLayoutId id="2147483978" r:id="rId4"/>
    <p:sldLayoutId id="2147483979" r:id="rId5"/>
    <p:sldLayoutId id="2147483981" r:id="rId6"/>
  </p:sldLayoutIdLst>
  <p:hf hdr="0" ftr="0" dt="0"/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400" b="1">
          <a:solidFill>
            <a:srgbClr val="FFFFFF"/>
          </a:solidFill>
          <a:effectLst/>
          <a:latin typeface="Century Gothic" panose="020B0502020202020204" pitchFamily="34" charset="0"/>
          <a:ea typeface="ＭＳ Ｐゴシック" pitchFamily="-108" charset="-128"/>
          <a:cs typeface="Century Gothic" panose="020B0502020202020204" pitchFamily="34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1950" b="1">
          <a:solidFill>
            <a:srgbClr val="EAEAEA"/>
          </a:solidFill>
          <a:latin typeface="Arial Narrow" charset="0"/>
          <a:ea typeface="ＭＳ Ｐゴシック" pitchFamily="-108" charset="-128"/>
          <a:cs typeface="ＭＳ Ｐゴシック" pitchFamily="-108" charset="-128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1950" b="1">
          <a:solidFill>
            <a:srgbClr val="EAEAEA"/>
          </a:solidFill>
          <a:latin typeface="Arial Narrow" charset="0"/>
          <a:ea typeface="ＭＳ Ｐゴシック" pitchFamily="-108" charset="-128"/>
          <a:cs typeface="ＭＳ Ｐゴシック" pitchFamily="-108" charset="-128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1950" b="1">
          <a:solidFill>
            <a:srgbClr val="EAEAEA"/>
          </a:solidFill>
          <a:latin typeface="Arial Narrow" charset="0"/>
          <a:ea typeface="ＭＳ Ｐゴシック" pitchFamily="-108" charset="-128"/>
          <a:cs typeface="ＭＳ Ｐゴシック" pitchFamily="-108" charset="-128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1950" b="1">
          <a:solidFill>
            <a:srgbClr val="EAEAEA"/>
          </a:solidFill>
          <a:latin typeface="Arial Narrow" charset="0"/>
          <a:ea typeface="ＭＳ Ｐゴシック" pitchFamily="-108" charset="-128"/>
          <a:cs typeface="ＭＳ Ｐゴシック" pitchFamily="-108" charset="-128"/>
        </a:defRPr>
      </a:lvl5pPr>
      <a:lvl6pPr marL="307593" algn="l" defTabSz="685675" rtl="0" eaLnBrk="1" fontAlgn="base" hangingPunct="1">
        <a:spcBef>
          <a:spcPct val="0"/>
        </a:spcBef>
        <a:spcAft>
          <a:spcPct val="0"/>
        </a:spcAft>
        <a:defRPr sz="2400">
          <a:solidFill>
            <a:srgbClr val="939BA8"/>
          </a:solidFill>
          <a:latin typeface="Arial" pitchFamily="-108" charset="0"/>
        </a:defRPr>
      </a:lvl6pPr>
      <a:lvl7pPr marL="615187" algn="l" defTabSz="685675" rtl="0" eaLnBrk="1" fontAlgn="base" hangingPunct="1">
        <a:spcBef>
          <a:spcPct val="0"/>
        </a:spcBef>
        <a:spcAft>
          <a:spcPct val="0"/>
        </a:spcAft>
        <a:defRPr sz="2400">
          <a:solidFill>
            <a:srgbClr val="939BA8"/>
          </a:solidFill>
          <a:latin typeface="Arial" pitchFamily="-108" charset="0"/>
        </a:defRPr>
      </a:lvl7pPr>
      <a:lvl8pPr marL="922779" algn="l" defTabSz="685675" rtl="0" eaLnBrk="1" fontAlgn="base" hangingPunct="1">
        <a:spcBef>
          <a:spcPct val="0"/>
        </a:spcBef>
        <a:spcAft>
          <a:spcPct val="0"/>
        </a:spcAft>
        <a:defRPr sz="2400">
          <a:solidFill>
            <a:srgbClr val="939BA8"/>
          </a:solidFill>
          <a:latin typeface="Arial" pitchFamily="-108" charset="0"/>
        </a:defRPr>
      </a:lvl8pPr>
      <a:lvl9pPr marL="1230371" algn="l" defTabSz="685675" rtl="0" eaLnBrk="1" fontAlgn="base" hangingPunct="1">
        <a:spcBef>
          <a:spcPct val="0"/>
        </a:spcBef>
        <a:spcAft>
          <a:spcPct val="0"/>
        </a:spcAft>
        <a:defRPr sz="2400">
          <a:solidFill>
            <a:srgbClr val="939BA8"/>
          </a:solidFill>
          <a:latin typeface="Arial" pitchFamily="-108" charset="0"/>
        </a:defRPr>
      </a:lvl9pPr>
    </p:titleStyle>
    <p:bodyStyle>
      <a:lvl1pPr marL="253501" indent="-253501" algn="l" rtl="0" eaLnBrk="1" fontAlgn="base" hangingPunct="1">
        <a:lnSpc>
          <a:spcPct val="100000"/>
        </a:lnSpc>
        <a:spcBef>
          <a:spcPct val="0"/>
        </a:spcBef>
        <a:spcAft>
          <a:spcPts val="0"/>
        </a:spcAft>
        <a:buClrTx/>
        <a:buSzPct val="100000"/>
        <a:buFont typeface="Wingdings" charset="2"/>
        <a:buChar char="u"/>
        <a:tabLst/>
        <a:defRPr sz="1500" b="1">
          <a:solidFill>
            <a:schemeClr val="bg2"/>
          </a:solidFill>
          <a:latin typeface="+mn-lt"/>
          <a:ea typeface="ＭＳ Ｐゴシック" pitchFamily="-108" charset="-128"/>
          <a:cs typeface="ＭＳ Ｐゴシック" charset="-128"/>
        </a:defRPr>
      </a:lvl1pPr>
      <a:lvl2pPr marL="341570" indent="-88071" algn="l" rtl="0" eaLnBrk="1" fontAlgn="base" hangingPunct="1">
        <a:lnSpc>
          <a:spcPct val="100000"/>
        </a:lnSpc>
        <a:spcBef>
          <a:spcPct val="0"/>
        </a:spcBef>
        <a:spcAft>
          <a:spcPts val="0"/>
        </a:spcAft>
        <a:buClrTx/>
        <a:buFont typeface="Arial" charset="0"/>
        <a:buChar char="•"/>
        <a:defRPr b="0">
          <a:solidFill>
            <a:schemeClr val="bg2"/>
          </a:solidFill>
          <a:latin typeface="+mn-lt"/>
          <a:ea typeface="ＭＳ Ｐゴシック" charset="0"/>
          <a:cs typeface="Arial Narrow"/>
        </a:defRPr>
      </a:lvl2pPr>
      <a:lvl3pPr marL="509378" indent="-84499" algn="l" rtl="0" eaLnBrk="1" fontAlgn="base" hangingPunct="1">
        <a:lnSpc>
          <a:spcPct val="100000"/>
        </a:lnSpc>
        <a:spcBef>
          <a:spcPct val="0"/>
        </a:spcBef>
        <a:spcAft>
          <a:spcPts val="0"/>
        </a:spcAft>
        <a:buClrTx/>
        <a:buSzPct val="90000"/>
        <a:buFont typeface="Lucida Grande"/>
        <a:buChar char="‒"/>
        <a:tabLst/>
        <a:defRPr sz="1200">
          <a:solidFill>
            <a:schemeClr val="bg2"/>
          </a:solidFill>
          <a:latin typeface="+mn-lt"/>
          <a:ea typeface="Arial Narrow" pitchFamily="-112" charset="0"/>
          <a:cs typeface="Arial Narrow"/>
        </a:defRPr>
      </a:lvl3pPr>
      <a:lvl4pPr marL="639105" indent="-84499" algn="l" rtl="0" eaLnBrk="1" fontAlgn="base" hangingPunct="1">
        <a:lnSpc>
          <a:spcPct val="100000"/>
        </a:lnSpc>
        <a:spcBef>
          <a:spcPct val="0"/>
        </a:spcBef>
        <a:spcAft>
          <a:spcPts val="0"/>
        </a:spcAft>
        <a:buClrTx/>
        <a:buFont typeface="Arial" charset="0"/>
        <a:buChar char="•"/>
        <a:defRPr sz="1050">
          <a:solidFill>
            <a:schemeClr val="bg2"/>
          </a:solidFill>
          <a:latin typeface="+mn-lt"/>
          <a:ea typeface="Arial Narrow" pitchFamily="-112" charset="0"/>
          <a:cs typeface="Arial Narrow"/>
        </a:defRPr>
      </a:lvl4pPr>
      <a:lvl5pPr marL="779543" indent="-88071" algn="l" rtl="0" eaLnBrk="1" fontAlgn="base" hangingPunct="1">
        <a:lnSpc>
          <a:spcPct val="100000"/>
        </a:lnSpc>
        <a:spcBef>
          <a:spcPct val="0"/>
        </a:spcBef>
        <a:spcAft>
          <a:spcPts val="0"/>
        </a:spcAft>
        <a:buClrTx/>
        <a:buFont typeface="Lucida Grande"/>
        <a:buChar char="‒"/>
        <a:defRPr sz="900">
          <a:solidFill>
            <a:schemeClr val="bg2"/>
          </a:solidFill>
          <a:latin typeface="+mn-lt"/>
          <a:ea typeface="Arial Narrow" pitchFamily="-112" charset="0"/>
          <a:cs typeface="Arial Narrow"/>
        </a:defRPr>
      </a:lvl5pPr>
      <a:lvl6pPr marL="1849831" indent="-170884" algn="l" defTabSz="685675" rtl="0" eaLnBrk="1" fontAlgn="base" hangingPunct="1">
        <a:lnSpc>
          <a:spcPts val="1952"/>
        </a:lnSpc>
        <a:spcBef>
          <a:spcPct val="0"/>
        </a:spcBef>
        <a:spcAft>
          <a:spcPts val="446"/>
        </a:spcAft>
        <a:defRPr sz="975">
          <a:solidFill>
            <a:srgbClr val="666666"/>
          </a:solidFill>
          <a:latin typeface="+mn-lt"/>
          <a:ea typeface="ＭＳ Ｐゴシック" pitchFamily="-108" charset="-128"/>
        </a:defRPr>
      </a:lvl6pPr>
      <a:lvl7pPr marL="2157422" indent="-170884" algn="l" defTabSz="685675" rtl="0" eaLnBrk="1" fontAlgn="base" hangingPunct="1">
        <a:lnSpc>
          <a:spcPts val="1952"/>
        </a:lnSpc>
        <a:spcBef>
          <a:spcPct val="0"/>
        </a:spcBef>
        <a:spcAft>
          <a:spcPts val="446"/>
        </a:spcAft>
        <a:defRPr sz="975">
          <a:solidFill>
            <a:srgbClr val="666666"/>
          </a:solidFill>
          <a:latin typeface="+mn-lt"/>
          <a:ea typeface="ＭＳ Ｐゴシック" pitchFamily="-108" charset="-128"/>
        </a:defRPr>
      </a:lvl7pPr>
      <a:lvl8pPr marL="2465016" indent="-170884" algn="l" defTabSz="685675" rtl="0" eaLnBrk="1" fontAlgn="base" hangingPunct="1">
        <a:lnSpc>
          <a:spcPts val="1952"/>
        </a:lnSpc>
        <a:spcBef>
          <a:spcPct val="0"/>
        </a:spcBef>
        <a:spcAft>
          <a:spcPts val="446"/>
        </a:spcAft>
        <a:defRPr sz="975">
          <a:solidFill>
            <a:srgbClr val="666666"/>
          </a:solidFill>
          <a:latin typeface="+mn-lt"/>
          <a:ea typeface="ＭＳ Ｐゴシック" pitchFamily="-108" charset="-128"/>
        </a:defRPr>
      </a:lvl8pPr>
      <a:lvl9pPr marL="2772610" indent="-170884" algn="l" defTabSz="685675" rtl="0" eaLnBrk="1" fontAlgn="base" hangingPunct="1">
        <a:lnSpc>
          <a:spcPts val="1952"/>
        </a:lnSpc>
        <a:spcBef>
          <a:spcPct val="0"/>
        </a:spcBef>
        <a:spcAft>
          <a:spcPts val="446"/>
        </a:spcAft>
        <a:defRPr sz="975">
          <a:solidFill>
            <a:srgbClr val="666666"/>
          </a:solidFill>
          <a:latin typeface="+mn-lt"/>
          <a:ea typeface="ＭＳ Ｐゴシック" pitchFamily="-108" charset="-128"/>
        </a:defRPr>
      </a:lvl9pPr>
    </p:bodyStyle>
    <p:otherStyle>
      <a:defPPr>
        <a:defRPr lang="en-US"/>
      </a:defPPr>
      <a:lvl1pPr marL="0" algn="l" defTabSz="307593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1pPr>
      <a:lvl2pPr marL="307593" algn="l" defTabSz="307593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2pPr>
      <a:lvl3pPr marL="615187" algn="l" defTabSz="307593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922779" algn="l" defTabSz="307593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30371" algn="l" defTabSz="307593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537964" algn="l" defTabSz="307593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845558" algn="l" defTabSz="307593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2153150" algn="l" defTabSz="307593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2460743" algn="l" defTabSz="307593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>
            <a:alpha val="2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nternal No Bot Bar Slide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"/>
            <a:ext cx="9144000" cy="6856475"/>
          </a:xfrm>
          <a:prstGeom prst="rect">
            <a:avLst/>
          </a:prstGeom>
        </p:spPr>
      </p:pic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48850" y="11"/>
            <a:ext cx="8295154" cy="84881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ma14="http://schemas.microsoft.com/office/mac/drawingml/2011/main" xmlns="" val="1"/>
            </a:ex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7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839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304014" y="6705020"/>
            <a:ext cx="1817606" cy="1269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45681" rIns="0" bIns="0" numCol="1" anchor="t" anchorCtr="0" compatLnSpc="1">
            <a:prstTxWarp prst="textNoShape">
              <a:avLst/>
            </a:prstTxWarp>
            <a:spAutoFit/>
          </a:bodyPr>
          <a:lstStyle>
            <a:lvl1pPr algn="r" eaLnBrk="1" hangingPunct="1">
              <a:defRPr sz="525" smtClean="0">
                <a:solidFill>
                  <a:schemeClr val="bg2"/>
                </a:solidFill>
                <a:latin typeface="+mj-lt"/>
                <a:cs typeface="Arial" charset="0"/>
              </a:defRPr>
            </a:lvl1pPr>
          </a:lstStyle>
          <a:p>
            <a:pPr defTabSz="685278">
              <a:defRPr/>
            </a:pPr>
            <a:r>
              <a:rPr lang="en-US">
                <a:solidFill>
                  <a:srgbClr val="1F497D"/>
                </a:solidFill>
              </a:rPr>
              <a:t>File Name.</a:t>
            </a:r>
            <a:fld id="{F3E9E773-C84B-4F48-B42B-2136FDBAB2E2}" type="slidenum">
              <a:rPr lang="en-US" smtClean="0">
                <a:solidFill>
                  <a:srgbClr val="1F497D"/>
                </a:solidFill>
              </a:rPr>
              <a:pPr defTabSz="685278">
                <a:defRPr/>
              </a:pPr>
              <a:t>‹#›</a:t>
            </a:fld>
            <a:endParaRPr lang="en-US" dirty="0">
              <a:solidFill>
                <a:srgbClr val="1F497D"/>
              </a:solidFill>
            </a:endParaRP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7" y="6705025"/>
            <a:ext cx="934387" cy="152985"/>
          </a:xfrm>
          <a:prstGeom prst="rect">
            <a:avLst/>
          </a:prstGeom>
        </p:spPr>
        <p:txBody>
          <a:bodyPr vert="horz" lIns="91376" tIns="45688" rIns="91376" bIns="45688" rtlCol="0" anchor="ctr"/>
          <a:lstStyle>
            <a:lvl1pPr algn="l">
              <a:defRPr sz="450">
                <a:solidFill>
                  <a:srgbClr val="000000"/>
                </a:solidFill>
              </a:defRPr>
            </a:lvl1pPr>
          </a:lstStyle>
          <a:p>
            <a:pPr defTabSz="685278"/>
            <a:r>
              <a:rPr lang="en-US"/>
              <a:t>www.nasa.gov/sls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5026166"/>
      </p:ext>
    </p:extLst>
  </p:cSld>
  <p:clrMap bg1="dk1" tx1="lt1" bg2="dk2" tx2="lt2" accent1="accent1" accent2="accent2" accent3="accent3" accent4="accent4" accent5="accent5" accent6="accent6" hlink="hlink" folHlink="folHlink"/>
  <p:hf hdr="0" ftr="0"/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100" b="1">
          <a:solidFill>
            <a:srgbClr val="FFFFFF"/>
          </a:solidFill>
          <a:effectLst/>
          <a:latin typeface="+mn-lt"/>
          <a:ea typeface="ＭＳ Ｐゴシック" pitchFamily="-108" charset="-128"/>
          <a:cs typeface="ＭＳ Ｐゴシック" charset="-128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1950" b="1">
          <a:solidFill>
            <a:srgbClr val="EAEAEA"/>
          </a:solidFill>
          <a:latin typeface="Arial Narrow" charset="0"/>
          <a:ea typeface="ＭＳ Ｐゴシック" pitchFamily="-108" charset="-128"/>
          <a:cs typeface="ＭＳ Ｐゴシック" pitchFamily="-108" charset="-128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1950" b="1">
          <a:solidFill>
            <a:srgbClr val="EAEAEA"/>
          </a:solidFill>
          <a:latin typeface="Arial Narrow" charset="0"/>
          <a:ea typeface="ＭＳ Ｐゴシック" pitchFamily="-108" charset="-128"/>
          <a:cs typeface="ＭＳ Ｐゴシック" pitchFamily="-108" charset="-128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1950" b="1">
          <a:solidFill>
            <a:srgbClr val="EAEAEA"/>
          </a:solidFill>
          <a:latin typeface="Arial Narrow" charset="0"/>
          <a:ea typeface="ＭＳ Ｐゴシック" pitchFamily="-108" charset="-128"/>
          <a:cs typeface="ＭＳ Ｐゴシック" pitchFamily="-108" charset="-128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1950" b="1">
          <a:solidFill>
            <a:srgbClr val="EAEAEA"/>
          </a:solidFill>
          <a:latin typeface="Arial Narrow" charset="0"/>
          <a:ea typeface="ＭＳ Ｐゴシック" pitchFamily="-108" charset="-128"/>
          <a:cs typeface="ＭＳ Ｐゴシック" pitchFamily="-108" charset="-128"/>
        </a:defRPr>
      </a:lvl5pPr>
      <a:lvl6pPr marL="307485" algn="l" defTabSz="685434" rtl="0" eaLnBrk="1" fontAlgn="base" hangingPunct="1">
        <a:spcBef>
          <a:spcPct val="0"/>
        </a:spcBef>
        <a:spcAft>
          <a:spcPct val="0"/>
        </a:spcAft>
        <a:defRPr sz="2400">
          <a:solidFill>
            <a:srgbClr val="939BA8"/>
          </a:solidFill>
          <a:latin typeface="Arial" pitchFamily="-108" charset="0"/>
        </a:defRPr>
      </a:lvl6pPr>
      <a:lvl7pPr marL="614971" algn="l" defTabSz="685434" rtl="0" eaLnBrk="1" fontAlgn="base" hangingPunct="1">
        <a:spcBef>
          <a:spcPct val="0"/>
        </a:spcBef>
        <a:spcAft>
          <a:spcPct val="0"/>
        </a:spcAft>
        <a:defRPr sz="2400">
          <a:solidFill>
            <a:srgbClr val="939BA8"/>
          </a:solidFill>
          <a:latin typeface="Arial" pitchFamily="-108" charset="0"/>
        </a:defRPr>
      </a:lvl7pPr>
      <a:lvl8pPr marL="922456" algn="l" defTabSz="685434" rtl="0" eaLnBrk="1" fontAlgn="base" hangingPunct="1">
        <a:spcBef>
          <a:spcPct val="0"/>
        </a:spcBef>
        <a:spcAft>
          <a:spcPct val="0"/>
        </a:spcAft>
        <a:defRPr sz="2400">
          <a:solidFill>
            <a:srgbClr val="939BA8"/>
          </a:solidFill>
          <a:latin typeface="Arial" pitchFamily="-108" charset="0"/>
        </a:defRPr>
      </a:lvl8pPr>
      <a:lvl9pPr marL="1229939" algn="l" defTabSz="685434" rtl="0" eaLnBrk="1" fontAlgn="base" hangingPunct="1">
        <a:spcBef>
          <a:spcPct val="0"/>
        </a:spcBef>
        <a:spcAft>
          <a:spcPct val="0"/>
        </a:spcAft>
        <a:defRPr sz="2400">
          <a:solidFill>
            <a:srgbClr val="939BA8"/>
          </a:solidFill>
          <a:latin typeface="Arial" pitchFamily="-108" charset="0"/>
        </a:defRPr>
      </a:lvl9pPr>
    </p:titleStyle>
    <p:bodyStyle>
      <a:lvl1pPr marL="253412" indent="-253412" algn="l" rtl="0" eaLnBrk="1" fontAlgn="base" hangingPunct="1">
        <a:lnSpc>
          <a:spcPct val="100000"/>
        </a:lnSpc>
        <a:spcBef>
          <a:spcPct val="0"/>
        </a:spcBef>
        <a:spcAft>
          <a:spcPts val="0"/>
        </a:spcAft>
        <a:buClrTx/>
        <a:buSzPct val="100000"/>
        <a:buFont typeface="Wingdings" charset="2"/>
        <a:buChar char="u"/>
        <a:tabLst/>
        <a:defRPr sz="1500" b="1">
          <a:solidFill>
            <a:schemeClr val="bg2"/>
          </a:solidFill>
          <a:latin typeface="+mn-lt"/>
          <a:ea typeface="ＭＳ Ｐゴシック" pitchFamily="-108" charset="-128"/>
          <a:cs typeface="ＭＳ Ｐゴシック" charset="-128"/>
        </a:defRPr>
      </a:lvl1pPr>
      <a:lvl2pPr marL="341452" indent="-88040" algn="l" rtl="0" eaLnBrk="1" fontAlgn="base" hangingPunct="1">
        <a:lnSpc>
          <a:spcPct val="100000"/>
        </a:lnSpc>
        <a:spcBef>
          <a:spcPct val="0"/>
        </a:spcBef>
        <a:spcAft>
          <a:spcPts val="0"/>
        </a:spcAft>
        <a:buClrTx/>
        <a:buFont typeface="Arial" charset="0"/>
        <a:buChar char="•"/>
        <a:defRPr b="0">
          <a:solidFill>
            <a:schemeClr val="bg2"/>
          </a:solidFill>
          <a:latin typeface="+mn-lt"/>
          <a:ea typeface="ＭＳ Ｐゴシック" charset="0"/>
          <a:cs typeface="Arial Narrow"/>
        </a:defRPr>
      </a:lvl2pPr>
      <a:lvl3pPr marL="509199" indent="-84470" algn="l" rtl="0" eaLnBrk="1" fontAlgn="base" hangingPunct="1">
        <a:lnSpc>
          <a:spcPct val="100000"/>
        </a:lnSpc>
        <a:spcBef>
          <a:spcPct val="0"/>
        </a:spcBef>
        <a:spcAft>
          <a:spcPts val="0"/>
        </a:spcAft>
        <a:buClrTx/>
        <a:buSzPct val="90000"/>
        <a:buFont typeface="Lucida Grande"/>
        <a:buChar char="‒"/>
        <a:tabLst/>
        <a:defRPr sz="1200">
          <a:solidFill>
            <a:schemeClr val="bg2"/>
          </a:solidFill>
          <a:latin typeface="+mn-lt"/>
          <a:ea typeface="Arial Narrow" pitchFamily="-112" charset="0"/>
          <a:cs typeface="Arial Narrow"/>
        </a:defRPr>
      </a:lvl3pPr>
      <a:lvl4pPr marL="638881" indent="-84470" algn="l" rtl="0" eaLnBrk="1" fontAlgn="base" hangingPunct="1">
        <a:lnSpc>
          <a:spcPct val="100000"/>
        </a:lnSpc>
        <a:spcBef>
          <a:spcPct val="0"/>
        </a:spcBef>
        <a:spcAft>
          <a:spcPts val="0"/>
        </a:spcAft>
        <a:buClrTx/>
        <a:buFont typeface="Arial" charset="0"/>
        <a:buChar char="•"/>
        <a:defRPr sz="1050">
          <a:solidFill>
            <a:schemeClr val="bg2"/>
          </a:solidFill>
          <a:latin typeface="+mn-lt"/>
          <a:ea typeface="Arial Narrow" pitchFamily="-112" charset="0"/>
          <a:cs typeface="Arial Narrow"/>
        </a:defRPr>
      </a:lvl4pPr>
      <a:lvl5pPr marL="779270" indent="-88040" algn="l" rtl="0" eaLnBrk="1" fontAlgn="base" hangingPunct="1">
        <a:lnSpc>
          <a:spcPct val="100000"/>
        </a:lnSpc>
        <a:spcBef>
          <a:spcPct val="0"/>
        </a:spcBef>
        <a:spcAft>
          <a:spcPts val="0"/>
        </a:spcAft>
        <a:buClrTx/>
        <a:buFont typeface="Lucida Grande"/>
        <a:buChar char="‒"/>
        <a:defRPr sz="900">
          <a:solidFill>
            <a:schemeClr val="bg2"/>
          </a:solidFill>
          <a:latin typeface="+mn-lt"/>
          <a:ea typeface="Arial Narrow" pitchFamily="-112" charset="0"/>
          <a:cs typeface="Arial Narrow"/>
        </a:defRPr>
      </a:lvl5pPr>
      <a:lvl6pPr marL="1849183" indent="-170823" algn="l" defTabSz="685434" rtl="0" eaLnBrk="1" fontAlgn="base" hangingPunct="1">
        <a:lnSpc>
          <a:spcPts val="1952"/>
        </a:lnSpc>
        <a:spcBef>
          <a:spcPct val="0"/>
        </a:spcBef>
        <a:spcAft>
          <a:spcPts val="446"/>
        </a:spcAft>
        <a:defRPr sz="975">
          <a:solidFill>
            <a:srgbClr val="666666"/>
          </a:solidFill>
          <a:latin typeface="+mn-lt"/>
          <a:ea typeface="ＭＳ Ｐゴシック" pitchFamily="-108" charset="-128"/>
        </a:defRPr>
      </a:lvl6pPr>
      <a:lvl7pPr marL="2156666" indent="-170823" algn="l" defTabSz="685434" rtl="0" eaLnBrk="1" fontAlgn="base" hangingPunct="1">
        <a:lnSpc>
          <a:spcPts val="1952"/>
        </a:lnSpc>
        <a:spcBef>
          <a:spcPct val="0"/>
        </a:spcBef>
        <a:spcAft>
          <a:spcPts val="446"/>
        </a:spcAft>
        <a:defRPr sz="975">
          <a:solidFill>
            <a:srgbClr val="666666"/>
          </a:solidFill>
          <a:latin typeface="+mn-lt"/>
          <a:ea typeface="ＭＳ Ｐゴシック" pitchFamily="-108" charset="-128"/>
        </a:defRPr>
      </a:lvl7pPr>
      <a:lvl8pPr marL="2464151" indent="-170823" algn="l" defTabSz="685434" rtl="0" eaLnBrk="1" fontAlgn="base" hangingPunct="1">
        <a:lnSpc>
          <a:spcPts val="1952"/>
        </a:lnSpc>
        <a:spcBef>
          <a:spcPct val="0"/>
        </a:spcBef>
        <a:spcAft>
          <a:spcPts val="446"/>
        </a:spcAft>
        <a:defRPr sz="975">
          <a:solidFill>
            <a:srgbClr val="666666"/>
          </a:solidFill>
          <a:latin typeface="+mn-lt"/>
          <a:ea typeface="ＭＳ Ｐゴシック" pitchFamily="-108" charset="-128"/>
        </a:defRPr>
      </a:lvl8pPr>
      <a:lvl9pPr marL="2771638" indent="-170823" algn="l" defTabSz="685434" rtl="0" eaLnBrk="1" fontAlgn="base" hangingPunct="1">
        <a:lnSpc>
          <a:spcPts val="1952"/>
        </a:lnSpc>
        <a:spcBef>
          <a:spcPct val="0"/>
        </a:spcBef>
        <a:spcAft>
          <a:spcPts val="446"/>
        </a:spcAft>
        <a:defRPr sz="975">
          <a:solidFill>
            <a:srgbClr val="666666"/>
          </a:solidFill>
          <a:latin typeface="+mn-lt"/>
          <a:ea typeface="ＭＳ Ｐゴシック" pitchFamily="-108" charset="-128"/>
        </a:defRPr>
      </a:lvl9pPr>
    </p:bodyStyle>
    <p:otherStyle>
      <a:defPPr>
        <a:defRPr lang="en-US"/>
      </a:defPPr>
      <a:lvl1pPr marL="0" algn="l" defTabSz="307485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1pPr>
      <a:lvl2pPr marL="307485" algn="l" defTabSz="307485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2pPr>
      <a:lvl3pPr marL="614971" algn="l" defTabSz="307485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922456" algn="l" defTabSz="307485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29939" algn="l" defTabSz="307485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537424" algn="l" defTabSz="307485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844910" algn="l" defTabSz="307485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2152394" algn="l" defTabSz="307485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2459881" algn="l" defTabSz="307485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>
            <a:alpha val="2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nternal No Bot Bar Slide.jpg"/>
          <p:cNvPicPr>
            <a:picLocks noChangeAspect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"/>
            <a:ext cx="9144000" cy="6856475"/>
          </a:xfrm>
          <a:prstGeom prst="rect">
            <a:avLst/>
          </a:prstGeom>
        </p:spPr>
      </p:pic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48850" y="11"/>
            <a:ext cx="8295154" cy="84881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ma14="http://schemas.microsoft.com/office/mac/drawingml/2011/main" xmlns="" val="1"/>
            </a:ex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07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839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304014" y="6705020"/>
            <a:ext cx="1817606" cy="1269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45681" rIns="0" bIns="0" numCol="1" anchor="t" anchorCtr="0" compatLnSpc="1">
            <a:prstTxWarp prst="textNoShape">
              <a:avLst/>
            </a:prstTxWarp>
            <a:spAutoFit/>
          </a:bodyPr>
          <a:lstStyle>
            <a:lvl1pPr algn="r" eaLnBrk="1" hangingPunct="1">
              <a:defRPr sz="525" smtClean="0">
                <a:solidFill>
                  <a:schemeClr val="bg2"/>
                </a:solidFill>
                <a:latin typeface="+mj-lt"/>
                <a:cs typeface="Arial" charset="0"/>
              </a:defRPr>
            </a:lvl1pPr>
          </a:lstStyle>
          <a:p>
            <a:pPr defTabSz="685278">
              <a:defRPr/>
            </a:pPr>
            <a:r>
              <a:rPr lang="en-US">
                <a:solidFill>
                  <a:srgbClr val="1F497D"/>
                </a:solidFill>
              </a:rPr>
              <a:t>File Name.</a:t>
            </a:r>
            <a:fld id="{F3E9E773-C84B-4F48-B42B-2136FDBAB2E2}" type="slidenum">
              <a:rPr lang="en-US" smtClean="0">
                <a:solidFill>
                  <a:srgbClr val="1F497D"/>
                </a:solidFill>
              </a:rPr>
              <a:pPr defTabSz="685278">
                <a:defRPr/>
              </a:pPr>
              <a:t>‹#›</a:t>
            </a:fld>
            <a:endParaRPr lang="en-US" dirty="0">
              <a:solidFill>
                <a:srgbClr val="1F497D"/>
              </a:solidFill>
            </a:endParaRP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2"/>
          </p:nvPr>
        </p:nvSpPr>
        <p:spPr>
          <a:xfrm>
            <a:off x="7" y="6705025"/>
            <a:ext cx="934387" cy="152985"/>
          </a:xfrm>
          <a:prstGeom prst="rect">
            <a:avLst/>
          </a:prstGeom>
        </p:spPr>
        <p:txBody>
          <a:bodyPr vert="horz" lIns="91376" tIns="45688" rIns="91376" bIns="45688" rtlCol="0" anchor="ctr"/>
          <a:lstStyle>
            <a:lvl1pPr algn="l">
              <a:defRPr sz="450">
                <a:solidFill>
                  <a:srgbClr val="000000"/>
                </a:solidFill>
              </a:defRPr>
            </a:lvl1pPr>
          </a:lstStyle>
          <a:p>
            <a:pPr defTabSz="685278"/>
            <a:r>
              <a:rPr lang="en-US"/>
              <a:t>www.nasa.gov/sls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441977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024" r:id="rId1"/>
    <p:sldLayoutId id="2147484025" r:id="rId2"/>
    <p:sldLayoutId id="2147484026" r:id="rId3"/>
  </p:sldLayoutIdLst>
  <p:hf hdr="0" ftr="0"/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100" b="1">
          <a:solidFill>
            <a:srgbClr val="FFFFFF"/>
          </a:solidFill>
          <a:effectLst/>
          <a:latin typeface="+mn-lt"/>
          <a:ea typeface="ＭＳ Ｐゴシック" pitchFamily="-108" charset="-128"/>
          <a:cs typeface="ＭＳ Ｐゴシック" charset="-128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1950" b="1">
          <a:solidFill>
            <a:srgbClr val="EAEAEA"/>
          </a:solidFill>
          <a:latin typeface="Arial Narrow" charset="0"/>
          <a:ea typeface="ＭＳ Ｐゴシック" pitchFamily="-108" charset="-128"/>
          <a:cs typeface="ＭＳ Ｐゴシック" pitchFamily="-108" charset="-128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1950" b="1">
          <a:solidFill>
            <a:srgbClr val="EAEAEA"/>
          </a:solidFill>
          <a:latin typeface="Arial Narrow" charset="0"/>
          <a:ea typeface="ＭＳ Ｐゴシック" pitchFamily="-108" charset="-128"/>
          <a:cs typeface="ＭＳ Ｐゴシック" pitchFamily="-108" charset="-128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1950" b="1">
          <a:solidFill>
            <a:srgbClr val="EAEAEA"/>
          </a:solidFill>
          <a:latin typeface="Arial Narrow" charset="0"/>
          <a:ea typeface="ＭＳ Ｐゴシック" pitchFamily="-108" charset="-128"/>
          <a:cs typeface="ＭＳ Ｐゴシック" pitchFamily="-108" charset="-128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1950" b="1">
          <a:solidFill>
            <a:srgbClr val="EAEAEA"/>
          </a:solidFill>
          <a:latin typeface="Arial Narrow" charset="0"/>
          <a:ea typeface="ＭＳ Ｐゴシック" pitchFamily="-108" charset="-128"/>
          <a:cs typeface="ＭＳ Ｐゴシック" pitchFamily="-108" charset="-128"/>
        </a:defRPr>
      </a:lvl5pPr>
      <a:lvl6pPr marL="307485" algn="l" defTabSz="685434" rtl="0" eaLnBrk="1" fontAlgn="base" hangingPunct="1">
        <a:spcBef>
          <a:spcPct val="0"/>
        </a:spcBef>
        <a:spcAft>
          <a:spcPct val="0"/>
        </a:spcAft>
        <a:defRPr sz="2400">
          <a:solidFill>
            <a:srgbClr val="939BA8"/>
          </a:solidFill>
          <a:latin typeface="Arial" pitchFamily="-108" charset="0"/>
        </a:defRPr>
      </a:lvl6pPr>
      <a:lvl7pPr marL="614971" algn="l" defTabSz="685434" rtl="0" eaLnBrk="1" fontAlgn="base" hangingPunct="1">
        <a:spcBef>
          <a:spcPct val="0"/>
        </a:spcBef>
        <a:spcAft>
          <a:spcPct val="0"/>
        </a:spcAft>
        <a:defRPr sz="2400">
          <a:solidFill>
            <a:srgbClr val="939BA8"/>
          </a:solidFill>
          <a:latin typeface="Arial" pitchFamily="-108" charset="0"/>
        </a:defRPr>
      </a:lvl7pPr>
      <a:lvl8pPr marL="922456" algn="l" defTabSz="685434" rtl="0" eaLnBrk="1" fontAlgn="base" hangingPunct="1">
        <a:spcBef>
          <a:spcPct val="0"/>
        </a:spcBef>
        <a:spcAft>
          <a:spcPct val="0"/>
        </a:spcAft>
        <a:defRPr sz="2400">
          <a:solidFill>
            <a:srgbClr val="939BA8"/>
          </a:solidFill>
          <a:latin typeface="Arial" pitchFamily="-108" charset="0"/>
        </a:defRPr>
      </a:lvl8pPr>
      <a:lvl9pPr marL="1229939" algn="l" defTabSz="685434" rtl="0" eaLnBrk="1" fontAlgn="base" hangingPunct="1">
        <a:spcBef>
          <a:spcPct val="0"/>
        </a:spcBef>
        <a:spcAft>
          <a:spcPct val="0"/>
        </a:spcAft>
        <a:defRPr sz="2400">
          <a:solidFill>
            <a:srgbClr val="939BA8"/>
          </a:solidFill>
          <a:latin typeface="Arial" pitchFamily="-108" charset="0"/>
        </a:defRPr>
      </a:lvl9pPr>
    </p:titleStyle>
    <p:bodyStyle>
      <a:lvl1pPr marL="253412" indent="-253412" algn="l" rtl="0" eaLnBrk="1" fontAlgn="base" hangingPunct="1">
        <a:lnSpc>
          <a:spcPct val="100000"/>
        </a:lnSpc>
        <a:spcBef>
          <a:spcPct val="0"/>
        </a:spcBef>
        <a:spcAft>
          <a:spcPts val="0"/>
        </a:spcAft>
        <a:buClrTx/>
        <a:buSzPct val="100000"/>
        <a:buFont typeface="Wingdings" charset="2"/>
        <a:buChar char="u"/>
        <a:tabLst/>
        <a:defRPr sz="1500" b="1">
          <a:solidFill>
            <a:schemeClr val="bg2"/>
          </a:solidFill>
          <a:latin typeface="+mn-lt"/>
          <a:ea typeface="ＭＳ Ｐゴシック" pitchFamily="-108" charset="-128"/>
          <a:cs typeface="ＭＳ Ｐゴシック" charset="-128"/>
        </a:defRPr>
      </a:lvl1pPr>
      <a:lvl2pPr marL="341452" indent="-88040" algn="l" rtl="0" eaLnBrk="1" fontAlgn="base" hangingPunct="1">
        <a:lnSpc>
          <a:spcPct val="100000"/>
        </a:lnSpc>
        <a:spcBef>
          <a:spcPct val="0"/>
        </a:spcBef>
        <a:spcAft>
          <a:spcPts val="0"/>
        </a:spcAft>
        <a:buClrTx/>
        <a:buFont typeface="Arial" charset="0"/>
        <a:buChar char="•"/>
        <a:defRPr b="0">
          <a:solidFill>
            <a:schemeClr val="bg2"/>
          </a:solidFill>
          <a:latin typeface="+mn-lt"/>
          <a:ea typeface="ＭＳ Ｐゴシック" charset="0"/>
          <a:cs typeface="Arial Narrow"/>
        </a:defRPr>
      </a:lvl2pPr>
      <a:lvl3pPr marL="509199" indent="-84470" algn="l" rtl="0" eaLnBrk="1" fontAlgn="base" hangingPunct="1">
        <a:lnSpc>
          <a:spcPct val="100000"/>
        </a:lnSpc>
        <a:spcBef>
          <a:spcPct val="0"/>
        </a:spcBef>
        <a:spcAft>
          <a:spcPts val="0"/>
        </a:spcAft>
        <a:buClrTx/>
        <a:buSzPct val="90000"/>
        <a:buFont typeface="Lucida Grande"/>
        <a:buChar char="‒"/>
        <a:tabLst/>
        <a:defRPr sz="1200">
          <a:solidFill>
            <a:schemeClr val="bg2"/>
          </a:solidFill>
          <a:latin typeface="+mn-lt"/>
          <a:ea typeface="Arial Narrow" pitchFamily="-112" charset="0"/>
          <a:cs typeface="Arial Narrow"/>
        </a:defRPr>
      </a:lvl3pPr>
      <a:lvl4pPr marL="638881" indent="-84470" algn="l" rtl="0" eaLnBrk="1" fontAlgn="base" hangingPunct="1">
        <a:lnSpc>
          <a:spcPct val="100000"/>
        </a:lnSpc>
        <a:spcBef>
          <a:spcPct val="0"/>
        </a:spcBef>
        <a:spcAft>
          <a:spcPts val="0"/>
        </a:spcAft>
        <a:buClrTx/>
        <a:buFont typeface="Arial" charset="0"/>
        <a:buChar char="•"/>
        <a:defRPr sz="1050">
          <a:solidFill>
            <a:schemeClr val="bg2"/>
          </a:solidFill>
          <a:latin typeface="+mn-lt"/>
          <a:ea typeface="Arial Narrow" pitchFamily="-112" charset="0"/>
          <a:cs typeface="Arial Narrow"/>
        </a:defRPr>
      </a:lvl4pPr>
      <a:lvl5pPr marL="779270" indent="-88040" algn="l" rtl="0" eaLnBrk="1" fontAlgn="base" hangingPunct="1">
        <a:lnSpc>
          <a:spcPct val="100000"/>
        </a:lnSpc>
        <a:spcBef>
          <a:spcPct val="0"/>
        </a:spcBef>
        <a:spcAft>
          <a:spcPts val="0"/>
        </a:spcAft>
        <a:buClrTx/>
        <a:buFont typeface="Lucida Grande"/>
        <a:buChar char="‒"/>
        <a:defRPr sz="900">
          <a:solidFill>
            <a:schemeClr val="bg2"/>
          </a:solidFill>
          <a:latin typeface="+mn-lt"/>
          <a:ea typeface="Arial Narrow" pitchFamily="-112" charset="0"/>
          <a:cs typeface="Arial Narrow"/>
        </a:defRPr>
      </a:lvl5pPr>
      <a:lvl6pPr marL="1849183" indent="-170823" algn="l" defTabSz="685434" rtl="0" eaLnBrk="1" fontAlgn="base" hangingPunct="1">
        <a:lnSpc>
          <a:spcPts val="1952"/>
        </a:lnSpc>
        <a:spcBef>
          <a:spcPct val="0"/>
        </a:spcBef>
        <a:spcAft>
          <a:spcPts val="446"/>
        </a:spcAft>
        <a:defRPr sz="975">
          <a:solidFill>
            <a:srgbClr val="666666"/>
          </a:solidFill>
          <a:latin typeface="+mn-lt"/>
          <a:ea typeface="ＭＳ Ｐゴシック" pitchFamily="-108" charset="-128"/>
        </a:defRPr>
      </a:lvl6pPr>
      <a:lvl7pPr marL="2156666" indent="-170823" algn="l" defTabSz="685434" rtl="0" eaLnBrk="1" fontAlgn="base" hangingPunct="1">
        <a:lnSpc>
          <a:spcPts val="1952"/>
        </a:lnSpc>
        <a:spcBef>
          <a:spcPct val="0"/>
        </a:spcBef>
        <a:spcAft>
          <a:spcPts val="446"/>
        </a:spcAft>
        <a:defRPr sz="975">
          <a:solidFill>
            <a:srgbClr val="666666"/>
          </a:solidFill>
          <a:latin typeface="+mn-lt"/>
          <a:ea typeface="ＭＳ Ｐゴシック" pitchFamily="-108" charset="-128"/>
        </a:defRPr>
      </a:lvl7pPr>
      <a:lvl8pPr marL="2464151" indent="-170823" algn="l" defTabSz="685434" rtl="0" eaLnBrk="1" fontAlgn="base" hangingPunct="1">
        <a:lnSpc>
          <a:spcPts val="1952"/>
        </a:lnSpc>
        <a:spcBef>
          <a:spcPct val="0"/>
        </a:spcBef>
        <a:spcAft>
          <a:spcPts val="446"/>
        </a:spcAft>
        <a:defRPr sz="975">
          <a:solidFill>
            <a:srgbClr val="666666"/>
          </a:solidFill>
          <a:latin typeface="+mn-lt"/>
          <a:ea typeface="ＭＳ Ｐゴシック" pitchFamily="-108" charset="-128"/>
        </a:defRPr>
      </a:lvl8pPr>
      <a:lvl9pPr marL="2771638" indent="-170823" algn="l" defTabSz="685434" rtl="0" eaLnBrk="1" fontAlgn="base" hangingPunct="1">
        <a:lnSpc>
          <a:spcPts val="1952"/>
        </a:lnSpc>
        <a:spcBef>
          <a:spcPct val="0"/>
        </a:spcBef>
        <a:spcAft>
          <a:spcPts val="446"/>
        </a:spcAft>
        <a:defRPr sz="975">
          <a:solidFill>
            <a:srgbClr val="666666"/>
          </a:solidFill>
          <a:latin typeface="+mn-lt"/>
          <a:ea typeface="ＭＳ Ｐゴシック" pitchFamily="-108" charset="-128"/>
        </a:defRPr>
      </a:lvl9pPr>
    </p:bodyStyle>
    <p:otherStyle>
      <a:defPPr>
        <a:defRPr lang="en-US"/>
      </a:defPPr>
      <a:lvl1pPr marL="0" algn="l" defTabSz="307485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1pPr>
      <a:lvl2pPr marL="307485" algn="l" defTabSz="307485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2pPr>
      <a:lvl3pPr marL="614971" algn="l" defTabSz="307485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922456" algn="l" defTabSz="307485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29939" algn="l" defTabSz="307485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537424" algn="l" defTabSz="307485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844910" algn="l" defTabSz="307485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2152394" algn="l" defTabSz="307485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2459881" algn="l" defTabSz="307485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>
            <a:alpha val="2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Internal No Bot Bar Slide.jpg"/>
          <p:cNvPicPr>
            <a:picLocks noChangeAspect="1"/>
          </p:cNvPicPr>
          <p:nvPr userDrawn="1"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528"/>
            <a:ext cx="9144000" cy="685647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7359" y="6367767"/>
            <a:ext cx="471099" cy="457444"/>
          </a:xfrm>
          <a:prstGeom prst="rect">
            <a:avLst/>
          </a:prstGeom>
        </p:spPr>
      </p:pic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48847" y="27093"/>
            <a:ext cx="8295154" cy="821727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="" xmlns:ma14="http://schemas.microsoft.com/office/mac/drawingml/2011/main" val="1"/>
            </a:ex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7" name="Rectangle 8"/>
          <p:cNvSpPr>
            <a:spLocks noChangeArrowheads="1"/>
          </p:cNvSpPr>
          <p:nvPr userDrawn="1"/>
        </p:nvSpPr>
        <p:spPr bwMode="auto">
          <a:xfrm>
            <a:off x="1896175" y="6657248"/>
            <a:ext cx="815975" cy="115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34273" rIns="68546" bIns="0">
            <a:spAutoFit/>
          </a:bodyPr>
          <a:lstStyle/>
          <a:p>
            <a:pPr algn="ctr"/>
            <a:r>
              <a:rPr lang="en-US" sz="525" dirty="0" err="1">
                <a:solidFill>
                  <a:schemeClr val="bg1"/>
                </a:solidFill>
              </a:rPr>
              <a:t>www.nasa.gov</a:t>
            </a:r>
            <a:r>
              <a:rPr lang="en-US" sz="525" dirty="0">
                <a:solidFill>
                  <a:schemeClr val="bg1"/>
                </a:solidFill>
              </a:rPr>
              <a:t>/</a:t>
            </a:r>
            <a:r>
              <a:rPr lang="en-US" sz="525" dirty="0" err="1">
                <a:solidFill>
                  <a:schemeClr val="bg1"/>
                </a:solidFill>
              </a:rPr>
              <a:t>sls</a:t>
            </a:r>
            <a:endParaRPr lang="en-US" sz="1350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 userDrawn="1"/>
        </p:nvSpPr>
        <p:spPr>
          <a:xfrm>
            <a:off x="8657948" y="6367767"/>
            <a:ext cx="486053" cy="196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0E15810C-BB72-48E5-9E7A-36E0D29F37E2}" type="slidenum">
              <a:rPr lang="en-US" sz="675" smtClean="0">
                <a:solidFill>
                  <a:schemeClr val="bg1"/>
                </a:solidFill>
                <a:latin typeface="Century Gothic" panose="020B0502020202020204" pitchFamily="34" charset="0"/>
              </a:rPr>
              <a:pPr algn="r"/>
              <a:t>‹#›</a:t>
            </a:fld>
            <a:endParaRPr lang="en-US" sz="675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033659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4029" r:id="rId1"/>
    <p:sldLayoutId id="2147484030" r:id="rId2"/>
    <p:sldLayoutId id="2147484031" r:id="rId3"/>
    <p:sldLayoutId id="2147484032" r:id="rId4"/>
    <p:sldLayoutId id="2147484033" r:id="rId5"/>
    <p:sldLayoutId id="2147484034" r:id="rId6"/>
    <p:sldLayoutId id="2147484035" r:id="rId7"/>
    <p:sldLayoutId id="2147484036" r:id="rId8"/>
  </p:sldLayoutIdLst>
  <p:hf hdr="0" dt="0"/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100" b="1">
          <a:solidFill>
            <a:srgbClr val="FFFFFF"/>
          </a:solidFill>
          <a:effectLst/>
          <a:latin typeface="Century Gothic" panose="020B0502020202020204" pitchFamily="34" charset="0"/>
          <a:ea typeface="ＭＳ Ｐゴシック" pitchFamily="-108" charset="-128"/>
          <a:cs typeface="Century Gothic" panose="020B0502020202020204" pitchFamily="34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1950" b="1">
          <a:solidFill>
            <a:srgbClr val="EAEAEA"/>
          </a:solidFill>
          <a:latin typeface="Arial Narrow" charset="0"/>
          <a:ea typeface="ＭＳ Ｐゴシック" pitchFamily="-108" charset="-128"/>
          <a:cs typeface="ＭＳ Ｐゴシック" pitchFamily="-108" charset="-128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1950" b="1">
          <a:solidFill>
            <a:srgbClr val="EAEAEA"/>
          </a:solidFill>
          <a:latin typeface="Arial Narrow" charset="0"/>
          <a:ea typeface="ＭＳ Ｐゴシック" pitchFamily="-108" charset="-128"/>
          <a:cs typeface="ＭＳ Ｐゴシック" pitchFamily="-108" charset="-128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1950" b="1">
          <a:solidFill>
            <a:srgbClr val="EAEAEA"/>
          </a:solidFill>
          <a:latin typeface="Arial Narrow" charset="0"/>
          <a:ea typeface="ＭＳ Ｐゴシック" pitchFamily="-108" charset="-128"/>
          <a:cs typeface="ＭＳ Ｐゴシック" pitchFamily="-108" charset="-128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1950" b="1">
          <a:solidFill>
            <a:srgbClr val="EAEAEA"/>
          </a:solidFill>
          <a:latin typeface="Arial Narrow" charset="0"/>
          <a:ea typeface="ＭＳ Ｐゴシック" pitchFamily="-108" charset="-128"/>
          <a:cs typeface="ＭＳ Ｐゴシック" pitchFamily="-108" charset="-128"/>
        </a:defRPr>
      </a:lvl5pPr>
      <a:lvl6pPr marL="307601" algn="l" defTabSz="685692" rtl="0" eaLnBrk="1" fontAlgn="base" hangingPunct="1">
        <a:spcBef>
          <a:spcPct val="0"/>
        </a:spcBef>
        <a:spcAft>
          <a:spcPct val="0"/>
        </a:spcAft>
        <a:defRPr sz="2400">
          <a:solidFill>
            <a:srgbClr val="939BA8"/>
          </a:solidFill>
          <a:latin typeface="Arial" pitchFamily="-108" charset="0"/>
        </a:defRPr>
      </a:lvl6pPr>
      <a:lvl7pPr marL="615202" algn="l" defTabSz="685692" rtl="0" eaLnBrk="1" fontAlgn="base" hangingPunct="1">
        <a:spcBef>
          <a:spcPct val="0"/>
        </a:spcBef>
        <a:spcAft>
          <a:spcPct val="0"/>
        </a:spcAft>
        <a:defRPr sz="2400">
          <a:solidFill>
            <a:srgbClr val="939BA8"/>
          </a:solidFill>
          <a:latin typeface="Arial" pitchFamily="-108" charset="0"/>
        </a:defRPr>
      </a:lvl7pPr>
      <a:lvl8pPr marL="922802" algn="l" defTabSz="685692" rtl="0" eaLnBrk="1" fontAlgn="base" hangingPunct="1">
        <a:spcBef>
          <a:spcPct val="0"/>
        </a:spcBef>
        <a:spcAft>
          <a:spcPct val="0"/>
        </a:spcAft>
        <a:defRPr sz="2400">
          <a:solidFill>
            <a:srgbClr val="939BA8"/>
          </a:solidFill>
          <a:latin typeface="Arial" pitchFamily="-108" charset="0"/>
        </a:defRPr>
      </a:lvl8pPr>
      <a:lvl9pPr marL="1230402" algn="l" defTabSz="685692" rtl="0" eaLnBrk="1" fontAlgn="base" hangingPunct="1">
        <a:spcBef>
          <a:spcPct val="0"/>
        </a:spcBef>
        <a:spcAft>
          <a:spcPct val="0"/>
        </a:spcAft>
        <a:defRPr sz="2400">
          <a:solidFill>
            <a:srgbClr val="939BA8"/>
          </a:solidFill>
          <a:latin typeface="Arial" pitchFamily="-108" charset="0"/>
        </a:defRPr>
      </a:lvl9pPr>
    </p:titleStyle>
    <p:bodyStyle>
      <a:lvl1pPr marL="253507" indent="-253507" algn="l" rtl="0" eaLnBrk="1" fontAlgn="base" hangingPunct="1">
        <a:lnSpc>
          <a:spcPct val="100000"/>
        </a:lnSpc>
        <a:spcBef>
          <a:spcPct val="0"/>
        </a:spcBef>
        <a:spcAft>
          <a:spcPts val="0"/>
        </a:spcAft>
        <a:buClrTx/>
        <a:buSzPct val="100000"/>
        <a:buFont typeface="Wingdings" charset="2"/>
        <a:buChar char="u"/>
        <a:tabLst/>
        <a:defRPr sz="1500" b="1">
          <a:solidFill>
            <a:schemeClr val="bg2"/>
          </a:solidFill>
          <a:latin typeface="+mn-lt"/>
          <a:ea typeface="ＭＳ Ｐゴシック" pitchFamily="-108" charset="-128"/>
          <a:cs typeface="ＭＳ Ｐゴシック" charset="-128"/>
        </a:defRPr>
      </a:lvl1pPr>
      <a:lvl2pPr marL="341579" indent="-88073" algn="l" rtl="0" eaLnBrk="1" fontAlgn="base" hangingPunct="1">
        <a:lnSpc>
          <a:spcPct val="100000"/>
        </a:lnSpc>
        <a:spcBef>
          <a:spcPct val="0"/>
        </a:spcBef>
        <a:spcAft>
          <a:spcPts val="0"/>
        </a:spcAft>
        <a:buClrTx/>
        <a:buFont typeface="Arial" charset="0"/>
        <a:buChar char="•"/>
        <a:defRPr b="0">
          <a:solidFill>
            <a:schemeClr val="bg2"/>
          </a:solidFill>
          <a:latin typeface="+mn-lt"/>
          <a:ea typeface="ＭＳ Ｐゴシック" charset="0"/>
          <a:cs typeface="Arial Narrow"/>
        </a:defRPr>
      </a:lvl2pPr>
      <a:lvl3pPr marL="509391" indent="-84501" algn="l" rtl="0" eaLnBrk="1" fontAlgn="base" hangingPunct="1">
        <a:lnSpc>
          <a:spcPct val="100000"/>
        </a:lnSpc>
        <a:spcBef>
          <a:spcPct val="0"/>
        </a:spcBef>
        <a:spcAft>
          <a:spcPts val="0"/>
        </a:spcAft>
        <a:buClrTx/>
        <a:buSzPct val="90000"/>
        <a:buFont typeface="Lucida Grande"/>
        <a:buChar char="‒"/>
        <a:tabLst/>
        <a:defRPr sz="1200">
          <a:solidFill>
            <a:schemeClr val="bg2"/>
          </a:solidFill>
          <a:latin typeface="+mn-lt"/>
          <a:ea typeface="Arial Narrow" pitchFamily="-112" charset="0"/>
          <a:cs typeface="Arial Narrow"/>
        </a:defRPr>
      </a:lvl3pPr>
      <a:lvl4pPr marL="639121" indent="-84501" algn="l" rtl="0" eaLnBrk="1" fontAlgn="base" hangingPunct="1">
        <a:lnSpc>
          <a:spcPct val="100000"/>
        </a:lnSpc>
        <a:spcBef>
          <a:spcPct val="0"/>
        </a:spcBef>
        <a:spcAft>
          <a:spcPts val="0"/>
        </a:spcAft>
        <a:buClrTx/>
        <a:buFont typeface="Arial" charset="0"/>
        <a:buChar char="•"/>
        <a:defRPr sz="1050">
          <a:solidFill>
            <a:schemeClr val="bg2"/>
          </a:solidFill>
          <a:latin typeface="+mn-lt"/>
          <a:ea typeface="Arial Narrow" pitchFamily="-112" charset="0"/>
          <a:cs typeface="Arial Narrow"/>
        </a:defRPr>
      </a:lvl4pPr>
      <a:lvl5pPr marL="779563" indent="-88073" algn="l" rtl="0" eaLnBrk="1" fontAlgn="base" hangingPunct="1">
        <a:lnSpc>
          <a:spcPct val="100000"/>
        </a:lnSpc>
        <a:spcBef>
          <a:spcPct val="0"/>
        </a:spcBef>
        <a:spcAft>
          <a:spcPts val="0"/>
        </a:spcAft>
        <a:buClrTx/>
        <a:buFont typeface="Lucida Grande"/>
        <a:buChar char="‒"/>
        <a:defRPr sz="900">
          <a:solidFill>
            <a:schemeClr val="bg2"/>
          </a:solidFill>
          <a:latin typeface="+mn-lt"/>
          <a:ea typeface="Arial Narrow" pitchFamily="-112" charset="0"/>
          <a:cs typeface="Arial Narrow"/>
        </a:defRPr>
      </a:lvl5pPr>
      <a:lvl6pPr marL="1849877" indent="-170888" algn="l" defTabSz="685692" rtl="0" eaLnBrk="1" fontAlgn="base" hangingPunct="1">
        <a:lnSpc>
          <a:spcPts val="1952"/>
        </a:lnSpc>
        <a:spcBef>
          <a:spcPct val="0"/>
        </a:spcBef>
        <a:spcAft>
          <a:spcPts val="446"/>
        </a:spcAft>
        <a:defRPr sz="975">
          <a:solidFill>
            <a:srgbClr val="666666"/>
          </a:solidFill>
          <a:latin typeface="+mn-lt"/>
          <a:ea typeface="ＭＳ Ｐゴシック" pitchFamily="-108" charset="-128"/>
        </a:defRPr>
      </a:lvl6pPr>
      <a:lvl7pPr marL="2157476" indent="-170888" algn="l" defTabSz="685692" rtl="0" eaLnBrk="1" fontAlgn="base" hangingPunct="1">
        <a:lnSpc>
          <a:spcPts val="1952"/>
        </a:lnSpc>
        <a:spcBef>
          <a:spcPct val="0"/>
        </a:spcBef>
        <a:spcAft>
          <a:spcPts val="446"/>
        </a:spcAft>
        <a:defRPr sz="975">
          <a:solidFill>
            <a:srgbClr val="666666"/>
          </a:solidFill>
          <a:latin typeface="+mn-lt"/>
          <a:ea typeface="ＭＳ Ｐゴシック" pitchFamily="-108" charset="-128"/>
        </a:defRPr>
      </a:lvl7pPr>
      <a:lvl8pPr marL="2465078" indent="-170888" algn="l" defTabSz="685692" rtl="0" eaLnBrk="1" fontAlgn="base" hangingPunct="1">
        <a:lnSpc>
          <a:spcPts val="1952"/>
        </a:lnSpc>
        <a:spcBef>
          <a:spcPct val="0"/>
        </a:spcBef>
        <a:spcAft>
          <a:spcPts val="446"/>
        </a:spcAft>
        <a:defRPr sz="975">
          <a:solidFill>
            <a:srgbClr val="666666"/>
          </a:solidFill>
          <a:latin typeface="+mn-lt"/>
          <a:ea typeface="ＭＳ Ｐゴシック" pitchFamily="-108" charset="-128"/>
        </a:defRPr>
      </a:lvl8pPr>
      <a:lvl9pPr marL="2772679" indent="-170888" algn="l" defTabSz="685692" rtl="0" eaLnBrk="1" fontAlgn="base" hangingPunct="1">
        <a:lnSpc>
          <a:spcPts val="1952"/>
        </a:lnSpc>
        <a:spcBef>
          <a:spcPct val="0"/>
        </a:spcBef>
        <a:spcAft>
          <a:spcPts val="446"/>
        </a:spcAft>
        <a:defRPr sz="975">
          <a:solidFill>
            <a:srgbClr val="666666"/>
          </a:solidFill>
          <a:latin typeface="+mn-lt"/>
          <a:ea typeface="ＭＳ Ｐゴシック" pitchFamily="-108" charset="-128"/>
        </a:defRPr>
      </a:lvl9pPr>
    </p:bodyStyle>
    <p:otherStyle>
      <a:defPPr>
        <a:defRPr lang="en-US"/>
      </a:defPPr>
      <a:lvl1pPr marL="0" algn="l" defTabSz="307601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1pPr>
      <a:lvl2pPr marL="307601" algn="l" defTabSz="307601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2pPr>
      <a:lvl3pPr marL="615202" algn="l" defTabSz="307601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922802" algn="l" defTabSz="307601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30402" algn="l" defTabSz="307601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538003" algn="l" defTabSz="307601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845604" algn="l" defTabSz="307601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2153204" algn="l" defTabSz="307601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2460805" algn="l" defTabSz="307601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2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806335"/>
            <a:ext cx="7886700" cy="6544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Trapezoid 9"/>
          <p:cNvSpPr/>
          <p:nvPr userDrawn="1"/>
        </p:nvSpPr>
        <p:spPr>
          <a:xfrm>
            <a:off x="628649" y="6558742"/>
            <a:ext cx="8229599" cy="299258"/>
          </a:xfrm>
          <a:prstGeom prst="trapezoid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rapezoid 10"/>
          <p:cNvSpPr/>
          <p:nvPr userDrawn="1"/>
        </p:nvSpPr>
        <p:spPr>
          <a:xfrm rot="10800000">
            <a:off x="8858249" y="6558742"/>
            <a:ext cx="368877" cy="299258"/>
          </a:xfrm>
          <a:prstGeom prst="trapezoid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rapezoid 11"/>
          <p:cNvSpPr/>
          <p:nvPr userDrawn="1"/>
        </p:nvSpPr>
        <p:spPr>
          <a:xfrm rot="10800000">
            <a:off x="-143398" y="6558742"/>
            <a:ext cx="772047" cy="299258"/>
          </a:xfrm>
          <a:prstGeom prst="trapezoid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555552"/>
            <a:ext cx="2057400" cy="2862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bg1"/>
                </a:solidFill>
                <a:latin typeface="Tw Cen MT Condensed" panose="020B0606020104020203" pitchFamily="34" charset="0"/>
              </a:defRPr>
            </a:lvl1pPr>
          </a:lstStyle>
          <a:p>
            <a:fld id="{D891ACB1-4604-4DFD-9B74-3222CB3632CD}" type="datetime1">
              <a:rPr lang="en-US" smtClean="0"/>
              <a:pPr/>
              <a:t>12/7/2022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555552"/>
            <a:ext cx="2057400" cy="2862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bg1"/>
                </a:solidFill>
                <a:latin typeface="Tw Cen MT Condensed" panose="020B0606020104020203" pitchFamily="34" charset="0"/>
              </a:defRPr>
            </a:lvl1pPr>
          </a:lstStyle>
          <a:p>
            <a:fld id="{BCA9F85A-B0EB-4EE7-8A19-3E7722CDE65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9" name="Flowchart: Manual Input 18"/>
          <p:cNvSpPr/>
          <p:nvPr userDrawn="1"/>
        </p:nvSpPr>
        <p:spPr>
          <a:xfrm rot="10800000">
            <a:off x="0" y="365126"/>
            <a:ext cx="9144000" cy="1094855"/>
          </a:xfrm>
          <a:prstGeom prst="flowChartManualInput">
            <a:avLst/>
          </a:prstGeom>
          <a:solidFill>
            <a:schemeClr val="tx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>
              <a:solidFill>
                <a:schemeClr val="bg1"/>
              </a:solidFill>
              <a:latin typeface="Gill Sans MT" panose="020B0502020104020203" pitchFamily="34" charset="0"/>
            </a:endParaRPr>
          </a:p>
        </p:txBody>
      </p:sp>
      <p:sp>
        <p:nvSpPr>
          <p:cNvPr id="20" name="Freeform 15"/>
          <p:cNvSpPr>
            <a:spLocks/>
          </p:cNvSpPr>
          <p:nvPr userDrawn="1"/>
        </p:nvSpPr>
        <p:spPr bwMode="auto">
          <a:xfrm>
            <a:off x="356184" y="828006"/>
            <a:ext cx="8787816" cy="492126"/>
          </a:xfrm>
          <a:custGeom>
            <a:avLst/>
            <a:gdLst>
              <a:gd name="T0" fmla="*/ 607 w 607"/>
              <a:gd name="T1" fmla="*/ 0 h 66"/>
              <a:gd name="T2" fmla="*/ 176 w 607"/>
              <a:gd name="T3" fmla="*/ 57 h 66"/>
              <a:gd name="T4" fmla="*/ 0 w 607"/>
              <a:gd name="T5" fmla="*/ 48 h 66"/>
              <a:gd name="T6" fmla="*/ 251 w 607"/>
              <a:gd name="T7" fmla="*/ 66 h 66"/>
              <a:gd name="T8" fmla="*/ 607 w 607"/>
              <a:gd name="T9" fmla="*/ 27 h 66"/>
              <a:gd name="T10" fmla="*/ 607 w 607"/>
              <a:gd name="T11" fmla="*/ 0 h 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07" h="66">
                <a:moveTo>
                  <a:pt x="607" y="0"/>
                </a:moveTo>
                <a:cubicBezTo>
                  <a:pt x="450" y="44"/>
                  <a:pt x="300" y="57"/>
                  <a:pt x="176" y="57"/>
                </a:cubicBezTo>
                <a:cubicBezTo>
                  <a:pt x="109" y="57"/>
                  <a:pt x="49" y="53"/>
                  <a:pt x="0" y="48"/>
                </a:cubicBezTo>
                <a:cubicBezTo>
                  <a:pt x="66" y="58"/>
                  <a:pt x="152" y="66"/>
                  <a:pt x="251" y="66"/>
                </a:cubicBezTo>
                <a:cubicBezTo>
                  <a:pt x="358" y="66"/>
                  <a:pt x="480" y="56"/>
                  <a:pt x="607" y="27"/>
                </a:cubicBezTo>
                <a:cubicBezTo>
                  <a:pt x="607" y="0"/>
                  <a:pt x="607" y="0"/>
                  <a:pt x="607" y="0"/>
                </a:cubicBezTo>
              </a:path>
            </a:pathLst>
          </a:custGeom>
          <a:gradFill flip="none" rotWithShape="1">
            <a:gsLst>
              <a:gs pos="8000">
                <a:schemeClr val="bg1">
                  <a:alpha val="0"/>
                </a:schemeClr>
              </a:gs>
              <a:gs pos="70000">
                <a:schemeClr val="accent1"/>
              </a:gs>
            </a:gsLst>
            <a:lin ang="0" scaled="1"/>
            <a:tileRect/>
          </a:gradFill>
          <a:ln>
            <a:noFill/>
          </a:ln>
        </p:spPr>
        <p:txBody>
          <a:bodyPr rot="0" vert="horz" wrap="square" lIns="91440" tIns="45720" rIns="91440" bIns="45720" anchor="b" anchorCtr="0" upright="1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32784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38" r:id="rId1"/>
    <p:sldLayoutId id="2147484039" r:id="rId2"/>
    <p:sldLayoutId id="2147484040" r:id="rId3"/>
    <p:sldLayoutId id="2147484041" r:id="rId4"/>
    <p:sldLayoutId id="2147484042" r:id="rId5"/>
    <p:sldLayoutId id="2147484044" r:id="rId6"/>
    <p:sldLayoutId id="2147484045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small" baseline="0">
          <a:solidFill>
            <a:schemeClr val="bg1"/>
          </a:solidFill>
          <a:latin typeface="Agency FB" panose="020B0503020202020204" pitchFamily="34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4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lang="en-US" sz="1600" b="1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69768D2-8EDC-FF40-A96D-474B53AA6B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2304" y="741727"/>
            <a:ext cx="8689505" cy="807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881744-0FBD-D043-845A-78384C453A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2304" y="1658356"/>
            <a:ext cx="8689505" cy="41853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9" name="Picture 8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626B9662-8913-4F6F-A488-7825C91EE73E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304" y="339749"/>
            <a:ext cx="1486968" cy="330760"/>
          </a:xfrm>
          <a:prstGeom prst="rect">
            <a:avLst/>
          </a:prstGeom>
        </p:spPr>
      </p:pic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8C41469F-103A-4426-831D-8CD735A757E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32304" y="6356350"/>
            <a:ext cx="20573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accent2"/>
                </a:solidFill>
                <a:latin typeface="Muli" pitchFamily="2" charset="77"/>
              </a:defRPr>
            </a:lvl1pPr>
          </a:lstStyle>
          <a:p>
            <a:fld id="{0445AE46-2CD4-4DDE-95A8-8418C256205D}" type="datetime1">
              <a:rPr lang="en-US" smtClean="0"/>
              <a:t>12/7/2022</a:t>
            </a:fld>
            <a:endParaRPr lang="en-US" dirty="0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6A0F89DA-4AD7-4130-A847-BF8DAFD5C86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864409" y="6354629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  <a:latin typeface="Muli" pitchFamily="2" charset="77"/>
              </a:defRPr>
            </a:lvl1pPr>
          </a:lstStyle>
          <a:p>
            <a:fld id="{54DAC3B2-AAC7-A94B-8340-24B6B1A3CD0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7784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47" r:id="rId1"/>
    <p:sldLayoutId id="2147484048" r:id="rId2"/>
  </p:sldLayoutIdLst>
  <p:hf hdr="0" ftr="0"/>
  <p:txStyles>
    <p:titleStyle>
      <a:lvl1pPr algn="l" defTabSz="685783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Bahnschrift" panose="020B0502040204020203" pitchFamily="34" charset="0"/>
          <a:ea typeface="+mj-ea"/>
          <a:cs typeface="+mj-cs"/>
        </a:defRPr>
      </a:lvl1pPr>
    </p:titleStyle>
    <p:bodyStyle>
      <a:lvl1pPr marL="171446" indent="-171446" algn="l" defTabSz="685783" rtl="0" eaLnBrk="1" latinLnBrk="0" hangingPunct="1">
        <a:lnSpc>
          <a:spcPct val="90000"/>
        </a:lnSpc>
        <a:spcBef>
          <a:spcPts val="750"/>
        </a:spcBef>
        <a:buClr>
          <a:schemeClr val="accent2"/>
        </a:buClr>
        <a:buFont typeface="Wingdings" pitchFamily="2" charset="2"/>
        <a:buChar char="§"/>
        <a:defRPr sz="2100" b="0" i="0" kern="1200">
          <a:solidFill>
            <a:schemeClr val="tx1"/>
          </a:solidFill>
          <a:latin typeface="+mn-lt"/>
          <a:ea typeface="+mn-ea"/>
          <a:cs typeface="+mn-cs"/>
        </a:defRPr>
      </a:lvl1pPr>
      <a:lvl2pPr marL="514337" indent="-171446" algn="l" defTabSz="685783" rtl="0" eaLnBrk="1" latinLnBrk="0" hangingPunct="1">
        <a:lnSpc>
          <a:spcPct val="90000"/>
        </a:lnSpc>
        <a:spcBef>
          <a:spcPts val="375"/>
        </a:spcBef>
        <a:buClr>
          <a:srgbClr val="FBD43B"/>
        </a:buClr>
        <a:buFont typeface="Wingdings" pitchFamily="2" charset="2"/>
        <a:buChar char="§"/>
        <a:defRPr sz="1800" b="0" i="0" kern="1200">
          <a:solidFill>
            <a:schemeClr val="tx1"/>
          </a:solidFill>
          <a:latin typeface="+mn-lt"/>
          <a:ea typeface="+mn-ea"/>
          <a:cs typeface="+mn-cs"/>
        </a:defRPr>
      </a:lvl2pPr>
      <a:lvl3pPr marL="857228" indent="-171446" algn="l" defTabSz="685783" rtl="0" eaLnBrk="1" latinLnBrk="0" hangingPunct="1">
        <a:lnSpc>
          <a:spcPct val="90000"/>
        </a:lnSpc>
        <a:spcBef>
          <a:spcPts val="375"/>
        </a:spcBef>
        <a:buFont typeface="Wingdings" pitchFamily="2" charset="2"/>
        <a:buChar char="§"/>
        <a:defRPr sz="1500" b="0" i="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20" indent="-171446" algn="l" defTabSz="685783" rtl="0" eaLnBrk="1" latinLnBrk="0" hangingPunct="1">
        <a:lnSpc>
          <a:spcPct val="90000"/>
        </a:lnSpc>
        <a:spcBef>
          <a:spcPts val="375"/>
        </a:spcBef>
        <a:buClr>
          <a:schemeClr val="accent3"/>
        </a:buClr>
        <a:buFont typeface="Wingdings" pitchFamily="2" charset="2"/>
        <a:buChar char="§"/>
        <a:defRPr sz="1350" b="0" i="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12" indent="-171446" algn="l" defTabSz="685783" rtl="0" eaLnBrk="1" latinLnBrk="0" hangingPunct="1">
        <a:lnSpc>
          <a:spcPct val="90000"/>
        </a:lnSpc>
        <a:spcBef>
          <a:spcPts val="375"/>
        </a:spcBef>
        <a:buClr>
          <a:schemeClr val="accent2"/>
        </a:buClr>
        <a:buFont typeface="Wingdings" pitchFamily="2" charset="2"/>
        <a:buChar char="§"/>
        <a:defRPr sz="1350" b="0" i="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03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795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686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577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9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83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75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66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57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348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24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13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2.xml"/><Relationship Id="rId5" Type="http://schemas.openxmlformats.org/officeDocument/2006/relationships/image" Target="../media/image10.png"/><Relationship Id="rId4" Type="http://schemas.openxmlformats.org/officeDocument/2006/relationships/image" Target="../media/image2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2.xml"/><Relationship Id="rId5" Type="http://schemas.openxmlformats.org/officeDocument/2006/relationships/image" Target="../media/image10.png"/><Relationship Id="rId4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10.pn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2.xml"/><Relationship Id="rId4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s://sma.nasa.gov/vids/video-item/return-to-flight" TargetMode="External"/><Relationship Id="rId1" Type="http://schemas.openxmlformats.org/officeDocument/2006/relationships/slideLayout" Target="../slideLayouts/slideLayout2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0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0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2.xml"/><Relationship Id="rId4" Type="http://schemas.openxmlformats.org/officeDocument/2006/relationships/image" Target="../media/image1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3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0.png"/><Relationship Id="rId4" Type="http://schemas.openxmlformats.org/officeDocument/2006/relationships/image" Target="../media/image41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51262EC-50B3-4098-8F09-2C09E25DEA4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5677" y="1312318"/>
            <a:ext cx="5810045" cy="1674231"/>
          </a:xfrm>
        </p:spPr>
        <p:txBody>
          <a:bodyPr>
            <a:normAutofit/>
          </a:bodyPr>
          <a:lstStyle/>
          <a:p>
            <a:r>
              <a:rPr lang="en-US" dirty="0"/>
              <a:t>7 Elements of Good Flight Rationale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0B1C50-F614-4F8C-BB84-3910406127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54DAC3B2-AAC7-A94B-8340-24B6B1A3CD0B}" type="slidenum">
              <a:rPr lang="en-US">
                <a:solidFill>
                  <a:srgbClr val="EA6307"/>
                </a:solidFill>
              </a:rPr>
              <a:pPr defTabSz="685800"/>
              <a:t>1</a:t>
            </a:fld>
            <a:endParaRPr lang="en-US" dirty="0">
              <a:solidFill>
                <a:srgbClr val="EA6307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2F4445C-6A8D-1153-3FB8-6ADF9EF37DB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>
                <a:solidFill>
                  <a:schemeClr val="bg1">
                    <a:lumMod val="10000"/>
                  </a:schemeClr>
                </a:solidFill>
              </a:rPr>
              <a:t>Commercial Crew Program Training</a:t>
            </a:r>
          </a:p>
          <a:p>
            <a:r>
              <a:rPr lang="en-US" dirty="0">
                <a:solidFill>
                  <a:schemeClr val="bg1">
                    <a:lumMod val="10000"/>
                  </a:schemeClr>
                </a:solidFill>
              </a:rPr>
              <a:t>NESC Academy</a:t>
            </a:r>
          </a:p>
          <a:p>
            <a:r>
              <a:rPr lang="en-US" dirty="0">
                <a:solidFill>
                  <a:schemeClr val="bg1">
                    <a:lumMod val="10000"/>
                  </a:schemeClr>
                </a:solidFill>
              </a:rPr>
              <a:t>December 7, 2022</a:t>
            </a:r>
          </a:p>
          <a:p>
            <a:endParaRPr lang="en-US" dirty="0"/>
          </a:p>
        </p:txBody>
      </p:sp>
      <p:sp>
        <p:nvSpPr>
          <p:cNvPr id="2" name="Subtitle 2">
            <a:extLst>
              <a:ext uri="{FF2B5EF4-FFF2-40B4-BE49-F238E27FC236}">
                <a16:creationId xmlns:a16="http://schemas.microsoft.com/office/drawing/2014/main" id="{646A7325-6874-A06B-D5DB-15D3060D934A}"/>
              </a:ext>
            </a:extLst>
          </p:cNvPr>
          <p:cNvSpPr txBox="1">
            <a:spLocks/>
          </p:cNvSpPr>
          <p:nvPr/>
        </p:nvSpPr>
        <p:spPr>
          <a:xfrm>
            <a:off x="325677" y="4931502"/>
            <a:ext cx="3691582" cy="9666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685783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2"/>
              </a:buClr>
              <a:buFont typeface="Wingdings" pitchFamily="2" charset="2"/>
              <a:buNone/>
              <a:defRPr sz="1800" b="0" i="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342892" indent="0" algn="ctr" defTabSz="685783" rtl="0" eaLnBrk="1" latinLnBrk="0" hangingPunct="1">
              <a:lnSpc>
                <a:spcPct val="90000"/>
              </a:lnSpc>
              <a:spcBef>
                <a:spcPts val="375"/>
              </a:spcBef>
              <a:buClr>
                <a:srgbClr val="FBD43B"/>
              </a:buClr>
              <a:buFont typeface="Wingdings" pitchFamily="2" charset="2"/>
              <a:buNone/>
              <a:defRPr sz="15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783" indent="0" algn="ctr" defTabSz="685783" rtl="0" eaLnBrk="1" latinLnBrk="0" hangingPunct="1">
              <a:lnSpc>
                <a:spcPct val="90000"/>
              </a:lnSpc>
              <a:spcBef>
                <a:spcPts val="375"/>
              </a:spcBef>
              <a:buFont typeface="Wingdings" pitchFamily="2" charset="2"/>
              <a:buNone/>
              <a:defRPr sz="135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675" indent="0" algn="ctr" defTabSz="685783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3"/>
              </a:buClr>
              <a:buFont typeface="Wingdings" pitchFamily="2" charset="2"/>
              <a:buNone/>
              <a:defRPr sz="12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566" indent="0" algn="ctr" defTabSz="685783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2"/>
              </a:buClr>
              <a:buFont typeface="Wingdings" pitchFamily="2" charset="2"/>
              <a:buNone/>
              <a:defRPr sz="12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457" indent="0" algn="ctr" defTabSz="6857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348" indent="0" algn="ctr" defTabSz="6857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240" indent="0" algn="ctr" defTabSz="6857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132" indent="0" algn="ctr" defTabSz="6857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>
                <a:solidFill>
                  <a:schemeClr val="bg1">
                    <a:lumMod val="10000"/>
                  </a:schemeClr>
                </a:solidFill>
              </a:rPr>
              <a:t>Stan Graves</a:t>
            </a:r>
          </a:p>
          <a:p>
            <a:r>
              <a:rPr lang="en-US">
                <a:solidFill>
                  <a:schemeClr val="bg1">
                    <a:lumMod val="10000"/>
                  </a:schemeClr>
                </a:solidFill>
              </a:rPr>
              <a:t>AXIENT Subject Matter Expert</a:t>
            </a:r>
            <a:endParaRPr lang="en-US" dirty="0">
              <a:solidFill>
                <a:schemeClr val="bg1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63258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861F74-0EFF-16A1-EB9D-B217F30633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B99B7E-BFB0-CB35-66B2-3BC01AD71B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E422AC34-E77F-4DD4-9663-2824104BD525}" type="datetime1">
              <a:rPr lang="en-US">
                <a:solidFill>
                  <a:srgbClr val="EA6307"/>
                </a:solidFill>
              </a:rPr>
              <a:pPr defTabSz="685800"/>
              <a:t>12/7/2022</a:t>
            </a:fld>
            <a:endParaRPr lang="en-US" dirty="0">
              <a:solidFill>
                <a:srgbClr val="EA6307"/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32B3C0D-12EC-ABD3-D54B-8BEA431BD7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54DAC3B2-AAC7-A94B-8340-24B6B1A3CD0B}" type="slidenum">
              <a:rPr lang="en-US">
                <a:solidFill>
                  <a:srgbClr val="EA6307"/>
                </a:solidFill>
              </a:rPr>
              <a:pPr defTabSz="685800"/>
              <a:t>2</a:t>
            </a:fld>
            <a:endParaRPr lang="en-US" dirty="0">
              <a:solidFill>
                <a:srgbClr val="EA6307"/>
              </a:solidFill>
            </a:endParaRPr>
          </a:p>
        </p:txBody>
      </p:sp>
      <p:sp>
        <p:nvSpPr>
          <p:cNvPr id="3" name="Content Placeholder 5">
            <a:extLst>
              <a:ext uri="{FF2B5EF4-FFF2-40B4-BE49-F238E27FC236}">
                <a16:creationId xmlns:a16="http://schemas.microsoft.com/office/drawing/2014/main" id="{E2E3E597-0DA1-B6D2-3ADB-96D3AB5156DF}"/>
              </a:ext>
            </a:extLst>
          </p:cNvPr>
          <p:cNvSpPr txBox="1">
            <a:spLocks/>
          </p:cNvSpPr>
          <p:nvPr/>
        </p:nvSpPr>
        <p:spPr>
          <a:xfrm>
            <a:off x="628650" y="1619255"/>
            <a:ext cx="7886700" cy="4737100"/>
          </a:xfrm>
          <a:prstGeom prst="rect">
            <a:avLst/>
          </a:prstGeom>
        </p:spPr>
        <p:txBody>
          <a:bodyPr/>
          <a:lstStyle>
            <a:lvl1pPr marL="171446" indent="-171446" algn="l" defTabSz="685783" rtl="0" eaLnBrk="1" latinLnBrk="0" hangingPunct="1">
              <a:lnSpc>
                <a:spcPct val="90000"/>
              </a:lnSpc>
              <a:spcBef>
                <a:spcPts val="750"/>
              </a:spcBef>
              <a:buClr>
                <a:schemeClr val="accent2"/>
              </a:buClr>
              <a:buFont typeface="Wingdings" pitchFamily="2" charset="2"/>
              <a:buChar char="§"/>
              <a:defRPr sz="21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37" indent="-171446" algn="l" defTabSz="685783" rtl="0" eaLnBrk="1" latinLnBrk="0" hangingPunct="1">
              <a:lnSpc>
                <a:spcPct val="90000"/>
              </a:lnSpc>
              <a:spcBef>
                <a:spcPts val="375"/>
              </a:spcBef>
              <a:buClr>
                <a:srgbClr val="FBD43B"/>
              </a:buClr>
              <a:buFont typeface="Wingdings" pitchFamily="2" charset="2"/>
              <a:buChar char="§"/>
              <a:defRPr sz="18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28" indent="-171446" algn="l" defTabSz="685783" rtl="0" eaLnBrk="1" latinLnBrk="0" hangingPunct="1">
              <a:lnSpc>
                <a:spcPct val="90000"/>
              </a:lnSpc>
              <a:spcBef>
                <a:spcPts val="375"/>
              </a:spcBef>
              <a:buFont typeface="Wingdings" pitchFamily="2" charset="2"/>
              <a:buChar char="§"/>
              <a:defRPr sz="150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20" indent="-171446" algn="l" defTabSz="685783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3"/>
              </a:buClr>
              <a:buFont typeface="Wingdings" pitchFamily="2" charset="2"/>
              <a:buChar char="§"/>
              <a:defRPr sz="135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12" indent="-171446" algn="l" defTabSz="685783" rtl="0" eaLnBrk="1" latinLnBrk="0" hangingPunct="1">
              <a:lnSpc>
                <a:spcPct val="90000"/>
              </a:lnSpc>
              <a:spcBef>
                <a:spcPts val="375"/>
              </a:spcBef>
              <a:buClr>
                <a:schemeClr val="accent2"/>
              </a:buClr>
              <a:buFont typeface="Wingdings" pitchFamily="2" charset="2"/>
              <a:buChar char="§"/>
              <a:defRPr sz="1350" b="0" i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03" indent="-171446" algn="l" defTabSz="6857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795" indent="-171446" algn="l" defTabSz="6857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686" indent="-171446" algn="l" defTabSz="6857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577" indent="-171446" algn="l" defTabSz="685783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b="1" dirty="0"/>
              <a:t>I was Chief Engineer for the Space Shuttle RSRM from 1995 to 2005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Supported more than 50 Space Shuttle launches in Florida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Perhaps spent more time in front of the Mission Manage Team at Level I FRRs than anyone (we had a lot of technical issues, and the MMT Chair was leery about having solid rocket motors on manned space launch vehicles)</a:t>
            </a:r>
          </a:p>
          <a:p>
            <a:r>
              <a:rPr lang="en-US" sz="2000" b="1" dirty="0"/>
              <a:t>Purpose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Change culture from “</a:t>
            </a:r>
            <a:r>
              <a:rPr lang="en-US" sz="2000" i="1" dirty="0"/>
              <a:t>sell management</a:t>
            </a:r>
            <a:r>
              <a:rPr lang="en-US" sz="2000" dirty="0"/>
              <a:t>” on safe to fly versus “</a:t>
            </a:r>
            <a:r>
              <a:rPr lang="en-US" sz="2000" i="1" dirty="0"/>
              <a:t>share the risk</a:t>
            </a:r>
            <a:r>
              <a:rPr lang="en-US" sz="2000" dirty="0"/>
              <a:t>”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Change culture from </a:t>
            </a:r>
            <a:r>
              <a:rPr lang="en-US" sz="2000" i="1" dirty="0"/>
              <a:t>being silent </a:t>
            </a:r>
            <a:r>
              <a:rPr lang="en-US" sz="2000" dirty="0"/>
              <a:t>to one that fosters robust debate and discussion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Introduce the notion of “Normalization of Deviance”:  the process by which hardware that does not meet design intent is accepted as “normal”.</a:t>
            </a:r>
          </a:p>
        </p:txBody>
      </p:sp>
    </p:spTree>
    <p:extLst>
      <p:ext uri="{BB962C8B-B14F-4D97-AF65-F5344CB8AC3E}">
        <p14:creationId xmlns:p14="http://schemas.microsoft.com/office/powerpoint/2010/main" val="2076667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481058" y="1522846"/>
            <a:ext cx="8305800" cy="1380227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200" b="1" dirty="0"/>
              <a:t>Challenger and Columbia Disasters</a:t>
            </a:r>
          </a:p>
          <a:p>
            <a:pPr marL="0" indent="0" algn="ctr">
              <a:buNone/>
            </a:pPr>
            <a:r>
              <a:rPr lang="en-US" sz="3200" b="1" dirty="0"/>
              <a:t>A Personal Retrospection*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857935" y="2700739"/>
            <a:ext cx="5552046" cy="961802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400" i="1" dirty="0">
                <a:solidFill>
                  <a:srgbClr val="004148"/>
                </a:solidFill>
                <a:latin typeface="Calibri"/>
              </a:rPr>
              <a:t>*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“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Creating a World Class Safety Culture: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Lessons Learned from Launch Vehicle Failures and Industrial Accidents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”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Stan Graves, Senior Director, Orbital ATK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64</a:t>
            </a:r>
            <a:r>
              <a:rPr kumimoji="0" lang="en-US" sz="1400" b="0" i="0" u="none" strike="noStrike" kern="1200" cap="none" spc="0" normalizeH="0" baseline="3000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JANNAF Propulsion Meeting,  May 22, 2017</a:t>
            </a:r>
          </a:p>
        </p:txBody>
      </p:sp>
      <p:sp>
        <p:nvSpPr>
          <p:cNvPr id="5" name="Date Placeholder 2">
            <a:extLst>
              <a:ext uri="{FF2B5EF4-FFF2-40B4-BE49-F238E27FC236}">
                <a16:creationId xmlns:a16="http://schemas.microsoft.com/office/drawing/2014/main" id="{D80733E3-1F34-3843-89B8-B32E96AEB76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555552"/>
            <a:ext cx="2057400" cy="286244"/>
          </a:xfrm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12A79E2-1B48-42D8-BAFC-84019BDD515E}" type="datetime1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F9F9F9"/>
                </a:solidFill>
                <a:effectLst/>
                <a:uLnTx/>
                <a:uFillTx/>
                <a:latin typeface="Tw Cen MT Condensed" panose="020B0606020104020203" pitchFamily="34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12/7/2022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F9F9F9"/>
              </a:solidFill>
              <a:effectLst/>
              <a:uLnTx/>
              <a:uFillTx/>
              <a:latin typeface="Tw Cen MT Condensed" panose="020B0606020104020203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4">
            <a:extLst>
              <a:ext uri="{FF2B5EF4-FFF2-40B4-BE49-F238E27FC236}">
                <a16:creationId xmlns:a16="http://schemas.microsoft.com/office/drawing/2014/main" id="{395F01BB-FC05-414E-B534-72FA8B07FE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555552"/>
            <a:ext cx="2057400" cy="286244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A9F85A-B0EB-4EE7-8A19-3E7722CDE656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F9F9F9"/>
                </a:solidFill>
                <a:effectLst/>
                <a:uLnTx/>
                <a:uFillTx/>
                <a:latin typeface="Tw Cen MT Condensed" panose="020B0606020104020203" pitchFamily="34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F9F9F9"/>
              </a:solidFill>
              <a:effectLst/>
              <a:uLnTx/>
              <a:uFillTx/>
              <a:latin typeface="Tw Cen MT Condensed" panose="020B0606020104020203" pitchFamily="34" charset="0"/>
              <a:ea typeface="+mn-ea"/>
              <a:cs typeface="+mn-cs"/>
            </a:endParaRPr>
          </a:p>
        </p:txBody>
      </p:sp>
      <p:pic>
        <p:nvPicPr>
          <p:cNvPr id="2" name="Picture 1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23E7B935-DD42-65BF-D702-42B37E7BD60B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969" y="437714"/>
            <a:ext cx="1486968" cy="33076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F18BCA6-E249-8BE3-7D68-3D617F3C1F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5081" y="4124666"/>
            <a:ext cx="1893328" cy="2344120"/>
          </a:xfrm>
          <a:prstGeom prst="rect">
            <a:avLst/>
          </a:prstGeom>
          <a:noFill/>
          <a:ln>
            <a:noFill/>
          </a:ln>
          <a:effectLst>
            <a:outerShdw blurRad="101600" dist="762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>
            <a:extLst>
              <a:ext uri="{FF2B5EF4-FFF2-40B4-BE49-F238E27FC236}">
                <a16:creationId xmlns:a16="http://schemas.microsoft.com/office/drawing/2014/main" id="{DCC5A689-7EDD-EF72-B1F4-3F6628DEDE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2961" y="4111703"/>
            <a:ext cx="1619627" cy="2368061"/>
          </a:xfrm>
          <a:prstGeom prst="rect">
            <a:avLst/>
          </a:prstGeom>
          <a:noFill/>
          <a:ln>
            <a:noFill/>
          </a:ln>
          <a:effectLst>
            <a:outerShdw blurRad="101600" dist="762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5">
            <a:extLst>
              <a:ext uri="{FF2B5EF4-FFF2-40B4-BE49-F238E27FC236}">
                <a16:creationId xmlns:a16="http://schemas.microsoft.com/office/drawing/2014/main" id="{E457294E-F92E-2202-3CEC-F9E2B86BA42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10" t="9512" r="11331" b="9581"/>
          <a:stretch/>
        </p:blipFill>
        <p:spPr bwMode="auto">
          <a:xfrm>
            <a:off x="3924553" y="4124667"/>
            <a:ext cx="1418810" cy="234411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101600" dist="762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" name="Picture 2">
            <a:extLst>
              <a:ext uri="{FF2B5EF4-FFF2-40B4-BE49-F238E27FC236}">
                <a16:creationId xmlns:a16="http://schemas.microsoft.com/office/drawing/2014/main" id="{E4BC74A2-A0CD-8EED-AC30-3925210F61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995" y="4124667"/>
            <a:ext cx="1283942" cy="234213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101600" dist="762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7" name="Picture 16" descr="A picture containing diagram&#10;&#10;Description automatically generated">
            <a:extLst>
              <a:ext uri="{FF2B5EF4-FFF2-40B4-BE49-F238E27FC236}">
                <a16:creationId xmlns:a16="http://schemas.microsoft.com/office/drawing/2014/main" id="{9208214A-F8C9-9698-6F9B-1F8EF82B5A9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14" r="16123"/>
          <a:stretch/>
        </p:blipFill>
        <p:spPr>
          <a:xfrm>
            <a:off x="7302187" y="4124666"/>
            <a:ext cx="1484671" cy="2342136"/>
          </a:xfrm>
          <a:prstGeom prst="rect">
            <a:avLst/>
          </a:prstGeom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31523676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115300" y="6564389"/>
            <a:ext cx="522862" cy="286244"/>
          </a:xfrm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CBCEC27-BF7D-40E1-93E0-81EF328771D0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F9F9F9"/>
                </a:solidFill>
                <a:effectLst/>
                <a:uLnTx/>
                <a:uFillTx/>
                <a:latin typeface="Tw Cen MT Condensed" panose="020B0606020104020203" pitchFamily="34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F9F9F9"/>
              </a:solidFill>
              <a:effectLst/>
              <a:uLnTx/>
              <a:uFillTx/>
              <a:latin typeface="Tw Cen MT Condensed" panose="020B0606020104020203" pitchFamily="34" charset="0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147" y="545401"/>
            <a:ext cx="7886700" cy="654470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January 28, 1986 - Challenger Liftoff 11:38 a.m.</a:t>
            </a:r>
          </a:p>
        </p:txBody>
      </p:sp>
      <p:pic>
        <p:nvPicPr>
          <p:cNvPr id="8" name="Picture 4" descr="challenger-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4507" y="4137873"/>
            <a:ext cx="3157537" cy="2368550"/>
          </a:xfrm>
          <a:prstGeom prst="rect">
            <a:avLst/>
          </a:prstGeom>
          <a:noFill/>
          <a:ln>
            <a:noFill/>
          </a:ln>
          <a:effectLst>
            <a:outerShdw blurRad="88900" dist="762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3" descr="challenge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9845" y="1500996"/>
            <a:ext cx="2474680" cy="440798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>
            <a:outerShdw blurRad="88900" dist="762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442851" y="5950710"/>
            <a:ext cx="269716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ctr" defTabSz="4572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"/>
                <a:ea typeface="ＭＳ Ｐゴシック" charset="0"/>
                <a:cs typeface="+mn-cs"/>
              </a:rPr>
              <a:t>Liftoff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004148"/>
              </a:solidFill>
              <a:effectLst/>
              <a:uLnTx/>
              <a:uFillTx/>
              <a:latin typeface="Calibri"/>
              <a:ea typeface="ＭＳ Ｐゴシック" charset="0"/>
              <a:cs typeface="+mn-cs"/>
            </a:endParaRPr>
          </a:p>
          <a:p>
            <a:pPr marL="0" marR="0" lvl="0" indent="0" algn="ctr" defTabSz="4572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ＭＳ Ｐゴシック" charset="0"/>
                <a:cs typeface="+mn-cs"/>
              </a:rPr>
              <a:t>Leak at  T + 0.678 Seconds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/>
              <a:ea typeface="ＭＳ Ｐゴシック" charset="0"/>
              <a:cs typeface="+mn-cs"/>
            </a:endParaRPr>
          </a:p>
        </p:txBody>
      </p:sp>
      <p:sp>
        <p:nvSpPr>
          <p:cNvPr id="11" name="AutoShape 9"/>
          <p:cNvSpPr>
            <a:spLocks noChangeArrowheads="1"/>
          </p:cNvSpPr>
          <p:nvPr/>
        </p:nvSpPr>
        <p:spPr bwMode="auto">
          <a:xfrm flipV="1">
            <a:off x="2538697" y="5217937"/>
            <a:ext cx="166687" cy="577401"/>
          </a:xfrm>
          <a:prstGeom prst="downArrow">
            <a:avLst>
              <a:gd name="adj1" fmla="val 50000"/>
              <a:gd name="adj2" fmla="val 79524"/>
            </a:avLst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4148"/>
              </a:solidFill>
              <a:effectLst/>
              <a:uLnTx/>
              <a:uFillTx/>
              <a:latin typeface="Calibri"/>
              <a:ea typeface="ＭＳ Ｐゴシック" charset="0"/>
              <a:cs typeface="+mn-cs"/>
            </a:endParaRPr>
          </a:p>
        </p:txBody>
      </p:sp>
      <p:grpSp>
        <p:nvGrpSpPr>
          <p:cNvPr id="15" name="Group 14"/>
          <p:cNvGrpSpPr/>
          <p:nvPr/>
        </p:nvGrpSpPr>
        <p:grpSpPr>
          <a:xfrm>
            <a:off x="3463942" y="1797158"/>
            <a:ext cx="2326616" cy="1107995"/>
            <a:chOff x="3541580" y="1641883"/>
            <a:chExt cx="2326616" cy="1107995"/>
          </a:xfrm>
        </p:grpSpPr>
        <p:sp>
          <p:nvSpPr>
            <p:cNvPr id="12" name="Text Box 5"/>
            <p:cNvSpPr txBox="1">
              <a:spLocks noChangeArrowheads="1"/>
            </p:cNvSpPr>
            <p:nvPr/>
          </p:nvSpPr>
          <p:spPr bwMode="auto">
            <a:xfrm>
              <a:off x="3697593" y="2165103"/>
              <a:ext cx="2014590" cy="5847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algn="ctr" defTabSz="4572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00B0F0"/>
                  </a:solidFill>
                  <a:effectLst/>
                  <a:uLnTx/>
                  <a:uFillTx/>
                  <a:latin typeface="Calibri"/>
                  <a:ea typeface="ＭＳ Ｐゴシック" charset="0"/>
                  <a:cs typeface="+mn-cs"/>
                </a:rPr>
                <a:t>Joint Leak Restarts </a:t>
              </a:r>
              <a:b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B0F0"/>
                  </a:solidFill>
                  <a:effectLst/>
                  <a:uLnTx/>
                  <a:uFillTx/>
                  <a:latin typeface="Calibri"/>
                  <a:ea typeface="ＭＳ Ｐゴシック" charset="0"/>
                  <a:cs typeface="+mn-cs"/>
                </a:rPr>
              </a:b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ＭＳ Ｐゴシック" charset="0"/>
                  <a:cs typeface="+mn-cs"/>
                </a:rPr>
                <a:t>T + 59 Seconds </a:t>
              </a:r>
            </a:p>
          </p:txBody>
        </p:sp>
        <p:sp>
          <p:nvSpPr>
            <p:cNvPr id="13" name="Text Box 7"/>
            <p:cNvSpPr txBox="1">
              <a:spLocks noChangeArrowheads="1"/>
            </p:cNvSpPr>
            <p:nvPr/>
          </p:nvSpPr>
          <p:spPr bwMode="auto">
            <a:xfrm>
              <a:off x="3541580" y="1641883"/>
              <a:ext cx="2326616" cy="5232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marL="0" marR="0" lvl="0" indent="0" algn="ctr" defTabSz="4572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4148">
                      <a:lumMod val="90000"/>
                      <a:lumOff val="10000"/>
                    </a:srgbClr>
                  </a:solidFill>
                  <a:effectLst/>
                  <a:uLnTx/>
                  <a:uFillTx/>
                  <a:latin typeface="Calibri"/>
                  <a:ea typeface="ＭＳ Ｐゴシック" charset="0"/>
                  <a:cs typeface="+mn-cs"/>
                </a:rPr>
                <a:t>MAXIMUM DYNAMIC PRESSURE AND WIND SHEAR </a:t>
              </a:r>
            </a:p>
          </p:txBody>
        </p:sp>
      </p:grpSp>
      <p:sp>
        <p:nvSpPr>
          <p:cNvPr id="14" name="Text Box 5"/>
          <p:cNvSpPr txBox="1">
            <a:spLocks noChangeArrowheads="1"/>
          </p:cNvSpPr>
          <p:nvPr/>
        </p:nvSpPr>
        <p:spPr bwMode="auto">
          <a:xfrm>
            <a:off x="7110359" y="5060538"/>
            <a:ext cx="131548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ctr" defTabSz="4572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"/>
                <a:ea typeface="ＭＳ Ｐゴシック" charset="0"/>
                <a:cs typeface="+mn-cs"/>
              </a:rPr>
              <a:t>Explosion</a:t>
            </a:r>
            <a:b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"/>
                <a:ea typeface="ＭＳ Ｐゴシック" charset="0"/>
                <a:cs typeface="+mn-cs"/>
              </a:rPr>
            </a:b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ＭＳ Ｐゴシック" charset="0"/>
                <a:cs typeface="+mn-cs"/>
              </a:rPr>
              <a:t>T + 76 Seconds 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5945295" y="1378313"/>
            <a:ext cx="2436813" cy="2698069"/>
            <a:chOff x="6040186" y="1197158"/>
            <a:chExt cx="2436813" cy="2698069"/>
          </a:xfrm>
        </p:grpSpPr>
        <p:pic>
          <p:nvPicPr>
            <p:cNvPr id="7" name="Picture 4" descr="chal"/>
            <p:cNvPicPr>
              <a:picLocks noChangeAspect="1" noChangeArrowheads="1"/>
            </p:cNvPicPr>
            <p:nvPr/>
          </p:nvPicPr>
          <p:blipFill rotWithShape="1">
            <a:blip r:embed="rId4" cstate="print"/>
            <a:srcRect t="337" b="30947"/>
            <a:stretch/>
          </p:blipFill>
          <p:spPr bwMode="auto">
            <a:xfrm>
              <a:off x="6040186" y="1197158"/>
              <a:ext cx="2436813" cy="2698069"/>
            </a:xfrm>
            <a:prstGeom prst="rect">
              <a:avLst/>
            </a:prstGeom>
            <a:noFill/>
            <a:ln w="19050">
              <a:solidFill>
                <a:schemeClr val="tx1"/>
              </a:solidFill>
              <a:miter lim="800000"/>
              <a:headEnd/>
              <a:tailEnd/>
            </a:ln>
            <a:effectLst>
              <a:outerShdw blurRad="88900" dist="76200" dir="2700000" algn="tl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16" name="AutoShape 9"/>
            <p:cNvSpPr>
              <a:spLocks noChangeArrowheads="1"/>
            </p:cNvSpPr>
            <p:nvPr/>
          </p:nvSpPr>
          <p:spPr bwMode="auto">
            <a:xfrm flipV="1">
              <a:off x="7073660" y="2282137"/>
              <a:ext cx="163902" cy="642217"/>
            </a:xfrm>
            <a:prstGeom prst="downArrow">
              <a:avLst>
                <a:gd name="adj1" fmla="val 50000"/>
                <a:gd name="adj2" fmla="val 79524"/>
              </a:avLst>
            </a:prstGeom>
            <a:solidFill>
              <a:srgbClr val="FFFF00"/>
            </a:solidFill>
            <a:ln w="12700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ＭＳ Ｐゴシック" charset="0"/>
                <a:cs typeface="+mn-cs"/>
              </a:endParaRPr>
            </a:p>
          </p:txBody>
        </p:sp>
      </p:grpSp>
      <p:sp>
        <p:nvSpPr>
          <p:cNvPr id="19" name="Oval 18"/>
          <p:cNvSpPr/>
          <p:nvPr/>
        </p:nvSpPr>
        <p:spPr>
          <a:xfrm>
            <a:off x="2277374" y="4779034"/>
            <a:ext cx="767751" cy="569343"/>
          </a:xfrm>
          <a:prstGeom prst="ellipse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9F9F9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A63CA644-B4DB-6D4E-136E-4897302959F7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0952" y="240709"/>
            <a:ext cx="1486968" cy="330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44795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671574"/>
            <a:ext cx="7886700" cy="440704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Evening of January 27, 1986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910" y="1488636"/>
            <a:ext cx="2277262" cy="2282843"/>
          </a:xfrm>
          <a:prstGeom prst="rect">
            <a:avLst/>
          </a:prstGeom>
          <a:noFill/>
          <a:ln>
            <a:noFill/>
          </a:ln>
          <a:effectLst>
            <a:outerShdw blurRad="76200" dist="635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8" t="8267" r="1973"/>
          <a:stretch/>
        </p:blipFill>
        <p:spPr bwMode="auto">
          <a:xfrm>
            <a:off x="3685266" y="1787944"/>
            <a:ext cx="5012873" cy="1902278"/>
          </a:xfrm>
          <a:prstGeom prst="rect">
            <a:avLst/>
          </a:prstGeom>
          <a:noFill/>
          <a:ln>
            <a:noFill/>
          </a:ln>
          <a:effectLst>
            <a:outerShdw blurRad="88900" dist="635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3" t="3385" r="2226"/>
          <a:stretch/>
        </p:blipFill>
        <p:spPr bwMode="auto">
          <a:xfrm>
            <a:off x="422694" y="3775860"/>
            <a:ext cx="3148642" cy="2731965"/>
          </a:xfrm>
          <a:prstGeom prst="rect">
            <a:avLst/>
          </a:prstGeom>
          <a:noFill/>
          <a:ln>
            <a:noFill/>
          </a:ln>
          <a:effectLst>
            <a:outerShdw blurRad="76200" dist="635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779694" y="1500694"/>
            <a:ext cx="5004710" cy="276999"/>
          </a:xfrm>
          <a:prstGeom prst="rect">
            <a:avLst/>
          </a:prstGeom>
          <a:solidFill>
            <a:srgbClr val="FFFFCC"/>
          </a:solidFill>
          <a:ln>
            <a:solidFill>
              <a:schemeClr val="accent1"/>
            </a:solidFill>
          </a:ln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8:45 p.m.: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O-ring temp must be ≥ 53 °F at launch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3753814" y="3836890"/>
            <a:ext cx="5004710" cy="1046440"/>
            <a:chOff x="3719308" y="3509086"/>
            <a:chExt cx="5004710" cy="1046440"/>
          </a:xfrm>
        </p:grpSpPr>
        <p:sp>
          <p:nvSpPr>
            <p:cNvPr id="3" name="TextBox 2"/>
            <p:cNvSpPr txBox="1"/>
            <p:nvPr/>
          </p:nvSpPr>
          <p:spPr>
            <a:xfrm>
              <a:off x="3719308" y="3509086"/>
              <a:ext cx="1845629" cy="861774"/>
            </a:xfrm>
            <a:prstGeom prst="rect">
              <a:avLst/>
            </a:prstGeom>
            <a:solidFill>
              <a:srgbClr val="FCE1D8"/>
            </a:solidFill>
          </p:spPr>
          <p:txBody>
            <a:bodyPr wrap="square" lIns="0" tIns="0" rIns="0" bIns="0" rtlCol="0">
              <a:spAutoFit/>
            </a:bodyPr>
            <a:lstStyle/>
            <a:p>
              <a:pPr marL="55563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Times New Roman" pitchFamily="18" charset="0"/>
                </a:rPr>
                <a:t>“My God, Thiokol, when do you want me to launch, next April?” </a:t>
              </a: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Times New Roman" pitchFamily="18" charset="0"/>
                </a:rPr>
                <a:t>Larry Mulloy</a:t>
              </a: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892506" y="3509086"/>
              <a:ext cx="1831512" cy="1046440"/>
            </a:xfrm>
            <a:prstGeom prst="rect">
              <a:avLst/>
            </a:prstGeom>
            <a:solidFill>
              <a:schemeClr val="accent3">
                <a:lumMod val="10000"/>
                <a:lumOff val="90000"/>
              </a:schemeClr>
            </a:solidFill>
          </p:spPr>
          <p:txBody>
            <a:bodyPr wrap="square" lIns="0" tIns="0" rIns="0" bIns="0" rtlCol="0">
              <a:spAutoFit/>
            </a:bodyPr>
            <a:lstStyle/>
            <a:p>
              <a:pPr marL="55563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Times New Roman" pitchFamily="18" charset="0"/>
                </a:rPr>
                <a:t>“Bob, take off your engineering hat and put on your management hat.”  </a:t>
              </a: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Times New Roman" pitchFamily="18" charset="0"/>
                </a:rPr>
                <a:t>Jerry Mason.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5625536" y="3739918"/>
              <a:ext cx="1192255" cy="400110"/>
            </a:xfrm>
            <a:prstGeom prst="rect">
              <a:avLst/>
            </a:prstGeom>
            <a:solidFill>
              <a:srgbClr val="CCFFFF"/>
            </a:solidFill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Times New Roman" pitchFamily="18" charset="0"/>
                </a:rPr>
                <a:t>“</a:t>
              </a: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Times New Roman" pitchFamily="18" charset="0"/>
                </a:rPr>
                <a:t>I’m appalled.”</a:t>
              </a: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Times New Roman" pitchFamily="18" charset="0"/>
                </a:rPr>
                <a:t>George Hardy</a:t>
              </a: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3754277" y="4997101"/>
            <a:ext cx="5004710" cy="553998"/>
          </a:xfrm>
          <a:prstGeom prst="rect">
            <a:avLst/>
          </a:prstGeom>
          <a:solidFill>
            <a:srgbClr val="FFFFCC"/>
          </a:solidFill>
          <a:ln>
            <a:solidFill>
              <a:schemeClr val="accent1"/>
            </a:solidFill>
          </a:ln>
        </p:spPr>
        <p:txBody>
          <a:bodyPr wrap="square" lIns="0" tIns="0" rIns="0" bIns="0" rtlCol="0">
            <a:spAutoFit/>
          </a:bodyPr>
          <a:lstStyle/>
          <a:p>
            <a:pPr marL="112713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11:00 p.m.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: “MTI recommends STS-51L launch proceed on 28 January 1986”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796946" y="5660162"/>
            <a:ext cx="5004709" cy="830997"/>
          </a:xfrm>
          <a:prstGeom prst="rect">
            <a:avLst/>
          </a:prstGeom>
          <a:solidFill>
            <a:srgbClr val="CCECFF"/>
          </a:solidFill>
          <a:ln>
            <a:solidFill>
              <a:schemeClr val="bg2"/>
            </a:solidFill>
          </a:ln>
        </p:spPr>
        <p:txBody>
          <a:bodyPr wrap="square" lIns="0" tIns="0" rIns="0" bIns="0" rtlCol="0">
            <a:spAutoFit/>
          </a:bodyPr>
          <a:lstStyle/>
          <a:p>
            <a:pPr marL="285750" marR="0" lvl="0" indent="-230188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How and why did this happen?</a:t>
            </a:r>
          </a:p>
          <a:p>
            <a:pPr marL="285750" marR="0" lvl="0" indent="-230188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What would I have done if I had been the Engineering vice president in 1986?</a:t>
            </a:r>
          </a:p>
        </p:txBody>
      </p:sp>
      <p:sp>
        <p:nvSpPr>
          <p:cNvPr id="17" name="Date Placeholder 2">
            <a:extLst>
              <a:ext uri="{FF2B5EF4-FFF2-40B4-BE49-F238E27FC236}">
                <a16:creationId xmlns:a16="http://schemas.microsoft.com/office/drawing/2014/main" id="{890E1E69-A029-FD4C-AFF9-F6B7A90D96F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555552"/>
            <a:ext cx="2057400" cy="286244"/>
          </a:xfrm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12A79E2-1B48-42D8-BAFC-84019BDD515E}" type="datetime1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F9F9F9"/>
                </a:solidFill>
                <a:effectLst/>
                <a:uLnTx/>
                <a:uFillTx/>
                <a:latin typeface="Tw Cen MT Condensed" panose="020B0606020104020203" pitchFamily="34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12/7/2022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F9F9F9"/>
              </a:solidFill>
              <a:effectLst/>
              <a:uLnTx/>
              <a:uFillTx/>
              <a:latin typeface="Tw Cen MT Condensed" panose="020B0606020104020203" pitchFamily="34" charset="0"/>
              <a:ea typeface="+mn-ea"/>
              <a:cs typeface="+mn-cs"/>
            </a:endParaRPr>
          </a:p>
        </p:txBody>
      </p:sp>
      <p:sp>
        <p:nvSpPr>
          <p:cNvPr id="18" name="Slide Number Placeholder 4">
            <a:extLst>
              <a:ext uri="{FF2B5EF4-FFF2-40B4-BE49-F238E27FC236}">
                <a16:creationId xmlns:a16="http://schemas.microsoft.com/office/drawing/2014/main" id="{635C934F-BF0B-6B4D-9147-6E64A3F729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555552"/>
            <a:ext cx="2057400" cy="286244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A9F85A-B0EB-4EE7-8A19-3E7722CDE656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F9F9F9"/>
                </a:solidFill>
                <a:effectLst/>
                <a:uLnTx/>
                <a:uFillTx/>
                <a:latin typeface="Tw Cen MT Condensed" panose="020B0606020104020203" pitchFamily="34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F9F9F9"/>
              </a:solidFill>
              <a:effectLst/>
              <a:uLnTx/>
              <a:uFillTx/>
              <a:latin typeface="Tw Cen MT Condensed" panose="020B0606020104020203" pitchFamily="34" charset="0"/>
              <a:ea typeface="+mn-ea"/>
              <a:cs typeface="+mn-cs"/>
            </a:endParaRPr>
          </a:p>
        </p:txBody>
      </p:sp>
      <p:pic>
        <p:nvPicPr>
          <p:cNvPr id="5" name="Picture 4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077D4C8F-2262-4065-7A36-24582A9BBC47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426" y="239844"/>
            <a:ext cx="1486968" cy="330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095847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9490" y="552080"/>
            <a:ext cx="6062932" cy="658483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Field Joint Design Overview</a:t>
            </a:r>
          </a:p>
        </p:txBody>
      </p:sp>
      <p:grpSp>
        <p:nvGrpSpPr>
          <p:cNvPr id="4" name="Group 29"/>
          <p:cNvGrpSpPr/>
          <p:nvPr/>
        </p:nvGrpSpPr>
        <p:grpSpPr>
          <a:xfrm>
            <a:off x="2508190" y="1582699"/>
            <a:ext cx="1785533" cy="2667630"/>
            <a:chOff x="5545348" y="2096219"/>
            <a:chExt cx="1785533" cy="2667630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45348" y="2096219"/>
              <a:ext cx="1785533" cy="2667630"/>
            </a:xfrm>
            <a:prstGeom prst="rect">
              <a:avLst/>
            </a:prstGeom>
            <a:ln>
              <a:solidFill>
                <a:srgbClr val="0066FF"/>
              </a:solidFill>
            </a:ln>
          </p:spPr>
        </p:pic>
        <p:sp>
          <p:nvSpPr>
            <p:cNvPr id="11" name="TextBox 10"/>
            <p:cNvSpPr txBox="1"/>
            <p:nvPr/>
          </p:nvSpPr>
          <p:spPr>
            <a:xfrm>
              <a:off x="5983655" y="2191323"/>
              <a:ext cx="581047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Times New Roman" pitchFamily="18" charset="0"/>
                </a:rPr>
                <a:t>Tang</a:t>
              </a: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274178" y="2449680"/>
              <a:ext cx="1035170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Times New Roman" pitchFamily="18" charset="0"/>
                </a:rPr>
                <a:t>Dual O-rings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274179" y="4470029"/>
              <a:ext cx="644208" cy="21544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Times New Roman" pitchFamily="18" charset="0"/>
                </a:rPr>
                <a:t>Clevis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642341" y="3969913"/>
              <a:ext cx="552090" cy="215444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Times New Roman" pitchFamily="18" charset="0"/>
                </a:rPr>
                <a:t>Putty</a:t>
              </a:r>
            </a:p>
          </p:txBody>
        </p:sp>
        <p:cxnSp>
          <p:nvCxnSpPr>
            <p:cNvPr id="15" name="Straight Arrow Connector 14"/>
            <p:cNvCxnSpPr/>
            <p:nvPr/>
          </p:nvCxnSpPr>
          <p:spPr>
            <a:xfrm flipH="1">
              <a:off x="5857336" y="2299045"/>
              <a:ext cx="252906" cy="215444"/>
            </a:xfrm>
            <a:prstGeom prst="straightConnector1">
              <a:avLst/>
            </a:prstGeom>
            <a:ln>
              <a:solidFill>
                <a:srgbClr val="0066F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Arrow Connector 16"/>
            <p:cNvCxnSpPr>
              <a:stCxn id="12" idx="1"/>
            </p:cNvCxnSpPr>
            <p:nvPr/>
          </p:nvCxnSpPr>
          <p:spPr>
            <a:xfrm flipH="1">
              <a:off x="6047117" y="2557402"/>
              <a:ext cx="227061" cy="642998"/>
            </a:xfrm>
            <a:prstGeom prst="straightConnector1">
              <a:avLst/>
            </a:prstGeom>
            <a:ln>
              <a:solidFill>
                <a:srgbClr val="0066F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Arrow Connector 24"/>
            <p:cNvCxnSpPr>
              <a:stCxn id="14" idx="1"/>
            </p:cNvCxnSpPr>
            <p:nvPr/>
          </p:nvCxnSpPr>
          <p:spPr>
            <a:xfrm flipH="1" flipV="1">
              <a:off x="6438114" y="3674853"/>
              <a:ext cx="204227" cy="402782"/>
            </a:xfrm>
            <a:prstGeom prst="straightConnector1">
              <a:avLst/>
            </a:prstGeom>
            <a:ln>
              <a:solidFill>
                <a:srgbClr val="0066F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Arrow Connector 28"/>
            <p:cNvCxnSpPr>
              <a:stCxn id="13" idx="1"/>
            </p:cNvCxnSpPr>
            <p:nvPr/>
          </p:nvCxnSpPr>
          <p:spPr>
            <a:xfrm flipH="1" flipV="1">
              <a:off x="5857336" y="4470029"/>
              <a:ext cx="416843" cy="107722"/>
            </a:xfrm>
            <a:prstGeom prst="straightConnector1">
              <a:avLst/>
            </a:prstGeom>
            <a:ln>
              <a:solidFill>
                <a:srgbClr val="0066F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135" name="TextBox 5134"/>
          <p:cNvSpPr txBox="1"/>
          <p:nvPr/>
        </p:nvSpPr>
        <p:spPr>
          <a:xfrm>
            <a:off x="6709848" y="2086605"/>
            <a:ext cx="2078966" cy="2000548"/>
          </a:xfrm>
          <a:prstGeom prst="rect">
            <a:avLst/>
          </a:prstGeom>
          <a:solidFill>
            <a:srgbClr val="FFFFCC"/>
          </a:solidFill>
          <a:ln>
            <a:solidFill>
              <a:schemeClr val="bg2"/>
            </a:solidFill>
          </a:ln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Titan IIIC Clevis</a:t>
            </a:r>
          </a:p>
          <a:p>
            <a:pPr marL="285750" marR="0" lvl="0" indent="-225425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Single O-ring</a:t>
            </a:r>
          </a:p>
          <a:p>
            <a:pPr marL="285750" marR="0" lvl="0" indent="-225425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Tight insulation fit</a:t>
            </a:r>
          </a:p>
          <a:p>
            <a:pPr marL="285750" marR="0" lvl="0" indent="-225425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Clevis facing down</a:t>
            </a:r>
          </a:p>
          <a:p>
            <a:pPr marL="285750" marR="0" lvl="0" indent="-225425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Heater strip</a:t>
            </a:r>
          </a:p>
          <a:p>
            <a:pPr marL="285750" marR="0" lvl="0" indent="-225425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1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Over 1,000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successful joints flown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2297344" y="4342274"/>
            <a:ext cx="2133600" cy="1508105"/>
          </a:xfrm>
          <a:prstGeom prst="rect">
            <a:avLst/>
          </a:prstGeom>
          <a:solidFill>
            <a:srgbClr val="CCFFFF"/>
          </a:solidFill>
          <a:ln>
            <a:solidFill>
              <a:schemeClr val="bg2"/>
            </a:solidFill>
          </a:ln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Shuttle SRM</a:t>
            </a:r>
          </a:p>
          <a:p>
            <a:pPr marL="285750" marR="0" lvl="0" indent="-225425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Dual O-rings</a:t>
            </a:r>
          </a:p>
          <a:p>
            <a:pPr marL="285750" marR="0" lvl="0" indent="-225425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Leak check port</a:t>
            </a:r>
          </a:p>
          <a:p>
            <a:pPr marL="285750" marR="0" lvl="0" indent="-225425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Putty thermal barrier</a:t>
            </a:r>
          </a:p>
          <a:p>
            <a:pPr marL="285750" marR="0" lvl="0" indent="-225425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Clevis facing up</a:t>
            </a:r>
          </a:p>
          <a:p>
            <a:pPr marL="285750" marR="0" lvl="0" indent="-225425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No heater strip</a:t>
            </a:r>
          </a:p>
        </p:txBody>
      </p:sp>
      <p:grpSp>
        <p:nvGrpSpPr>
          <p:cNvPr id="9" name="Group 5137"/>
          <p:cNvGrpSpPr/>
          <p:nvPr/>
        </p:nvGrpSpPr>
        <p:grpSpPr>
          <a:xfrm>
            <a:off x="4563842" y="1415306"/>
            <a:ext cx="2018582" cy="3683480"/>
            <a:chOff x="4577090" y="1531142"/>
            <a:chExt cx="2018582" cy="3683480"/>
          </a:xfrm>
        </p:grpSpPr>
        <p:grpSp>
          <p:nvGrpSpPr>
            <p:cNvPr id="16" name="Group 5129"/>
            <p:cNvGrpSpPr/>
            <p:nvPr/>
          </p:nvGrpSpPr>
          <p:grpSpPr>
            <a:xfrm>
              <a:off x="4577090" y="1531142"/>
              <a:ext cx="2018582" cy="3683480"/>
              <a:chOff x="522091" y="1777042"/>
              <a:chExt cx="2018582" cy="3683480"/>
            </a:xfrm>
          </p:grpSpPr>
          <p:pic>
            <p:nvPicPr>
              <p:cNvPr id="5122" name="Picture 2"/>
              <p:cNvPicPr>
                <a:picLocks noChangeAspect="1" noChangeArrowheads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008" t="5766" r="9519" b="3088"/>
              <a:stretch/>
            </p:blipFill>
            <p:spPr bwMode="auto">
              <a:xfrm rot="5400000">
                <a:off x="-310358" y="2609491"/>
                <a:ext cx="3683480" cy="2018582"/>
              </a:xfrm>
              <a:prstGeom prst="rect">
                <a:avLst/>
              </a:prstGeom>
              <a:noFill/>
              <a:ln w="9525">
                <a:solidFill>
                  <a:srgbClr val="0066F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</p:pic>
          <p:sp>
            <p:nvSpPr>
              <p:cNvPr id="5" name="TextBox 4"/>
              <p:cNvSpPr txBox="1"/>
              <p:nvPr/>
            </p:nvSpPr>
            <p:spPr>
              <a:xfrm>
                <a:off x="651788" y="2514489"/>
                <a:ext cx="1035170" cy="215444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4148"/>
                    </a:solidFill>
                    <a:effectLst/>
                    <a:uLnTx/>
                    <a:uFillTx/>
                    <a:latin typeface="Times New Roman" pitchFamily="18" charset="0"/>
                    <a:ea typeface="+mn-ea"/>
                    <a:cs typeface="Times New Roman" pitchFamily="18" charset="0"/>
                  </a:rPr>
                  <a:t>Single O-ring</a:t>
                </a:r>
              </a:p>
            </p:txBody>
          </p:sp>
          <p:sp>
            <p:nvSpPr>
              <p:cNvPr id="7" name="TextBox 6"/>
              <p:cNvSpPr txBox="1"/>
              <p:nvPr/>
            </p:nvSpPr>
            <p:spPr>
              <a:xfrm>
                <a:off x="652125" y="2967482"/>
                <a:ext cx="802591" cy="646331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4148"/>
                    </a:solidFill>
                    <a:effectLst/>
                    <a:uLnTx/>
                    <a:uFillTx/>
                    <a:latin typeface="Times New Roman" pitchFamily="18" charset="0"/>
                    <a:ea typeface="+mn-ea"/>
                    <a:cs typeface="Times New Roman" pitchFamily="18" charset="0"/>
                  </a:rPr>
                  <a:t>Tight Insulation Fit</a:t>
                </a:r>
              </a:p>
            </p:txBody>
          </p:sp>
          <p:sp>
            <p:nvSpPr>
              <p:cNvPr id="8" name="TextBox 7"/>
              <p:cNvSpPr txBox="1"/>
              <p:nvPr/>
            </p:nvSpPr>
            <p:spPr>
              <a:xfrm>
                <a:off x="778377" y="1988497"/>
                <a:ext cx="589740" cy="215444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4148"/>
                    </a:solidFill>
                    <a:effectLst/>
                    <a:uLnTx/>
                    <a:uFillTx/>
                    <a:latin typeface="Times New Roman" pitchFamily="18" charset="0"/>
                    <a:ea typeface="+mn-ea"/>
                    <a:cs typeface="Times New Roman" pitchFamily="18" charset="0"/>
                  </a:rPr>
                  <a:t>Clevis</a:t>
                </a:r>
              </a:p>
            </p:txBody>
          </p:sp>
          <p:sp>
            <p:nvSpPr>
              <p:cNvPr id="10" name="TextBox 9"/>
              <p:cNvSpPr txBox="1"/>
              <p:nvPr/>
            </p:nvSpPr>
            <p:spPr>
              <a:xfrm>
                <a:off x="1169373" y="5030963"/>
                <a:ext cx="454458" cy="215444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4148"/>
                    </a:solidFill>
                    <a:effectLst/>
                    <a:uLnTx/>
                    <a:uFillTx/>
                    <a:latin typeface="Times New Roman" pitchFamily="18" charset="0"/>
                    <a:ea typeface="+mn-ea"/>
                    <a:cs typeface="Times New Roman" pitchFamily="18" charset="0"/>
                  </a:rPr>
                  <a:t>Tang</a:t>
                </a:r>
              </a:p>
            </p:txBody>
          </p:sp>
          <p:cxnSp>
            <p:nvCxnSpPr>
              <p:cNvPr id="5123" name="Straight Arrow Connector 5122"/>
              <p:cNvCxnSpPr>
                <a:stCxn id="10" idx="3"/>
              </p:cNvCxnSpPr>
              <p:nvPr/>
            </p:nvCxnSpPr>
            <p:spPr>
              <a:xfrm flipV="1">
                <a:off x="1623831" y="4523890"/>
                <a:ext cx="550026" cy="614795"/>
              </a:xfrm>
              <a:prstGeom prst="straightConnector1">
                <a:avLst/>
              </a:prstGeom>
              <a:ln>
                <a:solidFill>
                  <a:srgbClr val="0066FF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25" name="Straight Arrow Connector 5124"/>
              <p:cNvCxnSpPr/>
              <p:nvPr/>
            </p:nvCxnSpPr>
            <p:spPr>
              <a:xfrm>
                <a:off x="1368117" y="2096219"/>
                <a:ext cx="866125" cy="568905"/>
              </a:xfrm>
              <a:prstGeom prst="straightConnector1">
                <a:avLst/>
              </a:prstGeom>
              <a:ln>
                <a:solidFill>
                  <a:srgbClr val="0066FF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27" name="Straight Arrow Connector 5126"/>
              <p:cNvCxnSpPr/>
              <p:nvPr/>
            </p:nvCxnSpPr>
            <p:spPr>
              <a:xfrm>
                <a:off x="1686958" y="2622211"/>
                <a:ext cx="297117" cy="1347702"/>
              </a:xfrm>
              <a:prstGeom prst="straightConnector1">
                <a:avLst/>
              </a:prstGeom>
              <a:ln>
                <a:solidFill>
                  <a:srgbClr val="0066FF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29" name="Straight Arrow Connector 5128"/>
              <p:cNvCxnSpPr/>
              <p:nvPr/>
            </p:nvCxnSpPr>
            <p:spPr>
              <a:xfrm>
                <a:off x="957532" y="3502325"/>
                <a:ext cx="319177" cy="683032"/>
              </a:xfrm>
              <a:prstGeom prst="straightConnector1">
                <a:avLst/>
              </a:prstGeom>
              <a:ln>
                <a:solidFill>
                  <a:srgbClr val="0066FF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1" name="TextBox 50"/>
            <p:cNvSpPr txBox="1"/>
            <p:nvPr/>
          </p:nvSpPr>
          <p:spPr>
            <a:xfrm>
              <a:off x="5036838" y="4178183"/>
              <a:ext cx="589740" cy="215444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Times New Roman" pitchFamily="18" charset="0"/>
                </a:rPr>
                <a:t>Putty</a:t>
              </a:r>
            </a:p>
          </p:txBody>
        </p:sp>
        <p:cxnSp>
          <p:nvCxnSpPr>
            <p:cNvPr id="5137" name="Straight Arrow Connector 5136"/>
            <p:cNvCxnSpPr>
              <a:stCxn id="51" idx="3"/>
            </p:cNvCxnSpPr>
            <p:nvPr/>
          </p:nvCxnSpPr>
          <p:spPr>
            <a:xfrm flipV="1">
              <a:off x="5626578" y="4002657"/>
              <a:ext cx="327265" cy="283248"/>
            </a:xfrm>
            <a:prstGeom prst="straightConnector1">
              <a:avLst/>
            </a:prstGeom>
            <a:ln>
              <a:solidFill>
                <a:srgbClr val="0066F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TextBox 17"/>
          <p:cNvSpPr txBox="1"/>
          <p:nvPr/>
        </p:nvSpPr>
        <p:spPr>
          <a:xfrm>
            <a:off x="4693876" y="5234687"/>
            <a:ext cx="3455574" cy="830997"/>
          </a:xfrm>
          <a:prstGeom prst="rect">
            <a:avLst/>
          </a:prstGeom>
          <a:solidFill>
            <a:srgbClr val="CCECFF"/>
          </a:solidFill>
          <a:ln>
            <a:solidFill>
              <a:schemeClr val="bg2"/>
            </a:solidFill>
          </a:ln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Space Shuttle SRM clevis field joint design based on successful Titan IIIC design, circa 1972</a:t>
            </a:r>
          </a:p>
        </p:txBody>
      </p:sp>
      <p:sp>
        <p:nvSpPr>
          <p:cNvPr id="495" name="TextBox 494"/>
          <p:cNvSpPr txBox="1"/>
          <p:nvPr/>
        </p:nvSpPr>
        <p:spPr>
          <a:xfrm>
            <a:off x="3188462" y="6185835"/>
            <a:ext cx="4381491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*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Early finite element models used nodal constraints to attach the tang to the clevis.  Improper radial constraints made the joint appear static.</a:t>
            </a:r>
          </a:p>
        </p:txBody>
      </p:sp>
      <p:grpSp>
        <p:nvGrpSpPr>
          <p:cNvPr id="21" name="Group 22"/>
          <p:cNvGrpSpPr/>
          <p:nvPr/>
        </p:nvGrpSpPr>
        <p:grpSpPr>
          <a:xfrm>
            <a:off x="404002" y="1278637"/>
            <a:ext cx="1842311" cy="5056188"/>
            <a:chOff x="404002" y="1147024"/>
            <a:chExt cx="1842311" cy="5056188"/>
          </a:xfrm>
        </p:grpSpPr>
        <p:sp>
          <p:nvSpPr>
            <p:cNvPr id="37" name="Rectangle 625"/>
            <p:cNvSpPr>
              <a:spLocks noChangeArrowheads="1"/>
            </p:cNvSpPr>
            <p:nvPr/>
          </p:nvSpPr>
          <p:spPr bwMode="auto">
            <a:xfrm>
              <a:off x="1687513" y="2121749"/>
              <a:ext cx="9525" cy="41275"/>
            </a:xfrm>
            <a:prstGeom prst="rect">
              <a:avLst/>
            </a:prstGeom>
            <a:solidFill>
              <a:srgbClr val="000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2800" b="0" i="1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8" name="Rectangle 626"/>
            <p:cNvSpPr>
              <a:spLocks noChangeArrowheads="1"/>
            </p:cNvSpPr>
            <p:nvPr/>
          </p:nvSpPr>
          <p:spPr bwMode="auto">
            <a:xfrm>
              <a:off x="1687513" y="2194774"/>
              <a:ext cx="9525" cy="44450"/>
            </a:xfrm>
            <a:prstGeom prst="rect">
              <a:avLst/>
            </a:prstGeom>
            <a:solidFill>
              <a:srgbClr val="000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2800" b="0" i="1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9" name="Freeform 627"/>
            <p:cNvSpPr>
              <a:spLocks/>
            </p:cNvSpPr>
            <p:nvPr/>
          </p:nvSpPr>
          <p:spPr bwMode="auto">
            <a:xfrm>
              <a:off x="1687513" y="2272562"/>
              <a:ext cx="12700" cy="44450"/>
            </a:xfrm>
            <a:custGeom>
              <a:avLst/>
              <a:gdLst>
                <a:gd name="T0" fmla="*/ 0 w 8"/>
                <a:gd name="T1" fmla="*/ 0 h 28"/>
                <a:gd name="T2" fmla="*/ 9525 w 8"/>
                <a:gd name="T3" fmla="*/ 0 h 28"/>
                <a:gd name="T4" fmla="*/ 12700 w 8"/>
                <a:gd name="T5" fmla="*/ 44450 h 28"/>
                <a:gd name="T6" fmla="*/ 0 w 8"/>
                <a:gd name="T7" fmla="*/ 44450 h 28"/>
                <a:gd name="T8" fmla="*/ 0 w 8"/>
                <a:gd name="T9" fmla="*/ 0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" h="28">
                  <a:moveTo>
                    <a:pt x="0" y="0"/>
                  </a:moveTo>
                  <a:lnTo>
                    <a:pt x="6" y="0"/>
                  </a:lnTo>
                  <a:lnTo>
                    <a:pt x="8" y="28"/>
                  </a:lnTo>
                  <a:lnTo>
                    <a:pt x="0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0" name="Rectangle 628"/>
            <p:cNvSpPr>
              <a:spLocks noChangeArrowheads="1"/>
            </p:cNvSpPr>
            <p:nvPr/>
          </p:nvSpPr>
          <p:spPr bwMode="auto">
            <a:xfrm>
              <a:off x="1687513" y="2348762"/>
              <a:ext cx="12700" cy="42862"/>
            </a:xfrm>
            <a:prstGeom prst="rect">
              <a:avLst/>
            </a:prstGeom>
            <a:solidFill>
              <a:srgbClr val="000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2800" b="0" i="1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41" name="Rectangle 629"/>
            <p:cNvSpPr>
              <a:spLocks noChangeArrowheads="1"/>
            </p:cNvSpPr>
            <p:nvPr/>
          </p:nvSpPr>
          <p:spPr bwMode="auto">
            <a:xfrm>
              <a:off x="1687513" y="2426549"/>
              <a:ext cx="12700" cy="41275"/>
            </a:xfrm>
            <a:prstGeom prst="rect">
              <a:avLst/>
            </a:prstGeom>
            <a:solidFill>
              <a:srgbClr val="000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2800" b="0" i="1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42" name="Rectangle 630"/>
            <p:cNvSpPr>
              <a:spLocks noChangeArrowheads="1"/>
            </p:cNvSpPr>
            <p:nvPr/>
          </p:nvSpPr>
          <p:spPr bwMode="auto">
            <a:xfrm>
              <a:off x="1689100" y="2501162"/>
              <a:ext cx="11113" cy="41275"/>
            </a:xfrm>
            <a:prstGeom prst="rect">
              <a:avLst/>
            </a:prstGeom>
            <a:solidFill>
              <a:srgbClr val="000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2800" b="0" i="1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43" name="Rectangle 631"/>
            <p:cNvSpPr>
              <a:spLocks noChangeArrowheads="1"/>
            </p:cNvSpPr>
            <p:nvPr/>
          </p:nvSpPr>
          <p:spPr bwMode="auto">
            <a:xfrm>
              <a:off x="1689100" y="2577362"/>
              <a:ext cx="11113" cy="42862"/>
            </a:xfrm>
            <a:prstGeom prst="rect">
              <a:avLst/>
            </a:prstGeom>
            <a:solidFill>
              <a:srgbClr val="000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2800" b="0" i="1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44" name="Rectangle 632"/>
            <p:cNvSpPr>
              <a:spLocks noChangeArrowheads="1"/>
            </p:cNvSpPr>
            <p:nvPr/>
          </p:nvSpPr>
          <p:spPr bwMode="auto">
            <a:xfrm>
              <a:off x="1689100" y="2651974"/>
              <a:ext cx="11113" cy="44450"/>
            </a:xfrm>
            <a:prstGeom prst="rect">
              <a:avLst/>
            </a:prstGeom>
            <a:solidFill>
              <a:srgbClr val="000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2800" b="0" i="1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45" name="Rectangle 633"/>
            <p:cNvSpPr>
              <a:spLocks noChangeArrowheads="1"/>
            </p:cNvSpPr>
            <p:nvPr/>
          </p:nvSpPr>
          <p:spPr bwMode="auto">
            <a:xfrm>
              <a:off x="1689100" y="2728174"/>
              <a:ext cx="11113" cy="42863"/>
            </a:xfrm>
            <a:prstGeom prst="rect">
              <a:avLst/>
            </a:prstGeom>
            <a:solidFill>
              <a:srgbClr val="000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2800" b="0" i="1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46" name="Rectangle 634"/>
            <p:cNvSpPr>
              <a:spLocks noChangeArrowheads="1"/>
            </p:cNvSpPr>
            <p:nvPr/>
          </p:nvSpPr>
          <p:spPr bwMode="auto">
            <a:xfrm>
              <a:off x="1692275" y="2805962"/>
              <a:ext cx="7938" cy="42862"/>
            </a:xfrm>
            <a:prstGeom prst="rect">
              <a:avLst/>
            </a:prstGeom>
            <a:solidFill>
              <a:srgbClr val="000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2800" b="0" i="1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47" name="Freeform 635"/>
            <p:cNvSpPr>
              <a:spLocks/>
            </p:cNvSpPr>
            <p:nvPr/>
          </p:nvSpPr>
          <p:spPr bwMode="auto">
            <a:xfrm>
              <a:off x="1692275" y="2880574"/>
              <a:ext cx="11113" cy="41275"/>
            </a:xfrm>
            <a:custGeom>
              <a:avLst/>
              <a:gdLst>
                <a:gd name="T0" fmla="*/ 0 w 7"/>
                <a:gd name="T1" fmla="*/ 0 h 26"/>
                <a:gd name="T2" fmla="*/ 7938 w 7"/>
                <a:gd name="T3" fmla="*/ 0 h 26"/>
                <a:gd name="T4" fmla="*/ 11113 w 7"/>
                <a:gd name="T5" fmla="*/ 41275 h 26"/>
                <a:gd name="T6" fmla="*/ 0 w 7"/>
                <a:gd name="T7" fmla="*/ 41275 h 26"/>
                <a:gd name="T8" fmla="*/ 0 w 7"/>
                <a:gd name="T9" fmla="*/ 0 h 2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" h="26">
                  <a:moveTo>
                    <a:pt x="0" y="0"/>
                  </a:moveTo>
                  <a:lnTo>
                    <a:pt x="5" y="0"/>
                  </a:lnTo>
                  <a:lnTo>
                    <a:pt x="7" y="26"/>
                  </a:lnTo>
                  <a:lnTo>
                    <a:pt x="0" y="2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2" name="Rectangle 636"/>
            <p:cNvSpPr>
              <a:spLocks noChangeArrowheads="1"/>
            </p:cNvSpPr>
            <p:nvPr/>
          </p:nvSpPr>
          <p:spPr bwMode="auto">
            <a:xfrm>
              <a:off x="1692275" y="2956774"/>
              <a:ext cx="11113" cy="42863"/>
            </a:xfrm>
            <a:prstGeom prst="rect">
              <a:avLst/>
            </a:prstGeom>
            <a:solidFill>
              <a:srgbClr val="000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2800" b="0" i="1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53" name="Rectangle 637"/>
            <p:cNvSpPr>
              <a:spLocks noChangeArrowheads="1"/>
            </p:cNvSpPr>
            <p:nvPr/>
          </p:nvSpPr>
          <p:spPr bwMode="auto">
            <a:xfrm>
              <a:off x="1692275" y="3031387"/>
              <a:ext cx="11113" cy="44450"/>
            </a:xfrm>
            <a:prstGeom prst="rect">
              <a:avLst/>
            </a:prstGeom>
            <a:solidFill>
              <a:srgbClr val="000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2800" b="0" i="1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54" name="Rectangle 638"/>
            <p:cNvSpPr>
              <a:spLocks noChangeArrowheads="1"/>
            </p:cNvSpPr>
            <p:nvPr/>
          </p:nvSpPr>
          <p:spPr bwMode="auto">
            <a:xfrm>
              <a:off x="1692275" y="3109174"/>
              <a:ext cx="11113" cy="44450"/>
            </a:xfrm>
            <a:prstGeom prst="rect">
              <a:avLst/>
            </a:prstGeom>
            <a:solidFill>
              <a:srgbClr val="000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2800" b="0" i="1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55" name="Freeform 639"/>
            <p:cNvSpPr>
              <a:spLocks/>
            </p:cNvSpPr>
            <p:nvPr/>
          </p:nvSpPr>
          <p:spPr bwMode="auto">
            <a:xfrm>
              <a:off x="1692275" y="3185374"/>
              <a:ext cx="12700" cy="41275"/>
            </a:xfrm>
            <a:custGeom>
              <a:avLst/>
              <a:gdLst>
                <a:gd name="T0" fmla="*/ 0 w 8"/>
                <a:gd name="T1" fmla="*/ 0 h 26"/>
                <a:gd name="T2" fmla="*/ 11113 w 8"/>
                <a:gd name="T3" fmla="*/ 0 h 26"/>
                <a:gd name="T4" fmla="*/ 12700 w 8"/>
                <a:gd name="T5" fmla="*/ 41275 h 26"/>
                <a:gd name="T6" fmla="*/ 0 w 8"/>
                <a:gd name="T7" fmla="*/ 41275 h 26"/>
                <a:gd name="T8" fmla="*/ 0 w 8"/>
                <a:gd name="T9" fmla="*/ 0 h 2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" h="26">
                  <a:moveTo>
                    <a:pt x="0" y="0"/>
                  </a:moveTo>
                  <a:lnTo>
                    <a:pt x="7" y="0"/>
                  </a:lnTo>
                  <a:lnTo>
                    <a:pt x="8" y="26"/>
                  </a:lnTo>
                  <a:lnTo>
                    <a:pt x="0" y="2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6" name="Rectangle 640"/>
            <p:cNvSpPr>
              <a:spLocks noChangeArrowheads="1"/>
            </p:cNvSpPr>
            <p:nvPr/>
          </p:nvSpPr>
          <p:spPr bwMode="auto">
            <a:xfrm>
              <a:off x="1692275" y="3259987"/>
              <a:ext cx="12700" cy="44450"/>
            </a:xfrm>
            <a:prstGeom prst="rect">
              <a:avLst/>
            </a:prstGeom>
            <a:solidFill>
              <a:srgbClr val="000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2800" b="0" i="1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57" name="Rectangle 641"/>
            <p:cNvSpPr>
              <a:spLocks noChangeArrowheads="1"/>
            </p:cNvSpPr>
            <p:nvPr/>
          </p:nvSpPr>
          <p:spPr bwMode="auto">
            <a:xfrm>
              <a:off x="1692275" y="3336187"/>
              <a:ext cx="12700" cy="42862"/>
            </a:xfrm>
            <a:prstGeom prst="rect">
              <a:avLst/>
            </a:prstGeom>
            <a:solidFill>
              <a:srgbClr val="000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2800" b="0" i="1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58" name="Rectangle 642"/>
            <p:cNvSpPr>
              <a:spLocks noChangeArrowheads="1"/>
            </p:cNvSpPr>
            <p:nvPr/>
          </p:nvSpPr>
          <p:spPr bwMode="auto">
            <a:xfrm>
              <a:off x="1695450" y="3413974"/>
              <a:ext cx="9525" cy="41275"/>
            </a:xfrm>
            <a:prstGeom prst="rect">
              <a:avLst/>
            </a:prstGeom>
            <a:solidFill>
              <a:srgbClr val="000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2800" b="0" i="1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59" name="Rectangle 643"/>
            <p:cNvSpPr>
              <a:spLocks noChangeArrowheads="1"/>
            </p:cNvSpPr>
            <p:nvPr/>
          </p:nvSpPr>
          <p:spPr bwMode="auto">
            <a:xfrm>
              <a:off x="1695450" y="3488587"/>
              <a:ext cx="9525" cy="44450"/>
            </a:xfrm>
            <a:prstGeom prst="rect">
              <a:avLst/>
            </a:prstGeom>
            <a:solidFill>
              <a:srgbClr val="000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2800" b="0" i="1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60" name="Rectangle 644"/>
            <p:cNvSpPr>
              <a:spLocks noChangeArrowheads="1"/>
            </p:cNvSpPr>
            <p:nvPr/>
          </p:nvSpPr>
          <p:spPr bwMode="auto">
            <a:xfrm>
              <a:off x="1695450" y="3564787"/>
              <a:ext cx="9525" cy="42862"/>
            </a:xfrm>
            <a:prstGeom prst="rect">
              <a:avLst/>
            </a:prstGeom>
            <a:solidFill>
              <a:srgbClr val="000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2800" b="0" i="1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61" name="Rectangle 645"/>
            <p:cNvSpPr>
              <a:spLocks noChangeArrowheads="1"/>
            </p:cNvSpPr>
            <p:nvPr/>
          </p:nvSpPr>
          <p:spPr bwMode="auto">
            <a:xfrm>
              <a:off x="1695450" y="3639399"/>
              <a:ext cx="9525" cy="44450"/>
            </a:xfrm>
            <a:prstGeom prst="rect">
              <a:avLst/>
            </a:prstGeom>
            <a:solidFill>
              <a:srgbClr val="000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2800" b="0" i="1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62" name="Rectangle 646"/>
            <p:cNvSpPr>
              <a:spLocks noChangeArrowheads="1"/>
            </p:cNvSpPr>
            <p:nvPr/>
          </p:nvSpPr>
          <p:spPr bwMode="auto">
            <a:xfrm>
              <a:off x="1695450" y="3714012"/>
              <a:ext cx="9525" cy="44450"/>
            </a:xfrm>
            <a:prstGeom prst="rect">
              <a:avLst/>
            </a:prstGeom>
            <a:solidFill>
              <a:srgbClr val="000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2800" b="0" i="1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63" name="Freeform 647"/>
            <p:cNvSpPr>
              <a:spLocks/>
            </p:cNvSpPr>
            <p:nvPr/>
          </p:nvSpPr>
          <p:spPr bwMode="auto">
            <a:xfrm>
              <a:off x="1695450" y="3793387"/>
              <a:ext cx="12700" cy="42862"/>
            </a:xfrm>
            <a:custGeom>
              <a:avLst/>
              <a:gdLst>
                <a:gd name="T0" fmla="*/ 0 w 8"/>
                <a:gd name="T1" fmla="*/ 0 h 27"/>
                <a:gd name="T2" fmla="*/ 9525 w 8"/>
                <a:gd name="T3" fmla="*/ 0 h 27"/>
                <a:gd name="T4" fmla="*/ 12700 w 8"/>
                <a:gd name="T5" fmla="*/ 42862 h 27"/>
                <a:gd name="T6" fmla="*/ 0 w 8"/>
                <a:gd name="T7" fmla="*/ 42862 h 27"/>
                <a:gd name="T8" fmla="*/ 0 w 8"/>
                <a:gd name="T9" fmla="*/ 0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" h="27">
                  <a:moveTo>
                    <a:pt x="0" y="0"/>
                  </a:moveTo>
                  <a:lnTo>
                    <a:pt x="6" y="0"/>
                  </a:lnTo>
                  <a:lnTo>
                    <a:pt x="8" y="27"/>
                  </a:lnTo>
                  <a:lnTo>
                    <a:pt x="0" y="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4" name="Rectangle 648"/>
            <p:cNvSpPr>
              <a:spLocks noChangeArrowheads="1"/>
            </p:cNvSpPr>
            <p:nvPr/>
          </p:nvSpPr>
          <p:spPr bwMode="auto">
            <a:xfrm>
              <a:off x="1695450" y="3867999"/>
              <a:ext cx="12700" cy="44450"/>
            </a:xfrm>
            <a:prstGeom prst="rect">
              <a:avLst/>
            </a:prstGeom>
            <a:solidFill>
              <a:srgbClr val="000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2800" b="0" i="1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65" name="Rectangle 649"/>
            <p:cNvSpPr>
              <a:spLocks noChangeArrowheads="1"/>
            </p:cNvSpPr>
            <p:nvPr/>
          </p:nvSpPr>
          <p:spPr bwMode="auto">
            <a:xfrm>
              <a:off x="1695450" y="3945787"/>
              <a:ext cx="12700" cy="41275"/>
            </a:xfrm>
            <a:prstGeom prst="rect">
              <a:avLst/>
            </a:prstGeom>
            <a:solidFill>
              <a:srgbClr val="000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2800" b="0" i="1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66" name="Freeform 650"/>
            <p:cNvSpPr>
              <a:spLocks/>
            </p:cNvSpPr>
            <p:nvPr/>
          </p:nvSpPr>
          <p:spPr bwMode="auto">
            <a:xfrm>
              <a:off x="1695450" y="4018812"/>
              <a:ext cx="12700" cy="44450"/>
            </a:xfrm>
            <a:custGeom>
              <a:avLst/>
              <a:gdLst>
                <a:gd name="T0" fmla="*/ 0 w 8"/>
                <a:gd name="T1" fmla="*/ 0 h 28"/>
                <a:gd name="T2" fmla="*/ 12700 w 8"/>
                <a:gd name="T3" fmla="*/ 0 h 28"/>
                <a:gd name="T4" fmla="*/ 12700 w 8"/>
                <a:gd name="T5" fmla="*/ 44450 h 28"/>
                <a:gd name="T6" fmla="*/ 1588 w 8"/>
                <a:gd name="T7" fmla="*/ 44450 h 28"/>
                <a:gd name="T8" fmla="*/ 0 w 8"/>
                <a:gd name="T9" fmla="*/ 0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" h="28">
                  <a:moveTo>
                    <a:pt x="0" y="0"/>
                  </a:moveTo>
                  <a:lnTo>
                    <a:pt x="8" y="0"/>
                  </a:lnTo>
                  <a:lnTo>
                    <a:pt x="8" y="28"/>
                  </a:lnTo>
                  <a:lnTo>
                    <a:pt x="1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7" name="Rectangle 651"/>
            <p:cNvSpPr>
              <a:spLocks noChangeArrowheads="1"/>
            </p:cNvSpPr>
            <p:nvPr/>
          </p:nvSpPr>
          <p:spPr bwMode="auto">
            <a:xfrm>
              <a:off x="1697038" y="4096599"/>
              <a:ext cx="11112" cy="44450"/>
            </a:xfrm>
            <a:prstGeom prst="rect">
              <a:avLst/>
            </a:prstGeom>
            <a:solidFill>
              <a:srgbClr val="000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2800" b="0" i="1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68" name="Rectangle 652"/>
            <p:cNvSpPr>
              <a:spLocks noChangeArrowheads="1"/>
            </p:cNvSpPr>
            <p:nvPr/>
          </p:nvSpPr>
          <p:spPr bwMode="auto">
            <a:xfrm>
              <a:off x="1697038" y="4171212"/>
              <a:ext cx="11112" cy="44450"/>
            </a:xfrm>
            <a:prstGeom prst="rect">
              <a:avLst/>
            </a:prstGeom>
            <a:solidFill>
              <a:srgbClr val="000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2800" b="0" i="1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69" name="Rectangle 653"/>
            <p:cNvSpPr>
              <a:spLocks noChangeArrowheads="1"/>
            </p:cNvSpPr>
            <p:nvPr/>
          </p:nvSpPr>
          <p:spPr bwMode="auto">
            <a:xfrm>
              <a:off x="1697038" y="4247412"/>
              <a:ext cx="11112" cy="44450"/>
            </a:xfrm>
            <a:prstGeom prst="rect">
              <a:avLst/>
            </a:prstGeom>
            <a:solidFill>
              <a:srgbClr val="000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2800" b="0" i="1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70" name="Freeform 654"/>
            <p:cNvSpPr>
              <a:spLocks/>
            </p:cNvSpPr>
            <p:nvPr/>
          </p:nvSpPr>
          <p:spPr bwMode="auto">
            <a:xfrm>
              <a:off x="1697038" y="4322024"/>
              <a:ext cx="11112" cy="44450"/>
            </a:xfrm>
            <a:custGeom>
              <a:avLst/>
              <a:gdLst>
                <a:gd name="T0" fmla="*/ 0 w 7"/>
                <a:gd name="T1" fmla="*/ 0 h 28"/>
                <a:gd name="T2" fmla="*/ 11112 w 7"/>
                <a:gd name="T3" fmla="*/ 0 h 28"/>
                <a:gd name="T4" fmla="*/ 11112 w 7"/>
                <a:gd name="T5" fmla="*/ 44450 h 28"/>
                <a:gd name="T6" fmla="*/ 3175 w 7"/>
                <a:gd name="T7" fmla="*/ 44450 h 28"/>
                <a:gd name="T8" fmla="*/ 0 w 7"/>
                <a:gd name="T9" fmla="*/ 0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" h="28">
                  <a:moveTo>
                    <a:pt x="0" y="0"/>
                  </a:moveTo>
                  <a:lnTo>
                    <a:pt x="7" y="0"/>
                  </a:lnTo>
                  <a:lnTo>
                    <a:pt x="7" y="28"/>
                  </a:lnTo>
                  <a:lnTo>
                    <a:pt x="2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1" name="Freeform 655"/>
            <p:cNvSpPr>
              <a:spLocks/>
            </p:cNvSpPr>
            <p:nvPr/>
          </p:nvSpPr>
          <p:spPr bwMode="auto">
            <a:xfrm>
              <a:off x="1700213" y="4401399"/>
              <a:ext cx="9525" cy="41275"/>
            </a:xfrm>
            <a:custGeom>
              <a:avLst/>
              <a:gdLst>
                <a:gd name="T0" fmla="*/ 0 w 6"/>
                <a:gd name="T1" fmla="*/ 0 h 26"/>
                <a:gd name="T2" fmla="*/ 7938 w 6"/>
                <a:gd name="T3" fmla="*/ 0 h 26"/>
                <a:gd name="T4" fmla="*/ 9525 w 6"/>
                <a:gd name="T5" fmla="*/ 41275 h 26"/>
                <a:gd name="T6" fmla="*/ 0 w 6"/>
                <a:gd name="T7" fmla="*/ 41275 h 26"/>
                <a:gd name="T8" fmla="*/ 0 w 6"/>
                <a:gd name="T9" fmla="*/ 0 h 2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" h="26">
                  <a:moveTo>
                    <a:pt x="0" y="0"/>
                  </a:moveTo>
                  <a:lnTo>
                    <a:pt x="5" y="0"/>
                  </a:lnTo>
                  <a:lnTo>
                    <a:pt x="6" y="26"/>
                  </a:lnTo>
                  <a:lnTo>
                    <a:pt x="0" y="2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2" name="Rectangle 656"/>
            <p:cNvSpPr>
              <a:spLocks noChangeArrowheads="1"/>
            </p:cNvSpPr>
            <p:nvPr/>
          </p:nvSpPr>
          <p:spPr bwMode="auto">
            <a:xfrm>
              <a:off x="1700213" y="4476012"/>
              <a:ext cx="9525" cy="44450"/>
            </a:xfrm>
            <a:prstGeom prst="rect">
              <a:avLst/>
            </a:prstGeom>
            <a:solidFill>
              <a:srgbClr val="000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2800" b="0" i="1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73" name="Rectangle 657"/>
            <p:cNvSpPr>
              <a:spLocks noChangeArrowheads="1"/>
            </p:cNvSpPr>
            <p:nvPr/>
          </p:nvSpPr>
          <p:spPr bwMode="auto">
            <a:xfrm>
              <a:off x="1700213" y="4550624"/>
              <a:ext cx="9525" cy="44450"/>
            </a:xfrm>
            <a:prstGeom prst="rect">
              <a:avLst/>
            </a:prstGeom>
            <a:solidFill>
              <a:srgbClr val="000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2800" b="0" i="1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74" name="Rectangle 658"/>
            <p:cNvSpPr>
              <a:spLocks noChangeArrowheads="1"/>
            </p:cNvSpPr>
            <p:nvPr/>
          </p:nvSpPr>
          <p:spPr bwMode="auto">
            <a:xfrm>
              <a:off x="1700213" y="4629999"/>
              <a:ext cx="9525" cy="41275"/>
            </a:xfrm>
            <a:prstGeom prst="rect">
              <a:avLst/>
            </a:prstGeom>
            <a:solidFill>
              <a:srgbClr val="000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2800" b="0" i="1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75" name="Freeform 659"/>
            <p:cNvSpPr>
              <a:spLocks/>
            </p:cNvSpPr>
            <p:nvPr/>
          </p:nvSpPr>
          <p:spPr bwMode="auto">
            <a:xfrm>
              <a:off x="1700213" y="4701437"/>
              <a:ext cx="12700" cy="44450"/>
            </a:xfrm>
            <a:custGeom>
              <a:avLst/>
              <a:gdLst>
                <a:gd name="T0" fmla="*/ 0 w 8"/>
                <a:gd name="T1" fmla="*/ 0 h 28"/>
                <a:gd name="T2" fmla="*/ 9525 w 8"/>
                <a:gd name="T3" fmla="*/ 0 h 28"/>
                <a:gd name="T4" fmla="*/ 12700 w 8"/>
                <a:gd name="T5" fmla="*/ 44450 h 28"/>
                <a:gd name="T6" fmla="*/ 0 w 8"/>
                <a:gd name="T7" fmla="*/ 44450 h 28"/>
                <a:gd name="T8" fmla="*/ 0 w 8"/>
                <a:gd name="T9" fmla="*/ 0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" h="28">
                  <a:moveTo>
                    <a:pt x="0" y="0"/>
                  </a:moveTo>
                  <a:lnTo>
                    <a:pt x="6" y="0"/>
                  </a:lnTo>
                  <a:lnTo>
                    <a:pt x="8" y="28"/>
                  </a:lnTo>
                  <a:lnTo>
                    <a:pt x="0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6" name="Rectangle 660"/>
            <p:cNvSpPr>
              <a:spLocks noChangeArrowheads="1"/>
            </p:cNvSpPr>
            <p:nvPr/>
          </p:nvSpPr>
          <p:spPr bwMode="auto">
            <a:xfrm>
              <a:off x="1700213" y="4779224"/>
              <a:ext cx="12700" cy="44450"/>
            </a:xfrm>
            <a:prstGeom prst="rect">
              <a:avLst/>
            </a:prstGeom>
            <a:solidFill>
              <a:srgbClr val="000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2800" b="0" i="1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77" name="Rectangle 661"/>
            <p:cNvSpPr>
              <a:spLocks noChangeArrowheads="1"/>
            </p:cNvSpPr>
            <p:nvPr/>
          </p:nvSpPr>
          <p:spPr bwMode="auto">
            <a:xfrm>
              <a:off x="1700213" y="4855424"/>
              <a:ext cx="12700" cy="44450"/>
            </a:xfrm>
            <a:prstGeom prst="rect">
              <a:avLst/>
            </a:prstGeom>
            <a:solidFill>
              <a:srgbClr val="000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2800" b="0" i="1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78" name="Freeform 662"/>
            <p:cNvSpPr>
              <a:spLocks/>
            </p:cNvSpPr>
            <p:nvPr/>
          </p:nvSpPr>
          <p:spPr bwMode="auto">
            <a:xfrm>
              <a:off x="1700213" y="4933212"/>
              <a:ext cx="12700" cy="41275"/>
            </a:xfrm>
            <a:custGeom>
              <a:avLst/>
              <a:gdLst>
                <a:gd name="T0" fmla="*/ 0 w 8"/>
                <a:gd name="T1" fmla="*/ 0 h 26"/>
                <a:gd name="T2" fmla="*/ 12700 w 8"/>
                <a:gd name="T3" fmla="*/ 0 h 26"/>
                <a:gd name="T4" fmla="*/ 12700 w 8"/>
                <a:gd name="T5" fmla="*/ 41275 h 26"/>
                <a:gd name="T6" fmla="*/ 3175 w 8"/>
                <a:gd name="T7" fmla="*/ 41275 h 26"/>
                <a:gd name="T8" fmla="*/ 0 w 8"/>
                <a:gd name="T9" fmla="*/ 0 h 2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8" h="26">
                  <a:moveTo>
                    <a:pt x="0" y="0"/>
                  </a:moveTo>
                  <a:lnTo>
                    <a:pt x="8" y="0"/>
                  </a:lnTo>
                  <a:lnTo>
                    <a:pt x="8" y="26"/>
                  </a:lnTo>
                  <a:lnTo>
                    <a:pt x="2" y="2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79" name="Rectangle 663"/>
            <p:cNvSpPr>
              <a:spLocks noChangeArrowheads="1"/>
            </p:cNvSpPr>
            <p:nvPr/>
          </p:nvSpPr>
          <p:spPr bwMode="auto">
            <a:xfrm>
              <a:off x="1703388" y="5007824"/>
              <a:ext cx="9525" cy="42863"/>
            </a:xfrm>
            <a:prstGeom prst="rect">
              <a:avLst/>
            </a:prstGeom>
            <a:solidFill>
              <a:srgbClr val="000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2800" b="0" i="1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80" name="Rectangle 664"/>
            <p:cNvSpPr>
              <a:spLocks noChangeArrowheads="1"/>
            </p:cNvSpPr>
            <p:nvPr/>
          </p:nvSpPr>
          <p:spPr bwMode="auto">
            <a:xfrm>
              <a:off x="1703388" y="5084024"/>
              <a:ext cx="9525" cy="44450"/>
            </a:xfrm>
            <a:prstGeom prst="rect">
              <a:avLst/>
            </a:prstGeom>
            <a:solidFill>
              <a:srgbClr val="000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2800" b="0" i="1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81" name="Rectangle 665"/>
            <p:cNvSpPr>
              <a:spLocks noChangeArrowheads="1"/>
            </p:cNvSpPr>
            <p:nvPr/>
          </p:nvSpPr>
          <p:spPr bwMode="auto">
            <a:xfrm>
              <a:off x="1703388" y="5158637"/>
              <a:ext cx="9525" cy="44450"/>
            </a:xfrm>
            <a:prstGeom prst="rect">
              <a:avLst/>
            </a:prstGeom>
            <a:solidFill>
              <a:srgbClr val="000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2800" b="0" i="1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82" name="Freeform 666"/>
            <p:cNvSpPr>
              <a:spLocks/>
            </p:cNvSpPr>
            <p:nvPr/>
          </p:nvSpPr>
          <p:spPr bwMode="auto">
            <a:xfrm>
              <a:off x="1703388" y="5234837"/>
              <a:ext cx="9525" cy="44450"/>
            </a:xfrm>
            <a:custGeom>
              <a:avLst/>
              <a:gdLst>
                <a:gd name="T0" fmla="*/ 0 w 6"/>
                <a:gd name="T1" fmla="*/ 0 h 28"/>
                <a:gd name="T2" fmla="*/ 9525 w 6"/>
                <a:gd name="T3" fmla="*/ 0 h 28"/>
                <a:gd name="T4" fmla="*/ 9525 w 6"/>
                <a:gd name="T5" fmla="*/ 44450 h 28"/>
                <a:gd name="T6" fmla="*/ 1588 w 6"/>
                <a:gd name="T7" fmla="*/ 44450 h 28"/>
                <a:gd name="T8" fmla="*/ 0 w 6"/>
                <a:gd name="T9" fmla="*/ 0 h 2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" h="28">
                  <a:moveTo>
                    <a:pt x="0" y="0"/>
                  </a:moveTo>
                  <a:lnTo>
                    <a:pt x="6" y="0"/>
                  </a:lnTo>
                  <a:lnTo>
                    <a:pt x="6" y="28"/>
                  </a:lnTo>
                  <a:lnTo>
                    <a:pt x="1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3" name="Rectangle 667"/>
            <p:cNvSpPr>
              <a:spLocks noChangeArrowheads="1"/>
            </p:cNvSpPr>
            <p:nvPr/>
          </p:nvSpPr>
          <p:spPr bwMode="auto">
            <a:xfrm>
              <a:off x="1704975" y="5312624"/>
              <a:ext cx="7938" cy="41275"/>
            </a:xfrm>
            <a:prstGeom prst="rect">
              <a:avLst/>
            </a:prstGeom>
            <a:solidFill>
              <a:srgbClr val="000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2800" b="0" i="1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84" name="Rectangle 668"/>
            <p:cNvSpPr>
              <a:spLocks noChangeArrowheads="1"/>
            </p:cNvSpPr>
            <p:nvPr/>
          </p:nvSpPr>
          <p:spPr bwMode="auto">
            <a:xfrm>
              <a:off x="1704975" y="5387237"/>
              <a:ext cx="11113" cy="3175"/>
            </a:xfrm>
            <a:prstGeom prst="rect">
              <a:avLst/>
            </a:prstGeom>
            <a:solidFill>
              <a:srgbClr val="000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2800" b="0" i="1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85" name="Rectangle 13"/>
            <p:cNvSpPr>
              <a:spLocks noChangeArrowheads="1"/>
            </p:cNvSpPr>
            <p:nvPr/>
          </p:nvSpPr>
          <p:spPr bwMode="auto">
            <a:xfrm>
              <a:off x="1544638" y="1418487"/>
              <a:ext cx="201612" cy="4186237"/>
            </a:xfrm>
            <a:prstGeom prst="rect">
              <a:avLst/>
            </a:prstGeom>
            <a:solidFill>
              <a:srgbClr val="EAEAEA"/>
            </a:solidFill>
            <a:ln>
              <a:noFill/>
            </a:ln>
            <a:effectLst/>
          </p:spPr>
          <p:txBody>
            <a:bodyPr wrap="none" anchor="ctr"/>
            <a:lstStyle>
              <a:lvl1pPr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2800" b="0" i="1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grpSp>
          <p:nvGrpSpPr>
            <p:cNvPr id="23" name="Group 59"/>
            <p:cNvGrpSpPr>
              <a:grpSpLocks/>
            </p:cNvGrpSpPr>
            <p:nvPr/>
          </p:nvGrpSpPr>
          <p:grpSpPr bwMode="auto">
            <a:xfrm>
              <a:off x="1233488" y="2909149"/>
              <a:ext cx="831850" cy="3294063"/>
              <a:chOff x="1554" y="1830"/>
              <a:chExt cx="524" cy="2075"/>
            </a:xfrm>
          </p:grpSpPr>
          <p:sp>
            <p:nvSpPr>
              <p:cNvPr id="294" name="Rectangle 60"/>
              <p:cNvSpPr>
                <a:spLocks noChangeArrowheads="1"/>
              </p:cNvSpPr>
              <p:nvPr/>
            </p:nvSpPr>
            <p:spPr bwMode="auto">
              <a:xfrm>
                <a:off x="1590" y="2136"/>
                <a:ext cx="70" cy="6"/>
              </a:xfrm>
              <a:prstGeom prst="rect">
                <a:avLst/>
              </a:prstGeom>
              <a:solidFill>
                <a:srgbClr val="000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 eaLnBrk="0" hangingPunct="0">
                  <a:defRPr sz="2800" i="1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 sz="2800" i="1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 sz="2800" i="1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 sz="2800" i="1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 sz="2800" i="1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i="1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i="1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i="1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i="1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altLang="en-US" sz="2800" b="0" i="1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Arial" charset="0"/>
                  <a:ea typeface="+mn-ea"/>
                  <a:cs typeface="+mn-cs"/>
                </a:endParaRPr>
              </a:p>
            </p:txBody>
          </p:sp>
          <p:sp>
            <p:nvSpPr>
              <p:cNvPr id="295" name="Freeform 61"/>
              <p:cNvSpPr>
                <a:spLocks/>
              </p:cNvSpPr>
              <p:nvPr/>
            </p:nvSpPr>
            <p:spPr bwMode="auto">
              <a:xfrm>
                <a:off x="1554" y="2137"/>
                <a:ext cx="39" cy="59"/>
              </a:xfrm>
              <a:custGeom>
                <a:avLst/>
                <a:gdLst>
                  <a:gd name="T0" fmla="*/ 33 w 39"/>
                  <a:gd name="T1" fmla="*/ 0 h 59"/>
                  <a:gd name="T2" fmla="*/ 39 w 39"/>
                  <a:gd name="T3" fmla="*/ 4 h 59"/>
                  <a:gd name="T4" fmla="*/ 7 w 39"/>
                  <a:gd name="T5" fmla="*/ 59 h 59"/>
                  <a:gd name="T6" fmla="*/ 0 w 39"/>
                  <a:gd name="T7" fmla="*/ 56 h 59"/>
                  <a:gd name="T8" fmla="*/ 33 w 39"/>
                  <a:gd name="T9" fmla="*/ 0 h 5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39" h="59">
                    <a:moveTo>
                      <a:pt x="33" y="0"/>
                    </a:moveTo>
                    <a:lnTo>
                      <a:pt x="39" y="4"/>
                    </a:lnTo>
                    <a:lnTo>
                      <a:pt x="7" y="59"/>
                    </a:lnTo>
                    <a:lnTo>
                      <a:pt x="0" y="56"/>
                    </a:lnTo>
                    <a:lnTo>
                      <a:pt x="33" y="0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96" name="Freeform 62"/>
              <p:cNvSpPr>
                <a:spLocks/>
              </p:cNvSpPr>
              <p:nvPr/>
            </p:nvSpPr>
            <p:spPr bwMode="auto">
              <a:xfrm>
                <a:off x="1554" y="2195"/>
                <a:ext cx="34" cy="970"/>
              </a:xfrm>
              <a:custGeom>
                <a:avLst/>
                <a:gdLst>
                  <a:gd name="T0" fmla="*/ 0 w 34"/>
                  <a:gd name="T1" fmla="*/ 0 h 970"/>
                  <a:gd name="T2" fmla="*/ 7 w 34"/>
                  <a:gd name="T3" fmla="*/ 0 h 970"/>
                  <a:gd name="T4" fmla="*/ 34 w 34"/>
                  <a:gd name="T5" fmla="*/ 970 h 970"/>
                  <a:gd name="T6" fmla="*/ 28 w 34"/>
                  <a:gd name="T7" fmla="*/ 970 h 970"/>
                  <a:gd name="T8" fmla="*/ 0 w 34"/>
                  <a:gd name="T9" fmla="*/ 0 h 97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34" h="970">
                    <a:moveTo>
                      <a:pt x="0" y="0"/>
                    </a:moveTo>
                    <a:lnTo>
                      <a:pt x="7" y="0"/>
                    </a:lnTo>
                    <a:lnTo>
                      <a:pt x="34" y="970"/>
                    </a:lnTo>
                    <a:lnTo>
                      <a:pt x="28" y="97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97" name="Freeform 63"/>
              <p:cNvSpPr>
                <a:spLocks/>
              </p:cNvSpPr>
              <p:nvPr/>
            </p:nvSpPr>
            <p:spPr bwMode="auto">
              <a:xfrm>
                <a:off x="1657" y="2139"/>
                <a:ext cx="23" cy="826"/>
              </a:xfrm>
              <a:custGeom>
                <a:avLst/>
                <a:gdLst>
                  <a:gd name="T0" fmla="*/ 0 w 23"/>
                  <a:gd name="T1" fmla="*/ 0 h 826"/>
                  <a:gd name="T2" fmla="*/ 7 w 23"/>
                  <a:gd name="T3" fmla="*/ 0 h 826"/>
                  <a:gd name="T4" fmla="*/ 23 w 23"/>
                  <a:gd name="T5" fmla="*/ 826 h 826"/>
                  <a:gd name="T6" fmla="*/ 15 w 23"/>
                  <a:gd name="T7" fmla="*/ 826 h 826"/>
                  <a:gd name="T8" fmla="*/ 0 w 23"/>
                  <a:gd name="T9" fmla="*/ 0 h 82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3" h="826">
                    <a:moveTo>
                      <a:pt x="0" y="0"/>
                    </a:moveTo>
                    <a:lnTo>
                      <a:pt x="7" y="0"/>
                    </a:lnTo>
                    <a:lnTo>
                      <a:pt x="23" y="826"/>
                    </a:lnTo>
                    <a:lnTo>
                      <a:pt x="15" y="82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98" name="Rectangle 64"/>
              <p:cNvSpPr>
                <a:spLocks noChangeArrowheads="1"/>
              </p:cNvSpPr>
              <p:nvPr/>
            </p:nvSpPr>
            <p:spPr bwMode="auto">
              <a:xfrm>
                <a:off x="1893" y="2435"/>
                <a:ext cx="6" cy="552"/>
              </a:xfrm>
              <a:prstGeom prst="rect">
                <a:avLst/>
              </a:prstGeom>
              <a:solidFill>
                <a:srgbClr val="000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 eaLnBrk="0" hangingPunct="0">
                  <a:defRPr sz="2800" i="1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 sz="2800" i="1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 sz="2800" i="1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 sz="2800" i="1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 sz="2800" i="1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i="1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i="1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i="1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i="1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altLang="en-US" sz="2800" b="0" i="1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Arial" charset="0"/>
                  <a:ea typeface="+mn-ea"/>
                  <a:cs typeface="+mn-cs"/>
                </a:endParaRPr>
              </a:p>
            </p:txBody>
          </p:sp>
          <p:sp>
            <p:nvSpPr>
              <p:cNvPr id="299" name="Freeform 65"/>
              <p:cNvSpPr>
                <a:spLocks/>
              </p:cNvSpPr>
              <p:nvPr/>
            </p:nvSpPr>
            <p:spPr bwMode="auto">
              <a:xfrm>
                <a:off x="1893" y="2353"/>
                <a:ext cx="31" cy="84"/>
              </a:xfrm>
              <a:custGeom>
                <a:avLst/>
                <a:gdLst>
                  <a:gd name="T0" fmla="*/ 6 w 31"/>
                  <a:gd name="T1" fmla="*/ 84 h 84"/>
                  <a:gd name="T2" fmla="*/ 0 w 31"/>
                  <a:gd name="T3" fmla="*/ 82 h 84"/>
                  <a:gd name="T4" fmla="*/ 24 w 31"/>
                  <a:gd name="T5" fmla="*/ 0 h 84"/>
                  <a:gd name="T6" fmla="*/ 31 w 31"/>
                  <a:gd name="T7" fmla="*/ 2 h 84"/>
                  <a:gd name="T8" fmla="*/ 6 w 31"/>
                  <a:gd name="T9" fmla="*/ 84 h 8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31" h="84">
                    <a:moveTo>
                      <a:pt x="6" y="84"/>
                    </a:moveTo>
                    <a:lnTo>
                      <a:pt x="0" y="82"/>
                    </a:lnTo>
                    <a:lnTo>
                      <a:pt x="24" y="0"/>
                    </a:lnTo>
                    <a:lnTo>
                      <a:pt x="31" y="2"/>
                    </a:lnTo>
                    <a:lnTo>
                      <a:pt x="6" y="84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00" name="Freeform 66"/>
              <p:cNvSpPr>
                <a:spLocks/>
              </p:cNvSpPr>
              <p:nvPr/>
            </p:nvSpPr>
            <p:spPr bwMode="auto">
              <a:xfrm>
                <a:off x="1917" y="2257"/>
                <a:ext cx="13" cy="98"/>
              </a:xfrm>
              <a:custGeom>
                <a:avLst/>
                <a:gdLst>
                  <a:gd name="T0" fmla="*/ 7 w 13"/>
                  <a:gd name="T1" fmla="*/ 98 h 98"/>
                  <a:gd name="T2" fmla="*/ 0 w 13"/>
                  <a:gd name="T3" fmla="*/ 98 h 98"/>
                  <a:gd name="T4" fmla="*/ 7 w 13"/>
                  <a:gd name="T5" fmla="*/ 0 h 98"/>
                  <a:gd name="T6" fmla="*/ 13 w 13"/>
                  <a:gd name="T7" fmla="*/ 0 h 98"/>
                  <a:gd name="T8" fmla="*/ 7 w 13"/>
                  <a:gd name="T9" fmla="*/ 98 h 9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3" h="98">
                    <a:moveTo>
                      <a:pt x="7" y="98"/>
                    </a:moveTo>
                    <a:lnTo>
                      <a:pt x="0" y="98"/>
                    </a:lnTo>
                    <a:lnTo>
                      <a:pt x="7" y="0"/>
                    </a:lnTo>
                    <a:lnTo>
                      <a:pt x="13" y="0"/>
                    </a:lnTo>
                    <a:lnTo>
                      <a:pt x="7" y="98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01" name="Freeform 67"/>
              <p:cNvSpPr>
                <a:spLocks/>
              </p:cNvSpPr>
              <p:nvPr/>
            </p:nvSpPr>
            <p:spPr bwMode="auto">
              <a:xfrm>
                <a:off x="1927" y="2253"/>
                <a:ext cx="52" cy="15"/>
              </a:xfrm>
              <a:custGeom>
                <a:avLst/>
                <a:gdLst>
                  <a:gd name="T0" fmla="*/ 0 w 52"/>
                  <a:gd name="T1" fmla="*/ 7 h 15"/>
                  <a:gd name="T2" fmla="*/ 0 w 52"/>
                  <a:gd name="T3" fmla="*/ 0 h 15"/>
                  <a:gd name="T4" fmla="*/ 52 w 52"/>
                  <a:gd name="T5" fmla="*/ 9 h 15"/>
                  <a:gd name="T6" fmla="*/ 49 w 52"/>
                  <a:gd name="T7" fmla="*/ 15 h 15"/>
                  <a:gd name="T8" fmla="*/ 0 w 52"/>
                  <a:gd name="T9" fmla="*/ 7 h 1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52" h="15">
                    <a:moveTo>
                      <a:pt x="0" y="7"/>
                    </a:moveTo>
                    <a:lnTo>
                      <a:pt x="0" y="0"/>
                    </a:lnTo>
                    <a:lnTo>
                      <a:pt x="52" y="9"/>
                    </a:lnTo>
                    <a:lnTo>
                      <a:pt x="49" y="15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02" name="Freeform 68"/>
              <p:cNvSpPr>
                <a:spLocks/>
              </p:cNvSpPr>
              <p:nvPr/>
            </p:nvSpPr>
            <p:spPr bwMode="auto">
              <a:xfrm>
                <a:off x="1975" y="2170"/>
                <a:ext cx="18" cy="95"/>
              </a:xfrm>
              <a:custGeom>
                <a:avLst/>
                <a:gdLst>
                  <a:gd name="T0" fmla="*/ 6 w 18"/>
                  <a:gd name="T1" fmla="*/ 95 h 95"/>
                  <a:gd name="T2" fmla="*/ 0 w 18"/>
                  <a:gd name="T3" fmla="*/ 95 h 95"/>
                  <a:gd name="T4" fmla="*/ 11 w 18"/>
                  <a:gd name="T5" fmla="*/ 0 h 95"/>
                  <a:gd name="T6" fmla="*/ 18 w 18"/>
                  <a:gd name="T7" fmla="*/ 0 h 95"/>
                  <a:gd name="T8" fmla="*/ 6 w 18"/>
                  <a:gd name="T9" fmla="*/ 95 h 9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8" h="95">
                    <a:moveTo>
                      <a:pt x="6" y="95"/>
                    </a:moveTo>
                    <a:lnTo>
                      <a:pt x="0" y="95"/>
                    </a:lnTo>
                    <a:lnTo>
                      <a:pt x="11" y="0"/>
                    </a:lnTo>
                    <a:lnTo>
                      <a:pt x="18" y="0"/>
                    </a:lnTo>
                    <a:lnTo>
                      <a:pt x="6" y="95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03" name="Freeform 69"/>
              <p:cNvSpPr>
                <a:spLocks/>
              </p:cNvSpPr>
              <p:nvPr/>
            </p:nvSpPr>
            <p:spPr bwMode="auto">
              <a:xfrm>
                <a:off x="1934" y="2159"/>
                <a:ext cx="57" cy="14"/>
              </a:xfrm>
              <a:custGeom>
                <a:avLst/>
                <a:gdLst>
                  <a:gd name="T0" fmla="*/ 57 w 57"/>
                  <a:gd name="T1" fmla="*/ 8 h 14"/>
                  <a:gd name="T2" fmla="*/ 55 w 57"/>
                  <a:gd name="T3" fmla="*/ 14 h 14"/>
                  <a:gd name="T4" fmla="*/ 0 w 57"/>
                  <a:gd name="T5" fmla="*/ 6 h 14"/>
                  <a:gd name="T6" fmla="*/ 0 w 57"/>
                  <a:gd name="T7" fmla="*/ 0 h 14"/>
                  <a:gd name="T8" fmla="*/ 57 w 57"/>
                  <a:gd name="T9" fmla="*/ 8 h 1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57" h="14">
                    <a:moveTo>
                      <a:pt x="57" y="8"/>
                    </a:moveTo>
                    <a:lnTo>
                      <a:pt x="55" y="14"/>
                    </a:lnTo>
                    <a:lnTo>
                      <a:pt x="0" y="6"/>
                    </a:lnTo>
                    <a:lnTo>
                      <a:pt x="0" y="0"/>
                    </a:lnTo>
                    <a:lnTo>
                      <a:pt x="57" y="8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04" name="Freeform 70"/>
              <p:cNvSpPr>
                <a:spLocks/>
              </p:cNvSpPr>
              <p:nvPr/>
            </p:nvSpPr>
            <p:spPr bwMode="auto">
              <a:xfrm>
                <a:off x="1930" y="2095"/>
                <a:ext cx="15" cy="67"/>
              </a:xfrm>
              <a:custGeom>
                <a:avLst/>
                <a:gdLst>
                  <a:gd name="T0" fmla="*/ 7 w 15"/>
                  <a:gd name="T1" fmla="*/ 67 h 67"/>
                  <a:gd name="T2" fmla="*/ 0 w 15"/>
                  <a:gd name="T3" fmla="*/ 67 h 67"/>
                  <a:gd name="T4" fmla="*/ 9 w 15"/>
                  <a:gd name="T5" fmla="*/ 0 h 67"/>
                  <a:gd name="T6" fmla="*/ 15 w 15"/>
                  <a:gd name="T7" fmla="*/ 0 h 67"/>
                  <a:gd name="T8" fmla="*/ 7 w 15"/>
                  <a:gd name="T9" fmla="*/ 67 h 6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5" h="67">
                    <a:moveTo>
                      <a:pt x="7" y="67"/>
                    </a:moveTo>
                    <a:lnTo>
                      <a:pt x="0" y="67"/>
                    </a:lnTo>
                    <a:lnTo>
                      <a:pt x="9" y="0"/>
                    </a:lnTo>
                    <a:lnTo>
                      <a:pt x="15" y="0"/>
                    </a:lnTo>
                    <a:lnTo>
                      <a:pt x="7" y="67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05" name="Freeform 71"/>
              <p:cNvSpPr>
                <a:spLocks/>
              </p:cNvSpPr>
              <p:nvPr/>
            </p:nvSpPr>
            <p:spPr bwMode="auto">
              <a:xfrm>
                <a:off x="1942" y="2091"/>
                <a:ext cx="60" cy="14"/>
              </a:xfrm>
              <a:custGeom>
                <a:avLst/>
                <a:gdLst>
                  <a:gd name="T0" fmla="*/ 0 w 60"/>
                  <a:gd name="T1" fmla="*/ 7 h 14"/>
                  <a:gd name="T2" fmla="*/ 0 w 60"/>
                  <a:gd name="T3" fmla="*/ 0 h 14"/>
                  <a:gd name="T4" fmla="*/ 60 w 60"/>
                  <a:gd name="T5" fmla="*/ 7 h 14"/>
                  <a:gd name="T6" fmla="*/ 60 w 60"/>
                  <a:gd name="T7" fmla="*/ 14 h 14"/>
                  <a:gd name="T8" fmla="*/ 0 w 60"/>
                  <a:gd name="T9" fmla="*/ 7 h 1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60" h="14">
                    <a:moveTo>
                      <a:pt x="0" y="7"/>
                    </a:moveTo>
                    <a:lnTo>
                      <a:pt x="0" y="0"/>
                    </a:lnTo>
                    <a:lnTo>
                      <a:pt x="60" y="7"/>
                    </a:lnTo>
                    <a:lnTo>
                      <a:pt x="60" y="14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06" name="Freeform 72"/>
              <p:cNvSpPr>
                <a:spLocks/>
              </p:cNvSpPr>
              <p:nvPr/>
            </p:nvSpPr>
            <p:spPr bwMode="auto">
              <a:xfrm>
                <a:off x="1837" y="2249"/>
                <a:ext cx="43" cy="122"/>
              </a:xfrm>
              <a:custGeom>
                <a:avLst/>
                <a:gdLst>
                  <a:gd name="T0" fmla="*/ 36 w 43"/>
                  <a:gd name="T1" fmla="*/ 0 h 122"/>
                  <a:gd name="T2" fmla="*/ 43 w 43"/>
                  <a:gd name="T3" fmla="*/ 3 h 122"/>
                  <a:gd name="T4" fmla="*/ 7 w 43"/>
                  <a:gd name="T5" fmla="*/ 122 h 122"/>
                  <a:gd name="T6" fmla="*/ 0 w 43"/>
                  <a:gd name="T7" fmla="*/ 121 h 122"/>
                  <a:gd name="T8" fmla="*/ 36 w 43"/>
                  <a:gd name="T9" fmla="*/ 0 h 12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43" h="122">
                    <a:moveTo>
                      <a:pt x="36" y="0"/>
                    </a:moveTo>
                    <a:lnTo>
                      <a:pt x="43" y="3"/>
                    </a:lnTo>
                    <a:lnTo>
                      <a:pt x="7" y="122"/>
                    </a:lnTo>
                    <a:lnTo>
                      <a:pt x="0" y="121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07" name="Freeform 73"/>
              <p:cNvSpPr>
                <a:spLocks/>
              </p:cNvSpPr>
              <p:nvPr/>
            </p:nvSpPr>
            <p:spPr bwMode="auto">
              <a:xfrm>
                <a:off x="1837" y="2371"/>
                <a:ext cx="54" cy="539"/>
              </a:xfrm>
              <a:custGeom>
                <a:avLst/>
                <a:gdLst>
                  <a:gd name="T0" fmla="*/ 0 w 54"/>
                  <a:gd name="T1" fmla="*/ 0 h 539"/>
                  <a:gd name="T2" fmla="*/ 7 w 54"/>
                  <a:gd name="T3" fmla="*/ 0 h 539"/>
                  <a:gd name="T4" fmla="*/ 54 w 54"/>
                  <a:gd name="T5" fmla="*/ 539 h 539"/>
                  <a:gd name="T6" fmla="*/ 48 w 54"/>
                  <a:gd name="T7" fmla="*/ 539 h 539"/>
                  <a:gd name="T8" fmla="*/ 0 w 54"/>
                  <a:gd name="T9" fmla="*/ 0 h 53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54" h="539">
                    <a:moveTo>
                      <a:pt x="0" y="0"/>
                    </a:moveTo>
                    <a:lnTo>
                      <a:pt x="7" y="0"/>
                    </a:lnTo>
                    <a:lnTo>
                      <a:pt x="54" y="539"/>
                    </a:lnTo>
                    <a:lnTo>
                      <a:pt x="48" y="53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08" name="Freeform 74"/>
              <p:cNvSpPr>
                <a:spLocks/>
              </p:cNvSpPr>
              <p:nvPr/>
            </p:nvSpPr>
            <p:spPr bwMode="auto">
              <a:xfrm>
                <a:off x="1831" y="2910"/>
                <a:ext cx="60" cy="114"/>
              </a:xfrm>
              <a:custGeom>
                <a:avLst/>
                <a:gdLst>
                  <a:gd name="T0" fmla="*/ 54 w 60"/>
                  <a:gd name="T1" fmla="*/ 0 h 114"/>
                  <a:gd name="T2" fmla="*/ 60 w 60"/>
                  <a:gd name="T3" fmla="*/ 1 h 114"/>
                  <a:gd name="T4" fmla="*/ 6 w 60"/>
                  <a:gd name="T5" fmla="*/ 114 h 114"/>
                  <a:gd name="T6" fmla="*/ 0 w 60"/>
                  <a:gd name="T7" fmla="*/ 111 h 114"/>
                  <a:gd name="T8" fmla="*/ 54 w 60"/>
                  <a:gd name="T9" fmla="*/ 0 h 11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60" h="114">
                    <a:moveTo>
                      <a:pt x="54" y="0"/>
                    </a:moveTo>
                    <a:lnTo>
                      <a:pt x="60" y="1"/>
                    </a:lnTo>
                    <a:lnTo>
                      <a:pt x="6" y="114"/>
                    </a:lnTo>
                    <a:lnTo>
                      <a:pt x="0" y="111"/>
                    </a:lnTo>
                    <a:lnTo>
                      <a:pt x="54" y="0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09" name="Rectangle 75"/>
              <p:cNvSpPr>
                <a:spLocks noChangeArrowheads="1"/>
              </p:cNvSpPr>
              <p:nvPr/>
            </p:nvSpPr>
            <p:spPr bwMode="auto">
              <a:xfrm>
                <a:off x="1754" y="3018"/>
                <a:ext cx="80" cy="6"/>
              </a:xfrm>
              <a:prstGeom prst="rect">
                <a:avLst/>
              </a:prstGeom>
              <a:solidFill>
                <a:srgbClr val="000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 eaLnBrk="0" hangingPunct="0">
                  <a:defRPr sz="2800" i="1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 sz="2800" i="1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 sz="2800" i="1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 sz="2800" i="1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 sz="2800" i="1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i="1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i="1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i="1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 i="1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altLang="en-US" sz="2800" b="0" i="1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Arial" charset="0"/>
                  <a:ea typeface="+mn-ea"/>
                  <a:cs typeface="+mn-cs"/>
                </a:endParaRPr>
              </a:p>
            </p:txBody>
          </p:sp>
          <p:sp>
            <p:nvSpPr>
              <p:cNvPr id="310" name="Freeform 76"/>
              <p:cNvSpPr>
                <a:spLocks/>
              </p:cNvSpPr>
              <p:nvPr/>
            </p:nvSpPr>
            <p:spPr bwMode="auto">
              <a:xfrm>
                <a:off x="1705" y="2929"/>
                <a:ext cx="52" cy="95"/>
              </a:xfrm>
              <a:custGeom>
                <a:avLst/>
                <a:gdLst>
                  <a:gd name="T0" fmla="*/ 52 w 52"/>
                  <a:gd name="T1" fmla="*/ 92 h 95"/>
                  <a:gd name="T2" fmla="*/ 45 w 52"/>
                  <a:gd name="T3" fmla="*/ 95 h 95"/>
                  <a:gd name="T4" fmla="*/ 0 w 52"/>
                  <a:gd name="T5" fmla="*/ 4 h 95"/>
                  <a:gd name="T6" fmla="*/ 6 w 52"/>
                  <a:gd name="T7" fmla="*/ 0 h 95"/>
                  <a:gd name="T8" fmla="*/ 52 w 52"/>
                  <a:gd name="T9" fmla="*/ 92 h 9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52" h="95">
                    <a:moveTo>
                      <a:pt x="52" y="92"/>
                    </a:moveTo>
                    <a:lnTo>
                      <a:pt x="45" y="95"/>
                    </a:lnTo>
                    <a:lnTo>
                      <a:pt x="0" y="4"/>
                    </a:lnTo>
                    <a:lnTo>
                      <a:pt x="6" y="0"/>
                    </a:lnTo>
                    <a:lnTo>
                      <a:pt x="52" y="92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11" name="Freeform 77"/>
              <p:cNvSpPr>
                <a:spLocks/>
              </p:cNvSpPr>
              <p:nvPr/>
            </p:nvSpPr>
            <p:spPr bwMode="auto">
              <a:xfrm>
                <a:off x="1659" y="2126"/>
                <a:ext cx="52" cy="805"/>
              </a:xfrm>
              <a:custGeom>
                <a:avLst/>
                <a:gdLst>
                  <a:gd name="T0" fmla="*/ 52 w 52"/>
                  <a:gd name="T1" fmla="*/ 805 h 805"/>
                  <a:gd name="T2" fmla="*/ 46 w 52"/>
                  <a:gd name="T3" fmla="*/ 805 h 805"/>
                  <a:gd name="T4" fmla="*/ 0 w 52"/>
                  <a:gd name="T5" fmla="*/ 0 h 805"/>
                  <a:gd name="T6" fmla="*/ 6 w 52"/>
                  <a:gd name="T7" fmla="*/ 0 h 805"/>
                  <a:gd name="T8" fmla="*/ 52 w 52"/>
                  <a:gd name="T9" fmla="*/ 805 h 80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52" h="805">
                    <a:moveTo>
                      <a:pt x="52" y="805"/>
                    </a:moveTo>
                    <a:lnTo>
                      <a:pt x="46" y="805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52" y="805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12" name="Freeform 78"/>
              <p:cNvSpPr>
                <a:spLocks/>
              </p:cNvSpPr>
              <p:nvPr/>
            </p:nvSpPr>
            <p:spPr bwMode="auto">
              <a:xfrm>
                <a:off x="1970" y="2465"/>
                <a:ext cx="16" cy="273"/>
              </a:xfrm>
              <a:custGeom>
                <a:avLst/>
                <a:gdLst>
                  <a:gd name="T0" fmla="*/ 9 w 16"/>
                  <a:gd name="T1" fmla="*/ 0 h 273"/>
                  <a:gd name="T2" fmla="*/ 16 w 16"/>
                  <a:gd name="T3" fmla="*/ 0 h 273"/>
                  <a:gd name="T4" fmla="*/ 6 w 16"/>
                  <a:gd name="T5" fmla="*/ 273 h 273"/>
                  <a:gd name="T6" fmla="*/ 0 w 16"/>
                  <a:gd name="T7" fmla="*/ 273 h 273"/>
                  <a:gd name="T8" fmla="*/ 9 w 16"/>
                  <a:gd name="T9" fmla="*/ 0 h 27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6" h="273">
                    <a:moveTo>
                      <a:pt x="9" y="0"/>
                    </a:moveTo>
                    <a:lnTo>
                      <a:pt x="16" y="0"/>
                    </a:lnTo>
                    <a:lnTo>
                      <a:pt x="6" y="273"/>
                    </a:lnTo>
                    <a:lnTo>
                      <a:pt x="0" y="273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13" name="Freeform 79"/>
              <p:cNvSpPr>
                <a:spLocks/>
              </p:cNvSpPr>
              <p:nvPr/>
            </p:nvSpPr>
            <p:spPr bwMode="auto">
              <a:xfrm>
                <a:off x="1889" y="2985"/>
                <a:ext cx="10" cy="15"/>
              </a:xfrm>
              <a:custGeom>
                <a:avLst/>
                <a:gdLst>
                  <a:gd name="T0" fmla="*/ 4 w 10"/>
                  <a:gd name="T1" fmla="*/ 0 h 15"/>
                  <a:gd name="T2" fmla="*/ 10 w 10"/>
                  <a:gd name="T3" fmla="*/ 3 h 15"/>
                  <a:gd name="T4" fmla="*/ 9 w 10"/>
                  <a:gd name="T5" fmla="*/ 11 h 15"/>
                  <a:gd name="T6" fmla="*/ 7 w 10"/>
                  <a:gd name="T7" fmla="*/ 11 h 15"/>
                  <a:gd name="T8" fmla="*/ 7 w 10"/>
                  <a:gd name="T9" fmla="*/ 13 h 15"/>
                  <a:gd name="T10" fmla="*/ 5 w 10"/>
                  <a:gd name="T11" fmla="*/ 15 h 15"/>
                  <a:gd name="T12" fmla="*/ 4 w 10"/>
                  <a:gd name="T13" fmla="*/ 15 h 15"/>
                  <a:gd name="T14" fmla="*/ 4 w 10"/>
                  <a:gd name="T15" fmla="*/ 13 h 15"/>
                  <a:gd name="T16" fmla="*/ 2 w 10"/>
                  <a:gd name="T17" fmla="*/ 13 h 15"/>
                  <a:gd name="T18" fmla="*/ 2 w 10"/>
                  <a:gd name="T19" fmla="*/ 11 h 15"/>
                  <a:gd name="T20" fmla="*/ 0 w 10"/>
                  <a:gd name="T21" fmla="*/ 11 h 15"/>
                  <a:gd name="T22" fmla="*/ 0 w 10"/>
                  <a:gd name="T23" fmla="*/ 10 h 15"/>
                  <a:gd name="T24" fmla="*/ 4 w 10"/>
                  <a:gd name="T25" fmla="*/ 0 h 15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0" h="15">
                    <a:moveTo>
                      <a:pt x="4" y="0"/>
                    </a:moveTo>
                    <a:lnTo>
                      <a:pt x="10" y="3"/>
                    </a:lnTo>
                    <a:lnTo>
                      <a:pt x="9" y="11"/>
                    </a:lnTo>
                    <a:lnTo>
                      <a:pt x="7" y="11"/>
                    </a:lnTo>
                    <a:lnTo>
                      <a:pt x="7" y="13"/>
                    </a:lnTo>
                    <a:lnTo>
                      <a:pt x="5" y="15"/>
                    </a:lnTo>
                    <a:lnTo>
                      <a:pt x="4" y="15"/>
                    </a:lnTo>
                    <a:lnTo>
                      <a:pt x="4" y="13"/>
                    </a:lnTo>
                    <a:lnTo>
                      <a:pt x="2" y="13"/>
                    </a:lnTo>
                    <a:lnTo>
                      <a:pt x="2" y="11"/>
                    </a:lnTo>
                    <a:lnTo>
                      <a:pt x="0" y="11"/>
                    </a:lnTo>
                    <a:lnTo>
                      <a:pt x="0" y="10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14" name="Freeform 80"/>
              <p:cNvSpPr>
                <a:spLocks/>
              </p:cNvSpPr>
              <p:nvPr/>
            </p:nvSpPr>
            <p:spPr bwMode="auto">
              <a:xfrm>
                <a:off x="1886" y="2992"/>
                <a:ext cx="12" cy="16"/>
              </a:xfrm>
              <a:custGeom>
                <a:avLst/>
                <a:gdLst>
                  <a:gd name="T0" fmla="*/ 5 w 12"/>
                  <a:gd name="T1" fmla="*/ 1 h 16"/>
                  <a:gd name="T2" fmla="*/ 7 w 12"/>
                  <a:gd name="T3" fmla="*/ 1 h 16"/>
                  <a:gd name="T4" fmla="*/ 7 w 12"/>
                  <a:gd name="T5" fmla="*/ 0 h 16"/>
                  <a:gd name="T6" fmla="*/ 8 w 12"/>
                  <a:gd name="T7" fmla="*/ 0 h 16"/>
                  <a:gd name="T8" fmla="*/ 8 w 12"/>
                  <a:gd name="T9" fmla="*/ 1 h 16"/>
                  <a:gd name="T10" fmla="*/ 10 w 12"/>
                  <a:gd name="T11" fmla="*/ 1 h 16"/>
                  <a:gd name="T12" fmla="*/ 12 w 12"/>
                  <a:gd name="T13" fmla="*/ 1 h 16"/>
                  <a:gd name="T14" fmla="*/ 12 w 12"/>
                  <a:gd name="T15" fmla="*/ 3 h 16"/>
                  <a:gd name="T16" fmla="*/ 12 w 12"/>
                  <a:gd name="T17" fmla="*/ 4 h 16"/>
                  <a:gd name="T18" fmla="*/ 8 w 12"/>
                  <a:gd name="T19" fmla="*/ 13 h 16"/>
                  <a:gd name="T20" fmla="*/ 7 w 12"/>
                  <a:gd name="T21" fmla="*/ 14 h 16"/>
                  <a:gd name="T22" fmla="*/ 7 w 12"/>
                  <a:gd name="T23" fmla="*/ 16 h 16"/>
                  <a:gd name="T24" fmla="*/ 5 w 12"/>
                  <a:gd name="T25" fmla="*/ 16 h 16"/>
                  <a:gd name="T26" fmla="*/ 3 w 12"/>
                  <a:gd name="T27" fmla="*/ 16 h 16"/>
                  <a:gd name="T28" fmla="*/ 3 w 12"/>
                  <a:gd name="T29" fmla="*/ 14 h 16"/>
                  <a:gd name="T30" fmla="*/ 2 w 12"/>
                  <a:gd name="T31" fmla="*/ 14 h 16"/>
                  <a:gd name="T32" fmla="*/ 2 w 12"/>
                  <a:gd name="T33" fmla="*/ 13 h 16"/>
                  <a:gd name="T34" fmla="*/ 0 w 12"/>
                  <a:gd name="T35" fmla="*/ 13 h 16"/>
                  <a:gd name="T36" fmla="*/ 0 w 12"/>
                  <a:gd name="T37" fmla="*/ 11 h 16"/>
                  <a:gd name="T38" fmla="*/ 2 w 12"/>
                  <a:gd name="T39" fmla="*/ 9 h 16"/>
                  <a:gd name="T40" fmla="*/ 5 w 12"/>
                  <a:gd name="T41" fmla="*/ 1 h 1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2" h="16">
                    <a:moveTo>
                      <a:pt x="5" y="1"/>
                    </a:moveTo>
                    <a:lnTo>
                      <a:pt x="7" y="1"/>
                    </a:lnTo>
                    <a:lnTo>
                      <a:pt x="7" y="0"/>
                    </a:lnTo>
                    <a:lnTo>
                      <a:pt x="8" y="0"/>
                    </a:lnTo>
                    <a:lnTo>
                      <a:pt x="8" y="1"/>
                    </a:lnTo>
                    <a:lnTo>
                      <a:pt x="10" y="1"/>
                    </a:lnTo>
                    <a:lnTo>
                      <a:pt x="12" y="1"/>
                    </a:lnTo>
                    <a:lnTo>
                      <a:pt x="12" y="3"/>
                    </a:lnTo>
                    <a:lnTo>
                      <a:pt x="12" y="4"/>
                    </a:lnTo>
                    <a:lnTo>
                      <a:pt x="8" y="13"/>
                    </a:lnTo>
                    <a:lnTo>
                      <a:pt x="7" y="14"/>
                    </a:lnTo>
                    <a:lnTo>
                      <a:pt x="7" y="16"/>
                    </a:lnTo>
                    <a:lnTo>
                      <a:pt x="5" y="16"/>
                    </a:lnTo>
                    <a:lnTo>
                      <a:pt x="3" y="16"/>
                    </a:lnTo>
                    <a:lnTo>
                      <a:pt x="3" y="14"/>
                    </a:lnTo>
                    <a:lnTo>
                      <a:pt x="2" y="14"/>
                    </a:lnTo>
                    <a:lnTo>
                      <a:pt x="2" y="13"/>
                    </a:lnTo>
                    <a:lnTo>
                      <a:pt x="0" y="13"/>
                    </a:lnTo>
                    <a:lnTo>
                      <a:pt x="0" y="11"/>
                    </a:lnTo>
                    <a:lnTo>
                      <a:pt x="2" y="9"/>
                    </a:lnTo>
                    <a:lnTo>
                      <a:pt x="5" y="1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15" name="Freeform 81"/>
              <p:cNvSpPr>
                <a:spLocks/>
              </p:cNvSpPr>
              <p:nvPr/>
            </p:nvSpPr>
            <p:spPr bwMode="auto">
              <a:xfrm>
                <a:off x="1885" y="3000"/>
                <a:ext cx="9" cy="16"/>
              </a:xfrm>
              <a:custGeom>
                <a:avLst/>
                <a:gdLst>
                  <a:gd name="T0" fmla="*/ 3 w 9"/>
                  <a:gd name="T1" fmla="*/ 1 h 16"/>
                  <a:gd name="T2" fmla="*/ 4 w 9"/>
                  <a:gd name="T3" fmla="*/ 1 h 16"/>
                  <a:gd name="T4" fmla="*/ 4 w 9"/>
                  <a:gd name="T5" fmla="*/ 0 h 16"/>
                  <a:gd name="T6" fmla="*/ 6 w 9"/>
                  <a:gd name="T7" fmla="*/ 0 h 16"/>
                  <a:gd name="T8" fmla="*/ 8 w 9"/>
                  <a:gd name="T9" fmla="*/ 0 h 16"/>
                  <a:gd name="T10" fmla="*/ 8 w 9"/>
                  <a:gd name="T11" fmla="*/ 1 h 16"/>
                  <a:gd name="T12" fmla="*/ 9 w 9"/>
                  <a:gd name="T13" fmla="*/ 1 h 16"/>
                  <a:gd name="T14" fmla="*/ 9 w 9"/>
                  <a:gd name="T15" fmla="*/ 3 h 16"/>
                  <a:gd name="T16" fmla="*/ 9 w 9"/>
                  <a:gd name="T17" fmla="*/ 5 h 16"/>
                  <a:gd name="T18" fmla="*/ 4 w 9"/>
                  <a:gd name="T19" fmla="*/ 13 h 16"/>
                  <a:gd name="T20" fmla="*/ 4 w 9"/>
                  <a:gd name="T21" fmla="*/ 14 h 16"/>
                  <a:gd name="T22" fmla="*/ 3 w 9"/>
                  <a:gd name="T23" fmla="*/ 14 h 16"/>
                  <a:gd name="T24" fmla="*/ 3 w 9"/>
                  <a:gd name="T25" fmla="*/ 16 h 16"/>
                  <a:gd name="T26" fmla="*/ 1 w 9"/>
                  <a:gd name="T27" fmla="*/ 16 h 16"/>
                  <a:gd name="T28" fmla="*/ 1 w 9"/>
                  <a:gd name="T29" fmla="*/ 14 h 16"/>
                  <a:gd name="T30" fmla="*/ 0 w 9"/>
                  <a:gd name="T31" fmla="*/ 14 h 16"/>
                  <a:gd name="T32" fmla="*/ 0 w 9"/>
                  <a:gd name="T33" fmla="*/ 13 h 16"/>
                  <a:gd name="T34" fmla="*/ 0 w 9"/>
                  <a:gd name="T35" fmla="*/ 11 h 16"/>
                  <a:gd name="T36" fmla="*/ 0 w 9"/>
                  <a:gd name="T37" fmla="*/ 10 h 16"/>
                  <a:gd name="T38" fmla="*/ 3 w 9"/>
                  <a:gd name="T39" fmla="*/ 1 h 1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9" h="16">
                    <a:moveTo>
                      <a:pt x="3" y="1"/>
                    </a:moveTo>
                    <a:lnTo>
                      <a:pt x="4" y="1"/>
                    </a:lnTo>
                    <a:lnTo>
                      <a:pt x="4" y="0"/>
                    </a:lnTo>
                    <a:lnTo>
                      <a:pt x="6" y="0"/>
                    </a:lnTo>
                    <a:lnTo>
                      <a:pt x="8" y="0"/>
                    </a:lnTo>
                    <a:lnTo>
                      <a:pt x="8" y="1"/>
                    </a:lnTo>
                    <a:lnTo>
                      <a:pt x="9" y="1"/>
                    </a:lnTo>
                    <a:lnTo>
                      <a:pt x="9" y="3"/>
                    </a:lnTo>
                    <a:lnTo>
                      <a:pt x="9" y="5"/>
                    </a:lnTo>
                    <a:lnTo>
                      <a:pt x="4" y="13"/>
                    </a:lnTo>
                    <a:lnTo>
                      <a:pt x="4" y="14"/>
                    </a:lnTo>
                    <a:lnTo>
                      <a:pt x="3" y="14"/>
                    </a:lnTo>
                    <a:lnTo>
                      <a:pt x="3" y="16"/>
                    </a:lnTo>
                    <a:lnTo>
                      <a:pt x="1" y="16"/>
                    </a:lnTo>
                    <a:lnTo>
                      <a:pt x="1" y="14"/>
                    </a:lnTo>
                    <a:lnTo>
                      <a:pt x="0" y="14"/>
                    </a:lnTo>
                    <a:lnTo>
                      <a:pt x="0" y="13"/>
                    </a:lnTo>
                    <a:lnTo>
                      <a:pt x="0" y="11"/>
                    </a:lnTo>
                    <a:lnTo>
                      <a:pt x="0" y="10"/>
                    </a:lnTo>
                    <a:lnTo>
                      <a:pt x="3" y="1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16" name="Freeform 82"/>
              <p:cNvSpPr>
                <a:spLocks/>
              </p:cNvSpPr>
              <p:nvPr/>
            </p:nvSpPr>
            <p:spPr bwMode="auto">
              <a:xfrm>
                <a:off x="1880" y="3008"/>
                <a:ext cx="11" cy="15"/>
              </a:xfrm>
              <a:custGeom>
                <a:avLst/>
                <a:gdLst>
                  <a:gd name="T0" fmla="*/ 5 w 11"/>
                  <a:gd name="T1" fmla="*/ 2 h 15"/>
                  <a:gd name="T2" fmla="*/ 6 w 11"/>
                  <a:gd name="T3" fmla="*/ 0 h 15"/>
                  <a:gd name="T4" fmla="*/ 8 w 11"/>
                  <a:gd name="T5" fmla="*/ 0 h 15"/>
                  <a:gd name="T6" fmla="*/ 9 w 11"/>
                  <a:gd name="T7" fmla="*/ 0 h 15"/>
                  <a:gd name="T8" fmla="*/ 9 w 11"/>
                  <a:gd name="T9" fmla="*/ 2 h 15"/>
                  <a:gd name="T10" fmla="*/ 11 w 11"/>
                  <a:gd name="T11" fmla="*/ 3 h 15"/>
                  <a:gd name="T12" fmla="*/ 11 w 11"/>
                  <a:gd name="T13" fmla="*/ 5 h 15"/>
                  <a:gd name="T14" fmla="*/ 9 w 11"/>
                  <a:gd name="T15" fmla="*/ 5 h 15"/>
                  <a:gd name="T16" fmla="*/ 6 w 11"/>
                  <a:gd name="T17" fmla="*/ 13 h 15"/>
                  <a:gd name="T18" fmla="*/ 5 w 11"/>
                  <a:gd name="T19" fmla="*/ 13 h 15"/>
                  <a:gd name="T20" fmla="*/ 5 w 11"/>
                  <a:gd name="T21" fmla="*/ 15 h 15"/>
                  <a:gd name="T22" fmla="*/ 3 w 11"/>
                  <a:gd name="T23" fmla="*/ 15 h 15"/>
                  <a:gd name="T24" fmla="*/ 1 w 11"/>
                  <a:gd name="T25" fmla="*/ 15 h 15"/>
                  <a:gd name="T26" fmla="*/ 1 w 11"/>
                  <a:gd name="T27" fmla="*/ 13 h 15"/>
                  <a:gd name="T28" fmla="*/ 0 w 11"/>
                  <a:gd name="T29" fmla="*/ 13 h 15"/>
                  <a:gd name="T30" fmla="*/ 0 w 11"/>
                  <a:gd name="T31" fmla="*/ 11 h 15"/>
                  <a:gd name="T32" fmla="*/ 0 w 11"/>
                  <a:gd name="T33" fmla="*/ 10 h 15"/>
                  <a:gd name="T34" fmla="*/ 5 w 11"/>
                  <a:gd name="T35" fmla="*/ 2 h 15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11" h="15">
                    <a:moveTo>
                      <a:pt x="5" y="2"/>
                    </a:moveTo>
                    <a:lnTo>
                      <a:pt x="6" y="0"/>
                    </a:lnTo>
                    <a:lnTo>
                      <a:pt x="8" y="0"/>
                    </a:lnTo>
                    <a:lnTo>
                      <a:pt x="9" y="0"/>
                    </a:lnTo>
                    <a:lnTo>
                      <a:pt x="9" y="2"/>
                    </a:lnTo>
                    <a:lnTo>
                      <a:pt x="11" y="3"/>
                    </a:lnTo>
                    <a:lnTo>
                      <a:pt x="11" y="5"/>
                    </a:lnTo>
                    <a:lnTo>
                      <a:pt x="9" y="5"/>
                    </a:lnTo>
                    <a:lnTo>
                      <a:pt x="6" y="13"/>
                    </a:lnTo>
                    <a:lnTo>
                      <a:pt x="5" y="13"/>
                    </a:lnTo>
                    <a:lnTo>
                      <a:pt x="5" y="15"/>
                    </a:lnTo>
                    <a:lnTo>
                      <a:pt x="3" y="15"/>
                    </a:lnTo>
                    <a:lnTo>
                      <a:pt x="1" y="15"/>
                    </a:lnTo>
                    <a:lnTo>
                      <a:pt x="1" y="13"/>
                    </a:lnTo>
                    <a:lnTo>
                      <a:pt x="0" y="13"/>
                    </a:lnTo>
                    <a:lnTo>
                      <a:pt x="0" y="11"/>
                    </a:lnTo>
                    <a:lnTo>
                      <a:pt x="0" y="10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17" name="Freeform 83"/>
              <p:cNvSpPr>
                <a:spLocks/>
              </p:cNvSpPr>
              <p:nvPr/>
            </p:nvSpPr>
            <p:spPr bwMode="auto">
              <a:xfrm>
                <a:off x="1875" y="3016"/>
                <a:ext cx="11" cy="13"/>
              </a:xfrm>
              <a:custGeom>
                <a:avLst/>
                <a:gdLst>
                  <a:gd name="T0" fmla="*/ 5 w 11"/>
                  <a:gd name="T1" fmla="*/ 2 h 13"/>
                  <a:gd name="T2" fmla="*/ 6 w 11"/>
                  <a:gd name="T3" fmla="*/ 0 h 13"/>
                  <a:gd name="T4" fmla="*/ 8 w 11"/>
                  <a:gd name="T5" fmla="*/ 0 h 13"/>
                  <a:gd name="T6" fmla="*/ 10 w 11"/>
                  <a:gd name="T7" fmla="*/ 0 h 13"/>
                  <a:gd name="T8" fmla="*/ 11 w 11"/>
                  <a:gd name="T9" fmla="*/ 0 h 13"/>
                  <a:gd name="T10" fmla="*/ 11 w 11"/>
                  <a:gd name="T11" fmla="*/ 2 h 13"/>
                  <a:gd name="T12" fmla="*/ 11 w 11"/>
                  <a:gd name="T13" fmla="*/ 3 h 13"/>
                  <a:gd name="T14" fmla="*/ 11 w 11"/>
                  <a:gd name="T15" fmla="*/ 5 h 13"/>
                  <a:gd name="T16" fmla="*/ 6 w 11"/>
                  <a:gd name="T17" fmla="*/ 13 h 13"/>
                  <a:gd name="T18" fmla="*/ 5 w 11"/>
                  <a:gd name="T19" fmla="*/ 13 h 13"/>
                  <a:gd name="T20" fmla="*/ 3 w 11"/>
                  <a:gd name="T21" fmla="*/ 13 h 13"/>
                  <a:gd name="T22" fmla="*/ 1 w 11"/>
                  <a:gd name="T23" fmla="*/ 13 h 13"/>
                  <a:gd name="T24" fmla="*/ 1 w 11"/>
                  <a:gd name="T25" fmla="*/ 12 h 13"/>
                  <a:gd name="T26" fmla="*/ 0 w 11"/>
                  <a:gd name="T27" fmla="*/ 12 h 13"/>
                  <a:gd name="T28" fmla="*/ 0 w 11"/>
                  <a:gd name="T29" fmla="*/ 10 h 13"/>
                  <a:gd name="T30" fmla="*/ 1 w 11"/>
                  <a:gd name="T31" fmla="*/ 10 h 13"/>
                  <a:gd name="T32" fmla="*/ 1 w 11"/>
                  <a:gd name="T33" fmla="*/ 8 h 13"/>
                  <a:gd name="T34" fmla="*/ 5 w 11"/>
                  <a:gd name="T35" fmla="*/ 2 h 13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11" h="13">
                    <a:moveTo>
                      <a:pt x="5" y="2"/>
                    </a:moveTo>
                    <a:lnTo>
                      <a:pt x="6" y="0"/>
                    </a:lnTo>
                    <a:lnTo>
                      <a:pt x="8" y="0"/>
                    </a:lnTo>
                    <a:lnTo>
                      <a:pt x="10" y="0"/>
                    </a:lnTo>
                    <a:lnTo>
                      <a:pt x="11" y="0"/>
                    </a:lnTo>
                    <a:lnTo>
                      <a:pt x="11" y="2"/>
                    </a:lnTo>
                    <a:lnTo>
                      <a:pt x="11" y="3"/>
                    </a:lnTo>
                    <a:lnTo>
                      <a:pt x="11" y="5"/>
                    </a:lnTo>
                    <a:lnTo>
                      <a:pt x="6" y="13"/>
                    </a:lnTo>
                    <a:lnTo>
                      <a:pt x="5" y="13"/>
                    </a:lnTo>
                    <a:lnTo>
                      <a:pt x="3" y="13"/>
                    </a:lnTo>
                    <a:lnTo>
                      <a:pt x="1" y="13"/>
                    </a:lnTo>
                    <a:lnTo>
                      <a:pt x="1" y="12"/>
                    </a:lnTo>
                    <a:lnTo>
                      <a:pt x="0" y="12"/>
                    </a:lnTo>
                    <a:lnTo>
                      <a:pt x="0" y="10"/>
                    </a:lnTo>
                    <a:lnTo>
                      <a:pt x="1" y="10"/>
                    </a:lnTo>
                    <a:lnTo>
                      <a:pt x="1" y="8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18" name="Freeform 84"/>
              <p:cNvSpPr>
                <a:spLocks/>
              </p:cNvSpPr>
              <p:nvPr/>
            </p:nvSpPr>
            <p:spPr bwMode="auto">
              <a:xfrm>
                <a:off x="1870" y="3024"/>
                <a:ext cx="11" cy="13"/>
              </a:xfrm>
              <a:custGeom>
                <a:avLst/>
                <a:gdLst>
                  <a:gd name="T0" fmla="*/ 6 w 11"/>
                  <a:gd name="T1" fmla="*/ 0 h 13"/>
                  <a:gd name="T2" fmla="*/ 8 w 11"/>
                  <a:gd name="T3" fmla="*/ 0 h 13"/>
                  <a:gd name="T4" fmla="*/ 10 w 11"/>
                  <a:gd name="T5" fmla="*/ 0 h 13"/>
                  <a:gd name="T6" fmla="*/ 11 w 11"/>
                  <a:gd name="T7" fmla="*/ 0 h 13"/>
                  <a:gd name="T8" fmla="*/ 11 w 11"/>
                  <a:gd name="T9" fmla="*/ 2 h 13"/>
                  <a:gd name="T10" fmla="*/ 11 w 11"/>
                  <a:gd name="T11" fmla="*/ 4 h 13"/>
                  <a:gd name="T12" fmla="*/ 11 w 11"/>
                  <a:gd name="T13" fmla="*/ 5 h 13"/>
                  <a:gd name="T14" fmla="*/ 6 w 11"/>
                  <a:gd name="T15" fmla="*/ 12 h 13"/>
                  <a:gd name="T16" fmla="*/ 5 w 11"/>
                  <a:gd name="T17" fmla="*/ 12 h 13"/>
                  <a:gd name="T18" fmla="*/ 5 w 11"/>
                  <a:gd name="T19" fmla="*/ 13 h 13"/>
                  <a:gd name="T20" fmla="*/ 3 w 11"/>
                  <a:gd name="T21" fmla="*/ 13 h 13"/>
                  <a:gd name="T22" fmla="*/ 1 w 11"/>
                  <a:gd name="T23" fmla="*/ 13 h 13"/>
                  <a:gd name="T24" fmla="*/ 0 w 11"/>
                  <a:gd name="T25" fmla="*/ 12 h 13"/>
                  <a:gd name="T26" fmla="*/ 0 w 11"/>
                  <a:gd name="T27" fmla="*/ 10 h 13"/>
                  <a:gd name="T28" fmla="*/ 0 w 11"/>
                  <a:gd name="T29" fmla="*/ 8 h 13"/>
                  <a:gd name="T30" fmla="*/ 6 w 11"/>
                  <a:gd name="T31" fmla="*/ 0 h 13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11" h="13">
                    <a:moveTo>
                      <a:pt x="6" y="0"/>
                    </a:moveTo>
                    <a:lnTo>
                      <a:pt x="8" y="0"/>
                    </a:lnTo>
                    <a:lnTo>
                      <a:pt x="10" y="0"/>
                    </a:lnTo>
                    <a:lnTo>
                      <a:pt x="11" y="0"/>
                    </a:lnTo>
                    <a:lnTo>
                      <a:pt x="11" y="2"/>
                    </a:lnTo>
                    <a:lnTo>
                      <a:pt x="11" y="4"/>
                    </a:lnTo>
                    <a:lnTo>
                      <a:pt x="11" y="5"/>
                    </a:lnTo>
                    <a:lnTo>
                      <a:pt x="6" y="12"/>
                    </a:lnTo>
                    <a:lnTo>
                      <a:pt x="5" y="12"/>
                    </a:lnTo>
                    <a:lnTo>
                      <a:pt x="5" y="13"/>
                    </a:lnTo>
                    <a:lnTo>
                      <a:pt x="3" y="13"/>
                    </a:lnTo>
                    <a:lnTo>
                      <a:pt x="1" y="13"/>
                    </a:lnTo>
                    <a:lnTo>
                      <a:pt x="0" y="12"/>
                    </a:lnTo>
                    <a:lnTo>
                      <a:pt x="0" y="10"/>
                    </a:lnTo>
                    <a:lnTo>
                      <a:pt x="0" y="8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19" name="Freeform 85"/>
              <p:cNvSpPr>
                <a:spLocks/>
              </p:cNvSpPr>
              <p:nvPr/>
            </p:nvSpPr>
            <p:spPr bwMode="auto">
              <a:xfrm>
                <a:off x="1863" y="3029"/>
                <a:ext cx="13" cy="13"/>
              </a:xfrm>
              <a:custGeom>
                <a:avLst/>
                <a:gdLst>
                  <a:gd name="T0" fmla="*/ 7 w 13"/>
                  <a:gd name="T1" fmla="*/ 2 h 13"/>
                  <a:gd name="T2" fmla="*/ 8 w 13"/>
                  <a:gd name="T3" fmla="*/ 2 h 13"/>
                  <a:gd name="T4" fmla="*/ 8 w 13"/>
                  <a:gd name="T5" fmla="*/ 0 h 13"/>
                  <a:gd name="T6" fmla="*/ 10 w 13"/>
                  <a:gd name="T7" fmla="*/ 0 h 13"/>
                  <a:gd name="T8" fmla="*/ 12 w 13"/>
                  <a:gd name="T9" fmla="*/ 0 h 13"/>
                  <a:gd name="T10" fmla="*/ 12 w 13"/>
                  <a:gd name="T11" fmla="*/ 2 h 13"/>
                  <a:gd name="T12" fmla="*/ 13 w 13"/>
                  <a:gd name="T13" fmla="*/ 2 h 13"/>
                  <a:gd name="T14" fmla="*/ 13 w 13"/>
                  <a:gd name="T15" fmla="*/ 3 h 13"/>
                  <a:gd name="T16" fmla="*/ 13 w 13"/>
                  <a:gd name="T17" fmla="*/ 5 h 13"/>
                  <a:gd name="T18" fmla="*/ 13 w 13"/>
                  <a:gd name="T19" fmla="*/ 7 h 13"/>
                  <a:gd name="T20" fmla="*/ 7 w 13"/>
                  <a:gd name="T21" fmla="*/ 13 h 13"/>
                  <a:gd name="T22" fmla="*/ 5 w 13"/>
                  <a:gd name="T23" fmla="*/ 13 h 13"/>
                  <a:gd name="T24" fmla="*/ 4 w 13"/>
                  <a:gd name="T25" fmla="*/ 13 h 13"/>
                  <a:gd name="T26" fmla="*/ 2 w 13"/>
                  <a:gd name="T27" fmla="*/ 13 h 13"/>
                  <a:gd name="T28" fmla="*/ 2 w 13"/>
                  <a:gd name="T29" fmla="*/ 12 h 13"/>
                  <a:gd name="T30" fmla="*/ 0 w 13"/>
                  <a:gd name="T31" fmla="*/ 12 h 13"/>
                  <a:gd name="T32" fmla="*/ 0 w 13"/>
                  <a:gd name="T33" fmla="*/ 10 h 13"/>
                  <a:gd name="T34" fmla="*/ 2 w 13"/>
                  <a:gd name="T35" fmla="*/ 10 h 13"/>
                  <a:gd name="T36" fmla="*/ 2 w 13"/>
                  <a:gd name="T37" fmla="*/ 8 h 13"/>
                  <a:gd name="T38" fmla="*/ 7 w 13"/>
                  <a:gd name="T39" fmla="*/ 2 h 13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13" h="13">
                    <a:moveTo>
                      <a:pt x="7" y="2"/>
                    </a:moveTo>
                    <a:lnTo>
                      <a:pt x="8" y="2"/>
                    </a:lnTo>
                    <a:lnTo>
                      <a:pt x="8" y="0"/>
                    </a:lnTo>
                    <a:lnTo>
                      <a:pt x="10" y="0"/>
                    </a:lnTo>
                    <a:lnTo>
                      <a:pt x="12" y="0"/>
                    </a:lnTo>
                    <a:lnTo>
                      <a:pt x="12" y="2"/>
                    </a:lnTo>
                    <a:lnTo>
                      <a:pt x="13" y="2"/>
                    </a:lnTo>
                    <a:lnTo>
                      <a:pt x="13" y="3"/>
                    </a:lnTo>
                    <a:lnTo>
                      <a:pt x="13" y="5"/>
                    </a:lnTo>
                    <a:lnTo>
                      <a:pt x="13" y="7"/>
                    </a:lnTo>
                    <a:lnTo>
                      <a:pt x="7" y="13"/>
                    </a:lnTo>
                    <a:lnTo>
                      <a:pt x="5" y="13"/>
                    </a:lnTo>
                    <a:lnTo>
                      <a:pt x="4" y="13"/>
                    </a:lnTo>
                    <a:lnTo>
                      <a:pt x="2" y="13"/>
                    </a:lnTo>
                    <a:lnTo>
                      <a:pt x="2" y="12"/>
                    </a:lnTo>
                    <a:lnTo>
                      <a:pt x="0" y="12"/>
                    </a:lnTo>
                    <a:lnTo>
                      <a:pt x="0" y="10"/>
                    </a:lnTo>
                    <a:lnTo>
                      <a:pt x="2" y="10"/>
                    </a:lnTo>
                    <a:lnTo>
                      <a:pt x="2" y="8"/>
                    </a:lnTo>
                    <a:lnTo>
                      <a:pt x="7" y="2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20" name="Freeform 86"/>
              <p:cNvSpPr>
                <a:spLocks/>
              </p:cNvSpPr>
              <p:nvPr/>
            </p:nvSpPr>
            <p:spPr bwMode="auto">
              <a:xfrm>
                <a:off x="1857" y="3037"/>
                <a:ext cx="13" cy="12"/>
              </a:xfrm>
              <a:custGeom>
                <a:avLst/>
                <a:gdLst>
                  <a:gd name="T0" fmla="*/ 8 w 13"/>
                  <a:gd name="T1" fmla="*/ 0 h 12"/>
                  <a:gd name="T2" fmla="*/ 10 w 13"/>
                  <a:gd name="T3" fmla="*/ 0 h 12"/>
                  <a:gd name="T4" fmla="*/ 11 w 13"/>
                  <a:gd name="T5" fmla="*/ 0 h 12"/>
                  <a:gd name="T6" fmla="*/ 13 w 13"/>
                  <a:gd name="T7" fmla="*/ 0 h 12"/>
                  <a:gd name="T8" fmla="*/ 13 w 13"/>
                  <a:gd name="T9" fmla="*/ 2 h 12"/>
                  <a:gd name="T10" fmla="*/ 13 w 13"/>
                  <a:gd name="T11" fmla="*/ 4 h 12"/>
                  <a:gd name="T12" fmla="*/ 13 w 13"/>
                  <a:gd name="T13" fmla="*/ 5 h 12"/>
                  <a:gd name="T14" fmla="*/ 6 w 13"/>
                  <a:gd name="T15" fmla="*/ 12 h 12"/>
                  <a:gd name="T16" fmla="*/ 5 w 13"/>
                  <a:gd name="T17" fmla="*/ 12 h 12"/>
                  <a:gd name="T18" fmla="*/ 3 w 13"/>
                  <a:gd name="T19" fmla="*/ 12 h 12"/>
                  <a:gd name="T20" fmla="*/ 1 w 13"/>
                  <a:gd name="T21" fmla="*/ 12 h 12"/>
                  <a:gd name="T22" fmla="*/ 1 w 13"/>
                  <a:gd name="T23" fmla="*/ 10 h 12"/>
                  <a:gd name="T24" fmla="*/ 0 w 13"/>
                  <a:gd name="T25" fmla="*/ 10 h 12"/>
                  <a:gd name="T26" fmla="*/ 0 w 13"/>
                  <a:gd name="T27" fmla="*/ 9 h 12"/>
                  <a:gd name="T28" fmla="*/ 1 w 13"/>
                  <a:gd name="T29" fmla="*/ 7 h 12"/>
                  <a:gd name="T30" fmla="*/ 1 w 13"/>
                  <a:gd name="T31" fmla="*/ 5 h 12"/>
                  <a:gd name="T32" fmla="*/ 8 w 13"/>
                  <a:gd name="T33" fmla="*/ 0 h 12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13" h="12">
                    <a:moveTo>
                      <a:pt x="8" y="0"/>
                    </a:moveTo>
                    <a:lnTo>
                      <a:pt x="10" y="0"/>
                    </a:lnTo>
                    <a:lnTo>
                      <a:pt x="11" y="0"/>
                    </a:lnTo>
                    <a:lnTo>
                      <a:pt x="13" y="0"/>
                    </a:lnTo>
                    <a:lnTo>
                      <a:pt x="13" y="2"/>
                    </a:lnTo>
                    <a:lnTo>
                      <a:pt x="13" y="4"/>
                    </a:lnTo>
                    <a:lnTo>
                      <a:pt x="13" y="5"/>
                    </a:lnTo>
                    <a:lnTo>
                      <a:pt x="6" y="12"/>
                    </a:lnTo>
                    <a:lnTo>
                      <a:pt x="5" y="12"/>
                    </a:lnTo>
                    <a:lnTo>
                      <a:pt x="3" y="12"/>
                    </a:lnTo>
                    <a:lnTo>
                      <a:pt x="1" y="12"/>
                    </a:lnTo>
                    <a:lnTo>
                      <a:pt x="1" y="10"/>
                    </a:lnTo>
                    <a:lnTo>
                      <a:pt x="0" y="10"/>
                    </a:lnTo>
                    <a:lnTo>
                      <a:pt x="0" y="9"/>
                    </a:lnTo>
                    <a:lnTo>
                      <a:pt x="1" y="7"/>
                    </a:lnTo>
                    <a:lnTo>
                      <a:pt x="1" y="5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21" name="Freeform 87"/>
              <p:cNvSpPr>
                <a:spLocks/>
              </p:cNvSpPr>
              <p:nvPr/>
            </p:nvSpPr>
            <p:spPr bwMode="auto">
              <a:xfrm>
                <a:off x="1852" y="3042"/>
                <a:ext cx="13" cy="12"/>
              </a:xfrm>
              <a:custGeom>
                <a:avLst/>
                <a:gdLst>
                  <a:gd name="T0" fmla="*/ 6 w 13"/>
                  <a:gd name="T1" fmla="*/ 0 h 12"/>
                  <a:gd name="T2" fmla="*/ 8 w 13"/>
                  <a:gd name="T3" fmla="*/ 0 h 12"/>
                  <a:gd name="T4" fmla="*/ 10 w 13"/>
                  <a:gd name="T5" fmla="*/ 0 h 12"/>
                  <a:gd name="T6" fmla="*/ 11 w 13"/>
                  <a:gd name="T7" fmla="*/ 0 h 12"/>
                  <a:gd name="T8" fmla="*/ 11 w 13"/>
                  <a:gd name="T9" fmla="*/ 2 h 12"/>
                  <a:gd name="T10" fmla="*/ 13 w 13"/>
                  <a:gd name="T11" fmla="*/ 4 h 12"/>
                  <a:gd name="T12" fmla="*/ 13 w 13"/>
                  <a:gd name="T13" fmla="*/ 5 h 12"/>
                  <a:gd name="T14" fmla="*/ 11 w 13"/>
                  <a:gd name="T15" fmla="*/ 5 h 12"/>
                  <a:gd name="T16" fmla="*/ 11 w 13"/>
                  <a:gd name="T17" fmla="*/ 7 h 12"/>
                  <a:gd name="T18" fmla="*/ 5 w 13"/>
                  <a:gd name="T19" fmla="*/ 12 h 12"/>
                  <a:gd name="T20" fmla="*/ 3 w 13"/>
                  <a:gd name="T21" fmla="*/ 12 h 12"/>
                  <a:gd name="T22" fmla="*/ 1 w 13"/>
                  <a:gd name="T23" fmla="*/ 12 h 12"/>
                  <a:gd name="T24" fmla="*/ 0 w 13"/>
                  <a:gd name="T25" fmla="*/ 12 h 12"/>
                  <a:gd name="T26" fmla="*/ 0 w 13"/>
                  <a:gd name="T27" fmla="*/ 10 h 12"/>
                  <a:gd name="T28" fmla="*/ 0 w 13"/>
                  <a:gd name="T29" fmla="*/ 8 h 12"/>
                  <a:gd name="T30" fmla="*/ 0 w 13"/>
                  <a:gd name="T31" fmla="*/ 7 h 12"/>
                  <a:gd name="T32" fmla="*/ 6 w 13"/>
                  <a:gd name="T33" fmla="*/ 0 h 12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13" h="12">
                    <a:moveTo>
                      <a:pt x="6" y="0"/>
                    </a:moveTo>
                    <a:lnTo>
                      <a:pt x="8" y="0"/>
                    </a:lnTo>
                    <a:lnTo>
                      <a:pt x="10" y="0"/>
                    </a:lnTo>
                    <a:lnTo>
                      <a:pt x="11" y="0"/>
                    </a:lnTo>
                    <a:lnTo>
                      <a:pt x="11" y="2"/>
                    </a:lnTo>
                    <a:lnTo>
                      <a:pt x="13" y="4"/>
                    </a:lnTo>
                    <a:lnTo>
                      <a:pt x="13" y="5"/>
                    </a:lnTo>
                    <a:lnTo>
                      <a:pt x="11" y="5"/>
                    </a:lnTo>
                    <a:lnTo>
                      <a:pt x="11" y="7"/>
                    </a:lnTo>
                    <a:lnTo>
                      <a:pt x="5" y="12"/>
                    </a:lnTo>
                    <a:lnTo>
                      <a:pt x="3" y="12"/>
                    </a:lnTo>
                    <a:lnTo>
                      <a:pt x="1" y="12"/>
                    </a:lnTo>
                    <a:lnTo>
                      <a:pt x="0" y="12"/>
                    </a:lnTo>
                    <a:lnTo>
                      <a:pt x="0" y="10"/>
                    </a:lnTo>
                    <a:lnTo>
                      <a:pt x="0" y="8"/>
                    </a:lnTo>
                    <a:lnTo>
                      <a:pt x="0" y="7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22" name="Freeform 88"/>
              <p:cNvSpPr>
                <a:spLocks/>
              </p:cNvSpPr>
              <p:nvPr/>
            </p:nvSpPr>
            <p:spPr bwMode="auto">
              <a:xfrm>
                <a:off x="1844" y="3049"/>
                <a:ext cx="13" cy="10"/>
              </a:xfrm>
              <a:custGeom>
                <a:avLst/>
                <a:gdLst>
                  <a:gd name="T0" fmla="*/ 8 w 13"/>
                  <a:gd name="T1" fmla="*/ 0 h 10"/>
                  <a:gd name="T2" fmla="*/ 9 w 13"/>
                  <a:gd name="T3" fmla="*/ 0 h 10"/>
                  <a:gd name="T4" fmla="*/ 11 w 13"/>
                  <a:gd name="T5" fmla="*/ 0 h 10"/>
                  <a:gd name="T6" fmla="*/ 13 w 13"/>
                  <a:gd name="T7" fmla="*/ 0 h 10"/>
                  <a:gd name="T8" fmla="*/ 13 w 13"/>
                  <a:gd name="T9" fmla="*/ 1 h 10"/>
                  <a:gd name="T10" fmla="*/ 13 w 13"/>
                  <a:gd name="T11" fmla="*/ 3 h 10"/>
                  <a:gd name="T12" fmla="*/ 13 w 13"/>
                  <a:gd name="T13" fmla="*/ 5 h 10"/>
                  <a:gd name="T14" fmla="*/ 5 w 13"/>
                  <a:gd name="T15" fmla="*/ 10 h 10"/>
                  <a:gd name="T16" fmla="*/ 3 w 13"/>
                  <a:gd name="T17" fmla="*/ 10 h 10"/>
                  <a:gd name="T18" fmla="*/ 1 w 13"/>
                  <a:gd name="T19" fmla="*/ 10 h 10"/>
                  <a:gd name="T20" fmla="*/ 0 w 13"/>
                  <a:gd name="T21" fmla="*/ 10 h 10"/>
                  <a:gd name="T22" fmla="*/ 0 w 13"/>
                  <a:gd name="T23" fmla="*/ 8 h 10"/>
                  <a:gd name="T24" fmla="*/ 0 w 13"/>
                  <a:gd name="T25" fmla="*/ 6 h 10"/>
                  <a:gd name="T26" fmla="*/ 0 w 13"/>
                  <a:gd name="T27" fmla="*/ 5 h 10"/>
                  <a:gd name="T28" fmla="*/ 1 w 13"/>
                  <a:gd name="T29" fmla="*/ 5 h 10"/>
                  <a:gd name="T30" fmla="*/ 8 w 13"/>
                  <a:gd name="T31" fmla="*/ 0 h 10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13" h="10">
                    <a:moveTo>
                      <a:pt x="8" y="0"/>
                    </a:moveTo>
                    <a:lnTo>
                      <a:pt x="9" y="0"/>
                    </a:lnTo>
                    <a:lnTo>
                      <a:pt x="11" y="0"/>
                    </a:lnTo>
                    <a:lnTo>
                      <a:pt x="13" y="0"/>
                    </a:lnTo>
                    <a:lnTo>
                      <a:pt x="13" y="1"/>
                    </a:lnTo>
                    <a:lnTo>
                      <a:pt x="13" y="3"/>
                    </a:lnTo>
                    <a:lnTo>
                      <a:pt x="13" y="5"/>
                    </a:lnTo>
                    <a:lnTo>
                      <a:pt x="5" y="10"/>
                    </a:lnTo>
                    <a:lnTo>
                      <a:pt x="3" y="10"/>
                    </a:lnTo>
                    <a:lnTo>
                      <a:pt x="1" y="10"/>
                    </a:lnTo>
                    <a:lnTo>
                      <a:pt x="0" y="10"/>
                    </a:lnTo>
                    <a:lnTo>
                      <a:pt x="0" y="8"/>
                    </a:lnTo>
                    <a:lnTo>
                      <a:pt x="0" y="6"/>
                    </a:lnTo>
                    <a:lnTo>
                      <a:pt x="0" y="5"/>
                    </a:lnTo>
                    <a:lnTo>
                      <a:pt x="1" y="5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23" name="Freeform 89"/>
              <p:cNvSpPr>
                <a:spLocks/>
              </p:cNvSpPr>
              <p:nvPr/>
            </p:nvSpPr>
            <p:spPr bwMode="auto">
              <a:xfrm>
                <a:off x="1835" y="3054"/>
                <a:ext cx="15" cy="10"/>
              </a:xfrm>
              <a:custGeom>
                <a:avLst/>
                <a:gdLst>
                  <a:gd name="T0" fmla="*/ 10 w 15"/>
                  <a:gd name="T1" fmla="*/ 0 h 10"/>
                  <a:gd name="T2" fmla="*/ 12 w 15"/>
                  <a:gd name="T3" fmla="*/ 0 h 10"/>
                  <a:gd name="T4" fmla="*/ 14 w 15"/>
                  <a:gd name="T5" fmla="*/ 0 h 10"/>
                  <a:gd name="T6" fmla="*/ 15 w 15"/>
                  <a:gd name="T7" fmla="*/ 0 h 10"/>
                  <a:gd name="T8" fmla="*/ 15 w 15"/>
                  <a:gd name="T9" fmla="*/ 1 h 10"/>
                  <a:gd name="T10" fmla="*/ 15 w 15"/>
                  <a:gd name="T11" fmla="*/ 3 h 10"/>
                  <a:gd name="T12" fmla="*/ 15 w 15"/>
                  <a:gd name="T13" fmla="*/ 5 h 10"/>
                  <a:gd name="T14" fmla="*/ 14 w 15"/>
                  <a:gd name="T15" fmla="*/ 5 h 10"/>
                  <a:gd name="T16" fmla="*/ 5 w 15"/>
                  <a:gd name="T17" fmla="*/ 10 h 10"/>
                  <a:gd name="T18" fmla="*/ 4 w 15"/>
                  <a:gd name="T19" fmla="*/ 10 h 10"/>
                  <a:gd name="T20" fmla="*/ 2 w 15"/>
                  <a:gd name="T21" fmla="*/ 10 h 10"/>
                  <a:gd name="T22" fmla="*/ 2 w 15"/>
                  <a:gd name="T23" fmla="*/ 8 h 10"/>
                  <a:gd name="T24" fmla="*/ 0 w 15"/>
                  <a:gd name="T25" fmla="*/ 8 h 10"/>
                  <a:gd name="T26" fmla="*/ 0 w 15"/>
                  <a:gd name="T27" fmla="*/ 6 h 10"/>
                  <a:gd name="T28" fmla="*/ 2 w 15"/>
                  <a:gd name="T29" fmla="*/ 5 h 10"/>
                  <a:gd name="T30" fmla="*/ 2 w 15"/>
                  <a:gd name="T31" fmla="*/ 3 h 10"/>
                  <a:gd name="T32" fmla="*/ 10 w 15"/>
                  <a:gd name="T33" fmla="*/ 0 h 10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15" h="10">
                    <a:moveTo>
                      <a:pt x="10" y="0"/>
                    </a:moveTo>
                    <a:lnTo>
                      <a:pt x="12" y="0"/>
                    </a:lnTo>
                    <a:lnTo>
                      <a:pt x="14" y="0"/>
                    </a:lnTo>
                    <a:lnTo>
                      <a:pt x="15" y="0"/>
                    </a:lnTo>
                    <a:lnTo>
                      <a:pt x="15" y="1"/>
                    </a:lnTo>
                    <a:lnTo>
                      <a:pt x="15" y="3"/>
                    </a:lnTo>
                    <a:lnTo>
                      <a:pt x="15" y="5"/>
                    </a:lnTo>
                    <a:lnTo>
                      <a:pt x="14" y="5"/>
                    </a:lnTo>
                    <a:lnTo>
                      <a:pt x="5" y="10"/>
                    </a:lnTo>
                    <a:lnTo>
                      <a:pt x="4" y="10"/>
                    </a:lnTo>
                    <a:lnTo>
                      <a:pt x="2" y="10"/>
                    </a:lnTo>
                    <a:lnTo>
                      <a:pt x="2" y="8"/>
                    </a:lnTo>
                    <a:lnTo>
                      <a:pt x="0" y="8"/>
                    </a:lnTo>
                    <a:lnTo>
                      <a:pt x="0" y="6"/>
                    </a:lnTo>
                    <a:lnTo>
                      <a:pt x="2" y="5"/>
                    </a:lnTo>
                    <a:lnTo>
                      <a:pt x="2" y="3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24" name="Freeform 90"/>
              <p:cNvSpPr>
                <a:spLocks/>
              </p:cNvSpPr>
              <p:nvPr/>
            </p:nvSpPr>
            <p:spPr bwMode="auto">
              <a:xfrm>
                <a:off x="1829" y="3057"/>
                <a:ext cx="15" cy="10"/>
              </a:xfrm>
              <a:custGeom>
                <a:avLst/>
                <a:gdLst>
                  <a:gd name="T0" fmla="*/ 8 w 15"/>
                  <a:gd name="T1" fmla="*/ 0 h 10"/>
                  <a:gd name="T2" fmla="*/ 10 w 15"/>
                  <a:gd name="T3" fmla="*/ 0 h 10"/>
                  <a:gd name="T4" fmla="*/ 11 w 15"/>
                  <a:gd name="T5" fmla="*/ 0 h 10"/>
                  <a:gd name="T6" fmla="*/ 13 w 15"/>
                  <a:gd name="T7" fmla="*/ 0 h 10"/>
                  <a:gd name="T8" fmla="*/ 13 w 15"/>
                  <a:gd name="T9" fmla="*/ 2 h 10"/>
                  <a:gd name="T10" fmla="*/ 15 w 15"/>
                  <a:gd name="T11" fmla="*/ 2 h 10"/>
                  <a:gd name="T12" fmla="*/ 15 w 15"/>
                  <a:gd name="T13" fmla="*/ 3 h 10"/>
                  <a:gd name="T14" fmla="*/ 15 w 15"/>
                  <a:gd name="T15" fmla="*/ 5 h 10"/>
                  <a:gd name="T16" fmla="*/ 13 w 15"/>
                  <a:gd name="T17" fmla="*/ 5 h 10"/>
                  <a:gd name="T18" fmla="*/ 13 w 15"/>
                  <a:gd name="T19" fmla="*/ 7 h 10"/>
                  <a:gd name="T20" fmla="*/ 11 w 15"/>
                  <a:gd name="T21" fmla="*/ 7 h 10"/>
                  <a:gd name="T22" fmla="*/ 3 w 15"/>
                  <a:gd name="T23" fmla="*/ 10 h 10"/>
                  <a:gd name="T24" fmla="*/ 2 w 15"/>
                  <a:gd name="T25" fmla="*/ 10 h 10"/>
                  <a:gd name="T26" fmla="*/ 0 w 15"/>
                  <a:gd name="T27" fmla="*/ 10 h 10"/>
                  <a:gd name="T28" fmla="*/ 0 w 15"/>
                  <a:gd name="T29" fmla="*/ 8 h 10"/>
                  <a:gd name="T30" fmla="*/ 0 w 15"/>
                  <a:gd name="T31" fmla="*/ 7 h 10"/>
                  <a:gd name="T32" fmla="*/ 0 w 15"/>
                  <a:gd name="T33" fmla="*/ 5 h 10"/>
                  <a:gd name="T34" fmla="*/ 2 w 15"/>
                  <a:gd name="T35" fmla="*/ 5 h 10"/>
                  <a:gd name="T36" fmla="*/ 8 w 15"/>
                  <a:gd name="T37" fmla="*/ 0 h 1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15" h="10">
                    <a:moveTo>
                      <a:pt x="8" y="0"/>
                    </a:moveTo>
                    <a:lnTo>
                      <a:pt x="10" y="0"/>
                    </a:lnTo>
                    <a:lnTo>
                      <a:pt x="11" y="0"/>
                    </a:lnTo>
                    <a:lnTo>
                      <a:pt x="13" y="0"/>
                    </a:lnTo>
                    <a:lnTo>
                      <a:pt x="13" y="2"/>
                    </a:lnTo>
                    <a:lnTo>
                      <a:pt x="15" y="2"/>
                    </a:lnTo>
                    <a:lnTo>
                      <a:pt x="15" y="3"/>
                    </a:lnTo>
                    <a:lnTo>
                      <a:pt x="15" y="5"/>
                    </a:lnTo>
                    <a:lnTo>
                      <a:pt x="13" y="5"/>
                    </a:lnTo>
                    <a:lnTo>
                      <a:pt x="13" y="7"/>
                    </a:lnTo>
                    <a:lnTo>
                      <a:pt x="11" y="7"/>
                    </a:lnTo>
                    <a:lnTo>
                      <a:pt x="3" y="10"/>
                    </a:lnTo>
                    <a:lnTo>
                      <a:pt x="2" y="10"/>
                    </a:lnTo>
                    <a:lnTo>
                      <a:pt x="0" y="10"/>
                    </a:lnTo>
                    <a:lnTo>
                      <a:pt x="0" y="8"/>
                    </a:lnTo>
                    <a:lnTo>
                      <a:pt x="0" y="7"/>
                    </a:lnTo>
                    <a:lnTo>
                      <a:pt x="0" y="5"/>
                    </a:lnTo>
                    <a:lnTo>
                      <a:pt x="2" y="5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25" name="Freeform 91"/>
              <p:cNvSpPr>
                <a:spLocks/>
              </p:cNvSpPr>
              <p:nvPr/>
            </p:nvSpPr>
            <p:spPr bwMode="auto">
              <a:xfrm>
                <a:off x="1821" y="3060"/>
                <a:ext cx="14" cy="10"/>
              </a:xfrm>
              <a:custGeom>
                <a:avLst/>
                <a:gdLst>
                  <a:gd name="T0" fmla="*/ 10 w 14"/>
                  <a:gd name="T1" fmla="*/ 2 h 10"/>
                  <a:gd name="T2" fmla="*/ 11 w 14"/>
                  <a:gd name="T3" fmla="*/ 0 h 10"/>
                  <a:gd name="T4" fmla="*/ 11 w 14"/>
                  <a:gd name="T5" fmla="*/ 2 h 10"/>
                  <a:gd name="T6" fmla="*/ 13 w 14"/>
                  <a:gd name="T7" fmla="*/ 2 h 10"/>
                  <a:gd name="T8" fmla="*/ 14 w 14"/>
                  <a:gd name="T9" fmla="*/ 2 h 10"/>
                  <a:gd name="T10" fmla="*/ 14 w 14"/>
                  <a:gd name="T11" fmla="*/ 4 h 10"/>
                  <a:gd name="T12" fmla="*/ 14 w 14"/>
                  <a:gd name="T13" fmla="*/ 5 h 10"/>
                  <a:gd name="T14" fmla="*/ 14 w 14"/>
                  <a:gd name="T15" fmla="*/ 7 h 10"/>
                  <a:gd name="T16" fmla="*/ 13 w 14"/>
                  <a:gd name="T17" fmla="*/ 7 h 10"/>
                  <a:gd name="T18" fmla="*/ 11 w 14"/>
                  <a:gd name="T19" fmla="*/ 7 h 10"/>
                  <a:gd name="T20" fmla="*/ 3 w 14"/>
                  <a:gd name="T21" fmla="*/ 10 h 10"/>
                  <a:gd name="T22" fmla="*/ 1 w 14"/>
                  <a:gd name="T23" fmla="*/ 10 h 10"/>
                  <a:gd name="T24" fmla="*/ 0 w 14"/>
                  <a:gd name="T25" fmla="*/ 10 h 10"/>
                  <a:gd name="T26" fmla="*/ 0 w 14"/>
                  <a:gd name="T27" fmla="*/ 8 h 10"/>
                  <a:gd name="T28" fmla="*/ 0 w 14"/>
                  <a:gd name="T29" fmla="*/ 7 h 10"/>
                  <a:gd name="T30" fmla="*/ 0 w 14"/>
                  <a:gd name="T31" fmla="*/ 5 h 10"/>
                  <a:gd name="T32" fmla="*/ 1 w 14"/>
                  <a:gd name="T33" fmla="*/ 5 h 10"/>
                  <a:gd name="T34" fmla="*/ 10 w 14"/>
                  <a:gd name="T35" fmla="*/ 2 h 10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14" h="10">
                    <a:moveTo>
                      <a:pt x="10" y="2"/>
                    </a:moveTo>
                    <a:lnTo>
                      <a:pt x="11" y="0"/>
                    </a:lnTo>
                    <a:lnTo>
                      <a:pt x="11" y="2"/>
                    </a:lnTo>
                    <a:lnTo>
                      <a:pt x="13" y="2"/>
                    </a:lnTo>
                    <a:lnTo>
                      <a:pt x="14" y="2"/>
                    </a:lnTo>
                    <a:lnTo>
                      <a:pt x="14" y="4"/>
                    </a:lnTo>
                    <a:lnTo>
                      <a:pt x="14" y="5"/>
                    </a:lnTo>
                    <a:lnTo>
                      <a:pt x="14" y="7"/>
                    </a:lnTo>
                    <a:lnTo>
                      <a:pt x="13" y="7"/>
                    </a:lnTo>
                    <a:lnTo>
                      <a:pt x="11" y="7"/>
                    </a:lnTo>
                    <a:lnTo>
                      <a:pt x="3" y="10"/>
                    </a:lnTo>
                    <a:lnTo>
                      <a:pt x="1" y="10"/>
                    </a:lnTo>
                    <a:lnTo>
                      <a:pt x="0" y="10"/>
                    </a:lnTo>
                    <a:lnTo>
                      <a:pt x="0" y="8"/>
                    </a:lnTo>
                    <a:lnTo>
                      <a:pt x="0" y="7"/>
                    </a:lnTo>
                    <a:lnTo>
                      <a:pt x="0" y="5"/>
                    </a:lnTo>
                    <a:lnTo>
                      <a:pt x="1" y="5"/>
                    </a:lnTo>
                    <a:lnTo>
                      <a:pt x="10" y="2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26" name="Freeform 92"/>
              <p:cNvSpPr>
                <a:spLocks/>
              </p:cNvSpPr>
              <p:nvPr/>
            </p:nvSpPr>
            <p:spPr bwMode="auto">
              <a:xfrm>
                <a:off x="1811" y="3065"/>
                <a:ext cx="16" cy="8"/>
              </a:xfrm>
              <a:custGeom>
                <a:avLst/>
                <a:gdLst>
                  <a:gd name="T0" fmla="*/ 11 w 16"/>
                  <a:gd name="T1" fmla="*/ 0 h 8"/>
                  <a:gd name="T2" fmla="*/ 13 w 16"/>
                  <a:gd name="T3" fmla="*/ 0 h 8"/>
                  <a:gd name="T4" fmla="*/ 15 w 16"/>
                  <a:gd name="T5" fmla="*/ 0 h 8"/>
                  <a:gd name="T6" fmla="*/ 16 w 16"/>
                  <a:gd name="T7" fmla="*/ 0 h 8"/>
                  <a:gd name="T8" fmla="*/ 16 w 16"/>
                  <a:gd name="T9" fmla="*/ 2 h 8"/>
                  <a:gd name="T10" fmla="*/ 16 w 16"/>
                  <a:gd name="T11" fmla="*/ 3 h 8"/>
                  <a:gd name="T12" fmla="*/ 16 w 16"/>
                  <a:gd name="T13" fmla="*/ 5 h 8"/>
                  <a:gd name="T14" fmla="*/ 15 w 16"/>
                  <a:gd name="T15" fmla="*/ 5 h 8"/>
                  <a:gd name="T16" fmla="*/ 13 w 16"/>
                  <a:gd name="T17" fmla="*/ 5 h 8"/>
                  <a:gd name="T18" fmla="*/ 5 w 16"/>
                  <a:gd name="T19" fmla="*/ 8 h 8"/>
                  <a:gd name="T20" fmla="*/ 3 w 16"/>
                  <a:gd name="T21" fmla="*/ 8 h 8"/>
                  <a:gd name="T22" fmla="*/ 2 w 16"/>
                  <a:gd name="T23" fmla="*/ 8 h 8"/>
                  <a:gd name="T24" fmla="*/ 2 w 16"/>
                  <a:gd name="T25" fmla="*/ 7 h 8"/>
                  <a:gd name="T26" fmla="*/ 0 w 16"/>
                  <a:gd name="T27" fmla="*/ 5 h 8"/>
                  <a:gd name="T28" fmla="*/ 2 w 16"/>
                  <a:gd name="T29" fmla="*/ 3 h 8"/>
                  <a:gd name="T30" fmla="*/ 2 w 16"/>
                  <a:gd name="T31" fmla="*/ 2 h 8"/>
                  <a:gd name="T32" fmla="*/ 3 w 16"/>
                  <a:gd name="T33" fmla="*/ 2 h 8"/>
                  <a:gd name="T34" fmla="*/ 11 w 16"/>
                  <a:gd name="T35" fmla="*/ 0 h 8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16" h="8">
                    <a:moveTo>
                      <a:pt x="11" y="0"/>
                    </a:moveTo>
                    <a:lnTo>
                      <a:pt x="13" y="0"/>
                    </a:lnTo>
                    <a:lnTo>
                      <a:pt x="15" y="0"/>
                    </a:lnTo>
                    <a:lnTo>
                      <a:pt x="16" y="0"/>
                    </a:lnTo>
                    <a:lnTo>
                      <a:pt x="16" y="2"/>
                    </a:lnTo>
                    <a:lnTo>
                      <a:pt x="16" y="3"/>
                    </a:lnTo>
                    <a:lnTo>
                      <a:pt x="16" y="5"/>
                    </a:lnTo>
                    <a:lnTo>
                      <a:pt x="15" y="5"/>
                    </a:lnTo>
                    <a:lnTo>
                      <a:pt x="13" y="5"/>
                    </a:lnTo>
                    <a:lnTo>
                      <a:pt x="5" y="8"/>
                    </a:lnTo>
                    <a:lnTo>
                      <a:pt x="3" y="8"/>
                    </a:lnTo>
                    <a:lnTo>
                      <a:pt x="2" y="8"/>
                    </a:lnTo>
                    <a:lnTo>
                      <a:pt x="2" y="7"/>
                    </a:lnTo>
                    <a:lnTo>
                      <a:pt x="0" y="5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3" y="2"/>
                    </a:ln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27" name="Freeform 93"/>
              <p:cNvSpPr>
                <a:spLocks/>
              </p:cNvSpPr>
              <p:nvPr/>
            </p:nvSpPr>
            <p:spPr bwMode="auto">
              <a:xfrm>
                <a:off x="1803" y="3067"/>
                <a:ext cx="16" cy="8"/>
              </a:xfrm>
              <a:custGeom>
                <a:avLst/>
                <a:gdLst>
                  <a:gd name="T0" fmla="*/ 11 w 16"/>
                  <a:gd name="T1" fmla="*/ 0 h 8"/>
                  <a:gd name="T2" fmla="*/ 13 w 16"/>
                  <a:gd name="T3" fmla="*/ 0 h 8"/>
                  <a:gd name="T4" fmla="*/ 14 w 16"/>
                  <a:gd name="T5" fmla="*/ 0 h 8"/>
                  <a:gd name="T6" fmla="*/ 16 w 16"/>
                  <a:gd name="T7" fmla="*/ 1 h 8"/>
                  <a:gd name="T8" fmla="*/ 16 w 16"/>
                  <a:gd name="T9" fmla="*/ 3 h 8"/>
                  <a:gd name="T10" fmla="*/ 16 w 16"/>
                  <a:gd name="T11" fmla="*/ 5 h 8"/>
                  <a:gd name="T12" fmla="*/ 14 w 16"/>
                  <a:gd name="T13" fmla="*/ 6 h 8"/>
                  <a:gd name="T14" fmla="*/ 13 w 16"/>
                  <a:gd name="T15" fmla="*/ 6 h 8"/>
                  <a:gd name="T16" fmla="*/ 5 w 16"/>
                  <a:gd name="T17" fmla="*/ 8 h 8"/>
                  <a:gd name="T18" fmla="*/ 3 w 16"/>
                  <a:gd name="T19" fmla="*/ 8 h 8"/>
                  <a:gd name="T20" fmla="*/ 1 w 16"/>
                  <a:gd name="T21" fmla="*/ 8 h 8"/>
                  <a:gd name="T22" fmla="*/ 1 w 16"/>
                  <a:gd name="T23" fmla="*/ 6 h 8"/>
                  <a:gd name="T24" fmla="*/ 0 w 16"/>
                  <a:gd name="T25" fmla="*/ 6 h 8"/>
                  <a:gd name="T26" fmla="*/ 0 w 16"/>
                  <a:gd name="T27" fmla="*/ 5 h 8"/>
                  <a:gd name="T28" fmla="*/ 0 w 16"/>
                  <a:gd name="T29" fmla="*/ 3 h 8"/>
                  <a:gd name="T30" fmla="*/ 1 w 16"/>
                  <a:gd name="T31" fmla="*/ 3 h 8"/>
                  <a:gd name="T32" fmla="*/ 1 w 16"/>
                  <a:gd name="T33" fmla="*/ 1 h 8"/>
                  <a:gd name="T34" fmla="*/ 3 w 16"/>
                  <a:gd name="T35" fmla="*/ 1 h 8"/>
                  <a:gd name="T36" fmla="*/ 11 w 16"/>
                  <a:gd name="T37" fmla="*/ 0 h 8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16" h="8">
                    <a:moveTo>
                      <a:pt x="11" y="0"/>
                    </a:moveTo>
                    <a:lnTo>
                      <a:pt x="13" y="0"/>
                    </a:lnTo>
                    <a:lnTo>
                      <a:pt x="14" y="0"/>
                    </a:lnTo>
                    <a:lnTo>
                      <a:pt x="16" y="1"/>
                    </a:lnTo>
                    <a:lnTo>
                      <a:pt x="16" y="3"/>
                    </a:lnTo>
                    <a:lnTo>
                      <a:pt x="16" y="5"/>
                    </a:lnTo>
                    <a:lnTo>
                      <a:pt x="14" y="6"/>
                    </a:lnTo>
                    <a:lnTo>
                      <a:pt x="13" y="6"/>
                    </a:lnTo>
                    <a:lnTo>
                      <a:pt x="5" y="8"/>
                    </a:lnTo>
                    <a:lnTo>
                      <a:pt x="3" y="8"/>
                    </a:lnTo>
                    <a:lnTo>
                      <a:pt x="1" y="8"/>
                    </a:lnTo>
                    <a:lnTo>
                      <a:pt x="1" y="6"/>
                    </a:lnTo>
                    <a:lnTo>
                      <a:pt x="0" y="6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1" y="3"/>
                    </a:lnTo>
                    <a:lnTo>
                      <a:pt x="1" y="1"/>
                    </a:lnTo>
                    <a:lnTo>
                      <a:pt x="3" y="1"/>
                    </a:ln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28" name="Freeform 94"/>
              <p:cNvSpPr>
                <a:spLocks/>
              </p:cNvSpPr>
              <p:nvPr/>
            </p:nvSpPr>
            <p:spPr bwMode="auto">
              <a:xfrm>
                <a:off x="1795" y="3068"/>
                <a:ext cx="16" cy="9"/>
              </a:xfrm>
              <a:custGeom>
                <a:avLst/>
                <a:gdLst>
                  <a:gd name="T0" fmla="*/ 11 w 16"/>
                  <a:gd name="T1" fmla="*/ 0 h 9"/>
                  <a:gd name="T2" fmla="*/ 13 w 16"/>
                  <a:gd name="T3" fmla="*/ 0 h 9"/>
                  <a:gd name="T4" fmla="*/ 14 w 16"/>
                  <a:gd name="T5" fmla="*/ 2 h 9"/>
                  <a:gd name="T6" fmla="*/ 16 w 16"/>
                  <a:gd name="T7" fmla="*/ 4 h 9"/>
                  <a:gd name="T8" fmla="*/ 16 w 16"/>
                  <a:gd name="T9" fmla="*/ 5 h 9"/>
                  <a:gd name="T10" fmla="*/ 14 w 16"/>
                  <a:gd name="T11" fmla="*/ 5 h 9"/>
                  <a:gd name="T12" fmla="*/ 13 w 16"/>
                  <a:gd name="T13" fmla="*/ 7 h 9"/>
                  <a:gd name="T14" fmla="*/ 3 w 16"/>
                  <a:gd name="T15" fmla="*/ 9 h 9"/>
                  <a:gd name="T16" fmla="*/ 1 w 16"/>
                  <a:gd name="T17" fmla="*/ 9 h 9"/>
                  <a:gd name="T18" fmla="*/ 1 w 16"/>
                  <a:gd name="T19" fmla="*/ 7 h 9"/>
                  <a:gd name="T20" fmla="*/ 0 w 16"/>
                  <a:gd name="T21" fmla="*/ 7 h 9"/>
                  <a:gd name="T22" fmla="*/ 0 w 16"/>
                  <a:gd name="T23" fmla="*/ 5 h 9"/>
                  <a:gd name="T24" fmla="*/ 0 w 16"/>
                  <a:gd name="T25" fmla="*/ 4 h 9"/>
                  <a:gd name="T26" fmla="*/ 0 w 16"/>
                  <a:gd name="T27" fmla="*/ 2 h 9"/>
                  <a:gd name="T28" fmla="*/ 1 w 16"/>
                  <a:gd name="T29" fmla="*/ 2 h 9"/>
                  <a:gd name="T30" fmla="*/ 11 w 16"/>
                  <a:gd name="T31" fmla="*/ 0 h 9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16" h="9">
                    <a:moveTo>
                      <a:pt x="11" y="0"/>
                    </a:moveTo>
                    <a:lnTo>
                      <a:pt x="13" y="0"/>
                    </a:lnTo>
                    <a:lnTo>
                      <a:pt x="14" y="2"/>
                    </a:lnTo>
                    <a:lnTo>
                      <a:pt x="16" y="4"/>
                    </a:lnTo>
                    <a:lnTo>
                      <a:pt x="16" y="5"/>
                    </a:lnTo>
                    <a:lnTo>
                      <a:pt x="14" y="5"/>
                    </a:lnTo>
                    <a:lnTo>
                      <a:pt x="13" y="7"/>
                    </a:lnTo>
                    <a:lnTo>
                      <a:pt x="3" y="9"/>
                    </a:lnTo>
                    <a:lnTo>
                      <a:pt x="1" y="9"/>
                    </a:lnTo>
                    <a:lnTo>
                      <a:pt x="1" y="7"/>
                    </a:lnTo>
                    <a:lnTo>
                      <a:pt x="0" y="7"/>
                    </a:lnTo>
                    <a:lnTo>
                      <a:pt x="0" y="5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29" name="Freeform 95"/>
              <p:cNvSpPr>
                <a:spLocks/>
              </p:cNvSpPr>
              <p:nvPr/>
            </p:nvSpPr>
            <p:spPr bwMode="auto">
              <a:xfrm>
                <a:off x="1786" y="3070"/>
                <a:ext cx="15" cy="7"/>
              </a:xfrm>
              <a:custGeom>
                <a:avLst/>
                <a:gdLst>
                  <a:gd name="T0" fmla="*/ 12 w 15"/>
                  <a:gd name="T1" fmla="*/ 0 h 7"/>
                  <a:gd name="T2" fmla="*/ 13 w 15"/>
                  <a:gd name="T3" fmla="*/ 0 h 7"/>
                  <a:gd name="T4" fmla="*/ 15 w 15"/>
                  <a:gd name="T5" fmla="*/ 0 h 7"/>
                  <a:gd name="T6" fmla="*/ 15 w 15"/>
                  <a:gd name="T7" fmla="*/ 2 h 7"/>
                  <a:gd name="T8" fmla="*/ 15 w 15"/>
                  <a:gd name="T9" fmla="*/ 3 h 7"/>
                  <a:gd name="T10" fmla="*/ 15 w 15"/>
                  <a:gd name="T11" fmla="*/ 5 h 7"/>
                  <a:gd name="T12" fmla="*/ 13 w 15"/>
                  <a:gd name="T13" fmla="*/ 5 h 7"/>
                  <a:gd name="T14" fmla="*/ 13 w 15"/>
                  <a:gd name="T15" fmla="*/ 7 h 7"/>
                  <a:gd name="T16" fmla="*/ 12 w 15"/>
                  <a:gd name="T17" fmla="*/ 7 h 7"/>
                  <a:gd name="T18" fmla="*/ 4 w 15"/>
                  <a:gd name="T19" fmla="*/ 7 h 7"/>
                  <a:gd name="T20" fmla="*/ 2 w 15"/>
                  <a:gd name="T21" fmla="*/ 7 h 7"/>
                  <a:gd name="T22" fmla="*/ 0 w 15"/>
                  <a:gd name="T23" fmla="*/ 5 h 7"/>
                  <a:gd name="T24" fmla="*/ 0 w 15"/>
                  <a:gd name="T25" fmla="*/ 3 h 7"/>
                  <a:gd name="T26" fmla="*/ 0 w 15"/>
                  <a:gd name="T27" fmla="*/ 2 h 7"/>
                  <a:gd name="T28" fmla="*/ 0 w 15"/>
                  <a:gd name="T29" fmla="*/ 0 h 7"/>
                  <a:gd name="T30" fmla="*/ 2 w 15"/>
                  <a:gd name="T31" fmla="*/ 0 h 7"/>
                  <a:gd name="T32" fmla="*/ 12 w 15"/>
                  <a:gd name="T33" fmla="*/ 0 h 7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15" h="7">
                    <a:moveTo>
                      <a:pt x="12" y="0"/>
                    </a:moveTo>
                    <a:lnTo>
                      <a:pt x="13" y="0"/>
                    </a:lnTo>
                    <a:lnTo>
                      <a:pt x="15" y="0"/>
                    </a:lnTo>
                    <a:lnTo>
                      <a:pt x="15" y="2"/>
                    </a:lnTo>
                    <a:lnTo>
                      <a:pt x="15" y="3"/>
                    </a:lnTo>
                    <a:lnTo>
                      <a:pt x="15" y="5"/>
                    </a:lnTo>
                    <a:lnTo>
                      <a:pt x="13" y="5"/>
                    </a:lnTo>
                    <a:lnTo>
                      <a:pt x="13" y="7"/>
                    </a:lnTo>
                    <a:lnTo>
                      <a:pt x="12" y="7"/>
                    </a:lnTo>
                    <a:lnTo>
                      <a:pt x="4" y="7"/>
                    </a:lnTo>
                    <a:lnTo>
                      <a:pt x="2" y="7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30" name="Freeform 96"/>
              <p:cNvSpPr>
                <a:spLocks/>
              </p:cNvSpPr>
              <p:nvPr/>
            </p:nvSpPr>
            <p:spPr bwMode="auto">
              <a:xfrm>
                <a:off x="1778" y="3070"/>
                <a:ext cx="15" cy="7"/>
              </a:xfrm>
              <a:custGeom>
                <a:avLst/>
                <a:gdLst>
                  <a:gd name="T0" fmla="*/ 10 w 15"/>
                  <a:gd name="T1" fmla="*/ 0 h 7"/>
                  <a:gd name="T2" fmla="*/ 12 w 15"/>
                  <a:gd name="T3" fmla="*/ 0 h 7"/>
                  <a:gd name="T4" fmla="*/ 13 w 15"/>
                  <a:gd name="T5" fmla="*/ 0 h 7"/>
                  <a:gd name="T6" fmla="*/ 13 w 15"/>
                  <a:gd name="T7" fmla="*/ 2 h 7"/>
                  <a:gd name="T8" fmla="*/ 15 w 15"/>
                  <a:gd name="T9" fmla="*/ 3 h 7"/>
                  <a:gd name="T10" fmla="*/ 15 w 15"/>
                  <a:gd name="T11" fmla="*/ 5 h 7"/>
                  <a:gd name="T12" fmla="*/ 13 w 15"/>
                  <a:gd name="T13" fmla="*/ 5 h 7"/>
                  <a:gd name="T14" fmla="*/ 13 w 15"/>
                  <a:gd name="T15" fmla="*/ 7 h 7"/>
                  <a:gd name="T16" fmla="*/ 12 w 15"/>
                  <a:gd name="T17" fmla="*/ 7 h 7"/>
                  <a:gd name="T18" fmla="*/ 10 w 15"/>
                  <a:gd name="T19" fmla="*/ 7 h 7"/>
                  <a:gd name="T20" fmla="*/ 2 w 15"/>
                  <a:gd name="T21" fmla="*/ 7 h 7"/>
                  <a:gd name="T22" fmla="*/ 0 w 15"/>
                  <a:gd name="T23" fmla="*/ 5 h 7"/>
                  <a:gd name="T24" fmla="*/ 0 w 15"/>
                  <a:gd name="T25" fmla="*/ 3 h 7"/>
                  <a:gd name="T26" fmla="*/ 0 w 15"/>
                  <a:gd name="T27" fmla="*/ 2 h 7"/>
                  <a:gd name="T28" fmla="*/ 0 w 15"/>
                  <a:gd name="T29" fmla="*/ 0 h 7"/>
                  <a:gd name="T30" fmla="*/ 2 w 15"/>
                  <a:gd name="T31" fmla="*/ 0 h 7"/>
                  <a:gd name="T32" fmla="*/ 10 w 15"/>
                  <a:gd name="T33" fmla="*/ 0 h 7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15" h="7">
                    <a:moveTo>
                      <a:pt x="10" y="0"/>
                    </a:moveTo>
                    <a:lnTo>
                      <a:pt x="12" y="0"/>
                    </a:lnTo>
                    <a:lnTo>
                      <a:pt x="13" y="0"/>
                    </a:lnTo>
                    <a:lnTo>
                      <a:pt x="13" y="2"/>
                    </a:lnTo>
                    <a:lnTo>
                      <a:pt x="15" y="3"/>
                    </a:lnTo>
                    <a:lnTo>
                      <a:pt x="15" y="5"/>
                    </a:lnTo>
                    <a:lnTo>
                      <a:pt x="13" y="5"/>
                    </a:lnTo>
                    <a:lnTo>
                      <a:pt x="13" y="7"/>
                    </a:lnTo>
                    <a:lnTo>
                      <a:pt x="12" y="7"/>
                    </a:lnTo>
                    <a:lnTo>
                      <a:pt x="10" y="7"/>
                    </a:lnTo>
                    <a:lnTo>
                      <a:pt x="2" y="7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31" name="Freeform 97"/>
              <p:cNvSpPr>
                <a:spLocks/>
              </p:cNvSpPr>
              <p:nvPr/>
            </p:nvSpPr>
            <p:spPr bwMode="auto">
              <a:xfrm>
                <a:off x="1768" y="3068"/>
                <a:ext cx="15" cy="9"/>
              </a:xfrm>
              <a:custGeom>
                <a:avLst/>
                <a:gdLst>
                  <a:gd name="T0" fmla="*/ 12 w 15"/>
                  <a:gd name="T1" fmla="*/ 2 h 9"/>
                  <a:gd name="T2" fmla="*/ 13 w 15"/>
                  <a:gd name="T3" fmla="*/ 2 h 9"/>
                  <a:gd name="T4" fmla="*/ 15 w 15"/>
                  <a:gd name="T5" fmla="*/ 2 h 9"/>
                  <a:gd name="T6" fmla="*/ 15 w 15"/>
                  <a:gd name="T7" fmla="*/ 4 h 9"/>
                  <a:gd name="T8" fmla="*/ 15 w 15"/>
                  <a:gd name="T9" fmla="*/ 5 h 9"/>
                  <a:gd name="T10" fmla="*/ 15 w 15"/>
                  <a:gd name="T11" fmla="*/ 7 h 9"/>
                  <a:gd name="T12" fmla="*/ 13 w 15"/>
                  <a:gd name="T13" fmla="*/ 9 h 9"/>
                  <a:gd name="T14" fmla="*/ 12 w 15"/>
                  <a:gd name="T15" fmla="*/ 9 h 9"/>
                  <a:gd name="T16" fmla="*/ 4 w 15"/>
                  <a:gd name="T17" fmla="*/ 7 h 9"/>
                  <a:gd name="T18" fmla="*/ 2 w 15"/>
                  <a:gd name="T19" fmla="*/ 7 h 9"/>
                  <a:gd name="T20" fmla="*/ 0 w 15"/>
                  <a:gd name="T21" fmla="*/ 5 h 9"/>
                  <a:gd name="T22" fmla="*/ 0 w 15"/>
                  <a:gd name="T23" fmla="*/ 4 h 9"/>
                  <a:gd name="T24" fmla="*/ 0 w 15"/>
                  <a:gd name="T25" fmla="*/ 2 h 9"/>
                  <a:gd name="T26" fmla="*/ 2 w 15"/>
                  <a:gd name="T27" fmla="*/ 2 h 9"/>
                  <a:gd name="T28" fmla="*/ 4 w 15"/>
                  <a:gd name="T29" fmla="*/ 2 h 9"/>
                  <a:gd name="T30" fmla="*/ 4 w 15"/>
                  <a:gd name="T31" fmla="*/ 0 h 9"/>
                  <a:gd name="T32" fmla="*/ 12 w 15"/>
                  <a:gd name="T33" fmla="*/ 2 h 9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15" h="9">
                    <a:moveTo>
                      <a:pt x="12" y="2"/>
                    </a:moveTo>
                    <a:lnTo>
                      <a:pt x="13" y="2"/>
                    </a:lnTo>
                    <a:lnTo>
                      <a:pt x="15" y="2"/>
                    </a:lnTo>
                    <a:lnTo>
                      <a:pt x="15" y="4"/>
                    </a:lnTo>
                    <a:lnTo>
                      <a:pt x="15" y="5"/>
                    </a:lnTo>
                    <a:lnTo>
                      <a:pt x="15" y="7"/>
                    </a:lnTo>
                    <a:lnTo>
                      <a:pt x="13" y="9"/>
                    </a:lnTo>
                    <a:lnTo>
                      <a:pt x="12" y="9"/>
                    </a:lnTo>
                    <a:lnTo>
                      <a:pt x="4" y="7"/>
                    </a:lnTo>
                    <a:lnTo>
                      <a:pt x="2" y="7"/>
                    </a:lnTo>
                    <a:lnTo>
                      <a:pt x="0" y="5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4" y="2"/>
                    </a:lnTo>
                    <a:lnTo>
                      <a:pt x="4" y="0"/>
                    </a:lnTo>
                    <a:lnTo>
                      <a:pt x="12" y="2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32" name="Freeform 98"/>
              <p:cNvSpPr>
                <a:spLocks/>
              </p:cNvSpPr>
              <p:nvPr/>
            </p:nvSpPr>
            <p:spPr bwMode="auto">
              <a:xfrm>
                <a:off x="1760" y="3067"/>
                <a:ext cx="15" cy="8"/>
              </a:xfrm>
              <a:custGeom>
                <a:avLst/>
                <a:gdLst>
                  <a:gd name="T0" fmla="*/ 12 w 15"/>
                  <a:gd name="T1" fmla="*/ 1 h 8"/>
                  <a:gd name="T2" fmla="*/ 13 w 15"/>
                  <a:gd name="T3" fmla="*/ 3 h 8"/>
                  <a:gd name="T4" fmla="*/ 15 w 15"/>
                  <a:gd name="T5" fmla="*/ 3 h 8"/>
                  <a:gd name="T6" fmla="*/ 15 w 15"/>
                  <a:gd name="T7" fmla="*/ 5 h 8"/>
                  <a:gd name="T8" fmla="*/ 15 w 15"/>
                  <a:gd name="T9" fmla="*/ 6 h 8"/>
                  <a:gd name="T10" fmla="*/ 15 w 15"/>
                  <a:gd name="T11" fmla="*/ 8 h 8"/>
                  <a:gd name="T12" fmla="*/ 13 w 15"/>
                  <a:gd name="T13" fmla="*/ 8 h 8"/>
                  <a:gd name="T14" fmla="*/ 12 w 15"/>
                  <a:gd name="T15" fmla="*/ 8 h 8"/>
                  <a:gd name="T16" fmla="*/ 3 w 15"/>
                  <a:gd name="T17" fmla="*/ 8 h 8"/>
                  <a:gd name="T18" fmla="*/ 2 w 15"/>
                  <a:gd name="T19" fmla="*/ 6 h 8"/>
                  <a:gd name="T20" fmla="*/ 0 w 15"/>
                  <a:gd name="T21" fmla="*/ 6 h 8"/>
                  <a:gd name="T22" fmla="*/ 0 w 15"/>
                  <a:gd name="T23" fmla="*/ 5 h 8"/>
                  <a:gd name="T24" fmla="*/ 0 w 15"/>
                  <a:gd name="T25" fmla="*/ 3 h 8"/>
                  <a:gd name="T26" fmla="*/ 2 w 15"/>
                  <a:gd name="T27" fmla="*/ 1 h 8"/>
                  <a:gd name="T28" fmla="*/ 2 w 15"/>
                  <a:gd name="T29" fmla="*/ 0 h 8"/>
                  <a:gd name="T30" fmla="*/ 3 w 15"/>
                  <a:gd name="T31" fmla="*/ 0 h 8"/>
                  <a:gd name="T32" fmla="*/ 12 w 15"/>
                  <a:gd name="T33" fmla="*/ 1 h 8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15" h="8">
                    <a:moveTo>
                      <a:pt x="12" y="1"/>
                    </a:moveTo>
                    <a:lnTo>
                      <a:pt x="13" y="3"/>
                    </a:lnTo>
                    <a:lnTo>
                      <a:pt x="15" y="3"/>
                    </a:lnTo>
                    <a:lnTo>
                      <a:pt x="15" y="5"/>
                    </a:lnTo>
                    <a:lnTo>
                      <a:pt x="15" y="6"/>
                    </a:lnTo>
                    <a:lnTo>
                      <a:pt x="15" y="8"/>
                    </a:lnTo>
                    <a:lnTo>
                      <a:pt x="13" y="8"/>
                    </a:lnTo>
                    <a:lnTo>
                      <a:pt x="12" y="8"/>
                    </a:lnTo>
                    <a:lnTo>
                      <a:pt x="3" y="8"/>
                    </a:lnTo>
                    <a:lnTo>
                      <a:pt x="2" y="6"/>
                    </a:lnTo>
                    <a:lnTo>
                      <a:pt x="0" y="6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2" y="1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12" y="1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33" name="Freeform 99"/>
              <p:cNvSpPr>
                <a:spLocks/>
              </p:cNvSpPr>
              <p:nvPr/>
            </p:nvSpPr>
            <p:spPr bwMode="auto">
              <a:xfrm>
                <a:off x="1752" y="3065"/>
                <a:ext cx="15" cy="10"/>
              </a:xfrm>
              <a:custGeom>
                <a:avLst/>
                <a:gdLst>
                  <a:gd name="T0" fmla="*/ 11 w 15"/>
                  <a:gd name="T1" fmla="*/ 2 h 10"/>
                  <a:gd name="T2" fmla="*/ 13 w 15"/>
                  <a:gd name="T3" fmla="*/ 3 h 10"/>
                  <a:gd name="T4" fmla="*/ 15 w 15"/>
                  <a:gd name="T5" fmla="*/ 3 h 10"/>
                  <a:gd name="T6" fmla="*/ 15 w 15"/>
                  <a:gd name="T7" fmla="*/ 5 h 10"/>
                  <a:gd name="T8" fmla="*/ 15 w 15"/>
                  <a:gd name="T9" fmla="*/ 7 h 10"/>
                  <a:gd name="T10" fmla="*/ 15 w 15"/>
                  <a:gd name="T11" fmla="*/ 8 h 10"/>
                  <a:gd name="T12" fmla="*/ 13 w 15"/>
                  <a:gd name="T13" fmla="*/ 8 h 10"/>
                  <a:gd name="T14" fmla="*/ 11 w 15"/>
                  <a:gd name="T15" fmla="*/ 10 h 10"/>
                  <a:gd name="T16" fmla="*/ 10 w 15"/>
                  <a:gd name="T17" fmla="*/ 10 h 10"/>
                  <a:gd name="T18" fmla="*/ 2 w 15"/>
                  <a:gd name="T19" fmla="*/ 7 h 10"/>
                  <a:gd name="T20" fmla="*/ 0 w 15"/>
                  <a:gd name="T21" fmla="*/ 5 h 10"/>
                  <a:gd name="T22" fmla="*/ 0 w 15"/>
                  <a:gd name="T23" fmla="*/ 3 h 10"/>
                  <a:gd name="T24" fmla="*/ 0 w 15"/>
                  <a:gd name="T25" fmla="*/ 2 h 10"/>
                  <a:gd name="T26" fmla="*/ 2 w 15"/>
                  <a:gd name="T27" fmla="*/ 2 h 10"/>
                  <a:gd name="T28" fmla="*/ 2 w 15"/>
                  <a:gd name="T29" fmla="*/ 0 h 10"/>
                  <a:gd name="T30" fmla="*/ 3 w 15"/>
                  <a:gd name="T31" fmla="*/ 0 h 10"/>
                  <a:gd name="T32" fmla="*/ 11 w 15"/>
                  <a:gd name="T33" fmla="*/ 2 h 10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15" h="10">
                    <a:moveTo>
                      <a:pt x="11" y="2"/>
                    </a:moveTo>
                    <a:lnTo>
                      <a:pt x="13" y="3"/>
                    </a:lnTo>
                    <a:lnTo>
                      <a:pt x="15" y="3"/>
                    </a:lnTo>
                    <a:lnTo>
                      <a:pt x="15" y="5"/>
                    </a:lnTo>
                    <a:lnTo>
                      <a:pt x="15" y="7"/>
                    </a:lnTo>
                    <a:lnTo>
                      <a:pt x="15" y="8"/>
                    </a:lnTo>
                    <a:lnTo>
                      <a:pt x="13" y="8"/>
                    </a:lnTo>
                    <a:lnTo>
                      <a:pt x="11" y="10"/>
                    </a:lnTo>
                    <a:lnTo>
                      <a:pt x="10" y="10"/>
                    </a:lnTo>
                    <a:lnTo>
                      <a:pt x="2" y="7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11" y="2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34" name="Freeform 100"/>
              <p:cNvSpPr>
                <a:spLocks/>
              </p:cNvSpPr>
              <p:nvPr/>
            </p:nvSpPr>
            <p:spPr bwMode="auto">
              <a:xfrm>
                <a:off x="1744" y="3062"/>
                <a:ext cx="15" cy="10"/>
              </a:xfrm>
              <a:custGeom>
                <a:avLst/>
                <a:gdLst>
                  <a:gd name="T0" fmla="*/ 11 w 15"/>
                  <a:gd name="T1" fmla="*/ 3 h 10"/>
                  <a:gd name="T2" fmla="*/ 13 w 15"/>
                  <a:gd name="T3" fmla="*/ 5 h 10"/>
                  <a:gd name="T4" fmla="*/ 15 w 15"/>
                  <a:gd name="T5" fmla="*/ 5 h 10"/>
                  <a:gd name="T6" fmla="*/ 15 w 15"/>
                  <a:gd name="T7" fmla="*/ 6 h 10"/>
                  <a:gd name="T8" fmla="*/ 15 w 15"/>
                  <a:gd name="T9" fmla="*/ 8 h 10"/>
                  <a:gd name="T10" fmla="*/ 13 w 15"/>
                  <a:gd name="T11" fmla="*/ 8 h 10"/>
                  <a:gd name="T12" fmla="*/ 13 w 15"/>
                  <a:gd name="T13" fmla="*/ 10 h 10"/>
                  <a:gd name="T14" fmla="*/ 11 w 15"/>
                  <a:gd name="T15" fmla="*/ 10 h 10"/>
                  <a:gd name="T16" fmla="*/ 10 w 15"/>
                  <a:gd name="T17" fmla="*/ 10 h 10"/>
                  <a:gd name="T18" fmla="*/ 1 w 15"/>
                  <a:gd name="T19" fmla="*/ 8 h 10"/>
                  <a:gd name="T20" fmla="*/ 1 w 15"/>
                  <a:gd name="T21" fmla="*/ 6 h 10"/>
                  <a:gd name="T22" fmla="*/ 0 w 15"/>
                  <a:gd name="T23" fmla="*/ 6 h 10"/>
                  <a:gd name="T24" fmla="*/ 0 w 15"/>
                  <a:gd name="T25" fmla="*/ 5 h 10"/>
                  <a:gd name="T26" fmla="*/ 0 w 15"/>
                  <a:gd name="T27" fmla="*/ 3 h 10"/>
                  <a:gd name="T28" fmla="*/ 0 w 15"/>
                  <a:gd name="T29" fmla="*/ 2 h 10"/>
                  <a:gd name="T30" fmla="*/ 1 w 15"/>
                  <a:gd name="T31" fmla="*/ 2 h 10"/>
                  <a:gd name="T32" fmla="*/ 1 w 15"/>
                  <a:gd name="T33" fmla="*/ 0 h 10"/>
                  <a:gd name="T34" fmla="*/ 3 w 15"/>
                  <a:gd name="T35" fmla="*/ 0 h 10"/>
                  <a:gd name="T36" fmla="*/ 11 w 15"/>
                  <a:gd name="T37" fmla="*/ 3 h 1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15" h="10">
                    <a:moveTo>
                      <a:pt x="11" y="3"/>
                    </a:moveTo>
                    <a:lnTo>
                      <a:pt x="13" y="5"/>
                    </a:lnTo>
                    <a:lnTo>
                      <a:pt x="15" y="5"/>
                    </a:lnTo>
                    <a:lnTo>
                      <a:pt x="15" y="6"/>
                    </a:lnTo>
                    <a:lnTo>
                      <a:pt x="15" y="8"/>
                    </a:lnTo>
                    <a:lnTo>
                      <a:pt x="13" y="8"/>
                    </a:lnTo>
                    <a:lnTo>
                      <a:pt x="13" y="10"/>
                    </a:lnTo>
                    <a:lnTo>
                      <a:pt x="11" y="10"/>
                    </a:lnTo>
                    <a:lnTo>
                      <a:pt x="10" y="10"/>
                    </a:lnTo>
                    <a:lnTo>
                      <a:pt x="1" y="8"/>
                    </a:lnTo>
                    <a:lnTo>
                      <a:pt x="1" y="6"/>
                    </a:lnTo>
                    <a:lnTo>
                      <a:pt x="0" y="6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11" y="3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35" name="Freeform 101"/>
              <p:cNvSpPr>
                <a:spLocks/>
              </p:cNvSpPr>
              <p:nvPr/>
            </p:nvSpPr>
            <p:spPr bwMode="auto">
              <a:xfrm>
                <a:off x="1736" y="3059"/>
                <a:ext cx="14" cy="11"/>
              </a:xfrm>
              <a:custGeom>
                <a:avLst/>
                <a:gdLst>
                  <a:gd name="T0" fmla="*/ 11 w 14"/>
                  <a:gd name="T1" fmla="*/ 3 h 11"/>
                  <a:gd name="T2" fmla="*/ 13 w 14"/>
                  <a:gd name="T3" fmla="*/ 5 h 11"/>
                  <a:gd name="T4" fmla="*/ 14 w 14"/>
                  <a:gd name="T5" fmla="*/ 5 h 11"/>
                  <a:gd name="T6" fmla="*/ 14 w 14"/>
                  <a:gd name="T7" fmla="*/ 6 h 11"/>
                  <a:gd name="T8" fmla="*/ 14 w 14"/>
                  <a:gd name="T9" fmla="*/ 8 h 11"/>
                  <a:gd name="T10" fmla="*/ 13 w 14"/>
                  <a:gd name="T11" fmla="*/ 9 h 11"/>
                  <a:gd name="T12" fmla="*/ 11 w 14"/>
                  <a:gd name="T13" fmla="*/ 9 h 11"/>
                  <a:gd name="T14" fmla="*/ 11 w 14"/>
                  <a:gd name="T15" fmla="*/ 11 h 11"/>
                  <a:gd name="T16" fmla="*/ 9 w 14"/>
                  <a:gd name="T17" fmla="*/ 11 h 11"/>
                  <a:gd name="T18" fmla="*/ 9 w 14"/>
                  <a:gd name="T19" fmla="*/ 9 h 11"/>
                  <a:gd name="T20" fmla="*/ 1 w 14"/>
                  <a:gd name="T21" fmla="*/ 6 h 11"/>
                  <a:gd name="T22" fmla="*/ 0 w 14"/>
                  <a:gd name="T23" fmla="*/ 6 h 11"/>
                  <a:gd name="T24" fmla="*/ 0 w 14"/>
                  <a:gd name="T25" fmla="*/ 5 h 11"/>
                  <a:gd name="T26" fmla="*/ 0 w 14"/>
                  <a:gd name="T27" fmla="*/ 3 h 11"/>
                  <a:gd name="T28" fmla="*/ 0 w 14"/>
                  <a:gd name="T29" fmla="*/ 1 h 11"/>
                  <a:gd name="T30" fmla="*/ 1 w 14"/>
                  <a:gd name="T31" fmla="*/ 1 h 11"/>
                  <a:gd name="T32" fmla="*/ 1 w 14"/>
                  <a:gd name="T33" fmla="*/ 0 h 11"/>
                  <a:gd name="T34" fmla="*/ 3 w 14"/>
                  <a:gd name="T35" fmla="*/ 0 h 11"/>
                  <a:gd name="T36" fmla="*/ 11 w 14"/>
                  <a:gd name="T37" fmla="*/ 3 h 11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14" h="11">
                    <a:moveTo>
                      <a:pt x="11" y="3"/>
                    </a:moveTo>
                    <a:lnTo>
                      <a:pt x="13" y="5"/>
                    </a:lnTo>
                    <a:lnTo>
                      <a:pt x="14" y="5"/>
                    </a:lnTo>
                    <a:lnTo>
                      <a:pt x="14" y="6"/>
                    </a:lnTo>
                    <a:lnTo>
                      <a:pt x="14" y="8"/>
                    </a:lnTo>
                    <a:lnTo>
                      <a:pt x="13" y="9"/>
                    </a:lnTo>
                    <a:lnTo>
                      <a:pt x="11" y="9"/>
                    </a:lnTo>
                    <a:lnTo>
                      <a:pt x="11" y="11"/>
                    </a:lnTo>
                    <a:lnTo>
                      <a:pt x="9" y="11"/>
                    </a:lnTo>
                    <a:lnTo>
                      <a:pt x="9" y="9"/>
                    </a:lnTo>
                    <a:lnTo>
                      <a:pt x="1" y="6"/>
                    </a:lnTo>
                    <a:lnTo>
                      <a:pt x="0" y="6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11" y="3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36" name="Freeform 102"/>
              <p:cNvSpPr>
                <a:spLocks/>
              </p:cNvSpPr>
              <p:nvPr/>
            </p:nvSpPr>
            <p:spPr bwMode="auto">
              <a:xfrm>
                <a:off x="1727" y="3055"/>
                <a:ext cx="15" cy="10"/>
              </a:xfrm>
              <a:custGeom>
                <a:avLst/>
                <a:gdLst>
                  <a:gd name="T0" fmla="*/ 14 w 15"/>
                  <a:gd name="T1" fmla="*/ 4 h 10"/>
                  <a:gd name="T2" fmla="*/ 15 w 15"/>
                  <a:gd name="T3" fmla="*/ 5 h 10"/>
                  <a:gd name="T4" fmla="*/ 15 w 15"/>
                  <a:gd name="T5" fmla="*/ 7 h 10"/>
                  <a:gd name="T6" fmla="*/ 15 w 15"/>
                  <a:gd name="T7" fmla="*/ 9 h 10"/>
                  <a:gd name="T8" fmla="*/ 15 w 15"/>
                  <a:gd name="T9" fmla="*/ 10 h 10"/>
                  <a:gd name="T10" fmla="*/ 14 w 15"/>
                  <a:gd name="T11" fmla="*/ 10 h 10"/>
                  <a:gd name="T12" fmla="*/ 12 w 15"/>
                  <a:gd name="T13" fmla="*/ 10 h 10"/>
                  <a:gd name="T14" fmla="*/ 10 w 15"/>
                  <a:gd name="T15" fmla="*/ 10 h 10"/>
                  <a:gd name="T16" fmla="*/ 2 w 15"/>
                  <a:gd name="T17" fmla="*/ 7 h 10"/>
                  <a:gd name="T18" fmla="*/ 2 w 15"/>
                  <a:gd name="T19" fmla="*/ 5 h 10"/>
                  <a:gd name="T20" fmla="*/ 0 w 15"/>
                  <a:gd name="T21" fmla="*/ 4 h 10"/>
                  <a:gd name="T22" fmla="*/ 0 w 15"/>
                  <a:gd name="T23" fmla="*/ 2 h 10"/>
                  <a:gd name="T24" fmla="*/ 2 w 15"/>
                  <a:gd name="T25" fmla="*/ 2 h 10"/>
                  <a:gd name="T26" fmla="*/ 2 w 15"/>
                  <a:gd name="T27" fmla="*/ 0 h 10"/>
                  <a:gd name="T28" fmla="*/ 4 w 15"/>
                  <a:gd name="T29" fmla="*/ 0 h 10"/>
                  <a:gd name="T30" fmla="*/ 5 w 15"/>
                  <a:gd name="T31" fmla="*/ 0 h 10"/>
                  <a:gd name="T32" fmla="*/ 14 w 15"/>
                  <a:gd name="T33" fmla="*/ 4 h 10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15" h="10">
                    <a:moveTo>
                      <a:pt x="14" y="4"/>
                    </a:moveTo>
                    <a:lnTo>
                      <a:pt x="15" y="5"/>
                    </a:lnTo>
                    <a:lnTo>
                      <a:pt x="15" y="7"/>
                    </a:lnTo>
                    <a:lnTo>
                      <a:pt x="15" y="9"/>
                    </a:lnTo>
                    <a:lnTo>
                      <a:pt x="15" y="10"/>
                    </a:lnTo>
                    <a:lnTo>
                      <a:pt x="14" y="10"/>
                    </a:lnTo>
                    <a:lnTo>
                      <a:pt x="12" y="10"/>
                    </a:lnTo>
                    <a:lnTo>
                      <a:pt x="10" y="10"/>
                    </a:lnTo>
                    <a:lnTo>
                      <a:pt x="2" y="7"/>
                    </a:lnTo>
                    <a:lnTo>
                      <a:pt x="2" y="5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5" y="0"/>
                    </a:lnTo>
                    <a:lnTo>
                      <a:pt x="14" y="4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37" name="Freeform 103"/>
              <p:cNvSpPr>
                <a:spLocks/>
              </p:cNvSpPr>
              <p:nvPr/>
            </p:nvSpPr>
            <p:spPr bwMode="auto">
              <a:xfrm>
                <a:off x="1721" y="3050"/>
                <a:ext cx="13" cy="12"/>
              </a:xfrm>
              <a:custGeom>
                <a:avLst/>
                <a:gdLst>
                  <a:gd name="T0" fmla="*/ 11 w 13"/>
                  <a:gd name="T1" fmla="*/ 5 h 12"/>
                  <a:gd name="T2" fmla="*/ 13 w 13"/>
                  <a:gd name="T3" fmla="*/ 7 h 12"/>
                  <a:gd name="T4" fmla="*/ 13 w 13"/>
                  <a:gd name="T5" fmla="*/ 9 h 12"/>
                  <a:gd name="T6" fmla="*/ 13 w 13"/>
                  <a:gd name="T7" fmla="*/ 10 h 12"/>
                  <a:gd name="T8" fmla="*/ 13 w 13"/>
                  <a:gd name="T9" fmla="*/ 12 h 12"/>
                  <a:gd name="T10" fmla="*/ 11 w 13"/>
                  <a:gd name="T11" fmla="*/ 12 h 12"/>
                  <a:gd name="T12" fmla="*/ 10 w 13"/>
                  <a:gd name="T13" fmla="*/ 12 h 12"/>
                  <a:gd name="T14" fmla="*/ 8 w 13"/>
                  <a:gd name="T15" fmla="*/ 12 h 12"/>
                  <a:gd name="T16" fmla="*/ 2 w 13"/>
                  <a:gd name="T17" fmla="*/ 7 h 12"/>
                  <a:gd name="T18" fmla="*/ 0 w 13"/>
                  <a:gd name="T19" fmla="*/ 7 h 12"/>
                  <a:gd name="T20" fmla="*/ 0 w 13"/>
                  <a:gd name="T21" fmla="*/ 5 h 12"/>
                  <a:gd name="T22" fmla="*/ 0 w 13"/>
                  <a:gd name="T23" fmla="*/ 4 h 12"/>
                  <a:gd name="T24" fmla="*/ 0 w 13"/>
                  <a:gd name="T25" fmla="*/ 2 h 12"/>
                  <a:gd name="T26" fmla="*/ 0 w 13"/>
                  <a:gd name="T27" fmla="*/ 0 h 12"/>
                  <a:gd name="T28" fmla="*/ 2 w 13"/>
                  <a:gd name="T29" fmla="*/ 0 h 12"/>
                  <a:gd name="T30" fmla="*/ 3 w 13"/>
                  <a:gd name="T31" fmla="*/ 0 h 12"/>
                  <a:gd name="T32" fmla="*/ 5 w 13"/>
                  <a:gd name="T33" fmla="*/ 0 h 12"/>
                  <a:gd name="T34" fmla="*/ 11 w 13"/>
                  <a:gd name="T35" fmla="*/ 5 h 12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13" h="12">
                    <a:moveTo>
                      <a:pt x="11" y="5"/>
                    </a:moveTo>
                    <a:lnTo>
                      <a:pt x="13" y="7"/>
                    </a:lnTo>
                    <a:lnTo>
                      <a:pt x="13" y="9"/>
                    </a:lnTo>
                    <a:lnTo>
                      <a:pt x="13" y="10"/>
                    </a:lnTo>
                    <a:lnTo>
                      <a:pt x="13" y="12"/>
                    </a:lnTo>
                    <a:lnTo>
                      <a:pt x="11" y="12"/>
                    </a:lnTo>
                    <a:lnTo>
                      <a:pt x="10" y="12"/>
                    </a:lnTo>
                    <a:lnTo>
                      <a:pt x="8" y="12"/>
                    </a:lnTo>
                    <a:lnTo>
                      <a:pt x="2" y="7"/>
                    </a:lnTo>
                    <a:lnTo>
                      <a:pt x="0" y="7"/>
                    </a:lnTo>
                    <a:lnTo>
                      <a:pt x="0" y="5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11" y="5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38" name="Freeform 104"/>
              <p:cNvSpPr>
                <a:spLocks/>
              </p:cNvSpPr>
              <p:nvPr/>
            </p:nvSpPr>
            <p:spPr bwMode="auto">
              <a:xfrm>
                <a:off x="1713" y="3046"/>
                <a:ext cx="14" cy="11"/>
              </a:xfrm>
              <a:custGeom>
                <a:avLst/>
                <a:gdLst>
                  <a:gd name="T0" fmla="*/ 13 w 14"/>
                  <a:gd name="T1" fmla="*/ 4 h 11"/>
                  <a:gd name="T2" fmla="*/ 13 w 14"/>
                  <a:gd name="T3" fmla="*/ 6 h 11"/>
                  <a:gd name="T4" fmla="*/ 14 w 14"/>
                  <a:gd name="T5" fmla="*/ 8 h 11"/>
                  <a:gd name="T6" fmla="*/ 13 w 14"/>
                  <a:gd name="T7" fmla="*/ 9 h 11"/>
                  <a:gd name="T8" fmla="*/ 13 w 14"/>
                  <a:gd name="T9" fmla="*/ 11 h 11"/>
                  <a:gd name="T10" fmla="*/ 11 w 14"/>
                  <a:gd name="T11" fmla="*/ 11 h 11"/>
                  <a:gd name="T12" fmla="*/ 10 w 14"/>
                  <a:gd name="T13" fmla="*/ 11 h 11"/>
                  <a:gd name="T14" fmla="*/ 8 w 14"/>
                  <a:gd name="T15" fmla="*/ 11 h 11"/>
                  <a:gd name="T16" fmla="*/ 1 w 14"/>
                  <a:gd name="T17" fmla="*/ 4 h 11"/>
                  <a:gd name="T18" fmla="*/ 0 w 14"/>
                  <a:gd name="T19" fmla="*/ 3 h 11"/>
                  <a:gd name="T20" fmla="*/ 0 w 14"/>
                  <a:gd name="T21" fmla="*/ 1 h 11"/>
                  <a:gd name="T22" fmla="*/ 1 w 14"/>
                  <a:gd name="T23" fmla="*/ 1 h 11"/>
                  <a:gd name="T24" fmla="*/ 1 w 14"/>
                  <a:gd name="T25" fmla="*/ 0 h 11"/>
                  <a:gd name="T26" fmla="*/ 3 w 14"/>
                  <a:gd name="T27" fmla="*/ 0 h 11"/>
                  <a:gd name="T28" fmla="*/ 5 w 14"/>
                  <a:gd name="T29" fmla="*/ 0 h 11"/>
                  <a:gd name="T30" fmla="*/ 6 w 14"/>
                  <a:gd name="T31" fmla="*/ 0 h 11"/>
                  <a:gd name="T32" fmla="*/ 13 w 14"/>
                  <a:gd name="T33" fmla="*/ 4 h 11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14" h="11">
                    <a:moveTo>
                      <a:pt x="13" y="4"/>
                    </a:moveTo>
                    <a:lnTo>
                      <a:pt x="13" y="6"/>
                    </a:lnTo>
                    <a:lnTo>
                      <a:pt x="14" y="8"/>
                    </a:lnTo>
                    <a:lnTo>
                      <a:pt x="13" y="9"/>
                    </a:lnTo>
                    <a:lnTo>
                      <a:pt x="13" y="11"/>
                    </a:lnTo>
                    <a:lnTo>
                      <a:pt x="11" y="11"/>
                    </a:lnTo>
                    <a:lnTo>
                      <a:pt x="10" y="11"/>
                    </a:lnTo>
                    <a:lnTo>
                      <a:pt x="8" y="11"/>
                    </a:lnTo>
                    <a:lnTo>
                      <a:pt x="1" y="4"/>
                    </a:lnTo>
                    <a:lnTo>
                      <a:pt x="0" y="3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6" y="0"/>
                    </a:lnTo>
                    <a:lnTo>
                      <a:pt x="13" y="4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39" name="Freeform 105"/>
              <p:cNvSpPr>
                <a:spLocks/>
              </p:cNvSpPr>
              <p:nvPr/>
            </p:nvSpPr>
            <p:spPr bwMode="auto">
              <a:xfrm>
                <a:off x="1706" y="3039"/>
                <a:ext cx="15" cy="13"/>
              </a:xfrm>
              <a:custGeom>
                <a:avLst/>
                <a:gdLst>
                  <a:gd name="T0" fmla="*/ 13 w 15"/>
                  <a:gd name="T1" fmla="*/ 7 h 13"/>
                  <a:gd name="T2" fmla="*/ 15 w 15"/>
                  <a:gd name="T3" fmla="*/ 8 h 13"/>
                  <a:gd name="T4" fmla="*/ 15 w 15"/>
                  <a:gd name="T5" fmla="*/ 10 h 13"/>
                  <a:gd name="T6" fmla="*/ 15 w 15"/>
                  <a:gd name="T7" fmla="*/ 11 h 13"/>
                  <a:gd name="T8" fmla="*/ 13 w 15"/>
                  <a:gd name="T9" fmla="*/ 11 h 13"/>
                  <a:gd name="T10" fmla="*/ 12 w 15"/>
                  <a:gd name="T11" fmla="*/ 11 h 13"/>
                  <a:gd name="T12" fmla="*/ 12 w 15"/>
                  <a:gd name="T13" fmla="*/ 13 h 13"/>
                  <a:gd name="T14" fmla="*/ 10 w 15"/>
                  <a:gd name="T15" fmla="*/ 13 h 13"/>
                  <a:gd name="T16" fmla="*/ 8 w 15"/>
                  <a:gd name="T17" fmla="*/ 11 h 13"/>
                  <a:gd name="T18" fmla="*/ 2 w 15"/>
                  <a:gd name="T19" fmla="*/ 7 h 13"/>
                  <a:gd name="T20" fmla="*/ 0 w 15"/>
                  <a:gd name="T21" fmla="*/ 5 h 13"/>
                  <a:gd name="T22" fmla="*/ 0 w 15"/>
                  <a:gd name="T23" fmla="*/ 3 h 13"/>
                  <a:gd name="T24" fmla="*/ 0 w 15"/>
                  <a:gd name="T25" fmla="*/ 2 h 13"/>
                  <a:gd name="T26" fmla="*/ 2 w 15"/>
                  <a:gd name="T27" fmla="*/ 2 h 13"/>
                  <a:gd name="T28" fmla="*/ 3 w 15"/>
                  <a:gd name="T29" fmla="*/ 2 h 13"/>
                  <a:gd name="T30" fmla="*/ 3 w 15"/>
                  <a:gd name="T31" fmla="*/ 0 h 13"/>
                  <a:gd name="T32" fmla="*/ 5 w 15"/>
                  <a:gd name="T33" fmla="*/ 2 h 13"/>
                  <a:gd name="T34" fmla="*/ 7 w 15"/>
                  <a:gd name="T35" fmla="*/ 2 h 13"/>
                  <a:gd name="T36" fmla="*/ 13 w 15"/>
                  <a:gd name="T37" fmla="*/ 7 h 13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15" h="13">
                    <a:moveTo>
                      <a:pt x="13" y="7"/>
                    </a:moveTo>
                    <a:lnTo>
                      <a:pt x="15" y="8"/>
                    </a:lnTo>
                    <a:lnTo>
                      <a:pt x="15" y="10"/>
                    </a:lnTo>
                    <a:lnTo>
                      <a:pt x="15" y="11"/>
                    </a:lnTo>
                    <a:lnTo>
                      <a:pt x="13" y="11"/>
                    </a:lnTo>
                    <a:lnTo>
                      <a:pt x="12" y="11"/>
                    </a:lnTo>
                    <a:lnTo>
                      <a:pt x="12" y="13"/>
                    </a:lnTo>
                    <a:lnTo>
                      <a:pt x="10" y="13"/>
                    </a:lnTo>
                    <a:lnTo>
                      <a:pt x="8" y="11"/>
                    </a:lnTo>
                    <a:lnTo>
                      <a:pt x="2" y="7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3" y="2"/>
                    </a:lnTo>
                    <a:lnTo>
                      <a:pt x="3" y="0"/>
                    </a:lnTo>
                    <a:lnTo>
                      <a:pt x="5" y="2"/>
                    </a:lnTo>
                    <a:lnTo>
                      <a:pt x="7" y="2"/>
                    </a:lnTo>
                    <a:lnTo>
                      <a:pt x="13" y="7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40" name="Freeform 106"/>
              <p:cNvSpPr>
                <a:spLocks/>
              </p:cNvSpPr>
              <p:nvPr/>
            </p:nvSpPr>
            <p:spPr bwMode="auto">
              <a:xfrm>
                <a:off x="1701" y="3032"/>
                <a:ext cx="13" cy="14"/>
              </a:xfrm>
              <a:custGeom>
                <a:avLst/>
                <a:gdLst>
                  <a:gd name="T0" fmla="*/ 12 w 13"/>
                  <a:gd name="T1" fmla="*/ 9 h 14"/>
                  <a:gd name="T2" fmla="*/ 12 w 13"/>
                  <a:gd name="T3" fmla="*/ 10 h 14"/>
                  <a:gd name="T4" fmla="*/ 13 w 13"/>
                  <a:gd name="T5" fmla="*/ 10 h 14"/>
                  <a:gd name="T6" fmla="*/ 12 w 13"/>
                  <a:gd name="T7" fmla="*/ 12 h 14"/>
                  <a:gd name="T8" fmla="*/ 12 w 13"/>
                  <a:gd name="T9" fmla="*/ 14 h 14"/>
                  <a:gd name="T10" fmla="*/ 10 w 13"/>
                  <a:gd name="T11" fmla="*/ 14 h 14"/>
                  <a:gd name="T12" fmla="*/ 8 w 13"/>
                  <a:gd name="T13" fmla="*/ 14 h 14"/>
                  <a:gd name="T14" fmla="*/ 7 w 13"/>
                  <a:gd name="T15" fmla="*/ 14 h 14"/>
                  <a:gd name="T16" fmla="*/ 0 w 13"/>
                  <a:gd name="T17" fmla="*/ 7 h 14"/>
                  <a:gd name="T18" fmla="*/ 0 w 13"/>
                  <a:gd name="T19" fmla="*/ 5 h 14"/>
                  <a:gd name="T20" fmla="*/ 0 w 13"/>
                  <a:gd name="T21" fmla="*/ 4 h 14"/>
                  <a:gd name="T22" fmla="*/ 0 w 13"/>
                  <a:gd name="T23" fmla="*/ 2 h 14"/>
                  <a:gd name="T24" fmla="*/ 2 w 13"/>
                  <a:gd name="T25" fmla="*/ 2 h 14"/>
                  <a:gd name="T26" fmla="*/ 2 w 13"/>
                  <a:gd name="T27" fmla="*/ 0 h 14"/>
                  <a:gd name="T28" fmla="*/ 4 w 13"/>
                  <a:gd name="T29" fmla="*/ 0 h 14"/>
                  <a:gd name="T30" fmla="*/ 5 w 13"/>
                  <a:gd name="T31" fmla="*/ 2 h 14"/>
                  <a:gd name="T32" fmla="*/ 12 w 13"/>
                  <a:gd name="T33" fmla="*/ 9 h 1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13" h="14">
                    <a:moveTo>
                      <a:pt x="12" y="9"/>
                    </a:moveTo>
                    <a:lnTo>
                      <a:pt x="12" y="10"/>
                    </a:lnTo>
                    <a:lnTo>
                      <a:pt x="13" y="10"/>
                    </a:lnTo>
                    <a:lnTo>
                      <a:pt x="12" y="12"/>
                    </a:lnTo>
                    <a:lnTo>
                      <a:pt x="12" y="14"/>
                    </a:lnTo>
                    <a:lnTo>
                      <a:pt x="10" y="14"/>
                    </a:lnTo>
                    <a:lnTo>
                      <a:pt x="8" y="14"/>
                    </a:lnTo>
                    <a:lnTo>
                      <a:pt x="7" y="14"/>
                    </a:lnTo>
                    <a:lnTo>
                      <a:pt x="0" y="7"/>
                    </a:lnTo>
                    <a:lnTo>
                      <a:pt x="0" y="5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5" y="2"/>
                    </a:lnTo>
                    <a:lnTo>
                      <a:pt x="12" y="9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41" name="Freeform 107"/>
              <p:cNvSpPr>
                <a:spLocks/>
              </p:cNvSpPr>
              <p:nvPr/>
            </p:nvSpPr>
            <p:spPr bwMode="auto">
              <a:xfrm>
                <a:off x="1696" y="3026"/>
                <a:ext cx="12" cy="15"/>
              </a:xfrm>
              <a:custGeom>
                <a:avLst/>
                <a:gdLst>
                  <a:gd name="T0" fmla="*/ 10 w 12"/>
                  <a:gd name="T1" fmla="*/ 8 h 15"/>
                  <a:gd name="T2" fmla="*/ 10 w 12"/>
                  <a:gd name="T3" fmla="*/ 10 h 15"/>
                  <a:gd name="T4" fmla="*/ 12 w 12"/>
                  <a:gd name="T5" fmla="*/ 10 h 15"/>
                  <a:gd name="T6" fmla="*/ 12 w 12"/>
                  <a:gd name="T7" fmla="*/ 11 h 15"/>
                  <a:gd name="T8" fmla="*/ 10 w 12"/>
                  <a:gd name="T9" fmla="*/ 11 h 15"/>
                  <a:gd name="T10" fmla="*/ 10 w 12"/>
                  <a:gd name="T11" fmla="*/ 13 h 15"/>
                  <a:gd name="T12" fmla="*/ 10 w 12"/>
                  <a:gd name="T13" fmla="*/ 15 h 15"/>
                  <a:gd name="T14" fmla="*/ 9 w 12"/>
                  <a:gd name="T15" fmla="*/ 15 h 15"/>
                  <a:gd name="T16" fmla="*/ 7 w 12"/>
                  <a:gd name="T17" fmla="*/ 15 h 15"/>
                  <a:gd name="T18" fmla="*/ 5 w 12"/>
                  <a:gd name="T19" fmla="*/ 13 h 15"/>
                  <a:gd name="T20" fmla="*/ 0 w 12"/>
                  <a:gd name="T21" fmla="*/ 6 h 15"/>
                  <a:gd name="T22" fmla="*/ 0 w 12"/>
                  <a:gd name="T23" fmla="*/ 5 h 15"/>
                  <a:gd name="T24" fmla="*/ 0 w 12"/>
                  <a:gd name="T25" fmla="*/ 3 h 15"/>
                  <a:gd name="T26" fmla="*/ 0 w 12"/>
                  <a:gd name="T27" fmla="*/ 2 h 15"/>
                  <a:gd name="T28" fmla="*/ 0 w 12"/>
                  <a:gd name="T29" fmla="*/ 0 h 15"/>
                  <a:gd name="T30" fmla="*/ 2 w 12"/>
                  <a:gd name="T31" fmla="*/ 0 h 15"/>
                  <a:gd name="T32" fmla="*/ 4 w 12"/>
                  <a:gd name="T33" fmla="*/ 0 h 15"/>
                  <a:gd name="T34" fmla="*/ 5 w 12"/>
                  <a:gd name="T35" fmla="*/ 0 h 15"/>
                  <a:gd name="T36" fmla="*/ 5 w 12"/>
                  <a:gd name="T37" fmla="*/ 2 h 15"/>
                  <a:gd name="T38" fmla="*/ 10 w 12"/>
                  <a:gd name="T39" fmla="*/ 8 h 15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12" h="15">
                    <a:moveTo>
                      <a:pt x="10" y="8"/>
                    </a:moveTo>
                    <a:lnTo>
                      <a:pt x="10" y="10"/>
                    </a:lnTo>
                    <a:lnTo>
                      <a:pt x="12" y="10"/>
                    </a:lnTo>
                    <a:lnTo>
                      <a:pt x="12" y="11"/>
                    </a:lnTo>
                    <a:lnTo>
                      <a:pt x="10" y="11"/>
                    </a:lnTo>
                    <a:lnTo>
                      <a:pt x="10" y="13"/>
                    </a:lnTo>
                    <a:lnTo>
                      <a:pt x="10" y="15"/>
                    </a:lnTo>
                    <a:lnTo>
                      <a:pt x="9" y="15"/>
                    </a:lnTo>
                    <a:lnTo>
                      <a:pt x="7" y="15"/>
                    </a:lnTo>
                    <a:lnTo>
                      <a:pt x="5" y="13"/>
                    </a:lnTo>
                    <a:lnTo>
                      <a:pt x="0" y="6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5" y="0"/>
                    </a:lnTo>
                    <a:lnTo>
                      <a:pt x="5" y="2"/>
                    </a:lnTo>
                    <a:lnTo>
                      <a:pt x="10" y="8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42" name="Freeform 108"/>
              <p:cNvSpPr>
                <a:spLocks/>
              </p:cNvSpPr>
              <p:nvPr/>
            </p:nvSpPr>
            <p:spPr bwMode="auto">
              <a:xfrm>
                <a:off x="1690" y="3019"/>
                <a:ext cx="11" cy="13"/>
              </a:xfrm>
              <a:custGeom>
                <a:avLst/>
                <a:gdLst>
                  <a:gd name="T0" fmla="*/ 11 w 11"/>
                  <a:gd name="T1" fmla="*/ 9 h 13"/>
                  <a:gd name="T2" fmla="*/ 11 w 11"/>
                  <a:gd name="T3" fmla="*/ 10 h 13"/>
                  <a:gd name="T4" fmla="*/ 11 w 11"/>
                  <a:gd name="T5" fmla="*/ 12 h 13"/>
                  <a:gd name="T6" fmla="*/ 11 w 11"/>
                  <a:gd name="T7" fmla="*/ 13 h 13"/>
                  <a:gd name="T8" fmla="*/ 10 w 11"/>
                  <a:gd name="T9" fmla="*/ 13 h 13"/>
                  <a:gd name="T10" fmla="*/ 8 w 11"/>
                  <a:gd name="T11" fmla="*/ 13 h 13"/>
                  <a:gd name="T12" fmla="*/ 6 w 11"/>
                  <a:gd name="T13" fmla="*/ 13 h 13"/>
                  <a:gd name="T14" fmla="*/ 0 w 11"/>
                  <a:gd name="T15" fmla="*/ 5 h 13"/>
                  <a:gd name="T16" fmla="*/ 0 w 11"/>
                  <a:gd name="T17" fmla="*/ 4 h 13"/>
                  <a:gd name="T18" fmla="*/ 0 w 11"/>
                  <a:gd name="T19" fmla="*/ 2 h 13"/>
                  <a:gd name="T20" fmla="*/ 1 w 11"/>
                  <a:gd name="T21" fmla="*/ 2 h 13"/>
                  <a:gd name="T22" fmla="*/ 3 w 11"/>
                  <a:gd name="T23" fmla="*/ 0 h 13"/>
                  <a:gd name="T24" fmla="*/ 5 w 11"/>
                  <a:gd name="T25" fmla="*/ 0 h 13"/>
                  <a:gd name="T26" fmla="*/ 6 w 11"/>
                  <a:gd name="T27" fmla="*/ 0 h 13"/>
                  <a:gd name="T28" fmla="*/ 6 w 11"/>
                  <a:gd name="T29" fmla="*/ 2 h 13"/>
                  <a:gd name="T30" fmla="*/ 11 w 11"/>
                  <a:gd name="T31" fmla="*/ 9 h 13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11" h="13">
                    <a:moveTo>
                      <a:pt x="11" y="9"/>
                    </a:moveTo>
                    <a:lnTo>
                      <a:pt x="11" y="10"/>
                    </a:lnTo>
                    <a:lnTo>
                      <a:pt x="11" y="12"/>
                    </a:lnTo>
                    <a:lnTo>
                      <a:pt x="11" y="13"/>
                    </a:lnTo>
                    <a:lnTo>
                      <a:pt x="10" y="13"/>
                    </a:lnTo>
                    <a:lnTo>
                      <a:pt x="8" y="13"/>
                    </a:lnTo>
                    <a:lnTo>
                      <a:pt x="6" y="13"/>
                    </a:lnTo>
                    <a:lnTo>
                      <a:pt x="0" y="5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6" y="0"/>
                    </a:lnTo>
                    <a:lnTo>
                      <a:pt x="6" y="2"/>
                    </a:lnTo>
                    <a:lnTo>
                      <a:pt x="11" y="9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43" name="Freeform 109"/>
              <p:cNvSpPr>
                <a:spLocks/>
              </p:cNvSpPr>
              <p:nvPr/>
            </p:nvSpPr>
            <p:spPr bwMode="auto">
              <a:xfrm>
                <a:off x="1685" y="3013"/>
                <a:ext cx="11" cy="13"/>
              </a:xfrm>
              <a:custGeom>
                <a:avLst/>
                <a:gdLst>
                  <a:gd name="T0" fmla="*/ 11 w 11"/>
                  <a:gd name="T1" fmla="*/ 8 h 13"/>
                  <a:gd name="T2" fmla="*/ 11 w 11"/>
                  <a:gd name="T3" fmla="*/ 10 h 13"/>
                  <a:gd name="T4" fmla="*/ 11 w 11"/>
                  <a:gd name="T5" fmla="*/ 11 h 13"/>
                  <a:gd name="T6" fmla="*/ 11 w 11"/>
                  <a:gd name="T7" fmla="*/ 13 h 13"/>
                  <a:gd name="T8" fmla="*/ 10 w 11"/>
                  <a:gd name="T9" fmla="*/ 13 h 13"/>
                  <a:gd name="T10" fmla="*/ 8 w 11"/>
                  <a:gd name="T11" fmla="*/ 13 h 13"/>
                  <a:gd name="T12" fmla="*/ 6 w 11"/>
                  <a:gd name="T13" fmla="*/ 13 h 13"/>
                  <a:gd name="T14" fmla="*/ 5 w 11"/>
                  <a:gd name="T15" fmla="*/ 11 h 13"/>
                  <a:gd name="T16" fmla="*/ 2 w 11"/>
                  <a:gd name="T17" fmla="*/ 5 h 13"/>
                  <a:gd name="T18" fmla="*/ 2 w 11"/>
                  <a:gd name="T19" fmla="*/ 3 h 13"/>
                  <a:gd name="T20" fmla="*/ 0 w 11"/>
                  <a:gd name="T21" fmla="*/ 3 h 13"/>
                  <a:gd name="T22" fmla="*/ 0 w 11"/>
                  <a:gd name="T23" fmla="*/ 1 h 13"/>
                  <a:gd name="T24" fmla="*/ 2 w 11"/>
                  <a:gd name="T25" fmla="*/ 0 h 13"/>
                  <a:gd name="T26" fmla="*/ 3 w 11"/>
                  <a:gd name="T27" fmla="*/ 0 h 13"/>
                  <a:gd name="T28" fmla="*/ 5 w 11"/>
                  <a:gd name="T29" fmla="*/ 0 h 13"/>
                  <a:gd name="T30" fmla="*/ 6 w 11"/>
                  <a:gd name="T31" fmla="*/ 0 h 13"/>
                  <a:gd name="T32" fmla="*/ 11 w 11"/>
                  <a:gd name="T33" fmla="*/ 8 h 13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11" h="13">
                    <a:moveTo>
                      <a:pt x="11" y="8"/>
                    </a:moveTo>
                    <a:lnTo>
                      <a:pt x="11" y="10"/>
                    </a:lnTo>
                    <a:lnTo>
                      <a:pt x="11" y="11"/>
                    </a:lnTo>
                    <a:lnTo>
                      <a:pt x="11" y="13"/>
                    </a:lnTo>
                    <a:lnTo>
                      <a:pt x="10" y="13"/>
                    </a:lnTo>
                    <a:lnTo>
                      <a:pt x="8" y="13"/>
                    </a:lnTo>
                    <a:lnTo>
                      <a:pt x="6" y="13"/>
                    </a:lnTo>
                    <a:lnTo>
                      <a:pt x="5" y="11"/>
                    </a:lnTo>
                    <a:lnTo>
                      <a:pt x="2" y="5"/>
                    </a:lnTo>
                    <a:lnTo>
                      <a:pt x="2" y="3"/>
                    </a:lnTo>
                    <a:lnTo>
                      <a:pt x="0" y="3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6" y="0"/>
                    </a:lnTo>
                    <a:lnTo>
                      <a:pt x="11" y="8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44" name="Freeform 110"/>
              <p:cNvSpPr>
                <a:spLocks/>
              </p:cNvSpPr>
              <p:nvPr/>
            </p:nvSpPr>
            <p:spPr bwMode="auto">
              <a:xfrm>
                <a:off x="1682" y="3005"/>
                <a:ext cx="11" cy="13"/>
              </a:xfrm>
              <a:custGeom>
                <a:avLst/>
                <a:gdLst>
                  <a:gd name="T0" fmla="*/ 11 w 11"/>
                  <a:gd name="T1" fmla="*/ 8 h 13"/>
                  <a:gd name="T2" fmla="*/ 11 w 11"/>
                  <a:gd name="T3" fmla="*/ 9 h 13"/>
                  <a:gd name="T4" fmla="*/ 11 w 11"/>
                  <a:gd name="T5" fmla="*/ 11 h 13"/>
                  <a:gd name="T6" fmla="*/ 9 w 11"/>
                  <a:gd name="T7" fmla="*/ 13 h 13"/>
                  <a:gd name="T8" fmla="*/ 8 w 11"/>
                  <a:gd name="T9" fmla="*/ 13 h 13"/>
                  <a:gd name="T10" fmla="*/ 6 w 11"/>
                  <a:gd name="T11" fmla="*/ 13 h 13"/>
                  <a:gd name="T12" fmla="*/ 5 w 11"/>
                  <a:gd name="T13" fmla="*/ 13 h 13"/>
                  <a:gd name="T14" fmla="*/ 5 w 11"/>
                  <a:gd name="T15" fmla="*/ 11 h 13"/>
                  <a:gd name="T16" fmla="*/ 0 w 11"/>
                  <a:gd name="T17" fmla="*/ 5 h 13"/>
                  <a:gd name="T18" fmla="*/ 0 w 11"/>
                  <a:gd name="T19" fmla="*/ 3 h 13"/>
                  <a:gd name="T20" fmla="*/ 0 w 11"/>
                  <a:gd name="T21" fmla="*/ 1 h 13"/>
                  <a:gd name="T22" fmla="*/ 0 w 11"/>
                  <a:gd name="T23" fmla="*/ 0 h 13"/>
                  <a:gd name="T24" fmla="*/ 1 w 11"/>
                  <a:gd name="T25" fmla="*/ 0 h 13"/>
                  <a:gd name="T26" fmla="*/ 3 w 11"/>
                  <a:gd name="T27" fmla="*/ 0 h 13"/>
                  <a:gd name="T28" fmla="*/ 5 w 11"/>
                  <a:gd name="T29" fmla="*/ 0 h 13"/>
                  <a:gd name="T30" fmla="*/ 6 w 11"/>
                  <a:gd name="T31" fmla="*/ 0 h 13"/>
                  <a:gd name="T32" fmla="*/ 6 w 11"/>
                  <a:gd name="T33" fmla="*/ 1 h 13"/>
                  <a:gd name="T34" fmla="*/ 11 w 11"/>
                  <a:gd name="T35" fmla="*/ 8 h 13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11" h="13">
                    <a:moveTo>
                      <a:pt x="11" y="8"/>
                    </a:moveTo>
                    <a:lnTo>
                      <a:pt x="11" y="9"/>
                    </a:lnTo>
                    <a:lnTo>
                      <a:pt x="11" y="11"/>
                    </a:lnTo>
                    <a:lnTo>
                      <a:pt x="9" y="13"/>
                    </a:lnTo>
                    <a:lnTo>
                      <a:pt x="8" y="13"/>
                    </a:lnTo>
                    <a:lnTo>
                      <a:pt x="6" y="13"/>
                    </a:lnTo>
                    <a:lnTo>
                      <a:pt x="5" y="13"/>
                    </a:lnTo>
                    <a:lnTo>
                      <a:pt x="5" y="11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0" y="1"/>
                    </a:lnTo>
                    <a:lnTo>
                      <a:pt x="0" y="0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6" y="0"/>
                    </a:lnTo>
                    <a:lnTo>
                      <a:pt x="6" y="1"/>
                    </a:lnTo>
                    <a:lnTo>
                      <a:pt x="11" y="8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45" name="Freeform 111"/>
              <p:cNvSpPr>
                <a:spLocks/>
              </p:cNvSpPr>
              <p:nvPr/>
            </p:nvSpPr>
            <p:spPr bwMode="auto">
              <a:xfrm>
                <a:off x="1678" y="2996"/>
                <a:ext cx="10" cy="15"/>
              </a:xfrm>
              <a:custGeom>
                <a:avLst/>
                <a:gdLst>
                  <a:gd name="T0" fmla="*/ 10 w 10"/>
                  <a:gd name="T1" fmla="*/ 10 h 15"/>
                  <a:gd name="T2" fmla="*/ 10 w 10"/>
                  <a:gd name="T3" fmla="*/ 12 h 15"/>
                  <a:gd name="T4" fmla="*/ 10 w 10"/>
                  <a:gd name="T5" fmla="*/ 14 h 15"/>
                  <a:gd name="T6" fmla="*/ 9 w 10"/>
                  <a:gd name="T7" fmla="*/ 14 h 15"/>
                  <a:gd name="T8" fmla="*/ 9 w 10"/>
                  <a:gd name="T9" fmla="*/ 15 h 15"/>
                  <a:gd name="T10" fmla="*/ 7 w 10"/>
                  <a:gd name="T11" fmla="*/ 15 h 15"/>
                  <a:gd name="T12" fmla="*/ 7 w 10"/>
                  <a:gd name="T13" fmla="*/ 14 h 15"/>
                  <a:gd name="T14" fmla="*/ 5 w 10"/>
                  <a:gd name="T15" fmla="*/ 14 h 15"/>
                  <a:gd name="T16" fmla="*/ 4 w 10"/>
                  <a:gd name="T17" fmla="*/ 14 h 15"/>
                  <a:gd name="T18" fmla="*/ 2 w 10"/>
                  <a:gd name="T19" fmla="*/ 5 h 15"/>
                  <a:gd name="T20" fmla="*/ 0 w 10"/>
                  <a:gd name="T21" fmla="*/ 4 h 15"/>
                  <a:gd name="T22" fmla="*/ 2 w 10"/>
                  <a:gd name="T23" fmla="*/ 2 h 15"/>
                  <a:gd name="T24" fmla="*/ 2 w 10"/>
                  <a:gd name="T25" fmla="*/ 0 h 15"/>
                  <a:gd name="T26" fmla="*/ 4 w 10"/>
                  <a:gd name="T27" fmla="*/ 0 h 15"/>
                  <a:gd name="T28" fmla="*/ 5 w 10"/>
                  <a:gd name="T29" fmla="*/ 0 h 15"/>
                  <a:gd name="T30" fmla="*/ 7 w 10"/>
                  <a:gd name="T31" fmla="*/ 0 h 15"/>
                  <a:gd name="T32" fmla="*/ 7 w 10"/>
                  <a:gd name="T33" fmla="*/ 2 h 15"/>
                  <a:gd name="T34" fmla="*/ 10 w 10"/>
                  <a:gd name="T35" fmla="*/ 10 h 15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10" h="15">
                    <a:moveTo>
                      <a:pt x="10" y="10"/>
                    </a:moveTo>
                    <a:lnTo>
                      <a:pt x="10" y="12"/>
                    </a:lnTo>
                    <a:lnTo>
                      <a:pt x="10" y="14"/>
                    </a:lnTo>
                    <a:lnTo>
                      <a:pt x="9" y="14"/>
                    </a:lnTo>
                    <a:lnTo>
                      <a:pt x="9" y="15"/>
                    </a:lnTo>
                    <a:lnTo>
                      <a:pt x="7" y="15"/>
                    </a:lnTo>
                    <a:lnTo>
                      <a:pt x="7" y="14"/>
                    </a:lnTo>
                    <a:lnTo>
                      <a:pt x="5" y="14"/>
                    </a:lnTo>
                    <a:lnTo>
                      <a:pt x="4" y="14"/>
                    </a:lnTo>
                    <a:lnTo>
                      <a:pt x="2" y="5"/>
                    </a:lnTo>
                    <a:lnTo>
                      <a:pt x="0" y="4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5" y="0"/>
                    </a:lnTo>
                    <a:lnTo>
                      <a:pt x="7" y="0"/>
                    </a:lnTo>
                    <a:lnTo>
                      <a:pt x="7" y="2"/>
                    </a:lnTo>
                    <a:lnTo>
                      <a:pt x="10" y="10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46" name="Freeform 112"/>
              <p:cNvSpPr>
                <a:spLocks/>
              </p:cNvSpPr>
              <p:nvPr/>
            </p:nvSpPr>
            <p:spPr bwMode="auto">
              <a:xfrm>
                <a:off x="1677" y="2988"/>
                <a:ext cx="8" cy="15"/>
              </a:xfrm>
              <a:custGeom>
                <a:avLst/>
                <a:gdLst>
                  <a:gd name="T0" fmla="*/ 8 w 8"/>
                  <a:gd name="T1" fmla="*/ 10 h 15"/>
                  <a:gd name="T2" fmla="*/ 8 w 8"/>
                  <a:gd name="T3" fmla="*/ 12 h 15"/>
                  <a:gd name="T4" fmla="*/ 8 w 8"/>
                  <a:gd name="T5" fmla="*/ 13 h 15"/>
                  <a:gd name="T6" fmla="*/ 6 w 8"/>
                  <a:gd name="T7" fmla="*/ 13 h 15"/>
                  <a:gd name="T8" fmla="*/ 6 w 8"/>
                  <a:gd name="T9" fmla="*/ 15 h 15"/>
                  <a:gd name="T10" fmla="*/ 5 w 8"/>
                  <a:gd name="T11" fmla="*/ 15 h 15"/>
                  <a:gd name="T12" fmla="*/ 3 w 8"/>
                  <a:gd name="T13" fmla="*/ 15 h 15"/>
                  <a:gd name="T14" fmla="*/ 3 w 8"/>
                  <a:gd name="T15" fmla="*/ 13 h 15"/>
                  <a:gd name="T16" fmla="*/ 3 w 8"/>
                  <a:gd name="T17" fmla="*/ 12 h 15"/>
                  <a:gd name="T18" fmla="*/ 0 w 8"/>
                  <a:gd name="T19" fmla="*/ 4 h 15"/>
                  <a:gd name="T20" fmla="*/ 0 w 8"/>
                  <a:gd name="T21" fmla="*/ 2 h 15"/>
                  <a:gd name="T22" fmla="*/ 0 w 8"/>
                  <a:gd name="T23" fmla="*/ 0 h 15"/>
                  <a:gd name="T24" fmla="*/ 1 w 8"/>
                  <a:gd name="T25" fmla="*/ 0 h 15"/>
                  <a:gd name="T26" fmla="*/ 3 w 8"/>
                  <a:gd name="T27" fmla="*/ 0 h 15"/>
                  <a:gd name="T28" fmla="*/ 5 w 8"/>
                  <a:gd name="T29" fmla="*/ 0 h 15"/>
                  <a:gd name="T30" fmla="*/ 5 w 8"/>
                  <a:gd name="T31" fmla="*/ 2 h 15"/>
                  <a:gd name="T32" fmla="*/ 8 w 8"/>
                  <a:gd name="T33" fmla="*/ 10 h 1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8" h="15">
                    <a:moveTo>
                      <a:pt x="8" y="10"/>
                    </a:moveTo>
                    <a:lnTo>
                      <a:pt x="8" y="12"/>
                    </a:lnTo>
                    <a:lnTo>
                      <a:pt x="8" y="13"/>
                    </a:lnTo>
                    <a:lnTo>
                      <a:pt x="6" y="13"/>
                    </a:lnTo>
                    <a:lnTo>
                      <a:pt x="6" y="15"/>
                    </a:lnTo>
                    <a:lnTo>
                      <a:pt x="5" y="15"/>
                    </a:lnTo>
                    <a:lnTo>
                      <a:pt x="3" y="15"/>
                    </a:lnTo>
                    <a:lnTo>
                      <a:pt x="3" y="13"/>
                    </a:lnTo>
                    <a:lnTo>
                      <a:pt x="3" y="12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5" y="2"/>
                    </a:lnTo>
                    <a:lnTo>
                      <a:pt x="8" y="10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47" name="Freeform 113"/>
              <p:cNvSpPr>
                <a:spLocks/>
              </p:cNvSpPr>
              <p:nvPr/>
            </p:nvSpPr>
            <p:spPr bwMode="auto">
              <a:xfrm>
                <a:off x="1673" y="2980"/>
                <a:ext cx="9" cy="15"/>
              </a:xfrm>
              <a:custGeom>
                <a:avLst/>
                <a:gdLst>
                  <a:gd name="T0" fmla="*/ 9 w 9"/>
                  <a:gd name="T1" fmla="*/ 12 h 15"/>
                  <a:gd name="T2" fmla="*/ 9 w 9"/>
                  <a:gd name="T3" fmla="*/ 13 h 15"/>
                  <a:gd name="T4" fmla="*/ 7 w 9"/>
                  <a:gd name="T5" fmla="*/ 13 h 15"/>
                  <a:gd name="T6" fmla="*/ 7 w 9"/>
                  <a:gd name="T7" fmla="*/ 15 h 15"/>
                  <a:gd name="T8" fmla="*/ 5 w 9"/>
                  <a:gd name="T9" fmla="*/ 15 h 15"/>
                  <a:gd name="T10" fmla="*/ 5 w 9"/>
                  <a:gd name="T11" fmla="*/ 13 h 15"/>
                  <a:gd name="T12" fmla="*/ 4 w 9"/>
                  <a:gd name="T13" fmla="*/ 13 h 15"/>
                  <a:gd name="T14" fmla="*/ 4 w 9"/>
                  <a:gd name="T15" fmla="*/ 12 h 15"/>
                  <a:gd name="T16" fmla="*/ 0 w 9"/>
                  <a:gd name="T17" fmla="*/ 3 h 15"/>
                  <a:gd name="T18" fmla="*/ 0 w 9"/>
                  <a:gd name="T19" fmla="*/ 2 h 15"/>
                  <a:gd name="T20" fmla="*/ 2 w 9"/>
                  <a:gd name="T21" fmla="*/ 0 h 15"/>
                  <a:gd name="T22" fmla="*/ 4 w 9"/>
                  <a:gd name="T23" fmla="*/ 0 h 15"/>
                  <a:gd name="T24" fmla="*/ 5 w 9"/>
                  <a:gd name="T25" fmla="*/ 0 h 15"/>
                  <a:gd name="T26" fmla="*/ 7 w 9"/>
                  <a:gd name="T27" fmla="*/ 0 h 15"/>
                  <a:gd name="T28" fmla="*/ 7 w 9"/>
                  <a:gd name="T29" fmla="*/ 2 h 15"/>
                  <a:gd name="T30" fmla="*/ 9 w 9"/>
                  <a:gd name="T31" fmla="*/ 12 h 15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9" h="15">
                    <a:moveTo>
                      <a:pt x="9" y="12"/>
                    </a:moveTo>
                    <a:lnTo>
                      <a:pt x="9" y="13"/>
                    </a:lnTo>
                    <a:lnTo>
                      <a:pt x="7" y="13"/>
                    </a:lnTo>
                    <a:lnTo>
                      <a:pt x="7" y="15"/>
                    </a:lnTo>
                    <a:lnTo>
                      <a:pt x="5" y="15"/>
                    </a:lnTo>
                    <a:lnTo>
                      <a:pt x="5" y="13"/>
                    </a:lnTo>
                    <a:lnTo>
                      <a:pt x="4" y="13"/>
                    </a:lnTo>
                    <a:lnTo>
                      <a:pt x="4" y="12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5" y="0"/>
                    </a:lnTo>
                    <a:lnTo>
                      <a:pt x="7" y="0"/>
                    </a:lnTo>
                    <a:lnTo>
                      <a:pt x="7" y="2"/>
                    </a:lnTo>
                    <a:lnTo>
                      <a:pt x="9" y="12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48" name="Freeform 114"/>
              <p:cNvSpPr>
                <a:spLocks/>
              </p:cNvSpPr>
              <p:nvPr/>
            </p:nvSpPr>
            <p:spPr bwMode="auto">
              <a:xfrm>
                <a:off x="1672" y="2970"/>
                <a:ext cx="10" cy="15"/>
              </a:xfrm>
              <a:custGeom>
                <a:avLst/>
                <a:gdLst>
                  <a:gd name="T0" fmla="*/ 10 w 10"/>
                  <a:gd name="T1" fmla="*/ 13 h 15"/>
                  <a:gd name="T2" fmla="*/ 8 w 10"/>
                  <a:gd name="T3" fmla="*/ 13 h 15"/>
                  <a:gd name="T4" fmla="*/ 8 w 10"/>
                  <a:gd name="T5" fmla="*/ 15 h 15"/>
                  <a:gd name="T6" fmla="*/ 6 w 10"/>
                  <a:gd name="T7" fmla="*/ 15 h 15"/>
                  <a:gd name="T8" fmla="*/ 5 w 10"/>
                  <a:gd name="T9" fmla="*/ 15 h 15"/>
                  <a:gd name="T10" fmla="*/ 3 w 10"/>
                  <a:gd name="T11" fmla="*/ 15 h 15"/>
                  <a:gd name="T12" fmla="*/ 1 w 10"/>
                  <a:gd name="T13" fmla="*/ 15 h 15"/>
                  <a:gd name="T14" fmla="*/ 1 w 10"/>
                  <a:gd name="T15" fmla="*/ 13 h 15"/>
                  <a:gd name="T16" fmla="*/ 0 w 10"/>
                  <a:gd name="T17" fmla="*/ 5 h 15"/>
                  <a:gd name="T18" fmla="*/ 0 w 10"/>
                  <a:gd name="T19" fmla="*/ 4 h 15"/>
                  <a:gd name="T20" fmla="*/ 1 w 10"/>
                  <a:gd name="T21" fmla="*/ 2 h 15"/>
                  <a:gd name="T22" fmla="*/ 3 w 10"/>
                  <a:gd name="T23" fmla="*/ 2 h 15"/>
                  <a:gd name="T24" fmla="*/ 3 w 10"/>
                  <a:gd name="T25" fmla="*/ 0 h 15"/>
                  <a:gd name="T26" fmla="*/ 5 w 10"/>
                  <a:gd name="T27" fmla="*/ 0 h 15"/>
                  <a:gd name="T28" fmla="*/ 5 w 10"/>
                  <a:gd name="T29" fmla="*/ 2 h 15"/>
                  <a:gd name="T30" fmla="*/ 6 w 10"/>
                  <a:gd name="T31" fmla="*/ 2 h 15"/>
                  <a:gd name="T32" fmla="*/ 8 w 10"/>
                  <a:gd name="T33" fmla="*/ 2 h 15"/>
                  <a:gd name="T34" fmla="*/ 8 w 10"/>
                  <a:gd name="T35" fmla="*/ 4 h 15"/>
                  <a:gd name="T36" fmla="*/ 10 w 10"/>
                  <a:gd name="T37" fmla="*/ 13 h 15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10" h="15">
                    <a:moveTo>
                      <a:pt x="10" y="13"/>
                    </a:moveTo>
                    <a:lnTo>
                      <a:pt x="8" y="13"/>
                    </a:lnTo>
                    <a:lnTo>
                      <a:pt x="8" y="15"/>
                    </a:lnTo>
                    <a:lnTo>
                      <a:pt x="6" y="15"/>
                    </a:lnTo>
                    <a:lnTo>
                      <a:pt x="5" y="15"/>
                    </a:lnTo>
                    <a:lnTo>
                      <a:pt x="3" y="15"/>
                    </a:lnTo>
                    <a:lnTo>
                      <a:pt x="1" y="15"/>
                    </a:lnTo>
                    <a:lnTo>
                      <a:pt x="1" y="13"/>
                    </a:lnTo>
                    <a:lnTo>
                      <a:pt x="0" y="5"/>
                    </a:lnTo>
                    <a:lnTo>
                      <a:pt x="0" y="4"/>
                    </a:lnTo>
                    <a:lnTo>
                      <a:pt x="1" y="2"/>
                    </a:lnTo>
                    <a:lnTo>
                      <a:pt x="3" y="2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5" y="2"/>
                    </a:lnTo>
                    <a:lnTo>
                      <a:pt x="6" y="2"/>
                    </a:lnTo>
                    <a:lnTo>
                      <a:pt x="8" y="2"/>
                    </a:lnTo>
                    <a:lnTo>
                      <a:pt x="8" y="4"/>
                    </a:lnTo>
                    <a:lnTo>
                      <a:pt x="10" y="13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49" name="Freeform 115"/>
              <p:cNvSpPr>
                <a:spLocks/>
              </p:cNvSpPr>
              <p:nvPr/>
            </p:nvSpPr>
            <p:spPr bwMode="auto">
              <a:xfrm>
                <a:off x="1672" y="2965"/>
                <a:ext cx="8" cy="12"/>
              </a:xfrm>
              <a:custGeom>
                <a:avLst/>
                <a:gdLst>
                  <a:gd name="T0" fmla="*/ 8 w 8"/>
                  <a:gd name="T1" fmla="*/ 9 h 12"/>
                  <a:gd name="T2" fmla="*/ 8 w 8"/>
                  <a:gd name="T3" fmla="*/ 10 h 12"/>
                  <a:gd name="T4" fmla="*/ 8 w 8"/>
                  <a:gd name="T5" fmla="*/ 12 h 12"/>
                  <a:gd name="T6" fmla="*/ 6 w 8"/>
                  <a:gd name="T7" fmla="*/ 12 h 12"/>
                  <a:gd name="T8" fmla="*/ 5 w 8"/>
                  <a:gd name="T9" fmla="*/ 12 h 12"/>
                  <a:gd name="T10" fmla="*/ 3 w 8"/>
                  <a:gd name="T11" fmla="*/ 12 h 12"/>
                  <a:gd name="T12" fmla="*/ 1 w 8"/>
                  <a:gd name="T13" fmla="*/ 12 h 12"/>
                  <a:gd name="T14" fmla="*/ 1 w 8"/>
                  <a:gd name="T15" fmla="*/ 10 h 12"/>
                  <a:gd name="T16" fmla="*/ 0 w 8"/>
                  <a:gd name="T17" fmla="*/ 10 h 12"/>
                  <a:gd name="T18" fmla="*/ 0 w 8"/>
                  <a:gd name="T19" fmla="*/ 0 h 12"/>
                  <a:gd name="T20" fmla="*/ 8 w 8"/>
                  <a:gd name="T21" fmla="*/ 0 h 12"/>
                  <a:gd name="T22" fmla="*/ 8 w 8"/>
                  <a:gd name="T23" fmla="*/ 9 h 12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8" h="12">
                    <a:moveTo>
                      <a:pt x="8" y="9"/>
                    </a:moveTo>
                    <a:lnTo>
                      <a:pt x="8" y="10"/>
                    </a:lnTo>
                    <a:lnTo>
                      <a:pt x="8" y="12"/>
                    </a:lnTo>
                    <a:lnTo>
                      <a:pt x="6" y="12"/>
                    </a:lnTo>
                    <a:lnTo>
                      <a:pt x="5" y="12"/>
                    </a:lnTo>
                    <a:lnTo>
                      <a:pt x="3" y="12"/>
                    </a:lnTo>
                    <a:lnTo>
                      <a:pt x="1" y="12"/>
                    </a:lnTo>
                    <a:lnTo>
                      <a:pt x="1" y="10"/>
                    </a:lnTo>
                    <a:lnTo>
                      <a:pt x="0" y="10"/>
                    </a:lnTo>
                    <a:lnTo>
                      <a:pt x="0" y="0"/>
                    </a:lnTo>
                    <a:lnTo>
                      <a:pt x="8" y="0"/>
                    </a:lnTo>
                    <a:lnTo>
                      <a:pt x="8" y="9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50" name="Freeform 116"/>
              <p:cNvSpPr>
                <a:spLocks/>
              </p:cNvSpPr>
              <p:nvPr/>
            </p:nvSpPr>
            <p:spPr bwMode="auto">
              <a:xfrm>
                <a:off x="1577" y="2746"/>
                <a:ext cx="21" cy="10"/>
              </a:xfrm>
              <a:custGeom>
                <a:avLst/>
                <a:gdLst>
                  <a:gd name="T0" fmla="*/ 2 w 21"/>
                  <a:gd name="T1" fmla="*/ 10 h 10"/>
                  <a:gd name="T2" fmla="*/ 0 w 21"/>
                  <a:gd name="T3" fmla="*/ 2 h 10"/>
                  <a:gd name="T4" fmla="*/ 18 w 21"/>
                  <a:gd name="T5" fmla="*/ 0 h 10"/>
                  <a:gd name="T6" fmla="*/ 20 w 21"/>
                  <a:gd name="T7" fmla="*/ 0 h 10"/>
                  <a:gd name="T8" fmla="*/ 20 w 21"/>
                  <a:gd name="T9" fmla="*/ 2 h 10"/>
                  <a:gd name="T10" fmla="*/ 21 w 21"/>
                  <a:gd name="T11" fmla="*/ 2 h 10"/>
                  <a:gd name="T12" fmla="*/ 21 w 21"/>
                  <a:gd name="T13" fmla="*/ 3 h 10"/>
                  <a:gd name="T14" fmla="*/ 21 w 21"/>
                  <a:gd name="T15" fmla="*/ 5 h 10"/>
                  <a:gd name="T16" fmla="*/ 20 w 21"/>
                  <a:gd name="T17" fmla="*/ 7 h 10"/>
                  <a:gd name="T18" fmla="*/ 18 w 21"/>
                  <a:gd name="T19" fmla="*/ 7 h 10"/>
                  <a:gd name="T20" fmla="*/ 2 w 21"/>
                  <a:gd name="T21" fmla="*/ 10 h 10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21" h="10">
                    <a:moveTo>
                      <a:pt x="2" y="10"/>
                    </a:moveTo>
                    <a:lnTo>
                      <a:pt x="0" y="2"/>
                    </a:lnTo>
                    <a:lnTo>
                      <a:pt x="18" y="0"/>
                    </a:lnTo>
                    <a:lnTo>
                      <a:pt x="20" y="0"/>
                    </a:lnTo>
                    <a:lnTo>
                      <a:pt x="20" y="2"/>
                    </a:lnTo>
                    <a:lnTo>
                      <a:pt x="21" y="2"/>
                    </a:lnTo>
                    <a:lnTo>
                      <a:pt x="21" y="3"/>
                    </a:lnTo>
                    <a:lnTo>
                      <a:pt x="21" y="5"/>
                    </a:lnTo>
                    <a:lnTo>
                      <a:pt x="20" y="7"/>
                    </a:lnTo>
                    <a:lnTo>
                      <a:pt x="18" y="7"/>
                    </a:lnTo>
                    <a:lnTo>
                      <a:pt x="2" y="10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51" name="Freeform 117"/>
              <p:cNvSpPr>
                <a:spLocks/>
              </p:cNvSpPr>
              <p:nvPr/>
            </p:nvSpPr>
            <p:spPr bwMode="auto">
              <a:xfrm>
                <a:off x="1592" y="2744"/>
                <a:ext cx="23" cy="10"/>
              </a:xfrm>
              <a:custGeom>
                <a:avLst/>
                <a:gdLst>
                  <a:gd name="T0" fmla="*/ 3 w 23"/>
                  <a:gd name="T1" fmla="*/ 10 h 10"/>
                  <a:gd name="T2" fmla="*/ 1 w 23"/>
                  <a:gd name="T3" fmla="*/ 9 h 10"/>
                  <a:gd name="T4" fmla="*/ 0 w 23"/>
                  <a:gd name="T5" fmla="*/ 9 h 10"/>
                  <a:gd name="T6" fmla="*/ 0 w 23"/>
                  <a:gd name="T7" fmla="*/ 7 h 10"/>
                  <a:gd name="T8" fmla="*/ 0 w 23"/>
                  <a:gd name="T9" fmla="*/ 5 h 10"/>
                  <a:gd name="T10" fmla="*/ 0 w 23"/>
                  <a:gd name="T11" fmla="*/ 4 h 10"/>
                  <a:gd name="T12" fmla="*/ 1 w 23"/>
                  <a:gd name="T13" fmla="*/ 2 h 10"/>
                  <a:gd name="T14" fmla="*/ 3 w 23"/>
                  <a:gd name="T15" fmla="*/ 2 h 10"/>
                  <a:gd name="T16" fmla="*/ 19 w 23"/>
                  <a:gd name="T17" fmla="*/ 0 h 10"/>
                  <a:gd name="T18" fmla="*/ 21 w 23"/>
                  <a:gd name="T19" fmla="*/ 0 h 10"/>
                  <a:gd name="T20" fmla="*/ 23 w 23"/>
                  <a:gd name="T21" fmla="*/ 0 h 10"/>
                  <a:gd name="T22" fmla="*/ 23 w 23"/>
                  <a:gd name="T23" fmla="*/ 2 h 10"/>
                  <a:gd name="T24" fmla="*/ 23 w 23"/>
                  <a:gd name="T25" fmla="*/ 4 h 10"/>
                  <a:gd name="T26" fmla="*/ 23 w 23"/>
                  <a:gd name="T27" fmla="*/ 5 h 10"/>
                  <a:gd name="T28" fmla="*/ 23 w 23"/>
                  <a:gd name="T29" fmla="*/ 7 h 10"/>
                  <a:gd name="T30" fmla="*/ 21 w 23"/>
                  <a:gd name="T31" fmla="*/ 7 h 10"/>
                  <a:gd name="T32" fmla="*/ 3 w 23"/>
                  <a:gd name="T33" fmla="*/ 10 h 10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23" h="10">
                    <a:moveTo>
                      <a:pt x="3" y="10"/>
                    </a:moveTo>
                    <a:lnTo>
                      <a:pt x="1" y="9"/>
                    </a:lnTo>
                    <a:lnTo>
                      <a:pt x="0" y="9"/>
                    </a:lnTo>
                    <a:lnTo>
                      <a:pt x="0" y="7"/>
                    </a:lnTo>
                    <a:lnTo>
                      <a:pt x="0" y="5"/>
                    </a:lnTo>
                    <a:lnTo>
                      <a:pt x="0" y="4"/>
                    </a:lnTo>
                    <a:lnTo>
                      <a:pt x="1" y="2"/>
                    </a:lnTo>
                    <a:lnTo>
                      <a:pt x="3" y="2"/>
                    </a:lnTo>
                    <a:lnTo>
                      <a:pt x="19" y="0"/>
                    </a:lnTo>
                    <a:lnTo>
                      <a:pt x="21" y="0"/>
                    </a:lnTo>
                    <a:lnTo>
                      <a:pt x="23" y="0"/>
                    </a:lnTo>
                    <a:lnTo>
                      <a:pt x="23" y="2"/>
                    </a:lnTo>
                    <a:lnTo>
                      <a:pt x="23" y="4"/>
                    </a:lnTo>
                    <a:lnTo>
                      <a:pt x="23" y="5"/>
                    </a:lnTo>
                    <a:lnTo>
                      <a:pt x="23" y="7"/>
                    </a:lnTo>
                    <a:lnTo>
                      <a:pt x="21" y="7"/>
                    </a:lnTo>
                    <a:lnTo>
                      <a:pt x="3" y="10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52" name="Freeform 118"/>
              <p:cNvSpPr>
                <a:spLocks/>
              </p:cNvSpPr>
              <p:nvPr/>
            </p:nvSpPr>
            <p:spPr bwMode="auto">
              <a:xfrm>
                <a:off x="1608" y="2743"/>
                <a:ext cx="25" cy="8"/>
              </a:xfrm>
              <a:custGeom>
                <a:avLst/>
                <a:gdLst>
                  <a:gd name="T0" fmla="*/ 3 w 25"/>
                  <a:gd name="T1" fmla="*/ 8 h 8"/>
                  <a:gd name="T2" fmla="*/ 2 w 25"/>
                  <a:gd name="T3" fmla="*/ 8 h 8"/>
                  <a:gd name="T4" fmla="*/ 2 w 25"/>
                  <a:gd name="T5" fmla="*/ 6 h 8"/>
                  <a:gd name="T6" fmla="*/ 0 w 25"/>
                  <a:gd name="T7" fmla="*/ 6 h 8"/>
                  <a:gd name="T8" fmla="*/ 0 w 25"/>
                  <a:gd name="T9" fmla="*/ 5 h 8"/>
                  <a:gd name="T10" fmla="*/ 0 w 25"/>
                  <a:gd name="T11" fmla="*/ 3 h 8"/>
                  <a:gd name="T12" fmla="*/ 2 w 25"/>
                  <a:gd name="T13" fmla="*/ 3 h 8"/>
                  <a:gd name="T14" fmla="*/ 2 w 25"/>
                  <a:gd name="T15" fmla="*/ 1 h 8"/>
                  <a:gd name="T16" fmla="*/ 3 w 25"/>
                  <a:gd name="T17" fmla="*/ 1 h 8"/>
                  <a:gd name="T18" fmla="*/ 21 w 25"/>
                  <a:gd name="T19" fmla="*/ 0 h 8"/>
                  <a:gd name="T20" fmla="*/ 23 w 25"/>
                  <a:gd name="T21" fmla="*/ 0 h 8"/>
                  <a:gd name="T22" fmla="*/ 25 w 25"/>
                  <a:gd name="T23" fmla="*/ 0 h 8"/>
                  <a:gd name="T24" fmla="*/ 25 w 25"/>
                  <a:gd name="T25" fmla="*/ 1 h 8"/>
                  <a:gd name="T26" fmla="*/ 25 w 25"/>
                  <a:gd name="T27" fmla="*/ 3 h 8"/>
                  <a:gd name="T28" fmla="*/ 25 w 25"/>
                  <a:gd name="T29" fmla="*/ 5 h 8"/>
                  <a:gd name="T30" fmla="*/ 23 w 25"/>
                  <a:gd name="T31" fmla="*/ 5 h 8"/>
                  <a:gd name="T32" fmla="*/ 3 w 25"/>
                  <a:gd name="T33" fmla="*/ 8 h 8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25" h="8">
                    <a:moveTo>
                      <a:pt x="3" y="8"/>
                    </a:moveTo>
                    <a:lnTo>
                      <a:pt x="2" y="8"/>
                    </a:lnTo>
                    <a:lnTo>
                      <a:pt x="2" y="6"/>
                    </a:lnTo>
                    <a:lnTo>
                      <a:pt x="0" y="6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2" y="3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21" y="0"/>
                    </a:lnTo>
                    <a:lnTo>
                      <a:pt x="23" y="0"/>
                    </a:lnTo>
                    <a:lnTo>
                      <a:pt x="25" y="0"/>
                    </a:lnTo>
                    <a:lnTo>
                      <a:pt x="25" y="1"/>
                    </a:lnTo>
                    <a:lnTo>
                      <a:pt x="25" y="3"/>
                    </a:lnTo>
                    <a:lnTo>
                      <a:pt x="25" y="5"/>
                    </a:lnTo>
                    <a:lnTo>
                      <a:pt x="23" y="5"/>
                    </a:lnTo>
                    <a:lnTo>
                      <a:pt x="3" y="8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53" name="Freeform 119"/>
              <p:cNvSpPr>
                <a:spLocks/>
              </p:cNvSpPr>
              <p:nvPr/>
            </p:nvSpPr>
            <p:spPr bwMode="auto">
              <a:xfrm>
                <a:off x="1626" y="2740"/>
                <a:ext cx="25" cy="8"/>
              </a:xfrm>
              <a:custGeom>
                <a:avLst/>
                <a:gdLst>
                  <a:gd name="T0" fmla="*/ 5 w 25"/>
                  <a:gd name="T1" fmla="*/ 8 h 8"/>
                  <a:gd name="T2" fmla="*/ 3 w 25"/>
                  <a:gd name="T3" fmla="*/ 8 h 8"/>
                  <a:gd name="T4" fmla="*/ 2 w 25"/>
                  <a:gd name="T5" fmla="*/ 8 h 8"/>
                  <a:gd name="T6" fmla="*/ 0 w 25"/>
                  <a:gd name="T7" fmla="*/ 6 h 8"/>
                  <a:gd name="T8" fmla="*/ 0 w 25"/>
                  <a:gd name="T9" fmla="*/ 4 h 8"/>
                  <a:gd name="T10" fmla="*/ 0 w 25"/>
                  <a:gd name="T11" fmla="*/ 3 h 8"/>
                  <a:gd name="T12" fmla="*/ 2 w 25"/>
                  <a:gd name="T13" fmla="*/ 3 h 8"/>
                  <a:gd name="T14" fmla="*/ 3 w 25"/>
                  <a:gd name="T15" fmla="*/ 3 h 8"/>
                  <a:gd name="T16" fmla="*/ 21 w 25"/>
                  <a:gd name="T17" fmla="*/ 0 h 8"/>
                  <a:gd name="T18" fmla="*/ 23 w 25"/>
                  <a:gd name="T19" fmla="*/ 0 h 8"/>
                  <a:gd name="T20" fmla="*/ 23 w 25"/>
                  <a:gd name="T21" fmla="*/ 1 h 8"/>
                  <a:gd name="T22" fmla="*/ 25 w 25"/>
                  <a:gd name="T23" fmla="*/ 1 h 8"/>
                  <a:gd name="T24" fmla="*/ 25 w 25"/>
                  <a:gd name="T25" fmla="*/ 3 h 8"/>
                  <a:gd name="T26" fmla="*/ 25 w 25"/>
                  <a:gd name="T27" fmla="*/ 4 h 8"/>
                  <a:gd name="T28" fmla="*/ 25 w 25"/>
                  <a:gd name="T29" fmla="*/ 6 h 8"/>
                  <a:gd name="T30" fmla="*/ 23 w 25"/>
                  <a:gd name="T31" fmla="*/ 6 h 8"/>
                  <a:gd name="T32" fmla="*/ 21 w 25"/>
                  <a:gd name="T33" fmla="*/ 6 h 8"/>
                  <a:gd name="T34" fmla="*/ 5 w 25"/>
                  <a:gd name="T35" fmla="*/ 8 h 8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25" h="8">
                    <a:moveTo>
                      <a:pt x="5" y="8"/>
                    </a:moveTo>
                    <a:lnTo>
                      <a:pt x="3" y="8"/>
                    </a:lnTo>
                    <a:lnTo>
                      <a:pt x="2" y="8"/>
                    </a:lnTo>
                    <a:lnTo>
                      <a:pt x="0" y="6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2" y="3"/>
                    </a:lnTo>
                    <a:lnTo>
                      <a:pt x="3" y="3"/>
                    </a:lnTo>
                    <a:lnTo>
                      <a:pt x="21" y="0"/>
                    </a:lnTo>
                    <a:lnTo>
                      <a:pt x="23" y="0"/>
                    </a:lnTo>
                    <a:lnTo>
                      <a:pt x="23" y="1"/>
                    </a:lnTo>
                    <a:lnTo>
                      <a:pt x="25" y="1"/>
                    </a:lnTo>
                    <a:lnTo>
                      <a:pt x="25" y="3"/>
                    </a:lnTo>
                    <a:lnTo>
                      <a:pt x="25" y="4"/>
                    </a:lnTo>
                    <a:lnTo>
                      <a:pt x="25" y="6"/>
                    </a:lnTo>
                    <a:lnTo>
                      <a:pt x="23" y="6"/>
                    </a:lnTo>
                    <a:lnTo>
                      <a:pt x="21" y="6"/>
                    </a:lnTo>
                    <a:lnTo>
                      <a:pt x="5" y="8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54" name="Freeform 120"/>
              <p:cNvSpPr>
                <a:spLocks/>
              </p:cNvSpPr>
              <p:nvPr/>
            </p:nvSpPr>
            <p:spPr bwMode="auto">
              <a:xfrm>
                <a:off x="1644" y="2738"/>
                <a:ext cx="25" cy="8"/>
              </a:xfrm>
              <a:custGeom>
                <a:avLst/>
                <a:gdLst>
                  <a:gd name="T0" fmla="*/ 3 w 25"/>
                  <a:gd name="T1" fmla="*/ 8 h 8"/>
                  <a:gd name="T2" fmla="*/ 2 w 25"/>
                  <a:gd name="T3" fmla="*/ 8 h 8"/>
                  <a:gd name="T4" fmla="*/ 0 w 25"/>
                  <a:gd name="T5" fmla="*/ 8 h 8"/>
                  <a:gd name="T6" fmla="*/ 0 w 25"/>
                  <a:gd name="T7" fmla="*/ 6 h 8"/>
                  <a:gd name="T8" fmla="*/ 0 w 25"/>
                  <a:gd name="T9" fmla="*/ 5 h 8"/>
                  <a:gd name="T10" fmla="*/ 0 w 25"/>
                  <a:gd name="T11" fmla="*/ 3 h 8"/>
                  <a:gd name="T12" fmla="*/ 2 w 25"/>
                  <a:gd name="T13" fmla="*/ 2 h 8"/>
                  <a:gd name="T14" fmla="*/ 3 w 25"/>
                  <a:gd name="T15" fmla="*/ 2 h 8"/>
                  <a:gd name="T16" fmla="*/ 21 w 25"/>
                  <a:gd name="T17" fmla="*/ 0 h 8"/>
                  <a:gd name="T18" fmla="*/ 23 w 25"/>
                  <a:gd name="T19" fmla="*/ 0 h 8"/>
                  <a:gd name="T20" fmla="*/ 25 w 25"/>
                  <a:gd name="T21" fmla="*/ 2 h 8"/>
                  <a:gd name="T22" fmla="*/ 25 w 25"/>
                  <a:gd name="T23" fmla="*/ 3 h 8"/>
                  <a:gd name="T24" fmla="*/ 25 w 25"/>
                  <a:gd name="T25" fmla="*/ 5 h 8"/>
                  <a:gd name="T26" fmla="*/ 23 w 25"/>
                  <a:gd name="T27" fmla="*/ 6 h 8"/>
                  <a:gd name="T28" fmla="*/ 21 w 25"/>
                  <a:gd name="T29" fmla="*/ 6 h 8"/>
                  <a:gd name="T30" fmla="*/ 3 w 25"/>
                  <a:gd name="T31" fmla="*/ 8 h 8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25" h="8">
                    <a:moveTo>
                      <a:pt x="3" y="8"/>
                    </a:moveTo>
                    <a:lnTo>
                      <a:pt x="2" y="8"/>
                    </a:lnTo>
                    <a:lnTo>
                      <a:pt x="0" y="8"/>
                    </a:lnTo>
                    <a:lnTo>
                      <a:pt x="0" y="6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2" y="2"/>
                    </a:lnTo>
                    <a:lnTo>
                      <a:pt x="3" y="2"/>
                    </a:lnTo>
                    <a:lnTo>
                      <a:pt x="21" y="0"/>
                    </a:lnTo>
                    <a:lnTo>
                      <a:pt x="23" y="0"/>
                    </a:lnTo>
                    <a:lnTo>
                      <a:pt x="25" y="2"/>
                    </a:lnTo>
                    <a:lnTo>
                      <a:pt x="25" y="3"/>
                    </a:lnTo>
                    <a:lnTo>
                      <a:pt x="25" y="5"/>
                    </a:lnTo>
                    <a:lnTo>
                      <a:pt x="23" y="6"/>
                    </a:lnTo>
                    <a:lnTo>
                      <a:pt x="21" y="6"/>
                    </a:lnTo>
                    <a:lnTo>
                      <a:pt x="3" y="8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55" name="Freeform 121"/>
              <p:cNvSpPr>
                <a:spLocks/>
              </p:cNvSpPr>
              <p:nvPr/>
            </p:nvSpPr>
            <p:spPr bwMode="auto">
              <a:xfrm>
                <a:off x="1662" y="2736"/>
                <a:ext cx="26" cy="8"/>
              </a:xfrm>
              <a:custGeom>
                <a:avLst/>
                <a:gdLst>
                  <a:gd name="T0" fmla="*/ 3 w 26"/>
                  <a:gd name="T1" fmla="*/ 8 h 8"/>
                  <a:gd name="T2" fmla="*/ 2 w 26"/>
                  <a:gd name="T3" fmla="*/ 8 h 8"/>
                  <a:gd name="T4" fmla="*/ 2 w 26"/>
                  <a:gd name="T5" fmla="*/ 7 h 8"/>
                  <a:gd name="T6" fmla="*/ 0 w 26"/>
                  <a:gd name="T7" fmla="*/ 7 h 8"/>
                  <a:gd name="T8" fmla="*/ 0 w 26"/>
                  <a:gd name="T9" fmla="*/ 5 h 8"/>
                  <a:gd name="T10" fmla="*/ 0 w 26"/>
                  <a:gd name="T11" fmla="*/ 4 h 8"/>
                  <a:gd name="T12" fmla="*/ 2 w 26"/>
                  <a:gd name="T13" fmla="*/ 4 h 8"/>
                  <a:gd name="T14" fmla="*/ 2 w 26"/>
                  <a:gd name="T15" fmla="*/ 2 h 8"/>
                  <a:gd name="T16" fmla="*/ 3 w 26"/>
                  <a:gd name="T17" fmla="*/ 2 h 8"/>
                  <a:gd name="T18" fmla="*/ 23 w 26"/>
                  <a:gd name="T19" fmla="*/ 0 h 8"/>
                  <a:gd name="T20" fmla="*/ 23 w 26"/>
                  <a:gd name="T21" fmla="*/ 2 h 8"/>
                  <a:gd name="T22" fmla="*/ 25 w 26"/>
                  <a:gd name="T23" fmla="*/ 2 h 8"/>
                  <a:gd name="T24" fmla="*/ 26 w 26"/>
                  <a:gd name="T25" fmla="*/ 2 h 8"/>
                  <a:gd name="T26" fmla="*/ 26 w 26"/>
                  <a:gd name="T27" fmla="*/ 4 h 8"/>
                  <a:gd name="T28" fmla="*/ 26 w 26"/>
                  <a:gd name="T29" fmla="*/ 5 h 8"/>
                  <a:gd name="T30" fmla="*/ 25 w 26"/>
                  <a:gd name="T31" fmla="*/ 7 h 8"/>
                  <a:gd name="T32" fmla="*/ 23 w 26"/>
                  <a:gd name="T33" fmla="*/ 7 h 8"/>
                  <a:gd name="T34" fmla="*/ 3 w 26"/>
                  <a:gd name="T35" fmla="*/ 8 h 8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26" h="8">
                    <a:moveTo>
                      <a:pt x="3" y="8"/>
                    </a:moveTo>
                    <a:lnTo>
                      <a:pt x="2" y="8"/>
                    </a:lnTo>
                    <a:lnTo>
                      <a:pt x="2" y="7"/>
                    </a:lnTo>
                    <a:lnTo>
                      <a:pt x="0" y="7"/>
                    </a:lnTo>
                    <a:lnTo>
                      <a:pt x="0" y="5"/>
                    </a:lnTo>
                    <a:lnTo>
                      <a:pt x="0" y="4"/>
                    </a:lnTo>
                    <a:lnTo>
                      <a:pt x="2" y="4"/>
                    </a:lnTo>
                    <a:lnTo>
                      <a:pt x="2" y="2"/>
                    </a:lnTo>
                    <a:lnTo>
                      <a:pt x="3" y="2"/>
                    </a:lnTo>
                    <a:lnTo>
                      <a:pt x="23" y="0"/>
                    </a:lnTo>
                    <a:lnTo>
                      <a:pt x="23" y="2"/>
                    </a:lnTo>
                    <a:lnTo>
                      <a:pt x="25" y="2"/>
                    </a:lnTo>
                    <a:lnTo>
                      <a:pt x="26" y="2"/>
                    </a:lnTo>
                    <a:lnTo>
                      <a:pt x="26" y="4"/>
                    </a:lnTo>
                    <a:lnTo>
                      <a:pt x="26" y="5"/>
                    </a:lnTo>
                    <a:lnTo>
                      <a:pt x="25" y="7"/>
                    </a:lnTo>
                    <a:lnTo>
                      <a:pt x="23" y="7"/>
                    </a:lnTo>
                    <a:lnTo>
                      <a:pt x="3" y="8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56" name="Freeform 122"/>
              <p:cNvSpPr>
                <a:spLocks/>
              </p:cNvSpPr>
              <p:nvPr/>
            </p:nvSpPr>
            <p:spPr bwMode="auto">
              <a:xfrm>
                <a:off x="1682" y="2735"/>
                <a:ext cx="24" cy="8"/>
              </a:xfrm>
              <a:custGeom>
                <a:avLst/>
                <a:gdLst>
                  <a:gd name="T0" fmla="*/ 3 w 24"/>
                  <a:gd name="T1" fmla="*/ 8 h 8"/>
                  <a:gd name="T2" fmla="*/ 1 w 24"/>
                  <a:gd name="T3" fmla="*/ 8 h 8"/>
                  <a:gd name="T4" fmla="*/ 0 w 24"/>
                  <a:gd name="T5" fmla="*/ 8 h 8"/>
                  <a:gd name="T6" fmla="*/ 0 w 24"/>
                  <a:gd name="T7" fmla="*/ 6 h 8"/>
                  <a:gd name="T8" fmla="*/ 0 w 24"/>
                  <a:gd name="T9" fmla="*/ 5 h 8"/>
                  <a:gd name="T10" fmla="*/ 0 w 24"/>
                  <a:gd name="T11" fmla="*/ 3 h 8"/>
                  <a:gd name="T12" fmla="*/ 1 w 24"/>
                  <a:gd name="T13" fmla="*/ 1 h 8"/>
                  <a:gd name="T14" fmla="*/ 3 w 24"/>
                  <a:gd name="T15" fmla="*/ 1 h 8"/>
                  <a:gd name="T16" fmla="*/ 21 w 24"/>
                  <a:gd name="T17" fmla="*/ 0 h 8"/>
                  <a:gd name="T18" fmla="*/ 23 w 24"/>
                  <a:gd name="T19" fmla="*/ 0 h 8"/>
                  <a:gd name="T20" fmla="*/ 23 w 24"/>
                  <a:gd name="T21" fmla="*/ 1 h 8"/>
                  <a:gd name="T22" fmla="*/ 24 w 24"/>
                  <a:gd name="T23" fmla="*/ 1 h 8"/>
                  <a:gd name="T24" fmla="*/ 24 w 24"/>
                  <a:gd name="T25" fmla="*/ 3 h 8"/>
                  <a:gd name="T26" fmla="*/ 24 w 24"/>
                  <a:gd name="T27" fmla="*/ 5 h 8"/>
                  <a:gd name="T28" fmla="*/ 23 w 24"/>
                  <a:gd name="T29" fmla="*/ 5 h 8"/>
                  <a:gd name="T30" fmla="*/ 23 w 24"/>
                  <a:gd name="T31" fmla="*/ 6 h 8"/>
                  <a:gd name="T32" fmla="*/ 21 w 24"/>
                  <a:gd name="T33" fmla="*/ 6 h 8"/>
                  <a:gd name="T34" fmla="*/ 3 w 24"/>
                  <a:gd name="T35" fmla="*/ 8 h 8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24" h="8">
                    <a:moveTo>
                      <a:pt x="3" y="8"/>
                    </a:moveTo>
                    <a:lnTo>
                      <a:pt x="1" y="8"/>
                    </a:lnTo>
                    <a:lnTo>
                      <a:pt x="0" y="8"/>
                    </a:lnTo>
                    <a:lnTo>
                      <a:pt x="0" y="6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1" y="1"/>
                    </a:lnTo>
                    <a:lnTo>
                      <a:pt x="3" y="1"/>
                    </a:lnTo>
                    <a:lnTo>
                      <a:pt x="21" y="0"/>
                    </a:lnTo>
                    <a:lnTo>
                      <a:pt x="23" y="0"/>
                    </a:lnTo>
                    <a:lnTo>
                      <a:pt x="23" y="1"/>
                    </a:lnTo>
                    <a:lnTo>
                      <a:pt x="24" y="1"/>
                    </a:lnTo>
                    <a:lnTo>
                      <a:pt x="24" y="3"/>
                    </a:lnTo>
                    <a:lnTo>
                      <a:pt x="24" y="5"/>
                    </a:lnTo>
                    <a:lnTo>
                      <a:pt x="23" y="5"/>
                    </a:lnTo>
                    <a:lnTo>
                      <a:pt x="23" y="6"/>
                    </a:lnTo>
                    <a:lnTo>
                      <a:pt x="21" y="6"/>
                    </a:lnTo>
                    <a:lnTo>
                      <a:pt x="3" y="8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57" name="Freeform 123"/>
              <p:cNvSpPr>
                <a:spLocks/>
              </p:cNvSpPr>
              <p:nvPr/>
            </p:nvSpPr>
            <p:spPr bwMode="auto">
              <a:xfrm>
                <a:off x="1700" y="2735"/>
                <a:ext cx="26" cy="6"/>
              </a:xfrm>
              <a:custGeom>
                <a:avLst/>
                <a:gdLst>
                  <a:gd name="T0" fmla="*/ 3 w 26"/>
                  <a:gd name="T1" fmla="*/ 6 h 6"/>
                  <a:gd name="T2" fmla="*/ 1 w 26"/>
                  <a:gd name="T3" fmla="*/ 6 h 6"/>
                  <a:gd name="T4" fmla="*/ 1 w 26"/>
                  <a:gd name="T5" fmla="*/ 5 h 6"/>
                  <a:gd name="T6" fmla="*/ 0 w 26"/>
                  <a:gd name="T7" fmla="*/ 5 h 6"/>
                  <a:gd name="T8" fmla="*/ 0 w 26"/>
                  <a:gd name="T9" fmla="*/ 3 h 6"/>
                  <a:gd name="T10" fmla="*/ 0 w 26"/>
                  <a:gd name="T11" fmla="*/ 1 h 6"/>
                  <a:gd name="T12" fmla="*/ 1 w 26"/>
                  <a:gd name="T13" fmla="*/ 1 h 6"/>
                  <a:gd name="T14" fmla="*/ 1 w 26"/>
                  <a:gd name="T15" fmla="*/ 0 h 6"/>
                  <a:gd name="T16" fmla="*/ 3 w 26"/>
                  <a:gd name="T17" fmla="*/ 0 h 6"/>
                  <a:gd name="T18" fmla="*/ 21 w 26"/>
                  <a:gd name="T19" fmla="*/ 0 h 6"/>
                  <a:gd name="T20" fmla="*/ 23 w 26"/>
                  <a:gd name="T21" fmla="*/ 0 h 6"/>
                  <a:gd name="T22" fmla="*/ 24 w 26"/>
                  <a:gd name="T23" fmla="*/ 0 h 6"/>
                  <a:gd name="T24" fmla="*/ 26 w 26"/>
                  <a:gd name="T25" fmla="*/ 1 h 6"/>
                  <a:gd name="T26" fmla="*/ 26 w 26"/>
                  <a:gd name="T27" fmla="*/ 3 h 6"/>
                  <a:gd name="T28" fmla="*/ 24 w 26"/>
                  <a:gd name="T29" fmla="*/ 3 h 6"/>
                  <a:gd name="T30" fmla="*/ 24 w 26"/>
                  <a:gd name="T31" fmla="*/ 5 h 6"/>
                  <a:gd name="T32" fmla="*/ 23 w 26"/>
                  <a:gd name="T33" fmla="*/ 5 h 6"/>
                  <a:gd name="T34" fmla="*/ 3 w 26"/>
                  <a:gd name="T35" fmla="*/ 6 h 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26" h="6">
                    <a:moveTo>
                      <a:pt x="3" y="6"/>
                    </a:moveTo>
                    <a:lnTo>
                      <a:pt x="1" y="6"/>
                    </a:lnTo>
                    <a:lnTo>
                      <a:pt x="1" y="5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21" y="0"/>
                    </a:lnTo>
                    <a:lnTo>
                      <a:pt x="23" y="0"/>
                    </a:lnTo>
                    <a:lnTo>
                      <a:pt x="24" y="0"/>
                    </a:lnTo>
                    <a:lnTo>
                      <a:pt x="26" y="1"/>
                    </a:lnTo>
                    <a:lnTo>
                      <a:pt x="26" y="3"/>
                    </a:lnTo>
                    <a:lnTo>
                      <a:pt x="24" y="3"/>
                    </a:lnTo>
                    <a:lnTo>
                      <a:pt x="24" y="5"/>
                    </a:lnTo>
                    <a:lnTo>
                      <a:pt x="23" y="5"/>
                    </a:lnTo>
                    <a:lnTo>
                      <a:pt x="3" y="6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58" name="Freeform 124"/>
              <p:cNvSpPr>
                <a:spLocks/>
              </p:cNvSpPr>
              <p:nvPr/>
            </p:nvSpPr>
            <p:spPr bwMode="auto">
              <a:xfrm>
                <a:off x="1718" y="2731"/>
                <a:ext cx="26" cy="9"/>
              </a:xfrm>
              <a:custGeom>
                <a:avLst/>
                <a:gdLst>
                  <a:gd name="T0" fmla="*/ 5 w 26"/>
                  <a:gd name="T1" fmla="*/ 9 h 9"/>
                  <a:gd name="T2" fmla="*/ 3 w 26"/>
                  <a:gd name="T3" fmla="*/ 9 h 9"/>
                  <a:gd name="T4" fmla="*/ 1 w 26"/>
                  <a:gd name="T5" fmla="*/ 9 h 9"/>
                  <a:gd name="T6" fmla="*/ 0 w 26"/>
                  <a:gd name="T7" fmla="*/ 7 h 9"/>
                  <a:gd name="T8" fmla="*/ 0 w 26"/>
                  <a:gd name="T9" fmla="*/ 5 h 9"/>
                  <a:gd name="T10" fmla="*/ 0 w 26"/>
                  <a:gd name="T11" fmla="*/ 4 h 9"/>
                  <a:gd name="T12" fmla="*/ 1 w 26"/>
                  <a:gd name="T13" fmla="*/ 4 h 9"/>
                  <a:gd name="T14" fmla="*/ 3 w 26"/>
                  <a:gd name="T15" fmla="*/ 4 h 9"/>
                  <a:gd name="T16" fmla="*/ 23 w 26"/>
                  <a:gd name="T17" fmla="*/ 0 h 9"/>
                  <a:gd name="T18" fmla="*/ 24 w 26"/>
                  <a:gd name="T19" fmla="*/ 2 h 9"/>
                  <a:gd name="T20" fmla="*/ 26 w 26"/>
                  <a:gd name="T21" fmla="*/ 4 h 9"/>
                  <a:gd name="T22" fmla="*/ 26 w 26"/>
                  <a:gd name="T23" fmla="*/ 5 h 9"/>
                  <a:gd name="T24" fmla="*/ 26 w 26"/>
                  <a:gd name="T25" fmla="*/ 7 h 9"/>
                  <a:gd name="T26" fmla="*/ 24 w 26"/>
                  <a:gd name="T27" fmla="*/ 7 h 9"/>
                  <a:gd name="T28" fmla="*/ 24 w 26"/>
                  <a:gd name="T29" fmla="*/ 9 h 9"/>
                  <a:gd name="T30" fmla="*/ 23 w 26"/>
                  <a:gd name="T31" fmla="*/ 9 h 9"/>
                  <a:gd name="T32" fmla="*/ 5 w 26"/>
                  <a:gd name="T33" fmla="*/ 9 h 9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26" h="9">
                    <a:moveTo>
                      <a:pt x="5" y="9"/>
                    </a:moveTo>
                    <a:lnTo>
                      <a:pt x="3" y="9"/>
                    </a:lnTo>
                    <a:lnTo>
                      <a:pt x="1" y="9"/>
                    </a:lnTo>
                    <a:lnTo>
                      <a:pt x="0" y="7"/>
                    </a:lnTo>
                    <a:lnTo>
                      <a:pt x="0" y="5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3" y="4"/>
                    </a:lnTo>
                    <a:lnTo>
                      <a:pt x="23" y="0"/>
                    </a:lnTo>
                    <a:lnTo>
                      <a:pt x="24" y="2"/>
                    </a:lnTo>
                    <a:lnTo>
                      <a:pt x="26" y="4"/>
                    </a:lnTo>
                    <a:lnTo>
                      <a:pt x="26" y="5"/>
                    </a:lnTo>
                    <a:lnTo>
                      <a:pt x="26" y="7"/>
                    </a:lnTo>
                    <a:lnTo>
                      <a:pt x="24" y="7"/>
                    </a:lnTo>
                    <a:lnTo>
                      <a:pt x="24" y="9"/>
                    </a:lnTo>
                    <a:lnTo>
                      <a:pt x="23" y="9"/>
                    </a:lnTo>
                    <a:lnTo>
                      <a:pt x="5" y="9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59" name="Freeform 125"/>
              <p:cNvSpPr>
                <a:spLocks/>
              </p:cNvSpPr>
              <p:nvPr/>
            </p:nvSpPr>
            <p:spPr bwMode="auto">
              <a:xfrm>
                <a:off x="1737" y="2731"/>
                <a:ext cx="26" cy="9"/>
              </a:xfrm>
              <a:custGeom>
                <a:avLst/>
                <a:gdLst>
                  <a:gd name="T0" fmla="*/ 4 w 26"/>
                  <a:gd name="T1" fmla="*/ 9 h 9"/>
                  <a:gd name="T2" fmla="*/ 2 w 26"/>
                  <a:gd name="T3" fmla="*/ 9 h 9"/>
                  <a:gd name="T4" fmla="*/ 2 w 26"/>
                  <a:gd name="T5" fmla="*/ 7 h 9"/>
                  <a:gd name="T6" fmla="*/ 0 w 26"/>
                  <a:gd name="T7" fmla="*/ 7 h 9"/>
                  <a:gd name="T8" fmla="*/ 0 w 26"/>
                  <a:gd name="T9" fmla="*/ 5 h 9"/>
                  <a:gd name="T10" fmla="*/ 0 w 26"/>
                  <a:gd name="T11" fmla="*/ 4 h 9"/>
                  <a:gd name="T12" fmla="*/ 2 w 26"/>
                  <a:gd name="T13" fmla="*/ 2 h 9"/>
                  <a:gd name="T14" fmla="*/ 4 w 26"/>
                  <a:gd name="T15" fmla="*/ 0 h 9"/>
                  <a:gd name="T16" fmla="*/ 22 w 26"/>
                  <a:gd name="T17" fmla="*/ 0 h 9"/>
                  <a:gd name="T18" fmla="*/ 23 w 26"/>
                  <a:gd name="T19" fmla="*/ 0 h 9"/>
                  <a:gd name="T20" fmla="*/ 25 w 26"/>
                  <a:gd name="T21" fmla="*/ 0 h 9"/>
                  <a:gd name="T22" fmla="*/ 25 w 26"/>
                  <a:gd name="T23" fmla="*/ 2 h 9"/>
                  <a:gd name="T24" fmla="*/ 26 w 26"/>
                  <a:gd name="T25" fmla="*/ 4 h 9"/>
                  <a:gd name="T26" fmla="*/ 26 w 26"/>
                  <a:gd name="T27" fmla="*/ 5 h 9"/>
                  <a:gd name="T28" fmla="*/ 25 w 26"/>
                  <a:gd name="T29" fmla="*/ 7 h 9"/>
                  <a:gd name="T30" fmla="*/ 23 w 26"/>
                  <a:gd name="T31" fmla="*/ 7 h 9"/>
                  <a:gd name="T32" fmla="*/ 4 w 26"/>
                  <a:gd name="T33" fmla="*/ 9 h 9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26" h="9">
                    <a:moveTo>
                      <a:pt x="4" y="9"/>
                    </a:moveTo>
                    <a:lnTo>
                      <a:pt x="2" y="9"/>
                    </a:lnTo>
                    <a:lnTo>
                      <a:pt x="2" y="7"/>
                    </a:lnTo>
                    <a:lnTo>
                      <a:pt x="0" y="7"/>
                    </a:lnTo>
                    <a:lnTo>
                      <a:pt x="0" y="5"/>
                    </a:lnTo>
                    <a:lnTo>
                      <a:pt x="0" y="4"/>
                    </a:lnTo>
                    <a:lnTo>
                      <a:pt x="2" y="2"/>
                    </a:lnTo>
                    <a:lnTo>
                      <a:pt x="4" y="0"/>
                    </a:lnTo>
                    <a:lnTo>
                      <a:pt x="22" y="0"/>
                    </a:lnTo>
                    <a:lnTo>
                      <a:pt x="23" y="0"/>
                    </a:lnTo>
                    <a:lnTo>
                      <a:pt x="25" y="0"/>
                    </a:lnTo>
                    <a:lnTo>
                      <a:pt x="25" y="2"/>
                    </a:lnTo>
                    <a:lnTo>
                      <a:pt x="26" y="4"/>
                    </a:lnTo>
                    <a:lnTo>
                      <a:pt x="26" y="5"/>
                    </a:lnTo>
                    <a:lnTo>
                      <a:pt x="25" y="7"/>
                    </a:lnTo>
                    <a:lnTo>
                      <a:pt x="23" y="7"/>
                    </a:lnTo>
                    <a:lnTo>
                      <a:pt x="4" y="9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60" name="Freeform 126"/>
              <p:cNvSpPr>
                <a:spLocks/>
              </p:cNvSpPr>
              <p:nvPr/>
            </p:nvSpPr>
            <p:spPr bwMode="auto">
              <a:xfrm>
                <a:off x="1755" y="2731"/>
                <a:ext cx="28" cy="7"/>
              </a:xfrm>
              <a:custGeom>
                <a:avLst/>
                <a:gdLst>
                  <a:gd name="T0" fmla="*/ 5 w 28"/>
                  <a:gd name="T1" fmla="*/ 7 h 7"/>
                  <a:gd name="T2" fmla="*/ 4 w 28"/>
                  <a:gd name="T3" fmla="*/ 7 h 7"/>
                  <a:gd name="T4" fmla="*/ 2 w 28"/>
                  <a:gd name="T5" fmla="*/ 7 h 7"/>
                  <a:gd name="T6" fmla="*/ 0 w 28"/>
                  <a:gd name="T7" fmla="*/ 5 h 7"/>
                  <a:gd name="T8" fmla="*/ 0 w 28"/>
                  <a:gd name="T9" fmla="*/ 4 h 7"/>
                  <a:gd name="T10" fmla="*/ 2 w 28"/>
                  <a:gd name="T11" fmla="*/ 2 h 7"/>
                  <a:gd name="T12" fmla="*/ 2 w 28"/>
                  <a:gd name="T13" fmla="*/ 0 h 7"/>
                  <a:gd name="T14" fmla="*/ 4 w 28"/>
                  <a:gd name="T15" fmla="*/ 0 h 7"/>
                  <a:gd name="T16" fmla="*/ 23 w 28"/>
                  <a:gd name="T17" fmla="*/ 0 h 7"/>
                  <a:gd name="T18" fmla="*/ 25 w 28"/>
                  <a:gd name="T19" fmla="*/ 0 h 7"/>
                  <a:gd name="T20" fmla="*/ 26 w 28"/>
                  <a:gd name="T21" fmla="*/ 0 h 7"/>
                  <a:gd name="T22" fmla="*/ 26 w 28"/>
                  <a:gd name="T23" fmla="*/ 2 h 7"/>
                  <a:gd name="T24" fmla="*/ 28 w 28"/>
                  <a:gd name="T25" fmla="*/ 2 h 7"/>
                  <a:gd name="T26" fmla="*/ 28 w 28"/>
                  <a:gd name="T27" fmla="*/ 4 h 7"/>
                  <a:gd name="T28" fmla="*/ 26 w 28"/>
                  <a:gd name="T29" fmla="*/ 4 h 7"/>
                  <a:gd name="T30" fmla="*/ 26 w 28"/>
                  <a:gd name="T31" fmla="*/ 5 h 7"/>
                  <a:gd name="T32" fmla="*/ 26 w 28"/>
                  <a:gd name="T33" fmla="*/ 7 h 7"/>
                  <a:gd name="T34" fmla="*/ 25 w 28"/>
                  <a:gd name="T35" fmla="*/ 7 h 7"/>
                  <a:gd name="T36" fmla="*/ 23 w 28"/>
                  <a:gd name="T37" fmla="*/ 7 h 7"/>
                  <a:gd name="T38" fmla="*/ 5 w 28"/>
                  <a:gd name="T39" fmla="*/ 7 h 7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28" h="7">
                    <a:moveTo>
                      <a:pt x="5" y="7"/>
                    </a:moveTo>
                    <a:lnTo>
                      <a:pt x="4" y="7"/>
                    </a:lnTo>
                    <a:lnTo>
                      <a:pt x="2" y="7"/>
                    </a:lnTo>
                    <a:lnTo>
                      <a:pt x="0" y="5"/>
                    </a:lnTo>
                    <a:lnTo>
                      <a:pt x="0" y="4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23" y="0"/>
                    </a:lnTo>
                    <a:lnTo>
                      <a:pt x="25" y="0"/>
                    </a:lnTo>
                    <a:lnTo>
                      <a:pt x="26" y="0"/>
                    </a:lnTo>
                    <a:lnTo>
                      <a:pt x="26" y="2"/>
                    </a:lnTo>
                    <a:lnTo>
                      <a:pt x="28" y="2"/>
                    </a:lnTo>
                    <a:lnTo>
                      <a:pt x="28" y="4"/>
                    </a:lnTo>
                    <a:lnTo>
                      <a:pt x="26" y="4"/>
                    </a:lnTo>
                    <a:lnTo>
                      <a:pt x="26" y="5"/>
                    </a:lnTo>
                    <a:lnTo>
                      <a:pt x="26" y="7"/>
                    </a:lnTo>
                    <a:lnTo>
                      <a:pt x="25" y="7"/>
                    </a:lnTo>
                    <a:lnTo>
                      <a:pt x="23" y="7"/>
                    </a:lnTo>
                    <a:lnTo>
                      <a:pt x="5" y="7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61" name="Freeform 127"/>
              <p:cNvSpPr>
                <a:spLocks/>
              </p:cNvSpPr>
              <p:nvPr/>
            </p:nvSpPr>
            <p:spPr bwMode="auto">
              <a:xfrm>
                <a:off x="1775" y="2730"/>
                <a:ext cx="28" cy="8"/>
              </a:xfrm>
              <a:custGeom>
                <a:avLst/>
                <a:gdLst>
                  <a:gd name="T0" fmla="*/ 3 w 28"/>
                  <a:gd name="T1" fmla="*/ 8 h 8"/>
                  <a:gd name="T2" fmla="*/ 2 w 28"/>
                  <a:gd name="T3" fmla="*/ 8 h 8"/>
                  <a:gd name="T4" fmla="*/ 2 w 28"/>
                  <a:gd name="T5" fmla="*/ 6 h 8"/>
                  <a:gd name="T6" fmla="*/ 0 w 28"/>
                  <a:gd name="T7" fmla="*/ 6 h 8"/>
                  <a:gd name="T8" fmla="*/ 0 w 28"/>
                  <a:gd name="T9" fmla="*/ 5 h 8"/>
                  <a:gd name="T10" fmla="*/ 0 w 28"/>
                  <a:gd name="T11" fmla="*/ 3 h 8"/>
                  <a:gd name="T12" fmla="*/ 2 w 28"/>
                  <a:gd name="T13" fmla="*/ 1 h 8"/>
                  <a:gd name="T14" fmla="*/ 3 w 28"/>
                  <a:gd name="T15" fmla="*/ 1 h 8"/>
                  <a:gd name="T16" fmla="*/ 23 w 28"/>
                  <a:gd name="T17" fmla="*/ 0 h 8"/>
                  <a:gd name="T18" fmla="*/ 24 w 28"/>
                  <a:gd name="T19" fmla="*/ 0 h 8"/>
                  <a:gd name="T20" fmla="*/ 24 w 28"/>
                  <a:gd name="T21" fmla="*/ 1 h 8"/>
                  <a:gd name="T22" fmla="*/ 26 w 28"/>
                  <a:gd name="T23" fmla="*/ 1 h 8"/>
                  <a:gd name="T24" fmla="*/ 26 w 28"/>
                  <a:gd name="T25" fmla="*/ 3 h 8"/>
                  <a:gd name="T26" fmla="*/ 28 w 28"/>
                  <a:gd name="T27" fmla="*/ 3 h 8"/>
                  <a:gd name="T28" fmla="*/ 26 w 28"/>
                  <a:gd name="T29" fmla="*/ 5 h 8"/>
                  <a:gd name="T30" fmla="*/ 26 w 28"/>
                  <a:gd name="T31" fmla="*/ 6 h 8"/>
                  <a:gd name="T32" fmla="*/ 24 w 28"/>
                  <a:gd name="T33" fmla="*/ 6 h 8"/>
                  <a:gd name="T34" fmla="*/ 24 w 28"/>
                  <a:gd name="T35" fmla="*/ 8 h 8"/>
                  <a:gd name="T36" fmla="*/ 23 w 28"/>
                  <a:gd name="T37" fmla="*/ 8 h 8"/>
                  <a:gd name="T38" fmla="*/ 3 w 28"/>
                  <a:gd name="T39" fmla="*/ 8 h 8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28" h="8">
                    <a:moveTo>
                      <a:pt x="3" y="8"/>
                    </a:moveTo>
                    <a:lnTo>
                      <a:pt x="2" y="8"/>
                    </a:lnTo>
                    <a:lnTo>
                      <a:pt x="2" y="6"/>
                    </a:lnTo>
                    <a:lnTo>
                      <a:pt x="0" y="6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23" y="0"/>
                    </a:lnTo>
                    <a:lnTo>
                      <a:pt x="24" y="0"/>
                    </a:lnTo>
                    <a:lnTo>
                      <a:pt x="24" y="1"/>
                    </a:lnTo>
                    <a:lnTo>
                      <a:pt x="26" y="1"/>
                    </a:lnTo>
                    <a:lnTo>
                      <a:pt x="26" y="3"/>
                    </a:lnTo>
                    <a:lnTo>
                      <a:pt x="28" y="3"/>
                    </a:lnTo>
                    <a:lnTo>
                      <a:pt x="26" y="5"/>
                    </a:lnTo>
                    <a:lnTo>
                      <a:pt x="26" y="6"/>
                    </a:lnTo>
                    <a:lnTo>
                      <a:pt x="24" y="6"/>
                    </a:lnTo>
                    <a:lnTo>
                      <a:pt x="24" y="8"/>
                    </a:lnTo>
                    <a:lnTo>
                      <a:pt x="23" y="8"/>
                    </a:lnTo>
                    <a:lnTo>
                      <a:pt x="3" y="8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62" name="Freeform 128"/>
              <p:cNvSpPr>
                <a:spLocks/>
              </p:cNvSpPr>
              <p:nvPr/>
            </p:nvSpPr>
            <p:spPr bwMode="auto">
              <a:xfrm>
                <a:off x="1795" y="2730"/>
                <a:ext cx="26" cy="8"/>
              </a:xfrm>
              <a:custGeom>
                <a:avLst/>
                <a:gdLst>
                  <a:gd name="T0" fmla="*/ 3 w 26"/>
                  <a:gd name="T1" fmla="*/ 8 h 8"/>
                  <a:gd name="T2" fmla="*/ 1 w 26"/>
                  <a:gd name="T3" fmla="*/ 8 h 8"/>
                  <a:gd name="T4" fmla="*/ 1 w 26"/>
                  <a:gd name="T5" fmla="*/ 6 h 8"/>
                  <a:gd name="T6" fmla="*/ 0 w 26"/>
                  <a:gd name="T7" fmla="*/ 5 h 8"/>
                  <a:gd name="T8" fmla="*/ 0 w 26"/>
                  <a:gd name="T9" fmla="*/ 3 h 8"/>
                  <a:gd name="T10" fmla="*/ 0 w 26"/>
                  <a:gd name="T11" fmla="*/ 1 h 8"/>
                  <a:gd name="T12" fmla="*/ 1 w 26"/>
                  <a:gd name="T13" fmla="*/ 1 h 8"/>
                  <a:gd name="T14" fmla="*/ 1 w 26"/>
                  <a:gd name="T15" fmla="*/ 0 h 8"/>
                  <a:gd name="T16" fmla="*/ 3 w 26"/>
                  <a:gd name="T17" fmla="*/ 0 h 8"/>
                  <a:gd name="T18" fmla="*/ 22 w 26"/>
                  <a:gd name="T19" fmla="*/ 0 h 8"/>
                  <a:gd name="T20" fmla="*/ 24 w 26"/>
                  <a:gd name="T21" fmla="*/ 0 h 8"/>
                  <a:gd name="T22" fmla="*/ 26 w 26"/>
                  <a:gd name="T23" fmla="*/ 1 h 8"/>
                  <a:gd name="T24" fmla="*/ 26 w 26"/>
                  <a:gd name="T25" fmla="*/ 3 h 8"/>
                  <a:gd name="T26" fmla="*/ 26 w 26"/>
                  <a:gd name="T27" fmla="*/ 5 h 8"/>
                  <a:gd name="T28" fmla="*/ 26 w 26"/>
                  <a:gd name="T29" fmla="*/ 6 h 8"/>
                  <a:gd name="T30" fmla="*/ 24 w 26"/>
                  <a:gd name="T31" fmla="*/ 6 h 8"/>
                  <a:gd name="T32" fmla="*/ 22 w 26"/>
                  <a:gd name="T33" fmla="*/ 8 h 8"/>
                  <a:gd name="T34" fmla="*/ 3 w 26"/>
                  <a:gd name="T35" fmla="*/ 8 h 8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26" h="8">
                    <a:moveTo>
                      <a:pt x="3" y="8"/>
                    </a:moveTo>
                    <a:lnTo>
                      <a:pt x="1" y="8"/>
                    </a:lnTo>
                    <a:lnTo>
                      <a:pt x="1" y="6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22" y="0"/>
                    </a:lnTo>
                    <a:lnTo>
                      <a:pt x="24" y="0"/>
                    </a:lnTo>
                    <a:lnTo>
                      <a:pt x="26" y="1"/>
                    </a:lnTo>
                    <a:lnTo>
                      <a:pt x="26" y="3"/>
                    </a:lnTo>
                    <a:lnTo>
                      <a:pt x="26" y="5"/>
                    </a:lnTo>
                    <a:lnTo>
                      <a:pt x="26" y="6"/>
                    </a:lnTo>
                    <a:lnTo>
                      <a:pt x="24" y="6"/>
                    </a:lnTo>
                    <a:lnTo>
                      <a:pt x="22" y="8"/>
                    </a:lnTo>
                    <a:lnTo>
                      <a:pt x="3" y="8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63" name="Freeform 129"/>
              <p:cNvSpPr>
                <a:spLocks/>
              </p:cNvSpPr>
              <p:nvPr/>
            </p:nvSpPr>
            <p:spPr bwMode="auto">
              <a:xfrm>
                <a:off x="1814" y="2730"/>
                <a:ext cx="26" cy="8"/>
              </a:xfrm>
              <a:custGeom>
                <a:avLst/>
                <a:gdLst>
                  <a:gd name="T0" fmla="*/ 3 w 26"/>
                  <a:gd name="T1" fmla="*/ 8 h 8"/>
                  <a:gd name="T2" fmla="*/ 3 w 26"/>
                  <a:gd name="T3" fmla="*/ 6 h 8"/>
                  <a:gd name="T4" fmla="*/ 2 w 26"/>
                  <a:gd name="T5" fmla="*/ 6 h 8"/>
                  <a:gd name="T6" fmla="*/ 2 w 26"/>
                  <a:gd name="T7" fmla="*/ 5 h 8"/>
                  <a:gd name="T8" fmla="*/ 0 w 26"/>
                  <a:gd name="T9" fmla="*/ 5 h 8"/>
                  <a:gd name="T10" fmla="*/ 0 w 26"/>
                  <a:gd name="T11" fmla="*/ 3 h 8"/>
                  <a:gd name="T12" fmla="*/ 0 w 26"/>
                  <a:gd name="T13" fmla="*/ 1 h 8"/>
                  <a:gd name="T14" fmla="*/ 2 w 26"/>
                  <a:gd name="T15" fmla="*/ 1 h 8"/>
                  <a:gd name="T16" fmla="*/ 2 w 26"/>
                  <a:gd name="T17" fmla="*/ 0 h 8"/>
                  <a:gd name="T18" fmla="*/ 3 w 26"/>
                  <a:gd name="T19" fmla="*/ 0 h 8"/>
                  <a:gd name="T20" fmla="*/ 23 w 26"/>
                  <a:gd name="T21" fmla="*/ 0 h 8"/>
                  <a:gd name="T22" fmla="*/ 25 w 26"/>
                  <a:gd name="T23" fmla="*/ 0 h 8"/>
                  <a:gd name="T24" fmla="*/ 26 w 26"/>
                  <a:gd name="T25" fmla="*/ 0 h 8"/>
                  <a:gd name="T26" fmla="*/ 26 w 26"/>
                  <a:gd name="T27" fmla="*/ 1 h 8"/>
                  <a:gd name="T28" fmla="*/ 26 w 26"/>
                  <a:gd name="T29" fmla="*/ 3 h 8"/>
                  <a:gd name="T30" fmla="*/ 26 w 26"/>
                  <a:gd name="T31" fmla="*/ 5 h 8"/>
                  <a:gd name="T32" fmla="*/ 26 w 26"/>
                  <a:gd name="T33" fmla="*/ 6 h 8"/>
                  <a:gd name="T34" fmla="*/ 25 w 26"/>
                  <a:gd name="T35" fmla="*/ 6 h 8"/>
                  <a:gd name="T36" fmla="*/ 23 w 26"/>
                  <a:gd name="T37" fmla="*/ 6 h 8"/>
                  <a:gd name="T38" fmla="*/ 3 w 26"/>
                  <a:gd name="T39" fmla="*/ 8 h 8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26" h="8">
                    <a:moveTo>
                      <a:pt x="3" y="8"/>
                    </a:moveTo>
                    <a:lnTo>
                      <a:pt x="3" y="6"/>
                    </a:lnTo>
                    <a:lnTo>
                      <a:pt x="2" y="6"/>
                    </a:lnTo>
                    <a:lnTo>
                      <a:pt x="2" y="5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23" y="0"/>
                    </a:lnTo>
                    <a:lnTo>
                      <a:pt x="25" y="0"/>
                    </a:lnTo>
                    <a:lnTo>
                      <a:pt x="26" y="0"/>
                    </a:lnTo>
                    <a:lnTo>
                      <a:pt x="26" y="1"/>
                    </a:lnTo>
                    <a:lnTo>
                      <a:pt x="26" y="3"/>
                    </a:lnTo>
                    <a:lnTo>
                      <a:pt x="26" y="5"/>
                    </a:lnTo>
                    <a:lnTo>
                      <a:pt x="26" y="6"/>
                    </a:lnTo>
                    <a:lnTo>
                      <a:pt x="25" y="6"/>
                    </a:lnTo>
                    <a:lnTo>
                      <a:pt x="23" y="6"/>
                    </a:lnTo>
                    <a:lnTo>
                      <a:pt x="3" y="8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64" name="Freeform 130"/>
              <p:cNvSpPr>
                <a:spLocks/>
              </p:cNvSpPr>
              <p:nvPr/>
            </p:nvSpPr>
            <p:spPr bwMode="auto">
              <a:xfrm>
                <a:off x="1834" y="2730"/>
                <a:ext cx="26" cy="6"/>
              </a:xfrm>
              <a:custGeom>
                <a:avLst/>
                <a:gdLst>
                  <a:gd name="T0" fmla="*/ 3 w 26"/>
                  <a:gd name="T1" fmla="*/ 6 h 6"/>
                  <a:gd name="T2" fmla="*/ 1 w 26"/>
                  <a:gd name="T3" fmla="*/ 6 h 6"/>
                  <a:gd name="T4" fmla="*/ 1 w 26"/>
                  <a:gd name="T5" fmla="*/ 5 h 6"/>
                  <a:gd name="T6" fmla="*/ 0 w 26"/>
                  <a:gd name="T7" fmla="*/ 5 h 6"/>
                  <a:gd name="T8" fmla="*/ 0 w 26"/>
                  <a:gd name="T9" fmla="*/ 3 h 6"/>
                  <a:gd name="T10" fmla="*/ 0 w 26"/>
                  <a:gd name="T11" fmla="*/ 1 h 6"/>
                  <a:gd name="T12" fmla="*/ 1 w 26"/>
                  <a:gd name="T13" fmla="*/ 1 h 6"/>
                  <a:gd name="T14" fmla="*/ 1 w 26"/>
                  <a:gd name="T15" fmla="*/ 0 h 6"/>
                  <a:gd name="T16" fmla="*/ 3 w 26"/>
                  <a:gd name="T17" fmla="*/ 0 h 6"/>
                  <a:gd name="T18" fmla="*/ 23 w 26"/>
                  <a:gd name="T19" fmla="*/ 0 h 6"/>
                  <a:gd name="T20" fmla="*/ 24 w 26"/>
                  <a:gd name="T21" fmla="*/ 0 h 6"/>
                  <a:gd name="T22" fmla="*/ 26 w 26"/>
                  <a:gd name="T23" fmla="*/ 0 h 6"/>
                  <a:gd name="T24" fmla="*/ 26 w 26"/>
                  <a:gd name="T25" fmla="*/ 1 h 6"/>
                  <a:gd name="T26" fmla="*/ 26 w 26"/>
                  <a:gd name="T27" fmla="*/ 3 h 6"/>
                  <a:gd name="T28" fmla="*/ 26 w 26"/>
                  <a:gd name="T29" fmla="*/ 5 h 6"/>
                  <a:gd name="T30" fmla="*/ 26 w 26"/>
                  <a:gd name="T31" fmla="*/ 6 h 6"/>
                  <a:gd name="T32" fmla="*/ 24 w 26"/>
                  <a:gd name="T33" fmla="*/ 6 h 6"/>
                  <a:gd name="T34" fmla="*/ 23 w 26"/>
                  <a:gd name="T35" fmla="*/ 6 h 6"/>
                  <a:gd name="T36" fmla="*/ 3 w 26"/>
                  <a:gd name="T37" fmla="*/ 6 h 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26" h="6">
                    <a:moveTo>
                      <a:pt x="3" y="6"/>
                    </a:moveTo>
                    <a:lnTo>
                      <a:pt x="1" y="6"/>
                    </a:lnTo>
                    <a:lnTo>
                      <a:pt x="1" y="5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23" y="0"/>
                    </a:lnTo>
                    <a:lnTo>
                      <a:pt x="24" y="0"/>
                    </a:lnTo>
                    <a:lnTo>
                      <a:pt x="26" y="0"/>
                    </a:lnTo>
                    <a:lnTo>
                      <a:pt x="26" y="1"/>
                    </a:lnTo>
                    <a:lnTo>
                      <a:pt x="26" y="3"/>
                    </a:lnTo>
                    <a:lnTo>
                      <a:pt x="26" y="5"/>
                    </a:lnTo>
                    <a:lnTo>
                      <a:pt x="26" y="6"/>
                    </a:lnTo>
                    <a:lnTo>
                      <a:pt x="24" y="6"/>
                    </a:lnTo>
                    <a:lnTo>
                      <a:pt x="23" y="6"/>
                    </a:lnTo>
                    <a:lnTo>
                      <a:pt x="3" y="6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65" name="Freeform 131"/>
              <p:cNvSpPr>
                <a:spLocks/>
              </p:cNvSpPr>
              <p:nvPr/>
            </p:nvSpPr>
            <p:spPr bwMode="auto">
              <a:xfrm>
                <a:off x="1853" y="2730"/>
                <a:ext cx="27" cy="6"/>
              </a:xfrm>
              <a:custGeom>
                <a:avLst/>
                <a:gdLst>
                  <a:gd name="T0" fmla="*/ 4 w 27"/>
                  <a:gd name="T1" fmla="*/ 6 h 6"/>
                  <a:gd name="T2" fmla="*/ 2 w 27"/>
                  <a:gd name="T3" fmla="*/ 6 h 6"/>
                  <a:gd name="T4" fmla="*/ 0 w 27"/>
                  <a:gd name="T5" fmla="*/ 6 h 6"/>
                  <a:gd name="T6" fmla="*/ 0 w 27"/>
                  <a:gd name="T7" fmla="*/ 5 h 6"/>
                  <a:gd name="T8" fmla="*/ 0 w 27"/>
                  <a:gd name="T9" fmla="*/ 3 h 6"/>
                  <a:gd name="T10" fmla="*/ 0 w 27"/>
                  <a:gd name="T11" fmla="*/ 1 h 6"/>
                  <a:gd name="T12" fmla="*/ 0 w 27"/>
                  <a:gd name="T13" fmla="*/ 0 h 6"/>
                  <a:gd name="T14" fmla="*/ 2 w 27"/>
                  <a:gd name="T15" fmla="*/ 0 h 6"/>
                  <a:gd name="T16" fmla="*/ 4 w 27"/>
                  <a:gd name="T17" fmla="*/ 0 h 6"/>
                  <a:gd name="T18" fmla="*/ 23 w 27"/>
                  <a:gd name="T19" fmla="*/ 0 h 6"/>
                  <a:gd name="T20" fmla="*/ 25 w 27"/>
                  <a:gd name="T21" fmla="*/ 0 h 6"/>
                  <a:gd name="T22" fmla="*/ 25 w 27"/>
                  <a:gd name="T23" fmla="*/ 1 h 6"/>
                  <a:gd name="T24" fmla="*/ 27 w 27"/>
                  <a:gd name="T25" fmla="*/ 1 h 6"/>
                  <a:gd name="T26" fmla="*/ 27 w 27"/>
                  <a:gd name="T27" fmla="*/ 3 h 6"/>
                  <a:gd name="T28" fmla="*/ 27 w 27"/>
                  <a:gd name="T29" fmla="*/ 5 h 6"/>
                  <a:gd name="T30" fmla="*/ 25 w 27"/>
                  <a:gd name="T31" fmla="*/ 5 h 6"/>
                  <a:gd name="T32" fmla="*/ 25 w 27"/>
                  <a:gd name="T33" fmla="*/ 6 h 6"/>
                  <a:gd name="T34" fmla="*/ 23 w 27"/>
                  <a:gd name="T35" fmla="*/ 6 h 6"/>
                  <a:gd name="T36" fmla="*/ 4 w 27"/>
                  <a:gd name="T37" fmla="*/ 6 h 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27" h="6">
                    <a:moveTo>
                      <a:pt x="4" y="6"/>
                    </a:moveTo>
                    <a:lnTo>
                      <a:pt x="2" y="6"/>
                    </a:lnTo>
                    <a:lnTo>
                      <a:pt x="0" y="6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0" y="1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23" y="0"/>
                    </a:lnTo>
                    <a:lnTo>
                      <a:pt x="25" y="0"/>
                    </a:lnTo>
                    <a:lnTo>
                      <a:pt x="25" y="1"/>
                    </a:lnTo>
                    <a:lnTo>
                      <a:pt x="27" y="1"/>
                    </a:lnTo>
                    <a:lnTo>
                      <a:pt x="27" y="3"/>
                    </a:lnTo>
                    <a:lnTo>
                      <a:pt x="27" y="5"/>
                    </a:lnTo>
                    <a:lnTo>
                      <a:pt x="25" y="5"/>
                    </a:lnTo>
                    <a:lnTo>
                      <a:pt x="25" y="6"/>
                    </a:lnTo>
                    <a:lnTo>
                      <a:pt x="23" y="6"/>
                    </a:lnTo>
                    <a:lnTo>
                      <a:pt x="4" y="6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66" name="Freeform 132"/>
              <p:cNvSpPr>
                <a:spLocks/>
              </p:cNvSpPr>
              <p:nvPr/>
            </p:nvSpPr>
            <p:spPr bwMode="auto">
              <a:xfrm>
                <a:off x="1873" y="2730"/>
                <a:ext cx="26" cy="8"/>
              </a:xfrm>
              <a:custGeom>
                <a:avLst/>
                <a:gdLst>
                  <a:gd name="T0" fmla="*/ 3 w 26"/>
                  <a:gd name="T1" fmla="*/ 6 h 8"/>
                  <a:gd name="T2" fmla="*/ 2 w 26"/>
                  <a:gd name="T3" fmla="*/ 6 h 8"/>
                  <a:gd name="T4" fmla="*/ 0 w 26"/>
                  <a:gd name="T5" fmla="*/ 6 h 8"/>
                  <a:gd name="T6" fmla="*/ 0 w 26"/>
                  <a:gd name="T7" fmla="*/ 5 h 8"/>
                  <a:gd name="T8" fmla="*/ 0 w 26"/>
                  <a:gd name="T9" fmla="*/ 3 h 8"/>
                  <a:gd name="T10" fmla="*/ 0 w 26"/>
                  <a:gd name="T11" fmla="*/ 1 h 8"/>
                  <a:gd name="T12" fmla="*/ 2 w 26"/>
                  <a:gd name="T13" fmla="*/ 0 h 8"/>
                  <a:gd name="T14" fmla="*/ 3 w 26"/>
                  <a:gd name="T15" fmla="*/ 0 h 8"/>
                  <a:gd name="T16" fmla="*/ 21 w 26"/>
                  <a:gd name="T17" fmla="*/ 0 h 8"/>
                  <a:gd name="T18" fmla="*/ 23 w 26"/>
                  <a:gd name="T19" fmla="*/ 0 h 8"/>
                  <a:gd name="T20" fmla="*/ 25 w 26"/>
                  <a:gd name="T21" fmla="*/ 0 h 8"/>
                  <a:gd name="T22" fmla="*/ 25 w 26"/>
                  <a:gd name="T23" fmla="*/ 1 h 8"/>
                  <a:gd name="T24" fmla="*/ 26 w 26"/>
                  <a:gd name="T25" fmla="*/ 3 h 8"/>
                  <a:gd name="T26" fmla="*/ 26 w 26"/>
                  <a:gd name="T27" fmla="*/ 5 h 8"/>
                  <a:gd name="T28" fmla="*/ 25 w 26"/>
                  <a:gd name="T29" fmla="*/ 5 h 8"/>
                  <a:gd name="T30" fmla="*/ 25 w 26"/>
                  <a:gd name="T31" fmla="*/ 6 h 8"/>
                  <a:gd name="T32" fmla="*/ 23 w 26"/>
                  <a:gd name="T33" fmla="*/ 8 h 8"/>
                  <a:gd name="T34" fmla="*/ 21 w 26"/>
                  <a:gd name="T35" fmla="*/ 8 h 8"/>
                  <a:gd name="T36" fmla="*/ 3 w 26"/>
                  <a:gd name="T37" fmla="*/ 6 h 8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26" h="8">
                    <a:moveTo>
                      <a:pt x="3" y="6"/>
                    </a:moveTo>
                    <a:lnTo>
                      <a:pt x="2" y="6"/>
                    </a:lnTo>
                    <a:lnTo>
                      <a:pt x="0" y="6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21" y="0"/>
                    </a:lnTo>
                    <a:lnTo>
                      <a:pt x="23" y="0"/>
                    </a:lnTo>
                    <a:lnTo>
                      <a:pt x="25" y="0"/>
                    </a:lnTo>
                    <a:lnTo>
                      <a:pt x="25" y="1"/>
                    </a:lnTo>
                    <a:lnTo>
                      <a:pt x="26" y="3"/>
                    </a:lnTo>
                    <a:lnTo>
                      <a:pt x="26" y="5"/>
                    </a:lnTo>
                    <a:lnTo>
                      <a:pt x="25" y="5"/>
                    </a:lnTo>
                    <a:lnTo>
                      <a:pt x="25" y="6"/>
                    </a:lnTo>
                    <a:lnTo>
                      <a:pt x="23" y="8"/>
                    </a:lnTo>
                    <a:lnTo>
                      <a:pt x="21" y="8"/>
                    </a:lnTo>
                    <a:lnTo>
                      <a:pt x="3" y="6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67" name="Freeform 133"/>
              <p:cNvSpPr>
                <a:spLocks/>
              </p:cNvSpPr>
              <p:nvPr/>
            </p:nvSpPr>
            <p:spPr bwMode="auto">
              <a:xfrm>
                <a:off x="1893" y="2730"/>
                <a:ext cx="26" cy="8"/>
              </a:xfrm>
              <a:custGeom>
                <a:avLst/>
                <a:gdLst>
                  <a:gd name="T0" fmla="*/ 1 w 26"/>
                  <a:gd name="T1" fmla="*/ 8 h 8"/>
                  <a:gd name="T2" fmla="*/ 1 w 26"/>
                  <a:gd name="T3" fmla="*/ 6 h 8"/>
                  <a:gd name="T4" fmla="*/ 0 w 26"/>
                  <a:gd name="T5" fmla="*/ 6 h 8"/>
                  <a:gd name="T6" fmla="*/ 0 w 26"/>
                  <a:gd name="T7" fmla="*/ 5 h 8"/>
                  <a:gd name="T8" fmla="*/ 0 w 26"/>
                  <a:gd name="T9" fmla="*/ 3 h 8"/>
                  <a:gd name="T10" fmla="*/ 0 w 26"/>
                  <a:gd name="T11" fmla="*/ 1 h 8"/>
                  <a:gd name="T12" fmla="*/ 1 w 26"/>
                  <a:gd name="T13" fmla="*/ 1 h 8"/>
                  <a:gd name="T14" fmla="*/ 1 w 26"/>
                  <a:gd name="T15" fmla="*/ 0 h 8"/>
                  <a:gd name="T16" fmla="*/ 21 w 26"/>
                  <a:gd name="T17" fmla="*/ 1 h 8"/>
                  <a:gd name="T18" fmla="*/ 23 w 26"/>
                  <a:gd name="T19" fmla="*/ 1 h 8"/>
                  <a:gd name="T20" fmla="*/ 24 w 26"/>
                  <a:gd name="T21" fmla="*/ 1 h 8"/>
                  <a:gd name="T22" fmla="*/ 24 w 26"/>
                  <a:gd name="T23" fmla="*/ 3 h 8"/>
                  <a:gd name="T24" fmla="*/ 26 w 26"/>
                  <a:gd name="T25" fmla="*/ 5 h 8"/>
                  <a:gd name="T26" fmla="*/ 24 w 26"/>
                  <a:gd name="T27" fmla="*/ 5 h 8"/>
                  <a:gd name="T28" fmla="*/ 24 w 26"/>
                  <a:gd name="T29" fmla="*/ 6 h 8"/>
                  <a:gd name="T30" fmla="*/ 24 w 26"/>
                  <a:gd name="T31" fmla="*/ 8 h 8"/>
                  <a:gd name="T32" fmla="*/ 23 w 26"/>
                  <a:gd name="T33" fmla="*/ 8 h 8"/>
                  <a:gd name="T34" fmla="*/ 21 w 26"/>
                  <a:gd name="T35" fmla="*/ 8 h 8"/>
                  <a:gd name="T36" fmla="*/ 1 w 26"/>
                  <a:gd name="T37" fmla="*/ 8 h 8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26" h="8">
                    <a:moveTo>
                      <a:pt x="1" y="8"/>
                    </a:moveTo>
                    <a:lnTo>
                      <a:pt x="1" y="6"/>
                    </a:lnTo>
                    <a:lnTo>
                      <a:pt x="0" y="6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21" y="1"/>
                    </a:lnTo>
                    <a:lnTo>
                      <a:pt x="23" y="1"/>
                    </a:lnTo>
                    <a:lnTo>
                      <a:pt x="24" y="1"/>
                    </a:lnTo>
                    <a:lnTo>
                      <a:pt x="24" y="3"/>
                    </a:lnTo>
                    <a:lnTo>
                      <a:pt x="26" y="5"/>
                    </a:lnTo>
                    <a:lnTo>
                      <a:pt x="24" y="5"/>
                    </a:lnTo>
                    <a:lnTo>
                      <a:pt x="24" y="6"/>
                    </a:lnTo>
                    <a:lnTo>
                      <a:pt x="24" y="8"/>
                    </a:lnTo>
                    <a:lnTo>
                      <a:pt x="23" y="8"/>
                    </a:lnTo>
                    <a:lnTo>
                      <a:pt x="21" y="8"/>
                    </a:lnTo>
                    <a:lnTo>
                      <a:pt x="1" y="8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68" name="Freeform 134"/>
              <p:cNvSpPr>
                <a:spLocks/>
              </p:cNvSpPr>
              <p:nvPr/>
            </p:nvSpPr>
            <p:spPr bwMode="auto">
              <a:xfrm>
                <a:off x="1911" y="2731"/>
                <a:ext cx="26" cy="7"/>
              </a:xfrm>
              <a:custGeom>
                <a:avLst/>
                <a:gdLst>
                  <a:gd name="T0" fmla="*/ 3 w 26"/>
                  <a:gd name="T1" fmla="*/ 7 h 7"/>
                  <a:gd name="T2" fmla="*/ 1 w 26"/>
                  <a:gd name="T3" fmla="*/ 7 h 7"/>
                  <a:gd name="T4" fmla="*/ 1 w 26"/>
                  <a:gd name="T5" fmla="*/ 5 h 7"/>
                  <a:gd name="T6" fmla="*/ 0 w 26"/>
                  <a:gd name="T7" fmla="*/ 5 h 7"/>
                  <a:gd name="T8" fmla="*/ 0 w 26"/>
                  <a:gd name="T9" fmla="*/ 4 h 7"/>
                  <a:gd name="T10" fmla="*/ 0 w 26"/>
                  <a:gd name="T11" fmla="*/ 2 h 7"/>
                  <a:gd name="T12" fmla="*/ 0 w 26"/>
                  <a:gd name="T13" fmla="*/ 0 h 7"/>
                  <a:gd name="T14" fmla="*/ 1 w 26"/>
                  <a:gd name="T15" fmla="*/ 0 h 7"/>
                  <a:gd name="T16" fmla="*/ 3 w 26"/>
                  <a:gd name="T17" fmla="*/ 0 h 7"/>
                  <a:gd name="T18" fmla="*/ 23 w 26"/>
                  <a:gd name="T19" fmla="*/ 0 h 7"/>
                  <a:gd name="T20" fmla="*/ 24 w 26"/>
                  <a:gd name="T21" fmla="*/ 0 h 7"/>
                  <a:gd name="T22" fmla="*/ 26 w 26"/>
                  <a:gd name="T23" fmla="*/ 2 h 7"/>
                  <a:gd name="T24" fmla="*/ 26 w 26"/>
                  <a:gd name="T25" fmla="*/ 4 h 7"/>
                  <a:gd name="T26" fmla="*/ 26 w 26"/>
                  <a:gd name="T27" fmla="*/ 5 h 7"/>
                  <a:gd name="T28" fmla="*/ 26 w 26"/>
                  <a:gd name="T29" fmla="*/ 7 h 7"/>
                  <a:gd name="T30" fmla="*/ 24 w 26"/>
                  <a:gd name="T31" fmla="*/ 7 h 7"/>
                  <a:gd name="T32" fmla="*/ 23 w 26"/>
                  <a:gd name="T33" fmla="*/ 7 h 7"/>
                  <a:gd name="T34" fmla="*/ 3 w 26"/>
                  <a:gd name="T35" fmla="*/ 7 h 7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26" h="7">
                    <a:moveTo>
                      <a:pt x="3" y="7"/>
                    </a:moveTo>
                    <a:lnTo>
                      <a:pt x="1" y="7"/>
                    </a:lnTo>
                    <a:lnTo>
                      <a:pt x="1" y="5"/>
                    </a:lnTo>
                    <a:lnTo>
                      <a:pt x="0" y="5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23" y="0"/>
                    </a:lnTo>
                    <a:lnTo>
                      <a:pt x="24" y="0"/>
                    </a:lnTo>
                    <a:lnTo>
                      <a:pt x="26" y="2"/>
                    </a:lnTo>
                    <a:lnTo>
                      <a:pt x="26" y="4"/>
                    </a:lnTo>
                    <a:lnTo>
                      <a:pt x="26" y="5"/>
                    </a:lnTo>
                    <a:lnTo>
                      <a:pt x="26" y="7"/>
                    </a:lnTo>
                    <a:lnTo>
                      <a:pt x="24" y="7"/>
                    </a:lnTo>
                    <a:lnTo>
                      <a:pt x="23" y="7"/>
                    </a:lnTo>
                    <a:lnTo>
                      <a:pt x="3" y="7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69" name="Freeform 135"/>
              <p:cNvSpPr>
                <a:spLocks/>
              </p:cNvSpPr>
              <p:nvPr/>
            </p:nvSpPr>
            <p:spPr bwMode="auto">
              <a:xfrm>
                <a:off x="1930" y="2731"/>
                <a:ext cx="27" cy="9"/>
              </a:xfrm>
              <a:custGeom>
                <a:avLst/>
                <a:gdLst>
                  <a:gd name="T0" fmla="*/ 4 w 27"/>
                  <a:gd name="T1" fmla="*/ 7 h 9"/>
                  <a:gd name="T2" fmla="*/ 2 w 27"/>
                  <a:gd name="T3" fmla="*/ 7 h 9"/>
                  <a:gd name="T4" fmla="*/ 0 w 27"/>
                  <a:gd name="T5" fmla="*/ 7 h 9"/>
                  <a:gd name="T6" fmla="*/ 0 w 27"/>
                  <a:gd name="T7" fmla="*/ 5 h 9"/>
                  <a:gd name="T8" fmla="*/ 0 w 27"/>
                  <a:gd name="T9" fmla="*/ 4 h 9"/>
                  <a:gd name="T10" fmla="*/ 0 w 27"/>
                  <a:gd name="T11" fmla="*/ 2 h 9"/>
                  <a:gd name="T12" fmla="*/ 2 w 27"/>
                  <a:gd name="T13" fmla="*/ 0 h 9"/>
                  <a:gd name="T14" fmla="*/ 4 w 27"/>
                  <a:gd name="T15" fmla="*/ 0 h 9"/>
                  <a:gd name="T16" fmla="*/ 23 w 27"/>
                  <a:gd name="T17" fmla="*/ 0 h 9"/>
                  <a:gd name="T18" fmla="*/ 25 w 27"/>
                  <a:gd name="T19" fmla="*/ 0 h 9"/>
                  <a:gd name="T20" fmla="*/ 25 w 27"/>
                  <a:gd name="T21" fmla="*/ 2 h 9"/>
                  <a:gd name="T22" fmla="*/ 27 w 27"/>
                  <a:gd name="T23" fmla="*/ 4 h 9"/>
                  <a:gd name="T24" fmla="*/ 27 w 27"/>
                  <a:gd name="T25" fmla="*/ 5 h 9"/>
                  <a:gd name="T26" fmla="*/ 27 w 27"/>
                  <a:gd name="T27" fmla="*/ 7 h 9"/>
                  <a:gd name="T28" fmla="*/ 25 w 27"/>
                  <a:gd name="T29" fmla="*/ 7 h 9"/>
                  <a:gd name="T30" fmla="*/ 25 w 27"/>
                  <a:gd name="T31" fmla="*/ 9 h 9"/>
                  <a:gd name="T32" fmla="*/ 23 w 27"/>
                  <a:gd name="T33" fmla="*/ 9 h 9"/>
                  <a:gd name="T34" fmla="*/ 4 w 27"/>
                  <a:gd name="T35" fmla="*/ 7 h 9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27" h="9">
                    <a:moveTo>
                      <a:pt x="4" y="7"/>
                    </a:moveTo>
                    <a:lnTo>
                      <a:pt x="2" y="7"/>
                    </a:lnTo>
                    <a:lnTo>
                      <a:pt x="0" y="7"/>
                    </a:lnTo>
                    <a:lnTo>
                      <a:pt x="0" y="5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23" y="0"/>
                    </a:lnTo>
                    <a:lnTo>
                      <a:pt x="25" y="0"/>
                    </a:lnTo>
                    <a:lnTo>
                      <a:pt x="25" y="2"/>
                    </a:lnTo>
                    <a:lnTo>
                      <a:pt x="27" y="4"/>
                    </a:lnTo>
                    <a:lnTo>
                      <a:pt x="27" y="5"/>
                    </a:lnTo>
                    <a:lnTo>
                      <a:pt x="27" y="7"/>
                    </a:lnTo>
                    <a:lnTo>
                      <a:pt x="25" y="7"/>
                    </a:lnTo>
                    <a:lnTo>
                      <a:pt x="25" y="9"/>
                    </a:lnTo>
                    <a:lnTo>
                      <a:pt x="23" y="9"/>
                    </a:lnTo>
                    <a:lnTo>
                      <a:pt x="4" y="7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70" name="Freeform 136"/>
              <p:cNvSpPr>
                <a:spLocks/>
              </p:cNvSpPr>
              <p:nvPr/>
            </p:nvSpPr>
            <p:spPr bwMode="auto">
              <a:xfrm>
                <a:off x="1950" y="2731"/>
                <a:ext cx="23" cy="9"/>
              </a:xfrm>
              <a:custGeom>
                <a:avLst/>
                <a:gdLst>
                  <a:gd name="T0" fmla="*/ 3 w 23"/>
                  <a:gd name="T1" fmla="*/ 9 h 9"/>
                  <a:gd name="T2" fmla="*/ 2 w 23"/>
                  <a:gd name="T3" fmla="*/ 9 h 9"/>
                  <a:gd name="T4" fmla="*/ 2 w 23"/>
                  <a:gd name="T5" fmla="*/ 7 h 9"/>
                  <a:gd name="T6" fmla="*/ 0 w 23"/>
                  <a:gd name="T7" fmla="*/ 7 h 9"/>
                  <a:gd name="T8" fmla="*/ 0 w 23"/>
                  <a:gd name="T9" fmla="*/ 5 h 9"/>
                  <a:gd name="T10" fmla="*/ 0 w 23"/>
                  <a:gd name="T11" fmla="*/ 4 h 9"/>
                  <a:gd name="T12" fmla="*/ 2 w 23"/>
                  <a:gd name="T13" fmla="*/ 2 h 9"/>
                  <a:gd name="T14" fmla="*/ 2 w 23"/>
                  <a:gd name="T15" fmla="*/ 0 h 9"/>
                  <a:gd name="T16" fmla="*/ 3 w 23"/>
                  <a:gd name="T17" fmla="*/ 0 h 9"/>
                  <a:gd name="T18" fmla="*/ 23 w 23"/>
                  <a:gd name="T19" fmla="*/ 2 h 9"/>
                  <a:gd name="T20" fmla="*/ 23 w 23"/>
                  <a:gd name="T21" fmla="*/ 9 h 9"/>
                  <a:gd name="T22" fmla="*/ 3 w 23"/>
                  <a:gd name="T23" fmla="*/ 9 h 9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23" h="9">
                    <a:moveTo>
                      <a:pt x="3" y="9"/>
                    </a:moveTo>
                    <a:lnTo>
                      <a:pt x="2" y="9"/>
                    </a:lnTo>
                    <a:lnTo>
                      <a:pt x="2" y="7"/>
                    </a:lnTo>
                    <a:lnTo>
                      <a:pt x="0" y="7"/>
                    </a:lnTo>
                    <a:lnTo>
                      <a:pt x="0" y="5"/>
                    </a:lnTo>
                    <a:lnTo>
                      <a:pt x="0" y="4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23" y="2"/>
                    </a:lnTo>
                    <a:lnTo>
                      <a:pt x="23" y="9"/>
                    </a:lnTo>
                    <a:lnTo>
                      <a:pt x="3" y="9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71" name="Freeform 137"/>
              <p:cNvSpPr>
                <a:spLocks/>
              </p:cNvSpPr>
              <p:nvPr/>
            </p:nvSpPr>
            <p:spPr bwMode="auto">
              <a:xfrm>
                <a:off x="1562" y="2465"/>
                <a:ext cx="21" cy="8"/>
              </a:xfrm>
              <a:custGeom>
                <a:avLst/>
                <a:gdLst>
                  <a:gd name="T0" fmla="*/ 2 w 21"/>
                  <a:gd name="T1" fmla="*/ 8 h 8"/>
                  <a:gd name="T2" fmla="*/ 0 w 21"/>
                  <a:gd name="T3" fmla="*/ 3 h 8"/>
                  <a:gd name="T4" fmla="*/ 18 w 21"/>
                  <a:gd name="T5" fmla="*/ 0 h 8"/>
                  <a:gd name="T6" fmla="*/ 20 w 21"/>
                  <a:gd name="T7" fmla="*/ 0 h 8"/>
                  <a:gd name="T8" fmla="*/ 21 w 21"/>
                  <a:gd name="T9" fmla="*/ 0 h 8"/>
                  <a:gd name="T10" fmla="*/ 21 w 21"/>
                  <a:gd name="T11" fmla="*/ 1 h 8"/>
                  <a:gd name="T12" fmla="*/ 21 w 21"/>
                  <a:gd name="T13" fmla="*/ 3 h 8"/>
                  <a:gd name="T14" fmla="*/ 21 w 21"/>
                  <a:gd name="T15" fmla="*/ 4 h 8"/>
                  <a:gd name="T16" fmla="*/ 21 w 21"/>
                  <a:gd name="T17" fmla="*/ 6 h 8"/>
                  <a:gd name="T18" fmla="*/ 20 w 21"/>
                  <a:gd name="T19" fmla="*/ 6 h 8"/>
                  <a:gd name="T20" fmla="*/ 2 w 21"/>
                  <a:gd name="T21" fmla="*/ 8 h 8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21" h="8">
                    <a:moveTo>
                      <a:pt x="2" y="8"/>
                    </a:moveTo>
                    <a:lnTo>
                      <a:pt x="0" y="3"/>
                    </a:lnTo>
                    <a:lnTo>
                      <a:pt x="18" y="0"/>
                    </a:lnTo>
                    <a:lnTo>
                      <a:pt x="20" y="0"/>
                    </a:lnTo>
                    <a:lnTo>
                      <a:pt x="21" y="0"/>
                    </a:lnTo>
                    <a:lnTo>
                      <a:pt x="21" y="1"/>
                    </a:lnTo>
                    <a:lnTo>
                      <a:pt x="21" y="3"/>
                    </a:lnTo>
                    <a:lnTo>
                      <a:pt x="21" y="4"/>
                    </a:lnTo>
                    <a:lnTo>
                      <a:pt x="21" y="6"/>
                    </a:lnTo>
                    <a:lnTo>
                      <a:pt x="20" y="6"/>
                    </a:lnTo>
                    <a:lnTo>
                      <a:pt x="2" y="8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72" name="Freeform 138"/>
              <p:cNvSpPr>
                <a:spLocks/>
              </p:cNvSpPr>
              <p:nvPr/>
            </p:nvSpPr>
            <p:spPr bwMode="auto">
              <a:xfrm>
                <a:off x="1577" y="2463"/>
                <a:ext cx="24" cy="8"/>
              </a:xfrm>
              <a:custGeom>
                <a:avLst/>
                <a:gdLst>
                  <a:gd name="T0" fmla="*/ 5 w 24"/>
                  <a:gd name="T1" fmla="*/ 8 h 8"/>
                  <a:gd name="T2" fmla="*/ 3 w 24"/>
                  <a:gd name="T3" fmla="*/ 8 h 8"/>
                  <a:gd name="T4" fmla="*/ 2 w 24"/>
                  <a:gd name="T5" fmla="*/ 8 h 8"/>
                  <a:gd name="T6" fmla="*/ 2 w 24"/>
                  <a:gd name="T7" fmla="*/ 6 h 8"/>
                  <a:gd name="T8" fmla="*/ 0 w 24"/>
                  <a:gd name="T9" fmla="*/ 6 h 8"/>
                  <a:gd name="T10" fmla="*/ 0 w 24"/>
                  <a:gd name="T11" fmla="*/ 5 h 8"/>
                  <a:gd name="T12" fmla="*/ 2 w 24"/>
                  <a:gd name="T13" fmla="*/ 5 h 8"/>
                  <a:gd name="T14" fmla="*/ 2 w 24"/>
                  <a:gd name="T15" fmla="*/ 3 h 8"/>
                  <a:gd name="T16" fmla="*/ 2 w 24"/>
                  <a:gd name="T17" fmla="*/ 2 h 8"/>
                  <a:gd name="T18" fmla="*/ 3 w 24"/>
                  <a:gd name="T19" fmla="*/ 2 h 8"/>
                  <a:gd name="T20" fmla="*/ 21 w 24"/>
                  <a:gd name="T21" fmla="*/ 0 h 8"/>
                  <a:gd name="T22" fmla="*/ 23 w 24"/>
                  <a:gd name="T23" fmla="*/ 0 h 8"/>
                  <a:gd name="T24" fmla="*/ 23 w 24"/>
                  <a:gd name="T25" fmla="*/ 2 h 8"/>
                  <a:gd name="T26" fmla="*/ 24 w 24"/>
                  <a:gd name="T27" fmla="*/ 2 h 8"/>
                  <a:gd name="T28" fmla="*/ 24 w 24"/>
                  <a:gd name="T29" fmla="*/ 3 h 8"/>
                  <a:gd name="T30" fmla="*/ 24 w 24"/>
                  <a:gd name="T31" fmla="*/ 5 h 8"/>
                  <a:gd name="T32" fmla="*/ 23 w 24"/>
                  <a:gd name="T33" fmla="*/ 5 h 8"/>
                  <a:gd name="T34" fmla="*/ 23 w 24"/>
                  <a:gd name="T35" fmla="*/ 6 h 8"/>
                  <a:gd name="T36" fmla="*/ 21 w 24"/>
                  <a:gd name="T37" fmla="*/ 6 h 8"/>
                  <a:gd name="T38" fmla="*/ 5 w 24"/>
                  <a:gd name="T39" fmla="*/ 8 h 8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24" h="8">
                    <a:moveTo>
                      <a:pt x="5" y="8"/>
                    </a:moveTo>
                    <a:lnTo>
                      <a:pt x="3" y="8"/>
                    </a:lnTo>
                    <a:lnTo>
                      <a:pt x="2" y="8"/>
                    </a:lnTo>
                    <a:lnTo>
                      <a:pt x="2" y="6"/>
                    </a:lnTo>
                    <a:lnTo>
                      <a:pt x="0" y="6"/>
                    </a:lnTo>
                    <a:lnTo>
                      <a:pt x="0" y="5"/>
                    </a:lnTo>
                    <a:lnTo>
                      <a:pt x="2" y="5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3" y="2"/>
                    </a:lnTo>
                    <a:lnTo>
                      <a:pt x="21" y="0"/>
                    </a:lnTo>
                    <a:lnTo>
                      <a:pt x="23" y="0"/>
                    </a:lnTo>
                    <a:lnTo>
                      <a:pt x="23" y="2"/>
                    </a:lnTo>
                    <a:lnTo>
                      <a:pt x="24" y="2"/>
                    </a:lnTo>
                    <a:lnTo>
                      <a:pt x="24" y="3"/>
                    </a:lnTo>
                    <a:lnTo>
                      <a:pt x="24" y="5"/>
                    </a:lnTo>
                    <a:lnTo>
                      <a:pt x="23" y="5"/>
                    </a:lnTo>
                    <a:lnTo>
                      <a:pt x="23" y="6"/>
                    </a:lnTo>
                    <a:lnTo>
                      <a:pt x="21" y="6"/>
                    </a:lnTo>
                    <a:lnTo>
                      <a:pt x="5" y="8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73" name="Freeform 139"/>
              <p:cNvSpPr>
                <a:spLocks/>
              </p:cNvSpPr>
              <p:nvPr/>
            </p:nvSpPr>
            <p:spPr bwMode="auto">
              <a:xfrm>
                <a:off x="1595" y="2461"/>
                <a:ext cx="24" cy="8"/>
              </a:xfrm>
              <a:custGeom>
                <a:avLst/>
                <a:gdLst>
                  <a:gd name="T0" fmla="*/ 3 w 24"/>
                  <a:gd name="T1" fmla="*/ 8 h 8"/>
                  <a:gd name="T2" fmla="*/ 2 w 24"/>
                  <a:gd name="T3" fmla="*/ 8 h 8"/>
                  <a:gd name="T4" fmla="*/ 0 w 24"/>
                  <a:gd name="T5" fmla="*/ 8 h 8"/>
                  <a:gd name="T6" fmla="*/ 0 w 24"/>
                  <a:gd name="T7" fmla="*/ 7 h 8"/>
                  <a:gd name="T8" fmla="*/ 0 w 24"/>
                  <a:gd name="T9" fmla="*/ 5 h 8"/>
                  <a:gd name="T10" fmla="*/ 0 w 24"/>
                  <a:gd name="T11" fmla="*/ 4 h 8"/>
                  <a:gd name="T12" fmla="*/ 2 w 24"/>
                  <a:gd name="T13" fmla="*/ 2 h 8"/>
                  <a:gd name="T14" fmla="*/ 3 w 24"/>
                  <a:gd name="T15" fmla="*/ 2 h 8"/>
                  <a:gd name="T16" fmla="*/ 21 w 24"/>
                  <a:gd name="T17" fmla="*/ 0 h 8"/>
                  <a:gd name="T18" fmla="*/ 23 w 24"/>
                  <a:gd name="T19" fmla="*/ 0 h 8"/>
                  <a:gd name="T20" fmla="*/ 24 w 24"/>
                  <a:gd name="T21" fmla="*/ 0 h 8"/>
                  <a:gd name="T22" fmla="*/ 24 w 24"/>
                  <a:gd name="T23" fmla="*/ 2 h 8"/>
                  <a:gd name="T24" fmla="*/ 24 w 24"/>
                  <a:gd name="T25" fmla="*/ 4 h 8"/>
                  <a:gd name="T26" fmla="*/ 24 w 24"/>
                  <a:gd name="T27" fmla="*/ 5 h 8"/>
                  <a:gd name="T28" fmla="*/ 24 w 24"/>
                  <a:gd name="T29" fmla="*/ 7 h 8"/>
                  <a:gd name="T30" fmla="*/ 23 w 24"/>
                  <a:gd name="T31" fmla="*/ 7 h 8"/>
                  <a:gd name="T32" fmla="*/ 21 w 24"/>
                  <a:gd name="T33" fmla="*/ 7 h 8"/>
                  <a:gd name="T34" fmla="*/ 3 w 24"/>
                  <a:gd name="T35" fmla="*/ 8 h 8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24" h="8">
                    <a:moveTo>
                      <a:pt x="3" y="8"/>
                    </a:moveTo>
                    <a:lnTo>
                      <a:pt x="2" y="8"/>
                    </a:lnTo>
                    <a:lnTo>
                      <a:pt x="0" y="8"/>
                    </a:lnTo>
                    <a:lnTo>
                      <a:pt x="0" y="7"/>
                    </a:lnTo>
                    <a:lnTo>
                      <a:pt x="0" y="5"/>
                    </a:lnTo>
                    <a:lnTo>
                      <a:pt x="0" y="4"/>
                    </a:lnTo>
                    <a:lnTo>
                      <a:pt x="2" y="2"/>
                    </a:lnTo>
                    <a:lnTo>
                      <a:pt x="3" y="2"/>
                    </a:lnTo>
                    <a:lnTo>
                      <a:pt x="21" y="0"/>
                    </a:lnTo>
                    <a:lnTo>
                      <a:pt x="23" y="0"/>
                    </a:lnTo>
                    <a:lnTo>
                      <a:pt x="24" y="0"/>
                    </a:lnTo>
                    <a:lnTo>
                      <a:pt x="24" y="2"/>
                    </a:lnTo>
                    <a:lnTo>
                      <a:pt x="24" y="4"/>
                    </a:lnTo>
                    <a:lnTo>
                      <a:pt x="24" y="5"/>
                    </a:lnTo>
                    <a:lnTo>
                      <a:pt x="24" y="7"/>
                    </a:lnTo>
                    <a:lnTo>
                      <a:pt x="23" y="7"/>
                    </a:lnTo>
                    <a:lnTo>
                      <a:pt x="21" y="7"/>
                    </a:lnTo>
                    <a:lnTo>
                      <a:pt x="3" y="8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74" name="Freeform 140"/>
              <p:cNvSpPr>
                <a:spLocks/>
              </p:cNvSpPr>
              <p:nvPr/>
            </p:nvSpPr>
            <p:spPr bwMode="auto">
              <a:xfrm>
                <a:off x="1613" y="2460"/>
                <a:ext cx="24" cy="8"/>
              </a:xfrm>
              <a:custGeom>
                <a:avLst/>
                <a:gdLst>
                  <a:gd name="T0" fmla="*/ 3 w 24"/>
                  <a:gd name="T1" fmla="*/ 8 h 8"/>
                  <a:gd name="T2" fmla="*/ 2 w 24"/>
                  <a:gd name="T3" fmla="*/ 8 h 8"/>
                  <a:gd name="T4" fmla="*/ 0 w 24"/>
                  <a:gd name="T5" fmla="*/ 6 h 8"/>
                  <a:gd name="T6" fmla="*/ 0 w 24"/>
                  <a:gd name="T7" fmla="*/ 5 h 8"/>
                  <a:gd name="T8" fmla="*/ 0 w 24"/>
                  <a:gd name="T9" fmla="*/ 3 h 8"/>
                  <a:gd name="T10" fmla="*/ 2 w 24"/>
                  <a:gd name="T11" fmla="*/ 1 h 8"/>
                  <a:gd name="T12" fmla="*/ 3 w 24"/>
                  <a:gd name="T13" fmla="*/ 1 h 8"/>
                  <a:gd name="T14" fmla="*/ 21 w 24"/>
                  <a:gd name="T15" fmla="*/ 0 h 8"/>
                  <a:gd name="T16" fmla="*/ 23 w 24"/>
                  <a:gd name="T17" fmla="*/ 0 h 8"/>
                  <a:gd name="T18" fmla="*/ 23 w 24"/>
                  <a:gd name="T19" fmla="*/ 1 h 8"/>
                  <a:gd name="T20" fmla="*/ 24 w 24"/>
                  <a:gd name="T21" fmla="*/ 1 h 8"/>
                  <a:gd name="T22" fmla="*/ 24 w 24"/>
                  <a:gd name="T23" fmla="*/ 3 h 8"/>
                  <a:gd name="T24" fmla="*/ 24 w 24"/>
                  <a:gd name="T25" fmla="*/ 5 h 8"/>
                  <a:gd name="T26" fmla="*/ 23 w 24"/>
                  <a:gd name="T27" fmla="*/ 5 h 8"/>
                  <a:gd name="T28" fmla="*/ 23 w 24"/>
                  <a:gd name="T29" fmla="*/ 6 h 8"/>
                  <a:gd name="T30" fmla="*/ 21 w 24"/>
                  <a:gd name="T31" fmla="*/ 6 h 8"/>
                  <a:gd name="T32" fmla="*/ 3 w 24"/>
                  <a:gd name="T33" fmla="*/ 8 h 8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24" h="8">
                    <a:moveTo>
                      <a:pt x="3" y="8"/>
                    </a:moveTo>
                    <a:lnTo>
                      <a:pt x="2" y="8"/>
                    </a:lnTo>
                    <a:lnTo>
                      <a:pt x="0" y="6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21" y="0"/>
                    </a:lnTo>
                    <a:lnTo>
                      <a:pt x="23" y="0"/>
                    </a:lnTo>
                    <a:lnTo>
                      <a:pt x="23" y="1"/>
                    </a:lnTo>
                    <a:lnTo>
                      <a:pt x="24" y="1"/>
                    </a:lnTo>
                    <a:lnTo>
                      <a:pt x="24" y="3"/>
                    </a:lnTo>
                    <a:lnTo>
                      <a:pt x="24" y="5"/>
                    </a:lnTo>
                    <a:lnTo>
                      <a:pt x="23" y="5"/>
                    </a:lnTo>
                    <a:lnTo>
                      <a:pt x="23" y="6"/>
                    </a:lnTo>
                    <a:lnTo>
                      <a:pt x="21" y="6"/>
                    </a:lnTo>
                    <a:lnTo>
                      <a:pt x="3" y="8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75" name="Freeform 141"/>
              <p:cNvSpPr>
                <a:spLocks/>
              </p:cNvSpPr>
              <p:nvPr/>
            </p:nvSpPr>
            <p:spPr bwMode="auto">
              <a:xfrm>
                <a:off x="1631" y="2458"/>
                <a:ext cx="24" cy="8"/>
              </a:xfrm>
              <a:custGeom>
                <a:avLst/>
                <a:gdLst>
                  <a:gd name="T0" fmla="*/ 3 w 24"/>
                  <a:gd name="T1" fmla="*/ 8 h 8"/>
                  <a:gd name="T2" fmla="*/ 2 w 24"/>
                  <a:gd name="T3" fmla="*/ 8 h 8"/>
                  <a:gd name="T4" fmla="*/ 2 w 24"/>
                  <a:gd name="T5" fmla="*/ 7 h 8"/>
                  <a:gd name="T6" fmla="*/ 0 w 24"/>
                  <a:gd name="T7" fmla="*/ 7 h 8"/>
                  <a:gd name="T8" fmla="*/ 0 w 24"/>
                  <a:gd name="T9" fmla="*/ 5 h 8"/>
                  <a:gd name="T10" fmla="*/ 0 w 24"/>
                  <a:gd name="T11" fmla="*/ 3 h 8"/>
                  <a:gd name="T12" fmla="*/ 2 w 24"/>
                  <a:gd name="T13" fmla="*/ 3 h 8"/>
                  <a:gd name="T14" fmla="*/ 2 w 24"/>
                  <a:gd name="T15" fmla="*/ 2 h 8"/>
                  <a:gd name="T16" fmla="*/ 3 w 24"/>
                  <a:gd name="T17" fmla="*/ 2 h 8"/>
                  <a:gd name="T18" fmla="*/ 21 w 24"/>
                  <a:gd name="T19" fmla="*/ 0 h 8"/>
                  <a:gd name="T20" fmla="*/ 23 w 24"/>
                  <a:gd name="T21" fmla="*/ 0 h 8"/>
                  <a:gd name="T22" fmla="*/ 23 w 24"/>
                  <a:gd name="T23" fmla="*/ 2 h 8"/>
                  <a:gd name="T24" fmla="*/ 24 w 24"/>
                  <a:gd name="T25" fmla="*/ 2 h 8"/>
                  <a:gd name="T26" fmla="*/ 24 w 24"/>
                  <a:gd name="T27" fmla="*/ 3 h 8"/>
                  <a:gd name="T28" fmla="*/ 24 w 24"/>
                  <a:gd name="T29" fmla="*/ 5 h 8"/>
                  <a:gd name="T30" fmla="*/ 24 w 24"/>
                  <a:gd name="T31" fmla="*/ 7 h 8"/>
                  <a:gd name="T32" fmla="*/ 23 w 24"/>
                  <a:gd name="T33" fmla="*/ 7 h 8"/>
                  <a:gd name="T34" fmla="*/ 21 w 24"/>
                  <a:gd name="T35" fmla="*/ 7 h 8"/>
                  <a:gd name="T36" fmla="*/ 3 w 24"/>
                  <a:gd name="T37" fmla="*/ 8 h 8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24" h="8">
                    <a:moveTo>
                      <a:pt x="3" y="8"/>
                    </a:moveTo>
                    <a:lnTo>
                      <a:pt x="2" y="8"/>
                    </a:lnTo>
                    <a:lnTo>
                      <a:pt x="2" y="7"/>
                    </a:lnTo>
                    <a:lnTo>
                      <a:pt x="0" y="7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3" y="2"/>
                    </a:lnTo>
                    <a:lnTo>
                      <a:pt x="21" y="0"/>
                    </a:lnTo>
                    <a:lnTo>
                      <a:pt x="23" y="0"/>
                    </a:lnTo>
                    <a:lnTo>
                      <a:pt x="23" y="2"/>
                    </a:lnTo>
                    <a:lnTo>
                      <a:pt x="24" y="2"/>
                    </a:lnTo>
                    <a:lnTo>
                      <a:pt x="24" y="3"/>
                    </a:lnTo>
                    <a:lnTo>
                      <a:pt x="24" y="5"/>
                    </a:lnTo>
                    <a:lnTo>
                      <a:pt x="24" y="7"/>
                    </a:lnTo>
                    <a:lnTo>
                      <a:pt x="23" y="7"/>
                    </a:lnTo>
                    <a:lnTo>
                      <a:pt x="21" y="7"/>
                    </a:lnTo>
                    <a:lnTo>
                      <a:pt x="3" y="8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76" name="Freeform 142"/>
              <p:cNvSpPr>
                <a:spLocks/>
              </p:cNvSpPr>
              <p:nvPr/>
            </p:nvSpPr>
            <p:spPr bwMode="auto">
              <a:xfrm>
                <a:off x="1649" y="2456"/>
                <a:ext cx="26" cy="9"/>
              </a:xfrm>
              <a:custGeom>
                <a:avLst/>
                <a:gdLst>
                  <a:gd name="T0" fmla="*/ 3 w 26"/>
                  <a:gd name="T1" fmla="*/ 9 h 9"/>
                  <a:gd name="T2" fmla="*/ 2 w 26"/>
                  <a:gd name="T3" fmla="*/ 9 h 9"/>
                  <a:gd name="T4" fmla="*/ 0 w 26"/>
                  <a:gd name="T5" fmla="*/ 9 h 9"/>
                  <a:gd name="T6" fmla="*/ 0 w 26"/>
                  <a:gd name="T7" fmla="*/ 7 h 9"/>
                  <a:gd name="T8" fmla="*/ 0 w 26"/>
                  <a:gd name="T9" fmla="*/ 5 h 9"/>
                  <a:gd name="T10" fmla="*/ 0 w 26"/>
                  <a:gd name="T11" fmla="*/ 4 h 9"/>
                  <a:gd name="T12" fmla="*/ 2 w 26"/>
                  <a:gd name="T13" fmla="*/ 4 h 9"/>
                  <a:gd name="T14" fmla="*/ 2 w 26"/>
                  <a:gd name="T15" fmla="*/ 2 h 9"/>
                  <a:gd name="T16" fmla="*/ 3 w 26"/>
                  <a:gd name="T17" fmla="*/ 2 h 9"/>
                  <a:gd name="T18" fmla="*/ 23 w 26"/>
                  <a:gd name="T19" fmla="*/ 0 h 9"/>
                  <a:gd name="T20" fmla="*/ 24 w 26"/>
                  <a:gd name="T21" fmla="*/ 2 h 9"/>
                  <a:gd name="T22" fmla="*/ 24 w 26"/>
                  <a:gd name="T23" fmla="*/ 4 h 9"/>
                  <a:gd name="T24" fmla="*/ 26 w 26"/>
                  <a:gd name="T25" fmla="*/ 4 h 9"/>
                  <a:gd name="T26" fmla="*/ 26 w 26"/>
                  <a:gd name="T27" fmla="*/ 5 h 9"/>
                  <a:gd name="T28" fmla="*/ 24 w 26"/>
                  <a:gd name="T29" fmla="*/ 5 h 9"/>
                  <a:gd name="T30" fmla="*/ 24 w 26"/>
                  <a:gd name="T31" fmla="*/ 7 h 9"/>
                  <a:gd name="T32" fmla="*/ 23 w 26"/>
                  <a:gd name="T33" fmla="*/ 7 h 9"/>
                  <a:gd name="T34" fmla="*/ 23 w 26"/>
                  <a:gd name="T35" fmla="*/ 9 h 9"/>
                  <a:gd name="T36" fmla="*/ 3 w 26"/>
                  <a:gd name="T37" fmla="*/ 9 h 9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26" h="9">
                    <a:moveTo>
                      <a:pt x="3" y="9"/>
                    </a:moveTo>
                    <a:lnTo>
                      <a:pt x="2" y="9"/>
                    </a:lnTo>
                    <a:lnTo>
                      <a:pt x="0" y="9"/>
                    </a:lnTo>
                    <a:lnTo>
                      <a:pt x="0" y="7"/>
                    </a:lnTo>
                    <a:lnTo>
                      <a:pt x="0" y="5"/>
                    </a:lnTo>
                    <a:lnTo>
                      <a:pt x="0" y="4"/>
                    </a:lnTo>
                    <a:lnTo>
                      <a:pt x="2" y="4"/>
                    </a:lnTo>
                    <a:lnTo>
                      <a:pt x="2" y="2"/>
                    </a:lnTo>
                    <a:lnTo>
                      <a:pt x="3" y="2"/>
                    </a:lnTo>
                    <a:lnTo>
                      <a:pt x="23" y="0"/>
                    </a:lnTo>
                    <a:lnTo>
                      <a:pt x="24" y="2"/>
                    </a:lnTo>
                    <a:lnTo>
                      <a:pt x="24" y="4"/>
                    </a:lnTo>
                    <a:lnTo>
                      <a:pt x="26" y="4"/>
                    </a:lnTo>
                    <a:lnTo>
                      <a:pt x="26" y="5"/>
                    </a:lnTo>
                    <a:lnTo>
                      <a:pt x="24" y="5"/>
                    </a:lnTo>
                    <a:lnTo>
                      <a:pt x="24" y="7"/>
                    </a:lnTo>
                    <a:lnTo>
                      <a:pt x="23" y="7"/>
                    </a:lnTo>
                    <a:lnTo>
                      <a:pt x="23" y="9"/>
                    </a:lnTo>
                    <a:lnTo>
                      <a:pt x="3" y="9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77" name="Freeform 143"/>
              <p:cNvSpPr>
                <a:spLocks/>
              </p:cNvSpPr>
              <p:nvPr/>
            </p:nvSpPr>
            <p:spPr bwMode="auto">
              <a:xfrm>
                <a:off x="1669" y="2456"/>
                <a:ext cx="24" cy="9"/>
              </a:xfrm>
              <a:custGeom>
                <a:avLst/>
                <a:gdLst>
                  <a:gd name="T0" fmla="*/ 3 w 24"/>
                  <a:gd name="T1" fmla="*/ 9 h 9"/>
                  <a:gd name="T2" fmla="*/ 1 w 24"/>
                  <a:gd name="T3" fmla="*/ 9 h 9"/>
                  <a:gd name="T4" fmla="*/ 0 w 24"/>
                  <a:gd name="T5" fmla="*/ 7 h 9"/>
                  <a:gd name="T6" fmla="*/ 0 w 24"/>
                  <a:gd name="T7" fmla="*/ 5 h 9"/>
                  <a:gd name="T8" fmla="*/ 0 w 24"/>
                  <a:gd name="T9" fmla="*/ 4 h 9"/>
                  <a:gd name="T10" fmla="*/ 0 w 24"/>
                  <a:gd name="T11" fmla="*/ 2 h 9"/>
                  <a:gd name="T12" fmla="*/ 1 w 24"/>
                  <a:gd name="T13" fmla="*/ 0 h 9"/>
                  <a:gd name="T14" fmla="*/ 3 w 24"/>
                  <a:gd name="T15" fmla="*/ 0 h 9"/>
                  <a:gd name="T16" fmla="*/ 21 w 24"/>
                  <a:gd name="T17" fmla="*/ 0 h 9"/>
                  <a:gd name="T18" fmla="*/ 22 w 24"/>
                  <a:gd name="T19" fmla="*/ 0 h 9"/>
                  <a:gd name="T20" fmla="*/ 24 w 24"/>
                  <a:gd name="T21" fmla="*/ 0 h 9"/>
                  <a:gd name="T22" fmla="*/ 24 w 24"/>
                  <a:gd name="T23" fmla="*/ 2 h 9"/>
                  <a:gd name="T24" fmla="*/ 24 w 24"/>
                  <a:gd name="T25" fmla="*/ 4 h 9"/>
                  <a:gd name="T26" fmla="*/ 24 w 24"/>
                  <a:gd name="T27" fmla="*/ 5 h 9"/>
                  <a:gd name="T28" fmla="*/ 22 w 24"/>
                  <a:gd name="T29" fmla="*/ 5 h 9"/>
                  <a:gd name="T30" fmla="*/ 21 w 24"/>
                  <a:gd name="T31" fmla="*/ 7 h 9"/>
                  <a:gd name="T32" fmla="*/ 3 w 24"/>
                  <a:gd name="T33" fmla="*/ 9 h 9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24" h="9">
                    <a:moveTo>
                      <a:pt x="3" y="9"/>
                    </a:moveTo>
                    <a:lnTo>
                      <a:pt x="1" y="9"/>
                    </a:lnTo>
                    <a:lnTo>
                      <a:pt x="0" y="7"/>
                    </a:lnTo>
                    <a:lnTo>
                      <a:pt x="0" y="5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21" y="0"/>
                    </a:lnTo>
                    <a:lnTo>
                      <a:pt x="22" y="0"/>
                    </a:lnTo>
                    <a:lnTo>
                      <a:pt x="24" y="0"/>
                    </a:lnTo>
                    <a:lnTo>
                      <a:pt x="24" y="2"/>
                    </a:lnTo>
                    <a:lnTo>
                      <a:pt x="24" y="4"/>
                    </a:lnTo>
                    <a:lnTo>
                      <a:pt x="24" y="5"/>
                    </a:lnTo>
                    <a:lnTo>
                      <a:pt x="22" y="5"/>
                    </a:lnTo>
                    <a:lnTo>
                      <a:pt x="21" y="7"/>
                    </a:lnTo>
                    <a:lnTo>
                      <a:pt x="3" y="9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78" name="Freeform 144"/>
              <p:cNvSpPr>
                <a:spLocks/>
              </p:cNvSpPr>
              <p:nvPr/>
            </p:nvSpPr>
            <p:spPr bwMode="auto">
              <a:xfrm>
                <a:off x="1687" y="2455"/>
                <a:ext cx="26" cy="8"/>
              </a:xfrm>
              <a:custGeom>
                <a:avLst/>
                <a:gdLst>
                  <a:gd name="T0" fmla="*/ 3 w 26"/>
                  <a:gd name="T1" fmla="*/ 8 h 8"/>
                  <a:gd name="T2" fmla="*/ 3 w 26"/>
                  <a:gd name="T3" fmla="*/ 6 h 8"/>
                  <a:gd name="T4" fmla="*/ 1 w 26"/>
                  <a:gd name="T5" fmla="*/ 6 h 8"/>
                  <a:gd name="T6" fmla="*/ 0 w 26"/>
                  <a:gd name="T7" fmla="*/ 5 h 8"/>
                  <a:gd name="T8" fmla="*/ 0 w 26"/>
                  <a:gd name="T9" fmla="*/ 3 h 8"/>
                  <a:gd name="T10" fmla="*/ 1 w 26"/>
                  <a:gd name="T11" fmla="*/ 3 h 8"/>
                  <a:gd name="T12" fmla="*/ 1 w 26"/>
                  <a:gd name="T13" fmla="*/ 1 h 8"/>
                  <a:gd name="T14" fmla="*/ 3 w 26"/>
                  <a:gd name="T15" fmla="*/ 1 h 8"/>
                  <a:gd name="T16" fmla="*/ 22 w 26"/>
                  <a:gd name="T17" fmla="*/ 0 h 8"/>
                  <a:gd name="T18" fmla="*/ 24 w 26"/>
                  <a:gd name="T19" fmla="*/ 0 h 8"/>
                  <a:gd name="T20" fmla="*/ 24 w 26"/>
                  <a:gd name="T21" fmla="*/ 1 h 8"/>
                  <a:gd name="T22" fmla="*/ 26 w 26"/>
                  <a:gd name="T23" fmla="*/ 1 h 8"/>
                  <a:gd name="T24" fmla="*/ 26 w 26"/>
                  <a:gd name="T25" fmla="*/ 3 h 8"/>
                  <a:gd name="T26" fmla="*/ 26 w 26"/>
                  <a:gd name="T27" fmla="*/ 5 h 8"/>
                  <a:gd name="T28" fmla="*/ 24 w 26"/>
                  <a:gd name="T29" fmla="*/ 6 h 8"/>
                  <a:gd name="T30" fmla="*/ 22 w 26"/>
                  <a:gd name="T31" fmla="*/ 6 h 8"/>
                  <a:gd name="T32" fmla="*/ 3 w 26"/>
                  <a:gd name="T33" fmla="*/ 8 h 8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26" h="8">
                    <a:moveTo>
                      <a:pt x="3" y="8"/>
                    </a:moveTo>
                    <a:lnTo>
                      <a:pt x="3" y="6"/>
                    </a:lnTo>
                    <a:lnTo>
                      <a:pt x="1" y="6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1" y="3"/>
                    </a:lnTo>
                    <a:lnTo>
                      <a:pt x="1" y="1"/>
                    </a:lnTo>
                    <a:lnTo>
                      <a:pt x="3" y="1"/>
                    </a:lnTo>
                    <a:lnTo>
                      <a:pt x="22" y="0"/>
                    </a:lnTo>
                    <a:lnTo>
                      <a:pt x="24" y="0"/>
                    </a:lnTo>
                    <a:lnTo>
                      <a:pt x="24" y="1"/>
                    </a:lnTo>
                    <a:lnTo>
                      <a:pt x="26" y="1"/>
                    </a:lnTo>
                    <a:lnTo>
                      <a:pt x="26" y="3"/>
                    </a:lnTo>
                    <a:lnTo>
                      <a:pt x="26" y="5"/>
                    </a:lnTo>
                    <a:lnTo>
                      <a:pt x="24" y="6"/>
                    </a:lnTo>
                    <a:lnTo>
                      <a:pt x="22" y="6"/>
                    </a:lnTo>
                    <a:lnTo>
                      <a:pt x="3" y="8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79" name="Freeform 145"/>
              <p:cNvSpPr>
                <a:spLocks/>
              </p:cNvSpPr>
              <p:nvPr/>
            </p:nvSpPr>
            <p:spPr bwMode="auto">
              <a:xfrm>
                <a:off x="1706" y="2453"/>
                <a:ext cx="25" cy="8"/>
              </a:xfrm>
              <a:custGeom>
                <a:avLst/>
                <a:gdLst>
                  <a:gd name="T0" fmla="*/ 3 w 25"/>
                  <a:gd name="T1" fmla="*/ 8 h 8"/>
                  <a:gd name="T2" fmla="*/ 2 w 25"/>
                  <a:gd name="T3" fmla="*/ 8 h 8"/>
                  <a:gd name="T4" fmla="*/ 0 w 25"/>
                  <a:gd name="T5" fmla="*/ 8 h 8"/>
                  <a:gd name="T6" fmla="*/ 0 w 25"/>
                  <a:gd name="T7" fmla="*/ 7 h 8"/>
                  <a:gd name="T8" fmla="*/ 0 w 25"/>
                  <a:gd name="T9" fmla="*/ 5 h 8"/>
                  <a:gd name="T10" fmla="*/ 0 w 25"/>
                  <a:gd name="T11" fmla="*/ 3 h 8"/>
                  <a:gd name="T12" fmla="*/ 2 w 25"/>
                  <a:gd name="T13" fmla="*/ 2 h 8"/>
                  <a:gd name="T14" fmla="*/ 3 w 25"/>
                  <a:gd name="T15" fmla="*/ 2 h 8"/>
                  <a:gd name="T16" fmla="*/ 23 w 25"/>
                  <a:gd name="T17" fmla="*/ 0 h 8"/>
                  <a:gd name="T18" fmla="*/ 23 w 25"/>
                  <a:gd name="T19" fmla="*/ 2 h 8"/>
                  <a:gd name="T20" fmla="*/ 25 w 25"/>
                  <a:gd name="T21" fmla="*/ 2 h 8"/>
                  <a:gd name="T22" fmla="*/ 25 w 25"/>
                  <a:gd name="T23" fmla="*/ 3 h 8"/>
                  <a:gd name="T24" fmla="*/ 25 w 25"/>
                  <a:gd name="T25" fmla="*/ 5 h 8"/>
                  <a:gd name="T26" fmla="*/ 25 w 25"/>
                  <a:gd name="T27" fmla="*/ 7 h 8"/>
                  <a:gd name="T28" fmla="*/ 25 w 25"/>
                  <a:gd name="T29" fmla="*/ 8 h 8"/>
                  <a:gd name="T30" fmla="*/ 23 w 25"/>
                  <a:gd name="T31" fmla="*/ 8 h 8"/>
                  <a:gd name="T32" fmla="*/ 3 w 25"/>
                  <a:gd name="T33" fmla="*/ 8 h 8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25" h="8">
                    <a:moveTo>
                      <a:pt x="3" y="8"/>
                    </a:moveTo>
                    <a:lnTo>
                      <a:pt x="2" y="8"/>
                    </a:lnTo>
                    <a:lnTo>
                      <a:pt x="0" y="8"/>
                    </a:lnTo>
                    <a:lnTo>
                      <a:pt x="0" y="7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2" y="2"/>
                    </a:lnTo>
                    <a:lnTo>
                      <a:pt x="3" y="2"/>
                    </a:lnTo>
                    <a:lnTo>
                      <a:pt x="23" y="0"/>
                    </a:lnTo>
                    <a:lnTo>
                      <a:pt x="23" y="2"/>
                    </a:lnTo>
                    <a:lnTo>
                      <a:pt x="25" y="2"/>
                    </a:lnTo>
                    <a:lnTo>
                      <a:pt x="25" y="3"/>
                    </a:lnTo>
                    <a:lnTo>
                      <a:pt x="25" y="5"/>
                    </a:lnTo>
                    <a:lnTo>
                      <a:pt x="25" y="7"/>
                    </a:lnTo>
                    <a:lnTo>
                      <a:pt x="25" y="8"/>
                    </a:lnTo>
                    <a:lnTo>
                      <a:pt x="23" y="8"/>
                    </a:lnTo>
                    <a:lnTo>
                      <a:pt x="3" y="8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80" name="Freeform 146"/>
              <p:cNvSpPr>
                <a:spLocks/>
              </p:cNvSpPr>
              <p:nvPr/>
            </p:nvSpPr>
            <p:spPr bwMode="auto">
              <a:xfrm>
                <a:off x="1726" y="2453"/>
                <a:ext cx="24" cy="8"/>
              </a:xfrm>
              <a:custGeom>
                <a:avLst/>
                <a:gdLst>
                  <a:gd name="T0" fmla="*/ 3 w 24"/>
                  <a:gd name="T1" fmla="*/ 8 h 8"/>
                  <a:gd name="T2" fmla="*/ 1 w 24"/>
                  <a:gd name="T3" fmla="*/ 8 h 8"/>
                  <a:gd name="T4" fmla="*/ 0 w 24"/>
                  <a:gd name="T5" fmla="*/ 8 h 8"/>
                  <a:gd name="T6" fmla="*/ 0 w 24"/>
                  <a:gd name="T7" fmla="*/ 7 h 8"/>
                  <a:gd name="T8" fmla="*/ 0 w 24"/>
                  <a:gd name="T9" fmla="*/ 5 h 8"/>
                  <a:gd name="T10" fmla="*/ 0 w 24"/>
                  <a:gd name="T11" fmla="*/ 3 h 8"/>
                  <a:gd name="T12" fmla="*/ 0 w 24"/>
                  <a:gd name="T13" fmla="*/ 2 h 8"/>
                  <a:gd name="T14" fmla="*/ 1 w 24"/>
                  <a:gd name="T15" fmla="*/ 2 h 8"/>
                  <a:gd name="T16" fmla="*/ 1 w 24"/>
                  <a:gd name="T17" fmla="*/ 0 h 8"/>
                  <a:gd name="T18" fmla="*/ 3 w 24"/>
                  <a:gd name="T19" fmla="*/ 0 h 8"/>
                  <a:gd name="T20" fmla="*/ 21 w 24"/>
                  <a:gd name="T21" fmla="*/ 0 h 8"/>
                  <a:gd name="T22" fmla="*/ 23 w 24"/>
                  <a:gd name="T23" fmla="*/ 0 h 8"/>
                  <a:gd name="T24" fmla="*/ 24 w 24"/>
                  <a:gd name="T25" fmla="*/ 2 h 8"/>
                  <a:gd name="T26" fmla="*/ 24 w 24"/>
                  <a:gd name="T27" fmla="*/ 3 h 8"/>
                  <a:gd name="T28" fmla="*/ 24 w 24"/>
                  <a:gd name="T29" fmla="*/ 5 h 8"/>
                  <a:gd name="T30" fmla="*/ 24 w 24"/>
                  <a:gd name="T31" fmla="*/ 7 h 8"/>
                  <a:gd name="T32" fmla="*/ 23 w 24"/>
                  <a:gd name="T33" fmla="*/ 7 h 8"/>
                  <a:gd name="T34" fmla="*/ 21 w 24"/>
                  <a:gd name="T35" fmla="*/ 7 h 8"/>
                  <a:gd name="T36" fmla="*/ 21 w 24"/>
                  <a:gd name="T37" fmla="*/ 8 h 8"/>
                  <a:gd name="T38" fmla="*/ 3 w 24"/>
                  <a:gd name="T39" fmla="*/ 8 h 8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24" h="8">
                    <a:moveTo>
                      <a:pt x="3" y="8"/>
                    </a:moveTo>
                    <a:lnTo>
                      <a:pt x="1" y="8"/>
                    </a:lnTo>
                    <a:lnTo>
                      <a:pt x="0" y="8"/>
                    </a:lnTo>
                    <a:lnTo>
                      <a:pt x="0" y="7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21" y="0"/>
                    </a:lnTo>
                    <a:lnTo>
                      <a:pt x="23" y="0"/>
                    </a:lnTo>
                    <a:lnTo>
                      <a:pt x="24" y="2"/>
                    </a:lnTo>
                    <a:lnTo>
                      <a:pt x="24" y="3"/>
                    </a:lnTo>
                    <a:lnTo>
                      <a:pt x="24" y="5"/>
                    </a:lnTo>
                    <a:lnTo>
                      <a:pt x="24" y="7"/>
                    </a:lnTo>
                    <a:lnTo>
                      <a:pt x="23" y="7"/>
                    </a:lnTo>
                    <a:lnTo>
                      <a:pt x="21" y="7"/>
                    </a:lnTo>
                    <a:lnTo>
                      <a:pt x="21" y="8"/>
                    </a:lnTo>
                    <a:lnTo>
                      <a:pt x="3" y="8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81" name="Freeform 147"/>
              <p:cNvSpPr>
                <a:spLocks/>
              </p:cNvSpPr>
              <p:nvPr/>
            </p:nvSpPr>
            <p:spPr bwMode="auto">
              <a:xfrm>
                <a:off x="1744" y="2453"/>
                <a:ext cx="26" cy="8"/>
              </a:xfrm>
              <a:custGeom>
                <a:avLst/>
                <a:gdLst>
                  <a:gd name="T0" fmla="*/ 3 w 26"/>
                  <a:gd name="T1" fmla="*/ 8 h 8"/>
                  <a:gd name="T2" fmla="*/ 3 w 26"/>
                  <a:gd name="T3" fmla="*/ 7 h 8"/>
                  <a:gd name="T4" fmla="*/ 1 w 26"/>
                  <a:gd name="T5" fmla="*/ 7 h 8"/>
                  <a:gd name="T6" fmla="*/ 1 w 26"/>
                  <a:gd name="T7" fmla="*/ 5 h 8"/>
                  <a:gd name="T8" fmla="*/ 0 w 26"/>
                  <a:gd name="T9" fmla="*/ 5 h 8"/>
                  <a:gd name="T10" fmla="*/ 0 w 26"/>
                  <a:gd name="T11" fmla="*/ 3 h 8"/>
                  <a:gd name="T12" fmla="*/ 1 w 26"/>
                  <a:gd name="T13" fmla="*/ 3 h 8"/>
                  <a:gd name="T14" fmla="*/ 1 w 26"/>
                  <a:gd name="T15" fmla="*/ 2 h 8"/>
                  <a:gd name="T16" fmla="*/ 1 w 26"/>
                  <a:gd name="T17" fmla="*/ 0 h 8"/>
                  <a:gd name="T18" fmla="*/ 3 w 26"/>
                  <a:gd name="T19" fmla="*/ 0 h 8"/>
                  <a:gd name="T20" fmla="*/ 23 w 26"/>
                  <a:gd name="T21" fmla="*/ 0 h 8"/>
                  <a:gd name="T22" fmla="*/ 24 w 26"/>
                  <a:gd name="T23" fmla="*/ 0 h 8"/>
                  <a:gd name="T24" fmla="*/ 26 w 26"/>
                  <a:gd name="T25" fmla="*/ 0 h 8"/>
                  <a:gd name="T26" fmla="*/ 26 w 26"/>
                  <a:gd name="T27" fmla="*/ 2 h 8"/>
                  <a:gd name="T28" fmla="*/ 26 w 26"/>
                  <a:gd name="T29" fmla="*/ 3 h 8"/>
                  <a:gd name="T30" fmla="*/ 26 w 26"/>
                  <a:gd name="T31" fmla="*/ 5 h 8"/>
                  <a:gd name="T32" fmla="*/ 26 w 26"/>
                  <a:gd name="T33" fmla="*/ 7 h 8"/>
                  <a:gd name="T34" fmla="*/ 24 w 26"/>
                  <a:gd name="T35" fmla="*/ 7 h 8"/>
                  <a:gd name="T36" fmla="*/ 23 w 26"/>
                  <a:gd name="T37" fmla="*/ 7 h 8"/>
                  <a:gd name="T38" fmla="*/ 3 w 26"/>
                  <a:gd name="T39" fmla="*/ 8 h 8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26" h="8">
                    <a:moveTo>
                      <a:pt x="3" y="8"/>
                    </a:moveTo>
                    <a:lnTo>
                      <a:pt x="3" y="7"/>
                    </a:lnTo>
                    <a:lnTo>
                      <a:pt x="1" y="7"/>
                    </a:lnTo>
                    <a:lnTo>
                      <a:pt x="1" y="5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1" y="3"/>
                    </a:lnTo>
                    <a:lnTo>
                      <a:pt x="1" y="2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23" y="0"/>
                    </a:lnTo>
                    <a:lnTo>
                      <a:pt x="24" y="0"/>
                    </a:lnTo>
                    <a:lnTo>
                      <a:pt x="26" y="0"/>
                    </a:lnTo>
                    <a:lnTo>
                      <a:pt x="26" y="2"/>
                    </a:lnTo>
                    <a:lnTo>
                      <a:pt x="26" y="3"/>
                    </a:lnTo>
                    <a:lnTo>
                      <a:pt x="26" y="5"/>
                    </a:lnTo>
                    <a:lnTo>
                      <a:pt x="26" y="7"/>
                    </a:lnTo>
                    <a:lnTo>
                      <a:pt x="24" y="7"/>
                    </a:lnTo>
                    <a:lnTo>
                      <a:pt x="23" y="7"/>
                    </a:lnTo>
                    <a:lnTo>
                      <a:pt x="3" y="8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82" name="Freeform 148"/>
              <p:cNvSpPr>
                <a:spLocks/>
              </p:cNvSpPr>
              <p:nvPr/>
            </p:nvSpPr>
            <p:spPr bwMode="auto">
              <a:xfrm>
                <a:off x="1763" y="2453"/>
                <a:ext cx="27" cy="7"/>
              </a:xfrm>
              <a:custGeom>
                <a:avLst/>
                <a:gdLst>
                  <a:gd name="T0" fmla="*/ 4 w 27"/>
                  <a:gd name="T1" fmla="*/ 7 h 7"/>
                  <a:gd name="T2" fmla="*/ 2 w 27"/>
                  <a:gd name="T3" fmla="*/ 7 h 7"/>
                  <a:gd name="T4" fmla="*/ 0 w 27"/>
                  <a:gd name="T5" fmla="*/ 7 h 7"/>
                  <a:gd name="T6" fmla="*/ 0 w 27"/>
                  <a:gd name="T7" fmla="*/ 5 h 7"/>
                  <a:gd name="T8" fmla="*/ 0 w 27"/>
                  <a:gd name="T9" fmla="*/ 3 h 7"/>
                  <a:gd name="T10" fmla="*/ 0 w 27"/>
                  <a:gd name="T11" fmla="*/ 2 h 7"/>
                  <a:gd name="T12" fmla="*/ 0 w 27"/>
                  <a:gd name="T13" fmla="*/ 0 h 7"/>
                  <a:gd name="T14" fmla="*/ 2 w 27"/>
                  <a:gd name="T15" fmla="*/ 0 h 7"/>
                  <a:gd name="T16" fmla="*/ 4 w 27"/>
                  <a:gd name="T17" fmla="*/ 0 h 7"/>
                  <a:gd name="T18" fmla="*/ 23 w 27"/>
                  <a:gd name="T19" fmla="*/ 0 h 7"/>
                  <a:gd name="T20" fmla="*/ 25 w 27"/>
                  <a:gd name="T21" fmla="*/ 0 h 7"/>
                  <a:gd name="T22" fmla="*/ 25 w 27"/>
                  <a:gd name="T23" fmla="*/ 2 h 7"/>
                  <a:gd name="T24" fmla="*/ 27 w 27"/>
                  <a:gd name="T25" fmla="*/ 2 h 7"/>
                  <a:gd name="T26" fmla="*/ 27 w 27"/>
                  <a:gd name="T27" fmla="*/ 3 h 7"/>
                  <a:gd name="T28" fmla="*/ 27 w 27"/>
                  <a:gd name="T29" fmla="*/ 5 h 7"/>
                  <a:gd name="T30" fmla="*/ 25 w 27"/>
                  <a:gd name="T31" fmla="*/ 7 h 7"/>
                  <a:gd name="T32" fmla="*/ 23 w 27"/>
                  <a:gd name="T33" fmla="*/ 7 h 7"/>
                  <a:gd name="T34" fmla="*/ 4 w 27"/>
                  <a:gd name="T35" fmla="*/ 7 h 7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27" h="7">
                    <a:moveTo>
                      <a:pt x="4" y="7"/>
                    </a:moveTo>
                    <a:lnTo>
                      <a:pt x="2" y="7"/>
                    </a:lnTo>
                    <a:lnTo>
                      <a:pt x="0" y="7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23" y="0"/>
                    </a:lnTo>
                    <a:lnTo>
                      <a:pt x="25" y="0"/>
                    </a:lnTo>
                    <a:lnTo>
                      <a:pt x="25" y="2"/>
                    </a:lnTo>
                    <a:lnTo>
                      <a:pt x="27" y="2"/>
                    </a:lnTo>
                    <a:lnTo>
                      <a:pt x="27" y="3"/>
                    </a:lnTo>
                    <a:lnTo>
                      <a:pt x="27" y="5"/>
                    </a:lnTo>
                    <a:lnTo>
                      <a:pt x="25" y="7"/>
                    </a:lnTo>
                    <a:lnTo>
                      <a:pt x="23" y="7"/>
                    </a:lnTo>
                    <a:lnTo>
                      <a:pt x="4" y="7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83" name="Freeform 149"/>
              <p:cNvSpPr>
                <a:spLocks/>
              </p:cNvSpPr>
              <p:nvPr/>
            </p:nvSpPr>
            <p:spPr bwMode="auto">
              <a:xfrm>
                <a:off x="1783" y="2453"/>
                <a:ext cx="26" cy="7"/>
              </a:xfrm>
              <a:custGeom>
                <a:avLst/>
                <a:gdLst>
                  <a:gd name="T0" fmla="*/ 3 w 26"/>
                  <a:gd name="T1" fmla="*/ 7 h 7"/>
                  <a:gd name="T2" fmla="*/ 2 w 26"/>
                  <a:gd name="T3" fmla="*/ 7 h 7"/>
                  <a:gd name="T4" fmla="*/ 0 w 26"/>
                  <a:gd name="T5" fmla="*/ 7 h 7"/>
                  <a:gd name="T6" fmla="*/ 0 w 26"/>
                  <a:gd name="T7" fmla="*/ 5 h 7"/>
                  <a:gd name="T8" fmla="*/ 0 w 26"/>
                  <a:gd name="T9" fmla="*/ 3 h 7"/>
                  <a:gd name="T10" fmla="*/ 0 w 26"/>
                  <a:gd name="T11" fmla="*/ 2 h 7"/>
                  <a:gd name="T12" fmla="*/ 2 w 26"/>
                  <a:gd name="T13" fmla="*/ 0 h 7"/>
                  <a:gd name="T14" fmla="*/ 3 w 26"/>
                  <a:gd name="T15" fmla="*/ 0 h 7"/>
                  <a:gd name="T16" fmla="*/ 23 w 26"/>
                  <a:gd name="T17" fmla="*/ 0 h 7"/>
                  <a:gd name="T18" fmla="*/ 25 w 26"/>
                  <a:gd name="T19" fmla="*/ 0 h 7"/>
                  <a:gd name="T20" fmla="*/ 25 w 26"/>
                  <a:gd name="T21" fmla="*/ 2 h 7"/>
                  <a:gd name="T22" fmla="*/ 26 w 26"/>
                  <a:gd name="T23" fmla="*/ 2 h 7"/>
                  <a:gd name="T24" fmla="*/ 26 w 26"/>
                  <a:gd name="T25" fmla="*/ 3 h 7"/>
                  <a:gd name="T26" fmla="*/ 26 w 26"/>
                  <a:gd name="T27" fmla="*/ 5 h 7"/>
                  <a:gd name="T28" fmla="*/ 25 w 26"/>
                  <a:gd name="T29" fmla="*/ 7 h 7"/>
                  <a:gd name="T30" fmla="*/ 23 w 26"/>
                  <a:gd name="T31" fmla="*/ 7 h 7"/>
                  <a:gd name="T32" fmla="*/ 3 w 26"/>
                  <a:gd name="T33" fmla="*/ 7 h 7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26" h="7">
                    <a:moveTo>
                      <a:pt x="3" y="7"/>
                    </a:moveTo>
                    <a:lnTo>
                      <a:pt x="2" y="7"/>
                    </a:lnTo>
                    <a:lnTo>
                      <a:pt x="0" y="7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23" y="0"/>
                    </a:lnTo>
                    <a:lnTo>
                      <a:pt x="25" y="0"/>
                    </a:lnTo>
                    <a:lnTo>
                      <a:pt x="25" y="2"/>
                    </a:lnTo>
                    <a:lnTo>
                      <a:pt x="26" y="2"/>
                    </a:lnTo>
                    <a:lnTo>
                      <a:pt x="26" y="3"/>
                    </a:lnTo>
                    <a:lnTo>
                      <a:pt x="26" y="5"/>
                    </a:lnTo>
                    <a:lnTo>
                      <a:pt x="25" y="7"/>
                    </a:lnTo>
                    <a:lnTo>
                      <a:pt x="23" y="7"/>
                    </a:lnTo>
                    <a:lnTo>
                      <a:pt x="3" y="7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84" name="Freeform 150"/>
              <p:cNvSpPr>
                <a:spLocks/>
              </p:cNvSpPr>
              <p:nvPr/>
            </p:nvSpPr>
            <p:spPr bwMode="auto">
              <a:xfrm>
                <a:off x="1803" y="2453"/>
                <a:ext cx="26" cy="7"/>
              </a:xfrm>
              <a:custGeom>
                <a:avLst/>
                <a:gdLst>
                  <a:gd name="T0" fmla="*/ 3 w 26"/>
                  <a:gd name="T1" fmla="*/ 7 h 7"/>
                  <a:gd name="T2" fmla="*/ 1 w 26"/>
                  <a:gd name="T3" fmla="*/ 7 h 7"/>
                  <a:gd name="T4" fmla="*/ 0 w 26"/>
                  <a:gd name="T5" fmla="*/ 7 h 7"/>
                  <a:gd name="T6" fmla="*/ 0 w 26"/>
                  <a:gd name="T7" fmla="*/ 5 h 7"/>
                  <a:gd name="T8" fmla="*/ 0 w 26"/>
                  <a:gd name="T9" fmla="*/ 3 h 7"/>
                  <a:gd name="T10" fmla="*/ 0 w 26"/>
                  <a:gd name="T11" fmla="*/ 2 h 7"/>
                  <a:gd name="T12" fmla="*/ 1 w 26"/>
                  <a:gd name="T13" fmla="*/ 0 h 7"/>
                  <a:gd name="T14" fmla="*/ 3 w 26"/>
                  <a:gd name="T15" fmla="*/ 0 h 7"/>
                  <a:gd name="T16" fmla="*/ 23 w 26"/>
                  <a:gd name="T17" fmla="*/ 0 h 7"/>
                  <a:gd name="T18" fmla="*/ 24 w 26"/>
                  <a:gd name="T19" fmla="*/ 0 h 7"/>
                  <a:gd name="T20" fmla="*/ 26 w 26"/>
                  <a:gd name="T21" fmla="*/ 2 h 7"/>
                  <a:gd name="T22" fmla="*/ 26 w 26"/>
                  <a:gd name="T23" fmla="*/ 3 h 7"/>
                  <a:gd name="T24" fmla="*/ 26 w 26"/>
                  <a:gd name="T25" fmla="*/ 5 h 7"/>
                  <a:gd name="T26" fmla="*/ 26 w 26"/>
                  <a:gd name="T27" fmla="*/ 7 h 7"/>
                  <a:gd name="T28" fmla="*/ 24 w 26"/>
                  <a:gd name="T29" fmla="*/ 7 h 7"/>
                  <a:gd name="T30" fmla="*/ 23 w 26"/>
                  <a:gd name="T31" fmla="*/ 7 h 7"/>
                  <a:gd name="T32" fmla="*/ 3 w 26"/>
                  <a:gd name="T33" fmla="*/ 7 h 7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26" h="7">
                    <a:moveTo>
                      <a:pt x="3" y="7"/>
                    </a:moveTo>
                    <a:lnTo>
                      <a:pt x="1" y="7"/>
                    </a:lnTo>
                    <a:lnTo>
                      <a:pt x="0" y="7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23" y="0"/>
                    </a:lnTo>
                    <a:lnTo>
                      <a:pt x="24" y="0"/>
                    </a:lnTo>
                    <a:lnTo>
                      <a:pt x="26" y="2"/>
                    </a:lnTo>
                    <a:lnTo>
                      <a:pt x="26" y="3"/>
                    </a:lnTo>
                    <a:lnTo>
                      <a:pt x="26" y="5"/>
                    </a:lnTo>
                    <a:lnTo>
                      <a:pt x="26" y="7"/>
                    </a:lnTo>
                    <a:lnTo>
                      <a:pt x="24" y="7"/>
                    </a:lnTo>
                    <a:lnTo>
                      <a:pt x="23" y="7"/>
                    </a:lnTo>
                    <a:lnTo>
                      <a:pt x="3" y="7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85" name="Freeform 151"/>
              <p:cNvSpPr>
                <a:spLocks/>
              </p:cNvSpPr>
              <p:nvPr/>
            </p:nvSpPr>
            <p:spPr bwMode="auto">
              <a:xfrm>
                <a:off x="1822" y="2453"/>
                <a:ext cx="27" cy="8"/>
              </a:xfrm>
              <a:custGeom>
                <a:avLst/>
                <a:gdLst>
                  <a:gd name="T0" fmla="*/ 4 w 27"/>
                  <a:gd name="T1" fmla="*/ 7 h 8"/>
                  <a:gd name="T2" fmla="*/ 2 w 27"/>
                  <a:gd name="T3" fmla="*/ 7 h 8"/>
                  <a:gd name="T4" fmla="*/ 0 w 27"/>
                  <a:gd name="T5" fmla="*/ 7 h 8"/>
                  <a:gd name="T6" fmla="*/ 0 w 27"/>
                  <a:gd name="T7" fmla="*/ 5 h 8"/>
                  <a:gd name="T8" fmla="*/ 0 w 27"/>
                  <a:gd name="T9" fmla="*/ 3 h 8"/>
                  <a:gd name="T10" fmla="*/ 0 w 27"/>
                  <a:gd name="T11" fmla="*/ 2 h 8"/>
                  <a:gd name="T12" fmla="*/ 2 w 27"/>
                  <a:gd name="T13" fmla="*/ 2 h 8"/>
                  <a:gd name="T14" fmla="*/ 2 w 27"/>
                  <a:gd name="T15" fmla="*/ 0 h 8"/>
                  <a:gd name="T16" fmla="*/ 4 w 27"/>
                  <a:gd name="T17" fmla="*/ 0 h 8"/>
                  <a:gd name="T18" fmla="*/ 23 w 27"/>
                  <a:gd name="T19" fmla="*/ 0 h 8"/>
                  <a:gd name="T20" fmla="*/ 25 w 27"/>
                  <a:gd name="T21" fmla="*/ 0 h 8"/>
                  <a:gd name="T22" fmla="*/ 27 w 27"/>
                  <a:gd name="T23" fmla="*/ 2 h 8"/>
                  <a:gd name="T24" fmla="*/ 27 w 27"/>
                  <a:gd name="T25" fmla="*/ 3 h 8"/>
                  <a:gd name="T26" fmla="*/ 27 w 27"/>
                  <a:gd name="T27" fmla="*/ 5 h 8"/>
                  <a:gd name="T28" fmla="*/ 27 w 27"/>
                  <a:gd name="T29" fmla="*/ 7 h 8"/>
                  <a:gd name="T30" fmla="*/ 25 w 27"/>
                  <a:gd name="T31" fmla="*/ 7 h 8"/>
                  <a:gd name="T32" fmla="*/ 23 w 27"/>
                  <a:gd name="T33" fmla="*/ 8 h 8"/>
                  <a:gd name="T34" fmla="*/ 4 w 27"/>
                  <a:gd name="T35" fmla="*/ 7 h 8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27" h="8">
                    <a:moveTo>
                      <a:pt x="4" y="7"/>
                    </a:moveTo>
                    <a:lnTo>
                      <a:pt x="2" y="7"/>
                    </a:lnTo>
                    <a:lnTo>
                      <a:pt x="0" y="7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23" y="0"/>
                    </a:lnTo>
                    <a:lnTo>
                      <a:pt x="25" y="0"/>
                    </a:lnTo>
                    <a:lnTo>
                      <a:pt x="27" y="2"/>
                    </a:lnTo>
                    <a:lnTo>
                      <a:pt x="27" y="3"/>
                    </a:lnTo>
                    <a:lnTo>
                      <a:pt x="27" y="5"/>
                    </a:lnTo>
                    <a:lnTo>
                      <a:pt x="27" y="7"/>
                    </a:lnTo>
                    <a:lnTo>
                      <a:pt x="25" y="7"/>
                    </a:lnTo>
                    <a:lnTo>
                      <a:pt x="23" y="8"/>
                    </a:lnTo>
                    <a:lnTo>
                      <a:pt x="4" y="7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86" name="Freeform 152"/>
              <p:cNvSpPr>
                <a:spLocks/>
              </p:cNvSpPr>
              <p:nvPr/>
            </p:nvSpPr>
            <p:spPr bwMode="auto">
              <a:xfrm>
                <a:off x="1842" y="2453"/>
                <a:ext cx="26" cy="8"/>
              </a:xfrm>
              <a:custGeom>
                <a:avLst/>
                <a:gdLst>
                  <a:gd name="T0" fmla="*/ 3 w 26"/>
                  <a:gd name="T1" fmla="*/ 8 h 8"/>
                  <a:gd name="T2" fmla="*/ 2 w 26"/>
                  <a:gd name="T3" fmla="*/ 7 h 8"/>
                  <a:gd name="T4" fmla="*/ 0 w 26"/>
                  <a:gd name="T5" fmla="*/ 5 h 8"/>
                  <a:gd name="T6" fmla="*/ 0 w 26"/>
                  <a:gd name="T7" fmla="*/ 3 h 8"/>
                  <a:gd name="T8" fmla="*/ 2 w 26"/>
                  <a:gd name="T9" fmla="*/ 3 h 8"/>
                  <a:gd name="T10" fmla="*/ 2 w 26"/>
                  <a:gd name="T11" fmla="*/ 2 h 8"/>
                  <a:gd name="T12" fmla="*/ 2 w 26"/>
                  <a:gd name="T13" fmla="*/ 0 h 8"/>
                  <a:gd name="T14" fmla="*/ 3 w 26"/>
                  <a:gd name="T15" fmla="*/ 0 h 8"/>
                  <a:gd name="T16" fmla="*/ 23 w 26"/>
                  <a:gd name="T17" fmla="*/ 0 h 8"/>
                  <a:gd name="T18" fmla="*/ 23 w 26"/>
                  <a:gd name="T19" fmla="*/ 2 h 8"/>
                  <a:gd name="T20" fmla="*/ 25 w 26"/>
                  <a:gd name="T21" fmla="*/ 2 h 8"/>
                  <a:gd name="T22" fmla="*/ 26 w 26"/>
                  <a:gd name="T23" fmla="*/ 2 h 8"/>
                  <a:gd name="T24" fmla="*/ 26 w 26"/>
                  <a:gd name="T25" fmla="*/ 3 h 8"/>
                  <a:gd name="T26" fmla="*/ 26 w 26"/>
                  <a:gd name="T27" fmla="*/ 5 h 8"/>
                  <a:gd name="T28" fmla="*/ 26 w 26"/>
                  <a:gd name="T29" fmla="*/ 7 h 8"/>
                  <a:gd name="T30" fmla="*/ 25 w 26"/>
                  <a:gd name="T31" fmla="*/ 8 h 8"/>
                  <a:gd name="T32" fmla="*/ 23 w 26"/>
                  <a:gd name="T33" fmla="*/ 8 h 8"/>
                  <a:gd name="T34" fmla="*/ 3 w 26"/>
                  <a:gd name="T35" fmla="*/ 8 h 8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26" h="8">
                    <a:moveTo>
                      <a:pt x="3" y="8"/>
                    </a:moveTo>
                    <a:lnTo>
                      <a:pt x="2" y="7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23" y="0"/>
                    </a:lnTo>
                    <a:lnTo>
                      <a:pt x="23" y="2"/>
                    </a:lnTo>
                    <a:lnTo>
                      <a:pt x="25" y="2"/>
                    </a:lnTo>
                    <a:lnTo>
                      <a:pt x="26" y="2"/>
                    </a:lnTo>
                    <a:lnTo>
                      <a:pt x="26" y="3"/>
                    </a:lnTo>
                    <a:lnTo>
                      <a:pt x="26" y="5"/>
                    </a:lnTo>
                    <a:lnTo>
                      <a:pt x="26" y="7"/>
                    </a:lnTo>
                    <a:lnTo>
                      <a:pt x="25" y="8"/>
                    </a:lnTo>
                    <a:lnTo>
                      <a:pt x="23" y="8"/>
                    </a:lnTo>
                    <a:lnTo>
                      <a:pt x="3" y="8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87" name="Freeform 153"/>
              <p:cNvSpPr>
                <a:spLocks/>
              </p:cNvSpPr>
              <p:nvPr/>
            </p:nvSpPr>
            <p:spPr bwMode="auto">
              <a:xfrm>
                <a:off x="1862" y="2453"/>
                <a:ext cx="26" cy="8"/>
              </a:xfrm>
              <a:custGeom>
                <a:avLst/>
                <a:gdLst>
                  <a:gd name="T0" fmla="*/ 3 w 26"/>
                  <a:gd name="T1" fmla="*/ 8 h 8"/>
                  <a:gd name="T2" fmla="*/ 1 w 26"/>
                  <a:gd name="T3" fmla="*/ 8 h 8"/>
                  <a:gd name="T4" fmla="*/ 0 w 26"/>
                  <a:gd name="T5" fmla="*/ 7 h 8"/>
                  <a:gd name="T6" fmla="*/ 0 w 26"/>
                  <a:gd name="T7" fmla="*/ 5 h 8"/>
                  <a:gd name="T8" fmla="*/ 0 w 26"/>
                  <a:gd name="T9" fmla="*/ 3 h 8"/>
                  <a:gd name="T10" fmla="*/ 1 w 26"/>
                  <a:gd name="T11" fmla="*/ 2 h 8"/>
                  <a:gd name="T12" fmla="*/ 3 w 26"/>
                  <a:gd name="T13" fmla="*/ 2 h 8"/>
                  <a:gd name="T14" fmla="*/ 3 w 26"/>
                  <a:gd name="T15" fmla="*/ 0 h 8"/>
                  <a:gd name="T16" fmla="*/ 23 w 26"/>
                  <a:gd name="T17" fmla="*/ 2 h 8"/>
                  <a:gd name="T18" fmla="*/ 24 w 26"/>
                  <a:gd name="T19" fmla="*/ 2 h 8"/>
                  <a:gd name="T20" fmla="*/ 24 w 26"/>
                  <a:gd name="T21" fmla="*/ 3 h 8"/>
                  <a:gd name="T22" fmla="*/ 26 w 26"/>
                  <a:gd name="T23" fmla="*/ 3 h 8"/>
                  <a:gd name="T24" fmla="*/ 26 w 26"/>
                  <a:gd name="T25" fmla="*/ 5 h 8"/>
                  <a:gd name="T26" fmla="*/ 26 w 26"/>
                  <a:gd name="T27" fmla="*/ 7 h 8"/>
                  <a:gd name="T28" fmla="*/ 24 w 26"/>
                  <a:gd name="T29" fmla="*/ 8 h 8"/>
                  <a:gd name="T30" fmla="*/ 23 w 26"/>
                  <a:gd name="T31" fmla="*/ 8 h 8"/>
                  <a:gd name="T32" fmla="*/ 3 w 26"/>
                  <a:gd name="T33" fmla="*/ 8 h 8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26" h="8">
                    <a:moveTo>
                      <a:pt x="3" y="8"/>
                    </a:moveTo>
                    <a:lnTo>
                      <a:pt x="1" y="8"/>
                    </a:lnTo>
                    <a:lnTo>
                      <a:pt x="0" y="7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1" y="2"/>
                    </a:lnTo>
                    <a:lnTo>
                      <a:pt x="3" y="2"/>
                    </a:lnTo>
                    <a:lnTo>
                      <a:pt x="3" y="0"/>
                    </a:lnTo>
                    <a:lnTo>
                      <a:pt x="23" y="2"/>
                    </a:lnTo>
                    <a:lnTo>
                      <a:pt x="24" y="2"/>
                    </a:lnTo>
                    <a:lnTo>
                      <a:pt x="24" y="3"/>
                    </a:lnTo>
                    <a:lnTo>
                      <a:pt x="26" y="3"/>
                    </a:lnTo>
                    <a:lnTo>
                      <a:pt x="26" y="5"/>
                    </a:lnTo>
                    <a:lnTo>
                      <a:pt x="26" y="7"/>
                    </a:lnTo>
                    <a:lnTo>
                      <a:pt x="24" y="8"/>
                    </a:lnTo>
                    <a:lnTo>
                      <a:pt x="23" y="8"/>
                    </a:lnTo>
                    <a:lnTo>
                      <a:pt x="3" y="8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88" name="Freeform 154"/>
              <p:cNvSpPr>
                <a:spLocks/>
              </p:cNvSpPr>
              <p:nvPr/>
            </p:nvSpPr>
            <p:spPr bwMode="auto">
              <a:xfrm>
                <a:off x="1881" y="2455"/>
                <a:ext cx="26" cy="8"/>
              </a:xfrm>
              <a:custGeom>
                <a:avLst/>
                <a:gdLst>
                  <a:gd name="T0" fmla="*/ 4 w 26"/>
                  <a:gd name="T1" fmla="*/ 6 h 8"/>
                  <a:gd name="T2" fmla="*/ 2 w 26"/>
                  <a:gd name="T3" fmla="*/ 6 h 8"/>
                  <a:gd name="T4" fmla="*/ 0 w 26"/>
                  <a:gd name="T5" fmla="*/ 6 h 8"/>
                  <a:gd name="T6" fmla="*/ 0 w 26"/>
                  <a:gd name="T7" fmla="*/ 5 h 8"/>
                  <a:gd name="T8" fmla="*/ 0 w 26"/>
                  <a:gd name="T9" fmla="*/ 3 h 8"/>
                  <a:gd name="T10" fmla="*/ 0 w 26"/>
                  <a:gd name="T11" fmla="*/ 1 h 8"/>
                  <a:gd name="T12" fmla="*/ 2 w 26"/>
                  <a:gd name="T13" fmla="*/ 1 h 8"/>
                  <a:gd name="T14" fmla="*/ 4 w 26"/>
                  <a:gd name="T15" fmla="*/ 0 h 8"/>
                  <a:gd name="T16" fmla="*/ 23 w 26"/>
                  <a:gd name="T17" fmla="*/ 1 h 8"/>
                  <a:gd name="T18" fmla="*/ 25 w 26"/>
                  <a:gd name="T19" fmla="*/ 1 h 8"/>
                  <a:gd name="T20" fmla="*/ 26 w 26"/>
                  <a:gd name="T21" fmla="*/ 1 h 8"/>
                  <a:gd name="T22" fmla="*/ 26 w 26"/>
                  <a:gd name="T23" fmla="*/ 3 h 8"/>
                  <a:gd name="T24" fmla="*/ 26 w 26"/>
                  <a:gd name="T25" fmla="*/ 5 h 8"/>
                  <a:gd name="T26" fmla="*/ 26 w 26"/>
                  <a:gd name="T27" fmla="*/ 6 h 8"/>
                  <a:gd name="T28" fmla="*/ 25 w 26"/>
                  <a:gd name="T29" fmla="*/ 6 h 8"/>
                  <a:gd name="T30" fmla="*/ 25 w 26"/>
                  <a:gd name="T31" fmla="*/ 8 h 8"/>
                  <a:gd name="T32" fmla="*/ 23 w 26"/>
                  <a:gd name="T33" fmla="*/ 8 h 8"/>
                  <a:gd name="T34" fmla="*/ 4 w 26"/>
                  <a:gd name="T35" fmla="*/ 6 h 8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26" h="8">
                    <a:moveTo>
                      <a:pt x="4" y="6"/>
                    </a:moveTo>
                    <a:lnTo>
                      <a:pt x="2" y="6"/>
                    </a:lnTo>
                    <a:lnTo>
                      <a:pt x="0" y="6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4" y="0"/>
                    </a:lnTo>
                    <a:lnTo>
                      <a:pt x="23" y="1"/>
                    </a:lnTo>
                    <a:lnTo>
                      <a:pt x="25" y="1"/>
                    </a:lnTo>
                    <a:lnTo>
                      <a:pt x="26" y="1"/>
                    </a:lnTo>
                    <a:lnTo>
                      <a:pt x="26" y="3"/>
                    </a:lnTo>
                    <a:lnTo>
                      <a:pt x="26" y="5"/>
                    </a:lnTo>
                    <a:lnTo>
                      <a:pt x="26" y="6"/>
                    </a:lnTo>
                    <a:lnTo>
                      <a:pt x="25" y="6"/>
                    </a:lnTo>
                    <a:lnTo>
                      <a:pt x="25" y="8"/>
                    </a:lnTo>
                    <a:lnTo>
                      <a:pt x="23" y="8"/>
                    </a:lnTo>
                    <a:lnTo>
                      <a:pt x="4" y="6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89" name="Freeform 155"/>
              <p:cNvSpPr>
                <a:spLocks/>
              </p:cNvSpPr>
              <p:nvPr/>
            </p:nvSpPr>
            <p:spPr bwMode="auto">
              <a:xfrm>
                <a:off x="1901" y="2456"/>
                <a:ext cx="26" cy="9"/>
              </a:xfrm>
              <a:custGeom>
                <a:avLst/>
                <a:gdLst>
                  <a:gd name="T0" fmla="*/ 3 w 26"/>
                  <a:gd name="T1" fmla="*/ 7 h 9"/>
                  <a:gd name="T2" fmla="*/ 2 w 26"/>
                  <a:gd name="T3" fmla="*/ 7 h 9"/>
                  <a:gd name="T4" fmla="*/ 2 w 26"/>
                  <a:gd name="T5" fmla="*/ 5 h 9"/>
                  <a:gd name="T6" fmla="*/ 0 w 26"/>
                  <a:gd name="T7" fmla="*/ 5 h 9"/>
                  <a:gd name="T8" fmla="*/ 0 w 26"/>
                  <a:gd name="T9" fmla="*/ 4 h 9"/>
                  <a:gd name="T10" fmla="*/ 0 w 26"/>
                  <a:gd name="T11" fmla="*/ 2 h 9"/>
                  <a:gd name="T12" fmla="*/ 2 w 26"/>
                  <a:gd name="T13" fmla="*/ 0 h 9"/>
                  <a:gd name="T14" fmla="*/ 3 w 26"/>
                  <a:gd name="T15" fmla="*/ 0 h 9"/>
                  <a:gd name="T16" fmla="*/ 23 w 26"/>
                  <a:gd name="T17" fmla="*/ 0 h 9"/>
                  <a:gd name="T18" fmla="*/ 24 w 26"/>
                  <a:gd name="T19" fmla="*/ 0 h 9"/>
                  <a:gd name="T20" fmla="*/ 24 w 26"/>
                  <a:gd name="T21" fmla="*/ 2 h 9"/>
                  <a:gd name="T22" fmla="*/ 26 w 26"/>
                  <a:gd name="T23" fmla="*/ 2 h 9"/>
                  <a:gd name="T24" fmla="*/ 26 w 26"/>
                  <a:gd name="T25" fmla="*/ 4 h 9"/>
                  <a:gd name="T26" fmla="*/ 26 w 26"/>
                  <a:gd name="T27" fmla="*/ 5 h 9"/>
                  <a:gd name="T28" fmla="*/ 26 w 26"/>
                  <a:gd name="T29" fmla="*/ 7 h 9"/>
                  <a:gd name="T30" fmla="*/ 24 w 26"/>
                  <a:gd name="T31" fmla="*/ 7 h 9"/>
                  <a:gd name="T32" fmla="*/ 24 w 26"/>
                  <a:gd name="T33" fmla="*/ 9 h 9"/>
                  <a:gd name="T34" fmla="*/ 23 w 26"/>
                  <a:gd name="T35" fmla="*/ 9 h 9"/>
                  <a:gd name="T36" fmla="*/ 3 w 26"/>
                  <a:gd name="T37" fmla="*/ 7 h 9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26" h="9">
                    <a:moveTo>
                      <a:pt x="3" y="7"/>
                    </a:moveTo>
                    <a:lnTo>
                      <a:pt x="2" y="7"/>
                    </a:lnTo>
                    <a:lnTo>
                      <a:pt x="2" y="5"/>
                    </a:lnTo>
                    <a:lnTo>
                      <a:pt x="0" y="5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23" y="0"/>
                    </a:lnTo>
                    <a:lnTo>
                      <a:pt x="24" y="0"/>
                    </a:lnTo>
                    <a:lnTo>
                      <a:pt x="24" y="2"/>
                    </a:lnTo>
                    <a:lnTo>
                      <a:pt x="26" y="2"/>
                    </a:lnTo>
                    <a:lnTo>
                      <a:pt x="26" y="4"/>
                    </a:lnTo>
                    <a:lnTo>
                      <a:pt x="26" y="5"/>
                    </a:lnTo>
                    <a:lnTo>
                      <a:pt x="26" y="7"/>
                    </a:lnTo>
                    <a:lnTo>
                      <a:pt x="24" y="7"/>
                    </a:lnTo>
                    <a:lnTo>
                      <a:pt x="24" y="9"/>
                    </a:lnTo>
                    <a:lnTo>
                      <a:pt x="23" y="9"/>
                    </a:lnTo>
                    <a:lnTo>
                      <a:pt x="3" y="7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90" name="Freeform 156"/>
              <p:cNvSpPr>
                <a:spLocks/>
              </p:cNvSpPr>
              <p:nvPr/>
            </p:nvSpPr>
            <p:spPr bwMode="auto">
              <a:xfrm>
                <a:off x="1921" y="2456"/>
                <a:ext cx="26" cy="9"/>
              </a:xfrm>
              <a:custGeom>
                <a:avLst/>
                <a:gdLst>
                  <a:gd name="T0" fmla="*/ 3 w 26"/>
                  <a:gd name="T1" fmla="*/ 9 h 9"/>
                  <a:gd name="T2" fmla="*/ 1 w 26"/>
                  <a:gd name="T3" fmla="*/ 9 h 9"/>
                  <a:gd name="T4" fmla="*/ 1 w 26"/>
                  <a:gd name="T5" fmla="*/ 7 h 9"/>
                  <a:gd name="T6" fmla="*/ 0 w 26"/>
                  <a:gd name="T7" fmla="*/ 5 h 9"/>
                  <a:gd name="T8" fmla="*/ 0 w 26"/>
                  <a:gd name="T9" fmla="*/ 4 h 9"/>
                  <a:gd name="T10" fmla="*/ 1 w 26"/>
                  <a:gd name="T11" fmla="*/ 2 h 9"/>
                  <a:gd name="T12" fmla="*/ 1 w 26"/>
                  <a:gd name="T13" fmla="*/ 0 h 9"/>
                  <a:gd name="T14" fmla="*/ 3 w 26"/>
                  <a:gd name="T15" fmla="*/ 0 h 9"/>
                  <a:gd name="T16" fmla="*/ 22 w 26"/>
                  <a:gd name="T17" fmla="*/ 2 h 9"/>
                  <a:gd name="T18" fmla="*/ 24 w 26"/>
                  <a:gd name="T19" fmla="*/ 4 h 9"/>
                  <a:gd name="T20" fmla="*/ 26 w 26"/>
                  <a:gd name="T21" fmla="*/ 4 h 9"/>
                  <a:gd name="T22" fmla="*/ 26 w 26"/>
                  <a:gd name="T23" fmla="*/ 5 h 9"/>
                  <a:gd name="T24" fmla="*/ 26 w 26"/>
                  <a:gd name="T25" fmla="*/ 7 h 9"/>
                  <a:gd name="T26" fmla="*/ 26 w 26"/>
                  <a:gd name="T27" fmla="*/ 9 h 9"/>
                  <a:gd name="T28" fmla="*/ 24 w 26"/>
                  <a:gd name="T29" fmla="*/ 9 h 9"/>
                  <a:gd name="T30" fmla="*/ 22 w 26"/>
                  <a:gd name="T31" fmla="*/ 9 h 9"/>
                  <a:gd name="T32" fmla="*/ 3 w 26"/>
                  <a:gd name="T33" fmla="*/ 9 h 9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26" h="9">
                    <a:moveTo>
                      <a:pt x="3" y="9"/>
                    </a:moveTo>
                    <a:lnTo>
                      <a:pt x="1" y="9"/>
                    </a:lnTo>
                    <a:lnTo>
                      <a:pt x="1" y="7"/>
                    </a:lnTo>
                    <a:lnTo>
                      <a:pt x="0" y="5"/>
                    </a:lnTo>
                    <a:lnTo>
                      <a:pt x="0" y="4"/>
                    </a:lnTo>
                    <a:lnTo>
                      <a:pt x="1" y="2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22" y="2"/>
                    </a:lnTo>
                    <a:lnTo>
                      <a:pt x="24" y="4"/>
                    </a:lnTo>
                    <a:lnTo>
                      <a:pt x="26" y="4"/>
                    </a:lnTo>
                    <a:lnTo>
                      <a:pt x="26" y="5"/>
                    </a:lnTo>
                    <a:lnTo>
                      <a:pt x="26" y="7"/>
                    </a:lnTo>
                    <a:lnTo>
                      <a:pt x="26" y="9"/>
                    </a:lnTo>
                    <a:lnTo>
                      <a:pt x="24" y="9"/>
                    </a:lnTo>
                    <a:lnTo>
                      <a:pt x="22" y="9"/>
                    </a:lnTo>
                    <a:lnTo>
                      <a:pt x="3" y="9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91" name="Freeform 157"/>
              <p:cNvSpPr>
                <a:spLocks/>
              </p:cNvSpPr>
              <p:nvPr/>
            </p:nvSpPr>
            <p:spPr bwMode="auto">
              <a:xfrm>
                <a:off x="1940" y="2458"/>
                <a:ext cx="26" cy="8"/>
              </a:xfrm>
              <a:custGeom>
                <a:avLst/>
                <a:gdLst>
                  <a:gd name="T0" fmla="*/ 3 w 26"/>
                  <a:gd name="T1" fmla="*/ 7 h 8"/>
                  <a:gd name="T2" fmla="*/ 2 w 26"/>
                  <a:gd name="T3" fmla="*/ 7 h 8"/>
                  <a:gd name="T4" fmla="*/ 0 w 26"/>
                  <a:gd name="T5" fmla="*/ 7 h 8"/>
                  <a:gd name="T6" fmla="*/ 0 w 26"/>
                  <a:gd name="T7" fmla="*/ 5 h 8"/>
                  <a:gd name="T8" fmla="*/ 0 w 26"/>
                  <a:gd name="T9" fmla="*/ 3 h 8"/>
                  <a:gd name="T10" fmla="*/ 0 w 26"/>
                  <a:gd name="T11" fmla="*/ 2 h 8"/>
                  <a:gd name="T12" fmla="*/ 2 w 26"/>
                  <a:gd name="T13" fmla="*/ 2 h 8"/>
                  <a:gd name="T14" fmla="*/ 2 w 26"/>
                  <a:gd name="T15" fmla="*/ 0 h 8"/>
                  <a:gd name="T16" fmla="*/ 3 w 26"/>
                  <a:gd name="T17" fmla="*/ 0 h 8"/>
                  <a:gd name="T18" fmla="*/ 23 w 26"/>
                  <a:gd name="T19" fmla="*/ 2 h 8"/>
                  <a:gd name="T20" fmla="*/ 25 w 26"/>
                  <a:gd name="T21" fmla="*/ 2 h 8"/>
                  <a:gd name="T22" fmla="*/ 26 w 26"/>
                  <a:gd name="T23" fmla="*/ 3 h 8"/>
                  <a:gd name="T24" fmla="*/ 26 w 26"/>
                  <a:gd name="T25" fmla="*/ 5 h 8"/>
                  <a:gd name="T26" fmla="*/ 26 w 26"/>
                  <a:gd name="T27" fmla="*/ 7 h 8"/>
                  <a:gd name="T28" fmla="*/ 25 w 26"/>
                  <a:gd name="T29" fmla="*/ 8 h 8"/>
                  <a:gd name="T30" fmla="*/ 23 w 26"/>
                  <a:gd name="T31" fmla="*/ 8 h 8"/>
                  <a:gd name="T32" fmla="*/ 3 w 26"/>
                  <a:gd name="T33" fmla="*/ 7 h 8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26" h="8">
                    <a:moveTo>
                      <a:pt x="3" y="7"/>
                    </a:moveTo>
                    <a:lnTo>
                      <a:pt x="2" y="7"/>
                    </a:lnTo>
                    <a:lnTo>
                      <a:pt x="0" y="7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23" y="2"/>
                    </a:lnTo>
                    <a:lnTo>
                      <a:pt x="25" y="2"/>
                    </a:lnTo>
                    <a:lnTo>
                      <a:pt x="26" y="3"/>
                    </a:lnTo>
                    <a:lnTo>
                      <a:pt x="26" y="5"/>
                    </a:lnTo>
                    <a:lnTo>
                      <a:pt x="26" y="7"/>
                    </a:lnTo>
                    <a:lnTo>
                      <a:pt x="25" y="8"/>
                    </a:lnTo>
                    <a:lnTo>
                      <a:pt x="23" y="8"/>
                    </a:lnTo>
                    <a:lnTo>
                      <a:pt x="3" y="7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92" name="Freeform 158"/>
              <p:cNvSpPr>
                <a:spLocks/>
              </p:cNvSpPr>
              <p:nvPr/>
            </p:nvSpPr>
            <p:spPr bwMode="auto">
              <a:xfrm>
                <a:off x="1960" y="2460"/>
                <a:ext cx="23" cy="8"/>
              </a:xfrm>
              <a:custGeom>
                <a:avLst/>
                <a:gdLst>
                  <a:gd name="T0" fmla="*/ 3 w 23"/>
                  <a:gd name="T1" fmla="*/ 6 h 8"/>
                  <a:gd name="T2" fmla="*/ 1 w 23"/>
                  <a:gd name="T3" fmla="*/ 6 h 8"/>
                  <a:gd name="T4" fmla="*/ 0 w 23"/>
                  <a:gd name="T5" fmla="*/ 5 h 8"/>
                  <a:gd name="T6" fmla="*/ 0 w 23"/>
                  <a:gd name="T7" fmla="*/ 3 h 8"/>
                  <a:gd name="T8" fmla="*/ 0 w 23"/>
                  <a:gd name="T9" fmla="*/ 1 h 8"/>
                  <a:gd name="T10" fmla="*/ 0 w 23"/>
                  <a:gd name="T11" fmla="*/ 0 h 8"/>
                  <a:gd name="T12" fmla="*/ 1 w 23"/>
                  <a:gd name="T13" fmla="*/ 0 h 8"/>
                  <a:gd name="T14" fmla="*/ 3 w 23"/>
                  <a:gd name="T15" fmla="*/ 0 h 8"/>
                  <a:gd name="T16" fmla="*/ 23 w 23"/>
                  <a:gd name="T17" fmla="*/ 1 h 8"/>
                  <a:gd name="T18" fmla="*/ 23 w 23"/>
                  <a:gd name="T19" fmla="*/ 8 h 8"/>
                  <a:gd name="T20" fmla="*/ 3 w 23"/>
                  <a:gd name="T21" fmla="*/ 6 h 8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23" h="8">
                    <a:moveTo>
                      <a:pt x="3" y="6"/>
                    </a:moveTo>
                    <a:lnTo>
                      <a:pt x="1" y="6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0" y="1"/>
                    </a:lnTo>
                    <a:lnTo>
                      <a:pt x="0" y="0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23" y="1"/>
                    </a:lnTo>
                    <a:lnTo>
                      <a:pt x="23" y="8"/>
                    </a:lnTo>
                    <a:lnTo>
                      <a:pt x="3" y="6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93" name="Freeform 159"/>
              <p:cNvSpPr>
                <a:spLocks/>
              </p:cNvSpPr>
              <p:nvPr/>
            </p:nvSpPr>
            <p:spPr bwMode="auto">
              <a:xfrm>
                <a:off x="1999" y="2006"/>
                <a:ext cx="18" cy="95"/>
              </a:xfrm>
              <a:custGeom>
                <a:avLst/>
                <a:gdLst>
                  <a:gd name="T0" fmla="*/ 7 w 18"/>
                  <a:gd name="T1" fmla="*/ 95 h 95"/>
                  <a:gd name="T2" fmla="*/ 0 w 18"/>
                  <a:gd name="T3" fmla="*/ 95 h 95"/>
                  <a:gd name="T4" fmla="*/ 12 w 18"/>
                  <a:gd name="T5" fmla="*/ 0 h 95"/>
                  <a:gd name="T6" fmla="*/ 18 w 18"/>
                  <a:gd name="T7" fmla="*/ 0 h 95"/>
                  <a:gd name="T8" fmla="*/ 7 w 18"/>
                  <a:gd name="T9" fmla="*/ 95 h 9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8" h="95">
                    <a:moveTo>
                      <a:pt x="7" y="95"/>
                    </a:moveTo>
                    <a:lnTo>
                      <a:pt x="0" y="95"/>
                    </a:lnTo>
                    <a:lnTo>
                      <a:pt x="12" y="0"/>
                    </a:lnTo>
                    <a:lnTo>
                      <a:pt x="18" y="0"/>
                    </a:lnTo>
                    <a:lnTo>
                      <a:pt x="7" y="95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94" name="Freeform 160"/>
              <p:cNvSpPr>
                <a:spLocks/>
              </p:cNvSpPr>
              <p:nvPr/>
            </p:nvSpPr>
            <p:spPr bwMode="auto">
              <a:xfrm>
                <a:off x="1950" y="1992"/>
                <a:ext cx="65" cy="18"/>
              </a:xfrm>
              <a:custGeom>
                <a:avLst/>
                <a:gdLst>
                  <a:gd name="T0" fmla="*/ 65 w 65"/>
                  <a:gd name="T1" fmla="*/ 11 h 18"/>
                  <a:gd name="T2" fmla="*/ 64 w 65"/>
                  <a:gd name="T3" fmla="*/ 18 h 18"/>
                  <a:gd name="T4" fmla="*/ 0 w 65"/>
                  <a:gd name="T5" fmla="*/ 6 h 18"/>
                  <a:gd name="T6" fmla="*/ 2 w 65"/>
                  <a:gd name="T7" fmla="*/ 0 h 18"/>
                  <a:gd name="T8" fmla="*/ 65 w 65"/>
                  <a:gd name="T9" fmla="*/ 11 h 1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65" h="18">
                    <a:moveTo>
                      <a:pt x="65" y="11"/>
                    </a:moveTo>
                    <a:lnTo>
                      <a:pt x="64" y="18"/>
                    </a:lnTo>
                    <a:lnTo>
                      <a:pt x="0" y="6"/>
                    </a:lnTo>
                    <a:lnTo>
                      <a:pt x="2" y="0"/>
                    </a:lnTo>
                    <a:lnTo>
                      <a:pt x="65" y="11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95" name="Freeform 161"/>
              <p:cNvSpPr>
                <a:spLocks/>
              </p:cNvSpPr>
              <p:nvPr/>
            </p:nvSpPr>
            <p:spPr bwMode="auto">
              <a:xfrm>
                <a:off x="1947" y="1956"/>
                <a:ext cx="10" cy="39"/>
              </a:xfrm>
              <a:custGeom>
                <a:avLst/>
                <a:gdLst>
                  <a:gd name="T0" fmla="*/ 6 w 10"/>
                  <a:gd name="T1" fmla="*/ 39 h 39"/>
                  <a:gd name="T2" fmla="*/ 0 w 10"/>
                  <a:gd name="T3" fmla="*/ 39 h 39"/>
                  <a:gd name="T4" fmla="*/ 3 w 10"/>
                  <a:gd name="T5" fmla="*/ 0 h 39"/>
                  <a:gd name="T6" fmla="*/ 10 w 10"/>
                  <a:gd name="T7" fmla="*/ 0 h 39"/>
                  <a:gd name="T8" fmla="*/ 6 w 10"/>
                  <a:gd name="T9" fmla="*/ 39 h 3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0" h="39">
                    <a:moveTo>
                      <a:pt x="6" y="39"/>
                    </a:moveTo>
                    <a:lnTo>
                      <a:pt x="0" y="39"/>
                    </a:lnTo>
                    <a:lnTo>
                      <a:pt x="3" y="0"/>
                    </a:lnTo>
                    <a:lnTo>
                      <a:pt x="10" y="0"/>
                    </a:lnTo>
                    <a:lnTo>
                      <a:pt x="6" y="39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96" name="Freeform 162"/>
              <p:cNvSpPr>
                <a:spLocks/>
              </p:cNvSpPr>
              <p:nvPr/>
            </p:nvSpPr>
            <p:spPr bwMode="auto">
              <a:xfrm>
                <a:off x="1950" y="1925"/>
                <a:ext cx="26" cy="32"/>
              </a:xfrm>
              <a:custGeom>
                <a:avLst/>
                <a:gdLst>
                  <a:gd name="T0" fmla="*/ 7 w 26"/>
                  <a:gd name="T1" fmla="*/ 32 h 32"/>
                  <a:gd name="T2" fmla="*/ 0 w 26"/>
                  <a:gd name="T3" fmla="*/ 29 h 32"/>
                  <a:gd name="T4" fmla="*/ 21 w 26"/>
                  <a:gd name="T5" fmla="*/ 0 h 32"/>
                  <a:gd name="T6" fmla="*/ 26 w 26"/>
                  <a:gd name="T7" fmla="*/ 3 h 32"/>
                  <a:gd name="T8" fmla="*/ 7 w 26"/>
                  <a:gd name="T9" fmla="*/ 32 h 3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6" h="32">
                    <a:moveTo>
                      <a:pt x="7" y="32"/>
                    </a:moveTo>
                    <a:lnTo>
                      <a:pt x="0" y="29"/>
                    </a:lnTo>
                    <a:lnTo>
                      <a:pt x="21" y="0"/>
                    </a:lnTo>
                    <a:lnTo>
                      <a:pt x="26" y="3"/>
                    </a:lnTo>
                    <a:lnTo>
                      <a:pt x="7" y="32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97" name="Freeform 163"/>
              <p:cNvSpPr>
                <a:spLocks/>
              </p:cNvSpPr>
              <p:nvPr/>
            </p:nvSpPr>
            <p:spPr bwMode="auto">
              <a:xfrm>
                <a:off x="1973" y="1923"/>
                <a:ext cx="67" cy="15"/>
              </a:xfrm>
              <a:custGeom>
                <a:avLst/>
                <a:gdLst>
                  <a:gd name="T0" fmla="*/ 0 w 67"/>
                  <a:gd name="T1" fmla="*/ 6 h 15"/>
                  <a:gd name="T2" fmla="*/ 2 w 67"/>
                  <a:gd name="T3" fmla="*/ 0 h 15"/>
                  <a:gd name="T4" fmla="*/ 67 w 67"/>
                  <a:gd name="T5" fmla="*/ 8 h 15"/>
                  <a:gd name="T6" fmla="*/ 67 w 67"/>
                  <a:gd name="T7" fmla="*/ 15 h 15"/>
                  <a:gd name="T8" fmla="*/ 0 w 67"/>
                  <a:gd name="T9" fmla="*/ 6 h 1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67" h="15">
                    <a:moveTo>
                      <a:pt x="0" y="6"/>
                    </a:moveTo>
                    <a:lnTo>
                      <a:pt x="2" y="0"/>
                    </a:lnTo>
                    <a:lnTo>
                      <a:pt x="67" y="8"/>
                    </a:lnTo>
                    <a:lnTo>
                      <a:pt x="67" y="15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98" name="Freeform 164"/>
              <p:cNvSpPr>
                <a:spLocks/>
              </p:cNvSpPr>
              <p:nvPr/>
            </p:nvSpPr>
            <p:spPr bwMode="auto">
              <a:xfrm>
                <a:off x="2037" y="1933"/>
                <a:ext cx="41" cy="46"/>
              </a:xfrm>
              <a:custGeom>
                <a:avLst/>
                <a:gdLst>
                  <a:gd name="T0" fmla="*/ 0 w 41"/>
                  <a:gd name="T1" fmla="*/ 3 h 46"/>
                  <a:gd name="T2" fmla="*/ 5 w 41"/>
                  <a:gd name="T3" fmla="*/ 0 h 46"/>
                  <a:gd name="T4" fmla="*/ 41 w 41"/>
                  <a:gd name="T5" fmla="*/ 41 h 46"/>
                  <a:gd name="T6" fmla="*/ 36 w 41"/>
                  <a:gd name="T7" fmla="*/ 46 h 46"/>
                  <a:gd name="T8" fmla="*/ 0 w 41"/>
                  <a:gd name="T9" fmla="*/ 3 h 4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41" h="46">
                    <a:moveTo>
                      <a:pt x="0" y="3"/>
                    </a:moveTo>
                    <a:lnTo>
                      <a:pt x="5" y="0"/>
                    </a:lnTo>
                    <a:lnTo>
                      <a:pt x="41" y="41"/>
                    </a:lnTo>
                    <a:lnTo>
                      <a:pt x="36" y="46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399" name="Freeform 165"/>
              <p:cNvSpPr>
                <a:spLocks/>
              </p:cNvSpPr>
              <p:nvPr/>
            </p:nvSpPr>
            <p:spPr bwMode="auto">
              <a:xfrm>
                <a:off x="1852" y="1848"/>
                <a:ext cx="28" cy="402"/>
              </a:xfrm>
              <a:custGeom>
                <a:avLst/>
                <a:gdLst>
                  <a:gd name="T0" fmla="*/ 28 w 28"/>
                  <a:gd name="T1" fmla="*/ 402 h 402"/>
                  <a:gd name="T2" fmla="*/ 21 w 28"/>
                  <a:gd name="T3" fmla="*/ 402 h 402"/>
                  <a:gd name="T4" fmla="*/ 0 w 28"/>
                  <a:gd name="T5" fmla="*/ 0 h 402"/>
                  <a:gd name="T6" fmla="*/ 6 w 28"/>
                  <a:gd name="T7" fmla="*/ 0 h 402"/>
                  <a:gd name="T8" fmla="*/ 28 w 28"/>
                  <a:gd name="T9" fmla="*/ 402 h 40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8" h="402">
                    <a:moveTo>
                      <a:pt x="28" y="402"/>
                    </a:moveTo>
                    <a:lnTo>
                      <a:pt x="21" y="402"/>
                    </a:lnTo>
                    <a:lnTo>
                      <a:pt x="0" y="0"/>
                    </a:lnTo>
                    <a:lnTo>
                      <a:pt x="6" y="0"/>
                    </a:lnTo>
                    <a:lnTo>
                      <a:pt x="28" y="402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00" name="Freeform 166"/>
              <p:cNvSpPr>
                <a:spLocks/>
              </p:cNvSpPr>
              <p:nvPr/>
            </p:nvSpPr>
            <p:spPr bwMode="auto">
              <a:xfrm>
                <a:off x="1835" y="1830"/>
                <a:ext cx="22" cy="21"/>
              </a:xfrm>
              <a:custGeom>
                <a:avLst/>
                <a:gdLst>
                  <a:gd name="T0" fmla="*/ 22 w 22"/>
                  <a:gd name="T1" fmla="*/ 16 h 21"/>
                  <a:gd name="T2" fmla="*/ 18 w 22"/>
                  <a:gd name="T3" fmla="*/ 21 h 21"/>
                  <a:gd name="T4" fmla="*/ 0 w 22"/>
                  <a:gd name="T5" fmla="*/ 4 h 21"/>
                  <a:gd name="T6" fmla="*/ 5 w 22"/>
                  <a:gd name="T7" fmla="*/ 0 h 21"/>
                  <a:gd name="T8" fmla="*/ 22 w 22"/>
                  <a:gd name="T9" fmla="*/ 16 h 2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2" h="21">
                    <a:moveTo>
                      <a:pt x="22" y="16"/>
                    </a:moveTo>
                    <a:lnTo>
                      <a:pt x="18" y="21"/>
                    </a:lnTo>
                    <a:lnTo>
                      <a:pt x="0" y="4"/>
                    </a:lnTo>
                    <a:lnTo>
                      <a:pt x="5" y="0"/>
                    </a:lnTo>
                    <a:lnTo>
                      <a:pt x="22" y="16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01" name="Freeform 167"/>
              <p:cNvSpPr>
                <a:spLocks/>
              </p:cNvSpPr>
              <p:nvPr/>
            </p:nvSpPr>
            <p:spPr bwMode="auto">
              <a:xfrm>
                <a:off x="2063" y="1980"/>
                <a:ext cx="15" cy="53"/>
              </a:xfrm>
              <a:custGeom>
                <a:avLst/>
                <a:gdLst>
                  <a:gd name="T0" fmla="*/ 10 w 15"/>
                  <a:gd name="T1" fmla="*/ 0 h 53"/>
                  <a:gd name="T2" fmla="*/ 15 w 15"/>
                  <a:gd name="T3" fmla="*/ 2 h 53"/>
                  <a:gd name="T4" fmla="*/ 6 w 15"/>
                  <a:gd name="T5" fmla="*/ 51 h 53"/>
                  <a:gd name="T6" fmla="*/ 6 w 15"/>
                  <a:gd name="T7" fmla="*/ 53 h 53"/>
                  <a:gd name="T8" fmla="*/ 5 w 15"/>
                  <a:gd name="T9" fmla="*/ 53 h 53"/>
                  <a:gd name="T10" fmla="*/ 3 w 15"/>
                  <a:gd name="T11" fmla="*/ 53 h 53"/>
                  <a:gd name="T12" fmla="*/ 2 w 15"/>
                  <a:gd name="T13" fmla="*/ 53 h 53"/>
                  <a:gd name="T14" fmla="*/ 2 w 15"/>
                  <a:gd name="T15" fmla="*/ 51 h 53"/>
                  <a:gd name="T16" fmla="*/ 0 w 15"/>
                  <a:gd name="T17" fmla="*/ 49 h 53"/>
                  <a:gd name="T18" fmla="*/ 2 w 15"/>
                  <a:gd name="T19" fmla="*/ 48 h 53"/>
                  <a:gd name="T20" fmla="*/ 10 w 15"/>
                  <a:gd name="T21" fmla="*/ 0 h 53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5" h="53">
                    <a:moveTo>
                      <a:pt x="10" y="0"/>
                    </a:moveTo>
                    <a:lnTo>
                      <a:pt x="15" y="2"/>
                    </a:lnTo>
                    <a:lnTo>
                      <a:pt x="6" y="51"/>
                    </a:lnTo>
                    <a:lnTo>
                      <a:pt x="6" y="53"/>
                    </a:lnTo>
                    <a:lnTo>
                      <a:pt x="5" y="53"/>
                    </a:lnTo>
                    <a:lnTo>
                      <a:pt x="3" y="53"/>
                    </a:lnTo>
                    <a:lnTo>
                      <a:pt x="2" y="53"/>
                    </a:lnTo>
                    <a:lnTo>
                      <a:pt x="2" y="51"/>
                    </a:lnTo>
                    <a:lnTo>
                      <a:pt x="0" y="49"/>
                    </a:lnTo>
                    <a:lnTo>
                      <a:pt x="2" y="48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02" name="Freeform 168"/>
              <p:cNvSpPr>
                <a:spLocks/>
              </p:cNvSpPr>
              <p:nvPr/>
            </p:nvSpPr>
            <p:spPr bwMode="auto">
              <a:xfrm>
                <a:off x="2056" y="2026"/>
                <a:ext cx="13" cy="56"/>
              </a:xfrm>
              <a:custGeom>
                <a:avLst/>
                <a:gdLst>
                  <a:gd name="T0" fmla="*/ 9 w 13"/>
                  <a:gd name="T1" fmla="*/ 3 h 56"/>
                  <a:gd name="T2" fmla="*/ 9 w 13"/>
                  <a:gd name="T3" fmla="*/ 2 h 56"/>
                  <a:gd name="T4" fmla="*/ 9 w 13"/>
                  <a:gd name="T5" fmla="*/ 0 h 56"/>
                  <a:gd name="T6" fmla="*/ 10 w 13"/>
                  <a:gd name="T7" fmla="*/ 0 h 56"/>
                  <a:gd name="T8" fmla="*/ 12 w 13"/>
                  <a:gd name="T9" fmla="*/ 0 h 56"/>
                  <a:gd name="T10" fmla="*/ 13 w 13"/>
                  <a:gd name="T11" fmla="*/ 0 h 56"/>
                  <a:gd name="T12" fmla="*/ 13 w 13"/>
                  <a:gd name="T13" fmla="*/ 2 h 56"/>
                  <a:gd name="T14" fmla="*/ 13 w 13"/>
                  <a:gd name="T15" fmla="*/ 3 h 56"/>
                  <a:gd name="T16" fmla="*/ 13 w 13"/>
                  <a:gd name="T17" fmla="*/ 5 h 56"/>
                  <a:gd name="T18" fmla="*/ 5 w 13"/>
                  <a:gd name="T19" fmla="*/ 52 h 56"/>
                  <a:gd name="T20" fmla="*/ 5 w 13"/>
                  <a:gd name="T21" fmla="*/ 54 h 56"/>
                  <a:gd name="T22" fmla="*/ 4 w 13"/>
                  <a:gd name="T23" fmla="*/ 54 h 56"/>
                  <a:gd name="T24" fmla="*/ 4 w 13"/>
                  <a:gd name="T25" fmla="*/ 56 h 56"/>
                  <a:gd name="T26" fmla="*/ 2 w 13"/>
                  <a:gd name="T27" fmla="*/ 56 h 56"/>
                  <a:gd name="T28" fmla="*/ 2 w 13"/>
                  <a:gd name="T29" fmla="*/ 54 h 56"/>
                  <a:gd name="T30" fmla="*/ 0 w 13"/>
                  <a:gd name="T31" fmla="*/ 54 h 56"/>
                  <a:gd name="T32" fmla="*/ 0 w 13"/>
                  <a:gd name="T33" fmla="*/ 52 h 56"/>
                  <a:gd name="T34" fmla="*/ 0 w 13"/>
                  <a:gd name="T35" fmla="*/ 51 h 56"/>
                  <a:gd name="T36" fmla="*/ 9 w 13"/>
                  <a:gd name="T37" fmla="*/ 3 h 5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13" h="56">
                    <a:moveTo>
                      <a:pt x="9" y="3"/>
                    </a:moveTo>
                    <a:lnTo>
                      <a:pt x="9" y="2"/>
                    </a:lnTo>
                    <a:lnTo>
                      <a:pt x="9" y="0"/>
                    </a:lnTo>
                    <a:lnTo>
                      <a:pt x="10" y="0"/>
                    </a:lnTo>
                    <a:lnTo>
                      <a:pt x="12" y="0"/>
                    </a:lnTo>
                    <a:lnTo>
                      <a:pt x="13" y="0"/>
                    </a:lnTo>
                    <a:lnTo>
                      <a:pt x="13" y="2"/>
                    </a:lnTo>
                    <a:lnTo>
                      <a:pt x="13" y="3"/>
                    </a:lnTo>
                    <a:lnTo>
                      <a:pt x="13" y="5"/>
                    </a:lnTo>
                    <a:lnTo>
                      <a:pt x="5" y="52"/>
                    </a:lnTo>
                    <a:lnTo>
                      <a:pt x="5" y="54"/>
                    </a:lnTo>
                    <a:lnTo>
                      <a:pt x="4" y="54"/>
                    </a:lnTo>
                    <a:lnTo>
                      <a:pt x="4" y="56"/>
                    </a:lnTo>
                    <a:lnTo>
                      <a:pt x="2" y="56"/>
                    </a:lnTo>
                    <a:lnTo>
                      <a:pt x="2" y="54"/>
                    </a:lnTo>
                    <a:lnTo>
                      <a:pt x="0" y="54"/>
                    </a:lnTo>
                    <a:lnTo>
                      <a:pt x="0" y="52"/>
                    </a:lnTo>
                    <a:lnTo>
                      <a:pt x="0" y="51"/>
                    </a:lnTo>
                    <a:lnTo>
                      <a:pt x="9" y="3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03" name="Freeform 169"/>
              <p:cNvSpPr>
                <a:spLocks/>
              </p:cNvSpPr>
              <p:nvPr/>
            </p:nvSpPr>
            <p:spPr bwMode="auto">
              <a:xfrm>
                <a:off x="2048" y="2075"/>
                <a:ext cx="13" cy="54"/>
              </a:xfrm>
              <a:custGeom>
                <a:avLst/>
                <a:gdLst>
                  <a:gd name="T0" fmla="*/ 8 w 13"/>
                  <a:gd name="T1" fmla="*/ 2 h 54"/>
                  <a:gd name="T2" fmla="*/ 8 w 13"/>
                  <a:gd name="T3" fmla="*/ 0 h 54"/>
                  <a:gd name="T4" fmla="*/ 10 w 13"/>
                  <a:gd name="T5" fmla="*/ 0 h 54"/>
                  <a:gd name="T6" fmla="*/ 12 w 13"/>
                  <a:gd name="T7" fmla="*/ 0 h 54"/>
                  <a:gd name="T8" fmla="*/ 13 w 13"/>
                  <a:gd name="T9" fmla="*/ 0 h 54"/>
                  <a:gd name="T10" fmla="*/ 13 w 13"/>
                  <a:gd name="T11" fmla="*/ 2 h 54"/>
                  <a:gd name="T12" fmla="*/ 13 w 13"/>
                  <a:gd name="T13" fmla="*/ 3 h 54"/>
                  <a:gd name="T14" fmla="*/ 7 w 13"/>
                  <a:gd name="T15" fmla="*/ 51 h 54"/>
                  <a:gd name="T16" fmla="*/ 7 w 13"/>
                  <a:gd name="T17" fmla="*/ 52 h 54"/>
                  <a:gd name="T18" fmla="*/ 7 w 13"/>
                  <a:gd name="T19" fmla="*/ 54 h 54"/>
                  <a:gd name="T20" fmla="*/ 5 w 13"/>
                  <a:gd name="T21" fmla="*/ 54 h 54"/>
                  <a:gd name="T22" fmla="*/ 3 w 13"/>
                  <a:gd name="T23" fmla="*/ 54 h 54"/>
                  <a:gd name="T24" fmla="*/ 2 w 13"/>
                  <a:gd name="T25" fmla="*/ 54 h 54"/>
                  <a:gd name="T26" fmla="*/ 0 w 13"/>
                  <a:gd name="T27" fmla="*/ 52 h 54"/>
                  <a:gd name="T28" fmla="*/ 0 w 13"/>
                  <a:gd name="T29" fmla="*/ 51 h 54"/>
                  <a:gd name="T30" fmla="*/ 8 w 13"/>
                  <a:gd name="T31" fmla="*/ 2 h 54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13" h="54">
                    <a:moveTo>
                      <a:pt x="8" y="2"/>
                    </a:moveTo>
                    <a:lnTo>
                      <a:pt x="8" y="0"/>
                    </a:lnTo>
                    <a:lnTo>
                      <a:pt x="10" y="0"/>
                    </a:lnTo>
                    <a:lnTo>
                      <a:pt x="12" y="0"/>
                    </a:lnTo>
                    <a:lnTo>
                      <a:pt x="13" y="0"/>
                    </a:lnTo>
                    <a:lnTo>
                      <a:pt x="13" y="2"/>
                    </a:lnTo>
                    <a:lnTo>
                      <a:pt x="13" y="3"/>
                    </a:lnTo>
                    <a:lnTo>
                      <a:pt x="7" y="51"/>
                    </a:lnTo>
                    <a:lnTo>
                      <a:pt x="7" y="52"/>
                    </a:lnTo>
                    <a:lnTo>
                      <a:pt x="7" y="54"/>
                    </a:lnTo>
                    <a:lnTo>
                      <a:pt x="5" y="54"/>
                    </a:lnTo>
                    <a:lnTo>
                      <a:pt x="3" y="54"/>
                    </a:lnTo>
                    <a:lnTo>
                      <a:pt x="2" y="54"/>
                    </a:lnTo>
                    <a:lnTo>
                      <a:pt x="0" y="52"/>
                    </a:lnTo>
                    <a:lnTo>
                      <a:pt x="0" y="51"/>
                    </a:lnTo>
                    <a:lnTo>
                      <a:pt x="8" y="2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04" name="Freeform 170"/>
              <p:cNvSpPr>
                <a:spLocks/>
              </p:cNvSpPr>
              <p:nvPr/>
            </p:nvSpPr>
            <p:spPr bwMode="auto">
              <a:xfrm>
                <a:off x="2042" y="2123"/>
                <a:ext cx="13" cy="55"/>
              </a:xfrm>
              <a:custGeom>
                <a:avLst/>
                <a:gdLst>
                  <a:gd name="T0" fmla="*/ 6 w 13"/>
                  <a:gd name="T1" fmla="*/ 3 h 55"/>
                  <a:gd name="T2" fmla="*/ 6 w 13"/>
                  <a:gd name="T3" fmla="*/ 1 h 55"/>
                  <a:gd name="T4" fmla="*/ 8 w 13"/>
                  <a:gd name="T5" fmla="*/ 1 h 55"/>
                  <a:gd name="T6" fmla="*/ 8 w 13"/>
                  <a:gd name="T7" fmla="*/ 0 h 55"/>
                  <a:gd name="T8" fmla="*/ 9 w 13"/>
                  <a:gd name="T9" fmla="*/ 0 h 55"/>
                  <a:gd name="T10" fmla="*/ 11 w 13"/>
                  <a:gd name="T11" fmla="*/ 0 h 55"/>
                  <a:gd name="T12" fmla="*/ 11 w 13"/>
                  <a:gd name="T13" fmla="*/ 1 h 55"/>
                  <a:gd name="T14" fmla="*/ 13 w 13"/>
                  <a:gd name="T15" fmla="*/ 1 h 55"/>
                  <a:gd name="T16" fmla="*/ 13 w 13"/>
                  <a:gd name="T17" fmla="*/ 3 h 55"/>
                  <a:gd name="T18" fmla="*/ 6 w 13"/>
                  <a:gd name="T19" fmla="*/ 52 h 55"/>
                  <a:gd name="T20" fmla="*/ 6 w 13"/>
                  <a:gd name="T21" fmla="*/ 54 h 55"/>
                  <a:gd name="T22" fmla="*/ 6 w 13"/>
                  <a:gd name="T23" fmla="*/ 55 h 55"/>
                  <a:gd name="T24" fmla="*/ 5 w 13"/>
                  <a:gd name="T25" fmla="*/ 55 h 55"/>
                  <a:gd name="T26" fmla="*/ 3 w 13"/>
                  <a:gd name="T27" fmla="*/ 55 h 55"/>
                  <a:gd name="T28" fmla="*/ 1 w 13"/>
                  <a:gd name="T29" fmla="*/ 55 h 55"/>
                  <a:gd name="T30" fmla="*/ 0 w 13"/>
                  <a:gd name="T31" fmla="*/ 55 h 55"/>
                  <a:gd name="T32" fmla="*/ 0 w 13"/>
                  <a:gd name="T33" fmla="*/ 54 h 55"/>
                  <a:gd name="T34" fmla="*/ 0 w 13"/>
                  <a:gd name="T35" fmla="*/ 52 h 55"/>
                  <a:gd name="T36" fmla="*/ 6 w 13"/>
                  <a:gd name="T37" fmla="*/ 3 h 55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13" h="55">
                    <a:moveTo>
                      <a:pt x="6" y="3"/>
                    </a:moveTo>
                    <a:lnTo>
                      <a:pt x="6" y="1"/>
                    </a:lnTo>
                    <a:lnTo>
                      <a:pt x="8" y="1"/>
                    </a:lnTo>
                    <a:lnTo>
                      <a:pt x="8" y="0"/>
                    </a:lnTo>
                    <a:lnTo>
                      <a:pt x="9" y="0"/>
                    </a:lnTo>
                    <a:lnTo>
                      <a:pt x="11" y="0"/>
                    </a:lnTo>
                    <a:lnTo>
                      <a:pt x="11" y="1"/>
                    </a:lnTo>
                    <a:lnTo>
                      <a:pt x="13" y="1"/>
                    </a:lnTo>
                    <a:lnTo>
                      <a:pt x="13" y="3"/>
                    </a:lnTo>
                    <a:lnTo>
                      <a:pt x="6" y="52"/>
                    </a:lnTo>
                    <a:lnTo>
                      <a:pt x="6" y="54"/>
                    </a:lnTo>
                    <a:lnTo>
                      <a:pt x="6" y="55"/>
                    </a:lnTo>
                    <a:lnTo>
                      <a:pt x="5" y="55"/>
                    </a:lnTo>
                    <a:lnTo>
                      <a:pt x="3" y="55"/>
                    </a:lnTo>
                    <a:lnTo>
                      <a:pt x="1" y="55"/>
                    </a:lnTo>
                    <a:lnTo>
                      <a:pt x="0" y="55"/>
                    </a:lnTo>
                    <a:lnTo>
                      <a:pt x="0" y="54"/>
                    </a:lnTo>
                    <a:lnTo>
                      <a:pt x="0" y="52"/>
                    </a:lnTo>
                    <a:lnTo>
                      <a:pt x="6" y="3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05" name="Freeform 171"/>
              <p:cNvSpPr>
                <a:spLocks/>
              </p:cNvSpPr>
              <p:nvPr/>
            </p:nvSpPr>
            <p:spPr bwMode="auto">
              <a:xfrm>
                <a:off x="2037" y="2172"/>
                <a:ext cx="11" cy="55"/>
              </a:xfrm>
              <a:custGeom>
                <a:avLst/>
                <a:gdLst>
                  <a:gd name="T0" fmla="*/ 5 w 11"/>
                  <a:gd name="T1" fmla="*/ 3 h 55"/>
                  <a:gd name="T2" fmla="*/ 5 w 11"/>
                  <a:gd name="T3" fmla="*/ 1 h 55"/>
                  <a:gd name="T4" fmla="*/ 6 w 11"/>
                  <a:gd name="T5" fmla="*/ 1 h 55"/>
                  <a:gd name="T6" fmla="*/ 6 w 11"/>
                  <a:gd name="T7" fmla="*/ 0 h 55"/>
                  <a:gd name="T8" fmla="*/ 8 w 11"/>
                  <a:gd name="T9" fmla="*/ 0 h 55"/>
                  <a:gd name="T10" fmla="*/ 10 w 11"/>
                  <a:gd name="T11" fmla="*/ 0 h 55"/>
                  <a:gd name="T12" fmla="*/ 11 w 11"/>
                  <a:gd name="T13" fmla="*/ 1 h 55"/>
                  <a:gd name="T14" fmla="*/ 11 w 11"/>
                  <a:gd name="T15" fmla="*/ 3 h 55"/>
                  <a:gd name="T16" fmla="*/ 5 w 11"/>
                  <a:gd name="T17" fmla="*/ 52 h 55"/>
                  <a:gd name="T18" fmla="*/ 5 w 11"/>
                  <a:gd name="T19" fmla="*/ 54 h 55"/>
                  <a:gd name="T20" fmla="*/ 5 w 11"/>
                  <a:gd name="T21" fmla="*/ 55 h 55"/>
                  <a:gd name="T22" fmla="*/ 3 w 11"/>
                  <a:gd name="T23" fmla="*/ 55 h 55"/>
                  <a:gd name="T24" fmla="*/ 1 w 11"/>
                  <a:gd name="T25" fmla="*/ 55 h 55"/>
                  <a:gd name="T26" fmla="*/ 0 w 11"/>
                  <a:gd name="T27" fmla="*/ 55 h 55"/>
                  <a:gd name="T28" fmla="*/ 0 w 11"/>
                  <a:gd name="T29" fmla="*/ 54 h 55"/>
                  <a:gd name="T30" fmla="*/ 0 w 11"/>
                  <a:gd name="T31" fmla="*/ 52 h 55"/>
                  <a:gd name="T32" fmla="*/ 0 w 11"/>
                  <a:gd name="T33" fmla="*/ 50 h 55"/>
                  <a:gd name="T34" fmla="*/ 5 w 11"/>
                  <a:gd name="T35" fmla="*/ 3 h 55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11" h="55">
                    <a:moveTo>
                      <a:pt x="5" y="3"/>
                    </a:moveTo>
                    <a:lnTo>
                      <a:pt x="5" y="1"/>
                    </a:lnTo>
                    <a:lnTo>
                      <a:pt x="6" y="1"/>
                    </a:lnTo>
                    <a:lnTo>
                      <a:pt x="6" y="0"/>
                    </a:lnTo>
                    <a:lnTo>
                      <a:pt x="8" y="0"/>
                    </a:lnTo>
                    <a:lnTo>
                      <a:pt x="10" y="0"/>
                    </a:lnTo>
                    <a:lnTo>
                      <a:pt x="11" y="1"/>
                    </a:lnTo>
                    <a:lnTo>
                      <a:pt x="11" y="3"/>
                    </a:lnTo>
                    <a:lnTo>
                      <a:pt x="5" y="52"/>
                    </a:lnTo>
                    <a:lnTo>
                      <a:pt x="5" y="54"/>
                    </a:lnTo>
                    <a:lnTo>
                      <a:pt x="5" y="55"/>
                    </a:lnTo>
                    <a:lnTo>
                      <a:pt x="3" y="55"/>
                    </a:lnTo>
                    <a:lnTo>
                      <a:pt x="1" y="55"/>
                    </a:lnTo>
                    <a:lnTo>
                      <a:pt x="0" y="55"/>
                    </a:lnTo>
                    <a:lnTo>
                      <a:pt x="0" y="54"/>
                    </a:lnTo>
                    <a:lnTo>
                      <a:pt x="0" y="52"/>
                    </a:lnTo>
                    <a:lnTo>
                      <a:pt x="0" y="50"/>
                    </a:lnTo>
                    <a:lnTo>
                      <a:pt x="5" y="3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06" name="Freeform 172"/>
              <p:cNvSpPr>
                <a:spLocks/>
              </p:cNvSpPr>
              <p:nvPr/>
            </p:nvSpPr>
            <p:spPr bwMode="auto">
              <a:xfrm>
                <a:off x="2030" y="2221"/>
                <a:ext cx="12" cy="55"/>
              </a:xfrm>
              <a:custGeom>
                <a:avLst/>
                <a:gdLst>
                  <a:gd name="T0" fmla="*/ 7 w 12"/>
                  <a:gd name="T1" fmla="*/ 1 h 55"/>
                  <a:gd name="T2" fmla="*/ 7 w 12"/>
                  <a:gd name="T3" fmla="*/ 0 h 55"/>
                  <a:gd name="T4" fmla="*/ 8 w 12"/>
                  <a:gd name="T5" fmla="*/ 0 h 55"/>
                  <a:gd name="T6" fmla="*/ 10 w 12"/>
                  <a:gd name="T7" fmla="*/ 0 h 55"/>
                  <a:gd name="T8" fmla="*/ 12 w 12"/>
                  <a:gd name="T9" fmla="*/ 0 h 55"/>
                  <a:gd name="T10" fmla="*/ 12 w 12"/>
                  <a:gd name="T11" fmla="*/ 1 h 55"/>
                  <a:gd name="T12" fmla="*/ 12 w 12"/>
                  <a:gd name="T13" fmla="*/ 3 h 55"/>
                  <a:gd name="T14" fmla="*/ 7 w 12"/>
                  <a:gd name="T15" fmla="*/ 52 h 55"/>
                  <a:gd name="T16" fmla="*/ 7 w 12"/>
                  <a:gd name="T17" fmla="*/ 54 h 55"/>
                  <a:gd name="T18" fmla="*/ 5 w 12"/>
                  <a:gd name="T19" fmla="*/ 54 h 55"/>
                  <a:gd name="T20" fmla="*/ 5 w 12"/>
                  <a:gd name="T21" fmla="*/ 55 h 55"/>
                  <a:gd name="T22" fmla="*/ 3 w 12"/>
                  <a:gd name="T23" fmla="*/ 55 h 55"/>
                  <a:gd name="T24" fmla="*/ 2 w 12"/>
                  <a:gd name="T25" fmla="*/ 54 h 55"/>
                  <a:gd name="T26" fmla="*/ 2 w 12"/>
                  <a:gd name="T27" fmla="*/ 52 h 55"/>
                  <a:gd name="T28" fmla="*/ 0 w 12"/>
                  <a:gd name="T29" fmla="*/ 52 h 55"/>
                  <a:gd name="T30" fmla="*/ 2 w 12"/>
                  <a:gd name="T31" fmla="*/ 50 h 55"/>
                  <a:gd name="T32" fmla="*/ 7 w 12"/>
                  <a:gd name="T33" fmla="*/ 1 h 5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12" h="55">
                    <a:moveTo>
                      <a:pt x="7" y="1"/>
                    </a:moveTo>
                    <a:lnTo>
                      <a:pt x="7" y="0"/>
                    </a:lnTo>
                    <a:lnTo>
                      <a:pt x="8" y="0"/>
                    </a:lnTo>
                    <a:lnTo>
                      <a:pt x="10" y="0"/>
                    </a:lnTo>
                    <a:lnTo>
                      <a:pt x="12" y="0"/>
                    </a:lnTo>
                    <a:lnTo>
                      <a:pt x="12" y="1"/>
                    </a:lnTo>
                    <a:lnTo>
                      <a:pt x="12" y="3"/>
                    </a:lnTo>
                    <a:lnTo>
                      <a:pt x="7" y="52"/>
                    </a:lnTo>
                    <a:lnTo>
                      <a:pt x="7" y="54"/>
                    </a:lnTo>
                    <a:lnTo>
                      <a:pt x="5" y="54"/>
                    </a:lnTo>
                    <a:lnTo>
                      <a:pt x="5" y="55"/>
                    </a:lnTo>
                    <a:lnTo>
                      <a:pt x="3" y="55"/>
                    </a:lnTo>
                    <a:lnTo>
                      <a:pt x="2" y="54"/>
                    </a:lnTo>
                    <a:lnTo>
                      <a:pt x="2" y="52"/>
                    </a:lnTo>
                    <a:lnTo>
                      <a:pt x="0" y="52"/>
                    </a:lnTo>
                    <a:lnTo>
                      <a:pt x="2" y="50"/>
                    </a:lnTo>
                    <a:lnTo>
                      <a:pt x="7" y="1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07" name="Freeform 173"/>
              <p:cNvSpPr>
                <a:spLocks/>
              </p:cNvSpPr>
              <p:nvPr/>
            </p:nvSpPr>
            <p:spPr bwMode="auto">
              <a:xfrm>
                <a:off x="2025" y="2268"/>
                <a:ext cx="12" cy="57"/>
              </a:xfrm>
              <a:custGeom>
                <a:avLst/>
                <a:gdLst>
                  <a:gd name="T0" fmla="*/ 5 w 12"/>
                  <a:gd name="T1" fmla="*/ 3 h 57"/>
                  <a:gd name="T2" fmla="*/ 7 w 12"/>
                  <a:gd name="T3" fmla="*/ 3 h 57"/>
                  <a:gd name="T4" fmla="*/ 7 w 12"/>
                  <a:gd name="T5" fmla="*/ 2 h 57"/>
                  <a:gd name="T6" fmla="*/ 7 w 12"/>
                  <a:gd name="T7" fmla="*/ 0 h 57"/>
                  <a:gd name="T8" fmla="*/ 8 w 12"/>
                  <a:gd name="T9" fmla="*/ 0 h 57"/>
                  <a:gd name="T10" fmla="*/ 10 w 12"/>
                  <a:gd name="T11" fmla="*/ 0 h 57"/>
                  <a:gd name="T12" fmla="*/ 12 w 12"/>
                  <a:gd name="T13" fmla="*/ 2 h 57"/>
                  <a:gd name="T14" fmla="*/ 12 w 12"/>
                  <a:gd name="T15" fmla="*/ 3 h 57"/>
                  <a:gd name="T16" fmla="*/ 12 w 12"/>
                  <a:gd name="T17" fmla="*/ 5 h 57"/>
                  <a:gd name="T18" fmla="*/ 8 w 12"/>
                  <a:gd name="T19" fmla="*/ 54 h 57"/>
                  <a:gd name="T20" fmla="*/ 7 w 12"/>
                  <a:gd name="T21" fmla="*/ 54 h 57"/>
                  <a:gd name="T22" fmla="*/ 7 w 12"/>
                  <a:gd name="T23" fmla="*/ 56 h 57"/>
                  <a:gd name="T24" fmla="*/ 5 w 12"/>
                  <a:gd name="T25" fmla="*/ 57 h 57"/>
                  <a:gd name="T26" fmla="*/ 4 w 12"/>
                  <a:gd name="T27" fmla="*/ 57 h 57"/>
                  <a:gd name="T28" fmla="*/ 4 w 12"/>
                  <a:gd name="T29" fmla="*/ 56 h 57"/>
                  <a:gd name="T30" fmla="*/ 2 w 12"/>
                  <a:gd name="T31" fmla="*/ 56 h 57"/>
                  <a:gd name="T32" fmla="*/ 2 w 12"/>
                  <a:gd name="T33" fmla="*/ 54 h 57"/>
                  <a:gd name="T34" fmla="*/ 0 w 12"/>
                  <a:gd name="T35" fmla="*/ 54 h 57"/>
                  <a:gd name="T36" fmla="*/ 0 w 12"/>
                  <a:gd name="T37" fmla="*/ 53 h 57"/>
                  <a:gd name="T38" fmla="*/ 5 w 12"/>
                  <a:gd name="T39" fmla="*/ 3 h 57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12" h="57">
                    <a:moveTo>
                      <a:pt x="5" y="3"/>
                    </a:moveTo>
                    <a:lnTo>
                      <a:pt x="7" y="3"/>
                    </a:lnTo>
                    <a:lnTo>
                      <a:pt x="7" y="2"/>
                    </a:lnTo>
                    <a:lnTo>
                      <a:pt x="7" y="0"/>
                    </a:lnTo>
                    <a:lnTo>
                      <a:pt x="8" y="0"/>
                    </a:lnTo>
                    <a:lnTo>
                      <a:pt x="10" y="0"/>
                    </a:lnTo>
                    <a:lnTo>
                      <a:pt x="12" y="2"/>
                    </a:lnTo>
                    <a:lnTo>
                      <a:pt x="12" y="3"/>
                    </a:lnTo>
                    <a:lnTo>
                      <a:pt x="12" y="5"/>
                    </a:lnTo>
                    <a:lnTo>
                      <a:pt x="8" y="54"/>
                    </a:lnTo>
                    <a:lnTo>
                      <a:pt x="7" y="54"/>
                    </a:lnTo>
                    <a:lnTo>
                      <a:pt x="7" y="56"/>
                    </a:lnTo>
                    <a:lnTo>
                      <a:pt x="5" y="57"/>
                    </a:lnTo>
                    <a:lnTo>
                      <a:pt x="4" y="57"/>
                    </a:lnTo>
                    <a:lnTo>
                      <a:pt x="4" y="56"/>
                    </a:lnTo>
                    <a:lnTo>
                      <a:pt x="2" y="56"/>
                    </a:lnTo>
                    <a:lnTo>
                      <a:pt x="2" y="54"/>
                    </a:lnTo>
                    <a:lnTo>
                      <a:pt x="0" y="54"/>
                    </a:lnTo>
                    <a:lnTo>
                      <a:pt x="0" y="53"/>
                    </a:lnTo>
                    <a:lnTo>
                      <a:pt x="5" y="3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08" name="Freeform 174"/>
              <p:cNvSpPr>
                <a:spLocks/>
              </p:cNvSpPr>
              <p:nvPr/>
            </p:nvSpPr>
            <p:spPr bwMode="auto">
              <a:xfrm>
                <a:off x="2022" y="2317"/>
                <a:ext cx="11" cy="56"/>
              </a:xfrm>
              <a:custGeom>
                <a:avLst/>
                <a:gdLst>
                  <a:gd name="T0" fmla="*/ 3 w 11"/>
                  <a:gd name="T1" fmla="*/ 4 h 56"/>
                  <a:gd name="T2" fmla="*/ 5 w 11"/>
                  <a:gd name="T3" fmla="*/ 2 h 56"/>
                  <a:gd name="T4" fmla="*/ 7 w 11"/>
                  <a:gd name="T5" fmla="*/ 0 h 56"/>
                  <a:gd name="T6" fmla="*/ 8 w 11"/>
                  <a:gd name="T7" fmla="*/ 0 h 56"/>
                  <a:gd name="T8" fmla="*/ 10 w 11"/>
                  <a:gd name="T9" fmla="*/ 0 h 56"/>
                  <a:gd name="T10" fmla="*/ 10 w 11"/>
                  <a:gd name="T11" fmla="*/ 2 h 56"/>
                  <a:gd name="T12" fmla="*/ 10 w 11"/>
                  <a:gd name="T13" fmla="*/ 4 h 56"/>
                  <a:gd name="T14" fmla="*/ 11 w 11"/>
                  <a:gd name="T15" fmla="*/ 4 h 56"/>
                  <a:gd name="T16" fmla="*/ 11 w 11"/>
                  <a:gd name="T17" fmla="*/ 5 h 56"/>
                  <a:gd name="T18" fmla="*/ 7 w 11"/>
                  <a:gd name="T19" fmla="*/ 53 h 56"/>
                  <a:gd name="T20" fmla="*/ 7 w 11"/>
                  <a:gd name="T21" fmla="*/ 54 h 56"/>
                  <a:gd name="T22" fmla="*/ 5 w 11"/>
                  <a:gd name="T23" fmla="*/ 56 h 56"/>
                  <a:gd name="T24" fmla="*/ 3 w 11"/>
                  <a:gd name="T25" fmla="*/ 56 h 56"/>
                  <a:gd name="T26" fmla="*/ 2 w 11"/>
                  <a:gd name="T27" fmla="*/ 56 h 56"/>
                  <a:gd name="T28" fmla="*/ 2 w 11"/>
                  <a:gd name="T29" fmla="*/ 54 h 56"/>
                  <a:gd name="T30" fmla="*/ 0 w 11"/>
                  <a:gd name="T31" fmla="*/ 54 h 56"/>
                  <a:gd name="T32" fmla="*/ 0 w 11"/>
                  <a:gd name="T33" fmla="*/ 53 h 56"/>
                  <a:gd name="T34" fmla="*/ 3 w 11"/>
                  <a:gd name="T35" fmla="*/ 4 h 5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11" h="56">
                    <a:moveTo>
                      <a:pt x="3" y="4"/>
                    </a:moveTo>
                    <a:lnTo>
                      <a:pt x="5" y="2"/>
                    </a:lnTo>
                    <a:lnTo>
                      <a:pt x="7" y="0"/>
                    </a:lnTo>
                    <a:lnTo>
                      <a:pt x="8" y="0"/>
                    </a:lnTo>
                    <a:lnTo>
                      <a:pt x="10" y="0"/>
                    </a:lnTo>
                    <a:lnTo>
                      <a:pt x="10" y="2"/>
                    </a:lnTo>
                    <a:lnTo>
                      <a:pt x="10" y="4"/>
                    </a:lnTo>
                    <a:lnTo>
                      <a:pt x="11" y="4"/>
                    </a:lnTo>
                    <a:lnTo>
                      <a:pt x="11" y="5"/>
                    </a:lnTo>
                    <a:lnTo>
                      <a:pt x="7" y="53"/>
                    </a:lnTo>
                    <a:lnTo>
                      <a:pt x="7" y="54"/>
                    </a:lnTo>
                    <a:lnTo>
                      <a:pt x="5" y="56"/>
                    </a:lnTo>
                    <a:lnTo>
                      <a:pt x="3" y="56"/>
                    </a:lnTo>
                    <a:lnTo>
                      <a:pt x="2" y="56"/>
                    </a:lnTo>
                    <a:lnTo>
                      <a:pt x="2" y="54"/>
                    </a:lnTo>
                    <a:lnTo>
                      <a:pt x="0" y="54"/>
                    </a:lnTo>
                    <a:lnTo>
                      <a:pt x="0" y="53"/>
                    </a:lnTo>
                    <a:lnTo>
                      <a:pt x="3" y="4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09" name="Freeform 175"/>
              <p:cNvSpPr>
                <a:spLocks/>
              </p:cNvSpPr>
              <p:nvPr/>
            </p:nvSpPr>
            <p:spPr bwMode="auto">
              <a:xfrm>
                <a:off x="2019" y="2366"/>
                <a:ext cx="10" cy="56"/>
              </a:xfrm>
              <a:custGeom>
                <a:avLst/>
                <a:gdLst>
                  <a:gd name="T0" fmla="*/ 3 w 10"/>
                  <a:gd name="T1" fmla="*/ 4 h 56"/>
                  <a:gd name="T2" fmla="*/ 5 w 10"/>
                  <a:gd name="T3" fmla="*/ 4 h 56"/>
                  <a:gd name="T4" fmla="*/ 5 w 10"/>
                  <a:gd name="T5" fmla="*/ 2 h 56"/>
                  <a:gd name="T6" fmla="*/ 5 w 10"/>
                  <a:gd name="T7" fmla="*/ 0 h 56"/>
                  <a:gd name="T8" fmla="*/ 6 w 10"/>
                  <a:gd name="T9" fmla="*/ 0 h 56"/>
                  <a:gd name="T10" fmla="*/ 8 w 10"/>
                  <a:gd name="T11" fmla="*/ 0 h 56"/>
                  <a:gd name="T12" fmla="*/ 10 w 10"/>
                  <a:gd name="T13" fmla="*/ 2 h 56"/>
                  <a:gd name="T14" fmla="*/ 10 w 10"/>
                  <a:gd name="T15" fmla="*/ 4 h 56"/>
                  <a:gd name="T16" fmla="*/ 6 w 10"/>
                  <a:gd name="T17" fmla="*/ 53 h 56"/>
                  <a:gd name="T18" fmla="*/ 6 w 10"/>
                  <a:gd name="T19" fmla="*/ 54 h 56"/>
                  <a:gd name="T20" fmla="*/ 5 w 10"/>
                  <a:gd name="T21" fmla="*/ 56 h 56"/>
                  <a:gd name="T22" fmla="*/ 3 w 10"/>
                  <a:gd name="T23" fmla="*/ 56 h 56"/>
                  <a:gd name="T24" fmla="*/ 1 w 10"/>
                  <a:gd name="T25" fmla="*/ 56 h 56"/>
                  <a:gd name="T26" fmla="*/ 1 w 10"/>
                  <a:gd name="T27" fmla="*/ 54 h 56"/>
                  <a:gd name="T28" fmla="*/ 0 w 10"/>
                  <a:gd name="T29" fmla="*/ 54 h 56"/>
                  <a:gd name="T30" fmla="*/ 0 w 10"/>
                  <a:gd name="T31" fmla="*/ 53 h 56"/>
                  <a:gd name="T32" fmla="*/ 3 w 10"/>
                  <a:gd name="T33" fmla="*/ 4 h 5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10" h="56">
                    <a:moveTo>
                      <a:pt x="3" y="4"/>
                    </a:moveTo>
                    <a:lnTo>
                      <a:pt x="5" y="4"/>
                    </a:lnTo>
                    <a:lnTo>
                      <a:pt x="5" y="2"/>
                    </a:lnTo>
                    <a:lnTo>
                      <a:pt x="5" y="0"/>
                    </a:lnTo>
                    <a:lnTo>
                      <a:pt x="6" y="0"/>
                    </a:lnTo>
                    <a:lnTo>
                      <a:pt x="8" y="0"/>
                    </a:lnTo>
                    <a:lnTo>
                      <a:pt x="10" y="2"/>
                    </a:lnTo>
                    <a:lnTo>
                      <a:pt x="10" y="4"/>
                    </a:lnTo>
                    <a:lnTo>
                      <a:pt x="6" y="53"/>
                    </a:lnTo>
                    <a:lnTo>
                      <a:pt x="6" y="54"/>
                    </a:lnTo>
                    <a:lnTo>
                      <a:pt x="5" y="56"/>
                    </a:lnTo>
                    <a:lnTo>
                      <a:pt x="3" y="56"/>
                    </a:lnTo>
                    <a:lnTo>
                      <a:pt x="1" y="56"/>
                    </a:lnTo>
                    <a:lnTo>
                      <a:pt x="1" y="54"/>
                    </a:lnTo>
                    <a:lnTo>
                      <a:pt x="0" y="54"/>
                    </a:lnTo>
                    <a:lnTo>
                      <a:pt x="0" y="53"/>
                    </a:lnTo>
                    <a:lnTo>
                      <a:pt x="3" y="4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10" name="Freeform 176"/>
              <p:cNvSpPr>
                <a:spLocks/>
              </p:cNvSpPr>
              <p:nvPr/>
            </p:nvSpPr>
            <p:spPr bwMode="auto">
              <a:xfrm>
                <a:off x="2017" y="2415"/>
                <a:ext cx="8" cy="56"/>
              </a:xfrm>
              <a:custGeom>
                <a:avLst/>
                <a:gdLst>
                  <a:gd name="T0" fmla="*/ 2 w 8"/>
                  <a:gd name="T1" fmla="*/ 4 h 56"/>
                  <a:gd name="T2" fmla="*/ 3 w 8"/>
                  <a:gd name="T3" fmla="*/ 2 h 56"/>
                  <a:gd name="T4" fmla="*/ 3 w 8"/>
                  <a:gd name="T5" fmla="*/ 0 h 56"/>
                  <a:gd name="T6" fmla="*/ 5 w 8"/>
                  <a:gd name="T7" fmla="*/ 0 h 56"/>
                  <a:gd name="T8" fmla="*/ 7 w 8"/>
                  <a:gd name="T9" fmla="*/ 0 h 56"/>
                  <a:gd name="T10" fmla="*/ 8 w 8"/>
                  <a:gd name="T11" fmla="*/ 2 h 56"/>
                  <a:gd name="T12" fmla="*/ 8 w 8"/>
                  <a:gd name="T13" fmla="*/ 4 h 56"/>
                  <a:gd name="T14" fmla="*/ 7 w 8"/>
                  <a:gd name="T15" fmla="*/ 53 h 56"/>
                  <a:gd name="T16" fmla="*/ 7 w 8"/>
                  <a:gd name="T17" fmla="*/ 54 h 56"/>
                  <a:gd name="T18" fmla="*/ 5 w 8"/>
                  <a:gd name="T19" fmla="*/ 54 h 56"/>
                  <a:gd name="T20" fmla="*/ 5 w 8"/>
                  <a:gd name="T21" fmla="*/ 56 h 56"/>
                  <a:gd name="T22" fmla="*/ 3 w 8"/>
                  <a:gd name="T23" fmla="*/ 56 h 56"/>
                  <a:gd name="T24" fmla="*/ 2 w 8"/>
                  <a:gd name="T25" fmla="*/ 56 h 56"/>
                  <a:gd name="T26" fmla="*/ 0 w 8"/>
                  <a:gd name="T27" fmla="*/ 56 h 56"/>
                  <a:gd name="T28" fmla="*/ 0 w 8"/>
                  <a:gd name="T29" fmla="*/ 54 h 56"/>
                  <a:gd name="T30" fmla="*/ 0 w 8"/>
                  <a:gd name="T31" fmla="*/ 53 h 56"/>
                  <a:gd name="T32" fmla="*/ 2 w 8"/>
                  <a:gd name="T33" fmla="*/ 4 h 5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8" h="56">
                    <a:moveTo>
                      <a:pt x="2" y="4"/>
                    </a:moveTo>
                    <a:lnTo>
                      <a:pt x="3" y="2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7" y="0"/>
                    </a:lnTo>
                    <a:lnTo>
                      <a:pt x="8" y="2"/>
                    </a:lnTo>
                    <a:lnTo>
                      <a:pt x="8" y="4"/>
                    </a:lnTo>
                    <a:lnTo>
                      <a:pt x="7" y="53"/>
                    </a:lnTo>
                    <a:lnTo>
                      <a:pt x="7" y="54"/>
                    </a:lnTo>
                    <a:lnTo>
                      <a:pt x="5" y="54"/>
                    </a:lnTo>
                    <a:lnTo>
                      <a:pt x="5" y="56"/>
                    </a:lnTo>
                    <a:lnTo>
                      <a:pt x="3" y="56"/>
                    </a:lnTo>
                    <a:lnTo>
                      <a:pt x="2" y="56"/>
                    </a:lnTo>
                    <a:lnTo>
                      <a:pt x="0" y="56"/>
                    </a:lnTo>
                    <a:lnTo>
                      <a:pt x="0" y="54"/>
                    </a:lnTo>
                    <a:lnTo>
                      <a:pt x="0" y="53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11" name="Freeform 177"/>
              <p:cNvSpPr>
                <a:spLocks/>
              </p:cNvSpPr>
              <p:nvPr/>
            </p:nvSpPr>
            <p:spPr bwMode="auto">
              <a:xfrm>
                <a:off x="2015" y="2465"/>
                <a:ext cx="9" cy="55"/>
              </a:xfrm>
              <a:custGeom>
                <a:avLst/>
                <a:gdLst>
                  <a:gd name="T0" fmla="*/ 2 w 9"/>
                  <a:gd name="T1" fmla="*/ 3 h 55"/>
                  <a:gd name="T2" fmla="*/ 2 w 9"/>
                  <a:gd name="T3" fmla="*/ 1 h 55"/>
                  <a:gd name="T4" fmla="*/ 2 w 9"/>
                  <a:gd name="T5" fmla="*/ 0 h 55"/>
                  <a:gd name="T6" fmla="*/ 4 w 9"/>
                  <a:gd name="T7" fmla="*/ 0 h 55"/>
                  <a:gd name="T8" fmla="*/ 5 w 9"/>
                  <a:gd name="T9" fmla="*/ 0 h 55"/>
                  <a:gd name="T10" fmla="*/ 7 w 9"/>
                  <a:gd name="T11" fmla="*/ 0 h 55"/>
                  <a:gd name="T12" fmla="*/ 9 w 9"/>
                  <a:gd name="T13" fmla="*/ 1 h 55"/>
                  <a:gd name="T14" fmla="*/ 9 w 9"/>
                  <a:gd name="T15" fmla="*/ 3 h 55"/>
                  <a:gd name="T16" fmla="*/ 5 w 9"/>
                  <a:gd name="T17" fmla="*/ 52 h 55"/>
                  <a:gd name="T18" fmla="*/ 5 w 9"/>
                  <a:gd name="T19" fmla="*/ 54 h 55"/>
                  <a:gd name="T20" fmla="*/ 5 w 9"/>
                  <a:gd name="T21" fmla="*/ 55 h 55"/>
                  <a:gd name="T22" fmla="*/ 4 w 9"/>
                  <a:gd name="T23" fmla="*/ 55 h 55"/>
                  <a:gd name="T24" fmla="*/ 2 w 9"/>
                  <a:gd name="T25" fmla="*/ 55 h 55"/>
                  <a:gd name="T26" fmla="*/ 0 w 9"/>
                  <a:gd name="T27" fmla="*/ 55 h 55"/>
                  <a:gd name="T28" fmla="*/ 0 w 9"/>
                  <a:gd name="T29" fmla="*/ 54 h 55"/>
                  <a:gd name="T30" fmla="*/ 0 w 9"/>
                  <a:gd name="T31" fmla="*/ 52 h 55"/>
                  <a:gd name="T32" fmla="*/ 2 w 9"/>
                  <a:gd name="T33" fmla="*/ 3 h 5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9" h="55">
                    <a:moveTo>
                      <a:pt x="2" y="3"/>
                    </a:moveTo>
                    <a:lnTo>
                      <a:pt x="2" y="1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5" y="0"/>
                    </a:lnTo>
                    <a:lnTo>
                      <a:pt x="7" y="0"/>
                    </a:lnTo>
                    <a:lnTo>
                      <a:pt x="9" y="1"/>
                    </a:lnTo>
                    <a:lnTo>
                      <a:pt x="9" y="3"/>
                    </a:lnTo>
                    <a:lnTo>
                      <a:pt x="5" y="52"/>
                    </a:lnTo>
                    <a:lnTo>
                      <a:pt x="5" y="54"/>
                    </a:lnTo>
                    <a:lnTo>
                      <a:pt x="5" y="55"/>
                    </a:lnTo>
                    <a:lnTo>
                      <a:pt x="4" y="55"/>
                    </a:lnTo>
                    <a:lnTo>
                      <a:pt x="2" y="55"/>
                    </a:lnTo>
                    <a:lnTo>
                      <a:pt x="0" y="55"/>
                    </a:lnTo>
                    <a:lnTo>
                      <a:pt x="0" y="54"/>
                    </a:lnTo>
                    <a:lnTo>
                      <a:pt x="0" y="52"/>
                    </a:lnTo>
                    <a:lnTo>
                      <a:pt x="2" y="3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12" name="Freeform 178"/>
              <p:cNvSpPr>
                <a:spLocks/>
              </p:cNvSpPr>
              <p:nvPr/>
            </p:nvSpPr>
            <p:spPr bwMode="auto">
              <a:xfrm>
                <a:off x="2014" y="2514"/>
                <a:ext cx="6" cy="55"/>
              </a:xfrm>
              <a:custGeom>
                <a:avLst/>
                <a:gdLst>
                  <a:gd name="T0" fmla="*/ 1 w 6"/>
                  <a:gd name="T1" fmla="*/ 3 h 55"/>
                  <a:gd name="T2" fmla="*/ 1 w 6"/>
                  <a:gd name="T3" fmla="*/ 1 h 55"/>
                  <a:gd name="T4" fmla="*/ 1 w 6"/>
                  <a:gd name="T5" fmla="*/ 0 h 55"/>
                  <a:gd name="T6" fmla="*/ 3 w 6"/>
                  <a:gd name="T7" fmla="*/ 0 h 55"/>
                  <a:gd name="T8" fmla="*/ 5 w 6"/>
                  <a:gd name="T9" fmla="*/ 0 h 55"/>
                  <a:gd name="T10" fmla="*/ 6 w 6"/>
                  <a:gd name="T11" fmla="*/ 0 h 55"/>
                  <a:gd name="T12" fmla="*/ 6 w 6"/>
                  <a:gd name="T13" fmla="*/ 1 h 55"/>
                  <a:gd name="T14" fmla="*/ 6 w 6"/>
                  <a:gd name="T15" fmla="*/ 3 h 55"/>
                  <a:gd name="T16" fmla="*/ 6 w 6"/>
                  <a:gd name="T17" fmla="*/ 52 h 55"/>
                  <a:gd name="T18" fmla="*/ 6 w 6"/>
                  <a:gd name="T19" fmla="*/ 54 h 55"/>
                  <a:gd name="T20" fmla="*/ 5 w 6"/>
                  <a:gd name="T21" fmla="*/ 54 h 55"/>
                  <a:gd name="T22" fmla="*/ 3 w 6"/>
                  <a:gd name="T23" fmla="*/ 55 h 55"/>
                  <a:gd name="T24" fmla="*/ 1 w 6"/>
                  <a:gd name="T25" fmla="*/ 55 h 55"/>
                  <a:gd name="T26" fmla="*/ 1 w 6"/>
                  <a:gd name="T27" fmla="*/ 54 h 55"/>
                  <a:gd name="T28" fmla="*/ 0 w 6"/>
                  <a:gd name="T29" fmla="*/ 54 h 55"/>
                  <a:gd name="T30" fmla="*/ 0 w 6"/>
                  <a:gd name="T31" fmla="*/ 52 h 55"/>
                  <a:gd name="T32" fmla="*/ 1 w 6"/>
                  <a:gd name="T33" fmla="*/ 3 h 5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6" h="55">
                    <a:moveTo>
                      <a:pt x="1" y="3"/>
                    </a:moveTo>
                    <a:lnTo>
                      <a:pt x="1" y="1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6" y="0"/>
                    </a:lnTo>
                    <a:lnTo>
                      <a:pt x="6" y="1"/>
                    </a:lnTo>
                    <a:lnTo>
                      <a:pt x="6" y="3"/>
                    </a:lnTo>
                    <a:lnTo>
                      <a:pt x="6" y="52"/>
                    </a:lnTo>
                    <a:lnTo>
                      <a:pt x="6" y="54"/>
                    </a:lnTo>
                    <a:lnTo>
                      <a:pt x="5" y="54"/>
                    </a:lnTo>
                    <a:lnTo>
                      <a:pt x="3" y="55"/>
                    </a:lnTo>
                    <a:lnTo>
                      <a:pt x="1" y="55"/>
                    </a:lnTo>
                    <a:lnTo>
                      <a:pt x="1" y="54"/>
                    </a:lnTo>
                    <a:lnTo>
                      <a:pt x="0" y="54"/>
                    </a:lnTo>
                    <a:lnTo>
                      <a:pt x="0" y="52"/>
                    </a:lnTo>
                    <a:lnTo>
                      <a:pt x="1" y="3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13" name="Freeform 179"/>
              <p:cNvSpPr>
                <a:spLocks/>
              </p:cNvSpPr>
              <p:nvPr/>
            </p:nvSpPr>
            <p:spPr bwMode="auto">
              <a:xfrm>
                <a:off x="2012" y="2563"/>
                <a:ext cx="8" cy="55"/>
              </a:xfrm>
              <a:custGeom>
                <a:avLst/>
                <a:gdLst>
                  <a:gd name="T0" fmla="*/ 2 w 8"/>
                  <a:gd name="T1" fmla="*/ 3 h 55"/>
                  <a:gd name="T2" fmla="*/ 2 w 8"/>
                  <a:gd name="T3" fmla="*/ 1 h 55"/>
                  <a:gd name="T4" fmla="*/ 3 w 8"/>
                  <a:gd name="T5" fmla="*/ 0 h 55"/>
                  <a:gd name="T6" fmla="*/ 5 w 8"/>
                  <a:gd name="T7" fmla="*/ 0 h 55"/>
                  <a:gd name="T8" fmla="*/ 7 w 8"/>
                  <a:gd name="T9" fmla="*/ 0 h 55"/>
                  <a:gd name="T10" fmla="*/ 7 w 8"/>
                  <a:gd name="T11" fmla="*/ 1 h 55"/>
                  <a:gd name="T12" fmla="*/ 8 w 8"/>
                  <a:gd name="T13" fmla="*/ 1 h 55"/>
                  <a:gd name="T14" fmla="*/ 8 w 8"/>
                  <a:gd name="T15" fmla="*/ 3 h 55"/>
                  <a:gd name="T16" fmla="*/ 8 w 8"/>
                  <a:gd name="T17" fmla="*/ 52 h 55"/>
                  <a:gd name="T18" fmla="*/ 7 w 8"/>
                  <a:gd name="T19" fmla="*/ 54 h 55"/>
                  <a:gd name="T20" fmla="*/ 5 w 8"/>
                  <a:gd name="T21" fmla="*/ 54 h 55"/>
                  <a:gd name="T22" fmla="*/ 5 w 8"/>
                  <a:gd name="T23" fmla="*/ 55 h 55"/>
                  <a:gd name="T24" fmla="*/ 3 w 8"/>
                  <a:gd name="T25" fmla="*/ 55 h 55"/>
                  <a:gd name="T26" fmla="*/ 2 w 8"/>
                  <a:gd name="T27" fmla="*/ 54 h 55"/>
                  <a:gd name="T28" fmla="*/ 0 w 8"/>
                  <a:gd name="T29" fmla="*/ 54 h 55"/>
                  <a:gd name="T30" fmla="*/ 0 w 8"/>
                  <a:gd name="T31" fmla="*/ 52 h 55"/>
                  <a:gd name="T32" fmla="*/ 2 w 8"/>
                  <a:gd name="T33" fmla="*/ 3 h 5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8" h="55">
                    <a:moveTo>
                      <a:pt x="2" y="3"/>
                    </a:moveTo>
                    <a:lnTo>
                      <a:pt x="2" y="1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7" y="0"/>
                    </a:lnTo>
                    <a:lnTo>
                      <a:pt x="7" y="1"/>
                    </a:lnTo>
                    <a:lnTo>
                      <a:pt x="8" y="1"/>
                    </a:lnTo>
                    <a:lnTo>
                      <a:pt x="8" y="3"/>
                    </a:lnTo>
                    <a:lnTo>
                      <a:pt x="8" y="52"/>
                    </a:lnTo>
                    <a:lnTo>
                      <a:pt x="7" y="54"/>
                    </a:lnTo>
                    <a:lnTo>
                      <a:pt x="5" y="54"/>
                    </a:lnTo>
                    <a:lnTo>
                      <a:pt x="5" y="55"/>
                    </a:lnTo>
                    <a:lnTo>
                      <a:pt x="3" y="55"/>
                    </a:lnTo>
                    <a:lnTo>
                      <a:pt x="2" y="54"/>
                    </a:lnTo>
                    <a:lnTo>
                      <a:pt x="0" y="54"/>
                    </a:lnTo>
                    <a:lnTo>
                      <a:pt x="0" y="52"/>
                    </a:lnTo>
                    <a:lnTo>
                      <a:pt x="2" y="3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14" name="Freeform 180"/>
              <p:cNvSpPr>
                <a:spLocks/>
              </p:cNvSpPr>
              <p:nvPr/>
            </p:nvSpPr>
            <p:spPr bwMode="auto">
              <a:xfrm>
                <a:off x="2012" y="2612"/>
                <a:ext cx="8" cy="55"/>
              </a:xfrm>
              <a:custGeom>
                <a:avLst/>
                <a:gdLst>
                  <a:gd name="T0" fmla="*/ 0 w 8"/>
                  <a:gd name="T1" fmla="*/ 3 h 55"/>
                  <a:gd name="T2" fmla="*/ 0 w 8"/>
                  <a:gd name="T3" fmla="*/ 1 h 55"/>
                  <a:gd name="T4" fmla="*/ 2 w 8"/>
                  <a:gd name="T5" fmla="*/ 1 h 55"/>
                  <a:gd name="T6" fmla="*/ 2 w 8"/>
                  <a:gd name="T7" fmla="*/ 0 h 55"/>
                  <a:gd name="T8" fmla="*/ 3 w 8"/>
                  <a:gd name="T9" fmla="*/ 0 h 55"/>
                  <a:gd name="T10" fmla="*/ 5 w 8"/>
                  <a:gd name="T11" fmla="*/ 0 h 55"/>
                  <a:gd name="T12" fmla="*/ 7 w 8"/>
                  <a:gd name="T13" fmla="*/ 1 h 55"/>
                  <a:gd name="T14" fmla="*/ 7 w 8"/>
                  <a:gd name="T15" fmla="*/ 3 h 55"/>
                  <a:gd name="T16" fmla="*/ 8 w 8"/>
                  <a:gd name="T17" fmla="*/ 3 h 55"/>
                  <a:gd name="T18" fmla="*/ 8 w 8"/>
                  <a:gd name="T19" fmla="*/ 52 h 55"/>
                  <a:gd name="T20" fmla="*/ 8 w 8"/>
                  <a:gd name="T21" fmla="*/ 54 h 55"/>
                  <a:gd name="T22" fmla="*/ 7 w 8"/>
                  <a:gd name="T23" fmla="*/ 54 h 55"/>
                  <a:gd name="T24" fmla="*/ 5 w 8"/>
                  <a:gd name="T25" fmla="*/ 54 h 55"/>
                  <a:gd name="T26" fmla="*/ 5 w 8"/>
                  <a:gd name="T27" fmla="*/ 55 h 55"/>
                  <a:gd name="T28" fmla="*/ 3 w 8"/>
                  <a:gd name="T29" fmla="*/ 55 h 55"/>
                  <a:gd name="T30" fmla="*/ 3 w 8"/>
                  <a:gd name="T31" fmla="*/ 54 h 55"/>
                  <a:gd name="T32" fmla="*/ 2 w 8"/>
                  <a:gd name="T33" fmla="*/ 54 h 55"/>
                  <a:gd name="T34" fmla="*/ 0 w 8"/>
                  <a:gd name="T35" fmla="*/ 54 h 55"/>
                  <a:gd name="T36" fmla="*/ 0 w 8"/>
                  <a:gd name="T37" fmla="*/ 52 h 55"/>
                  <a:gd name="T38" fmla="*/ 0 w 8"/>
                  <a:gd name="T39" fmla="*/ 3 h 55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8" h="55">
                    <a:moveTo>
                      <a:pt x="0" y="3"/>
                    </a:moveTo>
                    <a:lnTo>
                      <a:pt x="0" y="1"/>
                    </a:lnTo>
                    <a:lnTo>
                      <a:pt x="2" y="1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7" y="1"/>
                    </a:lnTo>
                    <a:lnTo>
                      <a:pt x="7" y="3"/>
                    </a:lnTo>
                    <a:lnTo>
                      <a:pt x="8" y="3"/>
                    </a:lnTo>
                    <a:lnTo>
                      <a:pt x="8" y="52"/>
                    </a:lnTo>
                    <a:lnTo>
                      <a:pt x="8" y="54"/>
                    </a:lnTo>
                    <a:lnTo>
                      <a:pt x="7" y="54"/>
                    </a:lnTo>
                    <a:lnTo>
                      <a:pt x="5" y="54"/>
                    </a:lnTo>
                    <a:lnTo>
                      <a:pt x="5" y="55"/>
                    </a:lnTo>
                    <a:lnTo>
                      <a:pt x="3" y="55"/>
                    </a:lnTo>
                    <a:lnTo>
                      <a:pt x="3" y="54"/>
                    </a:lnTo>
                    <a:lnTo>
                      <a:pt x="2" y="54"/>
                    </a:lnTo>
                    <a:lnTo>
                      <a:pt x="0" y="54"/>
                    </a:lnTo>
                    <a:lnTo>
                      <a:pt x="0" y="52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15" name="Freeform 181"/>
              <p:cNvSpPr>
                <a:spLocks/>
              </p:cNvSpPr>
              <p:nvPr/>
            </p:nvSpPr>
            <p:spPr bwMode="auto">
              <a:xfrm>
                <a:off x="2012" y="2661"/>
                <a:ext cx="8" cy="56"/>
              </a:xfrm>
              <a:custGeom>
                <a:avLst/>
                <a:gdLst>
                  <a:gd name="T0" fmla="*/ 0 w 8"/>
                  <a:gd name="T1" fmla="*/ 3 h 56"/>
                  <a:gd name="T2" fmla="*/ 0 w 8"/>
                  <a:gd name="T3" fmla="*/ 2 h 56"/>
                  <a:gd name="T4" fmla="*/ 2 w 8"/>
                  <a:gd name="T5" fmla="*/ 0 h 56"/>
                  <a:gd name="T6" fmla="*/ 3 w 8"/>
                  <a:gd name="T7" fmla="*/ 0 h 56"/>
                  <a:gd name="T8" fmla="*/ 5 w 8"/>
                  <a:gd name="T9" fmla="*/ 0 h 56"/>
                  <a:gd name="T10" fmla="*/ 7 w 8"/>
                  <a:gd name="T11" fmla="*/ 0 h 56"/>
                  <a:gd name="T12" fmla="*/ 7 w 8"/>
                  <a:gd name="T13" fmla="*/ 2 h 56"/>
                  <a:gd name="T14" fmla="*/ 8 w 8"/>
                  <a:gd name="T15" fmla="*/ 2 h 56"/>
                  <a:gd name="T16" fmla="*/ 8 w 8"/>
                  <a:gd name="T17" fmla="*/ 3 h 56"/>
                  <a:gd name="T18" fmla="*/ 8 w 8"/>
                  <a:gd name="T19" fmla="*/ 52 h 56"/>
                  <a:gd name="T20" fmla="*/ 8 w 8"/>
                  <a:gd name="T21" fmla="*/ 54 h 56"/>
                  <a:gd name="T22" fmla="*/ 7 w 8"/>
                  <a:gd name="T23" fmla="*/ 54 h 56"/>
                  <a:gd name="T24" fmla="*/ 7 w 8"/>
                  <a:gd name="T25" fmla="*/ 56 h 56"/>
                  <a:gd name="T26" fmla="*/ 5 w 8"/>
                  <a:gd name="T27" fmla="*/ 56 h 56"/>
                  <a:gd name="T28" fmla="*/ 3 w 8"/>
                  <a:gd name="T29" fmla="*/ 56 h 56"/>
                  <a:gd name="T30" fmla="*/ 3 w 8"/>
                  <a:gd name="T31" fmla="*/ 54 h 56"/>
                  <a:gd name="T32" fmla="*/ 2 w 8"/>
                  <a:gd name="T33" fmla="*/ 54 h 56"/>
                  <a:gd name="T34" fmla="*/ 2 w 8"/>
                  <a:gd name="T35" fmla="*/ 52 h 56"/>
                  <a:gd name="T36" fmla="*/ 0 w 8"/>
                  <a:gd name="T37" fmla="*/ 3 h 5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8" h="56">
                    <a:moveTo>
                      <a:pt x="0" y="3"/>
                    </a:moveTo>
                    <a:lnTo>
                      <a:pt x="0" y="2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7" y="0"/>
                    </a:lnTo>
                    <a:lnTo>
                      <a:pt x="7" y="2"/>
                    </a:lnTo>
                    <a:lnTo>
                      <a:pt x="8" y="2"/>
                    </a:lnTo>
                    <a:lnTo>
                      <a:pt x="8" y="3"/>
                    </a:lnTo>
                    <a:lnTo>
                      <a:pt x="8" y="52"/>
                    </a:lnTo>
                    <a:lnTo>
                      <a:pt x="8" y="54"/>
                    </a:lnTo>
                    <a:lnTo>
                      <a:pt x="7" y="54"/>
                    </a:lnTo>
                    <a:lnTo>
                      <a:pt x="7" y="56"/>
                    </a:lnTo>
                    <a:lnTo>
                      <a:pt x="5" y="56"/>
                    </a:lnTo>
                    <a:lnTo>
                      <a:pt x="3" y="56"/>
                    </a:lnTo>
                    <a:lnTo>
                      <a:pt x="3" y="54"/>
                    </a:lnTo>
                    <a:lnTo>
                      <a:pt x="2" y="54"/>
                    </a:lnTo>
                    <a:lnTo>
                      <a:pt x="2" y="52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16" name="Freeform 182"/>
              <p:cNvSpPr>
                <a:spLocks/>
              </p:cNvSpPr>
              <p:nvPr/>
            </p:nvSpPr>
            <p:spPr bwMode="auto">
              <a:xfrm>
                <a:off x="2014" y="2710"/>
                <a:ext cx="8" cy="56"/>
              </a:xfrm>
              <a:custGeom>
                <a:avLst/>
                <a:gdLst>
                  <a:gd name="T0" fmla="*/ 0 w 8"/>
                  <a:gd name="T1" fmla="*/ 3 h 56"/>
                  <a:gd name="T2" fmla="*/ 0 w 8"/>
                  <a:gd name="T3" fmla="*/ 2 h 56"/>
                  <a:gd name="T4" fmla="*/ 1 w 8"/>
                  <a:gd name="T5" fmla="*/ 2 h 56"/>
                  <a:gd name="T6" fmla="*/ 1 w 8"/>
                  <a:gd name="T7" fmla="*/ 0 h 56"/>
                  <a:gd name="T8" fmla="*/ 3 w 8"/>
                  <a:gd name="T9" fmla="*/ 0 h 56"/>
                  <a:gd name="T10" fmla="*/ 5 w 8"/>
                  <a:gd name="T11" fmla="*/ 0 h 56"/>
                  <a:gd name="T12" fmla="*/ 6 w 8"/>
                  <a:gd name="T13" fmla="*/ 0 h 56"/>
                  <a:gd name="T14" fmla="*/ 6 w 8"/>
                  <a:gd name="T15" fmla="*/ 2 h 56"/>
                  <a:gd name="T16" fmla="*/ 6 w 8"/>
                  <a:gd name="T17" fmla="*/ 3 h 56"/>
                  <a:gd name="T18" fmla="*/ 8 w 8"/>
                  <a:gd name="T19" fmla="*/ 52 h 56"/>
                  <a:gd name="T20" fmla="*/ 8 w 8"/>
                  <a:gd name="T21" fmla="*/ 54 h 56"/>
                  <a:gd name="T22" fmla="*/ 6 w 8"/>
                  <a:gd name="T23" fmla="*/ 54 h 56"/>
                  <a:gd name="T24" fmla="*/ 6 w 8"/>
                  <a:gd name="T25" fmla="*/ 56 h 56"/>
                  <a:gd name="T26" fmla="*/ 5 w 8"/>
                  <a:gd name="T27" fmla="*/ 56 h 56"/>
                  <a:gd name="T28" fmla="*/ 3 w 8"/>
                  <a:gd name="T29" fmla="*/ 56 h 56"/>
                  <a:gd name="T30" fmla="*/ 3 w 8"/>
                  <a:gd name="T31" fmla="*/ 54 h 56"/>
                  <a:gd name="T32" fmla="*/ 1 w 8"/>
                  <a:gd name="T33" fmla="*/ 54 h 56"/>
                  <a:gd name="T34" fmla="*/ 1 w 8"/>
                  <a:gd name="T35" fmla="*/ 52 h 56"/>
                  <a:gd name="T36" fmla="*/ 0 w 8"/>
                  <a:gd name="T37" fmla="*/ 3 h 5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8" h="56">
                    <a:moveTo>
                      <a:pt x="0" y="3"/>
                    </a:moveTo>
                    <a:lnTo>
                      <a:pt x="0" y="2"/>
                    </a:lnTo>
                    <a:lnTo>
                      <a:pt x="1" y="2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6" y="0"/>
                    </a:lnTo>
                    <a:lnTo>
                      <a:pt x="6" y="2"/>
                    </a:lnTo>
                    <a:lnTo>
                      <a:pt x="6" y="3"/>
                    </a:lnTo>
                    <a:lnTo>
                      <a:pt x="8" y="52"/>
                    </a:lnTo>
                    <a:lnTo>
                      <a:pt x="8" y="54"/>
                    </a:lnTo>
                    <a:lnTo>
                      <a:pt x="6" y="54"/>
                    </a:lnTo>
                    <a:lnTo>
                      <a:pt x="6" y="56"/>
                    </a:lnTo>
                    <a:lnTo>
                      <a:pt x="5" y="56"/>
                    </a:lnTo>
                    <a:lnTo>
                      <a:pt x="3" y="56"/>
                    </a:lnTo>
                    <a:lnTo>
                      <a:pt x="3" y="54"/>
                    </a:lnTo>
                    <a:lnTo>
                      <a:pt x="1" y="54"/>
                    </a:lnTo>
                    <a:lnTo>
                      <a:pt x="1" y="52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17" name="Freeform 183"/>
              <p:cNvSpPr>
                <a:spLocks/>
              </p:cNvSpPr>
              <p:nvPr/>
            </p:nvSpPr>
            <p:spPr bwMode="auto">
              <a:xfrm>
                <a:off x="2015" y="2759"/>
                <a:ext cx="9" cy="56"/>
              </a:xfrm>
              <a:custGeom>
                <a:avLst/>
                <a:gdLst>
                  <a:gd name="T0" fmla="*/ 0 w 9"/>
                  <a:gd name="T1" fmla="*/ 3 h 56"/>
                  <a:gd name="T2" fmla="*/ 0 w 9"/>
                  <a:gd name="T3" fmla="*/ 2 h 56"/>
                  <a:gd name="T4" fmla="*/ 0 w 9"/>
                  <a:gd name="T5" fmla="*/ 0 h 56"/>
                  <a:gd name="T6" fmla="*/ 2 w 9"/>
                  <a:gd name="T7" fmla="*/ 0 h 56"/>
                  <a:gd name="T8" fmla="*/ 4 w 9"/>
                  <a:gd name="T9" fmla="*/ 0 h 56"/>
                  <a:gd name="T10" fmla="*/ 5 w 9"/>
                  <a:gd name="T11" fmla="*/ 0 h 56"/>
                  <a:gd name="T12" fmla="*/ 5 w 9"/>
                  <a:gd name="T13" fmla="*/ 2 h 56"/>
                  <a:gd name="T14" fmla="*/ 7 w 9"/>
                  <a:gd name="T15" fmla="*/ 2 h 56"/>
                  <a:gd name="T16" fmla="*/ 7 w 9"/>
                  <a:gd name="T17" fmla="*/ 3 h 56"/>
                  <a:gd name="T18" fmla="*/ 9 w 9"/>
                  <a:gd name="T19" fmla="*/ 53 h 56"/>
                  <a:gd name="T20" fmla="*/ 9 w 9"/>
                  <a:gd name="T21" fmla="*/ 54 h 56"/>
                  <a:gd name="T22" fmla="*/ 7 w 9"/>
                  <a:gd name="T23" fmla="*/ 54 h 56"/>
                  <a:gd name="T24" fmla="*/ 7 w 9"/>
                  <a:gd name="T25" fmla="*/ 56 h 56"/>
                  <a:gd name="T26" fmla="*/ 5 w 9"/>
                  <a:gd name="T27" fmla="*/ 56 h 56"/>
                  <a:gd name="T28" fmla="*/ 4 w 9"/>
                  <a:gd name="T29" fmla="*/ 56 h 56"/>
                  <a:gd name="T30" fmla="*/ 4 w 9"/>
                  <a:gd name="T31" fmla="*/ 54 h 56"/>
                  <a:gd name="T32" fmla="*/ 2 w 9"/>
                  <a:gd name="T33" fmla="*/ 54 h 56"/>
                  <a:gd name="T34" fmla="*/ 2 w 9"/>
                  <a:gd name="T35" fmla="*/ 53 h 56"/>
                  <a:gd name="T36" fmla="*/ 0 w 9"/>
                  <a:gd name="T37" fmla="*/ 3 h 5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9" h="56">
                    <a:moveTo>
                      <a:pt x="0" y="3"/>
                    </a:move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5" y="0"/>
                    </a:lnTo>
                    <a:lnTo>
                      <a:pt x="5" y="2"/>
                    </a:lnTo>
                    <a:lnTo>
                      <a:pt x="7" y="2"/>
                    </a:lnTo>
                    <a:lnTo>
                      <a:pt x="7" y="3"/>
                    </a:lnTo>
                    <a:lnTo>
                      <a:pt x="9" y="53"/>
                    </a:lnTo>
                    <a:lnTo>
                      <a:pt x="9" y="54"/>
                    </a:lnTo>
                    <a:lnTo>
                      <a:pt x="7" y="54"/>
                    </a:lnTo>
                    <a:lnTo>
                      <a:pt x="7" y="56"/>
                    </a:lnTo>
                    <a:lnTo>
                      <a:pt x="5" y="56"/>
                    </a:lnTo>
                    <a:lnTo>
                      <a:pt x="4" y="56"/>
                    </a:lnTo>
                    <a:lnTo>
                      <a:pt x="4" y="54"/>
                    </a:lnTo>
                    <a:lnTo>
                      <a:pt x="2" y="54"/>
                    </a:lnTo>
                    <a:lnTo>
                      <a:pt x="2" y="53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18" name="Freeform 184"/>
              <p:cNvSpPr>
                <a:spLocks/>
              </p:cNvSpPr>
              <p:nvPr/>
            </p:nvSpPr>
            <p:spPr bwMode="auto">
              <a:xfrm>
                <a:off x="2017" y="2808"/>
                <a:ext cx="10" cy="56"/>
              </a:xfrm>
              <a:custGeom>
                <a:avLst/>
                <a:gdLst>
                  <a:gd name="T0" fmla="*/ 0 w 10"/>
                  <a:gd name="T1" fmla="*/ 4 h 56"/>
                  <a:gd name="T2" fmla="*/ 0 w 10"/>
                  <a:gd name="T3" fmla="*/ 2 h 56"/>
                  <a:gd name="T4" fmla="*/ 0 w 10"/>
                  <a:gd name="T5" fmla="*/ 0 h 56"/>
                  <a:gd name="T6" fmla="*/ 2 w 10"/>
                  <a:gd name="T7" fmla="*/ 0 h 56"/>
                  <a:gd name="T8" fmla="*/ 3 w 10"/>
                  <a:gd name="T9" fmla="*/ 0 h 56"/>
                  <a:gd name="T10" fmla="*/ 5 w 10"/>
                  <a:gd name="T11" fmla="*/ 0 h 56"/>
                  <a:gd name="T12" fmla="*/ 7 w 10"/>
                  <a:gd name="T13" fmla="*/ 0 h 56"/>
                  <a:gd name="T14" fmla="*/ 7 w 10"/>
                  <a:gd name="T15" fmla="*/ 2 h 56"/>
                  <a:gd name="T16" fmla="*/ 7 w 10"/>
                  <a:gd name="T17" fmla="*/ 4 h 56"/>
                  <a:gd name="T18" fmla="*/ 10 w 10"/>
                  <a:gd name="T19" fmla="*/ 53 h 56"/>
                  <a:gd name="T20" fmla="*/ 8 w 10"/>
                  <a:gd name="T21" fmla="*/ 54 h 56"/>
                  <a:gd name="T22" fmla="*/ 7 w 10"/>
                  <a:gd name="T23" fmla="*/ 56 h 56"/>
                  <a:gd name="T24" fmla="*/ 5 w 10"/>
                  <a:gd name="T25" fmla="*/ 56 h 56"/>
                  <a:gd name="T26" fmla="*/ 5 w 10"/>
                  <a:gd name="T27" fmla="*/ 54 h 56"/>
                  <a:gd name="T28" fmla="*/ 3 w 10"/>
                  <a:gd name="T29" fmla="*/ 54 h 56"/>
                  <a:gd name="T30" fmla="*/ 3 w 10"/>
                  <a:gd name="T31" fmla="*/ 53 h 56"/>
                  <a:gd name="T32" fmla="*/ 0 w 10"/>
                  <a:gd name="T33" fmla="*/ 4 h 5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10" h="56">
                    <a:moveTo>
                      <a:pt x="0" y="4"/>
                    </a:move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7" y="0"/>
                    </a:lnTo>
                    <a:lnTo>
                      <a:pt x="7" y="2"/>
                    </a:lnTo>
                    <a:lnTo>
                      <a:pt x="7" y="4"/>
                    </a:lnTo>
                    <a:lnTo>
                      <a:pt x="10" y="53"/>
                    </a:lnTo>
                    <a:lnTo>
                      <a:pt x="8" y="54"/>
                    </a:lnTo>
                    <a:lnTo>
                      <a:pt x="7" y="56"/>
                    </a:lnTo>
                    <a:lnTo>
                      <a:pt x="5" y="56"/>
                    </a:lnTo>
                    <a:lnTo>
                      <a:pt x="5" y="54"/>
                    </a:lnTo>
                    <a:lnTo>
                      <a:pt x="3" y="54"/>
                    </a:lnTo>
                    <a:lnTo>
                      <a:pt x="3" y="53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19" name="Freeform 185"/>
              <p:cNvSpPr>
                <a:spLocks/>
              </p:cNvSpPr>
              <p:nvPr/>
            </p:nvSpPr>
            <p:spPr bwMode="auto">
              <a:xfrm>
                <a:off x="2020" y="2857"/>
                <a:ext cx="10" cy="54"/>
              </a:xfrm>
              <a:custGeom>
                <a:avLst/>
                <a:gdLst>
                  <a:gd name="T0" fmla="*/ 0 w 10"/>
                  <a:gd name="T1" fmla="*/ 4 h 54"/>
                  <a:gd name="T2" fmla="*/ 0 w 10"/>
                  <a:gd name="T3" fmla="*/ 2 h 54"/>
                  <a:gd name="T4" fmla="*/ 0 w 10"/>
                  <a:gd name="T5" fmla="*/ 0 h 54"/>
                  <a:gd name="T6" fmla="*/ 2 w 10"/>
                  <a:gd name="T7" fmla="*/ 0 h 54"/>
                  <a:gd name="T8" fmla="*/ 4 w 10"/>
                  <a:gd name="T9" fmla="*/ 0 h 54"/>
                  <a:gd name="T10" fmla="*/ 5 w 10"/>
                  <a:gd name="T11" fmla="*/ 0 h 54"/>
                  <a:gd name="T12" fmla="*/ 5 w 10"/>
                  <a:gd name="T13" fmla="*/ 2 h 54"/>
                  <a:gd name="T14" fmla="*/ 7 w 10"/>
                  <a:gd name="T15" fmla="*/ 4 h 54"/>
                  <a:gd name="T16" fmla="*/ 10 w 10"/>
                  <a:gd name="T17" fmla="*/ 53 h 54"/>
                  <a:gd name="T18" fmla="*/ 10 w 10"/>
                  <a:gd name="T19" fmla="*/ 54 h 54"/>
                  <a:gd name="T20" fmla="*/ 9 w 10"/>
                  <a:gd name="T21" fmla="*/ 54 h 54"/>
                  <a:gd name="T22" fmla="*/ 7 w 10"/>
                  <a:gd name="T23" fmla="*/ 54 h 54"/>
                  <a:gd name="T24" fmla="*/ 5 w 10"/>
                  <a:gd name="T25" fmla="*/ 54 h 54"/>
                  <a:gd name="T26" fmla="*/ 4 w 10"/>
                  <a:gd name="T27" fmla="*/ 54 h 54"/>
                  <a:gd name="T28" fmla="*/ 4 w 10"/>
                  <a:gd name="T29" fmla="*/ 53 h 54"/>
                  <a:gd name="T30" fmla="*/ 0 w 10"/>
                  <a:gd name="T31" fmla="*/ 4 h 54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10" h="54">
                    <a:moveTo>
                      <a:pt x="0" y="4"/>
                    </a:move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5" y="0"/>
                    </a:lnTo>
                    <a:lnTo>
                      <a:pt x="5" y="2"/>
                    </a:lnTo>
                    <a:lnTo>
                      <a:pt x="7" y="4"/>
                    </a:lnTo>
                    <a:lnTo>
                      <a:pt x="10" y="53"/>
                    </a:lnTo>
                    <a:lnTo>
                      <a:pt x="10" y="54"/>
                    </a:lnTo>
                    <a:lnTo>
                      <a:pt x="9" y="54"/>
                    </a:lnTo>
                    <a:lnTo>
                      <a:pt x="7" y="54"/>
                    </a:lnTo>
                    <a:lnTo>
                      <a:pt x="5" y="54"/>
                    </a:lnTo>
                    <a:lnTo>
                      <a:pt x="4" y="54"/>
                    </a:lnTo>
                    <a:lnTo>
                      <a:pt x="4" y="53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20" name="Freeform 186"/>
              <p:cNvSpPr>
                <a:spLocks/>
              </p:cNvSpPr>
              <p:nvPr/>
            </p:nvSpPr>
            <p:spPr bwMode="auto">
              <a:xfrm>
                <a:off x="2024" y="2906"/>
                <a:ext cx="9" cy="54"/>
              </a:xfrm>
              <a:custGeom>
                <a:avLst/>
                <a:gdLst>
                  <a:gd name="T0" fmla="*/ 0 w 9"/>
                  <a:gd name="T1" fmla="*/ 4 h 54"/>
                  <a:gd name="T2" fmla="*/ 0 w 9"/>
                  <a:gd name="T3" fmla="*/ 2 h 54"/>
                  <a:gd name="T4" fmla="*/ 0 w 9"/>
                  <a:gd name="T5" fmla="*/ 0 h 54"/>
                  <a:gd name="T6" fmla="*/ 1 w 9"/>
                  <a:gd name="T7" fmla="*/ 0 h 54"/>
                  <a:gd name="T8" fmla="*/ 3 w 9"/>
                  <a:gd name="T9" fmla="*/ 0 h 54"/>
                  <a:gd name="T10" fmla="*/ 5 w 9"/>
                  <a:gd name="T11" fmla="*/ 0 h 54"/>
                  <a:gd name="T12" fmla="*/ 6 w 9"/>
                  <a:gd name="T13" fmla="*/ 2 h 54"/>
                  <a:gd name="T14" fmla="*/ 6 w 9"/>
                  <a:gd name="T15" fmla="*/ 4 h 54"/>
                  <a:gd name="T16" fmla="*/ 9 w 9"/>
                  <a:gd name="T17" fmla="*/ 53 h 54"/>
                  <a:gd name="T18" fmla="*/ 9 w 9"/>
                  <a:gd name="T19" fmla="*/ 54 h 54"/>
                  <a:gd name="T20" fmla="*/ 8 w 9"/>
                  <a:gd name="T21" fmla="*/ 54 h 54"/>
                  <a:gd name="T22" fmla="*/ 6 w 9"/>
                  <a:gd name="T23" fmla="*/ 54 h 54"/>
                  <a:gd name="T24" fmla="*/ 5 w 9"/>
                  <a:gd name="T25" fmla="*/ 54 h 54"/>
                  <a:gd name="T26" fmla="*/ 5 w 9"/>
                  <a:gd name="T27" fmla="*/ 53 h 54"/>
                  <a:gd name="T28" fmla="*/ 3 w 9"/>
                  <a:gd name="T29" fmla="*/ 53 h 54"/>
                  <a:gd name="T30" fmla="*/ 0 w 9"/>
                  <a:gd name="T31" fmla="*/ 4 h 54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9" h="54">
                    <a:moveTo>
                      <a:pt x="0" y="4"/>
                    </a:moveTo>
                    <a:lnTo>
                      <a:pt x="0" y="2"/>
                    </a:lnTo>
                    <a:lnTo>
                      <a:pt x="0" y="0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6" y="2"/>
                    </a:lnTo>
                    <a:lnTo>
                      <a:pt x="6" y="4"/>
                    </a:lnTo>
                    <a:lnTo>
                      <a:pt x="9" y="53"/>
                    </a:lnTo>
                    <a:lnTo>
                      <a:pt x="9" y="54"/>
                    </a:lnTo>
                    <a:lnTo>
                      <a:pt x="8" y="54"/>
                    </a:lnTo>
                    <a:lnTo>
                      <a:pt x="6" y="54"/>
                    </a:lnTo>
                    <a:lnTo>
                      <a:pt x="5" y="54"/>
                    </a:lnTo>
                    <a:lnTo>
                      <a:pt x="5" y="53"/>
                    </a:lnTo>
                    <a:lnTo>
                      <a:pt x="3" y="53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21" name="Freeform 187"/>
              <p:cNvSpPr>
                <a:spLocks/>
              </p:cNvSpPr>
              <p:nvPr/>
            </p:nvSpPr>
            <p:spPr bwMode="auto">
              <a:xfrm>
                <a:off x="2027" y="2956"/>
                <a:ext cx="13" cy="52"/>
              </a:xfrm>
              <a:custGeom>
                <a:avLst/>
                <a:gdLst>
                  <a:gd name="T0" fmla="*/ 0 w 13"/>
                  <a:gd name="T1" fmla="*/ 3 h 52"/>
                  <a:gd name="T2" fmla="*/ 2 w 13"/>
                  <a:gd name="T3" fmla="*/ 1 h 52"/>
                  <a:gd name="T4" fmla="*/ 2 w 13"/>
                  <a:gd name="T5" fmla="*/ 0 h 52"/>
                  <a:gd name="T6" fmla="*/ 3 w 13"/>
                  <a:gd name="T7" fmla="*/ 0 h 52"/>
                  <a:gd name="T8" fmla="*/ 5 w 13"/>
                  <a:gd name="T9" fmla="*/ 0 h 52"/>
                  <a:gd name="T10" fmla="*/ 6 w 13"/>
                  <a:gd name="T11" fmla="*/ 0 h 52"/>
                  <a:gd name="T12" fmla="*/ 6 w 13"/>
                  <a:gd name="T13" fmla="*/ 1 h 52"/>
                  <a:gd name="T14" fmla="*/ 6 w 13"/>
                  <a:gd name="T15" fmla="*/ 3 h 52"/>
                  <a:gd name="T16" fmla="*/ 13 w 13"/>
                  <a:gd name="T17" fmla="*/ 50 h 52"/>
                  <a:gd name="T18" fmla="*/ 5 w 13"/>
                  <a:gd name="T19" fmla="*/ 52 h 52"/>
                  <a:gd name="T20" fmla="*/ 0 w 13"/>
                  <a:gd name="T21" fmla="*/ 3 h 52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3" h="52">
                    <a:moveTo>
                      <a:pt x="0" y="3"/>
                    </a:moveTo>
                    <a:lnTo>
                      <a:pt x="2" y="1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6" y="0"/>
                    </a:lnTo>
                    <a:lnTo>
                      <a:pt x="6" y="1"/>
                    </a:lnTo>
                    <a:lnTo>
                      <a:pt x="6" y="3"/>
                    </a:lnTo>
                    <a:lnTo>
                      <a:pt x="13" y="50"/>
                    </a:lnTo>
                    <a:lnTo>
                      <a:pt x="5" y="52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22" name="Freeform 188"/>
              <p:cNvSpPr>
                <a:spLocks/>
              </p:cNvSpPr>
              <p:nvPr/>
            </p:nvSpPr>
            <p:spPr bwMode="auto">
              <a:xfrm>
                <a:off x="2032" y="3006"/>
                <a:ext cx="8" cy="17"/>
              </a:xfrm>
              <a:custGeom>
                <a:avLst/>
                <a:gdLst>
                  <a:gd name="T0" fmla="*/ 0 w 8"/>
                  <a:gd name="T1" fmla="*/ 0 h 17"/>
                  <a:gd name="T2" fmla="*/ 6 w 8"/>
                  <a:gd name="T3" fmla="*/ 0 h 17"/>
                  <a:gd name="T4" fmla="*/ 8 w 8"/>
                  <a:gd name="T5" fmla="*/ 12 h 17"/>
                  <a:gd name="T6" fmla="*/ 8 w 8"/>
                  <a:gd name="T7" fmla="*/ 13 h 17"/>
                  <a:gd name="T8" fmla="*/ 8 w 8"/>
                  <a:gd name="T9" fmla="*/ 15 h 17"/>
                  <a:gd name="T10" fmla="*/ 6 w 8"/>
                  <a:gd name="T11" fmla="*/ 15 h 17"/>
                  <a:gd name="T12" fmla="*/ 5 w 8"/>
                  <a:gd name="T13" fmla="*/ 17 h 17"/>
                  <a:gd name="T14" fmla="*/ 3 w 8"/>
                  <a:gd name="T15" fmla="*/ 17 h 17"/>
                  <a:gd name="T16" fmla="*/ 1 w 8"/>
                  <a:gd name="T17" fmla="*/ 15 h 17"/>
                  <a:gd name="T18" fmla="*/ 1 w 8"/>
                  <a:gd name="T19" fmla="*/ 13 h 17"/>
                  <a:gd name="T20" fmla="*/ 0 w 8"/>
                  <a:gd name="T21" fmla="*/ 13 h 17"/>
                  <a:gd name="T22" fmla="*/ 0 w 8"/>
                  <a:gd name="T23" fmla="*/ 0 h 17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8" h="17">
                    <a:moveTo>
                      <a:pt x="0" y="0"/>
                    </a:moveTo>
                    <a:lnTo>
                      <a:pt x="6" y="0"/>
                    </a:lnTo>
                    <a:lnTo>
                      <a:pt x="8" y="12"/>
                    </a:lnTo>
                    <a:lnTo>
                      <a:pt x="8" y="13"/>
                    </a:lnTo>
                    <a:lnTo>
                      <a:pt x="8" y="15"/>
                    </a:lnTo>
                    <a:lnTo>
                      <a:pt x="6" y="15"/>
                    </a:lnTo>
                    <a:lnTo>
                      <a:pt x="5" y="17"/>
                    </a:lnTo>
                    <a:lnTo>
                      <a:pt x="3" y="17"/>
                    </a:lnTo>
                    <a:lnTo>
                      <a:pt x="1" y="15"/>
                    </a:lnTo>
                    <a:lnTo>
                      <a:pt x="1" y="13"/>
                    </a:lnTo>
                    <a:lnTo>
                      <a:pt x="0" y="1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23" name="Freeform 189"/>
              <p:cNvSpPr>
                <a:spLocks/>
              </p:cNvSpPr>
              <p:nvPr/>
            </p:nvSpPr>
            <p:spPr bwMode="auto">
              <a:xfrm>
                <a:off x="2032" y="3016"/>
                <a:ext cx="8" cy="18"/>
              </a:xfrm>
              <a:custGeom>
                <a:avLst/>
                <a:gdLst>
                  <a:gd name="T0" fmla="*/ 0 w 8"/>
                  <a:gd name="T1" fmla="*/ 3 h 18"/>
                  <a:gd name="T2" fmla="*/ 0 w 8"/>
                  <a:gd name="T3" fmla="*/ 2 h 18"/>
                  <a:gd name="T4" fmla="*/ 1 w 8"/>
                  <a:gd name="T5" fmla="*/ 2 h 18"/>
                  <a:gd name="T6" fmla="*/ 1 w 8"/>
                  <a:gd name="T7" fmla="*/ 0 h 18"/>
                  <a:gd name="T8" fmla="*/ 3 w 8"/>
                  <a:gd name="T9" fmla="*/ 0 h 18"/>
                  <a:gd name="T10" fmla="*/ 5 w 8"/>
                  <a:gd name="T11" fmla="*/ 0 h 18"/>
                  <a:gd name="T12" fmla="*/ 6 w 8"/>
                  <a:gd name="T13" fmla="*/ 0 h 18"/>
                  <a:gd name="T14" fmla="*/ 8 w 8"/>
                  <a:gd name="T15" fmla="*/ 2 h 18"/>
                  <a:gd name="T16" fmla="*/ 8 w 8"/>
                  <a:gd name="T17" fmla="*/ 3 h 18"/>
                  <a:gd name="T18" fmla="*/ 8 w 8"/>
                  <a:gd name="T19" fmla="*/ 16 h 18"/>
                  <a:gd name="T20" fmla="*/ 8 w 8"/>
                  <a:gd name="T21" fmla="*/ 18 h 18"/>
                  <a:gd name="T22" fmla="*/ 6 w 8"/>
                  <a:gd name="T23" fmla="*/ 18 h 18"/>
                  <a:gd name="T24" fmla="*/ 5 w 8"/>
                  <a:gd name="T25" fmla="*/ 18 h 18"/>
                  <a:gd name="T26" fmla="*/ 3 w 8"/>
                  <a:gd name="T27" fmla="*/ 18 h 18"/>
                  <a:gd name="T28" fmla="*/ 1 w 8"/>
                  <a:gd name="T29" fmla="*/ 18 h 18"/>
                  <a:gd name="T30" fmla="*/ 1 w 8"/>
                  <a:gd name="T31" fmla="*/ 16 h 18"/>
                  <a:gd name="T32" fmla="*/ 0 w 8"/>
                  <a:gd name="T33" fmla="*/ 16 h 18"/>
                  <a:gd name="T34" fmla="*/ 0 w 8"/>
                  <a:gd name="T35" fmla="*/ 3 h 18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8" h="18">
                    <a:moveTo>
                      <a:pt x="0" y="3"/>
                    </a:moveTo>
                    <a:lnTo>
                      <a:pt x="0" y="2"/>
                    </a:lnTo>
                    <a:lnTo>
                      <a:pt x="1" y="2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6" y="0"/>
                    </a:lnTo>
                    <a:lnTo>
                      <a:pt x="8" y="2"/>
                    </a:lnTo>
                    <a:lnTo>
                      <a:pt x="8" y="3"/>
                    </a:lnTo>
                    <a:lnTo>
                      <a:pt x="8" y="16"/>
                    </a:lnTo>
                    <a:lnTo>
                      <a:pt x="8" y="18"/>
                    </a:lnTo>
                    <a:lnTo>
                      <a:pt x="6" y="18"/>
                    </a:lnTo>
                    <a:lnTo>
                      <a:pt x="5" y="18"/>
                    </a:lnTo>
                    <a:lnTo>
                      <a:pt x="3" y="18"/>
                    </a:lnTo>
                    <a:lnTo>
                      <a:pt x="1" y="18"/>
                    </a:lnTo>
                    <a:lnTo>
                      <a:pt x="1" y="16"/>
                    </a:lnTo>
                    <a:lnTo>
                      <a:pt x="0" y="16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24" name="Freeform 190"/>
              <p:cNvSpPr>
                <a:spLocks/>
              </p:cNvSpPr>
              <p:nvPr/>
            </p:nvSpPr>
            <p:spPr bwMode="auto">
              <a:xfrm>
                <a:off x="2032" y="3029"/>
                <a:ext cx="8" cy="18"/>
              </a:xfrm>
              <a:custGeom>
                <a:avLst/>
                <a:gdLst>
                  <a:gd name="T0" fmla="*/ 0 w 8"/>
                  <a:gd name="T1" fmla="*/ 3 h 18"/>
                  <a:gd name="T2" fmla="*/ 0 w 8"/>
                  <a:gd name="T3" fmla="*/ 2 h 18"/>
                  <a:gd name="T4" fmla="*/ 1 w 8"/>
                  <a:gd name="T5" fmla="*/ 2 h 18"/>
                  <a:gd name="T6" fmla="*/ 1 w 8"/>
                  <a:gd name="T7" fmla="*/ 0 h 18"/>
                  <a:gd name="T8" fmla="*/ 3 w 8"/>
                  <a:gd name="T9" fmla="*/ 0 h 18"/>
                  <a:gd name="T10" fmla="*/ 5 w 8"/>
                  <a:gd name="T11" fmla="*/ 0 h 18"/>
                  <a:gd name="T12" fmla="*/ 6 w 8"/>
                  <a:gd name="T13" fmla="*/ 0 h 18"/>
                  <a:gd name="T14" fmla="*/ 8 w 8"/>
                  <a:gd name="T15" fmla="*/ 0 h 18"/>
                  <a:gd name="T16" fmla="*/ 8 w 8"/>
                  <a:gd name="T17" fmla="*/ 2 h 18"/>
                  <a:gd name="T18" fmla="*/ 8 w 8"/>
                  <a:gd name="T19" fmla="*/ 3 h 18"/>
                  <a:gd name="T20" fmla="*/ 6 w 8"/>
                  <a:gd name="T21" fmla="*/ 15 h 18"/>
                  <a:gd name="T22" fmla="*/ 6 w 8"/>
                  <a:gd name="T23" fmla="*/ 17 h 18"/>
                  <a:gd name="T24" fmla="*/ 5 w 8"/>
                  <a:gd name="T25" fmla="*/ 18 h 18"/>
                  <a:gd name="T26" fmla="*/ 3 w 8"/>
                  <a:gd name="T27" fmla="*/ 18 h 18"/>
                  <a:gd name="T28" fmla="*/ 1 w 8"/>
                  <a:gd name="T29" fmla="*/ 18 h 18"/>
                  <a:gd name="T30" fmla="*/ 0 w 8"/>
                  <a:gd name="T31" fmla="*/ 17 h 18"/>
                  <a:gd name="T32" fmla="*/ 0 w 8"/>
                  <a:gd name="T33" fmla="*/ 15 h 18"/>
                  <a:gd name="T34" fmla="*/ 0 w 8"/>
                  <a:gd name="T35" fmla="*/ 3 h 18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8" h="18">
                    <a:moveTo>
                      <a:pt x="0" y="3"/>
                    </a:moveTo>
                    <a:lnTo>
                      <a:pt x="0" y="2"/>
                    </a:lnTo>
                    <a:lnTo>
                      <a:pt x="1" y="2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6" y="0"/>
                    </a:lnTo>
                    <a:lnTo>
                      <a:pt x="8" y="0"/>
                    </a:lnTo>
                    <a:lnTo>
                      <a:pt x="8" y="2"/>
                    </a:lnTo>
                    <a:lnTo>
                      <a:pt x="8" y="3"/>
                    </a:lnTo>
                    <a:lnTo>
                      <a:pt x="6" y="15"/>
                    </a:lnTo>
                    <a:lnTo>
                      <a:pt x="6" y="17"/>
                    </a:lnTo>
                    <a:lnTo>
                      <a:pt x="5" y="18"/>
                    </a:lnTo>
                    <a:lnTo>
                      <a:pt x="3" y="18"/>
                    </a:lnTo>
                    <a:lnTo>
                      <a:pt x="1" y="18"/>
                    </a:lnTo>
                    <a:lnTo>
                      <a:pt x="0" y="17"/>
                    </a:lnTo>
                    <a:lnTo>
                      <a:pt x="0" y="15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25" name="Freeform 191"/>
              <p:cNvSpPr>
                <a:spLocks/>
              </p:cNvSpPr>
              <p:nvPr/>
            </p:nvSpPr>
            <p:spPr bwMode="auto">
              <a:xfrm>
                <a:off x="2030" y="3041"/>
                <a:ext cx="8" cy="19"/>
              </a:xfrm>
              <a:custGeom>
                <a:avLst/>
                <a:gdLst>
                  <a:gd name="T0" fmla="*/ 2 w 8"/>
                  <a:gd name="T1" fmla="*/ 3 h 19"/>
                  <a:gd name="T2" fmla="*/ 2 w 8"/>
                  <a:gd name="T3" fmla="*/ 1 h 19"/>
                  <a:gd name="T4" fmla="*/ 3 w 8"/>
                  <a:gd name="T5" fmla="*/ 1 h 19"/>
                  <a:gd name="T6" fmla="*/ 3 w 8"/>
                  <a:gd name="T7" fmla="*/ 0 h 19"/>
                  <a:gd name="T8" fmla="*/ 5 w 8"/>
                  <a:gd name="T9" fmla="*/ 0 h 19"/>
                  <a:gd name="T10" fmla="*/ 7 w 8"/>
                  <a:gd name="T11" fmla="*/ 0 h 19"/>
                  <a:gd name="T12" fmla="*/ 7 w 8"/>
                  <a:gd name="T13" fmla="*/ 1 h 19"/>
                  <a:gd name="T14" fmla="*/ 8 w 8"/>
                  <a:gd name="T15" fmla="*/ 1 h 19"/>
                  <a:gd name="T16" fmla="*/ 8 w 8"/>
                  <a:gd name="T17" fmla="*/ 3 h 19"/>
                  <a:gd name="T18" fmla="*/ 7 w 8"/>
                  <a:gd name="T19" fmla="*/ 16 h 19"/>
                  <a:gd name="T20" fmla="*/ 7 w 8"/>
                  <a:gd name="T21" fmla="*/ 18 h 19"/>
                  <a:gd name="T22" fmla="*/ 5 w 8"/>
                  <a:gd name="T23" fmla="*/ 18 h 19"/>
                  <a:gd name="T24" fmla="*/ 5 w 8"/>
                  <a:gd name="T25" fmla="*/ 19 h 19"/>
                  <a:gd name="T26" fmla="*/ 3 w 8"/>
                  <a:gd name="T27" fmla="*/ 19 h 19"/>
                  <a:gd name="T28" fmla="*/ 2 w 8"/>
                  <a:gd name="T29" fmla="*/ 18 h 19"/>
                  <a:gd name="T30" fmla="*/ 2 w 8"/>
                  <a:gd name="T31" fmla="*/ 16 h 19"/>
                  <a:gd name="T32" fmla="*/ 0 w 8"/>
                  <a:gd name="T33" fmla="*/ 16 h 19"/>
                  <a:gd name="T34" fmla="*/ 2 w 8"/>
                  <a:gd name="T35" fmla="*/ 3 h 19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8" h="19">
                    <a:moveTo>
                      <a:pt x="2" y="3"/>
                    </a:moveTo>
                    <a:lnTo>
                      <a:pt x="2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7" y="0"/>
                    </a:lnTo>
                    <a:lnTo>
                      <a:pt x="7" y="1"/>
                    </a:lnTo>
                    <a:lnTo>
                      <a:pt x="8" y="1"/>
                    </a:lnTo>
                    <a:lnTo>
                      <a:pt x="8" y="3"/>
                    </a:lnTo>
                    <a:lnTo>
                      <a:pt x="7" y="16"/>
                    </a:lnTo>
                    <a:lnTo>
                      <a:pt x="7" y="18"/>
                    </a:lnTo>
                    <a:lnTo>
                      <a:pt x="5" y="18"/>
                    </a:lnTo>
                    <a:lnTo>
                      <a:pt x="5" y="19"/>
                    </a:lnTo>
                    <a:lnTo>
                      <a:pt x="3" y="19"/>
                    </a:lnTo>
                    <a:lnTo>
                      <a:pt x="2" y="18"/>
                    </a:lnTo>
                    <a:lnTo>
                      <a:pt x="2" y="16"/>
                    </a:lnTo>
                    <a:lnTo>
                      <a:pt x="0" y="16"/>
                    </a:lnTo>
                    <a:lnTo>
                      <a:pt x="2" y="3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26" name="Freeform 192"/>
              <p:cNvSpPr>
                <a:spLocks/>
              </p:cNvSpPr>
              <p:nvPr/>
            </p:nvSpPr>
            <p:spPr bwMode="auto">
              <a:xfrm>
                <a:off x="2029" y="3054"/>
                <a:ext cx="8" cy="19"/>
              </a:xfrm>
              <a:custGeom>
                <a:avLst/>
                <a:gdLst>
                  <a:gd name="T0" fmla="*/ 1 w 8"/>
                  <a:gd name="T1" fmla="*/ 3 h 19"/>
                  <a:gd name="T2" fmla="*/ 3 w 8"/>
                  <a:gd name="T3" fmla="*/ 1 h 19"/>
                  <a:gd name="T4" fmla="*/ 3 w 8"/>
                  <a:gd name="T5" fmla="*/ 0 h 19"/>
                  <a:gd name="T6" fmla="*/ 4 w 8"/>
                  <a:gd name="T7" fmla="*/ 0 h 19"/>
                  <a:gd name="T8" fmla="*/ 6 w 8"/>
                  <a:gd name="T9" fmla="*/ 0 h 19"/>
                  <a:gd name="T10" fmla="*/ 8 w 8"/>
                  <a:gd name="T11" fmla="*/ 0 h 19"/>
                  <a:gd name="T12" fmla="*/ 8 w 8"/>
                  <a:gd name="T13" fmla="*/ 1 h 19"/>
                  <a:gd name="T14" fmla="*/ 8 w 8"/>
                  <a:gd name="T15" fmla="*/ 3 h 19"/>
                  <a:gd name="T16" fmla="*/ 6 w 8"/>
                  <a:gd name="T17" fmla="*/ 16 h 19"/>
                  <a:gd name="T18" fmla="*/ 4 w 8"/>
                  <a:gd name="T19" fmla="*/ 18 h 19"/>
                  <a:gd name="T20" fmla="*/ 4 w 8"/>
                  <a:gd name="T21" fmla="*/ 19 h 19"/>
                  <a:gd name="T22" fmla="*/ 3 w 8"/>
                  <a:gd name="T23" fmla="*/ 19 h 19"/>
                  <a:gd name="T24" fmla="*/ 1 w 8"/>
                  <a:gd name="T25" fmla="*/ 18 h 19"/>
                  <a:gd name="T26" fmla="*/ 0 w 8"/>
                  <a:gd name="T27" fmla="*/ 18 h 19"/>
                  <a:gd name="T28" fmla="*/ 0 w 8"/>
                  <a:gd name="T29" fmla="*/ 16 h 19"/>
                  <a:gd name="T30" fmla="*/ 0 w 8"/>
                  <a:gd name="T31" fmla="*/ 14 h 19"/>
                  <a:gd name="T32" fmla="*/ 1 w 8"/>
                  <a:gd name="T33" fmla="*/ 3 h 19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8" h="19">
                    <a:moveTo>
                      <a:pt x="1" y="3"/>
                    </a:moveTo>
                    <a:lnTo>
                      <a:pt x="3" y="1"/>
                    </a:lnTo>
                    <a:lnTo>
                      <a:pt x="3" y="0"/>
                    </a:lnTo>
                    <a:lnTo>
                      <a:pt x="4" y="0"/>
                    </a:lnTo>
                    <a:lnTo>
                      <a:pt x="6" y="0"/>
                    </a:lnTo>
                    <a:lnTo>
                      <a:pt x="8" y="0"/>
                    </a:lnTo>
                    <a:lnTo>
                      <a:pt x="8" y="1"/>
                    </a:lnTo>
                    <a:lnTo>
                      <a:pt x="8" y="3"/>
                    </a:lnTo>
                    <a:lnTo>
                      <a:pt x="6" y="16"/>
                    </a:lnTo>
                    <a:lnTo>
                      <a:pt x="4" y="18"/>
                    </a:lnTo>
                    <a:lnTo>
                      <a:pt x="4" y="19"/>
                    </a:lnTo>
                    <a:lnTo>
                      <a:pt x="3" y="19"/>
                    </a:lnTo>
                    <a:lnTo>
                      <a:pt x="1" y="18"/>
                    </a:lnTo>
                    <a:lnTo>
                      <a:pt x="0" y="18"/>
                    </a:lnTo>
                    <a:lnTo>
                      <a:pt x="0" y="16"/>
                    </a:lnTo>
                    <a:lnTo>
                      <a:pt x="0" y="14"/>
                    </a:lnTo>
                    <a:lnTo>
                      <a:pt x="1" y="3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27" name="Freeform 193"/>
              <p:cNvSpPr>
                <a:spLocks/>
              </p:cNvSpPr>
              <p:nvPr/>
            </p:nvSpPr>
            <p:spPr bwMode="auto">
              <a:xfrm>
                <a:off x="2025" y="3065"/>
                <a:ext cx="10" cy="20"/>
              </a:xfrm>
              <a:custGeom>
                <a:avLst/>
                <a:gdLst>
                  <a:gd name="T0" fmla="*/ 4 w 10"/>
                  <a:gd name="T1" fmla="*/ 3 h 20"/>
                  <a:gd name="T2" fmla="*/ 4 w 10"/>
                  <a:gd name="T3" fmla="*/ 2 h 20"/>
                  <a:gd name="T4" fmla="*/ 5 w 10"/>
                  <a:gd name="T5" fmla="*/ 2 h 20"/>
                  <a:gd name="T6" fmla="*/ 7 w 10"/>
                  <a:gd name="T7" fmla="*/ 0 h 20"/>
                  <a:gd name="T8" fmla="*/ 8 w 10"/>
                  <a:gd name="T9" fmla="*/ 0 h 20"/>
                  <a:gd name="T10" fmla="*/ 8 w 10"/>
                  <a:gd name="T11" fmla="*/ 2 h 20"/>
                  <a:gd name="T12" fmla="*/ 10 w 10"/>
                  <a:gd name="T13" fmla="*/ 2 h 20"/>
                  <a:gd name="T14" fmla="*/ 10 w 10"/>
                  <a:gd name="T15" fmla="*/ 3 h 20"/>
                  <a:gd name="T16" fmla="*/ 10 w 10"/>
                  <a:gd name="T17" fmla="*/ 5 h 20"/>
                  <a:gd name="T18" fmla="*/ 7 w 10"/>
                  <a:gd name="T19" fmla="*/ 18 h 20"/>
                  <a:gd name="T20" fmla="*/ 7 w 10"/>
                  <a:gd name="T21" fmla="*/ 20 h 20"/>
                  <a:gd name="T22" fmla="*/ 5 w 10"/>
                  <a:gd name="T23" fmla="*/ 20 h 20"/>
                  <a:gd name="T24" fmla="*/ 4 w 10"/>
                  <a:gd name="T25" fmla="*/ 20 h 20"/>
                  <a:gd name="T26" fmla="*/ 2 w 10"/>
                  <a:gd name="T27" fmla="*/ 20 h 20"/>
                  <a:gd name="T28" fmla="*/ 2 w 10"/>
                  <a:gd name="T29" fmla="*/ 18 h 20"/>
                  <a:gd name="T30" fmla="*/ 0 w 10"/>
                  <a:gd name="T31" fmla="*/ 18 h 20"/>
                  <a:gd name="T32" fmla="*/ 0 w 10"/>
                  <a:gd name="T33" fmla="*/ 17 h 20"/>
                  <a:gd name="T34" fmla="*/ 4 w 10"/>
                  <a:gd name="T35" fmla="*/ 3 h 20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10" h="20">
                    <a:moveTo>
                      <a:pt x="4" y="3"/>
                    </a:moveTo>
                    <a:lnTo>
                      <a:pt x="4" y="2"/>
                    </a:lnTo>
                    <a:lnTo>
                      <a:pt x="5" y="2"/>
                    </a:lnTo>
                    <a:lnTo>
                      <a:pt x="7" y="0"/>
                    </a:lnTo>
                    <a:lnTo>
                      <a:pt x="8" y="0"/>
                    </a:lnTo>
                    <a:lnTo>
                      <a:pt x="8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10" y="5"/>
                    </a:lnTo>
                    <a:lnTo>
                      <a:pt x="7" y="18"/>
                    </a:lnTo>
                    <a:lnTo>
                      <a:pt x="7" y="20"/>
                    </a:lnTo>
                    <a:lnTo>
                      <a:pt x="5" y="20"/>
                    </a:lnTo>
                    <a:lnTo>
                      <a:pt x="4" y="20"/>
                    </a:lnTo>
                    <a:lnTo>
                      <a:pt x="2" y="20"/>
                    </a:lnTo>
                    <a:lnTo>
                      <a:pt x="2" y="18"/>
                    </a:lnTo>
                    <a:lnTo>
                      <a:pt x="0" y="18"/>
                    </a:lnTo>
                    <a:lnTo>
                      <a:pt x="0" y="17"/>
                    </a:lnTo>
                    <a:lnTo>
                      <a:pt x="4" y="3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28" name="Freeform 194"/>
              <p:cNvSpPr>
                <a:spLocks/>
              </p:cNvSpPr>
              <p:nvPr/>
            </p:nvSpPr>
            <p:spPr bwMode="auto">
              <a:xfrm>
                <a:off x="2024" y="3078"/>
                <a:ext cx="9" cy="20"/>
              </a:xfrm>
              <a:custGeom>
                <a:avLst/>
                <a:gdLst>
                  <a:gd name="T0" fmla="*/ 1 w 9"/>
                  <a:gd name="T1" fmla="*/ 4 h 20"/>
                  <a:gd name="T2" fmla="*/ 1 w 9"/>
                  <a:gd name="T3" fmla="*/ 2 h 20"/>
                  <a:gd name="T4" fmla="*/ 3 w 9"/>
                  <a:gd name="T5" fmla="*/ 2 h 20"/>
                  <a:gd name="T6" fmla="*/ 3 w 9"/>
                  <a:gd name="T7" fmla="*/ 0 h 20"/>
                  <a:gd name="T8" fmla="*/ 5 w 9"/>
                  <a:gd name="T9" fmla="*/ 0 h 20"/>
                  <a:gd name="T10" fmla="*/ 6 w 9"/>
                  <a:gd name="T11" fmla="*/ 0 h 20"/>
                  <a:gd name="T12" fmla="*/ 8 w 9"/>
                  <a:gd name="T13" fmla="*/ 0 h 20"/>
                  <a:gd name="T14" fmla="*/ 8 w 9"/>
                  <a:gd name="T15" fmla="*/ 2 h 20"/>
                  <a:gd name="T16" fmla="*/ 8 w 9"/>
                  <a:gd name="T17" fmla="*/ 4 h 20"/>
                  <a:gd name="T18" fmla="*/ 9 w 9"/>
                  <a:gd name="T19" fmla="*/ 4 h 20"/>
                  <a:gd name="T20" fmla="*/ 8 w 9"/>
                  <a:gd name="T21" fmla="*/ 5 h 20"/>
                  <a:gd name="T22" fmla="*/ 5 w 9"/>
                  <a:gd name="T23" fmla="*/ 17 h 20"/>
                  <a:gd name="T24" fmla="*/ 5 w 9"/>
                  <a:gd name="T25" fmla="*/ 18 h 20"/>
                  <a:gd name="T26" fmla="*/ 5 w 9"/>
                  <a:gd name="T27" fmla="*/ 20 h 20"/>
                  <a:gd name="T28" fmla="*/ 3 w 9"/>
                  <a:gd name="T29" fmla="*/ 20 h 20"/>
                  <a:gd name="T30" fmla="*/ 1 w 9"/>
                  <a:gd name="T31" fmla="*/ 20 h 20"/>
                  <a:gd name="T32" fmla="*/ 0 w 9"/>
                  <a:gd name="T33" fmla="*/ 20 h 20"/>
                  <a:gd name="T34" fmla="*/ 0 w 9"/>
                  <a:gd name="T35" fmla="*/ 18 h 20"/>
                  <a:gd name="T36" fmla="*/ 0 w 9"/>
                  <a:gd name="T37" fmla="*/ 17 h 20"/>
                  <a:gd name="T38" fmla="*/ 0 w 9"/>
                  <a:gd name="T39" fmla="*/ 15 h 20"/>
                  <a:gd name="T40" fmla="*/ 1 w 9"/>
                  <a:gd name="T41" fmla="*/ 4 h 20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9" h="20">
                    <a:moveTo>
                      <a:pt x="1" y="4"/>
                    </a:moveTo>
                    <a:lnTo>
                      <a:pt x="1" y="2"/>
                    </a:lnTo>
                    <a:lnTo>
                      <a:pt x="3" y="2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6" y="0"/>
                    </a:lnTo>
                    <a:lnTo>
                      <a:pt x="8" y="0"/>
                    </a:lnTo>
                    <a:lnTo>
                      <a:pt x="8" y="2"/>
                    </a:lnTo>
                    <a:lnTo>
                      <a:pt x="8" y="4"/>
                    </a:lnTo>
                    <a:lnTo>
                      <a:pt x="9" y="4"/>
                    </a:lnTo>
                    <a:lnTo>
                      <a:pt x="8" y="5"/>
                    </a:lnTo>
                    <a:lnTo>
                      <a:pt x="5" y="17"/>
                    </a:lnTo>
                    <a:lnTo>
                      <a:pt x="5" y="18"/>
                    </a:lnTo>
                    <a:lnTo>
                      <a:pt x="5" y="20"/>
                    </a:lnTo>
                    <a:lnTo>
                      <a:pt x="3" y="20"/>
                    </a:lnTo>
                    <a:lnTo>
                      <a:pt x="1" y="20"/>
                    </a:lnTo>
                    <a:lnTo>
                      <a:pt x="0" y="20"/>
                    </a:lnTo>
                    <a:lnTo>
                      <a:pt x="0" y="18"/>
                    </a:lnTo>
                    <a:lnTo>
                      <a:pt x="0" y="17"/>
                    </a:lnTo>
                    <a:lnTo>
                      <a:pt x="0" y="15"/>
                    </a:lnTo>
                    <a:lnTo>
                      <a:pt x="1" y="4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29" name="Freeform 195"/>
              <p:cNvSpPr>
                <a:spLocks/>
              </p:cNvSpPr>
              <p:nvPr/>
            </p:nvSpPr>
            <p:spPr bwMode="auto">
              <a:xfrm>
                <a:off x="2019" y="3091"/>
                <a:ext cx="10" cy="18"/>
              </a:xfrm>
              <a:custGeom>
                <a:avLst/>
                <a:gdLst>
                  <a:gd name="T0" fmla="*/ 5 w 10"/>
                  <a:gd name="T1" fmla="*/ 2 h 18"/>
                  <a:gd name="T2" fmla="*/ 5 w 10"/>
                  <a:gd name="T3" fmla="*/ 0 h 18"/>
                  <a:gd name="T4" fmla="*/ 6 w 10"/>
                  <a:gd name="T5" fmla="*/ 0 h 18"/>
                  <a:gd name="T6" fmla="*/ 8 w 10"/>
                  <a:gd name="T7" fmla="*/ 0 h 18"/>
                  <a:gd name="T8" fmla="*/ 10 w 10"/>
                  <a:gd name="T9" fmla="*/ 0 h 18"/>
                  <a:gd name="T10" fmla="*/ 10 w 10"/>
                  <a:gd name="T11" fmla="*/ 2 h 18"/>
                  <a:gd name="T12" fmla="*/ 10 w 10"/>
                  <a:gd name="T13" fmla="*/ 4 h 18"/>
                  <a:gd name="T14" fmla="*/ 6 w 10"/>
                  <a:gd name="T15" fmla="*/ 17 h 18"/>
                  <a:gd name="T16" fmla="*/ 5 w 10"/>
                  <a:gd name="T17" fmla="*/ 17 h 18"/>
                  <a:gd name="T18" fmla="*/ 5 w 10"/>
                  <a:gd name="T19" fmla="*/ 18 h 18"/>
                  <a:gd name="T20" fmla="*/ 3 w 10"/>
                  <a:gd name="T21" fmla="*/ 18 h 18"/>
                  <a:gd name="T22" fmla="*/ 1 w 10"/>
                  <a:gd name="T23" fmla="*/ 18 h 18"/>
                  <a:gd name="T24" fmla="*/ 1 w 10"/>
                  <a:gd name="T25" fmla="*/ 17 h 18"/>
                  <a:gd name="T26" fmla="*/ 0 w 10"/>
                  <a:gd name="T27" fmla="*/ 17 h 18"/>
                  <a:gd name="T28" fmla="*/ 0 w 10"/>
                  <a:gd name="T29" fmla="*/ 15 h 18"/>
                  <a:gd name="T30" fmla="*/ 5 w 10"/>
                  <a:gd name="T31" fmla="*/ 2 h 18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10" h="18">
                    <a:moveTo>
                      <a:pt x="5" y="2"/>
                    </a:moveTo>
                    <a:lnTo>
                      <a:pt x="5" y="0"/>
                    </a:lnTo>
                    <a:lnTo>
                      <a:pt x="6" y="0"/>
                    </a:lnTo>
                    <a:lnTo>
                      <a:pt x="8" y="0"/>
                    </a:lnTo>
                    <a:lnTo>
                      <a:pt x="10" y="0"/>
                    </a:lnTo>
                    <a:lnTo>
                      <a:pt x="10" y="2"/>
                    </a:lnTo>
                    <a:lnTo>
                      <a:pt x="10" y="4"/>
                    </a:lnTo>
                    <a:lnTo>
                      <a:pt x="6" y="17"/>
                    </a:lnTo>
                    <a:lnTo>
                      <a:pt x="5" y="17"/>
                    </a:lnTo>
                    <a:lnTo>
                      <a:pt x="5" y="18"/>
                    </a:lnTo>
                    <a:lnTo>
                      <a:pt x="3" y="18"/>
                    </a:lnTo>
                    <a:lnTo>
                      <a:pt x="1" y="18"/>
                    </a:lnTo>
                    <a:lnTo>
                      <a:pt x="1" y="17"/>
                    </a:lnTo>
                    <a:lnTo>
                      <a:pt x="0" y="17"/>
                    </a:lnTo>
                    <a:lnTo>
                      <a:pt x="0" y="15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30" name="Freeform 196"/>
              <p:cNvSpPr>
                <a:spLocks/>
              </p:cNvSpPr>
              <p:nvPr/>
            </p:nvSpPr>
            <p:spPr bwMode="auto">
              <a:xfrm>
                <a:off x="2014" y="3103"/>
                <a:ext cx="11" cy="18"/>
              </a:xfrm>
              <a:custGeom>
                <a:avLst/>
                <a:gdLst>
                  <a:gd name="T0" fmla="*/ 5 w 11"/>
                  <a:gd name="T1" fmla="*/ 1 h 18"/>
                  <a:gd name="T2" fmla="*/ 6 w 11"/>
                  <a:gd name="T3" fmla="*/ 0 h 18"/>
                  <a:gd name="T4" fmla="*/ 8 w 11"/>
                  <a:gd name="T5" fmla="*/ 0 h 18"/>
                  <a:gd name="T6" fmla="*/ 10 w 11"/>
                  <a:gd name="T7" fmla="*/ 0 h 18"/>
                  <a:gd name="T8" fmla="*/ 11 w 11"/>
                  <a:gd name="T9" fmla="*/ 0 h 18"/>
                  <a:gd name="T10" fmla="*/ 11 w 11"/>
                  <a:gd name="T11" fmla="*/ 1 h 18"/>
                  <a:gd name="T12" fmla="*/ 11 w 11"/>
                  <a:gd name="T13" fmla="*/ 3 h 18"/>
                  <a:gd name="T14" fmla="*/ 11 w 11"/>
                  <a:gd name="T15" fmla="*/ 5 h 18"/>
                  <a:gd name="T16" fmla="*/ 6 w 11"/>
                  <a:gd name="T17" fmla="*/ 16 h 18"/>
                  <a:gd name="T18" fmla="*/ 6 w 11"/>
                  <a:gd name="T19" fmla="*/ 18 h 18"/>
                  <a:gd name="T20" fmla="*/ 5 w 11"/>
                  <a:gd name="T21" fmla="*/ 18 h 18"/>
                  <a:gd name="T22" fmla="*/ 3 w 11"/>
                  <a:gd name="T23" fmla="*/ 18 h 18"/>
                  <a:gd name="T24" fmla="*/ 1 w 11"/>
                  <a:gd name="T25" fmla="*/ 18 h 18"/>
                  <a:gd name="T26" fmla="*/ 1 w 11"/>
                  <a:gd name="T27" fmla="*/ 16 h 18"/>
                  <a:gd name="T28" fmla="*/ 0 w 11"/>
                  <a:gd name="T29" fmla="*/ 16 h 18"/>
                  <a:gd name="T30" fmla="*/ 0 w 11"/>
                  <a:gd name="T31" fmla="*/ 15 h 18"/>
                  <a:gd name="T32" fmla="*/ 0 w 11"/>
                  <a:gd name="T33" fmla="*/ 13 h 18"/>
                  <a:gd name="T34" fmla="*/ 1 w 11"/>
                  <a:gd name="T35" fmla="*/ 13 h 18"/>
                  <a:gd name="T36" fmla="*/ 5 w 11"/>
                  <a:gd name="T37" fmla="*/ 1 h 18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11" h="18">
                    <a:moveTo>
                      <a:pt x="5" y="1"/>
                    </a:moveTo>
                    <a:lnTo>
                      <a:pt x="6" y="0"/>
                    </a:lnTo>
                    <a:lnTo>
                      <a:pt x="8" y="0"/>
                    </a:lnTo>
                    <a:lnTo>
                      <a:pt x="10" y="0"/>
                    </a:lnTo>
                    <a:lnTo>
                      <a:pt x="11" y="0"/>
                    </a:lnTo>
                    <a:lnTo>
                      <a:pt x="11" y="1"/>
                    </a:lnTo>
                    <a:lnTo>
                      <a:pt x="11" y="3"/>
                    </a:lnTo>
                    <a:lnTo>
                      <a:pt x="11" y="5"/>
                    </a:lnTo>
                    <a:lnTo>
                      <a:pt x="6" y="16"/>
                    </a:lnTo>
                    <a:lnTo>
                      <a:pt x="6" y="18"/>
                    </a:lnTo>
                    <a:lnTo>
                      <a:pt x="5" y="18"/>
                    </a:lnTo>
                    <a:lnTo>
                      <a:pt x="3" y="18"/>
                    </a:lnTo>
                    <a:lnTo>
                      <a:pt x="1" y="18"/>
                    </a:lnTo>
                    <a:lnTo>
                      <a:pt x="1" y="16"/>
                    </a:lnTo>
                    <a:lnTo>
                      <a:pt x="0" y="16"/>
                    </a:lnTo>
                    <a:lnTo>
                      <a:pt x="0" y="15"/>
                    </a:lnTo>
                    <a:lnTo>
                      <a:pt x="0" y="13"/>
                    </a:lnTo>
                    <a:lnTo>
                      <a:pt x="1" y="13"/>
                    </a:lnTo>
                    <a:lnTo>
                      <a:pt x="5" y="1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31" name="Freeform 197"/>
              <p:cNvSpPr>
                <a:spLocks/>
              </p:cNvSpPr>
              <p:nvPr/>
            </p:nvSpPr>
            <p:spPr bwMode="auto">
              <a:xfrm>
                <a:off x="2009" y="3114"/>
                <a:ext cx="11" cy="18"/>
              </a:xfrm>
              <a:custGeom>
                <a:avLst/>
                <a:gdLst>
                  <a:gd name="T0" fmla="*/ 6 w 11"/>
                  <a:gd name="T1" fmla="*/ 2 h 18"/>
                  <a:gd name="T2" fmla="*/ 6 w 11"/>
                  <a:gd name="T3" fmla="*/ 0 h 18"/>
                  <a:gd name="T4" fmla="*/ 8 w 11"/>
                  <a:gd name="T5" fmla="*/ 0 h 18"/>
                  <a:gd name="T6" fmla="*/ 10 w 11"/>
                  <a:gd name="T7" fmla="*/ 0 h 18"/>
                  <a:gd name="T8" fmla="*/ 11 w 11"/>
                  <a:gd name="T9" fmla="*/ 0 h 18"/>
                  <a:gd name="T10" fmla="*/ 11 w 11"/>
                  <a:gd name="T11" fmla="*/ 2 h 18"/>
                  <a:gd name="T12" fmla="*/ 11 w 11"/>
                  <a:gd name="T13" fmla="*/ 4 h 18"/>
                  <a:gd name="T14" fmla="*/ 11 w 11"/>
                  <a:gd name="T15" fmla="*/ 5 h 18"/>
                  <a:gd name="T16" fmla="*/ 6 w 11"/>
                  <a:gd name="T17" fmla="*/ 17 h 18"/>
                  <a:gd name="T18" fmla="*/ 6 w 11"/>
                  <a:gd name="T19" fmla="*/ 18 h 18"/>
                  <a:gd name="T20" fmla="*/ 5 w 11"/>
                  <a:gd name="T21" fmla="*/ 18 h 18"/>
                  <a:gd name="T22" fmla="*/ 3 w 11"/>
                  <a:gd name="T23" fmla="*/ 18 h 18"/>
                  <a:gd name="T24" fmla="*/ 2 w 11"/>
                  <a:gd name="T25" fmla="*/ 18 h 18"/>
                  <a:gd name="T26" fmla="*/ 0 w 11"/>
                  <a:gd name="T27" fmla="*/ 18 h 18"/>
                  <a:gd name="T28" fmla="*/ 0 w 11"/>
                  <a:gd name="T29" fmla="*/ 17 h 18"/>
                  <a:gd name="T30" fmla="*/ 0 w 11"/>
                  <a:gd name="T31" fmla="*/ 15 h 18"/>
                  <a:gd name="T32" fmla="*/ 0 w 11"/>
                  <a:gd name="T33" fmla="*/ 13 h 18"/>
                  <a:gd name="T34" fmla="*/ 6 w 11"/>
                  <a:gd name="T35" fmla="*/ 2 h 18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11" h="18">
                    <a:moveTo>
                      <a:pt x="6" y="2"/>
                    </a:moveTo>
                    <a:lnTo>
                      <a:pt x="6" y="0"/>
                    </a:lnTo>
                    <a:lnTo>
                      <a:pt x="8" y="0"/>
                    </a:lnTo>
                    <a:lnTo>
                      <a:pt x="10" y="0"/>
                    </a:lnTo>
                    <a:lnTo>
                      <a:pt x="11" y="0"/>
                    </a:lnTo>
                    <a:lnTo>
                      <a:pt x="11" y="2"/>
                    </a:lnTo>
                    <a:lnTo>
                      <a:pt x="11" y="4"/>
                    </a:lnTo>
                    <a:lnTo>
                      <a:pt x="11" y="5"/>
                    </a:lnTo>
                    <a:lnTo>
                      <a:pt x="6" y="17"/>
                    </a:lnTo>
                    <a:lnTo>
                      <a:pt x="6" y="18"/>
                    </a:lnTo>
                    <a:lnTo>
                      <a:pt x="5" y="18"/>
                    </a:lnTo>
                    <a:lnTo>
                      <a:pt x="3" y="18"/>
                    </a:lnTo>
                    <a:lnTo>
                      <a:pt x="2" y="18"/>
                    </a:lnTo>
                    <a:lnTo>
                      <a:pt x="0" y="18"/>
                    </a:lnTo>
                    <a:lnTo>
                      <a:pt x="0" y="17"/>
                    </a:lnTo>
                    <a:lnTo>
                      <a:pt x="0" y="15"/>
                    </a:lnTo>
                    <a:lnTo>
                      <a:pt x="0" y="13"/>
                    </a:lnTo>
                    <a:lnTo>
                      <a:pt x="6" y="2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32" name="Freeform 198"/>
              <p:cNvSpPr>
                <a:spLocks/>
              </p:cNvSpPr>
              <p:nvPr/>
            </p:nvSpPr>
            <p:spPr bwMode="auto">
              <a:xfrm>
                <a:off x="2004" y="3126"/>
                <a:ext cx="11" cy="16"/>
              </a:xfrm>
              <a:custGeom>
                <a:avLst/>
                <a:gdLst>
                  <a:gd name="T0" fmla="*/ 5 w 11"/>
                  <a:gd name="T1" fmla="*/ 1 h 16"/>
                  <a:gd name="T2" fmla="*/ 7 w 11"/>
                  <a:gd name="T3" fmla="*/ 0 h 16"/>
                  <a:gd name="T4" fmla="*/ 8 w 11"/>
                  <a:gd name="T5" fmla="*/ 0 h 16"/>
                  <a:gd name="T6" fmla="*/ 10 w 11"/>
                  <a:gd name="T7" fmla="*/ 0 h 16"/>
                  <a:gd name="T8" fmla="*/ 11 w 11"/>
                  <a:gd name="T9" fmla="*/ 1 h 16"/>
                  <a:gd name="T10" fmla="*/ 11 w 11"/>
                  <a:gd name="T11" fmla="*/ 3 h 16"/>
                  <a:gd name="T12" fmla="*/ 11 w 11"/>
                  <a:gd name="T13" fmla="*/ 5 h 16"/>
                  <a:gd name="T14" fmla="*/ 5 w 11"/>
                  <a:gd name="T15" fmla="*/ 16 h 16"/>
                  <a:gd name="T16" fmla="*/ 0 w 11"/>
                  <a:gd name="T17" fmla="*/ 13 h 16"/>
                  <a:gd name="T18" fmla="*/ 5 w 11"/>
                  <a:gd name="T19" fmla="*/ 1 h 1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11" h="16">
                    <a:moveTo>
                      <a:pt x="5" y="1"/>
                    </a:moveTo>
                    <a:lnTo>
                      <a:pt x="7" y="0"/>
                    </a:lnTo>
                    <a:lnTo>
                      <a:pt x="8" y="0"/>
                    </a:lnTo>
                    <a:lnTo>
                      <a:pt x="10" y="0"/>
                    </a:lnTo>
                    <a:lnTo>
                      <a:pt x="11" y="1"/>
                    </a:lnTo>
                    <a:lnTo>
                      <a:pt x="11" y="3"/>
                    </a:lnTo>
                    <a:lnTo>
                      <a:pt x="11" y="5"/>
                    </a:lnTo>
                    <a:lnTo>
                      <a:pt x="5" y="16"/>
                    </a:lnTo>
                    <a:lnTo>
                      <a:pt x="0" y="13"/>
                    </a:lnTo>
                    <a:lnTo>
                      <a:pt x="5" y="1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33" name="Freeform 199"/>
              <p:cNvSpPr>
                <a:spLocks/>
              </p:cNvSpPr>
              <p:nvPr/>
            </p:nvSpPr>
            <p:spPr bwMode="auto">
              <a:xfrm>
                <a:off x="1582" y="3162"/>
                <a:ext cx="15" cy="19"/>
              </a:xfrm>
              <a:custGeom>
                <a:avLst/>
                <a:gdLst>
                  <a:gd name="T0" fmla="*/ 0 w 15"/>
                  <a:gd name="T1" fmla="*/ 3 h 19"/>
                  <a:gd name="T2" fmla="*/ 5 w 15"/>
                  <a:gd name="T3" fmla="*/ 0 h 19"/>
                  <a:gd name="T4" fmla="*/ 15 w 15"/>
                  <a:gd name="T5" fmla="*/ 14 h 19"/>
                  <a:gd name="T6" fmla="*/ 15 w 15"/>
                  <a:gd name="T7" fmla="*/ 16 h 19"/>
                  <a:gd name="T8" fmla="*/ 15 w 15"/>
                  <a:gd name="T9" fmla="*/ 18 h 19"/>
                  <a:gd name="T10" fmla="*/ 13 w 15"/>
                  <a:gd name="T11" fmla="*/ 18 h 19"/>
                  <a:gd name="T12" fmla="*/ 13 w 15"/>
                  <a:gd name="T13" fmla="*/ 19 h 19"/>
                  <a:gd name="T14" fmla="*/ 11 w 15"/>
                  <a:gd name="T15" fmla="*/ 19 h 19"/>
                  <a:gd name="T16" fmla="*/ 10 w 15"/>
                  <a:gd name="T17" fmla="*/ 19 h 19"/>
                  <a:gd name="T18" fmla="*/ 8 w 15"/>
                  <a:gd name="T19" fmla="*/ 18 h 19"/>
                  <a:gd name="T20" fmla="*/ 0 w 15"/>
                  <a:gd name="T21" fmla="*/ 3 h 19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5" h="19">
                    <a:moveTo>
                      <a:pt x="0" y="3"/>
                    </a:moveTo>
                    <a:lnTo>
                      <a:pt x="5" y="0"/>
                    </a:lnTo>
                    <a:lnTo>
                      <a:pt x="15" y="14"/>
                    </a:lnTo>
                    <a:lnTo>
                      <a:pt x="15" y="16"/>
                    </a:lnTo>
                    <a:lnTo>
                      <a:pt x="15" y="18"/>
                    </a:lnTo>
                    <a:lnTo>
                      <a:pt x="13" y="18"/>
                    </a:lnTo>
                    <a:lnTo>
                      <a:pt x="13" y="19"/>
                    </a:lnTo>
                    <a:lnTo>
                      <a:pt x="11" y="19"/>
                    </a:lnTo>
                    <a:lnTo>
                      <a:pt x="10" y="19"/>
                    </a:lnTo>
                    <a:lnTo>
                      <a:pt x="8" y="18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34" name="Freeform 200"/>
              <p:cNvSpPr>
                <a:spLocks/>
              </p:cNvSpPr>
              <p:nvPr/>
            </p:nvSpPr>
            <p:spPr bwMode="auto">
              <a:xfrm>
                <a:off x="1590" y="3175"/>
                <a:ext cx="15" cy="21"/>
              </a:xfrm>
              <a:custGeom>
                <a:avLst/>
                <a:gdLst>
                  <a:gd name="T0" fmla="*/ 0 w 15"/>
                  <a:gd name="T1" fmla="*/ 5 h 21"/>
                  <a:gd name="T2" fmla="*/ 0 w 15"/>
                  <a:gd name="T3" fmla="*/ 3 h 21"/>
                  <a:gd name="T4" fmla="*/ 0 w 15"/>
                  <a:gd name="T5" fmla="*/ 1 h 21"/>
                  <a:gd name="T6" fmla="*/ 2 w 15"/>
                  <a:gd name="T7" fmla="*/ 0 h 21"/>
                  <a:gd name="T8" fmla="*/ 3 w 15"/>
                  <a:gd name="T9" fmla="*/ 0 h 21"/>
                  <a:gd name="T10" fmla="*/ 5 w 15"/>
                  <a:gd name="T11" fmla="*/ 0 h 21"/>
                  <a:gd name="T12" fmla="*/ 5 w 15"/>
                  <a:gd name="T13" fmla="*/ 1 h 21"/>
                  <a:gd name="T14" fmla="*/ 7 w 15"/>
                  <a:gd name="T15" fmla="*/ 1 h 21"/>
                  <a:gd name="T16" fmla="*/ 15 w 15"/>
                  <a:gd name="T17" fmla="*/ 16 h 21"/>
                  <a:gd name="T18" fmla="*/ 15 w 15"/>
                  <a:gd name="T19" fmla="*/ 18 h 21"/>
                  <a:gd name="T20" fmla="*/ 15 w 15"/>
                  <a:gd name="T21" fmla="*/ 19 h 21"/>
                  <a:gd name="T22" fmla="*/ 13 w 15"/>
                  <a:gd name="T23" fmla="*/ 21 h 21"/>
                  <a:gd name="T24" fmla="*/ 11 w 15"/>
                  <a:gd name="T25" fmla="*/ 21 h 21"/>
                  <a:gd name="T26" fmla="*/ 10 w 15"/>
                  <a:gd name="T27" fmla="*/ 21 h 21"/>
                  <a:gd name="T28" fmla="*/ 8 w 15"/>
                  <a:gd name="T29" fmla="*/ 21 h 21"/>
                  <a:gd name="T30" fmla="*/ 8 w 15"/>
                  <a:gd name="T31" fmla="*/ 19 h 21"/>
                  <a:gd name="T32" fmla="*/ 0 w 15"/>
                  <a:gd name="T33" fmla="*/ 5 h 21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15" h="21">
                    <a:moveTo>
                      <a:pt x="0" y="5"/>
                    </a:moveTo>
                    <a:lnTo>
                      <a:pt x="0" y="3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5" y="1"/>
                    </a:lnTo>
                    <a:lnTo>
                      <a:pt x="7" y="1"/>
                    </a:lnTo>
                    <a:lnTo>
                      <a:pt x="15" y="16"/>
                    </a:lnTo>
                    <a:lnTo>
                      <a:pt x="15" y="18"/>
                    </a:lnTo>
                    <a:lnTo>
                      <a:pt x="15" y="19"/>
                    </a:lnTo>
                    <a:lnTo>
                      <a:pt x="13" y="21"/>
                    </a:lnTo>
                    <a:lnTo>
                      <a:pt x="11" y="21"/>
                    </a:lnTo>
                    <a:lnTo>
                      <a:pt x="10" y="21"/>
                    </a:lnTo>
                    <a:lnTo>
                      <a:pt x="8" y="21"/>
                    </a:lnTo>
                    <a:lnTo>
                      <a:pt x="8" y="19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35" name="Freeform 201"/>
              <p:cNvSpPr>
                <a:spLocks/>
              </p:cNvSpPr>
              <p:nvPr/>
            </p:nvSpPr>
            <p:spPr bwMode="auto">
              <a:xfrm>
                <a:off x="1598" y="3190"/>
                <a:ext cx="15" cy="22"/>
              </a:xfrm>
              <a:custGeom>
                <a:avLst/>
                <a:gdLst>
                  <a:gd name="T0" fmla="*/ 0 w 15"/>
                  <a:gd name="T1" fmla="*/ 4 h 22"/>
                  <a:gd name="T2" fmla="*/ 0 w 15"/>
                  <a:gd name="T3" fmla="*/ 3 h 22"/>
                  <a:gd name="T4" fmla="*/ 0 w 15"/>
                  <a:gd name="T5" fmla="*/ 1 h 22"/>
                  <a:gd name="T6" fmla="*/ 0 w 15"/>
                  <a:gd name="T7" fmla="*/ 0 h 22"/>
                  <a:gd name="T8" fmla="*/ 2 w 15"/>
                  <a:gd name="T9" fmla="*/ 0 h 22"/>
                  <a:gd name="T10" fmla="*/ 3 w 15"/>
                  <a:gd name="T11" fmla="*/ 0 h 22"/>
                  <a:gd name="T12" fmla="*/ 5 w 15"/>
                  <a:gd name="T13" fmla="*/ 0 h 22"/>
                  <a:gd name="T14" fmla="*/ 7 w 15"/>
                  <a:gd name="T15" fmla="*/ 0 h 22"/>
                  <a:gd name="T16" fmla="*/ 7 w 15"/>
                  <a:gd name="T17" fmla="*/ 1 h 22"/>
                  <a:gd name="T18" fmla="*/ 15 w 15"/>
                  <a:gd name="T19" fmla="*/ 16 h 22"/>
                  <a:gd name="T20" fmla="*/ 15 w 15"/>
                  <a:gd name="T21" fmla="*/ 18 h 22"/>
                  <a:gd name="T22" fmla="*/ 15 w 15"/>
                  <a:gd name="T23" fmla="*/ 19 h 22"/>
                  <a:gd name="T24" fmla="*/ 13 w 15"/>
                  <a:gd name="T25" fmla="*/ 21 h 22"/>
                  <a:gd name="T26" fmla="*/ 13 w 15"/>
                  <a:gd name="T27" fmla="*/ 22 h 22"/>
                  <a:gd name="T28" fmla="*/ 12 w 15"/>
                  <a:gd name="T29" fmla="*/ 22 h 22"/>
                  <a:gd name="T30" fmla="*/ 10 w 15"/>
                  <a:gd name="T31" fmla="*/ 22 h 22"/>
                  <a:gd name="T32" fmla="*/ 10 w 15"/>
                  <a:gd name="T33" fmla="*/ 21 h 22"/>
                  <a:gd name="T34" fmla="*/ 8 w 15"/>
                  <a:gd name="T35" fmla="*/ 19 h 22"/>
                  <a:gd name="T36" fmla="*/ 0 w 15"/>
                  <a:gd name="T37" fmla="*/ 4 h 22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15" h="22">
                    <a:moveTo>
                      <a:pt x="0" y="4"/>
                    </a:moveTo>
                    <a:lnTo>
                      <a:pt x="0" y="3"/>
                    </a:lnTo>
                    <a:lnTo>
                      <a:pt x="0" y="1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7" y="0"/>
                    </a:lnTo>
                    <a:lnTo>
                      <a:pt x="7" y="1"/>
                    </a:lnTo>
                    <a:lnTo>
                      <a:pt x="15" y="16"/>
                    </a:lnTo>
                    <a:lnTo>
                      <a:pt x="15" y="18"/>
                    </a:lnTo>
                    <a:lnTo>
                      <a:pt x="15" y="19"/>
                    </a:lnTo>
                    <a:lnTo>
                      <a:pt x="13" y="21"/>
                    </a:lnTo>
                    <a:lnTo>
                      <a:pt x="13" y="22"/>
                    </a:lnTo>
                    <a:lnTo>
                      <a:pt x="12" y="22"/>
                    </a:lnTo>
                    <a:lnTo>
                      <a:pt x="10" y="22"/>
                    </a:lnTo>
                    <a:lnTo>
                      <a:pt x="10" y="21"/>
                    </a:lnTo>
                    <a:lnTo>
                      <a:pt x="8" y="19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36" name="Freeform 202"/>
              <p:cNvSpPr>
                <a:spLocks/>
              </p:cNvSpPr>
              <p:nvPr/>
            </p:nvSpPr>
            <p:spPr bwMode="auto">
              <a:xfrm>
                <a:off x="1606" y="3204"/>
                <a:ext cx="15" cy="23"/>
              </a:xfrm>
              <a:custGeom>
                <a:avLst/>
                <a:gdLst>
                  <a:gd name="T0" fmla="*/ 0 w 15"/>
                  <a:gd name="T1" fmla="*/ 5 h 23"/>
                  <a:gd name="T2" fmla="*/ 0 w 15"/>
                  <a:gd name="T3" fmla="*/ 4 h 23"/>
                  <a:gd name="T4" fmla="*/ 0 w 15"/>
                  <a:gd name="T5" fmla="*/ 2 h 23"/>
                  <a:gd name="T6" fmla="*/ 2 w 15"/>
                  <a:gd name="T7" fmla="*/ 2 h 23"/>
                  <a:gd name="T8" fmla="*/ 2 w 15"/>
                  <a:gd name="T9" fmla="*/ 0 h 23"/>
                  <a:gd name="T10" fmla="*/ 4 w 15"/>
                  <a:gd name="T11" fmla="*/ 0 h 23"/>
                  <a:gd name="T12" fmla="*/ 5 w 15"/>
                  <a:gd name="T13" fmla="*/ 0 h 23"/>
                  <a:gd name="T14" fmla="*/ 5 w 15"/>
                  <a:gd name="T15" fmla="*/ 2 h 23"/>
                  <a:gd name="T16" fmla="*/ 7 w 15"/>
                  <a:gd name="T17" fmla="*/ 2 h 23"/>
                  <a:gd name="T18" fmla="*/ 13 w 15"/>
                  <a:gd name="T19" fmla="*/ 18 h 23"/>
                  <a:gd name="T20" fmla="*/ 15 w 15"/>
                  <a:gd name="T21" fmla="*/ 18 h 23"/>
                  <a:gd name="T22" fmla="*/ 15 w 15"/>
                  <a:gd name="T23" fmla="*/ 20 h 23"/>
                  <a:gd name="T24" fmla="*/ 15 w 15"/>
                  <a:gd name="T25" fmla="*/ 22 h 23"/>
                  <a:gd name="T26" fmla="*/ 13 w 15"/>
                  <a:gd name="T27" fmla="*/ 22 h 23"/>
                  <a:gd name="T28" fmla="*/ 13 w 15"/>
                  <a:gd name="T29" fmla="*/ 23 h 23"/>
                  <a:gd name="T30" fmla="*/ 12 w 15"/>
                  <a:gd name="T31" fmla="*/ 23 h 23"/>
                  <a:gd name="T32" fmla="*/ 10 w 15"/>
                  <a:gd name="T33" fmla="*/ 23 h 23"/>
                  <a:gd name="T34" fmla="*/ 9 w 15"/>
                  <a:gd name="T35" fmla="*/ 22 h 23"/>
                  <a:gd name="T36" fmla="*/ 0 w 15"/>
                  <a:gd name="T37" fmla="*/ 5 h 23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15" h="23">
                    <a:moveTo>
                      <a:pt x="0" y="5"/>
                    </a:moveTo>
                    <a:lnTo>
                      <a:pt x="0" y="4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5" y="0"/>
                    </a:lnTo>
                    <a:lnTo>
                      <a:pt x="5" y="2"/>
                    </a:lnTo>
                    <a:lnTo>
                      <a:pt x="7" y="2"/>
                    </a:lnTo>
                    <a:lnTo>
                      <a:pt x="13" y="18"/>
                    </a:lnTo>
                    <a:lnTo>
                      <a:pt x="15" y="18"/>
                    </a:lnTo>
                    <a:lnTo>
                      <a:pt x="15" y="20"/>
                    </a:lnTo>
                    <a:lnTo>
                      <a:pt x="15" y="22"/>
                    </a:lnTo>
                    <a:lnTo>
                      <a:pt x="13" y="22"/>
                    </a:lnTo>
                    <a:lnTo>
                      <a:pt x="13" y="23"/>
                    </a:lnTo>
                    <a:lnTo>
                      <a:pt x="12" y="23"/>
                    </a:lnTo>
                    <a:lnTo>
                      <a:pt x="10" y="23"/>
                    </a:lnTo>
                    <a:lnTo>
                      <a:pt x="9" y="22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37" name="Freeform 203"/>
              <p:cNvSpPr>
                <a:spLocks/>
              </p:cNvSpPr>
              <p:nvPr/>
            </p:nvSpPr>
            <p:spPr bwMode="auto">
              <a:xfrm>
                <a:off x="1615" y="3221"/>
                <a:ext cx="13" cy="23"/>
              </a:xfrm>
              <a:custGeom>
                <a:avLst/>
                <a:gdLst>
                  <a:gd name="T0" fmla="*/ 0 w 13"/>
                  <a:gd name="T1" fmla="*/ 5 h 23"/>
                  <a:gd name="T2" fmla="*/ 0 w 13"/>
                  <a:gd name="T3" fmla="*/ 3 h 23"/>
                  <a:gd name="T4" fmla="*/ 0 w 13"/>
                  <a:gd name="T5" fmla="*/ 1 h 23"/>
                  <a:gd name="T6" fmla="*/ 1 w 13"/>
                  <a:gd name="T7" fmla="*/ 0 h 23"/>
                  <a:gd name="T8" fmla="*/ 3 w 13"/>
                  <a:gd name="T9" fmla="*/ 0 h 23"/>
                  <a:gd name="T10" fmla="*/ 4 w 13"/>
                  <a:gd name="T11" fmla="*/ 0 h 23"/>
                  <a:gd name="T12" fmla="*/ 4 w 13"/>
                  <a:gd name="T13" fmla="*/ 1 h 23"/>
                  <a:gd name="T14" fmla="*/ 13 w 13"/>
                  <a:gd name="T15" fmla="*/ 18 h 23"/>
                  <a:gd name="T16" fmla="*/ 13 w 13"/>
                  <a:gd name="T17" fmla="*/ 19 h 23"/>
                  <a:gd name="T18" fmla="*/ 13 w 13"/>
                  <a:gd name="T19" fmla="*/ 21 h 23"/>
                  <a:gd name="T20" fmla="*/ 13 w 13"/>
                  <a:gd name="T21" fmla="*/ 23 h 23"/>
                  <a:gd name="T22" fmla="*/ 11 w 13"/>
                  <a:gd name="T23" fmla="*/ 23 h 23"/>
                  <a:gd name="T24" fmla="*/ 9 w 13"/>
                  <a:gd name="T25" fmla="*/ 23 h 23"/>
                  <a:gd name="T26" fmla="*/ 8 w 13"/>
                  <a:gd name="T27" fmla="*/ 23 h 23"/>
                  <a:gd name="T28" fmla="*/ 8 w 13"/>
                  <a:gd name="T29" fmla="*/ 21 h 23"/>
                  <a:gd name="T30" fmla="*/ 0 w 13"/>
                  <a:gd name="T31" fmla="*/ 5 h 23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13" h="23">
                    <a:moveTo>
                      <a:pt x="0" y="5"/>
                    </a:moveTo>
                    <a:lnTo>
                      <a:pt x="0" y="3"/>
                    </a:lnTo>
                    <a:lnTo>
                      <a:pt x="0" y="1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4" y="0"/>
                    </a:lnTo>
                    <a:lnTo>
                      <a:pt x="4" y="1"/>
                    </a:lnTo>
                    <a:lnTo>
                      <a:pt x="13" y="18"/>
                    </a:lnTo>
                    <a:lnTo>
                      <a:pt x="13" y="19"/>
                    </a:lnTo>
                    <a:lnTo>
                      <a:pt x="13" y="21"/>
                    </a:lnTo>
                    <a:lnTo>
                      <a:pt x="13" y="23"/>
                    </a:lnTo>
                    <a:lnTo>
                      <a:pt x="11" y="23"/>
                    </a:lnTo>
                    <a:lnTo>
                      <a:pt x="9" y="23"/>
                    </a:lnTo>
                    <a:lnTo>
                      <a:pt x="8" y="23"/>
                    </a:lnTo>
                    <a:lnTo>
                      <a:pt x="8" y="21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38" name="Freeform 204"/>
              <p:cNvSpPr>
                <a:spLocks/>
              </p:cNvSpPr>
              <p:nvPr/>
            </p:nvSpPr>
            <p:spPr bwMode="auto">
              <a:xfrm>
                <a:off x="1621" y="3237"/>
                <a:ext cx="15" cy="25"/>
              </a:xfrm>
              <a:custGeom>
                <a:avLst/>
                <a:gdLst>
                  <a:gd name="T0" fmla="*/ 2 w 15"/>
                  <a:gd name="T1" fmla="*/ 5 h 25"/>
                  <a:gd name="T2" fmla="*/ 0 w 15"/>
                  <a:gd name="T3" fmla="*/ 5 h 25"/>
                  <a:gd name="T4" fmla="*/ 0 w 15"/>
                  <a:gd name="T5" fmla="*/ 3 h 25"/>
                  <a:gd name="T6" fmla="*/ 2 w 15"/>
                  <a:gd name="T7" fmla="*/ 2 h 25"/>
                  <a:gd name="T8" fmla="*/ 2 w 15"/>
                  <a:gd name="T9" fmla="*/ 0 h 25"/>
                  <a:gd name="T10" fmla="*/ 3 w 15"/>
                  <a:gd name="T11" fmla="*/ 0 h 25"/>
                  <a:gd name="T12" fmla="*/ 5 w 15"/>
                  <a:gd name="T13" fmla="*/ 0 h 25"/>
                  <a:gd name="T14" fmla="*/ 7 w 15"/>
                  <a:gd name="T15" fmla="*/ 0 h 25"/>
                  <a:gd name="T16" fmla="*/ 7 w 15"/>
                  <a:gd name="T17" fmla="*/ 2 h 25"/>
                  <a:gd name="T18" fmla="*/ 15 w 15"/>
                  <a:gd name="T19" fmla="*/ 18 h 25"/>
                  <a:gd name="T20" fmla="*/ 15 w 15"/>
                  <a:gd name="T21" fmla="*/ 20 h 25"/>
                  <a:gd name="T22" fmla="*/ 15 w 15"/>
                  <a:gd name="T23" fmla="*/ 21 h 25"/>
                  <a:gd name="T24" fmla="*/ 13 w 15"/>
                  <a:gd name="T25" fmla="*/ 21 h 25"/>
                  <a:gd name="T26" fmla="*/ 13 w 15"/>
                  <a:gd name="T27" fmla="*/ 23 h 25"/>
                  <a:gd name="T28" fmla="*/ 12 w 15"/>
                  <a:gd name="T29" fmla="*/ 23 h 25"/>
                  <a:gd name="T30" fmla="*/ 12 w 15"/>
                  <a:gd name="T31" fmla="*/ 25 h 25"/>
                  <a:gd name="T32" fmla="*/ 10 w 15"/>
                  <a:gd name="T33" fmla="*/ 25 h 25"/>
                  <a:gd name="T34" fmla="*/ 10 w 15"/>
                  <a:gd name="T35" fmla="*/ 23 h 25"/>
                  <a:gd name="T36" fmla="*/ 8 w 15"/>
                  <a:gd name="T37" fmla="*/ 21 h 25"/>
                  <a:gd name="T38" fmla="*/ 2 w 15"/>
                  <a:gd name="T39" fmla="*/ 5 h 25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15" h="25">
                    <a:moveTo>
                      <a:pt x="2" y="5"/>
                    </a:moveTo>
                    <a:lnTo>
                      <a:pt x="0" y="5"/>
                    </a:lnTo>
                    <a:lnTo>
                      <a:pt x="0" y="3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7" y="0"/>
                    </a:lnTo>
                    <a:lnTo>
                      <a:pt x="7" y="2"/>
                    </a:lnTo>
                    <a:lnTo>
                      <a:pt x="15" y="18"/>
                    </a:lnTo>
                    <a:lnTo>
                      <a:pt x="15" y="20"/>
                    </a:lnTo>
                    <a:lnTo>
                      <a:pt x="15" y="21"/>
                    </a:lnTo>
                    <a:lnTo>
                      <a:pt x="13" y="21"/>
                    </a:lnTo>
                    <a:lnTo>
                      <a:pt x="13" y="23"/>
                    </a:lnTo>
                    <a:lnTo>
                      <a:pt x="12" y="23"/>
                    </a:lnTo>
                    <a:lnTo>
                      <a:pt x="12" y="25"/>
                    </a:lnTo>
                    <a:lnTo>
                      <a:pt x="10" y="25"/>
                    </a:lnTo>
                    <a:lnTo>
                      <a:pt x="10" y="23"/>
                    </a:lnTo>
                    <a:lnTo>
                      <a:pt x="8" y="21"/>
                    </a:lnTo>
                    <a:lnTo>
                      <a:pt x="2" y="5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39" name="Freeform 205"/>
              <p:cNvSpPr>
                <a:spLocks/>
              </p:cNvSpPr>
              <p:nvPr/>
            </p:nvSpPr>
            <p:spPr bwMode="auto">
              <a:xfrm>
                <a:off x="1628" y="3253"/>
                <a:ext cx="14" cy="25"/>
              </a:xfrm>
              <a:custGeom>
                <a:avLst/>
                <a:gdLst>
                  <a:gd name="T0" fmla="*/ 1 w 14"/>
                  <a:gd name="T1" fmla="*/ 5 h 25"/>
                  <a:gd name="T2" fmla="*/ 0 w 14"/>
                  <a:gd name="T3" fmla="*/ 5 h 25"/>
                  <a:gd name="T4" fmla="*/ 0 w 14"/>
                  <a:gd name="T5" fmla="*/ 4 h 25"/>
                  <a:gd name="T6" fmla="*/ 1 w 14"/>
                  <a:gd name="T7" fmla="*/ 2 h 25"/>
                  <a:gd name="T8" fmla="*/ 3 w 14"/>
                  <a:gd name="T9" fmla="*/ 0 h 25"/>
                  <a:gd name="T10" fmla="*/ 5 w 14"/>
                  <a:gd name="T11" fmla="*/ 0 h 25"/>
                  <a:gd name="T12" fmla="*/ 6 w 14"/>
                  <a:gd name="T13" fmla="*/ 2 h 25"/>
                  <a:gd name="T14" fmla="*/ 8 w 14"/>
                  <a:gd name="T15" fmla="*/ 2 h 25"/>
                  <a:gd name="T16" fmla="*/ 13 w 14"/>
                  <a:gd name="T17" fmla="*/ 20 h 25"/>
                  <a:gd name="T18" fmla="*/ 14 w 14"/>
                  <a:gd name="T19" fmla="*/ 20 h 25"/>
                  <a:gd name="T20" fmla="*/ 14 w 14"/>
                  <a:gd name="T21" fmla="*/ 22 h 25"/>
                  <a:gd name="T22" fmla="*/ 13 w 14"/>
                  <a:gd name="T23" fmla="*/ 23 h 25"/>
                  <a:gd name="T24" fmla="*/ 13 w 14"/>
                  <a:gd name="T25" fmla="*/ 25 h 25"/>
                  <a:gd name="T26" fmla="*/ 11 w 14"/>
                  <a:gd name="T27" fmla="*/ 25 h 25"/>
                  <a:gd name="T28" fmla="*/ 9 w 14"/>
                  <a:gd name="T29" fmla="*/ 25 h 25"/>
                  <a:gd name="T30" fmla="*/ 8 w 14"/>
                  <a:gd name="T31" fmla="*/ 25 h 25"/>
                  <a:gd name="T32" fmla="*/ 8 w 14"/>
                  <a:gd name="T33" fmla="*/ 23 h 25"/>
                  <a:gd name="T34" fmla="*/ 8 w 14"/>
                  <a:gd name="T35" fmla="*/ 22 h 25"/>
                  <a:gd name="T36" fmla="*/ 1 w 14"/>
                  <a:gd name="T37" fmla="*/ 5 h 25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14" h="25">
                    <a:moveTo>
                      <a:pt x="1" y="5"/>
                    </a:moveTo>
                    <a:lnTo>
                      <a:pt x="0" y="5"/>
                    </a:lnTo>
                    <a:lnTo>
                      <a:pt x="0" y="4"/>
                    </a:lnTo>
                    <a:lnTo>
                      <a:pt x="1" y="2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6" y="2"/>
                    </a:lnTo>
                    <a:lnTo>
                      <a:pt x="8" y="2"/>
                    </a:lnTo>
                    <a:lnTo>
                      <a:pt x="13" y="20"/>
                    </a:lnTo>
                    <a:lnTo>
                      <a:pt x="14" y="20"/>
                    </a:lnTo>
                    <a:lnTo>
                      <a:pt x="14" y="22"/>
                    </a:lnTo>
                    <a:lnTo>
                      <a:pt x="13" y="23"/>
                    </a:lnTo>
                    <a:lnTo>
                      <a:pt x="13" y="25"/>
                    </a:lnTo>
                    <a:lnTo>
                      <a:pt x="11" y="25"/>
                    </a:lnTo>
                    <a:lnTo>
                      <a:pt x="9" y="25"/>
                    </a:lnTo>
                    <a:lnTo>
                      <a:pt x="8" y="25"/>
                    </a:lnTo>
                    <a:lnTo>
                      <a:pt x="8" y="23"/>
                    </a:lnTo>
                    <a:lnTo>
                      <a:pt x="8" y="22"/>
                    </a:lnTo>
                    <a:lnTo>
                      <a:pt x="1" y="5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40" name="Freeform 206"/>
              <p:cNvSpPr>
                <a:spLocks/>
              </p:cNvSpPr>
              <p:nvPr/>
            </p:nvSpPr>
            <p:spPr bwMode="auto">
              <a:xfrm>
                <a:off x="1636" y="3271"/>
                <a:ext cx="13" cy="23"/>
              </a:xfrm>
              <a:custGeom>
                <a:avLst/>
                <a:gdLst>
                  <a:gd name="T0" fmla="*/ 0 w 13"/>
                  <a:gd name="T1" fmla="*/ 4 h 23"/>
                  <a:gd name="T2" fmla="*/ 0 w 13"/>
                  <a:gd name="T3" fmla="*/ 2 h 23"/>
                  <a:gd name="T4" fmla="*/ 0 w 13"/>
                  <a:gd name="T5" fmla="*/ 0 h 23"/>
                  <a:gd name="T6" fmla="*/ 1 w 13"/>
                  <a:gd name="T7" fmla="*/ 0 h 23"/>
                  <a:gd name="T8" fmla="*/ 3 w 13"/>
                  <a:gd name="T9" fmla="*/ 0 h 23"/>
                  <a:gd name="T10" fmla="*/ 5 w 13"/>
                  <a:gd name="T11" fmla="*/ 0 h 23"/>
                  <a:gd name="T12" fmla="*/ 5 w 13"/>
                  <a:gd name="T13" fmla="*/ 2 h 23"/>
                  <a:gd name="T14" fmla="*/ 13 w 13"/>
                  <a:gd name="T15" fmla="*/ 20 h 23"/>
                  <a:gd name="T16" fmla="*/ 13 w 13"/>
                  <a:gd name="T17" fmla="*/ 22 h 23"/>
                  <a:gd name="T18" fmla="*/ 13 w 13"/>
                  <a:gd name="T19" fmla="*/ 23 h 23"/>
                  <a:gd name="T20" fmla="*/ 11 w 13"/>
                  <a:gd name="T21" fmla="*/ 23 h 23"/>
                  <a:gd name="T22" fmla="*/ 10 w 13"/>
                  <a:gd name="T23" fmla="*/ 23 h 23"/>
                  <a:gd name="T24" fmla="*/ 8 w 13"/>
                  <a:gd name="T25" fmla="*/ 23 h 23"/>
                  <a:gd name="T26" fmla="*/ 6 w 13"/>
                  <a:gd name="T27" fmla="*/ 23 h 23"/>
                  <a:gd name="T28" fmla="*/ 6 w 13"/>
                  <a:gd name="T29" fmla="*/ 22 h 23"/>
                  <a:gd name="T30" fmla="*/ 0 w 13"/>
                  <a:gd name="T31" fmla="*/ 4 h 23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13" h="23">
                    <a:moveTo>
                      <a:pt x="0" y="4"/>
                    </a:moveTo>
                    <a:lnTo>
                      <a:pt x="0" y="2"/>
                    </a:lnTo>
                    <a:lnTo>
                      <a:pt x="0" y="0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5" y="2"/>
                    </a:lnTo>
                    <a:lnTo>
                      <a:pt x="13" y="20"/>
                    </a:lnTo>
                    <a:lnTo>
                      <a:pt x="13" y="22"/>
                    </a:lnTo>
                    <a:lnTo>
                      <a:pt x="13" y="23"/>
                    </a:lnTo>
                    <a:lnTo>
                      <a:pt x="11" y="23"/>
                    </a:lnTo>
                    <a:lnTo>
                      <a:pt x="10" y="23"/>
                    </a:lnTo>
                    <a:lnTo>
                      <a:pt x="8" y="23"/>
                    </a:lnTo>
                    <a:lnTo>
                      <a:pt x="6" y="23"/>
                    </a:lnTo>
                    <a:lnTo>
                      <a:pt x="6" y="22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41" name="Freeform 207"/>
              <p:cNvSpPr>
                <a:spLocks/>
              </p:cNvSpPr>
              <p:nvPr/>
            </p:nvSpPr>
            <p:spPr bwMode="auto">
              <a:xfrm>
                <a:off x="1641" y="3288"/>
                <a:ext cx="14" cy="24"/>
              </a:xfrm>
              <a:custGeom>
                <a:avLst/>
                <a:gdLst>
                  <a:gd name="T0" fmla="*/ 1 w 14"/>
                  <a:gd name="T1" fmla="*/ 5 h 24"/>
                  <a:gd name="T2" fmla="*/ 0 w 14"/>
                  <a:gd name="T3" fmla="*/ 5 h 24"/>
                  <a:gd name="T4" fmla="*/ 0 w 14"/>
                  <a:gd name="T5" fmla="*/ 3 h 24"/>
                  <a:gd name="T6" fmla="*/ 1 w 14"/>
                  <a:gd name="T7" fmla="*/ 3 h 24"/>
                  <a:gd name="T8" fmla="*/ 1 w 14"/>
                  <a:gd name="T9" fmla="*/ 1 h 24"/>
                  <a:gd name="T10" fmla="*/ 3 w 14"/>
                  <a:gd name="T11" fmla="*/ 0 h 24"/>
                  <a:gd name="T12" fmla="*/ 5 w 14"/>
                  <a:gd name="T13" fmla="*/ 0 h 24"/>
                  <a:gd name="T14" fmla="*/ 6 w 14"/>
                  <a:gd name="T15" fmla="*/ 0 h 24"/>
                  <a:gd name="T16" fmla="*/ 6 w 14"/>
                  <a:gd name="T17" fmla="*/ 1 h 24"/>
                  <a:gd name="T18" fmla="*/ 8 w 14"/>
                  <a:gd name="T19" fmla="*/ 1 h 24"/>
                  <a:gd name="T20" fmla="*/ 8 w 14"/>
                  <a:gd name="T21" fmla="*/ 3 h 24"/>
                  <a:gd name="T22" fmla="*/ 14 w 14"/>
                  <a:gd name="T23" fmla="*/ 21 h 24"/>
                  <a:gd name="T24" fmla="*/ 14 w 14"/>
                  <a:gd name="T25" fmla="*/ 23 h 24"/>
                  <a:gd name="T26" fmla="*/ 13 w 14"/>
                  <a:gd name="T27" fmla="*/ 24 h 24"/>
                  <a:gd name="T28" fmla="*/ 11 w 14"/>
                  <a:gd name="T29" fmla="*/ 24 h 24"/>
                  <a:gd name="T30" fmla="*/ 10 w 14"/>
                  <a:gd name="T31" fmla="*/ 24 h 24"/>
                  <a:gd name="T32" fmla="*/ 8 w 14"/>
                  <a:gd name="T33" fmla="*/ 24 h 24"/>
                  <a:gd name="T34" fmla="*/ 8 w 14"/>
                  <a:gd name="T35" fmla="*/ 23 h 24"/>
                  <a:gd name="T36" fmla="*/ 1 w 14"/>
                  <a:gd name="T37" fmla="*/ 5 h 24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14" h="24">
                    <a:moveTo>
                      <a:pt x="1" y="5"/>
                    </a:moveTo>
                    <a:lnTo>
                      <a:pt x="0" y="5"/>
                    </a:lnTo>
                    <a:lnTo>
                      <a:pt x="0" y="3"/>
                    </a:lnTo>
                    <a:lnTo>
                      <a:pt x="1" y="3"/>
                    </a:lnTo>
                    <a:lnTo>
                      <a:pt x="1" y="1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6" y="0"/>
                    </a:lnTo>
                    <a:lnTo>
                      <a:pt x="6" y="1"/>
                    </a:lnTo>
                    <a:lnTo>
                      <a:pt x="8" y="1"/>
                    </a:lnTo>
                    <a:lnTo>
                      <a:pt x="8" y="3"/>
                    </a:lnTo>
                    <a:lnTo>
                      <a:pt x="14" y="21"/>
                    </a:lnTo>
                    <a:lnTo>
                      <a:pt x="14" y="23"/>
                    </a:lnTo>
                    <a:lnTo>
                      <a:pt x="13" y="24"/>
                    </a:lnTo>
                    <a:lnTo>
                      <a:pt x="11" y="24"/>
                    </a:lnTo>
                    <a:lnTo>
                      <a:pt x="10" y="24"/>
                    </a:lnTo>
                    <a:lnTo>
                      <a:pt x="8" y="24"/>
                    </a:lnTo>
                    <a:lnTo>
                      <a:pt x="8" y="23"/>
                    </a:lnTo>
                    <a:lnTo>
                      <a:pt x="1" y="5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42" name="Freeform 208"/>
              <p:cNvSpPr>
                <a:spLocks/>
              </p:cNvSpPr>
              <p:nvPr/>
            </p:nvSpPr>
            <p:spPr bwMode="auto">
              <a:xfrm>
                <a:off x="1647" y="3306"/>
                <a:ext cx="13" cy="26"/>
              </a:xfrm>
              <a:custGeom>
                <a:avLst/>
                <a:gdLst>
                  <a:gd name="T0" fmla="*/ 2 w 13"/>
                  <a:gd name="T1" fmla="*/ 5 h 26"/>
                  <a:gd name="T2" fmla="*/ 0 w 13"/>
                  <a:gd name="T3" fmla="*/ 5 h 26"/>
                  <a:gd name="T4" fmla="*/ 0 w 13"/>
                  <a:gd name="T5" fmla="*/ 3 h 26"/>
                  <a:gd name="T6" fmla="*/ 2 w 13"/>
                  <a:gd name="T7" fmla="*/ 1 h 26"/>
                  <a:gd name="T8" fmla="*/ 4 w 13"/>
                  <a:gd name="T9" fmla="*/ 0 h 26"/>
                  <a:gd name="T10" fmla="*/ 5 w 13"/>
                  <a:gd name="T11" fmla="*/ 0 h 26"/>
                  <a:gd name="T12" fmla="*/ 5 w 13"/>
                  <a:gd name="T13" fmla="*/ 1 h 26"/>
                  <a:gd name="T14" fmla="*/ 7 w 13"/>
                  <a:gd name="T15" fmla="*/ 1 h 26"/>
                  <a:gd name="T16" fmla="*/ 8 w 13"/>
                  <a:gd name="T17" fmla="*/ 1 h 26"/>
                  <a:gd name="T18" fmla="*/ 8 w 13"/>
                  <a:gd name="T19" fmla="*/ 3 h 26"/>
                  <a:gd name="T20" fmla="*/ 13 w 13"/>
                  <a:gd name="T21" fmla="*/ 21 h 26"/>
                  <a:gd name="T22" fmla="*/ 13 w 13"/>
                  <a:gd name="T23" fmla="*/ 23 h 26"/>
                  <a:gd name="T24" fmla="*/ 13 w 13"/>
                  <a:gd name="T25" fmla="*/ 24 h 26"/>
                  <a:gd name="T26" fmla="*/ 12 w 13"/>
                  <a:gd name="T27" fmla="*/ 24 h 26"/>
                  <a:gd name="T28" fmla="*/ 10 w 13"/>
                  <a:gd name="T29" fmla="*/ 26 h 26"/>
                  <a:gd name="T30" fmla="*/ 8 w 13"/>
                  <a:gd name="T31" fmla="*/ 26 h 26"/>
                  <a:gd name="T32" fmla="*/ 8 w 13"/>
                  <a:gd name="T33" fmla="*/ 24 h 26"/>
                  <a:gd name="T34" fmla="*/ 7 w 13"/>
                  <a:gd name="T35" fmla="*/ 23 h 26"/>
                  <a:gd name="T36" fmla="*/ 2 w 13"/>
                  <a:gd name="T37" fmla="*/ 5 h 2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13" h="26">
                    <a:moveTo>
                      <a:pt x="2" y="5"/>
                    </a:moveTo>
                    <a:lnTo>
                      <a:pt x="0" y="5"/>
                    </a:lnTo>
                    <a:lnTo>
                      <a:pt x="0" y="3"/>
                    </a:lnTo>
                    <a:lnTo>
                      <a:pt x="2" y="1"/>
                    </a:lnTo>
                    <a:lnTo>
                      <a:pt x="4" y="0"/>
                    </a:lnTo>
                    <a:lnTo>
                      <a:pt x="5" y="0"/>
                    </a:lnTo>
                    <a:lnTo>
                      <a:pt x="5" y="1"/>
                    </a:lnTo>
                    <a:lnTo>
                      <a:pt x="7" y="1"/>
                    </a:lnTo>
                    <a:lnTo>
                      <a:pt x="8" y="1"/>
                    </a:lnTo>
                    <a:lnTo>
                      <a:pt x="8" y="3"/>
                    </a:lnTo>
                    <a:lnTo>
                      <a:pt x="13" y="21"/>
                    </a:lnTo>
                    <a:lnTo>
                      <a:pt x="13" y="23"/>
                    </a:lnTo>
                    <a:lnTo>
                      <a:pt x="13" y="24"/>
                    </a:lnTo>
                    <a:lnTo>
                      <a:pt x="12" y="24"/>
                    </a:lnTo>
                    <a:lnTo>
                      <a:pt x="10" y="26"/>
                    </a:lnTo>
                    <a:lnTo>
                      <a:pt x="8" y="26"/>
                    </a:lnTo>
                    <a:lnTo>
                      <a:pt x="8" y="24"/>
                    </a:lnTo>
                    <a:lnTo>
                      <a:pt x="7" y="23"/>
                    </a:lnTo>
                    <a:lnTo>
                      <a:pt x="2" y="5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43" name="Freeform 209"/>
              <p:cNvSpPr>
                <a:spLocks/>
              </p:cNvSpPr>
              <p:nvPr/>
            </p:nvSpPr>
            <p:spPr bwMode="auto">
              <a:xfrm>
                <a:off x="1654" y="3324"/>
                <a:ext cx="11" cy="26"/>
              </a:xfrm>
              <a:custGeom>
                <a:avLst/>
                <a:gdLst>
                  <a:gd name="T0" fmla="*/ 0 w 11"/>
                  <a:gd name="T1" fmla="*/ 5 h 26"/>
                  <a:gd name="T2" fmla="*/ 0 w 11"/>
                  <a:gd name="T3" fmla="*/ 3 h 26"/>
                  <a:gd name="T4" fmla="*/ 1 w 11"/>
                  <a:gd name="T5" fmla="*/ 3 h 26"/>
                  <a:gd name="T6" fmla="*/ 1 w 11"/>
                  <a:gd name="T7" fmla="*/ 1 h 26"/>
                  <a:gd name="T8" fmla="*/ 1 w 11"/>
                  <a:gd name="T9" fmla="*/ 0 h 26"/>
                  <a:gd name="T10" fmla="*/ 3 w 11"/>
                  <a:gd name="T11" fmla="*/ 0 h 26"/>
                  <a:gd name="T12" fmla="*/ 5 w 11"/>
                  <a:gd name="T13" fmla="*/ 0 h 26"/>
                  <a:gd name="T14" fmla="*/ 5 w 11"/>
                  <a:gd name="T15" fmla="*/ 1 h 26"/>
                  <a:gd name="T16" fmla="*/ 6 w 11"/>
                  <a:gd name="T17" fmla="*/ 1 h 26"/>
                  <a:gd name="T18" fmla="*/ 6 w 11"/>
                  <a:gd name="T19" fmla="*/ 3 h 26"/>
                  <a:gd name="T20" fmla="*/ 11 w 11"/>
                  <a:gd name="T21" fmla="*/ 21 h 26"/>
                  <a:gd name="T22" fmla="*/ 11 w 11"/>
                  <a:gd name="T23" fmla="*/ 23 h 26"/>
                  <a:gd name="T24" fmla="*/ 11 w 11"/>
                  <a:gd name="T25" fmla="*/ 24 h 26"/>
                  <a:gd name="T26" fmla="*/ 11 w 11"/>
                  <a:gd name="T27" fmla="*/ 26 h 26"/>
                  <a:gd name="T28" fmla="*/ 10 w 11"/>
                  <a:gd name="T29" fmla="*/ 26 h 26"/>
                  <a:gd name="T30" fmla="*/ 8 w 11"/>
                  <a:gd name="T31" fmla="*/ 26 h 26"/>
                  <a:gd name="T32" fmla="*/ 6 w 11"/>
                  <a:gd name="T33" fmla="*/ 26 h 26"/>
                  <a:gd name="T34" fmla="*/ 6 w 11"/>
                  <a:gd name="T35" fmla="*/ 24 h 26"/>
                  <a:gd name="T36" fmla="*/ 0 w 11"/>
                  <a:gd name="T37" fmla="*/ 5 h 2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11" h="26">
                    <a:moveTo>
                      <a:pt x="0" y="5"/>
                    </a:moveTo>
                    <a:lnTo>
                      <a:pt x="0" y="3"/>
                    </a:lnTo>
                    <a:lnTo>
                      <a:pt x="1" y="3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5" y="1"/>
                    </a:lnTo>
                    <a:lnTo>
                      <a:pt x="6" y="1"/>
                    </a:lnTo>
                    <a:lnTo>
                      <a:pt x="6" y="3"/>
                    </a:lnTo>
                    <a:lnTo>
                      <a:pt x="11" y="21"/>
                    </a:lnTo>
                    <a:lnTo>
                      <a:pt x="11" y="23"/>
                    </a:lnTo>
                    <a:lnTo>
                      <a:pt x="11" y="24"/>
                    </a:lnTo>
                    <a:lnTo>
                      <a:pt x="11" y="26"/>
                    </a:lnTo>
                    <a:lnTo>
                      <a:pt x="10" y="26"/>
                    </a:lnTo>
                    <a:lnTo>
                      <a:pt x="8" y="26"/>
                    </a:lnTo>
                    <a:lnTo>
                      <a:pt x="6" y="26"/>
                    </a:lnTo>
                    <a:lnTo>
                      <a:pt x="6" y="24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44" name="Freeform 210"/>
              <p:cNvSpPr>
                <a:spLocks/>
              </p:cNvSpPr>
              <p:nvPr/>
            </p:nvSpPr>
            <p:spPr bwMode="auto">
              <a:xfrm>
                <a:off x="1659" y="3343"/>
                <a:ext cx="13" cy="27"/>
              </a:xfrm>
              <a:custGeom>
                <a:avLst/>
                <a:gdLst>
                  <a:gd name="T0" fmla="*/ 1 w 13"/>
                  <a:gd name="T1" fmla="*/ 5 h 27"/>
                  <a:gd name="T2" fmla="*/ 0 w 13"/>
                  <a:gd name="T3" fmla="*/ 4 h 27"/>
                  <a:gd name="T4" fmla="*/ 1 w 13"/>
                  <a:gd name="T5" fmla="*/ 2 h 27"/>
                  <a:gd name="T6" fmla="*/ 1 w 13"/>
                  <a:gd name="T7" fmla="*/ 0 h 27"/>
                  <a:gd name="T8" fmla="*/ 3 w 13"/>
                  <a:gd name="T9" fmla="*/ 0 h 27"/>
                  <a:gd name="T10" fmla="*/ 5 w 13"/>
                  <a:gd name="T11" fmla="*/ 0 h 27"/>
                  <a:gd name="T12" fmla="*/ 6 w 13"/>
                  <a:gd name="T13" fmla="*/ 0 h 27"/>
                  <a:gd name="T14" fmla="*/ 6 w 13"/>
                  <a:gd name="T15" fmla="*/ 2 h 27"/>
                  <a:gd name="T16" fmla="*/ 13 w 13"/>
                  <a:gd name="T17" fmla="*/ 22 h 27"/>
                  <a:gd name="T18" fmla="*/ 13 w 13"/>
                  <a:gd name="T19" fmla="*/ 23 h 27"/>
                  <a:gd name="T20" fmla="*/ 13 w 13"/>
                  <a:gd name="T21" fmla="*/ 25 h 27"/>
                  <a:gd name="T22" fmla="*/ 11 w 13"/>
                  <a:gd name="T23" fmla="*/ 25 h 27"/>
                  <a:gd name="T24" fmla="*/ 11 w 13"/>
                  <a:gd name="T25" fmla="*/ 27 h 27"/>
                  <a:gd name="T26" fmla="*/ 10 w 13"/>
                  <a:gd name="T27" fmla="*/ 27 h 27"/>
                  <a:gd name="T28" fmla="*/ 8 w 13"/>
                  <a:gd name="T29" fmla="*/ 27 h 27"/>
                  <a:gd name="T30" fmla="*/ 6 w 13"/>
                  <a:gd name="T31" fmla="*/ 27 h 27"/>
                  <a:gd name="T32" fmla="*/ 6 w 13"/>
                  <a:gd name="T33" fmla="*/ 25 h 27"/>
                  <a:gd name="T34" fmla="*/ 1 w 13"/>
                  <a:gd name="T35" fmla="*/ 5 h 27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13" h="27">
                    <a:moveTo>
                      <a:pt x="1" y="5"/>
                    </a:moveTo>
                    <a:lnTo>
                      <a:pt x="0" y="4"/>
                    </a:lnTo>
                    <a:lnTo>
                      <a:pt x="1" y="2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6" y="0"/>
                    </a:lnTo>
                    <a:lnTo>
                      <a:pt x="6" y="2"/>
                    </a:lnTo>
                    <a:lnTo>
                      <a:pt x="13" y="22"/>
                    </a:lnTo>
                    <a:lnTo>
                      <a:pt x="13" y="23"/>
                    </a:lnTo>
                    <a:lnTo>
                      <a:pt x="13" y="25"/>
                    </a:lnTo>
                    <a:lnTo>
                      <a:pt x="11" y="25"/>
                    </a:lnTo>
                    <a:lnTo>
                      <a:pt x="11" y="27"/>
                    </a:lnTo>
                    <a:lnTo>
                      <a:pt x="10" y="27"/>
                    </a:lnTo>
                    <a:lnTo>
                      <a:pt x="8" y="27"/>
                    </a:lnTo>
                    <a:lnTo>
                      <a:pt x="6" y="27"/>
                    </a:lnTo>
                    <a:lnTo>
                      <a:pt x="6" y="25"/>
                    </a:lnTo>
                    <a:lnTo>
                      <a:pt x="1" y="5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45" name="Freeform 211"/>
              <p:cNvSpPr>
                <a:spLocks/>
              </p:cNvSpPr>
              <p:nvPr/>
            </p:nvSpPr>
            <p:spPr bwMode="auto">
              <a:xfrm>
                <a:off x="1664" y="3361"/>
                <a:ext cx="13" cy="28"/>
              </a:xfrm>
              <a:custGeom>
                <a:avLst/>
                <a:gdLst>
                  <a:gd name="T0" fmla="*/ 0 w 13"/>
                  <a:gd name="T1" fmla="*/ 7 h 28"/>
                  <a:gd name="T2" fmla="*/ 0 w 13"/>
                  <a:gd name="T3" fmla="*/ 5 h 28"/>
                  <a:gd name="T4" fmla="*/ 0 w 13"/>
                  <a:gd name="T5" fmla="*/ 4 h 28"/>
                  <a:gd name="T6" fmla="*/ 1 w 13"/>
                  <a:gd name="T7" fmla="*/ 4 h 28"/>
                  <a:gd name="T8" fmla="*/ 1 w 13"/>
                  <a:gd name="T9" fmla="*/ 2 h 28"/>
                  <a:gd name="T10" fmla="*/ 3 w 13"/>
                  <a:gd name="T11" fmla="*/ 2 h 28"/>
                  <a:gd name="T12" fmla="*/ 5 w 13"/>
                  <a:gd name="T13" fmla="*/ 0 h 28"/>
                  <a:gd name="T14" fmla="*/ 5 w 13"/>
                  <a:gd name="T15" fmla="*/ 2 h 28"/>
                  <a:gd name="T16" fmla="*/ 6 w 13"/>
                  <a:gd name="T17" fmla="*/ 2 h 28"/>
                  <a:gd name="T18" fmla="*/ 6 w 13"/>
                  <a:gd name="T19" fmla="*/ 4 h 28"/>
                  <a:gd name="T20" fmla="*/ 8 w 13"/>
                  <a:gd name="T21" fmla="*/ 4 h 28"/>
                  <a:gd name="T22" fmla="*/ 13 w 13"/>
                  <a:gd name="T23" fmla="*/ 23 h 28"/>
                  <a:gd name="T24" fmla="*/ 13 w 13"/>
                  <a:gd name="T25" fmla="*/ 25 h 28"/>
                  <a:gd name="T26" fmla="*/ 11 w 13"/>
                  <a:gd name="T27" fmla="*/ 27 h 28"/>
                  <a:gd name="T28" fmla="*/ 11 w 13"/>
                  <a:gd name="T29" fmla="*/ 28 h 28"/>
                  <a:gd name="T30" fmla="*/ 9 w 13"/>
                  <a:gd name="T31" fmla="*/ 28 h 28"/>
                  <a:gd name="T32" fmla="*/ 8 w 13"/>
                  <a:gd name="T33" fmla="*/ 28 h 28"/>
                  <a:gd name="T34" fmla="*/ 6 w 13"/>
                  <a:gd name="T35" fmla="*/ 27 h 28"/>
                  <a:gd name="T36" fmla="*/ 5 w 13"/>
                  <a:gd name="T37" fmla="*/ 25 h 28"/>
                  <a:gd name="T38" fmla="*/ 0 w 13"/>
                  <a:gd name="T39" fmla="*/ 7 h 28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13" h="28">
                    <a:moveTo>
                      <a:pt x="0" y="7"/>
                    </a:moveTo>
                    <a:lnTo>
                      <a:pt x="0" y="5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1" y="2"/>
                    </a:lnTo>
                    <a:lnTo>
                      <a:pt x="3" y="2"/>
                    </a:lnTo>
                    <a:lnTo>
                      <a:pt x="5" y="0"/>
                    </a:lnTo>
                    <a:lnTo>
                      <a:pt x="5" y="2"/>
                    </a:lnTo>
                    <a:lnTo>
                      <a:pt x="6" y="2"/>
                    </a:lnTo>
                    <a:lnTo>
                      <a:pt x="6" y="4"/>
                    </a:lnTo>
                    <a:lnTo>
                      <a:pt x="8" y="4"/>
                    </a:lnTo>
                    <a:lnTo>
                      <a:pt x="13" y="23"/>
                    </a:lnTo>
                    <a:lnTo>
                      <a:pt x="13" y="25"/>
                    </a:lnTo>
                    <a:lnTo>
                      <a:pt x="11" y="27"/>
                    </a:lnTo>
                    <a:lnTo>
                      <a:pt x="11" y="28"/>
                    </a:lnTo>
                    <a:lnTo>
                      <a:pt x="9" y="28"/>
                    </a:lnTo>
                    <a:lnTo>
                      <a:pt x="8" y="28"/>
                    </a:lnTo>
                    <a:lnTo>
                      <a:pt x="6" y="27"/>
                    </a:lnTo>
                    <a:lnTo>
                      <a:pt x="5" y="25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46" name="Freeform 212"/>
              <p:cNvSpPr>
                <a:spLocks/>
              </p:cNvSpPr>
              <p:nvPr/>
            </p:nvSpPr>
            <p:spPr bwMode="auto">
              <a:xfrm>
                <a:off x="1669" y="3381"/>
                <a:ext cx="11" cy="28"/>
              </a:xfrm>
              <a:custGeom>
                <a:avLst/>
                <a:gdLst>
                  <a:gd name="T0" fmla="*/ 0 w 11"/>
                  <a:gd name="T1" fmla="*/ 5 h 28"/>
                  <a:gd name="T2" fmla="*/ 0 w 11"/>
                  <a:gd name="T3" fmla="*/ 3 h 28"/>
                  <a:gd name="T4" fmla="*/ 1 w 11"/>
                  <a:gd name="T5" fmla="*/ 3 h 28"/>
                  <a:gd name="T6" fmla="*/ 1 w 11"/>
                  <a:gd name="T7" fmla="*/ 2 h 28"/>
                  <a:gd name="T8" fmla="*/ 3 w 11"/>
                  <a:gd name="T9" fmla="*/ 2 h 28"/>
                  <a:gd name="T10" fmla="*/ 3 w 11"/>
                  <a:gd name="T11" fmla="*/ 0 h 28"/>
                  <a:gd name="T12" fmla="*/ 4 w 11"/>
                  <a:gd name="T13" fmla="*/ 0 h 28"/>
                  <a:gd name="T14" fmla="*/ 4 w 11"/>
                  <a:gd name="T15" fmla="*/ 2 h 28"/>
                  <a:gd name="T16" fmla="*/ 6 w 11"/>
                  <a:gd name="T17" fmla="*/ 2 h 28"/>
                  <a:gd name="T18" fmla="*/ 6 w 11"/>
                  <a:gd name="T19" fmla="*/ 3 h 28"/>
                  <a:gd name="T20" fmla="*/ 8 w 11"/>
                  <a:gd name="T21" fmla="*/ 3 h 28"/>
                  <a:gd name="T22" fmla="*/ 11 w 11"/>
                  <a:gd name="T23" fmla="*/ 23 h 28"/>
                  <a:gd name="T24" fmla="*/ 11 w 11"/>
                  <a:gd name="T25" fmla="*/ 25 h 28"/>
                  <a:gd name="T26" fmla="*/ 11 w 11"/>
                  <a:gd name="T27" fmla="*/ 26 h 28"/>
                  <a:gd name="T28" fmla="*/ 11 w 11"/>
                  <a:gd name="T29" fmla="*/ 28 h 28"/>
                  <a:gd name="T30" fmla="*/ 9 w 11"/>
                  <a:gd name="T31" fmla="*/ 28 h 28"/>
                  <a:gd name="T32" fmla="*/ 8 w 11"/>
                  <a:gd name="T33" fmla="*/ 28 h 28"/>
                  <a:gd name="T34" fmla="*/ 6 w 11"/>
                  <a:gd name="T35" fmla="*/ 28 h 28"/>
                  <a:gd name="T36" fmla="*/ 6 w 11"/>
                  <a:gd name="T37" fmla="*/ 26 h 28"/>
                  <a:gd name="T38" fmla="*/ 4 w 11"/>
                  <a:gd name="T39" fmla="*/ 26 h 28"/>
                  <a:gd name="T40" fmla="*/ 4 w 11"/>
                  <a:gd name="T41" fmla="*/ 25 h 28"/>
                  <a:gd name="T42" fmla="*/ 0 w 11"/>
                  <a:gd name="T43" fmla="*/ 5 h 28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11" h="28">
                    <a:moveTo>
                      <a:pt x="0" y="5"/>
                    </a:moveTo>
                    <a:lnTo>
                      <a:pt x="0" y="3"/>
                    </a:lnTo>
                    <a:lnTo>
                      <a:pt x="1" y="3"/>
                    </a:lnTo>
                    <a:lnTo>
                      <a:pt x="1" y="2"/>
                    </a:lnTo>
                    <a:lnTo>
                      <a:pt x="3" y="2"/>
                    </a:lnTo>
                    <a:lnTo>
                      <a:pt x="3" y="0"/>
                    </a:lnTo>
                    <a:lnTo>
                      <a:pt x="4" y="0"/>
                    </a:lnTo>
                    <a:lnTo>
                      <a:pt x="4" y="2"/>
                    </a:lnTo>
                    <a:lnTo>
                      <a:pt x="6" y="2"/>
                    </a:lnTo>
                    <a:lnTo>
                      <a:pt x="6" y="3"/>
                    </a:lnTo>
                    <a:lnTo>
                      <a:pt x="8" y="3"/>
                    </a:lnTo>
                    <a:lnTo>
                      <a:pt x="11" y="23"/>
                    </a:lnTo>
                    <a:lnTo>
                      <a:pt x="11" y="25"/>
                    </a:lnTo>
                    <a:lnTo>
                      <a:pt x="11" y="26"/>
                    </a:lnTo>
                    <a:lnTo>
                      <a:pt x="11" y="28"/>
                    </a:lnTo>
                    <a:lnTo>
                      <a:pt x="9" y="28"/>
                    </a:lnTo>
                    <a:lnTo>
                      <a:pt x="8" y="28"/>
                    </a:lnTo>
                    <a:lnTo>
                      <a:pt x="6" y="28"/>
                    </a:lnTo>
                    <a:lnTo>
                      <a:pt x="6" y="26"/>
                    </a:lnTo>
                    <a:lnTo>
                      <a:pt x="4" y="26"/>
                    </a:lnTo>
                    <a:lnTo>
                      <a:pt x="4" y="25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47" name="Freeform 213"/>
              <p:cNvSpPr>
                <a:spLocks/>
              </p:cNvSpPr>
              <p:nvPr/>
            </p:nvSpPr>
            <p:spPr bwMode="auto">
              <a:xfrm>
                <a:off x="1673" y="3402"/>
                <a:ext cx="12" cy="26"/>
              </a:xfrm>
              <a:custGeom>
                <a:avLst/>
                <a:gdLst>
                  <a:gd name="T0" fmla="*/ 0 w 12"/>
                  <a:gd name="T1" fmla="*/ 4 h 26"/>
                  <a:gd name="T2" fmla="*/ 0 w 12"/>
                  <a:gd name="T3" fmla="*/ 2 h 26"/>
                  <a:gd name="T4" fmla="*/ 0 w 12"/>
                  <a:gd name="T5" fmla="*/ 0 h 26"/>
                  <a:gd name="T6" fmla="*/ 2 w 12"/>
                  <a:gd name="T7" fmla="*/ 0 h 26"/>
                  <a:gd name="T8" fmla="*/ 4 w 12"/>
                  <a:gd name="T9" fmla="*/ 0 h 26"/>
                  <a:gd name="T10" fmla="*/ 5 w 12"/>
                  <a:gd name="T11" fmla="*/ 0 h 26"/>
                  <a:gd name="T12" fmla="*/ 7 w 12"/>
                  <a:gd name="T13" fmla="*/ 0 h 26"/>
                  <a:gd name="T14" fmla="*/ 7 w 12"/>
                  <a:gd name="T15" fmla="*/ 2 h 26"/>
                  <a:gd name="T16" fmla="*/ 12 w 12"/>
                  <a:gd name="T17" fmla="*/ 23 h 26"/>
                  <a:gd name="T18" fmla="*/ 12 w 12"/>
                  <a:gd name="T19" fmla="*/ 25 h 26"/>
                  <a:gd name="T20" fmla="*/ 10 w 12"/>
                  <a:gd name="T21" fmla="*/ 25 h 26"/>
                  <a:gd name="T22" fmla="*/ 10 w 12"/>
                  <a:gd name="T23" fmla="*/ 26 h 26"/>
                  <a:gd name="T24" fmla="*/ 9 w 12"/>
                  <a:gd name="T25" fmla="*/ 26 h 26"/>
                  <a:gd name="T26" fmla="*/ 7 w 12"/>
                  <a:gd name="T27" fmla="*/ 26 h 26"/>
                  <a:gd name="T28" fmla="*/ 7 w 12"/>
                  <a:gd name="T29" fmla="*/ 25 h 26"/>
                  <a:gd name="T30" fmla="*/ 5 w 12"/>
                  <a:gd name="T31" fmla="*/ 25 h 26"/>
                  <a:gd name="T32" fmla="*/ 5 w 12"/>
                  <a:gd name="T33" fmla="*/ 23 h 26"/>
                  <a:gd name="T34" fmla="*/ 0 w 12"/>
                  <a:gd name="T35" fmla="*/ 4 h 2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12" h="26">
                    <a:moveTo>
                      <a:pt x="0" y="4"/>
                    </a:move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5" y="0"/>
                    </a:lnTo>
                    <a:lnTo>
                      <a:pt x="7" y="0"/>
                    </a:lnTo>
                    <a:lnTo>
                      <a:pt x="7" y="2"/>
                    </a:lnTo>
                    <a:lnTo>
                      <a:pt x="12" y="23"/>
                    </a:lnTo>
                    <a:lnTo>
                      <a:pt x="12" y="25"/>
                    </a:lnTo>
                    <a:lnTo>
                      <a:pt x="10" y="25"/>
                    </a:lnTo>
                    <a:lnTo>
                      <a:pt x="10" y="26"/>
                    </a:lnTo>
                    <a:lnTo>
                      <a:pt x="9" y="26"/>
                    </a:lnTo>
                    <a:lnTo>
                      <a:pt x="7" y="26"/>
                    </a:lnTo>
                    <a:lnTo>
                      <a:pt x="7" y="25"/>
                    </a:lnTo>
                    <a:lnTo>
                      <a:pt x="5" y="25"/>
                    </a:lnTo>
                    <a:lnTo>
                      <a:pt x="5" y="23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48" name="Freeform 214"/>
              <p:cNvSpPr>
                <a:spLocks/>
              </p:cNvSpPr>
              <p:nvPr/>
            </p:nvSpPr>
            <p:spPr bwMode="auto">
              <a:xfrm>
                <a:off x="1678" y="3422"/>
                <a:ext cx="10" cy="28"/>
              </a:xfrm>
              <a:custGeom>
                <a:avLst/>
                <a:gdLst>
                  <a:gd name="T0" fmla="*/ 0 w 10"/>
                  <a:gd name="T1" fmla="*/ 3 h 28"/>
                  <a:gd name="T2" fmla="*/ 0 w 10"/>
                  <a:gd name="T3" fmla="*/ 2 h 28"/>
                  <a:gd name="T4" fmla="*/ 2 w 10"/>
                  <a:gd name="T5" fmla="*/ 0 h 28"/>
                  <a:gd name="T6" fmla="*/ 4 w 10"/>
                  <a:gd name="T7" fmla="*/ 0 h 28"/>
                  <a:gd name="T8" fmla="*/ 5 w 10"/>
                  <a:gd name="T9" fmla="*/ 0 h 28"/>
                  <a:gd name="T10" fmla="*/ 7 w 10"/>
                  <a:gd name="T11" fmla="*/ 2 h 28"/>
                  <a:gd name="T12" fmla="*/ 7 w 10"/>
                  <a:gd name="T13" fmla="*/ 3 h 28"/>
                  <a:gd name="T14" fmla="*/ 10 w 10"/>
                  <a:gd name="T15" fmla="*/ 23 h 28"/>
                  <a:gd name="T16" fmla="*/ 10 w 10"/>
                  <a:gd name="T17" fmla="*/ 24 h 28"/>
                  <a:gd name="T18" fmla="*/ 10 w 10"/>
                  <a:gd name="T19" fmla="*/ 26 h 28"/>
                  <a:gd name="T20" fmla="*/ 9 w 10"/>
                  <a:gd name="T21" fmla="*/ 26 h 28"/>
                  <a:gd name="T22" fmla="*/ 9 w 10"/>
                  <a:gd name="T23" fmla="*/ 28 h 28"/>
                  <a:gd name="T24" fmla="*/ 7 w 10"/>
                  <a:gd name="T25" fmla="*/ 28 h 28"/>
                  <a:gd name="T26" fmla="*/ 5 w 10"/>
                  <a:gd name="T27" fmla="*/ 28 h 28"/>
                  <a:gd name="T28" fmla="*/ 5 w 10"/>
                  <a:gd name="T29" fmla="*/ 26 h 28"/>
                  <a:gd name="T30" fmla="*/ 4 w 10"/>
                  <a:gd name="T31" fmla="*/ 26 h 28"/>
                  <a:gd name="T32" fmla="*/ 4 w 10"/>
                  <a:gd name="T33" fmla="*/ 24 h 28"/>
                  <a:gd name="T34" fmla="*/ 0 w 10"/>
                  <a:gd name="T35" fmla="*/ 3 h 28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10" h="28">
                    <a:moveTo>
                      <a:pt x="0" y="3"/>
                    </a:moveTo>
                    <a:lnTo>
                      <a:pt x="0" y="2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5" y="0"/>
                    </a:lnTo>
                    <a:lnTo>
                      <a:pt x="7" y="2"/>
                    </a:lnTo>
                    <a:lnTo>
                      <a:pt x="7" y="3"/>
                    </a:lnTo>
                    <a:lnTo>
                      <a:pt x="10" y="23"/>
                    </a:lnTo>
                    <a:lnTo>
                      <a:pt x="10" y="24"/>
                    </a:lnTo>
                    <a:lnTo>
                      <a:pt x="10" y="26"/>
                    </a:lnTo>
                    <a:lnTo>
                      <a:pt x="9" y="26"/>
                    </a:lnTo>
                    <a:lnTo>
                      <a:pt x="9" y="28"/>
                    </a:lnTo>
                    <a:lnTo>
                      <a:pt x="7" y="28"/>
                    </a:lnTo>
                    <a:lnTo>
                      <a:pt x="5" y="28"/>
                    </a:lnTo>
                    <a:lnTo>
                      <a:pt x="5" y="26"/>
                    </a:lnTo>
                    <a:lnTo>
                      <a:pt x="4" y="26"/>
                    </a:lnTo>
                    <a:lnTo>
                      <a:pt x="4" y="24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49" name="Freeform 215"/>
              <p:cNvSpPr>
                <a:spLocks/>
              </p:cNvSpPr>
              <p:nvPr/>
            </p:nvSpPr>
            <p:spPr bwMode="auto">
              <a:xfrm>
                <a:off x="1682" y="3442"/>
                <a:ext cx="9" cy="27"/>
              </a:xfrm>
              <a:custGeom>
                <a:avLst/>
                <a:gdLst>
                  <a:gd name="T0" fmla="*/ 0 w 9"/>
                  <a:gd name="T1" fmla="*/ 4 h 27"/>
                  <a:gd name="T2" fmla="*/ 0 w 9"/>
                  <a:gd name="T3" fmla="*/ 3 h 27"/>
                  <a:gd name="T4" fmla="*/ 0 w 9"/>
                  <a:gd name="T5" fmla="*/ 1 h 27"/>
                  <a:gd name="T6" fmla="*/ 1 w 9"/>
                  <a:gd name="T7" fmla="*/ 1 h 27"/>
                  <a:gd name="T8" fmla="*/ 1 w 9"/>
                  <a:gd name="T9" fmla="*/ 0 h 27"/>
                  <a:gd name="T10" fmla="*/ 3 w 9"/>
                  <a:gd name="T11" fmla="*/ 0 h 27"/>
                  <a:gd name="T12" fmla="*/ 5 w 9"/>
                  <a:gd name="T13" fmla="*/ 0 h 27"/>
                  <a:gd name="T14" fmla="*/ 5 w 9"/>
                  <a:gd name="T15" fmla="*/ 1 h 27"/>
                  <a:gd name="T16" fmla="*/ 6 w 9"/>
                  <a:gd name="T17" fmla="*/ 1 h 27"/>
                  <a:gd name="T18" fmla="*/ 6 w 9"/>
                  <a:gd name="T19" fmla="*/ 3 h 27"/>
                  <a:gd name="T20" fmla="*/ 9 w 9"/>
                  <a:gd name="T21" fmla="*/ 24 h 27"/>
                  <a:gd name="T22" fmla="*/ 9 w 9"/>
                  <a:gd name="T23" fmla="*/ 26 h 27"/>
                  <a:gd name="T24" fmla="*/ 8 w 9"/>
                  <a:gd name="T25" fmla="*/ 26 h 27"/>
                  <a:gd name="T26" fmla="*/ 8 w 9"/>
                  <a:gd name="T27" fmla="*/ 27 h 27"/>
                  <a:gd name="T28" fmla="*/ 6 w 9"/>
                  <a:gd name="T29" fmla="*/ 27 h 27"/>
                  <a:gd name="T30" fmla="*/ 5 w 9"/>
                  <a:gd name="T31" fmla="*/ 27 h 27"/>
                  <a:gd name="T32" fmla="*/ 5 w 9"/>
                  <a:gd name="T33" fmla="*/ 26 h 27"/>
                  <a:gd name="T34" fmla="*/ 3 w 9"/>
                  <a:gd name="T35" fmla="*/ 26 h 27"/>
                  <a:gd name="T36" fmla="*/ 3 w 9"/>
                  <a:gd name="T37" fmla="*/ 24 h 27"/>
                  <a:gd name="T38" fmla="*/ 0 w 9"/>
                  <a:gd name="T39" fmla="*/ 4 h 27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9" h="27">
                    <a:moveTo>
                      <a:pt x="0" y="4"/>
                    </a:moveTo>
                    <a:lnTo>
                      <a:pt x="0" y="3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5" y="1"/>
                    </a:lnTo>
                    <a:lnTo>
                      <a:pt x="6" y="1"/>
                    </a:lnTo>
                    <a:lnTo>
                      <a:pt x="6" y="3"/>
                    </a:lnTo>
                    <a:lnTo>
                      <a:pt x="9" y="24"/>
                    </a:lnTo>
                    <a:lnTo>
                      <a:pt x="9" y="26"/>
                    </a:lnTo>
                    <a:lnTo>
                      <a:pt x="8" y="26"/>
                    </a:lnTo>
                    <a:lnTo>
                      <a:pt x="8" y="27"/>
                    </a:lnTo>
                    <a:lnTo>
                      <a:pt x="6" y="27"/>
                    </a:lnTo>
                    <a:lnTo>
                      <a:pt x="5" y="27"/>
                    </a:lnTo>
                    <a:lnTo>
                      <a:pt x="5" y="26"/>
                    </a:lnTo>
                    <a:lnTo>
                      <a:pt x="3" y="26"/>
                    </a:lnTo>
                    <a:lnTo>
                      <a:pt x="3" y="24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50" name="Freeform 216"/>
              <p:cNvSpPr>
                <a:spLocks/>
              </p:cNvSpPr>
              <p:nvPr/>
            </p:nvSpPr>
            <p:spPr bwMode="auto">
              <a:xfrm>
                <a:off x="1685" y="3463"/>
                <a:ext cx="10" cy="28"/>
              </a:xfrm>
              <a:custGeom>
                <a:avLst/>
                <a:gdLst>
                  <a:gd name="T0" fmla="*/ 0 w 10"/>
                  <a:gd name="T1" fmla="*/ 3 h 28"/>
                  <a:gd name="T2" fmla="*/ 0 w 10"/>
                  <a:gd name="T3" fmla="*/ 1 h 28"/>
                  <a:gd name="T4" fmla="*/ 2 w 10"/>
                  <a:gd name="T5" fmla="*/ 0 h 28"/>
                  <a:gd name="T6" fmla="*/ 3 w 10"/>
                  <a:gd name="T7" fmla="*/ 0 h 28"/>
                  <a:gd name="T8" fmla="*/ 5 w 10"/>
                  <a:gd name="T9" fmla="*/ 0 h 28"/>
                  <a:gd name="T10" fmla="*/ 5 w 10"/>
                  <a:gd name="T11" fmla="*/ 1 h 28"/>
                  <a:gd name="T12" fmla="*/ 6 w 10"/>
                  <a:gd name="T13" fmla="*/ 1 h 28"/>
                  <a:gd name="T14" fmla="*/ 6 w 10"/>
                  <a:gd name="T15" fmla="*/ 3 h 28"/>
                  <a:gd name="T16" fmla="*/ 10 w 10"/>
                  <a:gd name="T17" fmla="*/ 24 h 28"/>
                  <a:gd name="T18" fmla="*/ 10 w 10"/>
                  <a:gd name="T19" fmla="*/ 26 h 28"/>
                  <a:gd name="T20" fmla="*/ 8 w 10"/>
                  <a:gd name="T21" fmla="*/ 26 h 28"/>
                  <a:gd name="T22" fmla="*/ 8 w 10"/>
                  <a:gd name="T23" fmla="*/ 28 h 28"/>
                  <a:gd name="T24" fmla="*/ 6 w 10"/>
                  <a:gd name="T25" fmla="*/ 28 h 28"/>
                  <a:gd name="T26" fmla="*/ 5 w 10"/>
                  <a:gd name="T27" fmla="*/ 28 h 28"/>
                  <a:gd name="T28" fmla="*/ 3 w 10"/>
                  <a:gd name="T29" fmla="*/ 28 h 28"/>
                  <a:gd name="T30" fmla="*/ 3 w 10"/>
                  <a:gd name="T31" fmla="*/ 26 h 28"/>
                  <a:gd name="T32" fmla="*/ 3 w 10"/>
                  <a:gd name="T33" fmla="*/ 24 h 28"/>
                  <a:gd name="T34" fmla="*/ 0 w 10"/>
                  <a:gd name="T35" fmla="*/ 3 h 28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10" h="28">
                    <a:moveTo>
                      <a:pt x="0" y="3"/>
                    </a:moveTo>
                    <a:lnTo>
                      <a:pt x="0" y="1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5" y="1"/>
                    </a:lnTo>
                    <a:lnTo>
                      <a:pt x="6" y="1"/>
                    </a:lnTo>
                    <a:lnTo>
                      <a:pt x="6" y="3"/>
                    </a:lnTo>
                    <a:lnTo>
                      <a:pt x="10" y="24"/>
                    </a:lnTo>
                    <a:lnTo>
                      <a:pt x="10" y="26"/>
                    </a:lnTo>
                    <a:lnTo>
                      <a:pt x="8" y="26"/>
                    </a:lnTo>
                    <a:lnTo>
                      <a:pt x="8" y="28"/>
                    </a:lnTo>
                    <a:lnTo>
                      <a:pt x="6" y="28"/>
                    </a:lnTo>
                    <a:lnTo>
                      <a:pt x="5" y="28"/>
                    </a:lnTo>
                    <a:lnTo>
                      <a:pt x="3" y="28"/>
                    </a:lnTo>
                    <a:lnTo>
                      <a:pt x="3" y="26"/>
                    </a:lnTo>
                    <a:lnTo>
                      <a:pt x="3" y="24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51" name="Freeform 217"/>
              <p:cNvSpPr>
                <a:spLocks/>
              </p:cNvSpPr>
              <p:nvPr/>
            </p:nvSpPr>
            <p:spPr bwMode="auto">
              <a:xfrm>
                <a:off x="1688" y="3484"/>
                <a:ext cx="8" cy="28"/>
              </a:xfrm>
              <a:custGeom>
                <a:avLst/>
                <a:gdLst>
                  <a:gd name="T0" fmla="*/ 0 w 8"/>
                  <a:gd name="T1" fmla="*/ 3 h 28"/>
                  <a:gd name="T2" fmla="*/ 0 w 8"/>
                  <a:gd name="T3" fmla="*/ 2 h 28"/>
                  <a:gd name="T4" fmla="*/ 0 w 8"/>
                  <a:gd name="T5" fmla="*/ 0 h 28"/>
                  <a:gd name="T6" fmla="*/ 2 w 8"/>
                  <a:gd name="T7" fmla="*/ 0 h 28"/>
                  <a:gd name="T8" fmla="*/ 3 w 8"/>
                  <a:gd name="T9" fmla="*/ 0 h 28"/>
                  <a:gd name="T10" fmla="*/ 5 w 8"/>
                  <a:gd name="T11" fmla="*/ 0 h 28"/>
                  <a:gd name="T12" fmla="*/ 7 w 8"/>
                  <a:gd name="T13" fmla="*/ 2 h 28"/>
                  <a:gd name="T14" fmla="*/ 7 w 8"/>
                  <a:gd name="T15" fmla="*/ 3 h 28"/>
                  <a:gd name="T16" fmla="*/ 8 w 8"/>
                  <a:gd name="T17" fmla="*/ 25 h 28"/>
                  <a:gd name="T18" fmla="*/ 8 w 8"/>
                  <a:gd name="T19" fmla="*/ 26 h 28"/>
                  <a:gd name="T20" fmla="*/ 8 w 8"/>
                  <a:gd name="T21" fmla="*/ 28 h 28"/>
                  <a:gd name="T22" fmla="*/ 7 w 8"/>
                  <a:gd name="T23" fmla="*/ 28 h 28"/>
                  <a:gd name="T24" fmla="*/ 5 w 8"/>
                  <a:gd name="T25" fmla="*/ 28 h 28"/>
                  <a:gd name="T26" fmla="*/ 3 w 8"/>
                  <a:gd name="T27" fmla="*/ 28 h 28"/>
                  <a:gd name="T28" fmla="*/ 2 w 8"/>
                  <a:gd name="T29" fmla="*/ 26 h 28"/>
                  <a:gd name="T30" fmla="*/ 2 w 8"/>
                  <a:gd name="T31" fmla="*/ 25 h 28"/>
                  <a:gd name="T32" fmla="*/ 0 w 8"/>
                  <a:gd name="T33" fmla="*/ 3 h 28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8" h="28">
                    <a:moveTo>
                      <a:pt x="0" y="3"/>
                    </a:move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7" y="2"/>
                    </a:lnTo>
                    <a:lnTo>
                      <a:pt x="7" y="3"/>
                    </a:lnTo>
                    <a:lnTo>
                      <a:pt x="8" y="25"/>
                    </a:lnTo>
                    <a:lnTo>
                      <a:pt x="8" y="26"/>
                    </a:lnTo>
                    <a:lnTo>
                      <a:pt x="8" y="28"/>
                    </a:lnTo>
                    <a:lnTo>
                      <a:pt x="7" y="28"/>
                    </a:lnTo>
                    <a:lnTo>
                      <a:pt x="5" y="28"/>
                    </a:lnTo>
                    <a:lnTo>
                      <a:pt x="3" y="28"/>
                    </a:lnTo>
                    <a:lnTo>
                      <a:pt x="2" y="26"/>
                    </a:lnTo>
                    <a:lnTo>
                      <a:pt x="2" y="25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52" name="Freeform 218"/>
              <p:cNvSpPr>
                <a:spLocks/>
              </p:cNvSpPr>
              <p:nvPr/>
            </p:nvSpPr>
            <p:spPr bwMode="auto">
              <a:xfrm>
                <a:off x="1690" y="3505"/>
                <a:ext cx="10" cy="28"/>
              </a:xfrm>
              <a:custGeom>
                <a:avLst/>
                <a:gdLst>
                  <a:gd name="T0" fmla="*/ 0 w 10"/>
                  <a:gd name="T1" fmla="*/ 4 h 28"/>
                  <a:gd name="T2" fmla="*/ 0 w 10"/>
                  <a:gd name="T3" fmla="*/ 2 h 28"/>
                  <a:gd name="T4" fmla="*/ 1 w 10"/>
                  <a:gd name="T5" fmla="*/ 2 h 28"/>
                  <a:gd name="T6" fmla="*/ 1 w 10"/>
                  <a:gd name="T7" fmla="*/ 0 h 28"/>
                  <a:gd name="T8" fmla="*/ 3 w 10"/>
                  <a:gd name="T9" fmla="*/ 0 h 28"/>
                  <a:gd name="T10" fmla="*/ 5 w 10"/>
                  <a:gd name="T11" fmla="*/ 0 h 28"/>
                  <a:gd name="T12" fmla="*/ 6 w 10"/>
                  <a:gd name="T13" fmla="*/ 0 h 28"/>
                  <a:gd name="T14" fmla="*/ 6 w 10"/>
                  <a:gd name="T15" fmla="*/ 2 h 28"/>
                  <a:gd name="T16" fmla="*/ 6 w 10"/>
                  <a:gd name="T17" fmla="*/ 4 h 28"/>
                  <a:gd name="T18" fmla="*/ 10 w 10"/>
                  <a:gd name="T19" fmla="*/ 25 h 28"/>
                  <a:gd name="T20" fmla="*/ 8 w 10"/>
                  <a:gd name="T21" fmla="*/ 27 h 28"/>
                  <a:gd name="T22" fmla="*/ 8 w 10"/>
                  <a:gd name="T23" fmla="*/ 28 h 28"/>
                  <a:gd name="T24" fmla="*/ 6 w 10"/>
                  <a:gd name="T25" fmla="*/ 28 h 28"/>
                  <a:gd name="T26" fmla="*/ 5 w 10"/>
                  <a:gd name="T27" fmla="*/ 28 h 28"/>
                  <a:gd name="T28" fmla="*/ 3 w 10"/>
                  <a:gd name="T29" fmla="*/ 28 h 28"/>
                  <a:gd name="T30" fmla="*/ 3 w 10"/>
                  <a:gd name="T31" fmla="*/ 27 h 28"/>
                  <a:gd name="T32" fmla="*/ 3 w 10"/>
                  <a:gd name="T33" fmla="*/ 25 h 28"/>
                  <a:gd name="T34" fmla="*/ 0 w 10"/>
                  <a:gd name="T35" fmla="*/ 4 h 28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10" h="28">
                    <a:moveTo>
                      <a:pt x="0" y="4"/>
                    </a:moveTo>
                    <a:lnTo>
                      <a:pt x="0" y="2"/>
                    </a:lnTo>
                    <a:lnTo>
                      <a:pt x="1" y="2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6" y="0"/>
                    </a:lnTo>
                    <a:lnTo>
                      <a:pt x="6" y="2"/>
                    </a:lnTo>
                    <a:lnTo>
                      <a:pt x="6" y="4"/>
                    </a:lnTo>
                    <a:lnTo>
                      <a:pt x="10" y="25"/>
                    </a:lnTo>
                    <a:lnTo>
                      <a:pt x="8" y="27"/>
                    </a:lnTo>
                    <a:lnTo>
                      <a:pt x="8" y="28"/>
                    </a:lnTo>
                    <a:lnTo>
                      <a:pt x="6" y="28"/>
                    </a:lnTo>
                    <a:lnTo>
                      <a:pt x="5" y="28"/>
                    </a:lnTo>
                    <a:lnTo>
                      <a:pt x="3" y="28"/>
                    </a:lnTo>
                    <a:lnTo>
                      <a:pt x="3" y="27"/>
                    </a:lnTo>
                    <a:lnTo>
                      <a:pt x="3" y="25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53" name="Freeform 219"/>
              <p:cNvSpPr>
                <a:spLocks/>
              </p:cNvSpPr>
              <p:nvPr/>
            </p:nvSpPr>
            <p:spPr bwMode="auto">
              <a:xfrm>
                <a:off x="1693" y="3527"/>
                <a:ext cx="8" cy="28"/>
              </a:xfrm>
              <a:custGeom>
                <a:avLst/>
                <a:gdLst>
                  <a:gd name="T0" fmla="*/ 0 w 8"/>
                  <a:gd name="T1" fmla="*/ 3 h 28"/>
                  <a:gd name="T2" fmla="*/ 0 w 8"/>
                  <a:gd name="T3" fmla="*/ 1 h 28"/>
                  <a:gd name="T4" fmla="*/ 0 w 8"/>
                  <a:gd name="T5" fmla="*/ 0 h 28"/>
                  <a:gd name="T6" fmla="*/ 2 w 8"/>
                  <a:gd name="T7" fmla="*/ 0 h 28"/>
                  <a:gd name="T8" fmla="*/ 3 w 8"/>
                  <a:gd name="T9" fmla="*/ 0 h 28"/>
                  <a:gd name="T10" fmla="*/ 5 w 8"/>
                  <a:gd name="T11" fmla="*/ 0 h 28"/>
                  <a:gd name="T12" fmla="*/ 5 w 8"/>
                  <a:gd name="T13" fmla="*/ 1 h 28"/>
                  <a:gd name="T14" fmla="*/ 7 w 8"/>
                  <a:gd name="T15" fmla="*/ 3 h 28"/>
                  <a:gd name="T16" fmla="*/ 8 w 8"/>
                  <a:gd name="T17" fmla="*/ 24 h 28"/>
                  <a:gd name="T18" fmla="*/ 8 w 8"/>
                  <a:gd name="T19" fmla="*/ 26 h 28"/>
                  <a:gd name="T20" fmla="*/ 7 w 8"/>
                  <a:gd name="T21" fmla="*/ 26 h 28"/>
                  <a:gd name="T22" fmla="*/ 7 w 8"/>
                  <a:gd name="T23" fmla="*/ 28 h 28"/>
                  <a:gd name="T24" fmla="*/ 5 w 8"/>
                  <a:gd name="T25" fmla="*/ 28 h 28"/>
                  <a:gd name="T26" fmla="*/ 3 w 8"/>
                  <a:gd name="T27" fmla="*/ 28 h 28"/>
                  <a:gd name="T28" fmla="*/ 3 w 8"/>
                  <a:gd name="T29" fmla="*/ 26 h 28"/>
                  <a:gd name="T30" fmla="*/ 2 w 8"/>
                  <a:gd name="T31" fmla="*/ 26 h 28"/>
                  <a:gd name="T32" fmla="*/ 2 w 8"/>
                  <a:gd name="T33" fmla="*/ 24 h 28"/>
                  <a:gd name="T34" fmla="*/ 0 w 8"/>
                  <a:gd name="T35" fmla="*/ 3 h 28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8" h="28">
                    <a:moveTo>
                      <a:pt x="0" y="3"/>
                    </a:moveTo>
                    <a:lnTo>
                      <a:pt x="0" y="1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5" y="1"/>
                    </a:lnTo>
                    <a:lnTo>
                      <a:pt x="7" y="3"/>
                    </a:lnTo>
                    <a:lnTo>
                      <a:pt x="8" y="24"/>
                    </a:lnTo>
                    <a:lnTo>
                      <a:pt x="8" y="26"/>
                    </a:lnTo>
                    <a:lnTo>
                      <a:pt x="7" y="26"/>
                    </a:lnTo>
                    <a:lnTo>
                      <a:pt x="7" y="28"/>
                    </a:lnTo>
                    <a:lnTo>
                      <a:pt x="5" y="28"/>
                    </a:lnTo>
                    <a:lnTo>
                      <a:pt x="3" y="28"/>
                    </a:lnTo>
                    <a:lnTo>
                      <a:pt x="3" y="26"/>
                    </a:lnTo>
                    <a:lnTo>
                      <a:pt x="2" y="26"/>
                    </a:lnTo>
                    <a:lnTo>
                      <a:pt x="2" y="24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54" name="Freeform 220"/>
              <p:cNvSpPr>
                <a:spLocks/>
              </p:cNvSpPr>
              <p:nvPr/>
            </p:nvSpPr>
            <p:spPr bwMode="auto">
              <a:xfrm>
                <a:off x="1695" y="3548"/>
                <a:ext cx="8" cy="28"/>
              </a:xfrm>
              <a:custGeom>
                <a:avLst/>
                <a:gdLst>
                  <a:gd name="T0" fmla="*/ 0 w 8"/>
                  <a:gd name="T1" fmla="*/ 3 h 28"/>
                  <a:gd name="T2" fmla="*/ 0 w 8"/>
                  <a:gd name="T3" fmla="*/ 2 h 28"/>
                  <a:gd name="T4" fmla="*/ 1 w 8"/>
                  <a:gd name="T5" fmla="*/ 2 h 28"/>
                  <a:gd name="T6" fmla="*/ 1 w 8"/>
                  <a:gd name="T7" fmla="*/ 0 h 28"/>
                  <a:gd name="T8" fmla="*/ 3 w 8"/>
                  <a:gd name="T9" fmla="*/ 0 h 28"/>
                  <a:gd name="T10" fmla="*/ 5 w 8"/>
                  <a:gd name="T11" fmla="*/ 0 h 28"/>
                  <a:gd name="T12" fmla="*/ 5 w 8"/>
                  <a:gd name="T13" fmla="*/ 2 h 28"/>
                  <a:gd name="T14" fmla="*/ 6 w 8"/>
                  <a:gd name="T15" fmla="*/ 2 h 28"/>
                  <a:gd name="T16" fmla="*/ 6 w 8"/>
                  <a:gd name="T17" fmla="*/ 3 h 28"/>
                  <a:gd name="T18" fmla="*/ 8 w 8"/>
                  <a:gd name="T19" fmla="*/ 25 h 28"/>
                  <a:gd name="T20" fmla="*/ 8 w 8"/>
                  <a:gd name="T21" fmla="*/ 26 h 28"/>
                  <a:gd name="T22" fmla="*/ 6 w 8"/>
                  <a:gd name="T23" fmla="*/ 26 h 28"/>
                  <a:gd name="T24" fmla="*/ 6 w 8"/>
                  <a:gd name="T25" fmla="*/ 28 h 28"/>
                  <a:gd name="T26" fmla="*/ 5 w 8"/>
                  <a:gd name="T27" fmla="*/ 28 h 28"/>
                  <a:gd name="T28" fmla="*/ 3 w 8"/>
                  <a:gd name="T29" fmla="*/ 28 h 28"/>
                  <a:gd name="T30" fmla="*/ 1 w 8"/>
                  <a:gd name="T31" fmla="*/ 28 h 28"/>
                  <a:gd name="T32" fmla="*/ 1 w 8"/>
                  <a:gd name="T33" fmla="*/ 26 h 28"/>
                  <a:gd name="T34" fmla="*/ 1 w 8"/>
                  <a:gd name="T35" fmla="*/ 25 h 28"/>
                  <a:gd name="T36" fmla="*/ 0 w 8"/>
                  <a:gd name="T37" fmla="*/ 3 h 28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8" h="28">
                    <a:moveTo>
                      <a:pt x="0" y="3"/>
                    </a:moveTo>
                    <a:lnTo>
                      <a:pt x="0" y="2"/>
                    </a:lnTo>
                    <a:lnTo>
                      <a:pt x="1" y="2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5" y="2"/>
                    </a:lnTo>
                    <a:lnTo>
                      <a:pt x="6" y="2"/>
                    </a:lnTo>
                    <a:lnTo>
                      <a:pt x="6" y="3"/>
                    </a:lnTo>
                    <a:lnTo>
                      <a:pt x="8" y="25"/>
                    </a:lnTo>
                    <a:lnTo>
                      <a:pt x="8" y="26"/>
                    </a:lnTo>
                    <a:lnTo>
                      <a:pt x="6" y="26"/>
                    </a:lnTo>
                    <a:lnTo>
                      <a:pt x="6" y="28"/>
                    </a:lnTo>
                    <a:lnTo>
                      <a:pt x="5" y="28"/>
                    </a:lnTo>
                    <a:lnTo>
                      <a:pt x="3" y="28"/>
                    </a:lnTo>
                    <a:lnTo>
                      <a:pt x="1" y="28"/>
                    </a:lnTo>
                    <a:lnTo>
                      <a:pt x="1" y="26"/>
                    </a:lnTo>
                    <a:lnTo>
                      <a:pt x="1" y="25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55" name="Freeform 221"/>
              <p:cNvSpPr>
                <a:spLocks/>
              </p:cNvSpPr>
              <p:nvPr/>
            </p:nvSpPr>
            <p:spPr bwMode="auto">
              <a:xfrm>
                <a:off x="1696" y="3569"/>
                <a:ext cx="9" cy="30"/>
              </a:xfrm>
              <a:custGeom>
                <a:avLst/>
                <a:gdLst>
                  <a:gd name="T0" fmla="*/ 0 w 9"/>
                  <a:gd name="T1" fmla="*/ 4 h 30"/>
                  <a:gd name="T2" fmla="*/ 0 w 9"/>
                  <a:gd name="T3" fmla="*/ 2 h 30"/>
                  <a:gd name="T4" fmla="*/ 2 w 9"/>
                  <a:gd name="T5" fmla="*/ 0 h 30"/>
                  <a:gd name="T6" fmla="*/ 4 w 9"/>
                  <a:gd name="T7" fmla="*/ 0 h 30"/>
                  <a:gd name="T8" fmla="*/ 5 w 9"/>
                  <a:gd name="T9" fmla="*/ 0 h 30"/>
                  <a:gd name="T10" fmla="*/ 5 w 9"/>
                  <a:gd name="T11" fmla="*/ 2 h 30"/>
                  <a:gd name="T12" fmla="*/ 5 w 9"/>
                  <a:gd name="T13" fmla="*/ 4 h 30"/>
                  <a:gd name="T14" fmla="*/ 7 w 9"/>
                  <a:gd name="T15" fmla="*/ 4 h 30"/>
                  <a:gd name="T16" fmla="*/ 9 w 9"/>
                  <a:gd name="T17" fmla="*/ 25 h 30"/>
                  <a:gd name="T18" fmla="*/ 9 w 9"/>
                  <a:gd name="T19" fmla="*/ 26 h 30"/>
                  <a:gd name="T20" fmla="*/ 7 w 9"/>
                  <a:gd name="T21" fmla="*/ 28 h 30"/>
                  <a:gd name="T22" fmla="*/ 5 w 9"/>
                  <a:gd name="T23" fmla="*/ 28 h 30"/>
                  <a:gd name="T24" fmla="*/ 5 w 9"/>
                  <a:gd name="T25" fmla="*/ 30 h 30"/>
                  <a:gd name="T26" fmla="*/ 4 w 9"/>
                  <a:gd name="T27" fmla="*/ 30 h 30"/>
                  <a:gd name="T28" fmla="*/ 2 w 9"/>
                  <a:gd name="T29" fmla="*/ 30 h 30"/>
                  <a:gd name="T30" fmla="*/ 2 w 9"/>
                  <a:gd name="T31" fmla="*/ 28 h 30"/>
                  <a:gd name="T32" fmla="*/ 0 w 9"/>
                  <a:gd name="T33" fmla="*/ 28 h 30"/>
                  <a:gd name="T34" fmla="*/ 0 w 9"/>
                  <a:gd name="T35" fmla="*/ 26 h 30"/>
                  <a:gd name="T36" fmla="*/ 0 w 9"/>
                  <a:gd name="T37" fmla="*/ 4 h 3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9" h="30">
                    <a:moveTo>
                      <a:pt x="0" y="4"/>
                    </a:moveTo>
                    <a:lnTo>
                      <a:pt x="0" y="2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5" y="0"/>
                    </a:lnTo>
                    <a:lnTo>
                      <a:pt x="5" y="2"/>
                    </a:lnTo>
                    <a:lnTo>
                      <a:pt x="5" y="4"/>
                    </a:lnTo>
                    <a:lnTo>
                      <a:pt x="7" y="4"/>
                    </a:lnTo>
                    <a:lnTo>
                      <a:pt x="9" y="25"/>
                    </a:lnTo>
                    <a:lnTo>
                      <a:pt x="9" y="26"/>
                    </a:lnTo>
                    <a:lnTo>
                      <a:pt x="7" y="28"/>
                    </a:lnTo>
                    <a:lnTo>
                      <a:pt x="5" y="28"/>
                    </a:lnTo>
                    <a:lnTo>
                      <a:pt x="5" y="30"/>
                    </a:lnTo>
                    <a:lnTo>
                      <a:pt x="4" y="30"/>
                    </a:lnTo>
                    <a:lnTo>
                      <a:pt x="2" y="30"/>
                    </a:lnTo>
                    <a:lnTo>
                      <a:pt x="2" y="28"/>
                    </a:lnTo>
                    <a:lnTo>
                      <a:pt x="0" y="28"/>
                    </a:lnTo>
                    <a:lnTo>
                      <a:pt x="0" y="26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56" name="Freeform 222"/>
              <p:cNvSpPr>
                <a:spLocks/>
              </p:cNvSpPr>
              <p:nvPr/>
            </p:nvSpPr>
            <p:spPr bwMode="auto">
              <a:xfrm>
                <a:off x="1696" y="3591"/>
                <a:ext cx="9" cy="31"/>
              </a:xfrm>
              <a:custGeom>
                <a:avLst/>
                <a:gdLst>
                  <a:gd name="T0" fmla="*/ 0 w 9"/>
                  <a:gd name="T1" fmla="*/ 4 h 31"/>
                  <a:gd name="T2" fmla="*/ 0 w 9"/>
                  <a:gd name="T3" fmla="*/ 3 h 31"/>
                  <a:gd name="T4" fmla="*/ 2 w 9"/>
                  <a:gd name="T5" fmla="*/ 1 h 31"/>
                  <a:gd name="T6" fmla="*/ 2 w 9"/>
                  <a:gd name="T7" fmla="*/ 0 h 31"/>
                  <a:gd name="T8" fmla="*/ 4 w 9"/>
                  <a:gd name="T9" fmla="*/ 0 h 31"/>
                  <a:gd name="T10" fmla="*/ 5 w 9"/>
                  <a:gd name="T11" fmla="*/ 0 h 31"/>
                  <a:gd name="T12" fmla="*/ 5 w 9"/>
                  <a:gd name="T13" fmla="*/ 1 h 31"/>
                  <a:gd name="T14" fmla="*/ 7 w 9"/>
                  <a:gd name="T15" fmla="*/ 1 h 31"/>
                  <a:gd name="T16" fmla="*/ 7 w 9"/>
                  <a:gd name="T17" fmla="*/ 3 h 31"/>
                  <a:gd name="T18" fmla="*/ 9 w 9"/>
                  <a:gd name="T19" fmla="*/ 3 h 31"/>
                  <a:gd name="T20" fmla="*/ 9 w 9"/>
                  <a:gd name="T21" fmla="*/ 26 h 31"/>
                  <a:gd name="T22" fmla="*/ 9 w 9"/>
                  <a:gd name="T23" fmla="*/ 27 h 31"/>
                  <a:gd name="T24" fmla="*/ 7 w 9"/>
                  <a:gd name="T25" fmla="*/ 29 h 31"/>
                  <a:gd name="T26" fmla="*/ 5 w 9"/>
                  <a:gd name="T27" fmla="*/ 29 h 31"/>
                  <a:gd name="T28" fmla="*/ 5 w 9"/>
                  <a:gd name="T29" fmla="*/ 31 h 31"/>
                  <a:gd name="T30" fmla="*/ 4 w 9"/>
                  <a:gd name="T31" fmla="*/ 29 h 31"/>
                  <a:gd name="T32" fmla="*/ 2 w 9"/>
                  <a:gd name="T33" fmla="*/ 29 h 31"/>
                  <a:gd name="T34" fmla="*/ 2 w 9"/>
                  <a:gd name="T35" fmla="*/ 27 h 31"/>
                  <a:gd name="T36" fmla="*/ 2 w 9"/>
                  <a:gd name="T37" fmla="*/ 26 h 31"/>
                  <a:gd name="T38" fmla="*/ 0 w 9"/>
                  <a:gd name="T39" fmla="*/ 4 h 31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9" h="31">
                    <a:moveTo>
                      <a:pt x="0" y="4"/>
                    </a:moveTo>
                    <a:lnTo>
                      <a:pt x="0" y="3"/>
                    </a:lnTo>
                    <a:lnTo>
                      <a:pt x="2" y="1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5" y="0"/>
                    </a:lnTo>
                    <a:lnTo>
                      <a:pt x="5" y="1"/>
                    </a:lnTo>
                    <a:lnTo>
                      <a:pt x="7" y="1"/>
                    </a:lnTo>
                    <a:lnTo>
                      <a:pt x="7" y="3"/>
                    </a:lnTo>
                    <a:lnTo>
                      <a:pt x="9" y="3"/>
                    </a:lnTo>
                    <a:lnTo>
                      <a:pt x="9" y="26"/>
                    </a:lnTo>
                    <a:lnTo>
                      <a:pt x="9" y="27"/>
                    </a:lnTo>
                    <a:lnTo>
                      <a:pt x="7" y="29"/>
                    </a:lnTo>
                    <a:lnTo>
                      <a:pt x="5" y="29"/>
                    </a:lnTo>
                    <a:lnTo>
                      <a:pt x="5" y="31"/>
                    </a:lnTo>
                    <a:lnTo>
                      <a:pt x="4" y="29"/>
                    </a:lnTo>
                    <a:lnTo>
                      <a:pt x="2" y="29"/>
                    </a:lnTo>
                    <a:lnTo>
                      <a:pt x="2" y="27"/>
                    </a:lnTo>
                    <a:lnTo>
                      <a:pt x="2" y="26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57" name="Freeform 223"/>
              <p:cNvSpPr>
                <a:spLocks/>
              </p:cNvSpPr>
              <p:nvPr/>
            </p:nvSpPr>
            <p:spPr bwMode="auto">
              <a:xfrm>
                <a:off x="1698" y="3613"/>
                <a:ext cx="7" cy="27"/>
              </a:xfrm>
              <a:custGeom>
                <a:avLst/>
                <a:gdLst>
                  <a:gd name="T0" fmla="*/ 0 w 7"/>
                  <a:gd name="T1" fmla="*/ 4 h 27"/>
                  <a:gd name="T2" fmla="*/ 0 w 7"/>
                  <a:gd name="T3" fmla="*/ 2 h 27"/>
                  <a:gd name="T4" fmla="*/ 0 w 7"/>
                  <a:gd name="T5" fmla="*/ 0 h 27"/>
                  <a:gd name="T6" fmla="*/ 2 w 7"/>
                  <a:gd name="T7" fmla="*/ 0 h 27"/>
                  <a:gd name="T8" fmla="*/ 3 w 7"/>
                  <a:gd name="T9" fmla="*/ 0 h 27"/>
                  <a:gd name="T10" fmla="*/ 5 w 7"/>
                  <a:gd name="T11" fmla="*/ 0 h 27"/>
                  <a:gd name="T12" fmla="*/ 5 w 7"/>
                  <a:gd name="T13" fmla="*/ 2 h 27"/>
                  <a:gd name="T14" fmla="*/ 7 w 7"/>
                  <a:gd name="T15" fmla="*/ 2 h 27"/>
                  <a:gd name="T16" fmla="*/ 7 w 7"/>
                  <a:gd name="T17" fmla="*/ 4 h 27"/>
                  <a:gd name="T18" fmla="*/ 7 w 7"/>
                  <a:gd name="T19" fmla="*/ 27 h 27"/>
                  <a:gd name="T20" fmla="*/ 0 w 7"/>
                  <a:gd name="T21" fmla="*/ 27 h 27"/>
                  <a:gd name="T22" fmla="*/ 0 w 7"/>
                  <a:gd name="T23" fmla="*/ 4 h 27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7" h="27">
                    <a:moveTo>
                      <a:pt x="0" y="4"/>
                    </a:move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5" y="2"/>
                    </a:lnTo>
                    <a:lnTo>
                      <a:pt x="7" y="2"/>
                    </a:lnTo>
                    <a:lnTo>
                      <a:pt x="7" y="4"/>
                    </a:lnTo>
                    <a:lnTo>
                      <a:pt x="7" y="27"/>
                    </a:lnTo>
                    <a:lnTo>
                      <a:pt x="0" y="27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58" name="Freeform 224"/>
              <p:cNvSpPr>
                <a:spLocks/>
              </p:cNvSpPr>
              <p:nvPr/>
            </p:nvSpPr>
            <p:spPr bwMode="auto">
              <a:xfrm>
                <a:off x="1695" y="3640"/>
                <a:ext cx="10" cy="265"/>
              </a:xfrm>
              <a:custGeom>
                <a:avLst/>
                <a:gdLst>
                  <a:gd name="T0" fmla="*/ 3 w 10"/>
                  <a:gd name="T1" fmla="*/ 0 h 265"/>
                  <a:gd name="T2" fmla="*/ 10 w 10"/>
                  <a:gd name="T3" fmla="*/ 0 h 265"/>
                  <a:gd name="T4" fmla="*/ 6 w 10"/>
                  <a:gd name="T5" fmla="*/ 265 h 265"/>
                  <a:gd name="T6" fmla="*/ 0 w 10"/>
                  <a:gd name="T7" fmla="*/ 265 h 265"/>
                  <a:gd name="T8" fmla="*/ 3 w 10"/>
                  <a:gd name="T9" fmla="*/ 0 h 26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0" h="265">
                    <a:moveTo>
                      <a:pt x="3" y="0"/>
                    </a:moveTo>
                    <a:lnTo>
                      <a:pt x="10" y="0"/>
                    </a:lnTo>
                    <a:lnTo>
                      <a:pt x="6" y="265"/>
                    </a:lnTo>
                    <a:lnTo>
                      <a:pt x="0" y="265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59" name="Freeform 225"/>
              <p:cNvSpPr>
                <a:spLocks/>
              </p:cNvSpPr>
              <p:nvPr/>
            </p:nvSpPr>
            <p:spPr bwMode="auto">
              <a:xfrm>
                <a:off x="1988" y="3140"/>
                <a:ext cx="19" cy="32"/>
              </a:xfrm>
              <a:custGeom>
                <a:avLst/>
                <a:gdLst>
                  <a:gd name="T0" fmla="*/ 14 w 19"/>
                  <a:gd name="T1" fmla="*/ 0 h 32"/>
                  <a:gd name="T2" fmla="*/ 19 w 19"/>
                  <a:gd name="T3" fmla="*/ 4 h 32"/>
                  <a:gd name="T4" fmla="*/ 6 w 19"/>
                  <a:gd name="T5" fmla="*/ 28 h 32"/>
                  <a:gd name="T6" fmla="*/ 6 w 19"/>
                  <a:gd name="T7" fmla="*/ 30 h 32"/>
                  <a:gd name="T8" fmla="*/ 5 w 19"/>
                  <a:gd name="T9" fmla="*/ 30 h 32"/>
                  <a:gd name="T10" fmla="*/ 5 w 19"/>
                  <a:gd name="T11" fmla="*/ 32 h 32"/>
                  <a:gd name="T12" fmla="*/ 3 w 19"/>
                  <a:gd name="T13" fmla="*/ 32 h 32"/>
                  <a:gd name="T14" fmla="*/ 1 w 19"/>
                  <a:gd name="T15" fmla="*/ 32 h 32"/>
                  <a:gd name="T16" fmla="*/ 1 w 19"/>
                  <a:gd name="T17" fmla="*/ 30 h 32"/>
                  <a:gd name="T18" fmla="*/ 0 w 19"/>
                  <a:gd name="T19" fmla="*/ 30 h 32"/>
                  <a:gd name="T20" fmla="*/ 0 w 19"/>
                  <a:gd name="T21" fmla="*/ 28 h 32"/>
                  <a:gd name="T22" fmla="*/ 0 w 19"/>
                  <a:gd name="T23" fmla="*/ 27 h 32"/>
                  <a:gd name="T24" fmla="*/ 0 w 19"/>
                  <a:gd name="T25" fmla="*/ 25 h 32"/>
                  <a:gd name="T26" fmla="*/ 14 w 19"/>
                  <a:gd name="T27" fmla="*/ 0 h 32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19" h="32">
                    <a:moveTo>
                      <a:pt x="14" y="0"/>
                    </a:moveTo>
                    <a:lnTo>
                      <a:pt x="19" y="4"/>
                    </a:lnTo>
                    <a:lnTo>
                      <a:pt x="6" y="28"/>
                    </a:lnTo>
                    <a:lnTo>
                      <a:pt x="6" y="30"/>
                    </a:lnTo>
                    <a:lnTo>
                      <a:pt x="5" y="30"/>
                    </a:lnTo>
                    <a:lnTo>
                      <a:pt x="5" y="32"/>
                    </a:lnTo>
                    <a:lnTo>
                      <a:pt x="3" y="32"/>
                    </a:lnTo>
                    <a:lnTo>
                      <a:pt x="1" y="32"/>
                    </a:lnTo>
                    <a:lnTo>
                      <a:pt x="1" y="30"/>
                    </a:lnTo>
                    <a:lnTo>
                      <a:pt x="0" y="30"/>
                    </a:lnTo>
                    <a:lnTo>
                      <a:pt x="0" y="28"/>
                    </a:lnTo>
                    <a:lnTo>
                      <a:pt x="0" y="27"/>
                    </a:lnTo>
                    <a:lnTo>
                      <a:pt x="0" y="25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60" name="Freeform 226"/>
              <p:cNvSpPr>
                <a:spLocks/>
              </p:cNvSpPr>
              <p:nvPr/>
            </p:nvSpPr>
            <p:spPr bwMode="auto">
              <a:xfrm>
                <a:off x="1975" y="3163"/>
                <a:ext cx="19" cy="33"/>
              </a:xfrm>
              <a:custGeom>
                <a:avLst/>
                <a:gdLst>
                  <a:gd name="T0" fmla="*/ 13 w 19"/>
                  <a:gd name="T1" fmla="*/ 2 h 33"/>
                  <a:gd name="T2" fmla="*/ 14 w 19"/>
                  <a:gd name="T3" fmla="*/ 2 h 33"/>
                  <a:gd name="T4" fmla="*/ 16 w 19"/>
                  <a:gd name="T5" fmla="*/ 2 h 33"/>
                  <a:gd name="T6" fmla="*/ 16 w 19"/>
                  <a:gd name="T7" fmla="*/ 0 h 33"/>
                  <a:gd name="T8" fmla="*/ 18 w 19"/>
                  <a:gd name="T9" fmla="*/ 2 h 33"/>
                  <a:gd name="T10" fmla="*/ 19 w 19"/>
                  <a:gd name="T11" fmla="*/ 2 h 33"/>
                  <a:gd name="T12" fmla="*/ 19 w 19"/>
                  <a:gd name="T13" fmla="*/ 4 h 33"/>
                  <a:gd name="T14" fmla="*/ 19 w 19"/>
                  <a:gd name="T15" fmla="*/ 5 h 33"/>
                  <a:gd name="T16" fmla="*/ 6 w 19"/>
                  <a:gd name="T17" fmla="*/ 31 h 33"/>
                  <a:gd name="T18" fmla="*/ 4 w 19"/>
                  <a:gd name="T19" fmla="*/ 31 h 33"/>
                  <a:gd name="T20" fmla="*/ 4 w 19"/>
                  <a:gd name="T21" fmla="*/ 33 h 33"/>
                  <a:gd name="T22" fmla="*/ 3 w 19"/>
                  <a:gd name="T23" fmla="*/ 33 h 33"/>
                  <a:gd name="T24" fmla="*/ 1 w 19"/>
                  <a:gd name="T25" fmla="*/ 33 h 33"/>
                  <a:gd name="T26" fmla="*/ 1 w 19"/>
                  <a:gd name="T27" fmla="*/ 31 h 33"/>
                  <a:gd name="T28" fmla="*/ 0 w 19"/>
                  <a:gd name="T29" fmla="*/ 31 h 33"/>
                  <a:gd name="T30" fmla="*/ 0 w 19"/>
                  <a:gd name="T31" fmla="*/ 30 h 33"/>
                  <a:gd name="T32" fmla="*/ 0 w 19"/>
                  <a:gd name="T33" fmla="*/ 28 h 33"/>
                  <a:gd name="T34" fmla="*/ 0 w 19"/>
                  <a:gd name="T35" fmla="*/ 27 h 33"/>
                  <a:gd name="T36" fmla="*/ 13 w 19"/>
                  <a:gd name="T37" fmla="*/ 2 h 33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19" h="33">
                    <a:moveTo>
                      <a:pt x="13" y="2"/>
                    </a:moveTo>
                    <a:lnTo>
                      <a:pt x="14" y="2"/>
                    </a:lnTo>
                    <a:lnTo>
                      <a:pt x="16" y="2"/>
                    </a:lnTo>
                    <a:lnTo>
                      <a:pt x="16" y="0"/>
                    </a:lnTo>
                    <a:lnTo>
                      <a:pt x="18" y="2"/>
                    </a:lnTo>
                    <a:lnTo>
                      <a:pt x="19" y="2"/>
                    </a:lnTo>
                    <a:lnTo>
                      <a:pt x="19" y="4"/>
                    </a:lnTo>
                    <a:lnTo>
                      <a:pt x="19" y="5"/>
                    </a:lnTo>
                    <a:lnTo>
                      <a:pt x="6" y="31"/>
                    </a:lnTo>
                    <a:lnTo>
                      <a:pt x="4" y="31"/>
                    </a:lnTo>
                    <a:lnTo>
                      <a:pt x="4" y="33"/>
                    </a:lnTo>
                    <a:lnTo>
                      <a:pt x="3" y="33"/>
                    </a:lnTo>
                    <a:lnTo>
                      <a:pt x="1" y="33"/>
                    </a:lnTo>
                    <a:lnTo>
                      <a:pt x="1" y="31"/>
                    </a:lnTo>
                    <a:lnTo>
                      <a:pt x="0" y="31"/>
                    </a:lnTo>
                    <a:lnTo>
                      <a:pt x="0" y="30"/>
                    </a:lnTo>
                    <a:lnTo>
                      <a:pt x="0" y="28"/>
                    </a:lnTo>
                    <a:lnTo>
                      <a:pt x="0" y="27"/>
                    </a:lnTo>
                    <a:lnTo>
                      <a:pt x="13" y="2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61" name="Freeform 227"/>
              <p:cNvSpPr>
                <a:spLocks/>
              </p:cNvSpPr>
              <p:nvPr/>
            </p:nvSpPr>
            <p:spPr bwMode="auto">
              <a:xfrm>
                <a:off x="1961" y="3190"/>
                <a:ext cx="20" cy="31"/>
              </a:xfrm>
              <a:custGeom>
                <a:avLst/>
                <a:gdLst>
                  <a:gd name="T0" fmla="*/ 14 w 20"/>
                  <a:gd name="T1" fmla="*/ 0 h 31"/>
                  <a:gd name="T2" fmla="*/ 15 w 20"/>
                  <a:gd name="T3" fmla="*/ 0 h 31"/>
                  <a:gd name="T4" fmla="*/ 17 w 20"/>
                  <a:gd name="T5" fmla="*/ 0 h 31"/>
                  <a:gd name="T6" fmla="*/ 18 w 20"/>
                  <a:gd name="T7" fmla="*/ 0 h 31"/>
                  <a:gd name="T8" fmla="*/ 20 w 20"/>
                  <a:gd name="T9" fmla="*/ 0 h 31"/>
                  <a:gd name="T10" fmla="*/ 20 w 20"/>
                  <a:gd name="T11" fmla="*/ 1 h 31"/>
                  <a:gd name="T12" fmla="*/ 20 w 20"/>
                  <a:gd name="T13" fmla="*/ 3 h 31"/>
                  <a:gd name="T14" fmla="*/ 7 w 20"/>
                  <a:gd name="T15" fmla="*/ 29 h 31"/>
                  <a:gd name="T16" fmla="*/ 7 w 20"/>
                  <a:gd name="T17" fmla="*/ 31 h 31"/>
                  <a:gd name="T18" fmla="*/ 5 w 20"/>
                  <a:gd name="T19" fmla="*/ 31 h 31"/>
                  <a:gd name="T20" fmla="*/ 4 w 20"/>
                  <a:gd name="T21" fmla="*/ 31 h 31"/>
                  <a:gd name="T22" fmla="*/ 2 w 20"/>
                  <a:gd name="T23" fmla="*/ 31 h 31"/>
                  <a:gd name="T24" fmla="*/ 2 w 20"/>
                  <a:gd name="T25" fmla="*/ 29 h 31"/>
                  <a:gd name="T26" fmla="*/ 0 w 20"/>
                  <a:gd name="T27" fmla="*/ 29 h 31"/>
                  <a:gd name="T28" fmla="*/ 0 w 20"/>
                  <a:gd name="T29" fmla="*/ 27 h 31"/>
                  <a:gd name="T30" fmla="*/ 2 w 20"/>
                  <a:gd name="T31" fmla="*/ 26 h 31"/>
                  <a:gd name="T32" fmla="*/ 14 w 20"/>
                  <a:gd name="T33" fmla="*/ 0 h 31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20" h="31">
                    <a:moveTo>
                      <a:pt x="14" y="0"/>
                    </a:moveTo>
                    <a:lnTo>
                      <a:pt x="15" y="0"/>
                    </a:lnTo>
                    <a:lnTo>
                      <a:pt x="17" y="0"/>
                    </a:lnTo>
                    <a:lnTo>
                      <a:pt x="18" y="0"/>
                    </a:lnTo>
                    <a:lnTo>
                      <a:pt x="20" y="0"/>
                    </a:lnTo>
                    <a:lnTo>
                      <a:pt x="20" y="1"/>
                    </a:lnTo>
                    <a:lnTo>
                      <a:pt x="20" y="3"/>
                    </a:lnTo>
                    <a:lnTo>
                      <a:pt x="7" y="29"/>
                    </a:lnTo>
                    <a:lnTo>
                      <a:pt x="7" y="31"/>
                    </a:lnTo>
                    <a:lnTo>
                      <a:pt x="5" y="31"/>
                    </a:lnTo>
                    <a:lnTo>
                      <a:pt x="4" y="31"/>
                    </a:lnTo>
                    <a:lnTo>
                      <a:pt x="2" y="31"/>
                    </a:lnTo>
                    <a:lnTo>
                      <a:pt x="2" y="29"/>
                    </a:lnTo>
                    <a:lnTo>
                      <a:pt x="0" y="29"/>
                    </a:lnTo>
                    <a:lnTo>
                      <a:pt x="0" y="27"/>
                    </a:lnTo>
                    <a:lnTo>
                      <a:pt x="2" y="26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62" name="Freeform 228"/>
              <p:cNvSpPr>
                <a:spLocks/>
              </p:cNvSpPr>
              <p:nvPr/>
            </p:nvSpPr>
            <p:spPr bwMode="auto">
              <a:xfrm>
                <a:off x="1950" y="3214"/>
                <a:ext cx="18" cy="33"/>
              </a:xfrm>
              <a:custGeom>
                <a:avLst/>
                <a:gdLst>
                  <a:gd name="T0" fmla="*/ 13 w 18"/>
                  <a:gd name="T1" fmla="*/ 2 h 33"/>
                  <a:gd name="T2" fmla="*/ 13 w 18"/>
                  <a:gd name="T3" fmla="*/ 0 h 33"/>
                  <a:gd name="T4" fmla="*/ 15 w 18"/>
                  <a:gd name="T5" fmla="*/ 0 h 33"/>
                  <a:gd name="T6" fmla="*/ 16 w 18"/>
                  <a:gd name="T7" fmla="*/ 0 h 33"/>
                  <a:gd name="T8" fmla="*/ 18 w 18"/>
                  <a:gd name="T9" fmla="*/ 0 h 33"/>
                  <a:gd name="T10" fmla="*/ 18 w 18"/>
                  <a:gd name="T11" fmla="*/ 2 h 33"/>
                  <a:gd name="T12" fmla="*/ 18 w 18"/>
                  <a:gd name="T13" fmla="*/ 3 h 33"/>
                  <a:gd name="T14" fmla="*/ 18 w 18"/>
                  <a:gd name="T15" fmla="*/ 5 h 33"/>
                  <a:gd name="T16" fmla="*/ 7 w 18"/>
                  <a:gd name="T17" fmla="*/ 31 h 33"/>
                  <a:gd name="T18" fmla="*/ 5 w 18"/>
                  <a:gd name="T19" fmla="*/ 31 h 33"/>
                  <a:gd name="T20" fmla="*/ 5 w 18"/>
                  <a:gd name="T21" fmla="*/ 33 h 33"/>
                  <a:gd name="T22" fmla="*/ 3 w 18"/>
                  <a:gd name="T23" fmla="*/ 33 h 33"/>
                  <a:gd name="T24" fmla="*/ 2 w 18"/>
                  <a:gd name="T25" fmla="*/ 33 h 33"/>
                  <a:gd name="T26" fmla="*/ 2 w 18"/>
                  <a:gd name="T27" fmla="*/ 31 h 33"/>
                  <a:gd name="T28" fmla="*/ 0 w 18"/>
                  <a:gd name="T29" fmla="*/ 31 h 33"/>
                  <a:gd name="T30" fmla="*/ 0 w 18"/>
                  <a:gd name="T31" fmla="*/ 30 h 33"/>
                  <a:gd name="T32" fmla="*/ 0 w 18"/>
                  <a:gd name="T33" fmla="*/ 28 h 33"/>
                  <a:gd name="T34" fmla="*/ 13 w 18"/>
                  <a:gd name="T35" fmla="*/ 2 h 33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18" h="33">
                    <a:moveTo>
                      <a:pt x="13" y="2"/>
                    </a:moveTo>
                    <a:lnTo>
                      <a:pt x="13" y="0"/>
                    </a:lnTo>
                    <a:lnTo>
                      <a:pt x="15" y="0"/>
                    </a:lnTo>
                    <a:lnTo>
                      <a:pt x="16" y="0"/>
                    </a:lnTo>
                    <a:lnTo>
                      <a:pt x="18" y="0"/>
                    </a:lnTo>
                    <a:lnTo>
                      <a:pt x="18" y="2"/>
                    </a:lnTo>
                    <a:lnTo>
                      <a:pt x="18" y="3"/>
                    </a:lnTo>
                    <a:lnTo>
                      <a:pt x="18" y="5"/>
                    </a:lnTo>
                    <a:lnTo>
                      <a:pt x="7" y="31"/>
                    </a:lnTo>
                    <a:lnTo>
                      <a:pt x="5" y="31"/>
                    </a:lnTo>
                    <a:lnTo>
                      <a:pt x="5" y="33"/>
                    </a:lnTo>
                    <a:lnTo>
                      <a:pt x="3" y="33"/>
                    </a:lnTo>
                    <a:lnTo>
                      <a:pt x="2" y="33"/>
                    </a:lnTo>
                    <a:lnTo>
                      <a:pt x="2" y="31"/>
                    </a:lnTo>
                    <a:lnTo>
                      <a:pt x="0" y="31"/>
                    </a:lnTo>
                    <a:lnTo>
                      <a:pt x="0" y="30"/>
                    </a:lnTo>
                    <a:lnTo>
                      <a:pt x="0" y="28"/>
                    </a:lnTo>
                    <a:lnTo>
                      <a:pt x="13" y="2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63" name="Freeform 229"/>
              <p:cNvSpPr>
                <a:spLocks/>
              </p:cNvSpPr>
              <p:nvPr/>
            </p:nvSpPr>
            <p:spPr bwMode="auto">
              <a:xfrm>
                <a:off x="1939" y="3239"/>
                <a:ext cx="18" cy="32"/>
              </a:xfrm>
              <a:custGeom>
                <a:avLst/>
                <a:gdLst>
                  <a:gd name="T0" fmla="*/ 11 w 18"/>
                  <a:gd name="T1" fmla="*/ 3 h 32"/>
                  <a:gd name="T2" fmla="*/ 11 w 18"/>
                  <a:gd name="T3" fmla="*/ 1 h 32"/>
                  <a:gd name="T4" fmla="*/ 13 w 18"/>
                  <a:gd name="T5" fmla="*/ 1 h 32"/>
                  <a:gd name="T6" fmla="*/ 13 w 18"/>
                  <a:gd name="T7" fmla="*/ 0 h 32"/>
                  <a:gd name="T8" fmla="*/ 14 w 18"/>
                  <a:gd name="T9" fmla="*/ 0 h 32"/>
                  <a:gd name="T10" fmla="*/ 16 w 18"/>
                  <a:gd name="T11" fmla="*/ 0 h 32"/>
                  <a:gd name="T12" fmla="*/ 16 w 18"/>
                  <a:gd name="T13" fmla="*/ 1 h 32"/>
                  <a:gd name="T14" fmla="*/ 18 w 18"/>
                  <a:gd name="T15" fmla="*/ 3 h 32"/>
                  <a:gd name="T16" fmla="*/ 18 w 18"/>
                  <a:gd name="T17" fmla="*/ 5 h 32"/>
                  <a:gd name="T18" fmla="*/ 18 w 18"/>
                  <a:gd name="T19" fmla="*/ 6 h 32"/>
                  <a:gd name="T20" fmla="*/ 4 w 18"/>
                  <a:gd name="T21" fmla="*/ 31 h 32"/>
                  <a:gd name="T22" fmla="*/ 4 w 18"/>
                  <a:gd name="T23" fmla="*/ 32 h 32"/>
                  <a:gd name="T24" fmla="*/ 3 w 18"/>
                  <a:gd name="T25" fmla="*/ 32 h 32"/>
                  <a:gd name="T26" fmla="*/ 1 w 18"/>
                  <a:gd name="T27" fmla="*/ 32 h 32"/>
                  <a:gd name="T28" fmla="*/ 0 w 18"/>
                  <a:gd name="T29" fmla="*/ 32 h 32"/>
                  <a:gd name="T30" fmla="*/ 0 w 18"/>
                  <a:gd name="T31" fmla="*/ 31 h 32"/>
                  <a:gd name="T32" fmla="*/ 0 w 18"/>
                  <a:gd name="T33" fmla="*/ 29 h 32"/>
                  <a:gd name="T34" fmla="*/ 0 w 18"/>
                  <a:gd name="T35" fmla="*/ 27 h 32"/>
                  <a:gd name="T36" fmla="*/ 11 w 18"/>
                  <a:gd name="T37" fmla="*/ 3 h 32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18" h="32">
                    <a:moveTo>
                      <a:pt x="11" y="3"/>
                    </a:moveTo>
                    <a:lnTo>
                      <a:pt x="11" y="1"/>
                    </a:lnTo>
                    <a:lnTo>
                      <a:pt x="13" y="1"/>
                    </a:lnTo>
                    <a:lnTo>
                      <a:pt x="13" y="0"/>
                    </a:lnTo>
                    <a:lnTo>
                      <a:pt x="14" y="0"/>
                    </a:lnTo>
                    <a:lnTo>
                      <a:pt x="16" y="0"/>
                    </a:lnTo>
                    <a:lnTo>
                      <a:pt x="16" y="1"/>
                    </a:lnTo>
                    <a:lnTo>
                      <a:pt x="18" y="3"/>
                    </a:lnTo>
                    <a:lnTo>
                      <a:pt x="18" y="5"/>
                    </a:lnTo>
                    <a:lnTo>
                      <a:pt x="18" y="6"/>
                    </a:lnTo>
                    <a:lnTo>
                      <a:pt x="4" y="31"/>
                    </a:lnTo>
                    <a:lnTo>
                      <a:pt x="4" y="32"/>
                    </a:lnTo>
                    <a:lnTo>
                      <a:pt x="3" y="32"/>
                    </a:lnTo>
                    <a:lnTo>
                      <a:pt x="1" y="32"/>
                    </a:lnTo>
                    <a:lnTo>
                      <a:pt x="0" y="32"/>
                    </a:lnTo>
                    <a:lnTo>
                      <a:pt x="0" y="31"/>
                    </a:lnTo>
                    <a:lnTo>
                      <a:pt x="0" y="29"/>
                    </a:lnTo>
                    <a:lnTo>
                      <a:pt x="0" y="27"/>
                    </a:lnTo>
                    <a:lnTo>
                      <a:pt x="11" y="3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64" name="Freeform 230"/>
              <p:cNvSpPr>
                <a:spLocks/>
              </p:cNvSpPr>
              <p:nvPr/>
            </p:nvSpPr>
            <p:spPr bwMode="auto">
              <a:xfrm>
                <a:off x="1927" y="3265"/>
                <a:ext cx="18" cy="34"/>
              </a:xfrm>
              <a:custGeom>
                <a:avLst/>
                <a:gdLst>
                  <a:gd name="T0" fmla="*/ 12 w 18"/>
                  <a:gd name="T1" fmla="*/ 3 h 34"/>
                  <a:gd name="T2" fmla="*/ 12 w 18"/>
                  <a:gd name="T3" fmla="*/ 1 h 34"/>
                  <a:gd name="T4" fmla="*/ 13 w 18"/>
                  <a:gd name="T5" fmla="*/ 1 h 34"/>
                  <a:gd name="T6" fmla="*/ 15 w 18"/>
                  <a:gd name="T7" fmla="*/ 1 h 34"/>
                  <a:gd name="T8" fmla="*/ 15 w 18"/>
                  <a:gd name="T9" fmla="*/ 0 h 34"/>
                  <a:gd name="T10" fmla="*/ 15 w 18"/>
                  <a:gd name="T11" fmla="*/ 1 h 34"/>
                  <a:gd name="T12" fmla="*/ 16 w 18"/>
                  <a:gd name="T13" fmla="*/ 1 h 34"/>
                  <a:gd name="T14" fmla="*/ 18 w 18"/>
                  <a:gd name="T15" fmla="*/ 3 h 34"/>
                  <a:gd name="T16" fmla="*/ 18 w 18"/>
                  <a:gd name="T17" fmla="*/ 5 h 34"/>
                  <a:gd name="T18" fmla="*/ 16 w 18"/>
                  <a:gd name="T19" fmla="*/ 5 h 34"/>
                  <a:gd name="T20" fmla="*/ 7 w 18"/>
                  <a:gd name="T21" fmla="*/ 31 h 34"/>
                  <a:gd name="T22" fmla="*/ 7 w 18"/>
                  <a:gd name="T23" fmla="*/ 33 h 34"/>
                  <a:gd name="T24" fmla="*/ 5 w 18"/>
                  <a:gd name="T25" fmla="*/ 33 h 34"/>
                  <a:gd name="T26" fmla="*/ 3 w 18"/>
                  <a:gd name="T27" fmla="*/ 34 h 34"/>
                  <a:gd name="T28" fmla="*/ 3 w 18"/>
                  <a:gd name="T29" fmla="*/ 33 h 34"/>
                  <a:gd name="T30" fmla="*/ 2 w 18"/>
                  <a:gd name="T31" fmla="*/ 33 h 34"/>
                  <a:gd name="T32" fmla="*/ 0 w 18"/>
                  <a:gd name="T33" fmla="*/ 31 h 34"/>
                  <a:gd name="T34" fmla="*/ 0 w 18"/>
                  <a:gd name="T35" fmla="*/ 29 h 34"/>
                  <a:gd name="T36" fmla="*/ 12 w 18"/>
                  <a:gd name="T37" fmla="*/ 3 h 34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18" h="34">
                    <a:moveTo>
                      <a:pt x="12" y="3"/>
                    </a:moveTo>
                    <a:lnTo>
                      <a:pt x="12" y="1"/>
                    </a:lnTo>
                    <a:lnTo>
                      <a:pt x="13" y="1"/>
                    </a:lnTo>
                    <a:lnTo>
                      <a:pt x="15" y="1"/>
                    </a:lnTo>
                    <a:lnTo>
                      <a:pt x="15" y="0"/>
                    </a:lnTo>
                    <a:lnTo>
                      <a:pt x="15" y="1"/>
                    </a:lnTo>
                    <a:lnTo>
                      <a:pt x="16" y="1"/>
                    </a:lnTo>
                    <a:lnTo>
                      <a:pt x="18" y="3"/>
                    </a:lnTo>
                    <a:lnTo>
                      <a:pt x="18" y="5"/>
                    </a:lnTo>
                    <a:lnTo>
                      <a:pt x="16" y="5"/>
                    </a:lnTo>
                    <a:lnTo>
                      <a:pt x="7" y="31"/>
                    </a:lnTo>
                    <a:lnTo>
                      <a:pt x="7" y="33"/>
                    </a:lnTo>
                    <a:lnTo>
                      <a:pt x="5" y="33"/>
                    </a:lnTo>
                    <a:lnTo>
                      <a:pt x="3" y="34"/>
                    </a:lnTo>
                    <a:lnTo>
                      <a:pt x="3" y="33"/>
                    </a:lnTo>
                    <a:lnTo>
                      <a:pt x="2" y="33"/>
                    </a:lnTo>
                    <a:lnTo>
                      <a:pt x="0" y="31"/>
                    </a:lnTo>
                    <a:lnTo>
                      <a:pt x="0" y="29"/>
                    </a:lnTo>
                    <a:lnTo>
                      <a:pt x="12" y="3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65" name="Freeform 231"/>
              <p:cNvSpPr>
                <a:spLocks/>
              </p:cNvSpPr>
              <p:nvPr/>
            </p:nvSpPr>
            <p:spPr bwMode="auto">
              <a:xfrm>
                <a:off x="1917" y="3291"/>
                <a:ext cx="17" cy="33"/>
              </a:xfrm>
              <a:custGeom>
                <a:avLst/>
                <a:gdLst>
                  <a:gd name="T0" fmla="*/ 10 w 17"/>
                  <a:gd name="T1" fmla="*/ 3 h 33"/>
                  <a:gd name="T2" fmla="*/ 10 w 17"/>
                  <a:gd name="T3" fmla="*/ 2 h 33"/>
                  <a:gd name="T4" fmla="*/ 12 w 17"/>
                  <a:gd name="T5" fmla="*/ 2 h 33"/>
                  <a:gd name="T6" fmla="*/ 12 w 17"/>
                  <a:gd name="T7" fmla="*/ 0 h 33"/>
                  <a:gd name="T8" fmla="*/ 13 w 17"/>
                  <a:gd name="T9" fmla="*/ 0 h 33"/>
                  <a:gd name="T10" fmla="*/ 15 w 17"/>
                  <a:gd name="T11" fmla="*/ 0 h 33"/>
                  <a:gd name="T12" fmla="*/ 17 w 17"/>
                  <a:gd name="T13" fmla="*/ 0 h 33"/>
                  <a:gd name="T14" fmla="*/ 17 w 17"/>
                  <a:gd name="T15" fmla="*/ 2 h 33"/>
                  <a:gd name="T16" fmla="*/ 17 w 17"/>
                  <a:gd name="T17" fmla="*/ 3 h 33"/>
                  <a:gd name="T18" fmla="*/ 17 w 17"/>
                  <a:gd name="T19" fmla="*/ 5 h 33"/>
                  <a:gd name="T20" fmla="*/ 7 w 17"/>
                  <a:gd name="T21" fmla="*/ 31 h 33"/>
                  <a:gd name="T22" fmla="*/ 7 w 17"/>
                  <a:gd name="T23" fmla="*/ 33 h 33"/>
                  <a:gd name="T24" fmla="*/ 5 w 17"/>
                  <a:gd name="T25" fmla="*/ 33 h 33"/>
                  <a:gd name="T26" fmla="*/ 4 w 17"/>
                  <a:gd name="T27" fmla="*/ 33 h 33"/>
                  <a:gd name="T28" fmla="*/ 2 w 17"/>
                  <a:gd name="T29" fmla="*/ 33 h 33"/>
                  <a:gd name="T30" fmla="*/ 0 w 17"/>
                  <a:gd name="T31" fmla="*/ 33 h 33"/>
                  <a:gd name="T32" fmla="*/ 0 w 17"/>
                  <a:gd name="T33" fmla="*/ 31 h 33"/>
                  <a:gd name="T34" fmla="*/ 0 w 17"/>
                  <a:gd name="T35" fmla="*/ 29 h 33"/>
                  <a:gd name="T36" fmla="*/ 10 w 17"/>
                  <a:gd name="T37" fmla="*/ 3 h 33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17" h="33">
                    <a:moveTo>
                      <a:pt x="10" y="3"/>
                    </a:moveTo>
                    <a:lnTo>
                      <a:pt x="10" y="2"/>
                    </a:lnTo>
                    <a:lnTo>
                      <a:pt x="12" y="2"/>
                    </a:lnTo>
                    <a:lnTo>
                      <a:pt x="12" y="0"/>
                    </a:lnTo>
                    <a:lnTo>
                      <a:pt x="13" y="0"/>
                    </a:lnTo>
                    <a:lnTo>
                      <a:pt x="15" y="0"/>
                    </a:lnTo>
                    <a:lnTo>
                      <a:pt x="17" y="0"/>
                    </a:lnTo>
                    <a:lnTo>
                      <a:pt x="17" y="2"/>
                    </a:lnTo>
                    <a:lnTo>
                      <a:pt x="17" y="3"/>
                    </a:lnTo>
                    <a:lnTo>
                      <a:pt x="17" y="5"/>
                    </a:lnTo>
                    <a:lnTo>
                      <a:pt x="7" y="31"/>
                    </a:lnTo>
                    <a:lnTo>
                      <a:pt x="7" y="33"/>
                    </a:lnTo>
                    <a:lnTo>
                      <a:pt x="5" y="33"/>
                    </a:lnTo>
                    <a:lnTo>
                      <a:pt x="4" y="33"/>
                    </a:lnTo>
                    <a:lnTo>
                      <a:pt x="2" y="33"/>
                    </a:lnTo>
                    <a:lnTo>
                      <a:pt x="0" y="33"/>
                    </a:lnTo>
                    <a:lnTo>
                      <a:pt x="0" y="31"/>
                    </a:lnTo>
                    <a:lnTo>
                      <a:pt x="0" y="29"/>
                    </a:lnTo>
                    <a:lnTo>
                      <a:pt x="10" y="3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66" name="Freeform 232"/>
              <p:cNvSpPr>
                <a:spLocks/>
              </p:cNvSpPr>
              <p:nvPr/>
            </p:nvSpPr>
            <p:spPr bwMode="auto">
              <a:xfrm>
                <a:off x="1907" y="3319"/>
                <a:ext cx="17" cy="33"/>
              </a:xfrm>
              <a:custGeom>
                <a:avLst/>
                <a:gdLst>
                  <a:gd name="T0" fmla="*/ 10 w 17"/>
                  <a:gd name="T1" fmla="*/ 1 h 33"/>
                  <a:gd name="T2" fmla="*/ 10 w 17"/>
                  <a:gd name="T3" fmla="*/ 0 h 33"/>
                  <a:gd name="T4" fmla="*/ 12 w 17"/>
                  <a:gd name="T5" fmla="*/ 0 h 33"/>
                  <a:gd name="T6" fmla="*/ 14 w 17"/>
                  <a:gd name="T7" fmla="*/ 0 h 33"/>
                  <a:gd name="T8" fmla="*/ 15 w 17"/>
                  <a:gd name="T9" fmla="*/ 0 h 33"/>
                  <a:gd name="T10" fmla="*/ 17 w 17"/>
                  <a:gd name="T11" fmla="*/ 0 h 33"/>
                  <a:gd name="T12" fmla="*/ 17 w 17"/>
                  <a:gd name="T13" fmla="*/ 1 h 33"/>
                  <a:gd name="T14" fmla="*/ 17 w 17"/>
                  <a:gd name="T15" fmla="*/ 3 h 33"/>
                  <a:gd name="T16" fmla="*/ 7 w 17"/>
                  <a:gd name="T17" fmla="*/ 29 h 33"/>
                  <a:gd name="T18" fmla="*/ 7 w 17"/>
                  <a:gd name="T19" fmla="*/ 31 h 33"/>
                  <a:gd name="T20" fmla="*/ 7 w 17"/>
                  <a:gd name="T21" fmla="*/ 33 h 33"/>
                  <a:gd name="T22" fmla="*/ 5 w 17"/>
                  <a:gd name="T23" fmla="*/ 33 h 33"/>
                  <a:gd name="T24" fmla="*/ 4 w 17"/>
                  <a:gd name="T25" fmla="*/ 33 h 33"/>
                  <a:gd name="T26" fmla="*/ 2 w 17"/>
                  <a:gd name="T27" fmla="*/ 33 h 33"/>
                  <a:gd name="T28" fmla="*/ 2 w 17"/>
                  <a:gd name="T29" fmla="*/ 31 h 33"/>
                  <a:gd name="T30" fmla="*/ 0 w 17"/>
                  <a:gd name="T31" fmla="*/ 29 h 33"/>
                  <a:gd name="T32" fmla="*/ 0 w 17"/>
                  <a:gd name="T33" fmla="*/ 28 h 33"/>
                  <a:gd name="T34" fmla="*/ 10 w 17"/>
                  <a:gd name="T35" fmla="*/ 1 h 33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17" h="33">
                    <a:moveTo>
                      <a:pt x="10" y="1"/>
                    </a:moveTo>
                    <a:lnTo>
                      <a:pt x="10" y="0"/>
                    </a:lnTo>
                    <a:lnTo>
                      <a:pt x="12" y="0"/>
                    </a:lnTo>
                    <a:lnTo>
                      <a:pt x="14" y="0"/>
                    </a:lnTo>
                    <a:lnTo>
                      <a:pt x="15" y="0"/>
                    </a:lnTo>
                    <a:lnTo>
                      <a:pt x="17" y="0"/>
                    </a:lnTo>
                    <a:lnTo>
                      <a:pt x="17" y="1"/>
                    </a:lnTo>
                    <a:lnTo>
                      <a:pt x="17" y="3"/>
                    </a:lnTo>
                    <a:lnTo>
                      <a:pt x="7" y="29"/>
                    </a:lnTo>
                    <a:lnTo>
                      <a:pt x="7" y="31"/>
                    </a:lnTo>
                    <a:lnTo>
                      <a:pt x="7" y="33"/>
                    </a:lnTo>
                    <a:lnTo>
                      <a:pt x="5" y="33"/>
                    </a:lnTo>
                    <a:lnTo>
                      <a:pt x="4" y="33"/>
                    </a:lnTo>
                    <a:lnTo>
                      <a:pt x="2" y="33"/>
                    </a:lnTo>
                    <a:lnTo>
                      <a:pt x="2" y="31"/>
                    </a:lnTo>
                    <a:lnTo>
                      <a:pt x="0" y="29"/>
                    </a:lnTo>
                    <a:lnTo>
                      <a:pt x="0" y="28"/>
                    </a:lnTo>
                    <a:lnTo>
                      <a:pt x="10" y="1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67" name="Freeform 233"/>
              <p:cNvSpPr>
                <a:spLocks/>
              </p:cNvSpPr>
              <p:nvPr/>
            </p:nvSpPr>
            <p:spPr bwMode="auto">
              <a:xfrm>
                <a:off x="1899" y="3343"/>
                <a:ext cx="15" cy="35"/>
              </a:xfrm>
              <a:custGeom>
                <a:avLst/>
                <a:gdLst>
                  <a:gd name="T0" fmla="*/ 8 w 15"/>
                  <a:gd name="T1" fmla="*/ 4 h 35"/>
                  <a:gd name="T2" fmla="*/ 10 w 15"/>
                  <a:gd name="T3" fmla="*/ 2 h 35"/>
                  <a:gd name="T4" fmla="*/ 12 w 15"/>
                  <a:gd name="T5" fmla="*/ 0 h 35"/>
                  <a:gd name="T6" fmla="*/ 13 w 15"/>
                  <a:gd name="T7" fmla="*/ 2 h 35"/>
                  <a:gd name="T8" fmla="*/ 15 w 15"/>
                  <a:gd name="T9" fmla="*/ 2 h 35"/>
                  <a:gd name="T10" fmla="*/ 15 w 15"/>
                  <a:gd name="T11" fmla="*/ 4 h 35"/>
                  <a:gd name="T12" fmla="*/ 15 w 15"/>
                  <a:gd name="T13" fmla="*/ 5 h 35"/>
                  <a:gd name="T14" fmla="*/ 7 w 15"/>
                  <a:gd name="T15" fmla="*/ 33 h 35"/>
                  <a:gd name="T16" fmla="*/ 5 w 15"/>
                  <a:gd name="T17" fmla="*/ 35 h 35"/>
                  <a:gd name="T18" fmla="*/ 4 w 15"/>
                  <a:gd name="T19" fmla="*/ 35 h 35"/>
                  <a:gd name="T20" fmla="*/ 2 w 15"/>
                  <a:gd name="T21" fmla="*/ 35 h 35"/>
                  <a:gd name="T22" fmla="*/ 0 w 15"/>
                  <a:gd name="T23" fmla="*/ 33 h 35"/>
                  <a:gd name="T24" fmla="*/ 0 w 15"/>
                  <a:gd name="T25" fmla="*/ 31 h 35"/>
                  <a:gd name="T26" fmla="*/ 0 w 15"/>
                  <a:gd name="T27" fmla="*/ 30 h 35"/>
                  <a:gd name="T28" fmla="*/ 8 w 15"/>
                  <a:gd name="T29" fmla="*/ 4 h 35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15" h="35">
                    <a:moveTo>
                      <a:pt x="8" y="4"/>
                    </a:moveTo>
                    <a:lnTo>
                      <a:pt x="10" y="2"/>
                    </a:lnTo>
                    <a:lnTo>
                      <a:pt x="12" y="0"/>
                    </a:lnTo>
                    <a:lnTo>
                      <a:pt x="13" y="2"/>
                    </a:lnTo>
                    <a:lnTo>
                      <a:pt x="15" y="2"/>
                    </a:lnTo>
                    <a:lnTo>
                      <a:pt x="15" y="4"/>
                    </a:lnTo>
                    <a:lnTo>
                      <a:pt x="15" y="5"/>
                    </a:lnTo>
                    <a:lnTo>
                      <a:pt x="7" y="33"/>
                    </a:lnTo>
                    <a:lnTo>
                      <a:pt x="5" y="35"/>
                    </a:lnTo>
                    <a:lnTo>
                      <a:pt x="4" y="35"/>
                    </a:lnTo>
                    <a:lnTo>
                      <a:pt x="2" y="35"/>
                    </a:lnTo>
                    <a:lnTo>
                      <a:pt x="0" y="33"/>
                    </a:lnTo>
                    <a:lnTo>
                      <a:pt x="0" y="31"/>
                    </a:lnTo>
                    <a:lnTo>
                      <a:pt x="0" y="30"/>
                    </a:ln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68" name="Freeform 234"/>
              <p:cNvSpPr>
                <a:spLocks/>
              </p:cNvSpPr>
              <p:nvPr/>
            </p:nvSpPr>
            <p:spPr bwMode="auto">
              <a:xfrm>
                <a:off x="1891" y="3371"/>
                <a:ext cx="15" cy="35"/>
              </a:xfrm>
              <a:custGeom>
                <a:avLst/>
                <a:gdLst>
                  <a:gd name="T0" fmla="*/ 8 w 15"/>
                  <a:gd name="T1" fmla="*/ 2 h 35"/>
                  <a:gd name="T2" fmla="*/ 10 w 15"/>
                  <a:gd name="T3" fmla="*/ 2 h 35"/>
                  <a:gd name="T4" fmla="*/ 10 w 15"/>
                  <a:gd name="T5" fmla="*/ 0 h 35"/>
                  <a:gd name="T6" fmla="*/ 12 w 15"/>
                  <a:gd name="T7" fmla="*/ 0 h 35"/>
                  <a:gd name="T8" fmla="*/ 13 w 15"/>
                  <a:gd name="T9" fmla="*/ 2 h 35"/>
                  <a:gd name="T10" fmla="*/ 15 w 15"/>
                  <a:gd name="T11" fmla="*/ 2 h 35"/>
                  <a:gd name="T12" fmla="*/ 15 w 15"/>
                  <a:gd name="T13" fmla="*/ 3 h 35"/>
                  <a:gd name="T14" fmla="*/ 15 w 15"/>
                  <a:gd name="T15" fmla="*/ 5 h 35"/>
                  <a:gd name="T16" fmla="*/ 7 w 15"/>
                  <a:gd name="T17" fmla="*/ 31 h 35"/>
                  <a:gd name="T18" fmla="*/ 7 w 15"/>
                  <a:gd name="T19" fmla="*/ 33 h 35"/>
                  <a:gd name="T20" fmla="*/ 5 w 15"/>
                  <a:gd name="T21" fmla="*/ 33 h 35"/>
                  <a:gd name="T22" fmla="*/ 3 w 15"/>
                  <a:gd name="T23" fmla="*/ 35 h 35"/>
                  <a:gd name="T24" fmla="*/ 2 w 15"/>
                  <a:gd name="T25" fmla="*/ 35 h 35"/>
                  <a:gd name="T26" fmla="*/ 2 w 15"/>
                  <a:gd name="T27" fmla="*/ 33 h 35"/>
                  <a:gd name="T28" fmla="*/ 0 w 15"/>
                  <a:gd name="T29" fmla="*/ 31 h 35"/>
                  <a:gd name="T30" fmla="*/ 0 w 15"/>
                  <a:gd name="T31" fmla="*/ 30 h 35"/>
                  <a:gd name="T32" fmla="*/ 8 w 15"/>
                  <a:gd name="T33" fmla="*/ 2 h 3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15" h="35">
                    <a:moveTo>
                      <a:pt x="8" y="2"/>
                    </a:moveTo>
                    <a:lnTo>
                      <a:pt x="10" y="2"/>
                    </a:lnTo>
                    <a:lnTo>
                      <a:pt x="10" y="0"/>
                    </a:lnTo>
                    <a:lnTo>
                      <a:pt x="12" y="0"/>
                    </a:lnTo>
                    <a:lnTo>
                      <a:pt x="13" y="2"/>
                    </a:lnTo>
                    <a:lnTo>
                      <a:pt x="15" y="2"/>
                    </a:lnTo>
                    <a:lnTo>
                      <a:pt x="15" y="3"/>
                    </a:lnTo>
                    <a:lnTo>
                      <a:pt x="15" y="5"/>
                    </a:lnTo>
                    <a:lnTo>
                      <a:pt x="7" y="31"/>
                    </a:lnTo>
                    <a:lnTo>
                      <a:pt x="7" y="33"/>
                    </a:lnTo>
                    <a:lnTo>
                      <a:pt x="5" y="33"/>
                    </a:lnTo>
                    <a:lnTo>
                      <a:pt x="3" y="35"/>
                    </a:lnTo>
                    <a:lnTo>
                      <a:pt x="2" y="35"/>
                    </a:lnTo>
                    <a:lnTo>
                      <a:pt x="2" y="33"/>
                    </a:lnTo>
                    <a:lnTo>
                      <a:pt x="0" y="31"/>
                    </a:lnTo>
                    <a:lnTo>
                      <a:pt x="0" y="30"/>
                    </a:lnTo>
                    <a:lnTo>
                      <a:pt x="8" y="2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69" name="Freeform 235"/>
              <p:cNvSpPr>
                <a:spLocks/>
              </p:cNvSpPr>
              <p:nvPr/>
            </p:nvSpPr>
            <p:spPr bwMode="auto">
              <a:xfrm>
                <a:off x="1883" y="3397"/>
                <a:ext cx="15" cy="35"/>
              </a:xfrm>
              <a:custGeom>
                <a:avLst/>
                <a:gdLst>
                  <a:gd name="T0" fmla="*/ 8 w 15"/>
                  <a:gd name="T1" fmla="*/ 4 h 35"/>
                  <a:gd name="T2" fmla="*/ 10 w 15"/>
                  <a:gd name="T3" fmla="*/ 2 h 35"/>
                  <a:gd name="T4" fmla="*/ 10 w 15"/>
                  <a:gd name="T5" fmla="*/ 0 h 35"/>
                  <a:gd name="T6" fmla="*/ 11 w 15"/>
                  <a:gd name="T7" fmla="*/ 0 h 35"/>
                  <a:gd name="T8" fmla="*/ 11 w 15"/>
                  <a:gd name="T9" fmla="*/ 2 h 35"/>
                  <a:gd name="T10" fmla="*/ 13 w 15"/>
                  <a:gd name="T11" fmla="*/ 2 h 35"/>
                  <a:gd name="T12" fmla="*/ 15 w 15"/>
                  <a:gd name="T13" fmla="*/ 4 h 35"/>
                  <a:gd name="T14" fmla="*/ 15 w 15"/>
                  <a:gd name="T15" fmla="*/ 5 h 35"/>
                  <a:gd name="T16" fmla="*/ 6 w 15"/>
                  <a:gd name="T17" fmla="*/ 33 h 35"/>
                  <a:gd name="T18" fmla="*/ 5 w 15"/>
                  <a:gd name="T19" fmla="*/ 35 h 35"/>
                  <a:gd name="T20" fmla="*/ 3 w 15"/>
                  <a:gd name="T21" fmla="*/ 35 h 35"/>
                  <a:gd name="T22" fmla="*/ 2 w 15"/>
                  <a:gd name="T23" fmla="*/ 35 h 35"/>
                  <a:gd name="T24" fmla="*/ 2 w 15"/>
                  <a:gd name="T25" fmla="*/ 33 h 35"/>
                  <a:gd name="T26" fmla="*/ 0 w 15"/>
                  <a:gd name="T27" fmla="*/ 33 h 35"/>
                  <a:gd name="T28" fmla="*/ 0 w 15"/>
                  <a:gd name="T29" fmla="*/ 31 h 35"/>
                  <a:gd name="T30" fmla="*/ 0 w 15"/>
                  <a:gd name="T31" fmla="*/ 30 h 35"/>
                  <a:gd name="T32" fmla="*/ 8 w 15"/>
                  <a:gd name="T33" fmla="*/ 4 h 3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15" h="35">
                    <a:moveTo>
                      <a:pt x="8" y="4"/>
                    </a:moveTo>
                    <a:lnTo>
                      <a:pt x="10" y="2"/>
                    </a:lnTo>
                    <a:lnTo>
                      <a:pt x="10" y="0"/>
                    </a:lnTo>
                    <a:lnTo>
                      <a:pt x="11" y="0"/>
                    </a:lnTo>
                    <a:lnTo>
                      <a:pt x="11" y="2"/>
                    </a:lnTo>
                    <a:lnTo>
                      <a:pt x="13" y="2"/>
                    </a:lnTo>
                    <a:lnTo>
                      <a:pt x="15" y="4"/>
                    </a:lnTo>
                    <a:lnTo>
                      <a:pt x="15" y="5"/>
                    </a:lnTo>
                    <a:lnTo>
                      <a:pt x="6" y="33"/>
                    </a:lnTo>
                    <a:lnTo>
                      <a:pt x="5" y="35"/>
                    </a:lnTo>
                    <a:lnTo>
                      <a:pt x="3" y="35"/>
                    </a:lnTo>
                    <a:lnTo>
                      <a:pt x="2" y="35"/>
                    </a:lnTo>
                    <a:lnTo>
                      <a:pt x="2" y="33"/>
                    </a:lnTo>
                    <a:lnTo>
                      <a:pt x="0" y="33"/>
                    </a:lnTo>
                    <a:lnTo>
                      <a:pt x="0" y="31"/>
                    </a:lnTo>
                    <a:lnTo>
                      <a:pt x="0" y="30"/>
                    </a:ln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70" name="Freeform 236"/>
              <p:cNvSpPr>
                <a:spLocks/>
              </p:cNvSpPr>
              <p:nvPr/>
            </p:nvSpPr>
            <p:spPr bwMode="auto">
              <a:xfrm>
                <a:off x="1876" y="3425"/>
                <a:ext cx="13" cy="35"/>
              </a:xfrm>
              <a:custGeom>
                <a:avLst/>
                <a:gdLst>
                  <a:gd name="T0" fmla="*/ 7 w 13"/>
                  <a:gd name="T1" fmla="*/ 2 h 35"/>
                  <a:gd name="T2" fmla="*/ 9 w 13"/>
                  <a:gd name="T3" fmla="*/ 2 h 35"/>
                  <a:gd name="T4" fmla="*/ 9 w 13"/>
                  <a:gd name="T5" fmla="*/ 0 h 35"/>
                  <a:gd name="T6" fmla="*/ 10 w 13"/>
                  <a:gd name="T7" fmla="*/ 0 h 35"/>
                  <a:gd name="T8" fmla="*/ 12 w 13"/>
                  <a:gd name="T9" fmla="*/ 0 h 35"/>
                  <a:gd name="T10" fmla="*/ 13 w 13"/>
                  <a:gd name="T11" fmla="*/ 2 h 35"/>
                  <a:gd name="T12" fmla="*/ 13 w 13"/>
                  <a:gd name="T13" fmla="*/ 3 h 35"/>
                  <a:gd name="T14" fmla="*/ 13 w 13"/>
                  <a:gd name="T15" fmla="*/ 5 h 35"/>
                  <a:gd name="T16" fmla="*/ 7 w 13"/>
                  <a:gd name="T17" fmla="*/ 33 h 35"/>
                  <a:gd name="T18" fmla="*/ 5 w 13"/>
                  <a:gd name="T19" fmla="*/ 33 h 35"/>
                  <a:gd name="T20" fmla="*/ 5 w 13"/>
                  <a:gd name="T21" fmla="*/ 35 h 35"/>
                  <a:gd name="T22" fmla="*/ 4 w 13"/>
                  <a:gd name="T23" fmla="*/ 35 h 35"/>
                  <a:gd name="T24" fmla="*/ 2 w 13"/>
                  <a:gd name="T25" fmla="*/ 35 h 35"/>
                  <a:gd name="T26" fmla="*/ 2 w 13"/>
                  <a:gd name="T27" fmla="*/ 33 h 35"/>
                  <a:gd name="T28" fmla="*/ 0 w 13"/>
                  <a:gd name="T29" fmla="*/ 33 h 35"/>
                  <a:gd name="T30" fmla="*/ 0 w 13"/>
                  <a:gd name="T31" fmla="*/ 31 h 35"/>
                  <a:gd name="T32" fmla="*/ 0 w 13"/>
                  <a:gd name="T33" fmla="*/ 30 h 35"/>
                  <a:gd name="T34" fmla="*/ 7 w 13"/>
                  <a:gd name="T35" fmla="*/ 2 h 35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13" h="35">
                    <a:moveTo>
                      <a:pt x="7" y="2"/>
                    </a:moveTo>
                    <a:lnTo>
                      <a:pt x="9" y="2"/>
                    </a:lnTo>
                    <a:lnTo>
                      <a:pt x="9" y="0"/>
                    </a:lnTo>
                    <a:lnTo>
                      <a:pt x="10" y="0"/>
                    </a:lnTo>
                    <a:lnTo>
                      <a:pt x="12" y="0"/>
                    </a:lnTo>
                    <a:lnTo>
                      <a:pt x="13" y="2"/>
                    </a:lnTo>
                    <a:lnTo>
                      <a:pt x="13" y="3"/>
                    </a:lnTo>
                    <a:lnTo>
                      <a:pt x="13" y="5"/>
                    </a:lnTo>
                    <a:lnTo>
                      <a:pt x="7" y="33"/>
                    </a:lnTo>
                    <a:lnTo>
                      <a:pt x="5" y="33"/>
                    </a:lnTo>
                    <a:lnTo>
                      <a:pt x="5" y="35"/>
                    </a:lnTo>
                    <a:lnTo>
                      <a:pt x="4" y="35"/>
                    </a:lnTo>
                    <a:lnTo>
                      <a:pt x="2" y="35"/>
                    </a:lnTo>
                    <a:lnTo>
                      <a:pt x="2" y="33"/>
                    </a:lnTo>
                    <a:lnTo>
                      <a:pt x="0" y="33"/>
                    </a:lnTo>
                    <a:lnTo>
                      <a:pt x="0" y="31"/>
                    </a:lnTo>
                    <a:lnTo>
                      <a:pt x="0" y="30"/>
                    </a:lnTo>
                    <a:lnTo>
                      <a:pt x="7" y="2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71" name="Freeform 237"/>
              <p:cNvSpPr>
                <a:spLocks/>
              </p:cNvSpPr>
              <p:nvPr/>
            </p:nvSpPr>
            <p:spPr bwMode="auto">
              <a:xfrm>
                <a:off x="1870" y="3451"/>
                <a:ext cx="13" cy="36"/>
              </a:xfrm>
              <a:custGeom>
                <a:avLst/>
                <a:gdLst>
                  <a:gd name="T0" fmla="*/ 6 w 13"/>
                  <a:gd name="T1" fmla="*/ 4 h 36"/>
                  <a:gd name="T2" fmla="*/ 6 w 13"/>
                  <a:gd name="T3" fmla="*/ 2 h 36"/>
                  <a:gd name="T4" fmla="*/ 8 w 13"/>
                  <a:gd name="T5" fmla="*/ 2 h 36"/>
                  <a:gd name="T6" fmla="*/ 8 w 13"/>
                  <a:gd name="T7" fmla="*/ 0 h 36"/>
                  <a:gd name="T8" fmla="*/ 10 w 13"/>
                  <a:gd name="T9" fmla="*/ 0 h 36"/>
                  <a:gd name="T10" fmla="*/ 11 w 13"/>
                  <a:gd name="T11" fmla="*/ 0 h 36"/>
                  <a:gd name="T12" fmla="*/ 11 w 13"/>
                  <a:gd name="T13" fmla="*/ 2 h 36"/>
                  <a:gd name="T14" fmla="*/ 13 w 13"/>
                  <a:gd name="T15" fmla="*/ 4 h 36"/>
                  <a:gd name="T16" fmla="*/ 13 w 13"/>
                  <a:gd name="T17" fmla="*/ 5 h 36"/>
                  <a:gd name="T18" fmla="*/ 6 w 13"/>
                  <a:gd name="T19" fmla="*/ 33 h 36"/>
                  <a:gd name="T20" fmla="*/ 6 w 13"/>
                  <a:gd name="T21" fmla="*/ 35 h 36"/>
                  <a:gd name="T22" fmla="*/ 6 w 13"/>
                  <a:gd name="T23" fmla="*/ 36 h 36"/>
                  <a:gd name="T24" fmla="*/ 5 w 13"/>
                  <a:gd name="T25" fmla="*/ 36 h 36"/>
                  <a:gd name="T26" fmla="*/ 3 w 13"/>
                  <a:gd name="T27" fmla="*/ 36 h 36"/>
                  <a:gd name="T28" fmla="*/ 1 w 13"/>
                  <a:gd name="T29" fmla="*/ 36 h 36"/>
                  <a:gd name="T30" fmla="*/ 1 w 13"/>
                  <a:gd name="T31" fmla="*/ 35 h 36"/>
                  <a:gd name="T32" fmla="*/ 0 w 13"/>
                  <a:gd name="T33" fmla="*/ 35 h 36"/>
                  <a:gd name="T34" fmla="*/ 0 w 13"/>
                  <a:gd name="T35" fmla="*/ 33 h 36"/>
                  <a:gd name="T36" fmla="*/ 0 w 13"/>
                  <a:gd name="T37" fmla="*/ 31 h 36"/>
                  <a:gd name="T38" fmla="*/ 6 w 13"/>
                  <a:gd name="T39" fmla="*/ 4 h 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13" h="36">
                    <a:moveTo>
                      <a:pt x="6" y="4"/>
                    </a:moveTo>
                    <a:lnTo>
                      <a:pt x="6" y="2"/>
                    </a:lnTo>
                    <a:lnTo>
                      <a:pt x="8" y="2"/>
                    </a:lnTo>
                    <a:lnTo>
                      <a:pt x="8" y="0"/>
                    </a:lnTo>
                    <a:lnTo>
                      <a:pt x="10" y="0"/>
                    </a:lnTo>
                    <a:lnTo>
                      <a:pt x="11" y="0"/>
                    </a:lnTo>
                    <a:lnTo>
                      <a:pt x="11" y="2"/>
                    </a:lnTo>
                    <a:lnTo>
                      <a:pt x="13" y="4"/>
                    </a:lnTo>
                    <a:lnTo>
                      <a:pt x="13" y="5"/>
                    </a:lnTo>
                    <a:lnTo>
                      <a:pt x="6" y="33"/>
                    </a:lnTo>
                    <a:lnTo>
                      <a:pt x="6" y="35"/>
                    </a:lnTo>
                    <a:lnTo>
                      <a:pt x="6" y="36"/>
                    </a:lnTo>
                    <a:lnTo>
                      <a:pt x="5" y="36"/>
                    </a:lnTo>
                    <a:lnTo>
                      <a:pt x="3" y="36"/>
                    </a:lnTo>
                    <a:lnTo>
                      <a:pt x="1" y="36"/>
                    </a:lnTo>
                    <a:lnTo>
                      <a:pt x="1" y="35"/>
                    </a:lnTo>
                    <a:lnTo>
                      <a:pt x="0" y="35"/>
                    </a:lnTo>
                    <a:lnTo>
                      <a:pt x="0" y="33"/>
                    </a:lnTo>
                    <a:lnTo>
                      <a:pt x="0" y="31"/>
                    </a:lnTo>
                    <a:lnTo>
                      <a:pt x="6" y="4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72" name="Freeform 238"/>
              <p:cNvSpPr>
                <a:spLocks/>
              </p:cNvSpPr>
              <p:nvPr/>
            </p:nvSpPr>
            <p:spPr bwMode="auto">
              <a:xfrm>
                <a:off x="1865" y="3481"/>
                <a:ext cx="11" cy="34"/>
              </a:xfrm>
              <a:custGeom>
                <a:avLst/>
                <a:gdLst>
                  <a:gd name="T0" fmla="*/ 5 w 11"/>
                  <a:gd name="T1" fmla="*/ 1 h 34"/>
                  <a:gd name="T2" fmla="*/ 6 w 11"/>
                  <a:gd name="T3" fmla="*/ 0 h 34"/>
                  <a:gd name="T4" fmla="*/ 8 w 11"/>
                  <a:gd name="T5" fmla="*/ 0 h 34"/>
                  <a:gd name="T6" fmla="*/ 10 w 11"/>
                  <a:gd name="T7" fmla="*/ 0 h 34"/>
                  <a:gd name="T8" fmla="*/ 11 w 11"/>
                  <a:gd name="T9" fmla="*/ 0 h 34"/>
                  <a:gd name="T10" fmla="*/ 11 w 11"/>
                  <a:gd name="T11" fmla="*/ 1 h 34"/>
                  <a:gd name="T12" fmla="*/ 11 w 11"/>
                  <a:gd name="T13" fmla="*/ 3 h 34"/>
                  <a:gd name="T14" fmla="*/ 6 w 11"/>
                  <a:gd name="T15" fmla="*/ 31 h 34"/>
                  <a:gd name="T16" fmla="*/ 5 w 11"/>
                  <a:gd name="T17" fmla="*/ 33 h 34"/>
                  <a:gd name="T18" fmla="*/ 5 w 11"/>
                  <a:gd name="T19" fmla="*/ 34 h 34"/>
                  <a:gd name="T20" fmla="*/ 3 w 11"/>
                  <a:gd name="T21" fmla="*/ 34 h 34"/>
                  <a:gd name="T22" fmla="*/ 2 w 11"/>
                  <a:gd name="T23" fmla="*/ 34 h 34"/>
                  <a:gd name="T24" fmla="*/ 0 w 11"/>
                  <a:gd name="T25" fmla="*/ 33 h 34"/>
                  <a:gd name="T26" fmla="*/ 0 w 11"/>
                  <a:gd name="T27" fmla="*/ 31 h 34"/>
                  <a:gd name="T28" fmla="*/ 0 w 11"/>
                  <a:gd name="T29" fmla="*/ 29 h 34"/>
                  <a:gd name="T30" fmla="*/ 5 w 11"/>
                  <a:gd name="T31" fmla="*/ 1 h 34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11" h="34">
                    <a:moveTo>
                      <a:pt x="5" y="1"/>
                    </a:moveTo>
                    <a:lnTo>
                      <a:pt x="6" y="0"/>
                    </a:lnTo>
                    <a:lnTo>
                      <a:pt x="8" y="0"/>
                    </a:lnTo>
                    <a:lnTo>
                      <a:pt x="10" y="0"/>
                    </a:lnTo>
                    <a:lnTo>
                      <a:pt x="11" y="0"/>
                    </a:lnTo>
                    <a:lnTo>
                      <a:pt x="11" y="1"/>
                    </a:lnTo>
                    <a:lnTo>
                      <a:pt x="11" y="3"/>
                    </a:lnTo>
                    <a:lnTo>
                      <a:pt x="6" y="31"/>
                    </a:lnTo>
                    <a:lnTo>
                      <a:pt x="5" y="33"/>
                    </a:lnTo>
                    <a:lnTo>
                      <a:pt x="5" y="34"/>
                    </a:lnTo>
                    <a:lnTo>
                      <a:pt x="3" y="34"/>
                    </a:lnTo>
                    <a:lnTo>
                      <a:pt x="2" y="34"/>
                    </a:lnTo>
                    <a:lnTo>
                      <a:pt x="0" y="33"/>
                    </a:lnTo>
                    <a:lnTo>
                      <a:pt x="0" y="31"/>
                    </a:lnTo>
                    <a:lnTo>
                      <a:pt x="0" y="29"/>
                    </a:lnTo>
                    <a:lnTo>
                      <a:pt x="5" y="1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73" name="Freeform 239"/>
              <p:cNvSpPr>
                <a:spLocks/>
              </p:cNvSpPr>
              <p:nvPr/>
            </p:nvSpPr>
            <p:spPr bwMode="auto">
              <a:xfrm>
                <a:off x="1860" y="3509"/>
                <a:ext cx="11" cy="32"/>
              </a:xfrm>
              <a:custGeom>
                <a:avLst/>
                <a:gdLst>
                  <a:gd name="T0" fmla="*/ 5 w 11"/>
                  <a:gd name="T1" fmla="*/ 1 h 32"/>
                  <a:gd name="T2" fmla="*/ 5 w 11"/>
                  <a:gd name="T3" fmla="*/ 0 h 32"/>
                  <a:gd name="T4" fmla="*/ 7 w 11"/>
                  <a:gd name="T5" fmla="*/ 0 h 32"/>
                  <a:gd name="T6" fmla="*/ 8 w 11"/>
                  <a:gd name="T7" fmla="*/ 0 h 32"/>
                  <a:gd name="T8" fmla="*/ 10 w 11"/>
                  <a:gd name="T9" fmla="*/ 0 h 32"/>
                  <a:gd name="T10" fmla="*/ 11 w 11"/>
                  <a:gd name="T11" fmla="*/ 1 h 32"/>
                  <a:gd name="T12" fmla="*/ 11 w 11"/>
                  <a:gd name="T13" fmla="*/ 3 h 32"/>
                  <a:gd name="T14" fmla="*/ 7 w 11"/>
                  <a:gd name="T15" fmla="*/ 31 h 32"/>
                  <a:gd name="T16" fmla="*/ 7 w 11"/>
                  <a:gd name="T17" fmla="*/ 32 h 32"/>
                  <a:gd name="T18" fmla="*/ 5 w 11"/>
                  <a:gd name="T19" fmla="*/ 32 h 32"/>
                  <a:gd name="T20" fmla="*/ 3 w 11"/>
                  <a:gd name="T21" fmla="*/ 32 h 32"/>
                  <a:gd name="T22" fmla="*/ 2 w 11"/>
                  <a:gd name="T23" fmla="*/ 32 h 32"/>
                  <a:gd name="T24" fmla="*/ 0 w 11"/>
                  <a:gd name="T25" fmla="*/ 32 h 32"/>
                  <a:gd name="T26" fmla="*/ 0 w 11"/>
                  <a:gd name="T27" fmla="*/ 31 h 32"/>
                  <a:gd name="T28" fmla="*/ 0 w 11"/>
                  <a:gd name="T29" fmla="*/ 29 h 32"/>
                  <a:gd name="T30" fmla="*/ 5 w 11"/>
                  <a:gd name="T31" fmla="*/ 1 h 32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11" h="32">
                    <a:moveTo>
                      <a:pt x="5" y="1"/>
                    </a:moveTo>
                    <a:lnTo>
                      <a:pt x="5" y="0"/>
                    </a:lnTo>
                    <a:lnTo>
                      <a:pt x="7" y="0"/>
                    </a:lnTo>
                    <a:lnTo>
                      <a:pt x="8" y="0"/>
                    </a:lnTo>
                    <a:lnTo>
                      <a:pt x="10" y="0"/>
                    </a:lnTo>
                    <a:lnTo>
                      <a:pt x="11" y="1"/>
                    </a:lnTo>
                    <a:lnTo>
                      <a:pt x="11" y="3"/>
                    </a:lnTo>
                    <a:lnTo>
                      <a:pt x="7" y="31"/>
                    </a:lnTo>
                    <a:lnTo>
                      <a:pt x="7" y="32"/>
                    </a:lnTo>
                    <a:lnTo>
                      <a:pt x="5" y="32"/>
                    </a:lnTo>
                    <a:lnTo>
                      <a:pt x="3" y="32"/>
                    </a:lnTo>
                    <a:lnTo>
                      <a:pt x="2" y="32"/>
                    </a:lnTo>
                    <a:lnTo>
                      <a:pt x="0" y="32"/>
                    </a:lnTo>
                    <a:lnTo>
                      <a:pt x="0" y="31"/>
                    </a:lnTo>
                    <a:lnTo>
                      <a:pt x="0" y="29"/>
                    </a:lnTo>
                    <a:lnTo>
                      <a:pt x="5" y="1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74" name="Freeform 240"/>
              <p:cNvSpPr>
                <a:spLocks/>
              </p:cNvSpPr>
              <p:nvPr/>
            </p:nvSpPr>
            <p:spPr bwMode="auto">
              <a:xfrm>
                <a:off x="1855" y="3537"/>
                <a:ext cx="12" cy="32"/>
              </a:xfrm>
              <a:custGeom>
                <a:avLst/>
                <a:gdLst>
                  <a:gd name="T0" fmla="*/ 5 w 12"/>
                  <a:gd name="T1" fmla="*/ 1 h 32"/>
                  <a:gd name="T2" fmla="*/ 5 w 12"/>
                  <a:gd name="T3" fmla="*/ 0 h 32"/>
                  <a:gd name="T4" fmla="*/ 7 w 12"/>
                  <a:gd name="T5" fmla="*/ 0 h 32"/>
                  <a:gd name="T6" fmla="*/ 8 w 12"/>
                  <a:gd name="T7" fmla="*/ 0 h 32"/>
                  <a:gd name="T8" fmla="*/ 10 w 12"/>
                  <a:gd name="T9" fmla="*/ 0 h 32"/>
                  <a:gd name="T10" fmla="*/ 12 w 12"/>
                  <a:gd name="T11" fmla="*/ 0 h 32"/>
                  <a:gd name="T12" fmla="*/ 12 w 12"/>
                  <a:gd name="T13" fmla="*/ 1 h 32"/>
                  <a:gd name="T14" fmla="*/ 12 w 12"/>
                  <a:gd name="T15" fmla="*/ 3 h 32"/>
                  <a:gd name="T16" fmla="*/ 7 w 12"/>
                  <a:gd name="T17" fmla="*/ 31 h 32"/>
                  <a:gd name="T18" fmla="*/ 7 w 12"/>
                  <a:gd name="T19" fmla="*/ 32 h 32"/>
                  <a:gd name="T20" fmla="*/ 5 w 12"/>
                  <a:gd name="T21" fmla="*/ 32 h 32"/>
                  <a:gd name="T22" fmla="*/ 3 w 12"/>
                  <a:gd name="T23" fmla="*/ 32 h 32"/>
                  <a:gd name="T24" fmla="*/ 2 w 12"/>
                  <a:gd name="T25" fmla="*/ 32 h 32"/>
                  <a:gd name="T26" fmla="*/ 2 w 12"/>
                  <a:gd name="T27" fmla="*/ 31 h 32"/>
                  <a:gd name="T28" fmla="*/ 0 w 12"/>
                  <a:gd name="T29" fmla="*/ 31 h 32"/>
                  <a:gd name="T30" fmla="*/ 0 w 12"/>
                  <a:gd name="T31" fmla="*/ 29 h 32"/>
                  <a:gd name="T32" fmla="*/ 5 w 12"/>
                  <a:gd name="T33" fmla="*/ 1 h 32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12" h="32">
                    <a:moveTo>
                      <a:pt x="5" y="1"/>
                    </a:moveTo>
                    <a:lnTo>
                      <a:pt x="5" y="0"/>
                    </a:lnTo>
                    <a:lnTo>
                      <a:pt x="7" y="0"/>
                    </a:lnTo>
                    <a:lnTo>
                      <a:pt x="8" y="0"/>
                    </a:lnTo>
                    <a:lnTo>
                      <a:pt x="10" y="0"/>
                    </a:lnTo>
                    <a:lnTo>
                      <a:pt x="12" y="0"/>
                    </a:lnTo>
                    <a:lnTo>
                      <a:pt x="12" y="1"/>
                    </a:lnTo>
                    <a:lnTo>
                      <a:pt x="12" y="3"/>
                    </a:lnTo>
                    <a:lnTo>
                      <a:pt x="7" y="31"/>
                    </a:lnTo>
                    <a:lnTo>
                      <a:pt x="7" y="32"/>
                    </a:lnTo>
                    <a:lnTo>
                      <a:pt x="5" y="32"/>
                    </a:lnTo>
                    <a:lnTo>
                      <a:pt x="3" y="32"/>
                    </a:lnTo>
                    <a:lnTo>
                      <a:pt x="2" y="32"/>
                    </a:lnTo>
                    <a:lnTo>
                      <a:pt x="2" y="31"/>
                    </a:lnTo>
                    <a:lnTo>
                      <a:pt x="0" y="31"/>
                    </a:lnTo>
                    <a:lnTo>
                      <a:pt x="0" y="29"/>
                    </a:lnTo>
                    <a:lnTo>
                      <a:pt x="5" y="1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75" name="Freeform 241"/>
              <p:cNvSpPr>
                <a:spLocks/>
              </p:cNvSpPr>
              <p:nvPr/>
            </p:nvSpPr>
            <p:spPr bwMode="auto">
              <a:xfrm>
                <a:off x="1852" y="3564"/>
                <a:ext cx="10" cy="35"/>
              </a:xfrm>
              <a:custGeom>
                <a:avLst/>
                <a:gdLst>
                  <a:gd name="T0" fmla="*/ 3 w 10"/>
                  <a:gd name="T1" fmla="*/ 2 h 35"/>
                  <a:gd name="T2" fmla="*/ 5 w 10"/>
                  <a:gd name="T3" fmla="*/ 2 h 35"/>
                  <a:gd name="T4" fmla="*/ 5 w 10"/>
                  <a:gd name="T5" fmla="*/ 0 h 35"/>
                  <a:gd name="T6" fmla="*/ 6 w 10"/>
                  <a:gd name="T7" fmla="*/ 0 h 35"/>
                  <a:gd name="T8" fmla="*/ 8 w 10"/>
                  <a:gd name="T9" fmla="*/ 0 h 35"/>
                  <a:gd name="T10" fmla="*/ 10 w 10"/>
                  <a:gd name="T11" fmla="*/ 0 h 35"/>
                  <a:gd name="T12" fmla="*/ 10 w 10"/>
                  <a:gd name="T13" fmla="*/ 2 h 35"/>
                  <a:gd name="T14" fmla="*/ 10 w 10"/>
                  <a:gd name="T15" fmla="*/ 4 h 35"/>
                  <a:gd name="T16" fmla="*/ 8 w 10"/>
                  <a:gd name="T17" fmla="*/ 31 h 35"/>
                  <a:gd name="T18" fmla="*/ 6 w 10"/>
                  <a:gd name="T19" fmla="*/ 31 h 35"/>
                  <a:gd name="T20" fmla="*/ 6 w 10"/>
                  <a:gd name="T21" fmla="*/ 33 h 35"/>
                  <a:gd name="T22" fmla="*/ 5 w 10"/>
                  <a:gd name="T23" fmla="*/ 33 h 35"/>
                  <a:gd name="T24" fmla="*/ 5 w 10"/>
                  <a:gd name="T25" fmla="*/ 35 h 35"/>
                  <a:gd name="T26" fmla="*/ 3 w 10"/>
                  <a:gd name="T27" fmla="*/ 35 h 35"/>
                  <a:gd name="T28" fmla="*/ 1 w 10"/>
                  <a:gd name="T29" fmla="*/ 35 h 35"/>
                  <a:gd name="T30" fmla="*/ 1 w 10"/>
                  <a:gd name="T31" fmla="*/ 33 h 35"/>
                  <a:gd name="T32" fmla="*/ 0 w 10"/>
                  <a:gd name="T33" fmla="*/ 33 h 35"/>
                  <a:gd name="T34" fmla="*/ 0 w 10"/>
                  <a:gd name="T35" fmla="*/ 31 h 35"/>
                  <a:gd name="T36" fmla="*/ 0 w 10"/>
                  <a:gd name="T37" fmla="*/ 30 h 35"/>
                  <a:gd name="T38" fmla="*/ 3 w 10"/>
                  <a:gd name="T39" fmla="*/ 2 h 35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10" h="35">
                    <a:moveTo>
                      <a:pt x="3" y="2"/>
                    </a:moveTo>
                    <a:lnTo>
                      <a:pt x="5" y="2"/>
                    </a:lnTo>
                    <a:lnTo>
                      <a:pt x="5" y="0"/>
                    </a:lnTo>
                    <a:lnTo>
                      <a:pt x="6" y="0"/>
                    </a:lnTo>
                    <a:lnTo>
                      <a:pt x="8" y="0"/>
                    </a:lnTo>
                    <a:lnTo>
                      <a:pt x="10" y="0"/>
                    </a:lnTo>
                    <a:lnTo>
                      <a:pt x="10" y="2"/>
                    </a:lnTo>
                    <a:lnTo>
                      <a:pt x="10" y="4"/>
                    </a:lnTo>
                    <a:lnTo>
                      <a:pt x="8" y="31"/>
                    </a:lnTo>
                    <a:lnTo>
                      <a:pt x="6" y="31"/>
                    </a:lnTo>
                    <a:lnTo>
                      <a:pt x="6" y="33"/>
                    </a:lnTo>
                    <a:lnTo>
                      <a:pt x="5" y="33"/>
                    </a:lnTo>
                    <a:lnTo>
                      <a:pt x="5" y="35"/>
                    </a:lnTo>
                    <a:lnTo>
                      <a:pt x="3" y="35"/>
                    </a:lnTo>
                    <a:lnTo>
                      <a:pt x="1" y="35"/>
                    </a:lnTo>
                    <a:lnTo>
                      <a:pt x="1" y="33"/>
                    </a:lnTo>
                    <a:lnTo>
                      <a:pt x="0" y="33"/>
                    </a:lnTo>
                    <a:lnTo>
                      <a:pt x="0" y="31"/>
                    </a:lnTo>
                    <a:lnTo>
                      <a:pt x="0" y="30"/>
                    </a:ln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76" name="Freeform 242"/>
              <p:cNvSpPr>
                <a:spLocks/>
              </p:cNvSpPr>
              <p:nvPr/>
            </p:nvSpPr>
            <p:spPr bwMode="auto">
              <a:xfrm>
                <a:off x="1849" y="3591"/>
                <a:ext cx="11" cy="36"/>
              </a:xfrm>
              <a:custGeom>
                <a:avLst/>
                <a:gdLst>
                  <a:gd name="T0" fmla="*/ 3 w 11"/>
                  <a:gd name="T1" fmla="*/ 3 h 36"/>
                  <a:gd name="T2" fmla="*/ 4 w 11"/>
                  <a:gd name="T3" fmla="*/ 1 h 36"/>
                  <a:gd name="T4" fmla="*/ 4 w 11"/>
                  <a:gd name="T5" fmla="*/ 0 h 36"/>
                  <a:gd name="T6" fmla="*/ 6 w 11"/>
                  <a:gd name="T7" fmla="*/ 0 h 36"/>
                  <a:gd name="T8" fmla="*/ 8 w 11"/>
                  <a:gd name="T9" fmla="*/ 0 h 36"/>
                  <a:gd name="T10" fmla="*/ 8 w 11"/>
                  <a:gd name="T11" fmla="*/ 1 h 36"/>
                  <a:gd name="T12" fmla="*/ 9 w 11"/>
                  <a:gd name="T13" fmla="*/ 1 h 36"/>
                  <a:gd name="T14" fmla="*/ 9 w 11"/>
                  <a:gd name="T15" fmla="*/ 3 h 36"/>
                  <a:gd name="T16" fmla="*/ 11 w 11"/>
                  <a:gd name="T17" fmla="*/ 3 h 36"/>
                  <a:gd name="T18" fmla="*/ 11 w 11"/>
                  <a:gd name="T19" fmla="*/ 4 h 36"/>
                  <a:gd name="T20" fmla="*/ 8 w 11"/>
                  <a:gd name="T21" fmla="*/ 32 h 36"/>
                  <a:gd name="T22" fmla="*/ 8 w 11"/>
                  <a:gd name="T23" fmla="*/ 34 h 36"/>
                  <a:gd name="T24" fmla="*/ 6 w 11"/>
                  <a:gd name="T25" fmla="*/ 34 h 36"/>
                  <a:gd name="T26" fmla="*/ 6 w 11"/>
                  <a:gd name="T27" fmla="*/ 36 h 36"/>
                  <a:gd name="T28" fmla="*/ 4 w 11"/>
                  <a:gd name="T29" fmla="*/ 36 h 36"/>
                  <a:gd name="T30" fmla="*/ 3 w 11"/>
                  <a:gd name="T31" fmla="*/ 36 h 36"/>
                  <a:gd name="T32" fmla="*/ 1 w 11"/>
                  <a:gd name="T33" fmla="*/ 34 h 36"/>
                  <a:gd name="T34" fmla="*/ 0 w 11"/>
                  <a:gd name="T35" fmla="*/ 32 h 36"/>
                  <a:gd name="T36" fmla="*/ 3 w 11"/>
                  <a:gd name="T37" fmla="*/ 3 h 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11" h="36">
                    <a:moveTo>
                      <a:pt x="3" y="3"/>
                    </a:moveTo>
                    <a:lnTo>
                      <a:pt x="4" y="1"/>
                    </a:lnTo>
                    <a:lnTo>
                      <a:pt x="4" y="0"/>
                    </a:lnTo>
                    <a:lnTo>
                      <a:pt x="6" y="0"/>
                    </a:lnTo>
                    <a:lnTo>
                      <a:pt x="8" y="0"/>
                    </a:lnTo>
                    <a:lnTo>
                      <a:pt x="8" y="1"/>
                    </a:lnTo>
                    <a:lnTo>
                      <a:pt x="9" y="1"/>
                    </a:lnTo>
                    <a:lnTo>
                      <a:pt x="9" y="3"/>
                    </a:lnTo>
                    <a:lnTo>
                      <a:pt x="11" y="3"/>
                    </a:lnTo>
                    <a:lnTo>
                      <a:pt x="11" y="4"/>
                    </a:lnTo>
                    <a:lnTo>
                      <a:pt x="8" y="32"/>
                    </a:lnTo>
                    <a:lnTo>
                      <a:pt x="8" y="34"/>
                    </a:lnTo>
                    <a:lnTo>
                      <a:pt x="6" y="34"/>
                    </a:lnTo>
                    <a:lnTo>
                      <a:pt x="6" y="36"/>
                    </a:lnTo>
                    <a:lnTo>
                      <a:pt x="4" y="36"/>
                    </a:lnTo>
                    <a:lnTo>
                      <a:pt x="3" y="36"/>
                    </a:lnTo>
                    <a:lnTo>
                      <a:pt x="1" y="34"/>
                    </a:lnTo>
                    <a:lnTo>
                      <a:pt x="0" y="32"/>
                    </a:lnTo>
                    <a:lnTo>
                      <a:pt x="3" y="3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77" name="Freeform 243"/>
              <p:cNvSpPr>
                <a:spLocks/>
              </p:cNvSpPr>
              <p:nvPr/>
            </p:nvSpPr>
            <p:spPr bwMode="auto">
              <a:xfrm>
                <a:off x="1847" y="3620"/>
                <a:ext cx="10" cy="34"/>
              </a:xfrm>
              <a:custGeom>
                <a:avLst/>
                <a:gdLst>
                  <a:gd name="T0" fmla="*/ 2 w 10"/>
                  <a:gd name="T1" fmla="*/ 3 h 34"/>
                  <a:gd name="T2" fmla="*/ 2 w 10"/>
                  <a:gd name="T3" fmla="*/ 2 h 34"/>
                  <a:gd name="T4" fmla="*/ 3 w 10"/>
                  <a:gd name="T5" fmla="*/ 2 h 34"/>
                  <a:gd name="T6" fmla="*/ 5 w 10"/>
                  <a:gd name="T7" fmla="*/ 0 h 34"/>
                  <a:gd name="T8" fmla="*/ 6 w 10"/>
                  <a:gd name="T9" fmla="*/ 0 h 34"/>
                  <a:gd name="T10" fmla="*/ 8 w 10"/>
                  <a:gd name="T11" fmla="*/ 2 h 34"/>
                  <a:gd name="T12" fmla="*/ 10 w 10"/>
                  <a:gd name="T13" fmla="*/ 2 h 34"/>
                  <a:gd name="T14" fmla="*/ 10 w 10"/>
                  <a:gd name="T15" fmla="*/ 3 h 34"/>
                  <a:gd name="T16" fmla="*/ 6 w 10"/>
                  <a:gd name="T17" fmla="*/ 31 h 34"/>
                  <a:gd name="T18" fmla="*/ 6 w 10"/>
                  <a:gd name="T19" fmla="*/ 33 h 34"/>
                  <a:gd name="T20" fmla="*/ 6 w 10"/>
                  <a:gd name="T21" fmla="*/ 34 h 34"/>
                  <a:gd name="T22" fmla="*/ 5 w 10"/>
                  <a:gd name="T23" fmla="*/ 34 h 34"/>
                  <a:gd name="T24" fmla="*/ 3 w 10"/>
                  <a:gd name="T25" fmla="*/ 34 h 34"/>
                  <a:gd name="T26" fmla="*/ 2 w 10"/>
                  <a:gd name="T27" fmla="*/ 34 h 34"/>
                  <a:gd name="T28" fmla="*/ 2 w 10"/>
                  <a:gd name="T29" fmla="*/ 33 h 34"/>
                  <a:gd name="T30" fmla="*/ 0 w 10"/>
                  <a:gd name="T31" fmla="*/ 31 h 34"/>
                  <a:gd name="T32" fmla="*/ 2 w 10"/>
                  <a:gd name="T33" fmla="*/ 3 h 3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10" h="34">
                    <a:moveTo>
                      <a:pt x="2" y="3"/>
                    </a:moveTo>
                    <a:lnTo>
                      <a:pt x="2" y="2"/>
                    </a:lnTo>
                    <a:lnTo>
                      <a:pt x="3" y="2"/>
                    </a:lnTo>
                    <a:lnTo>
                      <a:pt x="5" y="0"/>
                    </a:lnTo>
                    <a:lnTo>
                      <a:pt x="6" y="0"/>
                    </a:lnTo>
                    <a:lnTo>
                      <a:pt x="8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6" y="31"/>
                    </a:lnTo>
                    <a:lnTo>
                      <a:pt x="6" y="33"/>
                    </a:lnTo>
                    <a:lnTo>
                      <a:pt x="6" y="34"/>
                    </a:lnTo>
                    <a:lnTo>
                      <a:pt x="5" y="34"/>
                    </a:lnTo>
                    <a:lnTo>
                      <a:pt x="3" y="34"/>
                    </a:lnTo>
                    <a:lnTo>
                      <a:pt x="2" y="34"/>
                    </a:lnTo>
                    <a:lnTo>
                      <a:pt x="2" y="33"/>
                    </a:lnTo>
                    <a:lnTo>
                      <a:pt x="0" y="31"/>
                    </a:lnTo>
                    <a:lnTo>
                      <a:pt x="2" y="3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78" name="Freeform 244"/>
              <p:cNvSpPr>
                <a:spLocks/>
              </p:cNvSpPr>
              <p:nvPr/>
            </p:nvSpPr>
            <p:spPr bwMode="auto">
              <a:xfrm>
                <a:off x="1845" y="3648"/>
                <a:ext cx="8" cy="31"/>
              </a:xfrm>
              <a:custGeom>
                <a:avLst/>
                <a:gdLst>
                  <a:gd name="T0" fmla="*/ 2 w 8"/>
                  <a:gd name="T1" fmla="*/ 3 h 31"/>
                  <a:gd name="T2" fmla="*/ 2 w 8"/>
                  <a:gd name="T3" fmla="*/ 1 h 31"/>
                  <a:gd name="T4" fmla="*/ 4 w 8"/>
                  <a:gd name="T5" fmla="*/ 1 h 31"/>
                  <a:gd name="T6" fmla="*/ 4 w 8"/>
                  <a:gd name="T7" fmla="*/ 0 h 31"/>
                  <a:gd name="T8" fmla="*/ 5 w 8"/>
                  <a:gd name="T9" fmla="*/ 0 h 31"/>
                  <a:gd name="T10" fmla="*/ 7 w 8"/>
                  <a:gd name="T11" fmla="*/ 0 h 31"/>
                  <a:gd name="T12" fmla="*/ 8 w 8"/>
                  <a:gd name="T13" fmla="*/ 0 h 31"/>
                  <a:gd name="T14" fmla="*/ 8 w 8"/>
                  <a:gd name="T15" fmla="*/ 1 h 31"/>
                  <a:gd name="T16" fmla="*/ 8 w 8"/>
                  <a:gd name="T17" fmla="*/ 3 h 31"/>
                  <a:gd name="T18" fmla="*/ 7 w 8"/>
                  <a:gd name="T19" fmla="*/ 31 h 31"/>
                  <a:gd name="T20" fmla="*/ 0 w 8"/>
                  <a:gd name="T21" fmla="*/ 31 h 31"/>
                  <a:gd name="T22" fmla="*/ 2 w 8"/>
                  <a:gd name="T23" fmla="*/ 3 h 31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8" h="31">
                    <a:moveTo>
                      <a:pt x="2" y="3"/>
                    </a:moveTo>
                    <a:lnTo>
                      <a:pt x="2" y="1"/>
                    </a:lnTo>
                    <a:lnTo>
                      <a:pt x="4" y="1"/>
                    </a:lnTo>
                    <a:lnTo>
                      <a:pt x="4" y="0"/>
                    </a:lnTo>
                    <a:lnTo>
                      <a:pt x="5" y="0"/>
                    </a:lnTo>
                    <a:lnTo>
                      <a:pt x="7" y="0"/>
                    </a:lnTo>
                    <a:lnTo>
                      <a:pt x="8" y="0"/>
                    </a:lnTo>
                    <a:lnTo>
                      <a:pt x="8" y="1"/>
                    </a:lnTo>
                    <a:lnTo>
                      <a:pt x="8" y="3"/>
                    </a:lnTo>
                    <a:lnTo>
                      <a:pt x="7" y="31"/>
                    </a:lnTo>
                    <a:lnTo>
                      <a:pt x="0" y="31"/>
                    </a:lnTo>
                    <a:lnTo>
                      <a:pt x="2" y="3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79" name="Freeform 245"/>
              <p:cNvSpPr>
                <a:spLocks/>
              </p:cNvSpPr>
              <p:nvPr/>
            </p:nvSpPr>
            <p:spPr bwMode="auto">
              <a:xfrm>
                <a:off x="1837" y="3676"/>
                <a:ext cx="15" cy="175"/>
              </a:xfrm>
              <a:custGeom>
                <a:avLst/>
                <a:gdLst>
                  <a:gd name="T0" fmla="*/ 8 w 15"/>
                  <a:gd name="T1" fmla="*/ 0 h 175"/>
                  <a:gd name="T2" fmla="*/ 15 w 15"/>
                  <a:gd name="T3" fmla="*/ 1 h 175"/>
                  <a:gd name="T4" fmla="*/ 7 w 15"/>
                  <a:gd name="T5" fmla="*/ 175 h 175"/>
                  <a:gd name="T6" fmla="*/ 0 w 15"/>
                  <a:gd name="T7" fmla="*/ 175 h 175"/>
                  <a:gd name="T8" fmla="*/ 8 w 15"/>
                  <a:gd name="T9" fmla="*/ 0 h 17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5" h="175">
                    <a:moveTo>
                      <a:pt x="8" y="0"/>
                    </a:moveTo>
                    <a:lnTo>
                      <a:pt x="15" y="1"/>
                    </a:lnTo>
                    <a:lnTo>
                      <a:pt x="7" y="175"/>
                    </a:lnTo>
                    <a:lnTo>
                      <a:pt x="0" y="175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80" name="Freeform 246"/>
              <p:cNvSpPr>
                <a:spLocks/>
              </p:cNvSpPr>
              <p:nvPr/>
            </p:nvSpPr>
            <p:spPr bwMode="auto">
              <a:xfrm>
                <a:off x="1657" y="2134"/>
                <a:ext cx="7" cy="7"/>
              </a:xfrm>
              <a:custGeom>
                <a:avLst/>
                <a:gdLst>
                  <a:gd name="T0" fmla="*/ 7 w 7"/>
                  <a:gd name="T1" fmla="*/ 7 h 7"/>
                  <a:gd name="T2" fmla="*/ 0 w 7"/>
                  <a:gd name="T3" fmla="*/ 7 h 7"/>
                  <a:gd name="T4" fmla="*/ 0 w 7"/>
                  <a:gd name="T5" fmla="*/ 3 h 7"/>
                  <a:gd name="T6" fmla="*/ 0 w 7"/>
                  <a:gd name="T7" fmla="*/ 2 h 7"/>
                  <a:gd name="T8" fmla="*/ 0 w 7"/>
                  <a:gd name="T9" fmla="*/ 0 h 7"/>
                  <a:gd name="T10" fmla="*/ 2 w 7"/>
                  <a:gd name="T11" fmla="*/ 0 h 7"/>
                  <a:gd name="T12" fmla="*/ 3 w 7"/>
                  <a:gd name="T13" fmla="*/ 0 h 7"/>
                  <a:gd name="T14" fmla="*/ 5 w 7"/>
                  <a:gd name="T15" fmla="*/ 0 h 7"/>
                  <a:gd name="T16" fmla="*/ 7 w 7"/>
                  <a:gd name="T17" fmla="*/ 0 h 7"/>
                  <a:gd name="T18" fmla="*/ 7 w 7"/>
                  <a:gd name="T19" fmla="*/ 2 h 7"/>
                  <a:gd name="T20" fmla="*/ 7 w 7"/>
                  <a:gd name="T21" fmla="*/ 3 h 7"/>
                  <a:gd name="T22" fmla="*/ 7 w 7"/>
                  <a:gd name="T23" fmla="*/ 7 h 7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7" h="7">
                    <a:moveTo>
                      <a:pt x="7" y="7"/>
                    </a:moveTo>
                    <a:lnTo>
                      <a:pt x="0" y="7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7" y="0"/>
                    </a:lnTo>
                    <a:lnTo>
                      <a:pt x="7" y="2"/>
                    </a:lnTo>
                    <a:lnTo>
                      <a:pt x="7" y="3"/>
                    </a:lnTo>
                    <a:lnTo>
                      <a:pt x="7" y="7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81" name="Freeform 247"/>
              <p:cNvSpPr>
                <a:spLocks/>
              </p:cNvSpPr>
              <p:nvPr/>
            </p:nvSpPr>
            <p:spPr bwMode="auto">
              <a:xfrm>
                <a:off x="1657" y="2129"/>
                <a:ext cx="7" cy="12"/>
              </a:xfrm>
              <a:custGeom>
                <a:avLst/>
                <a:gdLst>
                  <a:gd name="T0" fmla="*/ 7 w 7"/>
                  <a:gd name="T1" fmla="*/ 8 h 12"/>
                  <a:gd name="T2" fmla="*/ 7 w 7"/>
                  <a:gd name="T3" fmla="*/ 10 h 12"/>
                  <a:gd name="T4" fmla="*/ 7 w 7"/>
                  <a:gd name="T5" fmla="*/ 12 h 12"/>
                  <a:gd name="T6" fmla="*/ 5 w 7"/>
                  <a:gd name="T7" fmla="*/ 12 h 12"/>
                  <a:gd name="T8" fmla="*/ 3 w 7"/>
                  <a:gd name="T9" fmla="*/ 12 h 12"/>
                  <a:gd name="T10" fmla="*/ 2 w 7"/>
                  <a:gd name="T11" fmla="*/ 12 h 12"/>
                  <a:gd name="T12" fmla="*/ 0 w 7"/>
                  <a:gd name="T13" fmla="*/ 12 h 12"/>
                  <a:gd name="T14" fmla="*/ 0 w 7"/>
                  <a:gd name="T15" fmla="*/ 10 h 12"/>
                  <a:gd name="T16" fmla="*/ 0 w 7"/>
                  <a:gd name="T17" fmla="*/ 8 h 12"/>
                  <a:gd name="T18" fmla="*/ 0 w 7"/>
                  <a:gd name="T19" fmla="*/ 3 h 12"/>
                  <a:gd name="T20" fmla="*/ 0 w 7"/>
                  <a:gd name="T21" fmla="*/ 2 h 12"/>
                  <a:gd name="T22" fmla="*/ 2 w 7"/>
                  <a:gd name="T23" fmla="*/ 2 h 12"/>
                  <a:gd name="T24" fmla="*/ 2 w 7"/>
                  <a:gd name="T25" fmla="*/ 0 h 12"/>
                  <a:gd name="T26" fmla="*/ 3 w 7"/>
                  <a:gd name="T27" fmla="*/ 0 h 12"/>
                  <a:gd name="T28" fmla="*/ 5 w 7"/>
                  <a:gd name="T29" fmla="*/ 0 h 12"/>
                  <a:gd name="T30" fmla="*/ 7 w 7"/>
                  <a:gd name="T31" fmla="*/ 2 h 12"/>
                  <a:gd name="T32" fmla="*/ 7 w 7"/>
                  <a:gd name="T33" fmla="*/ 3 h 12"/>
                  <a:gd name="T34" fmla="*/ 7 w 7"/>
                  <a:gd name="T35" fmla="*/ 5 h 12"/>
                  <a:gd name="T36" fmla="*/ 7 w 7"/>
                  <a:gd name="T37" fmla="*/ 8 h 12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7" h="12">
                    <a:moveTo>
                      <a:pt x="7" y="8"/>
                    </a:moveTo>
                    <a:lnTo>
                      <a:pt x="7" y="10"/>
                    </a:lnTo>
                    <a:lnTo>
                      <a:pt x="7" y="12"/>
                    </a:lnTo>
                    <a:lnTo>
                      <a:pt x="5" y="12"/>
                    </a:lnTo>
                    <a:lnTo>
                      <a:pt x="3" y="12"/>
                    </a:lnTo>
                    <a:lnTo>
                      <a:pt x="2" y="12"/>
                    </a:lnTo>
                    <a:lnTo>
                      <a:pt x="0" y="12"/>
                    </a:lnTo>
                    <a:lnTo>
                      <a:pt x="0" y="10"/>
                    </a:lnTo>
                    <a:lnTo>
                      <a:pt x="0" y="8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7" y="2"/>
                    </a:lnTo>
                    <a:lnTo>
                      <a:pt x="7" y="3"/>
                    </a:lnTo>
                    <a:lnTo>
                      <a:pt x="7" y="5"/>
                    </a:lnTo>
                    <a:lnTo>
                      <a:pt x="7" y="8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82" name="Freeform 248"/>
              <p:cNvSpPr>
                <a:spLocks/>
              </p:cNvSpPr>
              <p:nvPr/>
            </p:nvSpPr>
            <p:spPr bwMode="auto">
              <a:xfrm>
                <a:off x="1657" y="2124"/>
                <a:ext cx="7" cy="13"/>
              </a:xfrm>
              <a:custGeom>
                <a:avLst/>
                <a:gdLst>
                  <a:gd name="T0" fmla="*/ 7 w 7"/>
                  <a:gd name="T1" fmla="*/ 8 h 13"/>
                  <a:gd name="T2" fmla="*/ 7 w 7"/>
                  <a:gd name="T3" fmla="*/ 10 h 13"/>
                  <a:gd name="T4" fmla="*/ 7 w 7"/>
                  <a:gd name="T5" fmla="*/ 12 h 13"/>
                  <a:gd name="T6" fmla="*/ 5 w 7"/>
                  <a:gd name="T7" fmla="*/ 13 h 13"/>
                  <a:gd name="T8" fmla="*/ 3 w 7"/>
                  <a:gd name="T9" fmla="*/ 13 h 13"/>
                  <a:gd name="T10" fmla="*/ 2 w 7"/>
                  <a:gd name="T11" fmla="*/ 12 h 13"/>
                  <a:gd name="T12" fmla="*/ 0 w 7"/>
                  <a:gd name="T13" fmla="*/ 12 h 13"/>
                  <a:gd name="T14" fmla="*/ 0 w 7"/>
                  <a:gd name="T15" fmla="*/ 10 h 13"/>
                  <a:gd name="T16" fmla="*/ 0 w 7"/>
                  <a:gd name="T17" fmla="*/ 8 h 13"/>
                  <a:gd name="T18" fmla="*/ 0 w 7"/>
                  <a:gd name="T19" fmla="*/ 3 h 13"/>
                  <a:gd name="T20" fmla="*/ 0 w 7"/>
                  <a:gd name="T21" fmla="*/ 2 h 13"/>
                  <a:gd name="T22" fmla="*/ 2 w 7"/>
                  <a:gd name="T23" fmla="*/ 2 h 13"/>
                  <a:gd name="T24" fmla="*/ 3 w 7"/>
                  <a:gd name="T25" fmla="*/ 0 h 13"/>
                  <a:gd name="T26" fmla="*/ 5 w 7"/>
                  <a:gd name="T27" fmla="*/ 0 h 13"/>
                  <a:gd name="T28" fmla="*/ 7 w 7"/>
                  <a:gd name="T29" fmla="*/ 2 h 13"/>
                  <a:gd name="T30" fmla="*/ 7 w 7"/>
                  <a:gd name="T31" fmla="*/ 3 h 13"/>
                  <a:gd name="T32" fmla="*/ 7 w 7"/>
                  <a:gd name="T33" fmla="*/ 5 h 13"/>
                  <a:gd name="T34" fmla="*/ 7 w 7"/>
                  <a:gd name="T35" fmla="*/ 8 h 13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7" h="13">
                    <a:moveTo>
                      <a:pt x="7" y="8"/>
                    </a:moveTo>
                    <a:lnTo>
                      <a:pt x="7" y="10"/>
                    </a:lnTo>
                    <a:lnTo>
                      <a:pt x="7" y="12"/>
                    </a:lnTo>
                    <a:lnTo>
                      <a:pt x="5" y="13"/>
                    </a:lnTo>
                    <a:lnTo>
                      <a:pt x="3" y="13"/>
                    </a:lnTo>
                    <a:lnTo>
                      <a:pt x="2" y="12"/>
                    </a:lnTo>
                    <a:lnTo>
                      <a:pt x="0" y="12"/>
                    </a:lnTo>
                    <a:lnTo>
                      <a:pt x="0" y="10"/>
                    </a:lnTo>
                    <a:lnTo>
                      <a:pt x="0" y="8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7" y="2"/>
                    </a:lnTo>
                    <a:lnTo>
                      <a:pt x="7" y="3"/>
                    </a:lnTo>
                    <a:lnTo>
                      <a:pt x="7" y="5"/>
                    </a:lnTo>
                    <a:lnTo>
                      <a:pt x="7" y="8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83" name="Freeform 249"/>
              <p:cNvSpPr>
                <a:spLocks/>
              </p:cNvSpPr>
              <p:nvPr/>
            </p:nvSpPr>
            <p:spPr bwMode="auto">
              <a:xfrm>
                <a:off x="1657" y="2119"/>
                <a:ext cx="7" cy="13"/>
              </a:xfrm>
              <a:custGeom>
                <a:avLst/>
                <a:gdLst>
                  <a:gd name="T0" fmla="*/ 7 w 7"/>
                  <a:gd name="T1" fmla="*/ 8 h 13"/>
                  <a:gd name="T2" fmla="*/ 7 w 7"/>
                  <a:gd name="T3" fmla="*/ 10 h 13"/>
                  <a:gd name="T4" fmla="*/ 7 w 7"/>
                  <a:gd name="T5" fmla="*/ 12 h 13"/>
                  <a:gd name="T6" fmla="*/ 5 w 7"/>
                  <a:gd name="T7" fmla="*/ 13 h 13"/>
                  <a:gd name="T8" fmla="*/ 3 w 7"/>
                  <a:gd name="T9" fmla="*/ 13 h 13"/>
                  <a:gd name="T10" fmla="*/ 2 w 7"/>
                  <a:gd name="T11" fmla="*/ 12 h 13"/>
                  <a:gd name="T12" fmla="*/ 0 w 7"/>
                  <a:gd name="T13" fmla="*/ 12 h 13"/>
                  <a:gd name="T14" fmla="*/ 0 w 7"/>
                  <a:gd name="T15" fmla="*/ 10 h 13"/>
                  <a:gd name="T16" fmla="*/ 0 w 7"/>
                  <a:gd name="T17" fmla="*/ 8 h 13"/>
                  <a:gd name="T18" fmla="*/ 0 w 7"/>
                  <a:gd name="T19" fmla="*/ 4 h 13"/>
                  <a:gd name="T20" fmla="*/ 0 w 7"/>
                  <a:gd name="T21" fmla="*/ 2 h 13"/>
                  <a:gd name="T22" fmla="*/ 2 w 7"/>
                  <a:gd name="T23" fmla="*/ 0 h 13"/>
                  <a:gd name="T24" fmla="*/ 3 w 7"/>
                  <a:gd name="T25" fmla="*/ 0 h 13"/>
                  <a:gd name="T26" fmla="*/ 5 w 7"/>
                  <a:gd name="T27" fmla="*/ 0 h 13"/>
                  <a:gd name="T28" fmla="*/ 7 w 7"/>
                  <a:gd name="T29" fmla="*/ 0 h 13"/>
                  <a:gd name="T30" fmla="*/ 7 w 7"/>
                  <a:gd name="T31" fmla="*/ 2 h 13"/>
                  <a:gd name="T32" fmla="*/ 7 w 7"/>
                  <a:gd name="T33" fmla="*/ 4 h 13"/>
                  <a:gd name="T34" fmla="*/ 7 w 7"/>
                  <a:gd name="T35" fmla="*/ 8 h 13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7" h="13">
                    <a:moveTo>
                      <a:pt x="7" y="8"/>
                    </a:moveTo>
                    <a:lnTo>
                      <a:pt x="7" y="10"/>
                    </a:lnTo>
                    <a:lnTo>
                      <a:pt x="7" y="12"/>
                    </a:lnTo>
                    <a:lnTo>
                      <a:pt x="5" y="13"/>
                    </a:lnTo>
                    <a:lnTo>
                      <a:pt x="3" y="13"/>
                    </a:lnTo>
                    <a:lnTo>
                      <a:pt x="2" y="12"/>
                    </a:lnTo>
                    <a:lnTo>
                      <a:pt x="0" y="12"/>
                    </a:lnTo>
                    <a:lnTo>
                      <a:pt x="0" y="10"/>
                    </a:lnTo>
                    <a:lnTo>
                      <a:pt x="0" y="8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7" y="0"/>
                    </a:lnTo>
                    <a:lnTo>
                      <a:pt x="7" y="2"/>
                    </a:lnTo>
                    <a:lnTo>
                      <a:pt x="7" y="4"/>
                    </a:lnTo>
                    <a:lnTo>
                      <a:pt x="7" y="8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84" name="Freeform 250"/>
              <p:cNvSpPr>
                <a:spLocks/>
              </p:cNvSpPr>
              <p:nvPr/>
            </p:nvSpPr>
            <p:spPr bwMode="auto">
              <a:xfrm>
                <a:off x="1657" y="2113"/>
                <a:ext cx="7" cy="13"/>
              </a:xfrm>
              <a:custGeom>
                <a:avLst/>
                <a:gdLst>
                  <a:gd name="T0" fmla="*/ 7 w 7"/>
                  <a:gd name="T1" fmla="*/ 10 h 13"/>
                  <a:gd name="T2" fmla="*/ 7 w 7"/>
                  <a:gd name="T3" fmla="*/ 11 h 13"/>
                  <a:gd name="T4" fmla="*/ 7 w 7"/>
                  <a:gd name="T5" fmla="*/ 13 h 13"/>
                  <a:gd name="T6" fmla="*/ 5 w 7"/>
                  <a:gd name="T7" fmla="*/ 13 h 13"/>
                  <a:gd name="T8" fmla="*/ 3 w 7"/>
                  <a:gd name="T9" fmla="*/ 13 h 13"/>
                  <a:gd name="T10" fmla="*/ 2 w 7"/>
                  <a:gd name="T11" fmla="*/ 13 h 13"/>
                  <a:gd name="T12" fmla="*/ 2 w 7"/>
                  <a:gd name="T13" fmla="*/ 11 h 13"/>
                  <a:gd name="T14" fmla="*/ 0 w 7"/>
                  <a:gd name="T15" fmla="*/ 11 h 13"/>
                  <a:gd name="T16" fmla="*/ 0 w 7"/>
                  <a:gd name="T17" fmla="*/ 10 h 13"/>
                  <a:gd name="T18" fmla="*/ 0 w 7"/>
                  <a:gd name="T19" fmla="*/ 3 h 13"/>
                  <a:gd name="T20" fmla="*/ 0 w 7"/>
                  <a:gd name="T21" fmla="*/ 1 h 13"/>
                  <a:gd name="T22" fmla="*/ 2 w 7"/>
                  <a:gd name="T23" fmla="*/ 0 h 13"/>
                  <a:gd name="T24" fmla="*/ 3 w 7"/>
                  <a:gd name="T25" fmla="*/ 0 h 13"/>
                  <a:gd name="T26" fmla="*/ 5 w 7"/>
                  <a:gd name="T27" fmla="*/ 0 h 13"/>
                  <a:gd name="T28" fmla="*/ 7 w 7"/>
                  <a:gd name="T29" fmla="*/ 0 h 13"/>
                  <a:gd name="T30" fmla="*/ 7 w 7"/>
                  <a:gd name="T31" fmla="*/ 1 h 13"/>
                  <a:gd name="T32" fmla="*/ 7 w 7"/>
                  <a:gd name="T33" fmla="*/ 3 h 13"/>
                  <a:gd name="T34" fmla="*/ 7 w 7"/>
                  <a:gd name="T35" fmla="*/ 10 h 13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7" h="13">
                    <a:moveTo>
                      <a:pt x="7" y="10"/>
                    </a:moveTo>
                    <a:lnTo>
                      <a:pt x="7" y="11"/>
                    </a:lnTo>
                    <a:lnTo>
                      <a:pt x="7" y="13"/>
                    </a:lnTo>
                    <a:lnTo>
                      <a:pt x="5" y="13"/>
                    </a:lnTo>
                    <a:lnTo>
                      <a:pt x="3" y="13"/>
                    </a:lnTo>
                    <a:lnTo>
                      <a:pt x="2" y="13"/>
                    </a:lnTo>
                    <a:lnTo>
                      <a:pt x="2" y="11"/>
                    </a:lnTo>
                    <a:lnTo>
                      <a:pt x="0" y="11"/>
                    </a:lnTo>
                    <a:lnTo>
                      <a:pt x="0" y="10"/>
                    </a:lnTo>
                    <a:lnTo>
                      <a:pt x="0" y="3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7" y="0"/>
                    </a:lnTo>
                    <a:lnTo>
                      <a:pt x="7" y="1"/>
                    </a:lnTo>
                    <a:lnTo>
                      <a:pt x="7" y="3"/>
                    </a:lnTo>
                    <a:lnTo>
                      <a:pt x="7" y="10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85" name="Freeform 251"/>
              <p:cNvSpPr>
                <a:spLocks/>
              </p:cNvSpPr>
              <p:nvPr/>
            </p:nvSpPr>
            <p:spPr bwMode="auto">
              <a:xfrm>
                <a:off x="1657" y="2105"/>
                <a:ext cx="7" cy="14"/>
              </a:xfrm>
              <a:custGeom>
                <a:avLst/>
                <a:gdLst>
                  <a:gd name="T0" fmla="*/ 7 w 7"/>
                  <a:gd name="T1" fmla="*/ 11 h 14"/>
                  <a:gd name="T2" fmla="*/ 7 w 7"/>
                  <a:gd name="T3" fmla="*/ 13 h 14"/>
                  <a:gd name="T4" fmla="*/ 7 w 7"/>
                  <a:gd name="T5" fmla="*/ 14 h 14"/>
                  <a:gd name="T6" fmla="*/ 5 w 7"/>
                  <a:gd name="T7" fmla="*/ 14 h 14"/>
                  <a:gd name="T8" fmla="*/ 3 w 7"/>
                  <a:gd name="T9" fmla="*/ 14 h 14"/>
                  <a:gd name="T10" fmla="*/ 2 w 7"/>
                  <a:gd name="T11" fmla="*/ 14 h 14"/>
                  <a:gd name="T12" fmla="*/ 2 w 7"/>
                  <a:gd name="T13" fmla="*/ 13 h 14"/>
                  <a:gd name="T14" fmla="*/ 0 w 7"/>
                  <a:gd name="T15" fmla="*/ 13 h 14"/>
                  <a:gd name="T16" fmla="*/ 0 w 7"/>
                  <a:gd name="T17" fmla="*/ 11 h 14"/>
                  <a:gd name="T18" fmla="*/ 0 w 7"/>
                  <a:gd name="T19" fmla="*/ 4 h 14"/>
                  <a:gd name="T20" fmla="*/ 0 w 7"/>
                  <a:gd name="T21" fmla="*/ 3 h 14"/>
                  <a:gd name="T22" fmla="*/ 2 w 7"/>
                  <a:gd name="T23" fmla="*/ 1 h 14"/>
                  <a:gd name="T24" fmla="*/ 3 w 7"/>
                  <a:gd name="T25" fmla="*/ 1 h 14"/>
                  <a:gd name="T26" fmla="*/ 3 w 7"/>
                  <a:gd name="T27" fmla="*/ 0 h 14"/>
                  <a:gd name="T28" fmla="*/ 3 w 7"/>
                  <a:gd name="T29" fmla="*/ 1 h 14"/>
                  <a:gd name="T30" fmla="*/ 5 w 7"/>
                  <a:gd name="T31" fmla="*/ 1 h 14"/>
                  <a:gd name="T32" fmla="*/ 7 w 7"/>
                  <a:gd name="T33" fmla="*/ 1 h 14"/>
                  <a:gd name="T34" fmla="*/ 7 w 7"/>
                  <a:gd name="T35" fmla="*/ 3 h 14"/>
                  <a:gd name="T36" fmla="*/ 7 w 7"/>
                  <a:gd name="T37" fmla="*/ 4 h 14"/>
                  <a:gd name="T38" fmla="*/ 7 w 7"/>
                  <a:gd name="T39" fmla="*/ 11 h 14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7" h="14">
                    <a:moveTo>
                      <a:pt x="7" y="11"/>
                    </a:moveTo>
                    <a:lnTo>
                      <a:pt x="7" y="13"/>
                    </a:lnTo>
                    <a:lnTo>
                      <a:pt x="7" y="14"/>
                    </a:lnTo>
                    <a:lnTo>
                      <a:pt x="5" y="14"/>
                    </a:lnTo>
                    <a:lnTo>
                      <a:pt x="3" y="14"/>
                    </a:lnTo>
                    <a:lnTo>
                      <a:pt x="2" y="14"/>
                    </a:lnTo>
                    <a:lnTo>
                      <a:pt x="2" y="13"/>
                    </a:lnTo>
                    <a:lnTo>
                      <a:pt x="0" y="13"/>
                    </a:lnTo>
                    <a:lnTo>
                      <a:pt x="0" y="11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3" y="1"/>
                    </a:lnTo>
                    <a:lnTo>
                      <a:pt x="5" y="1"/>
                    </a:lnTo>
                    <a:lnTo>
                      <a:pt x="7" y="1"/>
                    </a:lnTo>
                    <a:lnTo>
                      <a:pt x="7" y="3"/>
                    </a:lnTo>
                    <a:lnTo>
                      <a:pt x="7" y="4"/>
                    </a:lnTo>
                    <a:lnTo>
                      <a:pt x="7" y="11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86" name="Freeform 252"/>
              <p:cNvSpPr>
                <a:spLocks/>
              </p:cNvSpPr>
              <p:nvPr/>
            </p:nvSpPr>
            <p:spPr bwMode="auto">
              <a:xfrm>
                <a:off x="1657" y="2098"/>
                <a:ext cx="7" cy="15"/>
              </a:xfrm>
              <a:custGeom>
                <a:avLst/>
                <a:gdLst>
                  <a:gd name="T0" fmla="*/ 7 w 7"/>
                  <a:gd name="T1" fmla="*/ 11 h 15"/>
                  <a:gd name="T2" fmla="*/ 7 w 7"/>
                  <a:gd name="T3" fmla="*/ 13 h 15"/>
                  <a:gd name="T4" fmla="*/ 7 w 7"/>
                  <a:gd name="T5" fmla="*/ 15 h 15"/>
                  <a:gd name="T6" fmla="*/ 5 w 7"/>
                  <a:gd name="T7" fmla="*/ 15 h 15"/>
                  <a:gd name="T8" fmla="*/ 3 w 7"/>
                  <a:gd name="T9" fmla="*/ 15 h 15"/>
                  <a:gd name="T10" fmla="*/ 2 w 7"/>
                  <a:gd name="T11" fmla="*/ 15 h 15"/>
                  <a:gd name="T12" fmla="*/ 2 w 7"/>
                  <a:gd name="T13" fmla="*/ 13 h 15"/>
                  <a:gd name="T14" fmla="*/ 0 w 7"/>
                  <a:gd name="T15" fmla="*/ 13 h 15"/>
                  <a:gd name="T16" fmla="*/ 0 w 7"/>
                  <a:gd name="T17" fmla="*/ 11 h 15"/>
                  <a:gd name="T18" fmla="*/ 0 w 7"/>
                  <a:gd name="T19" fmla="*/ 3 h 15"/>
                  <a:gd name="T20" fmla="*/ 0 w 7"/>
                  <a:gd name="T21" fmla="*/ 2 h 15"/>
                  <a:gd name="T22" fmla="*/ 2 w 7"/>
                  <a:gd name="T23" fmla="*/ 0 h 15"/>
                  <a:gd name="T24" fmla="*/ 3 w 7"/>
                  <a:gd name="T25" fmla="*/ 0 h 15"/>
                  <a:gd name="T26" fmla="*/ 5 w 7"/>
                  <a:gd name="T27" fmla="*/ 0 h 15"/>
                  <a:gd name="T28" fmla="*/ 7 w 7"/>
                  <a:gd name="T29" fmla="*/ 2 h 15"/>
                  <a:gd name="T30" fmla="*/ 7 w 7"/>
                  <a:gd name="T31" fmla="*/ 3 h 15"/>
                  <a:gd name="T32" fmla="*/ 7 w 7"/>
                  <a:gd name="T33" fmla="*/ 11 h 1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7" h="15">
                    <a:moveTo>
                      <a:pt x="7" y="11"/>
                    </a:moveTo>
                    <a:lnTo>
                      <a:pt x="7" y="13"/>
                    </a:lnTo>
                    <a:lnTo>
                      <a:pt x="7" y="15"/>
                    </a:lnTo>
                    <a:lnTo>
                      <a:pt x="5" y="15"/>
                    </a:lnTo>
                    <a:lnTo>
                      <a:pt x="3" y="15"/>
                    </a:lnTo>
                    <a:lnTo>
                      <a:pt x="2" y="15"/>
                    </a:lnTo>
                    <a:lnTo>
                      <a:pt x="2" y="13"/>
                    </a:lnTo>
                    <a:lnTo>
                      <a:pt x="0" y="13"/>
                    </a:lnTo>
                    <a:lnTo>
                      <a:pt x="0" y="11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7" y="2"/>
                    </a:lnTo>
                    <a:lnTo>
                      <a:pt x="7" y="3"/>
                    </a:lnTo>
                    <a:lnTo>
                      <a:pt x="7" y="11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87" name="Freeform 253"/>
              <p:cNvSpPr>
                <a:spLocks/>
              </p:cNvSpPr>
              <p:nvPr/>
            </p:nvSpPr>
            <p:spPr bwMode="auto">
              <a:xfrm>
                <a:off x="1657" y="2090"/>
                <a:ext cx="7" cy="15"/>
              </a:xfrm>
              <a:custGeom>
                <a:avLst/>
                <a:gdLst>
                  <a:gd name="T0" fmla="*/ 7 w 7"/>
                  <a:gd name="T1" fmla="*/ 11 h 15"/>
                  <a:gd name="T2" fmla="*/ 7 w 7"/>
                  <a:gd name="T3" fmla="*/ 13 h 15"/>
                  <a:gd name="T4" fmla="*/ 7 w 7"/>
                  <a:gd name="T5" fmla="*/ 15 h 15"/>
                  <a:gd name="T6" fmla="*/ 5 w 7"/>
                  <a:gd name="T7" fmla="*/ 15 h 15"/>
                  <a:gd name="T8" fmla="*/ 3 w 7"/>
                  <a:gd name="T9" fmla="*/ 15 h 15"/>
                  <a:gd name="T10" fmla="*/ 2 w 7"/>
                  <a:gd name="T11" fmla="*/ 15 h 15"/>
                  <a:gd name="T12" fmla="*/ 0 w 7"/>
                  <a:gd name="T13" fmla="*/ 15 h 15"/>
                  <a:gd name="T14" fmla="*/ 0 w 7"/>
                  <a:gd name="T15" fmla="*/ 13 h 15"/>
                  <a:gd name="T16" fmla="*/ 0 w 7"/>
                  <a:gd name="T17" fmla="*/ 11 h 15"/>
                  <a:gd name="T18" fmla="*/ 0 w 7"/>
                  <a:gd name="T19" fmla="*/ 3 h 15"/>
                  <a:gd name="T20" fmla="*/ 0 w 7"/>
                  <a:gd name="T21" fmla="*/ 1 h 15"/>
                  <a:gd name="T22" fmla="*/ 2 w 7"/>
                  <a:gd name="T23" fmla="*/ 0 h 15"/>
                  <a:gd name="T24" fmla="*/ 3 w 7"/>
                  <a:gd name="T25" fmla="*/ 0 h 15"/>
                  <a:gd name="T26" fmla="*/ 5 w 7"/>
                  <a:gd name="T27" fmla="*/ 0 h 15"/>
                  <a:gd name="T28" fmla="*/ 7 w 7"/>
                  <a:gd name="T29" fmla="*/ 1 h 15"/>
                  <a:gd name="T30" fmla="*/ 7 w 7"/>
                  <a:gd name="T31" fmla="*/ 3 h 15"/>
                  <a:gd name="T32" fmla="*/ 7 w 7"/>
                  <a:gd name="T33" fmla="*/ 11 h 1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7" h="15">
                    <a:moveTo>
                      <a:pt x="7" y="11"/>
                    </a:moveTo>
                    <a:lnTo>
                      <a:pt x="7" y="13"/>
                    </a:lnTo>
                    <a:lnTo>
                      <a:pt x="7" y="15"/>
                    </a:lnTo>
                    <a:lnTo>
                      <a:pt x="5" y="15"/>
                    </a:lnTo>
                    <a:lnTo>
                      <a:pt x="3" y="15"/>
                    </a:lnTo>
                    <a:lnTo>
                      <a:pt x="2" y="15"/>
                    </a:lnTo>
                    <a:lnTo>
                      <a:pt x="0" y="15"/>
                    </a:lnTo>
                    <a:lnTo>
                      <a:pt x="0" y="13"/>
                    </a:lnTo>
                    <a:lnTo>
                      <a:pt x="0" y="11"/>
                    </a:lnTo>
                    <a:lnTo>
                      <a:pt x="0" y="3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7" y="1"/>
                    </a:lnTo>
                    <a:lnTo>
                      <a:pt x="7" y="3"/>
                    </a:lnTo>
                    <a:lnTo>
                      <a:pt x="7" y="11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88" name="Freeform 254"/>
              <p:cNvSpPr>
                <a:spLocks/>
              </p:cNvSpPr>
              <p:nvPr/>
            </p:nvSpPr>
            <p:spPr bwMode="auto">
              <a:xfrm>
                <a:off x="1657" y="2080"/>
                <a:ext cx="7" cy="16"/>
              </a:xfrm>
              <a:custGeom>
                <a:avLst/>
                <a:gdLst>
                  <a:gd name="T0" fmla="*/ 7 w 7"/>
                  <a:gd name="T1" fmla="*/ 13 h 16"/>
                  <a:gd name="T2" fmla="*/ 7 w 7"/>
                  <a:gd name="T3" fmla="*/ 15 h 16"/>
                  <a:gd name="T4" fmla="*/ 7 w 7"/>
                  <a:gd name="T5" fmla="*/ 16 h 16"/>
                  <a:gd name="T6" fmla="*/ 5 w 7"/>
                  <a:gd name="T7" fmla="*/ 16 h 16"/>
                  <a:gd name="T8" fmla="*/ 3 w 7"/>
                  <a:gd name="T9" fmla="*/ 16 h 16"/>
                  <a:gd name="T10" fmla="*/ 2 w 7"/>
                  <a:gd name="T11" fmla="*/ 16 h 16"/>
                  <a:gd name="T12" fmla="*/ 0 w 7"/>
                  <a:gd name="T13" fmla="*/ 16 h 16"/>
                  <a:gd name="T14" fmla="*/ 0 w 7"/>
                  <a:gd name="T15" fmla="*/ 15 h 16"/>
                  <a:gd name="T16" fmla="*/ 0 w 7"/>
                  <a:gd name="T17" fmla="*/ 13 h 16"/>
                  <a:gd name="T18" fmla="*/ 0 w 7"/>
                  <a:gd name="T19" fmla="*/ 5 h 16"/>
                  <a:gd name="T20" fmla="*/ 0 w 7"/>
                  <a:gd name="T21" fmla="*/ 3 h 16"/>
                  <a:gd name="T22" fmla="*/ 0 w 7"/>
                  <a:gd name="T23" fmla="*/ 2 h 16"/>
                  <a:gd name="T24" fmla="*/ 2 w 7"/>
                  <a:gd name="T25" fmla="*/ 0 h 16"/>
                  <a:gd name="T26" fmla="*/ 3 w 7"/>
                  <a:gd name="T27" fmla="*/ 0 h 16"/>
                  <a:gd name="T28" fmla="*/ 5 w 7"/>
                  <a:gd name="T29" fmla="*/ 2 h 16"/>
                  <a:gd name="T30" fmla="*/ 7 w 7"/>
                  <a:gd name="T31" fmla="*/ 2 h 16"/>
                  <a:gd name="T32" fmla="*/ 7 w 7"/>
                  <a:gd name="T33" fmla="*/ 3 h 16"/>
                  <a:gd name="T34" fmla="*/ 7 w 7"/>
                  <a:gd name="T35" fmla="*/ 13 h 1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7" h="16">
                    <a:moveTo>
                      <a:pt x="7" y="13"/>
                    </a:moveTo>
                    <a:lnTo>
                      <a:pt x="7" y="15"/>
                    </a:lnTo>
                    <a:lnTo>
                      <a:pt x="7" y="16"/>
                    </a:lnTo>
                    <a:lnTo>
                      <a:pt x="5" y="16"/>
                    </a:lnTo>
                    <a:lnTo>
                      <a:pt x="3" y="16"/>
                    </a:lnTo>
                    <a:lnTo>
                      <a:pt x="2" y="16"/>
                    </a:lnTo>
                    <a:lnTo>
                      <a:pt x="0" y="16"/>
                    </a:lnTo>
                    <a:lnTo>
                      <a:pt x="0" y="15"/>
                    </a:lnTo>
                    <a:lnTo>
                      <a:pt x="0" y="13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2"/>
                    </a:lnTo>
                    <a:lnTo>
                      <a:pt x="7" y="2"/>
                    </a:lnTo>
                    <a:lnTo>
                      <a:pt x="7" y="3"/>
                    </a:lnTo>
                    <a:lnTo>
                      <a:pt x="7" y="13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89" name="Freeform 255"/>
              <p:cNvSpPr>
                <a:spLocks/>
              </p:cNvSpPr>
              <p:nvPr/>
            </p:nvSpPr>
            <p:spPr bwMode="auto">
              <a:xfrm>
                <a:off x="1655" y="2072"/>
                <a:ext cx="9" cy="16"/>
              </a:xfrm>
              <a:custGeom>
                <a:avLst/>
                <a:gdLst>
                  <a:gd name="T0" fmla="*/ 9 w 9"/>
                  <a:gd name="T1" fmla="*/ 11 h 16"/>
                  <a:gd name="T2" fmla="*/ 9 w 9"/>
                  <a:gd name="T3" fmla="*/ 13 h 16"/>
                  <a:gd name="T4" fmla="*/ 9 w 9"/>
                  <a:gd name="T5" fmla="*/ 15 h 16"/>
                  <a:gd name="T6" fmla="*/ 7 w 9"/>
                  <a:gd name="T7" fmla="*/ 15 h 16"/>
                  <a:gd name="T8" fmla="*/ 5 w 9"/>
                  <a:gd name="T9" fmla="*/ 16 h 16"/>
                  <a:gd name="T10" fmla="*/ 4 w 9"/>
                  <a:gd name="T11" fmla="*/ 16 h 16"/>
                  <a:gd name="T12" fmla="*/ 4 w 9"/>
                  <a:gd name="T13" fmla="*/ 15 h 16"/>
                  <a:gd name="T14" fmla="*/ 2 w 9"/>
                  <a:gd name="T15" fmla="*/ 15 h 16"/>
                  <a:gd name="T16" fmla="*/ 2 w 9"/>
                  <a:gd name="T17" fmla="*/ 13 h 16"/>
                  <a:gd name="T18" fmla="*/ 0 w 9"/>
                  <a:gd name="T19" fmla="*/ 3 h 16"/>
                  <a:gd name="T20" fmla="*/ 2 w 9"/>
                  <a:gd name="T21" fmla="*/ 3 h 16"/>
                  <a:gd name="T22" fmla="*/ 2 w 9"/>
                  <a:gd name="T23" fmla="*/ 1 h 16"/>
                  <a:gd name="T24" fmla="*/ 2 w 9"/>
                  <a:gd name="T25" fmla="*/ 0 h 16"/>
                  <a:gd name="T26" fmla="*/ 4 w 9"/>
                  <a:gd name="T27" fmla="*/ 0 h 16"/>
                  <a:gd name="T28" fmla="*/ 5 w 9"/>
                  <a:gd name="T29" fmla="*/ 0 h 16"/>
                  <a:gd name="T30" fmla="*/ 7 w 9"/>
                  <a:gd name="T31" fmla="*/ 0 h 16"/>
                  <a:gd name="T32" fmla="*/ 9 w 9"/>
                  <a:gd name="T33" fmla="*/ 0 h 16"/>
                  <a:gd name="T34" fmla="*/ 9 w 9"/>
                  <a:gd name="T35" fmla="*/ 1 h 16"/>
                  <a:gd name="T36" fmla="*/ 9 w 9"/>
                  <a:gd name="T37" fmla="*/ 3 h 16"/>
                  <a:gd name="T38" fmla="*/ 9 w 9"/>
                  <a:gd name="T39" fmla="*/ 11 h 1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9" h="16">
                    <a:moveTo>
                      <a:pt x="9" y="11"/>
                    </a:moveTo>
                    <a:lnTo>
                      <a:pt x="9" y="13"/>
                    </a:lnTo>
                    <a:lnTo>
                      <a:pt x="9" y="15"/>
                    </a:lnTo>
                    <a:lnTo>
                      <a:pt x="7" y="15"/>
                    </a:lnTo>
                    <a:lnTo>
                      <a:pt x="5" y="16"/>
                    </a:lnTo>
                    <a:lnTo>
                      <a:pt x="4" y="16"/>
                    </a:lnTo>
                    <a:lnTo>
                      <a:pt x="4" y="15"/>
                    </a:lnTo>
                    <a:lnTo>
                      <a:pt x="2" y="15"/>
                    </a:lnTo>
                    <a:lnTo>
                      <a:pt x="2" y="13"/>
                    </a:lnTo>
                    <a:lnTo>
                      <a:pt x="0" y="3"/>
                    </a:lnTo>
                    <a:lnTo>
                      <a:pt x="2" y="3"/>
                    </a:lnTo>
                    <a:lnTo>
                      <a:pt x="2" y="1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5" y="0"/>
                    </a:lnTo>
                    <a:lnTo>
                      <a:pt x="7" y="0"/>
                    </a:lnTo>
                    <a:lnTo>
                      <a:pt x="9" y="0"/>
                    </a:lnTo>
                    <a:lnTo>
                      <a:pt x="9" y="1"/>
                    </a:lnTo>
                    <a:lnTo>
                      <a:pt x="9" y="3"/>
                    </a:lnTo>
                    <a:lnTo>
                      <a:pt x="9" y="11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90" name="Freeform 256"/>
              <p:cNvSpPr>
                <a:spLocks/>
              </p:cNvSpPr>
              <p:nvPr/>
            </p:nvSpPr>
            <p:spPr bwMode="auto">
              <a:xfrm>
                <a:off x="1655" y="2060"/>
                <a:ext cx="9" cy="17"/>
              </a:xfrm>
              <a:custGeom>
                <a:avLst/>
                <a:gdLst>
                  <a:gd name="T0" fmla="*/ 9 w 9"/>
                  <a:gd name="T1" fmla="*/ 15 h 17"/>
                  <a:gd name="T2" fmla="*/ 9 w 9"/>
                  <a:gd name="T3" fmla="*/ 17 h 17"/>
                  <a:gd name="T4" fmla="*/ 7 w 9"/>
                  <a:gd name="T5" fmla="*/ 17 h 17"/>
                  <a:gd name="T6" fmla="*/ 5 w 9"/>
                  <a:gd name="T7" fmla="*/ 17 h 17"/>
                  <a:gd name="T8" fmla="*/ 4 w 9"/>
                  <a:gd name="T9" fmla="*/ 17 h 17"/>
                  <a:gd name="T10" fmla="*/ 2 w 9"/>
                  <a:gd name="T11" fmla="*/ 17 h 17"/>
                  <a:gd name="T12" fmla="*/ 2 w 9"/>
                  <a:gd name="T13" fmla="*/ 15 h 17"/>
                  <a:gd name="T14" fmla="*/ 0 w 9"/>
                  <a:gd name="T15" fmla="*/ 15 h 17"/>
                  <a:gd name="T16" fmla="*/ 0 w 9"/>
                  <a:gd name="T17" fmla="*/ 4 h 17"/>
                  <a:gd name="T18" fmla="*/ 2 w 9"/>
                  <a:gd name="T19" fmla="*/ 2 h 17"/>
                  <a:gd name="T20" fmla="*/ 2 w 9"/>
                  <a:gd name="T21" fmla="*/ 0 h 17"/>
                  <a:gd name="T22" fmla="*/ 4 w 9"/>
                  <a:gd name="T23" fmla="*/ 0 h 17"/>
                  <a:gd name="T24" fmla="*/ 5 w 9"/>
                  <a:gd name="T25" fmla="*/ 0 h 17"/>
                  <a:gd name="T26" fmla="*/ 5 w 9"/>
                  <a:gd name="T27" fmla="*/ 2 h 17"/>
                  <a:gd name="T28" fmla="*/ 7 w 9"/>
                  <a:gd name="T29" fmla="*/ 2 h 17"/>
                  <a:gd name="T30" fmla="*/ 7 w 9"/>
                  <a:gd name="T31" fmla="*/ 4 h 17"/>
                  <a:gd name="T32" fmla="*/ 9 w 9"/>
                  <a:gd name="T33" fmla="*/ 4 h 17"/>
                  <a:gd name="T34" fmla="*/ 9 w 9"/>
                  <a:gd name="T35" fmla="*/ 15 h 17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9" h="17">
                    <a:moveTo>
                      <a:pt x="9" y="15"/>
                    </a:moveTo>
                    <a:lnTo>
                      <a:pt x="9" y="17"/>
                    </a:lnTo>
                    <a:lnTo>
                      <a:pt x="7" y="17"/>
                    </a:lnTo>
                    <a:lnTo>
                      <a:pt x="5" y="17"/>
                    </a:lnTo>
                    <a:lnTo>
                      <a:pt x="4" y="17"/>
                    </a:lnTo>
                    <a:lnTo>
                      <a:pt x="2" y="17"/>
                    </a:lnTo>
                    <a:lnTo>
                      <a:pt x="2" y="15"/>
                    </a:lnTo>
                    <a:lnTo>
                      <a:pt x="0" y="15"/>
                    </a:lnTo>
                    <a:lnTo>
                      <a:pt x="0" y="4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5" y="0"/>
                    </a:lnTo>
                    <a:lnTo>
                      <a:pt x="5" y="2"/>
                    </a:lnTo>
                    <a:lnTo>
                      <a:pt x="7" y="2"/>
                    </a:lnTo>
                    <a:lnTo>
                      <a:pt x="7" y="4"/>
                    </a:lnTo>
                    <a:lnTo>
                      <a:pt x="9" y="4"/>
                    </a:lnTo>
                    <a:lnTo>
                      <a:pt x="9" y="15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91" name="Freeform 257"/>
              <p:cNvSpPr>
                <a:spLocks/>
              </p:cNvSpPr>
              <p:nvPr/>
            </p:nvSpPr>
            <p:spPr bwMode="auto">
              <a:xfrm>
                <a:off x="1655" y="2051"/>
                <a:ext cx="9" cy="18"/>
              </a:xfrm>
              <a:custGeom>
                <a:avLst/>
                <a:gdLst>
                  <a:gd name="T0" fmla="*/ 9 w 9"/>
                  <a:gd name="T1" fmla="*/ 13 h 18"/>
                  <a:gd name="T2" fmla="*/ 9 w 9"/>
                  <a:gd name="T3" fmla="*/ 14 h 18"/>
                  <a:gd name="T4" fmla="*/ 7 w 9"/>
                  <a:gd name="T5" fmla="*/ 16 h 18"/>
                  <a:gd name="T6" fmla="*/ 5 w 9"/>
                  <a:gd name="T7" fmla="*/ 16 h 18"/>
                  <a:gd name="T8" fmla="*/ 5 w 9"/>
                  <a:gd name="T9" fmla="*/ 18 h 18"/>
                  <a:gd name="T10" fmla="*/ 4 w 9"/>
                  <a:gd name="T11" fmla="*/ 18 h 18"/>
                  <a:gd name="T12" fmla="*/ 2 w 9"/>
                  <a:gd name="T13" fmla="*/ 16 h 18"/>
                  <a:gd name="T14" fmla="*/ 0 w 9"/>
                  <a:gd name="T15" fmla="*/ 14 h 18"/>
                  <a:gd name="T16" fmla="*/ 0 w 9"/>
                  <a:gd name="T17" fmla="*/ 13 h 18"/>
                  <a:gd name="T18" fmla="*/ 0 w 9"/>
                  <a:gd name="T19" fmla="*/ 3 h 18"/>
                  <a:gd name="T20" fmla="*/ 0 w 9"/>
                  <a:gd name="T21" fmla="*/ 1 h 18"/>
                  <a:gd name="T22" fmla="*/ 2 w 9"/>
                  <a:gd name="T23" fmla="*/ 0 h 18"/>
                  <a:gd name="T24" fmla="*/ 4 w 9"/>
                  <a:gd name="T25" fmla="*/ 0 h 18"/>
                  <a:gd name="T26" fmla="*/ 5 w 9"/>
                  <a:gd name="T27" fmla="*/ 0 h 18"/>
                  <a:gd name="T28" fmla="*/ 7 w 9"/>
                  <a:gd name="T29" fmla="*/ 1 h 18"/>
                  <a:gd name="T30" fmla="*/ 7 w 9"/>
                  <a:gd name="T31" fmla="*/ 3 h 18"/>
                  <a:gd name="T32" fmla="*/ 9 w 9"/>
                  <a:gd name="T33" fmla="*/ 13 h 18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9" h="18">
                    <a:moveTo>
                      <a:pt x="9" y="13"/>
                    </a:moveTo>
                    <a:lnTo>
                      <a:pt x="9" y="14"/>
                    </a:lnTo>
                    <a:lnTo>
                      <a:pt x="7" y="16"/>
                    </a:lnTo>
                    <a:lnTo>
                      <a:pt x="5" y="16"/>
                    </a:lnTo>
                    <a:lnTo>
                      <a:pt x="5" y="18"/>
                    </a:lnTo>
                    <a:lnTo>
                      <a:pt x="4" y="18"/>
                    </a:lnTo>
                    <a:lnTo>
                      <a:pt x="2" y="16"/>
                    </a:lnTo>
                    <a:lnTo>
                      <a:pt x="0" y="14"/>
                    </a:lnTo>
                    <a:lnTo>
                      <a:pt x="0" y="13"/>
                    </a:lnTo>
                    <a:lnTo>
                      <a:pt x="0" y="3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5" y="0"/>
                    </a:lnTo>
                    <a:lnTo>
                      <a:pt x="7" y="1"/>
                    </a:lnTo>
                    <a:lnTo>
                      <a:pt x="7" y="3"/>
                    </a:lnTo>
                    <a:lnTo>
                      <a:pt x="9" y="13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92" name="Freeform 258"/>
              <p:cNvSpPr>
                <a:spLocks/>
              </p:cNvSpPr>
              <p:nvPr/>
            </p:nvSpPr>
            <p:spPr bwMode="auto">
              <a:xfrm>
                <a:off x="1655" y="2039"/>
                <a:ext cx="7" cy="18"/>
              </a:xfrm>
              <a:custGeom>
                <a:avLst/>
                <a:gdLst>
                  <a:gd name="T0" fmla="*/ 7 w 7"/>
                  <a:gd name="T1" fmla="*/ 15 h 18"/>
                  <a:gd name="T2" fmla="*/ 7 w 7"/>
                  <a:gd name="T3" fmla="*/ 16 h 18"/>
                  <a:gd name="T4" fmla="*/ 5 w 7"/>
                  <a:gd name="T5" fmla="*/ 16 h 18"/>
                  <a:gd name="T6" fmla="*/ 5 w 7"/>
                  <a:gd name="T7" fmla="*/ 18 h 18"/>
                  <a:gd name="T8" fmla="*/ 4 w 7"/>
                  <a:gd name="T9" fmla="*/ 18 h 18"/>
                  <a:gd name="T10" fmla="*/ 2 w 7"/>
                  <a:gd name="T11" fmla="*/ 18 h 18"/>
                  <a:gd name="T12" fmla="*/ 2 w 7"/>
                  <a:gd name="T13" fmla="*/ 16 h 18"/>
                  <a:gd name="T14" fmla="*/ 0 w 7"/>
                  <a:gd name="T15" fmla="*/ 16 h 18"/>
                  <a:gd name="T16" fmla="*/ 0 w 7"/>
                  <a:gd name="T17" fmla="*/ 15 h 18"/>
                  <a:gd name="T18" fmla="*/ 0 w 7"/>
                  <a:gd name="T19" fmla="*/ 3 h 18"/>
                  <a:gd name="T20" fmla="*/ 0 w 7"/>
                  <a:gd name="T21" fmla="*/ 2 h 18"/>
                  <a:gd name="T22" fmla="*/ 0 w 7"/>
                  <a:gd name="T23" fmla="*/ 0 h 18"/>
                  <a:gd name="T24" fmla="*/ 2 w 7"/>
                  <a:gd name="T25" fmla="*/ 0 h 18"/>
                  <a:gd name="T26" fmla="*/ 4 w 7"/>
                  <a:gd name="T27" fmla="*/ 0 h 18"/>
                  <a:gd name="T28" fmla="*/ 5 w 7"/>
                  <a:gd name="T29" fmla="*/ 0 h 18"/>
                  <a:gd name="T30" fmla="*/ 5 w 7"/>
                  <a:gd name="T31" fmla="*/ 2 h 18"/>
                  <a:gd name="T32" fmla="*/ 7 w 7"/>
                  <a:gd name="T33" fmla="*/ 3 h 18"/>
                  <a:gd name="T34" fmla="*/ 7 w 7"/>
                  <a:gd name="T35" fmla="*/ 15 h 18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7" h="18">
                    <a:moveTo>
                      <a:pt x="7" y="15"/>
                    </a:moveTo>
                    <a:lnTo>
                      <a:pt x="7" y="16"/>
                    </a:lnTo>
                    <a:lnTo>
                      <a:pt x="5" y="16"/>
                    </a:lnTo>
                    <a:lnTo>
                      <a:pt x="5" y="18"/>
                    </a:lnTo>
                    <a:lnTo>
                      <a:pt x="4" y="18"/>
                    </a:lnTo>
                    <a:lnTo>
                      <a:pt x="2" y="18"/>
                    </a:lnTo>
                    <a:lnTo>
                      <a:pt x="2" y="16"/>
                    </a:lnTo>
                    <a:lnTo>
                      <a:pt x="0" y="16"/>
                    </a:lnTo>
                    <a:lnTo>
                      <a:pt x="0" y="15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5" y="0"/>
                    </a:lnTo>
                    <a:lnTo>
                      <a:pt x="5" y="2"/>
                    </a:lnTo>
                    <a:lnTo>
                      <a:pt x="7" y="3"/>
                    </a:lnTo>
                    <a:lnTo>
                      <a:pt x="7" y="15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493" name="Freeform 259"/>
              <p:cNvSpPr>
                <a:spLocks/>
              </p:cNvSpPr>
              <p:nvPr/>
            </p:nvSpPr>
            <p:spPr bwMode="auto">
              <a:xfrm>
                <a:off x="1655" y="2028"/>
                <a:ext cx="7" cy="18"/>
              </a:xfrm>
              <a:custGeom>
                <a:avLst/>
                <a:gdLst>
                  <a:gd name="T0" fmla="*/ 7 w 7"/>
                  <a:gd name="T1" fmla="*/ 14 h 18"/>
                  <a:gd name="T2" fmla="*/ 7 w 7"/>
                  <a:gd name="T3" fmla="*/ 16 h 18"/>
                  <a:gd name="T4" fmla="*/ 5 w 7"/>
                  <a:gd name="T5" fmla="*/ 16 h 18"/>
                  <a:gd name="T6" fmla="*/ 5 w 7"/>
                  <a:gd name="T7" fmla="*/ 18 h 18"/>
                  <a:gd name="T8" fmla="*/ 4 w 7"/>
                  <a:gd name="T9" fmla="*/ 18 h 18"/>
                  <a:gd name="T10" fmla="*/ 2 w 7"/>
                  <a:gd name="T11" fmla="*/ 18 h 18"/>
                  <a:gd name="T12" fmla="*/ 0 w 7"/>
                  <a:gd name="T13" fmla="*/ 16 h 18"/>
                  <a:gd name="T14" fmla="*/ 0 w 7"/>
                  <a:gd name="T15" fmla="*/ 14 h 18"/>
                  <a:gd name="T16" fmla="*/ 0 w 7"/>
                  <a:gd name="T17" fmla="*/ 3 h 18"/>
                  <a:gd name="T18" fmla="*/ 0 w 7"/>
                  <a:gd name="T19" fmla="*/ 1 h 18"/>
                  <a:gd name="T20" fmla="*/ 0 w 7"/>
                  <a:gd name="T21" fmla="*/ 0 h 18"/>
                  <a:gd name="T22" fmla="*/ 2 w 7"/>
                  <a:gd name="T23" fmla="*/ 0 h 18"/>
                  <a:gd name="T24" fmla="*/ 4 w 7"/>
                  <a:gd name="T25" fmla="*/ 0 h 18"/>
                  <a:gd name="T26" fmla="*/ 5 w 7"/>
                  <a:gd name="T27" fmla="*/ 0 h 18"/>
                  <a:gd name="T28" fmla="*/ 5 w 7"/>
                  <a:gd name="T29" fmla="*/ 1 h 18"/>
                  <a:gd name="T30" fmla="*/ 5 w 7"/>
                  <a:gd name="T31" fmla="*/ 3 h 18"/>
                  <a:gd name="T32" fmla="*/ 7 w 7"/>
                  <a:gd name="T33" fmla="*/ 14 h 18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7" h="18">
                    <a:moveTo>
                      <a:pt x="7" y="14"/>
                    </a:moveTo>
                    <a:lnTo>
                      <a:pt x="7" y="16"/>
                    </a:lnTo>
                    <a:lnTo>
                      <a:pt x="5" y="16"/>
                    </a:lnTo>
                    <a:lnTo>
                      <a:pt x="5" y="18"/>
                    </a:lnTo>
                    <a:lnTo>
                      <a:pt x="4" y="18"/>
                    </a:lnTo>
                    <a:lnTo>
                      <a:pt x="2" y="18"/>
                    </a:lnTo>
                    <a:lnTo>
                      <a:pt x="0" y="16"/>
                    </a:lnTo>
                    <a:lnTo>
                      <a:pt x="0" y="14"/>
                    </a:lnTo>
                    <a:lnTo>
                      <a:pt x="0" y="3"/>
                    </a:lnTo>
                    <a:lnTo>
                      <a:pt x="0" y="1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5" y="0"/>
                    </a:lnTo>
                    <a:lnTo>
                      <a:pt x="5" y="1"/>
                    </a:lnTo>
                    <a:lnTo>
                      <a:pt x="5" y="3"/>
                    </a:lnTo>
                    <a:lnTo>
                      <a:pt x="7" y="14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26" name="Group 260"/>
            <p:cNvGrpSpPr>
              <a:grpSpLocks/>
            </p:cNvGrpSpPr>
            <p:nvPr/>
          </p:nvGrpSpPr>
          <p:grpSpPr bwMode="auto">
            <a:xfrm>
              <a:off x="1204913" y="1147024"/>
              <a:ext cx="709613" cy="2436813"/>
              <a:chOff x="1536" y="720"/>
              <a:chExt cx="447" cy="1535"/>
            </a:xfrm>
          </p:grpSpPr>
          <p:sp>
            <p:nvSpPr>
              <p:cNvPr id="94" name="Freeform 261"/>
              <p:cNvSpPr>
                <a:spLocks/>
              </p:cNvSpPr>
              <p:nvPr/>
            </p:nvSpPr>
            <p:spPr bwMode="auto">
              <a:xfrm>
                <a:off x="1654" y="2015"/>
                <a:ext cx="6" cy="19"/>
              </a:xfrm>
              <a:custGeom>
                <a:avLst/>
                <a:gdLst>
                  <a:gd name="T0" fmla="*/ 6 w 6"/>
                  <a:gd name="T1" fmla="*/ 16 h 19"/>
                  <a:gd name="T2" fmla="*/ 6 w 6"/>
                  <a:gd name="T3" fmla="*/ 18 h 19"/>
                  <a:gd name="T4" fmla="*/ 6 w 6"/>
                  <a:gd name="T5" fmla="*/ 19 h 19"/>
                  <a:gd name="T6" fmla="*/ 5 w 6"/>
                  <a:gd name="T7" fmla="*/ 19 h 19"/>
                  <a:gd name="T8" fmla="*/ 3 w 6"/>
                  <a:gd name="T9" fmla="*/ 19 h 19"/>
                  <a:gd name="T10" fmla="*/ 1 w 6"/>
                  <a:gd name="T11" fmla="*/ 19 h 19"/>
                  <a:gd name="T12" fmla="*/ 1 w 6"/>
                  <a:gd name="T13" fmla="*/ 18 h 19"/>
                  <a:gd name="T14" fmla="*/ 1 w 6"/>
                  <a:gd name="T15" fmla="*/ 16 h 19"/>
                  <a:gd name="T16" fmla="*/ 0 w 6"/>
                  <a:gd name="T17" fmla="*/ 3 h 19"/>
                  <a:gd name="T18" fmla="*/ 0 w 6"/>
                  <a:gd name="T19" fmla="*/ 1 h 19"/>
                  <a:gd name="T20" fmla="*/ 1 w 6"/>
                  <a:gd name="T21" fmla="*/ 1 h 19"/>
                  <a:gd name="T22" fmla="*/ 1 w 6"/>
                  <a:gd name="T23" fmla="*/ 0 h 19"/>
                  <a:gd name="T24" fmla="*/ 3 w 6"/>
                  <a:gd name="T25" fmla="*/ 0 h 19"/>
                  <a:gd name="T26" fmla="*/ 5 w 6"/>
                  <a:gd name="T27" fmla="*/ 0 h 19"/>
                  <a:gd name="T28" fmla="*/ 6 w 6"/>
                  <a:gd name="T29" fmla="*/ 0 h 19"/>
                  <a:gd name="T30" fmla="*/ 6 w 6"/>
                  <a:gd name="T31" fmla="*/ 1 h 19"/>
                  <a:gd name="T32" fmla="*/ 6 w 6"/>
                  <a:gd name="T33" fmla="*/ 3 h 19"/>
                  <a:gd name="T34" fmla="*/ 6 w 6"/>
                  <a:gd name="T35" fmla="*/ 16 h 19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6" h="19">
                    <a:moveTo>
                      <a:pt x="6" y="16"/>
                    </a:moveTo>
                    <a:lnTo>
                      <a:pt x="6" y="18"/>
                    </a:lnTo>
                    <a:lnTo>
                      <a:pt x="6" y="19"/>
                    </a:lnTo>
                    <a:lnTo>
                      <a:pt x="5" y="19"/>
                    </a:lnTo>
                    <a:lnTo>
                      <a:pt x="3" y="19"/>
                    </a:lnTo>
                    <a:lnTo>
                      <a:pt x="1" y="19"/>
                    </a:lnTo>
                    <a:lnTo>
                      <a:pt x="1" y="18"/>
                    </a:lnTo>
                    <a:lnTo>
                      <a:pt x="1" y="16"/>
                    </a:lnTo>
                    <a:lnTo>
                      <a:pt x="0" y="3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6" y="0"/>
                    </a:lnTo>
                    <a:lnTo>
                      <a:pt x="6" y="1"/>
                    </a:lnTo>
                    <a:lnTo>
                      <a:pt x="6" y="3"/>
                    </a:lnTo>
                    <a:lnTo>
                      <a:pt x="6" y="16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95" name="Freeform 262"/>
              <p:cNvSpPr>
                <a:spLocks/>
              </p:cNvSpPr>
              <p:nvPr/>
            </p:nvSpPr>
            <p:spPr bwMode="auto">
              <a:xfrm>
                <a:off x="1652" y="2001"/>
                <a:ext cx="8" cy="20"/>
              </a:xfrm>
              <a:custGeom>
                <a:avLst/>
                <a:gdLst>
                  <a:gd name="T0" fmla="*/ 8 w 8"/>
                  <a:gd name="T1" fmla="*/ 17 h 20"/>
                  <a:gd name="T2" fmla="*/ 8 w 8"/>
                  <a:gd name="T3" fmla="*/ 18 h 20"/>
                  <a:gd name="T4" fmla="*/ 7 w 8"/>
                  <a:gd name="T5" fmla="*/ 18 h 20"/>
                  <a:gd name="T6" fmla="*/ 7 w 8"/>
                  <a:gd name="T7" fmla="*/ 20 h 20"/>
                  <a:gd name="T8" fmla="*/ 5 w 8"/>
                  <a:gd name="T9" fmla="*/ 20 h 20"/>
                  <a:gd name="T10" fmla="*/ 3 w 8"/>
                  <a:gd name="T11" fmla="*/ 20 h 20"/>
                  <a:gd name="T12" fmla="*/ 3 w 8"/>
                  <a:gd name="T13" fmla="*/ 18 h 20"/>
                  <a:gd name="T14" fmla="*/ 2 w 8"/>
                  <a:gd name="T15" fmla="*/ 18 h 20"/>
                  <a:gd name="T16" fmla="*/ 2 w 8"/>
                  <a:gd name="T17" fmla="*/ 17 h 20"/>
                  <a:gd name="T18" fmla="*/ 0 w 8"/>
                  <a:gd name="T19" fmla="*/ 4 h 20"/>
                  <a:gd name="T20" fmla="*/ 0 w 8"/>
                  <a:gd name="T21" fmla="*/ 2 h 20"/>
                  <a:gd name="T22" fmla="*/ 2 w 8"/>
                  <a:gd name="T23" fmla="*/ 2 h 20"/>
                  <a:gd name="T24" fmla="*/ 2 w 8"/>
                  <a:gd name="T25" fmla="*/ 0 h 20"/>
                  <a:gd name="T26" fmla="*/ 3 w 8"/>
                  <a:gd name="T27" fmla="*/ 0 h 20"/>
                  <a:gd name="T28" fmla="*/ 5 w 8"/>
                  <a:gd name="T29" fmla="*/ 0 h 20"/>
                  <a:gd name="T30" fmla="*/ 7 w 8"/>
                  <a:gd name="T31" fmla="*/ 0 h 20"/>
                  <a:gd name="T32" fmla="*/ 7 w 8"/>
                  <a:gd name="T33" fmla="*/ 2 h 20"/>
                  <a:gd name="T34" fmla="*/ 8 w 8"/>
                  <a:gd name="T35" fmla="*/ 2 h 20"/>
                  <a:gd name="T36" fmla="*/ 8 w 8"/>
                  <a:gd name="T37" fmla="*/ 17 h 2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8" h="20">
                    <a:moveTo>
                      <a:pt x="8" y="17"/>
                    </a:moveTo>
                    <a:lnTo>
                      <a:pt x="8" y="18"/>
                    </a:lnTo>
                    <a:lnTo>
                      <a:pt x="7" y="18"/>
                    </a:lnTo>
                    <a:lnTo>
                      <a:pt x="7" y="20"/>
                    </a:lnTo>
                    <a:lnTo>
                      <a:pt x="5" y="20"/>
                    </a:lnTo>
                    <a:lnTo>
                      <a:pt x="3" y="20"/>
                    </a:lnTo>
                    <a:lnTo>
                      <a:pt x="3" y="18"/>
                    </a:lnTo>
                    <a:lnTo>
                      <a:pt x="2" y="18"/>
                    </a:lnTo>
                    <a:lnTo>
                      <a:pt x="2" y="17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7" y="0"/>
                    </a:lnTo>
                    <a:lnTo>
                      <a:pt x="7" y="2"/>
                    </a:lnTo>
                    <a:lnTo>
                      <a:pt x="8" y="2"/>
                    </a:lnTo>
                    <a:lnTo>
                      <a:pt x="8" y="17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96" name="Freeform 263"/>
              <p:cNvSpPr>
                <a:spLocks/>
              </p:cNvSpPr>
              <p:nvPr/>
            </p:nvSpPr>
            <p:spPr bwMode="auto">
              <a:xfrm>
                <a:off x="1652" y="1987"/>
                <a:ext cx="8" cy="21"/>
              </a:xfrm>
              <a:custGeom>
                <a:avLst/>
                <a:gdLst>
                  <a:gd name="T0" fmla="*/ 8 w 8"/>
                  <a:gd name="T1" fmla="*/ 16 h 21"/>
                  <a:gd name="T2" fmla="*/ 8 w 8"/>
                  <a:gd name="T3" fmla="*/ 18 h 21"/>
                  <a:gd name="T4" fmla="*/ 8 w 8"/>
                  <a:gd name="T5" fmla="*/ 19 h 21"/>
                  <a:gd name="T6" fmla="*/ 7 w 8"/>
                  <a:gd name="T7" fmla="*/ 19 h 21"/>
                  <a:gd name="T8" fmla="*/ 5 w 8"/>
                  <a:gd name="T9" fmla="*/ 19 h 21"/>
                  <a:gd name="T10" fmla="*/ 5 w 8"/>
                  <a:gd name="T11" fmla="*/ 21 h 21"/>
                  <a:gd name="T12" fmla="*/ 3 w 8"/>
                  <a:gd name="T13" fmla="*/ 21 h 21"/>
                  <a:gd name="T14" fmla="*/ 3 w 8"/>
                  <a:gd name="T15" fmla="*/ 19 h 21"/>
                  <a:gd name="T16" fmla="*/ 2 w 8"/>
                  <a:gd name="T17" fmla="*/ 19 h 21"/>
                  <a:gd name="T18" fmla="*/ 0 w 8"/>
                  <a:gd name="T19" fmla="*/ 19 h 21"/>
                  <a:gd name="T20" fmla="*/ 0 w 8"/>
                  <a:gd name="T21" fmla="*/ 18 h 21"/>
                  <a:gd name="T22" fmla="*/ 0 w 8"/>
                  <a:gd name="T23" fmla="*/ 5 h 21"/>
                  <a:gd name="T24" fmla="*/ 0 w 8"/>
                  <a:gd name="T25" fmla="*/ 3 h 21"/>
                  <a:gd name="T26" fmla="*/ 0 w 8"/>
                  <a:gd name="T27" fmla="*/ 1 h 21"/>
                  <a:gd name="T28" fmla="*/ 2 w 8"/>
                  <a:gd name="T29" fmla="*/ 1 h 21"/>
                  <a:gd name="T30" fmla="*/ 2 w 8"/>
                  <a:gd name="T31" fmla="*/ 0 h 21"/>
                  <a:gd name="T32" fmla="*/ 3 w 8"/>
                  <a:gd name="T33" fmla="*/ 0 h 21"/>
                  <a:gd name="T34" fmla="*/ 5 w 8"/>
                  <a:gd name="T35" fmla="*/ 0 h 21"/>
                  <a:gd name="T36" fmla="*/ 5 w 8"/>
                  <a:gd name="T37" fmla="*/ 1 h 21"/>
                  <a:gd name="T38" fmla="*/ 7 w 8"/>
                  <a:gd name="T39" fmla="*/ 1 h 21"/>
                  <a:gd name="T40" fmla="*/ 7 w 8"/>
                  <a:gd name="T41" fmla="*/ 3 h 21"/>
                  <a:gd name="T42" fmla="*/ 8 w 8"/>
                  <a:gd name="T43" fmla="*/ 16 h 21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8" h="21">
                    <a:moveTo>
                      <a:pt x="8" y="16"/>
                    </a:moveTo>
                    <a:lnTo>
                      <a:pt x="8" y="18"/>
                    </a:lnTo>
                    <a:lnTo>
                      <a:pt x="8" y="19"/>
                    </a:lnTo>
                    <a:lnTo>
                      <a:pt x="7" y="19"/>
                    </a:lnTo>
                    <a:lnTo>
                      <a:pt x="5" y="19"/>
                    </a:lnTo>
                    <a:lnTo>
                      <a:pt x="5" y="21"/>
                    </a:lnTo>
                    <a:lnTo>
                      <a:pt x="3" y="21"/>
                    </a:lnTo>
                    <a:lnTo>
                      <a:pt x="3" y="19"/>
                    </a:lnTo>
                    <a:lnTo>
                      <a:pt x="2" y="19"/>
                    </a:lnTo>
                    <a:lnTo>
                      <a:pt x="0" y="19"/>
                    </a:lnTo>
                    <a:lnTo>
                      <a:pt x="0" y="18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5" y="1"/>
                    </a:lnTo>
                    <a:lnTo>
                      <a:pt x="7" y="1"/>
                    </a:lnTo>
                    <a:lnTo>
                      <a:pt x="7" y="3"/>
                    </a:lnTo>
                    <a:lnTo>
                      <a:pt x="8" y="16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97" name="Freeform 264"/>
              <p:cNvSpPr>
                <a:spLocks/>
              </p:cNvSpPr>
              <p:nvPr/>
            </p:nvSpPr>
            <p:spPr bwMode="auto">
              <a:xfrm>
                <a:off x="1652" y="1974"/>
                <a:ext cx="7" cy="21"/>
              </a:xfrm>
              <a:custGeom>
                <a:avLst/>
                <a:gdLst>
                  <a:gd name="T0" fmla="*/ 7 w 7"/>
                  <a:gd name="T1" fmla="*/ 16 h 21"/>
                  <a:gd name="T2" fmla="*/ 7 w 7"/>
                  <a:gd name="T3" fmla="*/ 18 h 21"/>
                  <a:gd name="T4" fmla="*/ 7 w 7"/>
                  <a:gd name="T5" fmla="*/ 19 h 21"/>
                  <a:gd name="T6" fmla="*/ 5 w 7"/>
                  <a:gd name="T7" fmla="*/ 19 h 21"/>
                  <a:gd name="T8" fmla="*/ 5 w 7"/>
                  <a:gd name="T9" fmla="*/ 21 h 21"/>
                  <a:gd name="T10" fmla="*/ 3 w 7"/>
                  <a:gd name="T11" fmla="*/ 21 h 21"/>
                  <a:gd name="T12" fmla="*/ 2 w 7"/>
                  <a:gd name="T13" fmla="*/ 19 h 21"/>
                  <a:gd name="T14" fmla="*/ 0 w 7"/>
                  <a:gd name="T15" fmla="*/ 19 h 21"/>
                  <a:gd name="T16" fmla="*/ 0 w 7"/>
                  <a:gd name="T17" fmla="*/ 18 h 21"/>
                  <a:gd name="T18" fmla="*/ 0 w 7"/>
                  <a:gd name="T19" fmla="*/ 3 h 21"/>
                  <a:gd name="T20" fmla="*/ 0 w 7"/>
                  <a:gd name="T21" fmla="*/ 1 h 21"/>
                  <a:gd name="T22" fmla="*/ 0 w 7"/>
                  <a:gd name="T23" fmla="*/ 0 h 21"/>
                  <a:gd name="T24" fmla="*/ 2 w 7"/>
                  <a:gd name="T25" fmla="*/ 0 h 21"/>
                  <a:gd name="T26" fmla="*/ 3 w 7"/>
                  <a:gd name="T27" fmla="*/ 0 h 21"/>
                  <a:gd name="T28" fmla="*/ 5 w 7"/>
                  <a:gd name="T29" fmla="*/ 0 h 21"/>
                  <a:gd name="T30" fmla="*/ 5 w 7"/>
                  <a:gd name="T31" fmla="*/ 1 h 21"/>
                  <a:gd name="T32" fmla="*/ 5 w 7"/>
                  <a:gd name="T33" fmla="*/ 3 h 21"/>
                  <a:gd name="T34" fmla="*/ 7 w 7"/>
                  <a:gd name="T35" fmla="*/ 16 h 21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7" h="21">
                    <a:moveTo>
                      <a:pt x="7" y="16"/>
                    </a:moveTo>
                    <a:lnTo>
                      <a:pt x="7" y="18"/>
                    </a:lnTo>
                    <a:lnTo>
                      <a:pt x="7" y="19"/>
                    </a:lnTo>
                    <a:lnTo>
                      <a:pt x="5" y="19"/>
                    </a:lnTo>
                    <a:lnTo>
                      <a:pt x="5" y="21"/>
                    </a:lnTo>
                    <a:lnTo>
                      <a:pt x="3" y="21"/>
                    </a:lnTo>
                    <a:lnTo>
                      <a:pt x="2" y="19"/>
                    </a:lnTo>
                    <a:lnTo>
                      <a:pt x="0" y="19"/>
                    </a:lnTo>
                    <a:lnTo>
                      <a:pt x="0" y="18"/>
                    </a:lnTo>
                    <a:lnTo>
                      <a:pt x="0" y="3"/>
                    </a:lnTo>
                    <a:lnTo>
                      <a:pt x="0" y="1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5" y="1"/>
                    </a:lnTo>
                    <a:lnTo>
                      <a:pt x="5" y="3"/>
                    </a:lnTo>
                    <a:lnTo>
                      <a:pt x="7" y="16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98" name="Freeform 265"/>
              <p:cNvSpPr>
                <a:spLocks/>
              </p:cNvSpPr>
              <p:nvPr/>
            </p:nvSpPr>
            <p:spPr bwMode="auto">
              <a:xfrm>
                <a:off x="1651" y="1959"/>
                <a:ext cx="6" cy="21"/>
              </a:xfrm>
              <a:custGeom>
                <a:avLst/>
                <a:gdLst>
                  <a:gd name="T0" fmla="*/ 6 w 6"/>
                  <a:gd name="T1" fmla="*/ 18 h 21"/>
                  <a:gd name="T2" fmla="*/ 6 w 6"/>
                  <a:gd name="T3" fmla="*/ 20 h 21"/>
                  <a:gd name="T4" fmla="*/ 4 w 6"/>
                  <a:gd name="T5" fmla="*/ 21 h 21"/>
                  <a:gd name="T6" fmla="*/ 3 w 6"/>
                  <a:gd name="T7" fmla="*/ 21 h 21"/>
                  <a:gd name="T8" fmla="*/ 1 w 6"/>
                  <a:gd name="T9" fmla="*/ 20 h 21"/>
                  <a:gd name="T10" fmla="*/ 1 w 6"/>
                  <a:gd name="T11" fmla="*/ 18 h 21"/>
                  <a:gd name="T12" fmla="*/ 0 w 6"/>
                  <a:gd name="T13" fmla="*/ 3 h 21"/>
                  <a:gd name="T14" fmla="*/ 0 w 6"/>
                  <a:gd name="T15" fmla="*/ 2 h 21"/>
                  <a:gd name="T16" fmla="*/ 1 w 6"/>
                  <a:gd name="T17" fmla="*/ 2 h 21"/>
                  <a:gd name="T18" fmla="*/ 1 w 6"/>
                  <a:gd name="T19" fmla="*/ 0 h 21"/>
                  <a:gd name="T20" fmla="*/ 3 w 6"/>
                  <a:gd name="T21" fmla="*/ 0 h 21"/>
                  <a:gd name="T22" fmla="*/ 4 w 6"/>
                  <a:gd name="T23" fmla="*/ 0 h 21"/>
                  <a:gd name="T24" fmla="*/ 4 w 6"/>
                  <a:gd name="T25" fmla="*/ 2 h 21"/>
                  <a:gd name="T26" fmla="*/ 6 w 6"/>
                  <a:gd name="T27" fmla="*/ 2 h 21"/>
                  <a:gd name="T28" fmla="*/ 6 w 6"/>
                  <a:gd name="T29" fmla="*/ 3 h 21"/>
                  <a:gd name="T30" fmla="*/ 6 w 6"/>
                  <a:gd name="T31" fmla="*/ 18 h 21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6" h="21">
                    <a:moveTo>
                      <a:pt x="6" y="18"/>
                    </a:moveTo>
                    <a:lnTo>
                      <a:pt x="6" y="20"/>
                    </a:lnTo>
                    <a:lnTo>
                      <a:pt x="4" y="21"/>
                    </a:lnTo>
                    <a:lnTo>
                      <a:pt x="3" y="21"/>
                    </a:lnTo>
                    <a:lnTo>
                      <a:pt x="1" y="20"/>
                    </a:lnTo>
                    <a:lnTo>
                      <a:pt x="1" y="18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4" y="0"/>
                    </a:lnTo>
                    <a:lnTo>
                      <a:pt x="4" y="2"/>
                    </a:lnTo>
                    <a:lnTo>
                      <a:pt x="6" y="2"/>
                    </a:lnTo>
                    <a:lnTo>
                      <a:pt x="6" y="3"/>
                    </a:lnTo>
                    <a:lnTo>
                      <a:pt x="6" y="18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99" name="Freeform 266"/>
              <p:cNvSpPr>
                <a:spLocks/>
              </p:cNvSpPr>
              <p:nvPr/>
            </p:nvSpPr>
            <p:spPr bwMode="auto">
              <a:xfrm>
                <a:off x="1649" y="1944"/>
                <a:ext cx="8" cy="21"/>
              </a:xfrm>
              <a:custGeom>
                <a:avLst/>
                <a:gdLst>
                  <a:gd name="T0" fmla="*/ 8 w 8"/>
                  <a:gd name="T1" fmla="*/ 18 h 21"/>
                  <a:gd name="T2" fmla="*/ 8 w 8"/>
                  <a:gd name="T3" fmla="*/ 20 h 21"/>
                  <a:gd name="T4" fmla="*/ 6 w 8"/>
                  <a:gd name="T5" fmla="*/ 21 h 21"/>
                  <a:gd name="T6" fmla="*/ 5 w 8"/>
                  <a:gd name="T7" fmla="*/ 21 h 21"/>
                  <a:gd name="T8" fmla="*/ 3 w 8"/>
                  <a:gd name="T9" fmla="*/ 21 h 21"/>
                  <a:gd name="T10" fmla="*/ 3 w 8"/>
                  <a:gd name="T11" fmla="*/ 20 h 21"/>
                  <a:gd name="T12" fmla="*/ 2 w 8"/>
                  <a:gd name="T13" fmla="*/ 20 h 21"/>
                  <a:gd name="T14" fmla="*/ 2 w 8"/>
                  <a:gd name="T15" fmla="*/ 18 h 21"/>
                  <a:gd name="T16" fmla="*/ 0 w 8"/>
                  <a:gd name="T17" fmla="*/ 3 h 21"/>
                  <a:gd name="T18" fmla="*/ 0 w 8"/>
                  <a:gd name="T19" fmla="*/ 2 h 21"/>
                  <a:gd name="T20" fmla="*/ 0 w 8"/>
                  <a:gd name="T21" fmla="*/ 0 h 21"/>
                  <a:gd name="T22" fmla="*/ 2 w 8"/>
                  <a:gd name="T23" fmla="*/ 0 h 21"/>
                  <a:gd name="T24" fmla="*/ 3 w 8"/>
                  <a:gd name="T25" fmla="*/ 0 h 21"/>
                  <a:gd name="T26" fmla="*/ 5 w 8"/>
                  <a:gd name="T27" fmla="*/ 0 h 21"/>
                  <a:gd name="T28" fmla="*/ 6 w 8"/>
                  <a:gd name="T29" fmla="*/ 0 h 21"/>
                  <a:gd name="T30" fmla="*/ 6 w 8"/>
                  <a:gd name="T31" fmla="*/ 2 h 21"/>
                  <a:gd name="T32" fmla="*/ 8 w 8"/>
                  <a:gd name="T33" fmla="*/ 18 h 21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8" h="21">
                    <a:moveTo>
                      <a:pt x="8" y="18"/>
                    </a:moveTo>
                    <a:lnTo>
                      <a:pt x="8" y="20"/>
                    </a:lnTo>
                    <a:lnTo>
                      <a:pt x="6" y="21"/>
                    </a:lnTo>
                    <a:lnTo>
                      <a:pt x="5" y="21"/>
                    </a:lnTo>
                    <a:lnTo>
                      <a:pt x="3" y="21"/>
                    </a:lnTo>
                    <a:lnTo>
                      <a:pt x="3" y="20"/>
                    </a:lnTo>
                    <a:lnTo>
                      <a:pt x="2" y="20"/>
                    </a:lnTo>
                    <a:lnTo>
                      <a:pt x="2" y="18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6" y="0"/>
                    </a:lnTo>
                    <a:lnTo>
                      <a:pt x="6" y="2"/>
                    </a:lnTo>
                    <a:lnTo>
                      <a:pt x="8" y="18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00" name="Freeform 267"/>
              <p:cNvSpPr>
                <a:spLocks/>
              </p:cNvSpPr>
              <p:nvPr/>
            </p:nvSpPr>
            <p:spPr bwMode="auto">
              <a:xfrm>
                <a:off x="1649" y="1928"/>
                <a:ext cx="6" cy="23"/>
              </a:xfrm>
              <a:custGeom>
                <a:avLst/>
                <a:gdLst>
                  <a:gd name="T0" fmla="*/ 6 w 6"/>
                  <a:gd name="T1" fmla="*/ 18 h 23"/>
                  <a:gd name="T2" fmla="*/ 6 w 6"/>
                  <a:gd name="T3" fmla="*/ 19 h 23"/>
                  <a:gd name="T4" fmla="*/ 6 w 6"/>
                  <a:gd name="T5" fmla="*/ 21 h 23"/>
                  <a:gd name="T6" fmla="*/ 5 w 6"/>
                  <a:gd name="T7" fmla="*/ 23 h 23"/>
                  <a:gd name="T8" fmla="*/ 3 w 6"/>
                  <a:gd name="T9" fmla="*/ 23 h 23"/>
                  <a:gd name="T10" fmla="*/ 3 w 6"/>
                  <a:gd name="T11" fmla="*/ 21 h 23"/>
                  <a:gd name="T12" fmla="*/ 2 w 6"/>
                  <a:gd name="T13" fmla="*/ 21 h 23"/>
                  <a:gd name="T14" fmla="*/ 0 w 6"/>
                  <a:gd name="T15" fmla="*/ 21 h 23"/>
                  <a:gd name="T16" fmla="*/ 0 w 6"/>
                  <a:gd name="T17" fmla="*/ 19 h 23"/>
                  <a:gd name="T18" fmla="*/ 0 w 6"/>
                  <a:gd name="T19" fmla="*/ 3 h 23"/>
                  <a:gd name="T20" fmla="*/ 0 w 6"/>
                  <a:gd name="T21" fmla="*/ 1 h 23"/>
                  <a:gd name="T22" fmla="*/ 0 w 6"/>
                  <a:gd name="T23" fmla="*/ 0 h 23"/>
                  <a:gd name="T24" fmla="*/ 2 w 6"/>
                  <a:gd name="T25" fmla="*/ 0 h 23"/>
                  <a:gd name="T26" fmla="*/ 3 w 6"/>
                  <a:gd name="T27" fmla="*/ 0 h 23"/>
                  <a:gd name="T28" fmla="*/ 5 w 6"/>
                  <a:gd name="T29" fmla="*/ 0 h 23"/>
                  <a:gd name="T30" fmla="*/ 6 w 6"/>
                  <a:gd name="T31" fmla="*/ 1 h 23"/>
                  <a:gd name="T32" fmla="*/ 6 w 6"/>
                  <a:gd name="T33" fmla="*/ 3 h 23"/>
                  <a:gd name="T34" fmla="*/ 6 w 6"/>
                  <a:gd name="T35" fmla="*/ 18 h 23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6" h="23">
                    <a:moveTo>
                      <a:pt x="6" y="18"/>
                    </a:moveTo>
                    <a:lnTo>
                      <a:pt x="6" y="19"/>
                    </a:lnTo>
                    <a:lnTo>
                      <a:pt x="6" y="21"/>
                    </a:lnTo>
                    <a:lnTo>
                      <a:pt x="5" y="23"/>
                    </a:lnTo>
                    <a:lnTo>
                      <a:pt x="3" y="23"/>
                    </a:lnTo>
                    <a:lnTo>
                      <a:pt x="3" y="21"/>
                    </a:lnTo>
                    <a:lnTo>
                      <a:pt x="2" y="21"/>
                    </a:lnTo>
                    <a:lnTo>
                      <a:pt x="0" y="21"/>
                    </a:lnTo>
                    <a:lnTo>
                      <a:pt x="0" y="19"/>
                    </a:lnTo>
                    <a:lnTo>
                      <a:pt x="0" y="3"/>
                    </a:lnTo>
                    <a:lnTo>
                      <a:pt x="0" y="1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6" y="1"/>
                    </a:lnTo>
                    <a:lnTo>
                      <a:pt x="6" y="3"/>
                    </a:lnTo>
                    <a:lnTo>
                      <a:pt x="6" y="18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01" name="Freeform 268"/>
              <p:cNvSpPr>
                <a:spLocks/>
              </p:cNvSpPr>
              <p:nvPr/>
            </p:nvSpPr>
            <p:spPr bwMode="auto">
              <a:xfrm>
                <a:off x="1647" y="1911"/>
                <a:ext cx="8" cy="23"/>
              </a:xfrm>
              <a:custGeom>
                <a:avLst/>
                <a:gdLst>
                  <a:gd name="T0" fmla="*/ 8 w 8"/>
                  <a:gd name="T1" fmla="*/ 20 h 23"/>
                  <a:gd name="T2" fmla="*/ 8 w 8"/>
                  <a:gd name="T3" fmla="*/ 22 h 23"/>
                  <a:gd name="T4" fmla="*/ 8 w 8"/>
                  <a:gd name="T5" fmla="*/ 23 h 23"/>
                  <a:gd name="T6" fmla="*/ 7 w 8"/>
                  <a:gd name="T7" fmla="*/ 23 h 23"/>
                  <a:gd name="T8" fmla="*/ 5 w 8"/>
                  <a:gd name="T9" fmla="*/ 23 h 23"/>
                  <a:gd name="T10" fmla="*/ 4 w 8"/>
                  <a:gd name="T11" fmla="*/ 23 h 23"/>
                  <a:gd name="T12" fmla="*/ 2 w 8"/>
                  <a:gd name="T13" fmla="*/ 23 h 23"/>
                  <a:gd name="T14" fmla="*/ 2 w 8"/>
                  <a:gd name="T15" fmla="*/ 22 h 23"/>
                  <a:gd name="T16" fmla="*/ 2 w 8"/>
                  <a:gd name="T17" fmla="*/ 20 h 23"/>
                  <a:gd name="T18" fmla="*/ 0 w 8"/>
                  <a:gd name="T19" fmla="*/ 5 h 23"/>
                  <a:gd name="T20" fmla="*/ 0 w 8"/>
                  <a:gd name="T21" fmla="*/ 4 h 23"/>
                  <a:gd name="T22" fmla="*/ 0 w 8"/>
                  <a:gd name="T23" fmla="*/ 2 h 23"/>
                  <a:gd name="T24" fmla="*/ 2 w 8"/>
                  <a:gd name="T25" fmla="*/ 2 h 23"/>
                  <a:gd name="T26" fmla="*/ 2 w 8"/>
                  <a:gd name="T27" fmla="*/ 0 h 23"/>
                  <a:gd name="T28" fmla="*/ 4 w 8"/>
                  <a:gd name="T29" fmla="*/ 0 h 23"/>
                  <a:gd name="T30" fmla="*/ 5 w 8"/>
                  <a:gd name="T31" fmla="*/ 0 h 23"/>
                  <a:gd name="T32" fmla="*/ 5 w 8"/>
                  <a:gd name="T33" fmla="*/ 2 h 23"/>
                  <a:gd name="T34" fmla="*/ 7 w 8"/>
                  <a:gd name="T35" fmla="*/ 2 h 23"/>
                  <a:gd name="T36" fmla="*/ 7 w 8"/>
                  <a:gd name="T37" fmla="*/ 4 h 23"/>
                  <a:gd name="T38" fmla="*/ 8 w 8"/>
                  <a:gd name="T39" fmla="*/ 4 h 23"/>
                  <a:gd name="T40" fmla="*/ 8 w 8"/>
                  <a:gd name="T41" fmla="*/ 20 h 23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8" h="23">
                    <a:moveTo>
                      <a:pt x="8" y="20"/>
                    </a:moveTo>
                    <a:lnTo>
                      <a:pt x="8" y="22"/>
                    </a:lnTo>
                    <a:lnTo>
                      <a:pt x="8" y="23"/>
                    </a:lnTo>
                    <a:lnTo>
                      <a:pt x="7" y="23"/>
                    </a:lnTo>
                    <a:lnTo>
                      <a:pt x="5" y="23"/>
                    </a:lnTo>
                    <a:lnTo>
                      <a:pt x="4" y="23"/>
                    </a:lnTo>
                    <a:lnTo>
                      <a:pt x="2" y="23"/>
                    </a:lnTo>
                    <a:lnTo>
                      <a:pt x="2" y="22"/>
                    </a:lnTo>
                    <a:lnTo>
                      <a:pt x="2" y="20"/>
                    </a:lnTo>
                    <a:lnTo>
                      <a:pt x="0" y="5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5" y="0"/>
                    </a:lnTo>
                    <a:lnTo>
                      <a:pt x="5" y="2"/>
                    </a:lnTo>
                    <a:lnTo>
                      <a:pt x="7" y="2"/>
                    </a:lnTo>
                    <a:lnTo>
                      <a:pt x="7" y="4"/>
                    </a:lnTo>
                    <a:lnTo>
                      <a:pt x="8" y="4"/>
                    </a:lnTo>
                    <a:lnTo>
                      <a:pt x="8" y="20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02" name="Freeform 269"/>
              <p:cNvSpPr>
                <a:spLocks/>
              </p:cNvSpPr>
              <p:nvPr/>
            </p:nvSpPr>
            <p:spPr bwMode="auto">
              <a:xfrm>
                <a:off x="1647" y="1895"/>
                <a:ext cx="8" cy="25"/>
              </a:xfrm>
              <a:custGeom>
                <a:avLst/>
                <a:gdLst>
                  <a:gd name="T0" fmla="*/ 8 w 8"/>
                  <a:gd name="T1" fmla="*/ 20 h 25"/>
                  <a:gd name="T2" fmla="*/ 7 w 8"/>
                  <a:gd name="T3" fmla="*/ 21 h 25"/>
                  <a:gd name="T4" fmla="*/ 5 w 8"/>
                  <a:gd name="T5" fmla="*/ 23 h 25"/>
                  <a:gd name="T6" fmla="*/ 5 w 8"/>
                  <a:gd name="T7" fmla="*/ 25 h 25"/>
                  <a:gd name="T8" fmla="*/ 4 w 8"/>
                  <a:gd name="T9" fmla="*/ 25 h 25"/>
                  <a:gd name="T10" fmla="*/ 2 w 8"/>
                  <a:gd name="T11" fmla="*/ 25 h 25"/>
                  <a:gd name="T12" fmla="*/ 2 w 8"/>
                  <a:gd name="T13" fmla="*/ 23 h 25"/>
                  <a:gd name="T14" fmla="*/ 0 w 8"/>
                  <a:gd name="T15" fmla="*/ 21 h 25"/>
                  <a:gd name="T16" fmla="*/ 0 w 8"/>
                  <a:gd name="T17" fmla="*/ 3 h 25"/>
                  <a:gd name="T18" fmla="*/ 0 w 8"/>
                  <a:gd name="T19" fmla="*/ 2 h 25"/>
                  <a:gd name="T20" fmla="*/ 0 w 8"/>
                  <a:gd name="T21" fmla="*/ 0 h 25"/>
                  <a:gd name="T22" fmla="*/ 2 w 8"/>
                  <a:gd name="T23" fmla="*/ 0 h 25"/>
                  <a:gd name="T24" fmla="*/ 4 w 8"/>
                  <a:gd name="T25" fmla="*/ 0 h 25"/>
                  <a:gd name="T26" fmla="*/ 5 w 8"/>
                  <a:gd name="T27" fmla="*/ 0 h 25"/>
                  <a:gd name="T28" fmla="*/ 5 w 8"/>
                  <a:gd name="T29" fmla="*/ 2 h 25"/>
                  <a:gd name="T30" fmla="*/ 5 w 8"/>
                  <a:gd name="T31" fmla="*/ 3 h 25"/>
                  <a:gd name="T32" fmla="*/ 8 w 8"/>
                  <a:gd name="T33" fmla="*/ 20 h 2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8" h="25">
                    <a:moveTo>
                      <a:pt x="8" y="20"/>
                    </a:moveTo>
                    <a:lnTo>
                      <a:pt x="7" y="21"/>
                    </a:lnTo>
                    <a:lnTo>
                      <a:pt x="5" y="23"/>
                    </a:lnTo>
                    <a:lnTo>
                      <a:pt x="5" y="25"/>
                    </a:lnTo>
                    <a:lnTo>
                      <a:pt x="4" y="25"/>
                    </a:lnTo>
                    <a:lnTo>
                      <a:pt x="2" y="25"/>
                    </a:lnTo>
                    <a:lnTo>
                      <a:pt x="2" y="23"/>
                    </a:lnTo>
                    <a:lnTo>
                      <a:pt x="0" y="21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5" y="0"/>
                    </a:lnTo>
                    <a:lnTo>
                      <a:pt x="5" y="2"/>
                    </a:lnTo>
                    <a:lnTo>
                      <a:pt x="5" y="3"/>
                    </a:lnTo>
                    <a:lnTo>
                      <a:pt x="8" y="20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03" name="Freeform 270"/>
              <p:cNvSpPr>
                <a:spLocks/>
              </p:cNvSpPr>
              <p:nvPr/>
            </p:nvSpPr>
            <p:spPr bwMode="auto">
              <a:xfrm>
                <a:off x="1646" y="1879"/>
                <a:ext cx="6" cy="24"/>
              </a:xfrm>
              <a:custGeom>
                <a:avLst/>
                <a:gdLst>
                  <a:gd name="T0" fmla="*/ 6 w 6"/>
                  <a:gd name="T1" fmla="*/ 19 h 24"/>
                  <a:gd name="T2" fmla="*/ 6 w 6"/>
                  <a:gd name="T3" fmla="*/ 21 h 24"/>
                  <a:gd name="T4" fmla="*/ 6 w 6"/>
                  <a:gd name="T5" fmla="*/ 23 h 24"/>
                  <a:gd name="T6" fmla="*/ 5 w 6"/>
                  <a:gd name="T7" fmla="*/ 23 h 24"/>
                  <a:gd name="T8" fmla="*/ 3 w 6"/>
                  <a:gd name="T9" fmla="*/ 24 h 24"/>
                  <a:gd name="T10" fmla="*/ 3 w 6"/>
                  <a:gd name="T11" fmla="*/ 23 h 24"/>
                  <a:gd name="T12" fmla="*/ 1 w 6"/>
                  <a:gd name="T13" fmla="*/ 23 h 24"/>
                  <a:gd name="T14" fmla="*/ 1 w 6"/>
                  <a:gd name="T15" fmla="*/ 21 h 24"/>
                  <a:gd name="T16" fmla="*/ 1 w 6"/>
                  <a:gd name="T17" fmla="*/ 19 h 24"/>
                  <a:gd name="T18" fmla="*/ 0 w 6"/>
                  <a:gd name="T19" fmla="*/ 3 h 24"/>
                  <a:gd name="T20" fmla="*/ 0 w 6"/>
                  <a:gd name="T21" fmla="*/ 1 h 24"/>
                  <a:gd name="T22" fmla="*/ 1 w 6"/>
                  <a:gd name="T23" fmla="*/ 0 h 24"/>
                  <a:gd name="T24" fmla="*/ 3 w 6"/>
                  <a:gd name="T25" fmla="*/ 0 h 24"/>
                  <a:gd name="T26" fmla="*/ 5 w 6"/>
                  <a:gd name="T27" fmla="*/ 0 h 24"/>
                  <a:gd name="T28" fmla="*/ 6 w 6"/>
                  <a:gd name="T29" fmla="*/ 1 h 24"/>
                  <a:gd name="T30" fmla="*/ 6 w 6"/>
                  <a:gd name="T31" fmla="*/ 19 h 24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6" h="24">
                    <a:moveTo>
                      <a:pt x="6" y="19"/>
                    </a:moveTo>
                    <a:lnTo>
                      <a:pt x="6" y="21"/>
                    </a:lnTo>
                    <a:lnTo>
                      <a:pt x="6" y="23"/>
                    </a:lnTo>
                    <a:lnTo>
                      <a:pt x="5" y="23"/>
                    </a:lnTo>
                    <a:lnTo>
                      <a:pt x="3" y="24"/>
                    </a:lnTo>
                    <a:lnTo>
                      <a:pt x="3" y="23"/>
                    </a:lnTo>
                    <a:lnTo>
                      <a:pt x="1" y="23"/>
                    </a:lnTo>
                    <a:lnTo>
                      <a:pt x="1" y="21"/>
                    </a:lnTo>
                    <a:lnTo>
                      <a:pt x="1" y="19"/>
                    </a:lnTo>
                    <a:lnTo>
                      <a:pt x="0" y="3"/>
                    </a:lnTo>
                    <a:lnTo>
                      <a:pt x="0" y="1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6" y="1"/>
                    </a:lnTo>
                    <a:lnTo>
                      <a:pt x="6" y="19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04" name="Freeform 271"/>
              <p:cNvSpPr>
                <a:spLocks/>
              </p:cNvSpPr>
              <p:nvPr/>
            </p:nvSpPr>
            <p:spPr bwMode="auto">
              <a:xfrm>
                <a:off x="1644" y="1861"/>
                <a:ext cx="8" cy="24"/>
              </a:xfrm>
              <a:custGeom>
                <a:avLst/>
                <a:gdLst>
                  <a:gd name="T0" fmla="*/ 8 w 8"/>
                  <a:gd name="T1" fmla="*/ 19 h 24"/>
                  <a:gd name="T2" fmla="*/ 8 w 8"/>
                  <a:gd name="T3" fmla="*/ 21 h 24"/>
                  <a:gd name="T4" fmla="*/ 8 w 8"/>
                  <a:gd name="T5" fmla="*/ 23 h 24"/>
                  <a:gd name="T6" fmla="*/ 7 w 8"/>
                  <a:gd name="T7" fmla="*/ 23 h 24"/>
                  <a:gd name="T8" fmla="*/ 5 w 8"/>
                  <a:gd name="T9" fmla="*/ 24 h 24"/>
                  <a:gd name="T10" fmla="*/ 3 w 8"/>
                  <a:gd name="T11" fmla="*/ 24 h 24"/>
                  <a:gd name="T12" fmla="*/ 3 w 8"/>
                  <a:gd name="T13" fmla="*/ 23 h 24"/>
                  <a:gd name="T14" fmla="*/ 2 w 8"/>
                  <a:gd name="T15" fmla="*/ 23 h 24"/>
                  <a:gd name="T16" fmla="*/ 2 w 8"/>
                  <a:gd name="T17" fmla="*/ 21 h 24"/>
                  <a:gd name="T18" fmla="*/ 0 w 8"/>
                  <a:gd name="T19" fmla="*/ 3 h 24"/>
                  <a:gd name="T20" fmla="*/ 0 w 8"/>
                  <a:gd name="T21" fmla="*/ 1 h 24"/>
                  <a:gd name="T22" fmla="*/ 2 w 8"/>
                  <a:gd name="T23" fmla="*/ 1 h 24"/>
                  <a:gd name="T24" fmla="*/ 2 w 8"/>
                  <a:gd name="T25" fmla="*/ 0 h 24"/>
                  <a:gd name="T26" fmla="*/ 3 w 8"/>
                  <a:gd name="T27" fmla="*/ 0 h 24"/>
                  <a:gd name="T28" fmla="*/ 5 w 8"/>
                  <a:gd name="T29" fmla="*/ 0 h 24"/>
                  <a:gd name="T30" fmla="*/ 5 w 8"/>
                  <a:gd name="T31" fmla="*/ 1 h 24"/>
                  <a:gd name="T32" fmla="*/ 7 w 8"/>
                  <a:gd name="T33" fmla="*/ 1 h 24"/>
                  <a:gd name="T34" fmla="*/ 7 w 8"/>
                  <a:gd name="T35" fmla="*/ 3 h 24"/>
                  <a:gd name="T36" fmla="*/ 8 w 8"/>
                  <a:gd name="T37" fmla="*/ 19 h 24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8" h="24">
                    <a:moveTo>
                      <a:pt x="8" y="19"/>
                    </a:moveTo>
                    <a:lnTo>
                      <a:pt x="8" y="21"/>
                    </a:lnTo>
                    <a:lnTo>
                      <a:pt x="8" y="23"/>
                    </a:lnTo>
                    <a:lnTo>
                      <a:pt x="7" y="23"/>
                    </a:lnTo>
                    <a:lnTo>
                      <a:pt x="5" y="24"/>
                    </a:lnTo>
                    <a:lnTo>
                      <a:pt x="3" y="24"/>
                    </a:lnTo>
                    <a:lnTo>
                      <a:pt x="3" y="23"/>
                    </a:lnTo>
                    <a:lnTo>
                      <a:pt x="2" y="23"/>
                    </a:lnTo>
                    <a:lnTo>
                      <a:pt x="2" y="21"/>
                    </a:lnTo>
                    <a:lnTo>
                      <a:pt x="0" y="3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5" y="1"/>
                    </a:lnTo>
                    <a:lnTo>
                      <a:pt x="7" y="1"/>
                    </a:lnTo>
                    <a:lnTo>
                      <a:pt x="7" y="3"/>
                    </a:lnTo>
                    <a:lnTo>
                      <a:pt x="8" y="19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05" name="Freeform 272"/>
              <p:cNvSpPr>
                <a:spLocks/>
              </p:cNvSpPr>
              <p:nvPr/>
            </p:nvSpPr>
            <p:spPr bwMode="auto">
              <a:xfrm>
                <a:off x="1642" y="1843"/>
                <a:ext cx="9" cy="24"/>
              </a:xfrm>
              <a:custGeom>
                <a:avLst/>
                <a:gdLst>
                  <a:gd name="T0" fmla="*/ 9 w 9"/>
                  <a:gd name="T1" fmla="*/ 21 h 24"/>
                  <a:gd name="T2" fmla="*/ 9 w 9"/>
                  <a:gd name="T3" fmla="*/ 23 h 24"/>
                  <a:gd name="T4" fmla="*/ 7 w 9"/>
                  <a:gd name="T5" fmla="*/ 24 h 24"/>
                  <a:gd name="T6" fmla="*/ 5 w 9"/>
                  <a:gd name="T7" fmla="*/ 24 h 24"/>
                  <a:gd name="T8" fmla="*/ 4 w 9"/>
                  <a:gd name="T9" fmla="*/ 24 h 24"/>
                  <a:gd name="T10" fmla="*/ 2 w 9"/>
                  <a:gd name="T11" fmla="*/ 24 h 24"/>
                  <a:gd name="T12" fmla="*/ 2 w 9"/>
                  <a:gd name="T13" fmla="*/ 23 h 24"/>
                  <a:gd name="T14" fmla="*/ 2 w 9"/>
                  <a:gd name="T15" fmla="*/ 21 h 24"/>
                  <a:gd name="T16" fmla="*/ 0 w 9"/>
                  <a:gd name="T17" fmla="*/ 3 h 24"/>
                  <a:gd name="T18" fmla="*/ 2 w 9"/>
                  <a:gd name="T19" fmla="*/ 1 h 24"/>
                  <a:gd name="T20" fmla="*/ 2 w 9"/>
                  <a:gd name="T21" fmla="*/ 0 h 24"/>
                  <a:gd name="T22" fmla="*/ 4 w 9"/>
                  <a:gd name="T23" fmla="*/ 0 h 24"/>
                  <a:gd name="T24" fmla="*/ 5 w 9"/>
                  <a:gd name="T25" fmla="*/ 0 h 24"/>
                  <a:gd name="T26" fmla="*/ 7 w 9"/>
                  <a:gd name="T27" fmla="*/ 0 h 24"/>
                  <a:gd name="T28" fmla="*/ 7 w 9"/>
                  <a:gd name="T29" fmla="*/ 1 h 24"/>
                  <a:gd name="T30" fmla="*/ 7 w 9"/>
                  <a:gd name="T31" fmla="*/ 3 h 24"/>
                  <a:gd name="T32" fmla="*/ 9 w 9"/>
                  <a:gd name="T33" fmla="*/ 21 h 2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9" h="24">
                    <a:moveTo>
                      <a:pt x="9" y="21"/>
                    </a:moveTo>
                    <a:lnTo>
                      <a:pt x="9" y="23"/>
                    </a:lnTo>
                    <a:lnTo>
                      <a:pt x="7" y="24"/>
                    </a:lnTo>
                    <a:lnTo>
                      <a:pt x="5" y="24"/>
                    </a:lnTo>
                    <a:lnTo>
                      <a:pt x="4" y="24"/>
                    </a:lnTo>
                    <a:lnTo>
                      <a:pt x="2" y="24"/>
                    </a:lnTo>
                    <a:lnTo>
                      <a:pt x="2" y="23"/>
                    </a:lnTo>
                    <a:lnTo>
                      <a:pt x="2" y="21"/>
                    </a:lnTo>
                    <a:lnTo>
                      <a:pt x="0" y="3"/>
                    </a:lnTo>
                    <a:lnTo>
                      <a:pt x="2" y="1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5" y="0"/>
                    </a:lnTo>
                    <a:lnTo>
                      <a:pt x="7" y="0"/>
                    </a:lnTo>
                    <a:lnTo>
                      <a:pt x="7" y="1"/>
                    </a:lnTo>
                    <a:lnTo>
                      <a:pt x="7" y="3"/>
                    </a:lnTo>
                    <a:lnTo>
                      <a:pt x="9" y="21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06" name="Freeform 273"/>
              <p:cNvSpPr>
                <a:spLocks/>
              </p:cNvSpPr>
              <p:nvPr/>
            </p:nvSpPr>
            <p:spPr bwMode="auto">
              <a:xfrm>
                <a:off x="1641" y="1825"/>
                <a:ext cx="8" cy="24"/>
              </a:xfrm>
              <a:custGeom>
                <a:avLst/>
                <a:gdLst>
                  <a:gd name="T0" fmla="*/ 8 w 8"/>
                  <a:gd name="T1" fmla="*/ 21 h 24"/>
                  <a:gd name="T2" fmla="*/ 8 w 8"/>
                  <a:gd name="T3" fmla="*/ 23 h 24"/>
                  <a:gd name="T4" fmla="*/ 6 w 8"/>
                  <a:gd name="T5" fmla="*/ 24 h 24"/>
                  <a:gd name="T6" fmla="*/ 5 w 8"/>
                  <a:gd name="T7" fmla="*/ 24 h 24"/>
                  <a:gd name="T8" fmla="*/ 3 w 8"/>
                  <a:gd name="T9" fmla="*/ 24 h 24"/>
                  <a:gd name="T10" fmla="*/ 3 w 8"/>
                  <a:gd name="T11" fmla="*/ 23 h 24"/>
                  <a:gd name="T12" fmla="*/ 1 w 8"/>
                  <a:gd name="T13" fmla="*/ 23 h 24"/>
                  <a:gd name="T14" fmla="*/ 1 w 8"/>
                  <a:gd name="T15" fmla="*/ 21 h 24"/>
                  <a:gd name="T16" fmla="*/ 0 w 8"/>
                  <a:gd name="T17" fmla="*/ 3 h 24"/>
                  <a:gd name="T18" fmla="*/ 0 w 8"/>
                  <a:gd name="T19" fmla="*/ 1 h 24"/>
                  <a:gd name="T20" fmla="*/ 1 w 8"/>
                  <a:gd name="T21" fmla="*/ 1 h 24"/>
                  <a:gd name="T22" fmla="*/ 1 w 8"/>
                  <a:gd name="T23" fmla="*/ 0 h 24"/>
                  <a:gd name="T24" fmla="*/ 3 w 8"/>
                  <a:gd name="T25" fmla="*/ 0 h 24"/>
                  <a:gd name="T26" fmla="*/ 5 w 8"/>
                  <a:gd name="T27" fmla="*/ 0 h 24"/>
                  <a:gd name="T28" fmla="*/ 6 w 8"/>
                  <a:gd name="T29" fmla="*/ 0 h 24"/>
                  <a:gd name="T30" fmla="*/ 6 w 8"/>
                  <a:gd name="T31" fmla="*/ 1 h 24"/>
                  <a:gd name="T32" fmla="*/ 8 w 8"/>
                  <a:gd name="T33" fmla="*/ 1 h 24"/>
                  <a:gd name="T34" fmla="*/ 8 w 8"/>
                  <a:gd name="T35" fmla="*/ 3 h 24"/>
                  <a:gd name="T36" fmla="*/ 8 w 8"/>
                  <a:gd name="T37" fmla="*/ 21 h 24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8" h="24">
                    <a:moveTo>
                      <a:pt x="8" y="21"/>
                    </a:moveTo>
                    <a:lnTo>
                      <a:pt x="8" y="23"/>
                    </a:lnTo>
                    <a:lnTo>
                      <a:pt x="6" y="24"/>
                    </a:lnTo>
                    <a:lnTo>
                      <a:pt x="5" y="24"/>
                    </a:lnTo>
                    <a:lnTo>
                      <a:pt x="3" y="24"/>
                    </a:lnTo>
                    <a:lnTo>
                      <a:pt x="3" y="23"/>
                    </a:lnTo>
                    <a:lnTo>
                      <a:pt x="1" y="23"/>
                    </a:lnTo>
                    <a:lnTo>
                      <a:pt x="1" y="21"/>
                    </a:lnTo>
                    <a:lnTo>
                      <a:pt x="0" y="3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6" y="0"/>
                    </a:lnTo>
                    <a:lnTo>
                      <a:pt x="6" y="1"/>
                    </a:lnTo>
                    <a:lnTo>
                      <a:pt x="8" y="1"/>
                    </a:lnTo>
                    <a:lnTo>
                      <a:pt x="8" y="3"/>
                    </a:lnTo>
                    <a:lnTo>
                      <a:pt x="8" y="21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07" name="Freeform 274"/>
              <p:cNvSpPr>
                <a:spLocks/>
              </p:cNvSpPr>
              <p:nvPr/>
            </p:nvSpPr>
            <p:spPr bwMode="auto">
              <a:xfrm>
                <a:off x="1641" y="1805"/>
                <a:ext cx="8" cy="26"/>
              </a:xfrm>
              <a:custGeom>
                <a:avLst/>
                <a:gdLst>
                  <a:gd name="T0" fmla="*/ 8 w 8"/>
                  <a:gd name="T1" fmla="*/ 23 h 26"/>
                  <a:gd name="T2" fmla="*/ 8 w 8"/>
                  <a:gd name="T3" fmla="*/ 25 h 26"/>
                  <a:gd name="T4" fmla="*/ 6 w 8"/>
                  <a:gd name="T5" fmla="*/ 25 h 26"/>
                  <a:gd name="T6" fmla="*/ 6 w 8"/>
                  <a:gd name="T7" fmla="*/ 26 h 26"/>
                  <a:gd name="T8" fmla="*/ 5 w 8"/>
                  <a:gd name="T9" fmla="*/ 26 h 26"/>
                  <a:gd name="T10" fmla="*/ 3 w 8"/>
                  <a:gd name="T11" fmla="*/ 26 h 26"/>
                  <a:gd name="T12" fmla="*/ 1 w 8"/>
                  <a:gd name="T13" fmla="*/ 26 h 26"/>
                  <a:gd name="T14" fmla="*/ 1 w 8"/>
                  <a:gd name="T15" fmla="*/ 25 h 26"/>
                  <a:gd name="T16" fmla="*/ 0 w 8"/>
                  <a:gd name="T17" fmla="*/ 25 h 26"/>
                  <a:gd name="T18" fmla="*/ 0 w 8"/>
                  <a:gd name="T19" fmla="*/ 23 h 26"/>
                  <a:gd name="T20" fmla="*/ 0 w 8"/>
                  <a:gd name="T21" fmla="*/ 5 h 26"/>
                  <a:gd name="T22" fmla="*/ 0 w 8"/>
                  <a:gd name="T23" fmla="*/ 3 h 26"/>
                  <a:gd name="T24" fmla="*/ 0 w 8"/>
                  <a:gd name="T25" fmla="*/ 2 h 26"/>
                  <a:gd name="T26" fmla="*/ 1 w 8"/>
                  <a:gd name="T27" fmla="*/ 2 h 26"/>
                  <a:gd name="T28" fmla="*/ 3 w 8"/>
                  <a:gd name="T29" fmla="*/ 0 h 26"/>
                  <a:gd name="T30" fmla="*/ 3 w 8"/>
                  <a:gd name="T31" fmla="*/ 2 h 26"/>
                  <a:gd name="T32" fmla="*/ 5 w 8"/>
                  <a:gd name="T33" fmla="*/ 2 h 26"/>
                  <a:gd name="T34" fmla="*/ 6 w 8"/>
                  <a:gd name="T35" fmla="*/ 2 h 26"/>
                  <a:gd name="T36" fmla="*/ 6 w 8"/>
                  <a:gd name="T37" fmla="*/ 3 h 26"/>
                  <a:gd name="T38" fmla="*/ 6 w 8"/>
                  <a:gd name="T39" fmla="*/ 5 h 26"/>
                  <a:gd name="T40" fmla="*/ 8 w 8"/>
                  <a:gd name="T41" fmla="*/ 23 h 2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8" h="26">
                    <a:moveTo>
                      <a:pt x="8" y="23"/>
                    </a:moveTo>
                    <a:lnTo>
                      <a:pt x="8" y="25"/>
                    </a:lnTo>
                    <a:lnTo>
                      <a:pt x="6" y="25"/>
                    </a:lnTo>
                    <a:lnTo>
                      <a:pt x="6" y="26"/>
                    </a:lnTo>
                    <a:lnTo>
                      <a:pt x="5" y="26"/>
                    </a:lnTo>
                    <a:lnTo>
                      <a:pt x="3" y="26"/>
                    </a:lnTo>
                    <a:lnTo>
                      <a:pt x="1" y="26"/>
                    </a:lnTo>
                    <a:lnTo>
                      <a:pt x="1" y="25"/>
                    </a:lnTo>
                    <a:lnTo>
                      <a:pt x="0" y="25"/>
                    </a:lnTo>
                    <a:lnTo>
                      <a:pt x="0" y="23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3" y="0"/>
                    </a:lnTo>
                    <a:lnTo>
                      <a:pt x="3" y="2"/>
                    </a:lnTo>
                    <a:lnTo>
                      <a:pt x="5" y="2"/>
                    </a:lnTo>
                    <a:lnTo>
                      <a:pt x="6" y="2"/>
                    </a:lnTo>
                    <a:lnTo>
                      <a:pt x="6" y="3"/>
                    </a:lnTo>
                    <a:lnTo>
                      <a:pt x="6" y="5"/>
                    </a:lnTo>
                    <a:lnTo>
                      <a:pt x="8" y="23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08" name="Freeform 275"/>
              <p:cNvSpPr>
                <a:spLocks/>
              </p:cNvSpPr>
              <p:nvPr/>
            </p:nvSpPr>
            <p:spPr bwMode="auto">
              <a:xfrm>
                <a:off x="1639" y="1787"/>
                <a:ext cx="8" cy="26"/>
              </a:xfrm>
              <a:custGeom>
                <a:avLst/>
                <a:gdLst>
                  <a:gd name="T0" fmla="*/ 8 w 8"/>
                  <a:gd name="T1" fmla="*/ 23 h 26"/>
                  <a:gd name="T2" fmla="*/ 8 w 8"/>
                  <a:gd name="T3" fmla="*/ 25 h 26"/>
                  <a:gd name="T4" fmla="*/ 7 w 8"/>
                  <a:gd name="T5" fmla="*/ 25 h 26"/>
                  <a:gd name="T6" fmla="*/ 7 w 8"/>
                  <a:gd name="T7" fmla="*/ 26 h 26"/>
                  <a:gd name="T8" fmla="*/ 5 w 8"/>
                  <a:gd name="T9" fmla="*/ 26 h 26"/>
                  <a:gd name="T10" fmla="*/ 3 w 8"/>
                  <a:gd name="T11" fmla="*/ 26 h 26"/>
                  <a:gd name="T12" fmla="*/ 2 w 8"/>
                  <a:gd name="T13" fmla="*/ 26 h 26"/>
                  <a:gd name="T14" fmla="*/ 2 w 8"/>
                  <a:gd name="T15" fmla="*/ 25 h 26"/>
                  <a:gd name="T16" fmla="*/ 2 w 8"/>
                  <a:gd name="T17" fmla="*/ 23 h 26"/>
                  <a:gd name="T18" fmla="*/ 0 w 8"/>
                  <a:gd name="T19" fmla="*/ 3 h 26"/>
                  <a:gd name="T20" fmla="*/ 0 w 8"/>
                  <a:gd name="T21" fmla="*/ 2 h 26"/>
                  <a:gd name="T22" fmla="*/ 2 w 8"/>
                  <a:gd name="T23" fmla="*/ 2 h 26"/>
                  <a:gd name="T24" fmla="*/ 2 w 8"/>
                  <a:gd name="T25" fmla="*/ 0 h 26"/>
                  <a:gd name="T26" fmla="*/ 3 w 8"/>
                  <a:gd name="T27" fmla="*/ 0 h 26"/>
                  <a:gd name="T28" fmla="*/ 5 w 8"/>
                  <a:gd name="T29" fmla="*/ 0 h 26"/>
                  <a:gd name="T30" fmla="*/ 5 w 8"/>
                  <a:gd name="T31" fmla="*/ 2 h 26"/>
                  <a:gd name="T32" fmla="*/ 7 w 8"/>
                  <a:gd name="T33" fmla="*/ 2 h 26"/>
                  <a:gd name="T34" fmla="*/ 7 w 8"/>
                  <a:gd name="T35" fmla="*/ 3 h 26"/>
                  <a:gd name="T36" fmla="*/ 8 w 8"/>
                  <a:gd name="T37" fmla="*/ 23 h 2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8" h="26">
                    <a:moveTo>
                      <a:pt x="8" y="23"/>
                    </a:moveTo>
                    <a:lnTo>
                      <a:pt x="8" y="25"/>
                    </a:lnTo>
                    <a:lnTo>
                      <a:pt x="7" y="25"/>
                    </a:lnTo>
                    <a:lnTo>
                      <a:pt x="7" y="26"/>
                    </a:lnTo>
                    <a:lnTo>
                      <a:pt x="5" y="26"/>
                    </a:lnTo>
                    <a:lnTo>
                      <a:pt x="3" y="26"/>
                    </a:lnTo>
                    <a:lnTo>
                      <a:pt x="2" y="26"/>
                    </a:lnTo>
                    <a:lnTo>
                      <a:pt x="2" y="25"/>
                    </a:lnTo>
                    <a:lnTo>
                      <a:pt x="2" y="23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5" y="2"/>
                    </a:lnTo>
                    <a:lnTo>
                      <a:pt x="7" y="2"/>
                    </a:lnTo>
                    <a:lnTo>
                      <a:pt x="7" y="3"/>
                    </a:lnTo>
                    <a:lnTo>
                      <a:pt x="8" y="23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09" name="Freeform 276"/>
              <p:cNvSpPr>
                <a:spLocks/>
              </p:cNvSpPr>
              <p:nvPr/>
            </p:nvSpPr>
            <p:spPr bwMode="auto">
              <a:xfrm>
                <a:off x="1637" y="1767"/>
                <a:ext cx="9" cy="27"/>
              </a:xfrm>
              <a:custGeom>
                <a:avLst/>
                <a:gdLst>
                  <a:gd name="T0" fmla="*/ 9 w 9"/>
                  <a:gd name="T1" fmla="*/ 23 h 27"/>
                  <a:gd name="T2" fmla="*/ 9 w 9"/>
                  <a:gd name="T3" fmla="*/ 25 h 27"/>
                  <a:gd name="T4" fmla="*/ 7 w 9"/>
                  <a:gd name="T5" fmla="*/ 25 h 27"/>
                  <a:gd name="T6" fmla="*/ 7 w 9"/>
                  <a:gd name="T7" fmla="*/ 27 h 27"/>
                  <a:gd name="T8" fmla="*/ 5 w 9"/>
                  <a:gd name="T9" fmla="*/ 27 h 27"/>
                  <a:gd name="T10" fmla="*/ 4 w 9"/>
                  <a:gd name="T11" fmla="*/ 27 h 27"/>
                  <a:gd name="T12" fmla="*/ 2 w 9"/>
                  <a:gd name="T13" fmla="*/ 27 h 27"/>
                  <a:gd name="T14" fmla="*/ 2 w 9"/>
                  <a:gd name="T15" fmla="*/ 25 h 27"/>
                  <a:gd name="T16" fmla="*/ 2 w 9"/>
                  <a:gd name="T17" fmla="*/ 23 h 27"/>
                  <a:gd name="T18" fmla="*/ 0 w 9"/>
                  <a:gd name="T19" fmla="*/ 5 h 27"/>
                  <a:gd name="T20" fmla="*/ 0 w 9"/>
                  <a:gd name="T21" fmla="*/ 4 h 27"/>
                  <a:gd name="T22" fmla="*/ 0 w 9"/>
                  <a:gd name="T23" fmla="*/ 2 h 27"/>
                  <a:gd name="T24" fmla="*/ 2 w 9"/>
                  <a:gd name="T25" fmla="*/ 2 h 27"/>
                  <a:gd name="T26" fmla="*/ 2 w 9"/>
                  <a:gd name="T27" fmla="*/ 0 h 27"/>
                  <a:gd name="T28" fmla="*/ 4 w 9"/>
                  <a:gd name="T29" fmla="*/ 0 h 27"/>
                  <a:gd name="T30" fmla="*/ 5 w 9"/>
                  <a:gd name="T31" fmla="*/ 0 h 27"/>
                  <a:gd name="T32" fmla="*/ 5 w 9"/>
                  <a:gd name="T33" fmla="*/ 2 h 27"/>
                  <a:gd name="T34" fmla="*/ 7 w 9"/>
                  <a:gd name="T35" fmla="*/ 2 h 27"/>
                  <a:gd name="T36" fmla="*/ 7 w 9"/>
                  <a:gd name="T37" fmla="*/ 4 h 27"/>
                  <a:gd name="T38" fmla="*/ 9 w 9"/>
                  <a:gd name="T39" fmla="*/ 23 h 27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9" h="27">
                    <a:moveTo>
                      <a:pt x="9" y="23"/>
                    </a:moveTo>
                    <a:lnTo>
                      <a:pt x="9" y="25"/>
                    </a:lnTo>
                    <a:lnTo>
                      <a:pt x="7" y="25"/>
                    </a:lnTo>
                    <a:lnTo>
                      <a:pt x="7" y="27"/>
                    </a:lnTo>
                    <a:lnTo>
                      <a:pt x="5" y="27"/>
                    </a:lnTo>
                    <a:lnTo>
                      <a:pt x="4" y="27"/>
                    </a:lnTo>
                    <a:lnTo>
                      <a:pt x="2" y="27"/>
                    </a:lnTo>
                    <a:lnTo>
                      <a:pt x="2" y="25"/>
                    </a:lnTo>
                    <a:lnTo>
                      <a:pt x="2" y="23"/>
                    </a:lnTo>
                    <a:lnTo>
                      <a:pt x="0" y="5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5" y="0"/>
                    </a:lnTo>
                    <a:lnTo>
                      <a:pt x="5" y="2"/>
                    </a:lnTo>
                    <a:lnTo>
                      <a:pt x="7" y="2"/>
                    </a:lnTo>
                    <a:lnTo>
                      <a:pt x="7" y="4"/>
                    </a:lnTo>
                    <a:lnTo>
                      <a:pt x="9" y="23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10" name="Freeform 277"/>
              <p:cNvSpPr>
                <a:spLocks/>
              </p:cNvSpPr>
              <p:nvPr/>
            </p:nvSpPr>
            <p:spPr bwMode="auto">
              <a:xfrm>
                <a:off x="1636" y="1748"/>
                <a:ext cx="8" cy="26"/>
              </a:xfrm>
              <a:custGeom>
                <a:avLst/>
                <a:gdLst>
                  <a:gd name="T0" fmla="*/ 8 w 8"/>
                  <a:gd name="T1" fmla="*/ 23 h 26"/>
                  <a:gd name="T2" fmla="*/ 8 w 8"/>
                  <a:gd name="T3" fmla="*/ 24 h 26"/>
                  <a:gd name="T4" fmla="*/ 8 w 8"/>
                  <a:gd name="T5" fmla="*/ 26 h 26"/>
                  <a:gd name="T6" fmla="*/ 6 w 8"/>
                  <a:gd name="T7" fmla="*/ 26 h 26"/>
                  <a:gd name="T8" fmla="*/ 5 w 8"/>
                  <a:gd name="T9" fmla="*/ 26 h 26"/>
                  <a:gd name="T10" fmla="*/ 3 w 8"/>
                  <a:gd name="T11" fmla="*/ 26 h 26"/>
                  <a:gd name="T12" fmla="*/ 3 w 8"/>
                  <a:gd name="T13" fmla="*/ 24 h 26"/>
                  <a:gd name="T14" fmla="*/ 1 w 8"/>
                  <a:gd name="T15" fmla="*/ 24 h 26"/>
                  <a:gd name="T16" fmla="*/ 0 w 8"/>
                  <a:gd name="T17" fmla="*/ 5 h 26"/>
                  <a:gd name="T18" fmla="*/ 0 w 8"/>
                  <a:gd name="T19" fmla="*/ 3 h 26"/>
                  <a:gd name="T20" fmla="*/ 0 w 8"/>
                  <a:gd name="T21" fmla="*/ 1 h 26"/>
                  <a:gd name="T22" fmla="*/ 1 w 8"/>
                  <a:gd name="T23" fmla="*/ 1 h 26"/>
                  <a:gd name="T24" fmla="*/ 1 w 8"/>
                  <a:gd name="T25" fmla="*/ 0 h 26"/>
                  <a:gd name="T26" fmla="*/ 3 w 8"/>
                  <a:gd name="T27" fmla="*/ 0 h 26"/>
                  <a:gd name="T28" fmla="*/ 5 w 8"/>
                  <a:gd name="T29" fmla="*/ 0 h 26"/>
                  <a:gd name="T30" fmla="*/ 5 w 8"/>
                  <a:gd name="T31" fmla="*/ 1 h 26"/>
                  <a:gd name="T32" fmla="*/ 6 w 8"/>
                  <a:gd name="T33" fmla="*/ 1 h 26"/>
                  <a:gd name="T34" fmla="*/ 6 w 8"/>
                  <a:gd name="T35" fmla="*/ 3 h 26"/>
                  <a:gd name="T36" fmla="*/ 8 w 8"/>
                  <a:gd name="T37" fmla="*/ 23 h 2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8" h="26">
                    <a:moveTo>
                      <a:pt x="8" y="23"/>
                    </a:moveTo>
                    <a:lnTo>
                      <a:pt x="8" y="24"/>
                    </a:lnTo>
                    <a:lnTo>
                      <a:pt x="8" y="26"/>
                    </a:lnTo>
                    <a:lnTo>
                      <a:pt x="6" y="26"/>
                    </a:lnTo>
                    <a:lnTo>
                      <a:pt x="5" y="26"/>
                    </a:lnTo>
                    <a:lnTo>
                      <a:pt x="3" y="26"/>
                    </a:lnTo>
                    <a:lnTo>
                      <a:pt x="3" y="24"/>
                    </a:lnTo>
                    <a:lnTo>
                      <a:pt x="1" y="24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5" y="1"/>
                    </a:lnTo>
                    <a:lnTo>
                      <a:pt x="6" y="1"/>
                    </a:lnTo>
                    <a:lnTo>
                      <a:pt x="6" y="3"/>
                    </a:lnTo>
                    <a:lnTo>
                      <a:pt x="8" y="23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11" name="Freeform 278"/>
              <p:cNvSpPr>
                <a:spLocks/>
              </p:cNvSpPr>
              <p:nvPr/>
            </p:nvSpPr>
            <p:spPr bwMode="auto">
              <a:xfrm>
                <a:off x="1634" y="1728"/>
                <a:ext cx="8" cy="28"/>
              </a:xfrm>
              <a:custGeom>
                <a:avLst/>
                <a:gdLst>
                  <a:gd name="T0" fmla="*/ 8 w 8"/>
                  <a:gd name="T1" fmla="*/ 23 h 28"/>
                  <a:gd name="T2" fmla="*/ 8 w 8"/>
                  <a:gd name="T3" fmla="*/ 25 h 28"/>
                  <a:gd name="T4" fmla="*/ 7 w 8"/>
                  <a:gd name="T5" fmla="*/ 26 h 28"/>
                  <a:gd name="T6" fmla="*/ 7 w 8"/>
                  <a:gd name="T7" fmla="*/ 28 h 28"/>
                  <a:gd name="T8" fmla="*/ 5 w 8"/>
                  <a:gd name="T9" fmla="*/ 28 h 28"/>
                  <a:gd name="T10" fmla="*/ 3 w 8"/>
                  <a:gd name="T11" fmla="*/ 26 h 28"/>
                  <a:gd name="T12" fmla="*/ 2 w 8"/>
                  <a:gd name="T13" fmla="*/ 26 h 28"/>
                  <a:gd name="T14" fmla="*/ 2 w 8"/>
                  <a:gd name="T15" fmla="*/ 25 h 28"/>
                  <a:gd name="T16" fmla="*/ 0 w 8"/>
                  <a:gd name="T17" fmla="*/ 3 h 28"/>
                  <a:gd name="T18" fmla="*/ 0 w 8"/>
                  <a:gd name="T19" fmla="*/ 2 h 28"/>
                  <a:gd name="T20" fmla="*/ 2 w 8"/>
                  <a:gd name="T21" fmla="*/ 2 h 28"/>
                  <a:gd name="T22" fmla="*/ 2 w 8"/>
                  <a:gd name="T23" fmla="*/ 0 h 28"/>
                  <a:gd name="T24" fmla="*/ 3 w 8"/>
                  <a:gd name="T25" fmla="*/ 0 h 28"/>
                  <a:gd name="T26" fmla="*/ 5 w 8"/>
                  <a:gd name="T27" fmla="*/ 0 h 28"/>
                  <a:gd name="T28" fmla="*/ 7 w 8"/>
                  <a:gd name="T29" fmla="*/ 0 h 28"/>
                  <a:gd name="T30" fmla="*/ 7 w 8"/>
                  <a:gd name="T31" fmla="*/ 2 h 28"/>
                  <a:gd name="T32" fmla="*/ 7 w 8"/>
                  <a:gd name="T33" fmla="*/ 3 h 28"/>
                  <a:gd name="T34" fmla="*/ 8 w 8"/>
                  <a:gd name="T35" fmla="*/ 23 h 28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8" h="28">
                    <a:moveTo>
                      <a:pt x="8" y="23"/>
                    </a:moveTo>
                    <a:lnTo>
                      <a:pt x="8" y="25"/>
                    </a:lnTo>
                    <a:lnTo>
                      <a:pt x="7" y="26"/>
                    </a:lnTo>
                    <a:lnTo>
                      <a:pt x="7" y="28"/>
                    </a:lnTo>
                    <a:lnTo>
                      <a:pt x="5" y="28"/>
                    </a:lnTo>
                    <a:lnTo>
                      <a:pt x="3" y="26"/>
                    </a:lnTo>
                    <a:lnTo>
                      <a:pt x="2" y="26"/>
                    </a:lnTo>
                    <a:lnTo>
                      <a:pt x="2" y="25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7" y="0"/>
                    </a:lnTo>
                    <a:lnTo>
                      <a:pt x="7" y="2"/>
                    </a:lnTo>
                    <a:lnTo>
                      <a:pt x="7" y="3"/>
                    </a:lnTo>
                    <a:lnTo>
                      <a:pt x="8" y="23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12" name="Freeform 279"/>
              <p:cNvSpPr>
                <a:spLocks/>
              </p:cNvSpPr>
              <p:nvPr/>
            </p:nvSpPr>
            <p:spPr bwMode="auto">
              <a:xfrm>
                <a:off x="1633" y="1708"/>
                <a:ext cx="8" cy="27"/>
              </a:xfrm>
              <a:custGeom>
                <a:avLst/>
                <a:gdLst>
                  <a:gd name="T0" fmla="*/ 8 w 8"/>
                  <a:gd name="T1" fmla="*/ 23 h 27"/>
                  <a:gd name="T2" fmla="*/ 8 w 8"/>
                  <a:gd name="T3" fmla="*/ 25 h 27"/>
                  <a:gd name="T4" fmla="*/ 6 w 8"/>
                  <a:gd name="T5" fmla="*/ 25 h 27"/>
                  <a:gd name="T6" fmla="*/ 6 w 8"/>
                  <a:gd name="T7" fmla="*/ 27 h 27"/>
                  <a:gd name="T8" fmla="*/ 4 w 8"/>
                  <a:gd name="T9" fmla="*/ 27 h 27"/>
                  <a:gd name="T10" fmla="*/ 3 w 8"/>
                  <a:gd name="T11" fmla="*/ 27 h 27"/>
                  <a:gd name="T12" fmla="*/ 3 w 8"/>
                  <a:gd name="T13" fmla="*/ 25 h 27"/>
                  <a:gd name="T14" fmla="*/ 1 w 8"/>
                  <a:gd name="T15" fmla="*/ 25 h 27"/>
                  <a:gd name="T16" fmla="*/ 1 w 8"/>
                  <a:gd name="T17" fmla="*/ 23 h 27"/>
                  <a:gd name="T18" fmla="*/ 0 w 8"/>
                  <a:gd name="T19" fmla="*/ 4 h 27"/>
                  <a:gd name="T20" fmla="*/ 0 w 8"/>
                  <a:gd name="T21" fmla="*/ 2 h 27"/>
                  <a:gd name="T22" fmla="*/ 0 w 8"/>
                  <a:gd name="T23" fmla="*/ 0 h 27"/>
                  <a:gd name="T24" fmla="*/ 1 w 8"/>
                  <a:gd name="T25" fmla="*/ 0 h 27"/>
                  <a:gd name="T26" fmla="*/ 3 w 8"/>
                  <a:gd name="T27" fmla="*/ 0 h 27"/>
                  <a:gd name="T28" fmla="*/ 4 w 8"/>
                  <a:gd name="T29" fmla="*/ 0 h 27"/>
                  <a:gd name="T30" fmla="*/ 6 w 8"/>
                  <a:gd name="T31" fmla="*/ 0 h 27"/>
                  <a:gd name="T32" fmla="*/ 6 w 8"/>
                  <a:gd name="T33" fmla="*/ 2 h 27"/>
                  <a:gd name="T34" fmla="*/ 6 w 8"/>
                  <a:gd name="T35" fmla="*/ 4 h 27"/>
                  <a:gd name="T36" fmla="*/ 8 w 8"/>
                  <a:gd name="T37" fmla="*/ 23 h 27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8" h="27">
                    <a:moveTo>
                      <a:pt x="8" y="23"/>
                    </a:moveTo>
                    <a:lnTo>
                      <a:pt x="8" y="25"/>
                    </a:lnTo>
                    <a:lnTo>
                      <a:pt x="6" y="25"/>
                    </a:lnTo>
                    <a:lnTo>
                      <a:pt x="6" y="27"/>
                    </a:lnTo>
                    <a:lnTo>
                      <a:pt x="4" y="27"/>
                    </a:lnTo>
                    <a:lnTo>
                      <a:pt x="3" y="27"/>
                    </a:lnTo>
                    <a:lnTo>
                      <a:pt x="3" y="25"/>
                    </a:lnTo>
                    <a:lnTo>
                      <a:pt x="1" y="25"/>
                    </a:lnTo>
                    <a:lnTo>
                      <a:pt x="1" y="23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4" y="0"/>
                    </a:lnTo>
                    <a:lnTo>
                      <a:pt x="6" y="0"/>
                    </a:lnTo>
                    <a:lnTo>
                      <a:pt x="6" y="2"/>
                    </a:lnTo>
                    <a:lnTo>
                      <a:pt x="6" y="4"/>
                    </a:lnTo>
                    <a:lnTo>
                      <a:pt x="8" y="23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13" name="Freeform 280"/>
              <p:cNvSpPr>
                <a:spLocks/>
              </p:cNvSpPr>
              <p:nvPr/>
            </p:nvSpPr>
            <p:spPr bwMode="auto">
              <a:xfrm>
                <a:off x="1631" y="1687"/>
                <a:ext cx="8" cy="28"/>
              </a:xfrm>
              <a:custGeom>
                <a:avLst/>
                <a:gdLst>
                  <a:gd name="T0" fmla="*/ 8 w 8"/>
                  <a:gd name="T1" fmla="*/ 25 h 28"/>
                  <a:gd name="T2" fmla="*/ 8 w 8"/>
                  <a:gd name="T3" fmla="*/ 26 h 28"/>
                  <a:gd name="T4" fmla="*/ 8 w 8"/>
                  <a:gd name="T5" fmla="*/ 28 h 28"/>
                  <a:gd name="T6" fmla="*/ 6 w 8"/>
                  <a:gd name="T7" fmla="*/ 28 h 28"/>
                  <a:gd name="T8" fmla="*/ 5 w 8"/>
                  <a:gd name="T9" fmla="*/ 28 h 28"/>
                  <a:gd name="T10" fmla="*/ 3 w 8"/>
                  <a:gd name="T11" fmla="*/ 28 h 28"/>
                  <a:gd name="T12" fmla="*/ 2 w 8"/>
                  <a:gd name="T13" fmla="*/ 26 h 28"/>
                  <a:gd name="T14" fmla="*/ 2 w 8"/>
                  <a:gd name="T15" fmla="*/ 25 h 28"/>
                  <a:gd name="T16" fmla="*/ 0 w 8"/>
                  <a:gd name="T17" fmla="*/ 3 h 28"/>
                  <a:gd name="T18" fmla="*/ 0 w 8"/>
                  <a:gd name="T19" fmla="*/ 2 h 28"/>
                  <a:gd name="T20" fmla="*/ 2 w 8"/>
                  <a:gd name="T21" fmla="*/ 2 h 28"/>
                  <a:gd name="T22" fmla="*/ 2 w 8"/>
                  <a:gd name="T23" fmla="*/ 0 h 28"/>
                  <a:gd name="T24" fmla="*/ 3 w 8"/>
                  <a:gd name="T25" fmla="*/ 0 h 28"/>
                  <a:gd name="T26" fmla="*/ 5 w 8"/>
                  <a:gd name="T27" fmla="*/ 0 h 28"/>
                  <a:gd name="T28" fmla="*/ 6 w 8"/>
                  <a:gd name="T29" fmla="*/ 2 h 28"/>
                  <a:gd name="T30" fmla="*/ 8 w 8"/>
                  <a:gd name="T31" fmla="*/ 3 h 28"/>
                  <a:gd name="T32" fmla="*/ 8 w 8"/>
                  <a:gd name="T33" fmla="*/ 25 h 28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8" h="28">
                    <a:moveTo>
                      <a:pt x="8" y="25"/>
                    </a:moveTo>
                    <a:lnTo>
                      <a:pt x="8" y="26"/>
                    </a:lnTo>
                    <a:lnTo>
                      <a:pt x="8" y="28"/>
                    </a:lnTo>
                    <a:lnTo>
                      <a:pt x="6" y="28"/>
                    </a:lnTo>
                    <a:lnTo>
                      <a:pt x="5" y="28"/>
                    </a:lnTo>
                    <a:lnTo>
                      <a:pt x="3" y="28"/>
                    </a:lnTo>
                    <a:lnTo>
                      <a:pt x="2" y="26"/>
                    </a:lnTo>
                    <a:lnTo>
                      <a:pt x="2" y="25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6" y="2"/>
                    </a:lnTo>
                    <a:lnTo>
                      <a:pt x="8" y="3"/>
                    </a:lnTo>
                    <a:lnTo>
                      <a:pt x="8" y="25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14" name="Freeform 281"/>
              <p:cNvSpPr>
                <a:spLocks/>
              </p:cNvSpPr>
              <p:nvPr/>
            </p:nvSpPr>
            <p:spPr bwMode="auto">
              <a:xfrm>
                <a:off x="1629" y="1666"/>
                <a:ext cx="10" cy="28"/>
              </a:xfrm>
              <a:custGeom>
                <a:avLst/>
                <a:gdLst>
                  <a:gd name="T0" fmla="*/ 10 w 10"/>
                  <a:gd name="T1" fmla="*/ 24 h 28"/>
                  <a:gd name="T2" fmla="*/ 10 w 10"/>
                  <a:gd name="T3" fmla="*/ 26 h 28"/>
                  <a:gd name="T4" fmla="*/ 8 w 10"/>
                  <a:gd name="T5" fmla="*/ 26 h 28"/>
                  <a:gd name="T6" fmla="*/ 7 w 10"/>
                  <a:gd name="T7" fmla="*/ 28 h 28"/>
                  <a:gd name="T8" fmla="*/ 5 w 10"/>
                  <a:gd name="T9" fmla="*/ 28 h 28"/>
                  <a:gd name="T10" fmla="*/ 4 w 10"/>
                  <a:gd name="T11" fmla="*/ 28 h 28"/>
                  <a:gd name="T12" fmla="*/ 4 w 10"/>
                  <a:gd name="T13" fmla="*/ 26 h 28"/>
                  <a:gd name="T14" fmla="*/ 2 w 10"/>
                  <a:gd name="T15" fmla="*/ 26 h 28"/>
                  <a:gd name="T16" fmla="*/ 2 w 10"/>
                  <a:gd name="T17" fmla="*/ 24 h 28"/>
                  <a:gd name="T18" fmla="*/ 0 w 10"/>
                  <a:gd name="T19" fmla="*/ 5 h 28"/>
                  <a:gd name="T20" fmla="*/ 0 w 10"/>
                  <a:gd name="T21" fmla="*/ 3 h 28"/>
                  <a:gd name="T22" fmla="*/ 2 w 10"/>
                  <a:gd name="T23" fmla="*/ 3 h 28"/>
                  <a:gd name="T24" fmla="*/ 2 w 10"/>
                  <a:gd name="T25" fmla="*/ 2 h 28"/>
                  <a:gd name="T26" fmla="*/ 4 w 10"/>
                  <a:gd name="T27" fmla="*/ 0 h 28"/>
                  <a:gd name="T28" fmla="*/ 5 w 10"/>
                  <a:gd name="T29" fmla="*/ 0 h 28"/>
                  <a:gd name="T30" fmla="*/ 5 w 10"/>
                  <a:gd name="T31" fmla="*/ 2 h 28"/>
                  <a:gd name="T32" fmla="*/ 7 w 10"/>
                  <a:gd name="T33" fmla="*/ 2 h 28"/>
                  <a:gd name="T34" fmla="*/ 7 w 10"/>
                  <a:gd name="T35" fmla="*/ 3 h 28"/>
                  <a:gd name="T36" fmla="*/ 10 w 10"/>
                  <a:gd name="T37" fmla="*/ 24 h 28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10" h="28">
                    <a:moveTo>
                      <a:pt x="10" y="24"/>
                    </a:moveTo>
                    <a:lnTo>
                      <a:pt x="10" y="26"/>
                    </a:lnTo>
                    <a:lnTo>
                      <a:pt x="8" y="26"/>
                    </a:lnTo>
                    <a:lnTo>
                      <a:pt x="7" y="28"/>
                    </a:lnTo>
                    <a:lnTo>
                      <a:pt x="5" y="28"/>
                    </a:lnTo>
                    <a:lnTo>
                      <a:pt x="4" y="28"/>
                    </a:lnTo>
                    <a:lnTo>
                      <a:pt x="4" y="26"/>
                    </a:lnTo>
                    <a:lnTo>
                      <a:pt x="2" y="26"/>
                    </a:lnTo>
                    <a:lnTo>
                      <a:pt x="2" y="24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4" y="0"/>
                    </a:lnTo>
                    <a:lnTo>
                      <a:pt x="5" y="0"/>
                    </a:lnTo>
                    <a:lnTo>
                      <a:pt x="5" y="2"/>
                    </a:lnTo>
                    <a:lnTo>
                      <a:pt x="7" y="2"/>
                    </a:lnTo>
                    <a:lnTo>
                      <a:pt x="7" y="3"/>
                    </a:lnTo>
                    <a:lnTo>
                      <a:pt x="10" y="24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15" name="Freeform 282"/>
              <p:cNvSpPr>
                <a:spLocks/>
              </p:cNvSpPr>
              <p:nvPr/>
            </p:nvSpPr>
            <p:spPr bwMode="auto">
              <a:xfrm>
                <a:off x="1628" y="1646"/>
                <a:ext cx="8" cy="28"/>
              </a:xfrm>
              <a:custGeom>
                <a:avLst/>
                <a:gdLst>
                  <a:gd name="T0" fmla="*/ 8 w 8"/>
                  <a:gd name="T1" fmla="*/ 23 h 28"/>
                  <a:gd name="T2" fmla="*/ 8 w 8"/>
                  <a:gd name="T3" fmla="*/ 25 h 28"/>
                  <a:gd name="T4" fmla="*/ 8 w 8"/>
                  <a:gd name="T5" fmla="*/ 26 h 28"/>
                  <a:gd name="T6" fmla="*/ 6 w 8"/>
                  <a:gd name="T7" fmla="*/ 28 h 28"/>
                  <a:gd name="T8" fmla="*/ 5 w 8"/>
                  <a:gd name="T9" fmla="*/ 28 h 28"/>
                  <a:gd name="T10" fmla="*/ 3 w 8"/>
                  <a:gd name="T11" fmla="*/ 28 h 28"/>
                  <a:gd name="T12" fmla="*/ 3 w 8"/>
                  <a:gd name="T13" fmla="*/ 26 h 28"/>
                  <a:gd name="T14" fmla="*/ 3 w 8"/>
                  <a:gd name="T15" fmla="*/ 25 h 28"/>
                  <a:gd name="T16" fmla="*/ 1 w 8"/>
                  <a:gd name="T17" fmla="*/ 25 h 28"/>
                  <a:gd name="T18" fmla="*/ 0 w 8"/>
                  <a:gd name="T19" fmla="*/ 4 h 28"/>
                  <a:gd name="T20" fmla="*/ 0 w 8"/>
                  <a:gd name="T21" fmla="*/ 2 h 28"/>
                  <a:gd name="T22" fmla="*/ 0 w 8"/>
                  <a:gd name="T23" fmla="*/ 0 h 28"/>
                  <a:gd name="T24" fmla="*/ 1 w 8"/>
                  <a:gd name="T25" fmla="*/ 0 h 28"/>
                  <a:gd name="T26" fmla="*/ 3 w 8"/>
                  <a:gd name="T27" fmla="*/ 0 h 28"/>
                  <a:gd name="T28" fmla="*/ 5 w 8"/>
                  <a:gd name="T29" fmla="*/ 0 h 28"/>
                  <a:gd name="T30" fmla="*/ 6 w 8"/>
                  <a:gd name="T31" fmla="*/ 0 h 28"/>
                  <a:gd name="T32" fmla="*/ 6 w 8"/>
                  <a:gd name="T33" fmla="*/ 2 h 28"/>
                  <a:gd name="T34" fmla="*/ 6 w 8"/>
                  <a:gd name="T35" fmla="*/ 4 h 28"/>
                  <a:gd name="T36" fmla="*/ 8 w 8"/>
                  <a:gd name="T37" fmla="*/ 23 h 28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8" h="28">
                    <a:moveTo>
                      <a:pt x="8" y="23"/>
                    </a:moveTo>
                    <a:lnTo>
                      <a:pt x="8" y="25"/>
                    </a:lnTo>
                    <a:lnTo>
                      <a:pt x="8" y="26"/>
                    </a:lnTo>
                    <a:lnTo>
                      <a:pt x="6" y="28"/>
                    </a:lnTo>
                    <a:lnTo>
                      <a:pt x="5" y="28"/>
                    </a:lnTo>
                    <a:lnTo>
                      <a:pt x="3" y="28"/>
                    </a:lnTo>
                    <a:lnTo>
                      <a:pt x="3" y="26"/>
                    </a:lnTo>
                    <a:lnTo>
                      <a:pt x="3" y="25"/>
                    </a:lnTo>
                    <a:lnTo>
                      <a:pt x="1" y="25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6" y="0"/>
                    </a:lnTo>
                    <a:lnTo>
                      <a:pt x="6" y="2"/>
                    </a:lnTo>
                    <a:lnTo>
                      <a:pt x="6" y="4"/>
                    </a:lnTo>
                    <a:lnTo>
                      <a:pt x="8" y="23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16" name="Freeform 283"/>
              <p:cNvSpPr>
                <a:spLocks/>
              </p:cNvSpPr>
              <p:nvPr/>
            </p:nvSpPr>
            <p:spPr bwMode="auto">
              <a:xfrm>
                <a:off x="1626" y="1625"/>
                <a:ext cx="8" cy="28"/>
              </a:xfrm>
              <a:custGeom>
                <a:avLst/>
                <a:gdLst>
                  <a:gd name="T0" fmla="*/ 8 w 8"/>
                  <a:gd name="T1" fmla="*/ 25 h 28"/>
                  <a:gd name="T2" fmla="*/ 8 w 8"/>
                  <a:gd name="T3" fmla="*/ 26 h 28"/>
                  <a:gd name="T4" fmla="*/ 7 w 8"/>
                  <a:gd name="T5" fmla="*/ 26 h 28"/>
                  <a:gd name="T6" fmla="*/ 7 w 8"/>
                  <a:gd name="T7" fmla="*/ 28 h 28"/>
                  <a:gd name="T8" fmla="*/ 5 w 8"/>
                  <a:gd name="T9" fmla="*/ 28 h 28"/>
                  <a:gd name="T10" fmla="*/ 5 w 8"/>
                  <a:gd name="T11" fmla="*/ 26 h 28"/>
                  <a:gd name="T12" fmla="*/ 3 w 8"/>
                  <a:gd name="T13" fmla="*/ 26 h 28"/>
                  <a:gd name="T14" fmla="*/ 2 w 8"/>
                  <a:gd name="T15" fmla="*/ 26 h 28"/>
                  <a:gd name="T16" fmla="*/ 2 w 8"/>
                  <a:gd name="T17" fmla="*/ 25 h 28"/>
                  <a:gd name="T18" fmla="*/ 0 w 8"/>
                  <a:gd name="T19" fmla="*/ 3 h 28"/>
                  <a:gd name="T20" fmla="*/ 0 w 8"/>
                  <a:gd name="T21" fmla="*/ 2 h 28"/>
                  <a:gd name="T22" fmla="*/ 2 w 8"/>
                  <a:gd name="T23" fmla="*/ 2 h 28"/>
                  <a:gd name="T24" fmla="*/ 2 w 8"/>
                  <a:gd name="T25" fmla="*/ 0 h 28"/>
                  <a:gd name="T26" fmla="*/ 3 w 8"/>
                  <a:gd name="T27" fmla="*/ 0 h 28"/>
                  <a:gd name="T28" fmla="*/ 5 w 8"/>
                  <a:gd name="T29" fmla="*/ 0 h 28"/>
                  <a:gd name="T30" fmla="*/ 7 w 8"/>
                  <a:gd name="T31" fmla="*/ 0 h 28"/>
                  <a:gd name="T32" fmla="*/ 7 w 8"/>
                  <a:gd name="T33" fmla="*/ 2 h 28"/>
                  <a:gd name="T34" fmla="*/ 8 w 8"/>
                  <a:gd name="T35" fmla="*/ 25 h 28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8" h="28">
                    <a:moveTo>
                      <a:pt x="8" y="25"/>
                    </a:moveTo>
                    <a:lnTo>
                      <a:pt x="8" y="26"/>
                    </a:lnTo>
                    <a:lnTo>
                      <a:pt x="7" y="26"/>
                    </a:lnTo>
                    <a:lnTo>
                      <a:pt x="7" y="28"/>
                    </a:lnTo>
                    <a:lnTo>
                      <a:pt x="5" y="28"/>
                    </a:lnTo>
                    <a:lnTo>
                      <a:pt x="5" y="26"/>
                    </a:lnTo>
                    <a:lnTo>
                      <a:pt x="3" y="26"/>
                    </a:lnTo>
                    <a:lnTo>
                      <a:pt x="2" y="26"/>
                    </a:lnTo>
                    <a:lnTo>
                      <a:pt x="2" y="25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7" y="0"/>
                    </a:lnTo>
                    <a:lnTo>
                      <a:pt x="7" y="2"/>
                    </a:lnTo>
                    <a:lnTo>
                      <a:pt x="8" y="25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17" name="Freeform 284"/>
              <p:cNvSpPr>
                <a:spLocks/>
              </p:cNvSpPr>
              <p:nvPr/>
            </p:nvSpPr>
            <p:spPr bwMode="auto">
              <a:xfrm>
                <a:off x="1624" y="1602"/>
                <a:ext cx="9" cy="30"/>
              </a:xfrm>
              <a:custGeom>
                <a:avLst/>
                <a:gdLst>
                  <a:gd name="T0" fmla="*/ 9 w 9"/>
                  <a:gd name="T1" fmla="*/ 25 h 30"/>
                  <a:gd name="T2" fmla="*/ 9 w 9"/>
                  <a:gd name="T3" fmla="*/ 26 h 30"/>
                  <a:gd name="T4" fmla="*/ 9 w 9"/>
                  <a:gd name="T5" fmla="*/ 28 h 30"/>
                  <a:gd name="T6" fmla="*/ 7 w 9"/>
                  <a:gd name="T7" fmla="*/ 28 h 30"/>
                  <a:gd name="T8" fmla="*/ 7 w 9"/>
                  <a:gd name="T9" fmla="*/ 30 h 30"/>
                  <a:gd name="T10" fmla="*/ 5 w 9"/>
                  <a:gd name="T11" fmla="*/ 30 h 30"/>
                  <a:gd name="T12" fmla="*/ 4 w 9"/>
                  <a:gd name="T13" fmla="*/ 30 h 30"/>
                  <a:gd name="T14" fmla="*/ 4 w 9"/>
                  <a:gd name="T15" fmla="*/ 28 h 30"/>
                  <a:gd name="T16" fmla="*/ 2 w 9"/>
                  <a:gd name="T17" fmla="*/ 28 h 30"/>
                  <a:gd name="T18" fmla="*/ 2 w 9"/>
                  <a:gd name="T19" fmla="*/ 26 h 30"/>
                  <a:gd name="T20" fmla="*/ 0 w 9"/>
                  <a:gd name="T21" fmla="*/ 5 h 30"/>
                  <a:gd name="T22" fmla="*/ 0 w 9"/>
                  <a:gd name="T23" fmla="*/ 3 h 30"/>
                  <a:gd name="T24" fmla="*/ 0 w 9"/>
                  <a:gd name="T25" fmla="*/ 2 h 30"/>
                  <a:gd name="T26" fmla="*/ 2 w 9"/>
                  <a:gd name="T27" fmla="*/ 2 h 30"/>
                  <a:gd name="T28" fmla="*/ 4 w 9"/>
                  <a:gd name="T29" fmla="*/ 0 h 30"/>
                  <a:gd name="T30" fmla="*/ 5 w 9"/>
                  <a:gd name="T31" fmla="*/ 0 h 30"/>
                  <a:gd name="T32" fmla="*/ 5 w 9"/>
                  <a:gd name="T33" fmla="*/ 2 h 30"/>
                  <a:gd name="T34" fmla="*/ 7 w 9"/>
                  <a:gd name="T35" fmla="*/ 2 h 30"/>
                  <a:gd name="T36" fmla="*/ 7 w 9"/>
                  <a:gd name="T37" fmla="*/ 3 h 30"/>
                  <a:gd name="T38" fmla="*/ 7 w 9"/>
                  <a:gd name="T39" fmla="*/ 5 h 30"/>
                  <a:gd name="T40" fmla="*/ 9 w 9"/>
                  <a:gd name="T41" fmla="*/ 25 h 30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9" h="30">
                    <a:moveTo>
                      <a:pt x="9" y="25"/>
                    </a:moveTo>
                    <a:lnTo>
                      <a:pt x="9" y="26"/>
                    </a:lnTo>
                    <a:lnTo>
                      <a:pt x="9" y="28"/>
                    </a:lnTo>
                    <a:lnTo>
                      <a:pt x="7" y="28"/>
                    </a:lnTo>
                    <a:lnTo>
                      <a:pt x="7" y="30"/>
                    </a:lnTo>
                    <a:lnTo>
                      <a:pt x="5" y="30"/>
                    </a:lnTo>
                    <a:lnTo>
                      <a:pt x="4" y="30"/>
                    </a:lnTo>
                    <a:lnTo>
                      <a:pt x="4" y="28"/>
                    </a:lnTo>
                    <a:lnTo>
                      <a:pt x="2" y="28"/>
                    </a:lnTo>
                    <a:lnTo>
                      <a:pt x="2" y="26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4" y="0"/>
                    </a:lnTo>
                    <a:lnTo>
                      <a:pt x="5" y="0"/>
                    </a:lnTo>
                    <a:lnTo>
                      <a:pt x="5" y="2"/>
                    </a:lnTo>
                    <a:lnTo>
                      <a:pt x="7" y="2"/>
                    </a:lnTo>
                    <a:lnTo>
                      <a:pt x="7" y="3"/>
                    </a:lnTo>
                    <a:lnTo>
                      <a:pt x="7" y="5"/>
                    </a:lnTo>
                    <a:lnTo>
                      <a:pt x="9" y="25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18" name="Freeform 285"/>
              <p:cNvSpPr>
                <a:spLocks/>
              </p:cNvSpPr>
              <p:nvPr/>
            </p:nvSpPr>
            <p:spPr bwMode="auto">
              <a:xfrm>
                <a:off x="1623" y="1581"/>
                <a:ext cx="8" cy="29"/>
              </a:xfrm>
              <a:custGeom>
                <a:avLst/>
                <a:gdLst>
                  <a:gd name="T0" fmla="*/ 8 w 8"/>
                  <a:gd name="T1" fmla="*/ 26 h 29"/>
                  <a:gd name="T2" fmla="*/ 8 w 8"/>
                  <a:gd name="T3" fmla="*/ 28 h 29"/>
                  <a:gd name="T4" fmla="*/ 8 w 8"/>
                  <a:gd name="T5" fmla="*/ 29 h 29"/>
                  <a:gd name="T6" fmla="*/ 6 w 8"/>
                  <a:gd name="T7" fmla="*/ 29 h 29"/>
                  <a:gd name="T8" fmla="*/ 5 w 8"/>
                  <a:gd name="T9" fmla="*/ 29 h 29"/>
                  <a:gd name="T10" fmla="*/ 3 w 8"/>
                  <a:gd name="T11" fmla="*/ 29 h 29"/>
                  <a:gd name="T12" fmla="*/ 1 w 8"/>
                  <a:gd name="T13" fmla="*/ 28 h 29"/>
                  <a:gd name="T14" fmla="*/ 1 w 8"/>
                  <a:gd name="T15" fmla="*/ 26 h 29"/>
                  <a:gd name="T16" fmla="*/ 0 w 8"/>
                  <a:gd name="T17" fmla="*/ 5 h 29"/>
                  <a:gd name="T18" fmla="*/ 0 w 8"/>
                  <a:gd name="T19" fmla="*/ 3 h 29"/>
                  <a:gd name="T20" fmla="*/ 1 w 8"/>
                  <a:gd name="T21" fmla="*/ 1 h 29"/>
                  <a:gd name="T22" fmla="*/ 1 w 8"/>
                  <a:gd name="T23" fmla="*/ 0 h 29"/>
                  <a:gd name="T24" fmla="*/ 3 w 8"/>
                  <a:gd name="T25" fmla="*/ 0 h 29"/>
                  <a:gd name="T26" fmla="*/ 5 w 8"/>
                  <a:gd name="T27" fmla="*/ 0 h 29"/>
                  <a:gd name="T28" fmla="*/ 5 w 8"/>
                  <a:gd name="T29" fmla="*/ 1 h 29"/>
                  <a:gd name="T30" fmla="*/ 6 w 8"/>
                  <a:gd name="T31" fmla="*/ 3 h 29"/>
                  <a:gd name="T32" fmla="*/ 8 w 8"/>
                  <a:gd name="T33" fmla="*/ 26 h 29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8" h="29">
                    <a:moveTo>
                      <a:pt x="8" y="26"/>
                    </a:moveTo>
                    <a:lnTo>
                      <a:pt x="8" y="28"/>
                    </a:lnTo>
                    <a:lnTo>
                      <a:pt x="8" y="29"/>
                    </a:lnTo>
                    <a:lnTo>
                      <a:pt x="6" y="29"/>
                    </a:lnTo>
                    <a:lnTo>
                      <a:pt x="5" y="29"/>
                    </a:lnTo>
                    <a:lnTo>
                      <a:pt x="3" y="29"/>
                    </a:lnTo>
                    <a:lnTo>
                      <a:pt x="1" y="28"/>
                    </a:lnTo>
                    <a:lnTo>
                      <a:pt x="1" y="26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5" y="1"/>
                    </a:lnTo>
                    <a:lnTo>
                      <a:pt x="6" y="3"/>
                    </a:lnTo>
                    <a:lnTo>
                      <a:pt x="8" y="26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19" name="Freeform 286"/>
              <p:cNvSpPr>
                <a:spLocks/>
              </p:cNvSpPr>
              <p:nvPr/>
            </p:nvSpPr>
            <p:spPr bwMode="auto">
              <a:xfrm>
                <a:off x="1621" y="1560"/>
                <a:ext cx="8" cy="29"/>
              </a:xfrm>
              <a:custGeom>
                <a:avLst/>
                <a:gdLst>
                  <a:gd name="T0" fmla="*/ 8 w 8"/>
                  <a:gd name="T1" fmla="*/ 24 h 29"/>
                  <a:gd name="T2" fmla="*/ 8 w 8"/>
                  <a:gd name="T3" fmla="*/ 26 h 29"/>
                  <a:gd name="T4" fmla="*/ 8 w 8"/>
                  <a:gd name="T5" fmla="*/ 27 h 29"/>
                  <a:gd name="T6" fmla="*/ 7 w 8"/>
                  <a:gd name="T7" fmla="*/ 27 h 29"/>
                  <a:gd name="T8" fmla="*/ 7 w 8"/>
                  <a:gd name="T9" fmla="*/ 29 h 29"/>
                  <a:gd name="T10" fmla="*/ 5 w 8"/>
                  <a:gd name="T11" fmla="*/ 29 h 29"/>
                  <a:gd name="T12" fmla="*/ 3 w 8"/>
                  <a:gd name="T13" fmla="*/ 29 h 29"/>
                  <a:gd name="T14" fmla="*/ 3 w 8"/>
                  <a:gd name="T15" fmla="*/ 27 h 29"/>
                  <a:gd name="T16" fmla="*/ 2 w 8"/>
                  <a:gd name="T17" fmla="*/ 27 h 29"/>
                  <a:gd name="T18" fmla="*/ 2 w 8"/>
                  <a:gd name="T19" fmla="*/ 26 h 29"/>
                  <a:gd name="T20" fmla="*/ 0 w 8"/>
                  <a:gd name="T21" fmla="*/ 4 h 29"/>
                  <a:gd name="T22" fmla="*/ 0 w 8"/>
                  <a:gd name="T23" fmla="*/ 3 h 29"/>
                  <a:gd name="T24" fmla="*/ 0 w 8"/>
                  <a:gd name="T25" fmla="*/ 1 h 29"/>
                  <a:gd name="T26" fmla="*/ 2 w 8"/>
                  <a:gd name="T27" fmla="*/ 1 h 29"/>
                  <a:gd name="T28" fmla="*/ 2 w 8"/>
                  <a:gd name="T29" fmla="*/ 0 h 29"/>
                  <a:gd name="T30" fmla="*/ 3 w 8"/>
                  <a:gd name="T31" fmla="*/ 0 h 29"/>
                  <a:gd name="T32" fmla="*/ 5 w 8"/>
                  <a:gd name="T33" fmla="*/ 1 h 29"/>
                  <a:gd name="T34" fmla="*/ 7 w 8"/>
                  <a:gd name="T35" fmla="*/ 1 h 29"/>
                  <a:gd name="T36" fmla="*/ 7 w 8"/>
                  <a:gd name="T37" fmla="*/ 3 h 29"/>
                  <a:gd name="T38" fmla="*/ 8 w 8"/>
                  <a:gd name="T39" fmla="*/ 24 h 29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8" h="29">
                    <a:moveTo>
                      <a:pt x="8" y="24"/>
                    </a:moveTo>
                    <a:lnTo>
                      <a:pt x="8" y="26"/>
                    </a:lnTo>
                    <a:lnTo>
                      <a:pt x="8" y="27"/>
                    </a:lnTo>
                    <a:lnTo>
                      <a:pt x="7" y="27"/>
                    </a:lnTo>
                    <a:lnTo>
                      <a:pt x="7" y="29"/>
                    </a:lnTo>
                    <a:lnTo>
                      <a:pt x="5" y="29"/>
                    </a:lnTo>
                    <a:lnTo>
                      <a:pt x="3" y="29"/>
                    </a:lnTo>
                    <a:lnTo>
                      <a:pt x="3" y="27"/>
                    </a:lnTo>
                    <a:lnTo>
                      <a:pt x="2" y="27"/>
                    </a:lnTo>
                    <a:lnTo>
                      <a:pt x="2" y="26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1"/>
                    </a:lnTo>
                    <a:lnTo>
                      <a:pt x="7" y="1"/>
                    </a:lnTo>
                    <a:lnTo>
                      <a:pt x="7" y="3"/>
                    </a:lnTo>
                    <a:lnTo>
                      <a:pt x="8" y="24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20" name="Freeform 287"/>
              <p:cNvSpPr>
                <a:spLocks/>
              </p:cNvSpPr>
              <p:nvPr/>
            </p:nvSpPr>
            <p:spPr bwMode="auto">
              <a:xfrm>
                <a:off x="1619" y="1538"/>
                <a:ext cx="9" cy="30"/>
              </a:xfrm>
              <a:custGeom>
                <a:avLst/>
                <a:gdLst>
                  <a:gd name="T0" fmla="*/ 9 w 9"/>
                  <a:gd name="T1" fmla="*/ 25 h 30"/>
                  <a:gd name="T2" fmla="*/ 9 w 9"/>
                  <a:gd name="T3" fmla="*/ 26 h 30"/>
                  <a:gd name="T4" fmla="*/ 9 w 9"/>
                  <a:gd name="T5" fmla="*/ 28 h 30"/>
                  <a:gd name="T6" fmla="*/ 7 w 9"/>
                  <a:gd name="T7" fmla="*/ 28 h 30"/>
                  <a:gd name="T8" fmla="*/ 7 w 9"/>
                  <a:gd name="T9" fmla="*/ 30 h 30"/>
                  <a:gd name="T10" fmla="*/ 5 w 9"/>
                  <a:gd name="T11" fmla="*/ 30 h 30"/>
                  <a:gd name="T12" fmla="*/ 4 w 9"/>
                  <a:gd name="T13" fmla="*/ 30 h 30"/>
                  <a:gd name="T14" fmla="*/ 4 w 9"/>
                  <a:gd name="T15" fmla="*/ 28 h 30"/>
                  <a:gd name="T16" fmla="*/ 2 w 9"/>
                  <a:gd name="T17" fmla="*/ 26 h 30"/>
                  <a:gd name="T18" fmla="*/ 0 w 9"/>
                  <a:gd name="T19" fmla="*/ 5 h 30"/>
                  <a:gd name="T20" fmla="*/ 0 w 9"/>
                  <a:gd name="T21" fmla="*/ 4 h 30"/>
                  <a:gd name="T22" fmla="*/ 0 w 9"/>
                  <a:gd name="T23" fmla="*/ 2 h 30"/>
                  <a:gd name="T24" fmla="*/ 2 w 9"/>
                  <a:gd name="T25" fmla="*/ 2 h 30"/>
                  <a:gd name="T26" fmla="*/ 2 w 9"/>
                  <a:gd name="T27" fmla="*/ 0 h 30"/>
                  <a:gd name="T28" fmla="*/ 4 w 9"/>
                  <a:gd name="T29" fmla="*/ 0 h 30"/>
                  <a:gd name="T30" fmla="*/ 5 w 9"/>
                  <a:gd name="T31" fmla="*/ 0 h 30"/>
                  <a:gd name="T32" fmla="*/ 5 w 9"/>
                  <a:gd name="T33" fmla="*/ 2 h 30"/>
                  <a:gd name="T34" fmla="*/ 7 w 9"/>
                  <a:gd name="T35" fmla="*/ 2 h 30"/>
                  <a:gd name="T36" fmla="*/ 7 w 9"/>
                  <a:gd name="T37" fmla="*/ 4 h 30"/>
                  <a:gd name="T38" fmla="*/ 9 w 9"/>
                  <a:gd name="T39" fmla="*/ 25 h 30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9" h="30">
                    <a:moveTo>
                      <a:pt x="9" y="25"/>
                    </a:moveTo>
                    <a:lnTo>
                      <a:pt x="9" y="26"/>
                    </a:lnTo>
                    <a:lnTo>
                      <a:pt x="9" y="28"/>
                    </a:lnTo>
                    <a:lnTo>
                      <a:pt x="7" y="28"/>
                    </a:lnTo>
                    <a:lnTo>
                      <a:pt x="7" y="30"/>
                    </a:lnTo>
                    <a:lnTo>
                      <a:pt x="5" y="30"/>
                    </a:lnTo>
                    <a:lnTo>
                      <a:pt x="4" y="30"/>
                    </a:lnTo>
                    <a:lnTo>
                      <a:pt x="4" y="28"/>
                    </a:lnTo>
                    <a:lnTo>
                      <a:pt x="2" y="26"/>
                    </a:lnTo>
                    <a:lnTo>
                      <a:pt x="0" y="5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5" y="0"/>
                    </a:lnTo>
                    <a:lnTo>
                      <a:pt x="5" y="2"/>
                    </a:lnTo>
                    <a:lnTo>
                      <a:pt x="7" y="2"/>
                    </a:lnTo>
                    <a:lnTo>
                      <a:pt x="7" y="4"/>
                    </a:lnTo>
                    <a:lnTo>
                      <a:pt x="9" y="25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21" name="Freeform 288"/>
              <p:cNvSpPr>
                <a:spLocks/>
              </p:cNvSpPr>
              <p:nvPr/>
            </p:nvSpPr>
            <p:spPr bwMode="auto">
              <a:xfrm>
                <a:off x="1616" y="1517"/>
                <a:ext cx="10" cy="28"/>
              </a:xfrm>
              <a:custGeom>
                <a:avLst/>
                <a:gdLst>
                  <a:gd name="T0" fmla="*/ 10 w 10"/>
                  <a:gd name="T1" fmla="*/ 25 h 28"/>
                  <a:gd name="T2" fmla="*/ 10 w 10"/>
                  <a:gd name="T3" fmla="*/ 26 h 28"/>
                  <a:gd name="T4" fmla="*/ 8 w 10"/>
                  <a:gd name="T5" fmla="*/ 26 h 28"/>
                  <a:gd name="T6" fmla="*/ 8 w 10"/>
                  <a:gd name="T7" fmla="*/ 28 h 28"/>
                  <a:gd name="T8" fmla="*/ 7 w 10"/>
                  <a:gd name="T9" fmla="*/ 28 h 28"/>
                  <a:gd name="T10" fmla="*/ 5 w 10"/>
                  <a:gd name="T11" fmla="*/ 28 h 28"/>
                  <a:gd name="T12" fmla="*/ 3 w 10"/>
                  <a:gd name="T13" fmla="*/ 28 h 28"/>
                  <a:gd name="T14" fmla="*/ 3 w 10"/>
                  <a:gd name="T15" fmla="*/ 26 h 28"/>
                  <a:gd name="T16" fmla="*/ 0 w 10"/>
                  <a:gd name="T17" fmla="*/ 3 h 28"/>
                  <a:gd name="T18" fmla="*/ 2 w 10"/>
                  <a:gd name="T19" fmla="*/ 2 h 28"/>
                  <a:gd name="T20" fmla="*/ 3 w 10"/>
                  <a:gd name="T21" fmla="*/ 0 h 28"/>
                  <a:gd name="T22" fmla="*/ 5 w 10"/>
                  <a:gd name="T23" fmla="*/ 0 h 28"/>
                  <a:gd name="T24" fmla="*/ 7 w 10"/>
                  <a:gd name="T25" fmla="*/ 0 h 28"/>
                  <a:gd name="T26" fmla="*/ 7 w 10"/>
                  <a:gd name="T27" fmla="*/ 2 h 28"/>
                  <a:gd name="T28" fmla="*/ 8 w 10"/>
                  <a:gd name="T29" fmla="*/ 2 h 28"/>
                  <a:gd name="T30" fmla="*/ 8 w 10"/>
                  <a:gd name="T31" fmla="*/ 3 h 28"/>
                  <a:gd name="T32" fmla="*/ 10 w 10"/>
                  <a:gd name="T33" fmla="*/ 25 h 28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10" h="28">
                    <a:moveTo>
                      <a:pt x="10" y="25"/>
                    </a:moveTo>
                    <a:lnTo>
                      <a:pt x="10" y="26"/>
                    </a:lnTo>
                    <a:lnTo>
                      <a:pt x="8" y="26"/>
                    </a:lnTo>
                    <a:lnTo>
                      <a:pt x="8" y="28"/>
                    </a:lnTo>
                    <a:lnTo>
                      <a:pt x="7" y="28"/>
                    </a:lnTo>
                    <a:lnTo>
                      <a:pt x="5" y="28"/>
                    </a:lnTo>
                    <a:lnTo>
                      <a:pt x="3" y="28"/>
                    </a:lnTo>
                    <a:lnTo>
                      <a:pt x="3" y="26"/>
                    </a:lnTo>
                    <a:lnTo>
                      <a:pt x="0" y="3"/>
                    </a:lnTo>
                    <a:lnTo>
                      <a:pt x="2" y="2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7" y="0"/>
                    </a:lnTo>
                    <a:lnTo>
                      <a:pt x="7" y="2"/>
                    </a:lnTo>
                    <a:lnTo>
                      <a:pt x="8" y="2"/>
                    </a:lnTo>
                    <a:lnTo>
                      <a:pt x="8" y="3"/>
                    </a:lnTo>
                    <a:lnTo>
                      <a:pt x="10" y="25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22" name="Freeform 289"/>
              <p:cNvSpPr>
                <a:spLocks/>
              </p:cNvSpPr>
              <p:nvPr/>
            </p:nvSpPr>
            <p:spPr bwMode="auto">
              <a:xfrm>
                <a:off x="1616" y="1496"/>
                <a:ext cx="8" cy="28"/>
              </a:xfrm>
              <a:custGeom>
                <a:avLst/>
                <a:gdLst>
                  <a:gd name="T0" fmla="*/ 8 w 8"/>
                  <a:gd name="T1" fmla="*/ 24 h 28"/>
                  <a:gd name="T2" fmla="*/ 8 w 8"/>
                  <a:gd name="T3" fmla="*/ 26 h 28"/>
                  <a:gd name="T4" fmla="*/ 7 w 8"/>
                  <a:gd name="T5" fmla="*/ 28 h 28"/>
                  <a:gd name="T6" fmla="*/ 5 w 8"/>
                  <a:gd name="T7" fmla="*/ 28 h 28"/>
                  <a:gd name="T8" fmla="*/ 3 w 8"/>
                  <a:gd name="T9" fmla="*/ 28 h 28"/>
                  <a:gd name="T10" fmla="*/ 2 w 8"/>
                  <a:gd name="T11" fmla="*/ 28 h 28"/>
                  <a:gd name="T12" fmla="*/ 2 w 8"/>
                  <a:gd name="T13" fmla="*/ 26 h 28"/>
                  <a:gd name="T14" fmla="*/ 2 w 8"/>
                  <a:gd name="T15" fmla="*/ 24 h 28"/>
                  <a:gd name="T16" fmla="*/ 0 w 8"/>
                  <a:gd name="T17" fmla="*/ 24 h 28"/>
                  <a:gd name="T18" fmla="*/ 0 w 8"/>
                  <a:gd name="T19" fmla="*/ 3 h 28"/>
                  <a:gd name="T20" fmla="*/ 0 w 8"/>
                  <a:gd name="T21" fmla="*/ 1 h 28"/>
                  <a:gd name="T22" fmla="*/ 0 w 8"/>
                  <a:gd name="T23" fmla="*/ 0 h 28"/>
                  <a:gd name="T24" fmla="*/ 2 w 8"/>
                  <a:gd name="T25" fmla="*/ 0 h 28"/>
                  <a:gd name="T26" fmla="*/ 3 w 8"/>
                  <a:gd name="T27" fmla="*/ 0 h 28"/>
                  <a:gd name="T28" fmla="*/ 5 w 8"/>
                  <a:gd name="T29" fmla="*/ 0 h 28"/>
                  <a:gd name="T30" fmla="*/ 7 w 8"/>
                  <a:gd name="T31" fmla="*/ 0 h 28"/>
                  <a:gd name="T32" fmla="*/ 7 w 8"/>
                  <a:gd name="T33" fmla="*/ 1 h 28"/>
                  <a:gd name="T34" fmla="*/ 7 w 8"/>
                  <a:gd name="T35" fmla="*/ 3 h 28"/>
                  <a:gd name="T36" fmla="*/ 8 w 8"/>
                  <a:gd name="T37" fmla="*/ 24 h 28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8" h="28">
                    <a:moveTo>
                      <a:pt x="8" y="24"/>
                    </a:moveTo>
                    <a:lnTo>
                      <a:pt x="8" y="26"/>
                    </a:lnTo>
                    <a:lnTo>
                      <a:pt x="7" y="28"/>
                    </a:lnTo>
                    <a:lnTo>
                      <a:pt x="5" y="28"/>
                    </a:lnTo>
                    <a:lnTo>
                      <a:pt x="3" y="28"/>
                    </a:lnTo>
                    <a:lnTo>
                      <a:pt x="2" y="28"/>
                    </a:lnTo>
                    <a:lnTo>
                      <a:pt x="2" y="26"/>
                    </a:lnTo>
                    <a:lnTo>
                      <a:pt x="2" y="24"/>
                    </a:lnTo>
                    <a:lnTo>
                      <a:pt x="0" y="24"/>
                    </a:lnTo>
                    <a:lnTo>
                      <a:pt x="0" y="3"/>
                    </a:lnTo>
                    <a:lnTo>
                      <a:pt x="0" y="1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7" y="0"/>
                    </a:lnTo>
                    <a:lnTo>
                      <a:pt x="7" y="1"/>
                    </a:lnTo>
                    <a:lnTo>
                      <a:pt x="7" y="3"/>
                    </a:lnTo>
                    <a:lnTo>
                      <a:pt x="8" y="24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23" name="Freeform 290"/>
              <p:cNvSpPr>
                <a:spLocks/>
              </p:cNvSpPr>
              <p:nvPr/>
            </p:nvSpPr>
            <p:spPr bwMode="auto">
              <a:xfrm>
                <a:off x="1615" y="1473"/>
                <a:ext cx="8" cy="29"/>
              </a:xfrm>
              <a:custGeom>
                <a:avLst/>
                <a:gdLst>
                  <a:gd name="T0" fmla="*/ 8 w 8"/>
                  <a:gd name="T1" fmla="*/ 26 h 29"/>
                  <a:gd name="T2" fmla="*/ 8 w 8"/>
                  <a:gd name="T3" fmla="*/ 28 h 29"/>
                  <a:gd name="T4" fmla="*/ 6 w 8"/>
                  <a:gd name="T5" fmla="*/ 28 h 29"/>
                  <a:gd name="T6" fmla="*/ 6 w 8"/>
                  <a:gd name="T7" fmla="*/ 29 h 29"/>
                  <a:gd name="T8" fmla="*/ 4 w 8"/>
                  <a:gd name="T9" fmla="*/ 29 h 29"/>
                  <a:gd name="T10" fmla="*/ 3 w 8"/>
                  <a:gd name="T11" fmla="*/ 29 h 29"/>
                  <a:gd name="T12" fmla="*/ 1 w 8"/>
                  <a:gd name="T13" fmla="*/ 29 h 29"/>
                  <a:gd name="T14" fmla="*/ 1 w 8"/>
                  <a:gd name="T15" fmla="*/ 28 h 29"/>
                  <a:gd name="T16" fmla="*/ 1 w 8"/>
                  <a:gd name="T17" fmla="*/ 26 h 29"/>
                  <a:gd name="T18" fmla="*/ 0 w 8"/>
                  <a:gd name="T19" fmla="*/ 5 h 29"/>
                  <a:gd name="T20" fmla="*/ 0 w 8"/>
                  <a:gd name="T21" fmla="*/ 3 h 29"/>
                  <a:gd name="T22" fmla="*/ 0 w 8"/>
                  <a:gd name="T23" fmla="*/ 1 h 29"/>
                  <a:gd name="T24" fmla="*/ 1 w 8"/>
                  <a:gd name="T25" fmla="*/ 0 h 29"/>
                  <a:gd name="T26" fmla="*/ 3 w 8"/>
                  <a:gd name="T27" fmla="*/ 0 h 29"/>
                  <a:gd name="T28" fmla="*/ 4 w 8"/>
                  <a:gd name="T29" fmla="*/ 0 h 29"/>
                  <a:gd name="T30" fmla="*/ 4 w 8"/>
                  <a:gd name="T31" fmla="*/ 1 h 29"/>
                  <a:gd name="T32" fmla="*/ 4 w 8"/>
                  <a:gd name="T33" fmla="*/ 3 h 29"/>
                  <a:gd name="T34" fmla="*/ 8 w 8"/>
                  <a:gd name="T35" fmla="*/ 26 h 29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8" h="29">
                    <a:moveTo>
                      <a:pt x="8" y="26"/>
                    </a:moveTo>
                    <a:lnTo>
                      <a:pt x="8" y="28"/>
                    </a:lnTo>
                    <a:lnTo>
                      <a:pt x="6" y="28"/>
                    </a:lnTo>
                    <a:lnTo>
                      <a:pt x="6" y="29"/>
                    </a:lnTo>
                    <a:lnTo>
                      <a:pt x="4" y="29"/>
                    </a:lnTo>
                    <a:lnTo>
                      <a:pt x="3" y="29"/>
                    </a:lnTo>
                    <a:lnTo>
                      <a:pt x="1" y="29"/>
                    </a:lnTo>
                    <a:lnTo>
                      <a:pt x="1" y="28"/>
                    </a:lnTo>
                    <a:lnTo>
                      <a:pt x="1" y="26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0" y="1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4" y="0"/>
                    </a:lnTo>
                    <a:lnTo>
                      <a:pt x="4" y="1"/>
                    </a:lnTo>
                    <a:lnTo>
                      <a:pt x="4" y="3"/>
                    </a:lnTo>
                    <a:lnTo>
                      <a:pt x="8" y="26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24" name="Freeform 291"/>
              <p:cNvSpPr>
                <a:spLocks/>
              </p:cNvSpPr>
              <p:nvPr/>
            </p:nvSpPr>
            <p:spPr bwMode="auto">
              <a:xfrm>
                <a:off x="1611" y="1450"/>
                <a:ext cx="8" cy="29"/>
              </a:xfrm>
              <a:custGeom>
                <a:avLst/>
                <a:gdLst>
                  <a:gd name="T0" fmla="*/ 8 w 8"/>
                  <a:gd name="T1" fmla="*/ 26 h 29"/>
                  <a:gd name="T2" fmla="*/ 8 w 8"/>
                  <a:gd name="T3" fmla="*/ 28 h 29"/>
                  <a:gd name="T4" fmla="*/ 8 w 8"/>
                  <a:gd name="T5" fmla="*/ 29 h 29"/>
                  <a:gd name="T6" fmla="*/ 7 w 8"/>
                  <a:gd name="T7" fmla="*/ 29 h 29"/>
                  <a:gd name="T8" fmla="*/ 5 w 8"/>
                  <a:gd name="T9" fmla="*/ 29 h 29"/>
                  <a:gd name="T10" fmla="*/ 4 w 8"/>
                  <a:gd name="T11" fmla="*/ 29 h 29"/>
                  <a:gd name="T12" fmla="*/ 4 w 8"/>
                  <a:gd name="T13" fmla="*/ 28 h 29"/>
                  <a:gd name="T14" fmla="*/ 0 w 8"/>
                  <a:gd name="T15" fmla="*/ 5 h 29"/>
                  <a:gd name="T16" fmla="*/ 0 w 8"/>
                  <a:gd name="T17" fmla="*/ 3 h 29"/>
                  <a:gd name="T18" fmla="*/ 2 w 8"/>
                  <a:gd name="T19" fmla="*/ 3 h 29"/>
                  <a:gd name="T20" fmla="*/ 2 w 8"/>
                  <a:gd name="T21" fmla="*/ 2 h 29"/>
                  <a:gd name="T22" fmla="*/ 4 w 8"/>
                  <a:gd name="T23" fmla="*/ 2 h 29"/>
                  <a:gd name="T24" fmla="*/ 4 w 8"/>
                  <a:gd name="T25" fmla="*/ 0 h 29"/>
                  <a:gd name="T26" fmla="*/ 5 w 8"/>
                  <a:gd name="T27" fmla="*/ 0 h 29"/>
                  <a:gd name="T28" fmla="*/ 5 w 8"/>
                  <a:gd name="T29" fmla="*/ 2 h 29"/>
                  <a:gd name="T30" fmla="*/ 7 w 8"/>
                  <a:gd name="T31" fmla="*/ 2 h 29"/>
                  <a:gd name="T32" fmla="*/ 7 w 8"/>
                  <a:gd name="T33" fmla="*/ 3 h 29"/>
                  <a:gd name="T34" fmla="*/ 8 w 8"/>
                  <a:gd name="T35" fmla="*/ 3 h 29"/>
                  <a:gd name="T36" fmla="*/ 8 w 8"/>
                  <a:gd name="T37" fmla="*/ 26 h 29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8" h="29">
                    <a:moveTo>
                      <a:pt x="8" y="26"/>
                    </a:moveTo>
                    <a:lnTo>
                      <a:pt x="8" y="28"/>
                    </a:lnTo>
                    <a:lnTo>
                      <a:pt x="8" y="29"/>
                    </a:lnTo>
                    <a:lnTo>
                      <a:pt x="7" y="29"/>
                    </a:lnTo>
                    <a:lnTo>
                      <a:pt x="5" y="29"/>
                    </a:lnTo>
                    <a:lnTo>
                      <a:pt x="4" y="29"/>
                    </a:lnTo>
                    <a:lnTo>
                      <a:pt x="4" y="28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4" y="2"/>
                    </a:lnTo>
                    <a:lnTo>
                      <a:pt x="4" y="0"/>
                    </a:lnTo>
                    <a:lnTo>
                      <a:pt x="5" y="0"/>
                    </a:lnTo>
                    <a:lnTo>
                      <a:pt x="5" y="2"/>
                    </a:lnTo>
                    <a:lnTo>
                      <a:pt x="7" y="2"/>
                    </a:lnTo>
                    <a:lnTo>
                      <a:pt x="7" y="3"/>
                    </a:lnTo>
                    <a:lnTo>
                      <a:pt x="8" y="3"/>
                    </a:lnTo>
                    <a:lnTo>
                      <a:pt x="8" y="26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25" name="Freeform 292"/>
              <p:cNvSpPr>
                <a:spLocks/>
              </p:cNvSpPr>
              <p:nvPr/>
            </p:nvSpPr>
            <p:spPr bwMode="auto">
              <a:xfrm>
                <a:off x="1610" y="1429"/>
                <a:ext cx="9" cy="29"/>
              </a:xfrm>
              <a:custGeom>
                <a:avLst/>
                <a:gdLst>
                  <a:gd name="T0" fmla="*/ 9 w 9"/>
                  <a:gd name="T1" fmla="*/ 24 h 29"/>
                  <a:gd name="T2" fmla="*/ 9 w 9"/>
                  <a:gd name="T3" fmla="*/ 26 h 29"/>
                  <a:gd name="T4" fmla="*/ 8 w 9"/>
                  <a:gd name="T5" fmla="*/ 26 h 29"/>
                  <a:gd name="T6" fmla="*/ 8 w 9"/>
                  <a:gd name="T7" fmla="*/ 27 h 29"/>
                  <a:gd name="T8" fmla="*/ 6 w 9"/>
                  <a:gd name="T9" fmla="*/ 29 h 29"/>
                  <a:gd name="T10" fmla="*/ 5 w 9"/>
                  <a:gd name="T11" fmla="*/ 29 h 29"/>
                  <a:gd name="T12" fmla="*/ 3 w 9"/>
                  <a:gd name="T13" fmla="*/ 29 h 29"/>
                  <a:gd name="T14" fmla="*/ 3 w 9"/>
                  <a:gd name="T15" fmla="*/ 27 h 29"/>
                  <a:gd name="T16" fmla="*/ 1 w 9"/>
                  <a:gd name="T17" fmla="*/ 26 h 29"/>
                  <a:gd name="T18" fmla="*/ 0 w 9"/>
                  <a:gd name="T19" fmla="*/ 5 h 29"/>
                  <a:gd name="T20" fmla="*/ 0 w 9"/>
                  <a:gd name="T21" fmla="*/ 3 h 29"/>
                  <a:gd name="T22" fmla="*/ 0 w 9"/>
                  <a:gd name="T23" fmla="*/ 1 h 29"/>
                  <a:gd name="T24" fmla="*/ 1 w 9"/>
                  <a:gd name="T25" fmla="*/ 1 h 29"/>
                  <a:gd name="T26" fmla="*/ 1 w 9"/>
                  <a:gd name="T27" fmla="*/ 0 h 29"/>
                  <a:gd name="T28" fmla="*/ 3 w 9"/>
                  <a:gd name="T29" fmla="*/ 0 h 29"/>
                  <a:gd name="T30" fmla="*/ 5 w 9"/>
                  <a:gd name="T31" fmla="*/ 0 h 29"/>
                  <a:gd name="T32" fmla="*/ 5 w 9"/>
                  <a:gd name="T33" fmla="*/ 1 h 29"/>
                  <a:gd name="T34" fmla="*/ 6 w 9"/>
                  <a:gd name="T35" fmla="*/ 1 h 29"/>
                  <a:gd name="T36" fmla="*/ 6 w 9"/>
                  <a:gd name="T37" fmla="*/ 3 h 29"/>
                  <a:gd name="T38" fmla="*/ 9 w 9"/>
                  <a:gd name="T39" fmla="*/ 24 h 29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9" h="29">
                    <a:moveTo>
                      <a:pt x="9" y="24"/>
                    </a:moveTo>
                    <a:lnTo>
                      <a:pt x="9" y="26"/>
                    </a:lnTo>
                    <a:lnTo>
                      <a:pt x="8" y="26"/>
                    </a:lnTo>
                    <a:lnTo>
                      <a:pt x="8" y="27"/>
                    </a:lnTo>
                    <a:lnTo>
                      <a:pt x="6" y="29"/>
                    </a:lnTo>
                    <a:lnTo>
                      <a:pt x="5" y="29"/>
                    </a:lnTo>
                    <a:lnTo>
                      <a:pt x="3" y="29"/>
                    </a:lnTo>
                    <a:lnTo>
                      <a:pt x="3" y="27"/>
                    </a:lnTo>
                    <a:lnTo>
                      <a:pt x="1" y="26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5" y="1"/>
                    </a:lnTo>
                    <a:lnTo>
                      <a:pt x="6" y="1"/>
                    </a:lnTo>
                    <a:lnTo>
                      <a:pt x="6" y="3"/>
                    </a:lnTo>
                    <a:lnTo>
                      <a:pt x="9" y="24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26" name="Freeform 293"/>
              <p:cNvSpPr>
                <a:spLocks/>
              </p:cNvSpPr>
              <p:nvPr/>
            </p:nvSpPr>
            <p:spPr bwMode="auto">
              <a:xfrm>
                <a:off x="1608" y="1407"/>
                <a:ext cx="8" cy="30"/>
              </a:xfrm>
              <a:custGeom>
                <a:avLst/>
                <a:gdLst>
                  <a:gd name="T0" fmla="*/ 8 w 8"/>
                  <a:gd name="T1" fmla="*/ 25 h 30"/>
                  <a:gd name="T2" fmla="*/ 8 w 8"/>
                  <a:gd name="T3" fmla="*/ 27 h 30"/>
                  <a:gd name="T4" fmla="*/ 8 w 8"/>
                  <a:gd name="T5" fmla="*/ 28 h 30"/>
                  <a:gd name="T6" fmla="*/ 7 w 8"/>
                  <a:gd name="T7" fmla="*/ 28 h 30"/>
                  <a:gd name="T8" fmla="*/ 7 w 8"/>
                  <a:gd name="T9" fmla="*/ 30 h 30"/>
                  <a:gd name="T10" fmla="*/ 5 w 8"/>
                  <a:gd name="T11" fmla="*/ 30 h 30"/>
                  <a:gd name="T12" fmla="*/ 3 w 8"/>
                  <a:gd name="T13" fmla="*/ 28 h 30"/>
                  <a:gd name="T14" fmla="*/ 3 w 8"/>
                  <a:gd name="T15" fmla="*/ 27 h 30"/>
                  <a:gd name="T16" fmla="*/ 2 w 8"/>
                  <a:gd name="T17" fmla="*/ 27 h 30"/>
                  <a:gd name="T18" fmla="*/ 0 w 8"/>
                  <a:gd name="T19" fmla="*/ 4 h 30"/>
                  <a:gd name="T20" fmla="*/ 0 w 8"/>
                  <a:gd name="T21" fmla="*/ 2 h 30"/>
                  <a:gd name="T22" fmla="*/ 2 w 8"/>
                  <a:gd name="T23" fmla="*/ 0 h 30"/>
                  <a:gd name="T24" fmla="*/ 3 w 8"/>
                  <a:gd name="T25" fmla="*/ 0 h 30"/>
                  <a:gd name="T26" fmla="*/ 5 w 8"/>
                  <a:gd name="T27" fmla="*/ 0 h 30"/>
                  <a:gd name="T28" fmla="*/ 7 w 8"/>
                  <a:gd name="T29" fmla="*/ 2 h 30"/>
                  <a:gd name="T30" fmla="*/ 7 w 8"/>
                  <a:gd name="T31" fmla="*/ 4 h 30"/>
                  <a:gd name="T32" fmla="*/ 8 w 8"/>
                  <a:gd name="T33" fmla="*/ 25 h 30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8" h="30">
                    <a:moveTo>
                      <a:pt x="8" y="25"/>
                    </a:moveTo>
                    <a:lnTo>
                      <a:pt x="8" y="27"/>
                    </a:lnTo>
                    <a:lnTo>
                      <a:pt x="8" y="28"/>
                    </a:lnTo>
                    <a:lnTo>
                      <a:pt x="7" y="28"/>
                    </a:lnTo>
                    <a:lnTo>
                      <a:pt x="7" y="30"/>
                    </a:lnTo>
                    <a:lnTo>
                      <a:pt x="5" y="30"/>
                    </a:lnTo>
                    <a:lnTo>
                      <a:pt x="3" y="28"/>
                    </a:lnTo>
                    <a:lnTo>
                      <a:pt x="3" y="27"/>
                    </a:lnTo>
                    <a:lnTo>
                      <a:pt x="2" y="27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7" y="2"/>
                    </a:lnTo>
                    <a:lnTo>
                      <a:pt x="7" y="4"/>
                    </a:lnTo>
                    <a:lnTo>
                      <a:pt x="8" y="25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27" name="Freeform 294"/>
              <p:cNvSpPr>
                <a:spLocks/>
              </p:cNvSpPr>
              <p:nvPr/>
            </p:nvSpPr>
            <p:spPr bwMode="auto">
              <a:xfrm>
                <a:off x="1606" y="1384"/>
                <a:ext cx="9" cy="30"/>
              </a:xfrm>
              <a:custGeom>
                <a:avLst/>
                <a:gdLst>
                  <a:gd name="T0" fmla="*/ 9 w 9"/>
                  <a:gd name="T1" fmla="*/ 27 h 30"/>
                  <a:gd name="T2" fmla="*/ 9 w 9"/>
                  <a:gd name="T3" fmla="*/ 28 h 30"/>
                  <a:gd name="T4" fmla="*/ 7 w 9"/>
                  <a:gd name="T5" fmla="*/ 30 h 30"/>
                  <a:gd name="T6" fmla="*/ 5 w 9"/>
                  <a:gd name="T7" fmla="*/ 30 h 30"/>
                  <a:gd name="T8" fmla="*/ 4 w 9"/>
                  <a:gd name="T9" fmla="*/ 30 h 30"/>
                  <a:gd name="T10" fmla="*/ 2 w 9"/>
                  <a:gd name="T11" fmla="*/ 28 h 30"/>
                  <a:gd name="T12" fmla="*/ 2 w 9"/>
                  <a:gd name="T13" fmla="*/ 27 h 30"/>
                  <a:gd name="T14" fmla="*/ 0 w 9"/>
                  <a:gd name="T15" fmla="*/ 5 h 30"/>
                  <a:gd name="T16" fmla="*/ 0 w 9"/>
                  <a:gd name="T17" fmla="*/ 4 h 30"/>
                  <a:gd name="T18" fmla="*/ 0 w 9"/>
                  <a:gd name="T19" fmla="*/ 2 h 30"/>
                  <a:gd name="T20" fmla="*/ 2 w 9"/>
                  <a:gd name="T21" fmla="*/ 2 h 30"/>
                  <a:gd name="T22" fmla="*/ 2 w 9"/>
                  <a:gd name="T23" fmla="*/ 0 h 30"/>
                  <a:gd name="T24" fmla="*/ 4 w 9"/>
                  <a:gd name="T25" fmla="*/ 0 h 30"/>
                  <a:gd name="T26" fmla="*/ 5 w 9"/>
                  <a:gd name="T27" fmla="*/ 0 h 30"/>
                  <a:gd name="T28" fmla="*/ 5 w 9"/>
                  <a:gd name="T29" fmla="*/ 2 h 30"/>
                  <a:gd name="T30" fmla="*/ 5 w 9"/>
                  <a:gd name="T31" fmla="*/ 4 h 30"/>
                  <a:gd name="T32" fmla="*/ 7 w 9"/>
                  <a:gd name="T33" fmla="*/ 4 h 30"/>
                  <a:gd name="T34" fmla="*/ 9 w 9"/>
                  <a:gd name="T35" fmla="*/ 27 h 30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9" h="30">
                    <a:moveTo>
                      <a:pt x="9" y="27"/>
                    </a:moveTo>
                    <a:lnTo>
                      <a:pt x="9" y="28"/>
                    </a:lnTo>
                    <a:lnTo>
                      <a:pt x="7" y="30"/>
                    </a:lnTo>
                    <a:lnTo>
                      <a:pt x="5" y="30"/>
                    </a:lnTo>
                    <a:lnTo>
                      <a:pt x="4" y="30"/>
                    </a:lnTo>
                    <a:lnTo>
                      <a:pt x="2" y="28"/>
                    </a:lnTo>
                    <a:lnTo>
                      <a:pt x="2" y="27"/>
                    </a:lnTo>
                    <a:lnTo>
                      <a:pt x="0" y="5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5" y="0"/>
                    </a:lnTo>
                    <a:lnTo>
                      <a:pt x="5" y="2"/>
                    </a:lnTo>
                    <a:lnTo>
                      <a:pt x="5" y="4"/>
                    </a:lnTo>
                    <a:lnTo>
                      <a:pt x="7" y="4"/>
                    </a:lnTo>
                    <a:lnTo>
                      <a:pt x="9" y="27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28" name="Freeform 295"/>
              <p:cNvSpPr>
                <a:spLocks/>
              </p:cNvSpPr>
              <p:nvPr/>
            </p:nvSpPr>
            <p:spPr bwMode="auto">
              <a:xfrm>
                <a:off x="1603" y="1363"/>
                <a:ext cx="10" cy="30"/>
              </a:xfrm>
              <a:custGeom>
                <a:avLst/>
                <a:gdLst>
                  <a:gd name="T0" fmla="*/ 10 w 10"/>
                  <a:gd name="T1" fmla="*/ 25 h 30"/>
                  <a:gd name="T2" fmla="*/ 10 w 10"/>
                  <a:gd name="T3" fmla="*/ 26 h 30"/>
                  <a:gd name="T4" fmla="*/ 8 w 10"/>
                  <a:gd name="T5" fmla="*/ 28 h 30"/>
                  <a:gd name="T6" fmla="*/ 8 w 10"/>
                  <a:gd name="T7" fmla="*/ 30 h 30"/>
                  <a:gd name="T8" fmla="*/ 7 w 10"/>
                  <a:gd name="T9" fmla="*/ 30 h 30"/>
                  <a:gd name="T10" fmla="*/ 5 w 10"/>
                  <a:gd name="T11" fmla="*/ 30 h 30"/>
                  <a:gd name="T12" fmla="*/ 5 w 10"/>
                  <a:gd name="T13" fmla="*/ 28 h 30"/>
                  <a:gd name="T14" fmla="*/ 3 w 10"/>
                  <a:gd name="T15" fmla="*/ 28 h 30"/>
                  <a:gd name="T16" fmla="*/ 3 w 10"/>
                  <a:gd name="T17" fmla="*/ 26 h 30"/>
                  <a:gd name="T18" fmla="*/ 0 w 10"/>
                  <a:gd name="T19" fmla="*/ 5 h 30"/>
                  <a:gd name="T20" fmla="*/ 0 w 10"/>
                  <a:gd name="T21" fmla="*/ 3 h 30"/>
                  <a:gd name="T22" fmla="*/ 2 w 10"/>
                  <a:gd name="T23" fmla="*/ 2 h 30"/>
                  <a:gd name="T24" fmla="*/ 3 w 10"/>
                  <a:gd name="T25" fmla="*/ 2 h 30"/>
                  <a:gd name="T26" fmla="*/ 3 w 10"/>
                  <a:gd name="T27" fmla="*/ 0 h 30"/>
                  <a:gd name="T28" fmla="*/ 5 w 10"/>
                  <a:gd name="T29" fmla="*/ 0 h 30"/>
                  <a:gd name="T30" fmla="*/ 7 w 10"/>
                  <a:gd name="T31" fmla="*/ 2 h 30"/>
                  <a:gd name="T32" fmla="*/ 8 w 10"/>
                  <a:gd name="T33" fmla="*/ 2 h 30"/>
                  <a:gd name="T34" fmla="*/ 8 w 10"/>
                  <a:gd name="T35" fmla="*/ 3 h 30"/>
                  <a:gd name="T36" fmla="*/ 10 w 10"/>
                  <a:gd name="T37" fmla="*/ 25 h 3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10" h="30">
                    <a:moveTo>
                      <a:pt x="10" y="25"/>
                    </a:moveTo>
                    <a:lnTo>
                      <a:pt x="10" y="26"/>
                    </a:lnTo>
                    <a:lnTo>
                      <a:pt x="8" y="28"/>
                    </a:lnTo>
                    <a:lnTo>
                      <a:pt x="8" y="30"/>
                    </a:lnTo>
                    <a:lnTo>
                      <a:pt x="7" y="30"/>
                    </a:lnTo>
                    <a:lnTo>
                      <a:pt x="5" y="30"/>
                    </a:lnTo>
                    <a:lnTo>
                      <a:pt x="5" y="28"/>
                    </a:lnTo>
                    <a:lnTo>
                      <a:pt x="3" y="28"/>
                    </a:lnTo>
                    <a:lnTo>
                      <a:pt x="3" y="26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2" y="2"/>
                    </a:lnTo>
                    <a:lnTo>
                      <a:pt x="3" y="2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7" y="2"/>
                    </a:lnTo>
                    <a:lnTo>
                      <a:pt x="8" y="2"/>
                    </a:lnTo>
                    <a:lnTo>
                      <a:pt x="8" y="3"/>
                    </a:lnTo>
                    <a:lnTo>
                      <a:pt x="10" y="25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29" name="Freeform 296"/>
              <p:cNvSpPr>
                <a:spLocks/>
              </p:cNvSpPr>
              <p:nvPr/>
            </p:nvSpPr>
            <p:spPr bwMode="auto">
              <a:xfrm>
                <a:off x="1603" y="1342"/>
                <a:ext cx="8" cy="29"/>
              </a:xfrm>
              <a:custGeom>
                <a:avLst/>
                <a:gdLst>
                  <a:gd name="T0" fmla="*/ 8 w 8"/>
                  <a:gd name="T1" fmla="*/ 24 h 29"/>
                  <a:gd name="T2" fmla="*/ 8 w 8"/>
                  <a:gd name="T3" fmla="*/ 26 h 29"/>
                  <a:gd name="T4" fmla="*/ 7 w 8"/>
                  <a:gd name="T5" fmla="*/ 28 h 29"/>
                  <a:gd name="T6" fmla="*/ 5 w 8"/>
                  <a:gd name="T7" fmla="*/ 28 h 29"/>
                  <a:gd name="T8" fmla="*/ 5 w 8"/>
                  <a:gd name="T9" fmla="*/ 29 h 29"/>
                  <a:gd name="T10" fmla="*/ 3 w 8"/>
                  <a:gd name="T11" fmla="*/ 29 h 29"/>
                  <a:gd name="T12" fmla="*/ 3 w 8"/>
                  <a:gd name="T13" fmla="*/ 28 h 29"/>
                  <a:gd name="T14" fmla="*/ 2 w 8"/>
                  <a:gd name="T15" fmla="*/ 28 h 29"/>
                  <a:gd name="T16" fmla="*/ 2 w 8"/>
                  <a:gd name="T17" fmla="*/ 26 h 29"/>
                  <a:gd name="T18" fmla="*/ 0 w 8"/>
                  <a:gd name="T19" fmla="*/ 26 h 29"/>
                  <a:gd name="T20" fmla="*/ 0 w 8"/>
                  <a:gd name="T21" fmla="*/ 3 h 29"/>
                  <a:gd name="T22" fmla="*/ 0 w 8"/>
                  <a:gd name="T23" fmla="*/ 2 h 29"/>
                  <a:gd name="T24" fmla="*/ 0 w 8"/>
                  <a:gd name="T25" fmla="*/ 0 h 29"/>
                  <a:gd name="T26" fmla="*/ 2 w 8"/>
                  <a:gd name="T27" fmla="*/ 0 h 29"/>
                  <a:gd name="T28" fmla="*/ 3 w 8"/>
                  <a:gd name="T29" fmla="*/ 0 h 29"/>
                  <a:gd name="T30" fmla="*/ 5 w 8"/>
                  <a:gd name="T31" fmla="*/ 0 h 29"/>
                  <a:gd name="T32" fmla="*/ 5 w 8"/>
                  <a:gd name="T33" fmla="*/ 2 h 29"/>
                  <a:gd name="T34" fmla="*/ 5 w 8"/>
                  <a:gd name="T35" fmla="*/ 3 h 29"/>
                  <a:gd name="T36" fmla="*/ 8 w 8"/>
                  <a:gd name="T37" fmla="*/ 24 h 29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8" h="29">
                    <a:moveTo>
                      <a:pt x="8" y="24"/>
                    </a:moveTo>
                    <a:lnTo>
                      <a:pt x="8" y="26"/>
                    </a:lnTo>
                    <a:lnTo>
                      <a:pt x="7" y="28"/>
                    </a:lnTo>
                    <a:lnTo>
                      <a:pt x="5" y="28"/>
                    </a:lnTo>
                    <a:lnTo>
                      <a:pt x="5" y="29"/>
                    </a:lnTo>
                    <a:lnTo>
                      <a:pt x="3" y="29"/>
                    </a:lnTo>
                    <a:lnTo>
                      <a:pt x="3" y="28"/>
                    </a:lnTo>
                    <a:lnTo>
                      <a:pt x="2" y="28"/>
                    </a:lnTo>
                    <a:lnTo>
                      <a:pt x="2" y="26"/>
                    </a:lnTo>
                    <a:lnTo>
                      <a:pt x="0" y="26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5" y="2"/>
                    </a:lnTo>
                    <a:lnTo>
                      <a:pt x="5" y="3"/>
                    </a:lnTo>
                    <a:lnTo>
                      <a:pt x="8" y="24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30" name="Freeform 297"/>
              <p:cNvSpPr>
                <a:spLocks/>
              </p:cNvSpPr>
              <p:nvPr/>
            </p:nvSpPr>
            <p:spPr bwMode="auto">
              <a:xfrm>
                <a:off x="1600" y="1319"/>
                <a:ext cx="8" cy="29"/>
              </a:xfrm>
              <a:custGeom>
                <a:avLst/>
                <a:gdLst>
                  <a:gd name="T0" fmla="*/ 8 w 8"/>
                  <a:gd name="T1" fmla="*/ 26 h 29"/>
                  <a:gd name="T2" fmla="*/ 8 w 8"/>
                  <a:gd name="T3" fmla="*/ 28 h 29"/>
                  <a:gd name="T4" fmla="*/ 8 w 8"/>
                  <a:gd name="T5" fmla="*/ 29 h 29"/>
                  <a:gd name="T6" fmla="*/ 6 w 8"/>
                  <a:gd name="T7" fmla="*/ 29 h 29"/>
                  <a:gd name="T8" fmla="*/ 5 w 8"/>
                  <a:gd name="T9" fmla="*/ 29 h 29"/>
                  <a:gd name="T10" fmla="*/ 3 w 8"/>
                  <a:gd name="T11" fmla="*/ 29 h 29"/>
                  <a:gd name="T12" fmla="*/ 3 w 8"/>
                  <a:gd name="T13" fmla="*/ 28 h 29"/>
                  <a:gd name="T14" fmla="*/ 3 w 8"/>
                  <a:gd name="T15" fmla="*/ 26 h 29"/>
                  <a:gd name="T16" fmla="*/ 0 w 8"/>
                  <a:gd name="T17" fmla="*/ 5 h 29"/>
                  <a:gd name="T18" fmla="*/ 0 w 8"/>
                  <a:gd name="T19" fmla="*/ 3 h 29"/>
                  <a:gd name="T20" fmla="*/ 1 w 8"/>
                  <a:gd name="T21" fmla="*/ 2 h 29"/>
                  <a:gd name="T22" fmla="*/ 3 w 8"/>
                  <a:gd name="T23" fmla="*/ 2 h 29"/>
                  <a:gd name="T24" fmla="*/ 3 w 8"/>
                  <a:gd name="T25" fmla="*/ 0 h 29"/>
                  <a:gd name="T26" fmla="*/ 5 w 8"/>
                  <a:gd name="T27" fmla="*/ 0 h 29"/>
                  <a:gd name="T28" fmla="*/ 5 w 8"/>
                  <a:gd name="T29" fmla="*/ 2 h 29"/>
                  <a:gd name="T30" fmla="*/ 6 w 8"/>
                  <a:gd name="T31" fmla="*/ 2 h 29"/>
                  <a:gd name="T32" fmla="*/ 6 w 8"/>
                  <a:gd name="T33" fmla="*/ 3 h 29"/>
                  <a:gd name="T34" fmla="*/ 8 w 8"/>
                  <a:gd name="T35" fmla="*/ 26 h 29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8" h="29">
                    <a:moveTo>
                      <a:pt x="8" y="26"/>
                    </a:moveTo>
                    <a:lnTo>
                      <a:pt x="8" y="28"/>
                    </a:lnTo>
                    <a:lnTo>
                      <a:pt x="8" y="29"/>
                    </a:lnTo>
                    <a:lnTo>
                      <a:pt x="6" y="29"/>
                    </a:lnTo>
                    <a:lnTo>
                      <a:pt x="5" y="29"/>
                    </a:lnTo>
                    <a:lnTo>
                      <a:pt x="3" y="29"/>
                    </a:lnTo>
                    <a:lnTo>
                      <a:pt x="3" y="28"/>
                    </a:lnTo>
                    <a:lnTo>
                      <a:pt x="3" y="26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1" y="2"/>
                    </a:lnTo>
                    <a:lnTo>
                      <a:pt x="3" y="2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5" y="2"/>
                    </a:lnTo>
                    <a:lnTo>
                      <a:pt x="6" y="2"/>
                    </a:lnTo>
                    <a:lnTo>
                      <a:pt x="6" y="3"/>
                    </a:lnTo>
                    <a:lnTo>
                      <a:pt x="8" y="26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31" name="Freeform 298"/>
              <p:cNvSpPr>
                <a:spLocks/>
              </p:cNvSpPr>
              <p:nvPr/>
            </p:nvSpPr>
            <p:spPr bwMode="auto">
              <a:xfrm>
                <a:off x="1598" y="1298"/>
                <a:ext cx="8" cy="29"/>
              </a:xfrm>
              <a:custGeom>
                <a:avLst/>
                <a:gdLst>
                  <a:gd name="T0" fmla="*/ 8 w 8"/>
                  <a:gd name="T1" fmla="*/ 24 h 29"/>
                  <a:gd name="T2" fmla="*/ 8 w 8"/>
                  <a:gd name="T3" fmla="*/ 26 h 29"/>
                  <a:gd name="T4" fmla="*/ 8 w 8"/>
                  <a:gd name="T5" fmla="*/ 28 h 29"/>
                  <a:gd name="T6" fmla="*/ 7 w 8"/>
                  <a:gd name="T7" fmla="*/ 29 h 29"/>
                  <a:gd name="T8" fmla="*/ 5 w 8"/>
                  <a:gd name="T9" fmla="*/ 29 h 29"/>
                  <a:gd name="T10" fmla="*/ 3 w 8"/>
                  <a:gd name="T11" fmla="*/ 28 h 29"/>
                  <a:gd name="T12" fmla="*/ 2 w 8"/>
                  <a:gd name="T13" fmla="*/ 28 h 29"/>
                  <a:gd name="T14" fmla="*/ 2 w 8"/>
                  <a:gd name="T15" fmla="*/ 26 h 29"/>
                  <a:gd name="T16" fmla="*/ 0 w 8"/>
                  <a:gd name="T17" fmla="*/ 5 h 29"/>
                  <a:gd name="T18" fmla="*/ 0 w 8"/>
                  <a:gd name="T19" fmla="*/ 3 h 29"/>
                  <a:gd name="T20" fmla="*/ 0 w 8"/>
                  <a:gd name="T21" fmla="*/ 1 h 29"/>
                  <a:gd name="T22" fmla="*/ 2 w 8"/>
                  <a:gd name="T23" fmla="*/ 1 h 29"/>
                  <a:gd name="T24" fmla="*/ 2 w 8"/>
                  <a:gd name="T25" fmla="*/ 0 h 29"/>
                  <a:gd name="T26" fmla="*/ 3 w 8"/>
                  <a:gd name="T27" fmla="*/ 0 h 29"/>
                  <a:gd name="T28" fmla="*/ 5 w 8"/>
                  <a:gd name="T29" fmla="*/ 0 h 29"/>
                  <a:gd name="T30" fmla="*/ 5 w 8"/>
                  <a:gd name="T31" fmla="*/ 1 h 29"/>
                  <a:gd name="T32" fmla="*/ 7 w 8"/>
                  <a:gd name="T33" fmla="*/ 1 h 29"/>
                  <a:gd name="T34" fmla="*/ 7 w 8"/>
                  <a:gd name="T35" fmla="*/ 3 h 29"/>
                  <a:gd name="T36" fmla="*/ 8 w 8"/>
                  <a:gd name="T37" fmla="*/ 24 h 29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8" h="29">
                    <a:moveTo>
                      <a:pt x="8" y="24"/>
                    </a:moveTo>
                    <a:lnTo>
                      <a:pt x="8" y="26"/>
                    </a:lnTo>
                    <a:lnTo>
                      <a:pt x="8" y="28"/>
                    </a:lnTo>
                    <a:lnTo>
                      <a:pt x="7" y="29"/>
                    </a:lnTo>
                    <a:lnTo>
                      <a:pt x="5" y="29"/>
                    </a:lnTo>
                    <a:lnTo>
                      <a:pt x="3" y="28"/>
                    </a:lnTo>
                    <a:lnTo>
                      <a:pt x="2" y="28"/>
                    </a:lnTo>
                    <a:lnTo>
                      <a:pt x="2" y="26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5" y="1"/>
                    </a:lnTo>
                    <a:lnTo>
                      <a:pt x="7" y="1"/>
                    </a:lnTo>
                    <a:lnTo>
                      <a:pt x="7" y="3"/>
                    </a:lnTo>
                    <a:lnTo>
                      <a:pt x="8" y="24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32" name="Freeform 299"/>
              <p:cNvSpPr>
                <a:spLocks/>
              </p:cNvSpPr>
              <p:nvPr/>
            </p:nvSpPr>
            <p:spPr bwMode="auto">
              <a:xfrm>
                <a:off x="1597" y="1276"/>
                <a:ext cx="8" cy="30"/>
              </a:xfrm>
              <a:custGeom>
                <a:avLst/>
                <a:gdLst>
                  <a:gd name="T0" fmla="*/ 8 w 8"/>
                  <a:gd name="T1" fmla="*/ 25 h 30"/>
                  <a:gd name="T2" fmla="*/ 8 w 8"/>
                  <a:gd name="T3" fmla="*/ 27 h 30"/>
                  <a:gd name="T4" fmla="*/ 8 w 8"/>
                  <a:gd name="T5" fmla="*/ 28 h 30"/>
                  <a:gd name="T6" fmla="*/ 6 w 8"/>
                  <a:gd name="T7" fmla="*/ 28 h 30"/>
                  <a:gd name="T8" fmla="*/ 6 w 8"/>
                  <a:gd name="T9" fmla="*/ 30 h 30"/>
                  <a:gd name="T10" fmla="*/ 4 w 8"/>
                  <a:gd name="T11" fmla="*/ 30 h 30"/>
                  <a:gd name="T12" fmla="*/ 3 w 8"/>
                  <a:gd name="T13" fmla="*/ 30 h 30"/>
                  <a:gd name="T14" fmla="*/ 3 w 8"/>
                  <a:gd name="T15" fmla="*/ 28 h 30"/>
                  <a:gd name="T16" fmla="*/ 1 w 8"/>
                  <a:gd name="T17" fmla="*/ 28 h 30"/>
                  <a:gd name="T18" fmla="*/ 1 w 8"/>
                  <a:gd name="T19" fmla="*/ 27 h 30"/>
                  <a:gd name="T20" fmla="*/ 0 w 8"/>
                  <a:gd name="T21" fmla="*/ 5 h 30"/>
                  <a:gd name="T22" fmla="*/ 0 w 8"/>
                  <a:gd name="T23" fmla="*/ 4 h 30"/>
                  <a:gd name="T24" fmla="*/ 0 w 8"/>
                  <a:gd name="T25" fmla="*/ 2 h 30"/>
                  <a:gd name="T26" fmla="*/ 1 w 8"/>
                  <a:gd name="T27" fmla="*/ 2 h 30"/>
                  <a:gd name="T28" fmla="*/ 3 w 8"/>
                  <a:gd name="T29" fmla="*/ 0 h 30"/>
                  <a:gd name="T30" fmla="*/ 3 w 8"/>
                  <a:gd name="T31" fmla="*/ 2 h 30"/>
                  <a:gd name="T32" fmla="*/ 4 w 8"/>
                  <a:gd name="T33" fmla="*/ 2 h 30"/>
                  <a:gd name="T34" fmla="*/ 6 w 8"/>
                  <a:gd name="T35" fmla="*/ 2 h 30"/>
                  <a:gd name="T36" fmla="*/ 6 w 8"/>
                  <a:gd name="T37" fmla="*/ 4 h 30"/>
                  <a:gd name="T38" fmla="*/ 8 w 8"/>
                  <a:gd name="T39" fmla="*/ 25 h 30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8" h="30">
                    <a:moveTo>
                      <a:pt x="8" y="25"/>
                    </a:moveTo>
                    <a:lnTo>
                      <a:pt x="8" y="27"/>
                    </a:lnTo>
                    <a:lnTo>
                      <a:pt x="8" y="28"/>
                    </a:lnTo>
                    <a:lnTo>
                      <a:pt x="6" y="28"/>
                    </a:lnTo>
                    <a:lnTo>
                      <a:pt x="6" y="30"/>
                    </a:lnTo>
                    <a:lnTo>
                      <a:pt x="4" y="30"/>
                    </a:lnTo>
                    <a:lnTo>
                      <a:pt x="3" y="30"/>
                    </a:lnTo>
                    <a:lnTo>
                      <a:pt x="3" y="28"/>
                    </a:lnTo>
                    <a:lnTo>
                      <a:pt x="1" y="28"/>
                    </a:lnTo>
                    <a:lnTo>
                      <a:pt x="1" y="27"/>
                    </a:lnTo>
                    <a:lnTo>
                      <a:pt x="0" y="5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3" y="0"/>
                    </a:lnTo>
                    <a:lnTo>
                      <a:pt x="3" y="2"/>
                    </a:lnTo>
                    <a:lnTo>
                      <a:pt x="4" y="2"/>
                    </a:lnTo>
                    <a:lnTo>
                      <a:pt x="6" y="2"/>
                    </a:lnTo>
                    <a:lnTo>
                      <a:pt x="6" y="4"/>
                    </a:lnTo>
                    <a:lnTo>
                      <a:pt x="8" y="25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33" name="Freeform 300"/>
              <p:cNvSpPr>
                <a:spLocks/>
              </p:cNvSpPr>
              <p:nvPr/>
            </p:nvSpPr>
            <p:spPr bwMode="auto">
              <a:xfrm>
                <a:off x="1595" y="1257"/>
                <a:ext cx="8" cy="26"/>
              </a:xfrm>
              <a:custGeom>
                <a:avLst/>
                <a:gdLst>
                  <a:gd name="T0" fmla="*/ 8 w 8"/>
                  <a:gd name="T1" fmla="*/ 23 h 26"/>
                  <a:gd name="T2" fmla="*/ 8 w 8"/>
                  <a:gd name="T3" fmla="*/ 24 h 26"/>
                  <a:gd name="T4" fmla="*/ 8 w 8"/>
                  <a:gd name="T5" fmla="*/ 26 h 26"/>
                  <a:gd name="T6" fmla="*/ 6 w 8"/>
                  <a:gd name="T7" fmla="*/ 26 h 26"/>
                  <a:gd name="T8" fmla="*/ 5 w 8"/>
                  <a:gd name="T9" fmla="*/ 26 h 26"/>
                  <a:gd name="T10" fmla="*/ 3 w 8"/>
                  <a:gd name="T11" fmla="*/ 26 h 26"/>
                  <a:gd name="T12" fmla="*/ 2 w 8"/>
                  <a:gd name="T13" fmla="*/ 26 h 26"/>
                  <a:gd name="T14" fmla="*/ 2 w 8"/>
                  <a:gd name="T15" fmla="*/ 24 h 26"/>
                  <a:gd name="T16" fmla="*/ 0 w 8"/>
                  <a:gd name="T17" fmla="*/ 1 h 26"/>
                  <a:gd name="T18" fmla="*/ 0 w 8"/>
                  <a:gd name="T19" fmla="*/ 0 h 26"/>
                  <a:gd name="T20" fmla="*/ 2 w 8"/>
                  <a:gd name="T21" fmla="*/ 0 h 26"/>
                  <a:gd name="T22" fmla="*/ 3 w 8"/>
                  <a:gd name="T23" fmla="*/ 0 h 26"/>
                  <a:gd name="T24" fmla="*/ 5 w 8"/>
                  <a:gd name="T25" fmla="*/ 0 h 26"/>
                  <a:gd name="T26" fmla="*/ 5 w 8"/>
                  <a:gd name="T27" fmla="*/ 1 h 26"/>
                  <a:gd name="T28" fmla="*/ 8 w 8"/>
                  <a:gd name="T29" fmla="*/ 23 h 2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8" h="26">
                    <a:moveTo>
                      <a:pt x="8" y="23"/>
                    </a:moveTo>
                    <a:lnTo>
                      <a:pt x="8" y="24"/>
                    </a:lnTo>
                    <a:lnTo>
                      <a:pt x="8" y="26"/>
                    </a:lnTo>
                    <a:lnTo>
                      <a:pt x="6" y="26"/>
                    </a:lnTo>
                    <a:lnTo>
                      <a:pt x="5" y="26"/>
                    </a:lnTo>
                    <a:lnTo>
                      <a:pt x="3" y="26"/>
                    </a:lnTo>
                    <a:lnTo>
                      <a:pt x="2" y="26"/>
                    </a:lnTo>
                    <a:lnTo>
                      <a:pt x="2" y="24"/>
                    </a:lnTo>
                    <a:lnTo>
                      <a:pt x="0" y="1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5" y="1"/>
                    </a:lnTo>
                    <a:lnTo>
                      <a:pt x="8" y="23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34" name="Freeform 301"/>
              <p:cNvSpPr>
                <a:spLocks/>
              </p:cNvSpPr>
              <p:nvPr/>
            </p:nvSpPr>
            <p:spPr bwMode="auto">
              <a:xfrm>
                <a:off x="1592" y="1234"/>
                <a:ext cx="8" cy="28"/>
              </a:xfrm>
              <a:custGeom>
                <a:avLst/>
                <a:gdLst>
                  <a:gd name="T0" fmla="*/ 8 w 8"/>
                  <a:gd name="T1" fmla="*/ 24 h 28"/>
                  <a:gd name="T2" fmla="*/ 8 w 8"/>
                  <a:gd name="T3" fmla="*/ 26 h 28"/>
                  <a:gd name="T4" fmla="*/ 8 w 8"/>
                  <a:gd name="T5" fmla="*/ 28 h 28"/>
                  <a:gd name="T6" fmla="*/ 6 w 8"/>
                  <a:gd name="T7" fmla="*/ 28 h 28"/>
                  <a:gd name="T8" fmla="*/ 5 w 8"/>
                  <a:gd name="T9" fmla="*/ 28 h 28"/>
                  <a:gd name="T10" fmla="*/ 3 w 8"/>
                  <a:gd name="T11" fmla="*/ 28 h 28"/>
                  <a:gd name="T12" fmla="*/ 3 w 8"/>
                  <a:gd name="T13" fmla="*/ 26 h 28"/>
                  <a:gd name="T14" fmla="*/ 3 w 8"/>
                  <a:gd name="T15" fmla="*/ 24 h 28"/>
                  <a:gd name="T16" fmla="*/ 0 w 8"/>
                  <a:gd name="T17" fmla="*/ 5 h 28"/>
                  <a:gd name="T18" fmla="*/ 0 w 8"/>
                  <a:gd name="T19" fmla="*/ 3 h 28"/>
                  <a:gd name="T20" fmla="*/ 1 w 8"/>
                  <a:gd name="T21" fmla="*/ 2 h 28"/>
                  <a:gd name="T22" fmla="*/ 3 w 8"/>
                  <a:gd name="T23" fmla="*/ 2 h 28"/>
                  <a:gd name="T24" fmla="*/ 3 w 8"/>
                  <a:gd name="T25" fmla="*/ 0 h 28"/>
                  <a:gd name="T26" fmla="*/ 5 w 8"/>
                  <a:gd name="T27" fmla="*/ 0 h 28"/>
                  <a:gd name="T28" fmla="*/ 6 w 8"/>
                  <a:gd name="T29" fmla="*/ 0 h 28"/>
                  <a:gd name="T30" fmla="*/ 6 w 8"/>
                  <a:gd name="T31" fmla="*/ 2 h 28"/>
                  <a:gd name="T32" fmla="*/ 6 w 8"/>
                  <a:gd name="T33" fmla="*/ 3 h 28"/>
                  <a:gd name="T34" fmla="*/ 8 w 8"/>
                  <a:gd name="T35" fmla="*/ 3 h 28"/>
                  <a:gd name="T36" fmla="*/ 8 w 8"/>
                  <a:gd name="T37" fmla="*/ 24 h 28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8" h="28">
                    <a:moveTo>
                      <a:pt x="8" y="24"/>
                    </a:moveTo>
                    <a:lnTo>
                      <a:pt x="8" y="26"/>
                    </a:lnTo>
                    <a:lnTo>
                      <a:pt x="8" y="28"/>
                    </a:lnTo>
                    <a:lnTo>
                      <a:pt x="6" y="28"/>
                    </a:lnTo>
                    <a:lnTo>
                      <a:pt x="5" y="28"/>
                    </a:lnTo>
                    <a:lnTo>
                      <a:pt x="3" y="28"/>
                    </a:lnTo>
                    <a:lnTo>
                      <a:pt x="3" y="26"/>
                    </a:lnTo>
                    <a:lnTo>
                      <a:pt x="3" y="24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1" y="2"/>
                    </a:lnTo>
                    <a:lnTo>
                      <a:pt x="3" y="2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6" y="0"/>
                    </a:lnTo>
                    <a:lnTo>
                      <a:pt x="6" y="2"/>
                    </a:lnTo>
                    <a:lnTo>
                      <a:pt x="6" y="3"/>
                    </a:lnTo>
                    <a:lnTo>
                      <a:pt x="8" y="3"/>
                    </a:lnTo>
                    <a:lnTo>
                      <a:pt x="8" y="24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35" name="Freeform 302"/>
              <p:cNvSpPr>
                <a:spLocks/>
              </p:cNvSpPr>
              <p:nvPr/>
            </p:nvSpPr>
            <p:spPr bwMode="auto">
              <a:xfrm>
                <a:off x="1590" y="1214"/>
                <a:ext cx="10" cy="28"/>
              </a:xfrm>
              <a:custGeom>
                <a:avLst/>
                <a:gdLst>
                  <a:gd name="T0" fmla="*/ 10 w 10"/>
                  <a:gd name="T1" fmla="*/ 23 h 28"/>
                  <a:gd name="T2" fmla="*/ 10 w 10"/>
                  <a:gd name="T3" fmla="*/ 25 h 28"/>
                  <a:gd name="T4" fmla="*/ 8 w 10"/>
                  <a:gd name="T5" fmla="*/ 25 h 28"/>
                  <a:gd name="T6" fmla="*/ 8 w 10"/>
                  <a:gd name="T7" fmla="*/ 26 h 28"/>
                  <a:gd name="T8" fmla="*/ 8 w 10"/>
                  <a:gd name="T9" fmla="*/ 28 h 28"/>
                  <a:gd name="T10" fmla="*/ 7 w 10"/>
                  <a:gd name="T11" fmla="*/ 28 h 28"/>
                  <a:gd name="T12" fmla="*/ 5 w 10"/>
                  <a:gd name="T13" fmla="*/ 28 h 28"/>
                  <a:gd name="T14" fmla="*/ 3 w 10"/>
                  <a:gd name="T15" fmla="*/ 26 h 28"/>
                  <a:gd name="T16" fmla="*/ 2 w 10"/>
                  <a:gd name="T17" fmla="*/ 26 h 28"/>
                  <a:gd name="T18" fmla="*/ 2 w 10"/>
                  <a:gd name="T19" fmla="*/ 25 h 28"/>
                  <a:gd name="T20" fmla="*/ 0 w 10"/>
                  <a:gd name="T21" fmla="*/ 4 h 28"/>
                  <a:gd name="T22" fmla="*/ 0 w 10"/>
                  <a:gd name="T23" fmla="*/ 2 h 28"/>
                  <a:gd name="T24" fmla="*/ 2 w 10"/>
                  <a:gd name="T25" fmla="*/ 2 h 28"/>
                  <a:gd name="T26" fmla="*/ 2 w 10"/>
                  <a:gd name="T27" fmla="*/ 0 h 28"/>
                  <a:gd name="T28" fmla="*/ 3 w 10"/>
                  <a:gd name="T29" fmla="*/ 0 h 28"/>
                  <a:gd name="T30" fmla="*/ 5 w 10"/>
                  <a:gd name="T31" fmla="*/ 0 h 28"/>
                  <a:gd name="T32" fmla="*/ 7 w 10"/>
                  <a:gd name="T33" fmla="*/ 2 h 28"/>
                  <a:gd name="T34" fmla="*/ 8 w 10"/>
                  <a:gd name="T35" fmla="*/ 2 h 28"/>
                  <a:gd name="T36" fmla="*/ 8 w 10"/>
                  <a:gd name="T37" fmla="*/ 4 h 28"/>
                  <a:gd name="T38" fmla="*/ 10 w 10"/>
                  <a:gd name="T39" fmla="*/ 23 h 28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10" h="28">
                    <a:moveTo>
                      <a:pt x="10" y="23"/>
                    </a:moveTo>
                    <a:lnTo>
                      <a:pt x="10" y="25"/>
                    </a:lnTo>
                    <a:lnTo>
                      <a:pt x="8" y="25"/>
                    </a:lnTo>
                    <a:lnTo>
                      <a:pt x="8" y="26"/>
                    </a:lnTo>
                    <a:lnTo>
                      <a:pt x="8" y="28"/>
                    </a:lnTo>
                    <a:lnTo>
                      <a:pt x="7" y="28"/>
                    </a:lnTo>
                    <a:lnTo>
                      <a:pt x="5" y="28"/>
                    </a:lnTo>
                    <a:lnTo>
                      <a:pt x="3" y="26"/>
                    </a:lnTo>
                    <a:lnTo>
                      <a:pt x="2" y="26"/>
                    </a:lnTo>
                    <a:lnTo>
                      <a:pt x="2" y="25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7" y="2"/>
                    </a:lnTo>
                    <a:lnTo>
                      <a:pt x="8" y="2"/>
                    </a:lnTo>
                    <a:lnTo>
                      <a:pt x="8" y="4"/>
                    </a:lnTo>
                    <a:lnTo>
                      <a:pt x="10" y="23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36" name="Freeform 303"/>
              <p:cNvSpPr>
                <a:spLocks/>
              </p:cNvSpPr>
              <p:nvPr/>
            </p:nvSpPr>
            <p:spPr bwMode="auto">
              <a:xfrm>
                <a:off x="1588" y="1193"/>
                <a:ext cx="10" cy="28"/>
              </a:xfrm>
              <a:custGeom>
                <a:avLst/>
                <a:gdLst>
                  <a:gd name="T0" fmla="*/ 10 w 10"/>
                  <a:gd name="T1" fmla="*/ 25 h 28"/>
                  <a:gd name="T2" fmla="*/ 9 w 10"/>
                  <a:gd name="T3" fmla="*/ 26 h 28"/>
                  <a:gd name="T4" fmla="*/ 9 w 10"/>
                  <a:gd name="T5" fmla="*/ 28 h 28"/>
                  <a:gd name="T6" fmla="*/ 7 w 10"/>
                  <a:gd name="T7" fmla="*/ 28 h 28"/>
                  <a:gd name="T8" fmla="*/ 5 w 10"/>
                  <a:gd name="T9" fmla="*/ 28 h 28"/>
                  <a:gd name="T10" fmla="*/ 4 w 10"/>
                  <a:gd name="T11" fmla="*/ 28 h 28"/>
                  <a:gd name="T12" fmla="*/ 4 w 10"/>
                  <a:gd name="T13" fmla="*/ 26 h 28"/>
                  <a:gd name="T14" fmla="*/ 2 w 10"/>
                  <a:gd name="T15" fmla="*/ 26 h 28"/>
                  <a:gd name="T16" fmla="*/ 2 w 10"/>
                  <a:gd name="T17" fmla="*/ 25 h 28"/>
                  <a:gd name="T18" fmla="*/ 0 w 10"/>
                  <a:gd name="T19" fmla="*/ 3 h 28"/>
                  <a:gd name="T20" fmla="*/ 0 w 10"/>
                  <a:gd name="T21" fmla="*/ 2 h 28"/>
                  <a:gd name="T22" fmla="*/ 2 w 10"/>
                  <a:gd name="T23" fmla="*/ 2 h 28"/>
                  <a:gd name="T24" fmla="*/ 2 w 10"/>
                  <a:gd name="T25" fmla="*/ 0 h 28"/>
                  <a:gd name="T26" fmla="*/ 4 w 10"/>
                  <a:gd name="T27" fmla="*/ 0 h 28"/>
                  <a:gd name="T28" fmla="*/ 5 w 10"/>
                  <a:gd name="T29" fmla="*/ 0 h 28"/>
                  <a:gd name="T30" fmla="*/ 7 w 10"/>
                  <a:gd name="T31" fmla="*/ 0 h 28"/>
                  <a:gd name="T32" fmla="*/ 7 w 10"/>
                  <a:gd name="T33" fmla="*/ 2 h 28"/>
                  <a:gd name="T34" fmla="*/ 7 w 10"/>
                  <a:gd name="T35" fmla="*/ 3 h 28"/>
                  <a:gd name="T36" fmla="*/ 10 w 10"/>
                  <a:gd name="T37" fmla="*/ 25 h 28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10" h="28">
                    <a:moveTo>
                      <a:pt x="10" y="25"/>
                    </a:moveTo>
                    <a:lnTo>
                      <a:pt x="9" y="26"/>
                    </a:lnTo>
                    <a:lnTo>
                      <a:pt x="9" y="28"/>
                    </a:lnTo>
                    <a:lnTo>
                      <a:pt x="7" y="28"/>
                    </a:lnTo>
                    <a:lnTo>
                      <a:pt x="5" y="28"/>
                    </a:lnTo>
                    <a:lnTo>
                      <a:pt x="4" y="28"/>
                    </a:lnTo>
                    <a:lnTo>
                      <a:pt x="4" y="26"/>
                    </a:lnTo>
                    <a:lnTo>
                      <a:pt x="2" y="26"/>
                    </a:lnTo>
                    <a:lnTo>
                      <a:pt x="2" y="25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5" y="0"/>
                    </a:lnTo>
                    <a:lnTo>
                      <a:pt x="7" y="0"/>
                    </a:lnTo>
                    <a:lnTo>
                      <a:pt x="7" y="2"/>
                    </a:lnTo>
                    <a:lnTo>
                      <a:pt x="7" y="3"/>
                    </a:lnTo>
                    <a:lnTo>
                      <a:pt x="10" y="25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37" name="Freeform 304"/>
              <p:cNvSpPr>
                <a:spLocks/>
              </p:cNvSpPr>
              <p:nvPr/>
            </p:nvSpPr>
            <p:spPr bwMode="auto">
              <a:xfrm>
                <a:off x="1587" y="1173"/>
                <a:ext cx="8" cy="27"/>
              </a:xfrm>
              <a:custGeom>
                <a:avLst/>
                <a:gdLst>
                  <a:gd name="T0" fmla="*/ 8 w 8"/>
                  <a:gd name="T1" fmla="*/ 23 h 27"/>
                  <a:gd name="T2" fmla="*/ 8 w 8"/>
                  <a:gd name="T3" fmla="*/ 25 h 27"/>
                  <a:gd name="T4" fmla="*/ 8 w 8"/>
                  <a:gd name="T5" fmla="*/ 27 h 27"/>
                  <a:gd name="T6" fmla="*/ 6 w 8"/>
                  <a:gd name="T7" fmla="*/ 27 h 27"/>
                  <a:gd name="T8" fmla="*/ 5 w 8"/>
                  <a:gd name="T9" fmla="*/ 27 h 27"/>
                  <a:gd name="T10" fmla="*/ 3 w 8"/>
                  <a:gd name="T11" fmla="*/ 27 h 27"/>
                  <a:gd name="T12" fmla="*/ 1 w 8"/>
                  <a:gd name="T13" fmla="*/ 25 h 27"/>
                  <a:gd name="T14" fmla="*/ 1 w 8"/>
                  <a:gd name="T15" fmla="*/ 23 h 27"/>
                  <a:gd name="T16" fmla="*/ 0 w 8"/>
                  <a:gd name="T17" fmla="*/ 4 h 27"/>
                  <a:gd name="T18" fmla="*/ 0 w 8"/>
                  <a:gd name="T19" fmla="*/ 2 h 27"/>
                  <a:gd name="T20" fmla="*/ 1 w 8"/>
                  <a:gd name="T21" fmla="*/ 0 h 27"/>
                  <a:gd name="T22" fmla="*/ 3 w 8"/>
                  <a:gd name="T23" fmla="*/ 0 h 27"/>
                  <a:gd name="T24" fmla="*/ 5 w 8"/>
                  <a:gd name="T25" fmla="*/ 0 h 27"/>
                  <a:gd name="T26" fmla="*/ 5 w 8"/>
                  <a:gd name="T27" fmla="*/ 2 h 27"/>
                  <a:gd name="T28" fmla="*/ 6 w 8"/>
                  <a:gd name="T29" fmla="*/ 2 h 27"/>
                  <a:gd name="T30" fmla="*/ 6 w 8"/>
                  <a:gd name="T31" fmla="*/ 4 h 27"/>
                  <a:gd name="T32" fmla="*/ 8 w 8"/>
                  <a:gd name="T33" fmla="*/ 23 h 27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8" h="27">
                    <a:moveTo>
                      <a:pt x="8" y="23"/>
                    </a:moveTo>
                    <a:lnTo>
                      <a:pt x="8" y="25"/>
                    </a:lnTo>
                    <a:lnTo>
                      <a:pt x="8" y="27"/>
                    </a:lnTo>
                    <a:lnTo>
                      <a:pt x="6" y="27"/>
                    </a:lnTo>
                    <a:lnTo>
                      <a:pt x="5" y="27"/>
                    </a:lnTo>
                    <a:lnTo>
                      <a:pt x="3" y="27"/>
                    </a:lnTo>
                    <a:lnTo>
                      <a:pt x="1" y="25"/>
                    </a:lnTo>
                    <a:lnTo>
                      <a:pt x="1" y="23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5" y="2"/>
                    </a:lnTo>
                    <a:lnTo>
                      <a:pt x="6" y="2"/>
                    </a:lnTo>
                    <a:lnTo>
                      <a:pt x="6" y="4"/>
                    </a:lnTo>
                    <a:lnTo>
                      <a:pt x="8" y="23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38" name="Freeform 305"/>
              <p:cNvSpPr>
                <a:spLocks/>
              </p:cNvSpPr>
              <p:nvPr/>
            </p:nvSpPr>
            <p:spPr bwMode="auto">
              <a:xfrm>
                <a:off x="1583" y="1152"/>
                <a:ext cx="10" cy="28"/>
              </a:xfrm>
              <a:custGeom>
                <a:avLst/>
                <a:gdLst>
                  <a:gd name="T0" fmla="*/ 10 w 10"/>
                  <a:gd name="T1" fmla="*/ 25 h 28"/>
                  <a:gd name="T2" fmla="*/ 9 w 10"/>
                  <a:gd name="T3" fmla="*/ 26 h 28"/>
                  <a:gd name="T4" fmla="*/ 9 w 10"/>
                  <a:gd name="T5" fmla="*/ 28 h 28"/>
                  <a:gd name="T6" fmla="*/ 7 w 10"/>
                  <a:gd name="T7" fmla="*/ 28 h 28"/>
                  <a:gd name="T8" fmla="*/ 5 w 10"/>
                  <a:gd name="T9" fmla="*/ 28 h 28"/>
                  <a:gd name="T10" fmla="*/ 4 w 10"/>
                  <a:gd name="T11" fmla="*/ 26 h 28"/>
                  <a:gd name="T12" fmla="*/ 4 w 10"/>
                  <a:gd name="T13" fmla="*/ 25 h 28"/>
                  <a:gd name="T14" fmla="*/ 0 w 10"/>
                  <a:gd name="T15" fmla="*/ 5 h 28"/>
                  <a:gd name="T16" fmla="*/ 0 w 10"/>
                  <a:gd name="T17" fmla="*/ 3 h 28"/>
                  <a:gd name="T18" fmla="*/ 2 w 10"/>
                  <a:gd name="T19" fmla="*/ 3 h 28"/>
                  <a:gd name="T20" fmla="*/ 2 w 10"/>
                  <a:gd name="T21" fmla="*/ 2 h 28"/>
                  <a:gd name="T22" fmla="*/ 4 w 10"/>
                  <a:gd name="T23" fmla="*/ 2 h 28"/>
                  <a:gd name="T24" fmla="*/ 4 w 10"/>
                  <a:gd name="T25" fmla="*/ 0 h 28"/>
                  <a:gd name="T26" fmla="*/ 5 w 10"/>
                  <a:gd name="T27" fmla="*/ 0 h 28"/>
                  <a:gd name="T28" fmla="*/ 7 w 10"/>
                  <a:gd name="T29" fmla="*/ 0 h 28"/>
                  <a:gd name="T30" fmla="*/ 7 w 10"/>
                  <a:gd name="T31" fmla="*/ 2 h 28"/>
                  <a:gd name="T32" fmla="*/ 9 w 10"/>
                  <a:gd name="T33" fmla="*/ 3 h 28"/>
                  <a:gd name="T34" fmla="*/ 10 w 10"/>
                  <a:gd name="T35" fmla="*/ 25 h 28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10" h="28">
                    <a:moveTo>
                      <a:pt x="10" y="25"/>
                    </a:moveTo>
                    <a:lnTo>
                      <a:pt x="9" y="26"/>
                    </a:lnTo>
                    <a:lnTo>
                      <a:pt x="9" y="28"/>
                    </a:lnTo>
                    <a:lnTo>
                      <a:pt x="7" y="28"/>
                    </a:lnTo>
                    <a:lnTo>
                      <a:pt x="5" y="28"/>
                    </a:lnTo>
                    <a:lnTo>
                      <a:pt x="4" y="26"/>
                    </a:lnTo>
                    <a:lnTo>
                      <a:pt x="4" y="25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4" y="2"/>
                    </a:lnTo>
                    <a:lnTo>
                      <a:pt x="4" y="0"/>
                    </a:lnTo>
                    <a:lnTo>
                      <a:pt x="5" y="0"/>
                    </a:lnTo>
                    <a:lnTo>
                      <a:pt x="7" y="0"/>
                    </a:lnTo>
                    <a:lnTo>
                      <a:pt x="7" y="2"/>
                    </a:lnTo>
                    <a:lnTo>
                      <a:pt x="9" y="3"/>
                    </a:lnTo>
                    <a:lnTo>
                      <a:pt x="10" y="25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39" name="Freeform 306"/>
              <p:cNvSpPr>
                <a:spLocks/>
              </p:cNvSpPr>
              <p:nvPr/>
            </p:nvSpPr>
            <p:spPr bwMode="auto">
              <a:xfrm>
                <a:off x="1582" y="1134"/>
                <a:ext cx="10" cy="26"/>
              </a:xfrm>
              <a:custGeom>
                <a:avLst/>
                <a:gdLst>
                  <a:gd name="T0" fmla="*/ 10 w 10"/>
                  <a:gd name="T1" fmla="*/ 21 h 26"/>
                  <a:gd name="T2" fmla="*/ 10 w 10"/>
                  <a:gd name="T3" fmla="*/ 23 h 26"/>
                  <a:gd name="T4" fmla="*/ 10 w 10"/>
                  <a:gd name="T5" fmla="*/ 25 h 26"/>
                  <a:gd name="T6" fmla="*/ 8 w 10"/>
                  <a:gd name="T7" fmla="*/ 25 h 26"/>
                  <a:gd name="T8" fmla="*/ 6 w 10"/>
                  <a:gd name="T9" fmla="*/ 25 h 26"/>
                  <a:gd name="T10" fmla="*/ 6 w 10"/>
                  <a:gd name="T11" fmla="*/ 26 h 26"/>
                  <a:gd name="T12" fmla="*/ 5 w 10"/>
                  <a:gd name="T13" fmla="*/ 26 h 26"/>
                  <a:gd name="T14" fmla="*/ 5 w 10"/>
                  <a:gd name="T15" fmla="*/ 25 h 26"/>
                  <a:gd name="T16" fmla="*/ 3 w 10"/>
                  <a:gd name="T17" fmla="*/ 25 h 26"/>
                  <a:gd name="T18" fmla="*/ 1 w 10"/>
                  <a:gd name="T19" fmla="*/ 23 h 26"/>
                  <a:gd name="T20" fmla="*/ 0 w 10"/>
                  <a:gd name="T21" fmla="*/ 2 h 26"/>
                  <a:gd name="T22" fmla="*/ 1 w 10"/>
                  <a:gd name="T23" fmla="*/ 2 h 26"/>
                  <a:gd name="T24" fmla="*/ 1 w 10"/>
                  <a:gd name="T25" fmla="*/ 0 h 26"/>
                  <a:gd name="T26" fmla="*/ 3 w 10"/>
                  <a:gd name="T27" fmla="*/ 0 h 26"/>
                  <a:gd name="T28" fmla="*/ 5 w 10"/>
                  <a:gd name="T29" fmla="*/ 0 h 26"/>
                  <a:gd name="T30" fmla="*/ 6 w 10"/>
                  <a:gd name="T31" fmla="*/ 0 h 26"/>
                  <a:gd name="T32" fmla="*/ 8 w 10"/>
                  <a:gd name="T33" fmla="*/ 0 h 26"/>
                  <a:gd name="T34" fmla="*/ 8 w 10"/>
                  <a:gd name="T35" fmla="*/ 2 h 26"/>
                  <a:gd name="T36" fmla="*/ 10 w 10"/>
                  <a:gd name="T37" fmla="*/ 21 h 2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10" h="26">
                    <a:moveTo>
                      <a:pt x="10" y="21"/>
                    </a:moveTo>
                    <a:lnTo>
                      <a:pt x="10" y="23"/>
                    </a:lnTo>
                    <a:lnTo>
                      <a:pt x="10" y="25"/>
                    </a:lnTo>
                    <a:lnTo>
                      <a:pt x="8" y="25"/>
                    </a:lnTo>
                    <a:lnTo>
                      <a:pt x="6" y="25"/>
                    </a:lnTo>
                    <a:lnTo>
                      <a:pt x="6" y="26"/>
                    </a:lnTo>
                    <a:lnTo>
                      <a:pt x="5" y="26"/>
                    </a:lnTo>
                    <a:lnTo>
                      <a:pt x="5" y="25"/>
                    </a:lnTo>
                    <a:lnTo>
                      <a:pt x="3" y="25"/>
                    </a:lnTo>
                    <a:lnTo>
                      <a:pt x="1" y="2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6" y="0"/>
                    </a:lnTo>
                    <a:lnTo>
                      <a:pt x="8" y="0"/>
                    </a:lnTo>
                    <a:lnTo>
                      <a:pt x="8" y="2"/>
                    </a:lnTo>
                    <a:lnTo>
                      <a:pt x="10" y="21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40" name="Freeform 307"/>
              <p:cNvSpPr>
                <a:spLocks/>
              </p:cNvSpPr>
              <p:nvPr/>
            </p:nvSpPr>
            <p:spPr bwMode="auto">
              <a:xfrm>
                <a:off x="1580" y="1114"/>
                <a:ext cx="10" cy="25"/>
              </a:xfrm>
              <a:custGeom>
                <a:avLst/>
                <a:gdLst>
                  <a:gd name="T0" fmla="*/ 10 w 10"/>
                  <a:gd name="T1" fmla="*/ 22 h 25"/>
                  <a:gd name="T2" fmla="*/ 10 w 10"/>
                  <a:gd name="T3" fmla="*/ 23 h 25"/>
                  <a:gd name="T4" fmla="*/ 8 w 10"/>
                  <a:gd name="T5" fmla="*/ 25 h 25"/>
                  <a:gd name="T6" fmla="*/ 7 w 10"/>
                  <a:gd name="T7" fmla="*/ 25 h 25"/>
                  <a:gd name="T8" fmla="*/ 5 w 10"/>
                  <a:gd name="T9" fmla="*/ 25 h 25"/>
                  <a:gd name="T10" fmla="*/ 3 w 10"/>
                  <a:gd name="T11" fmla="*/ 25 h 25"/>
                  <a:gd name="T12" fmla="*/ 3 w 10"/>
                  <a:gd name="T13" fmla="*/ 23 h 25"/>
                  <a:gd name="T14" fmla="*/ 2 w 10"/>
                  <a:gd name="T15" fmla="*/ 23 h 25"/>
                  <a:gd name="T16" fmla="*/ 2 w 10"/>
                  <a:gd name="T17" fmla="*/ 22 h 25"/>
                  <a:gd name="T18" fmla="*/ 0 w 10"/>
                  <a:gd name="T19" fmla="*/ 4 h 25"/>
                  <a:gd name="T20" fmla="*/ 2 w 10"/>
                  <a:gd name="T21" fmla="*/ 2 h 25"/>
                  <a:gd name="T22" fmla="*/ 2 w 10"/>
                  <a:gd name="T23" fmla="*/ 0 h 25"/>
                  <a:gd name="T24" fmla="*/ 3 w 10"/>
                  <a:gd name="T25" fmla="*/ 0 h 25"/>
                  <a:gd name="T26" fmla="*/ 5 w 10"/>
                  <a:gd name="T27" fmla="*/ 0 h 25"/>
                  <a:gd name="T28" fmla="*/ 7 w 10"/>
                  <a:gd name="T29" fmla="*/ 0 h 25"/>
                  <a:gd name="T30" fmla="*/ 7 w 10"/>
                  <a:gd name="T31" fmla="*/ 2 h 25"/>
                  <a:gd name="T32" fmla="*/ 7 w 10"/>
                  <a:gd name="T33" fmla="*/ 4 h 25"/>
                  <a:gd name="T34" fmla="*/ 10 w 10"/>
                  <a:gd name="T35" fmla="*/ 22 h 25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10" h="25">
                    <a:moveTo>
                      <a:pt x="10" y="22"/>
                    </a:moveTo>
                    <a:lnTo>
                      <a:pt x="10" y="23"/>
                    </a:lnTo>
                    <a:lnTo>
                      <a:pt x="8" y="25"/>
                    </a:lnTo>
                    <a:lnTo>
                      <a:pt x="7" y="25"/>
                    </a:lnTo>
                    <a:lnTo>
                      <a:pt x="5" y="25"/>
                    </a:lnTo>
                    <a:lnTo>
                      <a:pt x="3" y="25"/>
                    </a:lnTo>
                    <a:lnTo>
                      <a:pt x="3" y="23"/>
                    </a:lnTo>
                    <a:lnTo>
                      <a:pt x="2" y="23"/>
                    </a:lnTo>
                    <a:lnTo>
                      <a:pt x="2" y="22"/>
                    </a:lnTo>
                    <a:lnTo>
                      <a:pt x="0" y="4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7" y="0"/>
                    </a:lnTo>
                    <a:lnTo>
                      <a:pt x="7" y="2"/>
                    </a:lnTo>
                    <a:lnTo>
                      <a:pt x="7" y="4"/>
                    </a:lnTo>
                    <a:lnTo>
                      <a:pt x="10" y="22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41" name="Freeform 308"/>
              <p:cNvSpPr>
                <a:spLocks/>
              </p:cNvSpPr>
              <p:nvPr/>
            </p:nvSpPr>
            <p:spPr bwMode="auto">
              <a:xfrm>
                <a:off x="1579" y="1095"/>
                <a:ext cx="8" cy="24"/>
              </a:xfrm>
              <a:custGeom>
                <a:avLst/>
                <a:gdLst>
                  <a:gd name="T0" fmla="*/ 8 w 8"/>
                  <a:gd name="T1" fmla="*/ 23 h 24"/>
                  <a:gd name="T2" fmla="*/ 8 w 8"/>
                  <a:gd name="T3" fmla="*/ 24 h 24"/>
                  <a:gd name="T4" fmla="*/ 6 w 8"/>
                  <a:gd name="T5" fmla="*/ 24 h 24"/>
                  <a:gd name="T6" fmla="*/ 4 w 8"/>
                  <a:gd name="T7" fmla="*/ 24 h 24"/>
                  <a:gd name="T8" fmla="*/ 3 w 8"/>
                  <a:gd name="T9" fmla="*/ 24 h 24"/>
                  <a:gd name="T10" fmla="*/ 3 w 8"/>
                  <a:gd name="T11" fmla="*/ 23 h 24"/>
                  <a:gd name="T12" fmla="*/ 1 w 8"/>
                  <a:gd name="T13" fmla="*/ 23 h 24"/>
                  <a:gd name="T14" fmla="*/ 0 w 8"/>
                  <a:gd name="T15" fmla="*/ 3 h 24"/>
                  <a:gd name="T16" fmla="*/ 0 w 8"/>
                  <a:gd name="T17" fmla="*/ 1 h 24"/>
                  <a:gd name="T18" fmla="*/ 0 w 8"/>
                  <a:gd name="T19" fmla="*/ 0 h 24"/>
                  <a:gd name="T20" fmla="*/ 1 w 8"/>
                  <a:gd name="T21" fmla="*/ 0 h 24"/>
                  <a:gd name="T22" fmla="*/ 3 w 8"/>
                  <a:gd name="T23" fmla="*/ 0 h 24"/>
                  <a:gd name="T24" fmla="*/ 4 w 8"/>
                  <a:gd name="T25" fmla="*/ 0 h 24"/>
                  <a:gd name="T26" fmla="*/ 6 w 8"/>
                  <a:gd name="T27" fmla="*/ 0 h 24"/>
                  <a:gd name="T28" fmla="*/ 6 w 8"/>
                  <a:gd name="T29" fmla="*/ 1 h 24"/>
                  <a:gd name="T30" fmla="*/ 6 w 8"/>
                  <a:gd name="T31" fmla="*/ 3 h 24"/>
                  <a:gd name="T32" fmla="*/ 8 w 8"/>
                  <a:gd name="T33" fmla="*/ 23 h 2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8" h="24">
                    <a:moveTo>
                      <a:pt x="8" y="23"/>
                    </a:moveTo>
                    <a:lnTo>
                      <a:pt x="8" y="24"/>
                    </a:lnTo>
                    <a:lnTo>
                      <a:pt x="6" y="24"/>
                    </a:lnTo>
                    <a:lnTo>
                      <a:pt x="4" y="24"/>
                    </a:lnTo>
                    <a:lnTo>
                      <a:pt x="3" y="24"/>
                    </a:lnTo>
                    <a:lnTo>
                      <a:pt x="3" y="23"/>
                    </a:lnTo>
                    <a:lnTo>
                      <a:pt x="1" y="23"/>
                    </a:lnTo>
                    <a:lnTo>
                      <a:pt x="0" y="3"/>
                    </a:lnTo>
                    <a:lnTo>
                      <a:pt x="0" y="1"/>
                    </a:lnTo>
                    <a:lnTo>
                      <a:pt x="0" y="0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4" y="0"/>
                    </a:lnTo>
                    <a:lnTo>
                      <a:pt x="6" y="0"/>
                    </a:lnTo>
                    <a:lnTo>
                      <a:pt x="6" y="1"/>
                    </a:lnTo>
                    <a:lnTo>
                      <a:pt x="6" y="3"/>
                    </a:lnTo>
                    <a:lnTo>
                      <a:pt x="8" y="23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42" name="Freeform 309"/>
              <p:cNvSpPr>
                <a:spLocks/>
              </p:cNvSpPr>
              <p:nvPr/>
            </p:nvSpPr>
            <p:spPr bwMode="auto">
              <a:xfrm>
                <a:off x="1577" y="1075"/>
                <a:ext cx="8" cy="26"/>
              </a:xfrm>
              <a:custGeom>
                <a:avLst/>
                <a:gdLst>
                  <a:gd name="T0" fmla="*/ 8 w 8"/>
                  <a:gd name="T1" fmla="*/ 23 h 26"/>
                  <a:gd name="T2" fmla="*/ 8 w 8"/>
                  <a:gd name="T3" fmla="*/ 25 h 26"/>
                  <a:gd name="T4" fmla="*/ 6 w 8"/>
                  <a:gd name="T5" fmla="*/ 25 h 26"/>
                  <a:gd name="T6" fmla="*/ 6 w 8"/>
                  <a:gd name="T7" fmla="*/ 26 h 26"/>
                  <a:gd name="T8" fmla="*/ 5 w 8"/>
                  <a:gd name="T9" fmla="*/ 26 h 26"/>
                  <a:gd name="T10" fmla="*/ 3 w 8"/>
                  <a:gd name="T11" fmla="*/ 26 h 26"/>
                  <a:gd name="T12" fmla="*/ 2 w 8"/>
                  <a:gd name="T13" fmla="*/ 25 h 26"/>
                  <a:gd name="T14" fmla="*/ 2 w 8"/>
                  <a:gd name="T15" fmla="*/ 23 h 26"/>
                  <a:gd name="T16" fmla="*/ 0 w 8"/>
                  <a:gd name="T17" fmla="*/ 3 h 26"/>
                  <a:gd name="T18" fmla="*/ 0 w 8"/>
                  <a:gd name="T19" fmla="*/ 2 h 26"/>
                  <a:gd name="T20" fmla="*/ 2 w 8"/>
                  <a:gd name="T21" fmla="*/ 2 h 26"/>
                  <a:gd name="T22" fmla="*/ 3 w 8"/>
                  <a:gd name="T23" fmla="*/ 0 h 26"/>
                  <a:gd name="T24" fmla="*/ 5 w 8"/>
                  <a:gd name="T25" fmla="*/ 0 h 26"/>
                  <a:gd name="T26" fmla="*/ 5 w 8"/>
                  <a:gd name="T27" fmla="*/ 2 h 26"/>
                  <a:gd name="T28" fmla="*/ 6 w 8"/>
                  <a:gd name="T29" fmla="*/ 2 h 26"/>
                  <a:gd name="T30" fmla="*/ 6 w 8"/>
                  <a:gd name="T31" fmla="*/ 3 h 26"/>
                  <a:gd name="T32" fmla="*/ 8 w 8"/>
                  <a:gd name="T33" fmla="*/ 23 h 2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8" h="26">
                    <a:moveTo>
                      <a:pt x="8" y="23"/>
                    </a:moveTo>
                    <a:lnTo>
                      <a:pt x="8" y="25"/>
                    </a:lnTo>
                    <a:lnTo>
                      <a:pt x="6" y="25"/>
                    </a:lnTo>
                    <a:lnTo>
                      <a:pt x="6" y="26"/>
                    </a:lnTo>
                    <a:lnTo>
                      <a:pt x="5" y="26"/>
                    </a:lnTo>
                    <a:lnTo>
                      <a:pt x="3" y="26"/>
                    </a:lnTo>
                    <a:lnTo>
                      <a:pt x="2" y="25"/>
                    </a:lnTo>
                    <a:lnTo>
                      <a:pt x="2" y="23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5" y="2"/>
                    </a:lnTo>
                    <a:lnTo>
                      <a:pt x="6" y="2"/>
                    </a:lnTo>
                    <a:lnTo>
                      <a:pt x="6" y="3"/>
                    </a:lnTo>
                    <a:lnTo>
                      <a:pt x="8" y="23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43" name="Freeform 310"/>
              <p:cNvSpPr>
                <a:spLocks/>
              </p:cNvSpPr>
              <p:nvPr/>
            </p:nvSpPr>
            <p:spPr bwMode="auto">
              <a:xfrm>
                <a:off x="1575" y="1057"/>
                <a:ext cx="8" cy="25"/>
              </a:xfrm>
              <a:custGeom>
                <a:avLst/>
                <a:gdLst>
                  <a:gd name="T0" fmla="*/ 8 w 8"/>
                  <a:gd name="T1" fmla="*/ 21 h 25"/>
                  <a:gd name="T2" fmla="*/ 8 w 8"/>
                  <a:gd name="T3" fmla="*/ 23 h 25"/>
                  <a:gd name="T4" fmla="*/ 8 w 8"/>
                  <a:gd name="T5" fmla="*/ 25 h 25"/>
                  <a:gd name="T6" fmla="*/ 7 w 8"/>
                  <a:gd name="T7" fmla="*/ 25 h 25"/>
                  <a:gd name="T8" fmla="*/ 5 w 8"/>
                  <a:gd name="T9" fmla="*/ 25 h 25"/>
                  <a:gd name="T10" fmla="*/ 4 w 8"/>
                  <a:gd name="T11" fmla="*/ 25 h 25"/>
                  <a:gd name="T12" fmla="*/ 2 w 8"/>
                  <a:gd name="T13" fmla="*/ 25 h 25"/>
                  <a:gd name="T14" fmla="*/ 2 w 8"/>
                  <a:gd name="T15" fmla="*/ 23 h 25"/>
                  <a:gd name="T16" fmla="*/ 2 w 8"/>
                  <a:gd name="T17" fmla="*/ 21 h 25"/>
                  <a:gd name="T18" fmla="*/ 0 w 8"/>
                  <a:gd name="T19" fmla="*/ 3 h 25"/>
                  <a:gd name="T20" fmla="*/ 0 w 8"/>
                  <a:gd name="T21" fmla="*/ 2 h 25"/>
                  <a:gd name="T22" fmla="*/ 0 w 8"/>
                  <a:gd name="T23" fmla="*/ 0 h 25"/>
                  <a:gd name="T24" fmla="*/ 2 w 8"/>
                  <a:gd name="T25" fmla="*/ 0 h 25"/>
                  <a:gd name="T26" fmla="*/ 4 w 8"/>
                  <a:gd name="T27" fmla="*/ 0 h 25"/>
                  <a:gd name="T28" fmla="*/ 5 w 8"/>
                  <a:gd name="T29" fmla="*/ 0 h 25"/>
                  <a:gd name="T30" fmla="*/ 7 w 8"/>
                  <a:gd name="T31" fmla="*/ 0 h 25"/>
                  <a:gd name="T32" fmla="*/ 7 w 8"/>
                  <a:gd name="T33" fmla="*/ 2 h 25"/>
                  <a:gd name="T34" fmla="*/ 7 w 8"/>
                  <a:gd name="T35" fmla="*/ 3 h 25"/>
                  <a:gd name="T36" fmla="*/ 8 w 8"/>
                  <a:gd name="T37" fmla="*/ 21 h 25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8" h="25">
                    <a:moveTo>
                      <a:pt x="8" y="21"/>
                    </a:moveTo>
                    <a:lnTo>
                      <a:pt x="8" y="23"/>
                    </a:lnTo>
                    <a:lnTo>
                      <a:pt x="8" y="25"/>
                    </a:lnTo>
                    <a:lnTo>
                      <a:pt x="7" y="25"/>
                    </a:lnTo>
                    <a:lnTo>
                      <a:pt x="5" y="25"/>
                    </a:lnTo>
                    <a:lnTo>
                      <a:pt x="4" y="25"/>
                    </a:lnTo>
                    <a:lnTo>
                      <a:pt x="2" y="25"/>
                    </a:lnTo>
                    <a:lnTo>
                      <a:pt x="2" y="23"/>
                    </a:lnTo>
                    <a:lnTo>
                      <a:pt x="2" y="21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5" y="0"/>
                    </a:lnTo>
                    <a:lnTo>
                      <a:pt x="7" y="0"/>
                    </a:lnTo>
                    <a:lnTo>
                      <a:pt x="7" y="2"/>
                    </a:lnTo>
                    <a:lnTo>
                      <a:pt x="7" y="3"/>
                    </a:lnTo>
                    <a:lnTo>
                      <a:pt x="8" y="21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44" name="Freeform 311"/>
              <p:cNvSpPr>
                <a:spLocks/>
              </p:cNvSpPr>
              <p:nvPr/>
            </p:nvSpPr>
            <p:spPr bwMode="auto">
              <a:xfrm>
                <a:off x="1574" y="1037"/>
                <a:ext cx="8" cy="27"/>
              </a:xfrm>
              <a:custGeom>
                <a:avLst/>
                <a:gdLst>
                  <a:gd name="T0" fmla="*/ 8 w 8"/>
                  <a:gd name="T1" fmla="*/ 23 h 27"/>
                  <a:gd name="T2" fmla="*/ 8 w 8"/>
                  <a:gd name="T3" fmla="*/ 25 h 27"/>
                  <a:gd name="T4" fmla="*/ 6 w 8"/>
                  <a:gd name="T5" fmla="*/ 25 h 27"/>
                  <a:gd name="T6" fmla="*/ 5 w 8"/>
                  <a:gd name="T7" fmla="*/ 27 h 27"/>
                  <a:gd name="T8" fmla="*/ 3 w 8"/>
                  <a:gd name="T9" fmla="*/ 27 h 27"/>
                  <a:gd name="T10" fmla="*/ 3 w 8"/>
                  <a:gd name="T11" fmla="*/ 25 h 27"/>
                  <a:gd name="T12" fmla="*/ 1 w 8"/>
                  <a:gd name="T13" fmla="*/ 25 h 27"/>
                  <a:gd name="T14" fmla="*/ 1 w 8"/>
                  <a:gd name="T15" fmla="*/ 23 h 27"/>
                  <a:gd name="T16" fmla="*/ 0 w 8"/>
                  <a:gd name="T17" fmla="*/ 5 h 27"/>
                  <a:gd name="T18" fmla="*/ 0 w 8"/>
                  <a:gd name="T19" fmla="*/ 4 h 27"/>
                  <a:gd name="T20" fmla="*/ 0 w 8"/>
                  <a:gd name="T21" fmla="*/ 2 h 27"/>
                  <a:gd name="T22" fmla="*/ 1 w 8"/>
                  <a:gd name="T23" fmla="*/ 2 h 27"/>
                  <a:gd name="T24" fmla="*/ 1 w 8"/>
                  <a:gd name="T25" fmla="*/ 0 h 27"/>
                  <a:gd name="T26" fmla="*/ 3 w 8"/>
                  <a:gd name="T27" fmla="*/ 0 h 27"/>
                  <a:gd name="T28" fmla="*/ 5 w 8"/>
                  <a:gd name="T29" fmla="*/ 2 h 27"/>
                  <a:gd name="T30" fmla="*/ 5 w 8"/>
                  <a:gd name="T31" fmla="*/ 4 h 27"/>
                  <a:gd name="T32" fmla="*/ 6 w 8"/>
                  <a:gd name="T33" fmla="*/ 4 h 27"/>
                  <a:gd name="T34" fmla="*/ 8 w 8"/>
                  <a:gd name="T35" fmla="*/ 23 h 27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8" h="27">
                    <a:moveTo>
                      <a:pt x="8" y="23"/>
                    </a:moveTo>
                    <a:lnTo>
                      <a:pt x="8" y="25"/>
                    </a:lnTo>
                    <a:lnTo>
                      <a:pt x="6" y="25"/>
                    </a:lnTo>
                    <a:lnTo>
                      <a:pt x="5" y="27"/>
                    </a:lnTo>
                    <a:lnTo>
                      <a:pt x="3" y="27"/>
                    </a:lnTo>
                    <a:lnTo>
                      <a:pt x="3" y="25"/>
                    </a:lnTo>
                    <a:lnTo>
                      <a:pt x="1" y="25"/>
                    </a:lnTo>
                    <a:lnTo>
                      <a:pt x="1" y="23"/>
                    </a:lnTo>
                    <a:lnTo>
                      <a:pt x="0" y="5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5" y="2"/>
                    </a:lnTo>
                    <a:lnTo>
                      <a:pt x="5" y="4"/>
                    </a:lnTo>
                    <a:lnTo>
                      <a:pt x="6" y="4"/>
                    </a:lnTo>
                    <a:lnTo>
                      <a:pt x="8" y="23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45" name="Freeform 312"/>
              <p:cNvSpPr>
                <a:spLocks/>
              </p:cNvSpPr>
              <p:nvPr/>
            </p:nvSpPr>
            <p:spPr bwMode="auto">
              <a:xfrm>
                <a:off x="1570" y="1021"/>
                <a:ext cx="10" cy="25"/>
              </a:xfrm>
              <a:custGeom>
                <a:avLst/>
                <a:gdLst>
                  <a:gd name="T0" fmla="*/ 10 w 10"/>
                  <a:gd name="T1" fmla="*/ 20 h 25"/>
                  <a:gd name="T2" fmla="*/ 10 w 10"/>
                  <a:gd name="T3" fmla="*/ 21 h 25"/>
                  <a:gd name="T4" fmla="*/ 9 w 10"/>
                  <a:gd name="T5" fmla="*/ 23 h 25"/>
                  <a:gd name="T6" fmla="*/ 9 w 10"/>
                  <a:gd name="T7" fmla="*/ 25 h 25"/>
                  <a:gd name="T8" fmla="*/ 7 w 10"/>
                  <a:gd name="T9" fmla="*/ 25 h 25"/>
                  <a:gd name="T10" fmla="*/ 5 w 10"/>
                  <a:gd name="T11" fmla="*/ 25 h 25"/>
                  <a:gd name="T12" fmla="*/ 4 w 10"/>
                  <a:gd name="T13" fmla="*/ 23 h 25"/>
                  <a:gd name="T14" fmla="*/ 4 w 10"/>
                  <a:gd name="T15" fmla="*/ 21 h 25"/>
                  <a:gd name="T16" fmla="*/ 0 w 10"/>
                  <a:gd name="T17" fmla="*/ 3 h 25"/>
                  <a:gd name="T18" fmla="*/ 2 w 10"/>
                  <a:gd name="T19" fmla="*/ 2 h 25"/>
                  <a:gd name="T20" fmla="*/ 2 w 10"/>
                  <a:gd name="T21" fmla="*/ 0 h 25"/>
                  <a:gd name="T22" fmla="*/ 4 w 10"/>
                  <a:gd name="T23" fmla="*/ 0 h 25"/>
                  <a:gd name="T24" fmla="*/ 5 w 10"/>
                  <a:gd name="T25" fmla="*/ 0 h 25"/>
                  <a:gd name="T26" fmla="*/ 7 w 10"/>
                  <a:gd name="T27" fmla="*/ 0 h 25"/>
                  <a:gd name="T28" fmla="*/ 9 w 10"/>
                  <a:gd name="T29" fmla="*/ 2 h 25"/>
                  <a:gd name="T30" fmla="*/ 9 w 10"/>
                  <a:gd name="T31" fmla="*/ 3 h 25"/>
                  <a:gd name="T32" fmla="*/ 10 w 10"/>
                  <a:gd name="T33" fmla="*/ 20 h 2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10" h="25">
                    <a:moveTo>
                      <a:pt x="10" y="20"/>
                    </a:moveTo>
                    <a:lnTo>
                      <a:pt x="10" y="21"/>
                    </a:lnTo>
                    <a:lnTo>
                      <a:pt x="9" y="23"/>
                    </a:lnTo>
                    <a:lnTo>
                      <a:pt x="9" y="25"/>
                    </a:lnTo>
                    <a:lnTo>
                      <a:pt x="7" y="25"/>
                    </a:lnTo>
                    <a:lnTo>
                      <a:pt x="5" y="25"/>
                    </a:lnTo>
                    <a:lnTo>
                      <a:pt x="4" y="23"/>
                    </a:lnTo>
                    <a:lnTo>
                      <a:pt x="4" y="21"/>
                    </a:lnTo>
                    <a:lnTo>
                      <a:pt x="0" y="3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5" y="0"/>
                    </a:lnTo>
                    <a:lnTo>
                      <a:pt x="7" y="0"/>
                    </a:lnTo>
                    <a:lnTo>
                      <a:pt x="9" y="2"/>
                    </a:lnTo>
                    <a:lnTo>
                      <a:pt x="9" y="3"/>
                    </a:lnTo>
                    <a:lnTo>
                      <a:pt x="10" y="20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46" name="Freeform 313"/>
              <p:cNvSpPr>
                <a:spLocks/>
              </p:cNvSpPr>
              <p:nvPr/>
            </p:nvSpPr>
            <p:spPr bwMode="auto">
              <a:xfrm>
                <a:off x="1569" y="1003"/>
                <a:ext cx="10" cy="25"/>
              </a:xfrm>
              <a:custGeom>
                <a:avLst/>
                <a:gdLst>
                  <a:gd name="T0" fmla="*/ 10 w 10"/>
                  <a:gd name="T1" fmla="*/ 21 h 25"/>
                  <a:gd name="T2" fmla="*/ 10 w 10"/>
                  <a:gd name="T3" fmla="*/ 23 h 25"/>
                  <a:gd name="T4" fmla="*/ 8 w 10"/>
                  <a:gd name="T5" fmla="*/ 23 h 25"/>
                  <a:gd name="T6" fmla="*/ 8 w 10"/>
                  <a:gd name="T7" fmla="*/ 25 h 25"/>
                  <a:gd name="T8" fmla="*/ 6 w 10"/>
                  <a:gd name="T9" fmla="*/ 25 h 25"/>
                  <a:gd name="T10" fmla="*/ 5 w 10"/>
                  <a:gd name="T11" fmla="*/ 25 h 25"/>
                  <a:gd name="T12" fmla="*/ 3 w 10"/>
                  <a:gd name="T13" fmla="*/ 25 h 25"/>
                  <a:gd name="T14" fmla="*/ 3 w 10"/>
                  <a:gd name="T15" fmla="*/ 23 h 25"/>
                  <a:gd name="T16" fmla="*/ 1 w 10"/>
                  <a:gd name="T17" fmla="*/ 21 h 25"/>
                  <a:gd name="T18" fmla="*/ 0 w 10"/>
                  <a:gd name="T19" fmla="*/ 5 h 25"/>
                  <a:gd name="T20" fmla="*/ 0 w 10"/>
                  <a:gd name="T21" fmla="*/ 3 h 25"/>
                  <a:gd name="T22" fmla="*/ 1 w 10"/>
                  <a:gd name="T23" fmla="*/ 3 h 25"/>
                  <a:gd name="T24" fmla="*/ 1 w 10"/>
                  <a:gd name="T25" fmla="*/ 2 h 25"/>
                  <a:gd name="T26" fmla="*/ 1 w 10"/>
                  <a:gd name="T27" fmla="*/ 0 h 25"/>
                  <a:gd name="T28" fmla="*/ 3 w 10"/>
                  <a:gd name="T29" fmla="*/ 0 h 25"/>
                  <a:gd name="T30" fmla="*/ 5 w 10"/>
                  <a:gd name="T31" fmla="*/ 0 h 25"/>
                  <a:gd name="T32" fmla="*/ 6 w 10"/>
                  <a:gd name="T33" fmla="*/ 2 h 25"/>
                  <a:gd name="T34" fmla="*/ 6 w 10"/>
                  <a:gd name="T35" fmla="*/ 3 h 25"/>
                  <a:gd name="T36" fmla="*/ 10 w 10"/>
                  <a:gd name="T37" fmla="*/ 21 h 25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10" h="25">
                    <a:moveTo>
                      <a:pt x="10" y="21"/>
                    </a:moveTo>
                    <a:lnTo>
                      <a:pt x="10" y="23"/>
                    </a:lnTo>
                    <a:lnTo>
                      <a:pt x="8" y="23"/>
                    </a:lnTo>
                    <a:lnTo>
                      <a:pt x="8" y="25"/>
                    </a:lnTo>
                    <a:lnTo>
                      <a:pt x="6" y="25"/>
                    </a:lnTo>
                    <a:lnTo>
                      <a:pt x="5" y="25"/>
                    </a:lnTo>
                    <a:lnTo>
                      <a:pt x="3" y="25"/>
                    </a:lnTo>
                    <a:lnTo>
                      <a:pt x="3" y="23"/>
                    </a:lnTo>
                    <a:lnTo>
                      <a:pt x="1" y="21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1" y="3"/>
                    </a:lnTo>
                    <a:lnTo>
                      <a:pt x="1" y="2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6" y="2"/>
                    </a:lnTo>
                    <a:lnTo>
                      <a:pt x="6" y="3"/>
                    </a:lnTo>
                    <a:lnTo>
                      <a:pt x="10" y="21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47" name="Freeform 314"/>
              <p:cNvSpPr>
                <a:spLocks/>
              </p:cNvSpPr>
              <p:nvPr/>
            </p:nvSpPr>
            <p:spPr bwMode="auto">
              <a:xfrm>
                <a:off x="1567" y="987"/>
                <a:ext cx="8" cy="24"/>
              </a:xfrm>
              <a:custGeom>
                <a:avLst/>
                <a:gdLst>
                  <a:gd name="T0" fmla="*/ 8 w 8"/>
                  <a:gd name="T1" fmla="*/ 19 h 24"/>
                  <a:gd name="T2" fmla="*/ 8 w 8"/>
                  <a:gd name="T3" fmla="*/ 21 h 24"/>
                  <a:gd name="T4" fmla="*/ 8 w 8"/>
                  <a:gd name="T5" fmla="*/ 23 h 24"/>
                  <a:gd name="T6" fmla="*/ 7 w 8"/>
                  <a:gd name="T7" fmla="*/ 23 h 24"/>
                  <a:gd name="T8" fmla="*/ 7 w 8"/>
                  <a:gd name="T9" fmla="*/ 24 h 24"/>
                  <a:gd name="T10" fmla="*/ 5 w 8"/>
                  <a:gd name="T11" fmla="*/ 24 h 24"/>
                  <a:gd name="T12" fmla="*/ 3 w 8"/>
                  <a:gd name="T13" fmla="*/ 24 h 24"/>
                  <a:gd name="T14" fmla="*/ 3 w 8"/>
                  <a:gd name="T15" fmla="*/ 23 h 24"/>
                  <a:gd name="T16" fmla="*/ 3 w 8"/>
                  <a:gd name="T17" fmla="*/ 21 h 24"/>
                  <a:gd name="T18" fmla="*/ 2 w 8"/>
                  <a:gd name="T19" fmla="*/ 21 h 24"/>
                  <a:gd name="T20" fmla="*/ 0 w 8"/>
                  <a:gd name="T21" fmla="*/ 3 h 24"/>
                  <a:gd name="T22" fmla="*/ 0 w 8"/>
                  <a:gd name="T23" fmla="*/ 1 h 24"/>
                  <a:gd name="T24" fmla="*/ 2 w 8"/>
                  <a:gd name="T25" fmla="*/ 1 h 24"/>
                  <a:gd name="T26" fmla="*/ 2 w 8"/>
                  <a:gd name="T27" fmla="*/ 0 h 24"/>
                  <a:gd name="T28" fmla="*/ 3 w 8"/>
                  <a:gd name="T29" fmla="*/ 0 h 24"/>
                  <a:gd name="T30" fmla="*/ 5 w 8"/>
                  <a:gd name="T31" fmla="*/ 0 h 24"/>
                  <a:gd name="T32" fmla="*/ 7 w 8"/>
                  <a:gd name="T33" fmla="*/ 0 h 24"/>
                  <a:gd name="T34" fmla="*/ 7 w 8"/>
                  <a:gd name="T35" fmla="*/ 1 h 24"/>
                  <a:gd name="T36" fmla="*/ 7 w 8"/>
                  <a:gd name="T37" fmla="*/ 3 h 24"/>
                  <a:gd name="T38" fmla="*/ 8 w 8"/>
                  <a:gd name="T39" fmla="*/ 19 h 24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8" h="24">
                    <a:moveTo>
                      <a:pt x="8" y="19"/>
                    </a:moveTo>
                    <a:lnTo>
                      <a:pt x="8" y="21"/>
                    </a:lnTo>
                    <a:lnTo>
                      <a:pt x="8" y="23"/>
                    </a:lnTo>
                    <a:lnTo>
                      <a:pt x="7" y="23"/>
                    </a:lnTo>
                    <a:lnTo>
                      <a:pt x="7" y="24"/>
                    </a:lnTo>
                    <a:lnTo>
                      <a:pt x="5" y="24"/>
                    </a:lnTo>
                    <a:lnTo>
                      <a:pt x="3" y="24"/>
                    </a:lnTo>
                    <a:lnTo>
                      <a:pt x="3" y="23"/>
                    </a:lnTo>
                    <a:lnTo>
                      <a:pt x="3" y="21"/>
                    </a:lnTo>
                    <a:lnTo>
                      <a:pt x="2" y="21"/>
                    </a:lnTo>
                    <a:lnTo>
                      <a:pt x="0" y="3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7" y="0"/>
                    </a:lnTo>
                    <a:lnTo>
                      <a:pt x="7" y="1"/>
                    </a:lnTo>
                    <a:lnTo>
                      <a:pt x="7" y="3"/>
                    </a:lnTo>
                    <a:lnTo>
                      <a:pt x="8" y="19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48" name="Freeform 315"/>
              <p:cNvSpPr>
                <a:spLocks/>
              </p:cNvSpPr>
              <p:nvPr/>
            </p:nvSpPr>
            <p:spPr bwMode="auto">
              <a:xfrm>
                <a:off x="1565" y="970"/>
                <a:ext cx="9" cy="23"/>
              </a:xfrm>
              <a:custGeom>
                <a:avLst/>
                <a:gdLst>
                  <a:gd name="T0" fmla="*/ 9 w 9"/>
                  <a:gd name="T1" fmla="*/ 20 h 23"/>
                  <a:gd name="T2" fmla="*/ 9 w 9"/>
                  <a:gd name="T3" fmla="*/ 22 h 23"/>
                  <a:gd name="T4" fmla="*/ 9 w 9"/>
                  <a:gd name="T5" fmla="*/ 23 h 23"/>
                  <a:gd name="T6" fmla="*/ 7 w 9"/>
                  <a:gd name="T7" fmla="*/ 23 h 23"/>
                  <a:gd name="T8" fmla="*/ 5 w 9"/>
                  <a:gd name="T9" fmla="*/ 23 h 23"/>
                  <a:gd name="T10" fmla="*/ 4 w 9"/>
                  <a:gd name="T11" fmla="*/ 23 h 23"/>
                  <a:gd name="T12" fmla="*/ 4 w 9"/>
                  <a:gd name="T13" fmla="*/ 22 h 23"/>
                  <a:gd name="T14" fmla="*/ 2 w 9"/>
                  <a:gd name="T15" fmla="*/ 22 h 23"/>
                  <a:gd name="T16" fmla="*/ 2 w 9"/>
                  <a:gd name="T17" fmla="*/ 20 h 23"/>
                  <a:gd name="T18" fmla="*/ 0 w 9"/>
                  <a:gd name="T19" fmla="*/ 4 h 23"/>
                  <a:gd name="T20" fmla="*/ 0 w 9"/>
                  <a:gd name="T21" fmla="*/ 2 h 23"/>
                  <a:gd name="T22" fmla="*/ 2 w 9"/>
                  <a:gd name="T23" fmla="*/ 2 h 23"/>
                  <a:gd name="T24" fmla="*/ 2 w 9"/>
                  <a:gd name="T25" fmla="*/ 0 h 23"/>
                  <a:gd name="T26" fmla="*/ 4 w 9"/>
                  <a:gd name="T27" fmla="*/ 0 h 23"/>
                  <a:gd name="T28" fmla="*/ 5 w 9"/>
                  <a:gd name="T29" fmla="*/ 0 h 23"/>
                  <a:gd name="T30" fmla="*/ 7 w 9"/>
                  <a:gd name="T31" fmla="*/ 2 h 23"/>
                  <a:gd name="T32" fmla="*/ 9 w 9"/>
                  <a:gd name="T33" fmla="*/ 4 h 23"/>
                  <a:gd name="T34" fmla="*/ 9 w 9"/>
                  <a:gd name="T35" fmla="*/ 20 h 23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9" h="23">
                    <a:moveTo>
                      <a:pt x="9" y="20"/>
                    </a:moveTo>
                    <a:lnTo>
                      <a:pt x="9" y="22"/>
                    </a:lnTo>
                    <a:lnTo>
                      <a:pt x="9" y="23"/>
                    </a:lnTo>
                    <a:lnTo>
                      <a:pt x="7" y="23"/>
                    </a:lnTo>
                    <a:lnTo>
                      <a:pt x="5" y="23"/>
                    </a:lnTo>
                    <a:lnTo>
                      <a:pt x="4" y="23"/>
                    </a:lnTo>
                    <a:lnTo>
                      <a:pt x="4" y="22"/>
                    </a:lnTo>
                    <a:lnTo>
                      <a:pt x="2" y="22"/>
                    </a:lnTo>
                    <a:lnTo>
                      <a:pt x="2" y="20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5" y="0"/>
                    </a:lnTo>
                    <a:lnTo>
                      <a:pt x="7" y="2"/>
                    </a:lnTo>
                    <a:lnTo>
                      <a:pt x="9" y="4"/>
                    </a:lnTo>
                    <a:lnTo>
                      <a:pt x="9" y="20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49" name="Freeform 316"/>
              <p:cNvSpPr>
                <a:spLocks/>
              </p:cNvSpPr>
              <p:nvPr/>
            </p:nvSpPr>
            <p:spPr bwMode="auto">
              <a:xfrm>
                <a:off x="1564" y="954"/>
                <a:ext cx="10" cy="23"/>
              </a:xfrm>
              <a:custGeom>
                <a:avLst/>
                <a:gdLst>
                  <a:gd name="T0" fmla="*/ 10 w 10"/>
                  <a:gd name="T1" fmla="*/ 20 h 23"/>
                  <a:gd name="T2" fmla="*/ 10 w 10"/>
                  <a:gd name="T3" fmla="*/ 21 h 23"/>
                  <a:gd name="T4" fmla="*/ 8 w 10"/>
                  <a:gd name="T5" fmla="*/ 21 h 23"/>
                  <a:gd name="T6" fmla="*/ 6 w 10"/>
                  <a:gd name="T7" fmla="*/ 23 h 23"/>
                  <a:gd name="T8" fmla="*/ 5 w 10"/>
                  <a:gd name="T9" fmla="*/ 23 h 23"/>
                  <a:gd name="T10" fmla="*/ 3 w 10"/>
                  <a:gd name="T11" fmla="*/ 23 h 23"/>
                  <a:gd name="T12" fmla="*/ 3 w 10"/>
                  <a:gd name="T13" fmla="*/ 21 h 23"/>
                  <a:gd name="T14" fmla="*/ 1 w 10"/>
                  <a:gd name="T15" fmla="*/ 21 h 23"/>
                  <a:gd name="T16" fmla="*/ 1 w 10"/>
                  <a:gd name="T17" fmla="*/ 20 h 23"/>
                  <a:gd name="T18" fmla="*/ 0 w 10"/>
                  <a:gd name="T19" fmla="*/ 5 h 23"/>
                  <a:gd name="T20" fmla="*/ 0 w 10"/>
                  <a:gd name="T21" fmla="*/ 3 h 23"/>
                  <a:gd name="T22" fmla="*/ 1 w 10"/>
                  <a:gd name="T23" fmla="*/ 2 h 23"/>
                  <a:gd name="T24" fmla="*/ 1 w 10"/>
                  <a:gd name="T25" fmla="*/ 0 h 23"/>
                  <a:gd name="T26" fmla="*/ 3 w 10"/>
                  <a:gd name="T27" fmla="*/ 0 h 23"/>
                  <a:gd name="T28" fmla="*/ 5 w 10"/>
                  <a:gd name="T29" fmla="*/ 0 h 23"/>
                  <a:gd name="T30" fmla="*/ 5 w 10"/>
                  <a:gd name="T31" fmla="*/ 2 h 23"/>
                  <a:gd name="T32" fmla="*/ 6 w 10"/>
                  <a:gd name="T33" fmla="*/ 2 h 23"/>
                  <a:gd name="T34" fmla="*/ 6 w 10"/>
                  <a:gd name="T35" fmla="*/ 3 h 23"/>
                  <a:gd name="T36" fmla="*/ 10 w 10"/>
                  <a:gd name="T37" fmla="*/ 20 h 23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10" h="23">
                    <a:moveTo>
                      <a:pt x="10" y="20"/>
                    </a:moveTo>
                    <a:lnTo>
                      <a:pt x="10" y="21"/>
                    </a:lnTo>
                    <a:lnTo>
                      <a:pt x="8" y="21"/>
                    </a:lnTo>
                    <a:lnTo>
                      <a:pt x="6" y="23"/>
                    </a:lnTo>
                    <a:lnTo>
                      <a:pt x="5" y="23"/>
                    </a:lnTo>
                    <a:lnTo>
                      <a:pt x="3" y="23"/>
                    </a:lnTo>
                    <a:lnTo>
                      <a:pt x="3" y="21"/>
                    </a:lnTo>
                    <a:lnTo>
                      <a:pt x="1" y="21"/>
                    </a:lnTo>
                    <a:lnTo>
                      <a:pt x="1" y="20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1" y="2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5" y="2"/>
                    </a:lnTo>
                    <a:lnTo>
                      <a:pt x="6" y="2"/>
                    </a:lnTo>
                    <a:lnTo>
                      <a:pt x="6" y="3"/>
                    </a:lnTo>
                    <a:lnTo>
                      <a:pt x="10" y="20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50" name="Freeform 317"/>
              <p:cNvSpPr>
                <a:spLocks/>
              </p:cNvSpPr>
              <p:nvPr/>
            </p:nvSpPr>
            <p:spPr bwMode="auto">
              <a:xfrm>
                <a:off x="1562" y="939"/>
                <a:ext cx="8" cy="23"/>
              </a:xfrm>
              <a:custGeom>
                <a:avLst/>
                <a:gdLst>
                  <a:gd name="T0" fmla="*/ 8 w 8"/>
                  <a:gd name="T1" fmla="*/ 18 h 23"/>
                  <a:gd name="T2" fmla="*/ 8 w 8"/>
                  <a:gd name="T3" fmla="*/ 20 h 23"/>
                  <a:gd name="T4" fmla="*/ 8 w 8"/>
                  <a:gd name="T5" fmla="*/ 22 h 23"/>
                  <a:gd name="T6" fmla="*/ 7 w 8"/>
                  <a:gd name="T7" fmla="*/ 22 h 23"/>
                  <a:gd name="T8" fmla="*/ 7 w 8"/>
                  <a:gd name="T9" fmla="*/ 23 h 23"/>
                  <a:gd name="T10" fmla="*/ 5 w 8"/>
                  <a:gd name="T11" fmla="*/ 23 h 23"/>
                  <a:gd name="T12" fmla="*/ 3 w 8"/>
                  <a:gd name="T13" fmla="*/ 22 h 23"/>
                  <a:gd name="T14" fmla="*/ 3 w 8"/>
                  <a:gd name="T15" fmla="*/ 20 h 23"/>
                  <a:gd name="T16" fmla="*/ 2 w 8"/>
                  <a:gd name="T17" fmla="*/ 20 h 23"/>
                  <a:gd name="T18" fmla="*/ 0 w 8"/>
                  <a:gd name="T19" fmla="*/ 4 h 23"/>
                  <a:gd name="T20" fmla="*/ 0 w 8"/>
                  <a:gd name="T21" fmla="*/ 2 h 23"/>
                  <a:gd name="T22" fmla="*/ 0 w 8"/>
                  <a:gd name="T23" fmla="*/ 0 h 23"/>
                  <a:gd name="T24" fmla="*/ 2 w 8"/>
                  <a:gd name="T25" fmla="*/ 0 h 23"/>
                  <a:gd name="T26" fmla="*/ 3 w 8"/>
                  <a:gd name="T27" fmla="*/ 0 h 23"/>
                  <a:gd name="T28" fmla="*/ 5 w 8"/>
                  <a:gd name="T29" fmla="*/ 0 h 23"/>
                  <a:gd name="T30" fmla="*/ 7 w 8"/>
                  <a:gd name="T31" fmla="*/ 0 h 23"/>
                  <a:gd name="T32" fmla="*/ 7 w 8"/>
                  <a:gd name="T33" fmla="*/ 2 h 23"/>
                  <a:gd name="T34" fmla="*/ 7 w 8"/>
                  <a:gd name="T35" fmla="*/ 4 h 23"/>
                  <a:gd name="T36" fmla="*/ 8 w 8"/>
                  <a:gd name="T37" fmla="*/ 18 h 23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8" h="23">
                    <a:moveTo>
                      <a:pt x="8" y="18"/>
                    </a:moveTo>
                    <a:lnTo>
                      <a:pt x="8" y="20"/>
                    </a:lnTo>
                    <a:lnTo>
                      <a:pt x="8" y="22"/>
                    </a:lnTo>
                    <a:lnTo>
                      <a:pt x="7" y="22"/>
                    </a:lnTo>
                    <a:lnTo>
                      <a:pt x="7" y="23"/>
                    </a:lnTo>
                    <a:lnTo>
                      <a:pt x="5" y="23"/>
                    </a:lnTo>
                    <a:lnTo>
                      <a:pt x="3" y="22"/>
                    </a:lnTo>
                    <a:lnTo>
                      <a:pt x="3" y="20"/>
                    </a:lnTo>
                    <a:lnTo>
                      <a:pt x="2" y="20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7" y="0"/>
                    </a:lnTo>
                    <a:lnTo>
                      <a:pt x="7" y="2"/>
                    </a:lnTo>
                    <a:lnTo>
                      <a:pt x="7" y="4"/>
                    </a:lnTo>
                    <a:lnTo>
                      <a:pt x="8" y="18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51" name="Freeform 318"/>
              <p:cNvSpPr>
                <a:spLocks/>
              </p:cNvSpPr>
              <p:nvPr/>
            </p:nvSpPr>
            <p:spPr bwMode="auto">
              <a:xfrm>
                <a:off x="1561" y="923"/>
                <a:ext cx="8" cy="23"/>
              </a:xfrm>
              <a:custGeom>
                <a:avLst/>
                <a:gdLst>
                  <a:gd name="T0" fmla="*/ 8 w 8"/>
                  <a:gd name="T1" fmla="*/ 20 h 23"/>
                  <a:gd name="T2" fmla="*/ 8 w 8"/>
                  <a:gd name="T3" fmla="*/ 21 h 23"/>
                  <a:gd name="T4" fmla="*/ 6 w 8"/>
                  <a:gd name="T5" fmla="*/ 23 h 23"/>
                  <a:gd name="T6" fmla="*/ 4 w 8"/>
                  <a:gd name="T7" fmla="*/ 23 h 23"/>
                  <a:gd name="T8" fmla="*/ 3 w 8"/>
                  <a:gd name="T9" fmla="*/ 23 h 23"/>
                  <a:gd name="T10" fmla="*/ 1 w 8"/>
                  <a:gd name="T11" fmla="*/ 21 h 23"/>
                  <a:gd name="T12" fmla="*/ 1 w 8"/>
                  <a:gd name="T13" fmla="*/ 20 h 23"/>
                  <a:gd name="T14" fmla="*/ 0 w 8"/>
                  <a:gd name="T15" fmla="*/ 5 h 23"/>
                  <a:gd name="T16" fmla="*/ 0 w 8"/>
                  <a:gd name="T17" fmla="*/ 3 h 23"/>
                  <a:gd name="T18" fmla="*/ 0 w 8"/>
                  <a:gd name="T19" fmla="*/ 2 h 23"/>
                  <a:gd name="T20" fmla="*/ 1 w 8"/>
                  <a:gd name="T21" fmla="*/ 2 h 23"/>
                  <a:gd name="T22" fmla="*/ 1 w 8"/>
                  <a:gd name="T23" fmla="*/ 0 h 23"/>
                  <a:gd name="T24" fmla="*/ 3 w 8"/>
                  <a:gd name="T25" fmla="*/ 0 h 23"/>
                  <a:gd name="T26" fmla="*/ 4 w 8"/>
                  <a:gd name="T27" fmla="*/ 0 h 23"/>
                  <a:gd name="T28" fmla="*/ 6 w 8"/>
                  <a:gd name="T29" fmla="*/ 2 h 23"/>
                  <a:gd name="T30" fmla="*/ 6 w 8"/>
                  <a:gd name="T31" fmla="*/ 3 h 23"/>
                  <a:gd name="T32" fmla="*/ 8 w 8"/>
                  <a:gd name="T33" fmla="*/ 20 h 23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8" h="23">
                    <a:moveTo>
                      <a:pt x="8" y="20"/>
                    </a:moveTo>
                    <a:lnTo>
                      <a:pt x="8" y="21"/>
                    </a:lnTo>
                    <a:lnTo>
                      <a:pt x="6" y="23"/>
                    </a:lnTo>
                    <a:lnTo>
                      <a:pt x="4" y="23"/>
                    </a:lnTo>
                    <a:lnTo>
                      <a:pt x="3" y="23"/>
                    </a:lnTo>
                    <a:lnTo>
                      <a:pt x="1" y="21"/>
                    </a:lnTo>
                    <a:lnTo>
                      <a:pt x="1" y="20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4" y="0"/>
                    </a:lnTo>
                    <a:lnTo>
                      <a:pt x="6" y="2"/>
                    </a:lnTo>
                    <a:lnTo>
                      <a:pt x="6" y="3"/>
                    </a:lnTo>
                    <a:lnTo>
                      <a:pt x="8" y="20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52" name="Freeform 319"/>
              <p:cNvSpPr>
                <a:spLocks/>
              </p:cNvSpPr>
              <p:nvPr/>
            </p:nvSpPr>
            <p:spPr bwMode="auto">
              <a:xfrm>
                <a:off x="1559" y="910"/>
                <a:ext cx="8" cy="21"/>
              </a:xfrm>
              <a:custGeom>
                <a:avLst/>
                <a:gdLst>
                  <a:gd name="T0" fmla="*/ 8 w 8"/>
                  <a:gd name="T1" fmla="*/ 16 h 21"/>
                  <a:gd name="T2" fmla="*/ 8 w 8"/>
                  <a:gd name="T3" fmla="*/ 18 h 21"/>
                  <a:gd name="T4" fmla="*/ 8 w 8"/>
                  <a:gd name="T5" fmla="*/ 19 h 21"/>
                  <a:gd name="T6" fmla="*/ 6 w 8"/>
                  <a:gd name="T7" fmla="*/ 19 h 21"/>
                  <a:gd name="T8" fmla="*/ 6 w 8"/>
                  <a:gd name="T9" fmla="*/ 21 h 21"/>
                  <a:gd name="T10" fmla="*/ 5 w 8"/>
                  <a:gd name="T11" fmla="*/ 21 h 21"/>
                  <a:gd name="T12" fmla="*/ 3 w 8"/>
                  <a:gd name="T13" fmla="*/ 19 h 21"/>
                  <a:gd name="T14" fmla="*/ 2 w 8"/>
                  <a:gd name="T15" fmla="*/ 19 h 21"/>
                  <a:gd name="T16" fmla="*/ 2 w 8"/>
                  <a:gd name="T17" fmla="*/ 18 h 21"/>
                  <a:gd name="T18" fmla="*/ 0 w 8"/>
                  <a:gd name="T19" fmla="*/ 3 h 21"/>
                  <a:gd name="T20" fmla="*/ 0 w 8"/>
                  <a:gd name="T21" fmla="*/ 1 h 21"/>
                  <a:gd name="T22" fmla="*/ 0 w 8"/>
                  <a:gd name="T23" fmla="*/ 0 h 21"/>
                  <a:gd name="T24" fmla="*/ 2 w 8"/>
                  <a:gd name="T25" fmla="*/ 0 h 21"/>
                  <a:gd name="T26" fmla="*/ 3 w 8"/>
                  <a:gd name="T27" fmla="*/ 0 h 21"/>
                  <a:gd name="T28" fmla="*/ 5 w 8"/>
                  <a:gd name="T29" fmla="*/ 0 h 21"/>
                  <a:gd name="T30" fmla="*/ 6 w 8"/>
                  <a:gd name="T31" fmla="*/ 0 h 21"/>
                  <a:gd name="T32" fmla="*/ 6 w 8"/>
                  <a:gd name="T33" fmla="*/ 1 h 21"/>
                  <a:gd name="T34" fmla="*/ 6 w 8"/>
                  <a:gd name="T35" fmla="*/ 3 h 21"/>
                  <a:gd name="T36" fmla="*/ 8 w 8"/>
                  <a:gd name="T37" fmla="*/ 16 h 21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8" h="21">
                    <a:moveTo>
                      <a:pt x="8" y="16"/>
                    </a:moveTo>
                    <a:lnTo>
                      <a:pt x="8" y="18"/>
                    </a:lnTo>
                    <a:lnTo>
                      <a:pt x="8" y="19"/>
                    </a:lnTo>
                    <a:lnTo>
                      <a:pt x="6" y="19"/>
                    </a:lnTo>
                    <a:lnTo>
                      <a:pt x="6" y="21"/>
                    </a:lnTo>
                    <a:lnTo>
                      <a:pt x="5" y="21"/>
                    </a:lnTo>
                    <a:lnTo>
                      <a:pt x="3" y="19"/>
                    </a:lnTo>
                    <a:lnTo>
                      <a:pt x="2" y="19"/>
                    </a:lnTo>
                    <a:lnTo>
                      <a:pt x="2" y="18"/>
                    </a:lnTo>
                    <a:lnTo>
                      <a:pt x="0" y="3"/>
                    </a:lnTo>
                    <a:lnTo>
                      <a:pt x="0" y="1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6" y="0"/>
                    </a:lnTo>
                    <a:lnTo>
                      <a:pt x="6" y="1"/>
                    </a:lnTo>
                    <a:lnTo>
                      <a:pt x="6" y="3"/>
                    </a:lnTo>
                    <a:lnTo>
                      <a:pt x="8" y="16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53" name="Freeform 320"/>
              <p:cNvSpPr>
                <a:spLocks/>
              </p:cNvSpPr>
              <p:nvPr/>
            </p:nvSpPr>
            <p:spPr bwMode="auto">
              <a:xfrm>
                <a:off x="1557" y="895"/>
                <a:ext cx="8" cy="20"/>
              </a:xfrm>
              <a:custGeom>
                <a:avLst/>
                <a:gdLst>
                  <a:gd name="T0" fmla="*/ 8 w 8"/>
                  <a:gd name="T1" fmla="*/ 18 h 20"/>
                  <a:gd name="T2" fmla="*/ 8 w 8"/>
                  <a:gd name="T3" fmla="*/ 20 h 20"/>
                  <a:gd name="T4" fmla="*/ 7 w 8"/>
                  <a:gd name="T5" fmla="*/ 20 h 20"/>
                  <a:gd name="T6" fmla="*/ 5 w 8"/>
                  <a:gd name="T7" fmla="*/ 20 h 20"/>
                  <a:gd name="T8" fmla="*/ 4 w 8"/>
                  <a:gd name="T9" fmla="*/ 20 h 20"/>
                  <a:gd name="T10" fmla="*/ 2 w 8"/>
                  <a:gd name="T11" fmla="*/ 20 h 20"/>
                  <a:gd name="T12" fmla="*/ 2 w 8"/>
                  <a:gd name="T13" fmla="*/ 18 h 20"/>
                  <a:gd name="T14" fmla="*/ 0 w 8"/>
                  <a:gd name="T15" fmla="*/ 3 h 20"/>
                  <a:gd name="T16" fmla="*/ 0 w 8"/>
                  <a:gd name="T17" fmla="*/ 2 h 20"/>
                  <a:gd name="T18" fmla="*/ 2 w 8"/>
                  <a:gd name="T19" fmla="*/ 2 h 20"/>
                  <a:gd name="T20" fmla="*/ 2 w 8"/>
                  <a:gd name="T21" fmla="*/ 0 h 20"/>
                  <a:gd name="T22" fmla="*/ 4 w 8"/>
                  <a:gd name="T23" fmla="*/ 0 h 20"/>
                  <a:gd name="T24" fmla="*/ 5 w 8"/>
                  <a:gd name="T25" fmla="*/ 0 h 20"/>
                  <a:gd name="T26" fmla="*/ 5 w 8"/>
                  <a:gd name="T27" fmla="*/ 2 h 20"/>
                  <a:gd name="T28" fmla="*/ 7 w 8"/>
                  <a:gd name="T29" fmla="*/ 2 h 20"/>
                  <a:gd name="T30" fmla="*/ 7 w 8"/>
                  <a:gd name="T31" fmla="*/ 3 h 20"/>
                  <a:gd name="T32" fmla="*/ 8 w 8"/>
                  <a:gd name="T33" fmla="*/ 18 h 20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8" h="20">
                    <a:moveTo>
                      <a:pt x="8" y="18"/>
                    </a:moveTo>
                    <a:lnTo>
                      <a:pt x="8" y="20"/>
                    </a:lnTo>
                    <a:lnTo>
                      <a:pt x="7" y="20"/>
                    </a:lnTo>
                    <a:lnTo>
                      <a:pt x="5" y="20"/>
                    </a:lnTo>
                    <a:lnTo>
                      <a:pt x="4" y="20"/>
                    </a:lnTo>
                    <a:lnTo>
                      <a:pt x="2" y="20"/>
                    </a:lnTo>
                    <a:lnTo>
                      <a:pt x="2" y="18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5" y="0"/>
                    </a:lnTo>
                    <a:lnTo>
                      <a:pt x="5" y="2"/>
                    </a:lnTo>
                    <a:lnTo>
                      <a:pt x="7" y="2"/>
                    </a:lnTo>
                    <a:lnTo>
                      <a:pt x="7" y="3"/>
                    </a:lnTo>
                    <a:lnTo>
                      <a:pt x="8" y="18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54" name="Freeform 321"/>
              <p:cNvSpPr>
                <a:spLocks/>
              </p:cNvSpPr>
              <p:nvPr/>
            </p:nvSpPr>
            <p:spPr bwMode="auto">
              <a:xfrm>
                <a:off x="1556" y="882"/>
                <a:ext cx="8" cy="20"/>
              </a:xfrm>
              <a:custGeom>
                <a:avLst/>
                <a:gdLst>
                  <a:gd name="T0" fmla="*/ 8 w 8"/>
                  <a:gd name="T1" fmla="*/ 16 h 20"/>
                  <a:gd name="T2" fmla="*/ 8 w 8"/>
                  <a:gd name="T3" fmla="*/ 18 h 20"/>
                  <a:gd name="T4" fmla="*/ 6 w 8"/>
                  <a:gd name="T5" fmla="*/ 20 h 20"/>
                  <a:gd name="T6" fmla="*/ 5 w 8"/>
                  <a:gd name="T7" fmla="*/ 20 h 20"/>
                  <a:gd name="T8" fmla="*/ 3 w 8"/>
                  <a:gd name="T9" fmla="*/ 20 h 20"/>
                  <a:gd name="T10" fmla="*/ 1 w 8"/>
                  <a:gd name="T11" fmla="*/ 18 h 20"/>
                  <a:gd name="T12" fmla="*/ 1 w 8"/>
                  <a:gd name="T13" fmla="*/ 16 h 20"/>
                  <a:gd name="T14" fmla="*/ 0 w 8"/>
                  <a:gd name="T15" fmla="*/ 3 h 20"/>
                  <a:gd name="T16" fmla="*/ 0 w 8"/>
                  <a:gd name="T17" fmla="*/ 2 h 20"/>
                  <a:gd name="T18" fmla="*/ 1 w 8"/>
                  <a:gd name="T19" fmla="*/ 2 h 20"/>
                  <a:gd name="T20" fmla="*/ 1 w 8"/>
                  <a:gd name="T21" fmla="*/ 0 h 20"/>
                  <a:gd name="T22" fmla="*/ 3 w 8"/>
                  <a:gd name="T23" fmla="*/ 0 h 20"/>
                  <a:gd name="T24" fmla="*/ 5 w 8"/>
                  <a:gd name="T25" fmla="*/ 0 h 20"/>
                  <a:gd name="T26" fmla="*/ 6 w 8"/>
                  <a:gd name="T27" fmla="*/ 0 h 20"/>
                  <a:gd name="T28" fmla="*/ 6 w 8"/>
                  <a:gd name="T29" fmla="*/ 2 h 20"/>
                  <a:gd name="T30" fmla="*/ 6 w 8"/>
                  <a:gd name="T31" fmla="*/ 3 h 20"/>
                  <a:gd name="T32" fmla="*/ 8 w 8"/>
                  <a:gd name="T33" fmla="*/ 16 h 20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8" h="20">
                    <a:moveTo>
                      <a:pt x="8" y="16"/>
                    </a:moveTo>
                    <a:lnTo>
                      <a:pt x="8" y="18"/>
                    </a:lnTo>
                    <a:lnTo>
                      <a:pt x="6" y="20"/>
                    </a:lnTo>
                    <a:lnTo>
                      <a:pt x="5" y="20"/>
                    </a:lnTo>
                    <a:lnTo>
                      <a:pt x="3" y="20"/>
                    </a:lnTo>
                    <a:lnTo>
                      <a:pt x="1" y="18"/>
                    </a:lnTo>
                    <a:lnTo>
                      <a:pt x="1" y="16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6" y="0"/>
                    </a:lnTo>
                    <a:lnTo>
                      <a:pt x="6" y="2"/>
                    </a:lnTo>
                    <a:lnTo>
                      <a:pt x="6" y="3"/>
                    </a:lnTo>
                    <a:lnTo>
                      <a:pt x="8" y="16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55" name="Freeform 322"/>
              <p:cNvSpPr>
                <a:spLocks/>
              </p:cNvSpPr>
              <p:nvPr/>
            </p:nvSpPr>
            <p:spPr bwMode="auto">
              <a:xfrm>
                <a:off x="1554" y="869"/>
                <a:ext cx="8" cy="20"/>
              </a:xfrm>
              <a:custGeom>
                <a:avLst/>
                <a:gdLst>
                  <a:gd name="T0" fmla="*/ 8 w 8"/>
                  <a:gd name="T1" fmla="*/ 16 h 20"/>
                  <a:gd name="T2" fmla="*/ 8 w 8"/>
                  <a:gd name="T3" fmla="*/ 18 h 20"/>
                  <a:gd name="T4" fmla="*/ 8 w 8"/>
                  <a:gd name="T5" fmla="*/ 20 h 20"/>
                  <a:gd name="T6" fmla="*/ 7 w 8"/>
                  <a:gd name="T7" fmla="*/ 20 h 20"/>
                  <a:gd name="T8" fmla="*/ 5 w 8"/>
                  <a:gd name="T9" fmla="*/ 20 h 20"/>
                  <a:gd name="T10" fmla="*/ 3 w 8"/>
                  <a:gd name="T11" fmla="*/ 20 h 20"/>
                  <a:gd name="T12" fmla="*/ 3 w 8"/>
                  <a:gd name="T13" fmla="*/ 18 h 20"/>
                  <a:gd name="T14" fmla="*/ 2 w 8"/>
                  <a:gd name="T15" fmla="*/ 16 h 20"/>
                  <a:gd name="T16" fmla="*/ 0 w 8"/>
                  <a:gd name="T17" fmla="*/ 3 h 20"/>
                  <a:gd name="T18" fmla="*/ 0 w 8"/>
                  <a:gd name="T19" fmla="*/ 2 h 20"/>
                  <a:gd name="T20" fmla="*/ 2 w 8"/>
                  <a:gd name="T21" fmla="*/ 0 h 20"/>
                  <a:gd name="T22" fmla="*/ 3 w 8"/>
                  <a:gd name="T23" fmla="*/ 0 h 20"/>
                  <a:gd name="T24" fmla="*/ 5 w 8"/>
                  <a:gd name="T25" fmla="*/ 0 h 20"/>
                  <a:gd name="T26" fmla="*/ 7 w 8"/>
                  <a:gd name="T27" fmla="*/ 2 h 20"/>
                  <a:gd name="T28" fmla="*/ 7 w 8"/>
                  <a:gd name="T29" fmla="*/ 3 h 20"/>
                  <a:gd name="T30" fmla="*/ 8 w 8"/>
                  <a:gd name="T31" fmla="*/ 16 h 20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8" h="20">
                    <a:moveTo>
                      <a:pt x="8" y="16"/>
                    </a:moveTo>
                    <a:lnTo>
                      <a:pt x="8" y="18"/>
                    </a:lnTo>
                    <a:lnTo>
                      <a:pt x="8" y="20"/>
                    </a:lnTo>
                    <a:lnTo>
                      <a:pt x="7" y="20"/>
                    </a:lnTo>
                    <a:lnTo>
                      <a:pt x="5" y="20"/>
                    </a:lnTo>
                    <a:lnTo>
                      <a:pt x="3" y="20"/>
                    </a:lnTo>
                    <a:lnTo>
                      <a:pt x="3" y="18"/>
                    </a:lnTo>
                    <a:lnTo>
                      <a:pt x="2" y="16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7" y="2"/>
                    </a:lnTo>
                    <a:lnTo>
                      <a:pt x="7" y="3"/>
                    </a:lnTo>
                    <a:lnTo>
                      <a:pt x="8" y="16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56" name="Freeform 323"/>
              <p:cNvSpPr>
                <a:spLocks/>
              </p:cNvSpPr>
              <p:nvPr/>
            </p:nvSpPr>
            <p:spPr bwMode="auto">
              <a:xfrm>
                <a:off x="1552" y="856"/>
                <a:ext cx="9" cy="19"/>
              </a:xfrm>
              <a:custGeom>
                <a:avLst/>
                <a:gdLst>
                  <a:gd name="T0" fmla="*/ 9 w 9"/>
                  <a:gd name="T1" fmla="*/ 16 h 19"/>
                  <a:gd name="T2" fmla="*/ 9 w 9"/>
                  <a:gd name="T3" fmla="*/ 18 h 19"/>
                  <a:gd name="T4" fmla="*/ 7 w 9"/>
                  <a:gd name="T5" fmla="*/ 18 h 19"/>
                  <a:gd name="T6" fmla="*/ 7 w 9"/>
                  <a:gd name="T7" fmla="*/ 19 h 19"/>
                  <a:gd name="T8" fmla="*/ 5 w 9"/>
                  <a:gd name="T9" fmla="*/ 19 h 19"/>
                  <a:gd name="T10" fmla="*/ 4 w 9"/>
                  <a:gd name="T11" fmla="*/ 19 h 19"/>
                  <a:gd name="T12" fmla="*/ 4 w 9"/>
                  <a:gd name="T13" fmla="*/ 18 h 19"/>
                  <a:gd name="T14" fmla="*/ 2 w 9"/>
                  <a:gd name="T15" fmla="*/ 18 h 19"/>
                  <a:gd name="T16" fmla="*/ 2 w 9"/>
                  <a:gd name="T17" fmla="*/ 16 h 19"/>
                  <a:gd name="T18" fmla="*/ 0 w 9"/>
                  <a:gd name="T19" fmla="*/ 5 h 19"/>
                  <a:gd name="T20" fmla="*/ 0 w 9"/>
                  <a:gd name="T21" fmla="*/ 3 h 19"/>
                  <a:gd name="T22" fmla="*/ 0 w 9"/>
                  <a:gd name="T23" fmla="*/ 1 h 19"/>
                  <a:gd name="T24" fmla="*/ 2 w 9"/>
                  <a:gd name="T25" fmla="*/ 1 h 19"/>
                  <a:gd name="T26" fmla="*/ 4 w 9"/>
                  <a:gd name="T27" fmla="*/ 1 h 19"/>
                  <a:gd name="T28" fmla="*/ 4 w 9"/>
                  <a:gd name="T29" fmla="*/ 0 h 19"/>
                  <a:gd name="T30" fmla="*/ 5 w 9"/>
                  <a:gd name="T31" fmla="*/ 0 h 19"/>
                  <a:gd name="T32" fmla="*/ 5 w 9"/>
                  <a:gd name="T33" fmla="*/ 1 h 19"/>
                  <a:gd name="T34" fmla="*/ 7 w 9"/>
                  <a:gd name="T35" fmla="*/ 1 h 19"/>
                  <a:gd name="T36" fmla="*/ 7 w 9"/>
                  <a:gd name="T37" fmla="*/ 3 h 19"/>
                  <a:gd name="T38" fmla="*/ 9 w 9"/>
                  <a:gd name="T39" fmla="*/ 16 h 19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9" h="19">
                    <a:moveTo>
                      <a:pt x="9" y="16"/>
                    </a:moveTo>
                    <a:lnTo>
                      <a:pt x="9" y="18"/>
                    </a:lnTo>
                    <a:lnTo>
                      <a:pt x="7" y="18"/>
                    </a:lnTo>
                    <a:lnTo>
                      <a:pt x="7" y="19"/>
                    </a:lnTo>
                    <a:lnTo>
                      <a:pt x="5" y="19"/>
                    </a:lnTo>
                    <a:lnTo>
                      <a:pt x="4" y="19"/>
                    </a:lnTo>
                    <a:lnTo>
                      <a:pt x="4" y="18"/>
                    </a:lnTo>
                    <a:lnTo>
                      <a:pt x="2" y="18"/>
                    </a:lnTo>
                    <a:lnTo>
                      <a:pt x="2" y="16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4" y="1"/>
                    </a:lnTo>
                    <a:lnTo>
                      <a:pt x="4" y="0"/>
                    </a:lnTo>
                    <a:lnTo>
                      <a:pt x="5" y="0"/>
                    </a:lnTo>
                    <a:lnTo>
                      <a:pt x="5" y="1"/>
                    </a:lnTo>
                    <a:lnTo>
                      <a:pt x="7" y="1"/>
                    </a:lnTo>
                    <a:lnTo>
                      <a:pt x="7" y="3"/>
                    </a:lnTo>
                    <a:lnTo>
                      <a:pt x="9" y="16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57" name="Freeform 324"/>
              <p:cNvSpPr>
                <a:spLocks/>
              </p:cNvSpPr>
              <p:nvPr/>
            </p:nvSpPr>
            <p:spPr bwMode="auto">
              <a:xfrm>
                <a:off x="1551" y="844"/>
                <a:ext cx="8" cy="20"/>
              </a:xfrm>
              <a:custGeom>
                <a:avLst/>
                <a:gdLst>
                  <a:gd name="T0" fmla="*/ 8 w 8"/>
                  <a:gd name="T1" fmla="*/ 15 h 20"/>
                  <a:gd name="T2" fmla="*/ 8 w 8"/>
                  <a:gd name="T3" fmla="*/ 17 h 20"/>
                  <a:gd name="T4" fmla="*/ 8 w 8"/>
                  <a:gd name="T5" fmla="*/ 18 h 20"/>
                  <a:gd name="T6" fmla="*/ 6 w 8"/>
                  <a:gd name="T7" fmla="*/ 20 h 20"/>
                  <a:gd name="T8" fmla="*/ 5 w 8"/>
                  <a:gd name="T9" fmla="*/ 20 h 20"/>
                  <a:gd name="T10" fmla="*/ 3 w 8"/>
                  <a:gd name="T11" fmla="*/ 20 h 20"/>
                  <a:gd name="T12" fmla="*/ 3 w 8"/>
                  <a:gd name="T13" fmla="*/ 18 h 20"/>
                  <a:gd name="T14" fmla="*/ 3 w 8"/>
                  <a:gd name="T15" fmla="*/ 17 h 20"/>
                  <a:gd name="T16" fmla="*/ 1 w 8"/>
                  <a:gd name="T17" fmla="*/ 17 h 20"/>
                  <a:gd name="T18" fmla="*/ 0 w 8"/>
                  <a:gd name="T19" fmla="*/ 5 h 20"/>
                  <a:gd name="T20" fmla="*/ 0 w 8"/>
                  <a:gd name="T21" fmla="*/ 4 h 20"/>
                  <a:gd name="T22" fmla="*/ 0 w 8"/>
                  <a:gd name="T23" fmla="*/ 2 h 20"/>
                  <a:gd name="T24" fmla="*/ 1 w 8"/>
                  <a:gd name="T25" fmla="*/ 2 h 20"/>
                  <a:gd name="T26" fmla="*/ 3 w 8"/>
                  <a:gd name="T27" fmla="*/ 0 h 20"/>
                  <a:gd name="T28" fmla="*/ 5 w 8"/>
                  <a:gd name="T29" fmla="*/ 0 h 20"/>
                  <a:gd name="T30" fmla="*/ 6 w 8"/>
                  <a:gd name="T31" fmla="*/ 0 h 20"/>
                  <a:gd name="T32" fmla="*/ 6 w 8"/>
                  <a:gd name="T33" fmla="*/ 2 h 20"/>
                  <a:gd name="T34" fmla="*/ 6 w 8"/>
                  <a:gd name="T35" fmla="*/ 4 h 20"/>
                  <a:gd name="T36" fmla="*/ 8 w 8"/>
                  <a:gd name="T37" fmla="*/ 15 h 2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8" h="20">
                    <a:moveTo>
                      <a:pt x="8" y="15"/>
                    </a:moveTo>
                    <a:lnTo>
                      <a:pt x="8" y="17"/>
                    </a:lnTo>
                    <a:lnTo>
                      <a:pt x="8" y="18"/>
                    </a:lnTo>
                    <a:lnTo>
                      <a:pt x="6" y="20"/>
                    </a:lnTo>
                    <a:lnTo>
                      <a:pt x="5" y="20"/>
                    </a:lnTo>
                    <a:lnTo>
                      <a:pt x="3" y="20"/>
                    </a:lnTo>
                    <a:lnTo>
                      <a:pt x="3" y="18"/>
                    </a:lnTo>
                    <a:lnTo>
                      <a:pt x="3" y="17"/>
                    </a:lnTo>
                    <a:lnTo>
                      <a:pt x="1" y="17"/>
                    </a:lnTo>
                    <a:lnTo>
                      <a:pt x="0" y="5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6" y="0"/>
                    </a:lnTo>
                    <a:lnTo>
                      <a:pt x="6" y="2"/>
                    </a:lnTo>
                    <a:lnTo>
                      <a:pt x="6" y="4"/>
                    </a:lnTo>
                    <a:lnTo>
                      <a:pt x="8" y="15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58" name="Freeform 325"/>
              <p:cNvSpPr>
                <a:spLocks/>
              </p:cNvSpPr>
              <p:nvPr/>
            </p:nvSpPr>
            <p:spPr bwMode="auto">
              <a:xfrm>
                <a:off x="1549" y="833"/>
                <a:ext cx="8" cy="20"/>
              </a:xfrm>
              <a:custGeom>
                <a:avLst/>
                <a:gdLst>
                  <a:gd name="T0" fmla="*/ 8 w 8"/>
                  <a:gd name="T1" fmla="*/ 15 h 20"/>
                  <a:gd name="T2" fmla="*/ 8 w 8"/>
                  <a:gd name="T3" fmla="*/ 16 h 20"/>
                  <a:gd name="T4" fmla="*/ 8 w 8"/>
                  <a:gd name="T5" fmla="*/ 18 h 20"/>
                  <a:gd name="T6" fmla="*/ 7 w 8"/>
                  <a:gd name="T7" fmla="*/ 18 h 20"/>
                  <a:gd name="T8" fmla="*/ 7 w 8"/>
                  <a:gd name="T9" fmla="*/ 20 h 20"/>
                  <a:gd name="T10" fmla="*/ 5 w 8"/>
                  <a:gd name="T11" fmla="*/ 20 h 20"/>
                  <a:gd name="T12" fmla="*/ 5 w 8"/>
                  <a:gd name="T13" fmla="*/ 18 h 20"/>
                  <a:gd name="T14" fmla="*/ 3 w 8"/>
                  <a:gd name="T15" fmla="*/ 18 h 20"/>
                  <a:gd name="T16" fmla="*/ 2 w 8"/>
                  <a:gd name="T17" fmla="*/ 16 h 20"/>
                  <a:gd name="T18" fmla="*/ 0 w 8"/>
                  <a:gd name="T19" fmla="*/ 5 h 20"/>
                  <a:gd name="T20" fmla="*/ 0 w 8"/>
                  <a:gd name="T21" fmla="*/ 3 h 20"/>
                  <a:gd name="T22" fmla="*/ 2 w 8"/>
                  <a:gd name="T23" fmla="*/ 3 h 20"/>
                  <a:gd name="T24" fmla="*/ 2 w 8"/>
                  <a:gd name="T25" fmla="*/ 2 h 20"/>
                  <a:gd name="T26" fmla="*/ 2 w 8"/>
                  <a:gd name="T27" fmla="*/ 0 h 20"/>
                  <a:gd name="T28" fmla="*/ 3 w 8"/>
                  <a:gd name="T29" fmla="*/ 0 h 20"/>
                  <a:gd name="T30" fmla="*/ 5 w 8"/>
                  <a:gd name="T31" fmla="*/ 0 h 20"/>
                  <a:gd name="T32" fmla="*/ 7 w 8"/>
                  <a:gd name="T33" fmla="*/ 2 h 20"/>
                  <a:gd name="T34" fmla="*/ 8 w 8"/>
                  <a:gd name="T35" fmla="*/ 3 h 20"/>
                  <a:gd name="T36" fmla="*/ 8 w 8"/>
                  <a:gd name="T37" fmla="*/ 15 h 2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8" h="20">
                    <a:moveTo>
                      <a:pt x="8" y="15"/>
                    </a:moveTo>
                    <a:lnTo>
                      <a:pt x="8" y="16"/>
                    </a:lnTo>
                    <a:lnTo>
                      <a:pt x="8" y="18"/>
                    </a:lnTo>
                    <a:lnTo>
                      <a:pt x="7" y="18"/>
                    </a:lnTo>
                    <a:lnTo>
                      <a:pt x="7" y="20"/>
                    </a:lnTo>
                    <a:lnTo>
                      <a:pt x="5" y="20"/>
                    </a:lnTo>
                    <a:lnTo>
                      <a:pt x="5" y="18"/>
                    </a:lnTo>
                    <a:lnTo>
                      <a:pt x="3" y="18"/>
                    </a:lnTo>
                    <a:lnTo>
                      <a:pt x="2" y="16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7" y="2"/>
                    </a:lnTo>
                    <a:lnTo>
                      <a:pt x="8" y="3"/>
                    </a:lnTo>
                    <a:lnTo>
                      <a:pt x="8" y="15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59" name="Freeform 326"/>
              <p:cNvSpPr>
                <a:spLocks/>
              </p:cNvSpPr>
              <p:nvPr/>
            </p:nvSpPr>
            <p:spPr bwMode="auto">
              <a:xfrm>
                <a:off x="1549" y="823"/>
                <a:ext cx="8" cy="18"/>
              </a:xfrm>
              <a:custGeom>
                <a:avLst/>
                <a:gdLst>
                  <a:gd name="T0" fmla="*/ 8 w 8"/>
                  <a:gd name="T1" fmla="*/ 13 h 18"/>
                  <a:gd name="T2" fmla="*/ 8 w 8"/>
                  <a:gd name="T3" fmla="*/ 15 h 18"/>
                  <a:gd name="T4" fmla="*/ 8 w 8"/>
                  <a:gd name="T5" fmla="*/ 16 h 18"/>
                  <a:gd name="T6" fmla="*/ 7 w 8"/>
                  <a:gd name="T7" fmla="*/ 16 h 18"/>
                  <a:gd name="T8" fmla="*/ 5 w 8"/>
                  <a:gd name="T9" fmla="*/ 16 h 18"/>
                  <a:gd name="T10" fmla="*/ 5 w 8"/>
                  <a:gd name="T11" fmla="*/ 18 h 18"/>
                  <a:gd name="T12" fmla="*/ 3 w 8"/>
                  <a:gd name="T13" fmla="*/ 18 h 18"/>
                  <a:gd name="T14" fmla="*/ 2 w 8"/>
                  <a:gd name="T15" fmla="*/ 16 h 18"/>
                  <a:gd name="T16" fmla="*/ 2 w 8"/>
                  <a:gd name="T17" fmla="*/ 15 h 18"/>
                  <a:gd name="T18" fmla="*/ 0 w 8"/>
                  <a:gd name="T19" fmla="*/ 15 h 18"/>
                  <a:gd name="T20" fmla="*/ 0 w 8"/>
                  <a:gd name="T21" fmla="*/ 3 h 18"/>
                  <a:gd name="T22" fmla="*/ 0 w 8"/>
                  <a:gd name="T23" fmla="*/ 2 h 18"/>
                  <a:gd name="T24" fmla="*/ 0 w 8"/>
                  <a:gd name="T25" fmla="*/ 0 h 18"/>
                  <a:gd name="T26" fmla="*/ 2 w 8"/>
                  <a:gd name="T27" fmla="*/ 0 h 18"/>
                  <a:gd name="T28" fmla="*/ 3 w 8"/>
                  <a:gd name="T29" fmla="*/ 0 h 18"/>
                  <a:gd name="T30" fmla="*/ 5 w 8"/>
                  <a:gd name="T31" fmla="*/ 0 h 18"/>
                  <a:gd name="T32" fmla="*/ 5 w 8"/>
                  <a:gd name="T33" fmla="*/ 2 h 18"/>
                  <a:gd name="T34" fmla="*/ 7 w 8"/>
                  <a:gd name="T35" fmla="*/ 2 h 18"/>
                  <a:gd name="T36" fmla="*/ 7 w 8"/>
                  <a:gd name="T37" fmla="*/ 3 h 18"/>
                  <a:gd name="T38" fmla="*/ 8 w 8"/>
                  <a:gd name="T39" fmla="*/ 13 h 18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8" h="18">
                    <a:moveTo>
                      <a:pt x="8" y="13"/>
                    </a:moveTo>
                    <a:lnTo>
                      <a:pt x="8" y="15"/>
                    </a:lnTo>
                    <a:lnTo>
                      <a:pt x="8" y="16"/>
                    </a:lnTo>
                    <a:lnTo>
                      <a:pt x="7" y="16"/>
                    </a:lnTo>
                    <a:lnTo>
                      <a:pt x="5" y="16"/>
                    </a:lnTo>
                    <a:lnTo>
                      <a:pt x="5" y="18"/>
                    </a:lnTo>
                    <a:lnTo>
                      <a:pt x="3" y="18"/>
                    </a:lnTo>
                    <a:lnTo>
                      <a:pt x="2" y="16"/>
                    </a:lnTo>
                    <a:lnTo>
                      <a:pt x="2" y="15"/>
                    </a:lnTo>
                    <a:lnTo>
                      <a:pt x="0" y="15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5" y="2"/>
                    </a:lnTo>
                    <a:lnTo>
                      <a:pt x="7" y="2"/>
                    </a:lnTo>
                    <a:lnTo>
                      <a:pt x="7" y="3"/>
                    </a:lnTo>
                    <a:lnTo>
                      <a:pt x="8" y="13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0" name="Freeform 327"/>
              <p:cNvSpPr>
                <a:spLocks/>
              </p:cNvSpPr>
              <p:nvPr/>
            </p:nvSpPr>
            <p:spPr bwMode="auto">
              <a:xfrm>
                <a:off x="1547" y="813"/>
                <a:ext cx="9" cy="17"/>
              </a:xfrm>
              <a:custGeom>
                <a:avLst/>
                <a:gdLst>
                  <a:gd name="T0" fmla="*/ 9 w 9"/>
                  <a:gd name="T1" fmla="*/ 13 h 17"/>
                  <a:gd name="T2" fmla="*/ 9 w 9"/>
                  <a:gd name="T3" fmla="*/ 15 h 17"/>
                  <a:gd name="T4" fmla="*/ 7 w 9"/>
                  <a:gd name="T5" fmla="*/ 15 h 17"/>
                  <a:gd name="T6" fmla="*/ 7 w 9"/>
                  <a:gd name="T7" fmla="*/ 17 h 17"/>
                  <a:gd name="T8" fmla="*/ 5 w 9"/>
                  <a:gd name="T9" fmla="*/ 17 h 17"/>
                  <a:gd name="T10" fmla="*/ 4 w 9"/>
                  <a:gd name="T11" fmla="*/ 17 h 17"/>
                  <a:gd name="T12" fmla="*/ 2 w 9"/>
                  <a:gd name="T13" fmla="*/ 15 h 17"/>
                  <a:gd name="T14" fmla="*/ 2 w 9"/>
                  <a:gd name="T15" fmla="*/ 13 h 17"/>
                  <a:gd name="T16" fmla="*/ 0 w 9"/>
                  <a:gd name="T17" fmla="*/ 4 h 17"/>
                  <a:gd name="T18" fmla="*/ 0 w 9"/>
                  <a:gd name="T19" fmla="*/ 2 h 17"/>
                  <a:gd name="T20" fmla="*/ 2 w 9"/>
                  <a:gd name="T21" fmla="*/ 2 h 17"/>
                  <a:gd name="T22" fmla="*/ 2 w 9"/>
                  <a:gd name="T23" fmla="*/ 0 h 17"/>
                  <a:gd name="T24" fmla="*/ 4 w 9"/>
                  <a:gd name="T25" fmla="*/ 0 h 17"/>
                  <a:gd name="T26" fmla="*/ 5 w 9"/>
                  <a:gd name="T27" fmla="*/ 0 h 17"/>
                  <a:gd name="T28" fmla="*/ 5 w 9"/>
                  <a:gd name="T29" fmla="*/ 2 h 17"/>
                  <a:gd name="T30" fmla="*/ 7 w 9"/>
                  <a:gd name="T31" fmla="*/ 2 h 17"/>
                  <a:gd name="T32" fmla="*/ 7 w 9"/>
                  <a:gd name="T33" fmla="*/ 4 h 17"/>
                  <a:gd name="T34" fmla="*/ 9 w 9"/>
                  <a:gd name="T35" fmla="*/ 13 h 17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9" h="17">
                    <a:moveTo>
                      <a:pt x="9" y="13"/>
                    </a:moveTo>
                    <a:lnTo>
                      <a:pt x="9" y="15"/>
                    </a:lnTo>
                    <a:lnTo>
                      <a:pt x="7" y="15"/>
                    </a:lnTo>
                    <a:lnTo>
                      <a:pt x="7" y="17"/>
                    </a:lnTo>
                    <a:lnTo>
                      <a:pt x="5" y="17"/>
                    </a:lnTo>
                    <a:lnTo>
                      <a:pt x="4" y="17"/>
                    </a:lnTo>
                    <a:lnTo>
                      <a:pt x="2" y="15"/>
                    </a:lnTo>
                    <a:lnTo>
                      <a:pt x="2" y="13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5" y="0"/>
                    </a:lnTo>
                    <a:lnTo>
                      <a:pt x="5" y="2"/>
                    </a:lnTo>
                    <a:lnTo>
                      <a:pt x="7" y="2"/>
                    </a:lnTo>
                    <a:lnTo>
                      <a:pt x="7" y="4"/>
                    </a:lnTo>
                    <a:lnTo>
                      <a:pt x="9" y="13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1" name="Freeform 328"/>
              <p:cNvSpPr>
                <a:spLocks/>
              </p:cNvSpPr>
              <p:nvPr/>
            </p:nvSpPr>
            <p:spPr bwMode="auto">
              <a:xfrm>
                <a:off x="1546" y="803"/>
                <a:ext cx="8" cy="17"/>
              </a:xfrm>
              <a:custGeom>
                <a:avLst/>
                <a:gdLst>
                  <a:gd name="T0" fmla="*/ 8 w 8"/>
                  <a:gd name="T1" fmla="*/ 14 h 17"/>
                  <a:gd name="T2" fmla="*/ 8 w 8"/>
                  <a:gd name="T3" fmla="*/ 15 h 17"/>
                  <a:gd name="T4" fmla="*/ 8 w 8"/>
                  <a:gd name="T5" fmla="*/ 17 h 17"/>
                  <a:gd name="T6" fmla="*/ 6 w 8"/>
                  <a:gd name="T7" fmla="*/ 17 h 17"/>
                  <a:gd name="T8" fmla="*/ 5 w 8"/>
                  <a:gd name="T9" fmla="*/ 17 h 17"/>
                  <a:gd name="T10" fmla="*/ 3 w 8"/>
                  <a:gd name="T11" fmla="*/ 17 h 17"/>
                  <a:gd name="T12" fmla="*/ 1 w 8"/>
                  <a:gd name="T13" fmla="*/ 15 h 17"/>
                  <a:gd name="T14" fmla="*/ 1 w 8"/>
                  <a:gd name="T15" fmla="*/ 14 h 17"/>
                  <a:gd name="T16" fmla="*/ 0 w 8"/>
                  <a:gd name="T17" fmla="*/ 5 h 17"/>
                  <a:gd name="T18" fmla="*/ 0 w 8"/>
                  <a:gd name="T19" fmla="*/ 4 h 17"/>
                  <a:gd name="T20" fmla="*/ 0 w 8"/>
                  <a:gd name="T21" fmla="*/ 2 h 17"/>
                  <a:gd name="T22" fmla="*/ 1 w 8"/>
                  <a:gd name="T23" fmla="*/ 0 h 17"/>
                  <a:gd name="T24" fmla="*/ 3 w 8"/>
                  <a:gd name="T25" fmla="*/ 0 h 17"/>
                  <a:gd name="T26" fmla="*/ 5 w 8"/>
                  <a:gd name="T27" fmla="*/ 0 h 17"/>
                  <a:gd name="T28" fmla="*/ 5 w 8"/>
                  <a:gd name="T29" fmla="*/ 2 h 17"/>
                  <a:gd name="T30" fmla="*/ 6 w 8"/>
                  <a:gd name="T31" fmla="*/ 4 h 17"/>
                  <a:gd name="T32" fmla="*/ 8 w 8"/>
                  <a:gd name="T33" fmla="*/ 14 h 17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8" h="17">
                    <a:moveTo>
                      <a:pt x="8" y="14"/>
                    </a:moveTo>
                    <a:lnTo>
                      <a:pt x="8" y="15"/>
                    </a:lnTo>
                    <a:lnTo>
                      <a:pt x="8" y="17"/>
                    </a:lnTo>
                    <a:lnTo>
                      <a:pt x="6" y="17"/>
                    </a:lnTo>
                    <a:lnTo>
                      <a:pt x="5" y="17"/>
                    </a:lnTo>
                    <a:lnTo>
                      <a:pt x="3" y="17"/>
                    </a:lnTo>
                    <a:lnTo>
                      <a:pt x="1" y="15"/>
                    </a:lnTo>
                    <a:lnTo>
                      <a:pt x="1" y="14"/>
                    </a:lnTo>
                    <a:lnTo>
                      <a:pt x="0" y="5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5" y="2"/>
                    </a:lnTo>
                    <a:lnTo>
                      <a:pt x="6" y="4"/>
                    </a:lnTo>
                    <a:lnTo>
                      <a:pt x="8" y="14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2" name="Freeform 329"/>
              <p:cNvSpPr>
                <a:spLocks/>
              </p:cNvSpPr>
              <p:nvPr/>
            </p:nvSpPr>
            <p:spPr bwMode="auto">
              <a:xfrm>
                <a:off x="1544" y="795"/>
                <a:ext cx="8" cy="15"/>
              </a:xfrm>
              <a:custGeom>
                <a:avLst/>
                <a:gdLst>
                  <a:gd name="T0" fmla="*/ 8 w 8"/>
                  <a:gd name="T1" fmla="*/ 12 h 15"/>
                  <a:gd name="T2" fmla="*/ 8 w 8"/>
                  <a:gd name="T3" fmla="*/ 13 h 15"/>
                  <a:gd name="T4" fmla="*/ 7 w 8"/>
                  <a:gd name="T5" fmla="*/ 13 h 15"/>
                  <a:gd name="T6" fmla="*/ 7 w 8"/>
                  <a:gd name="T7" fmla="*/ 15 h 15"/>
                  <a:gd name="T8" fmla="*/ 5 w 8"/>
                  <a:gd name="T9" fmla="*/ 15 h 15"/>
                  <a:gd name="T10" fmla="*/ 3 w 8"/>
                  <a:gd name="T11" fmla="*/ 15 h 15"/>
                  <a:gd name="T12" fmla="*/ 2 w 8"/>
                  <a:gd name="T13" fmla="*/ 13 h 15"/>
                  <a:gd name="T14" fmla="*/ 0 w 8"/>
                  <a:gd name="T15" fmla="*/ 4 h 15"/>
                  <a:gd name="T16" fmla="*/ 0 w 8"/>
                  <a:gd name="T17" fmla="*/ 2 h 15"/>
                  <a:gd name="T18" fmla="*/ 2 w 8"/>
                  <a:gd name="T19" fmla="*/ 2 h 15"/>
                  <a:gd name="T20" fmla="*/ 2 w 8"/>
                  <a:gd name="T21" fmla="*/ 0 h 15"/>
                  <a:gd name="T22" fmla="*/ 3 w 8"/>
                  <a:gd name="T23" fmla="*/ 0 h 15"/>
                  <a:gd name="T24" fmla="*/ 5 w 8"/>
                  <a:gd name="T25" fmla="*/ 0 h 15"/>
                  <a:gd name="T26" fmla="*/ 7 w 8"/>
                  <a:gd name="T27" fmla="*/ 0 h 15"/>
                  <a:gd name="T28" fmla="*/ 7 w 8"/>
                  <a:gd name="T29" fmla="*/ 2 h 15"/>
                  <a:gd name="T30" fmla="*/ 7 w 8"/>
                  <a:gd name="T31" fmla="*/ 4 h 15"/>
                  <a:gd name="T32" fmla="*/ 8 w 8"/>
                  <a:gd name="T33" fmla="*/ 12 h 1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8" h="15">
                    <a:moveTo>
                      <a:pt x="8" y="12"/>
                    </a:moveTo>
                    <a:lnTo>
                      <a:pt x="8" y="13"/>
                    </a:lnTo>
                    <a:lnTo>
                      <a:pt x="7" y="13"/>
                    </a:lnTo>
                    <a:lnTo>
                      <a:pt x="7" y="15"/>
                    </a:lnTo>
                    <a:lnTo>
                      <a:pt x="5" y="15"/>
                    </a:lnTo>
                    <a:lnTo>
                      <a:pt x="3" y="15"/>
                    </a:lnTo>
                    <a:lnTo>
                      <a:pt x="2" y="13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7" y="0"/>
                    </a:lnTo>
                    <a:lnTo>
                      <a:pt x="7" y="2"/>
                    </a:lnTo>
                    <a:lnTo>
                      <a:pt x="7" y="4"/>
                    </a:lnTo>
                    <a:lnTo>
                      <a:pt x="8" y="12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3" name="Freeform 330"/>
              <p:cNvSpPr>
                <a:spLocks/>
              </p:cNvSpPr>
              <p:nvPr/>
            </p:nvSpPr>
            <p:spPr bwMode="auto">
              <a:xfrm>
                <a:off x="1543" y="787"/>
                <a:ext cx="8" cy="15"/>
              </a:xfrm>
              <a:custGeom>
                <a:avLst/>
                <a:gdLst>
                  <a:gd name="T0" fmla="*/ 8 w 8"/>
                  <a:gd name="T1" fmla="*/ 12 h 15"/>
                  <a:gd name="T2" fmla="*/ 8 w 8"/>
                  <a:gd name="T3" fmla="*/ 13 h 15"/>
                  <a:gd name="T4" fmla="*/ 6 w 8"/>
                  <a:gd name="T5" fmla="*/ 13 h 15"/>
                  <a:gd name="T6" fmla="*/ 6 w 8"/>
                  <a:gd name="T7" fmla="*/ 15 h 15"/>
                  <a:gd name="T8" fmla="*/ 4 w 8"/>
                  <a:gd name="T9" fmla="*/ 15 h 15"/>
                  <a:gd name="T10" fmla="*/ 3 w 8"/>
                  <a:gd name="T11" fmla="*/ 13 h 15"/>
                  <a:gd name="T12" fmla="*/ 1 w 8"/>
                  <a:gd name="T13" fmla="*/ 12 h 15"/>
                  <a:gd name="T14" fmla="*/ 0 w 8"/>
                  <a:gd name="T15" fmla="*/ 3 h 15"/>
                  <a:gd name="T16" fmla="*/ 0 w 8"/>
                  <a:gd name="T17" fmla="*/ 2 h 15"/>
                  <a:gd name="T18" fmla="*/ 1 w 8"/>
                  <a:gd name="T19" fmla="*/ 2 h 15"/>
                  <a:gd name="T20" fmla="*/ 1 w 8"/>
                  <a:gd name="T21" fmla="*/ 0 h 15"/>
                  <a:gd name="T22" fmla="*/ 3 w 8"/>
                  <a:gd name="T23" fmla="*/ 0 h 15"/>
                  <a:gd name="T24" fmla="*/ 4 w 8"/>
                  <a:gd name="T25" fmla="*/ 0 h 15"/>
                  <a:gd name="T26" fmla="*/ 6 w 8"/>
                  <a:gd name="T27" fmla="*/ 0 h 15"/>
                  <a:gd name="T28" fmla="*/ 6 w 8"/>
                  <a:gd name="T29" fmla="*/ 2 h 15"/>
                  <a:gd name="T30" fmla="*/ 8 w 8"/>
                  <a:gd name="T31" fmla="*/ 2 h 15"/>
                  <a:gd name="T32" fmla="*/ 8 w 8"/>
                  <a:gd name="T33" fmla="*/ 3 h 15"/>
                  <a:gd name="T34" fmla="*/ 8 w 8"/>
                  <a:gd name="T35" fmla="*/ 12 h 15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8" h="15">
                    <a:moveTo>
                      <a:pt x="8" y="12"/>
                    </a:moveTo>
                    <a:lnTo>
                      <a:pt x="8" y="13"/>
                    </a:lnTo>
                    <a:lnTo>
                      <a:pt x="6" y="13"/>
                    </a:lnTo>
                    <a:lnTo>
                      <a:pt x="6" y="15"/>
                    </a:lnTo>
                    <a:lnTo>
                      <a:pt x="4" y="15"/>
                    </a:lnTo>
                    <a:lnTo>
                      <a:pt x="3" y="13"/>
                    </a:lnTo>
                    <a:lnTo>
                      <a:pt x="1" y="12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4" y="0"/>
                    </a:lnTo>
                    <a:lnTo>
                      <a:pt x="6" y="0"/>
                    </a:lnTo>
                    <a:lnTo>
                      <a:pt x="6" y="2"/>
                    </a:lnTo>
                    <a:lnTo>
                      <a:pt x="8" y="2"/>
                    </a:lnTo>
                    <a:lnTo>
                      <a:pt x="8" y="3"/>
                    </a:lnTo>
                    <a:lnTo>
                      <a:pt x="8" y="12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4" name="Freeform 331"/>
              <p:cNvSpPr>
                <a:spLocks/>
              </p:cNvSpPr>
              <p:nvPr/>
            </p:nvSpPr>
            <p:spPr bwMode="auto">
              <a:xfrm>
                <a:off x="1543" y="779"/>
                <a:ext cx="8" cy="15"/>
              </a:xfrm>
              <a:custGeom>
                <a:avLst/>
                <a:gdLst>
                  <a:gd name="T0" fmla="*/ 8 w 8"/>
                  <a:gd name="T1" fmla="*/ 11 h 15"/>
                  <a:gd name="T2" fmla="*/ 8 w 8"/>
                  <a:gd name="T3" fmla="*/ 13 h 15"/>
                  <a:gd name="T4" fmla="*/ 6 w 8"/>
                  <a:gd name="T5" fmla="*/ 13 h 15"/>
                  <a:gd name="T6" fmla="*/ 4 w 8"/>
                  <a:gd name="T7" fmla="*/ 15 h 15"/>
                  <a:gd name="T8" fmla="*/ 3 w 8"/>
                  <a:gd name="T9" fmla="*/ 15 h 15"/>
                  <a:gd name="T10" fmla="*/ 3 w 8"/>
                  <a:gd name="T11" fmla="*/ 13 h 15"/>
                  <a:gd name="T12" fmla="*/ 1 w 8"/>
                  <a:gd name="T13" fmla="*/ 13 h 15"/>
                  <a:gd name="T14" fmla="*/ 0 w 8"/>
                  <a:gd name="T15" fmla="*/ 13 h 15"/>
                  <a:gd name="T16" fmla="*/ 0 w 8"/>
                  <a:gd name="T17" fmla="*/ 11 h 15"/>
                  <a:gd name="T18" fmla="*/ 0 w 8"/>
                  <a:gd name="T19" fmla="*/ 5 h 15"/>
                  <a:gd name="T20" fmla="*/ 0 w 8"/>
                  <a:gd name="T21" fmla="*/ 3 h 15"/>
                  <a:gd name="T22" fmla="*/ 0 w 8"/>
                  <a:gd name="T23" fmla="*/ 2 h 15"/>
                  <a:gd name="T24" fmla="*/ 0 w 8"/>
                  <a:gd name="T25" fmla="*/ 0 h 15"/>
                  <a:gd name="T26" fmla="*/ 1 w 8"/>
                  <a:gd name="T27" fmla="*/ 0 h 15"/>
                  <a:gd name="T28" fmla="*/ 3 w 8"/>
                  <a:gd name="T29" fmla="*/ 0 h 15"/>
                  <a:gd name="T30" fmla="*/ 4 w 8"/>
                  <a:gd name="T31" fmla="*/ 0 h 15"/>
                  <a:gd name="T32" fmla="*/ 4 w 8"/>
                  <a:gd name="T33" fmla="*/ 2 h 15"/>
                  <a:gd name="T34" fmla="*/ 6 w 8"/>
                  <a:gd name="T35" fmla="*/ 2 h 15"/>
                  <a:gd name="T36" fmla="*/ 6 w 8"/>
                  <a:gd name="T37" fmla="*/ 3 h 15"/>
                  <a:gd name="T38" fmla="*/ 8 w 8"/>
                  <a:gd name="T39" fmla="*/ 11 h 15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8" h="15">
                    <a:moveTo>
                      <a:pt x="8" y="11"/>
                    </a:moveTo>
                    <a:lnTo>
                      <a:pt x="8" y="13"/>
                    </a:lnTo>
                    <a:lnTo>
                      <a:pt x="6" y="13"/>
                    </a:lnTo>
                    <a:lnTo>
                      <a:pt x="4" y="15"/>
                    </a:lnTo>
                    <a:lnTo>
                      <a:pt x="3" y="15"/>
                    </a:lnTo>
                    <a:lnTo>
                      <a:pt x="3" y="13"/>
                    </a:lnTo>
                    <a:lnTo>
                      <a:pt x="1" y="13"/>
                    </a:lnTo>
                    <a:lnTo>
                      <a:pt x="0" y="13"/>
                    </a:lnTo>
                    <a:lnTo>
                      <a:pt x="0" y="11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4" y="0"/>
                    </a:lnTo>
                    <a:lnTo>
                      <a:pt x="4" y="2"/>
                    </a:lnTo>
                    <a:lnTo>
                      <a:pt x="6" y="2"/>
                    </a:lnTo>
                    <a:lnTo>
                      <a:pt x="6" y="3"/>
                    </a:lnTo>
                    <a:lnTo>
                      <a:pt x="8" y="11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5" name="Freeform 332"/>
              <p:cNvSpPr>
                <a:spLocks/>
              </p:cNvSpPr>
              <p:nvPr/>
            </p:nvSpPr>
            <p:spPr bwMode="auto">
              <a:xfrm>
                <a:off x="1541" y="772"/>
                <a:ext cx="8" cy="13"/>
              </a:xfrm>
              <a:custGeom>
                <a:avLst/>
                <a:gdLst>
                  <a:gd name="T0" fmla="*/ 8 w 8"/>
                  <a:gd name="T1" fmla="*/ 10 h 13"/>
                  <a:gd name="T2" fmla="*/ 8 w 8"/>
                  <a:gd name="T3" fmla="*/ 12 h 13"/>
                  <a:gd name="T4" fmla="*/ 6 w 8"/>
                  <a:gd name="T5" fmla="*/ 13 h 13"/>
                  <a:gd name="T6" fmla="*/ 5 w 8"/>
                  <a:gd name="T7" fmla="*/ 13 h 13"/>
                  <a:gd name="T8" fmla="*/ 3 w 8"/>
                  <a:gd name="T9" fmla="*/ 13 h 13"/>
                  <a:gd name="T10" fmla="*/ 2 w 8"/>
                  <a:gd name="T11" fmla="*/ 13 h 13"/>
                  <a:gd name="T12" fmla="*/ 2 w 8"/>
                  <a:gd name="T13" fmla="*/ 12 h 13"/>
                  <a:gd name="T14" fmla="*/ 0 w 8"/>
                  <a:gd name="T15" fmla="*/ 4 h 13"/>
                  <a:gd name="T16" fmla="*/ 0 w 8"/>
                  <a:gd name="T17" fmla="*/ 2 h 13"/>
                  <a:gd name="T18" fmla="*/ 2 w 8"/>
                  <a:gd name="T19" fmla="*/ 2 h 13"/>
                  <a:gd name="T20" fmla="*/ 2 w 8"/>
                  <a:gd name="T21" fmla="*/ 0 h 13"/>
                  <a:gd name="T22" fmla="*/ 3 w 8"/>
                  <a:gd name="T23" fmla="*/ 0 h 13"/>
                  <a:gd name="T24" fmla="*/ 5 w 8"/>
                  <a:gd name="T25" fmla="*/ 0 h 13"/>
                  <a:gd name="T26" fmla="*/ 5 w 8"/>
                  <a:gd name="T27" fmla="*/ 2 h 13"/>
                  <a:gd name="T28" fmla="*/ 6 w 8"/>
                  <a:gd name="T29" fmla="*/ 2 h 13"/>
                  <a:gd name="T30" fmla="*/ 8 w 8"/>
                  <a:gd name="T31" fmla="*/ 4 h 13"/>
                  <a:gd name="T32" fmla="*/ 8 w 8"/>
                  <a:gd name="T33" fmla="*/ 10 h 13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8" h="13">
                    <a:moveTo>
                      <a:pt x="8" y="10"/>
                    </a:moveTo>
                    <a:lnTo>
                      <a:pt x="8" y="12"/>
                    </a:lnTo>
                    <a:lnTo>
                      <a:pt x="6" y="13"/>
                    </a:lnTo>
                    <a:lnTo>
                      <a:pt x="5" y="13"/>
                    </a:lnTo>
                    <a:lnTo>
                      <a:pt x="3" y="13"/>
                    </a:lnTo>
                    <a:lnTo>
                      <a:pt x="2" y="13"/>
                    </a:lnTo>
                    <a:lnTo>
                      <a:pt x="2" y="12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5" y="2"/>
                    </a:lnTo>
                    <a:lnTo>
                      <a:pt x="6" y="2"/>
                    </a:lnTo>
                    <a:lnTo>
                      <a:pt x="8" y="4"/>
                    </a:lnTo>
                    <a:lnTo>
                      <a:pt x="8" y="10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6" name="Freeform 333"/>
              <p:cNvSpPr>
                <a:spLocks/>
              </p:cNvSpPr>
              <p:nvPr/>
            </p:nvSpPr>
            <p:spPr bwMode="auto">
              <a:xfrm>
                <a:off x="1541" y="766"/>
                <a:ext cx="8" cy="13"/>
              </a:xfrm>
              <a:custGeom>
                <a:avLst/>
                <a:gdLst>
                  <a:gd name="T0" fmla="*/ 8 w 8"/>
                  <a:gd name="T1" fmla="*/ 10 h 13"/>
                  <a:gd name="T2" fmla="*/ 6 w 8"/>
                  <a:gd name="T3" fmla="*/ 11 h 13"/>
                  <a:gd name="T4" fmla="*/ 6 w 8"/>
                  <a:gd name="T5" fmla="*/ 13 h 13"/>
                  <a:gd name="T6" fmla="*/ 5 w 8"/>
                  <a:gd name="T7" fmla="*/ 13 h 13"/>
                  <a:gd name="T8" fmla="*/ 3 w 8"/>
                  <a:gd name="T9" fmla="*/ 13 h 13"/>
                  <a:gd name="T10" fmla="*/ 2 w 8"/>
                  <a:gd name="T11" fmla="*/ 13 h 13"/>
                  <a:gd name="T12" fmla="*/ 0 w 8"/>
                  <a:gd name="T13" fmla="*/ 11 h 13"/>
                  <a:gd name="T14" fmla="*/ 0 w 8"/>
                  <a:gd name="T15" fmla="*/ 10 h 13"/>
                  <a:gd name="T16" fmla="*/ 0 w 8"/>
                  <a:gd name="T17" fmla="*/ 5 h 13"/>
                  <a:gd name="T18" fmla="*/ 0 w 8"/>
                  <a:gd name="T19" fmla="*/ 3 h 13"/>
                  <a:gd name="T20" fmla="*/ 0 w 8"/>
                  <a:gd name="T21" fmla="*/ 1 h 13"/>
                  <a:gd name="T22" fmla="*/ 2 w 8"/>
                  <a:gd name="T23" fmla="*/ 1 h 13"/>
                  <a:gd name="T24" fmla="*/ 2 w 8"/>
                  <a:gd name="T25" fmla="*/ 0 h 13"/>
                  <a:gd name="T26" fmla="*/ 3 w 8"/>
                  <a:gd name="T27" fmla="*/ 0 h 13"/>
                  <a:gd name="T28" fmla="*/ 5 w 8"/>
                  <a:gd name="T29" fmla="*/ 1 h 13"/>
                  <a:gd name="T30" fmla="*/ 6 w 8"/>
                  <a:gd name="T31" fmla="*/ 3 h 13"/>
                  <a:gd name="T32" fmla="*/ 8 w 8"/>
                  <a:gd name="T33" fmla="*/ 10 h 13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8" h="13">
                    <a:moveTo>
                      <a:pt x="8" y="10"/>
                    </a:moveTo>
                    <a:lnTo>
                      <a:pt x="6" y="11"/>
                    </a:lnTo>
                    <a:lnTo>
                      <a:pt x="6" y="13"/>
                    </a:lnTo>
                    <a:lnTo>
                      <a:pt x="5" y="13"/>
                    </a:lnTo>
                    <a:lnTo>
                      <a:pt x="3" y="13"/>
                    </a:lnTo>
                    <a:lnTo>
                      <a:pt x="2" y="13"/>
                    </a:lnTo>
                    <a:lnTo>
                      <a:pt x="0" y="11"/>
                    </a:lnTo>
                    <a:lnTo>
                      <a:pt x="0" y="10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1"/>
                    </a:lnTo>
                    <a:lnTo>
                      <a:pt x="6" y="3"/>
                    </a:lnTo>
                    <a:lnTo>
                      <a:pt x="8" y="10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7" name="Freeform 334"/>
              <p:cNvSpPr>
                <a:spLocks/>
              </p:cNvSpPr>
              <p:nvPr/>
            </p:nvSpPr>
            <p:spPr bwMode="auto">
              <a:xfrm>
                <a:off x="1539" y="761"/>
                <a:ext cx="8" cy="13"/>
              </a:xfrm>
              <a:custGeom>
                <a:avLst/>
                <a:gdLst>
                  <a:gd name="T0" fmla="*/ 7 w 8"/>
                  <a:gd name="T1" fmla="*/ 8 h 13"/>
                  <a:gd name="T2" fmla="*/ 8 w 8"/>
                  <a:gd name="T3" fmla="*/ 8 h 13"/>
                  <a:gd name="T4" fmla="*/ 7 w 8"/>
                  <a:gd name="T5" fmla="*/ 10 h 13"/>
                  <a:gd name="T6" fmla="*/ 7 w 8"/>
                  <a:gd name="T7" fmla="*/ 11 h 13"/>
                  <a:gd name="T8" fmla="*/ 5 w 8"/>
                  <a:gd name="T9" fmla="*/ 13 h 13"/>
                  <a:gd name="T10" fmla="*/ 4 w 8"/>
                  <a:gd name="T11" fmla="*/ 13 h 13"/>
                  <a:gd name="T12" fmla="*/ 4 w 8"/>
                  <a:gd name="T13" fmla="*/ 11 h 13"/>
                  <a:gd name="T14" fmla="*/ 2 w 8"/>
                  <a:gd name="T15" fmla="*/ 11 h 13"/>
                  <a:gd name="T16" fmla="*/ 2 w 8"/>
                  <a:gd name="T17" fmla="*/ 10 h 13"/>
                  <a:gd name="T18" fmla="*/ 0 w 8"/>
                  <a:gd name="T19" fmla="*/ 5 h 13"/>
                  <a:gd name="T20" fmla="*/ 0 w 8"/>
                  <a:gd name="T21" fmla="*/ 3 h 13"/>
                  <a:gd name="T22" fmla="*/ 0 w 8"/>
                  <a:gd name="T23" fmla="*/ 2 h 13"/>
                  <a:gd name="T24" fmla="*/ 2 w 8"/>
                  <a:gd name="T25" fmla="*/ 2 h 13"/>
                  <a:gd name="T26" fmla="*/ 2 w 8"/>
                  <a:gd name="T27" fmla="*/ 0 h 13"/>
                  <a:gd name="T28" fmla="*/ 4 w 8"/>
                  <a:gd name="T29" fmla="*/ 0 h 13"/>
                  <a:gd name="T30" fmla="*/ 5 w 8"/>
                  <a:gd name="T31" fmla="*/ 0 h 13"/>
                  <a:gd name="T32" fmla="*/ 7 w 8"/>
                  <a:gd name="T33" fmla="*/ 2 h 13"/>
                  <a:gd name="T34" fmla="*/ 7 w 8"/>
                  <a:gd name="T35" fmla="*/ 8 h 13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8" h="13">
                    <a:moveTo>
                      <a:pt x="7" y="8"/>
                    </a:moveTo>
                    <a:lnTo>
                      <a:pt x="8" y="8"/>
                    </a:lnTo>
                    <a:lnTo>
                      <a:pt x="7" y="10"/>
                    </a:lnTo>
                    <a:lnTo>
                      <a:pt x="7" y="11"/>
                    </a:lnTo>
                    <a:lnTo>
                      <a:pt x="5" y="13"/>
                    </a:lnTo>
                    <a:lnTo>
                      <a:pt x="4" y="13"/>
                    </a:lnTo>
                    <a:lnTo>
                      <a:pt x="4" y="11"/>
                    </a:lnTo>
                    <a:lnTo>
                      <a:pt x="2" y="11"/>
                    </a:lnTo>
                    <a:lnTo>
                      <a:pt x="2" y="10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5" y="0"/>
                    </a:lnTo>
                    <a:lnTo>
                      <a:pt x="7" y="2"/>
                    </a:lnTo>
                    <a:lnTo>
                      <a:pt x="7" y="8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8" name="Freeform 335"/>
              <p:cNvSpPr>
                <a:spLocks/>
              </p:cNvSpPr>
              <p:nvPr/>
            </p:nvSpPr>
            <p:spPr bwMode="auto">
              <a:xfrm>
                <a:off x="1538" y="756"/>
                <a:ext cx="8" cy="11"/>
              </a:xfrm>
              <a:custGeom>
                <a:avLst/>
                <a:gdLst>
                  <a:gd name="T0" fmla="*/ 8 w 8"/>
                  <a:gd name="T1" fmla="*/ 7 h 11"/>
                  <a:gd name="T2" fmla="*/ 8 w 8"/>
                  <a:gd name="T3" fmla="*/ 8 h 11"/>
                  <a:gd name="T4" fmla="*/ 8 w 8"/>
                  <a:gd name="T5" fmla="*/ 10 h 11"/>
                  <a:gd name="T6" fmla="*/ 6 w 8"/>
                  <a:gd name="T7" fmla="*/ 11 h 11"/>
                  <a:gd name="T8" fmla="*/ 5 w 8"/>
                  <a:gd name="T9" fmla="*/ 11 h 11"/>
                  <a:gd name="T10" fmla="*/ 3 w 8"/>
                  <a:gd name="T11" fmla="*/ 11 h 11"/>
                  <a:gd name="T12" fmla="*/ 3 w 8"/>
                  <a:gd name="T13" fmla="*/ 10 h 11"/>
                  <a:gd name="T14" fmla="*/ 1 w 8"/>
                  <a:gd name="T15" fmla="*/ 10 h 11"/>
                  <a:gd name="T16" fmla="*/ 0 w 8"/>
                  <a:gd name="T17" fmla="*/ 3 h 11"/>
                  <a:gd name="T18" fmla="*/ 0 w 8"/>
                  <a:gd name="T19" fmla="*/ 2 h 11"/>
                  <a:gd name="T20" fmla="*/ 1 w 8"/>
                  <a:gd name="T21" fmla="*/ 2 h 11"/>
                  <a:gd name="T22" fmla="*/ 3 w 8"/>
                  <a:gd name="T23" fmla="*/ 0 h 11"/>
                  <a:gd name="T24" fmla="*/ 5 w 8"/>
                  <a:gd name="T25" fmla="*/ 0 h 11"/>
                  <a:gd name="T26" fmla="*/ 5 w 8"/>
                  <a:gd name="T27" fmla="*/ 2 h 11"/>
                  <a:gd name="T28" fmla="*/ 6 w 8"/>
                  <a:gd name="T29" fmla="*/ 2 h 11"/>
                  <a:gd name="T30" fmla="*/ 8 w 8"/>
                  <a:gd name="T31" fmla="*/ 3 h 11"/>
                  <a:gd name="T32" fmla="*/ 8 w 8"/>
                  <a:gd name="T33" fmla="*/ 7 h 11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8" h="11">
                    <a:moveTo>
                      <a:pt x="8" y="7"/>
                    </a:moveTo>
                    <a:lnTo>
                      <a:pt x="8" y="8"/>
                    </a:lnTo>
                    <a:lnTo>
                      <a:pt x="8" y="10"/>
                    </a:lnTo>
                    <a:lnTo>
                      <a:pt x="6" y="11"/>
                    </a:lnTo>
                    <a:lnTo>
                      <a:pt x="5" y="11"/>
                    </a:lnTo>
                    <a:lnTo>
                      <a:pt x="3" y="11"/>
                    </a:lnTo>
                    <a:lnTo>
                      <a:pt x="3" y="10"/>
                    </a:lnTo>
                    <a:lnTo>
                      <a:pt x="1" y="10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5" y="2"/>
                    </a:lnTo>
                    <a:lnTo>
                      <a:pt x="6" y="2"/>
                    </a:lnTo>
                    <a:lnTo>
                      <a:pt x="8" y="3"/>
                    </a:lnTo>
                    <a:lnTo>
                      <a:pt x="8" y="7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9" name="Freeform 336"/>
              <p:cNvSpPr>
                <a:spLocks/>
              </p:cNvSpPr>
              <p:nvPr/>
            </p:nvSpPr>
            <p:spPr bwMode="auto">
              <a:xfrm>
                <a:off x="1538" y="751"/>
                <a:ext cx="8" cy="12"/>
              </a:xfrm>
              <a:custGeom>
                <a:avLst/>
                <a:gdLst>
                  <a:gd name="T0" fmla="*/ 8 w 8"/>
                  <a:gd name="T1" fmla="*/ 8 h 12"/>
                  <a:gd name="T2" fmla="*/ 6 w 8"/>
                  <a:gd name="T3" fmla="*/ 10 h 12"/>
                  <a:gd name="T4" fmla="*/ 6 w 8"/>
                  <a:gd name="T5" fmla="*/ 12 h 12"/>
                  <a:gd name="T6" fmla="*/ 5 w 8"/>
                  <a:gd name="T7" fmla="*/ 12 h 12"/>
                  <a:gd name="T8" fmla="*/ 3 w 8"/>
                  <a:gd name="T9" fmla="*/ 12 h 12"/>
                  <a:gd name="T10" fmla="*/ 1 w 8"/>
                  <a:gd name="T11" fmla="*/ 12 h 12"/>
                  <a:gd name="T12" fmla="*/ 1 w 8"/>
                  <a:gd name="T13" fmla="*/ 10 h 12"/>
                  <a:gd name="T14" fmla="*/ 0 w 8"/>
                  <a:gd name="T15" fmla="*/ 10 h 12"/>
                  <a:gd name="T16" fmla="*/ 0 w 8"/>
                  <a:gd name="T17" fmla="*/ 8 h 12"/>
                  <a:gd name="T18" fmla="*/ 0 w 8"/>
                  <a:gd name="T19" fmla="*/ 5 h 12"/>
                  <a:gd name="T20" fmla="*/ 0 w 8"/>
                  <a:gd name="T21" fmla="*/ 3 h 12"/>
                  <a:gd name="T22" fmla="*/ 0 w 8"/>
                  <a:gd name="T23" fmla="*/ 2 h 12"/>
                  <a:gd name="T24" fmla="*/ 1 w 8"/>
                  <a:gd name="T25" fmla="*/ 0 h 12"/>
                  <a:gd name="T26" fmla="*/ 3 w 8"/>
                  <a:gd name="T27" fmla="*/ 0 h 12"/>
                  <a:gd name="T28" fmla="*/ 5 w 8"/>
                  <a:gd name="T29" fmla="*/ 0 h 12"/>
                  <a:gd name="T30" fmla="*/ 5 w 8"/>
                  <a:gd name="T31" fmla="*/ 2 h 12"/>
                  <a:gd name="T32" fmla="*/ 6 w 8"/>
                  <a:gd name="T33" fmla="*/ 3 h 12"/>
                  <a:gd name="T34" fmla="*/ 8 w 8"/>
                  <a:gd name="T35" fmla="*/ 8 h 12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8" h="12">
                    <a:moveTo>
                      <a:pt x="8" y="8"/>
                    </a:moveTo>
                    <a:lnTo>
                      <a:pt x="6" y="10"/>
                    </a:lnTo>
                    <a:lnTo>
                      <a:pt x="6" y="12"/>
                    </a:lnTo>
                    <a:lnTo>
                      <a:pt x="5" y="12"/>
                    </a:lnTo>
                    <a:lnTo>
                      <a:pt x="3" y="12"/>
                    </a:lnTo>
                    <a:lnTo>
                      <a:pt x="1" y="12"/>
                    </a:lnTo>
                    <a:lnTo>
                      <a:pt x="1" y="10"/>
                    </a:lnTo>
                    <a:lnTo>
                      <a:pt x="0" y="10"/>
                    </a:lnTo>
                    <a:lnTo>
                      <a:pt x="0" y="8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5" y="2"/>
                    </a:lnTo>
                    <a:lnTo>
                      <a:pt x="6" y="3"/>
                    </a:lnTo>
                    <a:lnTo>
                      <a:pt x="8" y="8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0" name="Freeform 337"/>
              <p:cNvSpPr>
                <a:spLocks/>
              </p:cNvSpPr>
              <p:nvPr/>
            </p:nvSpPr>
            <p:spPr bwMode="auto">
              <a:xfrm>
                <a:off x="1536" y="751"/>
                <a:ext cx="8" cy="8"/>
              </a:xfrm>
              <a:custGeom>
                <a:avLst/>
                <a:gdLst>
                  <a:gd name="T0" fmla="*/ 8 w 8"/>
                  <a:gd name="T1" fmla="*/ 3 h 8"/>
                  <a:gd name="T2" fmla="*/ 8 w 8"/>
                  <a:gd name="T3" fmla="*/ 5 h 8"/>
                  <a:gd name="T4" fmla="*/ 7 w 8"/>
                  <a:gd name="T5" fmla="*/ 7 h 8"/>
                  <a:gd name="T6" fmla="*/ 5 w 8"/>
                  <a:gd name="T7" fmla="*/ 7 h 8"/>
                  <a:gd name="T8" fmla="*/ 5 w 8"/>
                  <a:gd name="T9" fmla="*/ 8 h 8"/>
                  <a:gd name="T10" fmla="*/ 5 w 8"/>
                  <a:gd name="T11" fmla="*/ 7 h 8"/>
                  <a:gd name="T12" fmla="*/ 3 w 8"/>
                  <a:gd name="T13" fmla="*/ 7 h 8"/>
                  <a:gd name="T14" fmla="*/ 2 w 8"/>
                  <a:gd name="T15" fmla="*/ 7 h 8"/>
                  <a:gd name="T16" fmla="*/ 2 w 8"/>
                  <a:gd name="T17" fmla="*/ 5 h 8"/>
                  <a:gd name="T18" fmla="*/ 0 w 8"/>
                  <a:gd name="T19" fmla="*/ 2 h 8"/>
                  <a:gd name="T20" fmla="*/ 7 w 8"/>
                  <a:gd name="T21" fmla="*/ 0 h 8"/>
                  <a:gd name="T22" fmla="*/ 8 w 8"/>
                  <a:gd name="T23" fmla="*/ 3 h 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8" h="8">
                    <a:moveTo>
                      <a:pt x="8" y="3"/>
                    </a:moveTo>
                    <a:lnTo>
                      <a:pt x="8" y="5"/>
                    </a:lnTo>
                    <a:lnTo>
                      <a:pt x="7" y="7"/>
                    </a:lnTo>
                    <a:lnTo>
                      <a:pt x="5" y="7"/>
                    </a:lnTo>
                    <a:lnTo>
                      <a:pt x="5" y="8"/>
                    </a:lnTo>
                    <a:lnTo>
                      <a:pt x="5" y="7"/>
                    </a:lnTo>
                    <a:lnTo>
                      <a:pt x="3" y="7"/>
                    </a:lnTo>
                    <a:lnTo>
                      <a:pt x="2" y="7"/>
                    </a:lnTo>
                    <a:lnTo>
                      <a:pt x="2" y="5"/>
                    </a:lnTo>
                    <a:lnTo>
                      <a:pt x="0" y="2"/>
                    </a:lnTo>
                    <a:lnTo>
                      <a:pt x="7" y="0"/>
                    </a:lnTo>
                    <a:lnTo>
                      <a:pt x="8" y="3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1" name="Freeform 338"/>
              <p:cNvSpPr>
                <a:spLocks/>
              </p:cNvSpPr>
              <p:nvPr/>
            </p:nvSpPr>
            <p:spPr bwMode="auto">
              <a:xfrm>
                <a:off x="1834" y="1825"/>
                <a:ext cx="6" cy="6"/>
              </a:xfrm>
              <a:custGeom>
                <a:avLst/>
                <a:gdLst>
                  <a:gd name="T0" fmla="*/ 6 w 6"/>
                  <a:gd name="T1" fmla="*/ 6 h 6"/>
                  <a:gd name="T2" fmla="*/ 0 w 6"/>
                  <a:gd name="T3" fmla="*/ 6 h 6"/>
                  <a:gd name="T4" fmla="*/ 0 w 6"/>
                  <a:gd name="T5" fmla="*/ 5 h 6"/>
                  <a:gd name="T6" fmla="*/ 1 w 6"/>
                  <a:gd name="T7" fmla="*/ 3 h 6"/>
                  <a:gd name="T8" fmla="*/ 1 w 6"/>
                  <a:gd name="T9" fmla="*/ 1 h 6"/>
                  <a:gd name="T10" fmla="*/ 3 w 6"/>
                  <a:gd name="T11" fmla="*/ 1 h 6"/>
                  <a:gd name="T12" fmla="*/ 3 w 6"/>
                  <a:gd name="T13" fmla="*/ 0 h 6"/>
                  <a:gd name="T14" fmla="*/ 5 w 6"/>
                  <a:gd name="T15" fmla="*/ 1 h 6"/>
                  <a:gd name="T16" fmla="*/ 6 w 6"/>
                  <a:gd name="T17" fmla="*/ 1 h 6"/>
                  <a:gd name="T18" fmla="*/ 6 w 6"/>
                  <a:gd name="T19" fmla="*/ 3 h 6"/>
                  <a:gd name="T20" fmla="*/ 6 w 6"/>
                  <a:gd name="T21" fmla="*/ 5 h 6"/>
                  <a:gd name="T22" fmla="*/ 6 w 6"/>
                  <a:gd name="T23" fmla="*/ 6 h 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6" h="6">
                    <a:moveTo>
                      <a:pt x="6" y="6"/>
                    </a:moveTo>
                    <a:lnTo>
                      <a:pt x="0" y="6"/>
                    </a:lnTo>
                    <a:lnTo>
                      <a:pt x="0" y="5"/>
                    </a:lnTo>
                    <a:lnTo>
                      <a:pt x="1" y="3"/>
                    </a:lnTo>
                    <a:lnTo>
                      <a:pt x="1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5" y="1"/>
                    </a:lnTo>
                    <a:lnTo>
                      <a:pt x="6" y="1"/>
                    </a:lnTo>
                    <a:lnTo>
                      <a:pt x="6" y="3"/>
                    </a:lnTo>
                    <a:lnTo>
                      <a:pt x="6" y="5"/>
                    </a:lnTo>
                    <a:lnTo>
                      <a:pt x="6" y="6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2" name="Freeform 339"/>
              <p:cNvSpPr>
                <a:spLocks/>
              </p:cNvSpPr>
              <p:nvPr/>
            </p:nvSpPr>
            <p:spPr bwMode="auto">
              <a:xfrm>
                <a:off x="1834" y="1821"/>
                <a:ext cx="6" cy="10"/>
              </a:xfrm>
              <a:custGeom>
                <a:avLst/>
                <a:gdLst>
                  <a:gd name="T0" fmla="*/ 6 w 6"/>
                  <a:gd name="T1" fmla="*/ 9 h 10"/>
                  <a:gd name="T2" fmla="*/ 6 w 6"/>
                  <a:gd name="T3" fmla="*/ 10 h 10"/>
                  <a:gd name="T4" fmla="*/ 5 w 6"/>
                  <a:gd name="T5" fmla="*/ 10 h 10"/>
                  <a:gd name="T6" fmla="*/ 3 w 6"/>
                  <a:gd name="T7" fmla="*/ 10 h 10"/>
                  <a:gd name="T8" fmla="*/ 1 w 6"/>
                  <a:gd name="T9" fmla="*/ 10 h 10"/>
                  <a:gd name="T10" fmla="*/ 1 w 6"/>
                  <a:gd name="T11" fmla="*/ 9 h 10"/>
                  <a:gd name="T12" fmla="*/ 0 w 6"/>
                  <a:gd name="T13" fmla="*/ 9 h 10"/>
                  <a:gd name="T14" fmla="*/ 0 w 6"/>
                  <a:gd name="T15" fmla="*/ 4 h 10"/>
                  <a:gd name="T16" fmla="*/ 0 w 6"/>
                  <a:gd name="T17" fmla="*/ 2 h 10"/>
                  <a:gd name="T18" fmla="*/ 1 w 6"/>
                  <a:gd name="T19" fmla="*/ 2 h 10"/>
                  <a:gd name="T20" fmla="*/ 1 w 6"/>
                  <a:gd name="T21" fmla="*/ 0 h 10"/>
                  <a:gd name="T22" fmla="*/ 3 w 6"/>
                  <a:gd name="T23" fmla="*/ 0 h 10"/>
                  <a:gd name="T24" fmla="*/ 5 w 6"/>
                  <a:gd name="T25" fmla="*/ 0 h 10"/>
                  <a:gd name="T26" fmla="*/ 6 w 6"/>
                  <a:gd name="T27" fmla="*/ 0 h 10"/>
                  <a:gd name="T28" fmla="*/ 6 w 6"/>
                  <a:gd name="T29" fmla="*/ 2 h 10"/>
                  <a:gd name="T30" fmla="*/ 6 w 6"/>
                  <a:gd name="T31" fmla="*/ 4 h 10"/>
                  <a:gd name="T32" fmla="*/ 6 w 6"/>
                  <a:gd name="T33" fmla="*/ 9 h 10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6" h="10">
                    <a:moveTo>
                      <a:pt x="6" y="9"/>
                    </a:moveTo>
                    <a:lnTo>
                      <a:pt x="6" y="10"/>
                    </a:lnTo>
                    <a:lnTo>
                      <a:pt x="5" y="10"/>
                    </a:lnTo>
                    <a:lnTo>
                      <a:pt x="3" y="10"/>
                    </a:lnTo>
                    <a:lnTo>
                      <a:pt x="1" y="10"/>
                    </a:lnTo>
                    <a:lnTo>
                      <a:pt x="1" y="9"/>
                    </a:lnTo>
                    <a:lnTo>
                      <a:pt x="0" y="9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6" y="0"/>
                    </a:lnTo>
                    <a:lnTo>
                      <a:pt x="6" y="2"/>
                    </a:lnTo>
                    <a:lnTo>
                      <a:pt x="6" y="4"/>
                    </a:lnTo>
                    <a:lnTo>
                      <a:pt x="6" y="9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3" name="Freeform 340"/>
              <p:cNvSpPr>
                <a:spLocks/>
              </p:cNvSpPr>
              <p:nvPr/>
            </p:nvSpPr>
            <p:spPr bwMode="auto">
              <a:xfrm>
                <a:off x="1834" y="1816"/>
                <a:ext cx="6" cy="12"/>
              </a:xfrm>
              <a:custGeom>
                <a:avLst/>
                <a:gdLst>
                  <a:gd name="T0" fmla="*/ 6 w 6"/>
                  <a:gd name="T1" fmla="*/ 9 h 12"/>
                  <a:gd name="T2" fmla="*/ 6 w 6"/>
                  <a:gd name="T3" fmla="*/ 10 h 12"/>
                  <a:gd name="T4" fmla="*/ 5 w 6"/>
                  <a:gd name="T5" fmla="*/ 10 h 12"/>
                  <a:gd name="T6" fmla="*/ 5 w 6"/>
                  <a:gd name="T7" fmla="*/ 12 h 12"/>
                  <a:gd name="T8" fmla="*/ 3 w 6"/>
                  <a:gd name="T9" fmla="*/ 12 h 12"/>
                  <a:gd name="T10" fmla="*/ 1 w 6"/>
                  <a:gd name="T11" fmla="*/ 12 h 12"/>
                  <a:gd name="T12" fmla="*/ 1 w 6"/>
                  <a:gd name="T13" fmla="*/ 10 h 12"/>
                  <a:gd name="T14" fmla="*/ 0 w 6"/>
                  <a:gd name="T15" fmla="*/ 9 h 12"/>
                  <a:gd name="T16" fmla="*/ 0 w 6"/>
                  <a:gd name="T17" fmla="*/ 4 h 12"/>
                  <a:gd name="T18" fmla="*/ 0 w 6"/>
                  <a:gd name="T19" fmla="*/ 2 h 12"/>
                  <a:gd name="T20" fmla="*/ 1 w 6"/>
                  <a:gd name="T21" fmla="*/ 2 h 12"/>
                  <a:gd name="T22" fmla="*/ 1 w 6"/>
                  <a:gd name="T23" fmla="*/ 0 h 12"/>
                  <a:gd name="T24" fmla="*/ 3 w 6"/>
                  <a:gd name="T25" fmla="*/ 0 h 12"/>
                  <a:gd name="T26" fmla="*/ 5 w 6"/>
                  <a:gd name="T27" fmla="*/ 0 h 12"/>
                  <a:gd name="T28" fmla="*/ 6 w 6"/>
                  <a:gd name="T29" fmla="*/ 0 h 12"/>
                  <a:gd name="T30" fmla="*/ 6 w 6"/>
                  <a:gd name="T31" fmla="*/ 2 h 12"/>
                  <a:gd name="T32" fmla="*/ 6 w 6"/>
                  <a:gd name="T33" fmla="*/ 4 h 12"/>
                  <a:gd name="T34" fmla="*/ 6 w 6"/>
                  <a:gd name="T35" fmla="*/ 9 h 12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6" h="12">
                    <a:moveTo>
                      <a:pt x="6" y="9"/>
                    </a:moveTo>
                    <a:lnTo>
                      <a:pt x="6" y="10"/>
                    </a:lnTo>
                    <a:lnTo>
                      <a:pt x="5" y="10"/>
                    </a:lnTo>
                    <a:lnTo>
                      <a:pt x="5" y="12"/>
                    </a:lnTo>
                    <a:lnTo>
                      <a:pt x="3" y="12"/>
                    </a:lnTo>
                    <a:lnTo>
                      <a:pt x="1" y="12"/>
                    </a:lnTo>
                    <a:lnTo>
                      <a:pt x="1" y="10"/>
                    </a:lnTo>
                    <a:lnTo>
                      <a:pt x="0" y="9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6" y="0"/>
                    </a:lnTo>
                    <a:lnTo>
                      <a:pt x="6" y="2"/>
                    </a:lnTo>
                    <a:lnTo>
                      <a:pt x="6" y="4"/>
                    </a:lnTo>
                    <a:lnTo>
                      <a:pt x="6" y="9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4" name="Freeform 341"/>
              <p:cNvSpPr>
                <a:spLocks/>
              </p:cNvSpPr>
              <p:nvPr/>
            </p:nvSpPr>
            <p:spPr bwMode="auto">
              <a:xfrm>
                <a:off x="1834" y="1810"/>
                <a:ext cx="6" cy="13"/>
              </a:xfrm>
              <a:custGeom>
                <a:avLst/>
                <a:gdLst>
                  <a:gd name="T0" fmla="*/ 6 w 6"/>
                  <a:gd name="T1" fmla="*/ 10 h 13"/>
                  <a:gd name="T2" fmla="*/ 6 w 6"/>
                  <a:gd name="T3" fmla="*/ 11 h 13"/>
                  <a:gd name="T4" fmla="*/ 5 w 6"/>
                  <a:gd name="T5" fmla="*/ 13 h 13"/>
                  <a:gd name="T6" fmla="*/ 3 w 6"/>
                  <a:gd name="T7" fmla="*/ 13 h 13"/>
                  <a:gd name="T8" fmla="*/ 1 w 6"/>
                  <a:gd name="T9" fmla="*/ 13 h 13"/>
                  <a:gd name="T10" fmla="*/ 1 w 6"/>
                  <a:gd name="T11" fmla="*/ 11 h 13"/>
                  <a:gd name="T12" fmla="*/ 0 w 6"/>
                  <a:gd name="T13" fmla="*/ 11 h 13"/>
                  <a:gd name="T14" fmla="*/ 0 w 6"/>
                  <a:gd name="T15" fmla="*/ 10 h 13"/>
                  <a:gd name="T16" fmla="*/ 0 w 6"/>
                  <a:gd name="T17" fmla="*/ 5 h 13"/>
                  <a:gd name="T18" fmla="*/ 0 w 6"/>
                  <a:gd name="T19" fmla="*/ 3 h 13"/>
                  <a:gd name="T20" fmla="*/ 1 w 6"/>
                  <a:gd name="T21" fmla="*/ 3 h 13"/>
                  <a:gd name="T22" fmla="*/ 1 w 6"/>
                  <a:gd name="T23" fmla="*/ 2 h 13"/>
                  <a:gd name="T24" fmla="*/ 1 w 6"/>
                  <a:gd name="T25" fmla="*/ 0 h 13"/>
                  <a:gd name="T26" fmla="*/ 3 w 6"/>
                  <a:gd name="T27" fmla="*/ 0 h 13"/>
                  <a:gd name="T28" fmla="*/ 5 w 6"/>
                  <a:gd name="T29" fmla="*/ 2 h 13"/>
                  <a:gd name="T30" fmla="*/ 6 w 6"/>
                  <a:gd name="T31" fmla="*/ 2 h 13"/>
                  <a:gd name="T32" fmla="*/ 6 w 6"/>
                  <a:gd name="T33" fmla="*/ 3 h 13"/>
                  <a:gd name="T34" fmla="*/ 6 w 6"/>
                  <a:gd name="T35" fmla="*/ 10 h 13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6" h="13">
                    <a:moveTo>
                      <a:pt x="6" y="10"/>
                    </a:moveTo>
                    <a:lnTo>
                      <a:pt x="6" y="11"/>
                    </a:lnTo>
                    <a:lnTo>
                      <a:pt x="5" y="13"/>
                    </a:lnTo>
                    <a:lnTo>
                      <a:pt x="3" y="13"/>
                    </a:lnTo>
                    <a:lnTo>
                      <a:pt x="1" y="13"/>
                    </a:lnTo>
                    <a:lnTo>
                      <a:pt x="1" y="11"/>
                    </a:lnTo>
                    <a:lnTo>
                      <a:pt x="0" y="11"/>
                    </a:lnTo>
                    <a:lnTo>
                      <a:pt x="0" y="10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1" y="3"/>
                    </a:lnTo>
                    <a:lnTo>
                      <a:pt x="1" y="2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5" y="2"/>
                    </a:lnTo>
                    <a:lnTo>
                      <a:pt x="6" y="2"/>
                    </a:lnTo>
                    <a:lnTo>
                      <a:pt x="6" y="3"/>
                    </a:lnTo>
                    <a:lnTo>
                      <a:pt x="6" y="10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5" name="Freeform 342"/>
              <p:cNvSpPr>
                <a:spLocks/>
              </p:cNvSpPr>
              <p:nvPr/>
            </p:nvSpPr>
            <p:spPr bwMode="auto">
              <a:xfrm>
                <a:off x="1834" y="1805"/>
                <a:ext cx="6" cy="13"/>
              </a:xfrm>
              <a:custGeom>
                <a:avLst/>
                <a:gdLst>
                  <a:gd name="T0" fmla="*/ 6 w 6"/>
                  <a:gd name="T1" fmla="*/ 8 h 13"/>
                  <a:gd name="T2" fmla="*/ 6 w 6"/>
                  <a:gd name="T3" fmla="*/ 10 h 13"/>
                  <a:gd name="T4" fmla="*/ 6 w 6"/>
                  <a:gd name="T5" fmla="*/ 11 h 13"/>
                  <a:gd name="T6" fmla="*/ 5 w 6"/>
                  <a:gd name="T7" fmla="*/ 11 h 13"/>
                  <a:gd name="T8" fmla="*/ 5 w 6"/>
                  <a:gd name="T9" fmla="*/ 13 h 13"/>
                  <a:gd name="T10" fmla="*/ 3 w 6"/>
                  <a:gd name="T11" fmla="*/ 13 h 13"/>
                  <a:gd name="T12" fmla="*/ 1 w 6"/>
                  <a:gd name="T13" fmla="*/ 13 h 13"/>
                  <a:gd name="T14" fmla="*/ 1 w 6"/>
                  <a:gd name="T15" fmla="*/ 11 h 13"/>
                  <a:gd name="T16" fmla="*/ 1 w 6"/>
                  <a:gd name="T17" fmla="*/ 10 h 13"/>
                  <a:gd name="T18" fmla="*/ 0 w 6"/>
                  <a:gd name="T19" fmla="*/ 10 h 13"/>
                  <a:gd name="T20" fmla="*/ 0 w 6"/>
                  <a:gd name="T21" fmla="*/ 3 h 13"/>
                  <a:gd name="T22" fmla="*/ 0 w 6"/>
                  <a:gd name="T23" fmla="*/ 2 h 13"/>
                  <a:gd name="T24" fmla="*/ 1 w 6"/>
                  <a:gd name="T25" fmla="*/ 0 h 13"/>
                  <a:gd name="T26" fmla="*/ 3 w 6"/>
                  <a:gd name="T27" fmla="*/ 0 h 13"/>
                  <a:gd name="T28" fmla="*/ 5 w 6"/>
                  <a:gd name="T29" fmla="*/ 0 h 13"/>
                  <a:gd name="T30" fmla="*/ 6 w 6"/>
                  <a:gd name="T31" fmla="*/ 2 h 13"/>
                  <a:gd name="T32" fmla="*/ 6 w 6"/>
                  <a:gd name="T33" fmla="*/ 8 h 13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6" h="13">
                    <a:moveTo>
                      <a:pt x="6" y="8"/>
                    </a:moveTo>
                    <a:lnTo>
                      <a:pt x="6" y="10"/>
                    </a:lnTo>
                    <a:lnTo>
                      <a:pt x="6" y="11"/>
                    </a:lnTo>
                    <a:lnTo>
                      <a:pt x="5" y="11"/>
                    </a:lnTo>
                    <a:lnTo>
                      <a:pt x="5" y="13"/>
                    </a:lnTo>
                    <a:lnTo>
                      <a:pt x="3" y="13"/>
                    </a:lnTo>
                    <a:lnTo>
                      <a:pt x="1" y="13"/>
                    </a:lnTo>
                    <a:lnTo>
                      <a:pt x="1" y="11"/>
                    </a:lnTo>
                    <a:lnTo>
                      <a:pt x="1" y="10"/>
                    </a:lnTo>
                    <a:lnTo>
                      <a:pt x="0" y="10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6" y="2"/>
                    </a:lnTo>
                    <a:lnTo>
                      <a:pt x="6" y="8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6" name="Freeform 343"/>
              <p:cNvSpPr>
                <a:spLocks/>
              </p:cNvSpPr>
              <p:nvPr/>
            </p:nvSpPr>
            <p:spPr bwMode="auto">
              <a:xfrm>
                <a:off x="1832" y="1798"/>
                <a:ext cx="8" cy="14"/>
              </a:xfrm>
              <a:custGeom>
                <a:avLst/>
                <a:gdLst>
                  <a:gd name="T0" fmla="*/ 8 w 8"/>
                  <a:gd name="T1" fmla="*/ 9 h 14"/>
                  <a:gd name="T2" fmla="*/ 8 w 8"/>
                  <a:gd name="T3" fmla="*/ 10 h 14"/>
                  <a:gd name="T4" fmla="*/ 8 w 8"/>
                  <a:gd name="T5" fmla="*/ 12 h 14"/>
                  <a:gd name="T6" fmla="*/ 7 w 8"/>
                  <a:gd name="T7" fmla="*/ 12 h 14"/>
                  <a:gd name="T8" fmla="*/ 5 w 8"/>
                  <a:gd name="T9" fmla="*/ 14 h 14"/>
                  <a:gd name="T10" fmla="*/ 3 w 8"/>
                  <a:gd name="T11" fmla="*/ 14 h 14"/>
                  <a:gd name="T12" fmla="*/ 3 w 8"/>
                  <a:gd name="T13" fmla="*/ 12 h 14"/>
                  <a:gd name="T14" fmla="*/ 2 w 8"/>
                  <a:gd name="T15" fmla="*/ 12 h 14"/>
                  <a:gd name="T16" fmla="*/ 2 w 8"/>
                  <a:gd name="T17" fmla="*/ 10 h 14"/>
                  <a:gd name="T18" fmla="*/ 0 w 8"/>
                  <a:gd name="T19" fmla="*/ 4 h 14"/>
                  <a:gd name="T20" fmla="*/ 0 w 8"/>
                  <a:gd name="T21" fmla="*/ 2 h 14"/>
                  <a:gd name="T22" fmla="*/ 2 w 8"/>
                  <a:gd name="T23" fmla="*/ 0 h 14"/>
                  <a:gd name="T24" fmla="*/ 3 w 8"/>
                  <a:gd name="T25" fmla="*/ 0 h 14"/>
                  <a:gd name="T26" fmla="*/ 5 w 8"/>
                  <a:gd name="T27" fmla="*/ 0 h 14"/>
                  <a:gd name="T28" fmla="*/ 7 w 8"/>
                  <a:gd name="T29" fmla="*/ 0 h 14"/>
                  <a:gd name="T30" fmla="*/ 8 w 8"/>
                  <a:gd name="T31" fmla="*/ 2 h 14"/>
                  <a:gd name="T32" fmla="*/ 8 w 8"/>
                  <a:gd name="T33" fmla="*/ 4 h 14"/>
                  <a:gd name="T34" fmla="*/ 8 w 8"/>
                  <a:gd name="T35" fmla="*/ 9 h 14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8" h="14">
                    <a:moveTo>
                      <a:pt x="8" y="9"/>
                    </a:moveTo>
                    <a:lnTo>
                      <a:pt x="8" y="10"/>
                    </a:lnTo>
                    <a:lnTo>
                      <a:pt x="8" y="12"/>
                    </a:lnTo>
                    <a:lnTo>
                      <a:pt x="7" y="12"/>
                    </a:lnTo>
                    <a:lnTo>
                      <a:pt x="5" y="14"/>
                    </a:lnTo>
                    <a:lnTo>
                      <a:pt x="3" y="14"/>
                    </a:lnTo>
                    <a:lnTo>
                      <a:pt x="3" y="12"/>
                    </a:lnTo>
                    <a:lnTo>
                      <a:pt x="2" y="12"/>
                    </a:lnTo>
                    <a:lnTo>
                      <a:pt x="2" y="10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7" y="0"/>
                    </a:lnTo>
                    <a:lnTo>
                      <a:pt x="8" y="2"/>
                    </a:lnTo>
                    <a:lnTo>
                      <a:pt x="8" y="4"/>
                    </a:lnTo>
                    <a:lnTo>
                      <a:pt x="8" y="9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7" name="Freeform 344"/>
              <p:cNvSpPr>
                <a:spLocks/>
              </p:cNvSpPr>
              <p:nvPr/>
            </p:nvSpPr>
            <p:spPr bwMode="auto">
              <a:xfrm>
                <a:off x="1832" y="1790"/>
                <a:ext cx="8" cy="15"/>
              </a:xfrm>
              <a:custGeom>
                <a:avLst/>
                <a:gdLst>
                  <a:gd name="T0" fmla="*/ 8 w 8"/>
                  <a:gd name="T1" fmla="*/ 12 h 15"/>
                  <a:gd name="T2" fmla="*/ 7 w 8"/>
                  <a:gd name="T3" fmla="*/ 13 h 15"/>
                  <a:gd name="T4" fmla="*/ 5 w 8"/>
                  <a:gd name="T5" fmla="*/ 15 h 15"/>
                  <a:gd name="T6" fmla="*/ 3 w 8"/>
                  <a:gd name="T7" fmla="*/ 15 h 15"/>
                  <a:gd name="T8" fmla="*/ 2 w 8"/>
                  <a:gd name="T9" fmla="*/ 13 h 15"/>
                  <a:gd name="T10" fmla="*/ 2 w 8"/>
                  <a:gd name="T11" fmla="*/ 12 h 15"/>
                  <a:gd name="T12" fmla="*/ 0 w 8"/>
                  <a:gd name="T13" fmla="*/ 12 h 15"/>
                  <a:gd name="T14" fmla="*/ 0 w 8"/>
                  <a:gd name="T15" fmla="*/ 4 h 15"/>
                  <a:gd name="T16" fmla="*/ 0 w 8"/>
                  <a:gd name="T17" fmla="*/ 2 h 15"/>
                  <a:gd name="T18" fmla="*/ 2 w 8"/>
                  <a:gd name="T19" fmla="*/ 0 h 15"/>
                  <a:gd name="T20" fmla="*/ 3 w 8"/>
                  <a:gd name="T21" fmla="*/ 0 h 15"/>
                  <a:gd name="T22" fmla="*/ 5 w 8"/>
                  <a:gd name="T23" fmla="*/ 0 h 15"/>
                  <a:gd name="T24" fmla="*/ 7 w 8"/>
                  <a:gd name="T25" fmla="*/ 2 h 15"/>
                  <a:gd name="T26" fmla="*/ 7 w 8"/>
                  <a:gd name="T27" fmla="*/ 4 h 15"/>
                  <a:gd name="T28" fmla="*/ 8 w 8"/>
                  <a:gd name="T29" fmla="*/ 12 h 15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8" h="15">
                    <a:moveTo>
                      <a:pt x="8" y="12"/>
                    </a:moveTo>
                    <a:lnTo>
                      <a:pt x="7" y="13"/>
                    </a:lnTo>
                    <a:lnTo>
                      <a:pt x="5" y="15"/>
                    </a:lnTo>
                    <a:lnTo>
                      <a:pt x="3" y="15"/>
                    </a:lnTo>
                    <a:lnTo>
                      <a:pt x="2" y="13"/>
                    </a:lnTo>
                    <a:lnTo>
                      <a:pt x="2" y="12"/>
                    </a:lnTo>
                    <a:lnTo>
                      <a:pt x="0" y="12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7" y="2"/>
                    </a:lnTo>
                    <a:lnTo>
                      <a:pt x="7" y="4"/>
                    </a:lnTo>
                    <a:lnTo>
                      <a:pt x="8" y="12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8" name="Freeform 345"/>
              <p:cNvSpPr>
                <a:spLocks/>
              </p:cNvSpPr>
              <p:nvPr/>
            </p:nvSpPr>
            <p:spPr bwMode="auto">
              <a:xfrm>
                <a:off x="1832" y="1782"/>
                <a:ext cx="7" cy="15"/>
              </a:xfrm>
              <a:custGeom>
                <a:avLst/>
                <a:gdLst>
                  <a:gd name="T0" fmla="*/ 7 w 7"/>
                  <a:gd name="T1" fmla="*/ 12 h 15"/>
                  <a:gd name="T2" fmla="*/ 7 w 7"/>
                  <a:gd name="T3" fmla="*/ 13 h 15"/>
                  <a:gd name="T4" fmla="*/ 7 w 7"/>
                  <a:gd name="T5" fmla="*/ 15 h 15"/>
                  <a:gd name="T6" fmla="*/ 5 w 7"/>
                  <a:gd name="T7" fmla="*/ 15 h 15"/>
                  <a:gd name="T8" fmla="*/ 3 w 7"/>
                  <a:gd name="T9" fmla="*/ 15 h 15"/>
                  <a:gd name="T10" fmla="*/ 2 w 7"/>
                  <a:gd name="T11" fmla="*/ 15 h 15"/>
                  <a:gd name="T12" fmla="*/ 0 w 7"/>
                  <a:gd name="T13" fmla="*/ 15 h 15"/>
                  <a:gd name="T14" fmla="*/ 0 w 7"/>
                  <a:gd name="T15" fmla="*/ 13 h 15"/>
                  <a:gd name="T16" fmla="*/ 0 w 7"/>
                  <a:gd name="T17" fmla="*/ 12 h 15"/>
                  <a:gd name="T18" fmla="*/ 0 w 7"/>
                  <a:gd name="T19" fmla="*/ 3 h 15"/>
                  <a:gd name="T20" fmla="*/ 0 w 7"/>
                  <a:gd name="T21" fmla="*/ 2 h 15"/>
                  <a:gd name="T22" fmla="*/ 2 w 7"/>
                  <a:gd name="T23" fmla="*/ 0 h 15"/>
                  <a:gd name="T24" fmla="*/ 3 w 7"/>
                  <a:gd name="T25" fmla="*/ 0 h 15"/>
                  <a:gd name="T26" fmla="*/ 5 w 7"/>
                  <a:gd name="T27" fmla="*/ 0 h 15"/>
                  <a:gd name="T28" fmla="*/ 5 w 7"/>
                  <a:gd name="T29" fmla="*/ 2 h 15"/>
                  <a:gd name="T30" fmla="*/ 7 w 7"/>
                  <a:gd name="T31" fmla="*/ 3 h 15"/>
                  <a:gd name="T32" fmla="*/ 7 w 7"/>
                  <a:gd name="T33" fmla="*/ 12 h 1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7" h="15">
                    <a:moveTo>
                      <a:pt x="7" y="12"/>
                    </a:moveTo>
                    <a:lnTo>
                      <a:pt x="7" y="13"/>
                    </a:lnTo>
                    <a:lnTo>
                      <a:pt x="7" y="15"/>
                    </a:lnTo>
                    <a:lnTo>
                      <a:pt x="5" y="15"/>
                    </a:lnTo>
                    <a:lnTo>
                      <a:pt x="3" y="15"/>
                    </a:lnTo>
                    <a:lnTo>
                      <a:pt x="2" y="15"/>
                    </a:lnTo>
                    <a:lnTo>
                      <a:pt x="0" y="15"/>
                    </a:lnTo>
                    <a:lnTo>
                      <a:pt x="0" y="13"/>
                    </a:lnTo>
                    <a:lnTo>
                      <a:pt x="0" y="12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5" y="2"/>
                    </a:lnTo>
                    <a:lnTo>
                      <a:pt x="7" y="3"/>
                    </a:lnTo>
                    <a:lnTo>
                      <a:pt x="7" y="12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9" name="Freeform 346"/>
              <p:cNvSpPr>
                <a:spLocks/>
              </p:cNvSpPr>
              <p:nvPr/>
            </p:nvSpPr>
            <p:spPr bwMode="auto">
              <a:xfrm>
                <a:off x="1831" y="1774"/>
                <a:ext cx="8" cy="15"/>
              </a:xfrm>
              <a:custGeom>
                <a:avLst/>
                <a:gdLst>
                  <a:gd name="T0" fmla="*/ 8 w 8"/>
                  <a:gd name="T1" fmla="*/ 11 h 15"/>
                  <a:gd name="T2" fmla="*/ 8 w 8"/>
                  <a:gd name="T3" fmla="*/ 13 h 15"/>
                  <a:gd name="T4" fmla="*/ 6 w 8"/>
                  <a:gd name="T5" fmla="*/ 13 h 15"/>
                  <a:gd name="T6" fmla="*/ 6 w 8"/>
                  <a:gd name="T7" fmla="*/ 15 h 15"/>
                  <a:gd name="T8" fmla="*/ 4 w 8"/>
                  <a:gd name="T9" fmla="*/ 15 h 15"/>
                  <a:gd name="T10" fmla="*/ 3 w 8"/>
                  <a:gd name="T11" fmla="*/ 15 h 15"/>
                  <a:gd name="T12" fmla="*/ 1 w 8"/>
                  <a:gd name="T13" fmla="*/ 15 h 15"/>
                  <a:gd name="T14" fmla="*/ 1 w 8"/>
                  <a:gd name="T15" fmla="*/ 13 h 15"/>
                  <a:gd name="T16" fmla="*/ 1 w 8"/>
                  <a:gd name="T17" fmla="*/ 11 h 15"/>
                  <a:gd name="T18" fmla="*/ 0 w 8"/>
                  <a:gd name="T19" fmla="*/ 3 h 15"/>
                  <a:gd name="T20" fmla="*/ 1 w 8"/>
                  <a:gd name="T21" fmla="*/ 3 h 15"/>
                  <a:gd name="T22" fmla="*/ 1 w 8"/>
                  <a:gd name="T23" fmla="*/ 2 h 15"/>
                  <a:gd name="T24" fmla="*/ 1 w 8"/>
                  <a:gd name="T25" fmla="*/ 0 h 15"/>
                  <a:gd name="T26" fmla="*/ 3 w 8"/>
                  <a:gd name="T27" fmla="*/ 0 h 15"/>
                  <a:gd name="T28" fmla="*/ 4 w 8"/>
                  <a:gd name="T29" fmla="*/ 0 h 15"/>
                  <a:gd name="T30" fmla="*/ 6 w 8"/>
                  <a:gd name="T31" fmla="*/ 0 h 15"/>
                  <a:gd name="T32" fmla="*/ 6 w 8"/>
                  <a:gd name="T33" fmla="*/ 2 h 15"/>
                  <a:gd name="T34" fmla="*/ 6 w 8"/>
                  <a:gd name="T35" fmla="*/ 3 h 15"/>
                  <a:gd name="T36" fmla="*/ 8 w 8"/>
                  <a:gd name="T37" fmla="*/ 11 h 15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8" h="15">
                    <a:moveTo>
                      <a:pt x="8" y="11"/>
                    </a:moveTo>
                    <a:lnTo>
                      <a:pt x="8" y="13"/>
                    </a:lnTo>
                    <a:lnTo>
                      <a:pt x="6" y="13"/>
                    </a:lnTo>
                    <a:lnTo>
                      <a:pt x="6" y="15"/>
                    </a:lnTo>
                    <a:lnTo>
                      <a:pt x="4" y="15"/>
                    </a:lnTo>
                    <a:lnTo>
                      <a:pt x="3" y="15"/>
                    </a:lnTo>
                    <a:lnTo>
                      <a:pt x="1" y="15"/>
                    </a:lnTo>
                    <a:lnTo>
                      <a:pt x="1" y="13"/>
                    </a:lnTo>
                    <a:lnTo>
                      <a:pt x="1" y="11"/>
                    </a:lnTo>
                    <a:lnTo>
                      <a:pt x="0" y="3"/>
                    </a:lnTo>
                    <a:lnTo>
                      <a:pt x="1" y="3"/>
                    </a:lnTo>
                    <a:lnTo>
                      <a:pt x="1" y="2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4" y="0"/>
                    </a:lnTo>
                    <a:lnTo>
                      <a:pt x="6" y="0"/>
                    </a:lnTo>
                    <a:lnTo>
                      <a:pt x="6" y="2"/>
                    </a:lnTo>
                    <a:lnTo>
                      <a:pt x="6" y="3"/>
                    </a:lnTo>
                    <a:lnTo>
                      <a:pt x="8" y="11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80" name="Freeform 347"/>
              <p:cNvSpPr>
                <a:spLocks/>
              </p:cNvSpPr>
              <p:nvPr/>
            </p:nvSpPr>
            <p:spPr bwMode="auto">
              <a:xfrm>
                <a:off x="1831" y="1764"/>
                <a:ext cx="6" cy="16"/>
              </a:xfrm>
              <a:custGeom>
                <a:avLst/>
                <a:gdLst>
                  <a:gd name="T0" fmla="*/ 6 w 6"/>
                  <a:gd name="T1" fmla="*/ 13 h 16"/>
                  <a:gd name="T2" fmla="*/ 6 w 6"/>
                  <a:gd name="T3" fmla="*/ 15 h 16"/>
                  <a:gd name="T4" fmla="*/ 6 w 6"/>
                  <a:gd name="T5" fmla="*/ 16 h 16"/>
                  <a:gd name="T6" fmla="*/ 4 w 6"/>
                  <a:gd name="T7" fmla="*/ 16 h 16"/>
                  <a:gd name="T8" fmla="*/ 3 w 6"/>
                  <a:gd name="T9" fmla="*/ 16 h 16"/>
                  <a:gd name="T10" fmla="*/ 1 w 6"/>
                  <a:gd name="T11" fmla="*/ 16 h 16"/>
                  <a:gd name="T12" fmla="*/ 1 w 6"/>
                  <a:gd name="T13" fmla="*/ 15 h 16"/>
                  <a:gd name="T14" fmla="*/ 1 w 6"/>
                  <a:gd name="T15" fmla="*/ 13 h 16"/>
                  <a:gd name="T16" fmla="*/ 0 w 6"/>
                  <a:gd name="T17" fmla="*/ 13 h 16"/>
                  <a:gd name="T18" fmla="*/ 0 w 6"/>
                  <a:gd name="T19" fmla="*/ 5 h 16"/>
                  <a:gd name="T20" fmla="*/ 0 w 6"/>
                  <a:gd name="T21" fmla="*/ 3 h 16"/>
                  <a:gd name="T22" fmla="*/ 0 w 6"/>
                  <a:gd name="T23" fmla="*/ 2 h 16"/>
                  <a:gd name="T24" fmla="*/ 1 w 6"/>
                  <a:gd name="T25" fmla="*/ 2 h 16"/>
                  <a:gd name="T26" fmla="*/ 1 w 6"/>
                  <a:gd name="T27" fmla="*/ 0 h 16"/>
                  <a:gd name="T28" fmla="*/ 3 w 6"/>
                  <a:gd name="T29" fmla="*/ 0 h 16"/>
                  <a:gd name="T30" fmla="*/ 4 w 6"/>
                  <a:gd name="T31" fmla="*/ 0 h 16"/>
                  <a:gd name="T32" fmla="*/ 4 w 6"/>
                  <a:gd name="T33" fmla="*/ 2 h 16"/>
                  <a:gd name="T34" fmla="*/ 6 w 6"/>
                  <a:gd name="T35" fmla="*/ 2 h 16"/>
                  <a:gd name="T36" fmla="*/ 6 w 6"/>
                  <a:gd name="T37" fmla="*/ 3 h 16"/>
                  <a:gd name="T38" fmla="*/ 6 w 6"/>
                  <a:gd name="T39" fmla="*/ 13 h 1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6" h="16">
                    <a:moveTo>
                      <a:pt x="6" y="13"/>
                    </a:moveTo>
                    <a:lnTo>
                      <a:pt x="6" y="15"/>
                    </a:lnTo>
                    <a:lnTo>
                      <a:pt x="6" y="16"/>
                    </a:lnTo>
                    <a:lnTo>
                      <a:pt x="4" y="16"/>
                    </a:lnTo>
                    <a:lnTo>
                      <a:pt x="3" y="16"/>
                    </a:lnTo>
                    <a:lnTo>
                      <a:pt x="1" y="16"/>
                    </a:lnTo>
                    <a:lnTo>
                      <a:pt x="1" y="15"/>
                    </a:lnTo>
                    <a:lnTo>
                      <a:pt x="1" y="13"/>
                    </a:lnTo>
                    <a:lnTo>
                      <a:pt x="0" y="13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4" y="0"/>
                    </a:lnTo>
                    <a:lnTo>
                      <a:pt x="4" y="2"/>
                    </a:lnTo>
                    <a:lnTo>
                      <a:pt x="6" y="2"/>
                    </a:lnTo>
                    <a:lnTo>
                      <a:pt x="6" y="3"/>
                    </a:lnTo>
                    <a:lnTo>
                      <a:pt x="6" y="13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81" name="Freeform 348"/>
              <p:cNvSpPr>
                <a:spLocks/>
              </p:cNvSpPr>
              <p:nvPr/>
            </p:nvSpPr>
            <p:spPr bwMode="auto">
              <a:xfrm>
                <a:off x="1829" y="1756"/>
                <a:ext cx="8" cy="16"/>
              </a:xfrm>
              <a:custGeom>
                <a:avLst/>
                <a:gdLst>
                  <a:gd name="T0" fmla="*/ 8 w 8"/>
                  <a:gd name="T1" fmla="*/ 11 h 16"/>
                  <a:gd name="T2" fmla="*/ 8 w 8"/>
                  <a:gd name="T3" fmla="*/ 13 h 16"/>
                  <a:gd name="T4" fmla="*/ 6 w 8"/>
                  <a:gd name="T5" fmla="*/ 15 h 16"/>
                  <a:gd name="T6" fmla="*/ 6 w 8"/>
                  <a:gd name="T7" fmla="*/ 16 h 16"/>
                  <a:gd name="T8" fmla="*/ 5 w 8"/>
                  <a:gd name="T9" fmla="*/ 16 h 16"/>
                  <a:gd name="T10" fmla="*/ 3 w 8"/>
                  <a:gd name="T11" fmla="*/ 16 h 16"/>
                  <a:gd name="T12" fmla="*/ 3 w 8"/>
                  <a:gd name="T13" fmla="*/ 15 h 16"/>
                  <a:gd name="T14" fmla="*/ 2 w 8"/>
                  <a:gd name="T15" fmla="*/ 13 h 16"/>
                  <a:gd name="T16" fmla="*/ 0 w 8"/>
                  <a:gd name="T17" fmla="*/ 2 h 16"/>
                  <a:gd name="T18" fmla="*/ 2 w 8"/>
                  <a:gd name="T19" fmla="*/ 0 h 16"/>
                  <a:gd name="T20" fmla="*/ 3 w 8"/>
                  <a:gd name="T21" fmla="*/ 0 h 16"/>
                  <a:gd name="T22" fmla="*/ 5 w 8"/>
                  <a:gd name="T23" fmla="*/ 0 h 16"/>
                  <a:gd name="T24" fmla="*/ 6 w 8"/>
                  <a:gd name="T25" fmla="*/ 0 h 16"/>
                  <a:gd name="T26" fmla="*/ 6 w 8"/>
                  <a:gd name="T27" fmla="*/ 2 h 16"/>
                  <a:gd name="T28" fmla="*/ 8 w 8"/>
                  <a:gd name="T29" fmla="*/ 2 h 16"/>
                  <a:gd name="T30" fmla="*/ 8 w 8"/>
                  <a:gd name="T31" fmla="*/ 11 h 1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8" h="16">
                    <a:moveTo>
                      <a:pt x="8" y="11"/>
                    </a:moveTo>
                    <a:lnTo>
                      <a:pt x="8" y="13"/>
                    </a:lnTo>
                    <a:lnTo>
                      <a:pt x="6" y="15"/>
                    </a:lnTo>
                    <a:lnTo>
                      <a:pt x="6" y="16"/>
                    </a:lnTo>
                    <a:lnTo>
                      <a:pt x="5" y="16"/>
                    </a:lnTo>
                    <a:lnTo>
                      <a:pt x="3" y="16"/>
                    </a:lnTo>
                    <a:lnTo>
                      <a:pt x="3" y="15"/>
                    </a:lnTo>
                    <a:lnTo>
                      <a:pt x="2" y="13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6" y="0"/>
                    </a:lnTo>
                    <a:lnTo>
                      <a:pt x="6" y="2"/>
                    </a:lnTo>
                    <a:lnTo>
                      <a:pt x="8" y="2"/>
                    </a:lnTo>
                    <a:lnTo>
                      <a:pt x="8" y="11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82" name="Freeform 349"/>
              <p:cNvSpPr>
                <a:spLocks/>
              </p:cNvSpPr>
              <p:nvPr/>
            </p:nvSpPr>
            <p:spPr bwMode="auto">
              <a:xfrm>
                <a:off x="1829" y="1744"/>
                <a:ext cx="8" cy="17"/>
              </a:xfrm>
              <a:custGeom>
                <a:avLst/>
                <a:gdLst>
                  <a:gd name="T0" fmla="*/ 8 w 8"/>
                  <a:gd name="T1" fmla="*/ 14 h 17"/>
                  <a:gd name="T2" fmla="*/ 6 w 8"/>
                  <a:gd name="T3" fmla="*/ 15 h 17"/>
                  <a:gd name="T4" fmla="*/ 6 w 8"/>
                  <a:gd name="T5" fmla="*/ 17 h 17"/>
                  <a:gd name="T6" fmla="*/ 5 w 8"/>
                  <a:gd name="T7" fmla="*/ 17 h 17"/>
                  <a:gd name="T8" fmla="*/ 3 w 8"/>
                  <a:gd name="T9" fmla="*/ 17 h 17"/>
                  <a:gd name="T10" fmla="*/ 2 w 8"/>
                  <a:gd name="T11" fmla="*/ 17 h 17"/>
                  <a:gd name="T12" fmla="*/ 0 w 8"/>
                  <a:gd name="T13" fmla="*/ 15 h 17"/>
                  <a:gd name="T14" fmla="*/ 0 w 8"/>
                  <a:gd name="T15" fmla="*/ 14 h 17"/>
                  <a:gd name="T16" fmla="*/ 0 w 8"/>
                  <a:gd name="T17" fmla="*/ 4 h 17"/>
                  <a:gd name="T18" fmla="*/ 0 w 8"/>
                  <a:gd name="T19" fmla="*/ 2 h 17"/>
                  <a:gd name="T20" fmla="*/ 0 w 8"/>
                  <a:gd name="T21" fmla="*/ 0 h 17"/>
                  <a:gd name="T22" fmla="*/ 2 w 8"/>
                  <a:gd name="T23" fmla="*/ 0 h 17"/>
                  <a:gd name="T24" fmla="*/ 3 w 8"/>
                  <a:gd name="T25" fmla="*/ 0 h 17"/>
                  <a:gd name="T26" fmla="*/ 5 w 8"/>
                  <a:gd name="T27" fmla="*/ 0 h 17"/>
                  <a:gd name="T28" fmla="*/ 6 w 8"/>
                  <a:gd name="T29" fmla="*/ 0 h 17"/>
                  <a:gd name="T30" fmla="*/ 6 w 8"/>
                  <a:gd name="T31" fmla="*/ 2 h 17"/>
                  <a:gd name="T32" fmla="*/ 6 w 8"/>
                  <a:gd name="T33" fmla="*/ 4 h 17"/>
                  <a:gd name="T34" fmla="*/ 8 w 8"/>
                  <a:gd name="T35" fmla="*/ 14 h 17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8" h="17">
                    <a:moveTo>
                      <a:pt x="8" y="14"/>
                    </a:moveTo>
                    <a:lnTo>
                      <a:pt x="6" y="15"/>
                    </a:lnTo>
                    <a:lnTo>
                      <a:pt x="6" y="17"/>
                    </a:lnTo>
                    <a:lnTo>
                      <a:pt x="5" y="17"/>
                    </a:lnTo>
                    <a:lnTo>
                      <a:pt x="3" y="17"/>
                    </a:lnTo>
                    <a:lnTo>
                      <a:pt x="2" y="17"/>
                    </a:lnTo>
                    <a:lnTo>
                      <a:pt x="0" y="15"/>
                    </a:lnTo>
                    <a:lnTo>
                      <a:pt x="0" y="14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6" y="0"/>
                    </a:lnTo>
                    <a:lnTo>
                      <a:pt x="6" y="2"/>
                    </a:lnTo>
                    <a:lnTo>
                      <a:pt x="6" y="4"/>
                    </a:lnTo>
                    <a:lnTo>
                      <a:pt x="8" y="14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83" name="Freeform 350"/>
              <p:cNvSpPr>
                <a:spLocks/>
              </p:cNvSpPr>
              <p:nvPr/>
            </p:nvSpPr>
            <p:spPr bwMode="auto">
              <a:xfrm>
                <a:off x="1827" y="1733"/>
                <a:ext cx="8" cy="18"/>
              </a:xfrm>
              <a:custGeom>
                <a:avLst/>
                <a:gdLst>
                  <a:gd name="T0" fmla="*/ 8 w 8"/>
                  <a:gd name="T1" fmla="*/ 15 h 18"/>
                  <a:gd name="T2" fmla="*/ 8 w 8"/>
                  <a:gd name="T3" fmla="*/ 16 h 18"/>
                  <a:gd name="T4" fmla="*/ 7 w 8"/>
                  <a:gd name="T5" fmla="*/ 16 h 18"/>
                  <a:gd name="T6" fmla="*/ 7 w 8"/>
                  <a:gd name="T7" fmla="*/ 18 h 18"/>
                  <a:gd name="T8" fmla="*/ 5 w 8"/>
                  <a:gd name="T9" fmla="*/ 18 h 18"/>
                  <a:gd name="T10" fmla="*/ 4 w 8"/>
                  <a:gd name="T11" fmla="*/ 18 h 18"/>
                  <a:gd name="T12" fmla="*/ 2 w 8"/>
                  <a:gd name="T13" fmla="*/ 18 h 18"/>
                  <a:gd name="T14" fmla="*/ 2 w 8"/>
                  <a:gd name="T15" fmla="*/ 16 h 18"/>
                  <a:gd name="T16" fmla="*/ 2 w 8"/>
                  <a:gd name="T17" fmla="*/ 15 h 18"/>
                  <a:gd name="T18" fmla="*/ 0 w 8"/>
                  <a:gd name="T19" fmla="*/ 3 h 18"/>
                  <a:gd name="T20" fmla="*/ 0 w 8"/>
                  <a:gd name="T21" fmla="*/ 2 h 18"/>
                  <a:gd name="T22" fmla="*/ 2 w 8"/>
                  <a:gd name="T23" fmla="*/ 2 h 18"/>
                  <a:gd name="T24" fmla="*/ 2 w 8"/>
                  <a:gd name="T25" fmla="*/ 0 h 18"/>
                  <a:gd name="T26" fmla="*/ 4 w 8"/>
                  <a:gd name="T27" fmla="*/ 0 h 18"/>
                  <a:gd name="T28" fmla="*/ 5 w 8"/>
                  <a:gd name="T29" fmla="*/ 0 h 18"/>
                  <a:gd name="T30" fmla="*/ 7 w 8"/>
                  <a:gd name="T31" fmla="*/ 0 h 18"/>
                  <a:gd name="T32" fmla="*/ 7 w 8"/>
                  <a:gd name="T33" fmla="*/ 2 h 18"/>
                  <a:gd name="T34" fmla="*/ 8 w 8"/>
                  <a:gd name="T35" fmla="*/ 3 h 18"/>
                  <a:gd name="T36" fmla="*/ 8 w 8"/>
                  <a:gd name="T37" fmla="*/ 15 h 18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8" h="18">
                    <a:moveTo>
                      <a:pt x="8" y="15"/>
                    </a:moveTo>
                    <a:lnTo>
                      <a:pt x="8" y="16"/>
                    </a:lnTo>
                    <a:lnTo>
                      <a:pt x="7" y="16"/>
                    </a:lnTo>
                    <a:lnTo>
                      <a:pt x="7" y="18"/>
                    </a:lnTo>
                    <a:lnTo>
                      <a:pt x="5" y="18"/>
                    </a:lnTo>
                    <a:lnTo>
                      <a:pt x="4" y="18"/>
                    </a:lnTo>
                    <a:lnTo>
                      <a:pt x="2" y="18"/>
                    </a:lnTo>
                    <a:lnTo>
                      <a:pt x="2" y="16"/>
                    </a:lnTo>
                    <a:lnTo>
                      <a:pt x="2" y="15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5" y="0"/>
                    </a:lnTo>
                    <a:lnTo>
                      <a:pt x="7" y="0"/>
                    </a:lnTo>
                    <a:lnTo>
                      <a:pt x="7" y="2"/>
                    </a:lnTo>
                    <a:lnTo>
                      <a:pt x="8" y="3"/>
                    </a:lnTo>
                    <a:lnTo>
                      <a:pt x="8" y="15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84" name="Freeform 351"/>
              <p:cNvSpPr>
                <a:spLocks/>
              </p:cNvSpPr>
              <p:nvPr/>
            </p:nvSpPr>
            <p:spPr bwMode="auto">
              <a:xfrm>
                <a:off x="1827" y="1722"/>
                <a:ext cx="8" cy="18"/>
              </a:xfrm>
              <a:custGeom>
                <a:avLst/>
                <a:gdLst>
                  <a:gd name="T0" fmla="*/ 8 w 8"/>
                  <a:gd name="T1" fmla="*/ 14 h 18"/>
                  <a:gd name="T2" fmla="*/ 8 w 8"/>
                  <a:gd name="T3" fmla="*/ 16 h 18"/>
                  <a:gd name="T4" fmla="*/ 7 w 8"/>
                  <a:gd name="T5" fmla="*/ 16 h 18"/>
                  <a:gd name="T6" fmla="*/ 7 w 8"/>
                  <a:gd name="T7" fmla="*/ 18 h 18"/>
                  <a:gd name="T8" fmla="*/ 5 w 8"/>
                  <a:gd name="T9" fmla="*/ 18 h 18"/>
                  <a:gd name="T10" fmla="*/ 4 w 8"/>
                  <a:gd name="T11" fmla="*/ 18 h 18"/>
                  <a:gd name="T12" fmla="*/ 2 w 8"/>
                  <a:gd name="T13" fmla="*/ 18 h 18"/>
                  <a:gd name="T14" fmla="*/ 0 w 8"/>
                  <a:gd name="T15" fmla="*/ 16 h 18"/>
                  <a:gd name="T16" fmla="*/ 0 w 8"/>
                  <a:gd name="T17" fmla="*/ 14 h 18"/>
                  <a:gd name="T18" fmla="*/ 0 w 8"/>
                  <a:gd name="T19" fmla="*/ 3 h 18"/>
                  <a:gd name="T20" fmla="*/ 0 w 8"/>
                  <a:gd name="T21" fmla="*/ 1 h 18"/>
                  <a:gd name="T22" fmla="*/ 2 w 8"/>
                  <a:gd name="T23" fmla="*/ 0 h 18"/>
                  <a:gd name="T24" fmla="*/ 4 w 8"/>
                  <a:gd name="T25" fmla="*/ 0 h 18"/>
                  <a:gd name="T26" fmla="*/ 5 w 8"/>
                  <a:gd name="T27" fmla="*/ 0 h 18"/>
                  <a:gd name="T28" fmla="*/ 5 w 8"/>
                  <a:gd name="T29" fmla="*/ 1 h 18"/>
                  <a:gd name="T30" fmla="*/ 7 w 8"/>
                  <a:gd name="T31" fmla="*/ 3 h 18"/>
                  <a:gd name="T32" fmla="*/ 8 w 8"/>
                  <a:gd name="T33" fmla="*/ 14 h 18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8" h="18">
                    <a:moveTo>
                      <a:pt x="8" y="14"/>
                    </a:moveTo>
                    <a:lnTo>
                      <a:pt x="8" y="16"/>
                    </a:lnTo>
                    <a:lnTo>
                      <a:pt x="7" y="16"/>
                    </a:lnTo>
                    <a:lnTo>
                      <a:pt x="7" y="18"/>
                    </a:lnTo>
                    <a:lnTo>
                      <a:pt x="5" y="18"/>
                    </a:lnTo>
                    <a:lnTo>
                      <a:pt x="4" y="18"/>
                    </a:lnTo>
                    <a:lnTo>
                      <a:pt x="2" y="18"/>
                    </a:lnTo>
                    <a:lnTo>
                      <a:pt x="0" y="16"/>
                    </a:lnTo>
                    <a:lnTo>
                      <a:pt x="0" y="14"/>
                    </a:lnTo>
                    <a:lnTo>
                      <a:pt x="0" y="3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5" y="0"/>
                    </a:lnTo>
                    <a:lnTo>
                      <a:pt x="5" y="1"/>
                    </a:lnTo>
                    <a:lnTo>
                      <a:pt x="7" y="3"/>
                    </a:lnTo>
                    <a:lnTo>
                      <a:pt x="8" y="14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85" name="Freeform 352"/>
              <p:cNvSpPr>
                <a:spLocks/>
              </p:cNvSpPr>
              <p:nvPr/>
            </p:nvSpPr>
            <p:spPr bwMode="auto">
              <a:xfrm>
                <a:off x="1826" y="1708"/>
                <a:ext cx="8" cy="20"/>
              </a:xfrm>
              <a:custGeom>
                <a:avLst/>
                <a:gdLst>
                  <a:gd name="T0" fmla="*/ 8 w 8"/>
                  <a:gd name="T1" fmla="*/ 17 h 20"/>
                  <a:gd name="T2" fmla="*/ 6 w 8"/>
                  <a:gd name="T3" fmla="*/ 18 h 20"/>
                  <a:gd name="T4" fmla="*/ 6 w 8"/>
                  <a:gd name="T5" fmla="*/ 20 h 20"/>
                  <a:gd name="T6" fmla="*/ 5 w 8"/>
                  <a:gd name="T7" fmla="*/ 20 h 20"/>
                  <a:gd name="T8" fmla="*/ 3 w 8"/>
                  <a:gd name="T9" fmla="*/ 20 h 20"/>
                  <a:gd name="T10" fmla="*/ 1 w 8"/>
                  <a:gd name="T11" fmla="*/ 20 h 20"/>
                  <a:gd name="T12" fmla="*/ 1 w 8"/>
                  <a:gd name="T13" fmla="*/ 18 h 20"/>
                  <a:gd name="T14" fmla="*/ 1 w 8"/>
                  <a:gd name="T15" fmla="*/ 17 h 20"/>
                  <a:gd name="T16" fmla="*/ 0 w 8"/>
                  <a:gd name="T17" fmla="*/ 5 h 20"/>
                  <a:gd name="T18" fmla="*/ 0 w 8"/>
                  <a:gd name="T19" fmla="*/ 4 h 20"/>
                  <a:gd name="T20" fmla="*/ 1 w 8"/>
                  <a:gd name="T21" fmla="*/ 2 h 20"/>
                  <a:gd name="T22" fmla="*/ 3 w 8"/>
                  <a:gd name="T23" fmla="*/ 0 h 20"/>
                  <a:gd name="T24" fmla="*/ 3 w 8"/>
                  <a:gd name="T25" fmla="*/ 2 h 20"/>
                  <a:gd name="T26" fmla="*/ 5 w 8"/>
                  <a:gd name="T27" fmla="*/ 2 h 20"/>
                  <a:gd name="T28" fmla="*/ 6 w 8"/>
                  <a:gd name="T29" fmla="*/ 2 h 20"/>
                  <a:gd name="T30" fmla="*/ 6 w 8"/>
                  <a:gd name="T31" fmla="*/ 4 h 20"/>
                  <a:gd name="T32" fmla="*/ 8 w 8"/>
                  <a:gd name="T33" fmla="*/ 17 h 20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8" h="20">
                    <a:moveTo>
                      <a:pt x="8" y="17"/>
                    </a:moveTo>
                    <a:lnTo>
                      <a:pt x="6" y="18"/>
                    </a:lnTo>
                    <a:lnTo>
                      <a:pt x="6" y="20"/>
                    </a:lnTo>
                    <a:lnTo>
                      <a:pt x="5" y="20"/>
                    </a:lnTo>
                    <a:lnTo>
                      <a:pt x="3" y="20"/>
                    </a:lnTo>
                    <a:lnTo>
                      <a:pt x="1" y="20"/>
                    </a:lnTo>
                    <a:lnTo>
                      <a:pt x="1" y="18"/>
                    </a:lnTo>
                    <a:lnTo>
                      <a:pt x="1" y="17"/>
                    </a:lnTo>
                    <a:lnTo>
                      <a:pt x="0" y="5"/>
                    </a:lnTo>
                    <a:lnTo>
                      <a:pt x="0" y="4"/>
                    </a:lnTo>
                    <a:lnTo>
                      <a:pt x="1" y="2"/>
                    </a:lnTo>
                    <a:lnTo>
                      <a:pt x="3" y="0"/>
                    </a:lnTo>
                    <a:lnTo>
                      <a:pt x="3" y="2"/>
                    </a:lnTo>
                    <a:lnTo>
                      <a:pt x="5" y="2"/>
                    </a:lnTo>
                    <a:lnTo>
                      <a:pt x="6" y="2"/>
                    </a:lnTo>
                    <a:lnTo>
                      <a:pt x="6" y="4"/>
                    </a:lnTo>
                    <a:lnTo>
                      <a:pt x="8" y="17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86" name="Freeform 353"/>
              <p:cNvSpPr>
                <a:spLocks/>
              </p:cNvSpPr>
              <p:nvPr/>
            </p:nvSpPr>
            <p:spPr bwMode="auto">
              <a:xfrm>
                <a:off x="1824" y="1697"/>
                <a:ext cx="8" cy="20"/>
              </a:xfrm>
              <a:custGeom>
                <a:avLst/>
                <a:gdLst>
                  <a:gd name="T0" fmla="*/ 8 w 8"/>
                  <a:gd name="T1" fmla="*/ 15 h 20"/>
                  <a:gd name="T2" fmla="*/ 8 w 8"/>
                  <a:gd name="T3" fmla="*/ 16 h 20"/>
                  <a:gd name="T4" fmla="*/ 8 w 8"/>
                  <a:gd name="T5" fmla="*/ 18 h 20"/>
                  <a:gd name="T6" fmla="*/ 7 w 8"/>
                  <a:gd name="T7" fmla="*/ 18 h 20"/>
                  <a:gd name="T8" fmla="*/ 7 w 8"/>
                  <a:gd name="T9" fmla="*/ 20 h 20"/>
                  <a:gd name="T10" fmla="*/ 5 w 8"/>
                  <a:gd name="T11" fmla="*/ 20 h 20"/>
                  <a:gd name="T12" fmla="*/ 3 w 8"/>
                  <a:gd name="T13" fmla="*/ 20 h 20"/>
                  <a:gd name="T14" fmla="*/ 3 w 8"/>
                  <a:gd name="T15" fmla="*/ 18 h 20"/>
                  <a:gd name="T16" fmla="*/ 2 w 8"/>
                  <a:gd name="T17" fmla="*/ 18 h 20"/>
                  <a:gd name="T18" fmla="*/ 2 w 8"/>
                  <a:gd name="T19" fmla="*/ 16 h 20"/>
                  <a:gd name="T20" fmla="*/ 0 w 8"/>
                  <a:gd name="T21" fmla="*/ 3 h 20"/>
                  <a:gd name="T22" fmla="*/ 0 w 8"/>
                  <a:gd name="T23" fmla="*/ 2 h 20"/>
                  <a:gd name="T24" fmla="*/ 2 w 8"/>
                  <a:gd name="T25" fmla="*/ 2 h 20"/>
                  <a:gd name="T26" fmla="*/ 3 w 8"/>
                  <a:gd name="T27" fmla="*/ 0 h 20"/>
                  <a:gd name="T28" fmla="*/ 5 w 8"/>
                  <a:gd name="T29" fmla="*/ 0 h 20"/>
                  <a:gd name="T30" fmla="*/ 5 w 8"/>
                  <a:gd name="T31" fmla="*/ 2 h 20"/>
                  <a:gd name="T32" fmla="*/ 7 w 8"/>
                  <a:gd name="T33" fmla="*/ 2 h 20"/>
                  <a:gd name="T34" fmla="*/ 7 w 8"/>
                  <a:gd name="T35" fmla="*/ 3 h 20"/>
                  <a:gd name="T36" fmla="*/ 8 w 8"/>
                  <a:gd name="T37" fmla="*/ 15 h 2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8" h="20">
                    <a:moveTo>
                      <a:pt x="8" y="15"/>
                    </a:moveTo>
                    <a:lnTo>
                      <a:pt x="8" y="16"/>
                    </a:lnTo>
                    <a:lnTo>
                      <a:pt x="8" y="18"/>
                    </a:lnTo>
                    <a:lnTo>
                      <a:pt x="7" y="18"/>
                    </a:lnTo>
                    <a:lnTo>
                      <a:pt x="7" y="20"/>
                    </a:lnTo>
                    <a:lnTo>
                      <a:pt x="5" y="20"/>
                    </a:lnTo>
                    <a:lnTo>
                      <a:pt x="3" y="20"/>
                    </a:lnTo>
                    <a:lnTo>
                      <a:pt x="3" y="18"/>
                    </a:lnTo>
                    <a:lnTo>
                      <a:pt x="2" y="18"/>
                    </a:lnTo>
                    <a:lnTo>
                      <a:pt x="2" y="16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5" y="2"/>
                    </a:lnTo>
                    <a:lnTo>
                      <a:pt x="7" y="2"/>
                    </a:lnTo>
                    <a:lnTo>
                      <a:pt x="7" y="3"/>
                    </a:lnTo>
                    <a:lnTo>
                      <a:pt x="8" y="15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87" name="Freeform 354"/>
              <p:cNvSpPr>
                <a:spLocks/>
              </p:cNvSpPr>
              <p:nvPr/>
            </p:nvSpPr>
            <p:spPr bwMode="auto">
              <a:xfrm>
                <a:off x="1822" y="1684"/>
                <a:ext cx="9" cy="20"/>
              </a:xfrm>
              <a:custGeom>
                <a:avLst/>
                <a:gdLst>
                  <a:gd name="T0" fmla="*/ 9 w 9"/>
                  <a:gd name="T1" fmla="*/ 16 h 20"/>
                  <a:gd name="T2" fmla="*/ 9 w 9"/>
                  <a:gd name="T3" fmla="*/ 18 h 20"/>
                  <a:gd name="T4" fmla="*/ 7 w 9"/>
                  <a:gd name="T5" fmla="*/ 20 h 20"/>
                  <a:gd name="T6" fmla="*/ 5 w 9"/>
                  <a:gd name="T7" fmla="*/ 20 h 20"/>
                  <a:gd name="T8" fmla="*/ 4 w 9"/>
                  <a:gd name="T9" fmla="*/ 20 h 20"/>
                  <a:gd name="T10" fmla="*/ 2 w 9"/>
                  <a:gd name="T11" fmla="*/ 18 h 20"/>
                  <a:gd name="T12" fmla="*/ 2 w 9"/>
                  <a:gd name="T13" fmla="*/ 16 h 20"/>
                  <a:gd name="T14" fmla="*/ 0 w 9"/>
                  <a:gd name="T15" fmla="*/ 3 h 20"/>
                  <a:gd name="T16" fmla="*/ 2 w 9"/>
                  <a:gd name="T17" fmla="*/ 2 h 20"/>
                  <a:gd name="T18" fmla="*/ 2 w 9"/>
                  <a:gd name="T19" fmla="*/ 0 h 20"/>
                  <a:gd name="T20" fmla="*/ 4 w 9"/>
                  <a:gd name="T21" fmla="*/ 0 h 20"/>
                  <a:gd name="T22" fmla="*/ 5 w 9"/>
                  <a:gd name="T23" fmla="*/ 0 h 20"/>
                  <a:gd name="T24" fmla="*/ 7 w 9"/>
                  <a:gd name="T25" fmla="*/ 0 h 20"/>
                  <a:gd name="T26" fmla="*/ 7 w 9"/>
                  <a:gd name="T27" fmla="*/ 2 h 20"/>
                  <a:gd name="T28" fmla="*/ 7 w 9"/>
                  <a:gd name="T29" fmla="*/ 3 h 20"/>
                  <a:gd name="T30" fmla="*/ 9 w 9"/>
                  <a:gd name="T31" fmla="*/ 16 h 20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9" h="20">
                    <a:moveTo>
                      <a:pt x="9" y="16"/>
                    </a:moveTo>
                    <a:lnTo>
                      <a:pt x="9" y="18"/>
                    </a:lnTo>
                    <a:lnTo>
                      <a:pt x="7" y="20"/>
                    </a:lnTo>
                    <a:lnTo>
                      <a:pt x="5" y="20"/>
                    </a:lnTo>
                    <a:lnTo>
                      <a:pt x="4" y="20"/>
                    </a:lnTo>
                    <a:lnTo>
                      <a:pt x="2" y="18"/>
                    </a:lnTo>
                    <a:lnTo>
                      <a:pt x="2" y="16"/>
                    </a:lnTo>
                    <a:lnTo>
                      <a:pt x="0" y="3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5" y="0"/>
                    </a:lnTo>
                    <a:lnTo>
                      <a:pt x="7" y="0"/>
                    </a:lnTo>
                    <a:lnTo>
                      <a:pt x="7" y="2"/>
                    </a:lnTo>
                    <a:lnTo>
                      <a:pt x="7" y="3"/>
                    </a:lnTo>
                    <a:lnTo>
                      <a:pt x="9" y="16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88" name="Freeform 355"/>
              <p:cNvSpPr>
                <a:spLocks/>
              </p:cNvSpPr>
              <p:nvPr/>
            </p:nvSpPr>
            <p:spPr bwMode="auto">
              <a:xfrm>
                <a:off x="1821" y="1671"/>
                <a:ext cx="8" cy="19"/>
              </a:xfrm>
              <a:custGeom>
                <a:avLst/>
                <a:gdLst>
                  <a:gd name="T0" fmla="*/ 8 w 8"/>
                  <a:gd name="T1" fmla="*/ 16 h 19"/>
                  <a:gd name="T2" fmla="*/ 8 w 8"/>
                  <a:gd name="T3" fmla="*/ 18 h 19"/>
                  <a:gd name="T4" fmla="*/ 8 w 8"/>
                  <a:gd name="T5" fmla="*/ 19 h 19"/>
                  <a:gd name="T6" fmla="*/ 6 w 8"/>
                  <a:gd name="T7" fmla="*/ 19 h 19"/>
                  <a:gd name="T8" fmla="*/ 5 w 8"/>
                  <a:gd name="T9" fmla="*/ 19 h 19"/>
                  <a:gd name="T10" fmla="*/ 3 w 8"/>
                  <a:gd name="T11" fmla="*/ 19 h 19"/>
                  <a:gd name="T12" fmla="*/ 3 w 8"/>
                  <a:gd name="T13" fmla="*/ 18 h 19"/>
                  <a:gd name="T14" fmla="*/ 1 w 8"/>
                  <a:gd name="T15" fmla="*/ 18 h 19"/>
                  <a:gd name="T16" fmla="*/ 1 w 8"/>
                  <a:gd name="T17" fmla="*/ 16 h 19"/>
                  <a:gd name="T18" fmla="*/ 0 w 8"/>
                  <a:gd name="T19" fmla="*/ 3 h 19"/>
                  <a:gd name="T20" fmla="*/ 0 w 8"/>
                  <a:gd name="T21" fmla="*/ 1 h 19"/>
                  <a:gd name="T22" fmla="*/ 1 w 8"/>
                  <a:gd name="T23" fmla="*/ 1 h 19"/>
                  <a:gd name="T24" fmla="*/ 1 w 8"/>
                  <a:gd name="T25" fmla="*/ 0 h 19"/>
                  <a:gd name="T26" fmla="*/ 3 w 8"/>
                  <a:gd name="T27" fmla="*/ 0 h 19"/>
                  <a:gd name="T28" fmla="*/ 5 w 8"/>
                  <a:gd name="T29" fmla="*/ 0 h 19"/>
                  <a:gd name="T30" fmla="*/ 6 w 8"/>
                  <a:gd name="T31" fmla="*/ 0 h 19"/>
                  <a:gd name="T32" fmla="*/ 6 w 8"/>
                  <a:gd name="T33" fmla="*/ 1 h 19"/>
                  <a:gd name="T34" fmla="*/ 8 w 8"/>
                  <a:gd name="T35" fmla="*/ 3 h 19"/>
                  <a:gd name="T36" fmla="*/ 8 w 8"/>
                  <a:gd name="T37" fmla="*/ 16 h 19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8" h="19">
                    <a:moveTo>
                      <a:pt x="8" y="16"/>
                    </a:moveTo>
                    <a:lnTo>
                      <a:pt x="8" y="18"/>
                    </a:lnTo>
                    <a:lnTo>
                      <a:pt x="8" y="19"/>
                    </a:lnTo>
                    <a:lnTo>
                      <a:pt x="6" y="19"/>
                    </a:lnTo>
                    <a:lnTo>
                      <a:pt x="5" y="19"/>
                    </a:lnTo>
                    <a:lnTo>
                      <a:pt x="3" y="19"/>
                    </a:lnTo>
                    <a:lnTo>
                      <a:pt x="3" y="18"/>
                    </a:lnTo>
                    <a:lnTo>
                      <a:pt x="1" y="18"/>
                    </a:lnTo>
                    <a:lnTo>
                      <a:pt x="1" y="16"/>
                    </a:lnTo>
                    <a:lnTo>
                      <a:pt x="0" y="3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6" y="0"/>
                    </a:lnTo>
                    <a:lnTo>
                      <a:pt x="6" y="1"/>
                    </a:lnTo>
                    <a:lnTo>
                      <a:pt x="8" y="3"/>
                    </a:lnTo>
                    <a:lnTo>
                      <a:pt x="8" y="16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89" name="Freeform 356"/>
              <p:cNvSpPr>
                <a:spLocks/>
              </p:cNvSpPr>
              <p:nvPr/>
            </p:nvSpPr>
            <p:spPr bwMode="auto">
              <a:xfrm>
                <a:off x="1821" y="1656"/>
                <a:ext cx="8" cy="21"/>
              </a:xfrm>
              <a:custGeom>
                <a:avLst/>
                <a:gdLst>
                  <a:gd name="T0" fmla="*/ 8 w 8"/>
                  <a:gd name="T1" fmla="*/ 18 h 21"/>
                  <a:gd name="T2" fmla="*/ 6 w 8"/>
                  <a:gd name="T3" fmla="*/ 20 h 21"/>
                  <a:gd name="T4" fmla="*/ 5 w 8"/>
                  <a:gd name="T5" fmla="*/ 21 h 21"/>
                  <a:gd name="T6" fmla="*/ 3 w 8"/>
                  <a:gd name="T7" fmla="*/ 21 h 21"/>
                  <a:gd name="T8" fmla="*/ 3 w 8"/>
                  <a:gd name="T9" fmla="*/ 20 h 21"/>
                  <a:gd name="T10" fmla="*/ 1 w 8"/>
                  <a:gd name="T11" fmla="*/ 20 h 21"/>
                  <a:gd name="T12" fmla="*/ 0 w 8"/>
                  <a:gd name="T13" fmla="*/ 20 h 21"/>
                  <a:gd name="T14" fmla="*/ 0 w 8"/>
                  <a:gd name="T15" fmla="*/ 18 h 21"/>
                  <a:gd name="T16" fmla="*/ 0 w 8"/>
                  <a:gd name="T17" fmla="*/ 3 h 21"/>
                  <a:gd name="T18" fmla="*/ 0 w 8"/>
                  <a:gd name="T19" fmla="*/ 2 h 21"/>
                  <a:gd name="T20" fmla="*/ 1 w 8"/>
                  <a:gd name="T21" fmla="*/ 0 h 21"/>
                  <a:gd name="T22" fmla="*/ 3 w 8"/>
                  <a:gd name="T23" fmla="*/ 0 h 21"/>
                  <a:gd name="T24" fmla="*/ 3 w 8"/>
                  <a:gd name="T25" fmla="*/ 2 h 21"/>
                  <a:gd name="T26" fmla="*/ 5 w 8"/>
                  <a:gd name="T27" fmla="*/ 2 h 21"/>
                  <a:gd name="T28" fmla="*/ 6 w 8"/>
                  <a:gd name="T29" fmla="*/ 2 h 21"/>
                  <a:gd name="T30" fmla="*/ 6 w 8"/>
                  <a:gd name="T31" fmla="*/ 3 h 21"/>
                  <a:gd name="T32" fmla="*/ 8 w 8"/>
                  <a:gd name="T33" fmla="*/ 18 h 21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8" h="21">
                    <a:moveTo>
                      <a:pt x="8" y="18"/>
                    </a:moveTo>
                    <a:lnTo>
                      <a:pt x="6" y="20"/>
                    </a:lnTo>
                    <a:lnTo>
                      <a:pt x="5" y="21"/>
                    </a:lnTo>
                    <a:lnTo>
                      <a:pt x="3" y="21"/>
                    </a:lnTo>
                    <a:lnTo>
                      <a:pt x="3" y="20"/>
                    </a:lnTo>
                    <a:lnTo>
                      <a:pt x="1" y="20"/>
                    </a:lnTo>
                    <a:lnTo>
                      <a:pt x="0" y="20"/>
                    </a:lnTo>
                    <a:lnTo>
                      <a:pt x="0" y="18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3" y="2"/>
                    </a:lnTo>
                    <a:lnTo>
                      <a:pt x="5" y="2"/>
                    </a:lnTo>
                    <a:lnTo>
                      <a:pt x="6" y="2"/>
                    </a:lnTo>
                    <a:lnTo>
                      <a:pt x="6" y="3"/>
                    </a:lnTo>
                    <a:lnTo>
                      <a:pt x="8" y="18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90" name="Freeform 357"/>
              <p:cNvSpPr>
                <a:spLocks/>
              </p:cNvSpPr>
              <p:nvPr/>
            </p:nvSpPr>
            <p:spPr bwMode="auto">
              <a:xfrm>
                <a:off x="1819" y="1641"/>
                <a:ext cx="8" cy="22"/>
              </a:xfrm>
              <a:custGeom>
                <a:avLst/>
                <a:gdLst>
                  <a:gd name="T0" fmla="*/ 8 w 8"/>
                  <a:gd name="T1" fmla="*/ 18 h 22"/>
                  <a:gd name="T2" fmla="*/ 8 w 8"/>
                  <a:gd name="T3" fmla="*/ 20 h 22"/>
                  <a:gd name="T4" fmla="*/ 8 w 8"/>
                  <a:gd name="T5" fmla="*/ 22 h 22"/>
                  <a:gd name="T6" fmla="*/ 7 w 8"/>
                  <a:gd name="T7" fmla="*/ 22 h 22"/>
                  <a:gd name="T8" fmla="*/ 5 w 8"/>
                  <a:gd name="T9" fmla="*/ 22 h 22"/>
                  <a:gd name="T10" fmla="*/ 3 w 8"/>
                  <a:gd name="T11" fmla="*/ 22 h 22"/>
                  <a:gd name="T12" fmla="*/ 2 w 8"/>
                  <a:gd name="T13" fmla="*/ 22 h 22"/>
                  <a:gd name="T14" fmla="*/ 2 w 8"/>
                  <a:gd name="T15" fmla="*/ 20 h 22"/>
                  <a:gd name="T16" fmla="*/ 2 w 8"/>
                  <a:gd name="T17" fmla="*/ 18 h 22"/>
                  <a:gd name="T18" fmla="*/ 0 w 8"/>
                  <a:gd name="T19" fmla="*/ 5 h 22"/>
                  <a:gd name="T20" fmla="*/ 0 w 8"/>
                  <a:gd name="T21" fmla="*/ 4 h 22"/>
                  <a:gd name="T22" fmla="*/ 0 w 8"/>
                  <a:gd name="T23" fmla="*/ 2 h 22"/>
                  <a:gd name="T24" fmla="*/ 2 w 8"/>
                  <a:gd name="T25" fmla="*/ 2 h 22"/>
                  <a:gd name="T26" fmla="*/ 2 w 8"/>
                  <a:gd name="T27" fmla="*/ 0 h 22"/>
                  <a:gd name="T28" fmla="*/ 3 w 8"/>
                  <a:gd name="T29" fmla="*/ 0 h 22"/>
                  <a:gd name="T30" fmla="*/ 5 w 8"/>
                  <a:gd name="T31" fmla="*/ 0 h 22"/>
                  <a:gd name="T32" fmla="*/ 5 w 8"/>
                  <a:gd name="T33" fmla="*/ 2 h 22"/>
                  <a:gd name="T34" fmla="*/ 7 w 8"/>
                  <a:gd name="T35" fmla="*/ 4 h 22"/>
                  <a:gd name="T36" fmla="*/ 8 w 8"/>
                  <a:gd name="T37" fmla="*/ 18 h 22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8" h="22">
                    <a:moveTo>
                      <a:pt x="8" y="18"/>
                    </a:moveTo>
                    <a:lnTo>
                      <a:pt x="8" y="20"/>
                    </a:lnTo>
                    <a:lnTo>
                      <a:pt x="8" y="22"/>
                    </a:lnTo>
                    <a:lnTo>
                      <a:pt x="7" y="22"/>
                    </a:lnTo>
                    <a:lnTo>
                      <a:pt x="5" y="22"/>
                    </a:lnTo>
                    <a:lnTo>
                      <a:pt x="3" y="22"/>
                    </a:lnTo>
                    <a:lnTo>
                      <a:pt x="2" y="22"/>
                    </a:lnTo>
                    <a:lnTo>
                      <a:pt x="2" y="20"/>
                    </a:lnTo>
                    <a:lnTo>
                      <a:pt x="2" y="18"/>
                    </a:lnTo>
                    <a:lnTo>
                      <a:pt x="0" y="5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5" y="2"/>
                    </a:lnTo>
                    <a:lnTo>
                      <a:pt x="7" y="4"/>
                    </a:lnTo>
                    <a:lnTo>
                      <a:pt x="8" y="18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91" name="Freeform 358"/>
              <p:cNvSpPr>
                <a:spLocks/>
              </p:cNvSpPr>
              <p:nvPr/>
            </p:nvSpPr>
            <p:spPr bwMode="auto">
              <a:xfrm>
                <a:off x="1817" y="1627"/>
                <a:ext cx="9" cy="23"/>
              </a:xfrm>
              <a:custGeom>
                <a:avLst/>
                <a:gdLst>
                  <a:gd name="T0" fmla="*/ 9 w 9"/>
                  <a:gd name="T1" fmla="*/ 18 h 23"/>
                  <a:gd name="T2" fmla="*/ 9 w 9"/>
                  <a:gd name="T3" fmla="*/ 19 h 23"/>
                  <a:gd name="T4" fmla="*/ 7 w 9"/>
                  <a:gd name="T5" fmla="*/ 19 h 23"/>
                  <a:gd name="T6" fmla="*/ 7 w 9"/>
                  <a:gd name="T7" fmla="*/ 21 h 23"/>
                  <a:gd name="T8" fmla="*/ 7 w 9"/>
                  <a:gd name="T9" fmla="*/ 23 h 23"/>
                  <a:gd name="T10" fmla="*/ 5 w 9"/>
                  <a:gd name="T11" fmla="*/ 23 h 23"/>
                  <a:gd name="T12" fmla="*/ 4 w 9"/>
                  <a:gd name="T13" fmla="*/ 23 h 23"/>
                  <a:gd name="T14" fmla="*/ 4 w 9"/>
                  <a:gd name="T15" fmla="*/ 21 h 23"/>
                  <a:gd name="T16" fmla="*/ 2 w 9"/>
                  <a:gd name="T17" fmla="*/ 21 h 23"/>
                  <a:gd name="T18" fmla="*/ 2 w 9"/>
                  <a:gd name="T19" fmla="*/ 19 h 23"/>
                  <a:gd name="T20" fmla="*/ 0 w 9"/>
                  <a:gd name="T21" fmla="*/ 3 h 23"/>
                  <a:gd name="T22" fmla="*/ 0 w 9"/>
                  <a:gd name="T23" fmla="*/ 1 h 23"/>
                  <a:gd name="T24" fmla="*/ 2 w 9"/>
                  <a:gd name="T25" fmla="*/ 0 h 23"/>
                  <a:gd name="T26" fmla="*/ 4 w 9"/>
                  <a:gd name="T27" fmla="*/ 0 h 23"/>
                  <a:gd name="T28" fmla="*/ 5 w 9"/>
                  <a:gd name="T29" fmla="*/ 0 h 23"/>
                  <a:gd name="T30" fmla="*/ 5 w 9"/>
                  <a:gd name="T31" fmla="*/ 1 h 23"/>
                  <a:gd name="T32" fmla="*/ 7 w 9"/>
                  <a:gd name="T33" fmla="*/ 1 h 23"/>
                  <a:gd name="T34" fmla="*/ 7 w 9"/>
                  <a:gd name="T35" fmla="*/ 3 h 23"/>
                  <a:gd name="T36" fmla="*/ 9 w 9"/>
                  <a:gd name="T37" fmla="*/ 18 h 23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9" h="23">
                    <a:moveTo>
                      <a:pt x="9" y="18"/>
                    </a:moveTo>
                    <a:lnTo>
                      <a:pt x="9" y="19"/>
                    </a:lnTo>
                    <a:lnTo>
                      <a:pt x="7" y="19"/>
                    </a:lnTo>
                    <a:lnTo>
                      <a:pt x="7" y="21"/>
                    </a:lnTo>
                    <a:lnTo>
                      <a:pt x="7" y="23"/>
                    </a:lnTo>
                    <a:lnTo>
                      <a:pt x="5" y="23"/>
                    </a:lnTo>
                    <a:lnTo>
                      <a:pt x="4" y="23"/>
                    </a:lnTo>
                    <a:lnTo>
                      <a:pt x="4" y="21"/>
                    </a:lnTo>
                    <a:lnTo>
                      <a:pt x="2" y="21"/>
                    </a:lnTo>
                    <a:lnTo>
                      <a:pt x="2" y="19"/>
                    </a:lnTo>
                    <a:lnTo>
                      <a:pt x="0" y="3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5" y="0"/>
                    </a:lnTo>
                    <a:lnTo>
                      <a:pt x="5" y="1"/>
                    </a:lnTo>
                    <a:lnTo>
                      <a:pt x="7" y="1"/>
                    </a:lnTo>
                    <a:lnTo>
                      <a:pt x="7" y="3"/>
                    </a:lnTo>
                    <a:lnTo>
                      <a:pt x="9" y="18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92" name="Freeform 359"/>
              <p:cNvSpPr>
                <a:spLocks/>
              </p:cNvSpPr>
              <p:nvPr/>
            </p:nvSpPr>
            <p:spPr bwMode="auto">
              <a:xfrm>
                <a:off x="1816" y="1612"/>
                <a:ext cx="8" cy="21"/>
              </a:xfrm>
              <a:custGeom>
                <a:avLst/>
                <a:gdLst>
                  <a:gd name="T0" fmla="*/ 8 w 8"/>
                  <a:gd name="T1" fmla="*/ 18 h 21"/>
                  <a:gd name="T2" fmla="*/ 8 w 8"/>
                  <a:gd name="T3" fmla="*/ 20 h 21"/>
                  <a:gd name="T4" fmla="*/ 8 w 8"/>
                  <a:gd name="T5" fmla="*/ 21 h 21"/>
                  <a:gd name="T6" fmla="*/ 6 w 8"/>
                  <a:gd name="T7" fmla="*/ 21 h 21"/>
                  <a:gd name="T8" fmla="*/ 5 w 8"/>
                  <a:gd name="T9" fmla="*/ 21 h 21"/>
                  <a:gd name="T10" fmla="*/ 3 w 8"/>
                  <a:gd name="T11" fmla="*/ 21 h 21"/>
                  <a:gd name="T12" fmla="*/ 1 w 8"/>
                  <a:gd name="T13" fmla="*/ 21 h 21"/>
                  <a:gd name="T14" fmla="*/ 1 w 8"/>
                  <a:gd name="T15" fmla="*/ 20 h 21"/>
                  <a:gd name="T16" fmla="*/ 1 w 8"/>
                  <a:gd name="T17" fmla="*/ 18 h 21"/>
                  <a:gd name="T18" fmla="*/ 0 w 8"/>
                  <a:gd name="T19" fmla="*/ 3 h 21"/>
                  <a:gd name="T20" fmla="*/ 0 w 8"/>
                  <a:gd name="T21" fmla="*/ 2 h 21"/>
                  <a:gd name="T22" fmla="*/ 0 w 8"/>
                  <a:gd name="T23" fmla="*/ 0 h 21"/>
                  <a:gd name="T24" fmla="*/ 1 w 8"/>
                  <a:gd name="T25" fmla="*/ 0 h 21"/>
                  <a:gd name="T26" fmla="*/ 3 w 8"/>
                  <a:gd name="T27" fmla="*/ 0 h 21"/>
                  <a:gd name="T28" fmla="*/ 5 w 8"/>
                  <a:gd name="T29" fmla="*/ 0 h 21"/>
                  <a:gd name="T30" fmla="*/ 5 w 8"/>
                  <a:gd name="T31" fmla="*/ 2 h 21"/>
                  <a:gd name="T32" fmla="*/ 6 w 8"/>
                  <a:gd name="T33" fmla="*/ 3 h 21"/>
                  <a:gd name="T34" fmla="*/ 8 w 8"/>
                  <a:gd name="T35" fmla="*/ 18 h 21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8" h="21">
                    <a:moveTo>
                      <a:pt x="8" y="18"/>
                    </a:moveTo>
                    <a:lnTo>
                      <a:pt x="8" y="20"/>
                    </a:lnTo>
                    <a:lnTo>
                      <a:pt x="8" y="21"/>
                    </a:lnTo>
                    <a:lnTo>
                      <a:pt x="6" y="21"/>
                    </a:lnTo>
                    <a:lnTo>
                      <a:pt x="5" y="21"/>
                    </a:lnTo>
                    <a:lnTo>
                      <a:pt x="3" y="21"/>
                    </a:lnTo>
                    <a:lnTo>
                      <a:pt x="1" y="21"/>
                    </a:lnTo>
                    <a:lnTo>
                      <a:pt x="1" y="20"/>
                    </a:lnTo>
                    <a:lnTo>
                      <a:pt x="1" y="18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5" y="2"/>
                    </a:lnTo>
                    <a:lnTo>
                      <a:pt x="6" y="3"/>
                    </a:lnTo>
                    <a:lnTo>
                      <a:pt x="8" y="18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93" name="Freeform 360"/>
              <p:cNvSpPr>
                <a:spLocks/>
              </p:cNvSpPr>
              <p:nvPr/>
            </p:nvSpPr>
            <p:spPr bwMode="auto">
              <a:xfrm>
                <a:off x="1813" y="1596"/>
                <a:ext cx="9" cy="22"/>
              </a:xfrm>
              <a:custGeom>
                <a:avLst/>
                <a:gdLst>
                  <a:gd name="T0" fmla="*/ 9 w 9"/>
                  <a:gd name="T1" fmla="*/ 19 h 22"/>
                  <a:gd name="T2" fmla="*/ 8 w 9"/>
                  <a:gd name="T3" fmla="*/ 21 h 22"/>
                  <a:gd name="T4" fmla="*/ 8 w 9"/>
                  <a:gd name="T5" fmla="*/ 22 h 22"/>
                  <a:gd name="T6" fmla="*/ 6 w 9"/>
                  <a:gd name="T7" fmla="*/ 22 h 22"/>
                  <a:gd name="T8" fmla="*/ 4 w 9"/>
                  <a:gd name="T9" fmla="*/ 22 h 22"/>
                  <a:gd name="T10" fmla="*/ 3 w 9"/>
                  <a:gd name="T11" fmla="*/ 22 h 22"/>
                  <a:gd name="T12" fmla="*/ 3 w 9"/>
                  <a:gd name="T13" fmla="*/ 21 h 22"/>
                  <a:gd name="T14" fmla="*/ 3 w 9"/>
                  <a:gd name="T15" fmla="*/ 19 h 22"/>
                  <a:gd name="T16" fmla="*/ 0 w 9"/>
                  <a:gd name="T17" fmla="*/ 4 h 22"/>
                  <a:gd name="T18" fmla="*/ 0 w 9"/>
                  <a:gd name="T19" fmla="*/ 3 h 22"/>
                  <a:gd name="T20" fmla="*/ 0 w 9"/>
                  <a:gd name="T21" fmla="*/ 1 h 22"/>
                  <a:gd name="T22" fmla="*/ 1 w 9"/>
                  <a:gd name="T23" fmla="*/ 1 h 22"/>
                  <a:gd name="T24" fmla="*/ 3 w 9"/>
                  <a:gd name="T25" fmla="*/ 0 h 22"/>
                  <a:gd name="T26" fmla="*/ 4 w 9"/>
                  <a:gd name="T27" fmla="*/ 0 h 22"/>
                  <a:gd name="T28" fmla="*/ 6 w 9"/>
                  <a:gd name="T29" fmla="*/ 0 h 22"/>
                  <a:gd name="T30" fmla="*/ 6 w 9"/>
                  <a:gd name="T31" fmla="*/ 1 h 22"/>
                  <a:gd name="T32" fmla="*/ 8 w 9"/>
                  <a:gd name="T33" fmla="*/ 1 h 22"/>
                  <a:gd name="T34" fmla="*/ 8 w 9"/>
                  <a:gd name="T35" fmla="*/ 3 h 22"/>
                  <a:gd name="T36" fmla="*/ 9 w 9"/>
                  <a:gd name="T37" fmla="*/ 19 h 22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9" h="22">
                    <a:moveTo>
                      <a:pt x="9" y="19"/>
                    </a:moveTo>
                    <a:lnTo>
                      <a:pt x="8" y="21"/>
                    </a:lnTo>
                    <a:lnTo>
                      <a:pt x="8" y="22"/>
                    </a:lnTo>
                    <a:lnTo>
                      <a:pt x="6" y="22"/>
                    </a:lnTo>
                    <a:lnTo>
                      <a:pt x="4" y="22"/>
                    </a:lnTo>
                    <a:lnTo>
                      <a:pt x="3" y="22"/>
                    </a:lnTo>
                    <a:lnTo>
                      <a:pt x="3" y="21"/>
                    </a:lnTo>
                    <a:lnTo>
                      <a:pt x="3" y="19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3" y="0"/>
                    </a:lnTo>
                    <a:lnTo>
                      <a:pt x="4" y="0"/>
                    </a:lnTo>
                    <a:lnTo>
                      <a:pt x="6" y="0"/>
                    </a:lnTo>
                    <a:lnTo>
                      <a:pt x="6" y="1"/>
                    </a:lnTo>
                    <a:lnTo>
                      <a:pt x="8" y="1"/>
                    </a:lnTo>
                    <a:lnTo>
                      <a:pt x="8" y="3"/>
                    </a:lnTo>
                    <a:lnTo>
                      <a:pt x="9" y="19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94" name="Freeform 361"/>
              <p:cNvSpPr>
                <a:spLocks/>
              </p:cNvSpPr>
              <p:nvPr/>
            </p:nvSpPr>
            <p:spPr bwMode="auto">
              <a:xfrm>
                <a:off x="1811" y="1579"/>
                <a:ext cx="10" cy="23"/>
              </a:xfrm>
              <a:custGeom>
                <a:avLst/>
                <a:gdLst>
                  <a:gd name="T0" fmla="*/ 10 w 10"/>
                  <a:gd name="T1" fmla="*/ 20 h 23"/>
                  <a:gd name="T2" fmla="*/ 10 w 10"/>
                  <a:gd name="T3" fmla="*/ 21 h 23"/>
                  <a:gd name="T4" fmla="*/ 8 w 10"/>
                  <a:gd name="T5" fmla="*/ 21 h 23"/>
                  <a:gd name="T6" fmla="*/ 8 w 10"/>
                  <a:gd name="T7" fmla="*/ 23 h 23"/>
                  <a:gd name="T8" fmla="*/ 6 w 10"/>
                  <a:gd name="T9" fmla="*/ 23 h 23"/>
                  <a:gd name="T10" fmla="*/ 5 w 10"/>
                  <a:gd name="T11" fmla="*/ 23 h 23"/>
                  <a:gd name="T12" fmla="*/ 3 w 10"/>
                  <a:gd name="T13" fmla="*/ 23 h 23"/>
                  <a:gd name="T14" fmla="*/ 3 w 10"/>
                  <a:gd name="T15" fmla="*/ 21 h 23"/>
                  <a:gd name="T16" fmla="*/ 2 w 10"/>
                  <a:gd name="T17" fmla="*/ 21 h 23"/>
                  <a:gd name="T18" fmla="*/ 0 w 10"/>
                  <a:gd name="T19" fmla="*/ 5 h 23"/>
                  <a:gd name="T20" fmla="*/ 0 w 10"/>
                  <a:gd name="T21" fmla="*/ 3 h 23"/>
                  <a:gd name="T22" fmla="*/ 0 w 10"/>
                  <a:gd name="T23" fmla="*/ 2 h 23"/>
                  <a:gd name="T24" fmla="*/ 2 w 10"/>
                  <a:gd name="T25" fmla="*/ 2 h 23"/>
                  <a:gd name="T26" fmla="*/ 2 w 10"/>
                  <a:gd name="T27" fmla="*/ 0 h 23"/>
                  <a:gd name="T28" fmla="*/ 3 w 10"/>
                  <a:gd name="T29" fmla="*/ 0 h 23"/>
                  <a:gd name="T30" fmla="*/ 5 w 10"/>
                  <a:gd name="T31" fmla="*/ 0 h 23"/>
                  <a:gd name="T32" fmla="*/ 6 w 10"/>
                  <a:gd name="T33" fmla="*/ 2 h 23"/>
                  <a:gd name="T34" fmla="*/ 8 w 10"/>
                  <a:gd name="T35" fmla="*/ 2 h 23"/>
                  <a:gd name="T36" fmla="*/ 8 w 10"/>
                  <a:gd name="T37" fmla="*/ 3 h 23"/>
                  <a:gd name="T38" fmla="*/ 10 w 10"/>
                  <a:gd name="T39" fmla="*/ 20 h 23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10" h="23">
                    <a:moveTo>
                      <a:pt x="10" y="20"/>
                    </a:moveTo>
                    <a:lnTo>
                      <a:pt x="10" y="21"/>
                    </a:lnTo>
                    <a:lnTo>
                      <a:pt x="8" y="21"/>
                    </a:lnTo>
                    <a:lnTo>
                      <a:pt x="8" y="23"/>
                    </a:lnTo>
                    <a:lnTo>
                      <a:pt x="6" y="23"/>
                    </a:lnTo>
                    <a:lnTo>
                      <a:pt x="5" y="23"/>
                    </a:lnTo>
                    <a:lnTo>
                      <a:pt x="3" y="23"/>
                    </a:lnTo>
                    <a:lnTo>
                      <a:pt x="3" y="21"/>
                    </a:lnTo>
                    <a:lnTo>
                      <a:pt x="2" y="21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6" y="2"/>
                    </a:lnTo>
                    <a:lnTo>
                      <a:pt x="8" y="2"/>
                    </a:lnTo>
                    <a:lnTo>
                      <a:pt x="8" y="3"/>
                    </a:lnTo>
                    <a:lnTo>
                      <a:pt x="10" y="20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95" name="Freeform 362"/>
              <p:cNvSpPr>
                <a:spLocks/>
              </p:cNvSpPr>
              <p:nvPr/>
            </p:nvSpPr>
            <p:spPr bwMode="auto">
              <a:xfrm>
                <a:off x="1809" y="1563"/>
                <a:ext cx="10" cy="23"/>
              </a:xfrm>
              <a:custGeom>
                <a:avLst/>
                <a:gdLst>
                  <a:gd name="T0" fmla="*/ 10 w 10"/>
                  <a:gd name="T1" fmla="*/ 19 h 23"/>
                  <a:gd name="T2" fmla="*/ 10 w 10"/>
                  <a:gd name="T3" fmla="*/ 21 h 23"/>
                  <a:gd name="T4" fmla="*/ 8 w 10"/>
                  <a:gd name="T5" fmla="*/ 23 h 23"/>
                  <a:gd name="T6" fmla="*/ 7 w 10"/>
                  <a:gd name="T7" fmla="*/ 23 h 23"/>
                  <a:gd name="T8" fmla="*/ 5 w 10"/>
                  <a:gd name="T9" fmla="*/ 23 h 23"/>
                  <a:gd name="T10" fmla="*/ 4 w 10"/>
                  <a:gd name="T11" fmla="*/ 23 h 23"/>
                  <a:gd name="T12" fmla="*/ 4 w 10"/>
                  <a:gd name="T13" fmla="*/ 21 h 23"/>
                  <a:gd name="T14" fmla="*/ 2 w 10"/>
                  <a:gd name="T15" fmla="*/ 21 h 23"/>
                  <a:gd name="T16" fmla="*/ 0 w 10"/>
                  <a:gd name="T17" fmla="*/ 5 h 23"/>
                  <a:gd name="T18" fmla="*/ 0 w 10"/>
                  <a:gd name="T19" fmla="*/ 3 h 23"/>
                  <a:gd name="T20" fmla="*/ 0 w 10"/>
                  <a:gd name="T21" fmla="*/ 1 h 23"/>
                  <a:gd name="T22" fmla="*/ 2 w 10"/>
                  <a:gd name="T23" fmla="*/ 1 h 23"/>
                  <a:gd name="T24" fmla="*/ 2 w 10"/>
                  <a:gd name="T25" fmla="*/ 0 h 23"/>
                  <a:gd name="T26" fmla="*/ 4 w 10"/>
                  <a:gd name="T27" fmla="*/ 0 h 23"/>
                  <a:gd name="T28" fmla="*/ 5 w 10"/>
                  <a:gd name="T29" fmla="*/ 0 h 23"/>
                  <a:gd name="T30" fmla="*/ 7 w 10"/>
                  <a:gd name="T31" fmla="*/ 0 h 23"/>
                  <a:gd name="T32" fmla="*/ 7 w 10"/>
                  <a:gd name="T33" fmla="*/ 1 h 23"/>
                  <a:gd name="T34" fmla="*/ 7 w 10"/>
                  <a:gd name="T35" fmla="*/ 3 h 23"/>
                  <a:gd name="T36" fmla="*/ 10 w 10"/>
                  <a:gd name="T37" fmla="*/ 19 h 23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10" h="23">
                    <a:moveTo>
                      <a:pt x="10" y="19"/>
                    </a:moveTo>
                    <a:lnTo>
                      <a:pt x="10" y="21"/>
                    </a:lnTo>
                    <a:lnTo>
                      <a:pt x="8" y="23"/>
                    </a:lnTo>
                    <a:lnTo>
                      <a:pt x="7" y="23"/>
                    </a:lnTo>
                    <a:lnTo>
                      <a:pt x="5" y="23"/>
                    </a:lnTo>
                    <a:lnTo>
                      <a:pt x="4" y="23"/>
                    </a:lnTo>
                    <a:lnTo>
                      <a:pt x="4" y="21"/>
                    </a:lnTo>
                    <a:lnTo>
                      <a:pt x="2" y="21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5" y="0"/>
                    </a:lnTo>
                    <a:lnTo>
                      <a:pt x="7" y="0"/>
                    </a:lnTo>
                    <a:lnTo>
                      <a:pt x="7" y="1"/>
                    </a:lnTo>
                    <a:lnTo>
                      <a:pt x="7" y="3"/>
                    </a:lnTo>
                    <a:lnTo>
                      <a:pt x="10" y="19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96" name="Freeform 363"/>
              <p:cNvSpPr>
                <a:spLocks/>
              </p:cNvSpPr>
              <p:nvPr/>
            </p:nvSpPr>
            <p:spPr bwMode="auto">
              <a:xfrm>
                <a:off x="1808" y="1545"/>
                <a:ext cx="8" cy="24"/>
              </a:xfrm>
              <a:custGeom>
                <a:avLst/>
                <a:gdLst>
                  <a:gd name="T0" fmla="*/ 8 w 8"/>
                  <a:gd name="T1" fmla="*/ 21 h 24"/>
                  <a:gd name="T2" fmla="*/ 8 w 8"/>
                  <a:gd name="T3" fmla="*/ 23 h 24"/>
                  <a:gd name="T4" fmla="*/ 8 w 8"/>
                  <a:gd name="T5" fmla="*/ 24 h 24"/>
                  <a:gd name="T6" fmla="*/ 6 w 8"/>
                  <a:gd name="T7" fmla="*/ 24 h 24"/>
                  <a:gd name="T8" fmla="*/ 5 w 8"/>
                  <a:gd name="T9" fmla="*/ 24 h 24"/>
                  <a:gd name="T10" fmla="*/ 3 w 8"/>
                  <a:gd name="T11" fmla="*/ 24 h 24"/>
                  <a:gd name="T12" fmla="*/ 3 w 8"/>
                  <a:gd name="T13" fmla="*/ 23 h 24"/>
                  <a:gd name="T14" fmla="*/ 1 w 8"/>
                  <a:gd name="T15" fmla="*/ 23 h 24"/>
                  <a:gd name="T16" fmla="*/ 0 w 8"/>
                  <a:gd name="T17" fmla="*/ 5 h 24"/>
                  <a:gd name="T18" fmla="*/ 0 w 8"/>
                  <a:gd name="T19" fmla="*/ 3 h 24"/>
                  <a:gd name="T20" fmla="*/ 0 w 8"/>
                  <a:gd name="T21" fmla="*/ 1 h 24"/>
                  <a:gd name="T22" fmla="*/ 1 w 8"/>
                  <a:gd name="T23" fmla="*/ 1 h 24"/>
                  <a:gd name="T24" fmla="*/ 3 w 8"/>
                  <a:gd name="T25" fmla="*/ 1 h 24"/>
                  <a:gd name="T26" fmla="*/ 3 w 8"/>
                  <a:gd name="T27" fmla="*/ 0 h 24"/>
                  <a:gd name="T28" fmla="*/ 5 w 8"/>
                  <a:gd name="T29" fmla="*/ 0 h 24"/>
                  <a:gd name="T30" fmla="*/ 5 w 8"/>
                  <a:gd name="T31" fmla="*/ 1 h 24"/>
                  <a:gd name="T32" fmla="*/ 6 w 8"/>
                  <a:gd name="T33" fmla="*/ 3 h 24"/>
                  <a:gd name="T34" fmla="*/ 8 w 8"/>
                  <a:gd name="T35" fmla="*/ 21 h 24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8" h="24">
                    <a:moveTo>
                      <a:pt x="8" y="21"/>
                    </a:moveTo>
                    <a:lnTo>
                      <a:pt x="8" y="23"/>
                    </a:lnTo>
                    <a:lnTo>
                      <a:pt x="8" y="24"/>
                    </a:lnTo>
                    <a:lnTo>
                      <a:pt x="6" y="24"/>
                    </a:lnTo>
                    <a:lnTo>
                      <a:pt x="5" y="24"/>
                    </a:lnTo>
                    <a:lnTo>
                      <a:pt x="3" y="24"/>
                    </a:lnTo>
                    <a:lnTo>
                      <a:pt x="3" y="23"/>
                    </a:lnTo>
                    <a:lnTo>
                      <a:pt x="1" y="23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5" y="1"/>
                    </a:lnTo>
                    <a:lnTo>
                      <a:pt x="6" y="3"/>
                    </a:lnTo>
                    <a:lnTo>
                      <a:pt x="8" y="21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97" name="Freeform 364"/>
              <p:cNvSpPr>
                <a:spLocks/>
              </p:cNvSpPr>
              <p:nvPr/>
            </p:nvSpPr>
            <p:spPr bwMode="auto">
              <a:xfrm>
                <a:off x="1806" y="1528"/>
                <a:ext cx="8" cy="25"/>
              </a:xfrm>
              <a:custGeom>
                <a:avLst/>
                <a:gdLst>
                  <a:gd name="T0" fmla="*/ 8 w 8"/>
                  <a:gd name="T1" fmla="*/ 20 h 25"/>
                  <a:gd name="T2" fmla="*/ 8 w 8"/>
                  <a:gd name="T3" fmla="*/ 22 h 25"/>
                  <a:gd name="T4" fmla="*/ 8 w 8"/>
                  <a:gd name="T5" fmla="*/ 23 h 25"/>
                  <a:gd name="T6" fmla="*/ 7 w 8"/>
                  <a:gd name="T7" fmla="*/ 23 h 25"/>
                  <a:gd name="T8" fmla="*/ 7 w 8"/>
                  <a:gd name="T9" fmla="*/ 25 h 25"/>
                  <a:gd name="T10" fmla="*/ 5 w 8"/>
                  <a:gd name="T11" fmla="*/ 25 h 25"/>
                  <a:gd name="T12" fmla="*/ 3 w 8"/>
                  <a:gd name="T13" fmla="*/ 25 h 25"/>
                  <a:gd name="T14" fmla="*/ 3 w 8"/>
                  <a:gd name="T15" fmla="*/ 23 h 25"/>
                  <a:gd name="T16" fmla="*/ 2 w 8"/>
                  <a:gd name="T17" fmla="*/ 23 h 25"/>
                  <a:gd name="T18" fmla="*/ 2 w 8"/>
                  <a:gd name="T19" fmla="*/ 22 h 25"/>
                  <a:gd name="T20" fmla="*/ 0 w 8"/>
                  <a:gd name="T21" fmla="*/ 4 h 25"/>
                  <a:gd name="T22" fmla="*/ 0 w 8"/>
                  <a:gd name="T23" fmla="*/ 2 h 25"/>
                  <a:gd name="T24" fmla="*/ 2 w 8"/>
                  <a:gd name="T25" fmla="*/ 0 h 25"/>
                  <a:gd name="T26" fmla="*/ 3 w 8"/>
                  <a:gd name="T27" fmla="*/ 0 h 25"/>
                  <a:gd name="T28" fmla="*/ 5 w 8"/>
                  <a:gd name="T29" fmla="*/ 0 h 25"/>
                  <a:gd name="T30" fmla="*/ 5 w 8"/>
                  <a:gd name="T31" fmla="*/ 2 h 25"/>
                  <a:gd name="T32" fmla="*/ 7 w 8"/>
                  <a:gd name="T33" fmla="*/ 2 h 25"/>
                  <a:gd name="T34" fmla="*/ 7 w 8"/>
                  <a:gd name="T35" fmla="*/ 4 h 25"/>
                  <a:gd name="T36" fmla="*/ 8 w 8"/>
                  <a:gd name="T37" fmla="*/ 20 h 25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8" h="25">
                    <a:moveTo>
                      <a:pt x="8" y="20"/>
                    </a:moveTo>
                    <a:lnTo>
                      <a:pt x="8" y="22"/>
                    </a:lnTo>
                    <a:lnTo>
                      <a:pt x="8" y="23"/>
                    </a:lnTo>
                    <a:lnTo>
                      <a:pt x="7" y="23"/>
                    </a:lnTo>
                    <a:lnTo>
                      <a:pt x="7" y="25"/>
                    </a:lnTo>
                    <a:lnTo>
                      <a:pt x="5" y="25"/>
                    </a:lnTo>
                    <a:lnTo>
                      <a:pt x="3" y="25"/>
                    </a:lnTo>
                    <a:lnTo>
                      <a:pt x="3" y="23"/>
                    </a:lnTo>
                    <a:lnTo>
                      <a:pt x="2" y="23"/>
                    </a:lnTo>
                    <a:lnTo>
                      <a:pt x="2" y="22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5" y="2"/>
                    </a:lnTo>
                    <a:lnTo>
                      <a:pt x="7" y="2"/>
                    </a:lnTo>
                    <a:lnTo>
                      <a:pt x="7" y="4"/>
                    </a:lnTo>
                    <a:lnTo>
                      <a:pt x="8" y="20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98" name="Freeform 365"/>
              <p:cNvSpPr>
                <a:spLocks/>
              </p:cNvSpPr>
              <p:nvPr/>
            </p:nvSpPr>
            <p:spPr bwMode="auto">
              <a:xfrm>
                <a:off x="1804" y="1510"/>
                <a:ext cx="9" cy="25"/>
              </a:xfrm>
              <a:custGeom>
                <a:avLst/>
                <a:gdLst>
                  <a:gd name="T0" fmla="*/ 9 w 9"/>
                  <a:gd name="T1" fmla="*/ 22 h 25"/>
                  <a:gd name="T2" fmla="*/ 9 w 9"/>
                  <a:gd name="T3" fmla="*/ 23 h 25"/>
                  <a:gd name="T4" fmla="*/ 9 w 9"/>
                  <a:gd name="T5" fmla="*/ 25 h 25"/>
                  <a:gd name="T6" fmla="*/ 7 w 9"/>
                  <a:gd name="T7" fmla="*/ 25 h 25"/>
                  <a:gd name="T8" fmla="*/ 5 w 9"/>
                  <a:gd name="T9" fmla="*/ 25 h 25"/>
                  <a:gd name="T10" fmla="*/ 4 w 9"/>
                  <a:gd name="T11" fmla="*/ 25 h 25"/>
                  <a:gd name="T12" fmla="*/ 2 w 9"/>
                  <a:gd name="T13" fmla="*/ 25 h 25"/>
                  <a:gd name="T14" fmla="*/ 2 w 9"/>
                  <a:gd name="T15" fmla="*/ 23 h 25"/>
                  <a:gd name="T16" fmla="*/ 2 w 9"/>
                  <a:gd name="T17" fmla="*/ 22 h 25"/>
                  <a:gd name="T18" fmla="*/ 0 w 9"/>
                  <a:gd name="T19" fmla="*/ 5 h 25"/>
                  <a:gd name="T20" fmla="*/ 0 w 9"/>
                  <a:gd name="T21" fmla="*/ 4 h 25"/>
                  <a:gd name="T22" fmla="*/ 0 w 9"/>
                  <a:gd name="T23" fmla="*/ 2 h 25"/>
                  <a:gd name="T24" fmla="*/ 2 w 9"/>
                  <a:gd name="T25" fmla="*/ 2 h 25"/>
                  <a:gd name="T26" fmla="*/ 4 w 9"/>
                  <a:gd name="T27" fmla="*/ 2 h 25"/>
                  <a:gd name="T28" fmla="*/ 4 w 9"/>
                  <a:gd name="T29" fmla="*/ 0 h 25"/>
                  <a:gd name="T30" fmla="*/ 4 w 9"/>
                  <a:gd name="T31" fmla="*/ 2 h 25"/>
                  <a:gd name="T32" fmla="*/ 5 w 9"/>
                  <a:gd name="T33" fmla="*/ 2 h 25"/>
                  <a:gd name="T34" fmla="*/ 7 w 9"/>
                  <a:gd name="T35" fmla="*/ 2 h 25"/>
                  <a:gd name="T36" fmla="*/ 7 w 9"/>
                  <a:gd name="T37" fmla="*/ 4 h 25"/>
                  <a:gd name="T38" fmla="*/ 9 w 9"/>
                  <a:gd name="T39" fmla="*/ 22 h 25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9" h="25">
                    <a:moveTo>
                      <a:pt x="9" y="22"/>
                    </a:moveTo>
                    <a:lnTo>
                      <a:pt x="9" y="23"/>
                    </a:lnTo>
                    <a:lnTo>
                      <a:pt x="9" y="25"/>
                    </a:lnTo>
                    <a:lnTo>
                      <a:pt x="7" y="25"/>
                    </a:lnTo>
                    <a:lnTo>
                      <a:pt x="5" y="25"/>
                    </a:lnTo>
                    <a:lnTo>
                      <a:pt x="4" y="25"/>
                    </a:lnTo>
                    <a:lnTo>
                      <a:pt x="2" y="25"/>
                    </a:lnTo>
                    <a:lnTo>
                      <a:pt x="2" y="23"/>
                    </a:lnTo>
                    <a:lnTo>
                      <a:pt x="2" y="22"/>
                    </a:lnTo>
                    <a:lnTo>
                      <a:pt x="0" y="5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4" y="2"/>
                    </a:lnTo>
                    <a:lnTo>
                      <a:pt x="4" y="0"/>
                    </a:lnTo>
                    <a:lnTo>
                      <a:pt x="4" y="2"/>
                    </a:lnTo>
                    <a:lnTo>
                      <a:pt x="5" y="2"/>
                    </a:lnTo>
                    <a:lnTo>
                      <a:pt x="7" y="2"/>
                    </a:lnTo>
                    <a:lnTo>
                      <a:pt x="7" y="4"/>
                    </a:lnTo>
                    <a:lnTo>
                      <a:pt x="9" y="22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99" name="Freeform 366"/>
              <p:cNvSpPr>
                <a:spLocks/>
              </p:cNvSpPr>
              <p:nvPr/>
            </p:nvSpPr>
            <p:spPr bwMode="auto">
              <a:xfrm>
                <a:off x="1803" y="1494"/>
                <a:ext cx="8" cy="25"/>
              </a:xfrm>
              <a:custGeom>
                <a:avLst/>
                <a:gdLst>
                  <a:gd name="T0" fmla="*/ 8 w 8"/>
                  <a:gd name="T1" fmla="*/ 20 h 25"/>
                  <a:gd name="T2" fmla="*/ 8 w 8"/>
                  <a:gd name="T3" fmla="*/ 21 h 25"/>
                  <a:gd name="T4" fmla="*/ 8 w 8"/>
                  <a:gd name="T5" fmla="*/ 23 h 25"/>
                  <a:gd name="T6" fmla="*/ 6 w 8"/>
                  <a:gd name="T7" fmla="*/ 23 h 25"/>
                  <a:gd name="T8" fmla="*/ 5 w 8"/>
                  <a:gd name="T9" fmla="*/ 25 h 25"/>
                  <a:gd name="T10" fmla="*/ 3 w 8"/>
                  <a:gd name="T11" fmla="*/ 25 h 25"/>
                  <a:gd name="T12" fmla="*/ 1 w 8"/>
                  <a:gd name="T13" fmla="*/ 25 h 25"/>
                  <a:gd name="T14" fmla="*/ 1 w 8"/>
                  <a:gd name="T15" fmla="*/ 23 h 25"/>
                  <a:gd name="T16" fmla="*/ 1 w 8"/>
                  <a:gd name="T17" fmla="*/ 21 h 25"/>
                  <a:gd name="T18" fmla="*/ 0 w 8"/>
                  <a:gd name="T19" fmla="*/ 3 h 25"/>
                  <a:gd name="T20" fmla="*/ 0 w 8"/>
                  <a:gd name="T21" fmla="*/ 2 h 25"/>
                  <a:gd name="T22" fmla="*/ 0 w 8"/>
                  <a:gd name="T23" fmla="*/ 0 h 25"/>
                  <a:gd name="T24" fmla="*/ 1 w 8"/>
                  <a:gd name="T25" fmla="*/ 0 h 25"/>
                  <a:gd name="T26" fmla="*/ 3 w 8"/>
                  <a:gd name="T27" fmla="*/ 0 h 25"/>
                  <a:gd name="T28" fmla="*/ 5 w 8"/>
                  <a:gd name="T29" fmla="*/ 0 h 25"/>
                  <a:gd name="T30" fmla="*/ 5 w 8"/>
                  <a:gd name="T31" fmla="*/ 2 h 25"/>
                  <a:gd name="T32" fmla="*/ 8 w 8"/>
                  <a:gd name="T33" fmla="*/ 20 h 2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8" h="25">
                    <a:moveTo>
                      <a:pt x="8" y="20"/>
                    </a:moveTo>
                    <a:lnTo>
                      <a:pt x="8" y="21"/>
                    </a:lnTo>
                    <a:lnTo>
                      <a:pt x="8" y="23"/>
                    </a:lnTo>
                    <a:lnTo>
                      <a:pt x="6" y="23"/>
                    </a:lnTo>
                    <a:lnTo>
                      <a:pt x="5" y="25"/>
                    </a:lnTo>
                    <a:lnTo>
                      <a:pt x="3" y="25"/>
                    </a:lnTo>
                    <a:lnTo>
                      <a:pt x="1" y="25"/>
                    </a:lnTo>
                    <a:lnTo>
                      <a:pt x="1" y="23"/>
                    </a:lnTo>
                    <a:lnTo>
                      <a:pt x="1" y="21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5" y="2"/>
                    </a:lnTo>
                    <a:lnTo>
                      <a:pt x="8" y="20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00" name="Freeform 367"/>
              <p:cNvSpPr>
                <a:spLocks/>
              </p:cNvSpPr>
              <p:nvPr/>
            </p:nvSpPr>
            <p:spPr bwMode="auto">
              <a:xfrm>
                <a:off x="1799" y="1474"/>
                <a:ext cx="9" cy="27"/>
              </a:xfrm>
              <a:custGeom>
                <a:avLst/>
                <a:gdLst>
                  <a:gd name="T0" fmla="*/ 9 w 9"/>
                  <a:gd name="T1" fmla="*/ 22 h 27"/>
                  <a:gd name="T2" fmla="*/ 9 w 9"/>
                  <a:gd name="T3" fmla="*/ 23 h 27"/>
                  <a:gd name="T4" fmla="*/ 9 w 9"/>
                  <a:gd name="T5" fmla="*/ 25 h 27"/>
                  <a:gd name="T6" fmla="*/ 7 w 9"/>
                  <a:gd name="T7" fmla="*/ 25 h 27"/>
                  <a:gd name="T8" fmla="*/ 7 w 9"/>
                  <a:gd name="T9" fmla="*/ 27 h 27"/>
                  <a:gd name="T10" fmla="*/ 5 w 9"/>
                  <a:gd name="T11" fmla="*/ 27 h 27"/>
                  <a:gd name="T12" fmla="*/ 5 w 9"/>
                  <a:gd name="T13" fmla="*/ 25 h 27"/>
                  <a:gd name="T14" fmla="*/ 4 w 9"/>
                  <a:gd name="T15" fmla="*/ 25 h 27"/>
                  <a:gd name="T16" fmla="*/ 4 w 9"/>
                  <a:gd name="T17" fmla="*/ 23 h 27"/>
                  <a:gd name="T18" fmla="*/ 0 w 9"/>
                  <a:gd name="T19" fmla="*/ 5 h 27"/>
                  <a:gd name="T20" fmla="*/ 0 w 9"/>
                  <a:gd name="T21" fmla="*/ 4 h 27"/>
                  <a:gd name="T22" fmla="*/ 2 w 9"/>
                  <a:gd name="T23" fmla="*/ 2 h 27"/>
                  <a:gd name="T24" fmla="*/ 4 w 9"/>
                  <a:gd name="T25" fmla="*/ 2 h 27"/>
                  <a:gd name="T26" fmla="*/ 4 w 9"/>
                  <a:gd name="T27" fmla="*/ 0 h 27"/>
                  <a:gd name="T28" fmla="*/ 5 w 9"/>
                  <a:gd name="T29" fmla="*/ 2 h 27"/>
                  <a:gd name="T30" fmla="*/ 7 w 9"/>
                  <a:gd name="T31" fmla="*/ 4 h 27"/>
                  <a:gd name="T32" fmla="*/ 9 w 9"/>
                  <a:gd name="T33" fmla="*/ 22 h 27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9" h="27">
                    <a:moveTo>
                      <a:pt x="9" y="22"/>
                    </a:moveTo>
                    <a:lnTo>
                      <a:pt x="9" y="23"/>
                    </a:lnTo>
                    <a:lnTo>
                      <a:pt x="9" y="25"/>
                    </a:lnTo>
                    <a:lnTo>
                      <a:pt x="7" y="25"/>
                    </a:lnTo>
                    <a:lnTo>
                      <a:pt x="7" y="27"/>
                    </a:lnTo>
                    <a:lnTo>
                      <a:pt x="5" y="27"/>
                    </a:lnTo>
                    <a:lnTo>
                      <a:pt x="5" y="25"/>
                    </a:lnTo>
                    <a:lnTo>
                      <a:pt x="4" y="25"/>
                    </a:lnTo>
                    <a:lnTo>
                      <a:pt x="4" y="23"/>
                    </a:lnTo>
                    <a:lnTo>
                      <a:pt x="0" y="5"/>
                    </a:lnTo>
                    <a:lnTo>
                      <a:pt x="0" y="4"/>
                    </a:lnTo>
                    <a:lnTo>
                      <a:pt x="2" y="2"/>
                    </a:lnTo>
                    <a:lnTo>
                      <a:pt x="4" y="2"/>
                    </a:lnTo>
                    <a:lnTo>
                      <a:pt x="4" y="0"/>
                    </a:lnTo>
                    <a:lnTo>
                      <a:pt x="5" y="2"/>
                    </a:lnTo>
                    <a:lnTo>
                      <a:pt x="7" y="4"/>
                    </a:lnTo>
                    <a:lnTo>
                      <a:pt x="9" y="22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01" name="Freeform 368"/>
              <p:cNvSpPr>
                <a:spLocks/>
              </p:cNvSpPr>
              <p:nvPr/>
            </p:nvSpPr>
            <p:spPr bwMode="auto">
              <a:xfrm>
                <a:off x="1796" y="1456"/>
                <a:ext cx="10" cy="27"/>
              </a:xfrm>
              <a:custGeom>
                <a:avLst/>
                <a:gdLst>
                  <a:gd name="T0" fmla="*/ 10 w 10"/>
                  <a:gd name="T1" fmla="*/ 22 h 27"/>
                  <a:gd name="T2" fmla="*/ 10 w 10"/>
                  <a:gd name="T3" fmla="*/ 23 h 27"/>
                  <a:gd name="T4" fmla="*/ 10 w 10"/>
                  <a:gd name="T5" fmla="*/ 25 h 27"/>
                  <a:gd name="T6" fmla="*/ 8 w 10"/>
                  <a:gd name="T7" fmla="*/ 25 h 27"/>
                  <a:gd name="T8" fmla="*/ 8 w 10"/>
                  <a:gd name="T9" fmla="*/ 27 h 27"/>
                  <a:gd name="T10" fmla="*/ 7 w 10"/>
                  <a:gd name="T11" fmla="*/ 27 h 27"/>
                  <a:gd name="T12" fmla="*/ 5 w 10"/>
                  <a:gd name="T13" fmla="*/ 27 h 27"/>
                  <a:gd name="T14" fmla="*/ 5 w 10"/>
                  <a:gd name="T15" fmla="*/ 25 h 27"/>
                  <a:gd name="T16" fmla="*/ 3 w 10"/>
                  <a:gd name="T17" fmla="*/ 25 h 27"/>
                  <a:gd name="T18" fmla="*/ 3 w 10"/>
                  <a:gd name="T19" fmla="*/ 23 h 27"/>
                  <a:gd name="T20" fmla="*/ 0 w 10"/>
                  <a:gd name="T21" fmla="*/ 5 h 27"/>
                  <a:gd name="T22" fmla="*/ 0 w 10"/>
                  <a:gd name="T23" fmla="*/ 4 h 27"/>
                  <a:gd name="T24" fmla="*/ 2 w 10"/>
                  <a:gd name="T25" fmla="*/ 4 h 27"/>
                  <a:gd name="T26" fmla="*/ 2 w 10"/>
                  <a:gd name="T27" fmla="*/ 2 h 27"/>
                  <a:gd name="T28" fmla="*/ 3 w 10"/>
                  <a:gd name="T29" fmla="*/ 2 h 27"/>
                  <a:gd name="T30" fmla="*/ 3 w 10"/>
                  <a:gd name="T31" fmla="*/ 0 h 27"/>
                  <a:gd name="T32" fmla="*/ 5 w 10"/>
                  <a:gd name="T33" fmla="*/ 0 h 27"/>
                  <a:gd name="T34" fmla="*/ 7 w 10"/>
                  <a:gd name="T35" fmla="*/ 0 h 27"/>
                  <a:gd name="T36" fmla="*/ 7 w 10"/>
                  <a:gd name="T37" fmla="*/ 2 h 27"/>
                  <a:gd name="T38" fmla="*/ 8 w 10"/>
                  <a:gd name="T39" fmla="*/ 2 h 27"/>
                  <a:gd name="T40" fmla="*/ 8 w 10"/>
                  <a:gd name="T41" fmla="*/ 4 h 27"/>
                  <a:gd name="T42" fmla="*/ 10 w 10"/>
                  <a:gd name="T43" fmla="*/ 22 h 27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10" h="27">
                    <a:moveTo>
                      <a:pt x="10" y="22"/>
                    </a:moveTo>
                    <a:lnTo>
                      <a:pt x="10" y="23"/>
                    </a:lnTo>
                    <a:lnTo>
                      <a:pt x="10" y="25"/>
                    </a:lnTo>
                    <a:lnTo>
                      <a:pt x="8" y="25"/>
                    </a:lnTo>
                    <a:lnTo>
                      <a:pt x="8" y="27"/>
                    </a:lnTo>
                    <a:lnTo>
                      <a:pt x="7" y="27"/>
                    </a:lnTo>
                    <a:lnTo>
                      <a:pt x="5" y="27"/>
                    </a:lnTo>
                    <a:lnTo>
                      <a:pt x="5" y="25"/>
                    </a:lnTo>
                    <a:lnTo>
                      <a:pt x="3" y="25"/>
                    </a:lnTo>
                    <a:lnTo>
                      <a:pt x="3" y="23"/>
                    </a:lnTo>
                    <a:lnTo>
                      <a:pt x="0" y="5"/>
                    </a:lnTo>
                    <a:lnTo>
                      <a:pt x="0" y="4"/>
                    </a:lnTo>
                    <a:lnTo>
                      <a:pt x="2" y="4"/>
                    </a:lnTo>
                    <a:lnTo>
                      <a:pt x="2" y="2"/>
                    </a:lnTo>
                    <a:lnTo>
                      <a:pt x="3" y="2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7" y="0"/>
                    </a:lnTo>
                    <a:lnTo>
                      <a:pt x="7" y="2"/>
                    </a:lnTo>
                    <a:lnTo>
                      <a:pt x="8" y="2"/>
                    </a:lnTo>
                    <a:lnTo>
                      <a:pt x="8" y="4"/>
                    </a:lnTo>
                    <a:lnTo>
                      <a:pt x="10" y="22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02" name="Freeform 369"/>
              <p:cNvSpPr>
                <a:spLocks/>
              </p:cNvSpPr>
              <p:nvPr/>
            </p:nvSpPr>
            <p:spPr bwMode="auto">
              <a:xfrm>
                <a:off x="1795" y="1438"/>
                <a:ext cx="9" cy="25"/>
              </a:xfrm>
              <a:custGeom>
                <a:avLst/>
                <a:gdLst>
                  <a:gd name="T0" fmla="*/ 9 w 9"/>
                  <a:gd name="T1" fmla="*/ 22 h 25"/>
                  <a:gd name="T2" fmla="*/ 9 w 9"/>
                  <a:gd name="T3" fmla="*/ 23 h 25"/>
                  <a:gd name="T4" fmla="*/ 8 w 9"/>
                  <a:gd name="T5" fmla="*/ 25 h 25"/>
                  <a:gd name="T6" fmla="*/ 6 w 9"/>
                  <a:gd name="T7" fmla="*/ 25 h 25"/>
                  <a:gd name="T8" fmla="*/ 4 w 9"/>
                  <a:gd name="T9" fmla="*/ 25 h 25"/>
                  <a:gd name="T10" fmla="*/ 3 w 9"/>
                  <a:gd name="T11" fmla="*/ 25 h 25"/>
                  <a:gd name="T12" fmla="*/ 3 w 9"/>
                  <a:gd name="T13" fmla="*/ 23 h 25"/>
                  <a:gd name="T14" fmla="*/ 1 w 9"/>
                  <a:gd name="T15" fmla="*/ 23 h 25"/>
                  <a:gd name="T16" fmla="*/ 0 w 9"/>
                  <a:gd name="T17" fmla="*/ 4 h 25"/>
                  <a:gd name="T18" fmla="*/ 1 w 9"/>
                  <a:gd name="T19" fmla="*/ 2 h 25"/>
                  <a:gd name="T20" fmla="*/ 1 w 9"/>
                  <a:gd name="T21" fmla="*/ 0 h 25"/>
                  <a:gd name="T22" fmla="*/ 3 w 9"/>
                  <a:gd name="T23" fmla="*/ 0 h 25"/>
                  <a:gd name="T24" fmla="*/ 4 w 9"/>
                  <a:gd name="T25" fmla="*/ 0 h 25"/>
                  <a:gd name="T26" fmla="*/ 6 w 9"/>
                  <a:gd name="T27" fmla="*/ 0 h 25"/>
                  <a:gd name="T28" fmla="*/ 8 w 9"/>
                  <a:gd name="T29" fmla="*/ 2 h 25"/>
                  <a:gd name="T30" fmla="*/ 8 w 9"/>
                  <a:gd name="T31" fmla="*/ 4 h 25"/>
                  <a:gd name="T32" fmla="*/ 9 w 9"/>
                  <a:gd name="T33" fmla="*/ 22 h 2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9" h="25">
                    <a:moveTo>
                      <a:pt x="9" y="22"/>
                    </a:moveTo>
                    <a:lnTo>
                      <a:pt x="9" y="23"/>
                    </a:lnTo>
                    <a:lnTo>
                      <a:pt x="8" y="25"/>
                    </a:lnTo>
                    <a:lnTo>
                      <a:pt x="6" y="25"/>
                    </a:lnTo>
                    <a:lnTo>
                      <a:pt x="4" y="25"/>
                    </a:lnTo>
                    <a:lnTo>
                      <a:pt x="3" y="25"/>
                    </a:lnTo>
                    <a:lnTo>
                      <a:pt x="3" y="23"/>
                    </a:lnTo>
                    <a:lnTo>
                      <a:pt x="1" y="23"/>
                    </a:lnTo>
                    <a:lnTo>
                      <a:pt x="0" y="4"/>
                    </a:lnTo>
                    <a:lnTo>
                      <a:pt x="1" y="2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4" y="0"/>
                    </a:lnTo>
                    <a:lnTo>
                      <a:pt x="6" y="0"/>
                    </a:lnTo>
                    <a:lnTo>
                      <a:pt x="8" y="2"/>
                    </a:lnTo>
                    <a:lnTo>
                      <a:pt x="8" y="4"/>
                    </a:lnTo>
                    <a:lnTo>
                      <a:pt x="9" y="22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03" name="Freeform 370"/>
              <p:cNvSpPr>
                <a:spLocks/>
              </p:cNvSpPr>
              <p:nvPr/>
            </p:nvSpPr>
            <p:spPr bwMode="auto">
              <a:xfrm>
                <a:off x="1793" y="1420"/>
                <a:ext cx="10" cy="25"/>
              </a:xfrm>
              <a:custGeom>
                <a:avLst/>
                <a:gdLst>
                  <a:gd name="T0" fmla="*/ 10 w 10"/>
                  <a:gd name="T1" fmla="*/ 22 h 25"/>
                  <a:gd name="T2" fmla="*/ 10 w 10"/>
                  <a:gd name="T3" fmla="*/ 23 h 25"/>
                  <a:gd name="T4" fmla="*/ 8 w 10"/>
                  <a:gd name="T5" fmla="*/ 23 h 25"/>
                  <a:gd name="T6" fmla="*/ 8 w 10"/>
                  <a:gd name="T7" fmla="*/ 25 h 25"/>
                  <a:gd name="T8" fmla="*/ 6 w 10"/>
                  <a:gd name="T9" fmla="*/ 25 h 25"/>
                  <a:gd name="T10" fmla="*/ 5 w 10"/>
                  <a:gd name="T11" fmla="*/ 25 h 25"/>
                  <a:gd name="T12" fmla="*/ 3 w 10"/>
                  <a:gd name="T13" fmla="*/ 25 h 25"/>
                  <a:gd name="T14" fmla="*/ 3 w 10"/>
                  <a:gd name="T15" fmla="*/ 23 h 25"/>
                  <a:gd name="T16" fmla="*/ 2 w 10"/>
                  <a:gd name="T17" fmla="*/ 22 h 25"/>
                  <a:gd name="T18" fmla="*/ 0 w 10"/>
                  <a:gd name="T19" fmla="*/ 4 h 25"/>
                  <a:gd name="T20" fmla="*/ 0 w 10"/>
                  <a:gd name="T21" fmla="*/ 2 h 25"/>
                  <a:gd name="T22" fmla="*/ 2 w 10"/>
                  <a:gd name="T23" fmla="*/ 0 h 25"/>
                  <a:gd name="T24" fmla="*/ 3 w 10"/>
                  <a:gd name="T25" fmla="*/ 0 h 25"/>
                  <a:gd name="T26" fmla="*/ 5 w 10"/>
                  <a:gd name="T27" fmla="*/ 0 h 25"/>
                  <a:gd name="T28" fmla="*/ 6 w 10"/>
                  <a:gd name="T29" fmla="*/ 0 h 25"/>
                  <a:gd name="T30" fmla="*/ 6 w 10"/>
                  <a:gd name="T31" fmla="*/ 2 h 25"/>
                  <a:gd name="T32" fmla="*/ 10 w 10"/>
                  <a:gd name="T33" fmla="*/ 22 h 2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10" h="25">
                    <a:moveTo>
                      <a:pt x="10" y="22"/>
                    </a:moveTo>
                    <a:lnTo>
                      <a:pt x="10" y="23"/>
                    </a:lnTo>
                    <a:lnTo>
                      <a:pt x="8" y="23"/>
                    </a:lnTo>
                    <a:lnTo>
                      <a:pt x="8" y="25"/>
                    </a:lnTo>
                    <a:lnTo>
                      <a:pt x="6" y="25"/>
                    </a:lnTo>
                    <a:lnTo>
                      <a:pt x="5" y="25"/>
                    </a:lnTo>
                    <a:lnTo>
                      <a:pt x="3" y="25"/>
                    </a:lnTo>
                    <a:lnTo>
                      <a:pt x="3" y="23"/>
                    </a:lnTo>
                    <a:lnTo>
                      <a:pt x="2" y="22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6" y="0"/>
                    </a:lnTo>
                    <a:lnTo>
                      <a:pt x="6" y="2"/>
                    </a:lnTo>
                    <a:lnTo>
                      <a:pt x="10" y="22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04" name="Freeform 371"/>
              <p:cNvSpPr>
                <a:spLocks/>
              </p:cNvSpPr>
              <p:nvPr/>
            </p:nvSpPr>
            <p:spPr bwMode="auto">
              <a:xfrm>
                <a:off x="1791" y="1401"/>
                <a:ext cx="8" cy="26"/>
              </a:xfrm>
              <a:custGeom>
                <a:avLst/>
                <a:gdLst>
                  <a:gd name="T0" fmla="*/ 8 w 8"/>
                  <a:gd name="T1" fmla="*/ 21 h 26"/>
                  <a:gd name="T2" fmla="*/ 8 w 8"/>
                  <a:gd name="T3" fmla="*/ 23 h 26"/>
                  <a:gd name="T4" fmla="*/ 8 w 8"/>
                  <a:gd name="T5" fmla="*/ 24 h 26"/>
                  <a:gd name="T6" fmla="*/ 7 w 8"/>
                  <a:gd name="T7" fmla="*/ 24 h 26"/>
                  <a:gd name="T8" fmla="*/ 5 w 8"/>
                  <a:gd name="T9" fmla="*/ 24 h 26"/>
                  <a:gd name="T10" fmla="*/ 5 w 8"/>
                  <a:gd name="T11" fmla="*/ 26 h 26"/>
                  <a:gd name="T12" fmla="*/ 5 w 8"/>
                  <a:gd name="T13" fmla="*/ 24 h 26"/>
                  <a:gd name="T14" fmla="*/ 4 w 8"/>
                  <a:gd name="T15" fmla="*/ 24 h 26"/>
                  <a:gd name="T16" fmla="*/ 2 w 8"/>
                  <a:gd name="T17" fmla="*/ 24 h 26"/>
                  <a:gd name="T18" fmla="*/ 2 w 8"/>
                  <a:gd name="T19" fmla="*/ 23 h 26"/>
                  <a:gd name="T20" fmla="*/ 0 w 8"/>
                  <a:gd name="T21" fmla="*/ 3 h 26"/>
                  <a:gd name="T22" fmla="*/ 0 w 8"/>
                  <a:gd name="T23" fmla="*/ 1 h 26"/>
                  <a:gd name="T24" fmla="*/ 0 w 8"/>
                  <a:gd name="T25" fmla="*/ 0 h 26"/>
                  <a:gd name="T26" fmla="*/ 2 w 8"/>
                  <a:gd name="T27" fmla="*/ 0 h 26"/>
                  <a:gd name="T28" fmla="*/ 4 w 8"/>
                  <a:gd name="T29" fmla="*/ 0 h 26"/>
                  <a:gd name="T30" fmla="*/ 5 w 8"/>
                  <a:gd name="T31" fmla="*/ 0 h 26"/>
                  <a:gd name="T32" fmla="*/ 5 w 8"/>
                  <a:gd name="T33" fmla="*/ 1 h 26"/>
                  <a:gd name="T34" fmla="*/ 5 w 8"/>
                  <a:gd name="T35" fmla="*/ 3 h 26"/>
                  <a:gd name="T36" fmla="*/ 7 w 8"/>
                  <a:gd name="T37" fmla="*/ 3 h 26"/>
                  <a:gd name="T38" fmla="*/ 8 w 8"/>
                  <a:gd name="T39" fmla="*/ 21 h 2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8" h="26">
                    <a:moveTo>
                      <a:pt x="8" y="21"/>
                    </a:moveTo>
                    <a:lnTo>
                      <a:pt x="8" y="23"/>
                    </a:lnTo>
                    <a:lnTo>
                      <a:pt x="8" y="24"/>
                    </a:lnTo>
                    <a:lnTo>
                      <a:pt x="7" y="24"/>
                    </a:lnTo>
                    <a:lnTo>
                      <a:pt x="5" y="24"/>
                    </a:lnTo>
                    <a:lnTo>
                      <a:pt x="5" y="26"/>
                    </a:lnTo>
                    <a:lnTo>
                      <a:pt x="5" y="24"/>
                    </a:lnTo>
                    <a:lnTo>
                      <a:pt x="4" y="24"/>
                    </a:lnTo>
                    <a:lnTo>
                      <a:pt x="2" y="24"/>
                    </a:lnTo>
                    <a:lnTo>
                      <a:pt x="2" y="23"/>
                    </a:lnTo>
                    <a:lnTo>
                      <a:pt x="0" y="3"/>
                    </a:lnTo>
                    <a:lnTo>
                      <a:pt x="0" y="1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5" y="0"/>
                    </a:lnTo>
                    <a:lnTo>
                      <a:pt x="5" y="1"/>
                    </a:lnTo>
                    <a:lnTo>
                      <a:pt x="5" y="3"/>
                    </a:lnTo>
                    <a:lnTo>
                      <a:pt x="7" y="3"/>
                    </a:lnTo>
                    <a:lnTo>
                      <a:pt x="8" y="21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05" name="Freeform 372"/>
              <p:cNvSpPr>
                <a:spLocks/>
              </p:cNvSpPr>
              <p:nvPr/>
            </p:nvSpPr>
            <p:spPr bwMode="auto">
              <a:xfrm>
                <a:off x="1788" y="1381"/>
                <a:ext cx="10" cy="26"/>
              </a:xfrm>
              <a:custGeom>
                <a:avLst/>
                <a:gdLst>
                  <a:gd name="T0" fmla="*/ 10 w 10"/>
                  <a:gd name="T1" fmla="*/ 23 h 26"/>
                  <a:gd name="T2" fmla="*/ 8 w 10"/>
                  <a:gd name="T3" fmla="*/ 25 h 26"/>
                  <a:gd name="T4" fmla="*/ 8 w 10"/>
                  <a:gd name="T5" fmla="*/ 26 h 26"/>
                  <a:gd name="T6" fmla="*/ 7 w 10"/>
                  <a:gd name="T7" fmla="*/ 26 h 26"/>
                  <a:gd name="T8" fmla="*/ 5 w 10"/>
                  <a:gd name="T9" fmla="*/ 26 h 26"/>
                  <a:gd name="T10" fmla="*/ 3 w 10"/>
                  <a:gd name="T11" fmla="*/ 26 h 26"/>
                  <a:gd name="T12" fmla="*/ 3 w 10"/>
                  <a:gd name="T13" fmla="*/ 25 h 26"/>
                  <a:gd name="T14" fmla="*/ 3 w 10"/>
                  <a:gd name="T15" fmla="*/ 23 h 26"/>
                  <a:gd name="T16" fmla="*/ 0 w 10"/>
                  <a:gd name="T17" fmla="*/ 5 h 26"/>
                  <a:gd name="T18" fmla="*/ 0 w 10"/>
                  <a:gd name="T19" fmla="*/ 3 h 26"/>
                  <a:gd name="T20" fmla="*/ 0 w 10"/>
                  <a:gd name="T21" fmla="*/ 2 h 26"/>
                  <a:gd name="T22" fmla="*/ 2 w 10"/>
                  <a:gd name="T23" fmla="*/ 2 h 26"/>
                  <a:gd name="T24" fmla="*/ 2 w 10"/>
                  <a:gd name="T25" fmla="*/ 0 h 26"/>
                  <a:gd name="T26" fmla="*/ 3 w 10"/>
                  <a:gd name="T27" fmla="*/ 0 h 26"/>
                  <a:gd name="T28" fmla="*/ 5 w 10"/>
                  <a:gd name="T29" fmla="*/ 0 h 26"/>
                  <a:gd name="T30" fmla="*/ 7 w 10"/>
                  <a:gd name="T31" fmla="*/ 0 h 26"/>
                  <a:gd name="T32" fmla="*/ 7 w 10"/>
                  <a:gd name="T33" fmla="*/ 2 h 26"/>
                  <a:gd name="T34" fmla="*/ 7 w 10"/>
                  <a:gd name="T35" fmla="*/ 3 h 26"/>
                  <a:gd name="T36" fmla="*/ 10 w 10"/>
                  <a:gd name="T37" fmla="*/ 23 h 2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10" h="26">
                    <a:moveTo>
                      <a:pt x="10" y="23"/>
                    </a:moveTo>
                    <a:lnTo>
                      <a:pt x="8" y="25"/>
                    </a:lnTo>
                    <a:lnTo>
                      <a:pt x="8" y="26"/>
                    </a:lnTo>
                    <a:lnTo>
                      <a:pt x="7" y="26"/>
                    </a:lnTo>
                    <a:lnTo>
                      <a:pt x="5" y="26"/>
                    </a:lnTo>
                    <a:lnTo>
                      <a:pt x="3" y="26"/>
                    </a:lnTo>
                    <a:lnTo>
                      <a:pt x="3" y="25"/>
                    </a:lnTo>
                    <a:lnTo>
                      <a:pt x="3" y="23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7" y="0"/>
                    </a:lnTo>
                    <a:lnTo>
                      <a:pt x="7" y="2"/>
                    </a:lnTo>
                    <a:lnTo>
                      <a:pt x="7" y="3"/>
                    </a:lnTo>
                    <a:lnTo>
                      <a:pt x="10" y="23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06" name="Freeform 373"/>
              <p:cNvSpPr>
                <a:spLocks/>
              </p:cNvSpPr>
              <p:nvPr/>
            </p:nvSpPr>
            <p:spPr bwMode="auto">
              <a:xfrm>
                <a:off x="1786" y="1363"/>
                <a:ext cx="9" cy="25"/>
              </a:xfrm>
              <a:custGeom>
                <a:avLst/>
                <a:gdLst>
                  <a:gd name="T0" fmla="*/ 9 w 9"/>
                  <a:gd name="T1" fmla="*/ 21 h 25"/>
                  <a:gd name="T2" fmla="*/ 9 w 9"/>
                  <a:gd name="T3" fmla="*/ 23 h 25"/>
                  <a:gd name="T4" fmla="*/ 9 w 9"/>
                  <a:gd name="T5" fmla="*/ 25 h 25"/>
                  <a:gd name="T6" fmla="*/ 7 w 9"/>
                  <a:gd name="T7" fmla="*/ 25 h 25"/>
                  <a:gd name="T8" fmla="*/ 5 w 9"/>
                  <a:gd name="T9" fmla="*/ 25 h 25"/>
                  <a:gd name="T10" fmla="*/ 4 w 9"/>
                  <a:gd name="T11" fmla="*/ 25 h 25"/>
                  <a:gd name="T12" fmla="*/ 2 w 9"/>
                  <a:gd name="T13" fmla="*/ 25 h 25"/>
                  <a:gd name="T14" fmla="*/ 2 w 9"/>
                  <a:gd name="T15" fmla="*/ 23 h 25"/>
                  <a:gd name="T16" fmla="*/ 0 w 9"/>
                  <a:gd name="T17" fmla="*/ 3 h 25"/>
                  <a:gd name="T18" fmla="*/ 0 w 9"/>
                  <a:gd name="T19" fmla="*/ 2 h 25"/>
                  <a:gd name="T20" fmla="*/ 0 w 9"/>
                  <a:gd name="T21" fmla="*/ 0 h 25"/>
                  <a:gd name="T22" fmla="*/ 2 w 9"/>
                  <a:gd name="T23" fmla="*/ 0 h 25"/>
                  <a:gd name="T24" fmla="*/ 4 w 9"/>
                  <a:gd name="T25" fmla="*/ 0 h 25"/>
                  <a:gd name="T26" fmla="*/ 5 w 9"/>
                  <a:gd name="T27" fmla="*/ 0 h 25"/>
                  <a:gd name="T28" fmla="*/ 7 w 9"/>
                  <a:gd name="T29" fmla="*/ 2 h 25"/>
                  <a:gd name="T30" fmla="*/ 9 w 9"/>
                  <a:gd name="T31" fmla="*/ 21 h 25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9" h="25">
                    <a:moveTo>
                      <a:pt x="9" y="21"/>
                    </a:moveTo>
                    <a:lnTo>
                      <a:pt x="9" y="23"/>
                    </a:lnTo>
                    <a:lnTo>
                      <a:pt x="9" y="25"/>
                    </a:lnTo>
                    <a:lnTo>
                      <a:pt x="7" y="25"/>
                    </a:lnTo>
                    <a:lnTo>
                      <a:pt x="5" y="25"/>
                    </a:lnTo>
                    <a:lnTo>
                      <a:pt x="4" y="25"/>
                    </a:lnTo>
                    <a:lnTo>
                      <a:pt x="2" y="25"/>
                    </a:lnTo>
                    <a:lnTo>
                      <a:pt x="2" y="23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5" y="0"/>
                    </a:lnTo>
                    <a:lnTo>
                      <a:pt x="7" y="2"/>
                    </a:lnTo>
                    <a:lnTo>
                      <a:pt x="9" y="21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07" name="Freeform 374"/>
              <p:cNvSpPr>
                <a:spLocks/>
              </p:cNvSpPr>
              <p:nvPr/>
            </p:nvSpPr>
            <p:spPr bwMode="auto">
              <a:xfrm>
                <a:off x="1783" y="1344"/>
                <a:ext cx="10" cy="26"/>
              </a:xfrm>
              <a:custGeom>
                <a:avLst/>
                <a:gdLst>
                  <a:gd name="T0" fmla="*/ 10 w 10"/>
                  <a:gd name="T1" fmla="*/ 21 h 26"/>
                  <a:gd name="T2" fmla="*/ 10 w 10"/>
                  <a:gd name="T3" fmla="*/ 22 h 26"/>
                  <a:gd name="T4" fmla="*/ 10 w 10"/>
                  <a:gd name="T5" fmla="*/ 24 h 26"/>
                  <a:gd name="T6" fmla="*/ 8 w 10"/>
                  <a:gd name="T7" fmla="*/ 24 h 26"/>
                  <a:gd name="T8" fmla="*/ 8 w 10"/>
                  <a:gd name="T9" fmla="*/ 26 h 26"/>
                  <a:gd name="T10" fmla="*/ 7 w 10"/>
                  <a:gd name="T11" fmla="*/ 26 h 26"/>
                  <a:gd name="T12" fmla="*/ 5 w 10"/>
                  <a:gd name="T13" fmla="*/ 26 h 26"/>
                  <a:gd name="T14" fmla="*/ 5 w 10"/>
                  <a:gd name="T15" fmla="*/ 24 h 26"/>
                  <a:gd name="T16" fmla="*/ 3 w 10"/>
                  <a:gd name="T17" fmla="*/ 24 h 26"/>
                  <a:gd name="T18" fmla="*/ 3 w 10"/>
                  <a:gd name="T19" fmla="*/ 22 h 26"/>
                  <a:gd name="T20" fmla="*/ 0 w 10"/>
                  <a:gd name="T21" fmla="*/ 3 h 26"/>
                  <a:gd name="T22" fmla="*/ 0 w 10"/>
                  <a:gd name="T23" fmla="*/ 1 h 26"/>
                  <a:gd name="T24" fmla="*/ 2 w 10"/>
                  <a:gd name="T25" fmla="*/ 1 h 26"/>
                  <a:gd name="T26" fmla="*/ 2 w 10"/>
                  <a:gd name="T27" fmla="*/ 0 h 26"/>
                  <a:gd name="T28" fmla="*/ 3 w 10"/>
                  <a:gd name="T29" fmla="*/ 0 h 26"/>
                  <a:gd name="T30" fmla="*/ 5 w 10"/>
                  <a:gd name="T31" fmla="*/ 0 h 26"/>
                  <a:gd name="T32" fmla="*/ 7 w 10"/>
                  <a:gd name="T33" fmla="*/ 0 h 26"/>
                  <a:gd name="T34" fmla="*/ 7 w 10"/>
                  <a:gd name="T35" fmla="*/ 1 h 26"/>
                  <a:gd name="T36" fmla="*/ 8 w 10"/>
                  <a:gd name="T37" fmla="*/ 3 h 26"/>
                  <a:gd name="T38" fmla="*/ 10 w 10"/>
                  <a:gd name="T39" fmla="*/ 21 h 2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10" h="26">
                    <a:moveTo>
                      <a:pt x="10" y="21"/>
                    </a:moveTo>
                    <a:lnTo>
                      <a:pt x="10" y="22"/>
                    </a:lnTo>
                    <a:lnTo>
                      <a:pt x="10" y="24"/>
                    </a:lnTo>
                    <a:lnTo>
                      <a:pt x="8" y="24"/>
                    </a:lnTo>
                    <a:lnTo>
                      <a:pt x="8" y="26"/>
                    </a:lnTo>
                    <a:lnTo>
                      <a:pt x="7" y="26"/>
                    </a:lnTo>
                    <a:lnTo>
                      <a:pt x="5" y="26"/>
                    </a:lnTo>
                    <a:lnTo>
                      <a:pt x="5" y="24"/>
                    </a:lnTo>
                    <a:lnTo>
                      <a:pt x="3" y="24"/>
                    </a:lnTo>
                    <a:lnTo>
                      <a:pt x="3" y="22"/>
                    </a:lnTo>
                    <a:lnTo>
                      <a:pt x="0" y="3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7" y="0"/>
                    </a:lnTo>
                    <a:lnTo>
                      <a:pt x="7" y="1"/>
                    </a:lnTo>
                    <a:lnTo>
                      <a:pt x="8" y="3"/>
                    </a:lnTo>
                    <a:lnTo>
                      <a:pt x="10" y="21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08" name="Freeform 375"/>
              <p:cNvSpPr>
                <a:spLocks/>
              </p:cNvSpPr>
              <p:nvPr/>
            </p:nvSpPr>
            <p:spPr bwMode="auto">
              <a:xfrm>
                <a:off x="1781" y="1324"/>
                <a:ext cx="10" cy="26"/>
              </a:xfrm>
              <a:custGeom>
                <a:avLst/>
                <a:gdLst>
                  <a:gd name="T0" fmla="*/ 10 w 10"/>
                  <a:gd name="T1" fmla="*/ 23 h 26"/>
                  <a:gd name="T2" fmla="*/ 9 w 10"/>
                  <a:gd name="T3" fmla="*/ 24 h 26"/>
                  <a:gd name="T4" fmla="*/ 7 w 10"/>
                  <a:gd name="T5" fmla="*/ 24 h 26"/>
                  <a:gd name="T6" fmla="*/ 7 w 10"/>
                  <a:gd name="T7" fmla="*/ 26 h 26"/>
                  <a:gd name="T8" fmla="*/ 5 w 10"/>
                  <a:gd name="T9" fmla="*/ 26 h 26"/>
                  <a:gd name="T10" fmla="*/ 5 w 10"/>
                  <a:gd name="T11" fmla="*/ 24 h 26"/>
                  <a:gd name="T12" fmla="*/ 4 w 10"/>
                  <a:gd name="T13" fmla="*/ 24 h 26"/>
                  <a:gd name="T14" fmla="*/ 2 w 10"/>
                  <a:gd name="T15" fmla="*/ 24 h 26"/>
                  <a:gd name="T16" fmla="*/ 2 w 10"/>
                  <a:gd name="T17" fmla="*/ 23 h 26"/>
                  <a:gd name="T18" fmla="*/ 0 w 10"/>
                  <a:gd name="T19" fmla="*/ 3 h 26"/>
                  <a:gd name="T20" fmla="*/ 0 w 10"/>
                  <a:gd name="T21" fmla="*/ 2 h 26"/>
                  <a:gd name="T22" fmla="*/ 2 w 10"/>
                  <a:gd name="T23" fmla="*/ 0 h 26"/>
                  <a:gd name="T24" fmla="*/ 4 w 10"/>
                  <a:gd name="T25" fmla="*/ 0 h 26"/>
                  <a:gd name="T26" fmla="*/ 5 w 10"/>
                  <a:gd name="T27" fmla="*/ 0 h 26"/>
                  <a:gd name="T28" fmla="*/ 7 w 10"/>
                  <a:gd name="T29" fmla="*/ 0 h 26"/>
                  <a:gd name="T30" fmla="*/ 7 w 10"/>
                  <a:gd name="T31" fmla="*/ 2 h 26"/>
                  <a:gd name="T32" fmla="*/ 7 w 10"/>
                  <a:gd name="T33" fmla="*/ 3 h 26"/>
                  <a:gd name="T34" fmla="*/ 10 w 10"/>
                  <a:gd name="T35" fmla="*/ 23 h 2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10" h="26">
                    <a:moveTo>
                      <a:pt x="10" y="23"/>
                    </a:moveTo>
                    <a:lnTo>
                      <a:pt x="9" y="24"/>
                    </a:lnTo>
                    <a:lnTo>
                      <a:pt x="7" y="24"/>
                    </a:lnTo>
                    <a:lnTo>
                      <a:pt x="7" y="26"/>
                    </a:lnTo>
                    <a:lnTo>
                      <a:pt x="5" y="26"/>
                    </a:lnTo>
                    <a:lnTo>
                      <a:pt x="5" y="24"/>
                    </a:lnTo>
                    <a:lnTo>
                      <a:pt x="4" y="24"/>
                    </a:lnTo>
                    <a:lnTo>
                      <a:pt x="2" y="24"/>
                    </a:lnTo>
                    <a:lnTo>
                      <a:pt x="2" y="23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5" y="0"/>
                    </a:lnTo>
                    <a:lnTo>
                      <a:pt x="7" y="0"/>
                    </a:lnTo>
                    <a:lnTo>
                      <a:pt x="7" y="2"/>
                    </a:lnTo>
                    <a:lnTo>
                      <a:pt x="7" y="3"/>
                    </a:lnTo>
                    <a:lnTo>
                      <a:pt x="10" y="23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09" name="Freeform 376"/>
              <p:cNvSpPr>
                <a:spLocks/>
              </p:cNvSpPr>
              <p:nvPr/>
            </p:nvSpPr>
            <p:spPr bwMode="auto">
              <a:xfrm>
                <a:off x="1778" y="1304"/>
                <a:ext cx="10" cy="26"/>
              </a:xfrm>
              <a:custGeom>
                <a:avLst/>
                <a:gdLst>
                  <a:gd name="T0" fmla="*/ 10 w 10"/>
                  <a:gd name="T1" fmla="*/ 23 h 26"/>
                  <a:gd name="T2" fmla="*/ 10 w 10"/>
                  <a:gd name="T3" fmla="*/ 25 h 26"/>
                  <a:gd name="T4" fmla="*/ 8 w 10"/>
                  <a:gd name="T5" fmla="*/ 26 h 26"/>
                  <a:gd name="T6" fmla="*/ 7 w 10"/>
                  <a:gd name="T7" fmla="*/ 26 h 26"/>
                  <a:gd name="T8" fmla="*/ 5 w 10"/>
                  <a:gd name="T9" fmla="*/ 26 h 26"/>
                  <a:gd name="T10" fmla="*/ 3 w 10"/>
                  <a:gd name="T11" fmla="*/ 25 h 26"/>
                  <a:gd name="T12" fmla="*/ 3 w 10"/>
                  <a:gd name="T13" fmla="*/ 23 h 26"/>
                  <a:gd name="T14" fmla="*/ 0 w 10"/>
                  <a:gd name="T15" fmla="*/ 4 h 26"/>
                  <a:gd name="T16" fmla="*/ 2 w 10"/>
                  <a:gd name="T17" fmla="*/ 2 h 26"/>
                  <a:gd name="T18" fmla="*/ 2 w 10"/>
                  <a:gd name="T19" fmla="*/ 0 h 26"/>
                  <a:gd name="T20" fmla="*/ 3 w 10"/>
                  <a:gd name="T21" fmla="*/ 0 h 26"/>
                  <a:gd name="T22" fmla="*/ 5 w 10"/>
                  <a:gd name="T23" fmla="*/ 0 h 26"/>
                  <a:gd name="T24" fmla="*/ 5 w 10"/>
                  <a:gd name="T25" fmla="*/ 2 h 26"/>
                  <a:gd name="T26" fmla="*/ 7 w 10"/>
                  <a:gd name="T27" fmla="*/ 2 h 26"/>
                  <a:gd name="T28" fmla="*/ 8 w 10"/>
                  <a:gd name="T29" fmla="*/ 2 h 26"/>
                  <a:gd name="T30" fmla="*/ 8 w 10"/>
                  <a:gd name="T31" fmla="*/ 4 h 26"/>
                  <a:gd name="T32" fmla="*/ 10 w 10"/>
                  <a:gd name="T33" fmla="*/ 23 h 2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10" h="26">
                    <a:moveTo>
                      <a:pt x="10" y="23"/>
                    </a:moveTo>
                    <a:lnTo>
                      <a:pt x="10" y="25"/>
                    </a:lnTo>
                    <a:lnTo>
                      <a:pt x="8" y="26"/>
                    </a:lnTo>
                    <a:lnTo>
                      <a:pt x="7" y="26"/>
                    </a:lnTo>
                    <a:lnTo>
                      <a:pt x="5" y="26"/>
                    </a:lnTo>
                    <a:lnTo>
                      <a:pt x="3" y="25"/>
                    </a:lnTo>
                    <a:lnTo>
                      <a:pt x="3" y="23"/>
                    </a:lnTo>
                    <a:lnTo>
                      <a:pt x="0" y="4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5" y="2"/>
                    </a:lnTo>
                    <a:lnTo>
                      <a:pt x="7" y="2"/>
                    </a:lnTo>
                    <a:lnTo>
                      <a:pt x="8" y="2"/>
                    </a:lnTo>
                    <a:lnTo>
                      <a:pt x="8" y="4"/>
                    </a:lnTo>
                    <a:lnTo>
                      <a:pt x="10" y="23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10" name="Freeform 377"/>
              <p:cNvSpPr>
                <a:spLocks/>
              </p:cNvSpPr>
              <p:nvPr/>
            </p:nvSpPr>
            <p:spPr bwMode="auto">
              <a:xfrm>
                <a:off x="1777" y="1285"/>
                <a:ext cx="9" cy="26"/>
              </a:xfrm>
              <a:custGeom>
                <a:avLst/>
                <a:gdLst>
                  <a:gd name="T0" fmla="*/ 9 w 9"/>
                  <a:gd name="T1" fmla="*/ 23 h 26"/>
                  <a:gd name="T2" fmla="*/ 9 w 9"/>
                  <a:gd name="T3" fmla="*/ 24 h 26"/>
                  <a:gd name="T4" fmla="*/ 8 w 9"/>
                  <a:gd name="T5" fmla="*/ 24 h 26"/>
                  <a:gd name="T6" fmla="*/ 8 w 9"/>
                  <a:gd name="T7" fmla="*/ 26 h 26"/>
                  <a:gd name="T8" fmla="*/ 6 w 9"/>
                  <a:gd name="T9" fmla="*/ 26 h 26"/>
                  <a:gd name="T10" fmla="*/ 4 w 9"/>
                  <a:gd name="T11" fmla="*/ 26 h 26"/>
                  <a:gd name="T12" fmla="*/ 3 w 9"/>
                  <a:gd name="T13" fmla="*/ 26 h 26"/>
                  <a:gd name="T14" fmla="*/ 3 w 9"/>
                  <a:gd name="T15" fmla="*/ 24 h 26"/>
                  <a:gd name="T16" fmla="*/ 1 w 9"/>
                  <a:gd name="T17" fmla="*/ 23 h 26"/>
                  <a:gd name="T18" fmla="*/ 0 w 9"/>
                  <a:gd name="T19" fmla="*/ 5 h 26"/>
                  <a:gd name="T20" fmla="*/ 0 w 9"/>
                  <a:gd name="T21" fmla="*/ 3 h 26"/>
                  <a:gd name="T22" fmla="*/ 0 w 9"/>
                  <a:gd name="T23" fmla="*/ 1 h 26"/>
                  <a:gd name="T24" fmla="*/ 1 w 9"/>
                  <a:gd name="T25" fmla="*/ 1 h 26"/>
                  <a:gd name="T26" fmla="*/ 1 w 9"/>
                  <a:gd name="T27" fmla="*/ 0 h 26"/>
                  <a:gd name="T28" fmla="*/ 3 w 9"/>
                  <a:gd name="T29" fmla="*/ 0 h 26"/>
                  <a:gd name="T30" fmla="*/ 4 w 9"/>
                  <a:gd name="T31" fmla="*/ 0 h 26"/>
                  <a:gd name="T32" fmla="*/ 4 w 9"/>
                  <a:gd name="T33" fmla="*/ 1 h 26"/>
                  <a:gd name="T34" fmla="*/ 6 w 9"/>
                  <a:gd name="T35" fmla="*/ 1 h 26"/>
                  <a:gd name="T36" fmla="*/ 6 w 9"/>
                  <a:gd name="T37" fmla="*/ 3 h 26"/>
                  <a:gd name="T38" fmla="*/ 9 w 9"/>
                  <a:gd name="T39" fmla="*/ 23 h 2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9" h="26">
                    <a:moveTo>
                      <a:pt x="9" y="23"/>
                    </a:moveTo>
                    <a:lnTo>
                      <a:pt x="9" y="24"/>
                    </a:lnTo>
                    <a:lnTo>
                      <a:pt x="8" y="24"/>
                    </a:lnTo>
                    <a:lnTo>
                      <a:pt x="8" y="26"/>
                    </a:lnTo>
                    <a:lnTo>
                      <a:pt x="6" y="26"/>
                    </a:lnTo>
                    <a:lnTo>
                      <a:pt x="4" y="26"/>
                    </a:lnTo>
                    <a:lnTo>
                      <a:pt x="3" y="26"/>
                    </a:lnTo>
                    <a:lnTo>
                      <a:pt x="3" y="24"/>
                    </a:lnTo>
                    <a:lnTo>
                      <a:pt x="1" y="23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4" y="0"/>
                    </a:lnTo>
                    <a:lnTo>
                      <a:pt x="4" y="1"/>
                    </a:lnTo>
                    <a:lnTo>
                      <a:pt x="6" y="1"/>
                    </a:lnTo>
                    <a:lnTo>
                      <a:pt x="6" y="3"/>
                    </a:lnTo>
                    <a:lnTo>
                      <a:pt x="9" y="23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11" name="Freeform 378"/>
              <p:cNvSpPr>
                <a:spLocks/>
              </p:cNvSpPr>
              <p:nvPr/>
            </p:nvSpPr>
            <p:spPr bwMode="auto">
              <a:xfrm>
                <a:off x="1775" y="1265"/>
                <a:ext cx="8" cy="26"/>
              </a:xfrm>
              <a:custGeom>
                <a:avLst/>
                <a:gdLst>
                  <a:gd name="T0" fmla="*/ 8 w 8"/>
                  <a:gd name="T1" fmla="*/ 23 h 26"/>
                  <a:gd name="T2" fmla="*/ 8 w 8"/>
                  <a:gd name="T3" fmla="*/ 25 h 26"/>
                  <a:gd name="T4" fmla="*/ 8 w 8"/>
                  <a:gd name="T5" fmla="*/ 26 h 26"/>
                  <a:gd name="T6" fmla="*/ 6 w 8"/>
                  <a:gd name="T7" fmla="*/ 26 h 26"/>
                  <a:gd name="T8" fmla="*/ 5 w 8"/>
                  <a:gd name="T9" fmla="*/ 26 h 26"/>
                  <a:gd name="T10" fmla="*/ 3 w 8"/>
                  <a:gd name="T11" fmla="*/ 26 h 26"/>
                  <a:gd name="T12" fmla="*/ 3 w 8"/>
                  <a:gd name="T13" fmla="*/ 25 h 26"/>
                  <a:gd name="T14" fmla="*/ 2 w 8"/>
                  <a:gd name="T15" fmla="*/ 25 h 26"/>
                  <a:gd name="T16" fmla="*/ 0 w 8"/>
                  <a:gd name="T17" fmla="*/ 5 h 26"/>
                  <a:gd name="T18" fmla="*/ 0 w 8"/>
                  <a:gd name="T19" fmla="*/ 3 h 26"/>
                  <a:gd name="T20" fmla="*/ 0 w 8"/>
                  <a:gd name="T21" fmla="*/ 2 h 26"/>
                  <a:gd name="T22" fmla="*/ 0 w 8"/>
                  <a:gd name="T23" fmla="*/ 0 h 26"/>
                  <a:gd name="T24" fmla="*/ 2 w 8"/>
                  <a:gd name="T25" fmla="*/ 0 h 26"/>
                  <a:gd name="T26" fmla="*/ 3 w 8"/>
                  <a:gd name="T27" fmla="*/ 0 h 26"/>
                  <a:gd name="T28" fmla="*/ 5 w 8"/>
                  <a:gd name="T29" fmla="*/ 2 h 26"/>
                  <a:gd name="T30" fmla="*/ 5 w 8"/>
                  <a:gd name="T31" fmla="*/ 3 h 26"/>
                  <a:gd name="T32" fmla="*/ 8 w 8"/>
                  <a:gd name="T33" fmla="*/ 23 h 2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8" h="26">
                    <a:moveTo>
                      <a:pt x="8" y="23"/>
                    </a:moveTo>
                    <a:lnTo>
                      <a:pt x="8" y="25"/>
                    </a:lnTo>
                    <a:lnTo>
                      <a:pt x="8" y="26"/>
                    </a:lnTo>
                    <a:lnTo>
                      <a:pt x="6" y="26"/>
                    </a:lnTo>
                    <a:lnTo>
                      <a:pt x="5" y="26"/>
                    </a:lnTo>
                    <a:lnTo>
                      <a:pt x="3" y="26"/>
                    </a:lnTo>
                    <a:lnTo>
                      <a:pt x="3" y="25"/>
                    </a:lnTo>
                    <a:lnTo>
                      <a:pt x="2" y="25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2"/>
                    </a:lnTo>
                    <a:lnTo>
                      <a:pt x="5" y="3"/>
                    </a:lnTo>
                    <a:lnTo>
                      <a:pt x="8" y="23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12" name="Freeform 379"/>
              <p:cNvSpPr>
                <a:spLocks/>
              </p:cNvSpPr>
              <p:nvPr/>
            </p:nvSpPr>
            <p:spPr bwMode="auto">
              <a:xfrm>
                <a:off x="1772" y="1245"/>
                <a:ext cx="8" cy="28"/>
              </a:xfrm>
              <a:custGeom>
                <a:avLst/>
                <a:gdLst>
                  <a:gd name="T0" fmla="*/ 8 w 8"/>
                  <a:gd name="T1" fmla="*/ 23 h 28"/>
                  <a:gd name="T2" fmla="*/ 8 w 8"/>
                  <a:gd name="T3" fmla="*/ 25 h 28"/>
                  <a:gd name="T4" fmla="*/ 8 w 8"/>
                  <a:gd name="T5" fmla="*/ 27 h 28"/>
                  <a:gd name="T6" fmla="*/ 6 w 8"/>
                  <a:gd name="T7" fmla="*/ 27 h 28"/>
                  <a:gd name="T8" fmla="*/ 6 w 8"/>
                  <a:gd name="T9" fmla="*/ 28 h 28"/>
                  <a:gd name="T10" fmla="*/ 5 w 8"/>
                  <a:gd name="T11" fmla="*/ 28 h 28"/>
                  <a:gd name="T12" fmla="*/ 5 w 8"/>
                  <a:gd name="T13" fmla="*/ 27 h 28"/>
                  <a:gd name="T14" fmla="*/ 3 w 8"/>
                  <a:gd name="T15" fmla="*/ 27 h 28"/>
                  <a:gd name="T16" fmla="*/ 3 w 8"/>
                  <a:gd name="T17" fmla="*/ 25 h 28"/>
                  <a:gd name="T18" fmla="*/ 0 w 8"/>
                  <a:gd name="T19" fmla="*/ 5 h 28"/>
                  <a:gd name="T20" fmla="*/ 0 w 8"/>
                  <a:gd name="T21" fmla="*/ 4 h 28"/>
                  <a:gd name="T22" fmla="*/ 0 w 8"/>
                  <a:gd name="T23" fmla="*/ 2 h 28"/>
                  <a:gd name="T24" fmla="*/ 1 w 8"/>
                  <a:gd name="T25" fmla="*/ 0 h 28"/>
                  <a:gd name="T26" fmla="*/ 3 w 8"/>
                  <a:gd name="T27" fmla="*/ 0 h 28"/>
                  <a:gd name="T28" fmla="*/ 5 w 8"/>
                  <a:gd name="T29" fmla="*/ 0 h 28"/>
                  <a:gd name="T30" fmla="*/ 5 w 8"/>
                  <a:gd name="T31" fmla="*/ 2 h 28"/>
                  <a:gd name="T32" fmla="*/ 6 w 8"/>
                  <a:gd name="T33" fmla="*/ 2 h 28"/>
                  <a:gd name="T34" fmla="*/ 6 w 8"/>
                  <a:gd name="T35" fmla="*/ 4 h 28"/>
                  <a:gd name="T36" fmla="*/ 8 w 8"/>
                  <a:gd name="T37" fmla="*/ 23 h 28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8" h="28">
                    <a:moveTo>
                      <a:pt x="8" y="23"/>
                    </a:moveTo>
                    <a:lnTo>
                      <a:pt x="8" y="25"/>
                    </a:lnTo>
                    <a:lnTo>
                      <a:pt x="8" y="27"/>
                    </a:lnTo>
                    <a:lnTo>
                      <a:pt x="6" y="27"/>
                    </a:lnTo>
                    <a:lnTo>
                      <a:pt x="6" y="28"/>
                    </a:lnTo>
                    <a:lnTo>
                      <a:pt x="5" y="28"/>
                    </a:lnTo>
                    <a:lnTo>
                      <a:pt x="5" y="27"/>
                    </a:lnTo>
                    <a:lnTo>
                      <a:pt x="3" y="27"/>
                    </a:lnTo>
                    <a:lnTo>
                      <a:pt x="3" y="25"/>
                    </a:lnTo>
                    <a:lnTo>
                      <a:pt x="0" y="5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5" y="2"/>
                    </a:lnTo>
                    <a:lnTo>
                      <a:pt x="6" y="2"/>
                    </a:lnTo>
                    <a:lnTo>
                      <a:pt x="6" y="4"/>
                    </a:lnTo>
                    <a:lnTo>
                      <a:pt x="8" y="23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13" name="Freeform 380"/>
              <p:cNvSpPr>
                <a:spLocks/>
              </p:cNvSpPr>
              <p:nvPr/>
            </p:nvSpPr>
            <p:spPr bwMode="auto">
              <a:xfrm>
                <a:off x="1770" y="1226"/>
                <a:ext cx="8" cy="28"/>
              </a:xfrm>
              <a:custGeom>
                <a:avLst/>
                <a:gdLst>
                  <a:gd name="T0" fmla="*/ 8 w 8"/>
                  <a:gd name="T1" fmla="*/ 23 h 28"/>
                  <a:gd name="T2" fmla="*/ 8 w 8"/>
                  <a:gd name="T3" fmla="*/ 24 h 28"/>
                  <a:gd name="T4" fmla="*/ 8 w 8"/>
                  <a:gd name="T5" fmla="*/ 26 h 28"/>
                  <a:gd name="T6" fmla="*/ 7 w 8"/>
                  <a:gd name="T7" fmla="*/ 26 h 28"/>
                  <a:gd name="T8" fmla="*/ 5 w 8"/>
                  <a:gd name="T9" fmla="*/ 28 h 28"/>
                  <a:gd name="T10" fmla="*/ 3 w 8"/>
                  <a:gd name="T11" fmla="*/ 26 h 28"/>
                  <a:gd name="T12" fmla="*/ 2 w 8"/>
                  <a:gd name="T13" fmla="*/ 26 h 28"/>
                  <a:gd name="T14" fmla="*/ 2 w 8"/>
                  <a:gd name="T15" fmla="*/ 24 h 28"/>
                  <a:gd name="T16" fmla="*/ 0 w 8"/>
                  <a:gd name="T17" fmla="*/ 5 h 28"/>
                  <a:gd name="T18" fmla="*/ 0 w 8"/>
                  <a:gd name="T19" fmla="*/ 3 h 28"/>
                  <a:gd name="T20" fmla="*/ 0 w 8"/>
                  <a:gd name="T21" fmla="*/ 1 h 28"/>
                  <a:gd name="T22" fmla="*/ 2 w 8"/>
                  <a:gd name="T23" fmla="*/ 0 h 28"/>
                  <a:gd name="T24" fmla="*/ 3 w 8"/>
                  <a:gd name="T25" fmla="*/ 0 h 28"/>
                  <a:gd name="T26" fmla="*/ 5 w 8"/>
                  <a:gd name="T27" fmla="*/ 1 h 28"/>
                  <a:gd name="T28" fmla="*/ 5 w 8"/>
                  <a:gd name="T29" fmla="*/ 3 h 28"/>
                  <a:gd name="T30" fmla="*/ 8 w 8"/>
                  <a:gd name="T31" fmla="*/ 23 h 28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8" h="28">
                    <a:moveTo>
                      <a:pt x="8" y="23"/>
                    </a:moveTo>
                    <a:lnTo>
                      <a:pt x="8" y="24"/>
                    </a:lnTo>
                    <a:lnTo>
                      <a:pt x="8" y="26"/>
                    </a:lnTo>
                    <a:lnTo>
                      <a:pt x="7" y="26"/>
                    </a:lnTo>
                    <a:lnTo>
                      <a:pt x="5" y="28"/>
                    </a:lnTo>
                    <a:lnTo>
                      <a:pt x="3" y="26"/>
                    </a:lnTo>
                    <a:lnTo>
                      <a:pt x="2" y="26"/>
                    </a:lnTo>
                    <a:lnTo>
                      <a:pt x="2" y="24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1"/>
                    </a:lnTo>
                    <a:lnTo>
                      <a:pt x="5" y="3"/>
                    </a:lnTo>
                    <a:lnTo>
                      <a:pt x="8" y="23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14" name="Freeform 381"/>
              <p:cNvSpPr>
                <a:spLocks/>
              </p:cNvSpPr>
              <p:nvPr/>
            </p:nvSpPr>
            <p:spPr bwMode="auto">
              <a:xfrm>
                <a:off x="1767" y="1208"/>
                <a:ext cx="8" cy="26"/>
              </a:xfrm>
              <a:custGeom>
                <a:avLst/>
                <a:gdLst>
                  <a:gd name="T0" fmla="*/ 8 w 8"/>
                  <a:gd name="T1" fmla="*/ 21 h 26"/>
                  <a:gd name="T2" fmla="*/ 8 w 8"/>
                  <a:gd name="T3" fmla="*/ 23 h 26"/>
                  <a:gd name="T4" fmla="*/ 8 w 8"/>
                  <a:gd name="T5" fmla="*/ 24 h 26"/>
                  <a:gd name="T6" fmla="*/ 6 w 8"/>
                  <a:gd name="T7" fmla="*/ 26 h 26"/>
                  <a:gd name="T8" fmla="*/ 5 w 8"/>
                  <a:gd name="T9" fmla="*/ 26 h 26"/>
                  <a:gd name="T10" fmla="*/ 5 w 8"/>
                  <a:gd name="T11" fmla="*/ 24 h 26"/>
                  <a:gd name="T12" fmla="*/ 3 w 8"/>
                  <a:gd name="T13" fmla="*/ 24 h 26"/>
                  <a:gd name="T14" fmla="*/ 3 w 8"/>
                  <a:gd name="T15" fmla="*/ 23 h 26"/>
                  <a:gd name="T16" fmla="*/ 0 w 8"/>
                  <a:gd name="T17" fmla="*/ 3 h 26"/>
                  <a:gd name="T18" fmla="*/ 0 w 8"/>
                  <a:gd name="T19" fmla="*/ 1 h 26"/>
                  <a:gd name="T20" fmla="*/ 0 w 8"/>
                  <a:gd name="T21" fmla="*/ 0 h 26"/>
                  <a:gd name="T22" fmla="*/ 1 w 8"/>
                  <a:gd name="T23" fmla="*/ 0 h 26"/>
                  <a:gd name="T24" fmla="*/ 3 w 8"/>
                  <a:gd name="T25" fmla="*/ 0 h 26"/>
                  <a:gd name="T26" fmla="*/ 5 w 8"/>
                  <a:gd name="T27" fmla="*/ 0 h 26"/>
                  <a:gd name="T28" fmla="*/ 6 w 8"/>
                  <a:gd name="T29" fmla="*/ 1 h 26"/>
                  <a:gd name="T30" fmla="*/ 8 w 8"/>
                  <a:gd name="T31" fmla="*/ 21 h 2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8" h="26">
                    <a:moveTo>
                      <a:pt x="8" y="21"/>
                    </a:moveTo>
                    <a:lnTo>
                      <a:pt x="8" y="23"/>
                    </a:lnTo>
                    <a:lnTo>
                      <a:pt x="8" y="24"/>
                    </a:lnTo>
                    <a:lnTo>
                      <a:pt x="6" y="26"/>
                    </a:lnTo>
                    <a:lnTo>
                      <a:pt x="5" y="26"/>
                    </a:lnTo>
                    <a:lnTo>
                      <a:pt x="5" y="24"/>
                    </a:lnTo>
                    <a:lnTo>
                      <a:pt x="3" y="24"/>
                    </a:lnTo>
                    <a:lnTo>
                      <a:pt x="3" y="23"/>
                    </a:lnTo>
                    <a:lnTo>
                      <a:pt x="0" y="3"/>
                    </a:lnTo>
                    <a:lnTo>
                      <a:pt x="0" y="1"/>
                    </a:lnTo>
                    <a:lnTo>
                      <a:pt x="0" y="0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6" y="1"/>
                    </a:lnTo>
                    <a:lnTo>
                      <a:pt x="8" y="21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15" name="Freeform 382"/>
              <p:cNvSpPr>
                <a:spLocks/>
              </p:cNvSpPr>
              <p:nvPr/>
            </p:nvSpPr>
            <p:spPr bwMode="auto">
              <a:xfrm>
                <a:off x="1763" y="1188"/>
                <a:ext cx="10" cy="26"/>
              </a:xfrm>
              <a:custGeom>
                <a:avLst/>
                <a:gdLst>
                  <a:gd name="T0" fmla="*/ 10 w 10"/>
                  <a:gd name="T1" fmla="*/ 21 h 26"/>
                  <a:gd name="T2" fmla="*/ 10 w 10"/>
                  <a:gd name="T3" fmla="*/ 23 h 26"/>
                  <a:gd name="T4" fmla="*/ 10 w 10"/>
                  <a:gd name="T5" fmla="*/ 25 h 26"/>
                  <a:gd name="T6" fmla="*/ 9 w 10"/>
                  <a:gd name="T7" fmla="*/ 25 h 26"/>
                  <a:gd name="T8" fmla="*/ 9 w 10"/>
                  <a:gd name="T9" fmla="*/ 26 h 26"/>
                  <a:gd name="T10" fmla="*/ 7 w 10"/>
                  <a:gd name="T11" fmla="*/ 26 h 26"/>
                  <a:gd name="T12" fmla="*/ 5 w 10"/>
                  <a:gd name="T13" fmla="*/ 26 h 26"/>
                  <a:gd name="T14" fmla="*/ 5 w 10"/>
                  <a:gd name="T15" fmla="*/ 25 h 26"/>
                  <a:gd name="T16" fmla="*/ 4 w 10"/>
                  <a:gd name="T17" fmla="*/ 25 h 26"/>
                  <a:gd name="T18" fmla="*/ 4 w 10"/>
                  <a:gd name="T19" fmla="*/ 23 h 26"/>
                  <a:gd name="T20" fmla="*/ 0 w 10"/>
                  <a:gd name="T21" fmla="*/ 3 h 26"/>
                  <a:gd name="T22" fmla="*/ 0 w 10"/>
                  <a:gd name="T23" fmla="*/ 2 h 26"/>
                  <a:gd name="T24" fmla="*/ 0 w 10"/>
                  <a:gd name="T25" fmla="*/ 0 h 26"/>
                  <a:gd name="T26" fmla="*/ 2 w 10"/>
                  <a:gd name="T27" fmla="*/ 0 h 26"/>
                  <a:gd name="T28" fmla="*/ 4 w 10"/>
                  <a:gd name="T29" fmla="*/ 0 h 26"/>
                  <a:gd name="T30" fmla="*/ 5 w 10"/>
                  <a:gd name="T31" fmla="*/ 0 h 26"/>
                  <a:gd name="T32" fmla="*/ 7 w 10"/>
                  <a:gd name="T33" fmla="*/ 0 h 26"/>
                  <a:gd name="T34" fmla="*/ 7 w 10"/>
                  <a:gd name="T35" fmla="*/ 2 h 26"/>
                  <a:gd name="T36" fmla="*/ 7 w 10"/>
                  <a:gd name="T37" fmla="*/ 3 h 26"/>
                  <a:gd name="T38" fmla="*/ 10 w 10"/>
                  <a:gd name="T39" fmla="*/ 21 h 2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10" h="26">
                    <a:moveTo>
                      <a:pt x="10" y="21"/>
                    </a:moveTo>
                    <a:lnTo>
                      <a:pt x="10" y="23"/>
                    </a:lnTo>
                    <a:lnTo>
                      <a:pt x="10" y="25"/>
                    </a:lnTo>
                    <a:lnTo>
                      <a:pt x="9" y="25"/>
                    </a:lnTo>
                    <a:lnTo>
                      <a:pt x="9" y="26"/>
                    </a:lnTo>
                    <a:lnTo>
                      <a:pt x="7" y="26"/>
                    </a:lnTo>
                    <a:lnTo>
                      <a:pt x="5" y="26"/>
                    </a:lnTo>
                    <a:lnTo>
                      <a:pt x="5" y="25"/>
                    </a:lnTo>
                    <a:lnTo>
                      <a:pt x="4" y="25"/>
                    </a:lnTo>
                    <a:lnTo>
                      <a:pt x="4" y="23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5" y="0"/>
                    </a:lnTo>
                    <a:lnTo>
                      <a:pt x="7" y="0"/>
                    </a:lnTo>
                    <a:lnTo>
                      <a:pt x="7" y="2"/>
                    </a:lnTo>
                    <a:lnTo>
                      <a:pt x="7" y="3"/>
                    </a:lnTo>
                    <a:lnTo>
                      <a:pt x="10" y="21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16" name="Freeform 383"/>
              <p:cNvSpPr>
                <a:spLocks/>
              </p:cNvSpPr>
              <p:nvPr/>
            </p:nvSpPr>
            <p:spPr bwMode="auto">
              <a:xfrm>
                <a:off x="1762" y="1168"/>
                <a:ext cx="10" cy="27"/>
              </a:xfrm>
              <a:custGeom>
                <a:avLst/>
                <a:gdLst>
                  <a:gd name="T0" fmla="*/ 8 w 10"/>
                  <a:gd name="T1" fmla="*/ 23 h 27"/>
                  <a:gd name="T2" fmla="*/ 10 w 10"/>
                  <a:gd name="T3" fmla="*/ 23 h 27"/>
                  <a:gd name="T4" fmla="*/ 8 w 10"/>
                  <a:gd name="T5" fmla="*/ 23 h 27"/>
                  <a:gd name="T6" fmla="*/ 8 w 10"/>
                  <a:gd name="T7" fmla="*/ 25 h 27"/>
                  <a:gd name="T8" fmla="*/ 6 w 10"/>
                  <a:gd name="T9" fmla="*/ 25 h 27"/>
                  <a:gd name="T10" fmla="*/ 6 w 10"/>
                  <a:gd name="T11" fmla="*/ 27 h 27"/>
                  <a:gd name="T12" fmla="*/ 5 w 10"/>
                  <a:gd name="T13" fmla="*/ 27 h 27"/>
                  <a:gd name="T14" fmla="*/ 5 w 10"/>
                  <a:gd name="T15" fmla="*/ 25 h 27"/>
                  <a:gd name="T16" fmla="*/ 3 w 10"/>
                  <a:gd name="T17" fmla="*/ 25 h 27"/>
                  <a:gd name="T18" fmla="*/ 1 w 10"/>
                  <a:gd name="T19" fmla="*/ 25 h 27"/>
                  <a:gd name="T20" fmla="*/ 1 w 10"/>
                  <a:gd name="T21" fmla="*/ 23 h 27"/>
                  <a:gd name="T22" fmla="*/ 0 w 10"/>
                  <a:gd name="T23" fmla="*/ 4 h 27"/>
                  <a:gd name="T24" fmla="*/ 0 w 10"/>
                  <a:gd name="T25" fmla="*/ 2 h 27"/>
                  <a:gd name="T26" fmla="*/ 0 w 10"/>
                  <a:gd name="T27" fmla="*/ 0 h 27"/>
                  <a:gd name="T28" fmla="*/ 1 w 10"/>
                  <a:gd name="T29" fmla="*/ 0 h 27"/>
                  <a:gd name="T30" fmla="*/ 3 w 10"/>
                  <a:gd name="T31" fmla="*/ 0 h 27"/>
                  <a:gd name="T32" fmla="*/ 5 w 10"/>
                  <a:gd name="T33" fmla="*/ 0 h 27"/>
                  <a:gd name="T34" fmla="*/ 6 w 10"/>
                  <a:gd name="T35" fmla="*/ 2 h 27"/>
                  <a:gd name="T36" fmla="*/ 6 w 10"/>
                  <a:gd name="T37" fmla="*/ 4 h 27"/>
                  <a:gd name="T38" fmla="*/ 8 w 10"/>
                  <a:gd name="T39" fmla="*/ 23 h 27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10" h="27">
                    <a:moveTo>
                      <a:pt x="8" y="23"/>
                    </a:moveTo>
                    <a:lnTo>
                      <a:pt x="10" y="23"/>
                    </a:lnTo>
                    <a:lnTo>
                      <a:pt x="8" y="23"/>
                    </a:lnTo>
                    <a:lnTo>
                      <a:pt x="8" y="25"/>
                    </a:lnTo>
                    <a:lnTo>
                      <a:pt x="6" y="25"/>
                    </a:lnTo>
                    <a:lnTo>
                      <a:pt x="6" y="27"/>
                    </a:lnTo>
                    <a:lnTo>
                      <a:pt x="5" y="27"/>
                    </a:lnTo>
                    <a:lnTo>
                      <a:pt x="5" y="25"/>
                    </a:lnTo>
                    <a:lnTo>
                      <a:pt x="3" y="25"/>
                    </a:lnTo>
                    <a:lnTo>
                      <a:pt x="1" y="25"/>
                    </a:lnTo>
                    <a:lnTo>
                      <a:pt x="1" y="23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6" y="2"/>
                    </a:lnTo>
                    <a:lnTo>
                      <a:pt x="6" y="4"/>
                    </a:lnTo>
                    <a:lnTo>
                      <a:pt x="8" y="23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17" name="Freeform 384"/>
              <p:cNvSpPr>
                <a:spLocks/>
              </p:cNvSpPr>
              <p:nvPr/>
            </p:nvSpPr>
            <p:spPr bwMode="auto">
              <a:xfrm>
                <a:off x="1759" y="1150"/>
                <a:ext cx="9" cy="25"/>
              </a:xfrm>
              <a:custGeom>
                <a:avLst/>
                <a:gdLst>
                  <a:gd name="T0" fmla="*/ 9 w 9"/>
                  <a:gd name="T1" fmla="*/ 22 h 25"/>
                  <a:gd name="T2" fmla="*/ 9 w 9"/>
                  <a:gd name="T3" fmla="*/ 23 h 25"/>
                  <a:gd name="T4" fmla="*/ 8 w 9"/>
                  <a:gd name="T5" fmla="*/ 25 h 25"/>
                  <a:gd name="T6" fmla="*/ 6 w 9"/>
                  <a:gd name="T7" fmla="*/ 25 h 25"/>
                  <a:gd name="T8" fmla="*/ 4 w 9"/>
                  <a:gd name="T9" fmla="*/ 25 h 25"/>
                  <a:gd name="T10" fmla="*/ 3 w 9"/>
                  <a:gd name="T11" fmla="*/ 25 h 25"/>
                  <a:gd name="T12" fmla="*/ 3 w 9"/>
                  <a:gd name="T13" fmla="*/ 23 h 25"/>
                  <a:gd name="T14" fmla="*/ 3 w 9"/>
                  <a:gd name="T15" fmla="*/ 22 h 25"/>
                  <a:gd name="T16" fmla="*/ 0 w 9"/>
                  <a:gd name="T17" fmla="*/ 2 h 25"/>
                  <a:gd name="T18" fmla="*/ 0 w 9"/>
                  <a:gd name="T19" fmla="*/ 0 h 25"/>
                  <a:gd name="T20" fmla="*/ 1 w 9"/>
                  <a:gd name="T21" fmla="*/ 0 h 25"/>
                  <a:gd name="T22" fmla="*/ 3 w 9"/>
                  <a:gd name="T23" fmla="*/ 0 h 25"/>
                  <a:gd name="T24" fmla="*/ 4 w 9"/>
                  <a:gd name="T25" fmla="*/ 0 h 25"/>
                  <a:gd name="T26" fmla="*/ 6 w 9"/>
                  <a:gd name="T27" fmla="*/ 0 h 25"/>
                  <a:gd name="T28" fmla="*/ 6 w 9"/>
                  <a:gd name="T29" fmla="*/ 2 h 25"/>
                  <a:gd name="T30" fmla="*/ 8 w 9"/>
                  <a:gd name="T31" fmla="*/ 2 h 25"/>
                  <a:gd name="T32" fmla="*/ 9 w 9"/>
                  <a:gd name="T33" fmla="*/ 22 h 2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9" h="25">
                    <a:moveTo>
                      <a:pt x="9" y="22"/>
                    </a:moveTo>
                    <a:lnTo>
                      <a:pt x="9" y="23"/>
                    </a:lnTo>
                    <a:lnTo>
                      <a:pt x="8" y="25"/>
                    </a:lnTo>
                    <a:lnTo>
                      <a:pt x="6" y="25"/>
                    </a:lnTo>
                    <a:lnTo>
                      <a:pt x="4" y="25"/>
                    </a:lnTo>
                    <a:lnTo>
                      <a:pt x="3" y="25"/>
                    </a:lnTo>
                    <a:lnTo>
                      <a:pt x="3" y="23"/>
                    </a:lnTo>
                    <a:lnTo>
                      <a:pt x="3" y="2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4" y="0"/>
                    </a:lnTo>
                    <a:lnTo>
                      <a:pt x="6" y="0"/>
                    </a:lnTo>
                    <a:lnTo>
                      <a:pt x="6" y="2"/>
                    </a:lnTo>
                    <a:lnTo>
                      <a:pt x="8" y="2"/>
                    </a:lnTo>
                    <a:lnTo>
                      <a:pt x="9" y="22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18" name="Freeform 385"/>
              <p:cNvSpPr>
                <a:spLocks/>
              </p:cNvSpPr>
              <p:nvPr/>
            </p:nvSpPr>
            <p:spPr bwMode="auto">
              <a:xfrm>
                <a:off x="1757" y="1131"/>
                <a:ext cx="10" cy="24"/>
              </a:xfrm>
              <a:custGeom>
                <a:avLst/>
                <a:gdLst>
                  <a:gd name="T0" fmla="*/ 10 w 10"/>
                  <a:gd name="T1" fmla="*/ 21 h 24"/>
                  <a:gd name="T2" fmla="*/ 10 w 10"/>
                  <a:gd name="T3" fmla="*/ 23 h 24"/>
                  <a:gd name="T4" fmla="*/ 8 w 10"/>
                  <a:gd name="T5" fmla="*/ 23 h 24"/>
                  <a:gd name="T6" fmla="*/ 8 w 10"/>
                  <a:gd name="T7" fmla="*/ 24 h 24"/>
                  <a:gd name="T8" fmla="*/ 6 w 10"/>
                  <a:gd name="T9" fmla="*/ 24 h 24"/>
                  <a:gd name="T10" fmla="*/ 5 w 10"/>
                  <a:gd name="T11" fmla="*/ 24 h 24"/>
                  <a:gd name="T12" fmla="*/ 3 w 10"/>
                  <a:gd name="T13" fmla="*/ 24 h 24"/>
                  <a:gd name="T14" fmla="*/ 2 w 10"/>
                  <a:gd name="T15" fmla="*/ 23 h 24"/>
                  <a:gd name="T16" fmla="*/ 2 w 10"/>
                  <a:gd name="T17" fmla="*/ 21 h 24"/>
                  <a:gd name="T18" fmla="*/ 0 w 10"/>
                  <a:gd name="T19" fmla="*/ 3 h 24"/>
                  <a:gd name="T20" fmla="*/ 0 w 10"/>
                  <a:gd name="T21" fmla="*/ 1 h 24"/>
                  <a:gd name="T22" fmla="*/ 0 w 10"/>
                  <a:gd name="T23" fmla="*/ 0 h 24"/>
                  <a:gd name="T24" fmla="*/ 2 w 10"/>
                  <a:gd name="T25" fmla="*/ 0 h 24"/>
                  <a:gd name="T26" fmla="*/ 3 w 10"/>
                  <a:gd name="T27" fmla="*/ 0 h 24"/>
                  <a:gd name="T28" fmla="*/ 5 w 10"/>
                  <a:gd name="T29" fmla="*/ 0 h 24"/>
                  <a:gd name="T30" fmla="*/ 6 w 10"/>
                  <a:gd name="T31" fmla="*/ 0 h 24"/>
                  <a:gd name="T32" fmla="*/ 6 w 10"/>
                  <a:gd name="T33" fmla="*/ 1 h 24"/>
                  <a:gd name="T34" fmla="*/ 6 w 10"/>
                  <a:gd name="T35" fmla="*/ 3 h 24"/>
                  <a:gd name="T36" fmla="*/ 10 w 10"/>
                  <a:gd name="T37" fmla="*/ 21 h 24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10" h="24">
                    <a:moveTo>
                      <a:pt x="10" y="21"/>
                    </a:moveTo>
                    <a:lnTo>
                      <a:pt x="10" y="23"/>
                    </a:lnTo>
                    <a:lnTo>
                      <a:pt x="8" y="23"/>
                    </a:lnTo>
                    <a:lnTo>
                      <a:pt x="8" y="24"/>
                    </a:lnTo>
                    <a:lnTo>
                      <a:pt x="6" y="24"/>
                    </a:lnTo>
                    <a:lnTo>
                      <a:pt x="5" y="24"/>
                    </a:lnTo>
                    <a:lnTo>
                      <a:pt x="3" y="24"/>
                    </a:lnTo>
                    <a:lnTo>
                      <a:pt x="2" y="23"/>
                    </a:lnTo>
                    <a:lnTo>
                      <a:pt x="2" y="21"/>
                    </a:lnTo>
                    <a:lnTo>
                      <a:pt x="0" y="3"/>
                    </a:lnTo>
                    <a:lnTo>
                      <a:pt x="0" y="1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6" y="0"/>
                    </a:lnTo>
                    <a:lnTo>
                      <a:pt x="6" y="1"/>
                    </a:lnTo>
                    <a:lnTo>
                      <a:pt x="6" y="3"/>
                    </a:lnTo>
                    <a:lnTo>
                      <a:pt x="10" y="21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19" name="Freeform 386"/>
              <p:cNvSpPr>
                <a:spLocks/>
              </p:cNvSpPr>
              <p:nvPr/>
            </p:nvSpPr>
            <p:spPr bwMode="auto">
              <a:xfrm>
                <a:off x="1754" y="1111"/>
                <a:ext cx="9" cy="26"/>
              </a:xfrm>
              <a:custGeom>
                <a:avLst/>
                <a:gdLst>
                  <a:gd name="T0" fmla="*/ 9 w 9"/>
                  <a:gd name="T1" fmla="*/ 23 h 26"/>
                  <a:gd name="T2" fmla="*/ 9 w 9"/>
                  <a:gd name="T3" fmla="*/ 25 h 26"/>
                  <a:gd name="T4" fmla="*/ 8 w 9"/>
                  <a:gd name="T5" fmla="*/ 25 h 26"/>
                  <a:gd name="T6" fmla="*/ 8 w 9"/>
                  <a:gd name="T7" fmla="*/ 26 h 26"/>
                  <a:gd name="T8" fmla="*/ 6 w 9"/>
                  <a:gd name="T9" fmla="*/ 26 h 26"/>
                  <a:gd name="T10" fmla="*/ 5 w 9"/>
                  <a:gd name="T11" fmla="*/ 26 h 26"/>
                  <a:gd name="T12" fmla="*/ 5 w 9"/>
                  <a:gd name="T13" fmla="*/ 25 h 26"/>
                  <a:gd name="T14" fmla="*/ 3 w 9"/>
                  <a:gd name="T15" fmla="*/ 25 h 26"/>
                  <a:gd name="T16" fmla="*/ 3 w 9"/>
                  <a:gd name="T17" fmla="*/ 23 h 26"/>
                  <a:gd name="T18" fmla="*/ 0 w 9"/>
                  <a:gd name="T19" fmla="*/ 5 h 26"/>
                  <a:gd name="T20" fmla="*/ 0 w 9"/>
                  <a:gd name="T21" fmla="*/ 3 h 26"/>
                  <a:gd name="T22" fmla="*/ 1 w 9"/>
                  <a:gd name="T23" fmla="*/ 2 h 26"/>
                  <a:gd name="T24" fmla="*/ 1 w 9"/>
                  <a:gd name="T25" fmla="*/ 0 h 26"/>
                  <a:gd name="T26" fmla="*/ 3 w 9"/>
                  <a:gd name="T27" fmla="*/ 0 h 26"/>
                  <a:gd name="T28" fmla="*/ 5 w 9"/>
                  <a:gd name="T29" fmla="*/ 0 h 26"/>
                  <a:gd name="T30" fmla="*/ 6 w 9"/>
                  <a:gd name="T31" fmla="*/ 2 h 26"/>
                  <a:gd name="T32" fmla="*/ 6 w 9"/>
                  <a:gd name="T33" fmla="*/ 3 h 26"/>
                  <a:gd name="T34" fmla="*/ 8 w 9"/>
                  <a:gd name="T35" fmla="*/ 3 h 26"/>
                  <a:gd name="T36" fmla="*/ 9 w 9"/>
                  <a:gd name="T37" fmla="*/ 23 h 2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9" h="26">
                    <a:moveTo>
                      <a:pt x="9" y="23"/>
                    </a:moveTo>
                    <a:lnTo>
                      <a:pt x="9" y="25"/>
                    </a:lnTo>
                    <a:lnTo>
                      <a:pt x="8" y="25"/>
                    </a:lnTo>
                    <a:lnTo>
                      <a:pt x="8" y="26"/>
                    </a:lnTo>
                    <a:lnTo>
                      <a:pt x="6" y="26"/>
                    </a:lnTo>
                    <a:lnTo>
                      <a:pt x="5" y="26"/>
                    </a:lnTo>
                    <a:lnTo>
                      <a:pt x="5" y="25"/>
                    </a:lnTo>
                    <a:lnTo>
                      <a:pt x="3" y="25"/>
                    </a:lnTo>
                    <a:lnTo>
                      <a:pt x="3" y="23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1" y="2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6" y="2"/>
                    </a:lnTo>
                    <a:lnTo>
                      <a:pt x="6" y="3"/>
                    </a:lnTo>
                    <a:lnTo>
                      <a:pt x="8" y="3"/>
                    </a:lnTo>
                    <a:lnTo>
                      <a:pt x="9" y="23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20" name="Freeform 387"/>
              <p:cNvSpPr>
                <a:spLocks/>
              </p:cNvSpPr>
              <p:nvPr/>
            </p:nvSpPr>
            <p:spPr bwMode="auto">
              <a:xfrm>
                <a:off x="1752" y="1093"/>
                <a:ext cx="10" cy="25"/>
              </a:xfrm>
              <a:custGeom>
                <a:avLst/>
                <a:gdLst>
                  <a:gd name="T0" fmla="*/ 10 w 10"/>
                  <a:gd name="T1" fmla="*/ 21 h 25"/>
                  <a:gd name="T2" fmla="*/ 10 w 10"/>
                  <a:gd name="T3" fmla="*/ 23 h 25"/>
                  <a:gd name="T4" fmla="*/ 8 w 10"/>
                  <a:gd name="T5" fmla="*/ 25 h 25"/>
                  <a:gd name="T6" fmla="*/ 7 w 10"/>
                  <a:gd name="T7" fmla="*/ 25 h 25"/>
                  <a:gd name="T8" fmla="*/ 5 w 10"/>
                  <a:gd name="T9" fmla="*/ 25 h 25"/>
                  <a:gd name="T10" fmla="*/ 3 w 10"/>
                  <a:gd name="T11" fmla="*/ 25 h 25"/>
                  <a:gd name="T12" fmla="*/ 2 w 10"/>
                  <a:gd name="T13" fmla="*/ 25 h 25"/>
                  <a:gd name="T14" fmla="*/ 2 w 10"/>
                  <a:gd name="T15" fmla="*/ 23 h 25"/>
                  <a:gd name="T16" fmla="*/ 0 w 10"/>
                  <a:gd name="T17" fmla="*/ 3 h 25"/>
                  <a:gd name="T18" fmla="*/ 0 w 10"/>
                  <a:gd name="T19" fmla="*/ 2 h 25"/>
                  <a:gd name="T20" fmla="*/ 2 w 10"/>
                  <a:gd name="T21" fmla="*/ 2 h 25"/>
                  <a:gd name="T22" fmla="*/ 2 w 10"/>
                  <a:gd name="T23" fmla="*/ 0 h 25"/>
                  <a:gd name="T24" fmla="*/ 3 w 10"/>
                  <a:gd name="T25" fmla="*/ 0 h 25"/>
                  <a:gd name="T26" fmla="*/ 5 w 10"/>
                  <a:gd name="T27" fmla="*/ 0 h 25"/>
                  <a:gd name="T28" fmla="*/ 5 w 10"/>
                  <a:gd name="T29" fmla="*/ 2 h 25"/>
                  <a:gd name="T30" fmla="*/ 7 w 10"/>
                  <a:gd name="T31" fmla="*/ 2 h 25"/>
                  <a:gd name="T32" fmla="*/ 7 w 10"/>
                  <a:gd name="T33" fmla="*/ 3 h 25"/>
                  <a:gd name="T34" fmla="*/ 10 w 10"/>
                  <a:gd name="T35" fmla="*/ 21 h 25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10" h="25">
                    <a:moveTo>
                      <a:pt x="10" y="21"/>
                    </a:moveTo>
                    <a:lnTo>
                      <a:pt x="10" y="23"/>
                    </a:lnTo>
                    <a:lnTo>
                      <a:pt x="8" y="25"/>
                    </a:lnTo>
                    <a:lnTo>
                      <a:pt x="7" y="25"/>
                    </a:lnTo>
                    <a:lnTo>
                      <a:pt x="5" y="25"/>
                    </a:lnTo>
                    <a:lnTo>
                      <a:pt x="3" y="25"/>
                    </a:lnTo>
                    <a:lnTo>
                      <a:pt x="2" y="25"/>
                    </a:lnTo>
                    <a:lnTo>
                      <a:pt x="2" y="23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5" y="2"/>
                    </a:lnTo>
                    <a:lnTo>
                      <a:pt x="7" y="2"/>
                    </a:lnTo>
                    <a:lnTo>
                      <a:pt x="7" y="3"/>
                    </a:lnTo>
                    <a:lnTo>
                      <a:pt x="10" y="21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21" name="Freeform 388"/>
              <p:cNvSpPr>
                <a:spLocks/>
              </p:cNvSpPr>
              <p:nvPr/>
            </p:nvSpPr>
            <p:spPr bwMode="auto">
              <a:xfrm>
                <a:off x="1749" y="1075"/>
                <a:ext cx="10" cy="25"/>
              </a:xfrm>
              <a:custGeom>
                <a:avLst/>
                <a:gdLst>
                  <a:gd name="T0" fmla="*/ 10 w 10"/>
                  <a:gd name="T1" fmla="*/ 21 h 25"/>
                  <a:gd name="T2" fmla="*/ 10 w 10"/>
                  <a:gd name="T3" fmla="*/ 23 h 25"/>
                  <a:gd name="T4" fmla="*/ 8 w 10"/>
                  <a:gd name="T5" fmla="*/ 23 h 25"/>
                  <a:gd name="T6" fmla="*/ 8 w 10"/>
                  <a:gd name="T7" fmla="*/ 25 h 25"/>
                  <a:gd name="T8" fmla="*/ 6 w 10"/>
                  <a:gd name="T9" fmla="*/ 25 h 25"/>
                  <a:gd name="T10" fmla="*/ 5 w 10"/>
                  <a:gd name="T11" fmla="*/ 25 h 25"/>
                  <a:gd name="T12" fmla="*/ 5 w 10"/>
                  <a:gd name="T13" fmla="*/ 23 h 25"/>
                  <a:gd name="T14" fmla="*/ 3 w 10"/>
                  <a:gd name="T15" fmla="*/ 23 h 25"/>
                  <a:gd name="T16" fmla="*/ 3 w 10"/>
                  <a:gd name="T17" fmla="*/ 21 h 25"/>
                  <a:gd name="T18" fmla="*/ 0 w 10"/>
                  <a:gd name="T19" fmla="*/ 3 h 25"/>
                  <a:gd name="T20" fmla="*/ 0 w 10"/>
                  <a:gd name="T21" fmla="*/ 2 h 25"/>
                  <a:gd name="T22" fmla="*/ 1 w 10"/>
                  <a:gd name="T23" fmla="*/ 2 h 25"/>
                  <a:gd name="T24" fmla="*/ 1 w 10"/>
                  <a:gd name="T25" fmla="*/ 0 h 25"/>
                  <a:gd name="T26" fmla="*/ 3 w 10"/>
                  <a:gd name="T27" fmla="*/ 0 h 25"/>
                  <a:gd name="T28" fmla="*/ 5 w 10"/>
                  <a:gd name="T29" fmla="*/ 0 h 25"/>
                  <a:gd name="T30" fmla="*/ 6 w 10"/>
                  <a:gd name="T31" fmla="*/ 2 h 25"/>
                  <a:gd name="T32" fmla="*/ 6 w 10"/>
                  <a:gd name="T33" fmla="*/ 3 h 25"/>
                  <a:gd name="T34" fmla="*/ 10 w 10"/>
                  <a:gd name="T35" fmla="*/ 21 h 25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10" h="25">
                    <a:moveTo>
                      <a:pt x="10" y="21"/>
                    </a:moveTo>
                    <a:lnTo>
                      <a:pt x="10" y="23"/>
                    </a:lnTo>
                    <a:lnTo>
                      <a:pt x="8" y="23"/>
                    </a:lnTo>
                    <a:lnTo>
                      <a:pt x="8" y="25"/>
                    </a:lnTo>
                    <a:lnTo>
                      <a:pt x="6" y="25"/>
                    </a:lnTo>
                    <a:lnTo>
                      <a:pt x="5" y="25"/>
                    </a:lnTo>
                    <a:lnTo>
                      <a:pt x="5" y="23"/>
                    </a:lnTo>
                    <a:lnTo>
                      <a:pt x="3" y="23"/>
                    </a:lnTo>
                    <a:lnTo>
                      <a:pt x="3" y="21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6" y="2"/>
                    </a:lnTo>
                    <a:lnTo>
                      <a:pt x="6" y="3"/>
                    </a:lnTo>
                    <a:lnTo>
                      <a:pt x="10" y="21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22" name="Freeform 389"/>
              <p:cNvSpPr>
                <a:spLocks/>
              </p:cNvSpPr>
              <p:nvPr/>
            </p:nvSpPr>
            <p:spPr bwMode="auto">
              <a:xfrm>
                <a:off x="1747" y="1057"/>
                <a:ext cx="8" cy="25"/>
              </a:xfrm>
              <a:custGeom>
                <a:avLst/>
                <a:gdLst>
                  <a:gd name="T0" fmla="*/ 8 w 8"/>
                  <a:gd name="T1" fmla="*/ 21 h 25"/>
                  <a:gd name="T2" fmla="*/ 8 w 8"/>
                  <a:gd name="T3" fmla="*/ 23 h 25"/>
                  <a:gd name="T4" fmla="*/ 8 w 8"/>
                  <a:gd name="T5" fmla="*/ 25 h 25"/>
                  <a:gd name="T6" fmla="*/ 7 w 8"/>
                  <a:gd name="T7" fmla="*/ 25 h 25"/>
                  <a:gd name="T8" fmla="*/ 5 w 8"/>
                  <a:gd name="T9" fmla="*/ 25 h 25"/>
                  <a:gd name="T10" fmla="*/ 3 w 8"/>
                  <a:gd name="T11" fmla="*/ 25 h 25"/>
                  <a:gd name="T12" fmla="*/ 3 w 8"/>
                  <a:gd name="T13" fmla="*/ 23 h 25"/>
                  <a:gd name="T14" fmla="*/ 2 w 8"/>
                  <a:gd name="T15" fmla="*/ 21 h 25"/>
                  <a:gd name="T16" fmla="*/ 0 w 8"/>
                  <a:gd name="T17" fmla="*/ 3 h 25"/>
                  <a:gd name="T18" fmla="*/ 0 w 8"/>
                  <a:gd name="T19" fmla="*/ 2 h 25"/>
                  <a:gd name="T20" fmla="*/ 0 w 8"/>
                  <a:gd name="T21" fmla="*/ 0 h 25"/>
                  <a:gd name="T22" fmla="*/ 2 w 8"/>
                  <a:gd name="T23" fmla="*/ 0 h 25"/>
                  <a:gd name="T24" fmla="*/ 3 w 8"/>
                  <a:gd name="T25" fmla="*/ 0 h 25"/>
                  <a:gd name="T26" fmla="*/ 5 w 8"/>
                  <a:gd name="T27" fmla="*/ 0 h 25"/>
                  <a:gd name="T28" fmla="*/ 7 w 8"/>
                  <a:gd name="T29" fmla="*/ 0 h 25"/>
                  <a:gd name="T30" fmla="*/ 7 w 8"/>
                  <a:gd name="T31" fmla="*/ 2 h 25"/>
                  <a:gd name="T32" fmla="*/ 7 w 8"/>
                  <a:gd name="T33" fmla="*/ 3 h 25"/>
                  <a:gd name="T34" fmla="*/ 8 w 8"/>
                  <a:gd name="T35" fmla="*/ 21 h 25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8" h="25">
                    <a:moveTo>
                      <a:pt x="8" y="21"/>
                    </a:moveTo>
                    <a:lnTo>
                      <a:pt x="8" y="23"/>
                    </a:lnTo>
                    <a:lnTo>
                      <a:pt x="8" y="25"/>
                    </a:lnTo>
                    <a:lnTo>
                      <a:pt x="7" y="25"/>
                    </a:lnTo>
                    <a:lnTo>
                      <a:pt x="5" y="25"/>
                    </a:lnTo>
                    <a:lnTo>
                      <a:pt x="3" y="25"/>
                    </a:lnTo>
                    <a:lnTo>
                      <a:pt x="3" y="23"/>
                    </a:lnTo>
                    <a:lnTo>
                      <a:pt x="2" y="21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7" y="0"/>
                    </a:lnTo>
                    <a:lnTo>
                      <a:pt x="7" y="2"/>
                    </a:lnTo>
                    <a:lnTo>
                      <a:pt x="7" y="3"/>
                    </a:lnTo>
                    <a:lnTo>
                      <a:pt x="8" y="21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23" name="Freeform 390"/>
              <p:cNvSpPr>
                <a:spLocks/>
              </p:cNvSpPr>
              <p:nvPr/>
            </p:nvSpPr>
            <p:spPr bwMode="auto">
              <a:xfrm>
                <a:off x="1745" y="1037"/>
                <a:ext cx="9" cy="25"/>
              </a:xfrm>
              <a:custGeom>
                <a:avLst/>
                <a:gdLst>
                  <a:gd name="T0" fmla="*/ 9 w 9"/>
                  <a:gd name="T1" fmla="*/ 23 h 25"/>
                  <a:gd name="T2" fmla="*/ 9 w 9"/>
                  <a:gd name="T3" fmla="*/ 25 h 25"/>
                  <a:gd name="T4" fmla="*/ 7 w 9"/>
                  <a:gd name="T5" fmla="*/ 25 h 25"/>
                  <a:gd name="T6" fmla="*/ 5 w 9"/>
                  <a:gd name="T7" fmla="*/ 25 h 25"/>
                  <a:gd name="T8" fmla="*/ 4 w 9"/>
                  <a:gd name="T9" fmla="*/ 25 h 25"/>
                  <a:gd name="T10" fmla="*/ 2 w 9"/>
                  <a:gd name="T11" fmla="*/ 25 h 25"/>
                  <a:gd name="T12" fmla="*/ 2 w 9"/>
                  <a:gd name="T13" fmla="*/ 23 h 25"/>
                  <a:gd name="T14" fmla="*/ 0 w 9"/>
                  <a:gd name="T15" fmla="*/ 5 h 25"/>
                  <a:gd name="T16" fmla="*/ 0 w 9"/>
                  <a:gd name="T17" fmla="*/ 4 h 25"/>
                  <a:gd name="T18" fmla="*/ 0 w 9"/>
                  <a:gd name="T19" fmla="*/ 2 h 25"/>
                  <a:gd name="T20" fmla="*/ 2 w 9"/>
                  <a:gd name="T21" fmla="*/ 2 h 25"/>
                  <a:gd name="T22" fmla="*/ 2 w 9"/>
                  <a:gd name="T23" fmla="*/ 0 h 25"/>
                  <a:gd name="T24" fmla="*/ 4 w 9"/>
                  <a:gd name="T25" fmla="*/ 0 h 25"/>
                  <a:gd name="T26" fmla="*/ 4 w 9"/>
                  <a:gd name="T27" fmla="*/ 2 h 25"/>
                  <a:gd name="T28" fmla="*/ 5 w 9"/>
                  <a:gd name="T29" fmla="*/ 2 h 25"/>
                  <a:gd name="T30" fmla="*/ 5 w 9"/>
                  <a:gd name="T31" fmla="*/ 4 h 25"/>
                  <a:gd name="T32" fmla="*/ 9 w 9"/>
                  <a:gd name="T33" fmla="*/ 23 h 2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9" h="25">
                    <a:moveTo>
                      <a:pt x="9" y="23"/>
                    </a:moveTo>
                    <a:lnTo>
                      <a:pt x="9" y="25"/>
                    </a:lnTo>
                    <a:lnTo>
                      <a:pt x="7" y="25"/>
                    </a:lnTo>
                    <a:lnTo>
                      <a:pt x="5" y="25"/>
                    </a:lnTo>
                    <a:lnTo>
                      <a:pt x="4" y="25"/>
                    </a:lnTo>
                    <a:lnTo>
                      <a:pt x="2" y="25"/>
                    </a:lnTo>
                    <a:lnTo>
                      <a:pt x="2" y="23"/>
                    </a:lnTo>
                    <a:lnTo>
                      <a:pt x="0" y="5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4" y="2"/>
                    </a:lnTo>
                    <a:lnTo>
                      <a:pt x="5" y="2"/>
                    </a:lnTo>
                    <a:lnTo>
                      <a:pt x="5" y="4"/>
                    </a:lnTo>
                    <a:lnTo>
                      <a:pt x="9" y="23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24" name="Freeform 391"/>
              <p:cNvSpPr>
                <a:spLocks/>
              </p:cNvSpPr>
              <p:nvPr/>
            </p:nvSpPr>
            <p:spPr bwMode="auto">
              <a:xfrm>
                <a:off x="1742" y="1021"/>
                <a:ext cx="8" cy="25"/>
              </a:xfrm>
              <a:custGeom>
                <a:avLst/>
                <a:gdLst>
                  <a:gd name="T0" fmla="*/ 8 w 8"/>
                  <a:gd name="T1" fmla="*/ 20 h 25"/>
                  <a:gd name="T2" fmla="*/ 8 w 8"/>
                  <a:gd name="T3" fmla="*/ 21 h 25"/>
                  <a:gd name="T4" fmla="*/ 8 w 8"/>
                  <a:gd name="T5" fmla="*/ 23 h 25"/>
                  <a:gd name="T6" fmla="*/ 7 w 8"/>
                  <a:gd name="T7" fmla="*/ 25 h 25"/>
                  <a:gd name="T8" fmla="*/ 5 w 8"/>
                  <a:gd name="T9" fmla="*/ 25 h 25"/>
                  <a:gd name="T10" fmla="*/ 3 w 8"/>
                  <a:gd name="T11" fmla="*/ 25 h 25"/>
                  <a:gd name="T12" fmla="*/ 3 w 8"/>
                  <a:gd name="T13" fmla="*/ 23 h 25"/>
                  <a:gd name="T14" fmla="*/ 3 w 8"/>
                  <a:gd name="T15" fmla="*/ 21 h 25"/>
                  <a:gd name="T16" fmla="*/ 0 w 8"/>
                  <a:gd name="T17" fmla="*/ 3 h 25"/>
                  <a:gd name="T18" fmla="*/ 0 w 8"/>
                  <a:gd name="T19" fmla="*/ 2 h 25"/>
                  <a:gd name="T20" fmla="*/ 0 w 8"/>
                  <a:gd name="T21" fmla="*/ 0 h 25"/>
                  <a:gd name="T22" fmla="*/ 2 w 8"/>
                  <a:gd name="T23" fmla="*/ 0 h 25"/>
                  <a:gd name="T24" fmla="*/ 3 w 8"/>
                  <a:gd name="T25" fmla="*/ 0 h 25"/>
                  <a:gd name="T26" fmla="*/ 5 w 8"/>
                  <a:gd name="T27" fmla="*/ 0 h 25"/>
                  <a:gd name="T28" fmla="*/ 5 w 8"/>
                  <a:gd name="T29" fmla="*/ 2 h 25"/>
                  <a:gd name="T30" fmla="*/ 7 w 8"/>
                  <a:gd name="T31" fmla="*/ 3 h 25"/>
                  <a:gd name="T32" fmla="*/ 8 w 8"/>
                  <a:gd name="T33" fmla="*/ 20 h 2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8" h="25">
                    <a:moveTo>
                      <a:pt x="8" y="20"/>
                    </a:moveTo>
                    <a:lnTo>
                      <a:pt x="8" y="21"/>
                    </a:lnTo>
                    <a:lnTo>
                      <a:pt x="8" y="23"/>
                    </a:lnTo>
                    <a:lnTo>
                      <a:pt x="7" y="25"/>
                    </a:lnTo>
                    <a:lnTo>
                      <a:pt x="5" y="25"/>
                    </a:lnTo>
                    <a:lnTo>
                      <a:pt x="3" y="25"/>
                    </a:lnTo>
                    <a:lnTo>
                      <a:pt x="3" y="23"/>
                    </a:lnTo>
                    <a:lnTo>
                      <a:pt x="3" y="21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5" y="2"/>
                    </a:lnTo>
                    <a:lnTo>
                      <a:pt x="7" y="3"/>
                    </a:lnTo>
                    <a:lnTo>
                      <a:pt x="8" y="20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25" name="Freeform 392"/>
              <p:cNvSpPr>
                <a:spLocks/>
              </p:cNvSpPr>
              <p:nvPr/>
            </p:nvSpPr>
            <p:spPr bwMode="auto">
              <a:xfrm>
                <a:off x="1739" y="1003"/>
                <a:ext cx="10" cy="25"/>
              </a:xfrm>
              <a:custGeom>
                <a:avLst/>
                <a:gdLst>
                  <a:gd name="T0" fmla="*/ 10 w 10"/>
                  <a:gd name="T1" fmla="*/ 21 h 25"/>
                  <a:gd name="T2" fmla="*/ 10 w 10"/>
                  <a:gd name="T3" fmla="*/ 23 h 25"/>
                  <a:gd name="T4" fmla="*/ 8 w 10"/>
                  <a:gd name="T5" fmla="*/ 23 h 25"/>
                  <a:gd name="T6" fmla="*/ 8 w 10"/>
                  <a:gd name="T7" fmla="*/ 25 h 25"/>
                  <a:gd name="T8" fmla="*/ 6 w 10"/>
                  <a:gd name="T9" fmla="*/ 25 h 25"/>
                  <a:gd name="T10" fmla="*/ 5 w 10"/>
                  <a:gd name="T11" fmla="*/ 25 h 25"/>
                  <a:gd name="T12" fmla="*/ 3 w 10"/>
                  <a:gd name="T13" fmla="*/ 25 h 25"/>
                  <a:gd name="T14" fmla="*/ 3 w 10"/>
                  <a:gd name="T15" fmla="*/ 23 h 25"/>
                  <a:gd name="T16" fmla="*/ 3 w 10"/>
                  <a:gd name="T17" fmla="*/ 21 h 25"/>
                  <a:gd name="T18" fmla="*/ 0 w 10"/>
                  <a:gd name="T19" fmla="*/ 5 h 25"/>
                  <a:gd name="T20" fmla="*/ 0 w 10"/>
                  <a:gd name="T21" fmla="*/ 3 h 25"/>
                  <a:gd name="T22" fmla="*/ 0 w 10"/>
                  <a:gd name="T23" fmla="*/ 2 h 25"/>
                  <a:gd name="T24" fmla="*/ 2 w 10"/>
                  <a:gd name="T25" fmla="*/ 2 h 25"/>
                  <a:gd name="T26" fmla="*/ 3 w 10"/>
                  <a:gd name="T27" fmla="*/ 2 h 25"/>
                  <a:gd name="T28" fmla="*/ 3 w 10"/>
                  <a:gd name="T29" fmla="*/ 0 h 25"/>
                  <a:gd name="T30" fmla="*/ 5 w 10"/>
                  <a:gd name="T31" fmla="*/ 2 h 25"/>
                  <a:gd name="T32" fmla="*/ 6 w 10"/>
                  <a:gd name="T33" fmla="*/ 2 h 25"/>
                  <a:gd name="T34" fmla="*/ 6 w 10"/>
                  <a:gd name="T35" fmla="*/ 3 h 25"/>
                  <a:gd name="T36" fmla="*/ 10 w 10"/>
                  <a:gd name="T37" fmla="*/ 21 h 25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10" h="25">
                    <a:moveTo>
                      <a:pt x="10" y="21"/>
                    </a:moveTo>
                    <a:lnTo>
                      <a:pt x="10" y="23"/>
                    </a:lnTo>
                    <a:lnTo>
                      <a:pt x="8" y="23"/>
                    </a:lnTo>
                    <a:lnTo>
                      <a:pt x="8" y="25"/>
                    </a:lnTo>
                    <a:lnTo>
                      <a:pt x="6" y="25"/>
                    </a:lnTo>
                    <a:lnTo>
                      <a:pt x="5" y="25"/>
                    </a:lnTo>
                    <a:lnTo>
                      <a:pt x="3" y="25"/>
                    </a:lnTo>
                    <a:lnTo>
                      <a:pt x="3" y="23"/>
                    </a:lnTo>
                    <a:lnTo>
                      <a:pt x="3" y="21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3" y="2"/>
                    </a:lnTo>
                    <a:lnTo>
                      <a:pt x="3" y="0"/>
                    </a:lnTo>
                    <a:lnTo>
                      <a:pt x="5" y="2"/>
                    </a:lnTo>
                    <a:lnTo>
                      <a:pt x="6" y="2"/>
                    </a:lnTo>
                    <a:lnTo>
                      <a:pt x="6" y="3"/>
                    </a:lnTo>
                    <a:lnTo>
                      <a:pt x="10" y="21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26" name="Freeform 393"/>
              <p:cNvSpPr>
                <a:spLocks/>
              </p:cNvSpPr>
              <p:nvPr/>
            </p:nvSpPr>
            <p:spPr bwMode="auto">
              <a:xfrm>
                <a:off x="1737" y="987"/>
                <a:ext cx="8" cy="24"/>
              </a:xfrm>
              <a:custGeom>
                <a:avLst/>
                <a:gdLst>
                  <a:gd name="T0" fmla="*/ 8 w 8"/>
                  <a:gd name="T1" fmla="*/ 19 h 24"/>
                  <a:gd name="T2" fmla="*/ 8 w 8"/>
                  <a:gd name="T3" fmla="*/ 21 h 24"/>
                  <a:gd name="T4" fmla="*/ 8 w 8"/>
                  <a:gd name="T5" fmla="*/ 23 h 24"/>
                  <a:gd name="T6" fmla="*/ 8 w 8"/>
                  <a:gd name="T7" fmla="*/ 24 h 24"/>
                  <a:gd name="T8" fmla="*/ 7 w 8"/>
                  <a:gd name="T9" fmla="*/ 24 h 24"/>
                  <a:gd name="T10" fmla="*/ 5 w 8"/>
                  <a:gd name="T11" fmla="*/ 24 h 24"/>
                  <a:gd name="T12" fmla="*/ 4 w 8"/>
                  <a:gd name="T13" fmla="*/ 24 h 24"/>
                  <a:gd name="T14" fmla="*/ 4 w 8"/>
                  <a:gd name="T15" fmla="*/ 23 h 24"/>
                  <a:gd name="T16" fmla="*/ 2 w 8"/>
                  <a:gd name="T17" fmla="*/ 21 h 24"/>
                  <a:gd name="T18" fmla="*/ 0 w 8"/>
                  <a:gd name="T19" fmla="*/ 5 h 24"/>
                  <a:gd name="T20" fmla="*/ 0 w 8"/>
                  <a:gd name="T21" fmla="*/ 3 h 24"/>
                  <a:gd name="T22" fmla="*/ 0 w 8"/>
                  <a:gd name="T23" fmla="*/ 1 h 24"/>
                  <a:gd name="T24" fmla="*/ 2 w 8"/>
                  <a:gd name="T25" fmla="*/ 1 h 24"/>
                  <a:gd name="T26" fmla="*/ 2 w 8"/>
                  <a:gd name="T27" fmla="*/ 0 h 24"/>
                  <a:gd name="T28" fmla="*/ 4 w 8"/>
                  <a:gd name="T29" fmla="*/ 0 h 24"/>
                  <a:gd name="T30" fmla="*/ 5 w 8"/>
                  <a:gd name="T31" fmla="*/ 0 h 24"/>
                  <a:gd name="T32" fmla="*/ 5 w 8"/>
                  <a:gd name="T33" fmla="*/ 1 h 24"/>
                  <a:gd name="T34" fmla="*/ 7 w 8"/>
                  <a:gd name="T35" fmla="*/ 1 h 24"/>
                  <a:gd name="T36" fmla="*/ 7 w 8"/>
                  <a:gd name="T37" fmla="*/ 3 h 24"/>
                  <a:gd name="T38" fmla="*/ 8 w 8"/>
                  <a:gd name="T39" fmla="*/ 19 h 24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8" h="24">
                    <a:moveTo>
                      <a:pt x="8" y="19"/>
                    </a:moveTo>
                    <a:lnTo>
                      <a:pt x="8" y="21"/>
                    </a:lnTo>
                    <a:lnTo>
                      <a:pt x="8" y="23"/>
                    </a:lnTo>
                    <a:lnTo>
                      <a:pt x="8" y="24"/>
                    </a:lnTo>
                    <a:lnTo>
                      <a:pt x="7" y="24"/>
                    </a:lnTo>
                    <a:lnTo>
                      <a:pt x="5" y="24"/>
                    </a:lnTo>
                    <a:lnTo>
                      <a:pt x="4" y="24"/>
                    </a:lnTo>
                    <a:lnTo>
                      <a:pt x="4" y="23"/>
                    </a:lnTo>
                    <a:lnTo>
                      <a:pt x="2" y="21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5" y="0"/>
                    </a:lnTo>
                    <a:lnTo>
                      <a:pt x="5" y="1"/>
                    </a:lnTo>
                    <a:lnTo>
                      <a:pt x="7" y="1"/>
                    </a:lnTo>
                    <a:lnTo>
                      <a:pt x="7" y="3"/>
                    </a:lnTo>
                    <a:lnTo>
                      <a:pt x="8" y="19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27" name="Freeform 394"/>
              <p:cNvSpPr>
                <a:spLocks/>
              </p:cNvSpPr>
              <p:nvPr/>
            </p:nvSpPr>
            <p:spPr bwMode="auto">
              <a:xfrm>
                <a:off x="1734" y="970"/>
                <a:ext cx="10" cy="25"/>
              </a:xfrm>
              <a:custGeom>
                <a:avLst/>
                <a:gdLst>
                  <a:gd name="T0" fmla="*/ 10 w 10"/>
                  <a:gd name="T1" fmla="*/ 20 h 25"/>
                  <a:gd name="T2" fmla="*/ 10 w 10"/>
                  <a:gd name="T3" fmla="*/ 22 h 25"/>
                  <a:gd name="T4" fmla="*/ 8 w 10"/>
                  <a:gd name="T5" fmla="*/ 23 h 25"/>
                  <a:gd name="T6" fmla="*/ 7 w 10"/>
                  <a:gd name="T7" fmla="*/ 25 h 25"/>
                  <a:gd name="T8" fmla="*/ 5 w 10"/>
                  <a:gd name="T9" fmla="*/ 25 h 25"/>
                  <a:gd name="T10" fmla="*/ 5 w 10"/>
                  <a:gd name="T11" fmla="*/ 23 h 25"/>
                  <a:gd name="T12" fmla="*/ 3 w 10"/>
                  <a:gd name="T13" fmla="*/ 22 h 25"/>
                  <a:gd name="T14" fmla="*/ 0 w 10"/>
                  <a:gd name="T15" fmla="*/ 5 h 25"/>
                  <a:gd name="T16" fmla="*/ 0 w 10"/>
                  <a:gd name="T17" fmla="*/ 4 h 25"/>
                  <a:gd name="T18" fmla="*/ 0 w 10"/>
                  <a:gd name="T19" fmla="*/ 2 h 25"/>
                  <a:gd name="T20" fmla="*/ 2 w 10"/>
                  <a:gd name="T21" fmla="*/ 2 h 25"/>
                  <a:gd name="T22" fmla="*/ 3 w 10"/>
                  <a:gd name="T23" fmla="*/ 0 h 25"/>
                  <a:gd name="T24" fmla="*/ 5 w 10"/>
                  <a:gd name="T25" fmla="*/ 0 h 25"/>
                  <a:gd name="T26" fmla="*/ 7 w 10"/>
                  <a:gd name="T27" fmla="*/ 2 h 25"/>
                  <a:gd name="T28" fmla="*/ 8 w 10"/>
                  <a:gd name="T29" fmla="*/ 2 h 25"/>
                  <a:gd name="T30" fmla="*/ 8 w 10"/>
                  <a:gd name="T31" fmla="*/ 4 h 25"/>
                  <a:gd name="T32" fmla="*/ 10 w 10"/>
                  <a:gd name="T33" fmla="*/ 20 h 2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10" h="25">
                    <a:moveTo>
                      <a:pt x="10" y="20"/>
                    </a:moveTo>
                    <a:lnTo>
                      <a:pt x="10" y="22"/>
                    </a:lnTo>
                    <a:lnTo>
                      <a:pt x="8" y="23"/>
                    </a:lnTo>
                    <a:lnTo>
                      <a:pt x="7" y="25"/>
                    </a:lnTo>
                    <a:lnTo>
                      <a:pt x="5" y="25"/>
                    </a:lnTo>
                    <a:lnTo>
                      <a:pt x="5" y="23"/>
                    </a:lnTo>
                    <a:lnTo>
                      <a:pt x="3" y="22"/>
                    </a:lnTo>
                    <a:lnTo>
                      <a:pt x="0" y="5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7" y="2"/>
                    </a:lnTo>
                    <a:lnTo>
                      <a:pt x="8" y="2"/>
                    </a:lnTo>
                    <a:lnTo>
                      <a:pt x="8" y="4"/>
                    </a:lnTo>
                    <a:lnTo>
                      <a:pt x="10" y="20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28" name="Freeform 395"/>
              <p:cNvSpPr>
                <a:spLocks/>
              </p:cNvSpPr>
              <p:nvPr/>
            </p:nvSpPr>
            <p:spPr bwMode="auto">
              <a:xfrm>
                <a:off x="1732" y="954"/>
                <a:ext cx="10" cy="23"/>
              </a:xfrm>
              <a:custGeom>
                <a:avLst/>
                <a:gdLst>
                  <a:gd name="T0" fmla="*/ 10 w 10"/>
                  <a:gd name="T1" fmla="*/ 20 h 23"/>
                  <a:gd name="T2" fmla="*/ 10 w 10"/>
                  <a:gd name="T3" fmla="*/ 21 h 23"/>
                  <a:gd name="T4" fmla="*/ 9 w 10"/>
                  <a:gd name="T5" fmla="*/ 21 h 23"/>
                  <a:gd name="T6" fmla="*/ 9 w 10"/>
                  <a:gd name="T7" fmla="*/ 23 h 23"/>
                  <a:gd name="T8" fmla="*/ 7 w 10"/>
                  <a:gd name="T9" fmla="*/ 23 h 23"/>
                  <a:gd name="T10" fmla="*/ 5 w 10"/>
                  <a:gd name="T11" fmla="*/ 23 h 23"/>
                  <a:gd name="T12" fmla="*/ 4 w 10"/>
                  <a:gd name="T13" fmla="*/ 23 h 23"/>
                  <a:gd name="T14" fmla="*/ 4 w 10"/>
                  <a:gd name="T15" fmla="*/ 21 h 23"/>
                  <a:gd name="T16" fmla="*/ 2 w 10"/>
                  <a:gd name="T17" fmla="*/ 21 h 23"/>
                  <a:gd name="T18" fmla="*/ 0 w 10"/>
                  <a:gd name="T19" fmla="*/ 5 h 23"/>
                  <a:gd name="T20" fmla="*/ 0 w 10"/>
                  <a:gd name="T21" fmla="*/ 3 h 23"/>
                  <a:gd name="T22" fmla="*/ 0 w 10"/>
                  <a:gd name="T23" fmla="*/ 2 h 23"/>
                  <a:gd name="T24" fmla="*/ 2 w 10"/>
                  <a:gd name="T25" fmla="*/ 2 h 23"/>
                  <a:gd name="T26" fmla="*/ 2 w 10"/>
                  <a:gd name="T27" fmla="*/ 0 h 23"/>
                  <a:gd name="T28" fmla="*/ 4 w 10"/>
                  <a:gd name="T29" fmla="*/ 0 h 23"/>
                  <a:gd name="T30" fmla="*/ 5 w 10"/>
                  <a:gd name="T31" fmla="*/ 0 h 23"/>
                  <a:gd name="T32" fmla="*/ 7 w 10"/>
                  <a:gd name="T33" fmla="*/ 2 h 23"/>
                  <a:gd name="T34" fmla="*/ 7 w 10"/>
                  <a:gd name="T35" fmla="*/ 3 h 23"/>
                  <a:gd name="T36" fmla="*/ 10 w 10"/>
                  <a:gd name="T37" fmla="*/ 20 h 23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10" h="23">
                    <a:moveTo>
                      <a:pt x="10" y="20"/>
                    </a:moveTo>
                    <a:lnTo>
                      <a:pt x="10" y="21"/>
                    </a:lnTo>
                    <a:lnTo>
                      <a:pt x="9" y="21"/>
                    </a:lnTo>
                    <a:lnTo>
                      <a:pt x="9" y="23"/>
                    </a:lnTo>
                    <a:lnTo>
                      <a:pt x="7" y="23"/>
                    </a:lnTo>
                    <a:lnTo>
                      <a:pt x="5" y="23"/>
                    </a:lnTo>
                    <a:lnTo>
                      <a:pt x="4" y="23"/>
                    </a:lnTo>
                    <a:lnTo>
                      <a:pt x="4" y="21"/>
                    </a:lnTo>
                    <a:lnTo>
                      <a:pt x="2" y="21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5" y="0"/>
                    </a:lnTo>
                    <a:lnTo>
                      <a:pt x="7" y="2"/>
                    </a:lnTo>
                    <a:lnTo>
                      <a:pt x="7" y="3"/>
                    </a:lnTo>
                    <a:lnTo>
                      <a:pt x="10" y="20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29" name="Freeform 396"/>
              <p:cNvSpPr>
                <a:spLocks/>
              </p:cNvSpPr>
              <p:nvPr/>
            </p:nvSpPr>
            <p:spPr bwMode="auto">
              <a:xfrm>
                <a:off x="1731" y="939"/>
                <a:ext cx="8" cy="23"/>
              </a:xfrm>
              <a:custGeom>
                <a:avLst/>
                <a:gdLst>
                  <a:gd name="T0" fmla="*/ 8 w 8"/>
                  <a:gd name="T1" fmla="*/ 18 h 23"/>
                  <a:gd name="T2" fmla="*/ 8 w 8"/>
                  <a:gd name="T3" fmla="*/ 20 h 23"/>
                  <a:gd name="T4" fmla="*/ 8 w 8"/>
                  <a:gd name="T5" fmla="*/ 22 h 23"/>
                  <a:gd name="T6" fmla="*/ 6 w 8"/>
                  <a:gd name="T7" fmla="*/ 22 h 23"/>
                  <a:gd name="T8" fmla="*/ 6 w 8"/>
                  <a:gd name="T9" fmla="*/ 23 h 23"/>
                  <a:gd name="T10" fmla="*/ 5 w 8"/>
                  <a:gd name="T11" fmla="*/ 23 h 23"/>
                  <a:gd name="T12" fmla="*/ 3 w 8"/>
                  <a:gd name="T13" fmla="*/ 22 h 23"/>
                  <a:gd name="T14" fmla="*/ 3 w 8"/>
                  <a:gd name="T15" fmla="*/ 20 h 23"/>
                  <a:gd name="T16" fmla="*/ 1 w 8"/>
                  <a:gd name="T17" fmla="*/ 20 h 23"/>
                  <a:gd name="T18" fmla="*/ 0 w 8"/>
                  <a:gd name="T19" fmla="*/ 4 h 23"/>
                  <a:gd name="T20" fmla="*/ 0 w 8"/>
                  <a:gd name="T21" fmla="*/ 2 h 23"/>
                  <a:gd name="T22" fmla="*/ 0 w 8"/>
                  <a:gd name="T23" fmla="*/ 0 h 23"/>
                  <a:gd name="T24" fmla="*/ 1 w 8"/>
                  <a:gd name="T25" fmla="*/ 0 h 23"/>
                  <a:gd name="T26" fmla="*/ 3 w 8"/>
                  <a:gd name="T27" fmla="*/ 0 h 23"/>
                  <a:gd name="T28" fmla="*/ 5 w 8"/>
                  <a:gd name="T29" fmla="*/ 0 h 23"/>
                  <a:gd name="T30" fmla="*/ 6 w 8"/>
                  <a:gd name="T31" fmla="*/ 0 h 23"/>
                  <a:gd name="T32" fmla="*/ 6 w 8"/>
                  <a:gd name="T33" fmla="*/ 2 h 23"/>
                  <a:gd name="T34" fmla="*/ 8 w 8"/>
                  <a:gd name="T35" fmla="*/ 18 h 23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8" h="23">
                    <a:moveTo>
                      <a:pt x="8" y="18"/>
                    </a:moveTo>
                    <a:lnTo>
                      <a:pt x="8" y="20"/>
                    </a:lnTo>
                    <a:lnTo>
                      <a:pt x="8" y="22"/>
                    </a:lnTo>
                    <a:lnTo>
                      <a:pt x="6" y="22"/>
                    </a:lnTo>
                    <a:lnTo>
                      <a:pt x="6" y="23"/>
                    </a:lnTo>
                    <a:lnTo>
                      <a:pt x="5" y="23"/>
                    </a:lnTo>
                    <a:lnTo>
                      <a:pt x="3" y="22"/>
                    </a:lnTo>
                    <a:lnTo>
                      <a:pt x="3" y="20"/>
                    </a:lnTo>
                    <a:lnTo>
                      <a:pt x="1" y="20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6" y="0"/>
                    </a:lnTo>
                    <a:lnTo>
                      <a:pt x="6" y="2"/>
                    </a:lnTo>
                    <a:lnTo>
                      <a:pt x="8" y="18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30" name="Freeform 397"/>
              <p:cNvSpPr>
                <a:spLocks/>
              </p:cNvSpPr>
              <p:nvPr/>
            </p:nvSpPr>
            <p:spPr bwMode="auto">
              <a:xfrm>
                <a:off x="1729" y="923"/>
                <a:ext cx="8" cy="23"/>
              </a:xfrm>
              <a:custGeom>
                <a:avLst/>
                <a:gdLst>
                  <a:gd name="T0" fmla="*/ 8 w 8"/>
                  <a:gd name="T1" fmla="*/ 18 h 23"/>
                  <a:gd name="T2" fmla="*/ 8 w 8"/>
                  <a:gd name="T3" fmla="*/ 20 h 23"/>
                  <a:gd name="T4" fmla="*/ 8 w 8"/>
                  <a:gd name="T5" fmla="*/ 21 h 23"/>
                  <a:gd name="T6" fmla="*/ 7 w 8"/>
                  <a:gd name="T7" fmla="*/ 21 h 23"/>
                  <a:gd name="T8" fmla="*/ 7 w 8"/>
                  <a:gd name="T9" fmla="*/ 23 h 23"/>
                  <a:gd name="T10" fmla="*/ 5 w 8"/>
                  <a:gd name="T11" fmla="*/ 23 h 23"/>
                  <a:gd name="T12" fmla="*/ 3 w 8"/>
                  <a:gd name="T13" fmla="*/ 23 h 23"/>
                  <a:gd name="T14" fmla="*/ 2 w 8"/>
                  <a:gd name="T15" fmla="*/ 23 h 23"/>
                  <a:gd name="T16" fmla="*/ 2 w 8"/>
                  <a:gd name="T17" fmla="*/ 21 h 23"/>
                  <a:gd name="T18" fmla="*/ 2 w 8"/>
                  <a:gd name="T19" fmla="*/ 20 h 23"/>
                  <a:gd name="T20" fmla="*/ 0 w 8"/>
                  <a:gd name="T21" fmla="*/ 3 h 23"/>
                  <a:gd name="T22" fmla="*/ 0 w 8"/>
                  <a:gd name="T23" fmla="*/ 2 h 23"/>
                  <a:gd name="T24" fmla="*/ 0 w 8"/>
                  <a:gd name="T25" fmla="*/ 0 h 23"/>
                  <a:gd name="T26" fmla="*/ 2 w 8"/>
                  <a:gd name="T27" fmla="*/ 0 h 23"/>
                  <a:gd name="T28" fmla="*/ 3 w 8"/>
                  <a:gd name="T29" fmla="*/ 0 h 23"/>
                  <a:gd name="T30" fmla="*/ 5 w 8"/>
                  <a:gd name="T31" fmla="*/ 0 h 23"/>
                  <a:gd name="T32" fmla="*/ 5 w 8"/>
                  <a:gd name="T33" fmla="*/ 2 h 23"/>
                  <a:gd name="T34" fmla="*/ 5 w 8"/>
                  <a:gd name="T35" fmla="*/ 3 h 23"/>
                  <a:gd name="T36" fmla="*/ 8 w 8"/>
                  <a:gd name="T37" fmla="*/ 18 h 23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8" h="23">
                    <a:moveTo>
                      <a:pt x="8" y="18"/>
                    </a:moveTo>
                    <a:lnTo>
                      <a:pt x="8" y="20"/>
                    </a:lnTo>
                    <a:lnTo>
                      <a:pt x="8" y="21"/>
                    </a:lnTo>
                    <a:lnTo>
                      <a:pt x="7" y="21"/>
                    </a:lnTo>
                    <a:lnTo>
                      <a:pt x="7" y="23"/>
                    </a:lnTo>
                    <a:lnTo>
                      <a:pt x="5" y="23"/>
                    </a:lnTo>
                    <a:lnTo>
                      <a:pt x="3" y="23"/>
                    </a:lnTo>
                    <a:lnTo>
                      <a:pt x="2" y="23"/>
                    </a:lnTo>
                    <a:lnTo>
                      <a:pt x="2" y="21"/>
                    </a:lnTo>
                    <a:lnTo>
                      <a:pt x="2" y="20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5" y="2"/>
                    </a:lnTo>
                    <a:lnTo>
                      <a:pt x="5" y="3"/>
                    </a:lnTo>
                    <a:lnTo>
                      <a:pt x="8" y="18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31" name="Freeform 398"/>
              <p:cNvSpPr>
                <a:spLocks/>
              </p:cNvSpPr>
              <p:nvPr/>
            </p:nvSpPr>
            <p:spPr bwMode="auto">
              <a:xfrm>
                <a:off x="1726" y="908"/>
                <a:ext cx="8" cy="21"/>
              </a:xfrm>
              <a:custGeom>
                <a:avLst/>
                <a:gdLst>
                  <a:gd name="T0" fmla="*/ 8 w 8"/>
                  <a:gd name="T1" fmla="*/ 18 h 21"/>
                  <a:gd name="T2" fmla="*/ 8 w 8"/>
                  <a:gd name="T3" fmla="*/ 20 h 21"/>
                  <a:gd name="T4" fmla="*/ 8 w 8"/>
                  <a:gd name="T5" fmla="*/ 21 h 21"/>
                  <a:gd name="T6" fmla="*/ 6 w 8"/>
                  <a:gd name="T7" fmla="*/ 21 h 21"/>
                  <a:gd name="T8" fmla="*/ 5 w 8"/>
                  <a:gd name="T9" fmla="*/ 21 h 21"/>
                  <a:gd name="T10" fmla="*/ 3 w 8"/>
                  <a:gd name="T11" fmla="*/ 21 h 21"/>
                  <a:gd name="T12" fmla="*/ 3 w 8"/>
                  <a:gd name="T13" fmla="*/ 20 h 21"/>
                  <a:gd name="T14" fmla="*/ 3 w 8"/>
                  <a:gd name="T15" fmla="*/ 18 h 21"/>
                  <a:gd name="T16" fmla="*/ 0 w 8"/>
                  <a:gd name="T17" fmla="*/ 3 h 21"/>
                  <a:gd name="T18" fmla="*/ 0 w 8"/>
                  <a:gd name="T19" fmla="*/ 2 h 21"/>
                  <a:gd name="T20" fmla="*/ 1 w 8"/>
                  <a:gd name="T21" fmla="*/ 0 h 21"/>
                  <a:gd name="T22" fmla="*/ 3 w 8"/>
                  <a:gd name="T23" fmla="*/ 0 h 21"/>
                  <a:gd name="T24" fmla="*/ 5 w 8"/>
                  <a:gd name="T25" fmla="*/ 0 h 21"/>
                  <a:gd name="T26" fmla="*/ 5 w 8"/>
                  <a:gd name="T27" fmla="*/ 2 h 21"/>
                  <a:gd name="T28" fmla="*/ 6 w 8"/>
                  <a:gd name="T29" fmla="*/ 2 h 21"/>
                  <a:gd name="T30" fmla="*/ 8 w 8"/>
                  <a:gd name="T31" fmla="*/ 18 h 21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8" h="21">
                    <a:moveTo>
                      <a:pt x="8" y="18"/>
                    </a:moveTo>
                    <a:lnTo>
                      <a:pt x="8" y="20"/>
                    </a:lnTo>
                    <a:lnTo>
                      <a:pt x="8" y="21"/>
                    </a:lnTo>
                    <a:lnTo>
                      <a:pt x="6" y="21"/>
                    </a:lnTo>
                    <a:lnTo>
                      <a:pt x="5" y="21"/>
                    </a:lnTo>
                    <a:lnTo>
                      <a:pt x="3" y="21"/>
                    </a:lnTo>
                    <a:lnTo>
                      <a:pt x="3" y="20"/>
                    </a:lnTo>
                    <a:lnTo>
                      <a:pt x="3" y="18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5" y="2"/>
                    </a:lnTo>
                    <a:lnTo>
                      <a:pt x="6" y="2"/>
                    </a:lnTo>
                    <a:lnTo>
                      <a:pt x="8" y="18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32" name="Freeform 399"/>
              <p:cNvSpPr>
                <a:spLocks/>
              </p:cNvSpPr>
              <p:nvPr/>
            </p:nvSpPr>
            <p:spPr bwMode="auto">
              <a:xfrm>
                <a:off x="1723" y="893"/>
                <a:ext cx="9" cy="22"/>
              </a:xfrm>
              <a:custGeom>
                <a:avLst/>
                <a:gdLst>
                  <a:gd name="T0" fmla="*/ 9 w 9"/>
                  <a:gd name="T1" fmla="*/ 17 h 22"/>
                  <a:gd name="T2" fmla="*/ 9 w 9"/>
                  <a:gd name="T3" fmla="*/ 18 h 22"/>
                  <a:gd name="T4" fmla="*/ 9 w 9"/>
                  <a:gd name="T5" fmla="*/ 20 h 22"/>
                  <a:gd name="T6" fmla="*/ 8 w 9"/>
                  <a:gd name="T7" fmla="*/ 20 h 22"/>
                  <a:gd name="T8" fmla="*/ 8 w 9"/>
                  <a:gd name="T9" fmla="*/ 22 h 22"/>
                  <a:gd name="T10" fmla="*/ 6 w 9"/>
                  <a:gd name="T11" fmla="*/ 22 h 22"/>
                  <a:gd name="T12" fmla="*/ 4 w 9"/>
                  <a:gd name="T13" fmla="*/ 22 h 22"/>
                  <a:gd name="T14" fmla="*/ 4 w 9"/>
                  <a:gd name="T15" fmla="*/ 20 h 22"/>
                  <a:gd name="T16" fmla="*/ 3 w 9"/>
                  <a:gd name="T17" fmla="*/ 20 h 22"/>
                  <a:gd name="T18" fmla="*/ 3 w 9"/>
                  <a:gd name="T19" fmla="*/ 18 h 22"/>
                  <a:gd name="T20" fmla="*/ 0 w 9"/>
                  <a:gd name="T21" fmla="*/ 4 h 22"/>
                  <a:gd name="T22" fmla="*/ 1 w 9"/>
                  <a:gd name="T23" fmla="*/ 2 h 22"/>
                  <a:gd name="T24" fmla="*/ 1 w 9"/>
                  <a:gd name="T25" fmla="*/ 0 h 22"/>
                  <a:gd name="T26" fmla="*/ 3 w 9"/>
                  <a:gd name="T27" fmla="*/ 0 h 22"/>
                  <a:gd name="T28" fmla="*/ 4 w 9"/>
                  <a:gd name="T29" fmla="*/ 0 h 22"/>
                  <a:gd name="T30" fmla="*/ 6 w 9"/>
                  <a:gd name="T31" fmla="*/ 0 h 22"/>
                  <a:gd name="T32" fmla="*/ 6 w 9"/>
                  <a:gd name="T33" fmla="*/ 2 h 22"/>
                  <a:gd name="T34" fmla="*/ 8 w 9"/>
                  <a:gd name="T35" fmla="*/ 2 h 22"/>
                  <a:gd name="T36" fmla="*/ 8 w 9"/>
                  <a:gd name="T37" fmla="*/ 4 h 22"/>
                  <a:gd name="T38" fmla="*/ 9 w 9"/>
                  <a:gd name="T39" fmla="*/ 17 h 22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9" h="22">
                    <a:moveTo>
                      <a:pt x="9" y="17"/>
                    </a:moveTo>
                    <a:lnTo>
                      <a:pt x="9" y="18"/>
                    </a:lnTo>
                    <a:lnTo>
                      <a:pt x="9" y="20"/>
                    </a:lnTo>
                    <a:lnTo>
                      <a:pt x="8" y="20"/>
                    </a:lnTo>
                    <a:lnTo>
                      <a:pt x="8" y="22"/>
                    </a:lnTo>
                    <a:lnTo>
                      <a:pt x="6" y="22"/>
                    </a:lnTo>
                    <a:lnTo>
                      <a:pt x="4" y="22"/>
                    </a:lnTo>
                    <a:lnTo>
                      <a:pt x="4" y="20"/>
                    </a:lnTo>
                    <a:lnTo>
                      <a:pt x="3" y="20"/>
                    </a:lnTo>
                    <a:lnTo>
                      <a:pt x="3" y="18"/>
                    </a:lnTo>
                    <a:lnTo>
                      <a:pt x="0" y="4"/>
                    </a:lnTo>
                    <a:lnTo>
                      <a:pt x="1" y="2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4" y="0"/>
                    </a:lnTo>
                    <a:lnTo>
                      <a:pt x="6" y="0"/>
                    </a:lnTo>
                    <a:lnTo>
                      <a:pt x="6" y="2"/>
                    </a:lnTo>
                    <a:lnTo>
                      <a:pt x="8" y="2"/>
                    </a:lnTo>
                    <a:lnTo>
                      <a:pt x="8" y="4"/>
                    </a:lnTo>
                    <a:lnTo>
                      <a:pt x="9" y="17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33" name="Freeform 400"/>
              <p:cNvSpPr>
                <a:spLocks/>
              </p:cNvSpPr>
              <p:nvPr/>
            </p:nvSpPr>
            <p:spPr bwMode="auto">
              <a:xfrm>
                <a:off x="1721" y="880"/>
                <a:ext cx="10" cy="20"/>
              </a:xfrm>
              <a:custGeom>
                <a:avLst/>
                <a:gdLst>
                  <a:gd name="T0" fmla="*/ 10 w 10"/>
                  <a:gd name="T1" fmla="*/ 17 h 20"/>
                  <a:gd name="T2" fmla="*/ 10 w 10"/>
                  <a:gd name="T3" fmla="*/ 18 h 20"/>
                  <a:gd name="T4" fmla="*/ 8 w 10"/>
                  <a:gd name="T5" fmla="*/ 18 h 20"/>
                  <a:gd name="T6" fmla="*/ 8 w 10"/>
                  <a:gd name="T7" fmla="*/ 20 h 20"/>
                  <a:gd name="T8" fmla="*/ 6 w 10"/>
                  <a:gd name="T9" fmla="*/ 20 h 20"/>
                  <a:gd name="T10" fmla="*/ 5 w 10"/>
                  <a:gd name="T11" fmla="*/ 20 h 20"/>
                  <a:gd name="T12" fmla="*/ 5 w 10"/>
                  <a:gd name="T13" fmla="*/ 18 h 20"/>
                  <a:gd name="T14" fmla="*/ 3 w 10"/>
                  <a:gd name="T15" fmla="*/ 18 h 20"/>
                  <a:gd name="T16" fmla="*/ 2 w 10"/>
                  <a:gd name="T17" fmla="*/ 17 h 20"/>
                  <a:gd name="T18" fmla="*/ 0 w 10"/>
                  <a:gd name="T19" fmla="*/ 2 h 20"/>
                  <a:gd name="T20" fmla="*/ 2 w 10"/>
                  <a:gd name="T21" fmla="*/ 2 h 20"/>
                  <a:gd name="T22" fmla="*/ 2 w 10"/>
                  <a:gd name="T23" fmla="*/ 0 h 20"/>
                  <a:gd name="T24" fmla="*/ 3 w 10"/>
                  <a:gd name="T25" fmla="*/ 0 h 20"/>
                  <a:gd name="T26" fmla="*/ 5 w 10"/>
                  <a:gd name="T27" fmla="*/ 0 h 20"/>
                  <a:gd name="T28" fmla="*/ 6 w 10"/>
                  <a:gd name="T29" fmla="*/ 0 h 20"/>
                  <a:gd name="T30" fmla="*/ 8 w 10"/>
                  <a:gd name="T31" fmla="*/ 0 h 20"/>
                  <a:gd name="T32" fmla="*/ 8 w 10"/>
                  <a:gd name="T33" fmla="*/ 2 h 20"/>
                  <a:gd name="T34" fmla="*/ 10 w 10"/>
                  <a:gd name="T35" fmla="*/ 17 h 20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10" h="20">
                    <a:moveTo>
                      <a:pt x="10" y="17"/>
                    </a:moveTo>
                    <a:lnTo>
                      <a:pt x="10" y="18"/>
                    </a:lnTo>
                    <a:lnTo>
                      <a:pt x="8" y="18"/>
                    </a:lnTo>
                    <a:lnTo>
                      <a:pt x="8" y="20"/>
                    </a:lnTo>
                    <a:lnTo>
                      <a:pt x="6" y="20"/>
                    </a:lnTo>
                    <a:lnTo>
                      <a:pt x="5" y="20"/>
                    </a:lnTo>
                    <a:lnTo>
                      <a:pt x="5" y="18"/>
                    </a:lnTo>
                    <a:lnTo>
                      <a:pt x="3" y="18"/>
                    </a:lnTo>
                    <a:lnTo>
                      <a:pt x="2" y="17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6" y="0"/>
                    </a:lnTo>
                    <a:lnTo>
                      <a:pt x="8" y="0"/>
                    </a:lnTo>
                    <a:lnTo>
                      <a:pt x="8" y="2"/>
                    </a:lnTo>
                    <a:lnTo>
                      <a:pt x="10" y="17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34" name="Freeform 401"/>
              <p:cNvSpPr>
                <a:spLocks/>
              </p:cNvSpPr>
              <p:nvPr/>
            </p:nvSpPr>
            <p:spPr bwMode="auto">
              <a:xfrm>
                <a:off x="1719" y="866"/>
                <a:ext cx="10" cy="19"/>
              </a:xfrm>
              <a:custGeom>
                <a:avLst/>
                <a:gdLst>
                  <a:gd name="T0" fmla="*/ 10 w 10"/>
                  <a:gd name="T1" fmla="*/ 16 h 19"/>
                  <a:gd name="T2" fmla="*/ 10 w 10"/>
                  <a:gd name="T3" fmla="*/ 18 h 19"/>
                  <a:gd name="T4" fmla="*/ 10 w 10"/>
                  <a:gd name="T5" fmla="*/ 19 h 19"/>
                  <a:gd name="T6" fmla="*/ 8 w 10"/>
                  <a:gd name="T7" fmla="*/ 19 h 19"/>
                  <a:gd name="T8" fmla="*/ 7 w 10"/>
                  <a:gd name="T9" fmla="*/ 19 h 19"/>
                  <a:gd name="T10" fmla="*/ 5 w 10"/>
                  <a:gd name="T11" fmla="*/ 19 h 19"/>
                  <a:gd name="T12" fmla="*/ 4 w 10"/>
                  <a:gd name="T13" fmla="*/ 19 h 19"/>
                  <a:gd name="T14" fmla="*/ 4 w 10"/>
                  <a:gd name="T15" fmla="*/ 18 h 19"/>
                  <a:gd name="T16" fmla="*/ 2 w 10"/>
                  <a:gd name="T17" fmla="*/ 16 h 19"/>
                  <a:gd name="T18" fmla="*/ 0 w 10"/>
                  <a:gd name="T19" fmla="*/ 3 h 19"/>
                  <a:gd name="T20" fmla="*/ 2 w 10"/>
                  <a:gd name="T21" fmla="*/ 1 h 19"/>
                  <a:gd name="T22" fmla="*/ 2 w 10"/>
                  <a:gd name="T23" fmla="*/ 0 h 19"/>
                  <a:gd name="T24" fmla="*/ 4 w 10"/>
                  <a:gd name="T25" fmla="*/ 0 h 19"/>
                  <a:gd name="T26" fmla="*/ 5 w 10"/>
                  <a:gd name="T27" fmla="*/ 0 h 19"/>
                  <a:gd name="T28" fmla="*/ 7 w 10"/>
                  <a:gd name="T29" fmla="*/ 0 h 19"/>
                  <a:gd name="T30" fmla="*/ 7 w 10"/>
                  <a:gd name="T31" fmla="*/ 1 h 19"/>
                  <a:gd name="T32" fmla="*/ 7 w 10"/>
                  <a:gd name="T33" fmla="*/ 3 h 19"/>
                  <a:gd name="T34" fmla="*/ 10 w 10"/>
                  <a:gd name="T35" fmla="*/ 16 h 19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10" h="19">
                    <a:moveTo>
                      <a:pt x="10" y="16"/>
                    </a:moveTo>
                    <a:lnTo>
                      <a:pt x="10" y="18"/>
                    </a:lnTo>
                    <a:lnTo>
                      <a:pt x="10" y="19"/>
                    </a:lnTo>
                    <a:lnTo>
                      <a:pt x="8" y="19"/>
                    </a:lnTo>
                    <a:lnTo>
                      <a:pt x="7" y="19"/>
                    </a:lnTo>
                    <a:lnTo>
                      <a:pt x="5" y="19"/>
                    </a:lnTo>
                    <a:lnTo>
                      <a:pt x="4" y="19"/>
                    </a:lnTo>
                    <a:lnTo>
                      <a:pt x="4" y="18"/>
                    </a:lnTo>
                    <a:lnTo>
                      <a:pt x="2" y="16"/>
                    </a:lnTo>
                    <a:lnTo>
                      <a:pt x="0" y="3"/>
                    </a:lnTo>
                    <a:lnTo>
                      <a:pt x="2" y="1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5" y="0"/>
                    </a:lnTo>
                    <a:lnTo>
                      <a:pt x="7" y="0"/>
                    </a:lnTo>
                    <a:lnTo>
                      <a:pt x="7" y="1"/>
                    </a:lnTo>
                    <a:lnTo>
                      <a:pt x="7" y="3"/>
                    </a:lnTo>
                    <a:lnTo>
                      <a:pt x="10" y="16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35" name="Freeform 402"/>
              <p:cNvSpPr>
                <a:spLocks/>
              </p:cNvSpPr>
              <p:nvPr/>
            </p:nvSpPr>
            <p:spPr bwMode="auto">
              <a:xfrm>
                <a:off x="1718" y="853"/>
                <a:ext cx="8" cy="19"/>
              </a:xfrm>
              <a:custGeom>
                <a:avLst/>
                <a:gdLst>
                  <a:gd name="T0" fmla="*/ 8 w 8"/>
                  <a:gd name="T1" fmla="*/ 16 h 19"/>
                  <a:gd name="T2" fmla="*/ 8 w 8"/>
                  <a:gd name="T3" fmla="*/ 18 h 19"/>
                  <a:gd name="T4" fmla="*/ 8 w 8"/>
                  <a:gd name="T5" fmla="*/ 19 h 19"/>
                  <a:gd name="T6" fmla="*/ 6 w 8"/>
                  <a:gd name="T7" fmla="*/ 19 h 19"/>
                  <a:gd name="T8" fmla="*/ 5 w 8"/>
                  <a:gd name="T9" fmla="*/ 19 h 19"/>
                  <a:gd name="T10" fmla="*/ 3 w 8"/>
                  <a:gd name="T11" fmla="*/ 19 h 19"/>
                  <a:gd name="T12" fmla="*/ 3 w 8"/>
                  <a:gd name="T13" fmla="*/ 18 h 19"/>
                  <a:gd name="T14" fmla="*/ 1 w 8"/>
                  <a:gd name="T15" fmla="*/ 16 h 19"/>
                  <a:gd name="T16" fmla="*/ 0 w 8"/>
                  <a:gd name="T17" fmla="*/ 3 h 19"/>
                  <a:gd name="T18" fmla="*/ 0 w 8"/>
                  <a:gd name="T19" fmla="*/ 1 h 19"/>
                  <a:gd name="T20" fmla="*/ 1 w 8"/>
                  <a:gd name="T21" fmla="*/ 0 h 19"/>
                  <a:gd name="T22" fmla="*/ 3 w 8"/>
                  <a:gd name="T23" fmla="*/ 0 h 19"/>
                  <a:gd name="T24" fmla="*/ 5 w 8"/>
                  <a:gd name="T25" fmla="*/ 0 h 19"/>
                  <a:gd name="T26" fmla="*/ 5 w 8"/>
                  <a:gd name="T27" fmla="*/ 1 h 19"/>
                  <a:gd name="T28" fmla="*/ 6 w 8"/>
                  <a:gd name="T29" fmla="*/ 1 h 19"/>
                  <a:gd name="T30" fmla="*/ 6 w 8"/>
                  <a:gd name="T31" fmla="*/ 3 h 19"/>
                  <a:gd name="T32" fmla="*/ 8 w 8"/>
                  <a:gd name="T33" fmla="*/ 16 h 19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8" h="19">
                    <a:moveTo>
                      <a:pt x="8" y="16"/>
                    </a:moveTo>
                    <a:lnTo>
                      <a:pt x="8" y="18"/>
                    </a:lnTo>
                    <a:lnTo>
                      <a:pt x="8" y="19"/>
                    </a:lnTo>
                    <a:lnTo>
                      <a:pt x="6" y="19"/>
                    </a:lnTo>
                    <a:lnTo>
                      <a:pt x="5" y="19"/>
                    </a:lnTo>
                    <a:lnTo>
                      <a:pt x="3" y="19"/>
                    </a:lnTo>
                    <a:lnTo>
                      <a:pt x="3" y="18"/>
                    </a:lnTo>
                    <a:lnTo>
                      <a:pt x="1" y="16"/>
                    </a:lnTo>
                    <a:lnTo>
                      <a:pt x="0" y="3"/>
                    </a:lnTo>
                    <a:lnTo>
                      <a:pt x="0" y="1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5" y="1"/>
                    </a:lnTo>
                    <a:lnTo>
                      <a:pt x="6" y="1"/>
                    </a:lnTo>
                    <a:lnTo>
                      <a:pt x="6" y="3"/>
                    </a:lnTo>
                    <a:lnTo>
                      <a:pt x="8" y="16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36" name="Freeform 403"/>
              <p:cNvSpPr>
                <a:spLocks/>
              </p:cNvSpPr>
              <p:nvPr/>
            </p:nvSpPr>
            <p:spPr bwMode="auto">
              <a:xfrm>
                <a:off x="1716" y="839"/>
                <a:ext cx="8" cy="20"/>
              </a:xfrm>
              <a:custGeom>
                <a:avLst/>
                <a:gdLst>
                  <a:gd name="T0" fmla="*/ 8 w 8"/>
                  <a:gd name="T1" fmla="*/ 17 h 20"/>
                  <a:gd name="T2" fmla="*/ 8 w 8"/>
                  <a:gd name="T3" fmla="*/ 18 h 20"/>
                  <a:gd name="T4" fmla="*/ 7 w 8"/>
                  <a:gd name="T5" fmla="*/ 18 h 20"/>
                  <a:gd name="T6" fmla="*/ 7 w 8"/>
                  <a:gd name="T7" fmla="*/ 20 h 20"/>
                  <a:gd name="T8" fmla="*/ 5 w 8"/>
                  <a:gd name="T9" fmla="*/ 20 h 20"/>
                  <a:gd name="T10" fmla="*/ 3 w 8"/>
                  <a:gd name="T11" fmla="*/ 20 h 20"/>
                  <a:gd name="T12" fmla="*/ 3 w 8"/>
                  <a:gd name="T13" fmla="*/ 18 h 20"/>
                  <a:gd name="T14" fmla="*/ 2 w 8"/>
                  <a:gd name="T15" fmla="*/ 18 h 20"/>
                  <a:gd name="T16" fmla="*/ 2 w 8"/>
                  <a:gd name="T17" fmla="*/ 17 h 20"/>
                  <a:gd name="T18" fmla="*/ 0 w 8"/>
                  <a:gd name="T19" fmla="*/ 5 h 20"/>
                  <a:gd name="T20" fmla="*/ 0 w 8"/>
                  <a:gd name="T21" fmla="*/ 4 h 20"/>
                  <a:gd name="T22" fmla="*/ 0 w 8"/>
                  <a:gd name="T23" fmla="*/ 2 h 20"/>
                  <a:gd name="T24" fmla="*/ 2 w 8"/>
                  <a:gd name="T25" fmla="*/ 2 h 20"/>
                  <a:gd name="T26" fmla="*/ 2 w 8"/>
                  <a:gd name="T27" fmla="*/ 0 h 20"/>
                  <a:gd name="T28" fmla="*/ 3 w 8"/>
                  <a:gd name="T29" fmla="*/ 0 h 20"/>
                  <a:gd name="T30" fmla="*/ 5 w 8"/>
                  <a:gd name="T31" fmla="*/ 0 h 20"/>
                  <a:gd name="T32" fmla="*/ 5 w 8"/>
                  <a:gd name="T33" fmla="*/ 2 h 20"/>
                  <a:gd name="T34" fmla="*/ 7 w 8"/>
                  <a:gd name="T35" fmla="*/ 2 h 20"/>
                  <a:gd name="T36" fmla="*/ 7 w 8"/>
                  <a:gd name="T37" fmla="*/ 4 h 20"/>
                  <a:gd name="T38" fmla="*/ 8 w 8"/>
                  <a:gd name="T39" fmla="*/ 17 h 20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8" h="20">
                    <a:moveTo>
                      <a:pt x="8" y="17"/>
                    </a:moveTo>
                    <a:lnTo>
                      <a:pt x="8" y="18"/>
                    </a:lnTo>
                    <a:lnTo>
                      <a:pt x="7" y="18"/>
                    </a:lnTo>
                    <a:lnTo>
                      <a:pt x="7" y="20"/>
                    </a:lnTo>
                    <a:lnTo>
                      <a:pt x="5" y="20"/>
                    </a:lnTo>
                    <a:lnTo>
                      <a:pt x="3" y="20"/>
                    </a:lnTo>
                    <a:lnTo>
                      <a:pt x="3" y="18"/>
                    </a:lnTo>
                    <a:lnTo>
                      <a:pt x="2" y="18"/>
                    </a:lnTo>
                    <a:lnTo>
                      <a:pt x="2" y="17"/>
                    </a:lnTo>
                    <a:lnTo>
                      <a:pt x="0" y="5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5" y="2"/>
                    </a:lnTo>
                    <a:lnTo>
                      <a:pt x="7" y="2"/>
                    </a:lnTo>
                    <a:lnTo>
                      <a:pt x="7" y="4"/>
                    </a:lnTo>
                    <a:lnTo>
                      <a:pt x="8" y="17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37" name="Freeform 404"/>
              <p:cNvSpPr>
                <a:spLocks/>
              </p:cNvSpPr>
              <p:nvPr/>
            </p:nvSpPr>
            <p:spPr bwMode="auto">
              <a:xfrm>
                <a:off x="1714" y="828"/>
                <a:ext cx="9" cy="20"/>
              </a:xfrm>
              <a:custGeom>
                <a:avLst/>
                <a:gdLst>
                  <a:gd name="T0" fmla="*/ 9 w 9"/>
                  <a:gd name="T1" fmla="*/ 15 h 20"/>
                  <a:gd name="T2" fmla="*/ 9 w 9"/>
                  <a:gd name="T3" fmla="*/ 16 h 20"/>
                  <a:gd name="T4" fmla="*/ 7 w 9"/>
                  <a:gd name="T5" fmla="*/ 18 h 20"/>
                  <a:gd name="T6" fmla="*/ 7 w 9"/>
                  <a:gd name="T7" fmla="*/ 20 h 20"/>
                  <a:gd name="T8" fmla="*/ 5 w 9"/>
                  <a:gd name="T9" fmla="*/ 20 h 20"/>
                  <a:gd name="T10" fmla="*/ 4 w 9"/>
                  <a:gd name="T11" fmla="*/ 20 h 20"/>
                  <a:gd name="T12" fmla="*/ 4 w 9"/>
                  <a:gd name="T13" fmla="*/ 18 h 20"/>
                  <a:gd name="T14" fmla="*/ 2 w 9"/>
                  <a:gd name="T15" fmla="*/ 18 h 20"/>
                  <a:gd name="T16" fmla="*/ 2 w 9"/>
                  <a:gd name="T17" fmla="*/ 16 h 20"/>
                  <a:gd name="T18" fmla="*/ 0 w 9"/>
                  <a:gd name="T19" fmla="*/ 3 h 20"/>
                  <a:gd name="T20" fmla="*/ 0 w 9"/>
                  <a:gd name="T21" fmla="*/ 2 h 20"/>
                  <a:gd name="T22" fmla="*/ 0 w 9"/>
                  <a:gd name="T23" fmla="*/ 0 h 20"/>
                  <a:gd name="T24" fmla="*/ 2 w 9"/>
                  <a:gd name="T25" fmla="*/ 0 h 20"/>
                  <a:gd name="T26" fmla="*/ 4 w 9"/>
                  <a:gd name="T27" fmla="*/ 0 h 20"/>
                  <a:gd name="T28" fmla="*/ 5 w 9"/>
                  <a:gd name="T29" fmla="*/ 0 h 20"/>
                  <a:gd name="T30" fmla="*/ 7 w 9"/>
                  <a:gd name="T31" fmla="*/ 2 h 20"/>
                  <a:gd name="T32" fmla="*/ 7 w 9"/>
                  <a:gd name="T33" fmla="*/ 3 h 20"/>
                  <a:gd name="T34" fmla="*/ 9 w 9"/>
                  <a:gd name="T35" fmla="*/ 15 h 20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9" h="20">
                    <a:moveTo>
                      <a:pt x="9" y="15"/>
                    </a:moveTo>
                    <a:lnTo>
                      <a:pt x="9" y="16"/>
                    </a:lnTo>
                    <a:lnTo>
                      <a:pt x="7" y="18"/>
                    </a:lnTo>
                    <a:lnTo>
                      <a:pt x="7" y="20"/>
                    </a:lnTo>
                    <a:lnTo>
                      <a:pt x="5" y="20"/>
                    </a:lnTo>
                    <a:lnTo>
                      <a:pt x="4" y="20"/>
                    </a:lnTo>
                    <a:lnTo>
                      <a:pt x="4" y="18"/>
                    </a:lnTo>
                    <a:lnTo>
                      <a:pt x="2" y="18"/>
                    </a:lnTo>
                    <a:lnTo>
                      <a:pt x="2" y="16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5" y="0"/>
                    </a:lnTo>
                    <a:lnTo>
                      <a:pt x="7" y="2"/>
                    </a:lnTo>
                    <a:lnTo>
                      <a:pt x="7" y="3"/>
                    </a:lnTo>
                    <a:lnTo>
                      <a:pt x="9" y="15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38" name="Freeform 405"/>
              <p:cNvSpPr>
                <a:spLocks/>
              </p:cNvSpPr>
              <p:nvPr/>
            </p:nvSpPr>
            <p:spPr bwMode="auto">
              <a:xfrm>
                <a:off x="1713" y="817"/>
                <a:ext cx="8" cy="18"/>
              </a:xfrm>
              <a:custGeom>
                <a:avLst/>
                <a:gdLst>
                  <a:gd name="T0" fmla="*/ 8 w 8"/>
                  <a:gd name="T1" fmla="*/ 14 h 18"/>
                  <a:gd name="T2" fmla="*/ 8 w 8"/>
                  <a:gd name="T3" fmla="*/ 16 h 18"/>
                  <a:gd name="T4" fmla="*/ 6 w 8"/>
                  <a:gd name="T5" fmla="*/ 16 h 18"/>
                  <a:gd name="T6" fmla="*/ 6 w 8"/>
                  <a:gd name="T7" fmla="*/ 18 h 18"/>
                  <a:gd name="T8" fmla="*/ 5 w 8"/>
                  <a:gd name="T9" fmla="*/ 18 h 18"/>
                  <a:gd name="T10" fmla="*/ 3 w 8"/>
                  <a:gd name="T11" fmla="*/ 18 h 18"/>
                  <a:gd name="T12" fmla="*/ 1 w 8"/>
                  <a:gd name="T13" fmla="*/ 18 h 18"/>
                  <a:gd name="T14" fmla="*/ 1 w 8"/>
                  <a:gd name="T15" fmla="*/ 16 h 18"/>
                  <a:gd name="T16" fmla="*/ 1 w 8"/>
                  <a:gd name="T17" fmla="*/ 14 h 18"/>
                  <a:gd name="T18" fmla="*/ 0 w 8"/>
                  <a:gd name="T19" fmla="*/ 3 h 18"/>
                  <a:gd name="T20" fmla="*/ 0 w 8"/>
                  <a:gd name="T21" fmla="*/ 1 h 18"/>
                  <a:gd name="T22" fmla="*/ 0 w 8"/>
                  <a:gd name="T23" fmla="*/ 0 h 18"/>
                  <a:gd name="T24" fmla="*/ 1 w 8"/>
                  <a:gd name="T25" fmla="*/ 0 h 18"/>
                  <a:gd name="T26" fmla="*/ 3 w 8"/>
                  <a:gd name="T27" fmla="*/ 0 h 18"/>
                  <a:gd name="T28" fmla="*/ 5 w 8"/>
                  <a:gd name="T29" fmla="*/ 0 h 18"/>
                  <a:gd name="T30" fmla="*/ 5 w 8"/>
                  <a:gd name="T31" fmla="*/ 1 h 18"/>
                  <a:gd name="T32" fmla="*/ 6 w 8"/>
                  <a:gd name="T33" fmla="*/ 3 h 18"/>
                  <a:gd name="T34" fmla="*/ 8 w 8"/>
                  <a:gd name="T35" fmla="*/ 14 h 18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8" h="18">
                    <a:moveTo>
                      <a:pt x="8" y="14"/>
                    </a:moveTo>
                    <a:lnTo>
                      <a:pt x="8" y="16"/>
                    </a:lnTo>
                    <a:lnTo>
                      <a:pt x="6" y="16"/>
                    </a:lnTo>
                    <a:lnTo>
                      <a:pt x="6" y="18"/>
                    </a:lnTo>
                    <a:lnTo>
                      <a:pt x="5" y="18"/>
                    </a:lnTo>
                    <a:lnTo>
                      <a:pt x="3" y="18"/>
                    </a:lnTo>
                    <a:lnTo>
                      <a:pt x="1" y="18"/>
                    </a:lnTo>
                    <a:lnTo>
                      <a:pt x="1" y="16"/>
                    </a:lnTo>
                    <a:lnTo>
                      <a:pt x="1" y="14"/>
                    </a:lnTo>
                    <a:lnTo>
                      <a:pt x="0" y="3"/>
                    </a:lnTo>
                    <a:lnTo>
                      <a:pt x="0" y="1"/>
                    </a:lnTo>
                    <a:lnTo>
                      <a:pt x="0" y="0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5" y="1"/>
                    </a:lnTo>
                    <a:lnTo>
                      <a:pt x="6" y="3"/>
                    </a:lnTo>
                    <a:lnTo>
                      <a:pt x="8" y="14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39" name="Freeform 406"/>
              <p:cNvSpPr>
                <a:spLocks/>
              </p:cNvSpPr>
              <p:nvPr/>
            </p:nvSpPr>
            <p:spPr bwMode="auto">
              <a:xfrm>
                <a:off x="1709" y="805"/>
                <a:ext cx="10" cy="18"/>
              </a:xfrm>
              <a:custGeom>
                <a:avLst/>
                <a:gdLst>
                  <a:gd name="T0" fmla="*/ 10 w 10"/>
                  <a:gd name="T1" fmla="*/ 15 h 18"/>
                  <a:gd name="T2" fmla="*/ 9 w 10"/>
                  <a:gd name="T3" fmla="*/ 16 h 18"/>
                  <a:gd name="T4" fmla="*/ 9 w 10"/>
                  <a:gd name="T5" fmla="*/ 18 h 18"/>
                  <a:gd name="T6" fmla="*/ 7 w 10"/>
                  <a:gd name="T7" fmla="*/ 18 h 18"/>
                  <a:gd name="T8" fmla="*/ 5 w 10"/>
                  <a:gd name="T9" fmla="*/ 18 h 18"/>
                  <a:gd name="T10" fmla="*/ 4 w 10"/>
                  <a:gd name="T11" fmla="*/ 18 h 18"/>
                  <a:gd name="T12" fmla="*/ 4 w 10"/>
                  <a:gd name="T13" fmla="*/ 16 h 18"/>
                  <a:gd name="T14" fmla="*/ 4 w 10"/>
                  <a:gd name="T15" fmla="*/ 15 h 18"/>
                  <a:gd name="T16" fmla="*/ 0 w 10"/>
                  <a:gd name="T17" fmla="*/ 3 h 18"/>
                  <a:gd name="T18" fmla="*/ 2 w 10"/>
                  <a:gd name="T19" fmla="*/ 2 h 18"/>
                  <a:gd name="T20" fmla="*/ 4 w 10"/>
                  <a:gd name="T21" fmla="*/ 2 h 18"/>
                  <a:gd name="T22" fmla="*/ 4 w 10"/>
                  <a:gd name="T23" fmla="*/ 0 h 18"/>
                  <a:gd name="T24" fmla="*/ 5 w 10"/>
                  <a:gd name="T25" fmla="*/ 0 h 18"/>
                  <a:gd name="T26" fmla="*/ 5 w 10"/>
                  <a:gd name="T27" fmla="*/ 2 h 18"/>
                  <a:gd name="T28" fmla="*/ 7 w 10"/>
                  <a:gd name="T29" fmla="*/ 2 h 18"/>
                  <a:gd name="T30" fmla="*/ 9 w 10"/>
                  <a:gd name="T31" fmla="*/ 3 h 18"/>
                  <a:gd name="T32" fmla="*/ 10 w 10"/>
                  <a:gd name="T33" fmla="*/ 15 h 18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10" h="18">
                    <a:moveTo>
                      <a:pt x="10" y="15"/>
                    </a:moveTo>
                    <a:lnTo>
                      <a:pt x="9" y="16"/>
                    </a:lnTo>
                    <a:lnTo>
                      <a:pt x="9" y="18"/>
                    </a:lnTo>
                    <a:lnTo>
                      <a:pt x="7" y="18"/>
                    </a:lnTo>
                    <a:lnTo>
                      <a:pt x="5" y="18"/>
                    </a:lnTo>
                    <a:lnTo>
                      <a:pt x="4" y="18"/>
                    </a:lnTo>
                    <a:lnTo>
                      <a:pt x="4" y="16"/>
                    </a:lnTo>
                    <a:lnTo>
                      <a:pt x="4" y="15"/>
                    </a:lnTo>
                    <a:lnTo>
                      <a:pt x="0" y="3"/>
                    </a:lnTo>
                    <a:lnTo>
                      <a:pt x="2" y="2"/>
                    </a:lnTo>
                    <a:lnTo>
                      <a:pt x="4" y="2"/>
                    </a:lnTo>
                    <a:lnTo>
                      <a:pt x="4" y="0"/>
                    </a:lnTo>
                    <a:lnTo>
                      <a:pt x="5" y="0"/>
                    </a:lnTo>
                    <a:lnTo>
                      <a:pt x="5" y="2"/>
                    </a:lnTo>
                    <a:lnTo>
                      <a:pt x="7" y="2"/>
                    </a:lnTo>
                    <a:lnTo>
                      <a:pt x="9" y="3"/>
                    </a:lnTo>
                    <a:lnTo>
                      <a:pt x="10" y="15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40" name="Freeform 407"/>
              <p:cNvSpPr>
                <a:spLocks/>
              </p:cNvSpPr>
              <p:nvPr/>
            </p:nvSpPr>
            <p:spPr bwMode="auto">
              <a:xfrm>
                <a:off x="1709" y="795"/>
                <a:ext cx="9" cy="17"/>
              </a:xfrm>
              <a:custGeom>
                <a:avLst/>
                <a:gdLst>
                  <a:gd name="T0" fmla="*/ 9 w 9"/>
                  <a:gd name="T1" fmla="*/ 13 h 17"/>
                  <a:gd name="T2" fmla="*/ 9 w 9"/>
                  <a:gd name="T3" fmla="*/ 15 h 17"/>
                  <a:gd name="T4" fmla="*/ 7 w 9"/>
                  <a:gd name="T5" fmla="*/ 15 h 17"/>
                  <a:gd name="T6" fmla="*/ 7 w 9"/>
                  <a:gd name="T7" fmla="*/ 17 h 17"/>
                  <a:gd name="T8" fmla="*/ 5 w 9"/>
                  <a:gd name="T9" fmla="*/ 17 h 17"/>
                  <a:gd name="T10" fmla="*/ 4 w 9"/>
                  <a:gd name="T11" fmla="*/ 17 h 17"/>
                  <a:gd name="T12" fmla="*/ 2 w 9"/>
                  <a:gd name="T13" fmla="*/ 17 h 17"/>
                  <a:gd name="T14" fmla="*/ 2 w 9"/>
                  <a:gd name="T15" fmla="*/ 15 h 17"/>
                  <a:gd name="T16" fmla="*/ 0 w 9"/>
                  <a:gd name="T17" fmla="*/ 15 h 17"/>
                  <a:gd name="T18" fmla="*/ 0 w 9"/>
                  <a:gd name="T19" fmla="*/ 13 h 17"/>
                  <a:gd name="T20" fmla="*/ 0 w 9"/>
                  <a:gd name="T21" fmla="*/ 4 h 17"/>
                  <a:gd name="T22" fmla="*/ 0 w 9"/>
                  <a:gd name="T23" fmla="*/ 2 h 17"/>
                  <a:gd name="T24" fmla="*/ 0 w 9"/>
                  <a:gd name="T25" fmla="*/ 0 h 17"/>
                  <a:gd name="T26" fmla="*/ 2 w 9"/>
                  <a:gd name="T27" fmla="*/ 0 h 17"/>
                  <a:gd name="T28" fmla="*/ 4 w 9"/>
                  <a:gd name="T29" fmla="*/ 0 h 17"/>
                  <a:gd name="T30" fmla="*/ 5 w 9"/>
                  <a:gd name="T31" fmla="*/ 0 h 17"/>
                  <a:gd name="T32" fmla="*/ 5 w 9"/>
                  <a:gd name="T33" fmla="*/ 2 h 17"/>
                  <a:gd name="T34" fmla="*/ 5 w 9"/>
                  <a:gd name="T35" fmla="*/ 4 h 17"/>
                  <a:gd name="T36" fmla="*/ 9 w 9"/>
                  <a:gd name="T37" fmla="*/ 13 h 17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9" h="17">
                    <a:moveTo>
                      <a:pt x="9" y="13"/>
                    </a:moveTo>
                    <a:lnTo>
                      <a:pt x="9" y="15"/>
                    </a:lnTo>
                    <a:lnTo>
                      <a:pt x="7" y="15"/>
                    </a:lnTo>
                    <a:lnTo>
                      <a:pt x="7" y="17"/>
                    </a:lnTo>
                    <a:lnTo>
                      <a:pt x="5" y="17"/>
                    </a:lnTo>
                    <a:lnTo>
                      <a:pt x="4" y="17"/>
                    </a:lnTo>
                    <a:lnTo>
                      <a:pt x="2" y="17"/>
                    </a:lnTo>
                    <a:lnTo>
                      <a:pt x="2" y="15"/>
                    </a:lnTo>
                    <a:lnTo>
                      <a:pt x="0" y="15"/>
                    </a:lnTo>
                    <a:lnTo>
                      <a:pt x="0" y="13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5" y="0"/>
                    </a:lnTo>
                    <a:lnTo>
                      <a:pt x="5" y="2"/>
                    </a:lnTo>
                    <a:lnTo>
                      <a:pt x="5" y="4"/>
                    </a:lnTo>
                    <a:lnTo>
                      <a:pt x="9" y="13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41" name="Freeform 408"/>
              <p:cNvSpPr>
                <a:spLocks/>
              </p:cNvSpPr>
              <p:nvPr/>
            </p:nvSpPr>
            <p:spPr bwMode="auto">
              <a:xfrm>
                <a:off x="1706" y="784"/>
                <a:ext cx="8" cy="18"/>
              </a:xfrm>
              <a:custGeom>
                <a:avLst/>
                <a:gdLst>
                  <a:gd name="T0" fmla="*/ 8 w 8"/>
                  <a:gd name="T1" fmla="*/ 15 h 18"/>
                  <a:gd name="T2" fmla="*/ 8 w 8"/>
                  <a:gd name="T3" fmla="*/ 16 h 18"/>
                  <a:gd name="T4" fmla="*/ 7 w 8"/>
                  <a:gd name="T5" fmla="*/ 16 h 18"/>
                  <a:gd name="T6" fmla="*/ 7 w 8"/>
                  <a:gd name="T7" fmla="*/ 18 h 18"/>
                  <a:gd name="T8" fmla="*/ 5 w 8"/>
                  <a:gd name="T9" fmla="*/ 16 h 18"/>
                  <a:gd name="T10" fmla="*/ 3 w 8"/>
                  <a:gd name="T11" fmla="*/ 16 h 18"/>
                  <a:gd name="T12" fmla="*/ 3 w 8"/>
                  <a:gd name="T13" fmla="*/ 15 h 18"/>
                  <a:gd name="T14" fmla="*/ 0 w 8"/>
                  <a:gd name="T15" fmla="*/ 5 h 18"/>
                  <a:gd name="T16" fmla="*/ 0 w 8"/>
                  <a:gd name="T17" fmla="*/ 3 h 18"/>
                  <a:gd name="T18" fmla="*/ 2 w 8"/>
                  <a:gd name="T19" fmla="*/ 1 h 18"/>
                  <a:gd name="T20" fmla="*/ 3 w 8"/>
                  <a:gd name="T21" fmla="*/ 1 h 18"/>
                  <a:gd name="T22" fmla="*/ 3 w 8"/>
                  <a:gd name="T23" fmla="*/ 0 h 18"/>
                  <a:gd name="T24" fmla="*/ 5 w 8"/>
                  <a:gd name="T25" fmla="*/ 0 h 18"/>
                  <a:gd name="T26" fmla="*/ 7 w 8"/>
                  <a:gd name="T27" fmla="*/ 1 h 18"/>
                  <a:gd name="T28" fmla="*/ 7 w 8"/>
                  <a:gd name="T29" fmla="*/ 3 h 18"/>
                  <a:gd name="T30" fmla="*/ 8 w 8"/>
                  <a:gd name="T31" fmla="*/ 3 h 18"/>
                  <a:gd name="T32" fmla="*/ 8 w 8"/>
                  <a:gd name="T33" fmla="*/ 15 h 18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8" h="18">
                    <a:moveTo>
                      <a:pt x="8" y="15"/>
                    </a:moveTo>
                    <a:lnTo>
                      <a:pt x="8" y="16"/>
                    </a:lnTo>
                    <a:lnTo>
                      <a:pt x="7" y="16"/>
                    </a:lnTo>
                    <a:lnTo>
                      <a:pt x="7" y="18"/>
                    </a:lnTo>
                    <a:lnTo>
                      <a:pt x="5" y="16"/>
                    </a:lnTo>
                    <a:lnTo>
                      <a:pt x="3" y="16"/>
                    </a:lnTo>
                    <a:lnTo>
                      <a:pt x="3" y="15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7" y="1"/>
                    </a:lnTo>
                    <a:lnTo>
                      <a:pt x="7" y="3"/>
                    </a:lnTo>
                    <a:lnTo>
                      <a:pt x="8" y="3"/>
                    </a:lnTo>
                    <a:lnTo>
                      <a:pt x="8" y="15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42" name="Freeform 409"/>
              <p:cNvSpPr>
                <a:spLocks/>
              </p:cNvSpPr>
              <p:nvPr/>
            </p:nvSpPr>
            <p:spPr bwMode="auto">
              <a:xfrm>
                <a:off x="1705" y="776"/>
                <a:ext cx="9" cy="16"/>
              </a:xfrm>
              <a:custGeom>
                <a:avLst/>
                <a:gdLst>
                  <a:gd name="T0" fmla="*/ 9 w 9"/>
                  <a:gd name="T1" fmla="*/ 11 h 16"/>
                  <a:gd name="T2" fmla="*/ 9 w 9"/>
                  <a:gd name="T3" fmla="*/ 13 h 16"/>
                  <a:gd name="T4" fmla="*/ 8 w 9"/>
                  <a:gd name="T5" fmla="*/ 14 h 16"/>
                  <a:gd name="T6" fmla="*/ 6 w 9"/>
                  <a:gd name="T7" fmla="*/ 16 h 16"/>
                  <a:gd name="T8" fmla="*/ 4 w 9"/>
                  <a:gd name="T9" fmla="*/ 16 h 16"/>
                  <a:gd name="T10" fmla="*/ 4 w 9"/>
                  <a:gd name="T11" fmla="*/ 14 h 16"/>
                  <a:gd name="T12" fmla="*/ 3 w 9"/>
                  <a:gd name="T13" fmla="*/ 14 h 16"/>
                  <a:gd name="T14" fmla="*/ 1 w 9"/>
                  <a:gd name="T15" fmla="*/ 14 h 16"/>
                  <a:gd name="T16" fmla="*/ 1 w 9"/>
                  <a:gd name="T17" fmla="*/ 13 h 16"/>
                  <a:gd name="T18" fmla="*/ 0 w 9"/>
                  <a:gd name="T19" fmla="*/ 3 h 16"/>
                  <a:gd name="T20" fmla="*/ 1 w 9"/>
                  <a:gd name="T21" fmla="*/ 1 h 16"/>
                  <a:gd name="T22" fmla="*/ 1 w 9"/>
                  <a:gd name="T23" fmla="*/ 0 h 16"/>
                  <a:gd name="T24" fmla="*/ 3 w 9"/>
                  <a:gd name="T25" fmla="*/ 0 h 16"/>
                  <a:gd name="T26" fmla="*/ 4 w 9"/>
                  <a:gd name="T27" fmla="*/ 0 h 16"/>
                  <a:gd name="T28" fmla="*/ 6 w 9"/>
                  <a:gd name="T29" fmla="*/ 0 h 16"/>
                  <a:gd name="T30" fmla="*/ 8 w 9"/>
                  <a:gd name="T31" fmla="*/ 1 h 16"/>
                  <a:gd name="T32" fmla="*/ 8 w 9"/>
                  <a:gd name="T33" fmla="*/ 3 h 16"/>
                  <a:gd name="T34" fmla="*/ 9 w 9"/>
                  <a:gd name="T35" fmla="*/ 11 h 1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9" h="16">
                    <a:moveTo>
                      <a:pt x="9" y="11"/>
                    </a:moveTo>
                    <a:lnTo>
                      <a:pt x="9" y="13"/>
                    </a:lnTo>
                    <a:lnTo>
                      <a:pt x="8" y="14"/>
                    </a:lnTo>
                    <a:lnTo>
                      <a:pt x="6" y="16"/>
                    </a:lnTo>
                    <a:lnTo>
                      <a:pt x="4" y="16"/>
                    </a:lnTo>
                    <a:lnTo>
                      <a:pt x="4" y="14"/>
                    </a:lnTo>
                    <a:lnTo>
                      <a:pt x="3" y="14"/>
                    </a:lnTo>
                    <a:lnTo>
                      <a:pt x="1" y="14"/>
                    </a:lnTo>
                    <a:lnTo>
                      <a:pt x="1" y="13"/>
                    </a:lnTo>
                    <a:lnTo>
                      <a:pt x="0" y="3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4" y="0"/>
                    </a:lnTo>
                    <a:lnTo>
                      <a:pt x="6" y="0"/>
                    </a:lnTo>
                    <a:lnTo>
                      <a:pt x="8" y="1"/>
                    </a:lnTo>
                    <a:lnTo>
                      <a:pt x="8" y="3"/>
                    </a:lnTo>
                    <a:lnTo>
                      <a:pt x="9" y="11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43" name="Freeform 410"/>
              <p:cNvSpPr>
                <a:spLocks/>
              </p:cNvSpPr>
              <p:nvPr/>
            </p:nvSpPr>
            <p:spPr bwMode="auto">
              <a:xfrm>
                <a:off x="1705" y="767"/>
                <a:ext cx="8" cy="15"/>
              </a:xfrm>
              <a:custGeom>
                <a:avLst/>
                <a:gdLst>
                  <a:gd name="T0" fmla="*/ 8 w 8"/>
                  <a:gd name="T1" fmla="*/ 12 h 15"/>
                  <a:gd name="T2" fmla="*/ 8 w 8"/>
                  <a:gd name="T3" fmla="*/ 14 h 15"/>
                  <a:gd name="T4" fmla="*/ 6 w 8"/>
                  <a:gd name="T5" fmla="*/ 15 h 15"/>
                  <a:gd name="T6" fmla="*/ 4 w 8"/>
                  <a:gd name="T7" fmla="*/ 15 h 15"/>
                  <a:gd name="T8" fmla="*/ 3 w 8"/>
                  <a:gd name="T9" fmla="*/ 15 h 15"/>
                  <a:gd name="T10" fmla="*/ 1 w 8"/>
                  <a:gd name="T11" fmla="*/ 15 h 15"/>
                  <a:gd name="T12" fmla="*/ 1 w 8"/>
                  <a:gd name="T13" fmla="*/ 14 h 15"/>
                  <a:gd name="T14" fmla="*/ 0 w 8"/>
                  <a:gd name="T15" fmla="*/ 12 h 15"/>
                  <a:gd name="T16" fmla="*/ 0 w 8"/>
                  <a:gd name="T17" fmla="*/ 4 h 15"/>
                  <a:gd name="T18" fmla="*/ 0 w 8"/>
                  <a:gd name="T19" fmla="*/ 2 h 15"/>
                  <a:gd name="T20" fmla="*/ 0 w 8"/>
                  <a:gd name="T21" fmla="*/ 0 h 15"/>
                  <a:gd name="T22" fmla="*/ 1 w 8"/>
                  <a:gd name="T23" fmla="*/ 0 h 15"/>
                  <a:gd name="T24" fmla="*/ 3 w 8"/>
                  <a:gd name="T25" fmla="*/ 0 h 15"/>
                  <a:gd name="T26" fmla="*/ 4 w 8"/>
                  <a:gd name="T27" fmla="*/ 0 h 15"/>
                  <a:gd name="T28" fmla="*/ 4 w 8"/>
                  <a:gd name="T29" fmla="*/ 2 h 15"/>
                  <a:gd name="T30" fmla="*/ 6 w 8"/>
                  <a:gd name="T31" fmla="*/ 4 h 15"/>
                  <a:gd name="T32" fmla="*/ 8 w 8"/>
                  <a:gd name="T33" fmla="*/ 12 h 1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8" h="15">
                    <a:moveTo>
                      <a:pt x="8" y="12"/>
                    </a:moveTo>
                    <a:lnTo>
                      <a:pt x="8" y="14"/>
                    </a:lnTo>
                    <a:lnTo>
                      <a:pt x="6" y="15"/>
                    </a:lnTo>
                    <a:lnTo>
                      <a:pt x="4" y="15"/>
                    </a:lnTo>
                    <a:lnTo>
                      <a:pt x="3" y="15"/>
                    </a:lnTo>
                    <a:lnTo>
                      <a:pt x="1" y="15"/>
                    </a:lnTo>
                    <a:lnTo>
                      <a:pt x="1" y="14"/>
                    </a:lnTo>
                    <a:lnTo>
                      <a:pt x="0" y="12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4" y="0"/>
                    </a:lnTo>
                    <a:lnTo>
                      <a:pt x="4" y="2"/>
                    </a:lnTo>
                    <a:lnTo>
                      <a:pt x="6" y="4"/>
                    </a:lnTo>
                    <a:lnTo>
                      <a:pt x="8" y="12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44" name="Freeform 411"/>
              <p:cNvSpPr>
                <a:spLocks/>
              </p:cNvSpPr>
              <p:nvPr/>
            </p:nvSpPr>
            <p:spPr bwMode="auto">
              <a:xfrm>
                <a:off x="1703" y="759"/>
                <a:ext cx="8" cy="15"/>
              </a:xfrm>
              <a:custGeom>
                <a:avLst/>
                <a:gdLst>
                  <a:gd name="T0" fmla="*/ 8 w 8"/>
                  <a:gd name="T1" fmla="*/ 12 h 15"/>
                  <a:gd name="T2" fmla="*/ 6 w 8"/>
                  <a:gd name="T3" fmla="*/ 12 h 15"/>
                  <a:gd name="T4" fmla="*/ 6 w 8"/>
                  <a:gd name="T5" fmla="*/ 13 h 15"/>
                  <a:gd name="T6" fmla="*/ 6 w 8"/>
                  <a:gd name="T7" fmla="*/ 15 h 15"/>
                  <a:gd name="T8" fmla="*/ 5 w 8"/>
                  <a:gd name="T9" fmla="*/ 15 h 15"/>
                  <a:gd name="T10" fmla="*/ 3 w 8"/>
                  <a:gd name="T11" fmla="*/ 15 h 15"/>
                  <a:gd name="T12" fmla="*/ 2 w 8"/>
                  <a:gd name="T13" fmla="*/ 15 h 15"/>
                  <a:gd name="T14" fmla="*/ 2 w 8"/>
                  <a:gd name="T15" fmla="*/ 13 h 15"/>
                  <a:gd name="T16" fmla="*/ 2 w 8"/>
                  <a:gd name="T17" fmla="*/ 12 h 15"/>
                  <a:gd name="T18" fmla="*/ 0 w 8"/>
                  <a:gd name="T19" fmla="*/ 4 h 15"/>
                  <a:gd name="T20" fmla="*/ 0 w 8"/>
                  <a:gd name="T21" fmla="*/ 2 h 15"/>
                  <a:gd name="T22" fmla="*/ 0 w 8"/>
                  <a:gd name="T23" fmla="*/ 0 h 15"/>
                  <a:gd name="T24" fmla="*/ 2 w 8"/>
                  <a:gd name="T25" fmla="*/ 0 h 15"/>
                  <a:gd name="T26" fmla="*/ 3 w 8"/>
                  <a:gd name="T27" fmla="*/ 0 h 15"/>
                  <a:gd name="T28" fmla="*/ 5 w 8"/>
                  <a:gd name="T29" fmla="*/ 0 h 15"/>
                  <a:gd name="T30" fmla="*/ 6 w 8"/>
                  <a:gd name="T31" fmla="*/ 2 h 15"/>
                  <a:gd name="T32" fmla="*/ 6 w 8"/>
                  <a:gd name="T33" fmla="*/ 4 h 15"/>
                  <a:gd name="T34" fmla="*/ 8 w 8"/>
                  <a:gd name="T35" fmla="*/ 12 h 15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8" h="15">
                    <a:moveTo>
                      <a:pt x="8" y="12"/>
                    </a:moveTo>
                    <a:lnTo>
                      <a:pt x="6" y="12"/>
                    </a:lnTo>
                    <a:lnTo>
                      <a:pt x="6" y="13"/>
                    </a:lnTo>
                    <a:lnTo>
                      <a:pt x="6" y="15"/>
                    </a:lnTo>
                    <a:lnTo>
                      <a:pt x="5" y="15"/>
                    </a:lnTo>
                    <a:lnTo>
                      <a:pt x="3" y="15"/>
                    </a:lnTo>
                    <a:lnTo>
                      <a:pt x="2" y="15"/>
                    </a:lnTo>
                    <a:lnTo>
                      <a:pt x="2" y="13"/>
                    </a:lnTo>
                    <a:lnTo>
                      <a:pt x="2" y="12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6" y="2"/>
                    </a:lnTo>
                    <a:lnTo>
                      <a:pt x="6" y="4"/>
                    </a:lnTo>
                    <a:lnTo>
                      <a:pt x="8" y="12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45" name="Freeform 412"/>
              <p:cNvSpPr>
                <a:spLocks/>
              </p:cNvSpPr>
              <p:nvPr/>
            </p:nvSpPr>
            <p:spPr bwMode="auto">
              <a:xfrm>
                <a:off x="1701" y="751"/>
                <a:ext cx="8" cy="15"/>
              </a:xfrm>
              <a:custGeom>
                <a:avLst/>
                <a:gdLst>
                  <a:gd name="T0" fmla="*/ 8 w 8"/>
                  <a:gd name="T1" fmla="*/ 12 h 15"/>
                  <a:gd name="T2" fmla="*/ 8 w 8"/>
                  <a:gd name="T3" fmla="*/ 13 h 15"/>
                  <a:gd name="T4" fmla="*/ 7 w 8"/>
                  <a:gd name="T5" fmla="*/ 13 h 15"/>
                  <a:gd name="T6" fmla="*/ 7 w 8"/>
                  <a:gd name="T7" fmla="*/ 15 h 15"/>
                  <a:gd name="T8" fmla="*/ 5 w 8"/>
                  <a:gd name="T9" fmla="*/ 15 h 15"/>
                  <a:gd name="T10" fmla="*/ 4 w 8"/>
                  <a:gd name="T11" fmla="*/ 15 h 15"/>
                  <a:gd name="T12" fmla="*/ 2 w 8"/>
                  <a:gd name="T13" fmla="*/ 13 h 15"/>
                  <a:gd name="T14" fmla="*/ 2 w 8"/>
                  <a:gd name="T15" fmla="*/ 12 h 15"/>
                  <a:gd name="T16" fmla="*/ 0 w 8"/>
                  <a:gd name="T17" fmla="*/ 5 h 15"/>
                  <a:gd name="T18" fmla="*/ 0 w 8"/>
                  <a:gd name="T19" fmla="*/ 3 h 15"/>
                  <a:gd name="T20" fmla="*/ 0 w 8"/>
                  <a:gd name="T21" fmla="*/ 2 h 15"/>
                  <a:gd name="T22" fmla="*/ 0 w 8"/>
                  <a:gd name="T23" fmla="*/ 0 h 15"/>
                  <a:gd name="T24" fmla="*/ 2 w 8"/>
                  <a:gd name="T25" fmla="*/ 0 h 15"/>
                  <a:gd name="T26" fmla="*/ 4 w 8"/>
                  <a:gd name="T27" fmla="*/ 0 h 15"/>
                  <a:gd name="T28" fmla="*/ 5 w 8"/>
                  <a:gd name="T29" fmla="*/ 0 h 15"/>
                  <a:gd name="T30" fmla="*/ 5 w 8"/>
                  <a:gd name="T31" fmla="*/ 2 h 15"/>
                  <a:gd name="T32" fmla="*/ 7 w 8"/>
                  <a:gd name="T33" fmla="*/ 3 h 15"/>
                  <a:gd name="T34" fmla="*/ 8 w 8"/>
                  <a:gd name="T35" fmla="*/ 12 h 15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8" h="15">
                    <a:moveTo>
                      <a:pt x="8" y="12"/>
                    </a:moveTo>
                    <a:lnTo>
                      <a:pt x="8" y="13"/>
                    </a:lnTo>
                    <a:lnTo>
                      <a:pt x="7" y="13"/>
                    </a:lnTo>
                    <a:lnTo>
                      <a:pt x="7" y="15"/>
                    </a:lnTo>
                    <a:lnTo>
                      <a:pt x="5" y="15"/>
                    </a:lnTo>
                    <a:lnTo>
                      <a:pt x="4" y="15"/>
                    </a:lnTo>
                    <a:lnTo>
                      <a:pt x="2" y="13"/>
                    </a:lnTo>
                    <a:lnTo>
                      <a:pt x="2" y="12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5" y="0"/>
                    </a:lnTo>
                    <a:lnTo>
                      <a:pt x="5" y="2"/>
                    </a:lnTo>
                    <a:lnTo>
                      <a:pt x="7" y="3"/>
                    </a:lnTo>
                    <a:lnTo>
                      <a:pt x="8" y="12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46" name="Freeform 413"/>
              <p:cNvSpPr>
                <a:spLocks/>
              </p:cNvSpPr>
              <p:nvPr/>
            </p:nvSpPr>
            <p:spPr bwMode="auto">
              <a:xfrm>
                <a:off x="1700" y="745"/>
                <a:ext cx="8" cy="13"/>
              </a:xfrm>
              <a:custGeom>
                <a:avLst/>
                <a:gdLst>
                  <a:gd name="T0" fmla="*/ 8 w 8"/>
                  <a:gd name="T1" fmla="*/ 9 h 13"/>
                  <a:gd name="T2" fmla="*/ 8 w 8"/>
                  <a:gd name="T3" fmla="*/ 11 h 13"/>
                  <a:gd name="T4" fmla="*/ 6 w 8"/>
                  <a:gd name="T5" fmla="*/ 13 h 13"/>
                  <a:gd name="T6" fmla="*/ 5 w 8"/>
                  <a:gd name="T7" fmla="*/ 13 h 13"/>
                  <a:gd name="T8" fmla="*/ 3 w 8"/>
                  <a:gd name="T9" fmla="*/ 13 h 13"/>
                  <a:gd name="T10" fmla="*/ 1 w 8"/>
                  <a:gd name="T11" fmla="*/ 13 h 13"/>
                  <a:gd name="T12" fmla="*/ 1 w 8"/>
                  <a:gd name="T13" fmla="*/ 11 h 13"/>
                  <a:gd name="T14" fmla="*/ 0 w 8"/>
                  <a:gd name="T15" fmla="*/ 4 h 13"/>
                  <a:gd name="T16" fmla="*/ 0 w 8"/>
                  <a:gd name="T17" fmla="*/ 3 h 13"/>
                  <a:gd name="T18" fmla="*/ 0 w 8"/>
                  <a:gd name="T19" fmla="*/ 1 h 13"/>
                  <a:gd name="T20" fmla="*/ 1 w 8"/>
                  <a:gd name="T21" fmla="*/ 1 h 13"/>
                  <a:gd name="T22" fmla="*/ 1 w 8"/>
                  <a:gd name="T23" fmla="*/ 0 h 13"/>
                  <a:gd name="T24" fmla="*/ 3 w 8"/>
                  <a:gd name="T25" fmla="*/ 0 h 13"/>
                  <a:gd name="T26" fmla="*/ 5 w 8"/>
                  <a:gd name="T27" fmla="*/ 0 h 13"/>
                  <a:gd name="T28" fmla="*/ 5 w 8"/>
                  <a:gd name="T29" fmla="*/ 1 h 13"/>
                  <a:gd name="T30" fmla="*/ 6 w 8"/>
                  <a:gd name="T31" fmla="*/ 1 h 13"/>
                  <a:gd name="T32" fmla="*/ 6 w 8"/>
                  <a:gd name="T33" fmla="*/ 3 h 13"/>
                  <a:gd name="T34" fmla="*/ 8 w 8"/>
                  <a:gd name="T35" fmla="*/ 9 h 13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8" h="13">
                    <a:moveTo>
                      <a:pt x="8" y="9"/>
                    </a:moveTo>
                    <a:lnTo>
                      <a:pt x="8" y="11"/>
                    </a:lnTo>
                    <a:lnTo>
                      <a:pt x="6" y="13"/>
                    </a:lnTo>
                    <a:lnTo>
                      <a:pt x="5" y="13"/>
                    </a:lnTo>
                    <a:lnTo>
                      <a:pt x="3" y="13"/>
                    </a:lnTo>
                    <a:lnTo>
                      <a:pt x="1" y="13"/>
                    </a:lnTo>
                    <a:lnTo>
                      <a:pt x="1" y="11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5" y="1"/>
                    </a:lnTo>
                    <a:lnTo>
                      <a:pt x="6" y="1"/>
                    </a:lnTo>
                    <a:lnTo>
                      <a:pt x="6" y="3"/>
                    </a:lnTo>
                    <a:lnTo>
                      <a:pt x="8" y="9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47" name="Freeform 414"/>
              <p:cNvSpPr>
                <a:spLocks/>
              </p:cNvSpPr>
              <p:nvPr/>
            </p:nvSpPr>
            <p:spPr bwMode="auto">
              <a:xfrm>
                <a:off x="1698" y="738"/>
                <a:ext cx="8" cy="13"/>
              </a:xfrm>
              <a:custGeom>
                <a:avLst/>
                <a:gdLst>
                  <a:gd name="T0" fmla="*/ 8 w 8"/>
                  <a:gd name="T1" fmla="*/ 10 h 13"/>
                  <a:gd name="T2" fmla="*/ 8 w 8"/>
                  <a:gd name="T3" fmla="*/ 11 h 13"/>
                  <a:gd name="T4" fmla="*/ 7 w 8"/>
                  <a:gd name="T5" fmla="*/ 13 h 13"/>
                  <a:gd name="T6" fmla="*/ 5 w 8"/>
                  <a:gd name="T7" fmla="*/ 13 h 13"/>
                  <a:gd name="T8" fmla="*/ 3 w 8"/>
                  <a:gd name="T9" fmla="*/ 13 h 13"/>
                  <a:gd name="T10" fmla="*/ 2 w 8"/>
                  <a:gd name="T11" fmla="*/ 11 h 13"/>
                  <a:gd name="T12" fmla="*/ 0 w 8"/>
                  <a:gd name="T13" fmla="*/ 5 h 13"/>
                  <a:gd name="T14" fmla="*/ 0 w 8"/>
                  <a:gd name="T15" fmla="*/ 3 h 13"/>
                  <a:gd name="T16" fmla="*/ 0 w 8"/>
                  <a:gd name="T17" fmla="*/ 2 h 13"/>
                  <a:gd name="T18" fmla="*/ 2 w 8"/>
                  <a:gd name="T19" fmla="*/ 2 h 13"/>
                  <a:gd name="T20" fmla="*/ 2 w 8"/>
                  <a:gd name="T21" fmla="*/ 0 h 13"/>
                  <a:gd name="T22" fmla="*/ 3 w 8"/>
                  <a:gd name="T23" fmla="*/ 0 h 13"/>
                  <a:gd name="T24" fmla="*/ 5 w 8"/>
                  <a:gd name="T25" fmla="*/ 0 h 13"/>
                  <a:gd name="T26" fmla="*/ 7 w 8"/>
                  <a:gd name="T27" fmla="*/ 0 h 13"/>
                  <a:gd name="T28" fmla="*/ 7 w 8"/>
                  <a:gd name="T29" fmla="*/ 2 h 13"/>
                  <a:gd name="T30" fmla="*/ 7 w 8"/>
                  <a:gd name="T31" fmla="*/ 3 h 13"/>
                  <a:gd name="T32" fmla="*/ 8 w 8"/>
                  <a:gd name="T33" fmla="*/ 10 h 13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8" h="13">
                    <a:moveTo>
                      <a:pt x="8" y="10"/>
                    </a:moveTo>
                    <a:lnTo>
                      <a:pt x="8" y="11"/>
                    </a:lnTo>
                    <a:lnTo>
                      <a:pt x="7" y="13"/>
                    </a:lnTo>
                    <a:lnTo>
                      <a:pt x="5" y="13"/>
                    </a:lnTo>
                    <a:lnTo>
                      <a:pt x="3" y="13"/>
                    </a:lnTo>
                    <a:lnTo>
                      <a:pt x="2" y="11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7" y="0"/>
                    </a:lnTo>
                    <a:lnTo>
                      <a:pt x="7" y="2"/>
                    </a:lnTo>
                    <a:lnTo>
                      <a:pt x="7" y="3"/>
                    </a:lnTo>
                    <a:lnTo>
                      <a:pt x="8" y="10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48" name="Freeform 415"/>
              <p:cNvSpPr>
                <a:spLocks/>
              </p:cNvSpPr>
              <p:nvPr/>
            </p:nvSpPr>
            <p:spPr bwMode="auto">
              <a:xfrm>
                <a:off x="1698" y="733"/>
                <a:ext cx="7" cy="13"/>
              </a:xfrm>
              <a:custGeom>
                <a:avLst/>
                <a:gdLst>
                  <a:gd name="T0" fmla="*/ 7 w 7"/>
                  <a:gd name="T1" fmla="*/ 8 h 13"/>
                  <a:gd name="T2" fmla="*/ 7 w 7"/>
                  <a:gd name="T3" fmla="*/ 10 h 13"/>
                  <a:gd name="T4" fmla="*/ 7 w 7"/>
                  <a:gd name="T5" fmla="*/ 12 h 13"/>
                  <a:gd name="T6" fmla="*/ 5 w 7"/>
                  <a:gd name="T7" fmla="*/ 12 h 13"/>
                  <a:gd name="T8" fmla="*/ 5 w 7"/>
                  <a:gd name="T9" fmla="*/ 13 h 13"/>
                  <a:gd name="T10" fmla="*/ 3 w 7"/>
                  <a:gd name="T11" fmla="*/ 13 h 13"/>
                  <a:gd name="T12" fmla="*/ 3 w 7"/>
                  <a:gd name="T13" fmla="*/ 12 h 13"/>
                  <a:gd name="T14" fmla="*/ 2 w 7"/>
                  <a:gd name="T15" fmla="*/ 12 h 13"/>
                  <a:gd name="T16" fmla="*/ 0 w 7"/>
                  <a:gd name="T17" fmla="*/ 10 h 13"/>
                  <a:gd name="T18" fmla="*/ 0 w 7"/>
                  <a:gd name="T19" fmla="*/ 5 h 13"/>
                  <a:gd name="T20" fmla="*/ 0 w 7"/>
                  <a:gd name="T21" fmla="*/ 3 h 13"/>
                  <a:gd name="T22" fmla="*/ 0 w 7"/>
                  <a:gd name="T23" fmla="*/ 2 h 13"/>
                  <a:gd name="T24" fmla="*/ 0 w 7"/>
                  <a:gd name="T25" fmla="*/ 0 h 13"/>
                  <a:gd name="T26" fmla="*/ 2 w 7"/>
                  <a:gd name="T27" fmla="*/ 0 h 13"/>
                  <a:gd name="T28" fmla="*/ 3 w 7"/>
                  <a:gd name="T29" fmla="*/ 0 h 13"/>
                  <a:gd name="T30" fmla="*/ 5 w 7"/>
                  <a:gd name="T31" fmla="*/ 0 h 13"/>
                  <a:gd name="T32" fmla="*/ 5 w 7"/>
                  <a:gd name="T33" fmla="*/ 2 h 13"/>
                  <a:gd name="T34" fmla="*/ 7 w 7"/>
                  <a:gd name="T35" fmla="*/ 2 h 13"/>
                  <a:gd name="T36" fmla="*/ 7 w 7"/>
                  <a:gd name="T37" fmla="*/ 8 h 13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7" h="13">
                    <a:moveTo>
                      <a:pt x="7" y="8"/>
                    </a:moveTo>
                    <a:lnTo>
                      <a:pt x="7" y="10"/>
                    </a:lnTo>
                    <a:lnTo>
                      <a:pt x="7" y="12"/>
                    </a:lnTo>
                    <a:lnTo>
                      <a:pt x="5" y="12"/>
                    </a:lnTo>
                    <a:lnTo>
                      <a:pt x="5" y="13"/>
                    </a:lnTo>
                    <a:lnTo>
                      <a:pt x="3" y="13"/>
                    </a:lnTo>
                    <a:lnTo>
                      <a:pt x="3" y="12"/>
                    </a:lnTo>
                    <a:lnTo>
                      <a:pt x="2" y="12"/>
                    </a:lnTo>
                    <a:lnTo>
                      <a:pt x="0" y="10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5" y="2"/>
                    </a:lnTo>
                    <a:lnTo>
                      <a:pt x="7" y="2"/>
                    </a:lnTo>
                    <a:lnTo>
                      <a:pt x="7" y="8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49" name="Freeform 416"/>
              <p:cNvSpPr>
                <a:spLocks/>
              </p:cNvSpPr>
              <p:nvPr/>
            </p:nvSpPr>
            <p:spPr bwMode="auto">
              <a:xfrm>
                <a:off x="1696" y="728"/>
                <a:ext cx="9" cy="12"/>
              </a:xfrm>
              <a:custGeom>
                <a:avLst/>
                <a:gdLst>
                  <a:gd name="T0" fmla="*/ 9 w 9"/>
                  <a:gd name="T1" fmla="*/ 7 h 12"/>
                  <a:gd name="T2" fmla="*/ 9 w 9"/>
                  <a:gd name="T3" fmla="*/ 8 h 12"/>
                  <a:gd name="T4" fmla="*/ 9 w 9"/>
                  <a:gd name="T5" fmla="*/ 10 h 12"/>
                  <a:gd name="T6" fmla="*/ 7 w 9"/>
                  <a:gd name="T7" fmla="*/ 10 h 12"/>
                  <a:gd name="T8" fmla="*/ 7 w 9"/>
                  <a:gd name="T9" fmla="*/ 12 h 12"/>
                  <a:gd name="T10" fmla="*/ 5 w 9"/>
                  <a:gd name="T11" fmla="*/ 12 h 12"/>
                  <a:gd name="T12" fmla="*/ 4 w 9"/>
                  <a:gd name="T13" fmla="*/ 12 h 12"/>
                  <a:gd name="T14" fmla="*/ 2 w 9"/>
                  <a:gd name="T15" fmla="*/ 12 h 12"/>
                  <a:gd name="T16" fmla="*/ 2 w 9"/>
                  <a:gd name="T17" fmla="*/ 10 h 12"/>
                  <a:gd name="T18" fmla="*/ 0 w 9"/>
                  <a:gd name="T19" fmla="*/ 5 h 12"/>
                  <a:gd name="T20" fmla="*/ 0 w 9"/>
                  <a:gd name="T21" fmla="*/ 3 h 12"/>
                  <a:gd name="T22" fmla="*/ 0 w 9"/>
                  <a:gd name="T23" fmla="*/ 2 h 12"/>
                  <a:gd name="T24" fmla="*/ 2 w 9"/>
                  <a:gd name="T25" fmla="*/ 2 h 12"/>
                  <a:gd name="T26" fmla="*/ 2 w 9"/>
                  <a:gd name="T27" fmla="*/ 0 h 12"/>
                  <a:gd name="T28" fmla="*/ 4 w 9"/>
                  <a:gd name="T29" fmla="*/ 0 h 12"/>
                  <a:gd name="T30" fmla="*/ 5 w 9"/>
                  <a:gd name="T31" fmla="*/ 0 h 12"/>
                  <a:gd name="T32" fmla="*/ 5 w 9"/>
                  <a:gd name="T33" fmla="*/ 2 h 12"/>
                  <a:gd name="T34" fmla="*/ 7 w 9"/>
                  <a:gd name="T35" fmla="*/ 2 h 12"/>
                  <a:gd name="T36" fmla="*/ 9 w 9"/>
                  <a:gd name="T37" fmla="*/ 7 h 12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9" h="12">
                    <a:moveTo>
                      <a:pt x="9" y="7"/>
                    </a:moveTo>
                    <a:lnTo>
                      <a:pt x="9" y="8"/>
                    </a:lnTo>
                    <a:lnTo>
                      <a:pt x="9" y="10"/>
                    </a:lnTo>
                    <a:lnTo>
                      <a:pt x="7" y="10"/>
                    </a:lnTo>
                    <a:lnTo>
                      <a:pt x="7" y="12"/>
                    </a:lnTo>
                    <a:lnTo>
                      <a:pt x="5" y="12"/>
                    </a:lnTo>
                    <a:lnTo>
                      <a:pt x="4" y="12"/>
                    </a:lnTo>
                    <a:lnTo>
                      <a:pt x="2" y="12"/>
                    </a:lnTo>
                    <a:lnTo>
                      <a:pt x="2" y="10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5" y="0"/>
                    </a:lnTo>
                    <a:lnTo>
                      <a:pt x="5" y="2"/>
                    </a:lnTo>
                    <a:lnTo>
                      <a:pt x="7" y="2"/>
                    </a:lnTo>
                    <a:lnTo>
                      <a:pt x="9" y="7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50" name="Freeform 417"/>
              <p:cNvSpPr>
                <a:spLocks/>
              </p:cNvSpPr>
              <p:nvPr/>
            </p:nvSpPr>
            <p:spPr bwMode="auto">
              <a:xfrm>
                <a:off x="1696" y="725"/>
                <a:ext cx="7" cy="10"/>
              </a:xfrm>
              <a:custGeom>
                <a:avLst/>
                <a:gdLst>
                  <a:gd name="T0" fmla="*/ 7 w 7"/>
                  <a:gd name="T1" fmla="*/ 5 h 10"/>
                  <a:gd name="T2" fmla="*/ 7 w 7"/>
                  <a:gd name="T3" fmla="*/ 6 h 10"/>
                  <a:gd name="T4" fmla="*/ 7 w 7"/>
                  <a:gd name="T5" fmla="*/ 8 h 10"/>
                  <a:gd name="T6" fmla="*/ 5 w 7"/>
                  <a:gd name="T7" fmla="*/ 10 h 10"/>
                  <a:gd name="T8" fmla="*/ 4 w 7"/>
                  <a:gd name="T9" fmla="*/ 10 h 10"/>
                  <a:gd name="T10" fmla="*/ 2 w 7"/>
                  <a:gd name="T11" fmla="*/ 10 h 10"/>
                  <a:gd name="T12" fmla="*/ 2 w 7"/>
                  <a:gd name="T13" fmla="*/ 8 h 10"/>
                  <a:gd name="T14" fmla="*/ 0 w 7"/>
                  <a:gd name="T15" fmla="*/ 8 h 10"/>
                  <a:gd name="T16" fmla="*/ 0 w 7"/>
                  <a:gd name="T17" fmla="*/ 3 h 10"/>
                  <a:gd name="T18" fmla="*/ 0 w 7"/>
                  <a:gd name="T19" fmla="*/ 2 h 10"/>
                  <a:gd name="T20" fmla="*/ 0 w 7"/>
                  <a:gd name="T21" fmla="*/ 0 h 10"/>
                  <a:gd name="T22" fmla="*/ 2 w 7"/>
                  <a:gd name="T23" fmla="*/ 0 h 10"/>
                  <a:gd name="T24" fmla="*/ 4 w 7"/>
                  <a:gd name="T25" fmla="*/ 0 h 10"/>
                  <a:gd name="T26" fmla="*/ 5 w 7"/>
                  <a:gd name="T27" fmla="*/ 0 h 10"/>
                  <a:gd name="T28" fmla="*/ 5 w 7"/>
                  <a:gd name="T29" fmla="*/ 2 h 10"/>
                  <a:gd name="T30" fmla="*/ 7 w 7"/>
                  <a:gd name="T31" fmla="*/ 5 h 10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7" h="10">
                    <a:moveTo>
                      <a:pt x="7" y="5"/>
                    </a:moveTo>
                    <a:lnTo>
                      <a:pt x="7" y="6"/>
                    </a:lnTo>
                    <a:lnTo>
                      <a:pt x="7" y="8"/>
                    </a:lnTo>
                    <a:lnTo>
                      <a:pt x="5" y="10"/>
                    </a:lnTo>
                    <a:lnTo>
                      <a:pt x="4" y="10"/>
                    </a:lnTo>
                    <a:lnTo>
                      <a:pt x="2" y="10"/>
                    </a:lnTo>
                    <a:lnTo>
                      <a:pt x="2" y="8"/>
                    </a:lnTo>
                    <a:lnTo>
                      <a:pt x="0" y="8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5" y="0"/>
                    </a:lnTo>
                    <a:lnTo>
                      <a:pt x="5" y="2"/>
                    </a:lnTo>
                    <a:lnTo>
                      <a:pt x="7" y="5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51" name="Freeform 418"/>
              <p:cNvSpPr>
                <a:spLocks/>
              </p:cNvSpPr>
              <p:nvPr/>
            </p:nvSpPr>
            <p:spPr bwMode="auto">
              <a:xfrm>
                <a:off x="1695" y="720"/>
                <a:ext cx="6" cy="10"/>
              </a:xfrm>
              <a:custGeom>
                <a:avLst/>
                <a:gdLst>
                  <a:gd name="T0" fmla="*/ 6 w 6"/>
                  <a:gd name="T1" fmla="*/ 7 h 10"/>
                  <a:gd name="T2" fmla="*/ 6 w 6"/>
                  <a:gd name="T3" fmla="*/ 8 h 10"/>
                  <a:gd name="T4" fmla="*/ 6 w 6"/>
                  <a:gd name="T5" fmla="*/ 10 h 10"/>
                  <a:gd name="T6" fmla="*/ 5 w 6"/>
                  <a:gd name="T7" fmla="*/ 10 h 10"/>
                  <a:gd name="T8" fmla="*/ 3 w 6"/>
                  <a:gd name="T9" fmla="*/ 10 h 10"/>
                  <a:gd name="T10" fmla="*/ 1 w 6"/>
                  <a:gd name="T11" fmla="*/ 10 h 10"/>
                  <a:gd name="T12" fmla="*/ 1 w 6"/>
                  <a:gd name="T13" fmla="*/ 8 h 10"/>
                  <a:gd name="T14" fmla="*/ 0 w 6"/>
                  <a:gd name="T15" fmla="*/ 5 h 10"/>
                  <a:gd name="T16" fmla="*/ 0 w 6"/>
                  <a:gd name="T17" fmla="*/ 3 h 10"/>
                  <a:gd name="T18" fmla="*/ 0 w 6"/>
                  <a:gd name="T19" fmla="*/ 2 h 10"/>
                  <a:gd name="T20" fmla="*/ 1 w 6"/>
                  <a:gd name="T21" fmla="*/ 2 h 10"/>
                  <a:gd name="T22" fmla="*/ 1 w 6"/>
                  <a:gd name="T23" fmla="*/ 0 h 10"/>
                  <a:gd name="T24" fmla="*/ 3 w 6"/>
                  <a:gd name="T25" fmla="*/ 0 h 10"/>
                  <a:gd name="T26" fmla="*/ 5 w 6"/>
                  <a:gd name="T27" fmla="*/ 2 h 10"/>
                  <a:gd name="T28" fmla="*/ 6 w 6"/>
                  <a:gd name="T29" fmla="*/ 2 h 10"/>
                  <a:gd name="T30" fmla="*/ 6 w 6"/>
                  <a:gd name="T31" fmla="*/ 3 h 10"/>
                  <a:gd name="T32" fmla="*/ 6 w 6"/>
                  <a:gd name="T33" fmla="*/ 7 h 10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6" h="10">
                    <a:moveTo>
                      <a:pt x="6" y="7"/>
                    </a:moveTo>
                    <a:lnTo>
                      <a:pt x="6" y="8"/>
                    </a:lnTo>
                    <a:lnTo>
                      <a:pt x="6" y="10"/>
                    </a:lnTo>
                    <a:lnTo>
                      <a:pt x="5" y="10"/>
                    </a:lnTo>
                    <a:lnTo>
                      <a:pt x="3" y="10"/>
                    </a:lnTo>
                    <a:lnTo>
                      <a:pt x="1" y="10"/>
                    </a:lnTo>
                    <a:lnTo>
                      <a:pt x="1" y="8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5" y="2"/>
                    </a:lnTo>
                    <a:lnTo>
                      <a:pt x="6" y="2"/>
                    </a:lnTo>
                    <a:lnTo>
                      <a:pt x="6" y="3"/>
                    </a:lnTo>
                    <a:lnTo>
                      <a:pt x="6" y="7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52" name="Freeform 419"/>
              <p:cNvSpPr>
                <a:spLocks/>
              </p:cNvSpPr>
              <p:nvPr/>
            </p:nvSpPr>
            <p:spPr bwMode="auto">
              <a:xfrm>
                <a:off x="1693" y="720"/>
                <a:ext cx="8" cy="7"/>
              </a:xfrm>
              <a:custGeom>
                <a:avLst/>
                <a:gdLst>
                  <a:gd name="T0" fmla="*/ 8 w 8"/>
                  <a:gd name="T1" fmla="*/ 3 h 7"/>
                  <a:gd name="T2" fmla="*/ 8 w 8"/>
                  <a:gd name="T3" fmla="*/ 5 h 7"/>
                  <a:gd name="T4" fmla="*/ 8 w 8"/>
                  <a:gd name="T5" fmla="*/ 7 h 7"/>
                  <a:gd name="T6" fmla="*/ 7 w 8"/>
                  <a:gd name="T7" fmla="*/ 7 h 7"/>
                  <a:gd name="T8" fmla="*/ 5 w 8"/>
                  <a:gd name="T9" fmla="*/ 7 h 7"/>
                  <a:gd name="T10" fmla="*/ 3 w 8"/>
                  <a:gd name="T11" fmla="*/ 7 h 7"/>
                  <a:gd name="T12" fmla="*/ 2 w 8"/>
                  <a:gd name="T13" fmla="*/ 7 h 7"/>
                  <a:gd name="T14" fmla="*/ 2 w 8"/>
                  <a:gd name="T15" fmla="*/ 5 h 7"/>
                  <a:gd name="T16" fmla="*/ 0 w 8"/>
                  <a:gd name="T17" fmla="*/ 2 h 7"/>
                  <a:gd name="T18" fmla="*/ 8 w 8"/>
                  <a:gd name="T19" fmla="*/ 0 h 7"/>
                  <a:gd name="T20" fmla="*/ 8 w 8"/>
                  <a:gd name="T21" fmla="*/ 3 h 7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8" h="7">
                    <a:moveTo>
                      <a:pt x="8" y="3"/>
                    </a:moveTo>
                    <a:lnTo>
                      <a:pt x="8" y="5"/>
                    </a:lnTo>
                    <a:lnTo>
                      <a:pt x="8" y="7"/>
                    </a:lnTo>
                    <a:lnTo>
                      <a:pt x="7" y="7"/>
                    </a:lnTo>
                    <a:lnTo>
                      <a:pt x="5" y="7"/>
                    </a:lnTo>
                    <a:lnTo>
                      <a:pt x="3" y="7"/>
                    </a:lnTo>
                    <a:lnTo>
                      <a:pt x="2" y="7"/>
                    </a:lnTo>
                    <a:lnTo>
                      <a:pt x="2" y="5"/>
                    </a:lnTo>
                    <a:lnTo>
                      <a:pt x="0" y="2"/>
                    </a:lnTo>
                    <a:lnTo>
                      <a:pt x="8" y="0"/>
                    </a:lnTo>
                    <a:lnTo>
                      <a:pt x="8" y="3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53" name="Freeform 420"/>
              <p:cNvSpPr>
                <a:spLocks/>
              </p:cNvSpPr>
              <p:nvPr/>
            </p:nvSpPr>
            <p:spPr bwMode="auto">
              <a:xfrm>
                <a:off x="1899" y="2168"/>
                <a:ext cx="84" cy="87"/>
              </a:xfrm>
              <a:custGeom>
                <a:avLst/>
                <a:gdLst>
                  <a:gd name="T0" fmla="*/ 84 w 84"/>
                  <a:gd name="T1" fmla="*/ 41 h 87"/>
                  <a:gd name="T2" fmla="*/ 80 w 84"/>
                  <a:gd name="T3" fmla="*/ 27 h 87"/>
                  <a:gd name="T4" fmla="*/ 76 w 84"/>
                  <a:gd name="T5" fmla="*/ 17 h 87"/>
                  <a:gd name="T6" fmla="*/ 66 w 84"/>
                  <a:gd name="T7" fmla="*/ 9 h 87"/>
                  <a:gd name="T8" fmla="*/ 62 w 84"/>
                  <a:gd name="T9" fmla="*/ 5 h 87"/>
                  <a:gd name="T10" fmla="*/ 35 w 84"/>
                  <a:gd name="T11" fmla="*/ 0 h 87"/>
                  <a:gd name="T12" fmla="*/ 20 w 84"/>
                  <a:gd name="T13" fmla="*/ 7 h 87"/>
                  <a:gd name="T14" fmla="*/ 8 w 84"/>
                  <a:gd name="T15" fmla="*/ 15 h 87"/>
                  <a:gd name="T16" fmla="*/ 7 w 84"/>
                  <a:gd name="T17" fmla="*/ 17 h 87"/>
                  <a:gd name="T18" fmla="*/ 0 w 84"/>
                  <a:gd name="T19" fmla="*/ 31 h 87"/>
                  <a:gd name="T20" fmla="*/ 4 w 84"/>
                  <a:gd name="T21" fmla="*/ 61 h 87"/>
                  <a:gd name="T22" fmla="*/ 7 w 84"/>
                  <a:gd name="T23" fmla="*/ 66 h 87"/>
                  <a:gd name="T24" fmla="*/ 12 w 84"/>
                  <a:gd name="T25" fmla="*/ 74 h 87"/>
                  <a:gd name="T26" fmla="*/ 20 w 84"/>
                  <a:gd name="T27" fmla="*/ 82 h 87"/>
                  <a:gd name="T28" fmla="*/ 48 w 84"/>
                  <a:gd name="T29" fmla="*/ 87 h 87"/>
                  <a:gd name="T30" fmla="*/ 62 w 84"/>
                  <a:gd name="T31" fmla="*/ 81 h 87"/>
                  <a:gd name="T32" fmla="*/ 71 w 84"/>
                  <a:gd name="T33" fmla="*/ 76 h 87"/>
                  <a:gd name="T34" fmla="*/ 76 w 84"/>
                  <a:gd name="T35" fmla="*/ 69 h 87"/>
                  <a:gd name="T36" fmla="*/ 79 w 84"/>
                  <a:gd name="T37" fmla="*/ 66 h 87"/>
                  <a:gd name="T38" fmla="*/ 80 w 84"/>
                  <a:gd name="T39" fmla="*/ 54 h 87"/>
                  <a:gd name="T40" fmla="*/ 84 w 84"/>
                  <a:gd name="T41" fmla="*/ 45 h 87"/>
                  <a:gd name="T42" fmla="*/ 76 w 84"/>
                  <a:gd name="T43" fmla="*/ 46 h 87"/>
                  <a:gd name="T44" fmla="*/ 74 w 84"/>
                  <a:gd name="T45" fmla="*/ 59 h 87"/>
                  <a:gd name="T46" fmla="*/ 69 w 84"/>
                  <a:gd name="T47" fmla="*/ 66 h 87"/>
                  <a:gd name="T48" fmla="*/ 62 w 84"/>
                  <a:gd name="T49" fmla="*/ 72 h 87"/>
                  <a:gd name="T50" fmla="*/ 46 w 84"/>
                  <a:gd name="T51" fmla="*/ 81 h 87"/>
                  <a:gd name="T52" fmla="*/ 23 w 84"/>
                  <a:gd name="T53" fmla="*/ 76 h 87"/>
                  <a:gd name="T54" fmla="*/ 15 w 84"/>
                  <a:gd name="T55" fmla="*/ 66 h 87"/>
                  <a:gd name="T56" fmla="*/ 10 w 84"/>
                  <a:gd name="T57" fmla="*/ 58 h 87"/>
                  <a:gd name="T58" fmla="*/ 7 w 84"/>
                  <a:gd name="T59" fmla="*/ 35 h 87"/>
                  <a:gd name="T60" fmla="*/ 13 w 84"/>
                  <a:gd name="T61" fmla="*/ 20 h 87"/>
                  <a:gd name="T62" fmla="*/ 23 w 84"/>
                  <a:gd name="T63" fmla="*/ 12 h 87"/>
                  <a:gd name="T64" fmla="*/ 46 w 84"/>
                  <a:gd name="T65" fmla="*/ 7 h 87"/>
                  <a:gd name="T66" fmla="*/ 62 w 84"/>
                  <a:gd name="T67" fmla="*/ 15 h 87"/>
                  <a:gd name="T68" fmla="*/ 69 w 84"/>
                  <a:gd name="T69" fmla="*/ 20 h 87"/>
                  <a:gd name="T70" fmla="*/ 74 w 84"/>
                  <a:gd name="T71" fmla="*/ 28 h 87"/>
                  <a:gd name="T72" fmla="*/ 77 w 84"/>
                  <a:gd name="T73" fmla="*/ 43 h 87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0" t="0" r="r" b="b"/>
                <a:pathLst>
                  <a:path w="84" h="87">
                    <a:moveTo>
                      <a:pt x="84" y="45"/>
                    </a:moveTo>
                    <a:lnTo>
                      <a:pt x="84" y="41"/>
                    </a:lnTo>
                    <a:lnTo>
                      <a:pt x="80" y="33"/>
                    </a:lnTo>
                    <a:lnTo>
                      <a:pt x="80" y="27"/>
                    </a:lnTo>
                    <a:lnTo>
                      <a:pt x="79" y="22"/>
                    </a:lnTo>
                    <a:lnTo>
                      <a:pt x="76" y="17"/>
                    </a:lnTo>
                    <a:lnTo>
                      <a:pt x="71" y="12"/>
                    </a:lnTo>
                    <a:lnTo>
                      <a:pt x="66" y="9"/>
                    </a:lnTo>
                    <a:lnTo>
                      <a:pt x="62" y="7"/>
                    </a:lnTo>
                    <a:lnTo>
                      <a:pt x="62" y="5"/>
                    </a:lnTo>
                    <a:lnTo>
                      <a:pt x="48" y="0"/>
                    </a:lnTo>
                    <a:lnTo>
                      <a:pt x="35" y="0"/>
                    </a:lnTo>
                    <a:lnTo>
                      <a:pt x="20" y="5"/>
                    </a:lnTo>
                    <a:lnTo>
                      <a:pt x="20" y="7"/>
                    </a:lnTo>
                    <a:lnTo>
                      <a:pt x="13" y="12"/>
                    </a:lnTo>
                    <a:lnTo>
                      <a:pt x="8" y="15"/>
                    </a:lnTo>
                    <a:lnTo>
                      <a:pt x="8" y="17"/>
                    </a:lnTo>
                    <a:lnTo>
                      <a:pt x="7" y="17"/>
                    </a:lnTo>
                    <a:lnTo>
                      <a:pt x="4" y="27"/>
                    </a:lnTo>
                    <a:lnTo>
                      <a:pt x="0" y="31"/>
                    </a:lnTo>
                    <a:lnTo>
                      <a:pt x="0" y="56"/>
                    </a:lnTo>
                    <a:lnTo>
                      <a:pt x="4" y="61"/>
                    </a:lnTo>
                    <a:lnTo>
                      <a:pt x="5" y="66"/>
                    </a:lnTo>
                    <a:lnTo>
                      <a:pt x="7" y="66"/>
                    </a:lnTo>
                    <a:lnTo>
                      <a:pt x="8" y="69"/>
                    </a:lnTo>
                    <a:lnTo>
                      <a:pt x="12" y="74"/>
                    </a:lnTo>
                    <a:lnTo>
                      <a:pt x="20" y="81"/>
                    </a:lnTo>
                    <a:lnTo>
                      <a:pt x="20" y="82"/>
                    </a:lnTo>
                    <a:lnTo>
                      <a:pt x="35" y="87"/>
                    </a:lnTo>
                    <a:lnTo>
                      <a:pt x="48" y="87"/>
                    </a:lnTo>
                    <a:lnTo>
                      <a:pt x="62" y="82"/>
                    </a:lnTo>
                    <a:lnTo>
                      <a:pt x="62" y="81"/>
                    </a:lnTo>
                    <a:lnTo>
                      <a:pt x="66" y="79"/>
                    </a:lnTo>
                    <a:lnTo>
                      <a:pt x="71" y="76"/>
                    </a:lnTo>
                    <a:lnTo>
                      <a:pt x="72" y="74"/>
                    </a:lnTo>
                    <a:lnTo>
                      <a:pt x="76" y="69"/>
                    </a:lnTo>
                    <a:lnTo>
                      <a:pt x="77" y="66"/>
                    </a:lnTo>
                    <a:lnTo>
                      <a:pt x="79" y="66"/>
                    </a:lnTo>
                    <a:lnTo>
                      <a:pt x="80" y="61"/>
                    </a:lnTo>
                    <a:lnTo>
                      <a:pt x="80" y="54"/>
                    </a:lnTo>
                    <a:lnTo>
                      <a:pt x="82" y="49"/>
                    </a:lnTo>
                    <a:lnTo>
                      <a:pt x="84" y="45"/>
                    </a:lnTo>
                    <a:lnTo>
                      <a:pt x="77" y="43"/>
                    </a:lnTo>
                    <a:lnTo>
                      <a:pt x="76" y="46"/>
                    </a:lnTo>
                    <a:lnTo>
                      <a:pt x="74" y="54"/>
                    </a:lnTo>
                    <a:lnTo>
                      <a:pt x="74" y="59"/>
                    </a:lnTo>
                    <a:lnTo>
                      <a:pt x="72" y="63"/>
                    </a:lnTo>
                    <a:lnTo>
                      <a:pt x="69" y="66"/>
                    </a:lnTo>
                    <a:lnTo>
                      <a:pt x="67" y="71"/>
                    </a:lnTo>
                    <a:lnTo>
                      <a:pt x="62" y="72"/>
                    </a:lnTo>
                    <a:lnTo>
                      <a:pt x="59" y="76"/>
                    </a:lnTo>
                    <a:lnTo>
                      <a:pt x="46" y="81"/>
                    </a:lnTo>
                    <a:lnTo>
                      <a:pt x="36" y="81"/>
                    </a:lnTo>
                    <a:lnTo>
                      <a:pt x="23" y="76"/>
                    </a:lnTo>
                    <a:lnTo>
                      <a:pt x="18" y="71"/>
                    </a:lnTo>
                    <a:lnTo>
                      <a:pt x="15" y="66"/>
                    </a:lnTo>
                    <a:lnTo>
                      <a:pt x="12" y="63"/>
                    </a:lnTo>
                    <a:lnTo>
                      <a:pt x="10" y="58"/>
                    </a:lnTo>
                    <a:lnTo>
                      <a:pt x="7" y="53"/>
                    </a:lnTo>
                    <a:lnTo>
                      <a:pt x="7" y="35"/>
                    </a:lnTo>
                    <a:lnTo>
                      <a:pt x="10" y="30"/>
                    </a:lnTo>
                    <a:lnTo>
                      <a:pt x="13" y="20"/>
                    </a:lnTo>
                    <a:lnTo>
                      <a:pt x="17" y="18"/>
                    </a:lnTo>
                    <a:lnTo>
                      <a:pt x="23" y="12"/>
                    </a:lnTo>
                    <a:lnTo>
                      <a:pt x="36" y="7"/>
                    </a:lnTo>
                    <a:lnTo>
                      <a:pt x="46" y="7"/>
                    </a:lnTo>
                    <a:lnTo>
                      <a:pt x="59" y="12"/>
                    </a:lnTo>
                    <a:lnTo>
                      <a:pt x="62" y="15"/>
                    </a:lnTo>
                    <a:lnTo>
                      <a:pt x="67" y="18"/>
                    </a:lnTo>
                    <a:lnTo>
                      <a:pt x="69" y="20"/>
                    </a:lnTo>
                    <a:lnTo>
                      <a:pt x="72" y="25"/>
                    </a:lnTo>
                    <a:lnTo>
                      <a:pt x="74" y="28"/>
                    </a:lnTo>
                    <a:lnTo>
                      <a:pt x="74" y="35"/>
                    </a:lnTo>
                    <a:lnTo>
                      <a:pt x="77" y="43"/>
                    </a:lnTo>
                    <a:lnTo>
                      <a:pt x="84" y="4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54" name="Freeform 421"/>
              <p:cNvSpPr>
                <a:spLocks/>
              </p:cNvSpPr>
              <p:nvPr/>
            </p:nvSpPr>
            <p:spPr bwMode="auto">
              <a:xfrm>
                <a:off x="1898" y="2034"/>
                <a:ext cx="8" cy="8"/>
              </a:xfrm>
              <a:custGeom>
                <a:avLst/>
                <a:gdLst>
                  <a:gd name="T0" fmla="*/ 6 w 8"/>
                  <a:gd name="T1" fmla="*/ 0 h 8"/>
                  <a:gd name="T2" fmla="*/ 8 w 8"/>
                  <a:gd name="T3" fmla="*/ 8 h 8"/>
                  <a:gd name="T4" fmla="*/ 3 w 8"/>
                  <a:gd name="T5" fmla="*/ 8 h 8"/>
                  <a:gd name="T6" fmla="*/ 1 w 8"/>
                  <a:gd name="T7" fmla="*/ 8 h 8"/>
                  <a:gd name="T8" fmla="*/ 0 w 8"/>
                  <a:gd name="T9" fmla="*/ 8 h 8"/>
                  <a:gd name="T10" fmla="*/ 0 w 8"/>
                  <a:gd name="T11" fmla="*/ 7 h 8"/>
                  <a:gd name="T12" fmla="*/ 0 w 8"/>
                  <a:gd name="T13" fmla="*/ 5 h 8"/>
                  <a:gd name="T14" fmla="*/ 0 w 8"/>
                  <a:gd name="T15" fmla="*/ 3 h 8"/>
                  <a:gd name="T16" fmla="*/ 0 w 8"/>
                  <a:gd name="T17" fmla="*/ 2 h 8"/>
                  <a:gd name="T18" fmla="*/ 1 w 8"/>
                  <a:gd name="T19" fmla="*/ 2 h 8"/>
                  <a:gd name="T20" fmla="*/ 6 w 8"/>
                  <a:gd name="T21" fmla="*/ 0 h 8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8" h="8">
                    <a:moveTo>
                      <a:pt x="6" y="0"/>
                    </a:moveTo>
                    <a:lnTo>
                      <a:pt x="8" y="8"/>
                    </a:lnTo>
                    <a:lnTo>
                      <a:pt x="3" y="8"/>
                    </a:lnTo>
                    <a:lnTo>
                      <a:pt x="1" y="8"/>
                    </a:lnTo>
                    <a:lnTo>
                      <a:pt x="0" y="8"/>
                    </a:lnTo>
                    <a:lnTo>
                      <a:pt x="0" y="7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55" name="Freeform 422"/>
              <p:cNvSpPr>
                <a:spLocks/>
              </p:cNvSpPr>
              <p:nvPr/>
            </p:nvSpPr>
            <p:spPr bwMode="auto">
              <a:xfrm>
                <a:off x="1893" y="2036"/>
                <a:ext cx="10" cy="8"/>
              </a:xfrm>
              <a:custGeom>
                <a:avLst/>
                <a:gdLst>
                  <a:gd name="T0" fmla="*/ 6 w 10"/>
                  <a:gd name="T1" fmla="*/ 0 h 8"/>
                  <a:gd name="T2" fmla="*/ 8 w 10"/>
                  <a:gd name="T3" fmla="*/ 0 h 8"/>
                  <a:gd name="T4" fmla="*/ 10 w 10"/>
                  <a:gd name="T5" fmla="*/ 0 h 8"/>
                  <a:gd name="T6" fmla="*/ 10 w 10"/>
                  <a:gd name="T7" fmla="*/ 1 h 8"/>
                  <a:gd name="T8" fmla="*/ 10 w 10"/>
                  <a:gd name="T9" fmla="*/ 3 h 8"/>
                  <a:gd name="T10" fmla="*/ 10 w 10"/>
                  <a:gd name="T11" fmla="*/ 5 h 8"/>
                  <a:gd name="T12" fmla="*/ 10 w 10"/>
                  <a:gd name="T13" fmla="*/ 6 h 8"/>
                  <a:gd name="T14" fmla="*/ 8 w 10"/>
                  <a:gd name="T15" fmla="*/ 6 h 8"/>
                  <a:gd name="T16" fmla="*/ 3 w 10"/>
                  <a:gd name="T17" fmla="*/ 8 h 8"/>
                  <a:gd name="T18" fmla="*/ 1 w 10"/>
                  <a:gd name="T19" fmla="*/ 8 h 8"/>
                  <a:gd name="T20" fmla="*/ 0 w 10"/>
                  <a:gd name="T21" fmla="*/ 8 h 8"/>
                  <a:gd name="T22" fmla="*/ 0 w 10"/>
                  <a:gd name="T23" fmla="*/ 6 h 8"/>
                  <a:gd name="T24" fmla="*/ 0 w 10"/>
                  <a:gd name="T25" fmla="*/ 5 h 8"/>
                  <a:gd name="T26" fmla="*/ 0 w 10"/>
                  <a:gd name="T27" fmla="*/ 3 h 8"/>
                  <a:gd name="T28" fmla="*/ 1 w 10"/>
                  <a:gd name="T29" fmla="*/ 1 h 8"/>
                  <a:gd name="T30" fmla="*/ 6 w 10"/>
                  <a:gd name="T31" fmla="*/ 0 h 8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10" h="8">
                    <a:moveTo>
                      <a:pt x="6" y="0"/>
                    </a:moveTo>
                    <a:lnTo>
                      <a:pt x="8" y="0"/>
                    </a:lnTo>
                    <a:lnTo>
                      <a:pt x="10" y="0"/>
                    </a:lnTo>
                    <a:lnTo>
                      <a:pt x="10" y="1"/>
                    </a:lnTo>
                    <a:lnTo>
                      <a:pt x="10" y="3"/>
                    </a:lnTo>
                    <a:lnTo>
                      <a:pt x="10" y="5"/>
                    </a:lnTo>
                    <a:lnTo>
                      <a:pt x="10" y="6"/>
                    </a:lnTo>
                    <a:lnTo>
                      <a:pt x="8" y="6"/>
                    </a:lnTo>
                    <a:lnTo>
                      <a:pt x="3" y="8"/>
                    </a:lnTo>
                    <a:lnTo>
                      <a:pt x="1" y="8"/>
                    </a:lnTo>
                    <a:lnTo>
                      <a:pt x="0" y="8"/>
                    </a:lnTo>
                    <a:lnTo>
                      <a:pt x="0" y="6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1" y="1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56" name="Freeform 423"/>
              <p:cNvSpPr>
                <a:spLocks/>
              </p:cNvSpPr>
              <p:nvPr/>
            </p:nvSpPr>
            <p:spPr bwMode="auto">
              <a:xfrm>
                <a:off x="1886" y="2037"/>
                <a:ext cx="13" cy="10"/>
              </a:xfrm>
              <a:custGeom>
                <a:avLst/>
                <a:gdLst>
                  <a:gd name="T0" fmla="*/ 8 w 13"/>
                  <a:gd name="T1" fmla="*/ 0 h 10"/>
                  <a:gd name="T2" fmla="*/ 10 w 13"/>
                  <a:gd name="T3" fmla="*/ 0 h 10"/>
                  <a:gd name="T4" fmla="*/ 12 w 13"/>
                  <a:gd name="T5" fmla="*/ 0 h 10"/>
                  <a:gd name="T6" fmla="*/ 12 w 13"/>
                  <a:gd name="T7" fmla="*/ 2 h 10"/>
                  <a:gd name="T8" fmla="*/ 13 w 13"/>
                  <a:gd name="T9" fmla="*/ 4 h 10"/>
                  <a:gd name="T10" fmla="*/ 12 w 13"/>
                  <a:gd name="T11" fmla="*/ 5 h 10"/>
                  <a:gd name="T12" fmla="*/ 12 w 13"/>
                  <a:gd name="T13" fmla="*/ 7 h 10"/>
                  <a:gd name="T14" fmla="*/ 7 w 13"/>
                  <a:gd name="T15" fmla="*/ 9 h 10"/>
                  <a:gd name="T16" fmla="*/ 5 w 13"/>
                  <a:gd name="T17" fmla="*/ 10 h 10"/>
                  <a:gd name="T18" fmla="*/ 3 w 13"/>
                  <a:gd name="T19" fmla="*/ 10 h 10"/>
                  <a:gd name="T20" fmla="*/ 3 w 13"/>
                  <a:gd name="T21" fmla="*/ 9 h 10"/>
                  <a:gd name="T22" fmla="*/ 2 w 13"/>
                  <a:gd name="T23" fmla="*/ 9 h 10"/>
                  <a:gd name="T24" fmla="*/ 2 w 13"/>
                  <a:gd name="T25" fmla="*/ 7 h 10"/>
                  <a:gd name="T26" fmla="*/ 0 w 13"/>
                  <a:gd name="T27" fmla="*/ 5 h 10"/>
                  <a:gd name="T28" fmla="*/ 2 w 13"/>
                  <a:gd name="T29" fmla="*/ 5 h 10"/>
                  <a:gd name="T30" fmla="*/ 2 w 13"/>
                  <a:gd name="T31" fmla="*/ 4 h 10"/>
                  <a:gd name="T32" fmla="*/ 3 w 13"/>
                  <a:gd name="T33" fmla="*/ 4 h 10"/>
                  <a:gd name="T34" fmla="*/ 3 w 13"/>
                  <a:gd name="T35" fmla="*/ 2 h 10"/>
                  <a:gd name="T36" fmla="*/ 8 w 13"/>
                  <a:gd name="T37" fmla="*/ 0 h 1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13" h="10">
                    <a:moveTo>
                      <a:pt x="8" y="0"/>
                    </a:moveTo>
                    <a:lnTo>
                      <a:pt x="10" y="0"/>
                    </a:lnTo>
                    <a:lnTo>
                      <a:pt x="12" y="0"/>
                    </a:lnTo>
                    <a:lnTo>
                      <a:pt x="12" y="2"/>
                    </a:lnTo>
                    <a:lnTo>
                      <a:pt x="13" y="4"/>
                    </a:lnTo>
                    <a:lnTo>
                      <a:pt x="12" y="5"/>
                    </a:lnTo>
                    <a:lnTo>
                      <a:pt x="12" y="7"/>
                    </a:lnTo>
                    <a:lnTo>
                      <a:pt x="7" y="9"/>
                    </a:lnTo>
                    <a:lnTo>
                      <a:pt x="5" y="10"/>
                    </a:lnTo>
                    <a:lnTo>
                      <a:pt x="3" y="10"/>
                    </a:lnTo>
                    <a:lnTo>
                      <a:pt x="3" y="9"/>
                    </a:lnTo>
                    <a:lnTo>
                      <a:pt x="2" y="9"/>
                    </a:lnTo>
                    <a:lnTo>
                      <a:pt x="2" y="7"/>
                    </a:lnTo>
                    <a:lnTo>
                      <a:pt x="0" y="5"/>
                    </a:lnTo>
                    <a:lnTo>
                      <a:pt x="2" y="5"/>
                    </a:lnTo>
                    <a:lnTo>
                      <a:pt x="2" y="4"/>
                    </a:lnTo>
                    <a:lnTo>
                      <a:pt x="3" y="4"/>
                    </a:lnTo>
                    <a:lnTo>
                      <a:pt x="3" y="2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57" name="Freeform 424"/>
              <p:cNvSpPr>
                <a:spLocks/>
              </p:cNvSpPr>
              <p:nvPr/>
            </p:nvSpPr>
            <p:spPr bwMode="auto">
              <a:xfrm>
                <a:off x="1883" y="2039"/>
                <a:ext cx="11" cy="10"/>
              </a:xfrm>
              <a:custGeom>
                <a:avLst/>
                <a:gdLst>
                  <a:gd name="T0" fmla="*/ 6 w 11"/>
                  <a:gd name="T1" fmla="*/ 0 h 10"/>
                  <a:gd name="T2" fmla="*/ 8 w 11"/>
                  <a:gd name="T3" fmla="*/ 0 h 10"/>
                  <a:gd name="T4" fmla="*/ 10 w 11"/>
                  <a:gd name="T5" fmla="*/ 0 h 10"/>
                  <a:gd name="T6" fmla="*/ 10 w 11"/>
                  <a:gd name="T7" fmla="*/ 2 h 10"/>
                  <a:gd name="T8" fmla="*/ 11 w 11"/>
                  <a:gd name="T9" fmla="*/ 2 h 10"/>
                  <a:gd name="T10" fmla="*/ 11 w 11"/>
                  <a:gd name="T11" fmla="*/ 3 h 10"/>
                  <a:gd name="T12" fmla="*/ 11 w 11"/>
                  <a:gd name="T13" fmla="*/ 5 h 10"/>
                  <a:gd name="T14" fmla="*/ 10 w 11"/>
                  <a:gd name="T15" fmla="*/ 5 h 10"/>
                  <a:gd name="T16" fmla="*/ 10 w 11"/>
                  <a:gd name="T17" fmla="*/ 7 h 10"/>
                  <a:gd name="T18" fmla="*/ 6 w 11"/>
                  <a:gd name="T19" fmla="*/ 10 h 10"/>
                  <a:gd name="T20" fmla="*/ 5 w 11"/>
                  <a:gd name="T21" fmla="*/ 10 h 10"/>
                  <a:gd name="T22" fmla="*/ 3 w 11"/>
                  <a:gd name="T23" fmla="*/ 10 h 10"/>
                  <a:gd name="T24" fmla="*/ 2 w 11"/>
                  <a:gd name="T25" fmla="*/ 10 h 10"/>
                  <a:gd name="T26" fmla="*/ 2 w 11"/>
                  <a:gd name="T27" fmla="*/ 8 h 10"/>
                  <a:gd name="T28" fmla="*/ 0 w 11"/>
                  <a:gd name="T29" fmla="*/ 8 h 10"/>
                  <a:gd name="T30" fmla="*/ 0 w 11"/>
                  <a:gd name="T31" fmla="*/ 7 h 10"/>
                  <a:gd name="T32" fmla="*/ 2 w 11"/>
                  <a:gd name="T33" fmla="*/ 5 h 10"/>
                  <a:gd name="T34" fmla="*/ 2 w 11"/>
                  <a:gd name="T35" fmla="*/ 3 h 10"/>
                  <a:gd name="T36" fmla="*/ 6 w 11"/>
                  <a:gd name="T37" fmla="*/ 0 h 1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11" h="10">
                    <a:moveTo>
                      <a:pt x="6" y="0"/>
                    </a:moveTo>
                    <a:lnTo>
                      <a:pt x="8" y="0"/>
                    </a:lnTo>
                    <a:lnTo>
                      <a:pt x="10" y="0"/>
                    </a:lnTo>
                    <a:lnTo>
                      <a:pt x="10" y="2"/>
                    </a:lnTo>
                    <a:lnTo>
                      <a:pt x="11" y="2"/>
                    </a:lnTo>
                    <a:lnTo>
                      <a:pt x="11" y="3"/>
                    </a:lnTo>
                    <a:lnTo>
                      <a:pt x="11" y="5"/>
                    </a:lnTo>
                    <a:lnTo>
                      <a:pt x="10" y="5"/>
                    </a:lnTo>
                    <a:lnTo>
                      <a:pt x="10" y="7"/>
                    </a:lnTo>
                    <a:lnTo>
                      <a:pt x="6" y="10"/>
                    </a:lnTo>
                    <a:lnTo>
                      <a:pt x="5" y="10"/>
                    </a:lnTo>
                    <a:lnTo>
                      <a:pt x="3" y="10"/>
                    </a:lnTo>
                    <a:lnTo>
                      <a:pt x="2" y="10"/>
                    </a:lnTo>
                    <a:lnTo>
                      <a:pt x="2" y="8"/>
                    </a:lnTo>
                    <a:lnTo>
                      <a:pt x="0" y="8"/>
                    </a:lnTo>
                    <a:lnTo>
                      <a:pt x="0" y="7"/>
                    </a:lnTo>
                    <a:lnTo>
                      <a:pt x="2" y="5"/>
                    </a:lnTo>
                    <a:lnTo>
                      <a:pt x="2" y="3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58" name="Freeform 425"/>
              <p:cNvSpPr>
                <a:spLocks/>
              </p:cNvSpPr>
              <p:nvPr/>
            </p:nvSpPr>
            <p:spPr bwMode="auto">
              <a:xfrm>
                <a:off x="1880" y="2042"/>
                <a:ext cx="9" cy="10"/>
              </a:xfrm>
              <a:custGeom>
                <a:avLst/>
                <a:gdLst>
                  <a:gd name="T0" fmla="*/ 5 w 9"/>
                  <a:gd name="T1" fmla="*/ 0 h 10"/>
                  <a:gd name="T2" fmla="*/ 6 w 9"/>
                  <a:gd name="T3" fmla="*/ 0 h 10"/>
                  <a:gd name="T4" fmla="*/ 8 w 9"/>
                  <a:gd name="T5" fmla="*/ 0 h 10"/>
                  <a:gd name="T6" fmla="*/ 9 w 9"/>
                  <a:gd name="T7" fmla="*/ 0 h 10"/>
                  <a:gd name="T8" fmla="*/ 9 w 9"/>
                  <a:gd name="T9" fmla="*/ 2 h 10"/>
                  <a:gd name="T10" fmla="*/ 9 w 9"/>
                  <a:gd name="T11" fmla="*/ 4 h 10"/>
                  <a:gd name="T12" fmla="*/ 9 w 9"/>
                  <a:gd name="T13" fmla="*/ 5 h 10"/>
                  <a:gd name="T14" fmla="*/ 5 w 9"/>
                  <a:gd name="T15" fmla="*/ 10 h 10"/>
                  <a:gd name="T16" fmla="*/ 3 w 9"/>
                  <a:gd name="T17" fmla="*/ 10 h 10"/>
                  <a:gd name="T18" fmla="*/ 1 w 9"/>
                  <a:gd name="T19" fmla="*/ 10 h 10"/>
                  <a:gd name="T20" fmla="*/ 0 w 9"/>
                  <a:gd name="T21" fmla="*/ 9 h 10"/>
                  <a:gd name="T22" fmla="*/ 0 w 9"/>
                  <a:gd name="T23" fmla="*/ 7 h 10"/>
                  <a:gd name="T24" fmla="*/ 0 w 9"/>
                  <a:gd name="T25" fmla="*/ 5 h 10"/>
                  <a:gd name="T26" fmla="*/ 1 w 9"/>
                  <a:gd name="T27" fmla="*/ 5 h 10"/>
                  <a:gd name="T28" fmla="*/ 5 w 9"/>
                  <a:gd name="T29" fmla="*/ 0 h 10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9" h="10">
                    <a:moveTo>
                      <a:pt x="5" y="0"/>
                    </a:moveTo>
                    <a:lnTo>
                      <a:pt x="6" y="0"/>
                    </a:lnTo>
                    <a:lnTo>
                      <a:pt x="8" y="0"/>
                    </a:lnTo>
                    <a:lnTo>
                      <a:pt x="9" y="0"/>
                    </a:lnTo>
                    <a:lnTo>
                      <a:pt x="9" y="2"/>
                    </a:lnTo>
                    <a:lnTo>
                      <a:pt x="9" y="4"/>
                    </a:lnTo>
                    <a:lnTo>
                      <a:pt x="9" y="5"/>
                    </a:lnTo>
                    <a:lnTo>
                      <a:pt x="5" y="10"/>
                    </a:lnTo>
                    <a:lnTo>
                      <a:pt x="3" y="10"/>
                    </a:lnTo>
                    <a:lnTo>
                      <a:pt x="1" y="10"/>
                    </a:lnTo>
                    <a:lnTo>
                      <a:pt x="0" y="9"/>
                    </a:lnTo>
                    <a:lnTo>
                      <a:pt x="0" y="7"/>
                    </a:lnTo>
                    <a:lnTo>
                      <a:pt x="0" y="5"/>
                    </a:lnTo>
                    <a:lnTo>
                      <a:pt x="1" y="5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59" name="Freeform 426"/>
              <p:cNvSpPr>
                <a:spLocks/>
              </p:cNvSpPr>
              <p:nvPr/>
            </p:nvSpPr>
            <p:spPr bwMode="auto">
              <a:xfrm>
                <a:off x="1876" y="2046"/>
                <a:ext cx="10" cy="9"/>
              </a:xfrm>
              <a:custGeom>
                <a:avLst/>
                <a:gdLst>
                  <a:gd name="T0" fmla="*/ 5 w 10"/>
                  <a:gd name="T1" fmla="*/ 1 h 9"/>
                  <a:gd name="T2" fmla="*/ 5 w 10"/>
                  <a:gd name="T3" fmla="*/ 0 h 9"/>
                  <a:gd name="T4" fmla="*/ 7 w 10"/>
                  <a:gd name="T5" fmla="*/ 0 h 9"/>
                  <a:gd name="T6" fmla="*/ 9 w 10"/>
                  <a:gd name="T7" fmla="*/ 0 h 9"/>
                  <a:gd name="T8" fmla="*/ 9 w 10"/>
                  <a:gd name="T9" fmla="*/ 1 h 9"/>
                  <a:gd name="T10" fmla="*/ 10 w 10"/>
                  <a:gd name="T11" fmla="*/ 1 h 9"/>
                  <a:gd name="T12" fmla="*/ 10 w 10"/>
                  <a:gd name="T13" fmla="*/ 3 h 9"/>
                  <a:gd name="T14" fmla="*/ 10 w 10"/>
                  <a:gd name="T15" fmla="*/ 5 h 9"/>
                  <a:gd name="T16" fmla="*/ 9 w 10"/>
                  <a:gd name="T17" fmla="*/ 5 h 9"/>
                  <a:gd name="T18" fmla="*/ 5 w 10"/>
                  <a:gd name="T19" fmla="*/ 9 h 9"/>
                  <a:gd name="T20" fmla="*/ 4 w 10"/>
                  <a:gd name="T21" fmla="*/ 9 h 9"/>
                  <a:gd name="T22" fmla="*/ 2 w 10"/>
                  <a:gd name="T23" fmla="*/ 9 h 9"/>
                  <a:gd name="T24" fmla="*/ 0 w 10"/>
                  <a:gd name="T25" fmla="*/ 9 h 9"/>
                  <a:gd name="T26" fmla="*/ 0 w 10"/>
                  <a:gd name="T27" fmla="*/ 8 h 9"/>
                  <a:gd name="T28" fmla="*/ 0 w 10"/>
                  <a:gd name="T29" fmla="*/ 6 h 9"/>
                  <a:gd name="T30" fmla="*/ 0 w 10"/>
                  <a:gd name="T31" fmla="*/ 5 h 9"/>
                  <a:gd name="T32" fmla="*/ 5 w 10"/>
                  <a:gd name="T33" fmla="*/ 1 h 9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10" h="9">
                    <a:moveTo>
                      <a:pt x="5" y="1"/>
                    </a:moveTo>
                    <a:lnTo>
                      <a:pt x="5" y="0"/>
                    </a:lnTo>
                    <a:lnTo>
                      <a:pt x="7" y="0"/>
                    </a:lnTo>
                    <a:lnTo>
                      <a:pt x="9" y="0"/>
                    </a:lnTo>
                    <a:lnTo>
                      <a:pt x="9" y="1"/>
                    </a:lnTo>
                    <a:lnTo>
                      <a:pt x="10" y="1"/>
                    </a:lnTo>
                    <a:lnTo>
                      <a:pt x="10" y="3"/>
                    </a:lnTo>
                    <a:lnTo>
                      <a:pt x="10" y="5"/>
                    </a:lnTo>
                    <a:lnTo>
                      <a:pt x="9" y="5"/>
                    </a:lnTo>
                    <a:lnTo>
                      <a:pt x="5" y="9"/>
                    </a:lnTo>
                    <a:lnTo>
                      <a:pt x="4" y="9"/>
                    </a:lnTo>
                    <a:lnTo>
                      <a:pt x="2" y="9"/>
                    </a:lnTo>
                    <a:lnTo>
                      <a:pt x="0" y="9"/>
                    </a:lnTo>
                    <a:lnTo>
                      <a:pt x="0" y="8"/>
                    </a:lnTo>
                    <a:lnTo>
                      <a:pt x="0" y="6"/>
                    </a:lnTo>
                    <a:lnTo>
                      <a:pt x="0" y="5"/>
                    </a:lnTo>
                    <a:lnTo>
                      <a:pt x="5" y="1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60" name="Freeform 427"/>
              <p:cNvSpPr>
                <a:spLocks/>
              </p:cNvSpPr>
              <p:nvPr/>
            </p:nvSpPr>
            <p:spPr bwMode="auto">
              <a:xfrm>
                <a:off x="1873" y="2051"/>
                <a:ext cx="10" cy="9"/>
              </a:xfrm>
              <a:custGeom>
                <a:avLst/>
                <a:gdLst>
                  <a:gd name="T0" fmla="*/ 3 w 10"/>
                  <a:gd name="T1" fmla="*/ 0 h 9"/>
                  <a:gd name="T2" fmla="*/ 5 w 10"/>
                  <a:gd name="T3" fmla="*/ 0 h 9"/>
                  <a:gd name="T4" fmla="*/ 7 w 10"/>
                  <a:gd name="T5" fmla="*/ 0 h 9"/>
                  <a:gd name="T6" fmla="*/ 8 w 10"/>
                  <a:gd name="T7" fmla="*/ 0 h 9"/>
                  <a:gd name="T8" fmla="*/ 10 w 10"/>
                  <a:gd name="T9" fmla="*/ 0 h 9"/>
                  <a:gd name="T10" fmla="*/ 10 w 10"/>
                  <a:gd name="T11" fmla="*/ 1 h 9"/>
                  <a:gd name="T12" fmla="*/ 10 w 10"/>
                  <a:gd name="T13" fmla="*/ 3 h 9"/>
                  <a:gd name="T14" fmla="*/ 8 w 10"/>
                  <a:gd name="T15" fmla="*/ 4 h 9"/>
                  <a:gd name="T16" fmla="*/ 7 w 10"/>
                  <a:gd name="T17" fmla="*/ 8 h 9"/>
                  <a:gd name="T18" fmla="*/ 5 w 10"/>
                  <a:gd name="T19" fmla="*/ 8 h 9"/>
                  <a:gd name="T20" fmla="*/ 5 w 10"/>
                  <a:gd name="T21" fmla="*/ 9 h 9"/>
                  <a:gd name="T22" fmla="*/ 3 w 10"/>
                  <a:gd name="T23" fmla="*/ 9 h 9"/>
                  <a:gd name="T24" fmla="*/ 2 w 10"/>
                  <a:gd name="T25" fmla="*/ 9 h 9"/>
                  <a:gd name="T26" fmla="*/ 2 w 10"/>
                  <a:gd name="T27" fmla="*/ 8 h 9"/>
                  <a:gd name="T28" fmla="*/ 0 w 10"/>
                  <a:gd name="T29" fmla="*/ 8 h 9"/>
                  <a:gd name="T30" fmla="*/ 0 w 10"/>
                  <a:gd name="T31" fmla="*/ 6 h 9"/>
                  <a:gd name="T32" fmla="*/ 0 w 10"/>
                  <a:gd name="T33" fmla="*/ 4 h 9"/>
                  <a:gd name="T34" fmla="*/ 3 w 10"/>
                  <a:gd name="T35" fmla="*/ 0 h 9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10" h="9">
                    <a:moveTo>
                      <a:pt x="3" y="0"/>
                    </a:moveTo>
                    <a:lnTo>
                      <a:pt x="5" y="0"/>
                    </a:lnTo>
                    <a:lnTo>
                      <a:pt x="7" y="0"/>
                    </a:lnTo>
                    <a:lnTo>
                      <a:pt x="8" y="0"/>
                    </a:lnTo>
                    <a:lnTo>
                      <a:pt x="10" y="0"/>
                    </a:lnTo>
                    <a:lnTo>
                      <a:pt x="10" y="1"/>
                    </a:lnTo>
                    <a:lnTo>
                      <a:pt x="10" y="3"/>
                    </a:lnTo>
                    <a:lnTo>
                      <a:pt x="8" y="4"/>
                    </a:lnTo>
                    <a:lnTo>
                      <a:pt x="7" y="8"/>
                    </a:lnTo>
                    <a:lnTo>
                      <a:pt x="5" y="8"/>
                    </a:lnTo>
                    <a:lnTo>
                      <a:pt x="5" y="9"/>
                    </a:lnTo>
                    <a:lnTo>
                      <a:pt x="3" y="9"/>
                    </a:lnTo>
                    <a:lnTo>
                      <a:pt x="2" y="9"/>
                    </a:lnTo>
                    <a:lnTo>
                      <a:pt x="2" y="8"/>
                    </a:lnTo>
                    <a:lnTo>
                      <a:pt x="0" y="8"/>
                    </a:lnTo>
                    <a:lnTo>
                      <a:pt x="0" y="6"/>
                    </a:lnTo>
                    <a:lnTo>
                      <a:pt x="0" y="4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61" name="Freeform 428"/>
              <p:cNvSpPr>
                <a:spLocks/>
              </p:cNvSpPr>
              <p:nvPr/>
            </p:nvSpPr>
            <p:spPr bwMode="auto">
              <a:xfrm>
                <a:off x="1870" y="2054"/>
                <a:ext cx="10" cy="11"/>
              </a:xfrm>
              <a:custGeom>
                <a:avLst/>
                <a:gdLst>
                  <a:gd name="T0" fmla="*/ 3 w 10"/>
                  <a:gd name="T1" fmla="*/ 1 h 11"/>
                  <a:gd name="T2" fmla="*/ 5 w 10"/>
                  <a:gd name="T3" fmla="*/ 0 h 11"/>
                  <a:gd name="T4" fmla="*/ 6 w 10"/>
                  <a:gd name="T5" fmla="*/ 0 h 11"/>
                  <a:gd name="T6" fmla="*/ 8 w 10"/>
                  <a:gd name="T7" fmla="*/ 0 h 11"/>
                  <a:gd name="T8" fmla="*/ 8 w 10"/>
                  <a:gd name="T9" fmla="*/ 1 h 11"/>
                  <a:gd name="T10" fmla="*/ 10 w 10"/>
                  <a:gd name="T11" fmla="*/ 1 h 11"/>
                  <a:gd name="T12" fmla="*/ 10 w 10"/>
                  <a:gd name="T13" fmla="*/ 3 h 11"/>
                  <a:gd name="T14" fmla="*/ 10 w 10"/>
                  <a:gd name="T15" fmla="*/ 5 h 11"/>
                  <a:gd name="T16" fmla="*/ 8 w 10"/>
                  <a:gd name="T17" fmla="*/ 10 h 11"/>
                  <a:gd name="T18" fmla="*/ 6 w 10"/>
                  <a:gd name="T19" fmla="*/ 10 h 11"/>
                  <a:gd name="T20" fmla="*/ 6 w 10"/>
                  <a:gd name="T21" fmla="*/ 11 h 11"/>
                  <a:gd name="T22" fmla="*/ 5 w 10"/>
                  <a:gd name="T23" fmla="*/ 11 h 11"/>
                  <a:gd name="T24" fmla="*/ 3 w 10"/>
                  <a:gd name="T25" fmla="*/ 11 h 11"/>
                  <a:gd name="T26" fmla="*/ 3 w 10"/>
                  <a:gd name="T27" fmla="*/ 10 h 11"/>
                  <a:gd name="T28" fmla="*/ 1 w 10"/>
                  <a:gd name="T29" fmla="*/ 10 h 11"/>
                  <a:gd name="T30" fmla="*/ 1 w 10"/>
                  <a:gd name="T31" fmla="*/ 8 h 11"/>
                  <a:gd name="T32" fmla="*/ 0 w 10"/>
                  <a:gd name="T33" fmla="*/ 6 h 11"/>
                  <a:gd name="T34" fmla="*/ 1 w 10"/>
                  <a:gd name="T35" fmla="*/ 6 h 11"/>
                  <a:gd name="T36" fmla="*/ 3 w 10"/>
                  <a:gd name="T37" fmla="*/ 1 h 11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10" h="11">
                    <a:moveTo>
                      <a:pt x="3" y="1"/>
                    </a:moveTo>
                    <a:lnTo>
                      <a:pt x="5" y="0"/>
                    </a:lnTo>
                    <a:lnTo>
                      <a:pt x="6" y="0"/>
                    </a:lnTo>
                    <a:lnTo>
                      <a:pt x="8" y="0"/>
                    </a:lnTo>
                    <a:lnTo>
                      <a:pt x="8" y="1"/>
                    </a:lnTo>
                    <a:lnTo>
                      <a:pt x="10" y="1"/>
                    </a:lnTo>
                    <a:lnTo>
                      <a:pt x="10" y="3"/>
                    </a:lnTo>
                    <a:lnTo>
                      <a:pt x="10" y="5"/>
                    </a:lnTo>
                    <a:lnTo>
                      <a:pt x="8" y="10"/>
                    </a:lnTo>
                    <a:lnTo>
                      <a:pt x="6" y="10"/>
                    </a:lnTo>
                    <a:lnTo>
                      <a:pt x="6" y="11"/>
                    </a:lnTo>
                    <a:lnTo>
                      <a:pt x="5" y="11"/>
                    </a:lnTo>
                    <a:lnTo>
                      <a:pt x="3" y="11"/>
                    </a:lnTo>
                    <a:lnTo>
                      <a:pt x="3" y="10"/>
                    </a:lnTo>
                    <a:lnTo>
                      <a:pt x="1" y="10"/>
                    </a:lnTo>
                    <a:lnTo>
                      <a:pt x="1" y="8"/>
                    </a:lnTo>
                    <a:lnTo>
                      <a:pt x="0" y="6"/>
                    </a:lnTo>
                    <a:lnTo>
                      <a:pt x="1" y="6"/>
                    </a:lnTo>
                    <a:lnTo>
                      <a:pt x="3" y="1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62" name="Freeform 429"/>
              <p:cNvSpPr>
                <a:spLocks/>
              </p:cNvSpPr>
              <p:nvPr/>
            </p:nvSpPr>
            <p:spPr bwMode="auto">
              <a:xfrm>
                <a:off x="1870" y="2059"/>
                <a:ext cx="8" cy="10"/>
              </a:xfrm>
              <a:custGeom>
                <a:avLst/>
                <a:gdLst>
                  <a:gd name="T0" fmla="*/ 1 w 8"/>
                  <a:gd name="T1" fmla="*/ 1 h 10"/>
                  <a:gd name="T2" fmla="*/ 1 w 8"/>
                  <a:gd name="T3" fmla="*/ 0 h 10"/>
                  <a:gd name="T4" fmla="*/ 3 w 8"/>
                  <a:gd name="T5" fmla="*/ 0 h 10"/>
                  <a:gd name="T6" fmla="*/ 5 w 8"/>
                  <a:gd name="T7" fmla="*/ 0 h 10"/>
                  <a:gd name="T8" fmla="*/ 6 w 8"/>
                  <a:gd name="T9" fmla="*/ 0 h 10"/>
                  <a:gd name="T10" fmla="*/ 8 w 8"/>
                  <a:gd name="T11" fmla="*/ 1 h 10"/>
                  <a:gd name="T12" fmla="*/ 8 w 8"/>
                  <a:gd name="T13" fmla="*/ 3 h 10"/>
                  <a:gd name="T14" fmla="*/ 6 w 8"/>
                  <a:gd name="T15" fmla="*/ 8 h 10"/>
                  <a:gd name="T16" fmla="*/ 6 w 8"/>
                  <a:gd name="T17" fmla="*/ 10 h 10"/>
                  <a:gd name="T18" fmla="*/ 5 w 8"/>
                  <a:gd name="T19" fmla="*/ 10 h 10"/>
                  <a:gd name="T20" fmla="*/ 3 w 8"/>
                  <a:gd name="T21" fmla="*/ 10 h 10"/>
                  <a:gd name="T22" fmla="*/ 1 w 8"/>
                  <a:gd name="T23" fmla="*/ 10 h 10"/>
                  <a:gd name="T24" fmla="*/ 0 w 8"/>
                  <a:gd name="T25" fmla="*/ 10 h 10"/>
                  <a:gd name="T26" fmla="*/ 0 w 8"/>
                  <a:gd name="T27" fmla="*/ 8 h 10"/>
                  <a:gd name="T28" fmla="*/ 0 w 8"/>
                  <a:gd name="T29" fmla="*/ 6 h 10"/>
                  <a:gd name="T30" fmla="*/ 1 w 8"/>
                  <a:gd name="T31" fmla="*/ 1 h 10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8" h="10">
                    <a:moveTo>
                      <a:pt x="1" y="1"/>
                    </a:moveTo>
                    <a:lnTo>
                      <a:pt x="1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6" y="0"/>
                    </a:lnTo>
                    <a:lnTo>
                      <a:pt x="8" y="1"/>
                    </a:lnTo>
                    <a:lnTo>
                      <a:pt x="8" y="3"/>
                    </a:lnTo>
                    <a:lnTo>
                      <a:pt x="6" y="8"/>
                    </a:lnTo>
                    <a:lnTo>
                      <a:pt x="6" y="10"/>
                    </a:lnTo>
                    <a:lnTo>
                      <a:pt x="5" y="10"/>
                    </a:lnTo>
                    <a:lnTo>
                      <a:pt x="3" y="10"/>
                    </a:lnTo>
                    <a:lnTo>
                      <a:pt x="1" y="10"/>
                    </a:lnTo>
                    <a:lnTo>
                      <a:pt x="0" y="10"/>
                    </a:lnTo>
                    <a:lnTo>
                      <a:pt x="0" y="8"/>
                    </a:lnTo>
                    <a:lnTo>
                      <a:pt x="0" y="6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63" name="Freeform 430"/>
              <p:cNvSpPr>
                <a:spLocks/>
              </p:cNvSpPr>
              <p:nvPr/>
            </p:nvSpPr>
            <p:spPr bwMode="auto">
              <a:xfrm>
                <a:off x="1868" y="2064"/>
                <a:ext cx="8" cy="11"/>
              </a:xfrm>
              <a:custGeom>
                <a:avLst/>
                <a:gdLst>
                  <a:gd name="T0" fmla="*/ 2 w 8"/>
                  <a:gd name="T1" fmla="*/ 1 h 11"/>
                  <a:gd name="T2" fmla="*/ 2 w 8"/>
                  <a:gd name="T3" fmla="*/ 0 h 11"/>
                  <a:gd name="T4" fmla="*/ 3 w 8"/>
                  <a:gd name="T5" fmla="*/ 0 h 11"/>
                  <a:gd name="T6" fmla="*/ 5 w 8"/>
                  <a:gd name="T7" fmla="*/ 0 h 11"/>
                  <a:gd name="T8" fmla="*/ 7 w 8"/>
                  <a:gd name="T9" fmla="*/ 0 h 11"/>
                  <a:gd name="T10" fmla="*/ 8 w 8"/>
                  <a:gd name="T11" fmla="*/ 0 h 11"/>
                  <a:gd name="T12" fmla="*/ 8 w 8"/>
                  <a:gd name="T13" fmla="*/ 1 h 11"/>
                  <a:gd name="T14" fmla="*/ 8 w 8"/>
                  <a:gd name="T15" fmla="*/ 3 h 11"/>
                  <a:gd name="T16" fmla="*/ 7 w 8"/>
                  <a:gd name="T17" fmla="*/ 8 h 11"/>
                  <a:gd name="T18" fmla="*/ 7 w 8"/>
                  <a:gd name="T19" fmla="*/ 9 h 11"/>
                  <a:gd name="T20" fmla="*/ 5 w 8"/>
                  <a:gd name="T21" fmla="*/ 9 h 11"/>
                  <a:gd name="T22" fmla="*/ 5 w 8"/>
                  <a:gd name="T23" fmla="*/ 11 h 11"/>
                  <a:gd name="T24" fmla="*/ 3 w 8"/>
                  <a:gd name="T25" fmla="*/ 11 h 11"/>
                  <a:gd name="T26" fmla="*/ 2 w 8"/>
                  <a:gd name="T27" fmla="*/ 11 h 11"/>
                  <a:gd name="T28" fmla="*/ 2 w 8"/>
                  <a:gd name="T29" fmla="*/ 9 h 11"/>
                  <a:gd name="T30" fmla="*/ 0 w 8"/>
                  <a:gd name="T31" fmla="*/ 8 h 11"/>
                  <a:gd name="T32" fmla="*/ 0 w 8"/>
                  <a:gd name="T33" fmla="*/ 6 h 11"/>
                  <a:gd name="T34" fmla="*/ 2 w 8"/>
                  <a:gd name="T35" fmla="*/ 1 h 11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8" h="11">
                    <a:moveTo>
                      <a:pt x="2" y="1"/>
                    </a:moveTo>
                    <a:lnTo>
                      <a:pt x="2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7" y="0"/>
                    </a:lnTo>
                    <a:lnTo>
                      <a:pt x="8" y="0"/>
                    </a:lnTo>
                    <a:lnTo>
                      <a:pt x="8" y="1"/>
                    </a:lnTo>
                    <a:lnTo>
                      <a:pt x="8" y="3"/>
                    </a:lnTo>
                    <a:lnTo>
                      <a:pt x="7" y="8"/>
                    </a:lnTo>
                    <a:lnTo>
                      <a:pt x="7" y="9"/>
                    </a:lnTo>
                    <a:lnTo>
                      <a:pt x="5" y="9"/>
                    </a:lnTo>
                    <a:lnTo>
                      <a:pt x="5" y="11"/>
                    </a:lnTo>
                    <a:lnTo>
                      <a:pt x="3" y="11"/>
                    </a:lnTo>
                    <a:lnTo>
                      <a:pt x="2" y="11"/>
                    </a:lnTo>
                    <a:lnTo>
                      <a:pt x="2" y="9"/>
                    </a:lnTo>
                    <a:lnTo>
                      <a:pt x="0" y="8"/>
                    </a:lnTo>
                    <a:lnTo>
                      <a:pt x="0" y="6"/>
                    </a:lnTo>
                    <a:lnTo>
                      <a:pt x="2" y="1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64" name="Freeform 431"/>
              <p:cNvSpPr>
                <a:spLocks/>
              </p:cNvSpPr>
              <p:nvPr/>
            </p:nvSpPr>
            <p:spPr bwMode="auto">
              <a:xfrm>
                <a:off x="1868" y="2067"/>
                <a:ext cx="8" cy="13"/>
              </a:xfrm>
              <a:custGeom>
                <a:avLst/>
                <a:gdLst>
                  <a:gd name="T0" fmla="*/ 0 w 8"/>
                  <a:gd name="T1" fmla="*/ 5 h 13"/>
                  <a:gd name="T2" fmla="*/ 0 w 8"/>
                  <a:gd name="T3" fmla="*/ 3 h 13"/>
                  <a:gd name="T4" fmla="*/ 0 w 8"/>
                  <a:gd name="T5" fmla="*/ 2 h 13"/>
                  <a:gd name="T6" fmla="*/ 2 w 8"/>
                  <a:gd name="T7" fmla="*/ 2 h 13"/>
                  <a:gd name="T8" fmla="*/ 3 w 8"/>
                  <a:gd name="T9" fmla="*/ 0 h 13"/>
                  <a:gd name="T10" fmla="*/ 5 w 8"/>
                  <a:gd name="T11" fmla="*/ 2 h 13"/>
                  <a:gd name="T12" fmla="*/ 7 w 8"/>
                  <a:gd name="T13" fmla="*/ 2 h 13"/>
                  <a:gd name="T14" fmla="*/ 7 w 8"/>
                  <a:gd name="T15" fmla="*/ 3 h 13"/>
                  <a:gd name="T16" fmla="*/ 8 w 8"/>
                  <a:gd name="T17" fmla="*/ 3 h 13"/>
                  <a:gd name="T18" fmla="*/ 8 w 8"/>
                  <a:gd name="T19" fmla="*/ 5 h 13"/>
                  <a:gd name="T20" fmla="*/ 7 w 8"/>
                  <a:gd name="T21" fmla="*/ 10 h 13"/>
                  <a:gd name="T22" fmla="*/ 5 w 8"/>
                  <a:gd name="T23" fmla="*/ 11 h 13"/>
                  <a:gd name="T24" fmla="*/ 5 w 8"/>
                  <a:gd name="T25" fmla="*/ 13 h 13"/>
                  <a:gd name="T26" fmla="*/ 3 w 8"/>
                  <a:gd name="T27" fmla="*/ 13 h 13"/>
                  <a:gd name="T28" fmla="*/ 2 w 8"/>
                  <a:gd name="T29" fmla="*/ 13 h 13"/>
                  <a:gd name="T30" fmla="*/ 2 w 8"/>
                  <a:gd name="T31" fmla="*/ 11 h 13"/>
                  <a:gd name="T32" fmla="*/ 0 w 8"/>
                  <a:gd name="T33" fmla="*/ 11 h 13"/>
                  <a:gd name="T34" fmla="*/ 0 w 8"/>
                  <a:gd name="T35" fmla="*/ 10 h 13"/>
                  <a:gd name="T36" fmla="*/ 0 w 8"/>
                  <a:gd name="T37" fmla="*/ 8 h 13"/>
                  <a:gd name="T38" fmla="*/ 0 w 8"/>
                  <a:gd name="T39" fmla="*/ 5 h 13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8" h="13">
                    <a:moveTo>
                      <a:pt x="0" y="5"/>
                    </a:moveTo>
                    <a:lnTo>
                      <a:pt x="0" y="3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3" y="0"/>
                    </a:lnTo>
                    <a:lnTo>
                      <a:pt x="5" y="2"/>
                    </a:lnTo>
                    <a:lnTo>
                      <a:pt x="7" y="2"/>
                    </a:lnTo>
                    <a:lnTo>
                      <a:pt x="7" y="3"/>
                    </a:lnTo>
                    <a:lnTo>
                      <a:pt x="8" y="3"/>
                    </a:lnTo>
                    <a:lnTo>
                      <a:pt x="8" y="5"/>
                    </a:lnTo>
                    <a:lnTo>
                      <a:pt x="7" y="10"/>
                    </a:lnTo>
                    <a:lnTo>
                      <a:pt x="5" y="11"/>
                    </a:lnTo>
                    <a:lnTo>
                      <a:pt x="5" y="13"/>
                    </a:lnTo>
                    <a:lnTo>
                      <a:pt x="3" y="13"/>
                    </a:lnTo>
                    <a:lnTo>
                      <a:pt x="2" y="13"/>
                    </a:lnTo>
                    <a:lnTo>
                      <a:pt x="2" y="11"/>
                    </a:lnTo>
                    <a:lnTo>
                      <a:pt x="0" y="11"/>
                    </a:lnTo>
                    <a:lnTo>
                      <a:pt x="0" y="10"/>
                    </a:lnTo>
                    <a:lnTo>
                      <a:pt x="0" y="8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65" name="Freeform 432"/>
              <p:cNvSpPr>
                <a:spLocks/>
              </p:cNvSpPr>
              <p:nvPr/>
            </p:nvSpPr>
            <p:spPr bwMode="auto">
              <a:xfrm>
                <a:off x="1868" y="2072"/>
                <a:ext cx="8" cy="13"/>
              </a:xfrm>
              <a:custGeom>
                <a:avLst/>
                <a:gdLst>
                  <a:gd name="T0" fmla="*/ 0 w 8"/>
                  <a:gd name="T1" fmla="*/ 5 h 13"/>
                  <a:gd name="T2" fmla="*/ 0 w 8"/>
                  <a:gd name="T3" fmla="*/ 3 h 13"/>
                  <a:gd name="T4" fmla="*/ 2 w 8"/>
                  <a:gd name="T5" fmla="*/ 1 h 13"/>
                  <a:gd name="T6" fmla="*/ 2 w 8"/>
                  <a:gd name="T7" fmla="*/ 0 h 13"/>
                  <a:gd name="T8" fmla="*/ 3 w 8"/>
                  <a:gd name="T9" fmla="*/ 0 h 13"/>
                  <a:gd name="T10" fmla="*/ 5 w 8"/>
                  <a:gd name="T11" fmla="*/ 0 h 13"/>
                  <a:gd name="T12" fmla="*/ 5 w 8"/>
                  <a:gd name="T13" fmla="*/ 1 h 13"/>
                  <a:gd name="T14" fmla="*/ 7 w 8"/>
                  <a:gd name="T15" fmla="*/ 3 h 13"/>
                  <a:gd name="T16" fmla="*/ 8 w 8"/>
                  <a:gd name="T17" fmla="*/ 8 h 13"/>
                  <a:gd name="T18" fmla="*/ 8 w 8"/>
                  <a:gd name="T19" fmla="*/ 10 h 13"/>
                  <a:gd name="T20" fmla="*/ 7 w 8"/>
                  <a:gd name="T21" fmla="*/ 10 h 13"/>
                  <a:gd name="T22" fmla="*/ 7 w 8"/>
                  <a:gd name="T23" fmla="*/ 11 h 13"/>
                  <a:gd name="T24" fmla="*/ 5 w 8"/>
                  <a:gd name="T25" fmla="*/ 11 h 13"/>
                  <a:gd name="T26" fmla="*/ 5 w 8"/>
                  <a:gd name="T27" fmla="*/ 13 h 13"/>
                  <a:gd name="T28" fmla="*/ 3 w 8"/>
                  <a:gd name="T29" fmla="*/ 13 h 13"/>
                  <a:gd name="T30" fmla="*/ 2 w 8"/>
                  <a:gd name="T31" fmla="*/ 13 h 13"/>
                  <a:gd name="T32" fmla="*/ 2 w 8"/>
                  <a:gd name="T33" fmla="*/ 11 h 13"/>
                  <a:gd name="T34" fmla="*/ 0 w 8"/>
                  <a:gd name="T35" fmla="*/ 11 h 13"/>
                  <a:gd name="T36" fmla="*/ 0 w 8"/>
                  <a:gd name="T37" fmla="*/ 10 h 13"/>
                  <a:gd name="T38" fmla="*/ 0 w 8"/>
                  <a:gd name="T39" fmla="*/ 5 h 13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8" h="13">
                    <a:moveTo>
                      <a:pt x="0" y="5"/>
                    </a:moveTo>
                    <a:lnTo>
                      <a:pt x="0" y="3"/>
                    </a:lnTo>
                    <a:lnTo>
                      <a:pt x="2" y="1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5" y="1"/>
                    </a:lnTo>
                    <a:lnTo>
                      <a:pt x="7" y="3"/>
                    </a:lnTo>
                    <a:lnTo>
                      <a:pt x="8" y="8"/>
                    </a:lnTo>
                    <a:lnTo>
                      <a:pt x="8" y="10"/>
                    </a:lnTo>
                    <a:lnTo>
                      <a:pt x="7" y="10"/>
                    </a:lnTo>
                    <a:lnTo>
                      <a:pt x="7" y="11"/>
                    </a:lnTo>
                    <a:lnTo>
                      <a:pt x="5" y="11"/>
                    </a:lnTo>
                    <a:lnTo>
                      <a:pt x="5" y="13"/>
                    </a:lnTo>
                    <a:lnTo>
                      <a:pt x="3" y="13"/>
                    </a:lnTo>
                    <a:lnTo>
                      <a:pt x="2" y="13"/>
                    </a:lnTo>
                    <a:lnTo>
                      <a:pt x="2" y="11"/>
                    </a:lnTo>
                    <a:lnTo>
                      <a:pt x="0" y="11"/>
                    </a:lnTo>
                    <a:lnTo>
                      <a:pt x="0" y="10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66" name="Freeform 433"/>
              <p:cNvSpPr>
                <a:spLocks/>
              </p:cNvSpPr>
              <p:nvPr/>
            </p:nvSpPr>
            <p:spPr bwMode="auto">
              <a:xfrm>
                <a:off x="1868" y="2077"/>
                <a:ext cx="8" cy="13"/>
              </a:xfrm>
              <a:custGeom>
                <a:avLst/>
                <a:gdLst>
                  <a:gd name="T0" fmla="*/ 0 w 8"/>
                  <a:gd name="T1" fmla="*/ 5 h 13"/>
                  <a:gd name="T2" fmla="*/ 0 w 8"/>
                  <a:gd name="T3" fmla="*/ 3 h 13"/>
                  <a:gd name="T4" fmla="*/ 2 w 8"/>
                  <a:gd name="T5" fmla="*/ 1 h 13"/>
                  <a:gd name="T6" fmla="*/ 2 w 8"/>
                  <a:gd name="T7" fmla="*/ 0 h 13"/>
                  <a:gd name="T8" fmla="*/ 3 w 8"/>
                  <a:gd name="T9" fmla="*/ 0 h 13"/>
                  <a:gd name="T10" fmla="*/ 5 w 8"/>
                  <a:gd name="T11" fmla="*/ 0 h 13"/>
                  <a:gd name="T12" fmla="*/ 5 w 8"/>
                  <a:gd name="T13" fmla="*/ 1 h 13"/>
                  <a:gd name="T14" fmla="*/ 7 w 8"/>
                  <a:gd name="T15" fmla="*/ 1 h 13"/>
                  <a:gd name="T16" fmla="*/ 7 w 8"/>
                  <a:gd name="T17" fmla="*/ 3 h 13"/>
                  <a:gd name="T18" fmla="*/ 8 w 8"/>
                  <a:gd name="T19" fmla="*/ 8 h 13"/>
                  <a:gd name="T20" fmla="*/ 8 w 8"/>
                  <a:gd name="T21" fmla="*/ 10 h 13"/>
                  <a:gd name="T22" fmla="*/ 8 w 8"/>
                  <a:gd name="T23" fmla="*/ 11 h 13"/>
                  <a:gd name="T24" fmla="*/ 7 w 8"/>
                  <a:gd name="T25" fmla="*/ 11 h 13"/>
                  <a:gd name="T26" fmla="*/ 5 w 8"/>
                  <a:gd name="T27" fmla="*/ 11 h 13"/>
                  <a:gd name="T28" fmla="*/ 5 w 8"/>
                  <a:gd name="T29" fmla="*/ 13 h 13"/>
                  <a:gd name="T30" fmla="*/ 3 w 8"/>
                  <a:gd name="T31" fmla="*/ 13 h 13"/>
                  <a:gd name="T32" fmla="*/ 3 w 8"/>
                  <a:gd name="T33" fmla="*/ 11 h 13"/>
                  <a:gd name="T34" fmla="*/ 2 w 8"/>
                  <a:gd name="T35" fmla="*/ 11 h 13"/>
                  <a:gd name="T36" fmla="*/ 2 w 8"/>
                  <a:gd name="T37" fmla="*/ 10 h 13"/>
                  <a:gd name="T38" fmla="*/ 0 w 8"/>
                  <a:gd name="T39" fmla="*/ 5 h 13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8" h="13">
                    <a:moveTo>
                      <a:pt x="0" y="5"/>
                    </a:moveTo>
                    <a:lnTo>
                      <a:pt x="0" y="3"/>
                    </a:lnTo>
                    <a:lnTo>
                      <a:pt x="2" y="1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5" y="1"/>
                    </a:lnTo>
                    <a:lnTo>
                      <a:pt x="7" y="1"/>
                    </a:lnTo>
                    <a:lnTo>
                      <a:pt x="7" y="3"/>
                    </a:lnTo>
                    <a:lnTo>
                      <a:pt x="8" y="8"/>
                    </a:lnTo>
                    <a:lnTo>
                      <a:pt x="8" y="10"/>
                    </a:lnTo>
                    <a:lnTo>
                      <a:pt x="8" y="11"/>
                    </a:lnTo>
                    <a:lnTo>
                      <a:pt x="7" y="11"/>
                    </a:lnTo>
                    <a:lnTo>
                      <a:pt x="5" y="11"/>
                    </a:lnTo>
                    <a:lnTo>
                      <a:pt x="5" y="13"/>
                    </a:lnTo>
                    <a:lnTo>
                      <a:pt x="3" y="13"/>
                    </a:lnTo>
                    <a:lnTo>
                      <a:pt x="3" y="11"/>
                    </a:lnTo>
                    <a:lnTo>
                      <a:pt x="2" y="11"/>
                    </a:lnTo>
                    <a:lnTo>
                      <a:pt x="2" y="10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67" name="Freeform 434"/>
              <p:cNvSpPr>
                <a:spLocks/>
              </p:cNvSpPr>
              <p:nvPr/>
            </p:nvSpPr>
            <p:spPr bwMode="auto">
              <a:xfrm>
                <a:off x="1870" y="2083"/>
                <a:ext cx="8" cy="10"/>
              </a:xfrm>
              <a:custGeom>
                <a:avLst/>
                <a:gdLst>
                  <a:gd name="T0" fmla="*/ 0 w 8"/>
                  <a:gd name="T1" fmla="*/ 4 h 10"/>
                  <a:gd name="T2" fmla="*/ 0 w 8"/>
                  <a:gd name="T3" fmla="*/ 2 h 10"/>
                  <a:gd name="T4" fmla="*/ 0 w 8"/>
                  <a:gd name="T5" fmla="*/ 0 h 10"/>
                  <a:gd name="T6" fmla="*/ 1 w 8"/>
                  <a:gd name="T7" fmla="*/ 0 h 10"/>
                  <a:gd name="T8" fmla="*/ 3 w 8"/>
                  <a:gd name="T9" fmla="*/ 0 h 10"/>
                  <a:gd name="T10" fmla="*/ 5 w 8"/>
                  <a:gd name="T11" fmla="*/ 0 h 10"/>
                  <a:gd name="T12" fmla="*/ 6 w 8"/>
                  <a:gd name="T13" fmla="*/ 0 h 10"/>
                  <a:gd name="T14" fmla="*/ 6 w 8"/>
                  <a:gd name="T15" fmla="*/ 2 h 10"/>
                  <a:gd name="T16" fmla="*/ 8 w 8"/>
                  <a:gd name="T17" fmla="*/ 7 h 10"/>
                  <a:gd name="T18" fmla="*/ 8 w 8"/>
                  <a:gd name="T19" fmla="*/ 8 h 10"/>
                  <a:gd name="T20" fmla="*/ 8 w 8"/>
                  <a:gd name="T21" fmla="*/ 10 h 10"/>
                  <a:gd name="T22" fmla="*/ 6 w 8"/>
                  <a:gd name="T23" fmla="*/ 10 h 10"/>
                  <a:gd name="T24" fmla="*/ 5 w 8"/>
                  <a:gd name="T25" fmla="*/ 10 h 10"/>
                  <a:gd name="T26" fmla="*/ 3 w 8"/>
                  <a:gd name="T27" fmla="*/ 10 h 10"/>
                  <a:gd name="T28" fmla="*/ 1 w 8"/>
                  <a:gd name="T29" fmla="*/ 10 h 10"/>
                  <a:gd name="T30" fmla="*/ 1 w 8"/>
                  <a:gd name="T31" fmla="*/ 8 h 10"/>
                  <a:gd name="T32" fmla="*/ 0 w 8"/>
                  <a:gd name="T33" fmla="*/ 4 h 10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8" h="10">
                    <a:moveTo>
                      <a:pt x="0" y="4"/>
                    </a:moveTo>
                    <a:lnTo>
                      <a:pt x="0" y="2"/>
                    </a:lnTo>
                    <a:lnTo>
                      <a:pt x="0" y="0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6" y="0"/>
                    </a:lnTo>
                    <a:lnTo>
                      <a:pt x="6" y="2"/>
                    </a:lnTo>
                    <a:lnTo>
                      <a:pt x="8" y="7"/>
                    </a:lnTo>
                    <a:lnTo>
                      <a:pt x="8" y="8"/>
                    </a:lnTo>
                    <a:lnTo>
                      <a:pt x="8" y="10"/>
                    </a:lnTo>
                    <a:lnTo>
                      <a:pt x="6" y="10"/>
                    </a:lnTo>
                    <a:lnTo>
                      <a:pt x="5" y="10"/>
                    </a:lnTo>
                    <a:lnTo>
                      <a:pt x="3" y="10"/>
                    </a:lnTo>
                    <a:lnTo>
                      <a:pt x="1" y="10"/>
                    </a:lnTo>
                    <a:lnTo>
                      <a:pt x="1" y="8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68" name="Freeform 435"/>
              <p:cNvSpPr>
                <a:spLocks/>
              </p:cNvSpPr>
              <p:nvPr/>
            </p:nvSpPr>
            <p:spPr bwMode="auto">
              <a:xfrm>
                <a:off x="1870" y="2088"/>
                <a:ext cx="10" cy="12"/>
              </a:xfrm>
              <a:custGeom>
                <a:avLst/>
                <a:gdLst>
                  <a:gd name="T0" fmla="*/ 1 w 10"/>
                  <a:gd name="T1" fmla="*/ 3 h 12"/>
                  <a:gd name="T2" fmla="*/ 0 w 10"/>
                  <a:gd name="T3" fmla="*/ 3 h 12"/>
                  <a:gd name="T4" fmla="*/ 1 w 10"/>
                  <a:gd name="T5" fmla="*/ 2 h 12"/>
                  <a:gd name="T6" fmla="*/ 1 w 10"/>
                  <a:gd name="T7" fmla="*/ 0 h 12"/>
                  <a:gd name="T8" fmla="*/ 3 w 10"/>
                  <a:gd name="T9" fmla="*/ 0 h 12"/>
                  <a:gd name="T10" fmla="*/ 5 w 10"/>
                  <a:gd name="T11" fmla="*/ 0 h 12"/>
                  <a:gd name="T12" fmla="*/ 6 w 10"/>
                  <a:gd name="T13" fmla="*/ 0 h 12"/>
                  <a:gd name="T14" fmla="*/ 8 w 10"/>
                  <a:gd name="T15" fmla="*/ 2 h 12"/>
                  <a:gd name="T16" fmla="*/ 10 w 10"/>
                  <a:gd name="T17" fmla="*/ 5 h 12"/>
                  <a:gd name="T18" fmla="*/ 10 w 10"/>
                  <a:gd name="T19" fmla="*/ 7 h 12"/>
                  <a:gd name="T20" fmla="*/ 10 w 10"/>
                  <a:gd name="T21" fmla="*/ 8 h 12"/>
                  <a:gd name="T22" fmla="*/ 8 w 10"/>
                  <a:gd name="T23" fmla="*/ 10 h 12"/>
                  <a:gd name="T24" fmla="*/ 8 w 10"/>
                  <a:gd name="T25" fmla="*/ 12 h 12"/>
                  <a:gd name="T26" fmla="*/ 6 w 10"/>
                  <a:gd name="T27" fmla="*/ 12 h 12"/>
                  <a:gd name="T28" fmla="*/ 6 w 10"/>
                  <a:gd name="T29" fmla="*/ 10 h 12"/>
                  <a:gd name="T30" fmla="*/ 5 w 10"/>
                  <a:gd name="T31" fmla="*/ 10 h 12"/>
                  <a:gd name="T32" fmla="*/ 3 w 10"/>
                  <a:gd name="T33" fmla="*/ 8 h 12"/>
                  <a:gd name="T34" fmla="*/ 1 w 10"/>
                  <a:gd name="T35" fmla="*/ 3 h 12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10" h="12">
                    <a:moveTo>
                      <a:pt x="1" y="3"/>
                    </a:moveTo>
                    <a:lnTo>
                      <a:pt x="0" y="3"/>
                    </a:lnTo>
                    <a:lnTo>
                      <a:pt x="1" y="2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6" y="0"/>
                    </a:lnTo>
                    <a:lnTo>
                      <a:pt x="8" y="2"/>
                    </a:lnTo>
                    <a:lnTo>
                      <a:pt x="10" y="5"/>
                    </a:lnTo>
                    <a:lnTo>
                      <a:pt x="10" y="7"/>
                    </a:lnTo>
                    <a:lnTo>
                      <a:pt x="10" y="8"/>
                    </a:lnTo>
                    <a:lnTo>
                      <a:pt x="8" y="10"/>
                    </a:lnTo>
                    <a:lnTo>
                      <a:pt x="8" y="12"/>
                    </a:lnTo>
                    <a:lnTo>
                      <a:pt x="6" y="12"/>
                    </a:lnTo>
                    <a:lnTo>
                      <a:pt x="6" y="10"/>
                    </a:lnTo>
                    <a:lnTo>
                      <a:pt x="5" y="10"/>
                    </a:lnTo>
                    <a:lnTo>
                      <a:pt x="3" y="8"/>
                    </a:lnTo>
                    <a:lnTo>
                      <a:pt x="1" y="3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69" name="Freeform 436"/>
              <p:cNvSpPr>
                <a:spLocks/>
              </p:cNvSpPr>
              <p:nvPr/>
            </p:nvSpPr>
            <p:spPr bwMode="auto">
              <a:xfrm>
                <a:off x="1873" y="2091"/>
                <a:ext cx="10" cy="12"/>
              </a:xfrm>
              <a:custGeom>
                <a:avLst/>
                <a:gdLst>
                  <a:gd name="T0" fmla="*/ 0 w 10"/>
                  <a:gd name="T1" fmla="*/ 5 h 12"/>
                  <a:gd name="T2" fmla="*/ 0 w 10"/>
                  <a:gd name="T3" fmla="*/ 4 h 12"/>
                  <a:gd name="T4" fmla="*/ 0 w 10"/>
                  <a:gd name="T5" fmla="*/ 2 h 12"/>
                  <a:gd name="T6" fmla="*/ 2 w 10"/>
                  <a:gd name="T7" fmla="*/ 2 h 12"/>
                  <a:gd name="T8" fmla="*/ 3 w 10"/>
                  <a:gd name="T9" fmla="*/ 0 h 12"/>
                  <a:gd name="T10" fmla="*/ 5 w 10"/>
                  <a:gd name="T11" fmla="*/ 0 h 12"/>
                  <a:gd name="T12" fmla="*/ 5 w 10"/>
                  <a:gd name="T13" fmla="*/ 2 h 12"/>
                  <a:gd name="T14" fmla="*/ 7 w 10"/>
                  <a:gd name="T15" fmla="*/ 2 h 12"/>
                  <a:gd name="T16" fmla="*/ 8 w 10"/>
                  <a:gd name="T17" fmla="*/ 7 h 12"/>
                  <a:gd name="T18" fmla="*/ 10 w 10"/>
                  <a:gd name="T19" fmla="*/ 7 h 12"/>
                  <a:gd name="T20" fmla="*/ 10 w 10"/>
                  <a:gd name="T21" fmla="*/ 9 h 12"/>
                  <a:gd name="T22" fmla="*/ 10 w 10"/>
                  <a:gd name="T23" fmla="*/ 10 h 12"/>
                  <a:gd name="T24" fmla="*/ 8 w 10"/>
                  <a:gd name="T25" fmla="*/ 10 h 12"/>
                  <a:gd name="T26" fmla="*/ 8 w 10"/>
                  <a:gd name="T27" fmla="*/ 12 h 12"/>
                  <a:gd name="T28" fmla="*/ 7 w 10"/>
                  <a:gd name="T29" fmla="*/ 12 h 12"/>
                  <a:gd name="T30" fmla="*/ 5 w 10"/>
                  <a:gd name="T31" fmla="*/ 12 h 12"/>
                  <a:gd name="T32" fmla="*/ 5 w 10"/>
                  <a:gd name="T33" fmla="*/ 10 h 12"/>
                  <a:gd name="T34" fmla="*/ 3 w 10"/>
                  <a:gd name="T35" fmla="*/ 10 h 12"/>
                  <a:gd name="T36" fmla="*/ 0 w 10"/>
                  <a:gd name="T37" fmla="*/ 5 h 12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10" h="12">
                    <a:moveTo>
                      <a:pt x="0" y="5"/>
                    </a:moveTo>
                    <a:lnTo>
                      <a:pt x="0" y="4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5" y="2"/>
                    </a:lnTo>
                    <a:lnTo>
                      <a:pt x="7" y="2"/>
                    </a:lnTo>
                    <a:lnTo>
                      <a:pt x="8" y="7"/>
                    </a:lnTo>
                    <a:lnTo>
                      <a:pt x="10" y="7"/>
                    </a:lnTo>
                    <a:lnTo>
                      <a:pt x="10" y="9"/>
                    </a:lnTo>
                    <a:lnTo>
                      <a:pt x="10" y="10"/>
                    </a:lnTo>
                    <a:lnTo>
                      <a:pt x="8" y="10"/>
                    </a:lnTo>
                    <a:lnTo>
                      <a:pt x="8" y="12"/>
                    </a:lnTo>
                    <a:lnTo>
                      <a:pt x="7" y="12"/>
                    </a:lnTo>
                    <a:lnTo>
                      <a:pt x="5" y="12"/>
                    </a:lnTo>
                    <a:lnTo>
                      <a:pt x="5" y="10"/>
                    </a:lnTo>
                    <a:lnTo>
                      <a:pt x="3" y="10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70" name="Freeform 437"/>
              <p:cNvSpPr>
                <a:spLocks/>
              </p:cNvSpPr>
              <p:nvPr/>
            </p:nvSpPr>
            <p:spPr bwMode="auto">
              <a:xfrm>
                <a:off x="1876" y="2096"/>
                <a:ext cx="10" cy="10"/>
              </a:xfrm>
              <a:custGeom>
                <a:avLst/>
                <a:gdLst>
                  <a:gd name="T0" fmla="*/ 0 w 10"/>
                  <a:gd name="T1" fmla="*/ 5 h 10"/>
                  <a:gd name="T2" fmla="*/ 0 w 10"/>
                  <a:gd name="T3" fmla="*/ 4 h 10"/>
                  <a:gd name="T4" fmla="*/ 0 w 10"/>
                  <a:gd name="T5" fmla="*/ 2 h 10"/>
                  <a:gd name="T6" fmla="*/ 0 w 10"/>
                  <a:gd name="T7" fmla="*/ 0 h 10"/>
                  <a:gd name="T8" fmla="*/ 2 w 10"/>
                  <a:gd name="T9" fmla="*/ 0 h 10"/>
                  <a:gd name="T10" fmla="*/ 4 w 10"/>
                  <a:gd name="T11" fmla="*/ 0 h 10"/>
                  <a:gd name="T12" fmla="*/ 5 w 10"/>
                  <a:gd name="T13" fmla="*/ 0 h 10"/>
                  <a:gd name="T14" fmla="*/ 9 w 10"/>
                  <a:gd name="T15" fmla="*/ 5 h 10"/>
                  <a:gd name="T16" fmla="*/ 10 w 10"/>
                  <a:gd name="T17" fmla="*/ 5 h 10"/>
                  <a:gd name="T18" fmla="*/ 10 w 10"/>
                  <a:gd name="T19" fmla="*/ 7 h 10"/>
                  <a:gd name="T20" fmla="*/ 10 w 10"/>
                  <a:gd name="T21" fmla="*/ 9 h 10"/>
                  <a:gd name="T22" fmla="*/ 9 w 10"/>
                  <a:gd name="T23" fmla="*/ 10 h 10"/>
                  <a:gd name="T24" fmla="*/ 7 w 10"/>
                  <a:gd name="T25" fmla="*/ 10 h 10"/>
                  <a:gd name="T26" fmla="*/ 5 w 10"/>
                  <a:gd name="T27" fmla="*/ 10 h 10"/>
                  <a:gd name="T28" fmla="*/ 4 w 10"/>
                  <a:gd name="T29" fmla="*/ 9 h 10"/>
                  <a:gd name="T30" fmla="*/ 0 w 10"/>
                  <a:gd name="T31" fmla="*/ 5 h 10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10" h="10">
                    <a:moveTo>
                      <a:pt x="0" y="5"/>
                    </a:moveTo>
                    <a:lnTo>
                      <a:pt x="0" y="4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5" y="0"/>
                    </a:lnTo>
                    <a:lnTo>
                      <a:pt x="9" y="5"/>
                    </a:lnTo>
                    <a:lnTo>
                      <a:pt x="10" y="5"/>
                    </a:lnTo>
                    <a:lnTo>
                      <a:pt x="10" y="7"/>
                    </a:lnTo>
                    <a:lnTo>
                      <a:pt x="10" y="9"/>
                    </a:lnTo>
                    <a:lnTo>
                      <a:pt x="9" y="10"/>
                    </a:lnTo>
                    <a:lnTo>
                      <a:pt x="7" y="10"/>
                    </a:lnTo>
                    <a:lnTo>
                      <a:pt x="5" y="10"/>
                    </a:lnTo>
                    <a:lnTo>
                      <a:pt x="4" y="9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71" name="Freeform 438"/>
              <p:cNvSpPr>
                <a:spLocks/>
              </p:cNvSpPr>
              <p:nvPr/>
            </p:nvSpPr>
            <p:spPr bwMode="auto">
              <a:xfrm>
                <a:off x="1880" y="2100"/>
                <a:ext cx="9" cy="9"/>
              </a:xfrm>
              <a:custGeom>
                <a:avLst/>
                <a:gdLst>
                  <a:gd name="T0" fmla="*/ 1 w 9"/>
                  <a:gd name="T1" fmla="*/ 6 h 9"/>
                  <a:gd name="T2" fmla="*/ 0 w 9"/>
                  <a:gd name="T3" fmla="*/ 5 h 9"/>
                  <a:gd name="T4" fmla="*/ 0 w 9"/>
                  <a:gd name="T5" fmla="*/ 3 h 9"/>
                  <a:gd name="T6" fmla="*/ 0 w 9"/>
                  <a:gd name="T7" fmla="*/ 1 h 9"/>
                  <a:gd name="T8" fmla="*/ 1 w 9"/>
                  <a:gd name="T9" fmla="*/ 1 h 9"/>
                  <a:gd name="T10" fmla="*/ 1 w 9"/>
                  <a:gd name="T11" fmla="*/ 0 h 9"/>
                  <a:gd name="T12" fmla="*/ 3 w 9"/>
                  <a:gd name="T13" fmla="*/ 0 h 9"/>
                  <a:gd name="T14" fmla="*/ 5 w 9"/>
                  <a:gd name="T15" fmla="*/ 0 h 9"/>
                  <a:gd name="T16" fmla="*/ 5 w 9"/>
                  <a:gd name="T17" fmla="*/ 1 h 9"/>
                  <a:gd name="T18" fmla="*/ 9 w 9"/>
                  <a:gd name="T19" fmla="*/ 5 h 9"/>
                  <a:gd name="T20" fmla="*/ 9 w 9"/>
                  <a:gd name="T21" fmla="*/ 6 h 9"/>
                  <a:gd name="T22" fmla="*/ 9 w 9"/>
                  <a:gd name="T23" fmla="*/ 8 h 9"/>
                  <a:gd name="T24" fmla="*/ 9 w 9"/>
                  <a:gd name="T25" fmla="*/ 9 h 9"/>
                  <a:gd name="T26" fmla="*/ 8 w 9"/>
                  <a:gd name="T27" fmla="*/ 9 h 9"/>
                  <a:gd name="T28" fmla="*/ 6 w 9"/>
                  <a:gd name="T29" fmla="*/ 9 h 9"/>
                  <a:gd name="T30" fmla="*/ 5 w 9"/>
                  <a:gd name="T31" fmla="*/ 9 h 9"/>
                  <a:gd name="T32" fmla="*/ 1 w 9"/>
                  <a:gd name="T33" fmla="*/ 6 h 9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9" h="9">
                    <a:moveTo>
                      <a:pt x="1" y="6"/>
                    </a:moveTo>
                    <a:lnTo>
                      <a:pt x="0" y="5"/>
                    </a:lnTo>
                    <a:lnTo>
                      <a:pt x="0" y="3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5" y="1"/>
                    </a:lnTo>
                    <a:lnTo>
                      <a:pt x="9" y="5"/>
                    </a:lnTo>
                    <a:lnTo>
                      <a:pt x="9" y="6"/>
                    </a:lnTo>
                    <a:lnTo>
                      <a:pt x="9" y="8"/>
                    </a:lnTo>
                    <a:lnTo>
                      <a:pt x="9" y="9"/>
                    </a:lnTo>
                    <a:lnTo>
                      <a:pt x="8" y="9"/>
                    </a:lnTo>
                    <a:lnTo>
                      <a:pt x="6" y="9"/>
                    </a:lnTo>
                    <a:lnTo>
                      <a:pt x="5" y="9"/>
                    </a:lnTo>
                    <a:lnTo>
                      <a:pt x="1" y="6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72" name="Freeform 439"/>
              <p:cNvSpPr>
                <a:spLocks/>
              </p:cNvSpPr>
              <p:nvPr/>
            </p:nvSpPr>
            <p:spPr bwMode="auto">
              <a:xfrm>
                <a:off x="1883" y="2103"/>
                <a:ext cx="11" cy="10"/>
              </a:xfrm>
              <a:custGeom>
                <a:avLst/>
                <a:gdLst>
                  <a:gd name="T0" fmla="*/ 2 w 11"/>
                  <a:gd name="T1" fmla="*/ 6 h 10"/>
                  <a:gd name="T2" fmla="*/ 2 w 11"/>
                  <a:gd name="T3" fmla="*/ 5 h 10"/>
                  <a:gd name="T4" fmla="*/ 0 w 11"/>
                  <a:gd name="T5" fmla="*/ 5 h 10"/>
                  <a:gd name="T6" fmla="*/ 0 w 11"/>
                  <a:gd name="T7" fmla="*/ 3 h 10"/>
                  <a:gd name="T8" fmla="*/ 2 w 11"/>
                  <a:gd name="T9" fmla="*/ 2 h 10"/>
                  <a:gd name="T10" fmla="*/ 2 w 11"/>
                  <a:gd name="T11" fmla="*/ 0 h 10"/>
                  <a:gd name="T12" fmla="*/ 3 w 11"/>
                  <a:gd name="T13" fmla="*/ 0 h 10"/>
                  <a:gd name="T14" fmla="*/ 5 w 11"/>
                  <a:gd name="T15" fmla="*/ 0 h 10"/>
                  <a:gd name="T16" fmla="*/ 6 w 11"/>
                  <a:gd name="T17" fmla="*/ 2 h 10"/>
                  <a:gd name="T18" fmla="*/ 10 w 11"/>
                  <a:gd name="T19" fmla="*/ 3 h 10"/>
                  <a:gd name="T20" fmla="*/ 10 w 11"/>
                  <a:gd name="T21" fmla="*/ 5 h 10"/>
                  <a:gd name="T22" fmla="*/ 11 w 11"/>
                  <a:gd name="T23" fmla="*/ 5 h 10"/>
                  <a:gd name="T24" fmla="*/ 11 w 11"/>
                  <a:gd name="T25" fmla="*/ 6 h 10"/>
                  <a:gd name="T26" fmla="*/ 11 w 11"/>
                  <a:gd name="T27" fmla="*/ 8 h 10"/>
                  <a:gd name="T28" fmla="*/ 10 w 11"/>
                  <a:gd name="T29" fmla="*/ 8 h 10"/>
                  <a:gd name="T30" fmla="*/ 10 w 11"/>
                  <a:gd name="T31" fmla="*/ 10 h 10"/>
                  <a:gd name="T32" fmla="*/ 8 w 11"/>
                  <a:gd name="T33" fmla="*/ 10 h 10"/>
                  <a:gd name="T34" fmla="*/ 6 w 11"/>
                  <a:gd name="T35" fmla="*/ 10 h 10"/>
                  <a:gd name="T36" fmla="*/ 2 w 11"/>
                  <a:gd name="T37" fmla="*/ 6 h 1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11" h="10">
                    <a:moveTo>
                      <a:pt x="2" y="6"/>
                    </a:moveTo>
                    <a:lnTo>
                      <a:pt x="2" y="5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6" y="2"/>
                    </a:lnTo>
                    <a:lnTo>
                      <a:pt x="10" y="3"/>
                    </a:lnTo>
                    <a:lnTo>
                      <a:pt x="10" y="5"/>
                    </a:lnTo>
                    <a:lnTo>
                      <a:pt x="11" y="5"/>
                    </a:lnTo>
                    <a:lnTo>
                      <a:pt x="11" y="6"/>
                    </a:lnTo>
                    <a:lnTo>
                      <a:pt x="11" y="8"/>
                    </a:lnTo>
                    <a:lnTo>
                      <a:pt x="10" y="8"/>
                    </a:lnTo>
                    <a:lnTo>
                      <a:pt x="10" y="10"/>
                    </a:lnTo>
                    <a:lnTo>
                      <a:pt x="8" y="10"/>
                    </a:lnTo>
                    <a:lnTo>
                      <a:pt x="6" y="10"/>
                    </a:lnTo>
                    <a:lnTo>
                      <a:pt x="2" y="6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73" name="Freeform 440"/>
              <p:cNvSpPr>
                <a:spLocks/>
              </p:cNvSpPr>
              <p:nvPr/>
            </p:nvSpPr>
            <p:spPr bwMode="auto">
              <a:xfrm>
                <a:off x="1886" y="2106"/>
                <a:ext cx="13" cy="8"/>
              </a:xfrm>
              <a:custGeom>
                <a:avLst/>
                <a:gdLst>
                  <a:gd name="T0" fmla="*/ 3 w 13"/>
                  <a:gd name="T1" fmla="*/ 7 h 8"/>
                  <a:gd name="T2" fmla="*/ 2 w 13"/>
                  <a:gd name="T3" fmla="*/ 5 h 8"/>
                  <a:gd name="T4" fmla="*/ 2 w 13"/>
                  <a:gd name="T5" fmla="*/ 3 h 8"/>
                  <a:gd name="T6" fmla="*/ 0 w 13"/>
                  <a:gd name="T7" fmla="*/ 3 h 8"/>
                  <a:gd name="T8" fmla="*/ 2 w 13"/>
                  <a:gd name="T9" fmla="*/ 2 h 8"/>
                  <a:gd name="T10" fmla="*/ 3 w 13"/>
                  <a:gd name="T11" fmla="*/ 0 h 8"/>
                  <a:gd name="T12" fmla="*/ 5 w 13"/>
                  <a:gd name="T13" fmla="*/ 0 h 8"/>
                  <a:gd name="T14" fmla="*/ 7 w 13"/>
                  <a:gd name="T15" fmla="*/ 0 h 8"/>
                  <a:gd name="T16" fmla="*/ 12 w 13"/>
                  <a:gd name="T17" fmla="*/ 2 h 8"/>
                  <a:gd name="T18" fmla="*/ 12 w 13"/>
                  <a:gd name="T19" fmla="*/ 3 h 8"/>
                  <a:gd name="T20" fmla="*/ 13 w 13"/>
                  <a:gd name="T21" fmla="*/ 5 h 8"/>
                  <a:gd name="T22" fmla="*/ 12 w 13"/>
                  <a:gd name="T23" fmla="*/ 7 h 8"/>
                  <a:gd name="T24" fmla="*/ 12 w 13"/>
                  <a:gd name="T25" fmla="*/ 8 h 8"/>
                  <a:gd name="T26" fmla="*/ 10 w 13"/>
                  <a:gd name="T27" fmla="*/ 8 h 8"/>
                  <a:gd name="T28" fmla="*/ 8 w 13"/>
                  <a:gd name="T29" fmla="*/ 8 h 8"/>
                  <a:gd name="T30" fmla="*/ 3 w 13"/>
                  <a:gd name="T31" fmla="*/ 7 h 8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13" h="8">
                    <a:moveTo>
                      <a:pt x="3" y="7"/>
                    </a:moveTo>
                    <a:lnTo>
                      <a:pt x="2" y="5"/>
                    </a:lnTo>
                    <a:lnTo>
                      <a:pt x="2" y="3"/>
                    </a:lnTo>
                    <a:lnTo>
                      <a:pt x="0" y="3"/>
                    </a:lnTo>
                    <a:lnTo>
                      <a:pt x="2" y="2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7" y="0"/>
                    </a:lnTo>
                    <a:lnTo>
                      <a:pt x="12" y="2"/>
                    </a:lnTo>
                    <a:lnTo>
                      <a:pt x="12" y="3"/>
                    </a:lnTo>
                    <a:lnTo>
                      <a:pt x="13" y="5"/>
                    </a:lnTo>
                    <a:lnTo>
                      <a:pt x="12" y="7"/>
                    </a:lnTo>
                    <a:lnTo>
                      <a:pt x="12" y="8"/>
                    </a:lnTo>
                    <a:lnTo>
                      <a:pt x="10" y="8"/>
                    </a:lnTo>
                    <a:lnTo>
                      <a:pt x="8" y="8"/>
                    </a:lnTo>
                    <a:lnTo>
                      <a:pt x="3" y="7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74" name="Freeform 441"/>
              <p:cNvSpPr>
                <a:spLocks/>
              </p:cNvSpPr>
              <p:nvPr/>
            </p:nvSpPr>
            <p:spPr bwMode="auto">
              <a:xfrm>
                <a:off x="1893" y="2108"/>
                <a:ext cx="10" cy="8"/>
              </a:xfrm>
              <a:custGeom>
                <a:avLst/>
                <a:gdLst>
                  <a:gd name="T0" fmla="*/ 1 w 10"/>
                  <a:gd name="T1" fmla="*/ 6 h 8"/>
                  <a:gd name="T2" fmla="*/ 0 w 10"/>
                  <a:gd name="T3" fmla="*/ 6 h 8"/>
                  <a:gd name="T4" fmla="*/ 0 w 10"/>
                  <a:gd name="T5" fmla="*/ 5 h 8"/>
                  <a:gd name="T6" fmla="*/ 0 w 10"/>
                  <a:gd name="T7" fmla="*/ 3 h 8"/>
                  <a:gd name="T8" fmla="*/ 0 w 10"/>
                  <a:gd name="T9" fmla="*/ 1 h 8"/>
                  <a:gd name="T10" fmla="*/ 0 w 10"/>
                  <a:gd name="T11" fmla="*/ 0 h 8"/>
                  <a:gd name="T12" fmla="*/ 1 w 10"/>
                  <a:gd name="T13" fmla="*/ 0 h 8"/>
                  <a:gd name="T14" fmla="*/ 3 w 10"/>
                  <a:gd name="T15" fmla="*/ 0 h 8"/>
                  <a:gd name="T16" fmla="*/ 8 w 10"/>
                  <a:gd name="T17" fmla="*/ 1 h 8"/>
                  <a:gd name="T18" fmla="*/ 10 w 10"/>
                  <a:gd name="T19" fmla="*/ 1 h 8"/>
                  <a:gd name="T20" fmla="*/ 10 w 10"/>
                  <a:gd name="T21" fmla="*/ 3 h 8"/>
                  <a:gd name="T22" fmla="*/ 10 w 10"/>
                  <a:gd name="T23" fmla="*/ 5 h 8"/>
                  <a:gd name="T24" fmla="*/ 10 w 10"/>
                  <a:gd name="T25" fmla="*/ 6 h 8"/>
                  <a:gd name="T26" fmla="*/ 10 w 10"/>
                  <a:gd name="T27" fmla="*/ 8 h 8"/>
                  <a:gd name="T28" fmla="*/ 8 w 10"/>
                  <a:gd name="T29" fmla="*/ 8 h 8"/>
                  <a:gd name="T30" fmla="*/ 6 w 10"/>
                  <a:gd name="T31" fmla="*/ 8 h 8"/>
                  <a:gd name="T32" fmla="*/ 1 w 10"/>
                  <a:gd name="T33" fmla="*/ 6 h 8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10" h="8">
                    <a:moveTo>
                      <a:pt x="1" y="6"/>
                    </a:moveTo>
                    <a:lnTo>
                      <a:pt x="0" y="6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0" y="1"/>
                    </a:lnTo>
                    <a:lnTo>
                      <a:pt x="0" y="0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8" y="1"/>
                    </a:lnTo>
                    <a:lnTo>
                      <a:pt x="10" y="1"/>
                    </a:lnTo>
                    <a:lnTo>
                      <a:pt x="10" y="3"/>
                    </a:lnTo>
                    <a:lnTo>
                      <a:pt x="10" y="5"/>
                    </a:lnTo>
                    <a:lnTo>
                      <a:pt x="10" y="6"/>
                    </a:lnTo>
                    <a:lnTo>
                      <a:pt x="10" y="8"/>
                    </a:lnTo>
                    <a:lnTo>
                      <a:pt x="8" y="8"/>
                    </a:lnTo>
                    <a:lnTo>
                      <a:pt x="6" y="8"/>
                    </a:lnTo>
                    <a:lnTo>
                      <a:pt x="1" y="6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75" name="Freeform 442"/>
              <p:cNvSpPr>
                <a:spLocks/>
              </p:cNvSpPr>
              <p:nvPr/>
            </p:nvSpPr>
            <p:spPr bwMode="auto">
              <a:xfrm>
                <a:off x="1898" y="2109"/>
                <a:ext cx="11" cy="9"/>
              </a:xfrm>
              <a:custGeom>
                <a:avLst/>
                <a:gdLst>
                  <a:gd name="T0" fmla="*/ 1 w 11"/>
                  <a:gd name="T1" fmla="*/ 7 h 9"/>
                  <a:gd name="T2" fmla="*/ 0 w 11"/>
                  <a:gd name="T3" fmla="*/ 7 h 9"/>
                  <a:gd name="T4" fmla="*/ 0 w 11"/>
                  <a:gd name="T5" fmla="*/ 5 h 9"/>
                  <a:gd name="T6" fmla="*/ 0 w 11"/>
                  <a:gd name="T7" fmla="*/ 4 h 9"/>
                  <a:gd name="T8" fmla="*/ 0 w 11"/>
                  <a:gd name="T9" fmla="*/ 2 h 9"/>
                  <a:gd name="T10" fmla="*/ 0 w 11"/>
                  <a:gd name="T11" fmla="*/ 0 h 9"/>
                  <a:gd name="T12" fmla="*/ 1 w 11"/>
                  <a:gd name="T13" fmla="*/ 0 h 9"/>
                  <a:gd name="T14" fmla="*/ 3 w 11"/>
                  <a:gd name="T15" fmla="*/ 0 h 9"/>
                  <a:gd name="T16" fmla="*/ 8 w 11"/>
                  <a:gd name="T17" fmla="*/ 0 h 9"/>
                  <a:gd name="T18" fmla="*/ 8 w 11"/>
                  <a:gd name="T19" fmla="*/ 2 h 9"/>
                  <a:gd name="T20" fmla="*/ 9 w 11"/>
                  <a:gd name="T21" fmla="*/ 2 h 9"/>
                  <a:gd name="T22" fmla="*/ 11 w 11"/>
                  <a:gd name="T23" fmla="*/ 4 h 9"/>
                  <a:gd name="T24" fmla="*/ 11 w 11"/>
                  <a:gd name="T25" fmla="*/ 5 h 9"/>
                  <a:gd name="T26" fmla="*/ 11 w 11"/>
                  <a:gd name="T27" fmla="*/ 7 h 9"/>
                  <a:gd name="T28" fmla="*/ 9 w 11"/>
                  <a:gd name="T29" fmla="*/ 7 h 9"/>
                  <a:gd name="T30" fmla="*/ 8 w 11"/>
                  <a:gd name="T31" fmla="*/ 7 h 9"/>
                  <a:gd name="T32" fmla="*/ 8 w 11"/>
                  <a:gd name="T33" fmla="*/ 9 h 9"/>
                  <a:gd name="T34" fmla="*/ 6 w 11"/>
                  <a:gd name="T35" fmla="*/ 9 h 9"/>
                  <a:gd name="T36" fmla="*/ 1 w 11"/>
                  <a:gd name="T37" fmla="*/ 7 h 9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11" h="9">
                    <a:moveTo>
                      <a:pt x="1" y="7"/>
                    </a:moveTo>
                    <a:lnTo>
                      <a:pt x="0" y="7"/>
                    </a:lnTo>
                    <a:lnTo>
                      <a:pt x="0" y="5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8" y="0"/>
                    </a:lnTo>
                    <a:lnTo>
                      <a:pt x="8" y="2"/>
                    </a:lnTo>
                    <a:lnTo>
                      <a:pt x="9" y="2"/>
                    </a:lnTo>
                    <a:lnTo>
                      <a:pt x="11" y="4"/>
                    </a:lnTo>
                    <a:lnTo>
                      <a:pt x="11" y="5"/>
                    </a:lnTo>
                    <a:lnTo>
                      <a:pt x="11" y="7"/>
                    </a:lnTo>
                    <a:lnTo>
                      <a:pt x="9" y="7"/>
                    </a:lnTo>
                    <a:lnTo>
                      <a:pt x="8" y="7"/>
                    </a:lnTo>
                    <a:lnTo>
                      <a:pt x="8" y="9"/>
                    </a:lnTo>
                    <a:lnTo>
                      <a:pt x="6" y="9"/>
                    </a:lnTo>
                    <a:lnTo>
                      <a:pt x="1" y="7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76" name="Freeform 443"/>
              <p:cNvSpPr>
                <a:spLocks/>
              </p:cNvSpPr>
              <p:nvPr/>
            </p:nvSpPr>
            <p:spPr bwMode="auto">
              <a:xfrm>
                <a:off x="1901" y="2109"/>
                <a:ext cx="13" cy="9"/>
              </a:xfrm>
              <a:custGeom>
                <a:avLst/>
                <a:gdLst>
                  <a:gd name="T0" fmla="*/ 5 w 13"/>
                  <a:gd name="T1" fmla="*/ 9 h 9"/>
                  <a:gd name="T2" fmla="*/ 3 w 13"/>
                  <a:gd name="T3" fmla="*/ 9 h 9"/>
                  <a:gd name="T4" fmla="*/ 2 w 13"/>
                  <a:gd name="T5" fmla="*/ 9 h 9"/>
                  <a:gd name="T6" fmla="*/ 2 w 13"/>
                  <a:gd name="T7" fmla="*/ 7 h 9"/>
                  <a:gd name="T8" fmla="*/ 0 w 13"/>
                  <a:gd name="T9" fmla="*/ 5 h 9"/>
                  <a:gd name="T10" fmla="*/ 0 w 13"/>
                  <a:gd name="T11" fmla="*/ 4 h 9"/>
                  <a:gd name="T12" fmla="*/ 2 w 13"/>
                  <a:gd name="T13" fmla="*/ 4 h 9"/>
                  <a:gd name="T14" fmla="*/ 2 w 13"/>
                  <a:gd name="T15" fmla="*/ 2 h 9"/>
                  <a:gd name="T16" fmla="*/ 3 w 13"/>
                  <a:gd name="T17" fmla="*/ 0 h 9"/>
                  <a:gd name="T18" fmla="*/ 5 w 13"/>
                  <a:gd name="T19" fmla="*/ 0 h 9"/>
                  <a:gd name="T20" fmla="*/ 10 w 13"/>
                  <a:gd name="T21" fmla="*/ 0 h 9"/>
                  <a:gd name="T22" fmla="*/ 10 w 13"/>
                  <a:gd name="T23" fmla="*/ 2 h 9"/>
                  <a:gd name="T24" fmla="*/ 11 w 13"/>
                  <a:gd name="T25" fmla="*/ 2 h 9"/>
                  <a:gd name="T26" fmla="*/ 11 w 13"/>
                  <a:gd name="T27" fmla="*/ 4 h 9"/>
                  <a:gd name="T28" fmla="*/ 13 w 13"/>
                  <a:gd name="T29" fmla="*/ 4 h 9"/>
                  <a:gd name="T30" fmla="*/ 13 w 13"/>
                  <a:gd name="T31" fmla="*/ 5 h 9"/>
                  <a:gd name="T32" fmla="*/ 13 w 13"/>
                  <a:gd name="T33" fmla="*/ 7 h 9"/>
                  <a:gd name="T34" fmla="*/ 11 w 13"/>
                  <a:gd name="T35" fmla="*/ 7 h 9"/>
                  <a:gd name="T36" fmla="*/ 10 w 13"/>
                  <a:gd name="T37" fmla="*/ 9 h 9"/>
                  <a:gd name="T38" fmla="*/ 8 w 13"/>
                  <a:gd name="T39" fmla="*/ 9 h 9"/>
                  <a:gd name="T40" fmla="*/ 5 w 13"/>
                  <a:gd name="T41" fmla="*/ 9 h 9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3" h="9">
                    <a:moveTo>
                      <a:pt x="5" y="9"/>
                    </a:moveTo>
                    <a:lnTo>
                      <a:pt x="3" y="9"/>
                    </a:lnTo>
                    <a:lnTo>
                      <a:pt x="2" y="9"/>
                    </a:lnTo>
                    <a:lnTo>
                      <a:pt x="2" y="7"/>
                    </a:lnTo>
                    <a:lnTo>
                      <a:pt x="0" y="5"/>
                    </a:lnTo>
                    <a:lnTo>
                      <a:pt x="0" y="4"/>
                    </a:lnTo>
                    <a:lnTo>
                      <a:pt x="2" y="4"/>
                    </a:lnTo>
                    <a:lnTo>
                      <a:pt x="2" y="2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10" y="0"/>
                    </a:lnTo>
                    <a:lnTo>
                      <a:pt x="10" y="2"/>
                    </a:lnTo>
                    <a:lnTo>
                      <a:pt x="11" y="2"/>
                    </a:lnTo>
                    <a:lnTo>
                      <a:pt x="11" y="4"/>
                    </a:lnTo>
                    <a:lnTo>
                      <a:pt x="13" y="4"/>
                    </a:lnTo>
                    <a:lnTo>
                      <a:pt x="13" y="5"/>
                    </a:lnTo>
                    <a:lnTo>
                      <a:pt x="13" y="7"/>
                    </a:lnTo>
                    <a:lnTo>
                      <a:pt x="11" y="7"/>
                    </a:lnTo>
                    <a:lnTo>
                      <a:pt x="10" y="9"/>
                    </a:lnTo>
                    <a:lnTo>
                      <a:pt x="8" y="9"/>
                    </a:lnTo>
                    <a:lnTo>
                      <a:pt x="5" y="9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77" name="Freeform 444"/>
              <p:cNvSpPr>
                <a:spLocks/>
              </p:cNvSpPr>
              <p:nvPr/>
            </p:nvSpPr>
            <p:spPr bwMode="auto">
              <a:xfrm>
                <a:off x="1906" y="2109"/>
                <a:ext cx="13" cy="9"/>
              </a:xfrm>
              <a:custGeom>
                <a:avLst/>
                <a:gdLst>
                  <a:gd name="T0" fmla="*/ 5 w 13"/>
                  <a:gd name="T1" fmla="*/ 9 h 9"/>
                  <a:gd name="T2" fmla="*/ 3 w 13"/>
                  <a:gd name="T3" fmla="*/ 9 h 9"/>
                  <a:gd name="T4" fmla="*/ 1 w 13"/>
                  <a:gd name="T5" fmla="*/ 7 h 9"/>
                  <a:gd name="T6" fmla="*/ 0 w 13"/>
                  <a:gd name="T7" fmla="*/ 7 h 9"/>
                  <a:gd name="T8" fmla="*/ 0 w 13"/>
                  <a:gd name="T9" fmla="*/ 5 h 9"/>
                  <a:gd name="T10" fmla="*/ 0 w 13"/>
                  <a:gd name="T11" fmla="*/ 4 h 9"/>
                  <a:gd name="T12" fmla="*/ 1 w 13"/>
                  <a:gd name="T13" fmla="*/ 4 h 9"/>
                  <a:gd name="T14" fmla="*/ 1 w 13"/>
                  <a:gd name="T15" fmla="*/ 2 h 9"/>
                  <a:gd name="T16" fmla="*/ 3 w 13"/>
                  <a:gd name="T17" fmla="*/ 2 h 9"/>
                  <a:gd name="T18" fmla="*/ 8 w 13"/>
                  <a:gd name="T19" fmla="*/ 0 h 9"/>
                  <a:gd name="T20" fmla="*/ 10 w 13"/>
                  <a:gd name="T21" fmla="*/ 0 h 9"/>
                  <a:gd name="T22" fmla="*/ 11 w 13"/>
                  <a:gd name="T23" fmla="*/ 0 h 9"/>
                  <a:gd name="T24" fmla="*/ 11 w 13"/>
                  <a:gd name="T25" fmla="*/ 2 h 9"/>
                  <a:gd name="T26" fmla="*/ 11 w 13"/>
                  <a:gd name="T27" fmla="*/ 4 h 9"/>
                  <a:gd name="T28" fmla="*/ 13 w 13"/>
                  <a:gd name="T29" fmla="*/ 4 h 9"/>
                  <a:gd name="T30" fmla="*/ 13 w 13"/>
                  <a:gd name="T31" fmla="*/ 5 h 9"/>
                  <a:gd name="T32" fmla="*/ 13 w 13"/>
                  <a:gd name="T33" fmla="*/ 7 h 9"/>
                  <a:gd name="T34" fmla="*/ 11 w 13"/>
                  <a:gd name="T35" fmla="*/ 7 h 9"/>
                  <a:gd name="T36" fmla="*/ 10 w 13"/>
                  <a:gd name="T37" fmla="*/ 9 h 9"/>
                  <a:gd name="T38" fmla="*/ 5 w 13"/>
                  <a:gd name="T39" fmla="*/ 9 h 9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13" h="9">
                    <a:moveTo>
                      <a:pt x="5" y="9"/>
                    </a:moveTo>
                    <a:lnTo>
                      <a:pt x="3" y="9"/>
                    </a:lnTo>
                    <a:lnTo>
                      <a:pt x="1" y="7"/>
                    </a:lnTo>
                    <a:lnTo>
                      <a:pt x="0" y="7"/>
                    </a:lnTo>
                    <a:lnTo>
                      <a:pt x="0" y="5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1" y="2"/>
                    </a:lnTo>
                    <a:lnTo>
                      <a:pt x="3" y="2"/>
                    </a:lnTo>
                    <a:lnTo>
                      <a:pt x="8" y="0"/>
                    </a:lnTo>
                    <a:lnTo>
                      <a:pt x="10" y="0"/>
                    </a:lnTo>
                    <a:lnTo>
                      <a:pt x="11" y="0"/>
                    </a:lnTo>
                    <a:lnTo>
                      <a:pt x="11" y="2"/>
                    </a:lnTo>
                    <a:lnTo>
                      <a:pt x="11" y="4"/>
                    </a:lnTo>
                    <a:lnTo>
                      <a:pt x="13" y="4"/>
                    </a:lnTo>
                    <a:lnTo>
                      <a:pt x="13" y="5"/>
                    </a:lnTo>
                    <a:lnTo>
                      <a:pt x="13" y="7"/>
                    </a:lnTo>
                    <a:lnTo>
                      <a:pt x="11" y="7"/>
                    </a:lnTo>
                    <a:lnTo>
                      <a:pt x="10" y="9"/>
                    </a:lnTo>
                    <a:lnTo>
                      <a:pt x="5" y="9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78" name="Freeform 445"/>
              <p:cNvSpPr>
                <a:spLocks/>
              </p:cNvSpPr>
              <p:nvPr/>
            </p:nvSpPr>
            <p:spPr bwMode="auto">
              <a:xfrm>
                <a:off x="1911" y="2109"/>
                <a:ext cx="13" cy="9"/>
              </a:xfrm>
              <a:custGeom>
                <a:avLst/>
                <a:gdLst>
                  <a:gd name="T0" fmla="*/ 5 w 13"/>
                  <a:gd name="T1" fmla="*/ 9 h 9"/>
                  <a:gd name="T2" fmla="*/ 3 w 13"/>
                  <a:gd name="T3" fmla="*/ 9 h 9"/>
                  <a:gd name="T4" fmla="*/ 3 w 13"/>
                  <a:gd name="T5" fmla="*/ 7 h 9"/>
                  <a:gd name="T6" fmla="*/ 1 w 13"/>
                  <a:gd name="T7" fmla="*/ 7 h 9"/>
                  <a:gd name="T8" fmla="*/ 0 w 13"/>
                  <a:gd name="T9" fmla="*/ 7 h 9"/>
                  <a:gd name="T10" fmla="*/ 0 w 13"/>
                  <a:gd name="T11" fmla="*/ 5 h 9"/>
                  <a:gd name="T12" fmla="*/ 0 w 13"/>
                  <a:gd name="T13" fmla="*/ 4 h 9"/>
                  <a:gd name="T14" fmla="*/ 1 w 13"/>
                  <a:gd name="T15" fmla="*/ 4 h 9"/>
                  <a:gd name="T16" fmla="*/ 1 w 13"/>
                  <a:gd name="T17" fmla="*/ 2 h 9"/>
                  <a:gd name="T18" fmla="*/ 3 w 13"/>
                  <a:gd name="T19" fmla="*/ 2 h 9"/>
                  <a:gd name="T20" fmla="*/ 3 w 13"/>
                  <a:gd name="T21" fmla="*/ 0 h 9"/>
                  <a:gd name="T22" fmla="*/ 8 w 13"/>
                  <a:gd name="T23" fmla="*/ 0 h 9"/>
                  <a:gd name="T24" fmla="*/ 10 w 13"/>
                  <a:gd name="T25" fmla="*/ 0 h 9"/>
                  <a:gd name="T26" fmla="*/ 11 w 13"/>
                  <a:gd name="T27" fmla="*/ 0 h 9"/>
                  <a:gd name="T28" fmla="*/ 11 w 13"/>
                  <a:gd name="T29" fmla="*/ 2 h 9"/>
                  <a:gd name="T30" fmla="*/ 13 w 13"/>
                  <a:gd name="T31" fmla="*/ 4 h 9"/>
                  <a:gd name="T32" fmla="*/ 11 w 13"/>
                  <a:gd name="T33" fmla="*/ 4 h 9"/>
                  <a:gd name="T34" fmla="*/ 11 w 13"/>
                  <a:gd name="T35" fmla="*/ 5 h 9"/>
                  <a:gd name="T36" fmla="*/ 11 w 13"/>
                  <a:gd name="T37" fmla="*/ 7 h 9"/>
                  <a:gd name="T38" fmla="*/ 10 w 13"/>
                  <a:gd name="T39" fmla="*/ 7 h 9"/>
                  <a:gd name="T40" fmla="*/ 5 w 13"/>
                  <a:gd name="T41" fmla="*/ 9 h 9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3" h="9">
                    <a:moveTo>
                      <a:pt x="5" y="9"/>
                    </a:moveTo>
                    <a:lnTo>
                      <a:pt x="3" y="9"/>
                    </a:lnTo>
                    <a:lnTo>
                      <a:pt x="3" y="7"/>
                    </a:lnTo>
                    <a:lnTo>
                      <a:pt x="1" y="7"/>
                    </a:lnTo>
                    <a:lnTo>
                      <a:pt x="0" y="7"/>
                    </a:lnTo>
                    <a:lnTo>
                      <a:pt x="0" y="5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1" y="2"/>
                    </a:lnTo>
                    <a:lnTo>
                      <a:pt x="3" y="2"/>
                    </a:lnTo>
                    <a:lnTo>
                      <a:pt x="3" y="0"/>
                    </a:lnTo>
                    <a:lnTo>
                      <a:pt x="8" y="0"/>
                    </a:lnTo>
                    <a:lnTo>
                      <a:pt x="10" y="0"/>
                    </a:lnTo>
                    <a:lnTo>
                      <a:pt x="11" y="0"/>
                    </a:lnTo>
                    <a:lnTo>
                      <a:pt x="11" y="2"/>
                    </a:lnTo>
                    <a:lnTo>
                      <a:pt x="13" y="4"/>
                    </a:lnTo>
                    <a:lnTo>
                      <a:pt x="11" y="4"/>
                    </a:lnTo>
                    <a:lnTo>
                      <a:pt x="11" y="5"/>
                    </a:lnTo>
                    <a:lnTo>
                      <a:pt x="11" y="7"/>
                    </a:lnTo>
                    <a:lnTo>
                      <a:pt x="10" y="7"/>
                    </a:lnTo>
                    <a:lnTo>
                      <a:pt x="5" y="9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79" name="Freeform 446"/>
              <p:cNvSpPr>
                <a:spLocks/>
              </p:cNvSpPr>
              <p:nvPr/>
            </p:nvSpPr>
            <p:spPr bwMode="auto">
              <a:xfrm>
                <a:off x="1917" y="2108"/>
                <a:ext cx="10" cy="8"/>
              </a:xfrm>
              <a:custGeom>
                <a:avLst/>
                <a:gdLst>
                  <a:gd name="T0" fmla="*/ 4 w 10"/>
                  <a:gd name="T1" fmla="*/ 8 h 8"/>
                  <a:gd name="T2" fmla="*/ 2 w 10"/>
                  <a:gd name="T3" fmla="*/ 8 h 8"/>
                  <a:gd name="T4" fmla="*/ 0 w 10"/>
                  <a:gd name="T5" fmla="*/ 8 h 8"/>
                  <a:gd name="T6" fmla="*/ 0 w 10"/>
                  <a:gd name="T7" fmla="*/ 6 h 8"/>
                  <a:gd name="T8" fmla="*/ 0 w 10"/>
                  <a:gd name="T9" fmla="*/ 5 h 8"/>
                  <a:gd name="T10" fmla="*/ 0 w 10"/>
                  <a:gd name="T11" fmla="*/ 3 h 8"/>
                  <a:gd name="T12" fmla="*/ 0 w 10"/>
                  <a:gd name="T13" fmla="*/ 1 h 8"/>
                  <a:gd name="T14" fmla="*/ 2 w 10"/>
                  <a:gd name="T15" fmla="*/ 1 h 8"/>
                  <a:gd name="T16" fmla="*/ 7 w 10"/>
                  <a:gd name="T17" fmla="*/ 0 h 8"/>
                  <a:gd name="T18" fmla="*/ 8 w 10"/>
                  <a:gd name="T19" fmla="*/ 0 h 8"/>
                  <a:gd name="T20" fmla="*/ 10 w 10"/>
                  <a:gd name="T21" fmla="*/ 0 h 8"/>
                  <a:gd name="T22" fmla="*/ 10 w 10"/>
                  <a:gd name="T23" fmla="*/ 1 h 8"/>
                  <a:gd name="T24" fmla="*/ 10 w 10"/>
                  <a:gd name="T25" fmla="*/ 3 h 8"/>
                  <a:gd name="T26" fmla="*/ 10 w 10"/>
                  <a:gd name="T27" fmla="*/ 5 h 8"/>
                  <a:gd name="T28" fmla="*/ 10 w 10"/>
                  <a:gd name="T29" fmla="*/ 6 h 8"/>
                  <a:gd name="T30" fmla="*/ 8 w 10"/>
                  <a:gd name="T31" fmla="*/ 6 h 8"/>
                  <a:gd name="T32" fmla="*/ 4 w 10"/>
                  <a:gd name="T33" fmla="*/ 8 h 8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10" h="8">
                    <a:moveTo>
                      <a:pt x="4" y="8"/>
                    </a:moveTo>
                    <a:lnTo>
                      <a:pt x="2" y="8"/>
                    </a:lnTo>
                    <a:lnTo>
                      <a:pt x="0" y="8"/>
                    </a:lnTo>
                    <a:lnTo>
                      <a:pt x="0" y="6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0" y="1"/>
                    </a:lnTo>
                    <a:lnTo>
                      <a:pt x="2" y="1"/>
                    </a:lnTo>
                    <a:lnTo>
                      <a:pt x="7" y="0"/>
                    </a:lnTo>
                    <a:lnTo>
                      <a:pt x="8" y="0"/>
                    </a:lnTo>
                    <a:lnTo>
                      <a:pt x="10" y="0"/>
                    </a:lnTo>
                    <a:lnTo>
                      <a:pt x="10" y="1"/>
                    </a:lnTo>
                    <a:lnTo>
                      <a:pt x="10" y="3"/>
                    </a:lnTo>
                    <a:lnTo>
                      <a:pt x="10" y="5"/>
                    </a:lnTo>
                    <a:lnTo>
                      <a:pt x="10" y="6"/>
                    </a:lnTo>
                    <a:lnTo>
                      <a:pt x="8" y="6"/>
                    </a:lnTo>
                    <a:lnTo>
                      <a:pt x="4" y="8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80" name="Freeform 447"/>
              <p:cNvSpPr>
                <a:spLocks/>
              </p:cNvSpPr>
              <p:nvPr/>
            </p:nvSpPr>
            <p:spPr bwMode="auto">
              <a:xfrm>
                <a:off x="1922" y="2105"/>
                <a:ext cx="12" cy="9"/>
              </a:xfrm>
              <a:custGeom>
                <a:avLst/>
                <a:gdLst>
                  <a:gd name="T0" fmla="*/ 3 w 12"/>
                  <a:gd name="T1" fmla="*/ 9 h 9"/>
                  <a:gd name="T2" fmla="*/ 2 w 12"/>
                  <a:gd name="T3" fmla="*/ 9 h 9"/>
                  <a:gd name="T4" fmla="*/ 0 w 12"/>
                  <a:gd name="T5" fmla="*/ 9 h 9"/>
                  <a:gd name="T6" fmla="*/ 0 w 12"/>
                  <a:gd name="T7" fmla="*/ 8 h 9"/>
                  <a:gd name="T8" fmla="*/ 0 w 12"/>
                  <a:gd name="T9" fmla="*/ 6 h 9"/>
                  <a:gd name="T10" fmla="*/ 0 w 12"/>
                  <a:gd name="T11" fmla="*/ 4 h 9"/>
                  <a:gd name="T12" fmla="*/ 0 w 12"/>
                  <a:gd name="T13" fmla="*/ 3 h 9"/>
                  <a:gd name="T14" fmla="*/ 5 w 12"/>
                  <a:gd name="T15" fmla="*/ 1 h 9"/>
                  <a:gd name="T16" fmla="*/ 5 w 12"/>
                  <a:gd name="T17" fmla="*/ 0 h 9"/>
                  <a:gd name="T18" fmla="*/ 7 w 12"/>
                  <a:gd name="T19" fmla="*/ 0 h 9"/>
                  <a:gd name="T20" fmla="*/ 8 w 12"/>
                  <a:gd name="T21" fmla="*/ 0 h 9"/>
                  <a:gd name="T22" fmla="*/ 8 w 12"/>
                  <a:gd name="T23" fmla="*/ 1 h 9"/>
                  <a:gd name="T24" fmla="*/ 10 w 12"/>
                  <a:gd name="T25" fmla="*/ 1 h 9"/>
                  <a:gd name="T26" fmla="*/ 10 w 12"/>
                  <a:gd name="T27" fmla="*/ 3 h 9"/>
                  <a:gd name="T28" fmla="*/ 12 w 12"/>
                  <a:gd name="T29" fmla="*/ 3 h 9"/>
                  <a:gd name="T30" fmla="*/ 12 w 12"/>
                  <a:gd name="T31" fmla="*/ 4 h 9"/>
                  <a:gd name="T32" fmla="*/ 10 w 12"/>
                  <a:gd name="T33" fmla="*/ 4 h 9"/>
                  <a:gd name="T34" fmla="*/ 10 w 12"/>
                  <a:gd name="T35" fmla="*/ 6 h 9"/>
                  <a:gd name="T36" fmla="*/ 8 w 12"/>
                  <a:gd name="T37" fmla="*/ 6 h 9"/>
                  <a:gd name="T38" fmla="*/ 3 w 12"/>
                  <a:gd name="T39" fmla="*/ 9 h 9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12" h="9">
                    <a:moveTo>
                      <a:pt x="3" y="9"/>
                    </a:moveTo>
                    <a:lnTo>
                      <a:pt x="2" y="9"/>
                    </a:lnTo>
                    <a:lnTo>
                      <a:pt x="0" y="9"/>
                    </a:lnTo>
                    <a:lnTo>
                      <a:pt x="0" y="8"/>
                    </a:lnTo>
                    <a:lnTo>
                      <a:pt x="0" y="6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5" y="1"/>
                    </a:lnTo>
                    <a:lnTo>
                      <a:pt x="5" y="0"/>
                    </a:lnTo>
                    <a:lnTo>
                      <a:pt x="7" y="0"/>
                    </a:lnTo>
                    <a:lnTo>
                      <a:pt x="8" y="0"/>
                    </a:lnTo>
                    <a:lnTo>
                      <a:pt x="8" y="1"/>
                    </a:lnTo>
                    <a:lnTo>
                      <a:pt x="10" y="1"/>
                    </a:lnTo>
                    <a:lnTo>
                      <a:pt x="10" y="3"/>
                    </a:lnTo>
                    <a:lnTo>
                      <a:pt x="12" y="3"/>
                    </a:lnTo>
                    <a:lnTo>
                      <a:pt x="12" y="4"/>
                    </a:lnTo>
                    <a:lnTo>
                      <a:pt x="10" y="4"/>
                    </a:lnTo>
                    <a:lnTo>
                      <a:pt x="10" y="6"/>
                    </a:lnTo>
                    <a:lnTo>
                      <a:pt x="8" y="6"/>
                    </a:lnTo>
                    <a:lnTo>
                      <a:pt x="3" y="9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81" name="Freeform 448"/>
              <p:cNvSpPr>
                <a:spLocks/>
              </p:cNvSpPr>
              <p:nvPr/>
            </p:nvSpPr>
            <p:spPr bwMode="auto">
              <a:xfrm>
                <a:off x="1925" y="2101"/>
                <a:ext cx="12" cy="12"/>
              </a:xfrm>
              <a:custGeom>
                <a:avLst/>
                <a:gdLst>
                  <a:gd name="T0" fmla="*/ 5 w 12"/>
                  <a:gd name="T1" fmla="*/ 10 h 12"/>
                  <a:gd name="T2" fmla="*/ 5 w 12"/>
                  <a:gd name="T3" fmla="*/ 12 h 12"/>
                  <a:gd name="T4" fmla="*/ 4 w 12"/>
                  <a:gd name="T5" fmla="*/ 12 h 12"/>
                  <a:gd name="T6" fmla="*/ 2 w 12"/>
                  <a:gd name="T7" fmla="*/ 12 h 12"/>
                  <a:gd name="T8" fmla="*/ 2 w 12"/>
                  <a:gd name="T9" fmla="*/ 10 h 12"/>
                  <a:gd name="T10" fmla="*/ 2 w 12"/>
                  <a:gd name="T11" fmla="*/ 8 h 12"/>
                  <a:gd name="T12" fmla="*/ 0 w 12"/>
                  <a:gd name="T13" fmla="*/ 8 h 12"/>
                  <a:gd name="T14" fmla="*/ 0 w 12"/>
                  <a:gd name="T15" fmla="*/ 7 h 12"/>
                  <a:gd name="T16" fmla="*/ 2 w 12"/>
                  <a:gd name="T17" fmla="*/ 7 h 12"/>
                  <a:gd name="T18" fmla="*/ 2 w 12"/>
                  <a:gd name="T19" fmla="*/ 5 h 12"/>
                  <a:gd name="T20" fmla="*/ 5 w 12"/>
                  <a:gd name="T21" fmla="*/ 2 h 12"/>
                  <a:gd name="T22" fmla="*/ 7 w 12"/>
                  <a:gd name="T23" fmla="*/ 2 h 12"/>
                  <a:gd name="T24" fmla="*/ 7 w 12"/>
                  <a:gd name="T25" fmla="*/ 0 h 12"/>
                  <a:gd name="T26" fmla="*/ 9 w 12"/>
                  <a:gd name="T27" fmla="*/ 0 h 12"/>
                  <a:gd name="T28" fmla="*/ 10 w 12"/>
                  <a:gd name="T29" fmla="*/ 2 h 12"/>
                  <a:gd name="T30" fmla="*/ 10 w 12"/>
                  <a:gd name="T31" fmla="*/ 4 h 12"/>
                  <a:gd name="T32" fmla="*/ 12 w 12"/>
                  <a:gd name="T33" fmla="*/ 4 h 12"/>
                  <a:gd name="T34" fmla="*/ 12 w 12"/>
                  <a:gd name="T35" fmla="*/ 5 h 12"/>
                  <a:gd name="T36" fmla="*/ 12 w 12"/>
                  <a:gd name="T37" fmla="*/ 7 h 12"/>
                  <a:gd name="T38" fmla="*/ 10 w 12"/>
                  <a:gd name="T39" fmla="*/ 7 h 12"/>
                  <a:gd name="T40" fmla="*/ 5 w 12"/>
                  <a:gd name="T41" fmla="*/ 10 h 12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2" h="12">
                    <a:moveTo>
                      <a:pt x="5" y="10"/>
                    </a:moveTo>
                    <a:lnTo>
                      <a:pt x="5" y="12"/>
                    </a:lnTo>
                    <a:lnTo>
                      <a:pt x="4" y="12"/>
                    </a:lnTo>
                    <a:lnTo>
                      <a:pt x="2" y="12"/>
                    </a:lnTo>
                    <a:lnTo>
                      <a:pt x="2" y="10"/>
                    </a:lnTo>
                    <a:lnTo>
                      <a:pt x="2" y="8"/>
                    </a:lnTo>
                    <a:lnTo>
                      <a:pt x="0" y="8"/>
                    </a:lnTo>
                    <a:lnTo>
                      <a:pt x="0" y="7"/>
                    </a:lnTo>
                    <a:lnTo>
                      <a:pt x="2" y="7"/>
                    </a:lnTo>
                    <a:lnTo>
                      <a:pt x="2" y="5"/>
                    </a:lnTo>
                    <a:lnTo>
                      <a:pt x="5" y="2"/>
                    </a:lnTo>
                    <a:lnTo>
                      <a:pt x="7" y="2"/>
                    </a:lnTo>
                    <a:lnTo>
                      <a:pt x="7" y="0"/>
                    </a:lnTo>
                    <a:lnTo>
                      <a:pt x="9" y="0"/>
                    </a:lnTo>
                    <a:lnTo>
                      <a:pt x="10" y="2"/>
                    </a:lnTo>
                    <a:lnTo>
                      <a:pt x="10" y="4"/>
                    </a:lnTo>
                    <a:lnTo>
                      <a:pt x="12" y="4"/>
                    </a:lnTo>
                    <a:lnTo>
                      <a:pt x="12" y="5"/>
                    </a:lnTo>
                    <a:lnTo>
                      <a:pt x="12" y="7"/>
                    </a:lnTo>
                    <a:lnTo>
                      <a:pt x="10" y="7"/>
                    </a:lnTo>
                    <a:lnTo>
                      <a:pt x="5" y="10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82" name="Freeform 449"/>
              <p:cNvSpPr>
                <a:spLocks/>
              </p:cNvSpPr>
              <p:nvPr/>
            </p:nvSpPr>
            <p:spPr bwMode="auto">
              <a:xfrm>
                <a:off x="1930" y="2100"/>
                <a:ext cx="10" cy="9"/>
              </a:xfrm>
              <a:custGeom>
                <a:avLst/>
                <a:gdLst>
                  <a:gd name="T0" fmla="*/ 5 w 10"/>
                  <a:gd name="T1" fmla="*/ 8 h 9"/>
                  <a:gd name="T2" fmla="*/ 5 w 10"/>
                  <a:gd name="T3" fmla="*/ 9 h 9"/>
                  <a:gd name="T4" fmla="*/ 4 w 10"/>
                  <a:gd name="T5" fmla="*/ 9 h 9"/>
                  <a:gd name="T6" fmla="*/ 2 w 10"/>
                  <a:gd name="T7" fmla="*/ 9 h 9"/>
                  <a:gd name="T8" fmla="*/ 0 w 10"/>
                  <a:gd name="T9" fmla="*/ 8 h 9"/>
                  <a:gd name="T10" fmla="*/ 0 w 10"/>
                  <a:gd name="T11" fmla="*/ 6 h 9"/>
                  <a:gd name="T12" fmla="*/ 0 w 10"/>
                  <a:gd name="T13" fmla="*/ 5 h 9"/>
                  <a:gd name="T14" fmla="*/ 0 w 10"/>
                  <a:gd name="T15" fmla="*/ 3 h 9"/>
                  <a:gd name="T16" fmla="*/ 5 w 10"/>
                  <a:gd name="T17" fmla="*/ 0 h 9"/>
                  <a:gd name="T18" fmla="*/ 7 w 10"/>
                  <a:gd name="T19" fmla="*/ 0 h 9"/>
                  <a:gd name="T20" fmla="*/ 9 w 10"/>
                  <a:gd name="T21" fmla="*/ 0 h 9"/>
                  <a:gd name="T22" fmla="*/ 10 w 10"/>
                  <a:gd name="T23" fmla="*/ 1 h 9"/>
                  <a:gd name="T24" fmla="*/ 10 w 10"/>
                  <a:gd name="T25" fmla="*/ 3 h 9"/>
                  <a:gd name="T26" fmla="*/ 10 w 10"/>
                  <a:gd name="T27" fmla="*/ 5 h 9"/>
                  <a:gd name="T28" fmla="*/ 9 w 10"/>
                  <a:gd name="T29" fmla="*/ 5 h 9"/>
                  <a:gd name="T30" fmla="*/ 5 w 10"/>
                  <a:gd name="T31" fmla="*/ 8 h 9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10" h="9">
                    <a:moveTo>
                      <a:pt x="5" y="8"/>
                    </a:moveTo>
                    <a:lnTo>
                      <a:pt x="5" y="9"/>
                    </a:lnTo>
                    <a:lnTo>
                      <a:pt x="4" y="9"/>
                    </a:lnTo>
                    <a:lnTo>
                      <a:pt x="2" y="9"/>
                    </a:lnTo>
                    <a:lnTo>
                      <a:pt x="0" y="8"/>
                    </a:lnTo>
                    <a:lnTo>
                      <a:pt x="0" y="6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5" y="0"/>
                    </a:lnTo>
                    <a:lnTo>
                      <a:pt x="7" y="0"/>
                    </a:lnTo>
                    <a:lnTo>
                      <a:pt x="9" y="0"/>
                    </a:lnTo>
                    <a:lnTo>
                      <a:pt x="10" y="1"/>
                    </a:lnTo>
                    <a:lnTo>
                      <a:pt x="10" y="3"/>
                    </a:lnTo>
                    <a:lnTo>
                      <a:pt x="10" y="5"/>
                    </a:lnTo>
                    <a:lnTo>
                      <a:pt x="9" y="5"/>
                    </a:lnTo>
                    <a:lnTo>
                      <a:pt x="5" y="8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83" name="Freeform 450"/>
              <p:cNvSpPr>
                <a:spLocks/>
              </p:cNvSpPr>
              <p:nvPr/>
            </p:nvSpPr>
            <p:spPr bwMode="auto">
              <a:xfrm>
                <a:off x="1934" y="2096"/>
                <a:ext cx="9" cy="10"/>
              </a:xfrm>
              <a:custGeom>
                <a:avLst/>
                <a:gdLst>
                  <a:gd name="T0" fmla="*/ 5 w 9"/>
                  <a:gd name="T1" fmla="*/ 9 h 10"/>
                  <a:gd name="T2" fmla="*/ 3 w 9"/>
                  <a:gd name="T3" fmla="*/ 10 h 10"/>
                  <a:gd name="T4" fmla="*/ 1 w 9"/>
                  <a:gd name="T5" fmla="*/ 10 h 10"/>
                  <a:gd name="T6" fmla="*/ 1 w 9"/>
                  <a:gd name="T7" fmla="*/ 9 h 10"/>
                  <a:gd name="T8" fmla="*/ 0 w 9"/>
                  <a:gd name="T9" fmla="*/ 9 h 10"/>
                  <a:gd name="T10" fmla="*/ 0 w 9"/>
                  <a:gd name="T11" fmla="*/ 7 h 10"/>
                  <a:gd name="T12" fmla="*/ 0 w 9"/>
                  <a:gd name="T13" fmla="*/ 5 h 10"/>
                  <a:gd name="T14" fmla="*/ 0 w 9"/>
                  <a:gd name="T15" fmla="*/ 4 h 10"/>
                  <a:gd name="T16" fmla="*/ 5 w 9"/>
                  <a:gd name="T17" fmla="*/ 0 h 10"/>
                  <a:gd name="T18" fmla="*/ 9 w 9"/>
                  <a:gd name="T19" fmla="*/ 5 h 10"/>
                  <a:gd name="T20" fmla="*/ 5 w 9"/>
                  <a:gd name="T21" fmla="*/ 9 h 10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9" h="10">
                    <a:moveTo>
                      <a:pt x="5" y="9"/>
                    </a:moveTo>
                    <a:lnTo>
                      <a:pt x="3" y="10"/>
                    </a:lnTo>
                    <a:lnTo>
                      <a:pt x="1" y="10"/>
                    </a:lnTo>
                    <a:lnTo>
                      <a:pt x="1" y="9"/>
                    </a:lnTo>
                    <a:lnTo>
                      <a:pt x="0" y="9"/>
                    </a:lnTo>
                    <a:lnTo>
                      <a:pt x="0" y="7"/>
                    </a:lnTo>
                    <a:lnTo>
                      <a:pt x="0" y="5"/>
                    </a:lnTo>
                    <a:lnTo>
                      <a:pt x="0" y="4"/>
                    </a:lnTo>
                    <a:lnTo>
                      <a:pt x="5" y="0"/>
                    </a:lnTo>
                    <a:lnTo>
                      <a:pt x="9" y="5"/>
                    </a:lnTo>
                    <a:lnTo>
                      <a:pt x="5" y="9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84" name="Freeform 451"/>
              <p:cNvSpPr>
                <a:spLocks/>
              </p:cNvSpPr>
              <p:nvPr/>
            </p:nvSpPr>
            <p:spPr bwMode="auto">
              <a:xfrm>
                <a:off x="1950" y="2036"/>
                <a:ext cx="8" cy="6"/>
              </a:xfrm>
              <a:custGeom>
                <a:avLst/>
                <a:gdLst>
                  <a:gd name="T0" fmla="*/ 0 w 8"/>
                  <a:gd name="T1" fmla="*/ 6 h 6"/>
                  <a:gd name="T2" fmla="*/ 2 w 8"/>
                  <a:gd name="T3" fmla="*/ 0 h 6"/>
                  <a:gd name="T4" fmla="*/ 7 w 8"/>
                  <a:gd name="T5" fmla="*/ 0 h 6"/>
                  <a:gd name="T6" fmla="*/ 8 w 8"/>
                  <a:gd name="T7" fmla="*/ 0 h 6"/>
                  <a:gd name="T8" fmla="*/ 8 w 8"/>
                  <a:gd name="T9" fmla="*/ 1 h 6"/>
                  <a:gd name="T10" fmla="*/ 8 w 8"/>
                  <a:gd name="T11" fmla="*/ 3 h 6"/>
                  <a:gd name="T12" fmla="*/ 8 w 8"/>
                  <a:gd name="T13" fmla="*/ 5 h 6"/>
                  <a:gd name="T14" fmla="*/ 8 w 8"/>
                  <a:gd name="T15" fmla="*/ 6 h 6"/>
                  <a:gd name="T16" fmla="*/ 7 w 8"/>
                  <a:gd name="T17" fmla="*/ 6 h 6"/>
                  <a:gd name="T18" fmla="*/ 5 w 8"/>
                  <a:gd name="T19" fmla="*/ 6 h 6"/>
                  <a:gd name="T20" fmla="*/ 0 w 8"/>
                  <a:gd name="T21" fmla="*/ 6 h 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8" h="6">
                    <a:moveTo>
                      <a:pt x="0" y="6"/>
                    </a:moveTo>
                    <a:lnTo>
                      <a:pt x="2" y="0"/>
                    </a:lnTo>
                    <a:lnTo>
                      <a:pt x="7" y="0"/>
                    </a:lnTo>
                    <a:lnTo>
                      <a:pt x="8" y="0"/>
                    </a:lnTo>
                    <a:lnTo>
                      <a:pt x="8" y="1"/>
                    </a:lnTo>
                    <a:lnTo>
                      <a:pt x="8" y="3"/>
                    </a:lnTo>
                    <a:lnTo>
                      <a:pt x="8" y="5"/>
                    </a:lnTo>
                    <a:lnTo>
                      <a:pt x="8" y="6"/>
                    </a:lnTo>
                    <a:lnTo>
                      <a:pt x="7" y="6"/>
                    </a:lnTo>
                    <a:lnTo>
                      <a:pt x="5" y="6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85" name="Freeform 452"/>
              <p:cNvSpPr>
                <a:spLocks/>
              </p:cNvSpPr>
              <p:nvPr/>
            </p:nvSpPr>
            <p:spPr bwMode="auto">
              <a:xfrm>
                <a:off x="1952" y="2036"/>
                <a:ext cx="11" cy="8"/>
              </a:xfrm>
              <a:custGeom>
                <a:avLst/>
                <a:gdLst>
                  <a:gd name="T0" fmla="*/ 3 w 11"/>
                  <a:gd name="T1" fmla="*/ 6 h 8"/>
                  <a:gd name="T2" fmla="*/ 1 w 11"/>
                  <a:gd name="T3" fmla="*/ 6 h 8"/>
                  <a:gd name="T4" fmla="*/ 0 w 11"/>
                  <a:gd name="T5" fmla="*/ 6 h 8"/>
                  <a:gd name="T6" fmla="*/ 0 w 11"/>
                  <a:gd name="T7" fmla="*/ 5 h 8"/>
                  <a:gd name="T8" fmla="*/ 0 w 11"/>
                  <a:gd name="T9" fmla="*/ 3 h 8"/>
                  <a:gd name="T10" fmla="*/ 0 w 11"/>
                  <a:gd name="T11" fmla="*/ 1 h 8"/>
                  <a:gd name="T12" fmla="*/ 1 w 11"/>
                  <a:gd name="T13" fmla="*/ 1 h 8"/>
                  <a:gd name="T14" fmla="*/ 1 w 11"/>
                  <a:gd name="T15" fmla="*/ 0 h 8"/>
                  <a:gd name="T16" fmla="*/ 3 w 11"/>
                  <a:gd name="T17" fmla="*/ 0 h 8"/>
                  <a:gd name="T18" fmla="*/ 5 w 11"/>
                  <a:gd name="T19" fmla="*/ 0 h 8"/>
                  <a:gd name="T20" fmla="*/ 8 w 11"/>
                  <a:gd name="T21" fmla="*/ 1 h 8"/>
                  <a:gd name="T22" fmla="*/ 8 w 11"/>
                  <a:gd name="T23" fmla="*/ 3 h 8"/>
                  <a:gd name="T24" fmla="*/ 9 w 11"/>
                  <a:gd name="T25" fmla="*/ 3 h 8"/>
                  <a:gd name="T26" fmla="*/ 11 w 11"/>
                  <a:gd name="T27" fmla="*/ 3 h 8"/>
                  <a:gd name="T28" fmla="*/ 11 w 11"/>
                  <a:gd name="T29" fmla="*/ 5 h 8"/>
                  <a:gd name="T30" fmla="*/ 11 w 11"/>
                  <a:gd name="T31" fmla="*/ 6 h 8"/>
                  <a:gd name="T32" fmla="*/ 9 w 11"/>
                  <a:gd name="T33" fmla="*/ 8 h 8"/>
                  <a:gd name="T34" fmla="*/ 8 w 11"/>
                  <a:gd name="T35" fmla="*/ 8 h 8"/>
                  <a:gd name="T36" fmla="*/ 6 w 11"/>
                  <a:gd name="T37" fmla="*/ 8 h 8"/>
                  <a:gd name="T38" fmla="*/ 3 w 11"/>
                  <a:gd name="T39" fmla="*/ 6 h 8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11" h="8">
                    <a:moveTo>
                      <a:pt x="3" y="6"/>
                    </a:moveTo>
                    <a:lnTo>
                      <a:pt x="1" y="6"/>
                    </a:lnTo>
                    <a:lnTo>
                      <a:pt x="0" y="6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8" y="1"/>
                    </a:lnTo>
                    <a:lnTo>
                      <a:pt x="8" y="3"/>
                    </a:lnTo>
                    <a:lnTo>
                      <a:pt x="9" y="3"/>
                    </a:lnTo>
                    <a:lnTo>
                      <a:pt x="11" y="3"/>
                    </a:lnTo>
                    <a:lnTo>
                      <a:pt x="11" y="5"/>
                    </a:lnTo>
                    <a:lnTo>
                      <a:pt x="11" y="6"/>
                    </a:lnTo>
                    <a:lnTo>
                      <a:pt x="9" y="8"/>
                    </a:lnTo>
                    <a:lnTo>
                      <a:pt x="8" y="8"/>
                    </a:lnTo>
                    <a:lnTo>
                      <a:pt x="6" y="8"/>
                    </a:lnTo>
                    <a:lnTo>
                      <a:pt x="3" y="6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86" name="Freeform 453"/>
              <p:cNvSpPr>
                <a:spLocks/>
              </p:cNvSpPr>
              <p:nvPr/>
            </p:nvSpPr>
            <p:spPr bwMode="auto">
              <a:xfrm>
                <a:off x="1955" y="2037"/>
                <a:ext cx="11" cy="10"/>
              </a:xfrm>
              <a:custGeom>
                <a:avLst/>
                <a:gdLst>
                  <a:gd name="T0" fmla="*/ 3 w 11"/>
                  <a:gd name="T1" fmla="*/ 7 h 10"/>
                  <a:gd name="T2" fmla="*/ 2 w 11"/>
                  <a:gd name="T3" fmla="*/ 7 h 10"/>
                  <a:gd name="T4" fmla="*/ 2 w 11"/>
                  <a:gd name="T5" fmla="*/ 5 h 10"/>
                  <a:gd name="T6" fmla="*/ 0 w 11"/>
                  <a:gd name="T7" fmla="*/ 5 h 10"/>
                  <a:gd name="T8" fmla="*/ 2 w 11"/>
                  <a:gd name="T9" fmla="*/ 4 h 10"/>
                  <a:gd name="T10" fmla="*/ 2 w 11"/>
                  <a:gd name="T11" fmla="*/ 2 h 10"/>
                  <a:gd name="T12" fmla="*/ 3 w 11"/>
                  <a:gd name="T13" fmla="*/ 2 h 10"/>
                  <a:gd name="T14" fmla="*/ 3 w 11"/>
                  <a:gd name="T15" fmla="*/ 0 h 10"/>
                  <a:gd name="T16" fmla="*/ 5 w 11"/>
                  <a:gd name="T17" fmla="*/ 0 h 10"/>
                  <a:gd name="T18" fmla="*/ 5 w 11"/>
                  <a:gd name="T19" fmla="*/ 2 h 10"/>
                  <a:gd name="T20" fmla="*/ 10 w 11"/>
                  <a:gd name="T21" fmla="*/ 4 h 10"/>
                  <a:gd name="T22" fmla="*/ 11 w 11"/>
                  <a:gd name="T23" fmla="*/ 4 h 10"/>
                  <a:gd name="T24" fmla="*/ 11 w 11"/>
                  <a:gd name="T25" fmla="*/ 5 h 10"/>
                  <a:gd name="T26" fmla="*/ 11 w 11"/>
                  <a:gd name="T27" fmla="*/ 7 h 10"/>
                  <a:gd name="T28" fmla="*/ 11 w 11"/>
                  <a:gd name="T29" fmla="*/ 9 h 10"/>
                  <a:gd name="T30" fmla="*/ 10 w 11"/>
                  <a:gd name="T31" fmla="*/ 9 h 10"/>
                  <a:gd name="T32" fmla="*/ 8 w 11"/>
                  <a:gd name="T33" fmla="*/ 10 h 10"/>
                  <a:gd name="T34" fmla="*/ 6 w 11"/>
                  <a:gd name="T35" fmla="*/ 10 h 10"/>
                  <a:gd name="T36" fmla="*/ 6 w 11"/>
                  <a:gd name="T37" fmla="*/ 9 h 10"/>
                  <a:gd name="T38" fmla="*/ 3 w 11"/>
                  <a:gd name="T39" fmla="*/ 7 h 10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11" h="10">
                    <a:moveTo>
                      <a:pt x="3" y="7"/>
                    </a:moveTo>
                    <a:lnTo>
                      <a:pt x="2" y="7"/>
                    </a:lnTo>
                    <a:lnTo>
                      <a:pt x="2" y="5"/>
                    </a:lnTo>
                    <a:lnTo>
                      <a:pt x="0" y="5"/>
                    </a:lnTo>
                    <a:lnTo>
                      <a:pt x="2" y="4"/>
                    </a:lnTo>
                    <a:lnTo>
                      <a:pt x="2" y="2"/>
                    </a:lnTo>
                    <a:lnTo>
                      <a:pt x="3" y="2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5" y="2"/>
                    </a:lnTo>
                    <a:lnTo>
                      <a:pt x="10" y="4"/>
                    </a:lnTo>
                    <a:lnTo>
                      <a:pt x="11" y="4"/>
                    </a:lnTo>
                    <a:lnTo>
                      <a:pt x="11" y="5"/>
                    </a:lnTo>
                    <a:lnTo>
                      <a:pt x="11" y="7"/>
                    </a:lnTo>
                    <a:lnTo>
                      <a:pt x="11" y="9"/>
                    </a:lnTo>
                    <a:lnTo>
                      <a:pt x="10" y="9"/>
                    </a:lnTo>
                    <a:lnTo>
                      <a:pt x="8" y="10"/>
                    </a:lnTo>
                    <a:lnTo>
                      <a:pt x="6" y="10"/>
                    </a:lnTo>
                    <a:lnTo>
                      <a:pt x="6" y="9"/>
                    </a:lnTo>
                    <a:lnTo>
                      <a:pt x="3" y="7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87" name="Freeform 454"/>
              <p:cNvSpPr>
                <a:spLocks/>
              </p:cNvSpPr>
              <p:nvPr/>
            </p:nvSpPr>
            <p:spPr bwMode="auto">
              <a:xfrm>
                <a:off x="1960" y="2039"/>
                <a:ext cx="10" cy="10"/>
              </a:xfrm>
              <a:custGeom>
                <a:avLst/>
                <a:gdLst>
                  <a:gd name="T0" fmla="*/ 0 w 10"/>
                  <a:gd name="T1" fmla="*/ 7 h 10"/>
                  <a:gd name="T2" fmla="*/ 0 w 10"/>
                  <a:gd name="T3" fmla="*/ 5 h 10"/>
                  <a:gd name="T4" fmla="*/ 0 w 10"/>
                  <a:gd name="T5" fmla="*/ 3 h 10"/>
                  <a:gd name="T6" fmla="*/ 0 w 10"/>
                  <a:gd name="T7" fmla="*/ 2 h 10"/>
                  <a:gd name="T8" fmla="*/ 1 w 10"/>
                  <a:gd name="T9" fmla="*/ 2 h 10"/>
                  <a:gd name="T10" fmla="*/ 1 w 10"/>
                  <a:gd name="T11" fmla="*/ 0 h 10"/>
                  <a:gd name="T12" fmla="*/ 3 w 10"/>
                  <a:gd name="T13" fmla="*/ 0 h 10"/>
                  <a:gd name="T14" fmla="*/ 5 w 10"/>
                  <a:gd name="T15" fmla="*/ 2 h 10"/>
                  <a:gd name="T16" fmla="*/ 8 w 10"/>
                  <a:gd name="T17" fmla="*/ 5 h 10"/>
                  <a:gd name="T18" fmla="*/ 10 w 10"/>
                  <a:gd name="T19" fmla="*/ 5 h 10"/>
                  <a:gd name="T20" fmla="*/ 10 w 10"/>
                  <a:gd name="T21" fmla="*/ 7 h 10"/>
                  <a:gd name="T22" fmla="*/ 10 w 10"/>
                  <a:gd name="T23" fmla="*/ 8 h 10"/>
                  <a:gd name="T24" fmla="*/ 8 w 10"/>
                  <a:gd name="T25" fmla="*/ 8 h 10"/>
                  <a:gd name="T26" fmla="*/ 8 w 10"/>
                  <a:gd name="T27" fmla="*/ 10 h 10"/>
                  <a:gd name="T28" fmla="*/ 6 w 10"/>
                  <a:gd name="T29" fmla="*/ 10 h 10"/>
                  <a:gd name="T30" fmla="*/ 5 w 10"/>
                  <a:gd name="T31" fmla="*/ 10 h 10"/>
                  <a:gd name="T32" fmla="*/ 3 w 10"/>
                  <a:gd name="T33" fmla="*/ 10 h 10"/>
                  <a:gd name="T34" fmla="*/ 0 w 10"/>
                  <a:gd name="T35" fmla="*/ 7 h 10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10" h="10">
                    <a:moveTo>
                      <a:pt x="0" y="7"/>
                    </a:moveTo>
                    <a:lnTo>
                      <a:pt x="0" y="5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5" y="2"/>
                    </a:lnTo>
                    <a:lnTo>
                      <a:pt x="8" y="5"/>
                    </a:lnTo>
                    <a:lnTo>
                      <a:pt x="10" y="5"/>
                    </a:lnTo>
                    <a:lnTo>
                      <a:pt x="10" y="7"/>
                    </a:lnTo>
                    <a:lnTo>
                      <a:pt x="10" y="8"/>
                    </a:lnTo>
                    <a:lnTo>
                      <a:pt x="8" y="8"/>
                    </a:lnTo>
                    <a:lnTo>
                      <a:pt x="8" y="10"/>
                    </a:lnTo>
                    <a:lnTo>
                      <a:pt x="6" y="10"/>
                    </a:lnTo>
                    <a:lnTo>
                      <a:pt x="5" y="10"/>
                    </a:lnTo>
                    <a:lnTo>
                      <a:pt x="3" y="10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88" name="Freeform 455"/>
              <p:cNvSpPr>
                <a:spLocks/>
              </p:cNvSpPr>
              <p:nvPr/>
            </p:nvSpPr>
            <p:spPr bwMode="auto">
              <a:xfrm>
                <a:off x="1963" y="2042"/>
                <a:ext cx="8" cy="10"/>
              </a:xfrm>
              <a:custGeom>
                <a:avLst/>
                <a:gdLst>
                  <a:gd name="T0" fmla="*/ 0 w 8"/>
                  <a:gd name="T1" fmla="*/ 5 h 10"/>
                  <a:gd name="T2" fmla="*/ 0 w 8"/>
                  <a:gd name="T3" fmla="*/ 4 h 10"/>
                  <a:gd name="T4" fmla="*/ 0 w 8"/>
                  <a:gd name="T5" fmla="*/ 2 h 10"/>
                  <a:gd name="T6" fmla="*/ 2 w 8"/>
                  <a:gd name="T7" fmla="*/ 0 h 10"/>
                  <a:gd name="T8" fmla="*/ 3 w 8"/>
                  <a:gd name="T9" fmla="*/ 0 h 10"/>
                  <a:gd name="T10" fmla="*/ 5 w 8"/>
                  <a:gd name="T11" fmla="*/ 0 h 10"/>
                  <a:gd name="T12" fmla="*/ 5 w 8"/>
                  <a:gd name="T13" fmla="*/ 2 h 10"/>
                  <a:gd name="T14" fmla="*/ 8 w 8"/>
                  <a:gd name="T15" fmla="*/ 5 h 10"/>
                  <a:gd name="T16" fmla="*/ 8 w 8"/>
                  <a:gd name="T17" fmla="*/ 7 h 10"/>
                  <a:gd name="T18" fmla="*/ 8 w 8"/>
                  <a:gd name="T19" fmla="*/ 9 h 10"/>
                  <a:gd name="T20" fmla="*/ 8 w 8"/>
                  <a:gd name="T21" fmla="*/ 10 h 10"/>
                  <a:gd name="T22" fmla="*/ 7 w 8"/>
                  <a:gd name="T23" fmla="*/ 10 h 10"/>
                  <a:gd name="T24" fmla="*/ 5 w 8"/>
                  <a:gd name="T25" fmla="*/ 10 h 10"/>
                  <a:gd name="T26" fmla="*/ 3 w 8"/>
                  <a:gd name="T27" fmla="*/ 10 h 10"/>
                  <a:gd name="T28" fmla="*/ 3 w 8"/>
                  <a:gd name="T29" fmla="*/ 9 h 10"/>
                  <a:gd name="T30" fmla="*/ 0 w 8"/>
                  <a:gd name="T31" fmla="*/ 5 h 10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8" h="10">
                    <a:moveTo>
                      <a:pt x="0" y="5"/>
                    </a:moveTo>
                    <a:lnTo>
                      <a:pt x="0" y="4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5" y="2"/>
                    </a:lnTo>
                    <a:lnTo>
                      <a:pt x="8" y="5"/>
                    </a:lnTo>
                    <a:lnTo>
                      <a:pt x="8" y="7"/>
                    </a:lnTo>
                    <a:lnTo>
                      <a:pt x="8" y="9"/>
                    </a:lnTo>
                    <a:lnTo>
                      <a:pt x="8" y="10"/>
                    </a:lnTo>
                    <a:lnTo>
                      <a:pt x="7" y="10"/>
                    </a:lnTo>
                    <a:lnTo>
                      <a:pt x="5" y="10"/>
                    </a:lnTo>
                    <a:lnTo>
                      <a:pt x="3" y="10"/>
                    </a:lnTo>
                    <a:lnTo>
                      <a:pt x="3" y="9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89" name="Freeform 456"/>
              <p:cNvSpPr>
                <a:spLocks/>
              </p:cNvSpPr>
              <p:nvPr/>
            </p:nvSpPr>
            <p:spPr bwMode="auto">
              <a:xfrm>
                <a:off x="1966" y="2046"/>
                <a:ext cx="9" cy="9"/>
              </a:xfrm>
              <a:custGeom>
                <a:avLst/>
                <a:gdLst>
                  <a:gd name="T0" fmla="*/ 0 w 9"/>
                  <a:gd name="T1" fmla="*/ 5 h 9"/>
                  <a:gd name="T2" fmla="*/ 0 w 9"/>
                  <a:gd name="T3" fmla="*/ 3 h 9"/>
                  <a:gd name="T4" fmla="*/ 0 w 9"/>
                  <a:gd name="T5" fmla="*/ 1 h 9"/>
                  <a:gd name="T6" fmla="*/ 0 w 9"/>
                  <a:gd name="T7" fmla="*/ 0 h 9"/>
                  <a:gd name="T8" fmla="*/ 2 w 9"/>
                  <a:gd name="T9" fmla="*/ 0 h 9"/>
                  <a:gd name="T10" fmla="*/ 4 w 9"/>
                  <a:gd name="T11" fmla="*/ 0 h 9"/>
                  <a:gd name="T12" fmla="*/ 5 w 9"/>
                  <a:gd name="T13" fmla="*/ 0 h 9"/>
                  <a:gd name="T14" fmla="*/ 5 w 9"/>
                  <a:gd name="T15" fmla="*/ 1 h 9"/>
                  <a:gd name="T16" fmla="*/ 9 w 9"/>
                  <a:gd name="T17" fmla="*/ 5 h 9"/>
                  <a:gd name="T18" fmla="*/ 9 w 9"/>
                  <a:gd name="T19" fmla="*/ 6 h 9"/>
                  <a:gd name="T20" fmla="*/ 9 w 9"/>
                  <a:gd name="T21" fmla="*/ 8 h 9"/>
                  <a:gd name="T22" fmla="*/ 9 w 9"/>
                  <a:gd name="T23" fmla="*/ 9 h 9"/>
                  <a:gd name="T24" fmla="*/ 7 w 9"/>
                  <a:gd name="T25" fmla="*/ 9 h 9"/>
                  <a:gd name="T26" fmla="*/ 5 w 9"/>
                  <a:gd name="T27" fmla="*/ 9 h 9"/>
                  <a:gd name="T28" fmla="*/ 4 w 9"/>
                  <a:gd name="T29" fmla="*/ 9 h 9"/>
                  <a:gd name="T30" fmla="*/ 2 w 9"/>
                  <a:gd name="T31" fmla="*/ 9 h 9"/>
                  <a:gd name="T32" fmla="*/ 2 w 9"/>
                  <a:gd name="T33" fmla="*/ 8 h 9"/>
                  <a:gd name="T34" fmla="*/ 0 w 9"/>
                  <a:gd name="T35" fmla="*/ 5 h 9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9" h="9">
                    <a:moveTo>
                      <a:pt x="0" y="5"/>
                    </a:moveTo>
                    <a:lnTo>
                      <a:pt x="0" y="3"/>
                    </a:lnTo>
                    <a:lnTo>
                      <a:pt x="0" y="1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5" y="0"/>
                    </a:lnTo>
                    <a:lnTo>
                      <a:pt x="5" y="1"/>
                    </a:lnTo>
                    <a:lnTo>
                      <a:pt x="9" y="5"/>
                    </a:lnTo>
                    <a:lnTo>
                      <a:pt x="9" y="6"/>
                    </a:lnTo>
                    <a:lnTo>
                      <a:pt x="9" y="8"/>
                    </a:lnTo>
                    <a:lnTo>
                      <a:pt x="9" y="9"/>
                    </a:lnTo>
                    <a:lnTo>
                      <a:pt x="7" y="9"/>
                    </a:lnTo>
                    <a:lnTo>
                      <a:pt x="5" y="9"/>
                    </a:lnTo>
                    <a:lnTo>
                      <a:pt x="4" y="9"/>
                    </a:lnTo>
                    <a:lnTo>
                      <a:pt x="2" y="9"/>
                    </a:lnTo>
                    <a:lnTo>
                      <a:pt x="2" y="8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90" name="Freeform 457"/>
              <p:cNvSpPr>
                <a:spLocks/>
              </p:cNvSpPr>
              <p:nvPr/>
            </p:nvSpPr>
            <p:spPr bwMode="auto">
              <a:xfrm>
                <a:off x="1968" y="2049"/>
                <a:ext cx="8" cy="11"/>
              </a:xfrm>
              <a:custGeom>
                <a:avLst/>
                <a:gdLst>
                  <a:gd name="T0" fmla="*/ 0 w 8"/>
                  <a:gd name="T1" fmla="*/ 5 h 11"/>
                  <a:gd name="T2" fmla="*/ 0 w 8"/>
                  <a:gd name="T3" fmla="*/ 3 h 11"/>
                  <a:gd name="T4" fmla="*/ 0 w 8"/>
                  <a:gd name="T5" fmla="*/ 2 h 11"/>
                  <a:gd name="T6" fmla="*/ 2 w 8"/>
                  <a:gd name="T7" fmla="*/ 2 h 11"/>
                  <a:gd name="T8" fmla="*/ 3 w 8"/>
                  <a:gd name="T9" fmla="*/ 0 h 11"/>
                  <a:gd name="T10" fmla="*/ 3 w 8"/>
                  <a:gd name="T11" fmla="*/ 2 h 11"/>
                  <a:gd name="T12" fmla="*/ 5 w 8"/>
                  <a:gd name="T13" fmla="*/ 2 h 11"/>
                  <a:gd name="T14" fmla="*/ 7 w 8"/>
                  <a:gd name="T15" fmla="*/ 2 h 11"/>
                  <a:gd name="T16" fmla="*/ 7 w 8"/>
                  <a:gd name="T17" fmla="*/ 3 h 11"/>
                  <a:gd name="T18" fmla="*/ 8 w 8"/>
                  <a:gd name="T19" fmla="*/ 6 h 11"/>
                  <a:gd name="T20" fmla="*/ 8 w 8"/>
                  <a:gd name="T21" fmla="*/ 8 h 11"/>
                  <a:gd name="T22" fmla="*/ 8 w 8"/>
                  <a:gd name="T23" fmla="*/ 10 h 11"/>
                  <a:gd name="T24" fmla="*/ 7 w 8"/>
                  <a:gd name="T25" fmla="*/ 10 h 11"/>
                  <a:gd name="T26" fmla="*/ 7 w 8"/>
                  <a:gd name="T27" fmla="*/ 11 h 11"/>
                  <a:gd name="T28" fmla="*/ 5 w 8"/>
                  <a:gd name="T29" fmla="*/ 11 h 11"/>
                  <a:gd name="T30" fmla="*/ 3 w 8"/>
                  <a:gd name="T31" fmla="*/ 11 h 11"/>
                  <a:gd name="T32" fmla="*/ 3 w 8"/>
                  <a:gd name="T33" fmla="*/ 10 h 11"/>
                  <a:gd name="T34" fmla="*/ 2 w 8"/>
                  <a:gd name="T35" fmla="*/ 10 h 11"/>
                  <a:gd name="T36" fmla="*/ 0 w 8"/>
                  <a:gd name="T37" fmla="*/ 10 h 11"/>
                  <a:gd name="T38" fmla="*/ 0 w 8"/>
                  <a:gd name="T39" fmla="*/ 5 h 11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8" h="11">
                    <a:moveTo>
                      <a:pt x="0" y="5"/>
                    </a:moveTo>
                    <a:lnTo>
                      <a:pt x="0" y="3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3" y="0"/>
                    </a:lnTo>
                    <a:lnTo>
                      <a:pt x="3" y="2"/>
                    </a:lnTo>
                    <a:lnTo>
                      <a:pt x="5" y="2"/>
                    </a:lnTo>
                    <a:lnTo>
                      <a:pt x="7" y="2"/>
                    </a:lnTo>
                    <a:lnTo>
                      <a:pt x="7" y="3"/>
                    </a:lnTo>
                    <a:lnTo>
                      <a:pt x="8" y="6"/>
                    </a:lnTo>
                    <a:lnTo>
                      <a:pt x="8" y="8"/>
                    </a:lnTo>
                    <a:lnTo>
                      <a:pt x="8" y="10"/>
                    </a:lnTo>
                    <a:lnTo>
                      <a:pt x="7" y="10"/>
                    </a:lnTo>
                    <a:lnTo>
                      <a:pt x="7" y="11"/>
                    </a:lnTo>
                    <a:lnTo>
                      <a:pt x="5" y="11"/>
                    </a:lnTo>
                    <a:lnTo>
                      <a:pt x="3" y="11"/>
                    </a:lnTo>
                    <a:lnTo>
                      <a:pt x="3" y="10"/>
                    </a:lnTo>
                    <a:lnTo>
                      <a:pt x="2" y="10"/>
                    </a:lnTo>
                    <a:lnTo>
                      <a:pt x="0" y="10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91" name="Freeform 458"/>
              <p:cNvSpPr>
                <a:spLocks/>
              </p:cNvSpPr>
              <p:nvPr/>
            </p:nvSpPr>
            <p:spPr bwMode="auto">
              <a:xfrm>
                <a:off x="1968" y="2052"/>
                <a:ext cx="8" cy="12"/>
              </a:xfrm>
              <a:custGeom>
                <a:avLst/>
                <a:gdLst>
                  <a:gd name="T0" fmla="*/ 0 w 8"/>
                  <a:gd name="T1" fmla="*/ 5 h 12"/>
                  <a:gd name="T2" fmla="*/ 0 w 8"/>
                  <a:gd name="T3" fmla="*/ 3 h 12"/>
                  <a:gd name="T4" fmla="*/ 2 w 8"/>
                  <a:gd name="T5" fmla="*/ 3 h 12"/>
                  <a:gd name="T6" fmla="*/ 2 w 8"/>
                  <a:gd name="T7" fmla="*/ 2 h 12"/>
                  <a:gd name="T8" fmla="*/ 3 w 8"/>
                  <a:gd name="T9" fmla="*/ 2 h 12"/>
                  <a:gd name="T10" fmla="*/ 3 w 8"/>
                  <a:gd name="T11" fmla="*/ 0 h 12"/>
                  <a:gd name="T12" fmla="*/ 5 w 8"/>
                  <a:gd name="T13" fmla="*/ 0 h 12"/>
                  <a:gd name="T14" fmla="*/ 7 w 8"/>
                  <a:gd name="T15" fmla="*/ 0 h 12"/>
                  <a:gd name="T16" fmla="*/ 7 w 8"/>
                  <a:gd name="T17" fmla="*/ 2 h 12"/>
                  <a:gd name="T18" fmla="*/ 7 w 8"/>
                  <a:gd name="T19" fmla="*/ 3 h 12"/>
                  <a:gd name="T20" fmla="*/ 8 w 8"/>
                  <a:gd name="T21" fmla="*/ 3 h 12"/>
                  <a:gd name="T22" fmla="*/ 8 w 8"/>
                  <a:gd name="T23" fmla="*/ 8 h 12"/>
                  <a:gd name="T24" fmla="*/ 8 w 8"/>
                  <a:gd name="T25" fmla="*/ 10 h 12"/>
                  <a:gd name="T26" fmla="*/ 8 w 8"/>
                  <a:gd name="T27" fmla="*/ 12 h 12"/>
                  <a:gd name="T28" fmla="*/ 7 w 8"/>
                  <a:gd name="T29" fmla="*/ 12 h 12"/>
                  <a:gd name="T30" fmla="*/ 5 w 8"/>
                  <a:gd name="T31" fmla="*/ 12 h 12"/>
                  <a:gd name="T32" fmla="*/ 3 w 8"/>
                  <a:gd name="T33" fmla="*/ 12 h 12"/>
                  <a:gd name="T34" fmla="*/ 3 w 8"/>
                  <a:gd name="T35" fmla="*/ 10 h 12"/>
                  <a:gd name="T36" fmla="*/ 2 w 8"/>
                  <a:gd name="T37" fmla="*/ 10 h 12"/>
                  <a:gd name="T38" fmla="*/ 2 w 8"/>
                  <a:gd name="T39" fmla="*/ 8 h 12"/>
                  <a:gd name="T40" fmla="*/ 0 w 8"/>
                  <a:gd name="T41" fmla="*/ 5 h 12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8" h="12">
                    <a:moveTo>
                      <a:pt x="0" y="5"/>
                    </a:moveTo>
                    <a:lnTo>
                      <a:pt x="0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3" y="2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7" y="0"/>
                    </a:lnTo>
                    <a:lnTo>
                      <a:pt x="7" y="2"/>
                    </a:lnTo>
                    <a:lnTo>
                      <a:pt x="7" y="3"/>
                    </a:lnTo>
                    <a:lnTo>
                      <a:pt x="8" y="3"/>
                    </a:lnTo>
                    <a:lnTo>
                      <a:pt x="8" y="8"/>
                    </a:lnTo>
                    <a:lnTo>
                      <a:pt x="8" y="10"/>
                    </a:lnTo>
                    <a:lnTo>
                      <a:pt x="8" y="12"/>
                    </a:lnTo>
                    <a:lnTo>
                      <a:pt x="7" y="12"/>
                    </a:lnTo>
                    <a:lnTo>
                      <a:pt x="5" y="12"/>
                    </a:lnTo>
                    <a:lnTo>
                      <a:pt x="3" y="12"/>
                    </a:lnTo>
                    <a:lnTo>
                      <a:pt x="3" y="10"/>
                    </a:lnTo>
                    <a:lnTo>
                      <a:pt x="2" y="10"/>
                    </a:lnTo>
                    <a:lnTo>
                      <a:pt x="2" y="8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92" name="Freeform 459"/>
              <p:cNvSpPr>
                <a:spLocks/>
              </p:cNvSpPr>
              <p:nvPr/>
            </p:nvSpPr>
            <p:spPr bwMode="auto">
              <a:xfrm>
                <a:off x="1970" y="2057"/>
                <a:ext cx="6" cy="12"/>
              </a:xfrm>
              <a:custGeom>
                <a:avLst/>
                <a:gdLst>
                  <a:gd name="T0" fmla="*/ 0 w 6"/>
                  <a:gd name="T1" fmla="*/ 3 h 12"/>
                  <a:gd name="T2" fmla="*/ 0 w 6"/>
                  <a:gd name="T3" fmla="*/ 2 h 12"/>
                  <a:gd name="T4" fmla="*/ 1 w 6"/>
                  <a:gd name="T5" fmla="*/ 2 h 12"/>
                  <a:gd name="T6" fmla="*/ 1 w 6"/>
                  <a:gd name="T7" fmla="*/ 0 h 12"/>
                  <a:gd name="T8" fmla="*/ 3 w 6"/>
                  <a:gd name="T9" fmla="*/ 0 h 12"/>
                  <a:gd name="T10" fmla="*/ 5 w 6"/>
                  <a:gd name="T11" fmla="*/ 0 h 12"/>
                  <a:gd name="T12" fmla="*/ 5 w 6"/>
                  <a:gd name="T13" fmla="*/ 2 h 12"/>
                  <a:gd name="T14" fmla="*/ 6 w 6"/>
                  <a:gd name="T15" fmla="*/ 2 h 12"/>
                  <a:gd name="T16" fmla="*/ 6 w 6"/>
                  <a:gd name="T17" fmla="*/ 3 h 12"/>
                  <a:gd name="T18" fmla="*/ 6 w 6"/>
                  <a:gd name="T19" fmla="*/ 8 h 12"/>
                  <a:gd name="T20" fmla="*/ 6 w 6"/>
                  <a:gd name="T21" fmla="*/ 10 h 12"/>
                  <a:gd name="T22" fmla="*/ 5 w 6"/>
                  <a:gd name="T23" fmla="*/ 10 h 12"/>
                  <a:gd name="T24" fmla="*/ 5 w 6"/>
                  <a:gd name="T25" fmla="*/ 12 h 12"/>
                  <a:gd name="T26" fmla="*/ 3 w 6"/>
                  <a:gd name="T27" fmla="*/ 12 h 12"/>
                  <a:gd name="T28" fmla="*/ 1 w 6"/>
                  <a:gd name="T29" fmla="*/ 12 h 12"/>
                  <a:gd name="T30" fmla="*/ 1 w 6"/>
                  <a:gd name="T31" fmla="*/ 10 h 12"/>
                  <a:gd name="T32" fmla="*/ 0 w 6"/>
                  <a:gd name="T33" fmla="*/ 10 h 12"/>
                  <a:gd name="T34" fmla="*/ 0 w 6"/>
                  <a:gd name="T35" fmla="*/ 8 h 12"/>
                  <a:gd name="T36" fmla="*/ 0 w 6"/>
                  <a:gd name="T37" fmla="*/ 3 h 12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6" h="12">
                    <a:moveTo>
                      <a:pt x="0" y="3"/>
                    </a:moveTo>
                    <a:lnTo>
                      <a:pt x="0" y="2"/>
                    </a:lnTo>
                    <a:lnTo>
                      <a:pt x="1" y="2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5" y="2"/>
                    </a:lnTo>
                    <a:lnTo>
                      <a:pt x="6" y="2"/>
                    </a:lnTo>
                    <a:lnTo>
                      <a:pt x="6" y="3"/>
                    </a:lnTo>
                    <a:lnTo>
                      <a:pt x="6" y="8"/>
                    </a:lnTo>
                    <a:lnTo>
                      <a:pt x="6" y="10"/>
                    </a:lnTo>
                    <a:lnTo>
                      <a:pt x="5" y="10"/>
                    </a:lnTo>
                    <a:lnTo>
                      <a:pt x="5" y="12"/>
                    </a:lnTo>
                    <a:lnTo>
                      <a:pt x="3" y="12"/>
                    </a:lnTo>
                    <a:lnTo>
                      <a:pt x="1" y="12"/>
                    </a:lnTo>
                    <a:lnTo>
                      <a:pt x="1" y="10"/>
                    </a:lnTo>
                    <a:lnTo>
                      <a:pt x="0" y="10"/>
                    </a:lnTo>
                    <a:lnTo>
                      <a:pt x="0" y="8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93" name="Freeform 460"/>
              <p:cNvSpPr>
                <a:spLocks/>
              </p:cNvSpPr>
              <p:nvPr/>
            </p:nvSpPr>
            <p:spPr bwMode="auto">
              <a:xfrm>
                <a:off x="1970" y="2060"/>
                <a:ext cx="6" cy="12"/>
              </a:xfrm>
              <a:custGeom>
                <a:avLst/>
                <a:gdLst>
                  <a:gd name="T0" fmla="*/ 0 w 6"/>
                  <a:gd name="T1" fmla="*/ 4 h 12"/>
                  <a:gd name="T2" fmla="*/ 1 w 6"/>
                  <a:gd name="T3" fmla="*/ 4 h 12"/>
                  <a:gd name="T4" fmla="*/ 1 w 6"/>
                  <a:gd name="T5" fmla="*/ 2 h 12"/>
                  <a:gd name="T6" fmla="*/ 1 w 6"/>
                  <a:gd name="T7" fmla="*/ 0 h 12"/>
                  <a:gd name="T8" fmla="*/ 3 w 6"/>
                  <a:gd name="T9" fmla="*/ 0 h 12"/>
                  <a:gd name="T10" fmla="*/ 5 w 6"/>
                  <a:gd name="T11" fmla="*/ 0 h 12"/>
                  <a:gd name="T12" fmla="*/ 5 w 6"/>
                  <a:gd name="T13" fmla="*/ 2 h 12"/>
                  <a:gd name="T14" fmla="*/ 6 w 6"/>
                  <a:gd name="T15" fmla="*/ 2 h 12"/>
                  <a:gd name="T16" fmla="*/ 6 w 6"/>
                  <a:gd name="T17" fmla="*/ 4 h 12"/>
                  <a:gd name="T18" fmla="*/ 6 w 6"/>
                  <a:gd name="T19" fmla="*/ 5 h 12"/>
                  <a:gd name="T20" fmla="*/ 6 w 6"/>
                  <a:gd name="T21" fmla="*/ 9 h 12"/>
                  <a:gd name="T22" fmla="*/ 6 w 6"/>
                  <a:gd name="T23" fmla="*/ 10 h 12"/>
                  <a:gd name="T24" fmla="*/ 5 w 6"/>
                  <a:gd name="T25" fmla="*/ 12 h 12"/>
                  <a:gd name="T26" fmla="*/ 3 w 6"/>
                  <a:gd name="T27" fmla="*/ 12 h 12"/>
                  <a:gd name="T28" fmla="*/ 1 w 6"/>
                  <a:gd name="T29" fmla="*/ 12 h 12"/>
                  <a:gd name="T30" fmla="*/ 0 w 6"/>
                  <a:gd name="T31" fmla="*/ 12 h 12"/>
                  <a:gd name="T32" fmla="*/ 0 w 6"/>
                  <a:gd name="T33" fmla="*/ 10 h 12"/>
                  <a:gd name="T34" fmla="*/ 0 w 6"/>
                  <a:gd name="T35" fmla="*/ 9 h 12"/>
                  <a:gd name="T36" fmla="*/ 0 w 6"/>
                  <a:gd name="T37" fmla="*/ 4 h 12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6" h="12">
                    <a:moveTo>
                      <a:pt x="0" y="4"/>
                    </a:moveTo>
                    <a:lnTo>
                      <a:pt x="1" y="4"/>
                    </a:lnTo>
                    <a:lnTo>
                      <a:pt x="1" y="2"/>
                    </a:lnTo>
                    <a:lnTo>
                      <a:pt x="1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5" y="2"/>
                    </a:lnTo>
                    <a:lnTo>
                      <a:pt x="6" y="2"/>
                    </a:lnTo>
                    <a:lnTo>
                      <a:pt x="6" y="4"/>
                    </a:lnTo>
                    <a:lnTo>
                      <a:pt x="6" y="5"/>
                    </a:lnTo>
                    <a:lnTo>
                      <a:pt x="6" y="9"/>
                    </a:lnTo>
                    <a:lnTo>
                      <a:pt x="6" y="10"/>
                    </a:lnTo>
                    <a:lnTo>
                      <a:pt x="5" y="12"/>
                    </a:lnTo>
                    <a:lnTo>
                      <a:pt x="3" y="12"/>
                    </a:lnTo>
                    <a:lnTo>
                      <a:pt x="1" y="12"/>
                    </a:lnTo>
                    <a:lnTo>
                      <a:pt x="0" y="12"/>
                    </a:lnTo>
                    <a:lnTo>
                      <a:pt x="0" y="10"/>
                    </a:lnTo>
                    <a:lnTo>
                      <a:pt x="0" y="9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solidFill>
                  <a:srgbClr val="000000"/>
                </a:solidFill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sp>
          <p:nvSpPr>
            <p:cNvPr id="89" name="Line 462"/>
            <p:cNvSpPr>
              <a:spLocks noChangeShapeType="1"/>
            </p:cNvSpPr>
            <p:nvPr/>
          </p:nvSpPr>
          <p:spPr bwMode="auto">
            <a:xfrm>
              <a:off x="1357313" y="1380387"/>
              <a:ext cx="32702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0" name="Line 463"/>
            <p:cNvSpPr>
              <a:spLocks noChangeShapeType="1"/>
            </p:cNvSpPr>
            <p:nvPr/>
          </p:nvSpPr>
          <p:spPr bwMode="auto">
            <a:xfrm rot="10800000">
              <a:off x="1966913" y="1375624"/>
              <a:ext cx="2794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1" name="Line 464"/>
            <p:cNvSpPr>
              <a:spLocks noChangeShapeType="1"/>
            </p:cNvSpPr>
            <p:nvPr/>
          </p:nvSpPr>
          <p:spPr bwMode="auto">
            <a:xfrm flipV="1">
              <a:off x="1890713" y="1299424"/>
              <a:ext cx="0" cy="2057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2" name="Text Box 469"/>
            <p:cNvSpPr txBox="1">
              <a:spLocks noChangeArrowheads="1"/>
            </p:cNvSpPr>
            <p:nvPr/>
          </p:nvSpPr>
          <p:spPr bwMode="auto">
            <a:xfrm>
              <a:off x="1676400" y="3356824"/>
              <a:ext cx="304800" cy="304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Arial" charset="0"/>
                  <a:ea typeface="+mn-ea"/>
                  <a:cs typeface="+mn-cs"/>
                  <a:sym typeface="Math Ext" pitchFamily="2" charset="2"/>
                </a:rPr>
                <a:t></a:t>
              </a:r>
              <a:endPara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494" name="Line 464"/>
            <p:cNvSpPr>
              <a:spLocks noChangeShapeType="1"/>
            </p:cNvSpPr>
            <p:nvPr/>
          </p:nvSpPr>
          <p:spPr bwMode="auto">
            <a:xfrm flipV="1">
              <a:off x="1733101" y="1296249"/>
              <a:ext cx="0" cy="2057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603757" y="2682593"/>
              <a:ext cx="601156" cy="215444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Times New Roman" pitchFamily="18" charset="0"/>
                </a:rPr>
                <a:t>Primary</a:t>
              </a: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404002" y="3052461"/>
              <a:ext cx="800911" cy="215444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Times New Roman" pitchFamily="18" charset="0"/>
                </a:rPr>
                <a:t>Secondary</a:t>
              </a:r>
            </a:p>
          </p:txBody>
        </p:sp>
        <p:cxnSp>
          <p:nvCxnSpPr>
            <p:cNvPr id="22" name="Straight Arrow Connector 21"/>
            <p:cNvCxnSpPr>
              <a:stCxn id="19" idx="3"/>
            </p:cNvCxnSpPr>
            <p:nvPr/>
          </p:nvCxnSpPr>
          <p:spPr>
            <a:xfrm>
              <a:off x="1204913" y="2790315"/>
              <a:ext cx="538162" cy="412522"/>
            </a:xfrm>
            <a:prstGeom prst="straightConnector1">
              <a:avLst/>
            </a:prstGeom>
            <a:ln>
              <a:solidFill>
                <a:srgbClr val="0066F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Arrow Connector 23"/>
            <p:cNvCxnSpPr>
              <a:stCxn id="20" idx="3"/>
              <a:endCxn id="92" idx="1"/>
            </p:cNvCxnSpPr>
            <p:nvPr/>
          </p:nvCxnSpPr>
          <p:spPr>
            <a:xfrm>
              <a:off x="1204913" y="3160183"/>
              <a:ext cx="471487" cy="349041"/>
            </a:xfrm>
            <a:prstGeom prst="straightConnector1">
              <a:avLst/>
            </a:prstGeom>
            <a:ln>
              <a:solidFill>
                <a:srgbClr val="0066F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6" name="Text Box 469"/>
            <p:cNvSpPr txBox="1">
              <a:spLocks noChangeArrowheads="1"/>
            </p:cNvSpPr>
            <p:nvPr/>
          </p:nvSpPr>
          <p:spPr bwMode="auto">
            <a:xfrm>
              <a:off x="1638301" y="3135368"/>
              <a:ext cx="304800" cy="304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 i="1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 i="1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Arial" charset="0"/>
                  <a:ea typeface="+mn-ea"/>
                  <a:cs typeface="+mn-cs"/>
                  <a:sym typeface="Math Ext" pitchFamily="2" charset="2"/>
                </a:rPr>
                <a:t></a:t>
              </a:r>
              <a:endPara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</p:grpSp>
      <p:sp>
        <p:nvSpPr>
          <p:cNvPr id="88" name="Text Box 461"/>
          <p:cNvSpPr txBox="1">
            <a:spLocks noChangeArrowheads="1"/>
          </p:cNvSpPr>
          <p:nvPr/>
        </p:nvSpPr>
        <p:spPr bwMode="auto">
          <a:xfrm>
            <a:off x="261486" y="5995100"/>
            <a:ext cx="2686954" cy="553998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800" 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 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 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 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 i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i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i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i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i="1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ctr" defTabSz="4572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Pressurized Joint:</a:t>
            </a:r>
          </a:p>
          <a:p>
            <a:pPr marL="0" marR="0" lvl="0" indent="0" algn="ctr" defTabSz="4572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Rotation Effect (exaggerated</a:t>
            </a: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)</a:t>
            </a:r>
          </a:p>
        </p:txBody>
      </p:sp>
      <p:sp>
        <p:nvSpPr>
          <p:cNvPr id="93" name="Text Box 475"/>
          <p:cNvSpPr txBox="1">
            <a:spLocks noChangeArrowheads="1"/>
          </p:cNvSpPr>
          <p:nvPr/>
        </p:nvSpPr>
        <p:spPr bwMode="auto">
          <a:xfrm>
            <a:off x="493205" y="2133855"/>
            <a:ext cx="1213794" cy="276999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800" i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 i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 i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 i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 i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i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i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i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i="1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4572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Gap Opening*</a:t>
            </a:r>
          </a:p>
        </p:txBody>
      </p:sp>
      <p:sp>
        <p:nvSpPr>
          <p:cNvPr id="497" name="Date Placeholder 2">
            <a:extLst>
              <a:ext uri="{FF2B5EF4-FFF2-40B4-BE49-F238E27FC236}">
                <a16:creationId xmlns:a16="http://schemas.microsoft.com/office/drawing/2014/main" id="{F030178D-D7D8-7D43-A53E-52F926A1064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555552"/>
            <a:ext cx="2057400" cy="286244"/>
          </a:xfrm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12A79E2-1B48-42D8-BAFC-84019BDD515E}" type="datetime1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F9F9F9"/>
                </a:solidFill>
                <a:effectLst/>
                <a:uLnTx/>
                <a:uFillTx/>
                <a:latin typeface="Tw Cen MT Condensed" panose="020B0606020104020203" pitchFamily="34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12/7/2022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F9F9F9"/>
              </a:solidFill>
              <a:effectLst/>
              <a:uLnTx/>
              <a:uFillTx/>
              <a:latin typeface="Tw Cen MT Condensed" panose="020B0606020104020203" pitchFamily="34" charset="0"/>
              <a:ea typeface="+mn-ea"/>
              <a:cs typeface="+mn-cs"/>
            </a:endParaRPr>
          </a:p>
        </p:txBody>
      </p:sp>
      <p:sp>
        <p:nvSpPr>
          <p:cNvPr id="498" name="Slide Number Placeholder 4">
            <a:extLst>
              <a:ext uri="{FF2B5EF4-FFF2-40B4-BE49-F238E27FC236}">
                <a16:creationId xmlns:a16="http://schemas.microsoft.com/office/drawing/2014/main" id="{FCBBAE19-F083-914B-8E77-C36857A73B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555552"/>
            <a:ext cx="2057400" cy="286244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A9F85A-B0EB-4EE7-8A19-3E7722CDE656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F9F9F9"/>
                </a:solidFill>
                <a:effectLst/>
                <a:uLnTx/>
                <a:uFillTx/>
                <a:latin typeface="Tw Cen MT Condensed" panose="020B0606020104020203" pitchFamily="34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F9F9F9"/>
              </a:solidFill>
              <a:effectLst/>
              <a:uLnTx/>
              <a:uFillTx/>
              <a:latin typeface="Tw Cen MT Condensed" panose="020B0606020104020203" pitchFamily="34" charset="0"/>
              <a:ea typeface="+mn-ea"/>
              <a:cs typeface="+mn-cs"/>
            </a:endParaRPr>
          </a:p>
        </p:txBody>
      </p:sp>
      <p:pic>
        <p:nvPicPr>
          <p:cNvPr id="3" name="Picture 2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746FAC46-0362-BAC7-D72B-18CB7B43C7C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486" y="152545"/>
            <a:ext cx="1486968" cy="330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942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519592"/>
            <a:ext cx="7886700" cy="654470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Development Program 1973 - 1980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782128" y="1448758"/>
          <a:ext cx="1624642" cy="5047695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6246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60855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Contract Award</a:t>
                      </a:r>
                    </a:p>
                    <a:p>
                      <a:pPr algn="ctr"/>
                      <a:r>
                        <a:rPr lang="en-US" sz="1400" dirty="0"/>
                        <a:t>11/20/1973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0855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rgbClr val="0070C0"/>
                          </a:solidFill>
                        </a:rPr>
                        <a:t>DM-1</a:t>
                      </a:r>
                    </a:p>
                    <a:p>
                      <a:pPr algn="ctr"/>
                      <a:r>
                        <a:rPr lang="en-US" sz="1400" dirty="0"/>
                        <a:t>7/18/1977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0855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Hydroburst Test</a:t>
                      </a:r>
                    </a:p>
                    <a:p>
                      <a:pPr algn="ctr"/>
                      <a:r>
                        <a:rPr lang="en-US" sz="1400" b="1" dirty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9/1977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0855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rgbClr val="0070C0"/>
                          </a:solidFill>
                        </a:rPr>
                        <a:t>DM-2</a:t>
                      </a:r>
                    </a:p>
                    <a:p>
                      <a:pPr algn="ctr"/>
                      <a:r>
                        <a:rPr lang="en-US" sz="1400" dirty="0"/>
                        <a:t>1/18/1978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0855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rgbClr val="0070C0"/>
                          </a:solidFill>
                        </a:rPr>
                        <a:t>DM-3</a:t>
                      </a:r>
                    </a:p>
                    <a:p>
                      <a:pPr algn="ctr"/>
                      <a:r>
                        <a:rPr lang="en-US" sz="1400" dirty="0"/>
                        <a:t>10/19/1978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0855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rgbClr val="0070C0"/>
                          </a:solidFill>
                        </a:rPr>
                        <a:t>DM-4</a:t>
                      </a:r>
                    </a:p>
                    <a:p>
                      <a:pPr algn="ctr"/>
                      <a:r>
                        <a:rPr lang="en-US" sz="1400" dirty="0"/>
                        <a:t>2/17/1979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0855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rgbClr val="0070C0"/>
                          </a:solidFill>
                        </a:rPr>
                        <a:t>QM-1</a:t>
                      </a:r>
                    </a:p>
                    <a:p>
                      <a:pPr algn="ctr"/>
                      <a:r>
                        <a:rPr lang="en-US" sz="1400" dirty="0"/>
                        <a:t>7/13/1979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0855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rgbClr val="0070C0"/>
                          </a:solidFill>
                        </a:rPr>
                        <a:t>QM-2</a:t>
                      </a:r>
                    </a:p>
                    <a:p>
                      <a:pPr algn="ctr"/>
                      <a:r>
                        <a:rPr lang="en-US" sz="1400" dirty="0"/>
                        <a:t>9/27/1979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60855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rgbClr val="0070C0"/>
                          </a:solidFill>
                        </a:rPr>
                        <a:t>QM-3</a:t>
                      </a:r>
                    </a:p>
                    <a:p>
                      <a:pPr algn="ctr"/>
                      <a:r>
                        <a:rPr lang="en-US" sz="1400" dirty="0"/>
                        <a:t>2/13/1980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700067" y="1423358"/>
            <a:ext cx="5900469" cy="1384995"/>
          </a:xfrm>
          <a:prstGeom prst="rect">
            <a:avLst/>
          </a:prstGeom>
          <a:solidFill>
            <a:srgbClr val="CCECFF"/>
          </a:solidFill>
        </p:spPr>
        <p:txBody>
          <a:bodyPr wrap="square" lIns="0" tIns="0" rIns="0" bIns="0" rtlCol="0">
            <a:spAutoFit/>
          </a:bodyPr>
          <a:lstStyle/>
          <a:p>
            <a:pPr marL="60325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Because the static test motors were assembled horizontally, Thiokol was worried that the assembled condition would result in a different configuration than the vertical assembly at Cape Kennedy</a:t>
            </a:r>
          </a:p>
          <a:p>
            <a:pPr marL="285750" marR="0" lvl="0" indent="-225425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Visible gas path or blow holes in the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putty were tamped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tight in all static test motors via personnel entry into the motor bore</a:t>
            </a:r>
          </a:p>
          <a:p>
            <a:pPr marL="285750" marR="0" lvl="0" indent="-225425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No hot gas impingement on the O-rings occurred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700064" y="2881222"/>
            <a:ext cx="5934975" cy="1384995"/>
          </a:xfrm>
          <a:prstGeom prst="rect">
            <a:avLst/>
          </a:prstGeom>
          <a:solidFill>
            <a:srgbClr val="FFFFCC"/>
          </a:solidFill>
        </p:spPr>
        <p:txBody>
          <a:bodyPr wrap="square" lIns="0" tIns="0" rIns="0" bIns="0" rtlCol="0">
            <a:spAutoFit/>
          </a:bodyPr>
          <a:lstStyle/>
          <a:p>
            <a:pPr marL="60325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The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September 1977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hydrotest data showed the </a:t>
            </a:r>
            <a:r>
              <a:rPr kumimoji="0" lang="en-US" sz="1600" b="0" i="1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field joints were rotating open to the point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where the O-rings could lose contact with</a:t>
            </a:r>
            <a:b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the mating surfaces</a:t>
            </a:r>
          </a:p>
          <a:p>
            <a:pPr marL="346075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Thiokol did not believe the test results were valid</a:t>
            </a:r>
          </a:p>
          <a:p>
            <a:pPr marL="346075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This was the beginning of an 8-year debate over the magnitude of the joint gap opening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674185" y="4349924"/>
            <a:ext cx="5934976" cy="738664"/>
          </a:xfrm>
          <a:prstGeom prst="rect">
            <a:avLst/>
          </a:prstGeom>
          <a:solidFill>
            <a:srgbClr val="CCFFFF"/>
          </a:solidFill>
        </p:spPr>
        <p:txBody>
          <a:bodyPr wrap="square" lIns="0" tIns="0" rIns="0" bIns="0" rtlCol="0">
            <a:spAutoFit/>
          </a:bodyPr>
          <a:lstStyle/>
          <a:p>
            <a:pPr marL="60325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In October 1977, NASA expressed serious concerns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that the field joint did not meet the design intent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(dynamic sealing versus static sealing), and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recommended a redesign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691437" y="5183306"/>
            <a:ext cx="5934974" cy="1354217"/>
          </a:xfrm>
          <a:prstGeom prst="rect">
            <a:avLst/>
          </a:prstGeom>
          <a:solidFill>
            <a:srgbClr val="FCE1D8"/>
          </a:solidFill>
        </p:spPr>
        <p:txBody>
          <a:bodyPr wrap="square" lIns="0" tIns="0" rIns="0" bIns="0" rtlCol="0">
            <a:spAutoFit/>
          </a:bodyPr>
          <a:lstStyle/>
          <a:p>
            <a:pPr marL="60325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The design certification review completed in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September 1980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concluded:</a:t>
            </a:r>
          </a:p>
          <a:p>
            <a:pPr marL="346075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Design has adequate margins with updated design:  Larger O-rings, thicker shims</a:t>
            </a:r>
          </a:p>
          <a:p>
            <a:pPr marL="346075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The joint has been sufficiently verified with Titan IIIC history, lab scale tests, a full-scale structural test article, and 7 static tests</a:t>
            </a:r>
          </a:p>
        </p:txBody>
      </p:sp>
      <p:sp>
        <p:nvSpPr>
          <p:cNvPr id="10" name="Date Placeholder 2">
            <a:extLst>
              <a:ext uri="{FF2B5EF4-FFF2-40B4-BE49-F238E27FC236}">
                <a16:creationId xmlns:a16="http://schemas.microsoft.com/office/drawing/2014/main" id="{CBDE1CA3-1160-CD46-B76A-0A680C801E1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555552"/>
            <a:ext cx="2057400" cy="286244"/>
          </a:xfrm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12A79E2-1B48-42D8-BAFC-84019BDD515E}" type="datetime1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F9F9F9"/>
                </a:solidFill>
                <a:effectLst/>
                <a:uLnTx/>
                <a:uFillTx/>
                <a:latin typeface="Tw Cen MT Condensed" panose="020B0606020104020203" pitchFamily="34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12/7/2022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F9F9F9"/>
              </a:solidFill>
              <a:effectLst/>
              <a:uLnTx/>
              <a:uFillTx/>
              <a:latin typeface="Tw Cen MT Condensed" panose="020B0606020104020203" pitchFamily="34" charset="0"/>
              <a:ea typeface="+mn-ea"/>
              <a:cs typeface="+mn-cs"/>
            </a:endParaRPr>
          </a:p>
        </p:txBody>
      </p:sp>
      <p:sp>
        <p:nvSpPr>
          <p:cNvPr id="11" name="Slide Number Placeholder 4">
            <a:extLst>
              <a:ext uri="{FF2B5EF4-FFF2-40B4-BE49-F238E27FC236}">
                <a16:creationId xmlns:a16="http://schemas.microsoft.com/office/drawing/2014/main" id="{9A1A5F21-8D33-7A4D-A175-281D951255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555552"/>
            <a:ext cx="2057400" cy="286244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A9F85A-B0EB-4EE7-8A19-3E7722CDE656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F9F9F9"/>
                </a:solidFill>
                <a:effectLst/>
                <a:uLnTx/>
                <a:uFillTx/>
                <a:latin typeface="Tw Cen MT Condensed" panose="020B0606020104020203" pitchFamily="34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F9F9F9"/>
              </a:solidFill>
              <a:effectLst/>
              <a:uLnTx/>
              <a:uFillTx/>
              <a:latin typeface="Tw Cen MT Condensed" panose="020B0606020104020203" pitchFamily="34" charset="0"/>
              <a:ea typeface="+mn-ea"/>
              <a:cs typeface="+mn-cs"/>
            </a:endParaRPr>
          </a:p>
        </p:txBody>
      </p:sp>
      <p:pic>
        <p:nvPicPr>
          <p:cNvPr id="3" name="Picture 2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E72BD4BD-E031-84BA-8B50-05FE4217460D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969" y="188832"/>
            <a:ext cx="1486968" cy="330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68446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550" y="506269"/>
            <a:ext cx="5867400" cy="684362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1981 - 1983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684232" y="1307726"/>
          <a:ext cx="1696659" cy="523972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6966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43437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rgbClr val="0070C0"/>
                          </a:solidFill>
                        </a:rPr>
                        <a:t>STS-1</a:t>
                      </a:r>
                    </a:p>
                    <a:p>
                      <a:pPr algn="ctr"/>
                      <a:r>
                        <a:rPr lang="en-US" sz="1200" b="0" dirty="0">
                          <a:solidFill>
                            <a:schemeClr val="tx1"/>
                          </a:solidFill>
                        </a:rPr>
                        <a:t>4/12/1981</a:t>
                      </a:r>
                    </a:p>
                  </a:txBody>
                  <a:tcPr>
                    <a:solidFill>
                      <a:srgbClr val="EFE8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2733"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rgbClr val="C00000"/>
                          </a:solidFill>
                        </a:rPr>
                        <a:t>STS-2</a:t>
                      </a:r>
                    </a:p>
                    <a:p>
                      <a:pPr algn="ctr"/>
                      <a:r>
                        <a:rPr lang="en-US" sz="1200" dirty="0"/>
                        <a:t>11/12/1981</a:t>
                      </a:r>
                    </a:p>
                    <a:p>
                      <a:pPr algn="ctr"/>
                      <a:r>
                        <a:rPr lang="en-US" sz="1200" i="1" dirty="0">
                          <a:solidFill>
                            <a:srgbClr val="C00000"/>
                          </a:solidFill>
                        </a:rPr>
                        <a:t>0.053 in. erosion at </a:t>
                      </a:r>
                      <a:r>
                        <a:rPr lang="en-US" sz="1200" b="1" i="1" dirty="0">
                          <a:solidFill>
                            <a:srgbClr val="C00000"/>
                          </a:solidFill>
                        </a:rPr>
                        <a:t>70</a:t>
                      </a:r>
                      <a:r>
                        <a:rPr lang="en-US" sz="1200" b="1" i="1" dirty="0">
                          <a:solidFill>
                            <a:srgbClr val="C00000"/>
                          </a:solidFill>
                          <a:latin typeface="Arial"/>
                          <a:cs typeface="Arial"/>
                        </a:rPr>
                        <a:t>°</a:t>
                      </a:r>
                      <a:r>
                        <a:rPr lang="en-US" sz="1200" b="1" i="1" dirty="0">
                          <a:solidFill>
                            <a:srgbClr val="C00000"/>
                          </a:solidFill>
                        </a:rPr>
                        <a:t>F</a:t>
                      </a:r>
                    </a:p>
                  </a:txBody>
                  <a:tcPr>
                    <a:solidFill>
                      <a:srgbClr val="CBDDE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9859"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rgbClr val="0070C0"/>
                          </a:solidFill>
                        </a:rPr>
                        <a:t>STS-3</a:t>
                      </a:r>
                    </a:p>
                    <a:p>
                      <a:pPr algn="ctr"/>
                      <a:r>
                        <a:rPr lang="en-US" sz="1200" dirty="0"/>
                        <a:t>3/22/1982</a:t>
                      </a:r>
                    </a:p>
                  </a:txBody>
                  <a:tcPr>
                    <a:solidFill>
                      <a:srgbClr val="EFE8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2733"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rgbClr val="0070C0"/>
                          </a:solidFill>
                        </a:rPr>
                        <a:t>STS-4</a:t>
                      </a:r>
                    </a:p>
                    <a:p>
                      <a:pPr algn="ctr"/>
                      <a:r>
                        <a:rPr lang="en-US" sz="1200" dirty="0"/>
                        <a:t>6/27/1982</a:t>
                      </a:r>
                    </a:p>
                  </a:txBody>
                  <a:tcPr>
                    <a:solidFill>
                      <a:srgbClr val="DCCE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2733"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rgbClr val="0066FF"/>
                          </a:solidFill>
                        </a:rPr>
                        <a:t>DM-5</a:t>
                      </a:r>
                    </a:p>
                    <a:p>
                      <a:pPr algn="ctr"/>
                      <a:r>
                        <a:rPr lang="en-US" sz="1200" dirty="0"/>
                        <a:t>10/21/1982</a:t>
                      </a:r>
                    </a:p>
                  </a:txBody>
                  <a:tcPr>
                    <a:solidFill>
                      <a:srgbClr val="EFE8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2733"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rgbClr val="0070C0"/>
                          </a:solidFill>
                        </a:rPr>
                        <a:t>STS-5</a:t>
                      </a:r>
                    </a:p>
                    <a:p>
                      <a:pPr algn="ctr"/>
                      <a:r>
                        <a:rPr lang="en-US" sz="1200" dirty="0"/>
                        <a:t>11/11/1982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8245"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rgbClr val="0066FF"/>
                          </a:solidFill>
                        </a:rPr>
                        <a:t>QM-4</a:t>
                      </a:r>
                    </a:p>
                    <a:p>
                      <a:pPr algn="ctr"/>
                      <a:r>
                        <a:rPr lang="en-US" sz="1200" dirty="0"/>
                        <a:t>3/21/1983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05441"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rgbClr val="0070C0"/>
                          </a:solidFill>
                        </a:rPr>
                        <a:t>STS-6</a:t>
                      </a:r>
                    </a:p>
                    <a:p>
                      <a:pPr algn="ctr"/>
                      <a:r>
                        <a:rPr lang="en-US" sz="1200" dirty="0"/>
                        <a:t>4/4/1982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14068"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rgbClr val="0070C0"/>
                          </a:solidFill>
                        </a:rPr>
                        <a:t>STS-7</a:t>
                      </a:r>
                    </a:p>
                    <a:p>
                      <a:pPr algn="ctr"/>
                      <a:r>
                        <a:rPr lang="en-US" sz="1200" dirty="0"/>
                        <a:t>6/18/1983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05441"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rgbClr val="0070C0"/>
                          </a:solidFill>
                        </a:rPr>
                        <a:t>STS-8</a:t>
                      </a:r>
                    </a:p>
                    <a:p>
                      <a:pPr algn="ctr"/>
                      <a:r>
                        <a:rPr lang="en-US" sz="1200" dirty="0"/>
                        <a:t>8/30/1983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05441"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rgbClr val="0070C0"/>
                          </a:solidFill>
                        </a:rPr>
                        <a:t>STS-9</a:t>
                      </a:r>
                    </a:p>
                    <a:p>
                      <a:pPr algn="ctr"/>
                      <a:r>
                        <a:rPr lang="en-US" sz="1200" dirty="0"/>
                        <a:t>11/28/1983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209026" y="1394468"/>
            <a:ext cx="5426016" cy="2123658"/>
          </a:xfrm>
          <a:prstGeom prst="rect">
            <a:avLst/>
          </a:prstGeom>
          <a:solidFill>
            <a:srgbClr val="CCECFF"/>
          </a:solidFill>
          <a:ln>
            <a:solidFill>
              <a:srgbClr val="0066FF"/>
            </a:solidFill>
          </a:ln>
        </p:spPr>
        <p:txBody>
          <a:bodyPr wrap="square" lIns="0" tIns="0" rIns="0" bIns="0" rtlCol="0">
            <a:spAutoFit/>
          </a:bodyPr>
          <a:lstStyle/>
          <a:p>
            <a:pPr marL="60325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STS-2: 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0.053 in. </a:t>
            </a:r>
            <a:r>
              <a:rPr kumimoji="0" lang="en-US" sz="1800" b="0" i="1" u="sng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primary O-ring erosion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on right SRB aft field joint due to “blow holes” in the putty</a:t>
            </a:r>
          </a:p>
          <a:p>
            <a:pPr marL="285750" marR="0" lvl="0" indent="-225425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0" i="0" u="sng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Flight rationale</a:t>
            </a:r>
          </a:p>
          <a:p>
            <a:pPr marL="517525" marR="0" lvl="1" indent="-233363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Bounding case shows max possible erosion 0.090 in.</a:t>
            </a:r>
          </a:p>
          <a:p>
            <a:pPr marL="517525" marR="0" lvl="1" indent="-233363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Thermal environment is self-limiting – heating stops when free volume is filled</a:t>
            </a:r>
          </a:p>
          <a:p>
            <a:pPr marL="517525" marR="0" lvl="1" indent="-233363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O-ring with 0.095 in. simulated erosion sealed at 3,000 psi (3x design operating pressure)</a:t>
            </a:r>
          </a:p>
          <a:p>
            <a:pPr marL="517525" marR="0" lvl="1" indent="-233363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Design has adequate margin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096883" y="3742092"/>
            <a:ext cx="2907103" cy="2585323"/>
          </a:xfrm>
          <a:prstGeom prst="rect">
            <a:avLst/>
          </a:prstGeom>
          <a:solidFill>
            <a:srgbClr val="FFFFCC"/>
          </a:solidFill>
          <a:ln>
            <a:solidFill>
              <a:srgbClr val="0066FF"/>
            </a:solidFill>
          </a:ln>
        </p:spPr>
        <p:txBody>
          <a:bodyPr wrap="square" lIns="0" tIns="0" rIns="0" bIns="0" rtlCol="0">
            <a:spAutoFit/>
          </a:bodyPr>
          <a:lstStyle/>
          <a:p>
            <a:pPr marL="60325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May 1982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:  NASA starts development program for a graphite/epoxy Filament Wound Case (FWC)</a:t>
            </a:r>
          </a:p>
          <a:p>
            <a:pPr marL="346075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Higher performance motors needed for DoD missions requiring polar orbits out of Vandenberg</a:t>
            </a:r>
          </a:p>
          <a:p>
            <a:pPr marL="346075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Design includes a “capture feature” to limit joint rotation</a:t>
            </a:r>
          </a:p>
        </p:txBody>
      </p:sp>
      <p:cxnSp>
        <p:nvCxnSpPr>
          <p:cNvPr id="9" name="Straight Arrow Connector 8"/>
          <p:cNvCxnSpPr>
            <a:stCxn id="6" idx="1"/>
          </p:cNvCxnSpPr>
          <p:nvPr/>
        </p:nvCxnSpPr>
        <p:spPr>
          <a:xfrm flipH="1" flipV="1">
            <a:off x="2415396" y="2044460"/>
            <a:ext cx="793630" cy="41183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>
            <a:stCxn id="7" idx="1"/>
          </p:cNvCxnSpPr>
          <p:nvPr/>
        </p:nvCxnSpPr>
        <p:spPr>
          <a:xfrm flipH="1" flipV="1">
            <a:off x="2406770" y="2863971"/>
            <a:ext cx="690113" cy="217078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Group 13"/>
          <p:cNvGrpSpPr/>
          <p:nvPr/>
        </p:nvGrpSpPr>
        <p:grpSpPr>
          <a:xfrm>
            <a:off x="6173798" y="3842225"/>
            <a:ext cx="2458817" cy="2363637"/>
            <a:chOff x="6156546" y="3674853"/>
            <a:chExt cx="2458817" cy="2363637"/>
          </a:xfrm>
        </p:grpSpPr>
        <p:pic>
          <p:nvPicPr>
            <p:cNvPr id="614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56546" y="3674853"/>
              <a:ext cx="2458817" cy="23636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Down Arrow 11"/>
            <p:cNvSpPr/>
            <p:nvPr/>
          </p:nvSpPr>
          <p:spPr>
            <a:xfrm flipV="1">
              <a:off x="7220309" y="4809229"/>
              <a:ext cx="98949" cy="457200"/>
            </a:xfrm>
            <a:prstGeom prst="downArrow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9F9F9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endParaRPr>
            </a:p>
          </p:txBody>
        </p:sp>
      </p:grpSp>
      <p:sp>
        <p:nvSpPr>
          <p:cNvPr id="13" name="Date Placeholder 2">
            <a:extLst>
              <a:ext uri="{FF2B5EF4-FFF2-40B4-BE49-F238E27FC236}">
                <a16:creationId xmlns:a16="http://schemas.microsoft.com/office/drawing/2014/main" id="{8DAAE29D-1547-B944-AC3D-B50FFC0382A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555552"/>
            <a:ext cx="2057400" cy="286244"/>
          </a:xfrm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12A79E2-1B48-42D8-BAFC-84019BDD515E}" type="datetime1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F9F9F9"/>
                </a:solidFill>
                <a:effectLst/>
                <a:uLnTx/>
                <a:uFillTx/>
                <a:latin typeface="Tw Cen MT Condensed" panose="020B0606020104020203" pitchFamily="34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12/7/2022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F9F9F9"/>
              </a:solidFill>
              <a:effectLst/>
              <a:uLnTx/>
              <a:uFillTx/>
              <a:latin typeface="Tw Cen MT Condensed" panose="020B0606020104020203" pitchFamily="34" charset="0"/>
              <a:ea typeface="+mn-ea"/>
              <a:cs typeface="+mn-cs"/>
            </a:endParaRPr>
          </a:p>
        </p:txBody>
      </p:sp>
      <p:sp>
        <p:nvSpPr>
          <p:cNvPr id="14" name="Slide Number Placeholder 4">
            <a:extLst>
              <a:ext uri="{FF2B5EF4-FFF2-40B4-BE49-F238E27FC236}">
                <a16:creationId xmlns:a16="http://schemas.microsoft.com/office/drawing/2014/main" id="{395022A4-01A7-1345-A421-D3F5EDDE4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555552"/>
            <a:ext cx="2057400" cy="286244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A9F85A-B0EB-4EE7-8A19-3E7722CDE656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F9F9F9"/>
                </a:solidFill>
                <a:effectLst/>
                <a:uLnTx/>
                <a:uFillTx/>
                <a:latin typeface="Tw Cen MT Condensed" panose="020B0606020104020203" pitchFamily="34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F9F9F9"/>
              </a:solidFill>
              <a:effectLst/>
              <a:uLnTx/>
              <a:uFillTx/>
              <a:latin typeface="Tw Cen MT Condensed" panose="020B0606020104020203" pitchFamily="34" charset="0"/>
              <a:ea typeface="+mn-ea"/>
              <a:cs typeface="+mn-cs"/>
            </a:endParaRPr>
          </a:p>
        </p:txBody>
      </p:sp>
      <p:pic>
        <p:nvPicPr>
          <p:cNvPr id="3" name="Picture 2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0CAC58E1-5B5B-71FE-44B6-CC1476816E76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800" y="195882"/>
            <a:ext cx="1486968" cy="330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5978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3066" y="520224"/>
            <a:ext cx="7886700" cy="654470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1984 – May 1985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608031" y="1310167"/>
          <a:ext cx="1772859" cy="521208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7728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70392">
                <a:tc>
                  <a:txBody>
                    <a:bodyPr/>
                    <a:lstStyle/>
                    <a:p>
                      <a:pPr marL="0" indent="0" algn="ctr"/>
                      <a:r>
                        <a:rPr lang="en-US" sz="1200" dirty="0">
                          <a:solidFill>
                            <a:schemeClr val="accent2">
                              <a:lumMod val="60000"/>
                              <a:lumOff val="40000"/>
                            </a:schemeClr>
                          </a:solidFill>
                          <a:latin typeface="+mn-lt"/>
                        </a:rPr>
                        <a:t>STS-41B</a:t>
                      </a:r>
                    </a:p>
                    <a:p>
                      <a:pPr algn="ctr"/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2/3/1984</a:t>
                      </a:r>
                    </a:p>
                    <a:p>
                      <a:pPr algn="ctr"/>
                      <a:r>
                        <a:rPr lang="en-US" sz="1200" b="0" i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n-lt"/>
                        </a:rPr>
                        <a:t>Erosion</a:t>
                      </a:r>
                      <a:r>
                        <a:rPr lang="en-US" sz="1200" b="0" i="1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n-lt"/>
                        </a:rPr>
                        <a:t> at </a:t>
                      </a:r>
                      <a:r>
                        <a:rPr lang="en-US" sz="1200" b="1" i="1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n-lt"/>
                        </a:rPr>
                        <a:t>57</a:t>
                      </a:r>
                      <a:r>
                        <a:rPr lang="en-US" sz="1200" b="1" i="1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n-lt"/>
                          <a:cs typeface="Arial"/>
                        </a:rPr>
                        <a:t>°</a:t>
                      </a:r>
                      <a:r>
                        <a:rPr lang="en-US" sz="1200" b="1" i="1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n-lt"/>
                        </a:rPr>
                        <a:t>F</a:t>
                      </a:r>
                      <a:endParaRPr lang="en-US" sz="1200" b="1" i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+mn-lt"/>
                      </a:endParaRPr>
                    </a:p>
                  </a:txBody>
                  <a:tcPr>
                    <a:solidFill>
                      <a:srgbClr val="EFE8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8666"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accent2">
                              <a:lumMod val="60000"/>
                              <a:lumOff val="40000"/>
                            </a:schemeClr>
                          </a:solidFill>
                          <a:latin typeface="+mn-lt"/>
                        </a:rPr>
                        <a:t>STS-41C</a:t>
                      </a:r>
                    </a:p>
                    <a:p>
                      <a:pPr algn="ctr"/>
                      <a:r>
                        <a:rPr lang="en-US" sz="1200" dirty="0">
                          <a:latin typeface="+mn-lt"/>
                        </a:rPr>
                        <a:t>4/6/1984</a:t>
                      </a:r>
                    </a:p>
                    <a:p>
                      <a:pPr algn="ctr"/>
                      <a:r>
                        <a:rPr lang="en-US" sz="1200" i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n-lt"/>
                        </a:rPr>
                        <a:t>Heat affect</a:t>
                      </a:r>
                      <a:r>
                        <a:rPr lang="en-US" sz="1200" i="1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n-lt"/>
                        </a:rPr>
                        <a:t> at </a:t>
                      </a:r>
                      <a:r>
                        <a:rPr lang="en-US" sz="1200" b="1" i="1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n-lt"/>
                        </a:rPr>
                        <a:t>63</a:t>
                      </a:r>
                      <a:r>
                        <a:rPr lang="en-US" sz="1200" b="1" i="1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n-lt"/>
                          <a:cs typeface="Arial"/>
                        </a:rPr>
                        <a:t>°</a:t>
                      </a:r>
                      <a:r>
                        <a:rPr lang="en-US" sz="1200" b="1" i="1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n-lt"/>
                        </a:rPr>
                        <a:t>F</a:t>
                      </a:r>
                      <a:endParaRPr lang="en-US" sz="1200" b="1" i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+mn-lt"/>
                      </a:endParaRPr>
                    </a:p>
                  </a:txBody>
                  <a:tcPr>
                    <a:solidFill>
                      <a:srgbClr val="DCCE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8315"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accent2">
                              <a:lumMod val="60000"/>
                              <a:lumOff val="40000"/>
                            </a:schemeClr>
                          </a:solidFill>
                          <a:latin typeface="+mn-lt"/>
                        </a:rPr>
                        <a:t>STS-41D</a:t>
                      </a:r>
                    </a:p>
                    <a:p>
                      <a:pPr algn="ctr"/>
                      <a:r>
                        <a:rPr lang="en-US" sz="1200" dirty="0">
                          <a:latin typeface="+mn-lt"/>
                        </a:rPr>
                        <a:t>8/30/1984</a:t>
                      </a:r>
                    </a:p>
                    <a:p>
                      <a:pPr algn="ctr"/>
                      <a:r>
                        <a:rPr lang="en-US" sz="1200" i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n-lt"/>
                        </a:rPr>
                        <a:t>0.026 in. erosion</a:t>
                      </a:r>
                      <a:r>
                        <a:rPr lang="en-US" sz="1200" i="1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n-lt"/>
                        </a:rPr>
                        <a:t> at </a:t>
                      </a:r>
                      <a:r>
                        <a:rPr lang="en-US" sz="1200" b="1" i="1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n-lt"/>
                        </a:rPr>
                        <a:t>70</a:t>
                      </a:r>
                      <a:r>
                        <a:rPr lang="en-US" sz="1200" b="1" i="1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n-lt"/>
                          <a:cs typeface="Arial"/>
                        </a:rPr>
                        <a:t>°</a:t>
                      </a:r>
                      <a:r>
                        <a:rPr lang="en-US" sz="1200" b="1" i="1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n-lt"/>
                        </a:rPr>
                        <a:t>F</a:t>
                      </a:r>
                      <a:endParaRPr lang="en-US" sz="1200" b="1" i="1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+mn-lt"/>
                      </a:endParaRPr>
                    </a:p>
                  </a:txBody>
                  <a:tcPr>
                    <a:solidFill>
                      <a:srgbClr val="EFE8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2687"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rgbClr val="0070C0"/>
                          </a:solidFill>
                          <a:latin typeface="+mn-lt"/>
                        </a:rPr>
                        <a:t>STS-41G</a:t>
                      </a:r>
                    </a:p>
                    <a:p>
                      <a:pPr algn="ctr"/>
                      <a:r>
                        <a:rPr lang="en-US" sz="1200" dirty="0">
                          <a:latin typeface="+mn-lt"/>
                        </a:rPr>
                        <a:t>10/5/1984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4061"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>
                          <a:solidFill>
                            <a:srgbClr val="0066FF"/>
                          </a:solidFill>
                          <a:latin typeface="+mn-lt"/>
                        </a:rPr>
                        <a:t>DM-6</a:t>
                      </a:r>
                      <a:r>
                        <a:rPr lang="en-US" sz="1200" b="0" baseline="0" dirty="0">
                          <a:solidFill>
                            <a:srgbClr val="0066FF"/>
                          </a:solidFill>
                          <a:latin typeface="+mn-lt"/>
                        </a:rPr>
                        <a:t> (FWC)</a:t>
                      </a:r>
                      <a:endParaRPr lang="en-US" sz="1200" b="0" dirty="0">
                        <a:solidFill>
                          <a:srgbClr val="0066FF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US" sz="1200" dirty="0">
                          <a:latin typeface="+mn-lt"/>
                        </a:rPr>
                        <a:t>10/25/1984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9940"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rgbClr val="0070C0"/>
                          </a:solidFill>
                          <a:latin typeface="+mn-lt"/>
                        </a:rPr>
                        <a:t>STS-51A</a:t>
                      </a:r>
                    </a:p>
                    <a:p>
                      <a:pPr algn="ctr"/>
                      <a:r>
                        <a:rPr lang="en-US" sz="1200" dirty="0">
                          <a:latin typeface="+mn-lt"/>
                        </a:rPr>
                        <a:t>11/8/1984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953404"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rgbClr val="C00000"/>
                          </a:solidFill>
                          <a:latin typeface="+mn-lt"/>
                        </a:rPr>
                        <a:t>STS-51C</a:t>
                      </a:r>
                    </a:p>
                    <a:p>
                      <a:pPr algn="ctr"/>
                      <a:r>
                        <a:rPr lang="en-US" sz="1200" dirty="0">
                          <a:latin typeface="+mn-lt"/>
                        </a:rPr>
                        <a:t>1/24/1985</a:t>
                      </a:r>
                    </a:p>
                    <a:p>
                      <a:pPr algn="ctr"/>
                      <a:r>
                        <a:rPr lang="en-US" sz="1200" i="1" dirty="0">
                          <a:solidFill>
                            <a:srgbClr val="C00000"/>
                          </a:solidFill>
                          <a:latin typeface="+mn-lt"/>
                        </a:rPr>
                        <a:t>Blow-by</a:t>
                      </a:r>
                      <a:r>
                        <a:rPr lang="en-US" sz="1200" i="1" baseline="0" dirty="0">
                          <a:solidFill>
                            <a:srgbClr val="C00000"/>
                          </a:solidFill>
                          <a:latin typeface="+mn-lt"/>
                        </a:rPr>
                        <a:t> in 2 joints with heat-affected secondary seal at </a:t>
                      </a:r>
                      <a:r>
                        <a:rPr lang="en-US" sz="1200" b="1" i="1" baseline="0" dirty="0">
                          <a:solidFill>
                            <a:srgbClr val="C00000"/>
                          </a:solidFill>
                          <a:latin typeface="+mn-lt"/>
                        </a:rPr>
                        <a:t>53</a:t>
                      </a:r>
                      <a:r>
                        <a:rPr lang="en-US" sz="1200" b="1" i="1" baseline="0" dirty="0">
                          <a:solidFill>
                            <a:srgbClr val="C00000"/>
                          </a:solidFill>
                          <a:latin typeface="+mn-lt"/>
                          <a:cs typeface="Arial"/>
                        </a:rPr>
                        <a:t>°</a:t>
                      </a:r>
                      <a:r>
                        <a:rPr lang="en-US" sz="1200" b="1" i="1" baseline="0" dirty="0">
                          <a:solidFill>
                            <a:srgbClr val="C00000"/>
                          </a:solidFill>
                          <a:latin typeface="+mn-lt"/>
                        </a:rPr>
                        <a:t>F</a:t>
                      </a:r>
                      <a:endParaRPr lang="en-US" sz="1200" b="1" i="1" dirty="0">
                        <a:solidFill>
                          <a:srgbClr val="C00000"/>
                        </a:solidFill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8885"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rgbClr val="0070C0"/>
                          </a:solidFill>
                          <a:latin typeface="+mn-lt"/>
                        </a:rPr>
                        <a:t>STS-51D</a:t>
                      </a:r>
                    </a:p>
                    <a:p>
                      <a:pPr algn="ctr"/>
                      <a:r>
                        <a:rPr lang="en-US" sz="1200" dirty="0">
                          <a:latin typeface="+mn-lt"/>
                        </a:rPr>
                        <a:t>4/12/1985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31320"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rgbClr val="0070C0"/>
                          </a:solidFill>
                          <a:latin typeface="+mn-lt"/>
                        </a:rPr>
                        <a:t>STS-51B</a:t>
                      </a:r>
                    </a:p>
                    <a:p>
                      <a:pPr algn="ctr"/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+mn-lt"/>
                        </a:rPr>
                        <a:t>4/29/1985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869720" y="1373427"/>
            <a:ext cx="5610046" cy="1723549"/>
          </a:xfrm>
          <a:prstGeom prst="rect">
            <a:avLst/>
          </a:prstGeom>
          <a:solidFill>
            <a:srgbClr val="CCECFF"/>
          </a:solidFill>
          <a:ln>
            <a:solidFill>
              <a:srgbClr val="0066FF"/>
            </a:solidFill>
          </a:ln>
        </p:spPr>
        <p:txBody>
          <a:bodyPr wrap="square" lIns="0" tIns="0" rIns="0" bIns="0" rtlCol="0">
            <a:spAutoFit/>
          </a:bodyPr>
          <a:lstStyle/>
          <a:p>
            <a:pPr marL="60325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O-ring erosion recurs on STS-41B, 41C, and 41D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4148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285750" marR="0" lvl="0" indent="-225425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sng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Flight rationale</a:t>
            </a:r>
          </a:p>
          <a:p>
            <a:pPr marL="517525" marR="0" lvl="1" indent="-233363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Observed erosion less than previous worse case (STS-2)</a:t>
            </a:r>
          </a:p>
          <a:p>
            <a:pPr marL="517525" marR="0" lvl="1" indent="-233363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Motors are in-family; erosion on future motors possible</a:t>
            </a:r>
          </a:p>
          <a:p>
            <a:pPr marL="517525" marR="0" lvl="1" indent="-233363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Bounding case shows max possible erosion 0.090 in.</a:t>
            </a:r>
          </a:p>
          <a:p>
            <a:pPr marL="517525" marR="0" lvl="1" indent="-233363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Thermal environment is self-limiting</a:t>
            </a:r>
          </a:p>
          <a:p>
            <a:pPr marL="517525" marR="0" lvl="1" indent="-233363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O-ring with 0.095 in. erosion sealed at 3,000 psi</a:t>
            </a:r>
          </a:p>
          <a:p>
            <a:pPr marL="517525" marR="0" lvl="1" indent="-233363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Design has adequate margin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895599" y="4174138"/>
            <a:ext cx="5610046" cy="2369880"/>
          </a:xfrm>
          <a:prstGeom prst="rect">
            <a:avLst/>
          </a:prstGeom>
          <a:solidFill>
            <a:srgbClr val="CCECFF"/>
          </a:solidFill>
          <a:ln>
            <a:solidFill>
              <a:srgbClr val="0066FF"/>
            </a:solidFill>
          </a:ln>
        </p:spPr>
        <p:txBody>
          <a:bodyPr wrap="square" lIns="0" tIns="0" rIns="0" bIns="0" rtlCol="0">
            <a:spAutoFit/>
          </a:bodyPr>
          <a:lstStyle/>
          <a:p>
            <a:pPr marL="60325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A new worse case event occurs on STS-51C - blow-by of 2 primary        O-rings with heat- affected secondary O-ring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4148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285750" marR="0" lvl="0" indent="-225425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sng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Flight rationale</a:t>
            </a:r>
          </a:p>
          <a:p>
            <a:pPr marL="517525" marR="0" lvl="1" indent="-233363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Cold temperature effects:  putty becomes stiffer, O-ring becomes harder, O-ring squeeze reduced</a:t>
            </a:r>
          </a:p>
          <a:p>
            <a:pPr marL="517525" marR="0" lvl="1" indent="-233363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Low temperature enhances probability (STS-51C coldest in history)</a:t>
            </a:r>
          </a:p>
          <a:p>
            <a:pPr marL="517525" marR="0" lvl="1" indent="-233363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Erosion within experience base and within established margins</a:t>
            </a:r>
          </a:p>
          <a:p>
            <a:pPr marL="517525" marR="0" lvl="1" indent="-233363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Secondary seal in proper position via leak check</a:t>
            </a:r>
          </a:p>
          <a:p>
            <a:pPr marL="517525" marR="0" lvl="1" indent="-233363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Secondary O-ring is redundant </a:t>
            </a:r>
          </a:p>
          <a:p>
            <a:pPr marL="517525" marR="0" lvl="1" indent="-233363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STS-51D could exhibit the same behavior.</a:t>
            </a:r>
          </a:p>
          <a:p>
            <a:pPr marL="517525" marR="0" lvl="1" indent="-233363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Condition is not desirable, but is acceptable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78346" y="3084335"/>
            <a:ext cx="5610046" cy="1077218"/>
          </a:xfrm>
          <a:prstGeom prst="rect">
            <a:avLst/>
          </a:prstGeom>
          <a:solidFill>
            <a:srgbClr val="FFFFCC"/>
          </a:solidFill>
          <a:ln>
            <a:solidFill>
              <a:srgbClr val="0066FF"/>
            </a:solidFill>
          </a:ln>
        </p:spPr>
        <p:txBody>
          <a:bodyPr wrap="square" lIns="0" tIns="0" rIns="0" bIns="0" rtlCol="0">
            <a:spAutoFit/>
          </a:bodyPr>
          <a:lstStyle/>
          <a:p>
            <a:pPr marL="60325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“100-year Cold Spell” for three days prior to STS-51C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4148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803275" marR="0" lvl="1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Nighttime temperatures ranged </a:t>
            </a:r>
            <a:r>
              <a:rPr kumimoji="0" lang="en-US" sz="1400" b="0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17 to 22 °F</a:t>
            </a:r>
          </a:p>
          <a:p>
            <a:pPr marL="803275" marR="0" lvl="1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Launch delayed one day because temps were below freezing</a:t>
            </a:r>
          </a:p>
          <a:p>
            <a:pPr marL="803275" marR="0" lvl="1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1" u="sng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No one raised concerns about cold temperature effects</a:t>
            </a:r>
          </a:p>
          <a:p>
            <a:pPr marL="803275" marR="0" lvl="1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It doesn’t get cold in Florida, right?</a:t>
            </a:r>
          </a:p>
        </p:txBody>
      </p:sp>
      <p:cxnSp>
        <p:nvCxnSpPr>
          <p:cNvPr id="10" name="Straight Arrow Connector 9"/>
          <p:cNvCxnSpPr>
            <a:stCxn id="6" idx="1"/>
          </p:cNvCxnSpPr>
          <p:nvPr/>
        </p:nvCxnSpPr>
        <p:spPr>
          <a:xfrm flipH="1" flipV="1">
            <a:off x="2380892" y="1683980"/>
            <a:ext cx="488828" cy="55122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stCxn id="6" idx="1"/>
          </p:cNvCxnSpPr>
          <p:nvPr/>
        </p:nvCxnSpPr>
        <p:spPr>
          <a:xfrm flipH="1" flipV="1">
            <a:off x="2355011" y="2216989"/>
            <a:ext cx="514709" cy="1821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6" idx="1"/>
          </p:cNvCxnSpPr>
          <p:nvPr/>
        </p:nvCxnSpPr>
        <p:spPr>
          <a:xfrm flipH="1">
            <a:off x="2389518" y="2235202"/>
            <a:ext cx="480202" cy="64602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cxnSpLocks/>
            <a:stCxn id="8" idx="1"/>
          </p:cNvCxnSpPr>
          <p:nvPr/>
        </p:nvCxnSpPr>
        <p:spPr>
          <a:xfrm flipH="1">
            <a:off x="2355011" y="3622944"/>
            <a:ext cx="523335" cy="1263688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>
            <a:cxnSpLocks/>
            <a:stCxn id="7" idx="1"/>
          </p:cNvCxnSpPr>
          <p:nvPr/>
        </p:nvCxnSpPr>
        <p:spPr>
          <a:xfrm flipH="1" flipV="1">
            <a:off x="2389518" y="5174020"/>
            <a:ext cx="506081" cy="185058"/>
          </a:xfrm>
          <a:prstGeom prst="straightConnector1">
            <a:avLst/>
          </a:prstGeom>
          <a:ln w="952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4C5E0E7E-0101-406F-AB4D-B2C775136867}"/>
              </a:ext>
            </a:extLst>
          </p:cNvPr>
          <p:cNvSpPr txBox="1"/>
          <p:nvPr/>
        </p:nvSpPr>
        <p:spPr>
          <a:xfrm>
            <a:off x="3221004" y="385794"/>
            <a:ext cx="5780954" cy="923330"/>
          </a:xfrm>
          <a:prstGeom prst="rect">
            <a:avLst/>
          </a:prstGeom>
          <a:solidFill>
            <a:srgbClr val="99CCFF"/>
          </a:solidFill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Note that each time the hardware performance got worse, it was accepted and became the new basis for “in-family”.  Diane Vaughn called this “Normalization of Deviance”.   </a:t>
            </a:r>
          </a:p>
        </p:txBody>
      </p:sp>
      <p:sp>
        <p:nvSpPr>
          <p:cNvPr id="15" name="Date Placeholder 2">
            <a:extLst>
              <a:ext uri="{FF2B5EF4-FFF2-40B4-BE49-F238E27FC236}">
                <a16:creationId xmlns:a16="http://schemas.microsoft.com/office/drawing/2014/main" id="{CE74861F-CF4D-0B47-B30F-278FFD160D2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555552"/>
            <a:ext cx="2057400" cy="286244"/>
          </a:xfrm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12A79E2-1B48-42D8-BAFC-84019BDD515E}" type="datetime1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F9F9F9"/>
                </a:solidFill>
                <a:effectLst/>
                <a:uLnTx/>
                <a:uFillTx/>
                <a:latin typeface="Tw Cen MT Condensed" panose="020B0606020104020203" pitchFamily="34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12/7/2022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F9F9F9"/>
              </a:solidFill>
              <a:effectLst/>
              <a:uLnTx/>
              <a:uFillTx/>
              <a:latin typeface="Tw Cen MT Condensed" panose="020B0606020104020203" pitchFamily="34" charset="0"/>
              <a:ea typeface="+mn-ea"/>
              <a:cs typeface="+mn-cs"/>
            </a:endParaRPr>
          </a:p>
        </p:txBody>
      </p:sp>
      <p:sp>
        <p:nvSpPr>
          <p:cNvPr id="17" name="Slide Number Placeholder 4">
            <a:extLst>
              <a:ext uri="{FF2B5EF4-FFF2-40B4-BE49-F238E27FC236}">
                <a16:creationId xmlns:a16="http://schemas.microsoft.com/office/drawing/2014/main" id="{0E63997B-D61F-5744-BD5A-D79B12EBDA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555552"/>
            <a:ext cx="2057400" cy="286244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A9F85A-B0EB-4EE7-8A19-3E7722CDE656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F9F9F9"/>
                </a:solidFill>
                <a:effectLst/>
                <a:uLnTx/>
                <a:uFillTx/>
                <a:latin typeface="Tw Cen MT Condensed" panose="020B0606020104020203" pitchFamily="34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F9F9F9"/>
              </a:solidFill>
              <a:effectLst/>
              <a:uLnTx/>
              <a:uFillTx/>
              <a:latin typeface="Tw Cen MT Condensed" panose="020B0606020104020203" pitchFamily="34" charset="0"/>
              <a:ea typeface="+mn-ea"/>
              <a:cs typeface="+mn-cs"/>
            </a:endParaRPr>
          </a:p>
        </p:txBody>
      </p:sp>
      <p:pic>
        <p:nvPicPr>
          <p:cNvPr id="3" name="Picture 2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046B6F11-1063-7FC0-4A87-540C3508D6AD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968" y="154241"/>
            <a:ext cx="1486968" cy="330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8981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0024" y="396058"/>
            <a:ext cx="7886700" cy="654470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June 1985 -  January 1986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695863" y="1242590"/>
          <a:ext cx="1624642" cy="531876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6246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39561"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>
                          <a:solidFill>
                            <a:srgbClr val="0066FF"/>
                          </a:solidFill>
                        </a:rPr>
                        <a:t>DM-7</a:t>
                      </a:r>
                      <a:r>
                        <a:rPr lang="en-US" sz="1400" b="0" baseline="0" dirty="0">
                          <a:solidFill>
                            <a:srgbClr val="0066FF"/>
                          </a:solidFill>
                        </a:rPr>
                        <a:t> (FWC)</a:t>
                      </a:r>
                      <a:endParaRPr lang="en-US" sz="1400" b="0" dirty="0">
                        <a:solidFill>
                          <a:srgbClr val="0066FF"/>
                        </a:solidFill>
                      </a:endParaRPr>
                    </a:p>
                    <a:p>
                      <a:pPr algn="ctr"/>
                      <a:r>
                        <a:rPr lang="en-US" sz="1100" b="0" dirty="0">
                          <a:solidFill>
                            <a:schemeClr val="tx1"/>
                          </a:solidFill>
                        </a:rPr>
                        <a:t>5/9/1985</a:t>
                      </a:r>
                    </a:p>
                  </a:txBody>
                  <a:tcPr>
                    <a:solidFill>
                      <a:srgbClr val="EFE8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2947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rgbClr val="0070C0"/>
                          </a:solidFill>
                        </a:rPr>
                        <a:t>STS-51G</a:t>
                      </a:r>
                    </a:p>
                    <a:p>
                      <a:pPr algn="ctr"/>
                      <a:r>
                        <a:rPr lang="en-US" sz="1200" b="0" dirty="0">
                          <a:solidFill>
                            <a:schemeClr val="tx1"/>
                          </a:solidFill>
                        </a:rPr>
                        <a:t>6/17/1985</a:t>
                      </a:r>
                    </a:p>
                  </a:txBody>
                  <a:tcPr>
                    <a:solidFill>
                      <a:srgbClr val="DCCE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1093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rgbClr val="4F91CD"/>
                          </a:solidFill>
                        </a:rPr>
                        <a:t>STS-51F</a:t>
                      </a:r>
                    </a:p>
                    <a:p>
                      <a:pPr algn="ctr"/>
                      <a:r>
                        <a:rPr lang="en-US" sz="1200" dirty="0"/>
                        <a:t>7/29/1985</a:t>
                      </a:r>
                    </a:p>
                  </a:txBody>
                  <a:tcPr>
                    <a:solidFill>
                      <a:srgbClr val="EFE8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2733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rgbClr val="0070C0"/>
                          </a:solidFill>
                        </a:rPr>
                        <a:t>STS-51I</a:t>
                      </a:r>
                    </a:p>
                    <a:p>
                      <a:pPr algn="ctr"/>
                      <a:r>
                        <a:rPr lang="en-US" sz="1200" dirty="0"/>
                        <a:t>8/27/1985</a:t>
                      </a:r>
                    </a:p>
                  </a:txBody>
                  <a:tcPr>
                    <a:solidFill>
                      <a:srgbClr val="DCCE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2733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rgbClr val="0070C0"/>
                          </a:solidFill>
                        </a:rPr>
                        <a:t>STS-51J</a:t>
                      </a:r>
                    </a:p>
                    <a:p>
                      <a:pPr algn="ctr"/>
                      <a:r>
                        <a:rPr lang="en-US" sz="1200" dirty="0"/>
                        <a:t>10/3/1985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2733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rgbClr val="FF0000"/>
                          </a:solidFill>
                        </a:rPr>
                        <a:t>STS-61A</a:t>
                      </a:r>
                    </a:p>
                    <a:p>
                      <a:pPr algn="ctr"/>
                      <a:r>
                        <a:rPr lang="en-US" sz="1200" dirty="0"/>
                        <a:t>10/30/1985</a:t>
                      </a:r>
                    </a:p>
                    <a:p>
                      <a:pPr algn="ctr"/>
                      <a:r>
                        <a:rPr lang="en-US" sz="1200" i="1" baseline="0" dirty="0"/>
                        <a:t>Primary O-ring</a:t>
                      </a:r>
                      <a:r>
                        <a:rPr lang="en-US" sz="1200" i="1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 blow-by in 2 joints at</a:t>
                      </a:r>
                      <a:r>
                        <a:rPr lang="en-US" sz="1200" i="1" baseline="0" dirty="0"/>
                        <a:t> </a:t>
                      </a:r>
                      <a:r>
                        <a:rPr lang="en-US" sz="1200" b="1" i="1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75</a:t>
                      </a:r>
                      <a:r>
                        <a:rPr lang="en-US" sz="1200" b="1" i="1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Arial"/>
                          <a:cs typeface="Arial"/>
                        </a:rPr>
                        <a:t>°</a:t>
                      </a:r>
                      <a:r>
                        <a:rPr lang="en-US" sz="1200" b="1" i="1" baseline="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F</a:t>
                      </a:r>
                      <a:endParaRPr lang="en-US" sz="1200" b="1" i="1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2733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rgbClr val="0070C0"/>
                          </a:solidFill>
                        </a:rPr>
                        <a:t>STS-61B</a:t>
                      </a:r>
                    </a:p>
                    <a:p>
                      <a:pPr algn="ctr"/>
                      <a:r>
                        <a:rPr lang="en-US" sz="1200" dirty="0"/>
                        <a:t>11/26/1985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62733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chemeClr val="accent2">
                              <a:lumMod val="60000"/>
                              <a:lumOff val="40000"/>
                            </a:schemeClr>
                          </a:solidFill>
                        </a:rPr>
                        <a:t>STS-61C</a:t>
                      </a:r>
                    </a:p>
                    <a:p>
                      <a:pPr algn="ctr"/>
                      <a:r>
                        <a:rPr lang="en-US" sz="1200" dirty="0"/>
                        <a:t>1/12/1986</a:t>
                      </a:r>
                    </a:p>
                    <a:p>
                      <a:pPr algn="ctr"/>
                      <a:r>
                        <a:rPr lang="en-US" sz="1200" i="1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Erosion at </a:t>
                      </a:r>
                      <a:r>
                        <a:rPr lang="en-US" sz="1200" b="1" i="1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58</a:t>
                      </a:r>
                      <a:r>
                        <a:rPr lang="en-US" sz="1200" b="1" i="1" dirty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Arial"/>
                          <a:cs typeface="Arial"/>
                        </a:rPr>
                        <a:t>°</a:t>
                      </a:r>
                      <a:r>
                        <a:rPr lang="en-US" sz="1200" b="1" i="1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F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62733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rgbClr val="C00000"/>
                          </a:solidFill>
                        </a:rPr>
                        <a:t>STS-51L</a:t>
                      </a:r>
                    </a:p>
                    <a:p>
                      <a:pPr algn="ctr"/>
                      <a:r>
                        <a:rPr lang="en-US" sz="1200" dirty="0"/>
                        <a:t>1/28/1986</a:t>
                      </a:r>
                    </a:p>
                    <a:p>
                      <a:pPr algn="ctr"/>
                      <a:r>
                        <a:rPr lang="en-US" sz="1200" i="1" dirty="0">
                          <a:solidFill>
                            <a:srgbClr val="C00000"/>
                          </a:solidFill>
                        </a:rPr>
                        <a:t>Total</a:t>
                      </a:r>
                      <a:r>
                        <a:rPr lang="en-US" sz="1200" i="1" baseline="0" dirty="0">
                          <a:solidFill>
                            <a:srgbClr val="C00000"/>
                          </a:solidFill>
                        </a:rPr>
                        <a:t> joint failure </a:t>
                      </a:r>
                      <a:br>
                        <a:rPr lang="en-US" sz="1200" i="1" baseline="0" dirty="0">
                          <a:solidFill>
                            <a:srgbClr val="C00000"/>
                          </a:solidFill>
                        </a:rPr>
                      </a:br>
                      <a:r>
                        <a:rPr lang="en-US" sz="1200" i="1" baseline="0" dirty="0">
                          <a:solidFill>
                            <a:srgbClr val="C00000"/>
                          </a:solidFill>
                        </a:rPr>
                        <a:t>at </a:t>
                      </a:r>
                      <a:r>
                        <a:rPr lang="en-US" sz="1200" b="1" i="1" baseline="0" dirty="0">
                          <a:solidFill>
                            <a:srgbClr val="C00000"/>
                          </a:solidFill>
                        </a:rPr>
                        <a:t>≤28</a:t>
                      </a:r>
                      <a:r>
                        <a:rPr lang="en-US" sz="1200" b="1" i="1" baseline="0" dirty="0">
                          <a:solidFill>
                            <a:srgbClr val="C00000"/>
                          </a:solidFill>
                          <a:latin typeface="Arial"/>
                          <a:cs typeface="Arial"/>
                        </a:rPr>
                        <a:t>°</a:t>
                      </a:r>
                      <a:r>
                        <a:rPr lang="en-US" sz="1200" b="1" i="1" baseline="0" dirty="0">
                          <a:solidFill>
                            <a:srgbClr val="C00000"/>
                          </a:solidFill>
                        </a:rPr>
                        <a:t>F</a:t>
                      </a:r>
                      <a:endParaRPr lang="en-US" sz="1200" b="1" i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770514" y="1484999"/>
            <a:ext cx="5610046" cy="861774"/>
          </a:xfrm>
          <a:prstGeom prst="rect">
            <a:avLst/>
          </a:prstGeom>
          <a:solidFill>
            <a:srgbClr val="CCECFF"/>
          </a:solidFill>
          <a:ln>
            <a:solidFill>
              <a:srgbClr val="0066FF"/>
            </a:solidFill>
          </a:ln>
        </p:spPr>
        <p:txBody>
          <a:bodyPr wrap="square" lIns="0" tIns="0" rIns="0" bIns="0" rtlCol="0">
            <a:spAutoFit/>
          </a:bodyPr>
          <a:lstStyle/>
          <a:p>
            <a:pPr marL="285750" marR="0" lvl="0" indent="-225425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In mid-1984, the design team began a 27-month development program to fix the seal erosion problems.  One solution:  eliminate the putty.</a:t>
            </a:r>
          </a:p>
          <a:p>
            <a:pPr marL="285750" marR="0" lvl="0" indent="-225425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July 1985 -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Forgings put on order to incorporate a capture feature on steel case segments</a:t>
            </a:r>
            <a:endParaRPr kumimoji="0" lang="en-US" sz="1400" b="0" i="0" u="sng" strike="noStrike" kern="1200" cap="none" spc="0" normalizeH="0" baseline="0" noProof="0" dirty="0">
              <a:ln>
                <a:noFill/>
              </a:ln>
              <a:solidFill>
                <a:srgbClr val="004148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787768" y="2477959"/>
            <a:ext cx="5610046" cy="1508105"/>
          </a:xfrm>
          <a:prstGeom prst="rect">
            <a:avLst/>
          </a:prstGeom>
          <a:solidFill>
            <a:srgbClr val="FFFFCC"/>
          </a:solidFill>
          <a:ln>
            <a:solidFill>
              <a:srgbClr val="0066FF"/>
            </a:solidFill>
          </a:ln>
        </p:spPr>
        <p:txBody>
          <a:bodyPr wrap="square" lIns="0" tIns="0" rIns="0" bIns="0" rtlCol="0">
            <a:spAutoFit/>
          </a:bodyPr>
          <a:lstStyle/>
          <a:p>
            <a:pPr marL="285750" marR="0" lvl="0" indent="-225425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August 19, 1985 –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54-page presentation on O-ring issue at NASA HQ</a:t>
            </a:r>
          </a:p>
          <a:p>
            <a:pPr marL="742950" marR="0" lvl="1" indent="-225425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“….</a:t>
            </a:r>
            <a:r>
              <a:rPr kumimoji="0" lang="en-US" sz="1400" b="0" i="1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secondary seal may not seal the motor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”</a:t>
            </a:r>
          </a:p>
          <a:p>
            <a:pPr marL="742950" marR="0" lvl="1" indent="-225425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“…ways to eliminate joint rotation should be incorporated </a:t>
            </a:r>
            <a:r>
              <a:rPr kumimoji="0" lang="en-US" sz="1400" b="0" i="1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as soon as possible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”</a:t>
            </a:r>
          </a:p>
          <a:p>
            <a:pPr marL="742950" marR="0" lvl="1" indent="-225425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“Efforts need to continue </a:t>
            </a:r>
            <a:r>
              <a:rPr kumimoji="0" lang="en-US" sz="1400" b="0" i="1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at an accelerated pace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”</a:t>
            </a:r>
          </a:p>
          <a:p>
            <a:pPr marL="742950" marR="0" lvl="1" indent="-225425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No mention of cold temperature concerns</a:t>
            </a:r>
          </a:p>
          <a:p>
            <a:pPr marL="742950" marR="0" lvl="1" indent="-225425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Recurrence of a “100-year” cold day viewed an improbable event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01428" y="4475600"/>
            <a:ext cx="5610046" cy="646331"/>
          </a:xfrm>
          <a:prstGeom prst="rect">
            <a:avLst/>
          </a:prstGeom>
          <a:solidFill>
            <a:srgbClr val="FFFFCC"/>
          </a:solidFill>
          <a:ln>
            <a:solidFill>
              <a:srgbClr val="0066FF"/>
            </a:solidFill>
          </a:ln>
        </p:spPr>
        <p:txBody>
          <a:bodyPr wrap="square" lIns="0" tIns="0" rIns="0" bIns="0" rtlCol="0">
            <a:spAutoFit/>
          </a:bodyPr>
          <a:lstStyle/>
          <a:p>
            <a:pPr marL="285750" marR="0" lvl="0" indent="-225425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STS-61C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was scrubbed 4 times; Temps below 53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°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F for each day</a:t>
            </a:r>
          </a:p>
          <a:p>
            <a:pPr marL="285750" marR="0" lvl="0" indent="-225425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Temperatures were in the </a:t>
            </a:r>
            <a:r>
              <a:rPr kumimoji="0" lang="en-US" sz="1400" b="0" i="1" u="sng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low 40s</a:t>
            </a:r>
            <a:r>
              <a:rPr kumimoji="0" lang="en-US" sz="1400" b="0" i="1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on the first scheduled launch attempt</a:t>
            </a:r>
          </a:p>
          <a:p>
            <a:pPr marL="285750" marR="0" lvl="0" indent="-225425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No concerns about temperature were raised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792801" y="4109764"/>
            <a:ext cx="5610046" cy="215444"/>
          </a:xfrm>
          <a:prstGeom prst="rect">
            <a:avLst/>
          </a:prstGeom>
          <a:solidFill>
            <a:srgbClr val="CCECFF"/>
          </a:solidFill>
          <a:ln>
            <a:solidFill>
              <a:srgbClr val="0066FF"/>
            </a:solidFill>
          </a:ln>
        </p:spPr>
        <p:txBody>
          <a:bodyPr wrap="square" lIns="0" tIns="0" rIns="0" bIns="0" rtlCol="0">
            <a:spAutoFit/>
          </a:bodyPr>
          <a:lstStyle/>
          <a:p>
            <a:pPr marL="285750" marR="0" lvl="0" indent="-225425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Events in family of previous experience; no change in flight rationale</a:t>
            </a:r>
          </a:p>
        </p:txBody>
      </p:sp>
      <p:cxnSp>
        <p:nvCxnSpPr>
          <p:cNvPr id="12" name="Straight Arrow Connector 11"/>
          <p:cNvCxnSpPr>
            <a:stCxn id="10" idx="1"/>
          </p:cNvCxnSpPr>
          <p:nvPr/>
        </p:nvCxnSpPr>
        <p:spPr>
          <a:xfrm flipH="1">
            <a:off x="2360044" y="4217486"/>
            <a:ext cx="432757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stCxn id="17" idx="1"/>
          </p:cNvCxnSpPr>
          <p:nvPr/>
        </p:nvCxnSpPr>
        <p:spPr>
          <a:xfrm flipH="1" flipV="1">
            <a:off x="2347823" y="5741377"/>
            <a:ext cx="474450" cy="1258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2822273" y="5328634"/>
            <a:ext cx="5610046" cy="1077218"/>
          </a:xfrm>
          <a:prstGeom prst="rect">
            <a:avLst/>
          </a:prstGeom>
          <a:solidFill>
            <a:srgbClr val="CCECFF"/>
          </a:solidFill>
          <a:ln>
            <a:solidFill>
              <a:srgbClr val="0066FF"/>
            </a:solidFill>
          </a:ln>
        </p:spPr>
        <p:txBody>
          <a:bodyPr wrap="square" lIns="0" tIns="0" rIns="0" bIns="0" rtlCol="0">
            <a:spAutoFit/>
          </a:bodyPr>
          <a:lstStyle/>
          <a:p>
            <a:pPr marL="285750" marR="0" lvl="0" indent="-225425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January 26 - Launch delayed due to weather - rain and high winds</a:t>
            </a:r>
          </a:p>
          <a:p>
            <a:pPr marL="285750" marR="0" lvl="0" indent="-225425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January 27 - Launch delayed due to faulty latch handle</a:t>
            </a:r>
          </a:p>
          <a:p>
            <a:pPr marL="285750" marR="0" lvl="0" indent="-225425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January 27 midday - NASA’s Larry Wear called Thiokol, “</a:t>
            </a:r>
            <a:r>
              <a:rPr kumimoji="0" lang="en-US" sz="1400" b="0" i="1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What did we say about STS-51C and potential cold temperature effects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?”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b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“</a:t>
            </a:r>
            <a:r>
              <a:rPr kumimoji="0" lang="en-US" sz="1400" b="0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Any concerns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?”</a:t>
            </a:r>
          </a:p>
        </p:txBody>
      </p:sp>
      <p:cxnSp>
        <p:nvCxnSpPr>
          <p:cNvPr id="19" name="Straight Arrow Connector 18"/>
          <p:cNvCxnSpPr/>
          <p:nvPr/>
        </p:nvCxnSpPr>
        <p:spPr>
          <a:xfrm flipH="1">
            <a:off x="2323381" y="1829622"/>
            <a:ext cx="432757" cy="43088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stCxn id="7" idx="1"/>
          </p:cNvCxnSpPr>
          <p:nvPr/>
        </p:nvCxnSpPr>
        <p:spPr>
          <a:xfrm flipH="1" flipV="1">
            <a:off x="2314756" y="3036887"/>
            <a:ext cx="473012" cy="1951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stCxn id="10" idx="1"/>
          </p:cNvCxnSpPr>
          <p:nvPr/>
        </p:nvCxnSpPr>
        <p:spPr>
          <a:xfrm flipH="1">
            <a:off x="2339198" y="4217486"/>
            <a:ext cx="453603" cy="9559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flipH="1">
            <a:off x="2311879" y="4928162"/>
            <a:ext cx="455043" cy="42884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Date Placeholder 2">
            <a:extLst>
              <a:ext uri="{FF2B5EF4-FFF2-40B4-BE49-F238E27FC236}">
                <a16:creationId xmlns:a16="http://schemas.microsoft.com/office/drawing/2014/main" id="{C493F5F9-8BB7-2746-B91E-9EF596A60FE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555552"/>
            <a:ext cx="2057400" cy="286244"/>
          </a:xfrm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12A79E2-1B48-42D8-BAFC-84019BDD515E}" type="datetime1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F9F9F9"/>
                </a:solidFill>
                <a:effectLst/>
                <a:uLnTx/>
                <a:uFillTx/>
                <a:latin typeface="Tw Cen MT Condensed" panose="020B0606020104020203" pitchFamily="34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12/7/2022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F9F9F9"/>
              </a:solidFill>
              <a:effectLst/>
              <a:uLnTx/>
              <a:uFillTx/>
              <a:latin typeface="Tw Cen MT Condensed" panose="020B0606020104020203" pitchFamily="34" charset="0"/>
              <a:ea typeface="+mn-ea"/>
              <a:cs typeface="+mn-cs"/>
            </a:endParaRPr>
          </a:p>
        </p:txBody>
      </p:sp>
      <p:sp>
        <p:nvSpPr>
          <p:cNvPr id="18" name="Slide Number Placeholder 4">
            <a:extLst>
              <a:ext uri="{FF2B5EF4-FFF2-40B4-BE49-F238E27FC236}">
                <a16:creationId xmlns:a16="http://schemas.microsoft.com/office/drawing/2014/main" id="{BC7A343C-0820-F544-B1F3-D4FD5EA907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555552"/>
            <a:ext cx="2057400" cy="286244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A9F85A-B0EB-4EE7-8A19-3E7722CDE656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F9F9F9"/>
                </a:solidFill>
                <a:effectLst/>
                <a:uLnTx/>
                <a:uFillTx/>
                <a:latin typeface="Tw Cen MT Condensed" panose="020B0606020104020203" pitchFamily="34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F9F9F9"/>
              </a:solidFill>
              <a:effectLst/>
              <a:uLnTx/>
              <a:uFillTx/>
              <a:latin typeface="Tw Cen MT Condensed" panose="020B0606020104020203" pitchFamily="34" charset="0"/>
              <a:ea typeface="+mn-ea"/>
              <a:cs typeface="+mn-cs"/>
            </a:endParaRPr>
          </a:p>
        </p:txBody>
      </p:sp>
      <p:pic>
        <p:nvPicPr>
          <p:cNvPr id="3" name="Picture 2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F382FD0D-45A4-AF5E-09A5-EED03C9F73A3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801" y="115612"/>
            <a:ext cx="1486968" cy="330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6810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494" y="570482"/>
            <a:ext cx="7886700" cy="654470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It’s All About the Putty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346494" y="1537517"/>
            <a:ext cx="5614358" cy="4871909"/>
          </a:xfrm>
          <a:prstGeom prst="rect">
            <a:avLst/>
          </a:prstGeom>
          <a:solidFill>
            <a:srgbClr val="CCFFFF"/>
          </a:solidFill>
          <a:ln>
            <a:solidFill>
              <a:schemeClr val="bg2"/>
            </a:solidFill>
          </a:ln>
        </p:spPr>
        <p:txBody>
          <a:bodyPr>
            <a:normAutofit fontScale="70000" lnSpcReduction="20000"/>
          </a:bodyPr>
          <a:lstStyle/>
          <a:p>
            <a:pPr indent="-282575"/>
            <a:r>
              <a:rPr lang="en-US" dirty="0"/>
              <a:t>Discussions prior to Challenger were all about the O-rings</a:t>
            </a:r>
          </a:p>
          <a:p>
            <a:pPr indent="-282575"/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Post-Challenger testing revealed </a:t>
            </a:r>
            <a:r>
              <a:rPr lang="en-US" i="1" dirty="0">
                <a:solidFill>
                  <a:schemeClr val="accent6">
                    <a:lumMod val="75000"/>
                  </a:schemeClr>
                </a:solidFill>
              </a:rPr>
              <a:t>unknown variation 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in the putty performance</a:t>
            </a:r>
          </a:p>
          <a:p>
            <a:pPr indent="-282575"/>
            <a:r>
              <a:rPr lang="en-US" dirty="0"/>
              <a:t>Pre-Challenger assertion</a:t>
            </a:r>
          </a:p>
          <a:p>
            <a:pPr lvl="1"/>
            <a:r>
              <a:rPr lang="en-US" dirty="0"/>
              <a:t>Putty is plastic and will flow into the joint acting like a hydraulic ram to seat the primary O-ring</a:t>
            </a:r>
          </a:p>
          <a:p>
            <a:pPr indent="-282575"/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Post-Challenger discovery</a:t>
            </a:r>
          </a:p>
          <a:p>
            <a:pPr lvl="1"/>
            <a:r>
              <a:rPr lang="en-US" i="1" dirty="0"/>
              <a:t>The putty </a:t>
            </a:r>
            <a:r>
              <a:rPr lang="en-US" b="1" i="1" dirty="0"/>
              <a:t>can maintain motor pressure; </a:t>
            </a:r>
            <a:r>
              <a:rPr lang="en-US" dirty="0"/>
              <a:t>consequently the O-rings are not pressurized</a:t>
            </a:r>
          </a:p>
          <a:p>
            <a:pPr lvl="1">
              <a:spcAft>
                <a:spcPts val="300"/>
              </a:spcAft>
            </a:pPr>
            <a:r>
              <a:rPr lang="en-US" b="1" i="1" dirty="0"/>
              <a:t>Pressure</a:t>
            </a:r>
            <a:r>
              <a:rPr lang="en-US" i="1" dirty="0"/>
              <a:t> flow through putty blow holes </a:t>
            </a:r>
            <a:r>
              <a:rPr lang="en-US" b="1" i="1" dirty="0"/>
              <a:t>can be delayed </a:t>
            </a:r>
            <a:r>
              <a:rPr lang="en-US" i="1" dirty="0"/>
              <a:t>during the ignition transient.  Tests showed:</a:t>
            </a:r>
          </a:p>
          <a:p>
            <a:pPr lvl="2">
              <a:spcAft>
                <a:spcPts val="300"/>
              </a:spcAft>
            </a:pPr>
            <a:r>
              <a:rPr lang="en-US" sz="2000" dirty="0"/>
              <a:t>Pressure was delayed for 530 milliseconds at 75</a:t>
            </a:r>
            <a:r>
              <a:rPr lang="en-US" sz="2000" dirty="0">
                <a:cs typeface="Arial"/>
              </a:rPr>
              <a:t>°</a:t>
            </a:r>
            <a:r>
              <a:rPr lang="en-US" sz="2000" dirty="0"/>
              <a:t>F</a:t>
            </a:r>
          </a:p>
          <a:p>
            <a:pPr lvl="2">
              <a:spcAft>
                <a:spcPts val="300"/>
              </a:spcAft>
            </a:pPr>
            <a:r>
              <a:rPr lang="en-US" sz="2000" dirty="0"/>
              <a:t>Pressure was delayed for 1.9 seconds in a test at 20</a:t>
            </a:r>
            <a:r>
              <a:rPr lang="en-US" sz="2000" dirty="0">
                <a:cs typeface="Arial"/>
              </a:rPr>
              <a:t>°</a:t>
            </a:r>
            <a:r>
              <a:rPr lang="en-US" sz="2000" dirty="0"/>
              <a:t>F</a:t>
            </a:r>
          </a:p>
          <a:p>
            <a:pPr indent="-282575">
              <a:spcAft>
                <a:spcPts val="600"/>
              </a:spcAft>
            </a:pPr>
            <a:r>
              <a:rPr lang="en-US" u="sng" dirty="0"/>
              <a:t>Consequences of pressure delays</a:t>
            </a:r>
          </a:p>
          <a:p>
            <a:pPr lvl="1">
              <a:spcAft>
                <a:spcPts val="600"/>
              </a:spcAft>
            </a:pPr>
            <a:r>
              <a:rPr lang="en-US" dirty="0"/>
              <a:t>The </a:t>
            </a:r>
            <a:r>
              <a:rPr lang="en-US" u="sng" dirty="0"/>
              <a:t>primary</a:t>
            </a:r>
            <a:r>
              <a:rPr lang="en-US" dirty="0"/>
              <a:t> O-ring </a:t>
            </a:r>
            <a:r>
              <a:rPr lang="en-US" b="1" i="1" dirty="0"/>
              <a:t>will </a:t>
            </a:r>
            <a:r>
              <a:rPr lang="en-US" i="1" dirty="0"/>
              <a:t>be </a:t>
            </a:r>
            <a:r>
              <a:rPr lang="en-US" dirty="0"/>
              <a:t>unseated  at room temperature</a:t>
            </a:r>
          </a:p>
          <a:p>
            <a:pPr lvl="1">
              <a:spcAft>
                <a:spcPts val="600"/>
              </a:spcAft>
            </a:pPr>
            <a:r>
              <a:rPr lang="en-US" dirty="0"/>
              <a:t>The secondary O-ring will seal consistently down to 55</a:t>
            </a:r>
            <a:r>
              <a:rPr lang="en-US" dirty="0">
                <a:cs typeface="Arial"/>
              </a:rPr>
              <a:t>°</a:t>
            </a:r>
            <a:r>
              <a:rPr lang="en-US" dirty="0"/>
              <a:t>F</a:t>
            </a:r>
          </a:p>
          <a:p>
            <a:pPr lvl="1">
              <a:spcAft>
                <a:spcPts val="600"/>
              </a:spcAft>
            </a:pPr>
            <a:r>
              <a:rPr lang="en-US" dirty="0"/>
              <a:t>The</a:t>
            </a:r>
            <a:r>
              <a:rPr lang="en-US" u="sng" dirty="0"/>
              <a:t> secondary </a:t>
            </a:r>
            <a:r>
              <a:rPr lang="en-US" dirty="0"/>
              <a:t>O-ring </a:t>
            </a:r>
            <a:r>
              <a:rPr lang="en-US" b="1" dirty="0"/>
              <a:t>can</a:t>
            </a:r>
            <a:r>
              <a:rPr lang="en-US" dirty="0"/>
              <a:t> seal (intermittently) down </a:t>
            </a:r>
            <a:br>
              <a:rPr lang="en-US" dirty="0"/>
            </a:br>
            <a:r>
              <a:rPr lang="en-US" dirty="0"/>
              <a:t>to  30</a:t>
            </a:r>
            <a:r>
              <a:rPr lang="en-US" dirty="0">
                <a:cs typeface="Arial"/>
              </a:rPr>
              <a:t>°</a:t>
            </a:r>
            <a:r>
              <a:rPr lang="en-US" dirty="0"/>
              <a:t>F</a:t>
            </a:r>
          </a:p>
          <a:p>
            <a:pPr lvl="1">
              <a:spcAft>
                <a:spcPts val="600"/>
              </a:spcAft>
            </a:pPr>
            <a:r>
              <a:rPr lang="en-US" dirty="0">
                <a:solidFill>
                  <a:srgbClr val="0066FF"/>
                </a:solidFill>
              </a:rPr>
              <a:t>The secondary O-ring </a:t>
            </a:r>
            <a:r>
              <a:rPr lang="en-US" i="1" dirty="0">
                <a:solidFill>
                  <a:srgbClr val="0066FF"/>
                </a:solidFill>
              </a:rPr>
              <a:t>will </a:t>
            </a:r>
            <a:r>
              <a:rPr lang="en-US" dirty="0">
                <a:solidFill>
                  <a:srgbClr val="0066FF"/>
                </a:solidFill>
              </a:rPr>
              <a:t>consistently </a:t>
            </a:r>
            <a:r>
              <a:rPr lang="en-US" i="1" dirty="0">
                <a:solidFill>
                  <a:srgbClr val="0066FF"/>
                </a:solidFill>
              </a:rPr>
              <a:t>fail</a:t>
            </a:r>
            <a:r>
              <a:rPr lang="en-US" dirty="0">
                <a:solidFill>
                  <a:srgbClr val="0066FF"/>
                </a:solidFill>
              </a:rPr>
              <a:t> at temperatures below 30°F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1239" y="1975448"/>
            <a:ext cx="2793193" cy="3775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262778" y="5771070"/>
            <a:ext cx="2656936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4148">
                    <a:lumMod val="90000"/>
                    <a:lumOff val="1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Gap Opening </a:t>
            </a:r>
            <a:r>
              <a:rPr kumimoji="0" lang="en-US" sz="1800" b="1" i="0" u="none" strike="noStrike" kern="1200" cap="none" spc="0" normalizeH="0" baseline="0" noProof="0" dirty="0" err="1">
                <a:ln>
                  <a:noFill/>
                </a:ln>
                <a:solidFill>
                  <a:srgbClr val="004148">
                    <a:lumMod val="90000"/>
                    <a:lumOff val="1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vs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4148">
                    <a:lumMod val="90000"/>
                    <a:lumOff val="1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Time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Primary and Secondary Seals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176513" y="1475117"/>
            <a:ext cx="26828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Primary seal requires pressure-assist to seal.  </a:t>
            </a:r>
          </a:p>
        </p:txBody>
      </p:sp>
      <p:sp>
        <p:nvSpPr>
          <p:cNvPr id="8" name="Date Placeholder 2">
            <a:extLst>
              <a:ext uri="{FF2B5EF4-FFF2-40B4-BE49-F238E27FC236}">
                <a16:creationId xmlns:a16="http://schemas.microsoft.com/office/drawing/2014/main" id="{51D6D97D-7042-1045-80BA-2AE5110A909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555552"/>
            <a:ext cx="2057400" cy="286244"/>
          </a:xfrm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12A79E2-1B48-42D8-BAFC-84019BDD515E}" type="datetime1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F9F9F9"/>
                </a:solidFill>
                <a:effectLst/>
                <a:uLnTx/>
                <a:uFillTx/>
                <a:latin typeface="Tw Cen MT Condensed" panose="020B0606020104020203" pitchFamily="34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12/7/2022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F9F9F9"/>
              </a:solidFill>
              <a:effectLst/>
              <a:uLnTx/>
              <a:uFillTx/>
              <a:latin typeface="Tw Cen MT Condensed" panose="020B0606020104020203" pitchFamily="34" charset="0"/>
              <a:ea typeface="+mn-ea"/>
              <a:cs typeface="+mn-cs"/>
            </a:endParaRPr>
          </a:p>
        </p:txBody>
      </p:sp>
      <p:sp>
        <p:nvSpPr>
          <p:cNvPr id="9" name="Slide Number Placeholder 4">
            <a:extLst>
              <a:ext uri="{FF2B5EF4-FFF2-40B4-BE49-F238E27FC236}">
                <a16:creationId xmlns:a16="http://schemas.microsoft.com/office/drawing/2014/main" id="{A453A8F0-12A2-B34B-9237-76419BA1C5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555552"/>
            <a:ext cx="2057400" cy="286244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A9F85A-B0EB-4EE7-8A19-3E7722CDE656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F9F9F9"/>
                </a:solidFill>
                <a:effectLst/>
                <a:uLnTx/>
                <a:uFillTx/>
                <a:latin typeface="Tw Cen MT Condensed" panose="020B0606020104020203" pitchFamily="34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F9F9F9"/>
              </a:solidFill>
              <a:effectLst/>
              <a:uLnTx/>
              <a:uFillTx/>
              <a:latin typeface="Tw Cen MT Condensed" panose="020B0606020104020203" pitchFamily="34" charset="0"/>
              <a:ea typeface="+mn-ea"/>
              <a:cs typeface="+mn-cs"/>
            </a:endParaRPr>
          </a:p>
        </p:txBody>
      </p:sp>
      <p:pic>
        <p:nvPicPr>
          <p:cNvPr id="3" name="Picture 2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D5E59703-A8BE-7B5A-40B1-5B69C83C6B2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136" y="162190"/>
            <a:ext cx="1486968" cy="330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41560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8457" y="535457"/>
            <a:ext cx="5657851" cy="762000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4-Wall Contact</a:t>
            </a:r>
          </a:p>
        </p:txBody>
      </p:sp>
      <p:grpSp>
        <p:nvGrpSpPr>
          <p:cNvPr id="3" name="Group 33"/>
          <p:cNvGrpSpPr/>
          <p:nvPr/>
        </p:nvGrpSpPr>
        <p:grpSpPr>
          <a:xfrm>
            <a:off x="475026" y="1750877"/>
            <a:ext cx="8139112" cy="1906587"/>
            <a:chOff x="487363" y="4579938"/>
            <a:chExt cx="8139112" cy="1906587"/>
          </a:xfrm>
        </p:grpSpPr>
        <p:sp>
          <p:nvSpPr>
            <p:cNvPr id="35" name="Freeform 2"/>
            <p:cNvSpPr>
              <a:spLocks/>
            </p:cNvSpPr>
            <p:nvPr/>
          </p:nvSpPr>
          <p:spPr bwMode="auto">
            <a:xfrm>
              <a:off x="5214938" y="4816475"/>
              <a:ext cx="1781175" cy="1414463"/>
            </a:xfrm>
            <a:custGeom>
              <a:avLst/>
              <a:gdLst>
                <a:gd name="T0" fmla="*/ 2147483647 w 1122"/>
                <a:gd name="T1" fmla="*/ 0 h 891"/>
                <a:gd name="T2" fmla="*/ 2147483647 w 1122"/>
                <a:gd name="T3" fmla="*/ 2147483647 h 891"/>
                <a:gd name="T4" fmla="*/ 2147483647 w 1122"/>
                <a:gd name="T5" fmla="*/ 2147483647 h 891"/>
                <a:gd name="T6" fmla="*/ 2147483647 w 1122"/>
                <a:gd name="T7" fmla="*/ 2147483647 h 891"/>
                <a:gd name="T8" fmla="*/ 2147483647 w 1122"/>
                <a:gd name="T9" fmla="*/ 2147483647 h 891"/>
                <a:gd name="T10" fmla="*/ 2147483647 w 1122"/>
                <a:gd name="T11" fmla="*/ 2147483647 h 891"/>
                <a:gd name="T12" fmla="*/ 2147483647 w 1122"/>
                <a:gd name="T13" fmla="*/ 2147483647 h 891"/>
                <a:gd name="T14" fmla="*/ 2147483647 w 1122"/>
                <a:gd name="T15" fmla="*/ 2147483647 h 891"/>
                <a:gd name="T16" fmla="*/ 2147483647 w 1122"/>
                <a:gd name="T17" fmla="*/ 2147483647 h 891"/>
                <a:gd name="T18" fmla="*/ 2147483647 w 1122"/>
                <a:gd name="T19" fmla="*/ 2147483647 h 891"/>
                <a:gd name="T20" fmla="*/ 2147483647 w 1122"/>
                <a:gd name="T21" fmla="*/ 2147483647 h 891"/>
                <a:gd name="T22" fmla="*/ 2147483647 w 1122"/>
                <a:gd name="T23" fmla="*/ 2147483647 h 891"/>
                <a:gd name="T24" fmla="*/ 2147483647 w 1122"/>
                <a:gd name="T25" fmla="*/ 2147483647 h 891"/>
                <a:gd name="T26" fmla="*/ 2147483647 w 1122"/>
                <a:gd name="T27" fmla="*/ 2147483647 h 891"/>
                <a:gd name="T28" fmla="*/ 2147483647 w 1122"/>
                <a:gd name="T29" fmla="*/ 2147483647 h 891"/>
                <a:gd name="T30" fmla="*/ 2147483647 w 1122"/>
                <a:gd name="T31" fmla="*/ 2147483647 h 891"/>
                <a:gd name="T32" fmla="*/ 2147483647 w 1122"/>
                <a:gd name="T33" fmla="*/ 2147483647 h 891"/>
                <a:gd name="T34" fmla="*/ 0 w 1122"/>
                <a:gd name="T35" fmla="*/ 2147483647 h 891"/>
                <a:gd name="T36" fmla="*/ 2147483647 w 1122"/>
                <a:gd name="T37" fmla="*/ 0 h 891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1122"/>
                <a:gd name="T58" fmla="*/ 0 h 891"/>
                <a:gd name="T59" fmla="*/ 1122 w 1122"/>
                <a:gd name="T60" fmla="*/ 891 h 891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1122" h="891">
                  <a:moveTo>
                    <a:pt x="21" y="0"/>
                  </a:moveTo>
                  <a:lnTo>
                    <a:pt x="1122" y="3"/>
                  </a:lnTo>
                  <a:lnTo>
                    <a:pt x="981" y="96"/>
                  </a:lnTo>
                  <a:lnTo>
                    <a:pt x="831" y="375"/>
                  </a:lnTo>
                  <a:lnTo>
                    <a:pt x="861" y="549"/>
                  </a:lnTo>
                  <a:lnTo>
                    <a:pt x="921" y="690"/>
                  </a:lnTo>
                  <a:lnTo>
                    <a:pt x="1005" y="795"/>
                  </a:lnTo>
                  <a:lnTo>
                    <a:pt x="1050" y="891"/>
                  </a:lnTo>
                  <a:lnTo>
                    <a:pt x="447" y="891"/>
                  </a:lnTo>
                  <a:lnTo>
                    <a:pt x="423" y="879"/>
                  </a:lnTo>
                  <a:lnTo>
                    <a:pt x="411" y="849"/>
                  </a:lnTo>
                  <a:lnTo>
                    <a:pt x="408" y="171"/>
                  </a:lnTo>
                  <a:lnTo>
                    <a:pt x="390" y="144"/>
                  </a:lnTo>
                  <a:lnTo>
                    <a:pt x="375" y="132"/>
                  </a:lnTo>
                  <a:lnTo>
                    <a:pt x="33" y="129"/>
                  </a:lnTo>
                  <a:lnTo>
                    <a:pt x="3" y="90"/>
                  </a:lnTo>
                  <a:lnTo>
                    <a:pt x="54" y="72"/>
                  </a:lnTo>
                  <a:lnTo>
                    <a:pt x="0" y="30"/>
                  </a:lnTo>
                  <a:lnTo>
                    <a:pt x="21" y="0"/>
                  </a:lnTo>
                  <a:close/>
                </a:path>
              </a:pathLst>
            </a:custGeom>
            <a:gradFill rotWithShape="0">
              <a:gsLst>
                <a:gs pos="0">
                  <a:srgbClr val="CC0000"/>
                </a:gs>
                <a:gs pos="100000">
                  <a:srgbClr val="FFFF99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6" name="Freeform 3"/>
            <p:cNvSpPr>
              <a:spLocks/>
            </p:cNvSpPr>
            <p:nvPr/>
          </p:nvSpPr>
          <p:spPr bwMode="auto">
            <a:xfrm>
              <a:off x="795338" y="4902200"/>
              <a:ext cx="1695450" cy="1328738"/>
            </a:xfrm>
            <a:custGeom>
              <a:avLst/>
              <a:gdLst>
                <a:gd name="T0" fmla="*/ 2147483647 w 1068"/>
                <a:gd name="T1" fmla="*/ 0 h 837"/>
                <a:gd name="T2" fmla="*/ 2147483647 w 1068"/>
                <a:gd name="T3" fmla="*/ 0 h 837"/>
                <a:gd name="T4" fmla="*/ 2147483647 w 1068"/>
                <a:gd name="T5" fmla="*/ 2147483647 h 837"/>
                <a:gd name="T6" fmla="*/ 2147483647 w 1068"/>
                <a:gd name="T7" fmla="*/ 2147483647 h 837"/>
                <a:gd name="T8" fmla="*/ 2147483647 w 1068"/>
                <a:gd name="T9" fmla="*/ 2147483647 h 837"/>
                <a:gd name="T10" fmla="*/ 2147483647 w 1068"/>
                <a:gd name="T11" fmla="*/ 2147483647 h 837"/>
                <a:gd name="T12" fmla="*/ 2147483647 w 1068"/>
                <a:gd name="T13" fmla="*/ 2147483647 h 837"/>
                <a:gd name="T14" fmla="*/ 2147483647 w 1068"/>
                <a:gd name="T15" fmla="*/ 2147483647 h 837"/>
                <a:gd name="T16" fmla="*/ 2147483647 w 1068"/>
                <a:gd name="T17" fmla="*/ 2147483647 h 837"/>
                <a:gd name="T18" fmla="*/ 2147483647 w 1068"/>
                <a:gd name="T19" fmla="*/ 2147483647 h 837"/>
                <a:gd name="T20" fmla="*/ 2147483647 w 1068"/>
                <a:gd name="T21" fmla="*/ 2147483647 h 837"/>
                <a:gd name="T22" fmla="*/ 2147483647 w 1068"/>
                <a:gd name="T23" fmla="*/ 2147483647 h 837"/>
                <a:gd name="T24" fmla="*/ 2147483647 w 1068"/>
                <a:gd name="T25" fmla="*/ 2147483647 h 837"/>
                <a:gd name="T26" fmla="*/ 2147483647 w 1068"/>
                <a:gd name="T27" fmla="*/ 2147483647 h 837"/>
                <a:gd name="T28" fmla="*/ 0 w 1068"/>
                <a:gd name="T29" fmla="*/ 2147483647 h 837"/>
                <a:gd name="T30" fmla="*/ 2147483647 w 1068"/>
                <a:gd name="T31" fmla="*/ 2147483647 h 837"/>
                <a:gd name="T32" fmla="*/ 2147483647 w 1068"/>
                <a:gd name="T33" fmla="*/ 0 h 83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068"/>
                <a:gd name="T52" fmla="*/ 0 h 837"/>
                <a:gd name="T53" fmla="*/ 1068 w 1068"/>
                <a:gd name="T54" fmla="*/ 837 h 837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068" h="837">
                  <a:moveTo>
                    <a:pt x="24" y="0"/>
                  </a:moveTo>
                  <a:lnTo>
                    <a:pt x="1068" y="0"/>
                  </a:lnTo>
                  <a:lnTo>
                    <a:pt x="861" y="138"/>
                  </a:lnTo>
                  <a:lnTo>
                    <a:pt x="762" y="375"/>
                  </a:lnTo>
                  <a:lnTo>
                    <a:pt x="774" y="558"/>
                  </a:lnTo>
                  <a:lnTo>
                    <a:pt x="948" y="741"/>
                  </a:lnTo>
                  <a:lnTo>
                    <a:pt x="978" y="837"/>
                  </a:lnTo>
                  <a:lnTo>
                    <a:pt x="432" y="837"/>
                  </a:lnTo>
                  <a:lnTo>
                    <a:pt x="402" y="801"/>
                  </a:lnTo>
                  <a:lnTo>
                    <a:pt x="405" y="126"/>
                  </a:lnTo>
                  <a:lnTo>
                    <a:pt x="387" y="93"/>
                  </a:lnTo>
                  <a:lnTo>
                    <a:pt x="369" y="81"/>
                  </a:lnTo>
                  <a:lnTo>
                    <a:pt x="351" y="75"/>
                  </a:lnTo>
                  <a:lnTo>
                    <a:pt x="24" y="75"/>
                  </a:lnTo>
                  <a:lnTo>
                    <a:pt x="0" y="45"/>
                  </a:lnTo>
                  <a:lnTo>
                    <a:pt x="33" y="24"/>
                  </a:lnTo>
                  <a:lnTo>
                    <a:pt x="24" y="0"/>
                  </a:lnTo>
                  <a:close/>
                </a:path>
              </a:pathLst>
            </a:custGeom>
            <a:gradFill rotWithShape="0">
              <a:gsLst>
                <a:gs pos="0">
                  <a:srgbClr val="CC0000"/>
                </a:gs>
                <a:gs pos="100000">
                  <a:srgbClr val="FFFF99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pic>
          <p:nvPicPr>
            <p:cNvPr id="37" name="Picture 10" descr="Groove and O-ring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87363" y="4627563"/>
              <a:ext cx="3711575" cy="17192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8" name="Rectangle 13"/>
            <p:cNvSpPr>
              <a:spLocks noChangeArrowheads="1"/>
            </p:cNvSpPr>
            <p:nvPr/>
          </p:nvSpPr>
          <p:spPr bwMode="auto">
            <a:xfrm>
              <a:off x="5735638" y="6303963"/>
              <a:ext cx="2286000" cy="182562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marL="0" marR="0" lvl="0" indent="0" algn="ctr" defTabSz="4572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O-ring After Pressurization: No Blow-by</a:t>
              </a:r>
            </a:p>
          </p:txBody>
        </p:sp>
        <p:sp>
          <p:nvSpPr>
            <p:cNvPr id="39" name="Rectangle 14"/>
            <p:cNvSpPr>
              <a:spLocks noChangeArrowheads="1"/>
            </p:cNvSpPr>
            <p:nvPr/>
          </p:nvSpPr>
          <p:spPr bwMode="auto">
            <a:xfrm>
              <a:off x="1238250" y="6316663"/>
              <a:ext cx="2743200" cy="152400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marL="0" marR="0" lvl="0" indent="0" algn="ctr" defTabSz="4572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O-ring as Pressurization Begins: Desired Configuration</a:t>
              </a:r>
              <a:endPara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4C5931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0" name="Line 21"/>
            <p:cNvSpPr>
              <a:spLocks noChangeShapeType="1"/>
            </p:cNvSpPr>
            <p:nvPr/>
          </p:nvSpPr>
          <p:spPr bwMode="auto">
            <a:xfrm flipH="1" flipV="1">
              <a:off x="2593975" y="4899025"/>
              <a:ext cx="1588" cy="36830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arrow" w="med" len="med"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1" name="Rectangle 22"/>
            <p:cNvSpPr>
              <a:spLocks noChangeArrowheads="1"/>
            </p:cNvSpPr>
            <p:nvPr/>
          </p:nvSpPr>
          <p:spPr bwMode="auto">
            <a:xfrm>
              <a:off x="2068513" y="5405438"/>
              <a:ext cx="915987" cy="352425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marL="0" marR="0" lvl="0" indent="0" algn="ctr" defTabSz="4572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Resultant:  </a:t>
              </a:r>
            </a:p>
            <a:p>
              <a:pPr marL="0" marR="0" lvl="0" indent="0" algn="ctr" defTabSz="4572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Better Seal</a:t>
              </a:r>
              <a:endPara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4C5931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2" name="Line 23"/>
            <p:cNvSpPr>
              <a:spLocks noChangeShapeType="1"/>
            </p:cNvSpPr>
            <p:nvPr/>
          </p:nvSpPr>
          <p:spPr bwMode="auto">
            <a:xfrm flipV="1">
              <a:off x="2593975" y="5851525"/>
              <a:ext cx="1588" cy="37147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arrow" w="med" len="med"/>
              <a:tailE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3" name="Line 24"/>
            <p:cNvSpPr>
              <a:spLocks noChangeShapeType="1"/>
            </p:cNvSpPr>
            <p:nvPr/>
          </p:nvSpPr>
          <p:spPr bwMode="auto">
            <a:xfrm>
              <a:off x="2947988" y="5583238"/>
              <a:ext cx="38100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none" w="sm" len="sm"/>
              <a:tailEnd type="arrow" w="med" len="sm"/>
            </a:ln>
          </p:spPr>
          <p:txBody>
            <a:bodyPr wrap="none" anchor="ctr"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pic>
          <p:nvPicPr>
            <p:cNvPr id="44" name="Picture 36" descr="Pressurized O-ring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914900" y="4625975"/>
              <a:ext cx="3711575" cy="17192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5" name="Rectangle 37"/>
            <p:cNvSpPr>
              <a:spLocks noChangeArrowheads="1"/>
            </p:cNvSpPr>
            <p:nvPr/>
          </p:nvSpPr>
          <p:spPr bwMode="auto">
            <a:xfrm>
              <a:off x="5705475" y="4579938"/>
              <a:ext cx="838200" cy="152400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marL="0" marR="0" lvl="0" indent="0" algn="ctr" defTabSz="4572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Hot Motor Gases</a:t>
              </a:r>
            </a:p>
          </p:txBody>
        </p:sp>
        <p:sp>
          <p:nvSpPr>
            <p:cNvPr id="46" name="Line 38"/>
            <p:cNvSpPr>
              <a:spLocks noChangeShapeType="1"/>
            </p:cNvSpPr>
            <p:nvPr/>
          </p:nvSpPr>
          <p:spPr bwMode="auto">
            <a:xfrm>
              <a:off x="5556250" y="4913313"/>
              <a:ext cx="792163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arrow" w="med" len="sm"/>
            </a:ln>
          </p:spPr>
          <p:txBody>
            <a:bodyPr wrap="none" anchor="ctr"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7" name="Line 39"/>
            <p:cNvSpPr>
              <a:spLocks noChangeShapeType="1"/>
            </p:cNvSpPr>
            <p:nvPr/>
          </p:nvSpPr>
          <p:spPr bwMode="auto">
            <a:xfrm>
              <a:off x="5986463" y="5129213"/>
              <a:ext cx="38100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arrow" w="med" len="sm"/>
            </a:ln>
          </p:spPr>
          <p:txBody>
            <a:bodyPr wrap="none" anchor="ctr"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8" name="Line 40"/>
            <p:cNvSpPr>
              <a:spLocks noChangeShapeType="1"/>
            </p:cNvSpPr>
            <p:nvPr/>
          </p:nvSpPr>
          <p:spPr bwMode="auto">
            <a:xfrm>
              <a:off x="5903913" y="5410200"/>
              <a:ext cx="38100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arrow" w="med" len="sm"/>
            </a:ln>
          </p:spPr>
          <p:txBody>
            <a:bodyPr wrap="none" anchor="ctr"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9" name="Line 41"/>
            <p:cNvSpPr>
              <a:spLocks noChangeShapeType="1"/>
            </p:cNvSpPr>
            <p:nvPr/>
          </p:nvSpPr>
          <p:spPr bwMode="auto">
            <a:xfrm>
              <a:off x="5981700" y="5748338"/>
              <a:ext cx="38100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arrow" w="med" len="sm"/>
            </a:ln>
          </p:spPr>
          <p:txBody>
            <a:bodyPr wrap="none" anchor="ctr"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0" name="Line 42"/>
            <p:cNvSpPr>
              <a:spLocks noChangeShapeType="1"/>
            </p:cNvSpPr>
            <p:nvPr/>
          </p:nvSpPr>
          <p:spPr bwMode="auto">
            <a:xfrm>
              <a:off x="6049963" y="6049963"/>
              <a:ext cx="38100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arrow" w="med" len="sm"/>
            </a:ln>
          </p:spPr>
          <p:txBody>
            <a:bodyPr wrap="none" anchor="ctr"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1" name="Line 43"/>
            <p:cNvSpPr>
              <a:spLocks noChangeShapeType="1"/>
            </p:cNvSpPr>
            <p:nvPr/>
          </p:nvSpPr>
          <p:spPr bwMode="auto">
            <a:xfrm>
              <a:off x="6119813" y="4760913"/>
              <a:ext cx="76200" cy="1524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2" name="Line 44"/>
            <p:cNvSpPr>
              <a:spLocks noChangeShapeType="1"/>
            </p:cNvSpPr>
            <p:nvPr/>
          </p:nvSpPr>
          <p:spPr bwMode="auto">
            <a:xfrm flipV="1">
              <a:off x="8235950" y="4584700"/>
              <a:ext cx="0" cy="2286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triangle" w="sm" len="sm"/>
              <a:tailEnd type="none" w="sm" len="sm"/>
            </a:ln>
          </p:spPr>
          <p:txBody>
            <a:bodyPr wrap="none" anchor="ctr"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3" name="Line 45"/>
            <p:cNvSpPr>
              <a:spLocks noChangeShapeType="1"/>
            </p:cNvSpPr>
            <p:nvPr/>
          </p:nvSpPr>
          <p:spPr bwMode="auto">
            <a:xfrm flipV="1">
              <a:off x="8240713" y="5006975"/>
              <a:ext cx="0" cy="2286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triangle" w="sm" len="sm"/>
            </a:ln>
          </p:spPr>
          <p:txBody>
            <a:bodyPr wrap="none" anchor="ctr"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4" name="Rectangle 46"/>
            <p:cNvSpPr>
              <a:spLocks noChangeArrowheads="1"/>
            </p:cNvSpPr>
            <p:nvPr/>
          </p:nvSpPr>
          <p:spPr bwMode="auto">
            <a:xfrm>
              <a:off x="7978775" y="5294313"/>
              <a:ext cx="533400" cy="228600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marL="0" marR="0" lvl="0" indent="0" algn="ctr" defTabSz="4572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Joint Gap</a:t>
              </a:r>
            </a:p>
            <a:p>
              <a:pPr marL="0" marR="0" lvl="0" indent="0" algn="ctr" defTabSz="4572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(widens)</a:t>
              </a:r>
            </a:p>
          </p:txBody>
        </p:sp>
        <p:sp>
          <p:nvSpPr>
            <p:cNvPr id="55" name="Rectangle 47"/>
            <p:cNvSpPr>
              <a:spLocks noChangeArrowheads="1"/>
            </p:cNvSpPr>
            <p:nvPr/>
          </p:nvSpPr>
          <p:spPr bwMode="auto">
            <a:xfrm>
              <a:off x="1335088" y="4648200"/>
              <a:ext cx="838200" cy="152400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marL="0" marR="0" lvl="0" indent="0" algn="ctr" defTabSz="4572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Hot Motor Gases</a:t>
              </a:r>
            </a:p>
          </p:txBody>
        </p:sp>
        <p:sp>
          <p:nvSpPr>
            <p:cNvPr id="56" name="Line 48"/>
            <p:cNvSpPr>
              <a:spLocks noChangeShapeType="1"/>
            </p:cNvSpPr>
            <p:nvPr/>
          </p:nvSpPr>
          <p:spPr bwMode="auto">
            <a:xfrm>
              <a:off x="1176338" y="4972050"/>
              <a:ext cx="792162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arrow" w="med" len="sm"/>
            </a:ln>
          </p:spPr>
          <p:txBody>
            <a:bodyPr wrap="none" anchor="ctr"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7" name="Line 49"/>
            <p:cNvSpPr>
              <a:spLocks noChangeShapeType="1"/>
            </p:cNvSpPr>
            <p:nvPr/>
          </p:nvSpPr>
          <p:spPr bwMode="auto">
            <a:xfrm>
              <a:off x="1500188" y="5175250"/>
              <a:ext cx="38100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arrow" w="med" len="sm"/>
            </a:ln>
          </p:spPr>
          <p:txBody>
            <a:bodyPr wrap="none" anchor="ctr"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8" name="Line 50"/>
            <p:cNvSpPr>
              <a:spLocks noChangeShapeType="1"/>
            </p:cNvSpPr>
            <p:nvPr/>
          </p:nvSpPr>
          <p:spPr bwMode="auto">
            <a:xfrm flipV="1">
              <a:off x="1524000" y="5462588"/>
              <a:ext cx="250825" cy="635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arrow" w="med" len="sm"/>
            </a:ln>
          </p:spPr>
          <p:txBody>
            <a:bodyPr wrap="none" anchor="ctr"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9" name="Line 51"/>
            <p:cNvSpPr>
              <a:spLocks noChangeShapeType="1"/>
            </p:cNvSpPr>
            <p:nvPr/>
          </p:nvSpPr>
          <p:spPr bwMode="auto">
            <a:xfrm>
              <a:off x="1543050" y="6115050"/>
              <a:ext cx="38100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arrow" w="med" len="sm"/>
            </a:ln>
          </p:spPr>
          <p:txBody>
            <a:bodyPr wrap="none" anchor="ctr"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0" name="Line 52"/>
            <p:cNvSpPr>
              <a:spLocks noChangeShapeType="1"/>
            </p:cNvSpPr>
            <p:nvPr/>
          </p:nvSpPr>
          <p:spPr bwMode="auto">
            <a:xfrm>
              <a:off x="1739900" y="4819650"/>
              <a:ext cx="76200" cy="1524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1" name="Line 53"/>
            <p:cNvSpPr>
              <a:spLocks noChangeShapeType="1"/>
            </p:cNvSpPr>
            <p:nvPr/>
          </p:nvSpPr>
          <p:spPr bwMode="auto">
            <a:xfrm>
              <a:off x="1543050" y="5830888"/>
              <a:ext cx="238125" cy="635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arrow" w="med" len="sm"/>
            </a:ln>
          </p:spPr>
          <p:txBody>
            <a:bodyPr wrap="none" anchor="ctr"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2" name="AutoShape 58"/>
            <p:cNvSpPr>
              <a:spLocks noChangeArrowheads="1"/>
            </p:cNvSpPr>
            <p:nvPr/>
          </p:nvSpPr>
          <p:spPr bwMode="auto">
            <a:xfrm>
              <a:off x="3910013" y="5226050"/>
              <a:ext cx="1323975" cy="387350"/>
            </a:xfrm>
            <a:prstGeom prst="rightArrow">
              <a:avLst>
                <a:gd name="adj1" fmla="val 50000"/>
                <a:gd name="adj2" fmla="val 85451"/>
              </a:avLst>
            </a:prstGeom>
            <a:solidFill>
              <a:srgbClr val="003399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64" name="TextBox 63"/>
          <p:cNvSpPr txBox="1"/>
          <p:nvPr/>
        </p:nvSpPr>
        <p:spPr>
          <a:xfrm>
            <a:off x="528457" y="1289136"/>
            <a:ext cx="7931150" cy="461665"/>
          </a:xfrm>
          <a:prstGeom prst="rect">
            <a:avLst/>
          </a:prstGeom>
          <a:solidFill>
            <a:srgbClr val="FFFFCC"/>
          </a:solidFill>
          <a:ln>
            <a:solidFill>
              <a:schemeClr val="accent1"/>
            </a:solidFill>
          </a:ln>
        </p:spPr>
        <p:txBody>
          <a:bodyPr wrap="square" lIns="0" tIns="0" rIns="0" bIns="0" rtlCol="0">
            <a:spAutoFit/>
          </a:bodyPr>
          <a:lstStyle/>
          <a:p>
            <a:pPr marL="112713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Prior to Challenger, it was believed that the secondary O-ring would be in position to be forced into the extrusion gap via “pressure assist”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508162" y="3742579"/>
            <a:ext cx="8195889" cy="692497"/>
          </a:xfrm>
          <a:prstGeom prst="rect">
            <a:avLst/>
          </a:prstGeom>
          <a:solidFill>
            <a:srgbClr val="CCECFF"/>
          </a:solidFill>
          <a:ln>
            <a:solidFill>
              <a:schemeClr val="accent1"/>
            </a:solidFill>
          </a:ln>
        </p:spPr>
        <p:txBody>
          <a:bodyPr wrap="square" lIns="0" tIns="0" rIns="0" bIns="0" rtlCol="0">
            <a:spAutoFit/>
          </a:bodyPr>
          <a:lstStyle/>
          <a:p>
            <a:pPr marL="112713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After Challenger, it was learned that design changes to create ever greater O-ring squeeze could result in “4-wall” contact resulting in potential blow-by of both the primary and secondary O-rings </a:t>
            </a:r>
            <a:r>
              <a:rPr kumimoji="0" lang="en-US" sz="1500" b="0" i="1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at any temperature</a:t>
            </a:r>
            <a:endParaRPr kumimoji="0" lang="en-US" sz="1500" b="0" i="0" u="none" strike="noStrike" kern="1200" cap="none" spc="0" normalizeH="0" baseline="0" noProof="0" dirty="0">
              <a:ln>
                <a:noFill/>
              </a:ln>
              <a:solidFill>
                <a:srgbClr val="004148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66" name="Group 65"/>
          <p:cNvGrpSpPr/>
          <p:nvPr/>
        </p:nvGrpSpPr>
        <p:grpSpPr>
          <a:xfrm>
            <a:off x="511203" y="4498495"/>
            <a:ext cx="8137525" cy="2078037"/>
            <a:chOff x="502577" y="4584760"/>
            <a:chExt cx="8137525" cy="2078037"/>
          </a:xfrm>
        </p:grpSpPr>
        <p:sp>
          <p:nvSpPr>
            <p:cNvPr id="7" name="Freeform 4"/>
            <p:cNvSpPr>
              <a:spLocks/>
            </p:cNvSpPr>
            <p:nvPr/>
          </p:nvSpPr>
          <p:spPr bwMode="auto">
            <a:xfrm>
              <a:off x="5231740" y="4935597"/>
              <a:ext cx="3148012" cy="652463"/>
            </a:xfrm>
            <a:custGeom>
              <a:avLst/>
              <a:gdLst>
                <a:gd name="T0" fmla="*/ 2147483647 w 1983"/>
                <a:gd name="T1" fmla="*/ 0 h 411"/>
                <a:gd name="T2" fmla="*/ 2147483647 w 1983"/>
                <a:gd name="T3" fmla="*/ 2147483647 h 411"/>
                <a:gd name="T4" fmla="*/ 2147483647 w 1983"/>
                <a:gd name="T5" fmla="*/ 2147483647 h 411"/>
                <a:gd name="T6" fmla="*/ 2147483647 w 1983"/>
                <a:gd name="T7" fmla="*/ 2147483647 h 411"/>
                <a:gd name="T8" fmla="*/ 2147483647 w 1983"/>
                <a:gd name="T9" fmla="*/ 2147483647 h 411"/>
                <a:gd name="T10" fmla="*/ 2147483647 w 1983"/>
                <a:gd name="T11" fmla="*/ 2147483647 h 411"/>
                <a:gd name="T12" fmla="*/ 2147483647 w 1983"/>
                <a:gd name="T13" fmla="*/ 2147483647 h 411"/>
                <a:gd name="T14" fmla="*/ 2147483647 w 1983"/>
                <a:gd name="T15" fmla="*/ 2147483647 h 411"/>
                <a:gd name="T16" fmla="*/ 2147483647 w 1983"/>
                <a:gd name="T17" fmla="*/ 2147483647 h 411"/>
                <a:gd name="T18" fmla="*/ 2147483647 w 1983"/>
                <a:gd name="T19" fmla="*/ 2147483647 h 411"/>
                <a:gd name="T20" fmla="*/ 2147483647 w 1983"/>
                <a:gd name="T21" fmla="*/ 2147483647 h 411"/>
                <a:gd name="T22" fmla="*/ 2147483647 w 1983"/>
                <a:gd name="T23" fmla="*/ 2147483647 h 411"/>
                <a:gd name="T24" fmla="*/ 2147483647 w 1983"/>
                <a:gd name="T25" fmla="*/ 2147483647 h 411"/>
                <a:gd name="T26" fmla="*/ 2147483647 w 1983"/>
                <a:gd name="T27" fmla="*/ 2147483647 h 411"/>
                <a:gd name="T28" fmla="*/ 2147483647 w 1983"/>
                <a:gd name="T29" fmla="*/ 2147483647 h 411"/>
                <a:gd name="T30" fmla="*/ 2147483647 w 1983"/>
                <a:gd name="T31" fmla="*/ 2147483647 h 411"/>
                <a:gd name="T32" fmla="*/ 2147483647 w 1983"/>
                <a:gd name="T33" fmla="*/ 2147483647 h 411"/>
                <a:gd name="T34" fmla="*/ 0 w 1983"/>
                <a:gd name="T35" fmla="*/ 2147483647 h 411"/>
                <a:gd name="T36" fmla="*/ 2147483647 w 1983"/>
                <a:gd name="T37" fmla="*/ 2147483647 h 411"/>
                <a:gd name="T38" fmla="*/ 2147483647 w 1983"/>
                <a:gd name="T39" fmla="*/ 2147483647 h 411"/>
                <a:gd name="T40" fmla="*/ 2147483647 w 1983"/>
                <a:gd name="T41" fmla="*/ 0 h 411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1983"/>
                <a:gd name="T64" fmla="*/ 0 h 411"/>
                <a:gd name="T65" fmla="*/ 1983 w 1983"/>
                <a:gd name="T66" fmla="*/ 411 h 411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1983" h="411">
                  <a:moveTo>
                    <a:pt x="27" y="0"/>
                  </a:moveTo>
                  <a:lnTo>
                    <a:pt x="1968" y="3"/>
                  </a:lnTo>
                  <a:lnTo>
                    <a:pt x="1926" y="51"/>
                  </a:lnTo>
                  <a:lnTo>
                    <a:pt x="1983" y="84"/>
                  </a:lnTo>
                  <a:lnTo>
                    <a:pt x="1953" y="129"/>
                  </a:lnTo>
                  <a:lnTo>
                    <a:pt x="1788" y="129"/>
                  </a:lnTo>
                  <a:lnTo>
                    <a:pt x="1686" y="129"/>
                  </a:lnTo>
                  <a:lnTo>
                    <a:pt x="1644" y="129"/>
                  </a:lnTo>
                  <a:lnTo>
                    <a:pt x="1608" y="159"/>
                  </a:lnTo>
                  <a:lnTo>
                    <a:pt x="1605" y="186"/>
                  </a:lnTo>
                  <a:lnTo>
                    <a:pt x="1605" y="411"/>
                  </a:lnTo>
                  <a:lnTo>
                    <a:pt x="408" y="408"/>
                  </a:lnTo>
                  <a:lnTo>
                    <a:pt x="408" y="174"/>
                  </a:lnTo>
                  <a:lnTo>
                    <a:pt x="393" y="150"/>
                  </a:lnTo>
                  <a:lnTo>
                    <a:pt x="375" y="138"/>
                  </a:lnTo>
                  <a:lnTo>
                    <a:pt x="354" y="129"/>
                  </a:lnTo>
                  <a:lnTo>
                    <a:pt x="21" y="129"/>
                  </a:lnTo>
                  <a:lnTo>
                    <a:pt x="0" y="90"/>
                  </a:lnTo>
                  <a:lnTo>
                    <a:pt x="51" y="57"/>
                  </a:lnTo>
                  <a:lnTo>
                    <a:pt x="18" y="30"/>
                  </a:lnTo>
                  <a:lnTo>
                    <a:pt x="27" y="0"/>
                  </a:lnTo>
                  <a:close/>
                </a:path>
              </a:pathLst>
            </a:custGeom>
            <a:gradFill rotWithShape="0">
              <a:gsLst>
                <a:gs pos="0">
                  <a:srgbClr val="CC0000"/>
                </a:gs>
                <a:gs pos="100000">
                  <a:srgbClr val="FFFF99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" name="Freeform 5"/>
            <p:cNvSpPr>
              <a:spLocks/>
            </p:cNvSpPr>
            <p:nvPr/>
          </p:nvSpPr>
          <p:spPr bwMode="auto">
            <a:xfrm>
              <a:off x="807377" y="5002272"/>
              <a:ext cx="1390650" cy="590550"/>
            </a:xfrm>
            <a:custGeom>
              <a:avLst/>
              <a:gdLst>
                <a:gd name="T0" fmla="*/ 2147483647 w 876"/>
                <a:gd name="T1" fmla="*/ 0 h 372"/>
                <a:gd name="T2" fmla="*/ 2147483647 w 876"/>
                <a:gd name="T3" fmla="*/ 2147483647 h 372"/>
                <a:gd name="T4" fmla="*/ 2147483647 w 876"/>
                <a:gd name="T5" fmla="*/ 2147483647 h 372"/>
                <a:gd name="T6" fmla="*/ 2147483647 w 876"/>
                <a:gd name="T7" fmla="*/ 2147483647 h 372"/>
                <a:gd name="T8" fmla="*/ 2147483647 w 876"/>
                <a:gd name="T9" fmla="*/ 2147483647 h 372"/>
                <a:gd name="T10" fmla="*/ 2147483647 w 876"/>
                <a:gd name="T11" fmla="*/ 2147483647 h 372"/>
                <a:gd name="T12" fmla="*/ 2147483647 w 876"/>
                <a:gd name="T13" fmla="*/ 2147483647 h 372"/>
                <a:gd name="T14" fmla="*/ 2147483647 w 876"/>
                <a:gd name="T15" fmla="*/ 2147483647 h 372"/>
                <a:gd name="T16" fmla="*/ 2147483647 w 876"/>
                <a:gd name="T17" fmla="*/ 2147483647 h 372"/>
                <a:gd name="T18" fmla="*/ 2147483647 w 876"/>
                <a:gd name="T19" fmla="*/ 2147483647 h 372"/>
                <a:gd name="T20" fmla="*/ 2147483647 w 876"/>
                <a:gd name="T21" fmla="*/ 2147483647 h 372"/>
                <a:gd name="T22" fmla="*/ 2147483647 w 876"/>
                <a:gd name="T23" fmla="*/ 2147483647 h 372"/>
                <a:gd name="T24" fmla="*/ 0 w 876"/>
                <a:gd name="T25" fmla="*/ 2147483647 h 372"/>
                <a:gd name="T26" fmla="*/ 2147483647 w 876"/>
                <a:gd name="T27" fmla="*/ 2147483647 h 372"/>
                <a:gd name="T28" fmla="*/ 2147483647 w 876"/>
                <a:gd name="T29" fmla="*/ 0 h 372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876"/>
                <a:gd name="T46" fmla="*/ 0 h 372"/>
                <a:gd name="T47" fmla="*/ 876 w 876"/>
                <a:gd name="T48" fmla="*/ 372 h 372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876" h="372">
                  <a:moveTo>
                    <a:pt x="24" y="0"/>
                  </a:moveTo>
                  <a:lnTo>
                    <a:pt x="876" y="6"/>
                  </a:lnTo>
                  <a:lnTo>
                    <a:pt x="804" y="54"/>
                  </a:lnTo>
                  <a:lnTo>
                    <a:pt x="639" y="138"/>
                  </a:lnTo>
                  <a:lnTo>
                    <a:pt x="522" y="249"/>
                  </a:lnTo>
                  <a:lnTo>
                    <a:pt x="474" y="336"/>
                  </a:lnTo>
                  <a:lnTo>
                    <a:pt x="441" y="372"/>
                  </a:lnTo>
                  <a:lnTo>
                    <a:pt x="405" y="369"/>
                  </a:lnTo>
                  <a:lnTo>
                    <a:pt x="408" y="129"/>
                  </a:lnTo>
                  <a:lnTo>
                    <a:pt x="393" y="102"/>
                  </a:lnTo>
                  <a:lnTo>
                    <a:pt x="357" y="78"/>
                  </a:lnTo>
                  <a:lnTo>
                    <a:pt x="24" y="75"/>
                  </a:lnTo>
                  <a:lnTo>
                    <a:pt x="0" y="42"/>
                  </a:lnTo>
                  <a:lnTo>
                    <a:pt x="24" y="30"/>
                  </a:lnTo>
                  <a:lnTo>
                    <a:pt x="24" y="0"/>
                  </a:lnTo>
                  <a:close/>
                </a:path>
              </a:pathLst>
            </a:custGeom>
            <a:gradFill rotWithShape="0">
              <a:gsLst>
                <a:gs pos="0">
                  <a:srgbClr val="CC0000"/>
                </a:gs>
                <a:gs pos="100000">
                  <a:srgbClr val="FFFF99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pic>
          <p:nvPicPr>
            <p:cNvPr id="9" name="Picture 8" descr="4-wall blow-by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928527" y="4745097"/>
              <a:ext cx="3711575" cy="17192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" name="Picture 9" descr="4-wall contact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502577" y="4730810"/>
              <a:ext cx="3711575" cy="17192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" name="Rectangle 11"/>
            <p:cNvSpPr>
              <a:spLocks noChangeArrowheads="1"/>
            </p:cNvSpPr>
            <p:nvPr/>
          </p:nvSpPr>
          <p:spPr bwMode="auto">
            <a:xfrm>
              <a:off x="1099477" y="6472297"/>
              <a:ext cx="2743200" cy="152400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marL="0" marR="0" lvl="0" indent="0" algn="ctr" defTabSz="4572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O-ring as Pressurization Begins: 4-wall Contact</a:t>
              </a:r>
              <a:endPara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4C5931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" name="Rectangle 12"/>
            <p:cNvSpPr>
              <a:spLocks noChangeArrowheads="1"/>
            </p:cNvSpPr>
            <p:nvPr/>
          </p:nvSpPr>
          <p:spPr bwMode="auto">
            <a:xfrm>
              <a:off x="5233327" y="6434197"/>
              <a:ext cx="3200400" cy="228600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marL="0" marR="0" lvl="0" indent="0" algn="ctr" defTabSz="4572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O-ring After Pressurization: Blow-by Occurs</a:t>
              </a:r>
            </a:p>
          </p:txBody>
        </p:sp>
        <p:sp>
          <p:nvSpPr>
            <p:cNvPr id="13" name="Line 15"/>
            <p:cNvSpPr>
              <a:spLocks noChangeShapeType="1"/>
            </p:cNvSpPr>
            <p:nvPr/>
          </p:nvSpPr>
          <p:spPr bwMode="auto">
            <a:xfrm>
              <a:off x="1802176" y="5174516"/>
              <a:ext cx="358775" cy="31591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arrow" w="med" len="med"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" name="Line 16"/>
            <p:cNvSpPr>
              <a:spLocks noChangeShapeType="1"/>
            </p:cNvSpPr>
            <p:nvPr/>
          </p:nvSpPr>
          <p:spPr bwMode="auto">
            <a:xfrm>
              <a:off x="1515402" y="5027672"/>
              <a:ext cx="239713" cy="6826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arrow" w="med" len="med"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5" name="Line 17"/>
            <p:cNvSpPr>
              <a:spLocks noChangeShapeType="1"/>
            </p:cNvSpPr>
            <p:nvPr/>
          </p:nvSpPr>
          <p:spPr bwMode="auto">
            <a:xfrm>
              <a:off x="1416977" y="5081647"/>
              <a:ext cx="166688" cy="14763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arrow" w="med" len="med"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6" name="Rectangle 18"/>
            <p:cNvSpPr>
              <a:spLocks noChangeArrowheads="1"/>
            </p:cNvSpPr>
            <p:nvPr/>
          </p:nvSpPr>
          <p:spPr bwMode="auto">
            <a:xfrm>
              <a:off x="1776775" y="5542022"/>
              <a:ext cx="1195388" cy="365125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marL="0" marR="0" lvl="0" indent="0" algn="ctr" defTabSz="4572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Resultant:  </a:t>
              </a:r>
            </a:p>
            <a:p>
              <a:pPr marL="0" marR="0" lvl="0" indent="0" algn="ctr" defTabSz="4572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Push O-ring down</a:t>
              </a:r>
              <a:endPara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4C5931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7" name="Line 19"/>
            <p:cNvSpPr>
              <a:spLocks noChangeShapeType="1"/>
            </p:cNvSpPr>
            <p:nvPr/>
          </p:nvSpPr>
          <p:spPr bwMode="auto">
            <a:xfrm flipH="1" flipV="1">
              <a:off x="1099477" y="4833997"/>
              <a:ext cx="133350" cy="2286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8" name="Rectangle 20"/>
            <p:cNvSpPr>
              <a:spLocks noChangeArrowheads="1"/>
            </p:cNvSpPr>
            <p:nvPr/>
          </p:nvSpPr>
          <p:spPr bwMode="auto">
            <a:xfrm>
              <a:off x="694665" y="4638735"/>
              <a:ext cx="838200" cy="152400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marL="0" marR="0" lvl="0" indent="0" algn="ctr" defTabSz="4572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Hot Motor Gases</a:t>
              </a:r>
              <a:endPara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4C5931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9" name="Line 25"/>
            <p:cNvSpPr>
              <a:spLocks noChangeShapeType="1"/>
            </p:cNvSpPr>
            <p:nvPr/>
          </p:nvSpPr>
          <p:spPr bwMode="auto">
            <a:xfrm>
              <a:off x="6077877" y="5024497"/>
              <a:ext cx="230188" cy="12541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arrow" w="med" len="med"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0" name="Line 26"/>
            <p:cNvSpPr>
              <a:spLocks noChangeShapeType="1"/>
            </p:cNvSpPr>
            <p:nvPr/>
          </p:nvSpPr>
          <p:spPr bwMode="auto">
            <a:xfrm>
              <a:off x="5938177" y="5097522"/>
              <a:ext cx="147638" cy="15398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arrow" w="med" len="med"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1" name="Line 27"/>
            <p:cNvSpPr>
              <a:spLocks noChangeShapeType="1"/>
            </p:cNvSpPr>
            <p:nvPr/>
          </p:nvSpPr>
          <p:spPr bwMode="auto">
            <a:xfrm flipH="1" flipV="1">
              <a:off x="5576227" y="4772085"/>
              <a:ext cx="76200" cy="27305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2" name="Rectangle 28"/>
            <p:cNvSpPr>
              <a:spLocks noChangeArrowheads="1"/>
            </p:cNvSpPr>
            <p:nvPr/>
          </p:nvSpPr>
          <p:spPr bwMode="auto">
            <a:xfrm>
              <a:off x="5163477" y="4586347"/>
              <a:ext cx="838200" cy="152400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marL="0" marR="0" lvl="0" indent="0" algn="ctr" defTabSz="4572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Hot Motor Gases</a:t>
              </a:r>
              <a:endPara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4C5931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3" name="Line 29"/>
            <p:cNvSpPr>
              <a:spLocks noChangeShapeType="1"/>
            </p:cNvSpPr>
            <p:nvPr/>
          </p:nvSpPr>
          <p:spPr bwMode="auto">
            <a:xfrm flipV="1">
              <a:off x="1067727" y="5068947"/>
              <a:ext cx="309563" cy="158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arrow" w="med" len="med"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4" name="Line 30"/>
            <p:cNvSpPr>
              <a:spLocks noChangeShapeType="1"/>
            </p:cNvSpPr>
            <p:nvPr/>
          </p:nvSpPr>
          <p:spPr bwMode="auto">
            <a:xfrm flipV="1">
              <a:off x="5411127" y="5045135"/>
              <a:ext cx="493713" cy="158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arrow" w="med" len="med"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5" name="Line 31"/>
            <p:cNvSpPr>
              <a:spLocks noChangeShapeType="1"/>
            </p:cNvSpPr>
            <p:nvPr/>
          </p:nvSpPr>
          <p:spPr bwMode="auto">
            <a:xfrm flipV="1">
              <a:off x="6379502" y="5026085"/>
              <a:ext cx="452438" cy="158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arrow" w="med" len="med"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6" name="Line 32"/>
            <p:cNvSpPr>
              <a:spLocks noChangeShapeType="1"/>
            </p:cNvSpPr>
            <p:nvPr/>
          </p:nvSpPr>
          <p:spPr bwMode="auto">
            <a:xfrm flipV="1">
              <a:off x="7112927" y="5035610"/>
              <a:ext cx="452438" cy="158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arrow" w="med" len="med"/>
            </a:ln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7" name="Rectangle 33"/>
            <p:cNvSpPr>
              <a:spLocks noChangeArrowheads="1"/>
            </p:cNvSpPr>
            <p:nvPr/>
          </p:nvSpPr>
          <p:spPr bwMode="auto">
            <a:xfrm>
              <a:off x="6555715" y="4584760"/>
              <a:ext cx="838200" cy="152400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marL="0" marR="0" lvl="0" indent="0" algn="ctr" defTabSz="4572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Blow-by</a:t>
              </a:r>
              <a:endPara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4C5931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8" name="Line 34"/>
            <p:cNvSpPr>
              <a:spLocks noChangeShapeType="1"/>
            </p:cNvSpPr>
            <p:nvPr/>
          </p:nvSpPr>
          <p:spPr bwMode="auto">
            <a:xfrm flipH="1" flipV="1">
              <a:off x="7017677" y="4797485"/>
              <a:ext cx="241300" cy="2413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9" name="Line 35"/>
            <p:cNvSpPr>
              <a:spLocks noChangeShapeType="1"/>
            </p:cNvSpPr>
            <p:nvPr/>
          </p:nvSpPr>
          <p:spPr bwMode="auto">
            <a:xfrm flipV="1">
              <a:off x="6589052" y="4797485"/>
              <a:ext cx="333375" cy="2286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0" name="Line 54"/>
            <p:cNvSpPr>
              <a:spLocks noChangeShapeType="1"/>
            </p:cNvSpPr>
            <p:nvPr/>
          </p:nvSpPr>
          <p:spPr bwMode="auto">
            <a:xfrm flipH="1" flipV="1">
              <a:off x="8254340" y="4697472"/>
              <a:ext cx="6350" cy="23018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triangle" w="sm" len="sm"/>
              <a:tailEnd type="none" w="sm" len="sm"/>
            </a:ln>
          </p:spPr>
          <p:txBody>
            <a:bodyPr wrap="none" anchor="ctr"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1" name="Line 55"/>
            <p:cNvSpPr>
              <a:spLocks noChangeShapeType="1"/>
            </p:cNvSpPr>
            <p:nvPr/>
          </p:nvSpPr>
          <p:spPr bwMode="auto">
            <a:xfrm flipV="1">
              <a:off x="8259102" y="5132447"/>
              <a:ext cx="0" cy="2286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triangle" w="sm" len="sm"/>
            </a:ln>
          </p:spPr>
          <p:txBody>
            <a:bodyPr wrap="none" anchor="ctr"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2" name="Rectangle 56"/>
            <p:cNvSpPr>
              <a:spLocks noChangeArrowheads="1"/>
            </p:cNvSpPr>
            <p:nvPr/>
          </p:nvSpPr>
          <p:spPr bwMode="auto">
            <a:xfrm>
              <a:off x="7992401" y="5378510"/>
              <a:ext cx="568325" cy="341312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marL="0" marR="0" lvl="0" indent="0" algn="ctr" defTabSz="4572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Joint Gap</a:t>
              </a:r>
            </a:p>
            <a:p>
              <a:pPr marL="0" marR="0" lvl="0" indent="0" algn="ctr" defTabSz="4572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(widens)</a:t>
              </a:r>
            </a:p>
          </p:txBody>
        </p:sp>
        <p:sp>
          <p:nvSpPr>
            <p:cNvPr id="33" name="AutoShape 57"/>
            <p:cNvSpPr>
              <a:spLocks noChangeArrowheads="1"/>
            </p:cNvSpPr>
            <p:nvPr/>
          </p:nvSpPr>
          <p:spPr bwMode="auto">
            <a:xfrm>
              <a:off x="3936340" y="5392797"/>
              <a:ext cx="1323975" cy="387350"/>
            </a:xfrm>
            <a:prstGeom prst="rightArrow">
              <a:avLst>
                <a:gd name="adj1" fmla="val 50000"/>
                <a:gd name="adj2" fmla="val 85451"/>
              </a:avLst>
            </a:prstGeom>
            <a:solidFill>
              <a:srgbClr val="003399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70" name="Straight Arrow Connector 69"/>
            <p:cNvCxnSpPr/>
            <p:nvPr/>
          </p:nvCxnSpPr>
          <p:spPr>
            <a:xfrm>
              <a:off x="1067727" y="5667435"/>
              <a:ext cx="420124" cy="0"/>
            </a:xfrm>
            <a:prstGeom prst="straightConnector1">
              <a:avLst/>
            </a:prstGeom>
            <a:ln>
              <a:solidFill>
                <a:srgbClr val="0066F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Arrow Connector 71"/>
            <p:cNvCxnSpPr/>
            <p:nvPr/>
          </p:nvCxnSpPr>
          <p:spPr>
            <a:xfrm>
              <a:off x="2478451" y="4737160"/>
              <a:ext cx="0" cy="265112"/>
            </a:xfrm>
            <a:prstGeom prst="straightConnector1">
              <a:avLst/>
            </a:prstGeom>
            <a:ln>
              <a:solidFill>
                <a:srgbClr val="0066F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Arrow Connector 73"/>
            <p:cNvCxnSpPr/>
            <p:nvPr/>
          </p:nvCxnSpPr>
          <p:spPr>
            <a:xfrm flipH="1">
              <a:off x="3316651" y="5667435"/>
              <a:ext cx="340949" cy="0"/>
            </a:xfrm>
            <a:prstGeom prst="straightConnector1">
              <a:avLst/>
            </a:prstGeom>
            <a:ln>
              <a:solidFill>
                <a:srgbClr val="0066F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Arrow Connector 78"/>
            <p:cNvCxnSpPr/>
            <p:nvPr/>
          </p:nvCxnSpPr>
          <p:spPr>
            <a:xfrm>
              <a:off x="2374469" y="6021884"/>
              <a:ext cx="0" cy="310551"/>
            </a:xfrm>
            <a:prstGeom prst="straightConnector1">
              <a:avLst/>
            </a:prstGeom>
            <a:ln>
              <a:solidFill>
                <a:srgbClr val="0066FF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7" name="Date Placeholder 2">
            <a:extLst>
              <a:ext uri="{FF2B5EF4-FFF2-40B4-BE49-F238E27FC236}">
                <a16:creationId xmlns:a16="http://schemas.microsoft.com/office/drawing/2014/main" id="{F003E98D-5395-2249-A167-DD78E27875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555552"/>
            <a:ext cx="2057400" cy="286244"/>
          </a:xfrm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12A79E2-1B48-42D8-BAFC-84019BDD515E}" type="datetime1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F9F9F9"/>
                </a:solidFill>
                <a:effectLst/>
                <a:uLnTx/>
                <a:uFillTx/>
                <a:latin typeface="Tw Cen MT Condensed" panose="020B0606020104020203" pitchFamily="34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12/7/2022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F9F9F9"/>
              </a:solidFill>
              <a:effectLst/>
              <a:uLnTx/>
              <a:uFillTx/>
              <a:latin typeface="Tw Cen MT Condensed" panose="020B0606020104020203" pitchFamily="34" charset="0"/>
              <a:ea typeface="+mn-ea"/>
              <a:cs typeface="+mn-cs"/>
            </a:endParaRPr>
          </a:p>
        </p:txBody>
      </p:sp>
      <p:sp>
        <p:nvSpPr>
          <p:cNvPr id="68" name="Slide Number Placeholder 4">
            <a:extLst>
              <a:ext uri="{FF2B5EF4-FFF2-40B4-BE49-F238E27FC236}">
                <a16:creationId xmlns:a16="http://schemas.microsoft.com/office/drawing/2014/main" id="{9CB1A97B-E5FB-004A-A421-EB82A73D70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555552"/>
            <a:ext cx="2057400" cy="286244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A9F85A-B0EB-4EE7-8A19-3E7722CDE656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F9F9F9"/>
                </a:solidFill>
                <a:effectLst/>
                <a:uLnTx/>
                <a:uFillTx/>
                <a:latin typeface="Tw Cen MT Condensed" panose="020B0606020104020203" pitchFamily="34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F9F9F9"/>
              </a:solidFill>
              <a:effectLst/>
              <a:uLnTx/>
              <a:uFillTx/>
              <a:latin typeface="Tw Cen MT Condensed" panose="020B0606020104020203" pitchFamily="34" charset="0"/>
              <a:ea typeface="+mn-ea"/>
              <a:cs typeface="+mn-cs"/>
            </a:endParaRPr>
          </a:p>
        </p:txBody>
      </p:sp>
      <p:pic>
        <p:nvPicPr>
          <p:cNvPr id="4" name="Picture 3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08F0B245-EF75-3EB4-1910-8009C760919F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245" y="180456"/>
            <a:ext cx="1486968" cy="330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3998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945" y="498763"/>
            <a:ext cx="7886700" cy="654470"/>
          </a:xfrm>
        </p:spPr>
        <p:txBody>
          <a:bodyPr>
            <a:norm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Outcomes for Various Putty Configurations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1762083"/>
              </p:ext>
            </p:extLst>
          </p:nvPr>
        </p:nvGraphicFramePr>
        <p:xfrm>
          <a:off x="715993" y="1152578"/>
          <a:ext cx="7789652" cy="53746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0185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070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3490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2913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Event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Frequency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Primary Seal Outcome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Secondary Seal</a:t>
                      </a:r>
                      <a:r>
                        <a:rPr lang="en-US" sz="1600" baseline="0" dirty="0"/>
                        <a:t> Outcome</a:t>
                      </a:r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500" i="1" dirty="0"/>
                        <a:t>No </a:t>
                      </a:r>
                      <a:r>
                        <a:rPr lang="en-US" sz="1500" i="0" dirty="0"/>
                        <a:t>gas paths</a:t>
                      </a:r>
                      <a:r>
                        <a:rPr lang="en-US" sz="1500" i="0" baseline="0" dirty="0"/>
                        <a:t> </a:t>
                      </a:r>
                      <a:r>
                        <a:rPr lang="en-US" sz="1500" baseline="0" dirty="0"/>
                        <a:t>in putty</a:t>
                      </a:r>
                    </a:p>
                    <a:p>
                      <a:r>
                        <a:rPr lang="en-US" sz="1500" baseline="0" dirty="0">
                          <a:solidFill>
                            <a:srgbClr val="0066FF"/>
                          </a:solidFill>
                        </a:rPr>
                        <a:t>(Unknown that putty could hold pressure)</a:t>
                      </a:r>
                      <a:endParaRPr lang="en-US" sz="1500" dirty="0">
                        <a:solidFill>
                          <a:srgbClr val="0066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rgbClr val="0066FF"/>
                          </a:solidFill>
                        </a:rPr>
                        <a:t>140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500" dirty="0"/>
                        <a:t>No</a:t>
                      </a:r>
                      <a:r>
                        <a:rPr lang="en-US" sz="1500" baseline="0" dirty="0"/>
                        <a:t> hot gas to O-ring, system seals at any temperature</a:t>
                      </a:r>
                      <a:endParaRPr lang="en-US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500" dirty="0"/>
                        <a:t>No hot</a:t>
                      </a:r>
                      <a:r>
                        <a:rPr lang="en-US" sz="1500" baseline="0" dirty="0"/>
                        <a:t> gas to O-ring, system seals at any temperature</a:t>
                      </a:r>
                      <a:endParaRPr lang="en-US" sz="15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500" dirty="0"/>
                        <a:t>Gas paths with </a:t>
                      </a:r>
                      <a:r>
                        <a:rPr lang="en-US" sz="1500" i="1" dirty="0"/>
                        <a:t>instant pressure </a:t>
                      </a:r>
                      <a:r>
                        <a:rPr lang="en-US" sz="1500" dirty="0"/>
                        <a:t>to primary</a:t>
                      </a:r>
                      <a:br>
                        <a:rPr lang="en-US" sz="1500" dirty="0"/>
                      </a:br>
                      <a:r>
                        <a:rPr lang="en-US" sz="1500" dirty="0"/>
                        <a:t>O-ring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/>
                        <a:t>5</a:t>
                      </a:r>
                    </a:p>
                    <a:p>
                      <a:pPr algn="ctr"/>
                      <a:r>
                        <a:rPr lang="en-US" sz="1200" dirty="0"/>
                        <a:t>STS-2</a:t>
                      </a:r>
                      <a:r>
                        <a:rPr lang="en-US" sz="1200" baseline="0" dirty="0"/>
                        <a:t> at 70</a:t>
                      </a:r>
                      <a:r>
                        <a:rPr lang="en-US" sz="1200" baseline="0" dirty="0">
                          <a:latin typeface="Arial"/>
                          <a:cs typeface="Arial"/>
                        </a:rPr>
                        <a:t>°</a:t>
                      </a:r>
                      <a:r>
                        <a:rPr lang="en-US" sz="1200" baseline="0" dirty="0"/>
                        <a:t>F</a:t>
                      </a:r>
                    </a:p>
                    <a:p>
                      <a:pPr algn="ctr"/>
                      <a:r>
                        <a:rPr lang="en-US" sz="1200" baseline="0" dirty="0"/>
                        <a:t>STS-41B at 57</a:t>
                      </a:r>
                      <a:r>
                        <a:rPr lang="en-US" sz="1200" baseline="0" dirty="0">
                          <a:latin typeface="Arial"/>
                          <a:cs typeface="Arial"/>
                        </a:rPr>
                        <a:t>°</a:t>
                      </a:r>
                      <a:r>
                        <a:rPr lang="en-US" sz="1200" baseline="0" dirty="0"/>
                        <a:t>F</a:t>
                      </a:r>
                    </a:p>
                    <a:p>
                      <a:pPr algn="ctr"/>
                      <a:r>
                        <a:rPr lang="en-US" sz="1200" baseline="0" dirty="0"/>
                        <a:t>STS-41C at 63</a:t>
                      </a:r>
                      <a:r>
                        <a:rPr lang="en-US" sz="1200" baseline="0" dirty="0">
                          <a:latin typeface="Arial"/>
                          <a:cs typeface="Arial"/>
                        </a:rPr>
                        <a:t>°</a:t>
                      </a:r>
                      <a:r>
                        <a:rPr lang="en-US" sz="1200" baseline="0" dirty="0"/>
                        <a:t>F</a:t>
                      </a:r>
                    </a:p>
                    <a:p>
                      <a:pPr algn="ctr"/>
                      <a:r>
                        <a:rPr lang="en-US" sz="1200" baseline="0" dirty="0"/>
                        <a:t>STS-41D at 70</a:t>
                      </a:r>
                      <a:r>
                        <a:rPr lang="en-US" sz="1200" baseline="0" dirty="0">
                          <a:latin typeface="Arial"/>
                          <a:cs typeface="Arial"/>
                        </a:rPr>
                        <a:t>°</a:t>
                      </a:r>
                      <a:r>
                        <a:rPr lang="en-US" sz="1200" baseline="0" dirty="0"/>
                        <a:t>F</a:t>
                      </a:r>
                    </a:p>
                    <a:p>
                      <a:pPr algn="ctr"/>
                      <a:r>
                        <a:rPr lang="en-US" sz="1200" baseline="0" dirty="0"/>
                        <a:t>STS-61C at 58</a:t>
                      </a:r>
                      <a:r>
                        <a:rPr lang="en-US" sz="1200" baseline="0" dirty="0">
                          <a:latin typeface="Arial"/>
                          <a:cs typeface="Arial"/>
                        </a:rPr>
                        <a:t>°</a:t>
                      </a:r>
                      <a:r>
                        <a:rPr lang="en-US" sz="1200" baseline="0" dirty="0"/>
                        <a:t>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500" dirty="0"/>
                        <a:t>Impingement</a:t>
                      </a:r>
                      <a:r>
                        <a:rPr lang="en-US" sz="1500" baseline="0" dirty="0"/>
                        <a:t> erosion on primary O-ring.  Seals will function well below 30</a:t>
                      </a:r>
                      <a:r>
                        <a:rPr lang="en-US" sz="1500" baseline="0" dirty="0">
                          <a:latin typeface="Arial"/>
                          <a:cs typeface="Arial"/>
                        </a:rPr>
                        <a:t>°</a:t>
                      </a:r>
                      <a:r>
                        <a:rPr lang="en-US" sz="1500" baseline="0" dirty="0"/>
                        <a:t>F.  Bounded and self- limiting condition.</a:t>
                      </a:r>
                      <a:endParaRPr lang="en-US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500" dirty="0"/>
                        <a:t>No gas to the secondary seal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dirty="0"/>
                        <a:t>Gas paths with </a:t>
                      </a:r>
                      <a:r>
                        <a:rPr lang="en-US" sz="1500" i="1" dirty="0"/>
                        <a:t>instant</a:t>
                      </a:r>
                      <a:r>
                        <a:rPr lang="en-US" sz="1500" i="1" baseline="0" dirty="0"/>
                        <a:t> pressure </a:t>
                      </a:r>
                      <a:r>
                        <a:rPr lang="en-US" sz="1500" baseline="0" dirty="0"/>
                        <a:t>to the primary O-ring, </a:t>
                      </a:r>
                      <a:r>
                        <a:rPr lang="en-US" sz="1500" i="1" baseline="0" dirty="0"/>
                        <a:t>but O-ring has 4-wall </a:t>
                      </a:r>
                      <a:r>
                        <a:rPr lang="en-US" sz="1500" baseline="0" dirty="0"/>
                        <a:t>contact</a:t>
                      </a:r>
                      <a:endParaRPr lang="en-US" sz="1500" baseline="0" dirty="0">
                        <a:solidFill>
                          <a:srgbClr val="0066FF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baseline="0" dirty="0">
                          <a:solidFill>
                            <a:srgbClr val="0066FF"/>
                          </a:solidFill>
                        </a:rPr>
                        <a:t>(Unknown domain prior to Challenger)</a:t>
                      </a:r>
                      <a:endParaRPr lang="en-US" sz="1500" dirty="0">
                        <a:solidFill>
                          <a:srgbClr val="0066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/>
                        <a:t>2?</a:t>
                      </a:r>
                    </a:p>
                    <a:p>
                      <a:pPr algn="ctr"/>
                      <a:r>
                        <a:rPr lang="en-US" sz="1200" baseline="0" dirty="0"/>
                        <a:t>STS-61A at 75</a:t>
                      </a:r>
                      <a:r>
                        <a:rPr lang="en-US" sz="1200" baseline="0" dirty="0">
                          <a:latin typeface="Arial"/>
                          <a:cs typeface="Arial"/>
                        </a:rPr>
                        <a:t>°</a:t>
                      </a:r>
                      <a:r>
                        <a:rPr lang="en-US" sz="1200" baseline="0" dirty="0"/>
                        <a:t>F?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500" dirty="0"/>
                        <a:t>Blow</a:t>
                      </a:r>
                      <a:r>
                        <a:rPr lang="en-US" sz="1500" baseline="0" dirty="0"/>
                        <a:t>-by and erosion of primary  O-ring can occur at room temperature</a:t>
                      </a:r>
                      <a:endParaRPr lang="en-US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dirty="0"/>
                        <a:t>Secondary</a:t>
                      </a:r>
                      <a:r>
                        <a:rPr lang="en-US" sz="1500" baseline="0" dirty="0"/>
                        <a:t> seal can function below 30</a:t>
                      </a:r>
                      <a:r>
                        <a:rPr lang="en-US" sz="1500" baseline="0" dirty="0">
                          <a:latin typeface="Arial"/>
                          <a:cs typeface="Arial"/>
                        </a:rPr>
                        <a:t>°</a:t>
                      </a:r>
                      <a:r>
                        <a:rPr lang="en-US" sz="1500" baseline="0" dirty="0"/>
                        <a:t>F with no 4-wall contact </a:t>
                      </a:r>
                      <a:r>
                        <a:rPr lang="en-US" sz="1500" baseline="0" dirty="0">
                          <a:solidFill>
                            <a:srgbClr val="C00000"/>
                          </a:solidFill>
                        </a:rPr>
                        <a:t>Secondary can fail at </a:t>
                      </a:r>
                      <a:r>
                        <a:rPr lang="en-US" sz="1500" b="1" baseline="0" dirty="0">
                          <a:solidFill>
                            <a:srgbClr val="C00000"/>
                          </a:solidFill>
                        </a:rPr>
                        <a:t>room temperature</a:t>
                      </a:r>
                      <a:r>
                        <a:rPr lang="en-US" sz="1500" baseline="0" dirty="0">
                          <a:solidFill>
                            <a:srgbClr val="C00000"/>
                          </a:solidFill>
                        </a:rPr>
                        <a:t> with 4-wall contact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500" dirty="0"/>
                        <a:t>Gas paths</a:t>
                      </a:r>
                      <a:r>
                        <a:rPr lang="en-US" sz="1500" baseline="0" dirty="0"/>
                        <a:t> with </a:t>
                      </a:r>
                      <a:r>
                        <a:rPr lang="en-US" sz="1500" i="1" baseline="0" dirty="0"/>
                        <a:t>pressure </a:t>
                      </a:r>
                      <a:r>
                        <a:rPr lang="en-US" sz="1500" baseline="0" dirty="0"/>
                        <a:t>to primary </a:t>
                      </a:r>
                      <a:br>
                        <a:rPr lang="en-US" sz="1500" baseline="0" dirty="0"/>
                      </a:br>
                      <a:r>
                        <a:rPr lang="en-US" sz="1500" baseline="0" dirty="0"/>
                        <a:t>O-ring </a:t>
                      </a:r>
                      <a:r>
                        <a:rPr lang="en-US" sz="1500" i="1" baseline="0" dirty="0"/>
                        <a:t>delayed</a:t>
                      </a:r>
                      <a:r>
                        <a:rPr lang="en-US" sz="1500" baseline="0" dirty="0"/>
                        <a:t> by 250 – 500+ ms</a:t>
                      </a:r>
                    </a:p>
                    <a:p>
                      <a:r>
                        <a:rPr lang="en-US" sz="1500" baseline="0" dirty="0">
                          <a:solidFill>
                            <a:srgbClr val="0066FF"/>
                          </a:solidFill>
                        </a:rPr>
                        <a:t>(Unknown domain prior to Challenger)</a:t>
                      </a:r>
                      <a:endParaRPr lang="en-US" sz="1500" dirty="0">
                        <a:solidFill>
                          <a:srgbClr val="0066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baseline="0" dirty="0"/>
                        <a:t>3?</a:t>
                      </a:r>
                    </a:p>
                    <a:p>
                      <a:pPr algn="ctr"/>
                      <a:r>
                        <a:rPr lang="en-US" sz="1200" dirty="0"/>
                        <a:t>STS-51C</a:t>
                      </a:r>
                      <a:r>
                        <a:rPr lang="en-US" sz="1200" baseline="0" dirty="0"/>
                        <a:t> at 53F</a:t>
                      </a:r>
                      <a:r>
                        <a:rPr lang="en-US" sz="1200" baseline="0" dirty="0">
                          <a:latin typeface="Arial"/>
                          <a:cs typeface="Arial"/>
                        </a:rPr>
                        <a:t>°</a:t>
                      </a:r>
                      <a:r>
                        <a:rPr lang="en-US" sz="1200" baseline="0" dirty="0"/>
                        <a:t>?</a:t>
                      </a:r>
                    </a:p>
                    <a:p>
                      <a:pPr algn="ctr"/>
                      <a:endParaRPr lang="en-US" sz="1200" b="0" dirty="0"/>
                    </a:p>
                    <a:p>
                      <a:pPr algn="ctr"/>
                      <a:endParaRPr lang="en-US" sz="1200" b="0" dirty="0"/>
                    </a:p>
                    <a:p>
                      <a:pPr algn="ctr"/>
                      <a:endParaRPr lang="en-US" sz="1200" b="0" dirty="0"/>
                    </a:p>
                    <a:p>
                      <a:pPr algn="ctr"/>
                      <a:r>
                        <a:rPr lang="en-US" sz="1200" b="1" dirty="0">
                          <a:solidFill>
                            <a:srgbClr val="C00000"/>
                          </a:solidFill>
                        </a:rPr>
                        <a:t>STS-51L </a:t>
                      </a:r>
                      <a:r>
                        <a:rPr lang="en-US" sz="1200" b="1" kern="1200" dirty="0">
                          <a:solidFill>
                            <a:srgbClr val="C00000"/>
                          </a:solidFill>
                          <a:latin typeface="+mn-lt"/>
                          <a:ea typeface="+mn-ea"/>
                          <a:cs typeface="+mn-cs"/>
                        </a:rPr>
                        <a:t>at ≤28°F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500" dirty="0">
                          <a:latin typeface="+mn-lt"/>
                        </a:rPr>
                        <a:t>Blow-by  and erosion of primary can occur at room temperature</a:t>
                      </a:r>
                    </a:p>
                    <a:p>
                      <a:endParaRPr lang="en-US" sz="15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3038" indent="-173038">
                        <a:spcAft>
                          <a:spcPts val="200"/>
                        </a:spcAft>
                        <a:buFont typeface="+mj-lt"/>
                        <a:buAutoNum type="arabicPeriod"/>
                      </a:pPr>
                      <a:r>
                        <a:rPr lang="en-US" sz="1500" dirty="0">
                          <a:latin typeface="+mn-lt"/>
                        </a:rPr>
                        <a:t>Secondary will</a:t>
                      </a:r>
                      <a:r>
                        <a:rPr lang="en-US" sz="1500" baseline="0" dirty="0">
                          <a:latin typeface="+mn-lt"/>
                        </a:rPr>
                        <a:t> seal down to 55</a:t>
                      </a:r>
                      <a:r>
                        <a:rPr lang="en-US" sz="1500" baseline="0" dirty="0">
                          <a:latin typeface="Arial"/>
                          <a:cs typeface="Arial"/>
                        </a:rPr>
                        <a:t>°</a:t>
                      </a:r>
                      <a:r>
                        <a:rPr lang="en-US" sz="1500" baseline="0" dirty="0">
                          <a:latin typeface="+mn-lt"/>
                        </a:rPr>
                        <a:t>F</a:t>
                      </a:r>
                    </a:p>
                    <a:p>
                      <a:pPr marL="173038" indent="-173038">
                        <a:spcAft>
                          <a:spcPts val="200"/>
                        </a:spcAft>
                        <a:buFont typeface="+mj-lt"/>
                        <a:buAutoNum type="arabicPeriod"/>
                      </a:pPr>
                      <a:r>
                        <a:rPr lang="en-US" sz="1500" baseline="0" dirty="0">
                          <a:latin typeface="+mn-lt"/>
                        </a:rPr>
                        <a:t>Intermittent secondary seal failure 30 to 55</a:t>
                      </a:r>
                      <a:r>
                        <a:rPr lang="en-US" sz="1500" baseline="0" dirty="0">
                          <a:latin typeface="Arial"/>
                          <a:cs typeface="Arial"/>
                        </a:rPr>
                        <a:t>°</a:t>
                      </a:r>
                      <a:r>
                        <a:rPr lang="en-US" sz="1500" baseline="0" dirty="0">
                          <a:latin typeface="+mn-lt"/>
                        </a:rPr>
                        <a:t>F</a:t>
                      </a:r>
                    </a:p>
                    <a:p>
                      <a:pPr marL="173038" indent="-173038">
                        <a:spcAft>
                          <a:spcPts val="200"/>
                        </a:spcAft>
                        <a:buFont typeface="+mj-lt"/>
                        <a:buAutoNum type="arabicPeriod"/>
                      </a:pPr>
                      <a:r>
                        <a:rPr lang="en-US" sz="1500" baseline="0" dirty="0">
                          <a:solidFill>
                            <a:srgbClr val="C00000"/>
                          </a:solidFill>
                          <a:latin typeface="+mn-lt"/>
                        </a:rPr>
                        <a:t>Secondary seal failure below 30</a:t>
                      </a:r>
                      <a:r>
                        <a:rPr lang="en-US" sz="1500" baseline="0" dirty="0">
                          <a:solidFill>
                            <a:srgbClr val="C00000"/>
                          </a:solidFill>
                          <a:latin typeface="Arial"/>
                          <a:cs typeface="Arial"/>
                        </a:rPr>
                        <a:t>°</a:t>
                      </a:r>
                      <a:r>
                        <a:rPr lang="en-US" sz="1500" baseline="0" dirty="0">
                          <a:solidFill>
                            <a:srgbClr val="C00000"/>
                          </a:solidFill>
                          <a:latin typeface="+mn-lt"/>
                        </a:rPr>
                        <a:t>F</a:t>
                      </a:r>
                      <a:endParaRPr lang="en-US" sz="1500" dirty="0">
                        <a:solidFill>
                          <a:srgbClr val="C00000"/>
                        </a:solidFill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6" name="Date Placeholder 2">
            <a:extLst>
              <a:ext uri="{FF2B5EF4-FFF2-40B4-BE49-F238E27FC236}">
                <a16:creationId xmlns:a16="http://schemas.microsoft.com/office/drawing/2014/main" id="{B2D85EA5-C32F-9442-BE9D-90D5820DE1F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555552"/>
            <a:ext cx="2057400" cy="286244"/>
          </a:xfrm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12A79E2-1B48-42D8-BAFC-84019BDD515E}" type="datetime1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F9F9F9"/>
                </a:solidFill>
                <a:effectLst/>
                <a:uLnTx/>
                <a:uFillTx/>
                <a:latin typeface="Tw Cen MT Condensed" panose="020B0606020104020203" pitchFamily="34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12/7/2022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F9F9F9"/>
              </a:solidFill>
              <a:effectLst/>
              <a:uLnTx/>
              <a:uFillTx/>
              <a:latin typeface="Tw Cen MT Condensed" panose="020B0606020104020203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4">
            <a:extLst>
              <a:ext uri="{FF2B5EF4-FFF2-40B4-BE49-F238E27FC236}">
                <a16:creationId xmlns:a16="http://schemas.microsoft.com/office/drawing/2014/main" id="{36D28488-09AF-EE46-A362-DE4D6B886E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555552"/>
            <a:ext cx="2057400" cy="286244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A9F85A-B0EB-4EE7-8A19-3E7722CDE656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F9F9F9"/>
                </a:solidFill>
                <a:effectLst/>
                <a:uLnTx/>
                <a:uFillTx/>
                <a:latin typeface="Tw Cen MT Condensed" panose="020B0606020104020203" pitchFamily="34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F9F9F9"/>
              </a:solidFill>
              <a:effectLst/>
              <a:uLnTx/>
              <a:uFillTx/>
              <a:latin typeface="Tw Cen MT Condensed" panose="020B0606020104020203" pitchFamily="34" charset="0"/>
              <a:ea typeface="+mn-ea"/>
              <a:cs typeface="+mn-cs"/>
            </a:endParaRPr>
          </a:p>
        </p:txBody>
      </p:sp>
      <p:pic>
        <p:nvPicPr>
          <p:cNvPr id="3" name="Picture 2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28238658-387D-CEBA-F265-9137155150A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968" y="168658"/>
            <a:ext cx="1486968" cy="330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41794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2DA4FB-B9F2-4255-9E3D-FFE832AA45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O-ring Damage vs Temperature:  Complete Data Set 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D633160-1328-4655-88A2-1290C87A5B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A79E2-1B48-42D8-BAFC-84019BDD515E}" type="datetime1">
              <a:rPr lang="en-US" smtClean="0"/>
              <a:pPr/>
              <a:t>12/7/2022</a:t>
            </a:fld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D6D859A-76A5-4C25-A9B5-E0BB05AFC1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9F85A-B0EB-4EE7-8A19-3E7722CDE656}" type="slidenum">
              <a:rPr lang="en-US" smtClean="0"/>
              <a:pPr/>
              <a:t>14</a:t>
            </a:fld>
            <a:endParaRPr lang="en-US"/>
          </a:p>
        </p:txBody>
      </p:sp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5883237F-69B3-4933-83A8-56A1BA8724B6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063748305"/>
              </p:ext>
            </p:extLst>
          </p:nvPr>
        </p:nvGraphicFramePr>
        <p:xfrm>
          <a:off x="500366" y="1863537"/>
          <a:ext cx="7886700" cy="3022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5001">
                  <a:extLst>
                    <a:ext uri="{9D8B030D-6E8A-4147-A177-3AD203B41FA5}">
                      <a16:colId xmlns:a16="http://schemas.microsoft.com/office/drawing/2014/main" val="625280797"/>
                    </a:ext>
                  </a:extLst>
                </a:gridCol>
                <a:gridCol w="2208179">
                  <a:extLst>
                    <a:ext uri="{9D8B030D-6E8A-4147-A177-3AD203B41FA5}">
                      <a16:colId xmlns:a16="http://schemas.microsoft.com/office/drawing/2014/main" val="2340215030"/>
                    </a:ext>
                  </a:extLst>
                </a:gridCol>
                <a:gridCol w="4093520">
                  <a:extLst>
                    <a:ext uri="{9D8B030D-6E8A-4147-A177-3AD203B41FA5}">
                      <a16:colId xmlns:a16="http://schemas.microsoft.com/office/drawing/2014/main" val="289588294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Condition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Flight               Temp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Comments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01583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Impingement Erosion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STS-2                  70F</a:t>
                      </a:r>
                    </a:p>
                    <a:p>
                      <a:r>
                        <a:rPr lang="en-US" dirty="0"/>
                        <a:t>STS-41D             70F</a:t>
                      </a:r>
                    </a:p>
                    <a:p>
                      <a:r>
                        <a:rPr lang="en-US" dirty="0"/>
                        <a:t>STS-41C              63F</a:t>
                      </a:r>
                    </a:p>
                    <a:p>
                      <a:r>
                        <a:rPr lang="en-US" dirty="0"/>
                        <a:t>STS-61C              58F</a:t>
                      </a:r>
                    </a:p>
                    <a:p>
                      <a:r>
                        <a:rPr lang="en-US" dirty="0"/>
                        <a:t>STS-41B              57F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In models used to predict bounding, worse case erosion, temperature has no effect on the physics of impingement erosion.  O-ring damage is controlled by fill volume and gas path dimensions.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27982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Blow-by and Erosion of Primary O-ring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STS-61A              75F</a:t>
                      </a:r>
                    </a:p>
                    <a:p>
                      <a:r>
                        <a:rPr lang="en-US" dirty="0"/>
                        <a:t>STS-61A              75F</a:t>
                      </a:r>
                    </a:p>
                    <a:p>
                      <a:r>
                        <a:rPr lang="en-US" dirty="0"/>
                        <a:t>STS-51C              53F</a:t>
                      </a:r>
                    </a:p>
                    <a:p>
                      <a:r>
                        <a:rPr lang="en-US" dirty="0"/>
                        <a:t>STS-51C              53F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We know today that low temperature affects O-ring resiliency, but this is all the data available to management on the evening of January 27, 1986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4138904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F0E05513-4C38-4611-AF15-9D6DB1EA1148}"/>
              </a:ext>
            </a:extLst>
          </p:cNvPr>
          <p:cNvSpPr txBox="1"/>
          <p:nvPr/>
        </p:nvSpPr>
        <p:spPr>
          <a:xfrm>
            <a:off x="499150" y="1429385"/>
            <a:ext cx="81456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/>
              <a:t>Why didn’t management believe there was a temperature effect on O-ring damage?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55C8D0A-B5EA-4888-B0A5-C77E5B393425}"/>
              </a:ext>
            </a:extLst>
          </p:cNvPr>
          <p:cNvSpPr txBox="1"/>
          <p:nvPr/>
        </p:nvSpPr>
        <p:spPr>
          <a:xfrm>
            <a:off x="463887" y="4945835"/>
            <a:ext cx="8145699" cy="1492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1800" b="1" dirty="0"/>
              <a:t>They had 9 data points to look at.  Frequency and damage at room temperature were indistinguishable from that at lower temperatures, albeit the damage on -51C was worse….</a:t>
            </a:r>
          </a:p>
          <a:p>
            <a:r>
              <a:rPr lang="en-US" sz="1600" b="1" dirty="0"/>
              <a:t>(Side note.  5 of the 6 joints on STS-51L worked fine at &lt;28F.  If the aft field joint didn't have a gas path, the total data set would have included 6 successes at very low temperatures.)</a:t>
            </a:r>
          </a:p>
        </p:txBody>
      </p:sp>
      <p:pic>
        <p:nvPicPr>
          <p:cNvPr id="4" name="Picture 3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416CEABE-9AED-3D7F-626E-1F8F03EC2331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969" y="153447"/>
            <a:ext cx="1486968" cy="330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8040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546699" y="557431"/>
            <a:ext cx="7886700" cy="654470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What Did We Learn After the Accident?   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4294967295"/>
          </p:nvPr>
        </p:nvSpPr>
        <p:spPr>
          <a:xfrm>
            <a:off x="733245" y="1582314"/>
            <a:ext cx="7513609" cy="4602825"/>
          </a:xfrm>
          <a:prstGeom prst="rect">
            <a:avLst/>
          </a:prstGeom>
          <a:solidFill>
            <a:srgbClr val="CCECFF"/>
          </a:solidFill>
          <a:ln>
            <a:solidFill>
              <a:schemeClr val="bg2"/>
            </a:solidFill>
          </a:ln>
          <a:effectLst>
            <a:outerShdw blurRad="88900" dist="762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pPr indent="-282575"/>
            <a:r>
              <a:rPr lang="en-US" sz="2000" dirty="0"/>
              <a:t>Prior to the accident, neither NASA nor Thiokol fully understood the mechanism by which the joint sealing function took place</a:t>
            </a:r>
          </a:p>
          <a:p>
            <a:pPr indent="-282575"/>
            <a:r>
              <a:rPr lang="en-US" sz="2000" dirty="0"/>
              <a:t>The design was unacceptably sensitive to several factors</a:t>
            </a:r>
          </a:p>
          <a:p>
            <a:pPr lvl="1"/>
            <a:r>
              <a:rPr lang="en-US" sz="1800" dirty="0"/>
              <a:t>Temperature</a:t>
            </a:r>
          </a:p>
          <a:p>
            <a:pPr lvl="1"/>
            <a:r>
              <a:rPr lang="en-US" sz="1800" dirty="0"/>
              <a:t>Physical dimensions</a:t>
            </a:r>
          </a:p>
          <a:p>
            <a:pPr lvl="1"/>
            <a:r>
              <a:rPr lang="en-US" sz="1800" dirty="0"/>
              <a:t>Character of materials</a:t>
            </a:r>
          </a:p>
          <a:p>
            <a:pPr lvl="1"/>
            <a:r>
              <a:rPr lang="en-US" sz="1800" dirty="0"/>
              <a:t>Effects of reusability</a:t>
            </a:r>
          </a:p>
          <a:p>
            <a:pPr lvl="1"/>
            <a:r>
              <a:rPr lang="en-US" sz="1800" dirty="0"/>
              <a:t>Processing and handling</a:t>
            </a:r>
          </a:p>
          <a:p>
            <a:pPr lvl="1"/>
            <a:r>
              <a:rPr lang="en-US" sz="1800" dirty="0"/>
              <a:t>Complex interactions due to joint dynamic loading</a:t>
            </a:r>
          </a:p>
          <a:p>
            <a:pPr indent="-282575"/>
            <a:r>
              <a:rPr lang="en-US" sz="2000" dirty="0"/>
              <a:t>Ironically, design fixes (like the capture feature and putty modifications) were on the way and would have been incorporated by mid-1986</a:t>
            </a:r>
          </a:p>
          <a:p>
            <a:pPr indent="-282575"/>
            <a:r>
              <a:rPr lang="en-US" sz="2000" dirty="0"/>
              <a:t>Management thought that they had a little more time….</a:t>
            </a:r>
          </a:p>
        </p:txBody>
      </p:sp>
      <p:sp>
        <p:nvSpPr>
          <p:cNvPr id="7" name="Date Placeholder 2">
            <a:extLst>
              <a:ext uri="{FF2B5EF4-FFF2-40B4-BE49-F238E27FC236}">
                <a16:creationId xmlns:a16="http://schemas.microsoft.com/office/drawing/2014/main" id="{2BB3B58A-6A3F-514F-A71F-EC6567D894A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555552"/>
            <a:ext cx="2057400" cy="286244"/>
          </a:xfrm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12A79E2-1B48-42D8-BAFC-84019BDD515E}" type="datetime1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F9F9F9"/>
                </a:solidFill>
                <a:effectLst/>
                <a:uLnTx/>
                <a:uFillTx/>
                <a:latin typeface="Tw Cen MT Condensed" panose="020B0606020104020203" pitchFamily="34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12/7/2022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F9F9F9"/>
              </a:solidFill>
              <a:effectLst/>
              <a:uLnTx/>
              <a:uFillTx/>
              <a:latin typeface="Tw Cen MT Condensed" panose="020B0606020104020203" pitchFamily="34" charset="0"/>
              <a:ea typeface="+mn-ea"/>
              <a:cs typeface="+mn-cs"/>
            </a:endParaRPr>
          </a:p>
        </p:txBody>
      </p:sp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A9044AE9-DA51-4E4E-98AD-66AFCE61E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555552"/>
            <a:ext cx="2057400" cy="286244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A9F85A-B0EB-4EE7-8A19-3E7722CDE656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F9F9F9"/>
                </a:solidFill>
                <a:effectLst/>
                <a:uLnTx/>
                <a:uFillTx/>
                <a:latin typeface="Tw Cen MT Condensed" panose="020B0606020104020203" pitchFamily="34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F9F9F9"/>
              </a:solidFill>
              <a:effectLst/>
              <a:uLnTx/>
              <a:uFillTx/>
              <a:latin typeface="Tw Cen MT Condensed" panose="020B0606020104020203" pitchFamily="34" charset="0"/>
              <a:ea typeface="+mn-ea"/>
              <a:cs typeface="+mn-cs"/>
            </a:endParaRPr>
          </a:p>
        </p:txBody>
      </p:sp>
      <p:pic>
        <p:nvPicPr>
          <p:cNvPr id="2" name="Picture 1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34B9BA55-4E48-F617-804F-9E0CBA91E90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633" y="117057"/>
            <a:ext cx="1486968" cy="330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67418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31320" y="505689"/>
            <a:ext cx="5860211" cy="552090"/>
          </a:xfrm>
        </p:spPr>
        <p:txBody>
          <a:bodyPr>
            <a:norm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Personal Retrospection: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4294967295"/>
          </p:nvPr>
        </p:nvSpPr>
        <p:spPr>
          <a:xfrm>
            <a:off x="329243" y="1429306"/>
            <a:ext cx="5698695" cy="5040506"/>
          </a:xfrm>
          <a:prstGeom prst="rect">
            <a:avLst/>
          </a:prstGeom>
          <a:solidFill>
            <a:srgbClr val="FFFFCC"/>
          </a:solidFill>
          <a:ln>
            <a:solidFill>
              <a:schemeClr val="bg2"/>
            </a:solidFill>
          </a:ln>
          <a:effectLst>
            <a:outerShdw blurRad="63500" dist="762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 fontScale="62500" lnSpcReduction="20000"/>
          </a:bodyPr>
          <a:lstStyle/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sz="2900" b="1" dirty="0"/>
              <a:t>The launch rate in 1985 and 1986 is incomprehensible</a:t>
            </a:r>
          </a:p>
          <a:p>
            <a:pPr lvl="1">
              <a:spcBef>
                <a:spcPts val="0"/>
              </a:spcBef>
              <a:spcAft>
                <a:spcPts val="600"/>
              </a:spcAft>
            </a:pPr>
            <a:r>
              <a:rPr lang="en-US" sz="2200" dirty="0"/>
              <a:t>13 launches and 2 static tests in a 15-month period.  </a:t>
            </a:r>
            <a:r>
              <a:rPr lang="en-US" sz="2200" i="1" dirty="0"/>
              <a:t>Holy Cow</a:t>
            </a:r>
            <a:r>
              <a:rPr lang="en-US" sz="2200" dirty="0"/>
              <a:t>!</a:t>
            </a:r>
          </a:p>
          <a:p>
            <a:pPr lvl="1">
              <a:spcBef>
                <a:spcPts val="0"/>
              </a:spcBef>
              <a:spcAft>
                <a:spcPts val="600"/>
              </a:spcAft>
            </a:pPr>
            <a:r>
              <a:rPr lang="en-US" sz="2200" dirty="0"/>
              <a:t>STS typically launched 4 to 6 times a year (8 maximum one year)</a:t>
            </a:r>
          </a:p>
          <a:p>
            <a:pPr lvl="1">
              <a:spcBef>
                <a:spcPts val="0"/>
              </a:spcBef>
              <a:spcAft>
                <a:spcPts val="600"/>
              </a:spcAft>
            </a:pPr>
            <a:r>
              <a:rPr lang="en-US" sz="2200" dirty="0"/>
              <a:t>The pace to keep up with post-flight results and resolve technical issues prior to each subsequent launch was incredible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sz="2900" b="1" dirty="0"/>
              <a:t>Schedule pressure to keep flying in 1986 must have been palpable</a:t>
            </a:r>
          </a:p>
          <a:p>
            <a:pPr lvl="1">
              <a:spcBef>
                <a:spcPts val="0"/>
              </a:spcBef>
              <a:spcAft>
                <a:spcPts val="300"/>
              </a:spcAft>
            </a:pPr>
            <a:r>
              <a:rPr lang="en-US" sz="2200" dirty="0"/>
              <a:t>Months before a launch, the design team is very risk adverse</a:t>
            </a:r>
          </a:p>
          <a:p>
            <a:pPr lvl="2">
              <a:spcBef>
                <a:spcPts val="0"/>
              </a:spcBef>
              <a:spcAft>
                <a:spcPts val="300"/>
              </a:spcAft>
            </a:pPr>
            <a:r>
              <a:rPr lang="en-US" sz="2200" dirty="0"/>
              <a:t>Adverse events are anticipated, and Launch Commit Criteria (LCC) are vetted</a:t>
            </a:r>
          </a:p>
          <a:p>
            <a:pPr lvl="2">
              <a:spcBef>
                <a:spcPts val="0"/>
              </a:spcBef>
              <a:spcAft>
                <a:spcPts val="300"/>
              </a:spcAft>
            </a:pPr>
            <a:r>
              <a:rPr lang="en-US" sz="2200" dirty="0"/>
              <a:t>Tendency is to anticipate and </a:t>
            </a:r>
            <a:r>
              <a:rPr lang="en-US" sz="2200" i="1" u="sng" dirty="0"/>
              <a:t>define when not to fly</a:t>
            </a:r>
          </a:p>
          <a:p>
            <a:pPr lvl="1">
              <a:spcBef>
                <a:spcPts val="0"/>
              </a:spcBef>
              <a:spcAft>
                <a:spcPts val="300"/>
              </a:spcAft>
            </a:pPr>
            <a:r>
              <a:rPr lang="en-US" sz="2200" dirty="0"/>
              <a:t>Risk taking (launch fever) gets intense as the next launch date approaches</a:t>
            </a:r>
          </a:p>
          <a:p>
            <a:pPr lvl="2">
              <a:spcBef>
                <a:spcPts val="0"/>
              </a:spcBef>
              <a:spcAft>
                <a:spcPts val="600"/>
              </a:spcAft>
            </a:pPr>
            <a:r>
              <a:rPr lang="en-US" sz="2200" dirty="0"/>
              <a:t>Tendency is to </a:t>
            </a:r>
            <a:r>
              <a:rPr lang="en-US" sz="2200" i="1" u="sng" dirty="0"/>
              <a:t>find a reason to fly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sz="2600" b="1" dirty="0"/>
              <a:t>What would I have done..?</a:t>
            </a:r>
          </a:p>
          <a:p>
            <a:pPr lvl="1">
              <a:spcBef>
                <a:spcPts val="0"/>
              </a:spcBef>
              <a:spcAft>
                <a:spcPts val="300"/>
              </a:spcAft>
            </a:pPr>
            <a:r>
              <a:rPr lang="en-US" sz="2200" dirty="0"/>
              <a:t>Engineering team had been saying it was safe to fly for over 4 years</a:t>
            </a:r>
          </a:p>
          <a:p>
            <a:pPr lvl="1">
              <a:spcBef>
                <a:spcPts val="0"/>
              </a:spcBef>
              <a:spcAft>
                <a:spcPts val="300"/>
              </a:spcAft>
            </a:pPr>
            <a:r>
              <a:rPr lang="en-US" sz="2200" dirty="0"/>
              <a:t>Engineering team had not put much work into understanding cold temperature effects</a:t>
            </a:r>
          </a:p>
          <a:p>
            <a:pPr lvl="2">
              <a:spcBef>
                <a:spcPts val="0"/>
              </a:spcBef>
              <a:spcAft>
                <a:spcPts val="300"/>
              </a:spcAft>
            </a:pPr>
            <a:r>
              <a:rPr lang="en-US" sz="2200" dirty="0"/>
              <a:t>100-year storms only occur every 100 years….   It doesn’t get cold in Florida</a:t>
            </a:r>
          </a:p>
          <a:p>
            <a:pPr lvl="1">
              <a:spcBef>
                <a:spcPts val="0"/>
              </a:spcBef>
              <a:spcAft>
                <a:spcPts val="600"/>
              </a:spcAft>
            </a:pPr>
            <a:r>
              <a:rPr lang="en-US" sz="2200" dirty="0"/>
              <a:t>Their attempt to establish a new LCC at 53</a:t>
            </a:r>
            <a:r>
              <a:rPr lang="en-US" sz="2200" dirty="0">
                <a:cs typeface="Arial"/>
              </a:rPr>
              <a:t>°</a:t>
            </a:r>
            <a:r>
              <a:rPr lang="en-US" sz="2200" dirty="0"/>
              <a:t>F the evening before a launch was ill timed and their concerns about cold temperatures were not technically well-founded</a:t>
            </a:r>
          </a:p>
          <a:p>
            <a:pPr>
              <a:spcBef>
                <a:spcPts val="0"/>
              </a:spcBef>
              <a:spcAft>
                <a:spcPts val="300"/>
              </a:spcAft>
            </a:pPr>
            <a:r>
              <a:rPr lang="en-US" sz="2600" i="1" dirty="0"/>
              <a:t>I certainly would have challenged the team and their logic</a:t>
            </a:r>
            <a:r>
              <a:rPr lang="en-US" sz="2600" dirty="0"/>
              <a:t>…</a:t>
            </a:r>
          </a:p>
        </p:txBody>
      </p:sp>
      <p:pic>
        <p:nvPicPr>
          <p:cNvPr id="7" name="Picture 6" descr="Launch Fever.JPG"/>
          <p:cNvPicPr>
            <a:picLocks noChangeAspect="1"/>
          </p:cNvPicPr>
          <p:nvPr/>
        </p:nvPicPr>
        <p:blipFill>
          <a:blip r:embed="rId2" cstate="print"/>
          <a:srcRect r="4046"/>
          <a:stretch>
            <a:fillRect/>
          </a:stretch>
        </p:blipFill>
        <p:spPr>
          <a:xfrm>
            <a:off x="6169953" y="2379826"/>
            <a:ext cx="2724832" cy="2761517"/>
          </a:xfrm>
          <a:prstGeom prst="rect">
            <a:avLst/>
          </a:prstGeom>
        </p:spPr>
      </p:pic>
      <p:sp>
        <p:nvSpPr>
          <p:cNvPr id="8" name="Date Placeholder 2">
            <a:extLst>
              <a:ext uri="{FF2B5EF4-FFF2-40B4-BE49-F238E27FC236}">
                <a16:creationId xmlns:a16="http://schemas.microsoft.com/office/drawing/2014/main" id="{40F7C811-F526-DC40-B468-42B60F0F80B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555552"/>
            <a:ext cx="2057400" cy="286244"/>
          </a:xfrm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12A79E2-1B48-42D8-BAFC-84019BDD515E}" type="datetime1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F9F9F9"/>
                </a:solidFill>
                <a:effectLst/>
                <a:uLnTx/>
                <a:uFillTx/>
                <a:latin typeface="Tw Cen MT Condensed" panose="020B0606020104020203" pitchFamily="34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12/7/2022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F9F9F9"/>
              </a:solidFill>
              <a:effectLst/>
              <a:uLnTx/>
              <a:uFillTx/>
              <a:latin typeface="Tw Cen MT Condensed" panose="020B0606020104020203" pitchFamily="34" charset="0"/>
              <a:ea typeface="+mn-ea"/>
              <a:cs typeface="+mn-cs"/>
            </a:endParaRPr>
          </a:p>
        </p:txBody>
      </p:sp>
      <p:sp>
        <p:nvSpPr>
          <p:cNvPr id="9" name="Slide Number Placeholder 4">
            <a:extLst>
              <a:ext uri="{FF2B5EF4-FFF2-40B4-BE49-F238E27FC236}">
                <a16:creationId xmlns:a16="http://schemas.microsoft.com/office/drawing/2014/main" id="{4F4074F4-4F47-5E45-A331-35FB767707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555552"/>
            <a:ext cx="2057400" cy="286244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A9F85A-B0EB-4EE7-8A19-3E7722CDE656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F9F9F9"/>
                </a:solidFill>
                <a:effectLst/>
                <a:uLnTx/>
                <a:uFillTx/>
                <a:latin typeface="Tw Cen MT Condensed" panose="020B0606020104020203" pitchFamily="34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F9F9F9"/>
              </a:solidFill>
              <a:effectLst/>
              <a:uLnTx/>
              <a:uFillTx/>
              <a:latin typeface="Tw Cen MT Condensed" panose="020B0606020104020203" pitchFamily="34" charset="0"/>
              <a:ea typeface="+mn-ea"/>
              <a:cs typeface="+mn-cs"/>
            </a:endParaRPr>
          </a:p>
        </p:txBody>
      </p:sp>
      <p:pic>
        <p:nvPicPr>
          <p:cNvPr id="2" name="Picture 1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B81B1782-5891-AEAD-69E0-ECE09DA5EE0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382" y="174929"/>
            <a:ext cx="1486968" cy="330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6403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352004" y="578867"/>
            <a:ext cx="5981700" cy="6604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sz="2400" dirty="0">
                <a:solidFill>
                  <a:schemeClr val="bg1"/>
                </a:solidFill>
              </a:rPr>
              <a:t>Columbia Disaster:  Bipod Ramp Foam Loss</a:t>
            </a: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81" t="12372" r="4651" b="28624"/>
          <a:stretch>
            <a:fillRect/>
          </a:stretch>
        </p:blipFill>
        <p:spPr bwMode="auto">
          <a:xfrm>
            <a:off x="4033967" y="1492369"/>
            <a:ext cx="4830429" cy="29416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" name="Group 1"/>
          <p:cNvGrpSpPr/>
          <p:nvPr/>
        </p:nvGrpSpPr>
        <p:grpSpPr>
          <a:xfrm>
            <a:off x="500334" y="2552128"/>
            <a:ext cx="3541472" cy="2904827"/>
            <a:chOff x="683254" y="3710343"/>
            <a:chExt cx="3505200" cy="2940050"/>
          </a:xfrm>
        </p:grpSpPr>
        <p:sp>
          <p:nvSpPr>
            <p:cNvPr id="6" name="Text Box 5"/>
            <p:cNvSpPr txBox="1">
              <a:spLocks noChangeArrowheads="1"/>
            </p:cNvSpPr>
            <p:nvPr/>
          </p:nvSpPr>
          <p:spPr bwMode="auto">
            <a:xfrm>
              <a:off x="683254" y="3710343"/>
              <a:ext cx="3505200" cy="311509"/>
            </a:xfrm>
            <a:prstGeom prst="rect">
              <a:avLst/>
            </a:prstGeom>
            <a:solidFill>
              <a:srgbClr val="CCFFFF"/>
            </a:solidFill>
            <a:ln>
              <a:noFill/>
            </a:ln>
            <a:effectLst/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400" b="1" i="1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Columbia</a:t>
              </a:r>
              <a:r>
                <a:rPr kumimoji="0" lang="en-US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 – 1 February 2003</a:t>
              </a:r>
            </a:p>
          </p:txBody>
        </p:sp>
        <p:pic>
          <p:nvPicPr>
            <p:cNvPr id="7" name="Picture 6" descr="image538935x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3254" y="4015143"/>
              <a:ext cx="3505200" cy="2635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" name="TextBox 9"/>
          <p:cNvSpPr txBox="1"/>
          <p:nvPr/>
        </p:nvSpPr>
        <p:spPr>
          <a:xfrm>
            <a:off x="517586" y="1563625"/>
            <a:ext cx="3242914" cy="707886"/>
          </a:xfrm>
          <a:prstGeom prst="rect">
            <a:avLst/>
          </a:prstGeom>
          <a:solidFill>
            <a:srgbClr val="FFFFCC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Foam loss has never been a “Safety of Flight” issue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91707" y="5896209"/>
            <a:ext cx="8000786" cy="6001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*</a:t>
            </a:r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Why the Mission Management Team wasn’t completely puckered by the foam impact on ignition is baffling to me.   They knew the mass and velocity of the foam at impact.  A simple kinetic energy calculation would show that the impact energy was 2 orders of magnitude higher than that required to damage the Orbiter carbon-carbon leading edge.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361058" y="4459225"/>
            <a:ext cx="4316690" cy="1282402"/>
          </a:xfrm>
          <a:prstGeom prst="rect">
            <a:avLst/>
          </a:prstGeom>
          <a:solidFill>
            <a:srgbClr val="CCFFFF"/>
          </a:solidFill>
          <a:ln>
            <a:solidFill>
              <a:srgbClr val="0070C0"/>
            </a:solidFill>
          </a:ln>
        </p:spPr>
        <p:txBody>
          <a:bodyPr wrap="square" lIns="0" tIns="0" rIns="0" bIns="0" rtlCol="0">
            <a:spAutoFit/>
          </a:bodyPr>
          <a:lstStyle/>
          <a:p>
            <a:pPr marL="60325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The Mission Management Team wasn’t concerned about the impact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*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.</a:t>
            </a:r>
          </a:p>
          <a:p>
            <a:pPr marL="60325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“</a:t>
            </a:r>
            <a:r>
              <a:rPr kumimoji="0" lang="en-US" sz="1600" b="1" i="1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Like hitting a Styrofoam cooler with your car…”</a:t>
            </a:r>
          </a:p>
          <a:p>
            <a:pPr marL="60325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2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Except, the car is going 550 miles per hour, and the chunk of foam weighs 1.7 pounds</a:t>
            </a:r>
          </a:p>
        </p:txBody>
      </p:sp>
      <p:sp>
        <p:nvSpPr>
          <p:cNvPr id="12" name="Date Placeholder 2">
            <a:extLst>
              <a:ext uri="{FF2B5EF4-FFF2-40B4-BE49-F238E27FC236}">
                <a16:creationId xmlns:a16="http://schemas.microsoft.com/office/drawing/2014/main" id="{B94546EB-28DF-4942-BFB5-1FA2E8B15E4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555552"/>
            <a:ext cx="2057400" cy="286244"/>
          </a:xfrm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12A79E2-1B48-42D8-BAFC-84019BDD515E}" type="datetime1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F9F9F9"/>
                </a:solidFill>
                <a:effectLst/>
                <a:uLnTx/>
                <a:uFillTx/>
                <a:latin typeface="Tw Cen MT Condensed" panose="020B0606020104020203" pitchFamily="34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12/7/2022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F9F9F9"/>
              </a:solidFill>
              <a:effectLst/>
              <a:uLnTx/>
              <a:uFillTx/>
              <a:latin typeface="Tw Cen MT Condensed" panose="020B0606020104020203" pitchFamily="34" charset="0"/>
              <a:ea typeface="+mn-ea"/>
              <a:cs typeface="+mn-cs"/>
            </a:endParaRPr>
          </a:p>
        </p:txBody>
      </p:sp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0E22D120-886F-F54A-BD66-7D6DB0A1AB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555552"/>
            <a:ext cx="2057400" cy="286244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A9F85A-B0EB-4EE7-8A19-3E7722CDE656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F9F9F9"/>
                </a:solidFill>
                <a:effectLst/>
                <a:uLnTx/>
                <a:uFillTx/>
                <a:latin typeface="Tw Cen MT Condensed" panose="020B0606020104020203" pitchFamily="34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F9F9F9"/>
              </a:solidFill>
              <a:effectLst/>
              <a:uLnTx/>
              <a:uFillTx/>
              <a:latin typeface="Tw Cen MT Condensed" panose="020B0606020104020203" pitchFamily="34" charset="0"/>
              <a:ea typeface="+mn-ea"/>
              <a:cs typeface="+mn-cs"/>
            </a:endParaRPr>
          </a:p>
        </p:txBody>
      </p:sp>
      <p:pic>
        <p:nvPicPr>
          <p:cNvPr id="5" name="Picture 4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1ABEBB4A-DC77-0D19-1B3B-08A77939570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969" y="177391"/>
            <a:ext cx="1486968" cy="330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567972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341013" y="530435"/>
            <a:ext cx="8229600" cy="660400"/>
          </a:xfrm>
        </p:spPr>
        <p:txBody>
          <a:bodyPr/>
          <a:lstStyle/>
          <a:p>
            <a:pPr eaLnBrk="1" hangingPunct="1"/>
            <a:r>
              <a:rPr lang="en-US" altLang="en-US" sz="2400" dirty="0">
                <a:solidFill>
                  <a:schemeClr val="bg1"/>
                </a:solidFill>
              </a:rPr>
              <a:t>STS-113 Level I FRR </a:t>
            </a:r>
            <a:r>
              <a:rPr lang="en-US" altLang="en-US" dirty="0">
                <a:solidFill>
                  <a:schemeClr val="bg1"/>
                </a:solidFill>
              </a:rPr>
              <a:t>(two missions before Columbia)</a:t>
            </a:r>
            <a:endParaRPr lang="en-US" altLang="en-US" sz="2400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43465" y="5906708"/>
            <a:ext cx="5296618" cy="553998"/>
          </a:xfrm>
          <a:prstGeom prst="rect">
            <a:avLst/>
          </a:prstGeom>
          <a:solidFill>
            <a:srgbClr val="FFFFCC"/>
          </a:solidFill>
          <a:ln>
            <a:solidFill>
              <a:srgbClr val="006DB1"/>
            </a:solidFill>
          </a:ln>
        </p:spPr>
        <p:txBody>
          <a:bodyPr wrap="square" lIns="0" tIns="0" rIns="0" bIns="0" rtlCol="0">
            <a:spAutoFit/>
          </a:bodyPr>
          <a:lstStyle/>
          <a:p>
            <a:pPr marL="60325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Should have said, “</a:t>
            </a: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The probability of loss of ramp TPS </a:t>
            </a:r>
            <a:r>
              <a:rPr kumimoji="0" lang="en-US" sz="1800" b="1" i="1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on the next flight </a:t>
            </a:r>
            <a:r>
              <a:rPr kumimoji="0" lang="en-US" sz="1800" b="0" i="1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is just as high as it was on STS-112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.”</a:t>
            </a:r>
          </a:p>
        </p:txBody>
      </p:sp>
      <p:grpSp>
        <p:nvGrpSpPr>
          <p:cNvPr id="22" name="Group 21"/>
          <p:cNvGrpSpPr/>
          <p:nvPr/>
        </p:nvGrpSpPr>
        <p:grpSpPr>
          <a:xfrm>
            <a:off x="341013" y="1390810"/>
            <a:ext cx="8376859" cy="4966714"/>
            <a:chOff x="341013" y="1390810"/>
            <a:chExt cx="8376859" cy="4966714"/>
          </a:xfrm>
        </p:grpSpPr>
        <p:pic>
          <p:nvPicPr>
            <p:cNvPr id="11267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729" t="19588" r="11627" b="7216"/>
            <a:stretch>
              <a:fillRect/>
            </a:stretch>
          </p:blipFill>
          <p:spPr bwMode="auto">
            <a:xfrm>
              <a:off x="341013" y="1390810"/>
              <a:ext cx="4981485" cy="372321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" name="TextBox 1"/>
            <p:cNvSpPr txBox="1"/>
            <p:nvPr/>
          </p:nvSpPr>
          <p:spPr>
            <a:xfrm>
              <a:off x="5618164" y="1401996"/>
              <a:ext cx="3099708" cy="1477328"/>
            </a:xfrm>
            <a:prstGeom prst="rect">
              <a:avLst/>
            </a:prstGeom>
            <a:solidFill>
              <a:srgbClr val="CCECFF"/>
            </a:solidFill>
            <a:ln>
              <a:solidFill>
                <a:srgbClr val="006DB1"/>
              </a:solidFill>
            </a:ln>
          </p:spPr>
          <p:txBody>
            <a:bodyPr wrap="square" lIns="0" tIns="0" rIns="0" bIns="0" rtlCol="0">
              <a:spAutoFit/>
            </a:bodyPr>
            <a:lstStyle/>
            <a:p>
              <a:pPr marL="60325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Times New Roman" pitchFamily="18" charset="0"/>
                </a:rPr>
                <a:t>“</a:t>
              </a: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Times New Roman" pitchFamily="18" charset="0"/>
                </a:rPr>
                <a:t>Not Yet</a:t>
              </a: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Times New Roman" pitchFamily="18" charset="0"/>
                </a:rPr>
                <a:t>” implies it</a:t>
              </a:r>
              <a:r>
                <a:rPr kumimoji="0" lang="en-US" sz="1600" b="0" i="1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Times New Roman" pitchFamily="18" charset="0"/>
                </a:rPr>
                <a:t> could </a:t>
              </a: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Times New Roman" pitchFamily="18" charset="0"/>
                </a:rPr>
                <a:t>experience “Safety of Flight Damage”</a:t>
              </a:r>
            </a:p>
            <a:p>
              <a:pPr marL="285750" marR="0" lvl="0" indent="-28575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Times New Roman" pitchFamily="18" charset="0"/>
                </a:rPr>
                <a:t>Hazards Analysis identified foam loss as a potentially </a:t>
              </a:r>
              <a:r>
                <a:rPr kumimoji="0" lang="en-US" sz="1600" b="0" i="1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Times New Roman" pitchFamily="18" charset="0"/>
                </a:rPr>
                <a:t>catastrophic event</a:t>
              </a: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endParaRPr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5618164" y="2971819"/>
              <a:ext cx="3099708" cy="2215991"/>
            </a:xfrm>
            <a:prstGeom prst="rect">
              <a:avLst/>
            </a:prstGeom>
            <a:solidFill>
              <a:srgbClr val="FFFFCC"/>
            </a:solidFill>
            <a:ln>
              <a:solidFill>
                <a:srgbClr val="006DB1"/>
              </a:solidFill>
            </a:ln>
          </p:spPr>
          <p:txBody>
            <a:bodyPr wrap="square" lIns="0" tIns="0" rIns="0" bIns="0" rtlCol="0">
              <a:spAutoFit/>
            </a:bodyPr>
            <a:lstStyle/>
            <a:p>
              <a:pPr marL="60325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Times New Roman" pitchFamily="18" charset="0"/>
                </a:rPr>
                <a:t>ET PM cites 3 known foam loss events.  Actual number of known events was 5 prior to STS-112.</a:t>
              </a:r>
            </a:p>
            <a:p>
              <a:pPr marL="346075" marR="0" lvl="0" indent="-28575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Times New Roman" pitchFamily="18" charset="0"/>
                </a:rPr>
                <a:t>He stated that the last event was over 10 years ago, making it sound like the next event wouldn’t happen for another 10 years</a:t>
              </a:r>
            </a:p>
            <a:p>
              <a:pPr marL="346075" marR="0" lvl="0" indent="-28575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Times New Roman" pitchFamily="18" charset="0"/>
                </a:rPr>
                <a:t>Foam loss was deemed “normal”.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5927330" y="5526527"/>
              <a:ext cx="2765646" cy="830997"/>
            </a:xfrm>
            <a:prstGeom prst="rect">
              <a:avLst/>
            </a:prstGeom>
            <a:solidFill>
              <a:srgbClr val="CCECFF"/>
            </a:solidFill>
            <a:ln>
              <a:solidFill>
                <a:srgbClr val="006DB1"/>
              </a:solidFill>
            </a:ln>
          </p:spPr>
          <p:txBody>
            <a:bodyPr wrap="square" lIns="0" tIns="0" rIns="0" bIns="0" rtlCol="0">
              <a:spAutoFit/>
            </a:bodyPr>
            <a:lstStyle/>
            <a:p>
              <a:pPr marL="60325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Times New Roman" pitchFamily="18" charset="0"/>
                </a:rPr>
                <a:t>There had been design, material, and process changes over the years</a:t>
              </a: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1169862" y="5211984"/>
              <a:ext cx="3769744" cy="492443"/>
            </a:xfrm>
            <a:prstGeom prst="rect">
              <a:avLst/>
            </a:prstGeom>
            <a:solidFill>
              <a:srgbClr val="CCECFF"/>
            </a:solidFill>
            <a:ln>
              <a:solidFill>
                <a:srgbClr val="006DB1"/>
              </a:solidFill>
            </a:ln>
          </p:spPr>
          <p:txBody>
            <a:bodyPr wrap="square" lIns="0" tIns="0" rIns="0" bIns="0" rtlCol="0">
              <a:spAutoFit/>
            </a:bodyPr>
            <a:lstStyle/>
            <a:p>
              <a:pPr marL="60325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Times New Roman" pitchFamily="18" charset="0"/>
                </a:rPr>
                <a:t>“Craftsmanship” suggests a finicky process that requires an expert to make it work</a:t>
              </a:r>
            </a:p>
          </p:txBody>
        </p:sp>
        <p:cxnSp>
          <p:nvCxnSpPr>
            <p:cNvPr id="9" name="Straight Arrow Connector 8"/>
            <p:cNvCxnSpPr>
              <a:cxnSpLocks/>
              <a:stCxn id="2" idx="1"/>
            </p:cNvCxnSpPr>
            <p:nvPr/>
          </p:nvCxnSpPr>
          <p:spPr>
            <a:xfrm flipH="1">
              <a:off x="1980642" y="2140660"/>
              <a:ext cx="3637522" cy="555300"/>
            </a:xfrm>
            <a:prstGeom prst="straightConnector1">
              <a:avLst/>
            </a:prstGeom>
            <a:ln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Arrow Connector 10"/>
            <p:cNvCxnSpPr>
              <a:cxnSpLocks/>
              <a:stCxn id="3" idx="1"/>
            </p:cNvCxnSpPr>
            <p:nvPr/>
          </p:nvCxnSpPr>
          <p:spPr>
            <a:xfrm flipH="1" flipV="1">
              <a:off x="2198062" y="3078548"/>
              <a:ext cx="3420102" cy="1001267"/>
            </a:xfrm>
            <a:prstGeom prst="straightConnector1">
              <a:avLst/>
            </a:prstGeom>
            <a:ln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Arrow Connector 12"/>
            <p:cNvCxnSpPr>
              <a:cxnSpLocks/>
            </p:cNvCxnSpPr>
            <p:nvPr/>
          </p:nvCxnSpPr>
          <p:spPr>
            <a:xfrm flipH="1" flipV="1">
              <a:off x="1738223" y="3290461"/>
              <a:ext cx="4157932" cy="2413966"/>
            </a:xfrm>
            <a:prstGeom prst="straightConnector1">
              <a:avLst/>
            </a:prstGeom>
            <a:ln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Arrow Connector 14"/>
            <p:cNvCxnSpPr>
              <a:cxnSpLocks/>
              <a:stCxn id="5" idx="0"/>
            </p:cNvCxnSpPr>
            <p:nvPr/>
          </p:nvCxnSpPr>
          <p:spPr>
            <a:xfrm flipH="1" flipV="1">
              <a:off x="2601157" y="4144663"/>
              <a:ext cx="453577" cy="1067321"/>
            </a:xfrm>
            <a:prstGeom prst="straightConnector1">
              <a:avLst/>
            </a:prstGeom>
            <a:ln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Arrow Connector 17"/>
            <p:cNvCxnSpPr/>
            <p:nvPr/>
          </p:nvCxnSpPr>
          <p:spPr>
            <a:xfrm flipV="1">
              <a:off x="629728" y="4641856"/>
              <a:ext cx="508959" cy="1264852"/>
            </a:xfrm>
            <a:prstGeom prst="straightConnector1">
              <a:avLst/>
            </a:prstGeom>
            <a:ln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Date Placeholder 2">
            <a:extLst>
              <a:ext uri="{FF2B5EF4-FFF2-40B4-BE49-F238E27FC236}">
                <a16:creationId xmlns:a16="http://schemas.microsoft.com/office/drawing/2014/main" id="{EBDD1346-B352-7447-AA3A-0E024CFDC85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555552"/>
            <a:ext cx="2057400" cy="286244"/>
          </a:xfrm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12A79E2-1B48-42D8-BAFC-84019BDD515E}" type="datetime1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F9F9F9"/>
                </a:solidFill>
                <a:effectLst/>
                <a:uLnTx/>
                <a:uFillTx/>
                <a:latin typeface="Tw Cen MT Condensed" panose="020B0606020104020203" pitchFamily="34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12/7/2022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F9F9F9"/>
              </a:solidFill>
              <a:effectLst/>
              <a:uLnTx/>
              <a:uFillTx/>
              <a:latin typeface="Tw Cen MT Condensed" panose="020B0606020104020203" pitchFamily="34" charset="0"/>
              <a:ea typeface="+mn-ea"/>
              <a:cs typeface="+mn-cs"/>
            </a:endParaRPr>
          </a:p>
        </p:txBody>
      </p:sp>
      <p:sp>
        <p:nvSpPr>
          <p:cNvPr id="19" name="Slide Number Placeholder 4">
            <a:extLst>
              <a:ext uri="{FF2B5EF4-FFF2-40B4-BE49-F238E27FC236}">
                <a16:creationId xmlns:a16="http://schemas.microsoft.com/office/drawing/2014/main" id="{93425546-0D2C-0E41-B480-B042928843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555552"/>
            <a:ext cx="2057400" cy="286244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A9F85A-B0EB-4EE7-8A19-3E7722CDE656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F9F9F9"/>
                </a:solidFill>
                <a:effectLst/>
                <a:uLnTx/>
                <a:uFillTx/>
                <a:latin typeface="Tw Cen MT Condensed" panose="020B0606020104020203" pitchFamily="34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F9F9F9"/>
              </a:solidFill>
              <a:effectLst/>
              <a:uLnTx/>
              <a:uFillTx/>
              <a:latin typeface="Tw Cen MT Condensed" panose="020B0606020104020203" pitchFamily="34" charset="0"/>
              <a:ea typeface="+mn-ea"/>
              <a:cs typeface="+mn-cs"/>
            </a:endParaRPr>
          </a:p>
        </p:txBody>
      </p:sp>
      <p:pic>
        <p:nvPicPr>
          <p:cNvPr id="7" name="Picture 6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F3D77F61-869F-B944-F591-117C225376A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255" y="159615"/>
            <a:ext cx="1486968" cy="330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08066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399857" y="460207"/>
            <a:ext cx="8229600" cy="660400"/>
          </a:xfrm>
        </p:spPr>
        <p:txBody>
          <a:bodyPr/>
          <a:lstStyle/>
          <a:p>
            <a:pPr eaLnBrk="1" hangingPunct="1"/>
            <a:r>
              <a:rPr lang="en-US" altLang="en-US" sz="2400" dirty="0">
                <a:solidFill>
                  <a:schemeClr val="bg1"/>
                </a:solidFill>
              </a:rPr>
              <a:t>Columbia Disaster:  Personal Retrospection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99857" y="1290419"/>
            <a:ext cx="5684808" cy="4124206"/>
          </a:xfrm>
          <a:prstGeom prst="rect">
            <a:avLst/>
          </a:prstGeom>
          <a:solidFill>
            <a:srgbClr val="FFFFCC"/>
          </a:solidFill>
          <a:ln>
            <a:solidFill>
              <a:srgbClr val="006DB1"/>
            </a:solidFill>
          </a:ln>
        </p:spPr>
        <p:txBody>
          <a:bodyPr wrap="square" lIns="0" tIns="0" rIns="0" bIns="0" rtlCol="0">
            <a:spAutoFit/>
          </a:bodyPr>
          <a:lstStyle/>
          <a:p>
            <a:pPr marL="344488" indent="-284163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17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was present at the STS-113 FRR when foam loss was presented by NASA ET Project Manager</a:t>
            </a:r>
          </a:p>
          <a:p>
            <a:pPr marL="344488" indent="-284163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presentation was technically awful</a:t>
            </a:r>
          </a:p>
          <a:p>
            <a:pPr marL="344488" indent="-284163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17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Members of the FRR board were generally quiet</a:t>
            </a:r>
          </a:p>
          <a:p>
            <a:pPr marL="344488" indent="-284163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NASA HQ S&amp;MA Director began asking flight safety related questions, but quit probing when told that foam loss was an </a:t>
            </a:r>
            <a:r>
              <a:rPr lang="en-US" sz="17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accepted risk </a:t>
            </a:r>
            <a:r>
              <a:rPr lang="en-US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the formal hazards assessment system</a:t>
            </a:r>
          </a:p>
          <a:p>
            <a:pPr marL="344488" indent="-284163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17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When polled, I answered, “</a:t>
            </a:r>
            <a:r>
              <a:rPr lang="en-US" sz="17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</a:t>
            </a:r>
            <a:r>
              <a:rPr lang="en-US" sz="17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 like everyone else</a:t>
            </a:r>
          </a:p>
          <a:p>
            <a:pPr marL="569913" lvl="1" indent="-225425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audience in the room would never challenge other Shuttle elements, and only speak if called on to answer a question</a:t>
            </a:r>
          </a:p>
          <a:p>
            <a:pPr marL="344488" indent="-284163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17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the hall outside the conference room, I told NASA’s RSRM project manager, “</a:t>
            </a:r>
            <a:r>
              <a:rPr lang="en-US" sz="17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foam loss presentation was terrible</a:t>
            </a:r>
            <a:r>
              <a:rPr lang="en-US" sz="17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  </a:t>
            </a:r>
            <a:r>
              <a:rPr lang="en-US" sz="17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If I were on the Board, I’d be</a:t>
            </a:r>
            <a:r>
              <a:rPr lang="en-US" sz="17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‘</a:t>
            </a:r>
            <a:r>
              <a:rPr lang="en-US" sz="1700" i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Fly</a:t>
            </a:r>
            <a:r>
              <a:rPr lang="en-US" sz="17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’.  He said, “We have to trust the other Shuttle elements to do their job.   We’ve done ours.”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297280" y="1593260"/>
            <a:ext cx="2251495" cy="123110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txBody>
          <a:bodyPr wrap="square" lIns="0" tIns="0" rIns="0" bIns="0" rtlCol="0">
            <a:spAutoFit/>
          </a:bodyPr>
          <a:lstStyle/>
          <a:p>
            <a:pPr marL="60325"/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US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culture of silence 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existed in the formal FRR setting in 2003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297280" y="2956417"/>
            <a:ext cx="2251495" cy="2154436"/>
          </a:xfrm>
          <a:prstGeom prst="rect">
            <a:avLst/>
          </a:prstGeom>
          <a:solidFill>
            <a:srgbClr val="CCFFFF"/>
          </a:solidFill>
          <a:ln>
            <a:solidFill>
              <a:srgbClr val="0070C0"/>
            </a:solidFill>
          </a:ln>
        </p:spPr>
        <p:txBody>
          <a:bodyPr wrap="square" lIns="0" tIns="0" rIns="0" bIns="0" rtlCol="0">
            <a:spAutoFit/>
          </a:bodyPr>
          <a:lstStyle/>
          <a:p>
            <a:pPr marL="60325"/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Once an anomaly investigation team determines it is safe to fly, they get into “</a:t>
            </a:r>
            <a:r>
              <a:rPr lang="en-US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sell mode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”, rather than “</a:t>
            </a:r>
            <a:r>
              <a:rPr lang="en-US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share the risk mode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99857" y="5531266"/>
            <a:ext cx="8183425" cy="923330"/>
          </a:xfrm>
          <a:prstGeom prst="rect">
            <a:avLst/>
          </a:prstGeom>
          <a:solidFill>
            <a:srgbClr val="CCECFF"/>
          </a:solidFill>
          <a:ln>
            <a:solidFill>
              <a:srgbClr val="0070C0"/>
            </a:solidFill>
          </a:ln>
        </p:spPr>
        <p:txBody>
          <a:bodyPr wrap="square" lIns="0" tIns="0" rIns="0" bIns="0" rtlCol="0">
            <a:spAutoFit/>
          </a:bodyPr>
          <a:lstStyle/>
          <a:p>
            <a:pPr marL="112713"/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January 21, 2003 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email from Mission Management Team Chair to Shuttle Program Manager:  “</a:t>
            </a:r>
            <a:r>
              <a:rPr lang="en-US" sz="2000" i="1" dirty="0">
                <a:latin typeface="Times New Roman" pitchFamily="18" charset="0"/>
                <a:cs typeface="Times New Roman" pitchFamily="18" charset="0"/>
              </a:rPr>
              <a:t>The ET rational for flight for the STS-112 foam loss was lousy.  </a:t>
            </a:r>
            <a:r>
              <a:rPr lang="en-US" sz="2000" b="1" i="1" dirty="0">
                <a:latin typeface="Times New Roman" pitchFamily="18" charset="0"/>
                <a:cs typeface="Times New Roman" pitchFamily="18" charset="0"/>
              </a:rPr>
              <a:t>Rationale was lousy then, and still is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..”</a:t>
            </a: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8332377" y="6534408"/>
            <a:ext cx="432797" cy="365125"/>
          </a:xfrm>
        </p:spPr>
        <p:txBody>
          <a:bodyPr/>
          <a:lstStyle/>
          <a:p>
            <a:fld id="{5CBCEC27-BF7D-40E1-93E0-81EF328771D0}" type="slidenum">
              <a:rPr lang="en-US" smtClean="0"/>
              <a:pPr/>
              <a:t>19</a:t>
            </a:fld>
            <a:endParaRPr lang="en-US" dirty="0"/>
          </a:p>
        </p:txBody>
      </p:sp>
      <p:pic>
        <p:nvPicPr>
          <p:cNvPr id="2" name="Picture 1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358A2632-4E40-DA85-7C79-CCB1821A7F1A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304" y="129447"/>
            <a:ext cx="1486968" cy="330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341071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>
          <a:xfrm>
            <a:off x="381000" y="2708694"/>
            <a:ext cx="8305800" cy="1095555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SzPct val="80000"/>
              <a:buFont typeface="Wingdings 2" pitchFamily="18" charset="2"/>
              <a:buChar char=""/>
              <a:defRPr sz="1800" kern="120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Wingdings" pitchFamily="2" charset="2"/>
              <a:buChar char="Ø"/>
              <a:defRPr sz="1700" kern="120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Times New Roman" pitchFamily="18" charset="0"/>
              <a:buChar char="−"/>
              <a:defRPr sz="1600" kern="120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SzPct val="112000"/>
              <a:buFont typeface="Verdana" pitchFamily="34" charset="0"/>
              <a:buChar char="◦"/>
              <a:defRPr sz="1600" kern="120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80000"/>
              <a:buFont typeface="Wingdings 2" pitchFamily="18" charset="2"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7 Elements of Good Flight Rationale</a:t>
            </a:r>
          </a:p>
        </p:txBody>
      </p:sp>
      <p:sp>
        <p:nvSpPr>
          <p:cNvPr id="4" name="Date Placeholder 2">
            <a:extLst>
              <a:ext uri="{FF2B5EF4-FFF2-40B4-BE49-F238E27FC236}">
                <a16:creationId xmlns:a16="http://schemas.microsoft.com/office/drawing/2014/main" id="{2B92AE4E-5DF9-C14D-9D0E-1878BD1E50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555552"/>
            <a:ext cx="2057400" cy="286244"/>
          </a:xfrm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12A79E2-1B48-42D8-BAFC-84019BDD515E}" type="datetime1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F9F9F9"/>
                </a:solidFill>
                <a:effectLst/>
                <a:uLnTx/>
                <a:uFillTx/>
                <a:latin typeface="Tw Cen MT Condensed" panose="020B0606020104020203" pitchFamily="34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12/7/2022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F9F9F9"/>
              </a:solidFill>
              <a:effectLst/>
              <a:uLnTx/>
              <a:uFillTx/>
              <a:latin typeface="Tw Cen MT Condensed" panose="020B0606020104020203" pitchFamily="34" charset="0"/>
              <a:ea typeface="+mn-ea"/>
              <a:cs typeface="+mn-cs"/>
            </a:endParaRPr>
          </a:p>
        </p:txBody>
      </p:sp>
      <p:sp>
        <p:nvSpPr>
          <p:cNvPr id="6" name="Slide Number Placeholder 4">
            <a:extLst>
              <a:ext uri="{FF2B5EF4-FFF2-40B4-BE49-F238E27FC236}">
                <a16:creationId xmlns:a16="http://schemas.microsoft.com/office/drawing/2014/main" id="{B23C4BC3-9EC7-CA48-8E6D-EDB3912436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555552"/>
            <a:ext cx="2057400" cy="286244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A9F85A-B0EB-4EE7-8A19-3E7722CDE656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F9F9F9"/>
                </a:solidFill>
                <a:effectLst/>
                <a:uLnTx/>
                <a:uFillTx/>
                <a:latin typeface="Tw Cen MT Condensed" panose="020B0606020104020203" pitchFamily="34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F9F9F9"/>
              </a:solidFill>
              <a:effectLst/>
              <a:uLnTx/>
              <a:uFillTx/>
              <a:latin typeface="Tw Cen MT Condensed" panose="020B0606020104020203" pitchFamily="34" charset="0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1BC21E6-646B-4BF3-BD5C-64669047369F}"/>
              </a:ext>
            </a:extLst>
          </p:cNvPr>
          <p:cNvSpPr txBox="1"/>
          <p:nvPr/>
        </p:nvSpPr>
        <p:spPr>
          <a:xfrm>
            <a:off x="797668" y="4348903"/>
            <a:ext cx="554476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u="sng" dirty="0">
                <a:solidFill>
                  <a:srgbClr val="0070C0"/>
                </a:solidFill>
                <a:effectLst/>
                <a:highlight>
                  <a:srgbClr val="FFFF00"/>
                </a:highlight>
                <a:latin typeface="Calibri" panose="020F0502020204030204" pitchFamily="34" charset="0"/>
                <a:ea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https://sma.nasa.gov/vids/video-item/return-to-flight</a:t>
            </a:r>
            <a:endParaRPr lang="en-US" sz="1800" b="1" dirty="0">
              <a:solidFill>
                <a:srgbClr val="0070C0"/>
              </a:solidFill>
              <a:highlight>
                <a:srgbClr val="FFFF00"/>
              </a:highlight>
            </a:endParaRPr>
          </a:p>
        </p:txBody>
      </p:sp>
      <p:pic>
        <p:nvPicPr>
          <p:cNvPr id="2" name="Picture 1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C1CD550D-14F6-3435-B6EF-69E3F92C2C1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968" y="182433"/>
            <a:ext cx="1486968" cy="330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571364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>
          <a:xfrm>
            <a:off x="508209" y="645137"/>
            <a:ext cx="5524571" cy="451779"/>
          </a:xfrm>
        </p:spPr>
        <p:txBody>
          <a:bodyPr>
            <a:noAutofit/>
          </a:bodyPr>
          <a:lstStyle/>
          <a:p>
            <a:pPr eaLnBrk="1" hangingPunct="1"/>
            <a:r>
              <a:rPr lang="en-US" altLang="en-US" sz="2400" dirty="0">
                <a:solidFill>
                  <a:schemeClr val="bg1"/>
                </a:solidFill>
              </a:rPr>
              <a:t>Elements of Good Flight Rationale</a:t>
            </a:r>
          </a:p>
        </p:txBody>
      </p:sp>
      <p:sp>
        <p:nvSpPr>
          <p:cNvPr id="717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52700" y="1491021"/>
            <a:ext cx="5235590" cy="3399474"/>
          </a:xfrm>
          <a:prstGeom prst="rect">
            <a:avLst/>
          </a:prstGeom>
          <a:solidFill>
            <a:srgbClr val="CCECFF"/>
          </a:solidFill>
          <a:ln>
            <a:solidFill>
              <a:srgbClr val="006DB1"/>
            </a:solidFill>
          </a:ln>
        </p:spPr>
        <p:txBody>
          <a:bodyPr>
            <a:noAutofit/>
          </a:bodyPr>
          <a:lstStyle/>
          <a:p>
            <a:pPr eaLnBrk="1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Wingdings" pitchFamily="2" charset="2"/>
              <a:buNone/>
            </a:pPr>
            <a:r>
              <a:rPr lang="en-US" altLang="en-US" sz="1400" b="1" u="sng" dirty="0"/>
              <a:t>STS-51D Flight Rationale (April 1985)</a:t>
            </a:r>
          </a:p>
          <a:p>
            <a:pPr indent="-282575" eaLnBrk="1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altLang="en-US" sz="1400" dirty="0"/>
              <a:t>Cause of erosion and blow-by on STS–51C </a:t>
            </a:r>
            <a:r>
              <a:rPr lang="en-US" altLang="en-US" sz="1400" i="1" dirty="0"/>
              <a:t>understood</a:t>
            </a:r>
          </a:p>
          <a:p>
            <a:pPr indent="-282575" eaLnBrk="1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altLang="en-US" sz="1400" dirty="0"/>
              <a:t>O-ring </a:t>
            </a:r>
            <a:r>
              <a:rPr lang="en-US" altLang="en-US" sz="1400" u="sng" dirty="0"/>
              <a:t>erosion</a:t>
            </a:r>
            <a:r>
              <a:rPr lang="en-US" altLang="en-US" sz="1400" dirty="0"/>
              <a:t> on STS-51C within </a:t>
            </a:r>
            <a:r>
              <a:rPr lang="en-US" altLang="en-US" sz="1400" i="1" dirty="0"/>
              <a:t>experience</a:t>
            </a:r>
            <a:r>
              <a:rPr lang="en-US" altLang="en-US" sz="1400" dirty="0"/>
              <a:t> base</a:t>
            </a:r>
          </a:p>
          <a:p>
            <a:pPr indent="-282575" eaLnBrk="1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altLang="en-US" sz="1400" i="1" dirty="0"/>
              <a:t>Tests</a:t>
            </a:r>
            <a:r>
              <a:rPr lang="en-US" altLang="en-US" sz="1400" dirty="0"/>
              <a:t> showed O-ring seals at 3,000 psi with 0.095-in erosion</a:t>
            </a:r>
          </a:p>
          <a:p>
            <a:pPr marL="742950" lvl="2" indent="-282575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altLang="en-US" sz="1400" dirty="0"/>
              <a:t>Greater than worst case </a:t>
            </a:r>
            <a:r>
              <a:rPr lang="en-US" altLang="en-US" sz="1400" i="1" dirty="0"/>
              <a:t>prediction</a:t>
            </a:r>
          </a:p>
          <a:p>
            <a:pPr marL="742950" lvl="2" indent="-282575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altLang="en-US" sz="1400" dirty="0"/>
              <a:t>Almost twice as great as worst observed in SRM history</a:t>
            </a:r>
          </a:p>
          <a:p>
            <a:pPr indent="-282575" eaLnBrk="1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altLang="en-US" sz="1400" dirty="0"/>
              <a:t>Heat effects on secondary O-ring well below worst case </a:t>
            </a:r>
            <a:r>
              <a:rPr lang="en-US" altLang="en-US" sz="1400" i="1" dirty="0"/>
              <a:t>prediction</a:t>
            </a:r>
          </a:p>
          <a:p>
            <a:pPr indent="-282575" eaLnBrk="1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altLang="en-US" sz="1400" dirty="0"/>
              <a:t>Secondary O-ring sealed by leak check</a:t>
            </a:r>
          </a:p>
          <a:p>
            <a:pPr indent="-282575" eaLnBrk="1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altLang="en-US" sz="1400" dirty="0"/>
              <a:t>Erosion and blow-by confirmed to be</a:t>
            </a:r>
            <a:r>
              <a:rPr lang="en-US" altLang="en-US" sz="1400" i="1" dirty="0"/>
              <a:t> self-limiting</a:t>
            </a:r>
          </a:p>
          <a:p>
            <a:pPr indent="-282575" eaLnBrk="1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altLang="en-US" sz="1400" dirty="0"/>
              <a:t>STS-51D could exhibit same behavior as 51C</a:t>
            </a:r>
          </a:p>
          <a:p>
            <a:pPr eaLnBrk="1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</a:pPr>
            <a:endParaRPr lang="en-US" altLang="en-US" sz="1400" dirty="0"/>
          </a:p>
          <a:p>
            <a:pPr eaLnBrk="1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Wingdings" pitchFamily="2" charset="2"/>
              <a:buNone/>
            </a:pPr>
            <a:r>
              <a:rPr lang="en-US" altLang="en-US" sz="1400" i="1" dirty="0">
                <a:solidFill>
                  <a:schemeClr val="accent2">
                    <a:lumMod val="75000"/>
                  </a:schemeClr>
                </a:solidFill>
              </a:rPr>
              <a:t>Note:</a:t>
            </a:r>
            <a:r>
              <a:rPr lang="en-US" altLang="en-US" sz="1400" dirty="0">
                <a:solidFill>
                  <a:schemeClr val="accent2">
                    <a:lumMod val="75000"/>
                  </a:schemeClr>
                </a:solidFill>
              </a:rPr>
              <a:t>  </a:t>
            </a:r>
            <a:r>
              <a:rPr lang="en-US" altLang="en-US" sz="1400" i="1" dirty="0">
                <a:solidFill>
                  <a:schemeClr val="accent2">
                    <a:lumMod val="75000"/>
                  </a:schemeClr>
                </a:solidFill>
              </a:rPr>
              <a:t>Central to risk assumption at Level III was notion that record low temps seen for -51C would not occur again</a:t>
            </a:r>
            <a:endParaRPr lang="en-US" altLang="en-US" sz="14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173" name="Text Box 4"/>
          <p:cNvSpPr txBox="1">
            <a:spLocks noChangeArrowheads="1"/>
          </p:cNvSpPr>
          <p:nvPr/>
        </p:nvSpPr>
        <p:spPr bwMode="auto">
          <a:xfrm>
            <a:off x="6561167" y="1385214"/>
            <a:ext cx="1866900" cy="581025"/>
          </a:xfrm>
          <a:prstGeom prst="rect">
            <a:avLst/>
          </a:prstGeom>
          <a:solidFill>
            <a:srgbClr val="CDACE6"/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5000"/>
              </a:spcBef>
              <a:buClr>
                <a:srgbClr val="000099"/>
              </a:buClr>
              <a:buSzPct val="80000"/>
              <a:buFont typeface="Wingdings" pitchFamily="2" charset="2"/>
              <a:buChar char="l"/>
              <a:defRPr sz="2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15000"/>
              </a:spcBef>
              <a:spcAft>
                <a:spcPct val="15000"/>
              </a:spcAft>
              <a:buClr>
                <a:srgbClr val="000099"/>
              </a:buClr>
              <a:buSzPct val="80000"/>
              <a:buFont typeface="Wingdings" pitchFamily="2" charset="2"/>
              <a:buChar char="l"/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5000"/>
              </a:spcAft>
              <a:buClr>
                <a:srgbClr val="000099"/>
              </a:buClr>
              <a:buSzPct val="80000"/>
              <a:buFont typeface="Wingdings" pitchFamily="2" charset="2"/>
              <a:buChar char="l"/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15000"/>
              </a:spcBef>
              <a:spcAft>
                <a:spcPct val="15000"/>
              </a:spcAft>
              <a:buClr>
                <a:srgbClr val="000099"/>
              </a:buClr>
              <a:buSzPct val="80000"/>
              <a:buFont typeface="Wingdings" pitchFamily="2" charset="2"/>
              <a:buChar char="l"/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15000"/>
              </a:spcBef>
              <a:spcAft>
                <a:spcPct val="15000"/>
              </a:spcAft>
              <a:buClr>
                <a:srgbClr val="000099"/>
              </a:buClr>
              <a:buSzPct val="80000"/>
              <a:buFont typeface="Wingdings" pitchFamily="2" charset="2"/>
              <a:buChar char="l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15000"/>
              </a:spcAft>
              <a:buClr>
                <a:srgbClr val="000099"/>
              </a:buClr>
              <a:buSzPct val="80000"/>
              <a:buFont typeface="Wingdings" pitchFamily="2" charset="2"/>
              <a:buChar char="l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15000"/>
              </a:spcAft>
              <a:buClr>
                <a:srgbClr val="000099"/>
              </a:buClr>
              <a:buSzPct val="80000"/>
              <a:buFont typeface="Wingdings" pitchFamily="2" charset="2"/>
              <a:buChar char="l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15000"/>
              </a:spcAft>
              <a:buClr>
                <a:srgbClr val="000099"/>
              </a:buClr>
              <a:buSzPct val="80000"/>
              <a:buFont typeface="Wingdings" pitchFamily="2" charset="2"/>
              <a:buChar char="l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15000"/>
              </a:spcAft>
              <a:buClr>
                <a:srgbClr val="000099"/>
              </a:buClr>
              <a:buSzPct val="80000"/>
              <a:buFont typeface="Wingdings" pitchFamily="2" charset="2"/>
              <a:buChar char="l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Physics-based understanding</a:t>
            </a:r>
          </a:p>
        </p:txBody>
      </p:sp>
      <p:sp>
        <p:nvSpPr>
          <p:cNvPr id="7174" name="Text Box 5"/>
          <p:cNvSpPr txBox="1">
            <a:spLocks noChangeArrowheads="1"/>
          </p:cNvSpPr>
          <p:nvPr/>
        </p:nvSpPr>
        <p:spPr bwMode="auto">
          <a:xfrm>
            <a:off x="6569793" y="2045823"/>
            <a:ext cx="1866900" cy="58102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5000"/>
              </a:spcBef>
              <a:buClr>
                <a:srgbClr val="000099"/>
              </a:buClr>
              <a:buSzPct val="80000"/>
              <a:buFont typeface="Wingdings" pitchFamily="2" charset="2"/>
              <a:buChar char="l"/>
              <a:defRPr sz="2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15000"/>
              </a:spcBef>
              <a:spcAft>
                <a:spcPct val="15000"/>
              </a:spcAft>
              <a:buClr>
                <a:srgbClr val="000099"/>
              </a:buClr>
              <a:buSzPct val="80000"/>
              <a:buFont typeface="Wingdings" pitchFamily="2" charset="2"/>
              <a:buChar char="l"/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5000"/>
              </a:spcAft>
              <a:buClr>
                <a:srgbClr val="000099"/>
              </a:buClr>
              <a:buSzPct val="80000"/>
              <a:buFont typeface="Wingdings" pitchFamily="2" charset="2"/>
              <a:buChar char="l"/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15000"/>
              </a:spcBef>
              <a:spcAft>
                <a:spcPct val="15000"/>
              </a:spcAft>
              <a:buClr>
                <a:srgbClr val="000099"/>
              </a:buClr>
              <a:buSzPct val="80000"/>
              <a:buFont typeface="Wingdings" pitchFamily="2" charset="2"/>
              <a:buChar char="l"/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15000"/>
              </a:spcBef>
              <a:spcAft>
                <a:spcPct val="15000"/>
              </a:spcAft>
              <a:buClr>
                <a:srgbClr val="000099"/>
              </a:buClr>
              <a:buSzPct val="80000"/>
              <a:buFont typeface="Wingdings" pitchFamily="2" charset="2"/>
              <a:buChar char="l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15000"/>
              </a:spcAft>
              <a:buClr>
                <a:srgbClr val="000099"/>
              </a:buClr>
              <a:buSzPct val="80000"/>
              <a:buFont typeface="Wingdings" pitchFamily="2" charset="2"/>
              <a:buChar char="l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15000"/>
              </a:spcAft>
              <a:buClr>
                <a:srgbClr val="000099"/>
              </a:buClr>
              <a:buSzPct val="80000"/>
              <a:buFont typeface="Wingdings" pitchFamily="2" charset="2"/>
              <a:buChar char="l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15000"/>
              </a:spcAft>
              <a:buClr>
                <a:srgbClr val="000099"/>
              </a:buClr>
              <a:buSzPct val="80000"/>
              <a:buFont typeface="Wingdings" pitchFamily="2" charset="2"/>
              <a:buChar char="l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15000"/>
              </a:spcAft>
              <a:buClr>
                <a:srgbClr val="000099"/>
              </a:buClr>
              <a:buSzPct val="80000"/>
              <a:buFont typeface="Wingdings" pitchFamily="2" charset="2"/>
              <a:buChar char="l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Within experience base</a:t>
            </a:r>
          </a:p>
        </p:txBody>
      </p:sp>
      <p:sp>
        <p:nvSpPr>
          <p:cNvPr id="7175" name="Text Box 6"/>
          <p:cNvSpPr txBox="1">
            <a:spLocks noChangeArrowheads="1"/>
          </p:cNvSpPr>
          <p:nvPr/>
        </p:nvSpPr>
        <p:spPr bwMode="auto">
          <a:xfrm>
            <a:off x="6573866" y="2746938"/>
            <a:ext cx="1868487" cy="338554"/>
          </a:xfrm>
          <a:prstGeom prst="rect">
            <a:avLst/>
          </a:prstGeom>
          <a:solidFill>
            <a:srgbClr val="FFFFCC"/>
          </a:solidFill>
          <a:ln>
            <a:noFill/>
          </a:ln>
        </p:spPr>
        <p:txBody>
          <a:bodyPr>
            <a:spAutoFit/>
          </a:bodyPr>
          <a:lstStyle>
            <a:lvl1pPr eaLnBrk="0" hangingPunct="0">
              <a:spcBef>
                <a:spcPct val="25000"/>
              </a:spcBef>
              <a:buClr>
                <a:srgbClr val="000099"/>
              </a:buClr>
              <a:buSzPct val="80000"/>
              <a:buFont typeface="Wingdings" pitchFamily="2" charset="2"/>
              <a:buChar char="l"/>
              <a:defRPr sz="2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15000"/>
              </a:spcBef>
              <a:spcAft>
                <a:spcPct val="15000"/>
              </a:spcAft>
              <a:buClr>
                <a:srgbClr val="000099"/>
              </a:buClr>
              <a:buSzPct val="80000"/>
              <a:buFont typeface="Wingdings" pitchFamily="2" charset="2"/>
              <a:buChar char="l"/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5000"/>
              </a:spcAft>
              <a:buClr>
                <a:srgbClr val="000099"/>
              </a:buClr>
              <a:buSzPct val="80000"/>
              <a:buFont typeface="Wingdings" pitchFamily="2" charset="2"/>
              <a:buChar char="l"/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15000"/>
              </a:spcBef>
              <a:spcAft>
                <a:spcPct val="15000"/>
              </a:spcAft>
              <a:buClr>
                <a:srgbClr val="000099"/>
              </a:buClr>
              <a:buSzPct val="80000"/>
              <a:buFont typeface="Wingdings" pitchFamily="2" charset="2"/>
              <a:buChar char="l"/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15000"/>
              </a:spcBef>
              <a:spcAft>
                <a:spcPct val="15000"/>
              </a:spcAft>
              <a:buClr>
                <a:srgbClr val="000099"/>
              </a:buClr>
              <a:buSzPct val="80000"/>
              <a:buFont typeface="Wingdings" pitchFamily="2" charset="2"/>
              <a:buChar char="l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15000"/>
              </a:spcAft>
              <a:buClr>
                <a:srgbClr val="000099"/>
              </a:buClr>
              <a:buSzPct val="80000"/>
              <a:buFont typeface="Wingdings" pitchFamily="2" charset="2"/>
              <a:buChar char="l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15000"/>
              </a:spcAft>
              <a:buClr>
                <a:srgbClr val="000099"/>
              </a:buClr>
              <a:buSzPct val="80000"/>
              <a:buFont typeface="Wingdings" pitchFamily="2" charset="2"/>
              <a:buChar char="l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15000"/>
              </a:spcAft>
              <a:buClr>
                <a:srgbClr val="000099"/>
              </a:buClr>
              <a:buSzPct val="80000"/>
              <a:buFont typeface="Wingdings" pitchFamily="2" charset="2"/>
              <a:buChar char="l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15000"/>
              </a:spcAft>
              <a:buClr>
                <a:srgbClr val="000099"/>
              </a:buClr>
              <a:buSzPct val="80000"/>
              <a:buFont typeface="Wingdings" pitchFamily="2" charset="2"/>
              <a:buChar char="l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Adequate margins</a:t>
            </a:r>
          </a:p>
        </p:txBody>
      </p:sp>
      <p:sp>
        <p:nvSpPr>
          <p:cNvPr id="7176" name="Text Box 7"/>
          <p:cNvSpPr txBox="1">
            <a:spLocks noChangeArrowheads="1"/>
          </p:cNvSpPr>
          <p:nvPr/>
        </p:nvSpPr>
        <p:spPr bwMode="auto">
          <a:xfrm>
            <a:off x="6561166" y="4750301"/>
            <a:ext cx="1866900" cy="33655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5000"/>
              </a:spcBef>
              <a:buClr>
                <a:srgbClr val="000099"/>
              </a:buClr>
              <a:buSzPct val="80000"/>
              <a:buFont typeface="Wingdings" pitchFamily="2" charset="2"/>
              <a:buChar char="l"/>
              <a:defRPr sz="2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15000"/>
              </a:spcBef>
              <a:spcAft>
                <a:spcPct val="15000"/>
              </a:spcAft>
              <a:buClr>
                <a:srgbClr val="000099"/>
              </a:buClr>
              <a:buSzPct val="80000"/>
              <a:buFont typeface="Wingdings" pitchFamily="2" charset="2"/>
              <a:buChar char="l"/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5000"/>
              </a:spcAft>
              <a:buClr>
                <a:srgbClr val="000099"/>
              </a:buClr>
              <a:buSzPct val="80000"/>
              <a:buFont typeface="Wingdings" pitchFamily="2" charset="2"/>
              <a:buChar char="l"/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15000"/>
              </a:spcBef>
              <a:spcAft>
                <a:spcPct val="15000"/>
              </a:spcAft>
              <a:buClr>
                <a:srgbClr val="000099"/>
              </a:buClr>
              <a:buSzPct val="80000"/>
              <a:buFont typeface="Wingdings" pitchFamily="2" charset="2"/>
              <a:buChar char="l"/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15000"/>
              </a:spcBef>
              <a:spcAft>
                <a:spcPct val="15000"/>
              </a:spcAft>
              <a:buClr>
                <a:srgbClr val="000099"/>
              </a:buClr>
              <a:buSzPct val="80000"/>
              <a:buFont typeface="Wingdings" pitchFamily="2" charset="2"/>
              <a:buChar char="l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15000"/>
              </a:spcAft>
              <a:buClr>
                <a:srgbClr val="000099"/>
              </a:buClr>
              <a:buSzPct val="80000"/>
              <a:buFont typeface="Wingdings" pitchFamily="2" charset="2"/>
              <a:buChar char="l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15000"/>
              </a:spcAft>
              <a:buClr>
                <a:srgbClr val="000099"/>
              </a:buClr>
              <a:buSzPct val="80000"/>
              <a:buFont typeface="Wingdings" pitchFamily="2" charset="2"/>
              <a:buChar char="l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15000"/>
              </a:spcAft>
              <a:buClr>
                <a:srgbClr val="000099"/>
              </a:buClr>
              <a:buSzPct val="80000"/>
              <a:buFont typeface="Wingdings" pitchFamily="2" charset="2"/>
              <a:buChar char="l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15000"/>
              </a:spcAft>
              <a:buClr>
                <a:srgbClr val="000099"/>
              </a:buClr>
              <a:buSzPct val="80000"/>
              <a:buFont typeface="Wingdings" pitchFamily="2" charset="2"/>
              <a:buChar char="l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Self-limiting</a:t>
            </a:r>
          </a:p>
        </p:txBody>
      </p:sp>
      <p:sp>
        <p:nvSpPr>
          <p:cNvPr id="7177" name="Text Box 8"/>
          <p:cNvSpPr txBox="1">
            <a:spLocks noChangeArrowheads="1"/>
          </p:cNvSpPr>
          <p:nvPr/>
        </p:nvSpPr>
        <p:spPr bwMode="auto">
          <a:xfrm>
            <a:off x="6561166" y="3194817"/>
            <a:ext cx="1866900" cy="1069975"/>
          </a:xfrm>
          <a:prstGeom prst="rect">
            <a:avLst/>
          </a:prstGeom>
          <a:solidFill>
            <a:srgbClr val="CCFFFF"/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5000"/>
              </a:spcBef>
              <a:buClr>
                <a:srgbClr val="000099"/>
              </a:buClr>
              <a:buSzPct val="80000"/>
              <a:buFont typeface="Wingdings" pitchFamily="2" charset="2"/>
              <a:buChar char="l"/>
              <a:defRPr sz="2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15000"/>
              </a:spcBef>
              <a:spcAft>
                <a:spcPct val="15000"/>
              </a:spcAft>
              <a:buClr>
                <a:srgbClr val="000099"/>
              </a:buClr>
              <a:buSzPct val="80000"/>
              <a:buFont typeface="Wingdings" pitchFamily="2" charset="2"/>
              <a:buChar char="l"/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5000"/>
              </a:spcAft>
              <a:buClr>
                <a:srgbClr val="000099"/>
              </a:buClr>
              <a:buSzPct val="80000"/>
              <a:buFont typeface="Wingdings" pitchFamily="2" charset="2"/>
              <a:buChar char="l"/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15000"/>
              </a:spcBef>
              <a:spcAft>
                <a:spcPct val="15000"/>
              </a:spcAft>
              <a:buClr>
                <a:srgbClr val="000099"/>
              </a:buClr>
              <a:buSzPct val="80000"/>
              <a:buFont typeface="Wingdings" pitchFamily="2" charset="2"/>
              <a:buChar char="l"/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15000"/>
              </a:spcBef>
              <a:spcAft>
                <a:spcPct val="15000"/>
              </a:spcAft>
              <a:buClr>
                <a:srgbClr val="000099"/>
              </a:buClr>
              <a:buSzPct val="80000"/>
              <a:buFont typeface="Wingdings" pitchFamily="2" charset="2"/>
              <a:buChar char="l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15000"/>
              </a:spcAft>
              <a:buClr>
                <a:srgbClr val="000099"/>
              </a:buClr>
              <a:buSzPct val="80000"/>
              <a:buFont typeface="Wingdings" pitchFamily="2" charset="2"/>
              <a:buChar char="l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15000"/>
              </a:spcAft>
              <a:buClr>
                <a:srgbClr val="000099"/>
              </a:buClr>
              <a:buSzPct val="80000"/>
              <a:buFont typeface="Wingdings" pitchFamily="2" charset="2"/>
              <a:buChar char="l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15000"/>
              </a:spcAft>
              <a:buClr>
                <a:srgbClr val="000099"/>
              </a:buClr>
              <a:buSzPct val="80000"/>
              <a:buFont typeface="Wingdings" pitchFamily="2" charset="2"/>
              <a:buChar char="l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15000"/>
              </a:spcAft>
              <a:buClr>
                <a:srgbClr val="000099"/>
              </a:buClr>
              <a:buSzPct val="80000"/>
              <a:buFont typeface="Wingdings" pitchFamily="2" charset="2"/>
              <a:buChar char="l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Assessment based on extensive testing and analysis</a:t>
            </a:r>
          </a:p>
        </p:txBody>
      </p:sp>
      <p:sp>
        <p:nvSpPr>
          <p:cNvPr id="7178" name="Text Box 9"/>
          <p:cNvSpPr txBox="1">
            <a:spLocks noChangeArrowheads="1"/>
          </p:cNvSpPr>
          <p:nvPr/>
        </p:nvSpPr>
        <p:spPr bwMode="auto">
          <a:xfrm>
            <a:off x="6561166" y="4324415"/>
            <a:ext cx="1866900" cy="336550"/>
          </a:xfrm>
          <a:prstGeom prst="rect">
            <a:avLst/>
          </a:prstGeom>
          <a:solidFill>
            <a:schemeClr val="accent3">
              <a:lumMod val="10000"/>
              <a:lumOff val="90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5000"/>
              </a:spcBef>
              <a:buClr>
                <a:srgbClr val="000099"/>
              </a:buClr>
              <a:buSzPct val="80000"/>
              <a:buFont typeface="Wingdings" pitchFamily="2" charset="2"/>
              <a:buChar char="l"/>
              <a:defRPr sz="2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15000"/>
              </a:spcBef>
              <a:spcAft>
                <a:spcPct val="15000"/>
              </a:spcAft>
              <a:buClr>
                <a:srgbClr val="000099"/>
              </a:buClr>
              <a:buSzPct val="80000"/>
              <a:buFont typeface="Wingdings" pitchFamily="2" charset="2"/>
              <a:buChar char="l"/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15000"/>
              </a:spcBef>
              <a:spcAft>
                <a:spcPct val="15000"/>
              </a:spcAft>
              <a:buClr>
                <a:srgbClr val="000099"/>
              </a:buClr>
              <a:buSzPct val="80000"/>
              <a:buFont typeface="Wingdings" pitchFamily="2" charset="2"/>
              <a:buChar char="l"/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15000"/>
              </a:spcBef>
              <a:spcAft>
                <a:spcPct val="15000"/>
              </a:spcAft>
              <a:buClr>
                <a:srgbClr val="000099"/>
              </a:buClr>
              <a:buSzPct val="80000"/>
              <a:buFont typeface="Wingdings" pitchFamily="2" charset="2"/>
              <a:buChar char="l"/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15000"/>
              </a:spcBef>
              <a:spcAft>
                <a:spcPct val="15000"/>
              </a:spcAft>
              <a:buClr>
                <a:srgbClr val="000099"/>
              </a:buClr>
              <a:buSzPct val="80000"/>
              <a:buFont typeface="Wingdings" pitchFamily="2" charset="2"/>
              <a:buChar char="l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15000"/>
              </a:spcBef>
              <a:spcAft>
                <a:spcPct val="15000"/>
              </a:spcAft>
              <a:buClr>
                <a:srgbClr val="000099"/>
              </a:buClr>
              <a:buSzPct val="80000"/>
              <a:buFont typeface="Wingdings" pitchFamily="2" charset="2"/>
              <a:buChar char="l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15000"/>
              </a:spcBef>
              <a:spcAft>
                <a:spcPct val="15000"/>
              </a:spcAft>
              <a:buClr>
                <a:srgbClr val="000099"/>
              </a:buClr>
              <a:buSzPct val="80000"/>
              <a:buFont typeface="Wingdings" pitchFamily="2" charset="2"/>
              <a:buChar char="l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15000"/>
              </a:spcBef>
              <a:spcAft>
                <a:spcPct val="15000"/>
              </a:spcAft>
              <a:buClr>
                <a:srgbClr val="000099"/>
              </a:buClr>
              <a:buSzPct val="80000"/>
              <a:buFont typeface="Wingdings" pitchFamily="2" charset="2"/>
              <a:buChar char="l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15000"/>
              </a:spcBef>
              <a:spcAft>
                <a:spcPct val="15000"/>
              </a:spcAft>
              <a:buClr>
                <a:srgbClr val="000099"/>
              </a:buClr>
              <a:buSzPct val="80000"/>
              <a:buFont typeface="Wingdings" pitchFamily="2" charset="2"/>
              <a:buChar char="l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Bounding case</a:t>
            </a:r>
          </a:p>
        </p:txBody>
      </p:sp>
      <p:sp>
        <p:nvSpPr>
          <p:cNvPr id="7179" name="Line 12"/>
          <p:cNvSpPr>
            <a:spLocks noChangeShapeType="1"/>
          </p:cNvSpPr>
          <p:nvPr/>
        </p:nvSpPr>
        <p:spPr bwMode="auto">
          <a:xfrm flipH="1" flipV="1">
            <a:off x="4485736" y="3838754"/>
            <a:ext cx="2071894" cy="1079821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4148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180" name="Line 13"/>
          <p:cNvSpPr>
            <a:spLocks noChangeShapeType="1"/>
          </p:cNvSpPr>
          <p:nvPr/>
        </p:nvSpPr>
        <p:spPr bwMode="auto">
          <a:xfrm flipH="1" flipV="1">
            <a:off x="4528868" y="3338422"/>
            <a:ext cx="2032298" cy="115426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4148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181" name="Line 14"/>
          <p:cNvSpPr>
            <a:spLocks noChangeShapeType="1"/>
          </p:cNvSpPr>
          <p:nvPr/>
        </p:nvSpPr>
        <p:spPr bwMode="auto">
          <a:xfrm flipH="1" flipV="1">
            <a:off x="5236234" y="2449902"/>
            <a:ext cx="1354346" cy="44857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4148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182" name="Line 15"/>
          <p:cNvSpPr>
            <a:spLocks noChangeShapeType="1"/>
          </p:cNvSpPr>
          <p:nvPr/>
        </p:nvSpPr>
        <p:spPr bwMode="auto">
          <a:xfrm flipH="1" flipV="1">
            <a:off x="4606506" y="2156602"/>
            <a:ext cx="1966822" cy="16390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4148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183" name="Line 16"/>
          <p:cNvSpPr>
            <a:spLocks noChangeShapeType="1"/>
          </p:cNvSpPr>
          <p:nvPr/>
        </p:nvSpPr>
        <p:spPr bwMode="auto">
          <a:xfrm flipH="1">
            <a:off x="4779031" y="1682152"/>
            <a:ext cx="1802923" cy="20402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4148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184" name="Line 17"/>
          <p:cNvSpPr>
            <a:spLocks noChangeShapeType="1"/>
          </p:cNvSpPr>
          <p:nvPr/>
        </p:nvSpPr>
        <p:spPr bwMode="auto">
          <a:xfrm flipH="1" flipV="1">
            <a:off x="5520906" y="3001991"/>
            <a:ext cx="1040260" cy="727811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4148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881232" y="5415123"/>
            <a:ext cx="6557517" cy="615553"/>
          </a:xfrm>
          <a:prstGeom prst="rect">
            <a:avLst/>
          </a:prstGeom>
          <a:solidFill>
            <a:srgbClr val="FFFFCC"/>
          </a:solidFill>
          <a:ln>
            <a:solidFill>
              <a:srgbClr val="006DB1"/>
            </a:solidFill>
          </a:ln>
        </p:spPr>
        <p:txBody>
          <a:bodyPr wrap="square" lIns="0" tIns="0" rIns="0" bIns="0" rtlCol="0">
            <a:spAutoFit/>
          </a:bodyPr>
          <a:lstStyle/>
          <a:p>
            <a:pPr marL="60325" marR="0" lvl="0" indent="0" algn="ctr" defTabSz="4572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Diane Vaughn* noticed a consistent pattern in developing rationale for safe flight following each mission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4148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cxnSp>
        <p:nvCxnSpPr>
          <p:cNvPr id="4" name="Straight Arrow Connector 3"/>
          <p:cNvCxnSpPr>
            <a:cxnSpLocks/>
          </p:cNvCxnSpPr>
          <p:nvPr/>
        </p:nvCxnSpPr>
        <p:spPr>
          <a:xfrm flipV="1">
            <a:off x="7358332" y="5086852"/>
            <a:ext cx="0" cy="328271"/>
          </a:xfrm>
          <a:prstGeom prst="straightConnector1">
            <a:avLst/>
          </a:prstGeom>
          <a:ln w="28575">
            <a:solidFill>
              <a:srgbClr val="0066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Date Placeholder 2">
            <a:extLst>
              <a:ext uri="{FF2B5EF4-FFF2-40B4-BE49-F238E27FC236}">
                <a16:creationId xmlns:a16="http://schemas.microsoft.com/office/drawing/2014/main" id="{34DC2A51-69ED-5E46-ADE3-99DB032F7B2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555552"/>
            <a:ext cx="2057400" cy="286244"/>
          </a:xfrm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12A79E2-1B48-42D8-BAFC-84019BDD515E}" type="datetime1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F9F9F9"/>
                </a:solidFill>
                <a:effectLst/>
                <a:uLnTx/>
                <a:uFillTx/>
                <a:latin typeface="Tw Cen MT Condensed" panose="020B0606020104020203" pitchFamily="34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12/7/2022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F9F9F9"/>
              </a:solidFill>
              <a:effectLst/>
              <a:uLnTx/>
              <a:uFillTx/>
              <a:latin typeface="Tw Cen MT Condensed" panose="020B0606020104020203" pitchFamily="34" charset="0"/>
              <a:ea typeface="+mn-ea"/>
              <a:cs typeface="+mn-cs"/>
            </a:endParaRPr>
          </a:p>
        </p:txBody>
      </p:sp>
      <p:sp>
        <p:nvSpPr>
          <p:cNvPr id="21" name="Slide Number Placeholder 4">
            <a:extLst>
              <a:ext uri="{FF2B5EF4-FFF2-40B4-BE49-F238E27FC236}">
                <a16:creationId xmlns:a16="http://schemas.microsoft.com/office/drawing/2014/main" id="{B56180AC-6627-6A43-81C7-00859AEB51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555552"/>
            <a:ext cx="2057400" cy="286244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A9F85A-B0EB-4EE7-8A19-3E7722CDE656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F9F9F9"/>
                </a:solidFill>
                <a:effectLst/>
                <a:uLnTx/>
                <a:uFillTx/>
                <a:latin typeface="Tw Cen MT Condensed" panose="020B0606020104020203" pitchFamily="34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F9F9F9"/>
              </a:solidFill>
              <a:effectLst/>
              <a:uLnTx/>
              <a:uFillTx/>
              <a:latin typeface="Tw Cen MT Condensed" panose="020B0606020104020203" pitchFamily="34" charset="0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8204D44-87FC-41BC-8EFA-5ADCE8DB6123}"/>
              </a:ext>
            </a:extLst>
          </p:cNvPr>
          <p:cNvSpPr txBox="1"/>
          <p:nvPr/>
        </p:nvSpPr>
        <p:spPr>
          <a:xfrm>
            <a:off x="1216416" y="6189007"/>
            <a:ext cx="678017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*Diane Vaughn, “</a:t>
            </a:r>
            <a:r>
              <a:rPr lang="en-US" sz="1400" i="1" u="sng" dirty="0"/>
              <a:t>The Challenger Launch Decision</a:t>
            </a:r>
            <a:r>
              <a:rPr lang="en-US" sz="1400" dirty="0"/>
              <a:t>”, The University of Chicago Press, 1996.</a:t>
            </a:r>
          </a:p>
        </p:txBody>
      </p:sp>
      <p:pic>
        <p:nvPicPr>
          <p:cNvPr id="5" name="Picture 4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FF626A53-2AB5-FD6A-1223-82CD114B9D7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759" y="174950"/>
            <a:ext cx="1486968" cy="330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693393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2"/>
          <p:cNvSpPr>
            <a:spLocks noGrp="1" noChangeArrowheads="1"/>
          </p:cNvSpPr>
          <p:nvPr>
            <p:ph type="title"/>
          </p:nvPr>
        </p:nvSpPr>
        <p:spPr>
          <a:xfrm>
            <a:off x="340894" y="498921"/>
            <a:ext cx="5774156" cy="535077"/>
          </a:xfrm>
        </p:spPr>
        <p:txBody>
          <a:bodyPr/>
          <a:lstStyle/>
          <a:p>
            <a:pPr eaLnBrk="1" hangingPunct="1"/>
            <a:r>
              <a:rPr lang="en-US" altLang="en-US" sz="2400" dirty="0">
                <a:solidFill>
                  <a:schemeClr val="bg1"/>
                </a:solidFill>
              </a:rPr>
              <a:t>Elements of Good Flight Rationale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80888" y="5969867"/>
            <a:ext cx="7591843" cy="553998"/>
          </a:xfrm>
          <a:prstGeom prst="rect">
            <a:avLst/>
          </a:prstGeom>
          <a:solidFill>
            <a:srgbClr val="CCECFF"/>
          </a:solidFill>
          <a:ln>
            <a:solidFill>
              <a:srgbClr val="006DB1"/>
            </a:solidFill>
          </a:ln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A critical assessment of the flight rationale for STS-51L would have revealed several weaknesses that reflected increased risk for the mission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672262" y="1448519"/>
            <a:ext cx="7591844" cy="4370398"/>
            <a:chOff x="672262" y="1448519"/>
            <a:chExt cx="7591844" cy="4370398"/>
          </a:xfrm>
        </p:grpSpPr>
        <p:pic>
          <p:nvPicPr>
            <p:cNvPr id="8196" name="Picture 4" descr="C:\WINDOWS\Desktop\Burn\P19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38" b="1317"/>
            <a:stretch>
              <a:fillRect/>
            </a:stretch>
          </p:blipFill>
          <p:spPr bwMode="auto">
            <a:xfrm>
              <a:off x="672262" y="1448519"/>
              <a:ext cx="5568201" cy="4370398"/>
            </a:xfrm>
            <a:prstGeom prst="rect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ffectLst>
              <a:outerShdw blurRad="88900" dist="76200" dir="2700000" algn="tl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197" name="Text Box 5"/>
            <p:cNvSpPr txBox="1">
              <a:spLocks noChangeArrowheads="1"/>
            </p:cNvSpPr>
            <p:nvPr/>
          </p:nvSpPr>
          <p:spPr bwMode="auto">
            <a:xfrm>
              <a:off x="6656388" y="2000608"/>
              <a:ext cx="1524314" cy="338554"/>
            </a:xfrm>
            <a:prstGeom prst="rect">
              <a:avLst/>
            </a:prstGeom>
            <a:solidFill>
              <a:srgbClr val="CCFFFF"/>
            </a:solidFill>
            <a:ln>
              <a:noFill/>
            </a:ln>
          </p:spPr>
          <p:txBody>
            <a:bodyPr wrap="square">
              <a:spAutoFit/>
            </a:bodyPr>
            <a:lstStyle>
              <a:lvl1pPr eaLnBrk="0" hangingPunct="0">
                <a:spcBef>
                  <a:spcPct val="25000"/>
                </a:spcBef>
                <a:buClr>
                  <a:srgbClr val="000099"/>
                </a:buClr>
                <a:buSzPct val="80000"/>
                <a:buFont typeface="Wingdings" pitchFamily="2" charset="2"/>
                <a:buChar char="l"/>
                <a:defRPr sz="2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15000"/>
                </a:spcBef>
                <a:spcAft>
                  <a:spcPct val="15000"/>
                </a:spcAft>
                <a:buClr>
                  <a:srgbClr val="000099"/>
                </a:buClr>
                <a:buSzPct val="80000"/>
                <a:buFont typeface="Wingdings" pitchFamily="2" charset="2"/>
                <a:buChar char="l"/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15000"/>
                </a:spcBef>
                <a:spcAft>
                  <a:spcPct val="15000"/>
                </a:spcAft>
                <a:buClr>
                  <a:srgbClr val="000099"/>
                </a:buClr>
                <a:buSzPct val="80000"/>
                <a:buFont typeface="Wingdings" pitchFamily="2" charset="2"/>
                <a:buChar char="l"/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15000"/>
                </a:spcBef>
                <a:spcAft>
                  <a:spcPct val="15000"/>
                </a:spcAft>
                <a:buClr>
                  <a:srgbClr val="000099"/>
                </a:buClr>
                <a:buSzPct val="8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15000"/>
                </a:spcBef>
                <a:spcAft>
                  <a:spcPct val="15000"/>
                </a:spcAft>
                <a:buClr>
                  <a:srgbClr val="000099"/>
                </a:buClr>
                <a:buSzPct val="8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15000"/>
                </a:spcBef>
                <a:spcAft>
                  <a:spcPct val="15000"/>
                </a:spcAft>
                <a:buClr>
                  <a:srgbClr val="000099"/>
                </a:buClr>
                <a:buSzPct val="8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15000"/>
                </a:spcBef>
                <a:spcAft>
                  <a:spcPct val="15000"/>
                </a:spcAft>
                <a:buClr>
                  <a:srgbClr val="000099"/>
                </a:buClr>
                <a:buSzPct val="8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15000"/>
                </a:spcBef>
                <a:spcAft>
                  <a:spcPct val="15000"/>
                </a:spcAft>
                <a:buClr>
                  <a:srgbClr val="000099"/>
                </a:buClr>
                <a:buSzPct val="8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15000"/>
                </a:spcBef>
                <a:spcAft>
                  <a:spcPct val="15000"/>
                </a:spcAft>
                <a:buClr>
                  <a:srgbClr val="000099"/>
                </a:buClr>
                <a:buSzPct val="8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Out of family</a:t>
              </a:r>
            </a:p>
          </p:txBody>
        </p:sp>
        <p:sp>
          <p:nvSpPr>
            <p:cNvPr id="8198" name="Text Box 6"/>
            <p:cNvSpPr txBox="1">
              <a:spLocks noChangeArrowheads="1"/>
            </p:cNvSpPr>
            <p:nvPr/>
          </p:nvSpPr>
          <p:spPr bwMode="auto">
            <a:xfrm>
              <a:off x="6656388" y="2650255"/>
              <a:ext cx="1524314" cy="825500"/>
            </a:xfrm>
            <a:prstGeom prst="rect">
              <a:avLst/>
            </a:prstGeom>
            <a:solidFill>
              <a:srgbClr val="CCFFFF"/>
            </a:solidFill>
            <a:ln>
              <a:noFill/>
            </a:ln>
          </p:spPr>
          <p:txBody>
            <a:bodyPr wrap="square">
              <a:spAutoFit/>
            </a:bodyPr>
            <a:lstStyle>
              <a:lvl1pPr eaLnBrk="0" hangingPunct="0">
                <a:spcBef>
                  <a:spcPct val="25000"/>
                </a:spcBef>
                <a:buClr>
                  <a:srgbClr val="000099"/>
                </a:buClr>
                <a:buSzPct val="80000"/>
                <a:buFont typeface="Wingdings" pitchFamily="2" charset="2"/>
                <a:buChar char="l"/>
                <a:defRPr sz="2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15000"/>
                </a:spcBef>
                <a:spcAft>
                  <a:spcPct val="15000"/>
                </a:spcAft>
                <a:buClr>
                  <a:srgbClr val="000099"/>
                </a:buClr>
                <a:buSzPct val="80000"/>
                <a:buFont typeface="Wingdings" pitchFamily="2" charset="2"/>
                <a:buChar char="l"/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15000"/>
                </a:spcBef>
                <a:spcAft>
                  <a:spcPct val="15000"/>
                </a:spcAft>
                <a:buClr>
                  <a:srgbClr val="000099"/>
                </a:buClr>
                <a:buSzPct val="80000"/>
                <a:buFont typeface="Wingdings" pitchFamily="2" charset="2"/>
                <a:buChar char="l"/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15000"/>
                </a:spcBef>
                <a:spcAft>
                  <a:spcPct val="15000"/>
                </a:spcAft>
                <a:buClr>
                  <a:srgbClr val="000099"/>
                </a:buClr>
                <a:buSzPct val="8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15000"/>
                </a:spcBef>
                <a:spcAft>
                  <a:spcPct val="15000"/>
                </a:spcAft>
                <a:buClr>
                  <a:srgbClr val="000099"/>
                </a:buClr>
                <a:buSzPct val="8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15000"/>
                </a:spcBef>
                <a:spcAft>
                  <a:spcPct val="15000"/>
                </a:spcAft>
                <a:buClr>
                  <a:srgbClr val="000099"/>
                </a:buClr>
                <a:buSzPct val="8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15000"/>
                </a:spcBef>
                <a:spcAft>
                  <a:spcPct val="15000"/>
                </a:spcAft>
                <a:buClr>
                  <a:srgbClr val="000099"/>
                </a:buClr>
                <a:buSzPct val="8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15000"/>
                </a:spcBef>
                <a:spcAft>
                  <a:spcPct val="15000"/>
                </a:spcAft>
                <a:buClr>
                  <a:srgbClr val="000099"/>
                </a:buClr>
                <a:buSzPct val="8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15000"/>
                </a:spcBef>
                <a:spcAft>
                  <a:spcPct val="15000"/>
                </a:spcAft>
                <a:buClr>
                  <a:srgbClr val="000099"/>
                </a:buClr>
                <a:buSzPct val="8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Poor data, physics not understood</a:t>
              </a:r>
            </a:p>
          </p:txBody>
        </p:sp>
        <p:sp>
          <p:nvSpPr>
            <p:cNvPr id="8199" name="Text Box 7"/>
            <p:cNvSpPr txBox="1">
              <a:spLocks noChangeArrowheads="1"/>
            </p:cNvSpPr>
            <p:nvPr/>
          </p:nvSpPr>
          <p:spPr bwMode="auto">
            <a:xfrm>
              <a:off x="6656388" y="3774333"/>
              <a:ext cx="1607718" cy="584775"/>
            </a:xfrm>
            <a:prstGeom prst="rect">
              <a:avLst/>
            </a:prstGeom>
            <a:solidFill>
              <a:srgbClr val="FFFFCC"/>
            </a:solidFill>
            <a:ln>
              <a:noFill/>
            </a:ln>
          </p:spPr>
          <p:txBody>
            <a:bodyPr wrap="square">
              <a:spAutoFit/>
            </a:bodyPr>
            <a:lstStyle>
              <a:lvl1pPr eaLnBrk="0" hangingPunct="0">
                <a:spcBef>
                  <a:spcPct val="25000"/>
                </a:spcBef>
                <a:buClr>
                  <a:srgbClr val="000099"/>
                </a:buClr>
                <a:buSzPct val="80000"/>
                <a:buFont typeface="Wingdings" pitchFamily="2" charset="2"/>
                <a:buChar char="l"/>
                <a:defRPr sz="2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15000"/>
                </a:spcBef>
                <a:spcAft>
                  <a:spcPct val="15000"/>
                </a:spcAft>
                <a:buClr>
                  <a:srgbClr val="000099"/>
                </a:buClr>
                <a:buSzPct val="80000"/>
                <a:buFont typeface="Wingdings" pitchFamily="2" charset="2"/>
                <a:buChar char="l"/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15000"/>
                </a:spcBef>
                <a:spcAft>
                  <a:spcPct val="15000"/>
                </a:spcAft>
                <a:buClr>
                  <a:srgbClr val="000099"/>
                </a:buClr>
                <a:buSzPct val="80000"/>
                <a:buFont typeface="Wingdings" pitchFamily="2" charset="2"/>
                <a:buChar char="l"/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15000"/>
                </a:spcBef>
                <a:spcAft>
                  <a:spcPct val="15000"/>
                </a:spcAft>
                <a:buClr>
                  <a:srgbClr val="000099"/>
                </a:buClr>
                <a:buSzPct val="8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15000"/>
                </a:spcBef>
                <a:spcAft>
                  <a:spcPct val="15000"/>
                </a:spcAft>
                <a:buClr>
                  <a:srgbClr val="000099"/>
                </a:buClr>
                <a:buSzPct val="8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15000"/>
                </a:spcBef>
                <a:spcAft>
                  <a:spcPct val="15000"/>
                </a:spcAft>
                <a:buClr>
                  <a:srgbClr val="000099"/>
                </a:buClr>
                <a:buSzPct val="8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15000"/>
                </a:spcBef>
                <a:spcAft>
                  <a:spcPct val="15000"/>
                </a:spcAft>
                <a:buClr>
                  <a:srgbClr val="000099"/>
                </a:buClr>
                <a:buSzPct val="8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15000"/>
                </a:spcBef>
                <a:spcAft>
                  <a:spcPct val="15000"/>
                </a:spcAft>
                <a:buClr>
                  <a:srgbClr val="000099"/>
                </a:buClr>
                <a:buSzPct val="8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15000"/>
                </a:spcBef>
                <a:spcAft>
                  <a:spcPct val="15000"/>
                </a:spcAft>
                <a:buClr>
                  <a:srgbClr val="000099"/>
                </a:buClr>
                <a:buSzPct val="8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Large margins, self limiting</a:t>
              </a:r>
            </a:p>
          </p:txBody>
        </p:sp>
        <p:sp>
          <p:nvSpPr>
            <p:cNvPr id="8200" name="Text Box 8"/>
            <p:cNvSpPr txBox="1">
              <a:spLocks noChangeArrowheads="1"/>
            </p:cNvSpPr>
            <p:nvPr/>
          </p:nvSpPr>
          <p:spPr bwMode="auto">
            <a:xfrm>
              <a:off x="6634478" y="4748780"/>
              <a:ext cx="1546224" cy="581025"/>
            </a:xfrm>
            <a:prstGeom prst="rect">
              <a:avLst/>
            </a:prstGeom>
            <a:solidFill>
              <a:srgbClr val="FFFFCC"/>
            </a:solidFill>
            <a:ln>
              <a:noFill/>
            </a:ln>
          </p:spPr>
          <p:txBody>
            <a:bodyPr wrap="square">
              <a:spAutoFit/>
            </a:bodyPr>
            <a:lstStyle>
              <a:lvl1pPr eaLnBrk="0" hangingPunct="0">
                <a:spcBef>
                  <a:spcPct val="25000"/>
                </a:spcBef>
                <a:buClr>
                  <a:srgbClr val="000099"/>
                </a:buClr>
                <a:buSzPct val="80000"/>
                <a:buFont typeface="Wingdings" pitchFamily="2" charset="2"/>
                <a:buChar char="l"/>
                <a:defRPr sz="2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15000"/>
                </a:spcBef>
                <a:spcAft>
                  <a:spcPct val="15000"/>
                </a:spcAft>
                <a:buClr>
                  <a:srgbClr val="000099"/>
                </a:buClr>
                <a:buSzPct val="80000"/>
                <a:buFont typeface="Wingdings" pitchFamily="2" charset="2"/>
                <a:buChar char="l"/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15000"/>
                </a:spcBef>
                <a:spcAft>
                  <a:spcPct val="15000"/>
                </a:spcAft>
                <a:buClr>
                  <a:srgbClr val="000099"/>
                </a:buClr>
                <a:buSzPct val="80000"/>
                <a:buFont typeface="Wingdings" pitchFamily="2" charset="2"/>
                <a:buChar char="l"/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15000"/>
                </a:spcBef>
                <a:spcAft>
                  <a:spcPct val="15000"/>
                </a:spcAft>
                <a:buClr>
                  <a:srgbClr val="000099"/>
                </a:buClr>
                <a:buSzPct val="8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15000"/>
                </a:spcBef>
                <a:spcAft>
                  <a:spcPct val="15000"/>
                </a:spcAft>
                <a:buClr>
                  <a:srgbClr val="000099"/>
                </a:buClr>
                <a:buSzPct val="8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15000"/>
                </a:spcBef>
                <a:spcAft>
                  <a:spcPct val="15000"/>
                </a:spcAft>
                <a:buClr>
                  <a:srgbClr val="000099"/>
                </a:buClr>
                <a:buSzPct val="8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15000"/>
                </a:spcBef>
                <a:spcAft>
                  <a:spcPct val="15000"/>
                </a:spcAft>
                <a:buClr>
                  <a:srgbClr val="000099"/>
                </a:buClr>
                <a:buSzPct val="8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15000"/>
                </a:spcBef>
                <a:spcAft>
                  <a:spcPct val="15000"/>
                </a:spcAft>
                <a:buClr>
                  <a:srgbClr val="000099"/>
                </a:buClr>
                <a:buSzPct val="8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15000"/>
                </a:spcBef>
                <a:spcAft>
                  <a:spcPct val="15000"/>
                </a:spcAft>
                <a:buClr>
                  <a:srgbClr val="000099"/>
                </a:buClr>
                <a:buSzPct val="8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Bounding assessment</a:t>
              </a:r>
            </a:p>
          </p:txBody>
        </p:sp>
        <p:sp>
          <p:nvSpPr>
            <p:cNvPr id="8201" name="Line 9"/>
            <p:cNvSpPr>
              <a:spLocks noChangeShapeType="1"/>
            </p:cNvSpPr>
            <p:nvPr/>
          </p:nvSpPr>
          <p:spPr bwMode="auto">
            <a:xfrm flipH="1" flipV="1">
              <a:off x="5348377" y="2864358"/>
              <a:ext cx="1286100" cy="19864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202" name="Line 10"/>
            <p:cNvSpPr>
              <a:spLocks noChangeShapeType="1"/>
            </p:cNvSpPr>
            <p:nvPr/>
          </p:nvSpPr>
          <p:spPr bwMode="auto">
            <a:xfrm flipH="1">
              <a:off x="5598543" y="2169883"/>
              <a:ext cx="1057845" cy="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8204" name="Line 12"/>
            <p:cNvSpPr>
              <a:spLocks noChangeShapeType="1"/>
            </p:cNvSpPr>
            <p:nvPr/>
          </p:nvSpPr>
          <p:spPr bwMode="auto">
            <a:xfrm flipH="1" flipV="1">
              <a:off x="5270739" y="2407158"/>
              <a:ext cx="1385647" cy="65584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776378" y="1473457"/>
              <a:ext cx="4330461" cy="2769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STS-51L Flight Rational 27 January 1986</a:t>
              </a:r>
            </a:p>
          </p:txBody>
        </p:sp>
        <p:cxnSp>
          <p:nvCxnSpPr>
            <p:cNvPr id="5" name="Straight Arrow Connector 4"/>
            <p:cNvCxnSpPr>
              <a:stCxn id="8199" idx="1"/>
            </p:cNvCxnSpPr>
            <p:nvPr/>
          </p:nvCxnSpPr>
          <p:spPr>
            <a:xfrm flipH="1" flipV="1">
              <a:off x="5598543" y="3475755"/>
              <a:ext cx="1057845" cy="590966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Arrow Connector 6"/>
            <p:cNvCxnSpPr>
              <a:stCxn id="8200" idx="1"/>
            </p:cNvCxnSpPr>
            <p:nvPr/>
          </p:nvCxnSpPr>
          <p:spPr>
            <a:xfrm flipH="1" flipV="1">
              <a:off x="5598543" y="4066720"/>
              <a:ext cx="1035935" cy="972573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Date Placeholder 2">
            <a:extLst>
              <a:ext uri="{FF2B5EF4-FFF2-40B4-BE49-F238E27FC236}">
                <a16:creationId xmlns:a16="http://schemas.microsoft.com/office/drawing/2014/main" id="{DD0A746A-A5D7-E74B-AD0D-D6F21AD17B7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555552"/>
            <a:ext cx="2057400" cy="286244"/>
          </a:xfrm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12A79E2-1B48-42D8-BAFC-84019BDD515E}" type="datetime1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F9F9F9"/>
                </a:solidFill>
                <a:effectLst/>
                <a:uLnTx/>
                <a:uFillTx/>
                <a:latin typeface="Tw Cen MT Condensed" panose="020B0606020104020203" pitchFamily="34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12/7/2022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F9F9F9"/>
              </a:solidFill>
              <a:effectLst/>
              <a:uLnTx/>
              <a:uFillTx/>
              <a:latin typeface="Tw Cen MT Condensed" panose="020B0606020104020203" pitchFamily="34" charset="0"/>
              <a:ea typeface="+mn-ea"/>
              <a:cs typeface="+mn-cs"/>
            </a:endParaRPr>
          </a:p>
        </p:txBody>
      </p:sp>
      <p:sp>
        <p:nvSpPr>
          <p:cNvPr id="19" name="Slide Number Placeholder 4">
            <a:extLst>
              <a:ext uri="{FF2B5EF4-FFF2-40B4-BE49-F238E27FC236}">
                <a16:creationId xmlns:a16="http://schemas.microsoft.com/office/drawing/2014/main" id="{0B5A9465-04AA-5D4B-A4E3-484FA0864E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555552"/>
            <a:ext cx="2057400" cy="286244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A9F85A-B0EB-4EE7-8A19-3E7722CDE656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F9F9F9"/>
                </a:solidFill>
                <a:effectLst/>
                <a:uLnTx/>
                <a:uFillTx/>
                <a:latin typeface="Tw Cen MT Condensed" panose="020B0606020104020203" pitchFamily="34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F9F9F9"/>
              </a:solidFill>
              <a:effectLst/>
              <a:uLnTx/>
              <a:uFillTx/>
              <a:latin typeface="Tw Cen MT Condensed" panose="020B0606020104020203" pitchFamily="34" charset="0"/>
              <a:ea typeface="+mn-ea"/>
              <a:cs typeface="+mn-cs"/>
            </a:endParaRPr>
          </a:p>
        </p:txBody>
      </p:sp>
      <p:pic>
        <p:nvPicPr>
          <p:cNvPr id="4" name="Picture 3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759A70A0-AE4E-D3F8-0C1E-BDCDE41C9EB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382" y="136474"/>
            <a:ext cx="1486968" cy="330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517289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>
          <a:xfrm>
            <a:off x="431219" y="399927"/>
            <a:ext cx="7474889" cy="6858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sz="2400" dirty="0">
                <a:solidFill>
                  <a:schemeClr val="bg1"/>
                </a:solidFill>
              </a:rPr>
              <a:t>7 Elements of Flight Rationale</a:t>
            </a:r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666891" y="1454302"/>
            <a:ext cx="3860321" cy="5041390"/>
          </a:xfrm>
          <a:prstGeom prst="rect">
            <a:avLst/>
          </a:prstGeom>
          <a:solidFill>
            <a:srgbClr val="CCECFF"/>
          </a:solidFill>
          <a:ln>
            <a:solidFill>
              <a:srgbClr val="006DB1"/>
            </a:solidFill>
          </a:ln>
        </p:spPr>
        <p:txBody>
          <a:bodyPr>
            <a:normAutofit fontScale="92500" lnSpcReduction="20000"/>
          </a:bodyPr>
          <a:lstStyle/>
          <a:p>
            <a:pPr marL="60325" indent="0" eaLnBrk="1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en-US" altLang="en-US" sz="1900" b="1" u="sng" dirty="0"/>
              <a:t>Premise</a:t>
            </a:r>
          </a:p>
          <a:p>
            <a:pPr>
              <a:lnSpc>
                <a:spcPct val="9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altLang="en-US" sz="1900" dirty="0"/>
              <a:t>Use of a </a:t>
            </a:r>
            <a:r>
              <a:rPr lang="en-US" altLang="en-US" sz="1900" i="1" dirty="0"/>
              <a:t>common template </a:t>
            </a:r>
            <a:r>
              <a:rPr lang="en-US" altLang="en-US" sz="1900" dirty="0"/>
              <a:t>for discussing the basis for safe flight will help </a:t>
            </a:r>
            <a:r>
              <a:rPr lang="en-US" altLang="en-US" sz="1900" i="1" dirty="0"/>
              <a:t>communicate risk</a:t>
            </a:r>
            <a:r>
              <a:rPr lang="en-US" altLang="en-US" sz="1900" dirty="0"/>
              <a:t> and </a:t>
            </a:r>
            <a:r>
              <a:rPr lang="en-US" altLang="en-US" sz="1900" i="1" dirty="0"/>
              <a:t>identify “holes” or weaknesses in the flight rationale</a:t>
            </a:r>
            <a:endParaRPr lang="en-US" altLang="en-US" sz="1900" dirty="0"/>
          </a:p>
          <a:p>
            <a:pPr marL="569913" lvl="1" indent="-225425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altLang="en-US" sz="2100" dirty="0">
                <a:solidFill>
                  <a:schemeClr val="accent4">
                    <a:lumMod val="50000"/>
                  </a:schemeClr>
                </a:solidFill>
              </a:rPr>
              <a:t>The FRR board should understand quickly the level of risk associated with the issue</a:t>
            </a:r>
          </a:p>
          <a:p>
            <a:pPr marL="569913" lvl="1" indent="-225425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altLang="en-US" sz="2100" dirty="0">
                <a:solidFill>
                  <a:schemeClr val="accent2">
                    <a:lumMod val="75000"/>
                  </a:schemeClr>
                </a:solidFill>
              </a:rPr>
              <a:t>The board should probe and enthusiastically debate those technical issues with varying degrees of unknowns or uncertainties</a:t>
            </a:r>
          </a:p>
          <a:p>
            <a:pPr marL="60325" indent="0" eaLnBrk="1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en-US" altLang="en-US" sz="2100" b="1" u="sng" dirty="0"/>
              <a:t>Conops</a:t>
            </a:r>
          </a:p>
          <a:p>
            <a:pPr>
              <a:lnSpc>
                <a:spcPct val="9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altLang="en-US" sz="1900" dirty="0"/>
              <a:t>The ideal case is to have all six (see next page) elements in place for every technical issue</a:t>
            </a:r>
          </a:p>
          <a:p>
            <a:pPr>
              <a:lnSpc>
                <a:spcPct val="9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altLang="en-US" sz="1900" dirty="0"/>
              <a:t>The FRR board can choose to accept the risk and fly without every element being in place, but every element has to be addressed in the presentation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111" y="1438366"/>
            <a:ext cx="3791410" cy="281445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34737" y="4313207"/>
            <a:ext cx="3791410" cy="1938992"/>
          </a:xfrm>
          <a:prstGeom prst="rect">
            <a:avLst/>
          </a:prstGeom>
          <a:solidFill>
            <a:srgbClr val="FFFFCC"/>
          </a:solidFill>
          <a:ln>
            <a:solidFill>
              <a:srgbClr val="006DB1"/>
            </a:solidFill>
          </a:ln>
        </p:spPr>
        <p:txBody>
          <a:bodyPr wrap="square" lIns="0" tIns="0" rIns="0" bIns="0" rtlCol="0">
            <a:spAutoFit/>
          </a:bodyPr>
          <a:lstStyle/>
          <a:p>
            <a:pPr marL="60325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After studying the communication breakdown between the engineering teams and the management team on both Challenger and Columbia disasters, I developed a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standard format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for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presenting technical issues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at the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FRR board meeting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</a:p>
        </p:txBody>
      </p:sp>
      <p:sp>
        <p:nvSpPr>
          <p:cNvPr id="8" name="Date Placeholder 2">
            <a:extLst>
              <a:ext uri="{FF2B5EF4-FFF2-40B4-BE49-F238E27FC236}">
                <a16:creationId xmlns:a16="http://schemas.microsoft.com/office/drawing/2014/main" id="{018CFF70-7326-7749-A308-8753766DFDB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555552"/>
            <a:ext cx="2057400" cy="286244"/>
          </a:xfrm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12A79E2-1B48-42D8-BAFC-84019BDD515E}" type="datetime1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F9F9F9"/>
                </a:solidFill>
                <a:effectLst/>
                <a:uLnTx/>
                <a:uFillTx/>
                <a:latin typeface="Tw Cen MT Condensed" panose="020B0606020104020203" pitchFamily="34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12/7/2022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F9F9F9"/>
              </a:solidFill>
              <a:effectLst/>
              <a:uLnTx/>
              <a:uFillTx/>
              <a:latin typeface="Tw Cen MT Condensed" panose="020B0606020104020203" pitchFamily="34" charset="0"/>
              <a:ea typeface="+mn-ea"/>
              <a:cs typeface="+mn-cs"/>
            </a:endParaRPr>
          </a:p>
        </p:txBody>
      </p:sp>
      <p:sp>
        <p:nvSpPr>
          <p:cNvPr id="9" name="Slide Number Placeholder 4">
            <a:extLst>
              <a:ext uri="{FF2B5EF4-FFF2-40B4-BE49-F238E27FC236}">
                <a16:creationId xmlns:a16="http://schemas.microsoft.com/office/drawing/2014/main" id="{E933819C-F513-F646-AEFF-461151E845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555552"/>
            <a:ext cx="2057400" cy="286244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A9F85A-B0EB-4EE7-8A19-3E7722CDE656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F9F9F9"/>
                </a:solidFill>
                <a:effectLst/>
                <a:uLnTx/>
                <a:uFillTx/>
                <a:latin typeface="Tw Cen MT Condensed" panose="020B0606020104020203" pitchFamily="34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F9F9F9"/>
              </a:solidFill>
              <a:effectLst/>
              <a:uLnTx/>
              <a:uFillTx/>
              <a:latin typeface="Tw Cen MT Condensed" panose="020B0606020104020203" pitchFamily="34" charset="0"/>
              <a:ea typeface="+mn-ea"/>
              <a:cs typeface="+mn-cs"/>
            </a:endParaRPr>
          </a:p>
        </p:txBody>
      </p:sp>
      <p:pic>
        <p:nvPicPr>
          <p:cNvPr id="3" name="Picture 2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E4842063-A536-1F38-6C4F-1EC85B62D08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968" y="174163"/>
            <a:ext cx="1486968" cy="330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824740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Flight Rationale:  Necessary Elements</a:t>
            </a:r>
          </a:p>
        </p:txBody>
      </p:sp>
      <p:sp>
        <p:nvSpPr>
          <p:cNvPr id="512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328469" y="1690777"/>
            <a:ext cx="6466125" cy="4140680"/>
          </a:xfrm>
          <a:prstGeom prst="rect">
            <a:avLst/>
          </a:prstGeom>
          <a:solidFill>
            <a:srgbClr val="FFFFCC"/>
          </a:solidFill>
          <a:ln>
            <a:solidFill>
              <a:srgbClr val="006DB1"/>
            </a:solidFill>
          </a:ln>
          <a:effectLst>
            <a:outerShdw blurRad="88900" dist="762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 fontScale="92500" lnSpcReduction="10000"/>
          </a:bodyPr>
          <a:lstStyle/>
          <a:p>
            <a:pPr marL="801688" lvl="1" indent="-344488" eaLnBrk="1" hangingPunct="1">
              <a:spcBef>
                <a:spcPts val="1200"/>
              </a:spcBef>
              <a:spcAft>
                <a:spcPts val="1200"/>
              </a:spcAft>
              <a:buFont typeface="Wingdings" pitchFamily="2" charset="2"/>
              <a:buAutoNum type="arabicPeriod"/>
            </a:pPr>
            <a:r>
              <a:rPr lang="en-US" altLang="en-US" sz="2400" b="1" dirty="0"/>
              <a:t>Physics-based understanding</a:t>
            </a:r>
          </a:p>
          <a:p>
            <a:pPr marL="801688" lvl="1" indent="-344488" eaLnBrk="1" hangingPunct="1">
              <a:spcBef>
                <a:spcPts val="1200"/>
              </a:spcBef>
              <a:spcAft>
                <a:spcPts val="1200"/>
              </a:spcAft>
              <a:buFont typeface="Wingdings" pitchFamily="2" charset="2"/>
              <a:buAutoNum type="arabicPeriod"/>
            </a:pPr>
            <a:r>
              <a:rPr lang="en-US" altLang="en-US" sz="2400" b="1" dirty="0"/>
              <a:t>Within experience base (flight or test)</a:t>
            </a:r>
          </a:p>
          <a:p>
            <a:pPr marL="801688" lvl="1" indent="-344488" eaLnBrk="1" hangingPunct="1">
              <a:spcBef>
                <a:spcPts val="1200"/>
              </a:spcBef>
              <a:spcAft>
                <a:spcPts val="1200"/>
              </a:spcAft>
              <a:buFont typeface="Wingdings" pitchFamily="2" charset="2"/>
              <a:buAutoNum type="arabicPeriod"/>
            </a:pPr>
            <a:r>
              <a:rPr lang="en-US" altLang="en-US" sz="2400" b="1" dirty="0"/>
              <a:t>Adequate margins</a:t>
            </a:r>
          </a:p>
          <a:p>
            <a:pPr marL="801688" lvl="1" indent="-344488" eaLnBrk="1" hangingPunct="1">
              <a:spcBef>
                <a:spcPts val="1200"/>
              </a:spcBef>
              <a:spcAft>
                <a:spcPts val="1200"/>
              </a:spcAft>
              <a:buFont typeface="Wingdings" pitchFamily="2" charset="2"/>
              <a:buAutoNum type="arabicPeriod"/>
            </a:pPr>
            <a:r>
              <a:rPr lang="en-US" altLang="en-US" sz="2400" b="1" dirty="0"/>
              <a:t>Bounding case</a:t>
            </a:r>
          </a:p>
          <a:p>
            <a:pPr marL="801688" lvl="1" indent="-344488" eaLnBrk="1" hangingPunct="1">
              <a:spcBef>
                <a:spcPts val="1200"/>
              </a:spcBef>
              <a:spcAft>
                <a:spcPts val="1200"/>
              </a:spcAft>
              <a:buFont typeface="Wingdings" pitchFamily="2" charset="2"/>
              <a:buAutoNum type="arabicPeriod"/>
            </a:pPr>
            <a:r>
              <a:rPr lang="en-US" altLang="en-US" sz="2400" b="1" dirty="0"/>
              <a:t>Self limiting</a:t>
            </a:r>
          </a:p>
          <a:p>
            <a:pPr marL="801688" lvl="1" indent="-344488" eaLnBrk="1" hangingPunct="1">
              <a:spcBef>
                <a:spcPts val="1200"/>
              </a:spcBef>
              <a:spcAft>
                <a:spcPts val="1200"/>
              </a:spcAft>
              <a:buFont typeface="Wingdings" pitchFamily="2" charset="2"/>
              <a:buAutoNum type="arabicPeriod"/>
            </a:pPr>
            <a:r>
              <a:rPr lang="en-US" altLang="en-US" sz="2400" b="1" dirty="0"/>
              <a:t>Assessment based on data, testing and analysis</a:t>
            </a:r>
          </a:p>
          <a:p>
            <a:pPr marL="801688" lvl="1" indent="-344488" eaLnBrk="1" hangingPunct="1">
              <a:spcBef>
                <a:spcPts val="1200"/>
              </a:spcBef>
              <a:spcAft>
                <a:spcPts val="1200"/>
              </a:spcAft>
              <a:buFont typeface="Wingdings" pitchFamily="2" charset="2"/>
              <a:buAutoNum type="arabicPeriod"/>
            </a:pPr>
            <a:r>
              <a:rPr lang="en-US" altLang="en-US" sz="2400" b="1" dirty="0"/>
              <a:t>Interactions with other elements or conditions addressed</a:t>
            </a:r>
          </a:p>
        </p:txBody>
      </p:sp>
      <p:sp>
        <p:nvSpPr>
          <p:cNvPr id="6" name="Date Placeholder 2">
            <a:extLst>
              <a:ext uri="{FF2B5EF4-FFF2-40B4-BE49-F238E27FC236}">
                <a16:creationId xmlns:a16="http://schemas.microsoft.com/office/drawing/2014/main" id="{6D537DB0-D557-134C-966A-1FC0C283CEE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555552"/>
            <a:ext cx="2057400" cy="286244"/>
          </a:xfrm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12A79E2-1B48-42D8-BAFC-84019BDD515E}" type="datetime1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F9F9F9"/>
                </a:solidFill>
                <a:effectLst/>
                <a:uLnTx/>
                <a:uFillTx/>
                <a:latin typeface="Tw Cen MT Condensed" panose="020B0606020104020203" pitchFamily="34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12/7/2022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F9F9F9"/>
              </a:solidFill>
              <a:effectLst/>
              <a:uLnTx/>
              <a:uFillTx/>
              <a:latin typeface="Tw Cen MT Condensed" panose="020B0606020104020203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4">
            <a:extLst>
              <a:ext uri="{FF2B5EF4-FFF2-40B4-BE49-F238E27FC236}">
                <a16:creationId xmlns:a16="http://schemas.microsoft.com/office/drawing/2014/main" id="{6E85AFDA-040E-0242-B423-618671830E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555552"/>
            <a:ext cx="2057400" cy="286244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A9F85A-B0EB-4EE7-8A19-3E7722CDE656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F9F9F9"/>
                </a:solidFill>
                <a:effectLst/>
                <a:uLnTx/>
                <a:uFillTx/>
                <a:latin typeface="Tw Cen MT Condensed" panose="020B0606020104020203" pitchFamily="34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F9F9F9"/>
              </a:solidFill>
              <a:effectLst/>
              <a:uLnTx/>
              <a:uFillTx/>
              <a:latin typeface="Tw Cen MT Condensed" panose="020B0606020104020203" pitchFamily="34" charset="0"/>
              <a:ea typeface="+mn-ea"/>
              <a:cs typeface="+mn-cs"/>
            </a:endParaRPr>
          </a:p>
        </p:txBody>
      </p:sp>
      <p:pic>
        <p:nvPicPr>
          <p:cNvPr id="2" name="Picture 1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8976064A-C35A-3E29-F7BF-CC5050F59CFE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0657" y="130527"/>
            <a:ext cx="1486968" cy="330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413050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2"/>
          <p:cNvSpPr>
            <a:spLocks noGrp="1" noChangeArrowheads="1"/>
          </p:cNvSpPr>
          <p:nvPr>
            <p:ph type="title"/>
          </p:nvPr>
        </p:nvSpPr>
        <p:spPr>
          <a:xfrm>
            <a:off x="307326" y="495924"/>
            <a:ext cx="7029092" cy="603849"/>
          </a:xfrm>
        </p:spPr>
        <p:txBody>
          <a:bodyPr>
            <a:noAutofit/>
          </a:bodyPr>
          <a:lstStyle/>
          <a:p>
            <a:pPr eaLnBrk="1" hangingPunct="1"/>
            <a:r>
              <a:rPr lang="en-US" altLang="en-US" sz="2400" dirty="0">
                <a:solidFill>
                  <a:schemeClr val="bg1"/>
                </a:solidFill>
              </a:rPr>
              <a:t>Applying the 7 Elements to STS-112 Foam Loss</a:t>
            </a:r>
          </a:p>
        </p:txBody>
      </p:sp>
      <p:pic>
        <p:nvPicPr>
          <p:cNvPr id="10244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29" t="19588" r="11627" b="7216"/>
          <a:stretch>
            <a:fillRect/>
          </a:stretch>
        </p:blipFill>
        <p:spPr bwMode="auto">
          <a:xfrm>
            <a:off x="6032458" y="1508110"/>
            <a:ext cx="2783737" cy="20804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1027"/>
          <p:cNvSpPr txBox="1">
            <a:spLocks noChangeArrowheads="1"/>
          </p:cNvSpPr>
          <p:nvPr/>
        </p:nvSpPr>
        <p:spPr>
          <a:xfrm>
            <a:off x="363747" y="1354345"/>
            <a:ext cx="5674743" cy="5089587"/>
          </a:xfrm>
          <a:prstGeom prst="rect">
            <a:avLst/>
          </a:prstGeom>
          <a:solidFill>
            <a:srgbClr val="CCECFF"/>
          </a:solidFill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SzPct val="80000"/>
              <a:buFont typeface="Wingdings 2" pitchFamily="18" charset="2"/>
              <a:buChar char=""/>
              <a:defRPr sz="1800" kern="120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Wingdings" pitchFamily="2" charset="2"/>
              <a:buChar char="Ø"/>
              <a:defRPr sz="1700" kern="120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Times New Roman" pitchFamily="18" charset="0"/>
              <a:buChar char="−"/>
              <a:defRPr sz="1600" kern="120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SzPct val="112000"/>
              <a:buFont typeface="Verdana" pitchFamily="34" charset="0"/>
              <a:buChar char="◦"/>
              <a:defRPr sz="1600" kern="120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400"/>
              </a:spcAft>
              <a:buClrTx/>
              <a:buSzPct val="80000"/>
              <a:buFont typeface="Wingdings 2" pitchFamily="18" charset="2"/>
              <a:buChar char=""/>
              <a:tabLst/>
              <a:defRPr/>
            </a:pP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Are physics of foam loss understood?</a:t>
            </a:r>
          </a:p>
          <a:p>
            <a:pPr marL="742950" marR="0" lvl="1" indent="-28575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en-US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Charts do not address physics of the problem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400"/>
              </a:spcAft>
              <a:buClrTx/>
              <a:buSzPct val="80000"/>
              <a:buFont typeface="Wingdings 2" pitchFamily="18" charset="2"/>
              <a:buChar char=""/>
              <a:tabLst/>
              <a:defRPr/>
            </a:pP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Is the observation within the experience base?</a:t>
            </a:r>
          </a:p>
          <a:p>
            <a:pPr marL="742950" marR="0" lvl="1" indent="-28575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en-US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Yes – prior instances of bipod foam loss with damage to the carbon-carbon leading edge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400"/>
              </a:spcAft>
              <a:buClrTx/>
              <a:buSzPct val="80000"/>
              <a:buFont typeface="Wingdings 2" pitchFamily="18" charset="2"/>
              <a:buChar char=""/>
              <a:tabLst/>
              <a:defRPr/>
            </a:pPr>
            <a:r>
              <a:rPr kumimoji="0" lang="en-US" altLang="en-US" sz="2100" b="1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Is there an adequate safety margin?</a:t>
            </a:r>
          </a:p>
          <a:p>
            <a:pPr marL="742950" marR="0" lvl="1" indent="-28575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en-US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Charts do not address potential outcomes and margins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400"/>
              </a:spcAft>
              <a:buClrTx/>
              <a:buSzPct val="80000"/>
              <a:buFont typeface="Wingdings 2" pitchFamily="18" charset="2"/>
              <a:buChar char=""/>
              <a:tabLst/>
              <a:defRPr/>
            </a:pP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Has a bounding case been established?</a:t>
            </a:r>
          </a:p>
          <a:p>
            <a:pPr marL="742950" marR="0" lvl="1" indent="-28575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en-US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Yes.  Loss of vehicle and crew</a:t>
            </a:r>
            <a:r>
              <a:rPr kumimoji="0" lang="en-US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.  Accepted risk.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400"/>
              </a:spcAft>
              <a:buClrTx/>
              <a:buSzPct val="80000"/>
              <a:buFont typeface="Wingdings 2" pitchFamily="18" charset="2"/>
              <a:buChar char=""/>
              <a:tabLst/>
              <a:defRPr/>
            </a:pP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Is the observed behavior thought to be self limiting</a:t>
            </a: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?</a:t>
            </a:r>
          </a:p>
          <a:p>
            <a:pPr marL="742950" marR="0" lvl="1" indent="-28575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en-US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Charts </a:t>
            </a:r>
            <a:r>
              <a:rPr kumimoji="0" lang="en-US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do not address potential outcomes </a:t>
            </a:r>
            <a:r>
              <a:rPr kumimoji="0" lang="en-US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and damage limiting rationale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400"/>
              </a:spcAft>
              <a:buClrTx/>
              <a:buSzPct val="80000"/>
              <a:buFont typeface="Wingdings 2" pitchFamily="18" charset="2"/>
              <a:buChar char=""/>
              <a:tabLst/>
              <a:defRPr/>
            </a:pP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Is safe-flight assessment based on data, testing, and analysis?</a:t>
            </a:r>
          </a:p>
          <a:p>
            <a:pPr marL="742950" marR="0" lvl="1" indent="-28575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40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en-US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Charts do not provide engineering data or analysis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6185302" y="3744254"/>
            <a:ext cx="2506333" cy="1799112"/>
            <a:chOff x="2880" y="1263"/>
            <a:chExt cx="2255" cy="1661"/>
          </a:xfrm>
        </p:grpSpPr>
        <p:sp>
          <p:nvSpPr>
            <p:cNvPr id="7" name="Text Box 5"/>
            <p:cNvSpPr txBox="1">
              <a:spLocks noChangeArrowheads="1"/>
            </p:cNvSpPr>
            <p:nvPr/>
          </p:nvSpPr>
          <p:spPr bwMode="auto">
            <a:xfrm>
              <a:off x="2880" y="2640"/>
              <a:ext cx="2208" cy="28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1400" b="1" i="1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Columbia</a:t>
              </a:r>
              <a:r>
                <a:rPr kumimoji="0" lang="en-US" alt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 – February 2003</a:t>
              </a:r>
            </a:p>
          </p:txBody>
        </p:sp>
        <p:pic>
          <p:nvPicPr>
            <p:cNvPr id="8" name="Picture 6" descr="image538935x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27" y="1263"/>
              <a:ext cx="2208" cy="16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" name="Date Placeholder 2">
            <a:extLst>
              <a:ext uri="{FF2B5EF4-FFF2-40B4-BE49-F238E27FC236}">
                <a16:creationId xmlns:a16="http://schemas.microsoft.com/office/drawing/2014/main" id="{CA241DCA-8554-3842-99A0-51D96EE79D7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555552"/>
            <a:ext cx="2057400" cy="286244"/>
          </a:xfrm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12A79E2-1B48-42D8-BAFC-84019BDD515E}" type="datetime1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F9F9F9"/>
                </a:solidFill>
                <a:effectLst/>
                <a:uLnTx/>
                <a:uFillTx/>
                <a:latin typeface="Tw Cen MT Condensed" panose="020B0606020104020203" pitchFamily="34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12/7/2022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F9F9F9"/>
              </a:solidFill>
              <a:effectLst/>
              <a:uLnTx/>
              <a:uFillTx/>
              <a:latin typeface="Tw Cen MT Condensed" panose="020B0606020104020203" pitchFamily="34" charset="0"/>
              <a:ea typeface="+mn-ea"/>
              <a:cs typeface="+mn-cs"/>
            </a:endParaRPr>
          </a:p>
        </p:txBody>
      </p:sp>
      <p:sp>
        <p:nvSpPr>
          <p:cNvPr id="11" name="Slide Number Placeholder 4">
            <a:extLst>
              <a:ext uri="{FF2B5EF4-FFF2-40B4-BE49-F238E27FC236}">
                <a16:creationId xmlns:a16="http://schemas.microsoft.com/office/drawing/2014/main" id="{E372997B-2564-4D4A-8A52-2186E1B284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555552"/>
            <a:ext cx="2057400" cy="286244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A9F85A-B0EB-4EE7-8A19-3E7722CDE656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F9F9F9"/>
                </a:solidFill>
                <a:effectLst/>
                <a:uLnTx/>
                <a:uFillTx/>
                <a:latin typeface="Tw Cen MT Condensed" panose="020B0606020104020203" pitchFamily="34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F9F9F9"/>
              </a:solidFill>
              <a:effectLst/>
              <a:uLnTx/>
              <a:uFillTx/>
              <a:latin typeface="Tw Cen MT Condensed" panose="020B0606020104020203" pitchFamily="34" charset="0"/>
              <a:ea typeface="+mn-ea"/>
              <a:cs typeface="+mn-cs"/>
            </a:endParaRPr>
          </a:p>
        </p:txBody>
      </p:sp>
      <p:pic>
        <p:nvPicPr>
          <p:cNvPr id="3" name="Picture 2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99D7D5F1-2C00-F619-F8C0-0C546444ED8E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26" y="109316"/>
            <a:ext cx="1486968" cy="330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477243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345248" y="583323"/>
            <a:ext cx="6959600" cy="517525"/>
          </a:xfrm>
        </p:spPr>
        <p:txBody>
          <a:bodyPr/>
          <a:lstStyle/>
          <a:p>
            <a:pPr algn="l" eaLnBrk="1" hangingPunct="1"/>
            <a:r>
              <a:rPr lang="en-US" altLang="en-US" sz="2400" dirty="0">
                <a:solidFill>
                  <a:schemeClr val="bg1"/>
                </a:solidFill>
              </a:rPr>
              <a:t>Risk Assessment or Flight Rationale Elements</a:t>
            </a:r>
            <a:r>
              <a:rPr lang="en-US" altLang="en-US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9220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564428" y="1502736"/>
            <a:ext cx="3464108" cy="2094480"/>
          </a:xfrm>
          <a:solidFill>
            <a:srgbClr val="FFFFCC"/>
          </a:solidFill>
          <a:ln>
            <a:solidFill>
              <a:schemeClr val="tx1"/>
            </a:solidFill>
            <a:miter lim="800000"/>
            <a:headEnd/>
            <a:tailEnd/>
          </a:ln>
        </p:spPr>
        <p:txBody>
          <a:bodyPr>
            <a:normAutofit fontScale="92500" lnSpcReduction="20000"/>
          </a:bodyPr>
          <a:lstStyle/>
          <a:p>
            <a:pPr marL="120650" indent="0" algn="ctr" eaLnBrk="1" hangingPunct="1">
              <a:spcBef>
                <a:spcPts val="0"/>
              </a:spcBef>
              <a:spcAft>
                <a:spcPts val="600"/>
              </a:spcAft>
              <a:buNone/>
            </a:pPr>
            <a:r>
              <a:rPr lang="en-US" altLang="en-US" sz="1500" b="1" u="sng" dirty="0">
                <a:latin typeface="Arial" panose="020B0604020202020204" pitchFamily="34" charset="0"/>
                <a:cs typeface="Arial" panose="020B0604020202020204" pitchFamily="34" charset="0"/>
              </a:rPr>
              <a:t>Elements of Flight Rationale</a:t>
            </a:r>
          </a:p>
          <a:p>
            <a:pPr marL="806450" indent="-342900" eaLnBrk="1" hangingPunct="1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</a:pPr>
            <a:r>
              <a:rPr lang="en-US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Solid technical understanding</a:t>
            </a:r>
          </a:p>
          <a:p>
            <a:pPr marL="806450" indent="-342900" eaLnBrk="1" hangingPunct="1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</a:pPr>
            <a:r>
              <a:rPr lang="en-US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Condition relative to experience base</a:t>
            </a:r>
          </a:p>
          <a:p>
            <a:pPr marL="806450" indent="-342900" eaLnBrk="1" hangingPunct="1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</a:pPr>
            <a:r>
              <a:rPr lang="en-US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Bounding case established</a:t>
            </a:r>
          </a:p>
          <a:p>
            <a:pPr marL="806450" indent="-342900" eaLnBrk="1" hangingPunct="1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</a:pPr>
            <a:r>
              <a:rPr lang="en-US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Self-limiting aspects</a:t>
            </a:r>
          </a:p>
          <a:p>
            <a:pPr marL="806450" indent="-342900" eaLnBrk="1" hangingPunct="1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</a:pPr>
            <a:r>
              <a:rPr lang="en-US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Margins understood</a:t>
            </a:r>
          </a:p>
          <a:p>
            <a:pPr marL="806450" indent="-342900" eaLnBrk="1" hangingPunct="1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</a:pPr>
            <a:r>
              <a:rPr lang="en-US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Assessment based on data, testing, and analysis</a:t>
            </a:r>
          </a:p>
          <a:p>
            <a:pPr marL="806450" indent="-342900" eaLnBrk="1" hangingPunct="1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</a:pPr>
            <a:r>
              <a:rPr lang="en-US" altLang="en-US" sz="1400" dirty="0">
                <a:latin typeface="Arial" panose="020B0604020202020204" pitchFamily="34" charset="0"/>
                <a:cs typeface="Arial" panose="020B0604020202020204" pitchFamily="34" charset="0"/>
              </a:rPr>
              <a:t>Interactions with other elements or conditions addressed</a:t>
            </a:r>
          </a:p>
        </p:txBody>
      </p:sp>
      <p:sp>
        <p:nvSpPr>
          <p:cNvPr id="9221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342798" y="1518249"/>
            <a:ext cx="4369879" cy="4658264"/>
          </a:xfrm>
          <a:solidFill>
            <a:srgbClr val="CCECFF"/>
          </a:solidFill>
          <a:ln>
            <a:solidFill>
              <a:srgbClr val="006DB1"/>
            </a:solidFill>
            <a:miter lim="800000"/>
            <a:headEnd/>
            <a:tailEnd/>
          </a:ln>
        </p:spPr>
        <p:txBody>
          <a:bodyPr>
            <a:normAutofit fontScale="92500" lnSpcReduction="10000"/>
          </a:bodyPr>
          <a:lstStyle/>
          <a:p>
            <a:pPr marL="120650" indent="0" algn="ctr" eaLnBrk="1" hangingPunct="1">
              <a:lnSpc>
                <a:spcPct val="90000"/>
              </a:lnSpc>
              <a:spcAft>
                <a:spcPts val="600"/>
              </a:spcAft>
              <a:buNone/>
            </a:pPr>
            <a:r>
              <a:rPr lang="en-US" altLang="en-US" sz="2000" b="1" dirty="0"/>
              <a:t>Necessary elements, expanded:</a:t>
            </a:r>
          </a:p>
          <a:p>
            <a:pPr marL="463550" indent="-342900" eaLnBrk="1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US" altLang="en-US" sz="1700" dirty="0"/>
              <a:t>Physics-based or root cause understanding of issue, based on engineering data (perhaps using a fault tree)</a:t>
            </a:r>
          </a:p>
          <a:p>
            <a:pPr marL="463550" indent="-342900" eaLnBrk="1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US" altLang="en-US" sz="1700" dirty="0">
                <a:solidFill>
                  <a:schemeClr val="accent2">
                    <a:lumMod val="75000"/>
                  </a:schemeClr>
                </a:solidFill>
              </a:rPr>
              <a:t>Experience base includes full-scale flight, ground test, or qualification-level tests</a:t>
            </a:r>
          </a:p>
          <a:p>
            <a:pPr marL="463550" indent="-342900" eaLnBrk="1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US" altLang="en-US" sz="1700" dirty="0"/>
              <a:t>Using physics-based understanding, determine the bounding case (e.g., lower A-basis allowables, upper three sigma loads and environments, anchored with test data)</a:t>
            </a:r>
          </a:p>
          <a:p>
            <a:pPr marL="463550" indent="-342900" eaLnBrk="1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US" altLang="en-US" sz="1700" dirty="0">
                <a:solidFill>
                  <a:schemeClr val="accent2">
                    <a:lumMod val="75000"/>
                  </a:schemeClr>
                </a:solidFill>
              </a:rPr>
              <a:t>Physical reasons why it can’t get any worse than the bounding case or show the part is fail-safe</a:t>
            </a:r>
          </a:p>
          <a:p>
            <a:pPr marL="463550" indent="-342900" eaLnBrk="1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US" altLang="en-US" sz="1700" dirty="0"/>
              <a:t>Adequate margins, ideally not substantially reduced from baseline</a:t>
            </a:r>
          </a:p>
          <a:p>
            <a:pPr marL="463550" indent="-342900" eaLnBrk="1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US" altLang="en-US" sz="1700" dirty="0">
                <a:solidFill>
                  <a:schemeClr val="accent2">
                    <a:lumMod val="75000"/>
                  </a:schemeClr>
                </a:solidFill>
              </a:rPr>
              <a:t>Final risk assessment based on test data and analysis, not gut feel or expert opinion</a:t>
            </a:r>
          </a:p>
          <a:p>
            <a:pPr marL="463550" indent="-342900" eaLnBrk="1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US" altLang="en-US" sz="1700" dirty="0"/>
              <a:t>Address interactions with other conditions (MRB, changes, technical issues), and vehicle elements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81" r="4759" b="5102"/>
          <a:stretch/>
        </p:blipFill>
        <p:spPr>
          <a:xfrm>
            <a:off x="624811" y="3698517"/>
            <a:ext cx="1902727" cy="278854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915727" y="4478883"/>
            <a:ext cx="1026543" cy="830997"/>
          </a:xfrm>
          <a:prstGeom prst="rect">
            <a:avLst/>
          </a:prstGeom>
          <a:solidFill>
            <a:srgbClr val="CCFFFF"/>
          </a:solidFill>
          <a:ln>
            <a:solidFill>
              <a:schemeClr val="accent1"/>
            </a:solidFill>
          </a:ln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NASA Badge Overlay</a:t>
            </a:r>
          </a:p>
        </p:txBody>
      </p:sp>
      <p:cxnSp>
        <p:nvCxnSpPr>
          <p:cNvPr id="5" name="Straight Arrow Connector 4"/>
          <p:cNvCxnSpPr>
            <a:stCxn id="3" idx="1"/>
            <a:endCxn id="2" idx="3"/>
          </p:cNvCxnSpPr>
          <p:nvPr/>
        </p:nvCxnSpPr>
        <p:spPr>
          <a:xfrm flipH="1">
            <a:off x="2527538" y="4894382"/>
            <a:ext cx="388189" cy="1984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Date Placeholder 2">
            <a:extLst>
              <a:ext uri="{FF2B5EF4-FFF2-40B4-BE49-F238E27FC236}">
                <a16:creationId xmlns:a16="http://schemas.microsoft.com/office/drawing/2014/main" id="{2F6B9387-6B2A-9941-91E8-0B517A615E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555552"/>
            <a:ext cx="2057400" cy="286244"/>
          </a:xfrm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12A79E2-1B48-42D8-BAFC-84019BDD515E}" type="datetime1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F9F9F9"/>
                </a:solidFill>
                <a:effectLst/>
                <a:uLnTx/>
                <a:uFillTx/>
                <a:latin typeface="Tw Cen MT Condensed" panose="020B0606020104020203" pitchFamily="34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12/7/2022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F9F9F9"/>
              </a:solidFill>
              <a:effectLst/>
              <a:uLnTx/>
              <a:uFillTx/>
              <a:latin typeface="Tw Cen MT Condensed" panose="020B0606020104020203" pitchFamily="34" charset="0"/>
              <a:ea typeface="+mn-ea"/>
              <a:cs typeface="+mn-cs"/>
            </a:endParaRPr>
          </a:p>
        </p:txBody>
      </p:sp>
      <p:sp>
        <p:nvSpPr>
          <p:cNvPr id="11" name="Slide Number Placeholder 4">
            <a:extLst>
              <a:ext uri="{FF2B5EF4-FFF2-40B4-BE49-F238E27FC236}">
                <a16:creationId xmlns:a16="http://schemas.microsoft.com/office/drawing/2014/main" id="{9DDE6CF7-C4F3-F144-838E-964201E453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555552"/>
            <a:ext cx="2057400" cy="286244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A9F85A-B0EB-4EE7-8A19-3E7722CDE656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F9F9F9"/>
                </a:solidFill>
                <a:effectLst/>
                <a:uLnTx/>
                <a:uFillTx/>
                <a:latin typeface="Tw Cen MT Condensed" panose="020B0606020104020203" pitchFamily="34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F9F9F9"/>
              </a:solidFill>
              <a:effectLst/>
              <a:uLnTx/>
              <a:uFillTx/>
              <a:latin typeface="Tw Cen MT Condensed" panose="020B0606020104020203" pitchFamily="34" charset="0"/>
              <a:ea typeface="+mn-ea"/>
              <a:cs typeface="+mn-cs"/>
            </a:endParaRPr>
          </a:p>
        </p:txBody>
      </p:sp>
      <p:pic>
        <p:nvPicPr>
          <p:cNvPr id="4" name="Picture 3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79A253EE-C0C1-4618-6DEE-8885A1E60B8F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248" y="133272"/>
            <a:ext cx="1486968" cy="330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311530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21384" y="6571756"/>
            <a:ext cx="486314" cy="286244"/>
          </a:xfrm>
        </p:spPr>
        <p:txBody>
          <a:bodyPr/>
          <a:lstStyle/>
          <a:p>
            <a:pPr algn="l"/>
            <a:fld id="{40E39007-3B36-4C55-9BE2-6AE91A740761}" type="slidenum">
              <a:rPr lang="en-US" smtClean="0"/>
              <a:pPr algn="l"/>
              <a:t>27</a:t>
            </a:fld>
            <a:endParaRPr lang="en-US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-815289" y="603883"/>
            <a:ext cx="8305800" cy="7159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Risk Management in a Nutshell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21384" y="1228397"/>
            <a:ext cx="7979434" cy="4401205"/>
          </a:xfrm>
          <a:prstGeom prst="rect">
            <a:avLst/>
          </a:prstGeom>
          <a:solidFill>
            <a:srgbClr val="99CCFF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000" b="1" dirty="0"/>
              <a:t>Key Questions about adverse events.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rabicPeriod"/>
            </a:pPr>
            <a:r>
              <a:rPr lang="en-US" sz="2000" b="1" dirty="0"/>
              <a:t>What is our current risk posture?</a:t>
            </a:r>
          </a:p>
          <a:p>
            <a:pPr marL="952265" lvl="1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dirty="0"/>
              <a:t>What is the </a:t>
            </a:r>
            <a:r>
              <a:rPr lang="en-US" sz="2000" b="1" u="sng" dirty="0"/>
              <a:t>likelihood</a:t>
            </a:r>
            <a:r>
              <a:rPr lang="en-US" sz="2000" b="1" dirty="0"/>
              <a:t> of a recurrence?</a:t>
            </a:r>
          </a:p>
          <a:p>
            <a:pPr marL="952265" lvl="1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dirty="0"/>
              <a:t>What is the </a:t>
            </a:r>
            <a:r>
              <a:rPr lang="en-US" sz="2000" b="1" i="1" dirty="0"/>
              <a:t>worst credible </a:t>
            </a:r>
            <a:r>
              <a:rPr lang="en-US" sz="2000" b="1" u="sng" dirty="0"/>
              <a:t>consequence</a:t>
            </a:r>
            <a:r>
              <a:rPr lang="en-US" sz="2000" b="1" dirty="0"/>
              <a:t> of a recurrence?</a:t>
            </a:r>
          </a:p>
          <a:p>
            <a:pPr marL="952265" lvl="1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dirty="0"/>
              <a:t>Is such an outcome acceptable?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rabicPeriod"/>
            </a:pPr>
            <a:r>
              <a:rPr lang="en-US" sz="2000" b="1" dirty="0"/>
              <a:t>If results of credible adverse events are unacceptable, </a:t>
            </a:r>
            <a:r>
              <a:rPr lang="en-US" sz="2000" b="1" i="1" u="sng" dirty="0">
                <a:solidFill>
                  <a:srgbClr val="C00000"/>
                </a:solidFill>
              </a:rPr>
              <a:t>brainstorm</a:t>
            </a:r>
            <a:r>
              <a:rPr lang="en-US" sz="2000" b="1" dirty="0"/>
              <a:t>:</a:t>
            </a:r>
            <a:endParaRPr lang="en-US" sz="2000" b="1" dirty="0">
              <a:solidFill>
                <a:srgbClr val="0070C0"/>
              </a:solidFill>
            </a:endParaRP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rgbClr val="0070C0"/>
                </a:solidFill>
              </a:rPr>
              <a:t>What can we do to </a:t>
            </a:r>
            <a:r>
              <a:rPr lang="en-US" sz="2000" b="1" u="sng" dirty="0">
                <a:solidFill>
                  <a:srgbClr val="0070C0"/>
                </a:solidFill>
              </a:rPr>
              <a:t>reduce the likelihood </a:t>
            </a:r>
            <a:r>
              <a:rPr lang="en-US" sz="2000" b="1" dirty="0">
                <a:solidFill>
                  <a:srgbClr val="0070C0"/>
                </a:solidFill>
              </a:rPr>
              <a:t>of a future event?</a:t>
            </a:r>
          </a:p>
          <a:p>
            <a:pPr marL="800100" lvl="1" indent="-3429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rgbClr val="0070C0"/>
                </a:solidFill>
              </a:rPr>
              <a:t>What can we do to </a:t>
            </a:r>
            <a:r>
              <a:rPr lang="en-US" sz="2000" b="1" u="sng" dirty="0">
                <a:solidFill>
                  <a:srgbClr val="0070C0"/>
                </a:solidFill>
              </a:rPr>
              <a:t>reduce the consequences </a:t>
            </a:r>
            <a:r>
              <a:rPr lang="en-US" sz="2000" b="1" dirty="0">
                <a:solidFill>
                  <a:srgbClr val="0070C0"/>
                </a:solidFill>
              </a:rPr>
              <a:t>of a future event?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</a:pPr>
            <a:r>
              <a:rPr lang="en-US" sz="2000" b="1" dirty="0"/>
              <a:t>4.  Using Yankee ingenuity, how can we achieve an acceptable risk posture while being good stewards of our resources?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F30BF6A-2AA5-40F8-E423-C8E22B36D842}"/>
              </a:ext>
            </a:extLst>
          </p:cNvPr>
          <p:cNvSpPr txBox="1"/>
          <p:nvPr/>
        </p:nvSpPr>
        <p:spPr>
          <a:xfrm>
            <a:off x="721384" y="5669792"/>
            <a:ext cx="7979434" cy="861774"/>
          </a:xfrm>
          <a:prstGeom prst="rect">
            <a:avLst/>
          </a:prstGeom>
          <a:solidFill>
            <a:srgbClr val="FFFFCC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2000" b="1" dirty="0"/>
              <a:t>Provide leadership with program options, costs, impacts, etc.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2000" b="1" dirty="0"/>
              <a:t>Make a recommendation!</a:t>
            </a:r>
          </a:p>
        </p:txBody>
      </p:sp>
      <p:pic>
        <p:nvPicPr>
          <p:cNvPr id="11" name="Picture 10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C7612F60-6CC8-EB68-39AE-4F7931F916AB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093" y="136580"/>
            <a:ext cx="1486968" cy="330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756559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56" name="Group 60"/>
          <p:cNvGrpSpPr>
            <a:grpSpLocks/>
          </p:cNvGrpSpPr>
          <p:nvPr/>
        </p:nvGrpSpPr>
        <p:grpSpPr bwMode="auto">
          <a:xfrm>
            <a:off x="828167" y="5759449"/>
            <a:ext cx="3124200" cy="572661"/>
            <a:chOff x="1940" y="3827"/>
            <a:chExt cx="2000" cy="369"/>
          </a:xfrm>
        </p:grpSpPr>
        <p:sp>
          <p:nvSpPr>
            <p:cNvPr id="4157" name="Rectangle 61"/>
            <p:cNvSpPr>
              <a:spLocks noChangeArrowheads="1"/>
            </p:cNvSpPr>
            <p:nvPr/>
          </p:nvSpPr>
          <p:spPr bwMode="auto">
            <a:xfrm>
              <a:off x="1940" y="3844"/>
              <a:ext cx="2000" cy="35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58" name="Oval 62"/>
            <p:cNvSpPr>
              <a:spLocks noChangeArrowheads="1"/>
            </p:cNvSpPr>
            <p:nvPr/>
          </p:nvSpPr>
          <p:spPr bwMode="auto">
            <a:xfrm>
              <a:off x="1976" y="3904"/>
              <a:ext cx="272" cy="232"/>
            </a:xfrm>
            <a:prstGeom prst="ellipse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1400">
                  <a:cs typeface="Arial" charset="0"/>
                </a:rPr>
                <a:t>x</a:t>
              </a:r>
            </a:p>
          </p:txBody>
        </p:sp>
        <p:sp>
          <p:nvSpPr>
            <p:cNvPr id="4159" name="Rectangle 63"/>
            <p:cNvSpPr>
              <a:spLocks noChangeArrowheads="1"/>
            </p:cNvSpPr>
            <p:nvPr/>
          </p:nvSpPr>
          <p:spPr bwMode="auto">
            <a:xfrm>
              <a:off x="2257" y="3827"/>
              <a:ext cx="1592" cy="2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1200" b="1" dirty="0">
                  <a:cs typeface="Arial" charset="0"/>
                </a:rPr>
                <a:t>Size represents uncertainty</a:t>
              </a:r>
            </a:p>
            <a:p>
              <a:r>
                <a:rPr lang="en-US" sz="1200" b="1" dirty="0">
                  <a:cs typeface="Arial" charset="0"/>
                </a:rPr>
                <a:t>In this case uncertainty is significant</a:t>
              </a:r>
            </a:p>
          </p:txBody>
        </p:sp>
      </p:grpSp>
      <p:sp>
        <p:nvSpPr>
          <p:cNvPr id="4160" name="Rectangle 64"/>
          <p:cNvSpPr>
            <a:spLocks noChangeArrowheads="1"/>
          </p:cNvSpPr>
          <p:nvPr/>
        </p:nvSpPr>
        <p:spPr bwMode="auto">
          <a:xfrm>
            <a:off x="380993" y="527619"/>
            <a:ext cx="8229600" cy="66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rIns="0" anchor="ctr"/>
          <a:lstStyle/>
          <a:p>
            <a:r>
              <a:rPr lang="en-US" sz="2800" dirty="0">
                <a:solidFill>
                  <a:schemeClr val="bg1"/>
                </a:solidFill>
              </a:rPr>
              <a:t>STS O-ring Erosion and Blowby</a:t>
            </a: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50DAED63-DA9C-6C75-01EA-746304B19C8A}"/>
              </a:ext>
            </a:extLst>
          </p:cNvPr>
          <p:cNvGrpSpPr/>
          <p:nvPr/>
        </p:nvGrpSpPr>
        <p:grpSpPr>
          <a:xfrm>
            <a:off x="-125644" y="1695065"/>
            <a:ext cx="4465638" cy="3665538"/>
            <a:chOff x="-125644" y="1695065"/>
            <a:chExt cx="4465638" cy="3665538"/>
          </a:xfrm>
        </p:grpSpPr>
        <p:sp>
          <p:nvSpPr>
            <p:cNvPr id="4099" name="Text Box 3"/>
            <p:cNvSpPr txBox="1">
              <a:spLocks noChangeArrowheads="1"/>
            </p:cNvSpPr>
            <p:nvPr/>
          </p:nvSpPr>
          <p:spPr bwMode="auto">
            <a:xfrm>
              <a:off x="496657" y="1803016"/>
              <a:ext cx="957262" cy="2746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1413" tIns="45706" rIns="91413" bIns="45706">
              <a:spAutoFit/>
            </a:bodyPr>
            <a:lstStyle/>
            <a:p>
              <a:pPr algn="ctr"/>
              <a:r>
                <a:rPr lang="en-US" sz="1200" b="1">
                  <a:latin typeface="Arial Narrow" pitchFamily="34" charset="0"/>
                  <a:cs typeface="Arial" charset="0"/>
                </a:rPr>
                <a:t>Highly Likely</a:t>
              </a:r>
            </a:p>
          </p:txBody>
        </p:sp>
        <p:sp>
          <p:nvSpPr>
            <p:cNvPr id="4100" name="Text Box 4"/>
            <p:cNvSpPr txBox="1">
              <a:spLocks noChangeArrowheads="1"/>
            </p:cNvSpPr>
            <p:nvPr/>
          </p:nvSpPr>
          <p:spPr bwMode="auto">
            <a:xfrm>
              <a:off x="904644" y="2274503"/>
              <a:ext cx="539750" cy="2746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1413" tIns="45706" rIns="91413" bIns="45706">
              <a:spAutoFit/>
            </a:bodyPr>
            <a:lstStyle/>
            <a:p>
              <a:pPr algn="ctr"/>
              <a:r>
                <a:rPr lang="en-US" sz="1200" b="1">
                  <a:latin typeface="Arial Narrow" pitchFamily="34" charset="0"/>
                  <a:cs typeface="Arial" charset="0"/>
                </a:rPr>
                <a:t>Likely</a:t>
              </a:r>
            </a:p>
          </p:txBody>
        </p:sp>
        <p:sp>
          <p:nvSpPr>
            <p:cNvPr id="4101" name="Text Box 5"/>
            <p:cNvSpPr txBox="1">
              <a:spLocks noChangeArrowheads="1"/>
            </p:cNvSpPr>
            <p:nvPr/>
          </p:nvSpPr>
          <p:spPr bwMode="auto">
            <a:xfrm>
              <a:off x="758594" y="2738053"/>
              <a:ext cx="700088" cy="2746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1413" tIns="45706" rIns="91413" bIns="45706">
              <a:spAutoFit/>
            </a:bodyPr>
            <a:lstStyle/>
            <a:p>
              <a:pPr algn="ctr"/>
              <a:r>
                <a:rPr lang="en-US" sz="1200" b="1">
                  <a:latin typeface="Arial Narrow" pitchFamily="34" charset="0"/>
                  <a:cs typeface="Arial" charset="0"/>
                </a:rPr>
                <a:t>Possible</a:t>
              </a:r>
            </a:p>
          </p:txBody>
        </p:sp>
        <p:sp>
          <p:nvSpPr>
            <p:cNvPr id="4102" name="Text Box 6"/>
            <p:cNvSpPr txBox="1">
              <a:spLocks noChangeArrowheads="1"/>
            </p:cNvSpPr>
            <p:nvPr/>
          </p:nvSpPr>
          <p:spPr bwMode="auto">
            <a:xfrm>
              <a:off x="771294" y="3201603"/>
              <a:ext cx="665163" cy="2746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1413" tIns="45706" rIns="91413" bIns="45706">
              <a:spAutoFit/>
            </a:bodyPr>
            <a:lstStyle/>
            <a:p>
              <a:pPr algn="ctr"/>
              <a:r>
                <a:rPr lang="en-US" sz="1200" b="1">
                  <a:latin typeface="Arial Narrow" pitchFamily="34" charset="0"/>
                  <a:cs typeface="Arial" charset="0"/>
                </a:rPr>
                <a:t>Unlikely</a:t>
              </a:r>
            </a:p>
          </p:txBody>
        </p:sp>
        <p:sp>
          <p:nvSpPr>
            <p:cNvPr id="4103" name="Text Box 7"/>
            <p:cNvSpPr txBox="1">
              <a:spLocks noChangeArrowheads="1"/>
            </p:cNvSpPr>
            <p:nvPr/>
          </p:nvSpPr>
          <p:spPr bwMode="auto">
            <a:xfrm>
              <a:off x="761769" y="3622291"/>
              <a:ext cx="642938" cy="2746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1413" tIns="45706" rIns="91413" bIns="45706">
              <a:spAutoFit/>
            </a:bodyPr>
            <a:lstStyle/>
            <a:p>
              <a:pPr algn="ctr"/>
              <a:r>
                <a:rPr lang="en-US" sz="1200" b="1">
                  <a:latin typeface="Arial Narrow" pitchFamily="34" charset="0"/>
                  <a:cs typeface="Arial" charset="0"/>
                </a:rPr>
                <a:t>Remote</a:t>
              </a:r>
            </a:p>
          </p:txBody>
        </p:sp>
        <p:sp>
          <p:nvSpPr>
            <p:cNvPr id="4104" name="Text Box 8"/>
            <p:cNvSpPr txBox="1">
              <a:spLocks noChangeArrowheads="1"/>
            </p:cNvSpPr>
            <p:nvPr/>
          </p:nvSpPr>
          <p:spPr bwMode="auto">
            <a:xfrm rot="20042702">
              <a:off x="358544" y="4512878"/>
              <a:ext cx="1738313" cy="2746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1413" tIns="45706" rIns="91413" bIns="45706">
              <a:spAutoFit/>
            </a:bodyPr>
            <a:lstStyle/>
            <a:p>
              <a:pPr algn="r"/>
              <a:r>
                <a:rPr lang="en-US" sz="1200" b="1">
                  <a:latin typeface="Arial Narrow" pitchFamily="34" charset="0"/>
                  <a:cs typeface="Arial" charset="0"/>
                </a:rPr>
                <a:t>Minimal or no impact</a:t>
              </a:r>
            </a:p>
          </p:txBody>
        </p:sp>
        <p:sp>
          <p:nvSpPr>
            <p:cNvPr id="4105" name="Text Box 9"/>
            <p:cNvSpPr txBox="1">
              <a:spLocks noChangeArrowheads="1"/>
            </p:cNvSpPr>
            <p:nvPr/>
          </p:nvSpPr>
          <p:spPr bwMode="auto">
            <a:xfrm rot="19993466">
              <a:off x="-125644" y="4728778"/>
              <a:ext cx="2871788" cy="2746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1413" tIns="45706" rIns="91413" bIns="45706">
              <a:spAutoFit/>
            </a:bodyPr>
            <a:lstStyle/>
            <a:p>
              <a:pPr algn="r"/>
              <a:r>
                <a:rPr lang="en-US" sz="1200" b="1">
                  <a:latin typeface="Arial Narrow" pitchFamily="34" charset="0"/>
                  <a:cs typeface="Arial" charset="0"/>
                </a:rPr>
                <a:t>Moderate / Some Reduction in Performance</a:t>
              </a:r>
            </a:p>
          </p:txBody>
        </p:sp>
        <p:sp>
          <p:nvSpPr>
            <p:cNvPr id="4106" name="Text Box 10"/>
            <p:cNvSpPr txBox="1">
              <a:spLocks noChangeArrowheads="1"/>
            </p:cNvSpPr>
            <p:nvPr/>
          </p:nvSpPr>
          <p:spPr bwMode="auto">
            <a:xfrm rot="9235400" flipV="1">
              <a:off x="861782" y="4630353"/>
              <a:ext cx="2386012" cy="2746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1413" tIns="45706" rIns="91413" bIns="45706">
              <a:spAutoFit/>
            </a:bodyPr>
            <a:lstStyle/>
            <a:p>
              <a:pPr algn="r"/>
              <a:r>
                <a:rPr lang="en-US" sz="1200" b="1">
                  <a:latin typeface="Arial Narrow" pitchFamily="34" charset="0"/>
                  <a:cs typeface="Arial" charset="0"/>
                </a:rPr>
                <a:t>Significant Degraded Performance            </a:t>
              </a:r>
            </a:p>
          </p:txBody>
        </p:sp>
        <p:sp>
          <p:nvSpPr>
            <p:cNvPr id="4107" name="Text Box 11"/>
            <p:cNvSpPr txBox="1">
              <a:spLocks noChangeArrowheads="1"/>
            </p:cNvSpPr>
            <p:nvPr/>
          </p:nvSpPr>
          <p:spPr bwMode="auto">
            <a:xfrm rot="19970718">
              <a:off x="1809519" y="4547803"/>
              <a:ext cx="1976438" cy="2746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1413" tIns="45706" rIns="91413" bIns="45706">
              <a:spAutoFit/>
            </a:bodyPr>
            <a:lstStyle/>
            <a:p>
              <a:pPr algn="r"/>
              <a:r>
                <a:rPr lang="en-US" sz="1200" b="1">
                  <a:latin typeface="Arial Narrow" pitchFamily="34" charset="0"/>
                  <a:cs typeface="Arial" charset="0"/>
                </a:rPr>
                <a:t>Extensive / Objectives lost</a:t>
              </a:r>
            </a:p>
          </p:txBody>
        </p:sp>
        <p:sp>
          <p:nvSpPr>
            <p:cNvPr id="4108" name="Text Box 12"/>
            <p:cNvSpPr txBox="1">
              <a:spLocks noChangeArrowheads="1"/>
            </p:cNvSpPr>
            <p:nvPr/>
          </p:nvSpPr>
          <p:spPr bwMode="auto">
            <a:xfrm rot="19993197">
              <a:off x="2425469" y="4512878"/>
              <a:ext cx="1879600" cy="2746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1413" tIns="45706" rIns="91413" bIns="45706">
              <a:spAutoFit/>
            </a:bodyPr>
            <a:lstStyle/>
            <a:p>
              <a:pPr algn="r"/>
              <a:r>
                <a:rPr lang="en-US" sz="1200" b="1">
                  <a:latin typeface="Arial Narrow" pitchFamily="34" charset="0"/>
                  <a:cs typeface="Arial" charset="0"/>
                </a:rPr>
                <a:t>Severe- Mission Failure</a:t>
              </a:r>
            </a:p>
          </p:txBody>
        </p:sp>
        <p:sp>
          <p:nvSpPr>
            <p:cNvPr id="4109" name="Rectangle 13"/>
            <p:cNvSpPr>
              <a:spLocks noChangeArrowheads="1"/>
            </p:cNvSpPr>
            <p:nvPr/>
          </p:nvSpPr>
          <p:spPr bwMode="auto">
            <a:xfrm rot="16200000">
              <a:off x="-557443" y="2774566"/>
              <a:ext cx="2003425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algn="ctr" defTabSz="966788" eaLnBrk="0" hangingPunct="0"/>
              <a:r>
                <a:rPr lang="en-US" sz="1600" b="1" u="sng" dirty="0">
                  <a:latin typeface="Arial Narrow" pitchFamily="34" charset="0"/>
                  <a:cs typeface="Arial" charset="0"/>
                </a:rPr>
                <a:t>Likelihood of Occurrence</a:t>
              </a:r>
            </a:p>
          </p:txBody>
        </p:sp>
        <p:sp>
          <p:nvSpPr>
            <p:cNvPr id="4110" name="Rectangle 14"/>
            <p:cNvSpPr>
              <a:spLocks noChangeArrowheads="1"/>
            </p:cNvSpPr>
            <p:nvPr/>
          </p:nvSpPr>
          <p:spPr bwMode="auto">
            <a:xfrm>
              <a:off x="1790469" y="5116128"/>
              <a:ext cx="2262188" cy="244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defTabSz="966788" eaLnBrk="0" hangingPunct="0"/>
              <a:r>
                <a:rPr lang="en-US" sz="1600" b="1" u="sng" dirty="0">
                  <a:latin typeface="Arial Narrow" pitchFamily="34" charset="0"/>
                  <a:cs typeface="Arial" charset="0"/>
                </a:rPr>
                <a:t>Consequence of Occurrence</a:t>
              </a:r>
            </a:p>
          </p:txBody>
        </p:sp>
        <p:sp>
          <p:nvSpPr>
            <p:cNvPr id="4111" name="Rectangle 15"/>
            <p:cNvSpPr>
              <a:spLocks noChangeArrowheads="1"/>
            </p:cNvSpPr>
            <p:nvPr/>
          </p:nvSpPr>
          <p:spPr bwMode="auto">
            <a:xfrm>
              <a:off x="1420582" y="3679441"/>
              <a:ext cx="122237" cy="2127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defTabSz="966788" eaLnBrk="0" hangingPunct="0"/>
              <a:r>
                <a:rPr lang="en-US" sz="1400" b="1">
                  <a:latin typeface="Arial Narrow" pitchFamily="34" charset="0"/>
                  <a:cs typeface="Arial" charset="0"/>
                </a:rPr>
                <a:t> 1</a:t>
              </a:r>
            </a:p>
          </p:txBody>
        </p:sp>
        <p:sp>
          <p:nvSpPr>
            <p:cNvPr id="4112" name="Rectangle 16"/>
            <p:cNvSpPr>
              <a:spLocks noChangeArrowheads="1"/>
            </p:cNvSpPr>
            <p:nvPr/>
          </p:nvSpPr>
          <p:spPr bwMode="auto">
            <a:xfrm>
              <a:off x="1895244" y="4038216"/>
              <a:ext cx="58738" cy="2127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defTabSz="966788" eaLnBrk="0" hangingPunct="0"/>
              <a:r>
                <a:rPr lang="en-US" sz="1400" b="1">
                  <a:latin typeface="Arial Narrow" pitchFamily="34" charset="0"/>
                  <a:cs typeface="Arial" charset="0"/>
                </a:rPr>
                <a:t>1</a:t>
              </a:r>
            </a:p>
          </p:txBody>
        </p:sp>
        <p:sp>
          <p:nvSpPr>
            <p:cNvPr id="4113" name="Line 17"/>
            <p:cNvSpPr>
              <a:spLocks noChangeShapeType="1"/>
            </p:cNvSpPr>
            <p:nvPr/>
          </p:nvSpPr>
          <p:spPr bwMode="auto">
            <a:xfrm flipH="1">
              <a:off x="1417407" y="2614228"/>
              <a:ext cx="230187" cy="15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14" name="Line 18"/>
            <p:cNvSpPr>
              <a:spLocks noChangeShapeType="1"/>
            </p:cNvSpPr>
            <p:nvPr/>
          </p:nvSpPr>
          <p:spPr bwMode="auto">
            <a:xfrm flipH="1">
              <a:off x="1417407" y="2144328"/>
              <a:ext cx="230187" cy="15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15" name="Line 19"/>
            <p:cNvSpPr>
              <a:spLocks noChangeShapeType="1"/>
            </p:cNvSpPr>
            <p:nvPr/>
          </p:nvSpPr>
          <p:spPr bwMode="auto">
            <a:xfrm flipH="1">
              <a:off x="1417407" y="1707766"/>
              <a:ext cx="230187" cy="158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16" name="Rectangle 20"/>
            <p:cNvSpPr>
              <a:spLocks noChangeArrowheads="1"/>
            </p:cNvSpPr>
            <p:nvPr/>
          </p:nvSpPr>
          <p:spPr bwMode="auto">
            <a:xfrm>
              <a:off x="2460394" y="4023928"/>
              <a:ext cx="57150" cy="2127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defTabSz="966788" eaLnBrk="0" hangingPunct="0"/>
              <a:r>
                <a:rPr lang="en-US" sz="1400" b="1">
                  <a:latin typeface="Arial Narrow" pitchFamily="34" charset="0"/>
                  <a:cs typeface="Arial" charset="0"/>
                </a:rPr>
                <a:t>2</a:t>
              </a:r>
            </a:p>
          </p:txBody>
        </p:sp>
        <p:sp>
          <p:nvSpPr>
            <p:cNvPr id="4117" name="Rectangle 21"/>
            <p:cNvSpPr>
              <a:spLocks noChangeArrowheads="1"/>
            </p:cNvSpPr>
            <p:nvPr/>
          </p:nvSpPr>
          <p:spPr bwMode="auto">
            <a:xfrm>
              <a:off x="2993794" y="4033453"/>
              <a:ext cx="61913" cy="2127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defTabSz="966788" eaLnBrk="0" hangingPunct="0"/>
              <a:r>
                <a:rPr lang="en-US" sz="1400" b="1">
                  <a:latin typeface="Arial Narrow" pitchFamily="34" charset="0"/>
                  <a:cs typeface="Arial" charset="0"/>
                </a:rPr>
                <a:t>3</a:t>
              </a:r>
            </a:p>
          </p:txBody>
        </p:sp>
        <p:sp>
          <p:nvSpPr>
            <p:cNvPr id="4118" name="Rectangle 22"/>
            <p:cNvSpPr>
              <a:spLocks noChangeArrowheads="1"/>
            </p:cNvSpPr>
            <p:nvPr/>
          </p:nvSpPr>
          <p:spPr bwMode="auto">
            <a:xfrm>
              <a:off x="3527194" y="4033453"/>
              <a:ext cx="60325" cy="2127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defTabSz="966788" eaLnBrk="0" hangingPunct="0"/>
              <a:r>
                <a:rPr lang="en-US" sz="1400" b="1">
                  <a:latin typeface="Arial Narrow" pitchFamily="34" charset="0"/>
                  <a:cs typeface="Arial" charset="0"/>
                </a:rPr>
                <a:t>4</a:t>
              </a:r>
            </a:p>
          </p:txBody>
        </p:sp>
        <p:sp>
          <p:nvSpPr>
            <p:cNvPr id="4119" name="Rectangle 23"/>
            <p:cNvSpPr>
              <a:spLocks noChangeArrowheads="1"/>
            </p:cNvSpPr>
            <p:nvPr/>
          </p:nvSpPr>
          <p:spPr bwMode="auto">
            <a:xfrm>
              <a:off x="4071707" y="4028691"/>
              <a:ext cx="73025" cy="2127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defTabSz="966788" eaLnBrk="0" hangingPunct="0"/>
              <a:r>
                <a:rPr lang="en-US" sz="1400" b="1">
                  <a:latin typeface="Arial Narrow" pitchFamily="34" charset="0"/>
                  <a:cs typeface="Arial" charset="0"/>
                </a:rPr>
                <a:t>5</a:t>
              </a:r>
            </a:p>
          </p:txBody>
        </p:sp>
        <p:sp>
          <p:nvSpPr>
            <p:cNvPr id="4120" name="Rectangle 24"/>
            <p:cNvSpPr>
              <a:spLocks noChangeArrowheads="1"/>
            </p:cNvSpPr>
            <p:nvPr/>
          </p:nvSpPr>
          <p:spPr bwMode="auto">
            <a:xfrm>
              <a:off x="1420582" y="3207953"/>
              <a:ext cx="130175" cy="2587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defTabSz="966788" eaLnBrk="0" hangingPunct="0"/>
              <a:r>
                <a:rPr lang="en-US" sz="1700" b="1">
                  <a:latin typeface="Arial Narrow" pitchFamily="34" charset="0"/>
                  <a:cs typeface="Arial" charset="0"/>
                </a:rPr>
                <a:t> </a:t>
              </a:r>
              <a:r>
                <a:rPr lang="en-US" sz="1400" b="1">
                  <a:latin typeface="Arial Narrow" pitchFamily="34" charset="0"/>
                  <a:cs typeface="Arial" charset="0"/>
                </a:rPr>
                <a:t>2</a:t>
              </a:r>
            </a:p>
          </p:txBody>
        </p:sp>
        <p:sp>
          <p:nvSpPr>
            <p:cNvPr id="4121" name="Rectangle 25"/>
            <p:cNvSpPr>
              <a:spLocks noChangeArrowheads="1"/>
            </p:cNvSpPr>
            <p:nvPr/>
          </p:nvSpPr>
          <p:spPr bwMode="auto">
            <a:xfrm>
              <a:off x="1420582" y="2739641"/>
              <a:ext cx="130175" cy="2587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defTabSz="966788" eaLnBrk="0" hangingPunct="0"/>
              <a:r>
                <a:rPr lang="en-US" sz="1700" b="1">
                  <a:latin typeface="Arial Narrow" pitchFamily="34" charset="0"/>
                  <a:cs typeface="Arial" charset="0"/>
                </a:rPr>
                <a:t> </a:t>
              </a:r>
              <a:r>
                <a:rPr lang="en-US" sz="1400" b="1">
                  <a:latin typeface="Arial Narrow" pitchFamily="34" charset="0"/>
                  <a:cs typeface="Arial" charset="0"/>
                </a:rPr>
                <a:t>3</a:t>
              </a:r>
            </a:p>
          </p:txBody>
        </p:sp>
        <p:sp>
          <p:nvSpPr>
            <p:cNvPr id="4122" name="Rectangle 26"/>
            <p:cNvSpPr>
              <a:spLocks noChangeArrowheads="1"/>
            </p:cNvSpPr>
            <p:nvPr/>
          </p:nvSpPr>
          <p:spPr bwMode="auto">
            <a:xfrm>
              <a:off x="1420582" y="2268153"/>
              <a:ext cx="130175" cy="2587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defTabSz="966788" eaLnBrk="0" hangingPunct="0"/>
              <a:r>
                <a:rPr lang="en-US" sz="1700" b="1">
                  <a:latin typeface="Arial Narrow" pitchFamily="34" charset="0"/>
                  <a:cs typeface="Arial" charset="0"/>
                </a:rPr>
                <a:t> </a:t>
              </a:r>
              <a:r>
                <a:rPr lang="en-US" sz="1400" b="1">
                  <a:latin typeface="Arial Narrow" pitchFamily="34" charset="0"/>
                  <a:cs typeface="Arial" charset="0"/>
                </a:rPr>
                <a:t>4</a:t>
              </a:r>
            </a:p>
          </p:txBody>
        </p:sp>
        <p:sp>
          <p:nvSpPr>
            <p:cNvPr id="4123" name="Rectangle 27"/>
            <p:cNvSpPr>
              <a:spLocks noChangeArrowheads="1"/>
            </p:cNvSpPr>
            <p:nvPr/>
          </p:nvSpPr>
          <p:spPr bwMode="auto">
            <a:xfrm>
              <a:off x="1420582" y="1799841"/>
              <a:ext cx="130175" cy="2587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defTabSz="966788" eaLnBrk="0" hangingPunct="0"/>
              <a:r>
                <a:rPr lang="en-US" sz="1700" b="1">
                  <a:latin typeface="Arial Narrow" pitchFamily="34" charset="0"/>
                  <a:cs typeface="Arial" charset="0"/>
                </a:rPr>
                <a:t> </a:t>
              </a:r>
              <a:r>
                <a:rPr lang="en-US" sz="1400" b="1">
                  <a:latin typeface="Arial Narrow" pitchFamily="34" charset="0"/>
                  <a:cs typeface="Arial" charset="0"/>
                </a:rPr>
                <a:t>5</a:t>
              </a:r>
            </a:p>
          </p:txBody>
        </p:sp>
        <p:sp>
          <p:nvSpPr>
            <p:cNvPr id="4124" name="Line 28"/>
            <p:cNvSpPr>
              <a:spLocks noChangeShapeType="1"/>
            </p:cNvSpPr>
            <p:nvPr/>
          </p:nvSpPr>
          <p:spPr bwMode="auto">
            <a:xfrm flipH="1">
              <a:off x="1417407" y="3071428"/>
              <a:ext cx="230187" cy="15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25" name="Line 29"/>
            <p:cNvSpPr>
              <a:spLocks noChangeShapeType="1"/>
            </p:cNvSpPr>
            <p:nvPr/>
          </p:nvSpPr>
          <p:spPr bwMode="auto">
            <a:xfrm flipH="1">
              <a:off x="1417407" y="3527041"/>
              <a:ext cx="230187" cy="1587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26" name="Line 30"/>
            <p:cNvSpPr>
              <a:spLocks noChangeShapeType="1"/>
            </p:cNvSpPr>
            <p:nvPr/>
          </p:nvSpPr>
          <p:spPr bwMode="auto">
            <a:xfrm flipH="1">
              <a:off x="1417407" y="3984241"/>
              <a:ext cx="230187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27" name="Rectangle 31"/>
            <p:cNvSpPr>
              <a:spLocks noChangeArrowheads="1"/>
            </p:cNvSpPr>
            <p:nvPr/>
          </p:nvSpPr>
          <p:spPr bwMode="auto">
            <a:xfrm>
              <a:off x="3803419" y="3065078"/>
              <a:ext cx="536575" cy="461963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folHlink"/>
              </a:solidFill>
              <a:miter lim="800000"/>
              <a:headEnd/>
              <a:tailEnd/>
            </a:ln>
            <a:effectLst/>
          </p:spPr>
          <p:txBody>
            <a:bodyPr lIns="45706" tIns="27423" rIns="45706" bIns="27423" anchor="ctr"/>
            <a:lstStyle/>
            <a:p>
              <a:pPr algn="ctr" defTabSz="966788">
                <a:spcBef>
                  <a:spcPct val="20000"/>
                </a:spcBef>
                <a:buFontTx/>
                <a:buChar char="•"/>
              </a:pPr>
              <a:endParaRPr lang="en-US" sz="2400">
                <a:solidFill>
                  <a:srgbClr val="000000"/>
                </a:solidFill>
                <a:latin typeface="Arial Black" pitchFamily="34" charset="0"/>
              </a:endParaRPr>
            </a:p>
          </p:txBody>
        </p:sp>
        <p:sp>
          <p:nvSpPr>
            <p:cNvPr id="4128" name="Rectangle 32"/>
            <p:cNvSpPr>
              <a:spLocks noChangeArrowheads="1"/>
            </p:cNvSpPr>
            <p:nvPr/>
          </p:nvSpPr>
          <p:spPr bwMode="auto">
            <a:xfrm>
              <a:off x="3266844" y="3065078"/>
              <a:ext cx="536575" cy="461963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folHlink"/>
              </a:solidFill>
              <a:miter lim="800000"/>
              <a:headEnd/>
              <a:tailEnd/>
            </a:ln>
            <a:effectLst/>
          </p:spPr>
          <p:txBody>
            <a:bodyPr lIns="45706" tIns="27423" rIns="45706" bIns="27423" anchor="ctr"/>
            <a:lstStyle/>
            <a:p>
              <a:pPr algn="ctr" defTabSz="966788">
                <a:spcBef>
                  <a:spcPct val="20000"/>
                </a:spcBef>
                <a:buFontTx/>
                <a:buChar char="•"/>
              </a:pPr>
              <a:endParaRPr lang="en-US" sz="2400">
                <a:solidFill>
                  <a:schemeClr val="folHlink"/>
                </a:solidFill>
                <a:latin typeface="Arial Black" pitchFamily="34" charset="0"/>
              </a:endParaRPr>
            </a:p>
          </p:txBody>
        </p:sp>
        <p:sp>
          <p:nvSpPr>
            <p:cNvPr id="4129" name="Rectangle 33"/>
            <p:cNvSpPr>
              <a:spLocks noChangeArrowheads="1"/>
            </p:cNvSpPr>
            <p:nvPr/>
          </p:nvSpPr>
          <p:spPr bwMode="auto">
            <a:xfrm>
              <a:off x="2736619" y="3065078"/>
              <a:ext cx="530225" cy="461963"/>
            </a:xfrm>
            <a:prstGeom prst="rect">
              <a:avLst/>
            </a:prstGeom>
            <a:solidFill>
              <a:srgbClr val="008000"/>
            </a:solidFill>
            <a:ln w="9525">
              <a:solidFill>
                <a:schemeClr val="folHlink"/>
              </a:solidFill>
              <a:miter lim="800000"/>
              <a:headEnd/>
              <a:tailEnd/>
            </a:ln>
            <a:effectLst/>
          </p:spPr>
          <p:txBody>
            <a:bodyPr lIns="45706" tIns="27423" rIns="45706" bIns="27423" anchor="ctr"/>
            <a:lstStyle/>
            <a:p>
              <a:pPr algn="ctr" defTabSz="966788">
                <a:spcBef>
                  <a:spcPct val="20000"/>
                </a:spcBef>
                <a:buFontTx/>
                <a:buChar char="•"/>
              </a:pPr>
              <a:endParaRPr lang="en-US" sz="2800" b="1">
                <a:solidFill>
                  <a:schemeClr val="bg1"/>
                </a:solidFill>
              </a:endParaRPr>
            </a:p>
          </p:txBody>
        </p:sp>
        <p:sp>
          <p:nvSpPr>
            <p:cNvPr id="4130" name="Rectangle 34"/>
            <p:cNvSpPr>
              <a:spLocks noChangeArrowheads="1"/>
            </p:cNvSpPr>
            <p:nvPr/>
          </p:nvSpPr>
          <p:spPr bwMode="auto">
            <a:xfrm>
              <a:off x="2200044" y="3065078"/>
              <a:ext cx="534988" cy="461963"/>
            </a:xfrm>
            <a:prstGeom prst="rect">
              <a:avLst/>
            </a:prstGeom>
            <a:solidFill>
              <a:srgbClr val="008000"/>
            </a:solidFill>
            <a:ln w="9525">
              <a:solidFill>
                <a:schemeClr val="folHlink"/>
              </a:solidFill>
              <a:miter lim="800000"/>
              <a:headEnd/>
              <a:tailEnd/>
            </a:ln>
            <a:effectLst/>
          </p:spPr>
          <p:txBody>
            <a:bodyPr lIns="45706" tIns="27423" rIns="45706" bIns="27423" anchor="ctr"/>
            <a:lstStyle/>
            <a:p>
              <a:pPr algn="ctr" defTabSz="966788">
                <a:spcBef>
                  <a:spcPct val="20000"/>
                </a:spcBef>
                <a:buFontTx/>
                <a:buChar char="•"/>
              </a:pPr>
              <a:endParaRPr lang="en-US" sz="2400">
                <a:solidFill>
                  <a:schemeClr val="folHlink"/>
                </a:solidFill>
                <a:latin typeface="Arial Black" pitchFamily="34" charset="0"/>
              </a:endParaRPr>
            </a:p>
          </p:txBody>
        </p:sp>
        <p:sp>
          <p:nvSpPr>
            <p:cNvPr id="4131" name="Rectangle 35"/>
            <p:cNvSpPr>
              <a:spLocks noChangeArrowheads="1"/>
            </p:cNvSpPr>
            <p:nvPr/>
          </p:nvSpPr>
          <p:spPr bwMode="auto">
            <a:xfrm>
              <a:off x="1661882" y="3065078"/>
              <a:ext cx="538162" cy="461963"/>
            </a:xfrm>
            <a:prstGeom prst="rect">
              <a:avLst/>
            </a:prstGeom>
            <a:solidFill>
              <a:srgbClr val="008000"/>
            </a:solidFill>
            <a:ln w="9525">
              <a:solidFill>
                <a:schemeClr val="folHlink"/>
              </a:solidFill>
              <a:miter lim="800000"/>
              <a:headEnd/>
              <a:tailEnd/>
            </a:ln>
            <a:effectLst/>
          </p:spPr>
          <p:txBody>
            <a:bodyPr lIns="45706" tIns="27423" rIns="45706" bIns="27423" anchor="ctr"/>
            <a:lstStyle/>
            <a:p>
              <a:pPr algn="ctr" defTabSz="966788">
                <a:spcBef>
                  <a:spcPct val="20000"/>
                </a:spcBef>
                <a:buFontTx/>
                <a:buChar char="•"/>
              </a:pPr>
              <a:endParaRPr lang="en-US" sz="2400">
                <a:solidFill>
                  <a:schemeClr val="folHlink"/>
                </a:solidFill>
                <a:latin typeface="Arial Black" pitchFamily="34" charset="0"/>
              </a:endParaRPr>
            </a:p>
          </p:txBody>
        </p:sp>
        <p:sp>
          <p:nvSpPr>
            <p:cNvPr id="4132" name="Rectangle 36"/>
            <p:cNvSpPr>
              <a:spLocks noChangeArrowheads="1"/>
            </p:cNvSpPr>
            <p:nvPr/>
          </p:nvSpPr>
          <p:spPr bwMode="auto">
            <a:xfrm>
              <a:off x="3803419" y="3527041"/>
              <a:ext cx="536575" cy="457200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folHlink"/>
              </a:solidFill>
              <a:miter lim="800000"/>
              <a:headEnd/>
              <a:tailEnd/>
            </a:ln>
            <a:effectLst/>
          </p:spPr>
          <p:txBody>
            <a:bodyPr lIns="45706" tIns="27423" rIns="45706" bIns="27423" anchor="ctr"/>
            <a:lstStyle/>
            <a:p>
              <a:pPr algn="ctr" defTabSz="966788">
                <a:spcBef>
                  <a:spcPct val="20000"/>
                </a:spcBef>
                <a:buFontTx/>
                <a:buChar char="•"/>
              </a:pPr>
              <a:endParaRPr lang="en-US" sz="2400">
                <a:solidFill>
                  <a:schemeClr val="folHlink"/>
                </a:solidFill>
                <a:latin typeface="Arial Black" pitchFamily="34" charset="0"/>
              </a:endParaRPr>
            </a:p>
          </p:txBody>
        </p:sp>
        <p:sp>
          <p:nvSpPr>
            <p:cNvPr id="4133" name="Rectangle 37"/>
            <p:cNvSpPr>
              <a:spLocks noChangeArrowheads="1"/>
            </p:cNvSpPr>
            <p:nvPr/>
          </p:nvSpPr>
          <p:spPr bwMode="auto">
            <a:xfrm>
              <a:off x="3266844" y="3527041"/>
              <a:ext cx="536575" cy="457200"/>
            </a:xfrm>
            <a:prstGeom prst="rect">
              <a:avLst/>
            </a:prstGeom>
            <a:solidFill>
              <a:srgbClr val="008000"/>
            </a:solidFill>
            <a:ln w="9525">
              <a:solidFill>
                <a:schemeClr val="folHlink"/>
              </a:solidFill>
              <a:miter lim="800000"/>
              <a:headEnd/>
              <a:tailEnd/>
            </a:ln>
            <a:effectLst/>
          </p:spPr>
          <p:txBody>
            <a:bodyPr lIns="45706" tIns="27423" rIns="45706" bIns="27423" anchor="ctr"/>
            <a:lstStyle/>
            <a:p>
              <a:pPr algn="ctr" defTabSz="966788">
                <a:spcBef>
                  <a:spcPct val="20000"/>
                </a:spcBef>
                <a:buFontTx/>
                <a:buChar char="•"/>
              </a:pPr>
              <a:endParaRPr lang="en-US" sz="2400">
                <a:solidFill>
                  <a:schemeClr val="folHlink"/>
                </a:solidFill>
                <a:latin typeface="Arial Black" pitchFamily="34" charset="0"/>
              </a:endParaRPr>
            </a:p>
          </p:txBody>
        </p:sp>
        <p:sp>
          <p:nvSpPr>
            <p:cNvPr id="4134" name="Rectangle 38"/>
            <p:cNvSpPr>
              <a:spLocks noChangeArrowheads="1"/>
            </p:cNvSpPr>
            <p:nvPr/>
          </p:nvSpPr>
          <p:spPr bwMode="auto">
            <a:xfrm>
              <a:off x="2736619" y="3527041"/>
              <a:ext cx="530225" cy="457200"/>
            </a:xfrm>
            <a:prstGeom prst="rect">
              <a:avLst/>
            </a:prstGeom>
            <a:solidFill>
              <a:srgbClr val="008000"/>
            </a:solidFill>
            <a:ln w="9525">
              <a:solidFill>
                <a:schemeClr val="folHlink"/>
              </a:solidFill>
              <a:miter lim="800000"/>
              <a:headEnd/>
              <a:tailEnd/>
            </a:ln>
            <a:effectLst/>
          </p:spPr>
          <p:txBody>
            <a:bodyPr lIns="45706" tIns="27423" rIns="45706" bIns="27423" anchor="ctr"/>
            <a:lstStyle/>
            <a:p>
              <a:pPr algn="ctr" defTabSz="966788">
                <a:spcBef>
                  <a:spcPct val="20000"/>
                </a:spcBef>
                <a:buFontTx/>
                <a:buChar char="•"/>
              </a:pPr>
              <a:endParaRPr lang="en-US" sz="2400" b="1">
                <a:solidFill>
                  <a:schemeClr val="bg1"/>
                </a:solidFill>
                <a:latin typeface="Arial Black" pitchFamily="34" charset="0"/>
              </a:endParaRPr>
            </a:p>
          </p:txBody>
        </p:sp>
        <p:sp>
          <p:nvSpPr>
            <p:cNvPr id="4135" name="Rectangle 39"/>
            <p:cNvSpPr>
              <a:spLocks noChangeArrowheads="1"/>
            </p:cNvSpPr>
            <p:nvPr/>
          </p:nvSpPr>
          <p:spPr bwMode="auto">
            <a:xfrm>
              <a:off x="2200044" y="3527041"/>
              <a:ext cx="536575" cy="457200"/>
            </a:xfrm>
            <a:prstGeom prst="rect">
              <a:avLst/>
            </a:prstGeom>
            <a:solidFill>
              <a:srgbClr val="008000"/>
            </a:solidFill>
            <a:ln w="9525">
              <a:solidFill>
                <a:schemeClr val="folHlink"/>
              </a:solidFill>
              <a:miter lim="800000"/>
              <a:headEnd/>
              <a:tailEnd/>
            </a:ln>
            <a:effectLst/>
          </p:spPr>
          <p:txBody>
            <a:bodyPr lIns="45706" tIns="27423" rIns="45706" bIns="27423" anchor="ctr"/>
            <a:lstStyle/>
            <a:p>
              <a:pPr algn="ctr" defTabSz="966788">
                <a:spcBef>
                  <a:spcPct val="20000"/>
                </a:spcBef>
                <a:buFontTx/>
                <a:buChar char="•"/>
              </a:pPr>
              <a:endParaRPr lang="en-US" sz="2400">
                <a:solidFill>
                  <a:schemeClr val="folHlink"/>
                </a:solidFill>
                <a:latin typeface="Arial Black" pitchFamily="34" charset="0"/>
              </a:endParaRPr>
            </a:p>
          </p:txBody>
        </p:sp>
        <p:sp>
          <p:nvSpPr>
            <p:cNvPr id="4136" name="Rectangle 40"/>
            <p:cNvSpPr>
              <a:spLocks noChangeArrowheads="1"/>
            </p:cNvSpPr>
            <p:nvPr/>
          </p:nvSpPr>
          <p:spPr bwMode="auto">
            <a:xfrm>
              <a:off x="1661882" y="3527041"/>
              <a:ext cx="538162" cy="457200"/>
            </a:xfrm>
            <a:prstGeom prst="rect">
              <a:avLst/>
            </a:prstGeom>
            <a:solidFill>
              <a:srgbClr val="008000"/>
            </a:solidFill>
            <a:ln w="9525">
              <a:solidFill>
                <a:schemeClr val="folHlink"/>
              </a:solidFill>
              <a:miter lim="800000"/>
              <a:headEnd/>
              <a:tailEnd/>
            </a:ln>
            <a:effectLst/>
          </p:spPr>
          <p:txBody>
            <a:bodyPr lIns="45706" tIns="27423" rIns="45706" bIns="27423" anchor="ctr"/>
            <a:lstStyle/>
            <a:p>
              <a:pPr algn="ctr" defTabSz="966788">
                <a:spcBef>
                  <a:spcPct val="20000"/>
                </a:spcBef>
                <a:buFontTx/>
                <a:buChar char="•"/>
              </a:pPr>
              <a:endParaRPr lang="en-US" sz="2400">
                <a:solidFill>
                  <a:schemeClr val="bg2"/>
                </a:solidFill>
                <a:latin typeface="Arial Black" pitchFamily="34" charset="0"/>
              </a:endParaRPr>
            </a:p>
          </p:txBody>
        </p:sp>
        <p:sp>
          <p:nvSpPr>
            <p:cNvPr id="4137" name="Rectangle 41"/>
            <p:cNvSpPr>
              <a:spLocks noChangeArrowheads="1"/>
            </p:cNvSpPr>
            <p:nvPr/>
          </p:nvSpPr>
          <p:spPr bwMode="auto">
            <a:xfrm>
              <a:off x="3803419" y="2612641"/>
              <a:ext cx="536575" cy="452437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folHlink"/>
              </a:solidFill>
              <a:miter lim="800000"/>
              <a:headEnd/>
              <a:tailEnd/>
            </a:ln>
            <a:effectLst/>
          </p:spPr>
          <p:txBody>
            <a:bodyPr lIns="45706" tIns="27423" rIns="45706" bIns="27423" anchor="ctr"/>
            <a:lstStyle/>
            <a:p>
              <a:pPr algn="ctr" defTabSz="966788">
                <a:spcBef>
                  <a:spcPct val="20000"/>
                </a:spcBef>
                <a:buFontTx/>
                <a:buChar char="•"/>
              </a:pPr>
              <a:endParaRPr lang="en-US" sz="3200">
                <a:latin typeface="Arial Black" pitchFamily="34" charset="0"/>
              </a:endParaRPr>
            </a:p>
          </p:txBody>
        </p:sp>
        <p:sp>
          <p:nvSpPr>
            <p:cNvPr id="4138" name="Rectangle 42"/>
            <p:cNvSpPr>
              <a:spLocks noChangeArrowheads="1"/>
            </p:cNvSpPr>
            <p:nvPr/>
          </p:nvSpPr>
          <p:spPr bwMode="auto">
            <a:xfrm>
              <a:off x="3266844" y="2612641"/>
              <a:ext cx="533400" cy="452437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folHlink"/>
              </a:solidFill>
              <a:miter lim="800000"/>
              <a:headEnd/>
              <a:tailEnd/>
            </a:ln>
            <a:effectLst/>
          </p:spPr>
          <p:txBody>
            <a:bodyPr lIns="45706" tIns="27423" rIns="45706" bIns="27423" anchor="ctr"/>
            <a:lstStyle/>
            <a:p>
              <a:pPr algn="ctr" defTabSz="966788">
                <a:spcBef>
                  <a:spcPct val="20000"/>
                </a:spcBef>
                <a:buFontTx/>
                <a:buChar char="•"/>
              </a:pPr>
              <a:endParaRPr lang="en-US" sz="2800" b="1">
                <a:solidFill>
                  <a:schemeClr val="bg2"/>
                </a:solidFill>
              </a:endParaRPr>
            </a:p>
          </p:txBody>
        </p:sp>
        <p:sp>
          <p:nvSpPr>
            <p:cNvPr id="4139" name="Rectangle 43"/>
            <p:cNvSpPr>
              <a:spLocks noChangeArrowheads="1"/>
            </p:cNvSpPr>
            <p:nvPr/>
          </p:nvSpPr>
          <p:spPr bwMode="auto">
            <a:xfrm>
              <a:off x="2736619" y="2612641"/>
              <a:ext cx="530225" cy="452437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folHlink"/>
              </a:solidFill>
              <a:miter lim="800000"/>
              <a:headEnd/>
              <a:tailEnd/>
            </a:ln>
            <a:effectLst/>
          </p:spPr>
          <p:txBody>
            <a:bodyPr lIns="45706" tIns="27423" rIns="45706" bIns="27423" anchor="ctr"/>
            <a:lstStyle/>
            <a:p>
              <a:pPr algn="ctr" defTabSz="966788">
                <a:spcBef>
                  <a:spcPct val="20000"/>
                </a:spcBef>
                <a:buFontTx/>
                <a:buChar char="•"/>
              </a:pPr>
              <a:endParaRPr lang="en-US" sz="2800" b="1">
                <a:solidFill>
                  <a:schemeClr val="tx2"/>
                </a:solidFill>
              </a:endParaRPr>
            </a:p>
          </p:txBody>
        </p:sp>
        <p:sp>
          <p:nvSpPr>
            <p:cNvPr id="4140" name="Rectangle 44"/>
            <p:cNvSpPr>
              <a:spLocks noChangeArrowheads="1"/>
            </p:cNvSpPr>
            <p:nvPr/>
          </p:nvSpPr>
          <p:spPr bwMode="auto">
            <a:xfrm>
              <a:off x="2200044" y="2612641"/>
              <a:ext cx="536575" cy="452437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folHlink"/>
              </a:solidFill>
              <a:miter lim="800000"/>
              <a:headEnd/>
              <a:tailEnd/>
            </a:ln>
            <a:effectLst/>
          </p:spPr>
          <p:txBody>
            <a:bodyPr lIns="45706" tIns="27423" rIns="45706" bIns="27423" anchor="ctr"/>
            <a:lstStyle/>
            <a:p>
              <a:pPr algn="ctr" defTabSz="966788">
                <a:spcBef>
                  <a:spcPct val="20000"/>
                </a:spcBef>
                <a:buFontTx/>
                <a:buChar char="•"/>
              </a:pPr>
              <a:endParaRPr lang="en-US" sz="3200" b="1">
                <a:solidFill>
                  <a:schemeClr val="bg2"/>
                </a:solidFill>
              </a:endParaRPr>
            </a:p>
          </p:txBody>
        </p:sp>
        <p:sp>
          <p:nvSpPr>
            <p:cNvPr id="4141" name="Rectangle 45"/>
            <p:cNvSpPr>
              <a:spLocks noChangeArrowheads="1"/>
            </p:cNvSpPr>
            <p:nvPr/>
          </p:nvSpPr>
          <p:spPr bwMode="auto">
            <a:xfrm>
              <a:off x="1661882" y="2612641"/>
              <a:ext cx="538162" cy="452437"/>
            </a:xfrm>
            <a:prstGeom prst="rect">
              <a:avLst/>
            </a:prstGeom>
            <a:solidFill>
              <a:srgbClr val="008000"/>
            </a:solidFill>
            <a:ln w="9525">
              <a:solidFill>
                <a:schemeClr val="folHlink"/>
              </a:solidFill>
              <a:miter lim="800000"/>
              <a:headEnd/>
              <a:tailEnd/>
            </a:ln>
            <a:effectLst/>
          </p:spPr>
          <p:txBody>
            <a:bodyPr lIns="45706" tIns="27423" rIns="45706" bIns="27423" anchor="ctr"/>
            <a:lstStyle/>
            <a:p>
              <a:pPr algn="ctr" defTabSz="966788">
                <a:spcBef>
                  <a:spcPct val="20000"/>
                </a:spcBef>
                <a:buFontTx/>
                <a:buChar char="•"/>
              </a:pPr>
              <a:endParaRPr lang="en-US" sz="2400">
                <a:solidFill>
                  <a:schemeClr val="bg2"/>
                </a:solidFill>
                <a:latin typeface="Arial Black" pitchFamily="34" charset="0"/>
              </a:endParaRPr>
            </a:p>
          </p:txBody>
        </p:sp>
        <p:sp>
          <p:nvSpPr>
            <p:cNvPr id="4142" name="Rectangle 46"/>
            <p:cNvSpPr>
              <a:spLocks noChangeArrowheads="1"/>
            </p:cNvSpPr>
            <p:nvPr/>
          </p:nvSpPr>
          <p:spPr bwMode="auto">
            <a:xfrm>
              <a:off x="3803419" y="2153853"/>
              <a:ext cx="536575" cy="458788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folHlink"/>
              </a:solidFill>
              <a:miter lim="800000"/>
              <a:headEnd/>
              <a:tailEnd/>
            </a:ln>
            <a:effectLst/>
          </p:spPr>
          <p:txBody>
            <a:bodyPr lIns="45706" tIns="27423" rIns="45706" bIns="27423" anchor="ctr"/>
            <a:lstStyle/>
            <a:p>
              <a:pPr algn="ctr" defTabSz="966788">
                <a:spcBef>
                  <a:spcPct val="20000"/>
                </a:spcBef>
                <a:buFontTx/>
                <a:buChar char="•"/>
              </a:pPr>
              <a:endParaRPr lang="en-US" sz="2400">
                <a:solidFill>
                  <a:schemeClr val="folHlink"/>
                </a:solidFill>
                <a:latin typeface="Arial Black" pitchFamily="34" charset="0"/>
              </a:endParaRPr>
            </a:p>
          </p:txBody>
        </p:sp>
        <p:sp>
          <p:nvSpPr>
            <p:cNvPr id="4143" name="Rectangle 47"/>
            <p:cNvSpPr>
              <a:spLocks noChangeArrowheads="1"/>
            </p:cNvSpPr>
            <p:nvPr/>
          </p:nvSpPr>
          <p:spPr bwMode="auto">
            <a:xfrm>
              <a:off x="3266844" y="2158616"/>
              <a:ext cx="536575" cy="455612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folHlink"/>
              </a:solidFill>
              <a:miter lim="800000"/>
              <a:headEnd/>
              <a:tailEnd/>
            </a:ln>
            <a:effectLst/>
          </p:spPr>
          <p:txBody>
            <a:bodyPr lIns="45706" tIns="27423" rIns="45706" bIns="27423" anchor="ctr"/>
            <a:lstStyle/>
            <a:p>
              <a:pPr algn="ctr" defTabSz="966788">
                <a:spcBef>
                  <a:spcPct val="20000"/>
                </a:spcBef>
                <a:buFontTx/>
                <a:buChar char="•"/>
              </a:pPr>
              <a:endParaRPr lang="en-US" sz="2800" b="1">
                <a:solidFill>
                  <a:schemeClr val="tx2"/>
                </a:solidFill>
              </a:endParaRPr>
            </a:p>
          </p:txBody>
        </p:sp>
        <p:sp>
          <p:nvSpPr>
            <p:cNvPr id="4144" name="Rectangle 48"/>
            <p:cNvSpPr>
              <a:spLocks noChangeArrowheads="1"/>
            </p:cNvSpPr>
            <p:nvPr/>
          </p:nvSpPr>
          <p:spPr bwMode="auto">
            <a:xfrm>
              <a:off x="2200044" y="2153853"/>
              <a:ext cx="536575" cy="458788"/>
            </a:xfrm>
            <a:prstGeom prst="rect">
              <a:avLst/>
            </a:prstGeom>
            <a:solidFill>
              <a:srgbClr val="FFFF0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45706" tIns="27423" rIns="45706" bIns="27423" anchor="ctr"/>
            <a:lstStyle/>
            <a:p>
              <a:pPr algn="ctr" defTabSz="966788">
                <a:spcBef>
                  <a:spcPct val="20000"/>
                </a:spcBef>
                <a:buFontTx/>
                <a:buChar char="•"/>
              </a:pPr>
              <a:endParaRPr lang="en-US" sz="2400">
                <a:solidFill>
                  <a:schemeClr val="bg2"/>
                </a:solidFill>
                <a:latin typeface="Arial Black" pitchFamily="34" charset="0"/>
              </a:endParaRPr>
            </a:p>
          </p:txBody>
        </p:sp>
        <p:sp>
          <p:nvSpPr>
            <p:cNvPr id="4145" name="Rectangle 49"/>
            <p:cNvSpPr>
              <a:spLocks noChangeArrowheads="1"/>
            </p:cNvSpPr>
            <p:nvPr/>
          </p:nvSpPr>
          <p:spPr bwMode="auto">
            <a:xfrm>
              <a:off x="1661882" y="2153853"/>
              <a:ext cx="538162" cy="458788"/>
            </a:xfrm>
            <a:prstGeom prst="rect">
              <a:avLst/>
            </a:prstGeom>
            <a:solidFill>
              <a:srgbClr val="008000"/>
            </a:solidFill>
            <a:ln w="9525">
              <a:solidFill>
                <a:schemeClr val="folHlink"/>
              </a:solidFill>
              <a:miter lim="800000"/>
              <a:headEnd/>
              <a:tailEnd/>
            </a:ln>
            <a:effectLst/>
          </p:spPr>
          <p:txBody>
            <a:bodyPr lIns="45706" tIns="27423" rIns="45706" bIns="27423" anchor="ctr"/>
            <a:lstStyle/>
            <a:p>
              <a:pPr algn="ctr" defTabSz="966788">
                <a:spcBef>
                  <a:spcPct val="20000"/>
                </a:spcBef>
                <a:buFontTx/>
                <a:buChar char="•"/>
              </a:pPr>
              <a:endParaRPr lang="en-US" sz="2400">
                <a:solidFill>
                  <a:schemeClr val="bg2"/>
                </a:solidFill>
                <a:latin typeface="Arial Black" pitchFamily="34" charset="0"/>
              </a:endParaRPr>
            </a:p>
          </p:txBody>
        </p:sp>
        <p:sp>
          <p:nvSpPr>
            <p:cNvPr id="4146" name="Rectangle 50"/>
            <p:cNvSpPr>
              <a:spLocks noChangeArrowheads="1"/>
            </p:cNvSpPr>
            <p:nvPr/>
          </p:nvSpPr>
          <p:spPr bwMode="auto">
            <a:xfrm>
              <a:off x="3803419" y="1698241"/>
              <a:ext cx="536575" cy="455612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folHlink"/>
              </a:solidFill>
              <a:miter lim="800000"/>
              <a:headEnd/>
              <a:tailEnd/>
            </a:ln>
            <a:effectLst/>
          </p:spPr>
          <p:txBody>
            <a:bodyPr lIns="45706" tIns="27423" rIns="45706" bIns="27423" anchor="ctr"/>
            <a:lstStyle/>
            <a:p>
              <a:pPr algn="ctr" defTabSz="966788">
                <a:spcBef>
                  <a:spcPct val="20000"/>
                </a:spcBef>
                <a:buFontTx/>
                <a:buChar char="•"/>
              </a:pPr>
              <a:endParaRPr lang="en-US" sz="2400">
                <a:solidFill>
                  <a:schemeClr val="tx2"/>
                </a:solidFill>
                <a:latin typeface="Arial Black" pitchFamily="34" charset="0"/>
              </a:endParaRPr>
            </a:p>
          </p:txBody>
        </p:sp>
        <p:sp>
          <p:nvSpPr>
            <p:cNvPr id="4147" name="Rectangle 51"/>
            <p:cNvSpPr>
              <a:spLocks noChangeArrowheads="1"/>
            </p:cNvSpPr>
            <p:nvPr/>
          </p:nvSpPr>
          <p:spPr bwMode="auto">
            <a:xfrm>
              <a:off x="3266844" y="1698241"/>
              <a:ext cx="536575" cy="455612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folHlink"/>
              </a:solidFill>
              <a:miter lim="800000"/>
              <a:headEnd/>
              <a:tailEnd/>
            </a:ln>
            <a:effectLst/>
          </p:spPr>
          <p:txBody>
            <a:bodyPr lIns="45706" tIns="27423" rIns="45706" bIns="27423" anchor="ctr"/>
            <a:lstStyle/>
            <a:p>
              <a:pPr algn="ctr" defTabSz="966788">
                <a:spcBef>
                  <a:spcPct val="20000"/>
                </a:spcBef>
                <a:buFontTx/>
                <a:buChar char="•"/>
              </a:pPr>
              <a:endParaRPr lang="en-US" sz="2400">
                <a:solidFill>
                  <a:schemeClr val="tx2"/>
                </a:solidFill>
                <a:latin typeface="Arial Black" pitchFamily="34" charset="0"/>
              </a:endParaRPr>
            </a:p>
          </p:txBody>
        </p:sp>
        <p:sp>
          <p:nvSpPr>
            <p:cNvPr id="4148" name="Rectangle 52"/>
            <p:cNvSpPr>
              <a:spLocks noChangeArrowheads="1"/>
            </p:cNvSpPr>
            <p:nvPr/>
          </p:nvSpPr>
          <p:spPr bwMode="auto">
            <a:xfrm>
              <a:off x="2736619" y="1698241"/>
              <a:ext cx="530225" cy="455612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folHlink"/>
              </a:solidFill>
              <a:miter lim="800000"/>
              <a:headEnd/>
              <a:tailEnd/>
            </a:ln>
            <a:effectLst/>
          </p:spPr>
          <p:txBody>
            <a:bodyPr lIns="45706" tIns="27423" rIns="45706" bIns="27423" anchor="ctr"/>
            <a:lstStyle/>
            <a:p>
              <a:pPr algn="ctr" defTabSz="966788">
                <a:spcBef>
                  <a:spcPct val="20000"/>
                </a:spcBef>
                <a:buFontTx/>
                <a:buChar char="•"/>
              </a:pPr>
              <a:endParaRPr lang="en-US" sz="2400">
                <a:solidFill>
                  <a:schemeClr val="tx2"/>
                </a:solidFill>
                <a:latin typeface="Arial Black" pitchFamily="34" charset="0"/>
              </a:endParaRPr>
            </a:p>
          </p:txBody>
        </p:sp>
        <p:sp>
          <p:nvSpPr>
            <p:cNvPr id="4149" name="Rectangle 53"/>
            <p:cNvSpPr>
              <a:spLocks noChangeArrowheads="1"/>
            </p:cNvSpPr>
            <p:nvPr/>
          </p:nvSpPr>
          <p:spPr bwMode="auto">
            <a:xfrm>
              <a:off x="1661882" y="1698241"/>
              <a:ext cx="538162" cy="455612"/>
            </a:xfrm>
            <a:prstGeom prst="rect">
              <a:avLst/>
            </a:prstGeom>
            <a:solidFill>
              <a:srgbClr val="008000"/>
            </a:solidFill>
            <a:ln w="9525">
              <a:solidFill>
                <a:schemeClr val="folHlink"/>
              </a:solidFill>
              <a:miter lim="800000"/>
              <a:headEnd/>
              <a:tailEnd/>
            </a:ln>
            <a:effectLst/>
          </p:spPr>
          <p:txBody>
            <a:bodyPr lIns="45706" tIns="27423" rIns="45706" bIns="27423" anchor="ctr"/>
            <a:lstStyle/>
            <a:p>
              <a:pPr algn="ctr" defTabSz="966788">
                <a:spcBef>
                  <a:spcPct val="20000"/>
                </a:spcBef>
                <a:buFontTx/>
                <a:buChar char="•"/>
              </a:pPr>
              <a:endParaRPr lang="en-US" sz="2400">
                <a:solidFill>
                  <a:schemeClr val="bg2"/>
                </a:solidFill>
                <a:latin typeface="Arial Black" pitchFamily="34" charset="0"/>
              </a:endParaRPr>
            </a:p>
          </p:txBody>
        </p:sp>
        <p:sp>
          <p:nvSpPr>
            <p:cNvPr id="4150" name="Line 54"/>
            <p:cNvSpPr>
              <a:spLocks noChangeShapeType="1"/>
            </p:cNvSpPr>
            <p:nvPr/>
          </p:nvSpPr>
          <p:spPr bwMode="auto">
            <a:xfrm>
              <a:off x="1661882" y="1698241"/>
              <a:ext cx="1587" cy="2286000"/>
            </a:xfrm>
            <a:prstGeom prst="line">
              <a:avLst/>
            </a:prstGeom>
            <a:noFill/>
            <a:ln w="12700" cap="sq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 lIns="45720" tIns="27432" rIns="45720" bIns="27432" anchor="ctr"/>
            <a:lstStyle/>
            <a:p>
              <a:endParaRPr lang="en-US"/>
            </a:p>
          </p:txBody>
        </p:sp>
        <p:sp>
          <p:nvSpPr>
            <p:cNvPr id="4151" name="Text Box 55"/>
            <p:cNvSpPr txBox="1">
              <a:spLocks noChangeArrowheads="1"/>
            </p:cNvSpPr>
            <p:nvPr/>
          </p:nvSpPr>
          <p:spPr bwMode="auto">
            <a:xfrm>
              <a:off x="2287357" y="2201478"/>
              <a:ext cx="407987" cy="384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6653" tIns="48326" rIns="96653" bIns="48326">
              <a:spAutoFit/>
            </a:bodyPr>
            <a:lstStyle/>
            <a:p>
              <a:pPr defTabSz="966788">
                <a:spcBef>
                  <a:spcPct val="50000"/>
                </a:spcBef>
              </a:pPr>
              <a:endParaRPr lang="en-US" sz="1900" b="1">
                <a:cs typeface="Arial" charset="0"/>
              </a:endParaRPr>
            </a:p>
          </p:txBody>
        </p:sp>
        <p:sp>
          <p:nvSpPr>
            <p:cNvPr id="4152" name="Rectangle 56"/>
            <p:cNvSpPr>
              <a:spLocks noChangeArrowheads="1"/>
            </p:cNvSpPr>
            <p:nvPr/>
          </p:nvSpPr>
          <p:spPr bwMode="auto">
            <a:xfrm>
              <a:off x="2200044" y="2164966"/>
              <a:ext cx="528638" cy="447675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folHlink"/>
              </a:solidFill>
              <a:miter lim="800000"/>
              <a:headEnd/>
              <a:tailEnd/>
            </a:ln>
            <a:effectLst/>
          </p:spPr>
          <p:txBody>
            <a:bodyPr lIns="45706" tIns="27423" rIns="45706" bIns="27423" anchor="ctr"/>
            <a:lstStyle/>
            <a:p>
              <a:pPr algn="ctr" defTabSz="966788">
                <a:spcBef>
                  <a:spcPct val="50000"/>
                </a:spcBef>
                <a:buFontTx/>
                <a:buChar char="•"/>
              </a:pPr>
              <a:endParaRPr lang="en-US" sz="2800" b="1"/>
            </a:p>
          </p:txBody>
        </p:sp>
        <p:sp>
          <p:nvSpPr>
            <p:cNvPr id="4153" name="Rectangle 57"/>
            <p:cNvSpPr>
              <a:spLocks noChangeArrowheads="1"/>
            </p:cNvSpPr>
            <p:nvPr/>
          </p:nvSpPr>
          <p:spPr bwMode="auto">
            <a:xfrm>
              <a:off x="2200044" y="1698241"/>
              <a:ext cx="536575" cy="455612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folHlink"/>
              </a:solidFill>
              <a:miter lim="800000"/>
              <a:headEnd/>
              <a:tailEnd/>
            </a:ln>
            <a:effectLst/>
          </p:spPr>
          <p:txBody>
            <a:bodyPr lIns="45706" tIns="27423" rIns="45706" bIns="27423" anchor="ctr"/>
            <a:lstStyle/>
            <a:p>
              <a:pPr algn="ctr" defTabSz="966788">
                <a:spcBef>
                  <a:spcPct val="20000"/>
                </a:spcBef>
                <a:buFontTx/>
                <a:buChar char="•"/>
              </a:pPr>
              <a:endParaRPr lang="en-US" sz="2400">
                <a:solidFill>
                  <a:schemeClr val="bg2"/>
                </a:solidFill>
                <a:latin typeface="Arial Black" pitchFamily="34" charset="0"/>
              </a:endParaRPr>
            </a:p>
          </p:txBody>
        </p:sp>
        <p:sp>
          <p:nvSpPr>
            <p:cNvPr id="4154" name="Rectangle 58"/>
            <p:cNvSpPr>
              <a:spLocks noChangeArrowheads="1"/>
            </p:cNvSpPr>
            <p:nvPr/>
          </p:nvSpPr>
          <p:spPr bwMode="auto">
            <a:xfrm>
              <a:off x="2736619" y="2153853"/>
              <a:ext cx="530225" cy="458788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folHlink"/>
              </a:solidFill>
              <a:miter lim="800000"/>
              <a:headEnd/>
              <a:tailEnd/>
            </a:ln>
            <a:effectLst/>
          </p:spPr>
          <p:txBody>
            <a:bodyPr lIns="45706" tIns="27423" rIns="45706" bIns="27423" anchor="ctr"/>
            <a:lstStyle/>
            <a:p>
              <a:pPr algn="ctr" defTabSz="966788">
                <a:spcBef>
                  <a:spcPct val="20000"/>
                </a:spcBef>
                <a:buFontTx/>
                <a:buChar char="•"/>
              </a:pPr>
              <a:endParaRPr lang="en-US" sz="2800" b="1">
                <a:solidFill>
                  <a:schemeClr val="tx2"/>
                </a:solidFill>
              </a:endParaRPr>
            </a:p>
          </p:txBody>
        </p:sp>
        <p:sp>
          <p:nvSpPr>
            <p:cNvPr id="4155" name="Oval 59"/>
            <p:cNvSpPr>
              <a:spLocks noChangeArrowheads="1"/>
            </p:cNvSpPr>
            <p:nvPr/>
          </p:nvSpPr>
          <p:spPr bwMode="auto">
            <a:xfrm>
              <a:off x="1691813" y="1695065"/>
              <a:ext cx="433394" cy="453085"/>
            </a:xfrm>
            <a:prstGeom prst="ellipse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tIns="0" anchor="ctr"/>
            <a:lstStyle/>
            <a:p>
              <a:pPr algn="ctr"/>
              <a:r>
                <a:rPr lang="en-US" sz="2000">
                  <a:cs typeface="Arial" charset="0"/>
                </a:rPr>
                <a:t>(1)</a:t>
              </a:r>
            </a:p>
          </p:txBody>
        </p:sp>
        <p:sp>
          <p:nvSpPr>
            <p:cNvPr id="4179" name="Oval 83"/>
            <p:cNvSpPr>
              <a:spLocks noChangeArrowheads="1"/>
            </p:cNvSpPr>
            <p:nvPr/>
          </p:nvSpPr>
          <p:spPr bwMode="auto">
            <a:xfrm>
              <a:off x="3850829" y="2009570"/>
              <a:ext cx="373063" cy="706437"/>
            </a:xfrm>
            <a:prstGeom prst="ellipse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tIns="0" anchor="ctr"/>
            <a:lstStyle/>
            <a:p>
              <a:pPr algn="ctr"/>
              <a:r>
                <a:rPr lang="en-US" sz="2000">
                  <a:cs typeface="Arial" charset="0"/>
                </a:rPr>
                <a:t>(2)</a:t>
              </a: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AF8B3F78-D1EC-2314-7A27-8339A614E65C}"/>
              </a:ext>
            </a:extLst>
          </p:cNvPr>
          <p:cNvGrpSpPr/>
          <p:nvPr/>
        </p:nvGrpSpPr>
        <p:grpSpPr>
          <a:xfrm>
            <a:off x="4547599" y="1416057"/>
            <a:ext cx="4394280" cy="5117292"/>
            <a:chOff x="4547599" y="1416057"/>
            <a:chExt cx="4394280" cy="5117292"/>
          </a:xfrm>
        </p:grpSpPr>
        <p:sp>
          <p:nvSpPr>
            <p:cNvPr id="4" name="Rectangle 4">
              <a:extLst>
                <a:ext uri="{FF2B5EF4-FFF2-40B4-BE49-F238E27FC236}">
                  <a16:creationId xmlns:a16="http://schemas.microsoft.com/office/drawing/2014/main" id="{044F2F8C-6807-C943-4957-DED5911F2B56}"/>
                </a:ext>
              </a:extLst>
            </p:cNvPr>
            <p:cNvSpPr txBox="1">
              <a:spLocks noChangeArrowheads="1"/>
            </p:cNvSpPr>
            <p:nvPr/>
          </p:nvSpPr>
          <p:spPr>
            <a:xfrm>
              <a:off x="4547599" y="1416057"/>
              <a:ext cx="4369879" cy="2060184"/>
            </a:xfrm>
            <a:prstGeom prst="rect">
              <a:avLst/>
            </a:prstGeom>
            <a:solidFill>
              <a:srgbClr val="CCECFF"/>
            </a:solidFill>
            <a:ln>
              <a:solidFill>
                <a:srgbClr val="006DB1"/>
              </a:solidFill>
              <a:miter lim="800000"/>
              <a:headEnd/>
              <a:tailEnd/>
            </a:ln>
          </p:spPr>
          <p:txBody>
            <a:bodyPr>
              <a:norm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4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Wingdings" panose="05000000000000000000" pitchFamily="2" charset="2"/>
                <a:buChar char="§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Wingdings" panose="05000000000000000000" pitchFamily="2" charset="2"/>
                <a:buChar char="§"/>
                <a:defRPr sz="1800" i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Wingdings" panose="05000000000000000000" pitchFamily="2" charset="2"/>
                <a:buChar char="§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Wingdings" panose="05000000000000000000" pitchFamily="2" charset="2"/>
                <a:buChar char="§"/>
                <a:defRPr lang="en-US" sz="1600" b="1" kern="1200" smtClean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20650" algn="ctr">
                <a:spcAft>
                  <a:spcPts val="600"/>
                </a:spcAft>
              </a:pPr>
              <a:r>
                <a:rPr lang="en-US" altLang="en-US" sz="2000" dirty="0"/>
                <a:t>Adverse Events:</a:t>
              </a:r>
            </a:p>
            <a:p>
              <a:pPr marL="463550" indent="-342900">
                <a:spcBef>
                  <a:spcPts val="0"/>
                </a:spcBef>
                <a:spcAft>
                  <a:spcPts val="600"/>
                </a:spcAft>
                <a:buFont typeface="+mj-lt"/>
                <a:buAutoNum type="arabicPeriod"/>
              </a:pPr>
              <a:r>
                <a:rPr lang="en-US" altLang="en-US" sz="1700" dirty="0"/>
                <a:t>Impingement erosion on primary seal</a:t>
              </a:r>
            </a:p>
            <a:p>
              <a:pPr marL="688975" lvl="1" indent="-227013">
                <a:spcBef>
                  <a:spcPts val="0"/>
                </a:spcBef>
                <a:spcAft>
                  <a:spcPts val="600"/>
                </a:spcAft>
              </a:pPr>
              <a:r>
                <a:rPr lang="en-US" altLang="en-US" sz="1600" dirty="0"/>
                <a:t>Physics understood.  No consequences</a:t>
              </a:r>
            </a:p>
            <a:p>
              <a:pPr marL="463550" indent="-342900">
                <a:spcBef>
                  <a:spcPts val="0"/>
                </a:spcBef>
                <a:spcAft>
                  <a:spcPts val="600"/>
                </a:spcAft>
                <a:buFont typeface="+mj-lt"/>
                <a:buAutoNum type="arabicPeriod"/>
              </a:pPr>
              <a:r>
                <a:rPr lang="en-US" altLang="en-US" sz="1700" dirty="0"/>
                <a:t>Blowby and erosion of primary and secondary seals</a:t>
              </a:r>
            </a:p>
            <a:p>
              <a:pPr marL="688975" lvl="1" indent="-227013">
                <a:spcBef>
                  <a:spcPts val="0"/>
                </a:spcBef>
                <a:spcAft>
                  <a:spcPts val="600"/>
                </a:spcAft>
              </a:pPr>
              <a:r>
                <a:rPr lang="en-US" altLang="en-US" sz="1600" dirty="0"/>
                <a:t>Physics </a:t>
              </a:r>
              <a:r>
                <a:rPr lang="en-US" altLang="en-US" sz="1600" u="sng" dirty="0"/>
                <a:t>not </a:t>
              </a:r>
              <a:r>
                <a:rPr lang="en-US" altLang="en-US" sz="1600" dirty="0"/>
                <a:t>understood.  Consequences of </a:t>
              </a:r>
              <a:r>
                <a:rPr lang="en-US" altLang="en-US" sz="1600" u="sng" dirty="0"/>
                <a:t>worst credible event </a:t>
              </a:r>
              <a:r>
                <a:rPr lang="en-US" altLang="en-US" sz="1600" i="1" dirty="0"/>
                <a:t>catastrophic!</a:t>
              </a: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AE79B282-E913-C0E6-A1AD-77CB240F9E63}"/>
                </a:ext>
              </a:extLst>
            </p:cNvPr>
            <p:cNvSpPr txBox="1">
              <a:spLocks noChangeArrowheads="1"/>
            </p:cNvSpPr>
            <p:nvPr/>
          </p:nvSpPr>
          <p:spPr>
            <a:xfrm>
              <a:off x="4572000" y="3527041"/>
              <a:ext cx="4369879" cy="3006308"/>
            </a:xfrm>
            <a:prstGeom prst="rect">
              <a:avLst/>
            </a:prstGeom>
            <a:solidFill>
              <a:srgbClr val="FFFFCC"/>
            </a:solidFill>
            <a:ln>
              <a:solidFill>
                <a:srgbClr val="006DB1"/>
              </a:solidFill>
              <a:miter lim="800000"/>
              <a:headEnd/>
              <a:tailEnd/>
            </a:ln>
          </p:spPr>
          <p:txBody>
            <a:bodyPr>
              <a:norm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4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Wingdings" panose="05000000000000000000" pitchFamily="2" charset="2"/>
                <a:buChar char="§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Wingdings" panose="05000000000000000000" pitchFamily="2" charset="2"/>
                <a:buChar char="§"/>
                <a:defRPr sz="1800" i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Wingdings" panose="05000000000000000000" pitchFamily="2" charset="2"/>
                <a:buChar char="§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Wingdings" panose="05000000000000000000" pitchFamily="2" charset="2"/>
                <a:buChar char="§"/>
                <a:defRPr lang="en-US" sz="1600" b="1" kern="1200" smtClean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20650" algn="ctr">
                <a:spcAft>
                  <a:spcPts val="600"/>
                </a:spcAft>
              </a:pPr>
              <a:r>
                <a:rPr lang="en-US" altLang="en-US" sz="2000" dirty="0"/>
                <a:t>Brainstorm:</a:t>
              </a:r>
            </a:p>
            <a:p>
              <a:pPr marL="463550" indent="-342900">
                <a:spcBef>
                  <a:spcPts val="0"/>
                </a:spcBef>
                <a:spcAft>
                  <a:spcPts val="600"/>
                </a:spcAft>
                <a:buFont typeface="Arial" panose="020B0604020202020204" pitchFamily="34" charset="0"/>
                <a:buChar char="•"/>
              </a:pPr>
              <a:r>
                <a:rPr lang="en-US" altLang="en-US" sz="1700" dirty="0"/>
                <a:t>What can we do to reduce the likelihood of O-ring blowby?</a:t>
              </a:r>
            </a:p>
            <a:p>
              <a:pPr marL="804862" lvl="1" indent="-342900">
                <a:spcBef>
                  <a:spcPts val="0"/>
                </a:spcBef>
                <a:spcAft>
                  <a:spcPts val="600"/>
                </a:spcAft>
                <a:buFont typeface="+mj-lt"/>
                <a:buAutoNum type="arabicPeriod" startAt="3"/>
              </a:pPr>
              <a:r>
                <a:rPr lang="en-US" altLang="en-US" sz="1400" dirty="0"/>
                <a:t>Eliminate the putty.  Vent the joint.  Add porous thermal barriers.  Add joint heaters. Physics understood. (Joint design margins are small.  Joint design is not redundant.)</a:t>
              </a:r>
            </a:p>
            <a:p>
              <a:pPr marL="463550" indent="-342900">
                <a:spcBef>
                  <a:spcPts val="0"/>
                </a:spcBef>
                <a:spcAft>
                  <a:spcPts val="600"/>
                </a:spcAft>
                <a:buFont typeface="Arial" panose="020B0604020202020204" pitchFamily="34" charset="0"/>
                <a:buChar char="•"/>
              </a:pPr>
              <a:r>
                <a:rPr lang="en-US" altLang="en-US" sz="1700" dirty="0"/>
                <a:t>What can be done to reduce the consequences of O-ring blowby?</a:t>
              </a:r>
            </a:p>
            <a:p>
              <a:pPr marL="804862" lvl="1" indent="-342900">
                <a:spcBef>
                  <a:spcPts val="0"/>
                </a:spcBef>
                <a:spcAft>
                  <a:spcPts val="600"/>
                </a:spcAft>
                <a:buFont typeface="+mj-lt"/>
                <a:buAutoNum type="arabicPeriod" startAt="4"/>
              </a:pPr>
              <a:r>
                <a:rPr lang="en-US" altLang="en-US" sz="1400" i="1" dirty="0"/>
                <a:t>Standdown the program until a permanent fix (capture feature, J-leg, heaters, etc.) can be implemented</a:t>
              </a:r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8AABC48C-3B8A-0A12-89E4-7549BFCAE938}"/>
                </a:ext>
              </a:extLst>
            </p:cNvPr>
            <p:cNvSpPr/>
            <p:nvPr/>
          </p:nvSpPr>
          <p:spPr>
            <a:xfrm>
              <a:off x="4622436" y="1707766"/>
              <a:ext cx="386901" cy="457200"/>
            </a:xfrm>
            <a:prstGeom prst="ellipse">
              <a:avLst/>
            </a:prstGeom>
            <a:noFill/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3CCB592B-E56C-D2CE-521C-5B1866D36AE2}"/>
                </a:ext>
              </a:extLst>
            </p:cNvPr>
            <p:cNvSpPr/>
            <p:nvPr/>
          </p:nvSpPr>
          <p:spPr>
            <a:xfrm>
              <a:off x="4622436" y="2320541"/>
              <a:ext cx="386901" cy="457200"/>
            </a:xfrm>
            <a:prstGeom prst="ellipse">
              <a:avLst/>
            </a:prstGeom>
            <a:noFill/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44E4C1DC-ADB0-0830-FBDC-E8B573D97DA3}"/>
                </a:ext>
              </a:extLst>
            </p:cNvPr>
            <p:cNvSpPr/>
            <p:nvPr/>
          </p:nvSpPr>
          <p:spPr>
            <a:xfrm>
              <a:off x="4977824" y="4386798"/>
              <a:ext cx="386901" cy="457200"/>
            </a:xfrm>
            <a:prstGeom prst="ellipse">
              <a:avLst/>
            </a:prstGeom>
            <a:noFill/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A15D425C-C521-AF39-4027-2D1DB7C89861}"/>
                </a:ext>
              </a:extLst>
            </p:cNvPr>
            <p:cNvSpPr/>
            <p:nvPr/>
          </p:nvSpPr>
          <p:spPr>
            <a:xfrm>
              <a:off x="4977824" y="5748873"/>
              <a:ext cx="386901" cy="457200"/>
            </a:xfrm>
            <a:prstGeom prst="ellipse">
              <a:avLst/>
            </a:prstGeom>
            <a:noFill/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Oval 59">
            <a:extLst>
              <a:ext uri="{FF2B5EF4-FFF2-40B4-BE49-F238E27FC236}">
                <a16:creationId xmlns:a16="http://schemas.microsoft.com/office/drawing/2014/main" id="{381D73C5-723D-F609-E25A-8E3100284F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38662" y="3151458"/>
            <a:ext cx="433394" cy="711439"/>
          </a:xfrm>
          <a:prstGeom prst="ellipse">
            <a:avLst/>
          </a:prstGeom>
          <a:solidFill>
            <a:srgbClr val="CCFFCC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tIns="0" anchor="ctr"/>
          <a:lstStyle/>
          <a:p>
            <a:pPr algn="ctr"/>
            <a:r>
              <a:rPr lang="en-US" sz="2000" dirty="0">
                <a:cs typeface="Arial" charset="0"/>
              </a:rPr>
              <a:t>(3)</a:t>
            </a:r>
          </a:p>
        </p:txBody>
      </p:sp>
      <p:sp>
        <p:nvSpPr>
          <p:cNvPr id="12" name="Oval 59">
            <a:extLst>
              <a:ext uri="{FF2B5EF4-FFF2-40B4-BE49-F238E27FC236}">
                <a16:creationId xmlns:a16="http://schemas.microsoft.com/office/drawing/2014/main" id="{7F407CAC-7D41-67F8-1B2D-0369F786C5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21242" y="3534798"/>
            <a:ext cx="433394" cy="453085"/>
          </a:xfrm>
          <a:prstGeom prst="ellipse">
            <a:avLst/>
          </a:prstGeom>
          <a:solidFill>
            <a:srgbClr val="CCFFCC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tIns="0" anchor="ctr"/>
          <a:lstStyle/>
          <a:p>
            <a:pPr algn="ctr"/>
            <a:r>
              <a:rPr lang="en-US" sz="2000" dirty="0">
                <a:cs typeface="Arial" charset="0"/>
              </a:rPr>
              <a:t>(4)</a:t>
            </a: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ED1B73A9-59B6-6F28-2B68-BFB038700CE3}"/>
              </a:ext>
            </a:extLst>
          </p:cNvPr>
          <p:cNvCxnSpPr>
            <a:stCxn id="4179" idx="3"/>
          </p:cNvCxnSpPr>
          <p:nvPr/>
        </p:nvCxnSpPr>
        <p:spPr>
          <a:xfrm flipH="1">
            <a:off x="2123465" y="2612552"/>
            <a:ext cx="1781998" cy="1002933"/>
          </a:xfrm>
          <a:prstGeom prst="straightConnector1">
            <a:avLst/>
          </a:prstGeom>
          <a:ln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9267D2CF-171C-6D44-B9B9-578387B8DA53}"/>
              </a:ext>
            </a:extLst>
          </p:cNvPr>
          <p:cNvCxnSpPr>
            <a:cxnSpLocks/>
            <a:endCxn id="11" idx="0"/>
          </p:cNvCxnSpPr>
          <p:nvPr/>
        </p:nvCxnSpPr>
        <p:spPr>
          <a:xfrm flipH="1">
            <a:off x="4055359" y="2738053"/>
            <a:ext cx="13172" cy="413405"/>
          </a:xfrm>
          <a:prstGeom prst="straightConnector1">
            <a:avLst/>
          </a:prstGeom>
          <a:ln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Oval 83">
            <a:extLst>
              <a:ext uri="{FF2B5EF4-FFF2-40B4-BE49-F238E27FC236}">
                <a16:creationId xmlns:a16="http://schemas.microsoft.com/office/drawing/2014/main" id="{3F5103A1-1257-30E7-BC71-94E17854F9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79555" y="1682322"/>
            <a:ext cx="373063" cy="706437"/>
          </a:xfrm>
          <a:prstGeom prst="ellipse">
            <a:avLst/>
          </a:prstGeom>
          <a:solidFill>
            <a:srgbClr val="CCFFCC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tIns="0" anchor="ctr"/>
          <a:lstStyle/>
          <a:p>
            <a:pPr algn="ctr"/>
            <a:r>
              <a:rPr lang="en-US" sz="2000">
                <a:cs typeface="Arial" charset="0"/>
              </a:rPr>
              <a:t>(2)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C646971E-81FE-F00E-A1B6-E272F350DAE4}"/>
              </a:ext>
            </a:extLst>
          </p:cNvPr>
          <p:cNvSpPr txBox="1"/>
          <p:nvPr/>
        </p:nvSpPr>
        <p:spPr>
          <a:xfrm>
            <a:off x="1688131" y="2164425"/>
            <a:ext cx="9144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002060"/>
                </a:solidFill>
              </a:rPr>
              <a:t>Observed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C96CFC6-94F0-980D-294B-FDB0C943BF0E}"/>
              </a:ext>
            </a:extLst>
          </p:cNvPr>
          <p:cNvSpPr txBox="1"/>
          <p:nvPr/>
        </p:nvSpPr>
        <p:spPr>
          <a:xfrm>
            <a:off x="2993683" y="1694952"/>
            <a:ext cx="143942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002060"/>
                </a:solidFill>
              </a:rPr>
              <a:t>Worst Credible</a:t>
            </a:r>
          </a:p>
        </p:txBody>
      </p:sp>
      <p:pic>
        <p:nvPicPr>
          <p:cNvPr id="24" name="Picture 23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592C7BAD-288B-B02F-4AB7-47BF0792B3B4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163" y="124859"/>
            <a:ext cx="1486968" cy="330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218072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56" name="Group 60"/>
          <p:cNvGrpSpPr>
            <a:grpSpLocks/>
          </p:cNvGrpSpPr>
          <p:nvPr/>
        </p:nvGrpSpPr>
        <p:grpSpPr bwMode="auto">
          <a:xfrm>
            <a:off x="828167" y="5759449"/>
            <a:ext cx="3124200" cy="572661"/>
            <a:chOff x="1940" y="3827"/>
            <a:chExt cx="2000" cy="369"/>
          </a:xfrm>
        </p:grpSpPr>
        <p:sp>
          <p:nvSpPr>
            <p:cNvPr id="4157" name="Rectangle 61"/>
            <p:cNvSpPr>
              <a:spLocks noChangeArrowheads="1"/>
            </p:cNvSpPr>
            <p:nvPr/>
          </p:nvSpPr>
          <p:spPr bwMode="auto">
            <a:xfrm>
              <a:off x="1940" y="3844"/>
              <a:ext cx="2000" cy="352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58" name="Oval 62"/>
            <p:cNvSpPr>
              <a:spLocks noChangeArrowheads="1"/>
            </p:cNvSpPr>
            <p:nvPr/>
          </p:nvSpPr>
          <p:spPr bwMode="auto">
            <a:xfrm>
              <a:off x="1976" y="3904"/>
              <a:ext cx="272" cy="232"/>
            </a:xfrm>
            <a:prstGeom prst="ellipse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1400">
                  <a:cs typeface="Arial" charset="0"/>
                </a:rPr>
                <a:t>x</a:t>
              </a:r>
            </a:p>
          </p:txBody>
        </p:sp>
        <p:sp>
          <p:nvSpPr>
            <p:cNvPr id="4159" name="Rectangle 63"/>
            <p:cNvSpPr>
              <a:spLocks noChangeArrowheads="1"/>
            </p:cNvSpPr>
            <p:nvPr/>
          </p:nvSpPr>
          <p:spPr bwMode="auto">
            <a:xfrm>
              <a:off x="2257" y="3827"/>
              <a:ext cx="1592" cy="2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1200" b="1" dirty="0">
                  <a:cs typeface="Arial" charset="0"/>
                </a:rPr>
                <a:t>Size represents uncertainty</a:t>
              </a:r>
            </a:p>
            <a:p>
              <a:r>
                <a:rPr lang="en-US" sz="1200" b="1" dirty="0">
                  <a:cs typeface="Arial" charset="0"/>
                </a:rPr>
                <a:t>In this case uncertainty is significant</a:t>
              </a:r>
            </a:p>
          </p:txBody>
        </p:sp>
      </p:grpSp>
      <p:sp>
        <p:nvSpPr>
          <p:cNvPr id="4160" name="Rectangle 64"/>
          <p:cNvSpPr>
            <a:spLocks noChangeArrowheads="1"/>
          </p:cNvSpPr>
          <p:nvPr/>
        </p:nvSpPr>
        <p:spPr bwMode="auto">
          <a:xfrm>
            <a:off x="386108" y="527619"/>
            <a:ext cx="8229600" cy="66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rIns="0" anchor="ctr"/>
          <a:lstStyle/>
          <a:p>
            <a:r>
              <a:rPr lang="en-US" sz="2800" dirty="0">
                <a:solidFill>
                  <a:schemeClr val="bg1"/>
                </a:solidFill>
              </a:rPr>
              <a:t>External Tank Bipod Ramp Foam Loss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AF8B3F78-D1EC-2314-7A27-8339A614E65C}"/>
              </a:ext>
            </a:extLst>
          </p:cNvPr>
          <p:cNvGrpSpPr/>
          <p:nvPr/>
        </p:nvGrpSpPr>
        <p:grpSpPr>
          <a:xfrm>
            <a:off x="4547599" y="1416057"/>
            <a:ext cx="4394280" cy="5117292"/>
            <a:chOff x="4547599" y="1416057"/>
            <a:chExt cx="4394280" cy="5117292"/>
          </a:xfrm>
        </p:grpSpPr>
        <p:sp>
          <p:nvSpPr>
            <p:cNvPr id="4" name="Rectangle 4">
              <a:extLst>
                <a:ext uri="{FF2B5EF4-FFF2-40B4-BE49-F238E27FC236}">
                  <a16:creationId xmlns:a16="http://schemas.microsoft.com/office/drawing/2014/main" id="{044F2F8C-6807-C943-4957-DED5911F2B56}"/>
                </a:ext>
              </a:extLst>
            </p:cNvPr>
            <p:cNvSpPr txBox="1">
              <a:spLocks noChangeArrowheads="1"/>
            </p:cNvSpPr>
            <p:nvPr/>
          </p:nvSpPr>
          <p:spPr>
            <a:xfrm>
              <a:off x="4547599" y="1416057"/>
              <a:ext cx="4369879" cy="1913214"/>
            </a:xfrm>
            <a:prstGeom prst="rect">
              <a:avLst/>
            </a:prstGeom>
            <a:solidFill>
              <a:srgbClr val="CCECFF"/>
            </a:solidFill>
            <a:ln>
              <a:solidFill>
                <a:srgbClr val="006DB1"/>
              </a:solidFill>
              <a:miter lim="800000"/>
              <a:headEnd/>
              <a:tailEnd/>
            </a:ln>
          </p:spPr>
          <p:txBody>
            <a:bodyPr>
              <a:norm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4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Wingdings" panose="05000000000000000000" pitchFamily="2" charset="2"/>
                <a:buChar char="§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Wingdings" panose="05000000000000000000" pitchFamily="2" charset="2"/>
                <a:buChar char="§"/>
                <a:defRPr sz="1800" i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Wingdings" panose="05000000000000000000" pitchFamily="2" charset="2"/>
                <a:buChar char="§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Wingdings" panose="05000000000000000000" pitchFamily="2" charset="2"/>
                <a:buChar char="§"/>
                <a:defRPr lang="en-US" sz="1600" b="1" kern="1200" smtClean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20650" algn="ctr">
                <a:spcAft>
                  <a:spcPts val="600"/>
                </a:spcAft>
              </a:pPr>
              <a:r>
                <a:rPr lang="en-US" altLang="en-US" sz="2000" dirty="0"/>
                <a:t>Adverse Events:</a:t>
              </a:r>
            </a:p>
            <a:p>
              <a:pPr marL="463550" indent="-342900">
                <a:spcBef>
                  <a:spcPts val="0"/>
                </a:spcBef>
                <a:spcAft>
                  <a:spcPts val="600"/>
                </a:spcAft>
                <a:buFont typeface="+mj-lt"/>
                <a:buAutoNum type="arabicPeriod"/>
              </a:pPr>
              <a:r>
                <a:rPr lang="en-US" altLang="en-US" sz="1700" dirty="0"/>
                <a:t>Observed:  foam doesn’t hit Orbiter</a:t>
              </a:r>
            </a:p>
            <a:p>
              <a:pPr marL="688975" lvl="1" indent="-227013">
                <a:spcBef>
                  <a:spcPts val="0"/>
                </a:spcBef>
                <a:spcAft>
                  <a:spcPts val="600"/>
                </a:spcAft>
              </a:pPr>
              <a:r>
                <a:rPr lang="en-US" altLang="en-US" sz="1600" dirty="0"/>
                <a:t>No consequences</a:t>
              </a:r>
            </a:p>
            <a:p>
              <a:pPr marL="463550" indent="-342900">
                <a:spcBef>
                  <a:spcPts val="0"/>
                </a:spcBef>
                <a:spcAft>
                  <a:spcPts val="600"/>
                </a:spcAft>
                <a:buFont typeface="+mj-lt"/>
                <a:buAutoNum type="arabicPeriod"/>
              </a:pPr>
              <a:r>
                <a:rPr lang="en-US" altLang="en-US" sz="1700" dirty="0"/>
                <a:t>Worst Credible:  Foam impact damages Orbiter wing carbon-carbon leading edge</a:t>
              </a:r>
            </a:p>
            <a:p>
              <a:pPr marL="688975" lvl="1" indent="-227013">
                <a:spcBef>
                  <a:spcPts val="0"/>
                </a:spcBef>
                <a:spcAft>
                  <a:spcPts val="600"/>
                </a:spcAft>
              </a:pPr>
              <a:r>
                <a:rPr lang="en-US" altLang="en-US" sz="1600" i="1" dirty="0"/>
                <a:t>Consequences:  loss of life and mission</a:t>
              </a: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AE79B282-E913-C0E6-A1AD-77CB240F9E63}"/>
                </a:ext>
              </a:extLst>
            </p:cNvPr>
            <p:cNvSpPr txBox="1">
              <a:spLocks noChangeArrowheads="1"/>
            </p:cNvSpPr>
            <p:nvPr/>
          </p:nvSpPr>
          <p:spPr>
            <a:xfrm>
              <a:off x="4572000" y="3527041"/>
              <a:ext cx="4369879" cy="3006308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rgbClr val="006DB1"/>
              </a:solidFill>
              <a:miter lim="800000"/>
              <a:headEnd/>
              <a:tailEnd/>
            </a:ln>
          </p:spPr>
          <p:txBody>
            <a:bodyPr>
              <a:norm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400" b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Wingdings" panose="05000000000000000000" pitchFamily="2" charset="2"/>
                <a:buChar char="§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Wingdings" panose="05000000000000000000" pitchFamily="2" charset="2"/>
                <a:buChar char="§"/>
                <a:defRPr sz="1800" i="1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Wingdings" panose="05000000000000000000" pitchFamily="2" charset="2"/>
                <a:buChar char="§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Wingdings" panose="05000000000000000000" pitchFamily="2" charset="2"/>
                <a:buChar char="§"/>
                <a:defRPr lang="en-US" sz="1600" b="1" kern="1200" smtClean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20650" algn="ctr">
                <a:spcAft>
                  <a:spcPts val="600"/>
                </a:spcAft>
              </a:pPr>
              <a:r>
                <a:rPr lang="en-US" altLang="en-US" sz="2000" dirty="0"/>
                <a:t>Brainstorm:</a:t>
              </a:r>
            </a:p>
            <a:p>
              <a:pPr marL="463550" indent="-342900">
                <a:spcBef>
                  <a:spcPts val="0"/>
                </a:spcBef>
                <a:spcAft>
                  <a:spcPts val="600"/>
                </a:spcAft>
                <a:buFont typeface="Arial" panose="020B0604020202020204" pitchFamily="34" charset="0"/>
                <a:buChar char="•"/>
              </a:pPr>
              <a:r>
                <a:rPr lang="en-US" altLang="en-US" sz="1700" dirty="0"/>
                <a:t>What can we do to reduce the likelihood of foam loss?</a:t>
              </a:r>
            </a:p>
            <a:p>
              <a:pPr marL="804862" lvl="1" indent="-342900">
                <a:spcBef>
                  <a:spcPts val="0"/>
                </a:spcBef>
                <a:spcAft>
                  <a:spcPts val="600"/>
                </a:spcAft>
                <a:buFont typeface="+mj-lt"/>
                <a:buAutoNum type="arabicPeriod" startAt="3"/>
              </a:pPr>
              <a:r>
                <a:rPr lang="en-US" altLang="en-US" sz="1400" dirty="0"/>
                <a:t>Improved M&amp;P controls, proof testing, mechanical reinforcement, secondary retention features?</a:t>
              </a:r>
            </a:p>
            <a:p>
              <a:pPr marL="463550" indent="-342900">
                <a:spcBef>
                  <a:spcPts val="0"/>
                </a:spcBef>
                <a:spcAft>
                  <a:spcPts val="600"/>
                </a:spcAft>
                <a:buFont typeface="Arial" panose="020B0604020202020204" pitchFamily="34" charset="0"/>
                <a:buChar char="•"/>
              </a:pPr>
              <a:r>
                <a:rPr lang="en-US" altLang="en-US" sz="1700" dirty="0"/>
                <a:t>What can be done to reduce the consequences of foam loss?</a:t>
              </a:r>
            </a:p>
            <a:p>
              <a:pPr marL="804862" lvl="1" indent="-342900">
                <a:spcBef>
                  <a:spcPts val="0"/>
                </a:spcBef>
                <a:spcAft>
                  <a:spcPts val="600"/>
                </a:spcAft>
                <a:buFont typeface="+mj-lt"/>
                <a:buAutoNum type="arabicPeriod" startAt="4"/>
              </a:pPr>
              <a:r>
                <a:rPr lang="en-US" altLang="en-US" sz="1400" i="1" dirty="0"/>
                <a:t>Standdown the program until permanent fix is implemented (eliminate foam entirely)</a:t>
              </a:r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8AABC48C-3B8A-0A12-89E4-7549BFCAE938}"/>
                </a:ext>
              </a:extLst>
            </p:cNvPr>
            <p:cNvSpPr/>
            <p:nvPr/>
          </p:nvSpPr>
          <p:spPr>
            <a:xfrm>
              <a:off x="4622436" y="1707766"/>
              <a:ext cx="386901" cy="457200"/>
            </a:xfrm>
            <a:prstGeom prst="ellipse">
              <a:avLst/>
            </a:prstGeom>
            <a:noFill/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3CCB592B-E56C-D2CE-521C-5B1866D36AE2}"/>
                </a:ext>
              </a:extLst>
            </p:cNvPr>
            <p:cNvSpPr/>
            <p:nvPr/>
          </p:nvSpPr>
          <p:spPr>
            <a:xfrm>
              <a:off x="4622436" y="2320541"/>
              <a:ext cx="386901" cy="457200"/>
            </a:xfrm>
            <a:prstGeom prst="ellipse">
              <a:avLst/>
            </a:prstGeom>
            <a:noFill/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44E4C1DC-ADB0-0830-FBDC-E8B573D97DA3}"/>
                </a:ext>
              </a:extLst>
            </p:cNvPr>
            <p:cNvSpPr/>
            <p:nvPr/>
          </p:nvSpPr>
          <p:spPr>
            <a:xfrm>
              <a:off x="4977824" y="4310472"/>
              <a:ext cx="386901" cy="457200"/>
            </a:xfrm>
            <a:prstGeom prst="ellipse">
              <a:avLst/>
            </a:prstGeom>
            <a:noFill/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A15D425C-C521-AF39-4027-2D1DB7C89861}"/>
                </a:ext>
              </a:extLst>
            </p:cNvPr>
            <p:cNvSpPr/>
            <p:nvPr/>
          </p:nvSpPr>
          <p:spPr>
            <a:xfrm>
              <a:off x="4977823" y="5530849"/>
              <a:ext cx="386901" cy="457200"/>
            </a:xfrm>
            <a:prstGeom prst="ellipse">
              <a:avLst/>
            </a:prstGeom>
            <a:noFill/>
            <a:ln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2956CFA2-097A-972B-092C-026DE90F6B59}"/>
              </a:ext>
            </a:extLst>
          </p:cNvPr>
          <p:cNvGrpSpPr/>
          <p:nvPr/>
        </p:nvGrpSpPr>
        <p:grpSpPr>
          <a:xfrm>
            <a:off x="-125644" y="1695065"/>
            <a:ext cx="4465638" cy="3665538"/>
            <a:chOff x="-125644" y="1695065"/>
            <a:chExt cx="4465638" cy="3665538"/>
          </a:xfrm>
        </p:grpSpPr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01C3ACB7-CD08-6DAD-D35E-98A447D5DD47}"/>
                </a:ext>
              </a:extLst>
            </p:cNvPr>
            <p:cNvGrpSpPr/>
            <p:nvPr/>
          </p:nvGrpSpPr>
          <p:grpSpPr>
            <a:xfrm>
              <a:off x="-125644" y="1695065"/>
              <a:ext cx="4465638" cy="3665538"/>
              <a:chOff x="-125644" y="1695065"/>
              <a:chExt cx="4465638" cy="3665538"/>
            </a:xfrm>
          </p:grpSpPr>
          <p:sp>
            <p:nvSpPr>
              <p:cNvPr id="4099" name="Text Box 3"/>
              <p:cNvSpPr txBox="1">
                <a:spLocks noChangeArrowheads="1"/>
              </p:cNvSpPr>
              <p:nvPr/>
            </p:nvSpPr>
            <p:spPr bwMode="auto">
              <a:xfrm>
                <a:off x="496657" y="1803016"/>
                <a:ext cx="957262" cy="2746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91413" tIns="45706" rIns="91413" bIns="45706">
                <a:spAutoFit/>
              </a:bodyPr>
              <a:lstStyle/>
              <a:p>
                <a:pPr algn="ctr"/>
                <a:r>
                  <a:rPr lang="en-US" sz="1200" b="1">
                    <a:latin typeface="Arial Narrow" pitchFamily="34" charset="0"/>
                    <a:cs typeface="Arial" charset="0"/>
                  </a:rPr>
                  <a:t>Highly Likely</a:t>
                </a:r>
              </a:p>
            </p:txBody>
          </p:sp>
          <p:sp>
            <p:nvSpPr>
              <p:cNvPr id="4100" name="Text Box 4"/>
              <p:cNvSpPr txBox="1">
                <a:spLocks noChangeArrowheads="1"/>
              </p:cNvSpPr>
              <p:nvPr/>
            </p:nvSpPr>
            <p:spPr bwMode="auto">
              <a:xfrm>
                <a:off x="904644" y="2274503"/>
                <a:ext cx="539750" cy="27463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91413" tIns="45706" rIns="91413" bIns="45706">
                <a:spAutoFit/>
              </a:bodyPr>
              <a:lstStyle/>
              <a:p>
                <a:pPr algn="ctr"/>
                <a:r>
                  <a:rPr lang="en-US" sz="1200" b="1">
                    <a:latin typeface="Arial Narrow" pitchFamily="34" charset="0"/>
                    <a:cs typeface="Arial" charset="0"/>
                  </a:rPr>
                  <a:t>Likely</a:t>
                </a:r>
              </a:p>
            </p:txBody>
          </p:sp>
          <p:sp>
            <p:nvSpPr>
              <p:cNvPr id="4101" name="Text Box 5"/>
              <p:cNvSpPr txBox="1">
                <a:spLocks noChangeArrowheads="1"/>
              </p:cNvSpPr>
              <p:nvPr/>
            </p:nvSpPr>
            <p:spPr bwMode="auto">
              <a:xfrm>
                <a:off x="758594" y="2738053"/>
                <a:ext cx="700088" cy="27463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91413" tIns="45706" rIns="91413" bIns="45706">
                <a:spAutoFit/>
              </a:bodyPr>
              <a:lstStyle/>
              <a:p>
                <a:pPr algn="ctr"/>
                <a:r>
                  <a:rPr lang="en-US" sz="1200" b="1">
                    <a:latin typeface="Arial Narrow" pitchFamily="34" charset="0"/>
                    <a:cs typeface="Arial" charset="0"/>
                  </a:rPr>
                  <a:t>Possible</a:t>
                </a:r>
              </a:p>
            </p:txBody>
          </p:sp>
          <p:sp>
            <p:nvSpPr>
              <p:cNvPr id="4102" name="Text Box 6"/>
              <p:cNvSpPr txBox="1">
                <a:spLocks noChangeArrowheads="1"/>
              </p:cNvSpPr>
              <p:nvPr/>
            </p:nvSpPr>
            <p:spPr bwMode="auto">
              <a:xfrm>
                <a:off x="771294" y="3201603"/>
                <a:ext cx="665163" cy="27463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91413" tIns="45706" rIns="91413" bIns="45706">
                <a:spAutoFit/>
              </a:bodyPr>
              <a:lstStyle/>
              <a:p>
                <a:pPr algn="ctr"/>
                <a:r>
                  <a:rPr lang="en-US" sz="1200" b="1">
                    <a:latin typeface="Arial Narrow" pitchFamily="34" charset="0"/>
                    <a:cs typeface="Arial" charset="0"/>
                  </a:rPr>
                  <a:t>Unlikely</a:t>
                </a:r>
              </a:p>
            </p:txBody>
          </p:sp>
          <p:sp>
            <p:nvSpPr>
              <p:cNvPr id="4103" name="Text Box 7"/>
              <p:cNvSpPr txBox="1">
                <a:spLocks noChangeArrowheads="1"/>
              </p:cNvSpPr>
              <p:nvPr/>
            </p:nvSpPr>
            <p:spPr bwMode="auto">
              <a:xfrm>
                <a:off x="761769" y="3622291"/>
                <a:ext cx="642938" cy="2746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91413" tIns="45706" rIns="91413" bIns="45706">
                <a:spAutoFit/>
              </a:bodyPr>
              <a:lstStyle/>
              <a:p>
                <a:pPr algn="ctr"/>
                <a:r>
                  <a:rPr lang="en-US" sz="1200" b="1">
                    <a:latin typeface="Arial Narrow" pitchFamily="34" charset="0"/>
                    <a:cs typeface="Arial" charset="0"/>
                  </a:rPr>
                  <a:t>Remote</a:t>
                </a:r>
              </a:p>
            </p:txBody>
          </p:sp>
          <p:sp>
            <p:nvSpPr>
              <p:cNvPr id="4104" name="Text Box 8"/>
              <p:cNvSpPr txBox="1">
                <a:spLocks noChangeArrowheads="1"/>
              </p:cNvSpPr>
              <p:nvPr/>
            </p:nvSpPr>
            <p:spPr bwMode="auto">
              <a:xfrm rot="20042702">
                <a:off x="358544" y="4512878"/>
                <a:ext cx="1738313" cy="27463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lIns="91413" tIns="45706" rIns="91413" bIns="45706">
                <a:spAutoFit/>
              </a:bodyPr>
              <a:lstStyle/>
              <a:p>
                <a:pPr algn="r"/>
                <a:r>
                  <a:rPr lang="en-US" sz="1200" b="1">
                    <a:latin typeface="Arial Narrow" pitchFamily="34" charset="0"/>
                    <a:cs typeface="Arial" charset="0"/>
                  </a:rPr>
                  <a:t>Minimal or no impact</a:t>
                </a:r>
              </a:p>
            </p:txBody>
          </p:sp>
          <p:sp>
            <p:nvSpPr>
              <p:cNvPr id="4105" name="Text Box 9"/>
              <p:cNvSpPr txBox="1">
                <a:spLocks noChangeArrowheads="1"/>
              </p:cNvSpPr>
              <p:nvPr/>
            </p:nvSpPr>
            <p:spPr bwMode="auto">
              <a:xfrm rot="19993466">
                <a:off x="-125644" y="4728778"/>
                <a:ext cx="2871788" cy="27463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lIns="91413" tIns="45706" rIns="91413" bIns="45706">
                <a:spAutoFit/>
              </a:bodyPr>
              <a:lstStyle/>
              <a:p>
                <a:pPr algn="r"/>
                <a:r>
                  <a:rPr lang="en-US" sz="1200" b="1">
                    <a:latin typeface="Arial Narrow" pitchFamily="34" charset="0"/>
                    <a:cs typeface="Arial" charset="0"/>
                  </a:rPr>
                  <a:t>Moderate / Some Reduction in Performance</a:t>
                </a:r>
              </a:p>
            </p:txBody>
          </p:sp>
          <p:sp>
            <p:nvSpPr>
              <p:cNvPr id="4106" name="Text Box 10"/>
              <p:cNvSpPr txBox="1">
                <a:spLocks noChangeArrowheads="1"/>
              </p:cNvSpPr>
              <p:nvPr/>
            </p:nvSpPr>
            <p:spPr bwMode="auto">
              <a:xfrm rot="9235400" flipV="1">
                <a:off x="861782" y="4630353"/>
                <a:ext cx="2386012" cy="27463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lIns="91413" tIns="45706" rIns="91413" bIns="45706">
                <a:spAutoFit/>
              </a:bodyPr>
              <a:lstStyle/>
              <a:p>
                <a:pPr algn="r"/>
                <a:r>
                  <a:rPr lang="en-US" sz="1200" b="1">
                    <a:latin typeface="Arial Narrow" pitchFamily="34" charset="0"/>
                    <a:cs typeface="Arial" charset="0"/>
                  </a:rPr>
                  <a:t>Significant Degraded Performance            </a:t>
                </a:r>
              </a:p>
            </p:txBody>
          </p:sp>
          <p:sp>
            <p:nvSpPr>
              <p:cNvPr id="4107" name="Text Box 11"/>
              <p:cNvSpPr txBox="1">
                <a:spLocks noChangeArrowheads="1"/>
              </p:cNvSpPr>
              <p:nvPr/>
            </p:nvSpPr>
            <p:spPr bwMode="auto">
              <a:xfrm rot="19970718">
                <a:off x="1809519" y="4547803"/>
                <a:ext cx="1976438" cy="27463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lIns="91413" tIns="45706" rIns="91413" bIns="45706">
                <a:spAutoFit/>
              </a:bodyPr>
              <a:lstStyle/>
              <a:p>
                <a:pPr algn="r"/>
                <a:r>
                  <a:rPr lang="en-US" sz="1200" b="1">
                    <a:latin typeface="Arial Narrow" pitchFamily="34" charset="0"/>
                    <a:cs typeface="Arial" charset="0"/>
                  </a:rPr>
                  <a:t>Extensive / Objectives lost</a:t>
                </a:r>
              </a:p>
            </p:txBody>
          </p:sp>
          <p:sp>
            <p:nvSpPr>
              <p:cNvPr id="4108" name="Text Box 12"/>
              <p:cNvSpPr txBox="1">
                <a:spLocks noChangeArrowheads="1"/>
              </p:cNvSpPr>
              <p:nvPr/>
            </p:nvSpPr>
            <p:spPr bwMode="auto">
              <a:xfrm rot="19993197">
                <a:off x="2425469" y="4512878"/>
                <a:ext cx="1879600" cy="27463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lIns="91413" tIns="45706" rIns="91413" bIns="45706">
                <a:spAutoFit/>
              </a:bodyPr>
              <a:lstStyle/>
              <a:p>
                <a:pPr algn="r"/>
                <a:r>
                  <a:rPr lang="en-US" sz="1200" b="1">
                    <a:latin typeface="Arial Narrow" pitchFamily="34" charset="0"/>
                    <a:cs typeface="Arial" charset="0"/>
                  </a:rPr>
                  <a:t>Severe- Mission Failure</a:t>
                </a:r>
              </a:p>
            </p:txBody>
          </p:sp>
          <p:sp>
            <p:nvSpPr>
              <p:cNvPr id="4109" name="Rectangle 13"/>
              <p:cNvSpPr>
                <a:spLocks noChangeArrowheads="1"/>
              </p:cNvSpPr>
              <p:nvPr/>
            </p:nvSpPr>
            <p:spPr bwMode="auto">
              <a:xfrm rot="16200000">
                <a:off x="-557443" y="2774566"/>
                <a:ext cx="2003425" cy="2444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algn="ctr" defTabSz="966788" eaLnBrk="0" hangingPunct="0"/>
                <a:r>
                  <a:rPr lang="en-US" sz="1600" b="1" u="sng" dirty="0">
                    <a:latin typeface="Arial Narrow" pitchFamily="34" charset="0"/>
                    <a:cs typeface="Arial" charset="0"/>
                  </a:rPr>
                  <a:t>Likelihood of Occurrence</a:t>
                </a:r>
              </a:p>
            </p:txBody>
          </p:sp>
          <p:sp>
            <p:nvSpPr>
              <p:cNvPr id="4110" name="Rectangle 14"/>
              <p:cNvSpPr>
                <a:spLocks noChangeArrowheads="1"/>
              </p:cNvSpPr>
              <p:nvPr/>
            </p:nvSpPr>
            <p:spPr bwMode="auto">
              <a:xfrm>
                <a:off x="1790469" y="5116128"/>
                <a:ext cx="2262188" cy="2444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defTabSz="966788" eaLnBrk="0" hangingPunct="0"/>
                <a:r>
                  <a:rPr lang="en-US" sz="1600" b="1" u="sng" dirty="0">
                    <a:latin typeface="Arial Narrow" pitchFamily="34" charset="0"/>
                    <a:cs typeface="Arial" charset="0"/>
                  </a:rPr>
                  <a:t>Consequence of Occurrence</a:t>
                </a:r>
              </a:p>
            </p:txBody>
          </p:sp>
          <p:sp>
            <p:nvSpPr>
              <p:cNvPr id="4111" name="Rectangle 15"/>
              <p:cNvSpPr>
                <a:spLocks noChangeArrowheads="1"/>
              </p:cNvSpPr>
              <p:nvPr/>
            </p:nvSpPr>
            <p:spPr bwMode="auto">
              <a:xfrm>
                <a:off x="1420582" y="3679441"/>
                <a:ext cx="122237" cy="2127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defTabSz="966788" eaLnBrk="0" hangingPunct="0"/>
                <a:r>
                  <a:rPr lang="en-US" sz="1400" b="1">
                    <a:latin typeface="Arial Narrow" pitchFamily="34" charset="0"/>
                    <a:cs typeface="Arial" charset="0"/>
                  </a:rPr>
                  <a:t> 1</a:t>
                </a:r>
              </a:p>
            </p:txBody>
          </p:sp>
          <p:sp>
            <p:nvSpPr>
              <p:cNvPr id="4112" name="Rectangle 16"/>
              <p:cNvSpPr>
                <a:spLocks noChangeArrowheads="1"/>
              </p:cNvSpPr>
              <p:nvPr/>
            </p:nvSpPr>
            <p:spPr bwMode="auto">
              <a:xfrm>
                <a:off x="1895244" y="4038216"/>
                <a:ext cx="58738" cy="2127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0" tIns="0" rIns="0" bIns="0">
                <a:spAutoFit/>
              </a:bodyPr>
              <a:lstStyle/>
              <a:p>
                <a:pPr defTabSz="966788" eaLnBrk="0" hangingPunct="0"/>
                <a:r>
                  <a:rPr lang="en-US" sz="1400" b="1">
                    <a:latin typeface="Arial Narrow" pitchFamily="34" charset="0"/>
                    <a:cs typeface="Arial" charset="0"/>
                  </a:rPr>
                  <a:t>1</a:t>
                </a:r>
              </a:p>
            </p:txBody>
          </p:sp>
          <p:sp>
            <p:nvSpPr>
              <p:cNvPr id="4113" name="Line 17"/>
              <p:cNvSpPr>
                <a:spLocks noChangeShapeType="1"/>
              </p:cNvSpPr>
              <p:nvPr/>
            </p:nvSpPr>
            <p:spPr bwMode="auto">
              <a:xfrm flipH="1">
                <a:off x="1417407" y="2614228"/>
                <a:ext cx="230187" cy="158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114" name="Line 18"/>
              <p:cNvSpPr>
                <a:spLocks noChangeShapeType="1"/>
              </p:cNvSpPr>
              <p:nvPr/>
            </p:nvSpPr>
            <p:spPr bwMode="auto">
              <a:xfrm flipH="1">
                <a:off x="1417407" y="2144328"/>
                <a:ext cx="230187" cy="158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115" name="Line 19"/>
              <p:cNvSpPr>
                <a:spLocks noChangeShapeType="1"/>
              </p:cNvSpPr>
              <p:nvPr/>
            </p:nvSpPr>
            <p:spPr bwMode="auto">
              <a:xfrm flipH="1">
                <a:off x="1417407" y="1707766"/>
                <a:ext cx="230187" cy="1587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116" name="Rectangle 20"/>
              <p:cNvSpPr>
                <a:spLocks noChangeArrowheads="1"/>
              </p:cNvSpPr>
              <p:nvPr/>
            </p:nvSpPr>
            <p:spPr bwMode="auto">
              <a:xfrm>
                <a:off x="2460394" y="4023928"/>
                <a:ext cx="57150" cy="2127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0" tIns="0" rIns="0" bIns="0">
                <a:spAutoFit/>
              </a:bodyPr>
              <a:lstStyle/>
              <a:p>
                <a:pPr defTabSz="966788" eaLnBrk="0" hangingPunct="0"/>
                <a:r>
                  <a:rPr lang="en-US" sz="1400" b="1">
                    <a:latin typeface="Arial Narrow" pitchFamily="34" charset="0"/>
                    <a:cs typeface="Arial" charset="0"/>
                  </a:rPr>
                  <a:t>2</a:t>
                </a:r>
              </a:p>
            </p:txBody>
          </p:sp>
          <p:sp>
            <p:nvSpPr>
              <p:cNvPr id="4117" name="Rectangle 21"/>
              <p:cNvSpPr>
                <a:spLocks noChangeArrowheads="1"/>
              </p:cNvSpPr>
              <p:nvPr/>
            </p:nvSpPr>
            <p:spPr bwMode="auto">
              <a:xfrm>
                <a:off x="2993794" y="4033453"/>
                <a:ext cx="61913" cy="2127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0" tIns="0" rIns="0" bIns="0">
                <a:spAutoFit/>
              </a:bodyPr>
              <a:lstStyle/>
              <a:p>
                <a:pPr defTabSz="966788" eaLnBrk="0" hangingPunct="0"/>
                <a:r>
                  <a:rPr lang="en-US" sz="1400" b="1">
                    <a:latin typeface="Arial Narrow" pitchFamily="34" charset="0"/>
                    <a:cs typeface="Arial" charset="0"/>
                  </a:rPr>
                  <a:t>3</a:t>
                </a:r>
              </a:p>
            </p:txBody>
          </p:sp>
          <p:sp>
            <p:nvSpPr>
              <p:cNvPr id="4118" name="Rectangle 22"/>
              <p:cNvSpPr>
                <a:spLocks noChangeArrowheads="1"/>
              </p:cNvSpPr>
              <p:nvPr/>
            </p:nvSpPr>
            <p:spPr bwMode="auto">
              <a:xfrm>
                <a:off x="3527194" y="4033453"/>
                <a:ext cx="60325" cy="2127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0" tIns="0" rIns="0" bIns="0">
                <a:spAutoFit/>
              </a:bodyPr>
              <a:lstStyle/>
              <a:p>
                <a:pPr defTabSz="966788" eaLnBrk="0" hangingPunct="0"/>
                <a:r>
                  <a:rPr lang="en-US" sz="1400" b="1">
                    <a:latin typeface="Arial Narrow" pitchFamily="34" charset="0"/>
                    <a:cs typeface="Arial" charset="0"/>
                  </a:rPr>
                  <a:t>4</a:t>
                </a:r>
              </a:p>
            </p:txBody>
          </p:sp>
          <p:sp>
            <p:nvSpPr>
              <p:cNvPr id="4119" name="Rectangle 23"/>
              <p:cNvSpPr>
                <a:spLocks noChangeArrowheads="1"/>
              </p:cNvSpPr>
              <p:nvPr/>
            </p:nvSpPr>
            <p:spPr bwMode="auto">
              <a:xfrm>
                <a:off x="4071707" y="4028691"/>
                <a:ext cx="73025" cy="2127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0" tIns="0" rIns="0" bIns="0">
                <a:spAutoFit/>
              </a:bodyPr>
              <a:lstStyle/>
              <a:p>
                <a:pPr defTabSz="966788" eaLnBrk="0" hangingPunct="0"/>
                <a:r>
                  <a:rPr lang="en-US" sz="1400" b="1">
                    <a:latin typeface="Arial Narrow" pitchFamily="34" charset="0"/>
                    <a:cs typeface="Arial" charset="0"/>
                  </a:rPr>
                  <a:t>5</a:t>
                </a:r>
              </a:p>
            </p:txBody>
          </p:sp>
          <p:sp>
            <p:nvSpPr>
              <p:cNvPr id="4120" name="Rectangle 24"/>
              <p:cNvSpPr>
                <a:spLocks noChangeArrowheads="1"/>
              </p:cNvSpPr>
              <p:nvPr/>
            </p:nvSpPr>
            <p:spPr bwMode="auto">
              <a:xfrm>
                <a:off x="1420582" y="3207953"/>
                <a:ext cx="130175" cy="2587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defTabSz="966788" eaLnBrk="0" hangingPunct="0"/>
                <a:r>
                  <a:rPr lang="en-US" sz="1700" b="1">
                    <a:latin typeface="Arial Narrow" pitchFamily="34" charset="0"/>
                    <a:cs typeface="Arial" charset="0"/>
                  </a:rPr>
                  <a:t> </a:t>
                </a:r>
                <a:r>
                  <a:rPr lang="en-US" sz="1400" b="1">
                    <a:latin typeface="Arial Narrow" pitchFamily="34" charset="0"/>
                    <a:cs typeface="Arial" charset="0"/>
                  </a:rPr>
                  <a:t>2</a:t>
                </a:r>
              </a:p>
            </p:txBody>
          </p:sp>
          <p:sp>
            <p:nvSpPr>
              <p:cNvPr id="4121" name="Rectangle 25"/>
              <p:cNvSpPr>
                <a:spLocks noChangeArrowheads="1"/>
              </p:cNvSpPr>
              <p:nvPr/>
            </p:nvSpPr>
            <p:spPr bwMode="auto">
              <a:xfrm>
                <a:off x="1420582" y="2739641"/>
                <a:ext cx="130175" cy="2587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defTabSz="966788" eaLnBrk="0" hangingPunct="0"/>
                <a:r>
                  <a:rPr lang="en-US" sz="1700" b="1">
                    <a:latin typeface="Arial Narrow" pitchFamily="34" charset="0"/>
                    <a:cs typeface="Arial" charset="0"/>
                  </a:rPr>
                  <a:t> </a:t>
                </a:r>
                <a:r>
                  <a:rPr lang="en-US" sz="1400" b="1">
                    <a:latin typeface="Arial Narrow" pitchFamily="34" charset="0"/>
                    <a:cs typeface="Arial" charset="0"/>
                  </a:rPr>
                  <a:t>3</a:t>
                </a:r>
              </a:p>
            </p:txBody>
          </p:sp>
          <p:sp>
            <p:nvSpPr>
              <p:cNvPr id="4122" name="Rectangle 26"/>
              <p:cNvSpPr>
                <a:spLocks noChangeArrowheads="1"/>
              </p:cNvSpPr>
              <p:nvPr/>
            </p:nvSpPr>
            <p:spPr bwMode="auto">
              <a:xfrm>
                <a:off x="1420582" y="2268153"/>
                <a:ext cx="130175" cy="2587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defTabSz="966788" eaLnBrk="0" hangingPunct="0"/>
                <a:r>
                  <a:rPr lang="en-US" sz="1700" b="1">
                    <a:latin typeface="Arial Narrow" pitchFamily="34" charset="0"/>
                    <a:cs typeface="Arial" charset="0"/>
                  </a:rPr>
                  <a:t> </a:t>
                </a:r>
                <a:r>
                  <a:rPr lang="en-US" sz="1400" b="1">
                    <a:latin typeface="Arial Narrow" pitchFamily="34" charset="0"/>
                    <a:cs typeface="Arial" charset="0"/>
                  </a:rPr>
                  <a:t>4</a:t>
                </a:r>
              </a:p>
            </p:txBody>
          </p:sp>
          <p:sp>
            <p:nvSpPr>
              <p:cNvPr id="4123" name="Rectangle 27"/>
              <p:cNvSpPr>
                <a:spLocks noChangeArrowheads="1"/>
              </p:cNvSpPr>
              <p:nvPr/>
            </p:nvSpPr>
            <p:spPr bwMode="auto">
              <a:xfrm>
                <a:off x="1420582" y="1799841"/>
                <a:ext cx="130175" cy="25876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defTabSz="966788" eaLnBrk="0" hangingPunct="0"/>
                <a:r>
                  <a:rPr lang="en-US" sz="1700" b="1">
                    <a:latin typeface="Arial Narrow" pitchFamily="34" charset="0"/>
                    <a:cs typeface="Arial" charset="0"/>
                  </a:rPr>
                  <a:t> </a:t>
                </a:r>
                <a:r>
                  <a:rPr lang="en-US" sz="1400" b="1">
                    <a:latin typeface="Arial Narrow" pitchFamily="34" charset="0"/>
                    <a:cs typeface="Arial" charset="0"/>
                  </a:rPr>
                  <a:t>5</a:t>
                </a:r>
              </a:p>
            </p:txBody>
          </p:sp>
          <p:sp>
            <p:nvSpPr>
              <p:cNvPr id="4124" name="Line 28"/>
              <p:cNvSpPr>
                <a:spLocks noChangeShapeType="1"/>
              </p:cNvSpPr>
              <p:nvPr/>
            </p:nvSpPr>
            <p:spPr bwMode="auto">
              <a:xfrm flipH="1">
                <a:off x="1417407" y="3071428"/>
                <a:ext cx="230187" cy="158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125" name="Line 29"/>
              <p:cNvSpPr>
                <a:spLocks noChangeShapeType="1"/>
              </p:cNvSpPr>
              <p:nvPr/>
            </p:nvSpPr>
            <p:spPr bwMode="auto">
              <a:xfrm flipH="1">
                <a:off x="1417407" y="3527041"/>
                <a:ext cx="230187" cy="1587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126" name="Line 30"/>
              <p:cNvSpPr>
                <a:spLocks noChangeShapeType="1"/>
              </p:cNvSpPr>
              <p:nvPr/>
            </p:nvSpPr>
            <p:spPr bwMode="auto">
              <a:xfrm flipH="1">
                <a:off x="1417407" y="3984241"/>
                <a:ext cx="230187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127" name="Rectangle 31"/>
              <p:cNvSpPr>
                <a:spLocks noChangeArrowheads="1"/>
              </p:cNvSpPr>
              <p:nvPr/>
            </p:nvSpPr>
            <p:spPr bwMode="auto">
              <a:xfrm>
                <a:off x="3803419" y="3065078"/>
                <a:ext cx="536575" cy="461963"/>
              </a:xfrm>
              <a:prstGeom prst="rect">
                <a:avLst/>
              </a:prstGeom>
              <a:solidFill>
                <a:srgbClr val="FFFF00"/>
              </a:solidFill>
              <a:ln w="9525">
                <a:solidFill>
                  <a:schemeClr val="folHlink"/>
                </a:solidFill>
                <a:miter lim="800000"/>
                <a:headEnd/>
                <a:tailEnd/>
              </a:ln>
              <a:effectLst/>
            </p:spPr>
            <p:txBody>
              <a:bodyPr lIns="45706" tIns="27423" rIns="45706" bIns="27423" anchor="ctr"/>
              <a:lstStyle/>
              <a:p>
                <a:pPr algn="ctr" defTabSz="966788">
                  <a:spcBef>
                    <a:spcPct val="20000"/>
                  </a:spcBef>
                  <a:buFontTx/>
                  <a:buChar char="•"/>
                </a:pPr>
                <a:endParaRPr lang="en-US" sz="2400">
                  <a:solidFill>
                    <a:srgbClr val="000000"/>
                  </a:solidFill>
                  <a:latin typeface="Arial Black" pitchFamily="34" charset="0"/>
                </a:endParaRPr>
              </a:p>
            </p:txBody>
          </p:sp>
          <p:sp>
            <p:nvSpPr>
              <p:cNvPr id="4128" name="Rectangle 32"/>
              <p:cNvSpPr>
                <a:spLocks noChangeArrowheads="1"/>
              </p:cNvSpPr>
              <p:nvPr/>
            </p:nvSpPr>
            <p:spPr bwMode="auto">
              <a:xfrm>
                <a:off x="3266844" y="3065078"/>
                <a:ext cx="536575" cy="461963"/>
              </a:xfrm>
              <a:prstGeom prst="rect">
                <a:avLst/>
              </a:prstGeom>
              <a:solidFill>
                <a:srgbClr val="FFFF00"/>
              </a:solidFill>
              <a:ln w="9525">
                <a:solidFill>
                  <a:schemeClr val="folHlink"/>
                </a:solidFill>
                <a:miter lim="800000"/>
                <a:headEnd/>
                <a:tailEnd/>
              </a:ln>
              <a:effectLst/>
            </p:spPr>
            <p:txBody>
              <a:bodyPr lIns="45706" tIns="27423" rIns="45706" bIns="27423" anchor="ctr"/>
              <a:lstStyle/>
              <a:p>
                <a:pPr algn="ctr" defTabSz="966788">
                  <a:spcBef>
                    <a:spcPct val="20000"/>
                  </a:spcBef>
                  <a:buFontTx/>
                  <a:buChar char="•"/>
                </a:pPr>
                <a:endParaRPr lang="en-US" sz="2400">
                  <a:solidFill>
                    <a:schemeClr val="folHlink"/>
                  </a:solidFill>
                  <a:latin typeface="Arial Black" pitchFamily="34" charset="0"/>
                </a:endParaRPr>
              </a:p>
            </p:txBody>
          </p:sp>
          <p:sp>
            <p:nvSpPr>
              <p:cNvPr id="4129" name="Rectangle 33"/>
              <p:cNvSpPr>
                <a:spLocks noChangeArrowheads="1"/>
              </p:cNvSpPr>
              <p:nvPr/>
            </p:nvSpPr>
            <p:spPr bwMode="auto">
              <a:xfrm>
                <a:off x="2736619" y="3065078"/>
                <a:ext cx="530225" cy="461963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folHlink"/>
                </a:solidFill>
                <a:miter lim="800000"/>
                <a:headEnd/>
                <a:tailEnd/>
              </a:ln>
              <a:effectLst/>
            </p:spPr>
            <p:txBody>
              <a:bodyPr lIns="45706" tIns="27423" rIns="45706" bIns="27423" anchor="ctr"/>
              <a:lstStyle/>
              <a:p>
                <a:pPr algn="ctr" defTabSz="966788">
                  <a:spcBef>
                    <a:spcPct val="20000"/>
                  </a:spcBef>
                  <a:buFontTx/>
                  <a:buChar char="•"/>
                </a:pPr>
                <a:endParaRPr lang="en-US" sz="2800" b="1">
                  <a:solidFill>
                    <a:schemeClr val="bg1"/>
                  </a:solidFill>
                </a:endParaRPr>
              </a:p>
            </p:txBody>
          </p:sp>
          <p:sp>
            <p:nvSpPr>
              <p:cNvPr id="4130" name="Rectangle 34"/>
              <p:cNvSpPr>
                <a:spLocks noChangeArrowheads="1"/>
              </p:cNvSpPr>
              <p:nvPr/>
            </p:nvSpPr>
            <p:spPr bwMode="auto">
              <a:xfrm>
                <a:off x="2200044" y="3065078"/>
                <a:ext cx="534988" cy="461963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folHlink"/>
                </a:solidFill>
                <a:miter lim="800000"/>
                <a:headEnd/>
                <a:tailEnd/>
              </a:ln>
              <a:effectLst/>
            </p:spPr>
            <p:txBody>
              <a:bodyPr lIns="45706" tIns="27423" rIns="45706" bIns="27423" anchor="ctr"/>
              <a:lstStyle/>
              <a:p>
                <a:pPr algn="ctr" defTabSz="966788">
                  <a:spcBef>
                    <a:spcPct val="20000"/>
                  </a:spcBef>
                  <a:buFontTx/>
                  <a:buChar char="•"/>
                </a:pPr>
                <a:endParaRPr lang="en-US" sz="2400">
                  <a:solidFill>
                    <a:schemeClr val="folHlink"/>
                  </a:solidFill>
                  <a:latin typeface="Arial Black" pitchFamily="34" charset="0"/>
                </a:endParaRPr>
              </a:p>
            </p:txBody>
          </p:sp>
          <p:sp>
            <p:nvSpPr>
              <p:cNvPr id="4131" name="Rectangle 35"/>
              <p:cNvSpPr>
                <a:spLocks noChangeArrowheads="1"/>
              </p:cNvSpPr>
              <p:nvPr/>
            </p:nvSpPr>
            <p:spPr bwMode="auto">
              <a:xfrm>
                <a:off x="1661882" y="3065078"/>
                <a:ext cx="538162" cy="461963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folHlink"/>
                </a:solidFill>
                <a:miter lim="800000"/>
                <a:headEnd/>
                <a:tailEnd/>
              </a:ln>
              <a:effectLst/>
            </p:spPr>
            <p:txBody>
              <a:bodyPr lIns="45706" tIns="27423" rIns="45706" bIns="27423" anchor="ctr"/>
              <a:lstStyle/>
              <a:p>
                <a:pPr algn="ctr" defTabSz="966788">
                  <a:spcBef>
                    <a:spcPct val="20000"/>
                  </a:spcBef>
                  <a:buFontTx/>
                  <a:buChar char="•"/>
                </a:pPr>
                <a:endParaRPr lang="en-US" sz="2400">
                  <a:solidFill>
                    <a:schemeClr val="folHlink"/>
                  </a:solidFill>
                  <a:latin typeface="Arial Black" pitchFamily="34" charset="0"/>
                </a:endParaRPr>
              </a:p>
            </p:txBody>
          </p:sp>
          <p:sp>
            <p:nvSpPr>
              <p:cNvPr id="4132" name="Rectangle 36"/>
              <p:cNvSpPr>
                <a:spLocks noChangeArrowheads="1"/>
              </p:cNvSpPr>
              <p:nvPr/>
            </p:nvSpPr>
            <p:spPr bwMode="auto">
              <a:xfrm>
                <a:off x="3803419" y="3527041"/>
                <a:ext cx="536575" cy="457200"/>
              </a:xfrm>
              <a:prstGeom prst="rect">
                <a:avLst/>
              </a:prstGeom>
              <a:solidFill>
                <a:srgbClr val="FFFF00"/>
              </a:solidFill>
              <a:ln w="9525">
                <a:solidFill>
                  <a:schemeClr val="folHlink"/>
                </a:solidFill>
                <a:miter lim="800000"/>
                <a:headEnd/>
                <a:tailEnd/>
              </a:ln>
              <a:effectLst/>
            </p:spPr>
            <p:txBody>
              <a:bodyPr lIns="45706" tIns="27423" rIns="45706" bIns="27423" anchor="ctr"/>
              <a:lstStyle/>
              <a:p>
                <a:pPr algn="ctr" defTabSz="966788">
                  <a:spcBef>
                    <a:spcPct val="20000"/>
                  </a:spcBef>
                  <a:buFontTx/>
                  <a:buChar char="•"/>
                </a:pPr>
                <a:endParaRPr lang="en-US" sz="2400">
                  <a:solidFill>
                    <a:schemeClr val="folHlink"/>
                  </a:solidFill>
                  <a:latin typeface="Arial Black" pitchFamily="34" charset="0"/>
                </a:endParaRPr>
              </a:p>
            </p:txBody>
          </p:sp>
          <p:sp>
            <p:nvSpPr>
              <p:cNvPr id="4133" name="Rectangle 37"/>
              <p:cNvSpPr>
                <a:spLocks noChangeArrowheads="1"/>
              </p:cNvSpPr>
              <p:nvPr/>
            </p:nvSpPr>
            <p:spPr bwMode="auto">
              <a:xfrm>
                <a:off x="3266844" y="3527041"/>
                <a:ext cx="536575" cy="457200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folHlink"/>
                </a:solidFill>
                <a:miter lim="800000"/>
                <a:headEnd/>
                <a:tailEnd/>
              </a:ln>
              <a:effectLst/>
            </p:spPr>
            <p:txBody>
              <a:bodyPr lIns="45706" tIns="27423" rIns="45706" bIns="27423" anchor="ctr"/>
              <a:lstStyle/>
              <a:p>
                <a:pPr algn="ctr" defTabSz="966788">
                  <a:spcBef>
                    <a:spcPct val="20000"/>
                  </a:spcBef>
                  <a:buFontTx/>
                  <a:buChar char="•"/>
                </a:pPr>
                <a:endParaRPr lang="en-US" sz="2400">
                  <a:solidFill>
                    <a:schemeClr val="folHlink"/>
                  </a:solidFill>
                  <a:latin typeface="Arial Black" pitchFamily="34" charset="0"/>
                </a:endParaRPr>
              </a:p>
            </p:txBody>
          </p:sp>
          <p:sp>
            <p:nvSpPr>
              <p:cNvPr id="4134" name="Rectangle 38"/>
              <p:cNvSpPr>
                <a:spLocks noChangeArrowheads="1"/>
              </p:cNvSpPr>
              <p:nvPr/>
            </p:nvSpPr>
            <p:spPr bwMode="auto">
              <a:xfrm>
                <a:off x="2736619" y="3527041"/>
                <a:ext cx="530225" cy="457200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folHlink"/>
                </a:solidFill>
                <a:miter lim="800000"/>
                <a:headEnd/>
                <a:tailEnd/>
              </a:ln>
              <a:effectLst/>
            </p:spPr>
            <p:txBody>
              <a:bodyPr lIns="45706" tIns="27423" rIns="45706" bIns="27423" anchor="ctr"/>
              <a:lstStyle/>
              <a:p>
                <a:pPr algn="ctr" defTabSz="966788">
                  <a:spcBef>
                    <a:spcPct val="20000"/>
                  </a:spcBef>
                  <a:buFontTx/>
                  <a:buChar char="•"/>
                </a:pPr>
                <a:endParaRPr lang="en-US" sz="2400" b="1">
                  <a:solidFill>
                    <a:schemeClr val="bg1"/>
                  </a:solidFill>
                  <a:latin typeface="Arial Black" pitchFamily="34" charset="0"/>
                </a:endParaRPr>
              </a:p>
            </p:txBody>
          </p:sp>
          <p:sp>
            <p:nvSpPr>
              <p:cNvPr id="4135" name="Rectangle 39"/>
              <p:cNvSpPr>
                <a:spLocks noChangeArrowheads="1"/>
              </p:cNvSpPr>
              <p:nvPr/>
            </p:nvSpPr>
            <p:spPr bwMode="auto">
              <a:xfrm>
                <a:off x="2200044" y="3527041"/>
                <a:ext cx="536575" cy="457200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folHlink"/>
                </a:solidFill>
                <a:miter lim="800000"/>
                <a:headEnd/>
                <a:tailEnd/>
              </a:ln>
              <a:effectLst/>
            </p:spPr>
            <p:txBody>
              <a:bodyPr lIns="45706" tIns="27423" rIns="45706" bIns="27423" anchor="ctr"/>
              <a:lstStyle/>
              <a:p>
                <a:pPr algn="ctr" defTabSz="966788">
                  <a:spcBef>
                    <a:spcPct val="20000"/>
                  </a:spcBef>
                  <a:buFontTx/>
                  <a:buChar char="•"/>
                </a:pPr>
                <a:endParaRPr lang="en-US" sz="2400">
                  <a:solidFill>
                    <a:schemeClr val="folHlink"/>
                  </a:solidFill>
                  <a:latin typeface="Arial Black" pitchFamily="34" charset="0"/>
                </a:endParaRPr>
              </a:p>
            </p:txBody>
          </p:sp>
          <p:sp>
            <p:nvSpPr>
              <p:cNvPr id="4136" name="Rectangle 40"/>
              <p:cNvSpPr>
                <a:spLocks noChangeArrowheads="1"/>
              </p:cNvSpPr>
              <p:nvPr/>
            </p:nvSpPr>
            <p:spPr bwMode="auto">
              <a:xfrm>
                <a:off x="1661882" y="3527041"/>
                <a:ext cx="538162" cy="457200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folHlink"/>
                </a:solidFill>
                <a:miter lim="800000"/>
                <a:headEnd/>
                <a:tailEnd/>
              </a:ln>
              <a:effectLst/>
            </p:spPr>
            <p:txBody>
              <a:bodyPr lIns="45706" tIns="27423" rIns="45706" bIns="27423" anchor="ctr"/>
              <a:lstStyle/>
              <a:p>
                <a:pPr algn="ctr" defTabSz="966788">
                  <a:spcBef>
                    <a:spcPct val="20000"/>
                  </a:spcBef>
                  <a:buFontTx/>
                  <a:buChar char="•"/>
                </a:pPr>
                <a:endParaRPr lang="en-US" sz="2400">
                  <a:solidFill>
                    <a:schemeClr val="bg2"/>
                  </a:solidFill>
                  <a:latin typeface="Arial Black" pitchFamily="34" charset="0"/>
                </a:endParaRPr>
              </a:p>
            </p:txBody>
          </p:sp>
          <p:sp>
            <p:nvSpPr>
              <p:cNvPr id="4137" name="Rectangle 41"/>
              <p:cNvSpPr>
                <a:spLocks noChangeArrowheads="1"/>
              </p:cNvSpPr>
              <p:nvPr/>
            </p:nvSpPr>
            <p:spPr bwMode="auto">
              <a:xfrm>
                <a:off x="3803419" y="2612641"/>
                <a:ext cx="536575" cy="452437"/>
              </a:xfrm>
              <a:prstGeom prst="rect">
                <a:avLst/>
              </a:prstGeom>
              <a:solidFill>
                <a:srgbClr val="FF0000"/>
              </a:solidFill>
              <a:ln w="9525">
                <a:solidFill>
                  <a:schemeClr val="folHlink"/>
                </a:solidFill>
                <a:miter lim="800000"/>
                <a:headEnd/>
                <a:tailEnd/>
              </a:ln>
              <a:effectLst/>
            </p:spPr>
            <p:txBody>
              <a:bodyPr lIns="45706" tIns="27423" rIns="45706" bIns="27423" anchor="ctr"/>
              <a:lstStyle/>
              <a:p>
                <a:pPr algn="ctr" defTabSz="966788">
                  <a:spcBef>
                    <a:spcPct val="20000"/>
                  </a:spcBef>
                  <a:buFontTx/>
                  <a:buChar char="•"/>
                </a:pPr>
                <a:endParaRPr lang="en-US" sz="3200">
                  <a:latin typeface="Arial Black" pitchFamily="34" charset="0"/>
                </a:endParaRPr>
              </a:p>
            </p:txBody>
          </p:sp>
          <p:sp>
            <p:nvSpPr>
              <p:cNvPr id="4138" name="Rectangle 42"/>
              <p:cNvSpPr>
                <a:spLocks noChangeArrowheads="1"/>
              </p:cNvSpPr>
              <p:nvPr/>
            </p:nvSpPr>
            <p:spPr bwMode="auto">
              <a:xfrm>
                <a:off x="3266844" y="2612641"/>
                <a:ext cx="533400" cy="452437"/>
              </a:xfrm>
              <a:prstGeom prst="rect">
                <a:avLst/>
              </a:prstGeom>
              <a:solidFill>
                <a:srgbClr val="FFFF00"/>
              </a:solidFill>
              <a:ln w="9525">
                <a:solidFill>
                  <a:schemeClr val="folHlink"/>
                </a:solidFill>
                <a:miter lim="800000"/>
                <a:headEnd/>
                <a:tailEnd/>
              </a:ln>
              <a:effectLst/>
            </p:spPr>
            <p:txBody>
              <a:bodyPr lIns="45706" tIns="27423" rIns="45706" bIns="27423" anchor="ctr"/>
              <a:lstStyle/>
              <a:p>
                <a:pPr algn="ctr" defTabSz="966788">
                  <a:spcBef>
                    <a:spcPct val="20000"/>
                  </a:spcBef>
                  <a:buFontTx/>
                  <a:buChar char="•"/>
                </a:pPr>
                <a:endParaRPr lang="en-US" sz="2800" b="1">
                  <a:solidFill>
                    <a:schemeClr val="bg2"/>
                  </a:solidFill>
                </a:endParaRPr>
              </a:p>
            </p:txBody>
          </p:sp>
          <p:sp>
            <p:nvSpPr>
              <p:cNvPr id="4139" name="Rectangle 43"/>
              <p:cNvSpPr>
                <a:spLocks noChangeArrowheads="1"/>
              </p:cNvSpPr>
              <p:nvPr/>
            </p:nvSpPr>
            <p:spPr bwMode="auto">
              <a:xfrm>
                <a:off x="2736619" y="2612641"/>
                <a:ext cx="530225" cy="452437"/>
              </a:xfrm>
              <a:prstGeom prst="rect">
                <a:avLst/>
              </a:prstGeom>
              <a:solidFill>
                <a:srgbClr val="FFFF00"/>
              </a:solidFill>
              <a:ln w="9525">
                <a:solidFill>
                  <a:schemeClr val="folHlink"/>
                </a:solidFill>
                <a:miter lim="800000"/>
                <a:headEnd/>
                <a:tailEnd/>
              </a:ln>
              <a:effectLst/>
            </p:spPr>
            <p:txBody>
              <a:bodyPr lIns="45706" tIns="27423" rIns="45706" bIns="27423" anchor="ctr"/>
              <a:lstStyle/>
              <a:p>
                <a:pPr algn="ctr" defTabSz="966788">
                  <a:spcBef>
                    <a:spcPct val="20000"/>
                  </a:spcBef>
                  <a:buFontTx/>
                  <a:buChar char="•"/>
                </a:pPr>
                <a:endParaRPr lang="en-US" sz="2800" b="1">
                  <a:solidFill>
                    <a:schemeClr val="tx2"/>
                  </a:solidFill>
                </a:endParaRPr>
              </a:p>
            </p:txBody>
          </p:sp>
          <p:sp>
            <p:nvSpPr>
              <p:cNvPr id="4140" name="Rectangle 44"/>
              <p:cNvSpPr>
                <a:spLocks noChangeArrowheads="1"/>
              </p:cNvSpPr>
              <p:nvPr/>
            </p:nvSpPr>
            <p:spPr bwMode="auto">
              <a:xfrm>
                <a:off x="2200044" y="2612641"/>
                <a:ext cx="536575" cy="452437"/>
              </a:xfrm>
              <a:prstGeom prst="rect">
                <a:avLst/>
              </a:prstGeom>
              <a:solidFill>
                <a:srgbClr val="FFFF00"/>
              </a:solidFill>
              <a:ln w="9525">
                <a:solidFill>
                  <a:schemeClr val="folHlink"/>
                </a:solidFill>
                <a:miter lim="800000"/>
                <a:headEnd/>
                <a:tailEnd/>
              </a:ln>
              <a:effectLst/>
            </p:spPr>
            <p:txBody>
              <a:bodyPr lIns="45706" tIns="27423" rIns="45706" bIns="27423" anchor="ctr"/>
              <a:lstStyle/>
              <a:p>
                <a:pPr algn="ctr" defTabSz="966788">
                  <a:spcBef>
                    <a:spcPct val="20000"/>
                  </a:spcBef>
                  <a:buFontTx/>
                  <a:buChar char="•"/>
                </a:pPr>
                <a:endParaRPr lang="en-US" sz="3200" b="1">
                  <a:solidFill>
                    <a:schemeClr val="bg2"/>
                  </a:solidFill>
                </a:endParaRPr>
              </a:p>
            </p:txBody>
          </p:sp>
          <p:sp>
            <p:nvSpPr>
              <p:cNvPr id="4141" name="Rectangle 45"/>
              <p:cNvSpPr>
                <a:spLocks noChangeArrowheads="1"/>
              </p:cNvSpPr>
              <p:nvPr/>
            </p:nvSpPr>
            <p:spPr bwMode="auto">
              <a:xfrm>
                <a:off x="1661882" y="2612641"/>
                <a:ext cx="538162" cy="452437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folHlink"/>
                </a:solidFill>
                <a:miter lim="800000"/>
                <a:headEnd/>
                <a:tailEnd/>
              </a:ln>
              <a:effectLst/>
            </p:spPr>
            <p:txBody>
              <a:bodyPr lIns="45706" tIns="27423" rIns="45706" bIns="27423" anchor="ctr"/>
              <a:lstStyle/>
              <a:p>
                <a:pPr algn="ctr" defTabSz="966788">
                  <a:spcBef>
                    <a:spcPct val="20000"/>
                  </a:spcBef>
                  <a:buFontTx/>
                  <a:buChar char="•"/>
                </a:pPr>
                <a:endParaRPr lang="en-US" sz="2400">
                  <a:solidFill>
                    <a:schemeClr val="bg2"/>
                  </a:solidFill>
                  <a:latin typeface="Arial Black" pitchFamily="34" charset="0"/>
                </a:endParaRPr>
              </a:p>
            </p:txBody>
          </p:sp>
          <p:sp>
            <p:nvSpPr>
              <p:cNvPr id="4142" name="Rectangle 46"/>
              <p:cNvSpPr>
                <a:spLocks noChangeArrowheads="1"/>
              </p:cNvSpPr>
              <p:nvPr/>
            </p:nvSpPr>
            <p:spPr bwMode="auto">
              <a:xfrm>
                <a:off x="3803419" y="2153853"/>
                <a:ext cx="536575" cy="458788"/>
              </a:xfrm>
              <a:prstGeom prst="rect">
                <a:avLst/>
              </a:prstGeom>
              <a:solidFill>
                <a:srgbClr val="FF0000"/>
              </a:solidFill>
              <a:ln w="9525">
                <a:solidFill>
                  <a:schemeClr val="folHlink"/>
                </a:solidFill>
                <a:miter lim="800000"/>
                <a:headEnd/>
                <a:tailEnd/>
              </a:ln>
              <a:effectLst/>
            </p:spPr>
            <p:txBody>
              <a:bodyPr lIns="45706" tIns="27423" rIns="45706" bIns="27423" anchor="ctr"/>
              <a:lstStyle/>
              <a:p>
                <a:pPr algn="ctr" defTabSz="966788">
                  <a:spcBef>
                    <a:spcPct val="20000"/>
                  </a:spcBef>
                  <a:buFontTx/>
                  <a:buChar char="•"/>
                </a:pPr>
                <a:endParaRPr lang="en-US" sz="2400">
                  <a:solidFill>
                    <a:schemeClr val="folHlink"/>
                  </a:solidFill>
                  <a:latin typeface="Arial Black" pitchFamily="34" charset="0"/>
                </a:endParaRPr>
              </a:p>
            </p:txBody>
          </p:sp>
          <p:sp>
            <p:nvSpPr>
              <p:cNvPr id="4143" name="Rectangle 47"/>
              <p:cNvSpPr>
                <a:spLocks noChangeArrowheads="1"/>
              </p:cNvSpPr>
              <p:nvPr/>
            </p:nvSpPr>
            <p:spPr bwMode="auto">
              <a:xfrm>
                <a:off x="3266844" y="2158616"/>
                <a:ext cx="536575" cy="455612"/>
              </a:xfrm>
              <a:prstGeom prst="rect">
                <a:avLst/>
              </a:prstGeom>
              <a:solidFill>
                <a:srgbClr val="FF0000"/>
              </a:solidFill>
              <a:ln w="9525">
                <a:solidFill>
                  <a:schemeClr val="folHlink"/>
                </a:solidFill>
                <a:miter lim="800000"/>
                <a:headEnd/>
                <a:tailEnd/>
              </a:ln>
              <a:effectLst/>
            </p:spPr>
            <p:txBody>
              <a:bodyPr lIns="45706" tIns="27423" rIns="45706" bIns="27423" anchor="ctr"/>
              <a:lstStyle/>
              <a:p>
                <a:pPr algn="ctr" defTabSz="966788">
                  <a:spcBef>
                    <a:spcPct val="20000"/>
                  </a:spcBef>
                  <a:buFontTx/>
                  <a:buChar char="•"/>
                </a:pPr>
                <a:endParaRPr lang="en-US" sz="2800" b="1">
                  <a:solidFill>
                    <a:schemeClr val="tx2"/>
                  </a:solidFill>
                </a:endParaRPr>
              </a:p>
            </p:txBody>
          </p:sp>
          <p:sp>
            <p:nvSpPr>
              <p:cNvPr id="4144" name="Rectangle 48"/>
              <p:cNvSpPr>
                <a:spLocks noChangeArrowheads="1"/>
              </p:cNvSpPr>
              <p:nvPr/>
            </p:nvSpPr>
            <p:spPr bwMode="auto">
              <a:xfrm>
                <a:off x="2200044" y="2153853"/>
                <a:ext cx="536575" cy="458788"/>
              </a:xfrm>
              <a:prstGeom prst="rect">
                <a:avLst/>
              </a:prstGeom>
              <a:solidFill>
                <a:srgbClr val="FFFF00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lIns="45706" tIns="27423" rIns="45706" bIns="27423" anchor="ctr"/>
              <a:lstStyle/>
              <a:p>
                <a:pPr algn="ctr" defTabSz="966788">
                  <a:spcBef>
                    <a:spcPct val="20000"/>
                  </a:spcBef>
                  <a:buFontTx/>
                  <a:buChar char="•"/>
                </a:pPr>
                <a:endParaRPr lang="en-US" sz="2400">
                  <a:solidFill>
                    <a:schemeClr val="bg2"/>
                  </a:solidFill>
                  <a:latin typeface="Arial Black" pitchFamily="34" charset="0"/>
                </a:endParaRPr>
              </a:p>
            </p:txBody>
          </p:sp>
          <p:sp>
            <p:nvSpPr>
              <p:cNvPr id="4145" name="Rectangle 49"/>
              <p:cNvSpPr>
                <a:spLocks noChangeArrowheads="1"/>
              </p:cNvSpPr>
              <p:nvPr/>
            </p:nvSpPr>
            <p:spPr bwMode="auto">
              <a:xfrm>
                <a:off x="1661882" y="2153853"/>
                <a:ext cx="538162" cy="458788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folHlink"/>
                </a:solidFill>
                <a:miter lim="800000"/>
                <a:headEnd/>
                <a:tailEnd/>
              </a:ln>
              <a:effectLst/>
            </p:spPr>
            <p:txBody>
              <a:bodyPr lIns="45706" tIns="27423" rIns="45706" bIns="27423" anchor="ctr"/>
              <a:lstStyle/>
              <a:p>
                <a:pPr algn="ctr" defTabSz="966788">
                  <a:spcBef>
                    <a:spcPct val="20000"/>
                  </a:spcBef>
                  <a:buFontTx/>
                  <a:buChar char="•"/>
                </a:pPr>
                <a:endParaRPr lang="en-US" sz="2400">
                  <a:solidFill>
                    <a:schemeClr val="bg2"/>
                  </a:solidFill>
                  <a:latin typeface="Arial Black" pitchFamily="34" charset="0"/>
                </a:endParaRPr>
              </a:p>
            </p:txBody>
          </p:sp>
          <p:sp>
            <p:nvSpPr>
              <p:cNvPr id="4146" name="Rectangle 50"/>
              <p:cNvSpPr>
                <a:spLocks noChangeArrowheads="1"/>
              </p:cNvSpPr>
              <p:nvPr/>
            </p:nvSpPr>
            <p:spPr bwMode="auto">
              <a:xfrm>
                <a:off x="3803419" y="1698241"/>
                <a:ext cx="536575" cy="455612"/>
              </a:xfrm>
              <a:prstGeom prst="rect">
                <a:avLst/>
              </a:prstGeom>
              <a:solidFill>
                <a:srgbClr val="FF0000"/>
              </a:solidFill>
              <a:ln w="9525">
                <a:solidFill>
                  <a:schemeClr val="folHlink"/>
                </a:solidFill>
                <a:miter lim="800000"/>
                <a:headEnd/>
                <a:tailEnd/>
              </a:ln>
              <a:effectLst/>
            </p:spPr>
            <p:txBody>
              <a:bodyPr lIns="45706" tIns="27423" rIns="45706" bIns="27423" anchor="ctr"/>
              <a:lstStyle/>
              <a:p>
                <a:pPr algn="ctr" defTabSz="966788">
                  <a:spcBef>
                    <a:spcPct val="20000"/>
                  </a:spcBef>
                  <a:buFontTx/>
                  <a:buChar char="•"/>
                </a:pPr>
                <a:endParaRPr lang="en-US" sz="2400">
                  <a:solidFill>
                    <a:schemeClr val="tx2"/>
                  </a:solidFill>
                  <a:latin typeface="Arial Black" pitchFamily="34" charset="0"/>
                </a:endParaRPr>
              </a:p>
            </p:txBody>
          </p:sp>
          <p:sp>
            <p:nvSpPr>
              <p:cNvPr id="4147" name="Rectangle 51"/>
              <p:cNvSpPr>
                <a:spLocks noChangeArrowheads="1"/>
              </p:cNvSpPr>
              <p:nvPr/>
            </p:nvSpPr>
            <p:spPr bwMode="auto">
              <a:xfrm>
                <a:off x="3266844" y="1698241"/>
                <a:ext cx="536575" cy="455612"/>
              </a:xfrm>
              <a:prstGeom prst="rect">
                <a:avLst/>
              </a:prstGeom>
              <a:solidFill>
                <a:srgbClr val="FF0000"/>
              </a:solidFill>
              <a:ln w="9525">
                <a:solidFill>
                  <a:schemeClr val="folHlink"/>
                </a:solidFill>
                <a:miter lim="800000"/>
                <a:headEnd/>
                <a:tailEnd/>
              </a:ln>
              <a:effectLst/>
            </p:spPr>
            <p:txBody>
              <a:bodyPr lIns="45706" tIns="27423" rIns="45706" bIns="27423" anchor="ctr"/>
              <a:lstStyle/>
              <a:p>
                <a:pPr algn="ctr" defTabSz="966788">
                  <a:spcBef>
                    <a:spcPct val="20000"/>
                  </a:spcBef>
                  <a:buFontTx/>
                  <a:buChar char="•"/>
                </a:pPr>
                <a:endParaRPr lang="en-US" sz="2400">
                  <a:solidFill>
                    <a:schemeClr val="tx2"/>
                  </a:solidFill>
                  <a:latin typeface="Arial Black" pitchFamily="34" charset="0"/>
                </a:endParaRPr>
              </a:p>
            </p:txBody>
          </p:sp>
          <p:sp>
            <p:nvSpPr>
              <p:cNvPr id="4148" name="Rectangle 52"/>
              <p:cNvSpPr>
                <a:spLocks noChangeArrowheads="1"/>
              </p:cNvSpPr>
              <p:nvPr/>
            </p:nvSpPr>
            <p:spPr bwMode="auto">
              <a:xfrm>
                <a:off x="2736619" y="1698241"/>
                <a:ext cx="530225" cy="455612"/>
              </a:xfrm>
              <a:prstGeom prst="rect">
                <a:avLst/>
              </a:prstGeom>
              <a:solidFill>
                <a:srgbClr val="FF0000"/>
              </a:solidFill>
              <a:ln w="9525">
                <a:solidFill>
                  <a:schemeClr val="folHlink"/>
                </a:solidFill>
                <a:miter lim="800000"/>
                <a:headEnd/>
                <a:tailEnd/>
              </a:ln>
              <a:effectLst/>
            </p:spPr>
            <p:txBody>
              <a:bodyPr lIns="45706" tIns="27423" rIns="45706" bIns="27423" anchor="ctr"/>
              <a:lstStyle/>
              <a:p>
                <a:pPr algn="ctr" defTabSz="966788">
                  <a:spcBef>
                    <a:spcPct val="20000"/>
                  </a:spcBef>
                  <a:buFontTx/>
                  <a:buChar char="•"/>
                </a:pPr>
                <a:endParaRPr lang="en-US" sz="2400">
                  <a:solidFill>
                    <a:schemeClr val="tx2"/>
                  </a:solidFill>
                  <a:latin typeface="Arial Black" pitchFamily="34" charset="0"/>
                </a:endParaRPr>
              </a:p>
            </p:txBody>
          </p:sp>
          <p:sp>
            <p:nvSpPr>
              <p:cNvPr id="4149" name="Rectangle 53"/>
              <p:cNvSpPr>
                <a:spLocks noChangeArrowheads="1"/>
              </p:cNvSpPr>
              <p:nvPr/>
            </p:nvSpPr>
            <p:spPr bwMode="auto">
              <a:xfrm>
                <a:off x="1661882" y="1698241"/>
                <a:ext cx="538162" cy="455612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folHlink"/>
                </a:solidFill>
                <a:miter lim="800000"/>
                <a:headEnd/>
                <a:tailEnd/>
              </a:ln>
              <a:effectLst/>
            </p:spPr>
            <p:txBody>
              <a:bodyPr lIns="45706" tIns="27423" rIns="45706" bIns="27423" anchor="ctr"/>
              <a:lstStyle/>
              <a:p>
                <a:pPr algn="ctr" defTabSz="966788">
                  <a:spcBef>
                    <a:spcPct val="20000"/>
                  </a:spcBef>
                  <a:buFontTx/>
                  <a:buChar char="•"/>
                </a:pPr>
                <a:endParaRPr lang="en-US" sz="2400">
                  <a:solidFill>
                    <a:schemeClr val="bg2"/>
                  </a:solidFill>
                  <a:latin typeface="Arial Black" pitchFamily="34" charset="0"/>
                </a:endParaRPr>
              </a:p>
            </p:txBody>
          </p:sp>
          <p:sp>
            <p:nvSpPr>
              <p:cNvPr id="4150" name="Line 54"/>
              <p:cNvSpPr>
                <a:spLocks noChangeShapeType="1"/>
              </p:cNvSpPr>
              <p:nvPr/>
            </p:nvSpPr>
            <p:spPr bwMode="auto">
              <a:xfrm>
                <a:off x="1661882" y="1698241"/>
                <a:ext cx="1587" cy="2286000"/>
              </a:xfrm>
              <a:prstGeom prst="line">
                <a:avLst/>
              </a:prstGeom>
              <a:noFill/>
              <a:ln w="12700" cap="sq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lIns="45720" tIns="27432" rIns="45720" bIns="27432" anchor="ctr"/>
              <a:lstStyle/>
              <a:p>
                <a:endParaRPr lang="en-US"/>
              </a:p>
            </p:txBody>
          </p:sp>
          <p:sp>
            <p:nvSpPr>
              <p:cNvPr id="4151" name="Text Box 55"/>
              <p:cNvSpPr txBox="1">
                <a:spLocks noChangeArrowheads="1"/>
              </p:cNvSpPr>
              <p:nvPr/>
            </p:nvSpPr>
            <p:spPr bwMode="auto">
              <a:xfrm>
                <a:off x="2287357" y="2201478"/>
                <a:ext cx="407987" cy="3841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lIns="96653" tIns="48326" rIns="96653" bIns="48326">
                <a:spAutoFit/>
              </a:bodyPr>
              <a:lstStyle/>
              <a:p>
                <a:pPr defTabSz="966788">
                  <a:spcBef>
                    <a:spcPct val="50000"/>
                  </a:spcBef>
                </a:pPr>
                <a:endParaRPr lang="en-US" sz="1900" b="1">
                  <a:cs typeface="Arial" charset="0"/>
                </a:endParaRPr>
              </a:p>
            </p:txBody>
          </p:sp>
          <p:sp>
            <p:nvSpPr>
              <p:cNvPr id="4152" name="Rectangle 56"/>
              <p:cNvSpPr>
                <a:spLocks noChangeArrowheads="1"/>
              </p:cNvSpPr>
              <p:nvPr/>
            </p:nvSpPr>
            <p:spPr bwMode="auto">
              <a:xfrm>
                <a:off x="2200044" y="2164966"/>
                <a:ext cx="528638" cy="447675"/>
              </a:xfrm>
              <a:prstGeom prst="rect">
                <a:avLst/>
              </a:prstGeom>
              <a:solidFill>
                <a:srgbClr val="FFFF00"/>
              </a:solidFill>
              <a:ln w="9525">
                <a:solidFill>
                  <a:schemeClr val="folHlink"/>
                </a:solidFill>
                <a:miter lim="800000"/>
                <a:headEnd/>
                <a:tailEnd/>
              </a:ln>
              <a:effectLst/>
            </p:spPr>
            <p:txBody>
              <a:bodyPr lIns="45706" tIns="27423" rIns="45706" bIns="27423" anchor="ctr"/>
              <a:lstStyle/>
              <a:p>
                <a:pPr algn="ctr" defTabSz="966788">
                  <a:spcBef>
                    <a:spcPct val="50000"/>
                  </a:spcBef>
                  <a:buFontTx/>
                  <a:buChar char="•"/>
                </a:pPr>
                <a:endParaRPr lang="en-US" sz="2800" b="1"/>
              </a:p>
            </p:txBody>
          </p:sp>
          <p:sp>
            <p:nvSpPr>
              <p:cNvPr id="4153" name="Rectangle 57"/>
              <p:cNvSpPr>
                <a:spLocks noChangeArrowheads="1"/>
              </p:cNvSpPr>
              <p:nvPr/>
            </p:nvSpPr>
            <p:spPr bwMode="auto">
              <a:xfrm>
                <a:off x="2200044" y="1698241"/>
                <a:ext cx="536575" cy="455612"/>
              </a:xfrm>
              <a:prstGeom prst="rect">
                <a:avLst/>
              </a:prstGeom>
              <a:solidFill>
                <a:srgbClr val="FFFF00"/>
              </a:solidFill>
              <a:ln w="9525">
                <a:solidFill>
                  <a:schemeClr val="folHlink"/>
                </a:solidFill>
                <a:miter lim="800000"/>
                <a:headEnd/>
                <a:tailEnd/>
              </a:ln>
              <a:effectLst/>
            </p:spPr>
            <p:txBody>
              <a:bodyPr lIns="45706" tIns="27423" rIns="45706" bIns="27423" anchor="ctr"/>
              <a:lstStyle/>
              <a:p>
                <a:pPr algn="ctr" defTabSz="966788">
                  <a:spcBef>
                    <a:spcPct val="20000"/>
                  </a:spcBef>
                  <a:buFontTx/>
                  <a:buChar char="•"/>
                </a:pPr>
                <a:endParaRPr lang="en-US" sz="2400">
                  <a:solidFill>
                    <a:schemeClr val="bg2"/>
                  </a:solidFill>
                  <a:latin typeface="Arial Black" pitchFamily="34" charset="0"/>
                </a:endParaRPr>
              </a:p>
            </p:txBody>
          </p:sp>
          <p:sp>
            <p:nvSpPr>
              <p:cNvPr id="4154" name="Rectangle 58"/>
              <p:cNvSpPr>
                <a:spLocks noChangeArrowheads="1"/>
              </p:cNvSpPr>
              <p:nvPr/>
            </p:nvSpPr>
            <p:spPr bwMode="auto">
              <a:xfrm>
                <a:off x="2736619" y="2153853"/>
                <a:ext cx="530225" cy="458788"/>
              </a:xfrm>
              <a:prstGeom prst="rect">
                <a:avLst/>
              </a:prstGeom>
              <a:solidFill>
                <a:srgbClr val="FFFF00"/>
              </a:solidFill>
              <a:ln w="9525">
                <a:solidFill>
                  <a:schemeClr val="folHlink"/>
                </a:solidFill>
                <a:miter lim="800000"/>
                <a:headEnd/>
                <a:tailEnd/>
              </a:ln>
              <a:effectLst/>
            </p:spPr>
            <p:txBody>
              <a:bodyPr lIns="45706" tIns="27423" rIns="45706" bIns="27423" anchor="ctr"/>
              <a:lstStyle/>
              <a:p>
                <a:pPr algn="ctr" defTabSz="966788">
                  <a:spcBef>
                    <a:spcPct val="20000"/>
                  </a:spcBef>
                  <a:buFontTx/>
                  <a:buChar char="•"/>
                </a:pPr>
                <a:endParaRPr lang="en-US" sz="2800" b="1">
                  <a:solidFill>
                    <a:schemeClr val="tx2"/>
                  </a:solidFill>
                </a:endParaRPr>
              </a:p>
            </p:txBody>
          </p:sp>
          <p:sp>
            <p:nvSpPr>
              <p:cNvPr id="4155" name="Oval 59"/>
              <p:cNvSpPr>
                <a:spLocks noChangeArrowheads="1"/>
              </p:cNvSpPr>
              <p:nvPr/>
            </p:nvSpPr>
            <p:spPr bwMode="auto">
              <a:xfrm>
                <a:off x="1691813" y="1695065"/>
                <a:ext cx="433394" cy="453085"/>
              </a:xfrm>
              <a:prstGeom prst="ellipse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tIns="0" anchor="ctr"/>
              <a:lstStyle/>
              <a:p>
                <a:pPr algn="ctr"/>
                <a:r>
                  <a:rPr lang="en-US" sz="2000">
                    <a:cs typeface="Arial" charset="0"/>
                  </a:rPr>
                  <a:t>(1)</a:t>
                </a:r>
              </a:p>
            </p:txBody>
          </p:sp>
          <p:sp>
            <p:nvSpPr>
              <p:cNvPr id="4179" name="Oval 83"/>
              <p:cNvSpPr>
                <a:spLocks noChangeArrowheads="1"/>
              </p:cNvSpPr>
              <p:nvPr/>
            </p:nvSpPr>
            <p:spPr bwMode="auto">
              <a:xfrm>
                <a:off x="3882000" y="2016376"/>
                <a:ext cx="373063" cy="706437"/>
              </a:xfrm>
              <a:prstGeom prst="ellipse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 wrap="none" tIns="0" anchor="ctr"/>
              <a:lstStyle/>
              <a:p>
                <a:pPr algn="ctr"/>
                <a:r>
                  <a:rPr lang="en-US" sz="2000">
                    <a:cs typeface="Arial" charset="0"/>
                  </a:rPr>
                  <a:t>(2)</a:t>
                </a:r>
              </a:p>
            </p:txBody>
          </p:sp>
        </p:grpSp>
        <p:sp>
          <p:nvSpPr>
            <p:cNvPr id="11" name="Oval 59">
              <a:extLst>
                <a:ext uri="{FF2B5EF4-FFF2-40B4-BE49-F238E27FC236}">
                  <a16:creationId xmlns:a16="http://schemas.microsoft.com/office/drawing/2014/main" id="{381D73C5-723D-F609-E25A-8E3100284F4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57020" y="2993878"/>
              <a:ext cx="433394" cy="870441"/>
            </a:xfrm>
            <a:prstGeom prst="ellipse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tIns="0" anchor="ctr"/>
            <a:lstStyle/>
            <a:p>
              <a:pPr algn="ctr"/>
              <a:r>
                <a:rPr lang="en-US" sz="2000" dirty="0">
                  <a:cs typeface="Arial" charset="0"/>
                </a:rPr>
                <a:t>(3)</a:t>
              </a:r>
            </a:p>
          </p:txBody>
        </p:sp>
        <p:sp>
          <p:nvSpPr>
            <p:cNvPr id="12" name="Oval 59">
              <a:extLst>
                <a:ext uri="{FF2B5EF4-FFF2-40B4-BE49-F238E27FC236}">
                  <a16:creationId xmlns:a16="http://schemas.microsoft.com/office/drawing/2014/main" id="{7F407CAC-7D41-67F8-1B2D-0369F786C56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1242" y="3534798"/>
              <a:ext cx="433394" cy="453085"/>
            </a:xfrm>
            <a:prstGeom prst="ellipse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tIns="0" anchor="ctr"/>
            <a:lstStyle/>
            <a:p>
              <a:pPr algn="ctr"/>
              <a:r>
                <a:rPr lang="en-US" sz="2000" dirty="0">
                  <a:cs typeface="Arial" charset="0"/>
                </a:rPr>
                <a:t>(4)</a:t>
              </a:r>
            </a:p>
          </p:txBody>
        </p:sp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id="{ED1B73A9-59B6-6F28-2B68-BFB038700CE3}"/>
                </a:ext>
              </a:extLst>
            </p:cNvPr>
            <p:cNvCxnSpPr>
              <a:stCxn id="4179" idx="3"/>
            </p:cNvCxnSpPr>
            <p:nvPr/>
          </p:nvCxnSpPr>
          <p:spPr>
            <a:xfrm flipH="1">
              <a:off x="2154636" y="2619358"/>
              <a:ext cx="1781998" cy="1002933"/>
            </a:xfrm>
            <a:prstGeom prst="straightConnector1">
              <a:avLst/>
            </a:prstGeom>
            <a:ln>
              <a:solidFill>
                <a:srgbClr val="00206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Arrow Connector 15">
              <a:extLst>
                <a:ext uri="{FF2B5EF4-FFF2-40B4-BE49-F238E27FC236}">
                  <a16:creationId xmlns:a16="http://schemas.microsoft.com/office/drawing/2014/main" id="{9267D2CF-171C-6D44-B9B9-578387B8DA53}"/>
                </a:ext>
              </a:extLst>
            </p:cNvPr>
            <p:cNvCxnSpPr>
              <a:cxnSpLocks/>
              <a:endCxn id="11" idx="0"/>
            </p:cNvCxnSpPr>
            <p:nvPr/>
          </p:nvCxnSpPr>
          <p:spPr>
            <a:xfrm>
              <a:off x="4071707" y="2730341"/>
              <a:ext cx="2010" cy="263537"/>
            </a:xfrm>
            <a:prstGeom prst="straightConnector1">
              <a:avLst/>
            </a:prstGeom>
            <a:ln>
              <a:solidFill>
                <a:srgbClr val="00206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id="{6372C2D7-0FB3-B608-E6A3-7679F589C689}"/>
              </a:ext>
            </a:extLst>
          </p:cNvPr>
          <p:cNvSpPr txBox="1"/>
          <p:nvPr/>
        </p:nvSpPr>
        <p:spPr>
          <a:xfrm>
            <a:off x="1688131" y="2164425"/>
            <a:ext cx="9144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002060"/>
                </a:solidFill>
              </a:rPr>
              <a:t>Observed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850B1E5-0EDA-1D2B-BC4F-00967A17CC9A}"/>
              </a:ext>
            </a:extLst>
          </p:cNvPr>
          <p:cNvSpPr txBox="1"/>
          <p:nvPr/>
        </p:nvSpPr>
        <p:spPr>
          <a:xfrm>
            <a:off x="2993683" y="1694952"/>
            <a:ext cx="143942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002060"/>
                </a:solidFill>
              </a:rPr>
              <a:t>Worst Credible</a:t>
            </a:r>
          </a:p>
        </p:txBody>
      </p:sp>
      <p:pic>
        <p:nvPicPr>
          <p:cNvPr id="17" name="Picture 16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96F84168-A91F-C2C8-BF40-5403438B86EC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599" y="163062"/>
            <a:ext cx="1486968" cy="330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610080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477323" y="1639498"/>
            <a:ext cx="4741658" cy="261610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173038" indent="-173038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461963" indent="-174625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38238" indent="-219075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173038" marR="0" lvl="0" indent="-173038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Pct val="150000"/>
              <a:buFontTx/>
              <a:buNone/>
              <a:tabLst/>
              <a:defRPr/>
            </a:pPr>
            <a:r>
              <a:rPr kumimoji="0" lang="en-US" altLang="en-US" sz="18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Observation</a:t>
            </a:r>
          </a:p>
          <a:p>
            <a:pPr marL="461963" marR="0" lvl="1" indent="-174625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Pct val="80000"/>
              <a:buFont typeface="Arial" pitchFamily="34" charset="0"/>
              <a:buChar char="•"/>
              <a:tabLst/>
              <a:defRPr/>
            </a:pPr>
            <a:r>
              <a:rPr kumimoji="0" lang="en-US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Leading edge insulator wedge-shift has occurred on static test motors -1 and -2</a:t>
            </a:r>
          </a:p>
          <a:p>
            <a:pPr marL="461963" marR="0" lvl="1" indent="-174625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Pct val="80000"/>
              <a:buFont typeface="Arial" pitchFamily="34" charset="0"/>
              <a:buChar char="•"/>
              <a:tabLst/>
              <a:defRPr/>
            </a:pPr>
            <a:r>
              <a:rPr kumimoji="0" lang="en-US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No performance anomalies occurred</a:t>
            </a:r>
          </a:p>
          <a:p>
            <a:pPr marL="173038" marR="0" lvl="0" indent="-173038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Concern</a:t>
            </a:r>
          </a:p>
          <a:p>
            <a:pPr marL="461963" marR="0" lvl="1" indent="-174625" algn="l" defTabSz="4572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Pct val="80000"/>
              <a:buFont typeface="Arial" pitchFamily="34" charset="0"/>
              <a:buChar char="•"/>
              <a:tabLst/>
              <a:defRPr/>
            </a:pPr>
            <a:r>
              <a:rPr kumimoji="0" lang="en-US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Nozzle is not performing as designed, and technical understanding of phenomenon is not 100% solid</a:t>
            </a: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/>
        </p:nvGraphicFramePr>
        <p:xfrm>
          <a:off x="5382884" y="1604514"/>
          <a:ext cx="3329796" cy="2458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Photo Editor Photo" r:id="rId3" imgW="6095238" imgH="4571429" progId="">
                  <p:embed/>
                </p:oleObj>
              </mc:Choice>
              <mc:Fallback>
                <p:oleObj name="Photo Editor Photo" r:id="rId3" imgW="6095238" imgH="4571429" progId="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82884" y="1604514"/>
                        <a:ext cx="3329796" cy="24580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ext Box 12"/>
          <p:cNvSpPr txBox="1">
            <a:spLocks noChangeArrowheads="1"/>
          </p:cNvSpPr>
          <p:nvPr/>
        </p:nvSpPr>
        <p:spPr bwMode="auto">
          <a:xfrm>
            <a:off x="7069348" y="2611029"/>
            <a:ext cx="1683410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Wedge that Moved</a:t>
            </a:r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 bwMode="gray">
          <a:xfrm>
            <a:off x="337866" y="693874"/>
            <a:ext cx="7192993" cy="51752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2200" b="1" kern="1200">
                <a:solidFill>
                  <a:schemeClr val="tx1"/>
                </a:solidFill>
                <a:latin typeface="Times New Roman" pitchFamily="18" charset="0"/>
                <a:ea typeface="+mj-ea"/>
                <a:cs typeface="Times New Roman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9F9F9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Nozzle Wedge Shift Issue</a:t>
            </a:r>
            <a:endParaRPr kumimoji="0" lang="en-US" altLang="en-US" sz="2200" b="1" i="0" u="none" strike="noStrike" kern="1200" cap="none" spc="0" normalizeH="0" baseline="0" noProof="0" dirty="0">
              <a:ln>
                <a:noFill/>
              </a:ln>
              <a:solidFill>
                <a:srgbClr val="F9F9F9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91706" y="4488156"/>
            <a:ext cx="8272732" cy="1912644"/>
          </a:xfrm>
          <a:prstGeom prst="rect">
            <a:avLst/>
          </a:prstGeom>
          <a:solidFill>
            <a:srgbClr val="FFFFCC"/>
          </a:solidFill>
          <a:ln>
            <a:solidFill>
              <a:srgbClr val="006DB1"/>
            </a:solidFill>
          </a:ln>
        </p:spPr>
        <p:txBody>
          <a:bodyPr wrap="square" lIns="0" tIns="0" rIns="0" bIns="0" rtlCol="0">
            <a:spAutoFit/>
          </a:bodyPr>
          <a:lstStyle/>
          <a:p>
            <a:pPr marL="285750" marR="0" lvl="0" indent="-225425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Two static test nozzles worked, but performance did not meet design intent</a:t>
            </a:r>
          </a:p>
          <a:p>
            <a:pPr marL="285750" marR="0" lvl="0" indent="-225425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Design Team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concluded that the risk of nozzle failure was low, and </a:t>
            </a:r>
            <a:r>
              <a:rPr kumimoji="0" lang="en-US" sz="2000" b="0" i="1" u="none" strike="noStrike" kern="1200" cap="none" spc="0" normalizeH="0" baseline="0" noProof="0" dirty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recommended that the program proceed without modification</a:t>
            </a:r>
          </a:p>
          <a:p>
            <a:pPr marL="285750" marR="0" lvl="0" indent="-225425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1" i="1" u="none" strike="noStrike" kern="1200" cap="none" spc="0" normalizeH="0" baseline="0" noProof="0" dirty="0">
                <a:ln>
                  <a:noFill/>
                </a:ln>
                <a:solidFill>
                  <a:srgbClr val="B9700F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After seeing the 7 Elements Risk Assessment, Management found the risk to be unacceptable</a:t>
            </a:r>
          </a:p>
          <a:p>
            <a:pPr marL="742950" marR="0" lvl="1" indent="-225425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nozzle was successfully redesigned</a:t>
            </a:r>
          </a:p>
        </p:txBody>
      </p:sp>
      <p:sp>
        <p:nvSpPr>
          <p:cNvPr id="8" name="Date Placeholder 2">
            <a:extLst>
              <a:ext uri="{FF2B5EF4-FFF2-40B4-BE49-F238E27FC236}">
                <a16:creationId xmlns:a16="http://schemas.microsoft.com/office/drawing/2014/main" id="{4B8942DA-83A7-324F-9FA8-A64317B47B0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555552"/>
            <a:ext cx="2057400" cy="286244"/>
          </a:xfrm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12A79E2-1B48-42D8-BAFC-84019BDD515E}" type="datetime1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F9F9F9"/>
                </a:solidFill>
                <a:effectLst/>
                <a:uLnTx/>
                <a:uFillTx/>
                <a:latin typeface="Tw Cen MT Condensed" panose="020B0606020104020203" pitchFamily="34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12/7/2022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F9F9F9"/>
              </a:solidFill>
              <a:effectLst/>
              <a:uLnTx/>
              <a:uFillTx/>
              <a:latin typeface="Tw Cen MT Condensed" panose="020B0606020104020203" pitchFamily="34" charset="0"/>
              <a:ea typeface="+mn-ea"/>
              <a:cs typeface="+mn-cs"/>
            </a:endParaRPr>
          </a:p>
        </p:txBody>
      </p:sp>
      <p:sp>
        <p:nvSpPr>
          <p:cNvPr id="11" name="Slide Number Placeholder 4">
            <a:extLst>
              <a:ext uri="{FF2B5EF4-FFF2-40B4-BE49-F238E27FC236}">
                <a16:creationId xmlns:a16="http://schemas.microsoft.com/office/drawing/2014/main" id="{46309DA5-AC58-504C-9B48-67FF574F5F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555552"/>
            <a:ext cx="2057400" cy="286244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A9F85A-B0EB-4EE7-8A19-3E7722CDE656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F9F9F9"/>
                </a:solidFill>
                <a:effectLst/>
                <a:uLnTx/>
                <a:uFillTx/>
                <a:latin typeface="Tw Cen MT Condensed" panose="020B0606020104020203" pitchFamily="34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F9F9F9"/>
              </a:solidFill>
              <a:effectLst/>
              <a:uLnTx/>
              <a:uFillTx/>
              <a:latin typeface="Tw Cen MT Condensed" panose="020B0606020104020203" pitchFamily="34" charset="0"/>
              <a:ea typeface="+mn-ea"/>
              <a:cs typeface="+mn-cs"/>
            </a:endParaRPr>
          </a:p>
        </p:txBody>
      </p:sp>
      <p:pic>
        <p:nvPicPr>
          <p:cNvPr id="2" name="Picture 1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10D73851-3096-0F22-269B-104A96136CFA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866" y="130557"/>
            <a:ext cx="1486968" cy="330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433662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2"/>
          <p:cNvSpPr>
            <a:spLocks noGrp="1" noChangeArrowheads="1"/>
          </p:cNvSpPr>
          <p:nvPr>
            <p:ph type="body" sz="half" idx="1"/>
          </p:nvPr>
        </p:nvSpPr>
        <p:spPr>
          <a:xfrm>
            <a:off x="508000" y="1406106"/>
            <a:ext cx="8313738" cy="5098211"/>
          </a:xfrm>
          <a:solidFill>
            <a:srgbClr val="99CCFF"/>
          </a:solidFill>
          <a:ln>
            <a:solidFill>
              <a:schemeClr val="tx1"/>
            </a:solidFill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ts val="0"/>
              </a:spcBef>
              <a:spcAft>
                <a:spcPts val="500"/>
              </a:spcAft>
              <a:buClr>
                <a:schemeClr val="folHlink"/>
              </a:buClr>
            </a:pPr>
            <a:r>
              <a:rPr lang="en-US" sz="2000" dirty="0"/>
              <a:t>Solid technical understanding</a:t>
            </a:r>
            <a:r>
              <a:rPr lang="en-US" sz="1800" dirty="0"/>
              <a:t>?</a:t>
            </a:r>
            <a:endParaRPr lang="en-US" sz="1800" dirty="0">
              <a:solidFill>
                <a:srgbClr val="CC0000"/>
              </a:solidFill>
            </a:endParaRPr>
          </a:p>
          <a:p>
            <a:pPr marL="703263" lvl="1" indent="-304800">
              <a:lnSpc>
                <a:spcPct val="90000"/>
              </a:lnSpc>
              <a:spcBef>
                <a:spcPts val="0"/>
              </a:spcBef>
              <a:spcAft>
                <a:spcPts val="500"/>
              </a:spcAft>
              <a:buClr>
                <a:schemeClr val="folHlink"/>
              </a:buClr>
            </a:pPr>
            <a:r>
              <a:rPr lang="en-US" sz="1600" dirty="0"/>
              <a:t>Poor physics-based understanding.  Current models do not predict wedge shifting phenomena.</a:t>
            </a:r>
          </a:p>
          <a:p>
            <a:pPr marL="342900" indent="-342900">
              <a:lnSpc>
                <a:spcPct val="90000"/>
              </a:lnSpc>
              <a:spcBef>
                <a:spcPts val="0"/>
              </a:spcBef>
              <a:spcAft>
                <a:spcPts val="500"/>
              </a:spcAft>
              <a:buClr>
                <a:schemeClr val="folHlink"/>
              </a:buClr>
            </a:pPr>
            <a:r>
              <a:rPr lang="en-US" sz="2000" dirty="0"/>
              <a:t>Condition relative to experience base (flight or test)?</a:t>
            </a:r>
          </a:p>
          <a:p>
            <a:pPr marL="703263" lvl="1" indent="-304800">
              <a:lnSpc>
                <a:spcPct val="90000"/>
              </a:lnSpc>
              <a:spcBef>
                <a:spcPts val="0"/>
              </a:spcBef>
              <a:spcAft>
                <a:spcPts val="500"/>
              </a:spcAft>
              <a:buClr>
                <a:schemeClr val="folHlink"/>
              </a:buClr>
            </a:pPr>
            <a:r>
              <a:rPr lang="en-US" sz="1600" dirty="0"/>
              <a:t>FT-2 delaminations are bounded by conditions tested in SFT-1 and SFT-2</a:t>
            </a:r>
            <a:endParaRPr lang="en-US" sz="1600" i="1" dirty="0"/>
          </a:p>
          <a:p>
            <a:pPr marL="342900" indent="-342900">
              <a:lnSpc>
                <a:spcPct val="90000"/>
              </a:lnSpc>
              <a:spcBef>
                <a:spcPts val="0"/>
              </a:spcBef>
              <a:spcAft>
                <a:spcPts val="500"/>
              </a:spcAft>
              <a:buClr>
                <a:schemeClr val="folHlink"/>
              </a:buClr>
            </a:pPr>
            <a:r>
              <a:rPr lang="en-US" sz="2000" dirty="0"/>
              <a:t>Margins understood</a:t>
            </a:r>
            <a:r>
              <a:rPr lang="en-US" sz="1800" dirty="0"/>
              <a:t>?</a:t>
            </a:r>
          </a:p>
          <a:p>
            <a:pPr marL="703263" lvl="1" indent="-304800">
              <a:lnSpc>
                <a:spcPct val="90000"/>
              </a:lnSpc>
              <a:spcBef>
                <a:spcPts val="0"/>
              </a:spcBef>
              <a:spcAft>
                <a:spcPts val="500"/>
              </a:spcAft>
              <a:buClr>
                <a:schemeClr val="folHlink"/>
              </a:buClr>
            </a:pPr>
            <a:r>
              <a:rPr lang="en-US" sz="1600" dirty="0"/>
              <a:t>Design intent is to have the ablative rings remain bonded.  Wedgeout conditions are much less robust, and consequences are difficult to predict</a:t>
            </a:r>
            <a:endParaRPr lang="en-US" sz="1600" i="1" dirty="0"/>
          </a:p>
          <a:p>
            <a:pPr marL="342900" indent="-342900">
              <a:lnSpc>
                <a:spcPct val="90000"/>
              </a:lnSpc>
              <a:spcBef>
                <a:spcPts val="0"/>
              </a:spcBef>
              <a:spcAft>
                <a:spcPts val="500"/>
              </a:spcAft>
              <a:buClr>
                <a:schemeClr val="folHlink"/>
              </a:buClr>
            </a:pPr>
            <a:r>
              <a:rPr lang="en-US" sz="2000" dirty="0"/>
              <a:t>Bounding case established or condition self-limiting?</a:t>
            </a:r>
          </a:p>
          <a:p>
            <a:pPr marL="703263" lvl="1" indent="-304800">
              <a:lnSpc>
                <a:spcPct val="90000"/>
              </a:lnSpc>
              <a:spcBef>
                <a:spcPts val="0"/>
              </a:spcBef>
              <a:spcAft>
                <a:spcPts val="500"/>
              </a:spcAft>
              <a:buClr>
                <a:schemeClr val="folHlink"/>
              </a:buClr>
            </a:pPr>
            <a:r>
              <a:rPr lang="en-US" sz="1600" dirty="0"/>
              <a:t>Credible (possible) cases evaluated that result in nozzle failure</a:t>
            </a:r>
          </a:p>
          <a:p>
            <a:pPr marL="1046163" lvl="2" indent="-304800">
              <a:lnSpc>
                <a:spcPct val="90000"/>
              </a:lnSpc>
              <a:spcBef>
                <a:spcPts val="0"/>
              </a:spcBef>
              <a:spcAft>
                <a:spcPts val="500"/>
              </a:spcAft>
              <a:buClr>
                <a:schemeClr val="folHlink"/>
              </a:buClr>
            </a:pPr>
            <a:r>
              <a:rPr lang="en-US" sz="1400" dirty="0"/>
              <a:t>Ejection of a 360-degree wedge</a:t>
            </a:r>
          </a:p>
          <a:p>
            <a:pPr marL="1046163" lvl="2" indent="-304800">
              <a:lnSpc>
                <a:spcPct val="90000"/>
              </a:lnSpc>
              <a:spcBef>
                <a:spcPts val="0"/>
              </a:spcBef>
              <a:spcAft>
                <a:spcPts val="500"/>
              </a:spcAft>
              <a:buClr>
                <a:schemeClr val="folHlink"/>
              </a:buClr>
            </a:pPr>
            <a:r>
              <a:rPr lang="en-US" sz="1400" dirty="0"/>
              <a:t>Hot gas flow between the ablative ring and the metal housing</a:t>
            </a:r>
          </a:p>
          <a:p>
            <a:pPr marL="342900" indent="-342900">
              <a:lnSpc>
                <a:spcPct val="90000"/>
              </a:lnSpc>
              <a:spcBef>
                <a:spcPts val="0"/>
              </a:spcBef>
              <a:spcAft>
                <a:spcPts val="500"/>
              </a:spcAft>
              <a:buClr>
                <a:schemeClr val="folHlink"/>
              </a:buClr>
            </a:pPr>
            <a:r>
              <a:rPr lang="en-US" sz="2000" dirty="0"/>
              <a:t>Assessment based on data, testing and analysis?</a:t>
            </a:r>
          </a:p>
          <a:p>
            <a:pPr marL="703263" lvl="1" indent="-304800">
              <a:lnSpc>
                <a:spcPct val="90000"/>
              </a:lnSpc>
              <a:spcBef>
                <a:spcPts val="0"/>
              </a:spcBef>
              <a:spcAft>
                <a:spcPts val="500"/>
              </a:spcAft>
              <a:buClr>
                <a:schemeClr val="folHlink"/>
              </a:buClr>
            </a:pPr>
            <a:r>
              <a:rPr lang="en-US" sz="1600" dirty="0"/>
              <a:t>Two static test nozzles with more severe initial conditions worked</a:t>
            </a:r>
          </a:p>
          <a:p>
            <a:pPr marL="703263" lvl="1" indent="-304800">
              <a:lnSpc>
                <a:spcPct val="90000"/>
              </a:lnSpc>
              <a:spcBef>
                <a:spcPts val="0"/>
              </a:spcBef>
              <a:spcAft>
                <a:spcPts val="500"/>
              </a:spcAft>
              <a:buClr>
                <a:schemeClr val="folHlink"/>
              </a:buClr>
            </a:pPr>
            <a:r>
              <a:rPr lang="en-US" sz="1600" dirty="0"/>
              <a:t>Risk assessment is largely based on empirical observations and expert judgment</a:t>
            </a:r>
          </a:p>
          <a:p>
            <a:pPr marL="342900" indent="-342900">
              <a:lnSpc>
                <a:spcPct val="90000"/>
              </a:lnSpc>
              <a:spcBef>
                <a:spcPts val="0"/>
              </a:spcBef>
              <a:spcAft>
                <a:spcPts val="500"/>
              </a:spcAft>
              <a:buClr>
                <a:schemeClr val="folHlink"/>
              </a:buClr>
            </a:pPr>
            <a:r>
              <a:rPr lang="en-US" sz="2000" dirty="0"/>
              <a:t>Interactions with other elements or conditions?</a:t>
            </a:r>
          </a:p>
          <a:p>
            <a:pPr marL="703263" lvl="1" indent="-304800">
              <a:lnSpc>
                <a:spcPct val="90000"/>
              </a:lnSpc>
              <a:spcBef>
                <a:spcPts val="0"/>
              </a:spcBef>
              <a:spcAft>
                <a:spcPts val="500"/>
              </a:spcAft>
              <a:buClr>
                <a:schemeClr val="folHlink"/>
              </a:buClr>
            </a:pPr>
            <a:r>
              <a:rPr lang="en-US" sz="1600" dirty="0"/>
              <a:t>None identified</a:t>
            </a:r>
          </a:p>
        </p:txBody>
      </p:sp>
      <p:sp>
        <p:nvSpPr>
          <p:cNvPr id="150531" name="Rectangle 3"/>
          <p:cNvSpPr>
            <a:spLocks noGrp="1" noChangeArrowheads="1"/>
          </p:cNvSpPr>
          <p:nvPr>
            <p:ph type="title"/>
          </p:nvPr>
        </p:nvSpPr>
        <p:spPr>
          <a:xfrm>
            <a:off x="525853" y="575334"/>
            <a:ext cx="5383242" cy="533400"/>
          </a:xfrm>
          <a:noFill/>
          <a:ln/>
        </p:spPr>
        <p:txBody>
          <a:bodyPr/>
          <a:lstStyle/>
          <a:p>
            <a:r>
              <a:rPr lang="en-US" sz="2300" dirty="0">
                <a:solidFill>
                  <a:schemeClr val="bg1"/>
                </a:solidFill>
              </a:rPr>
              <a:t>Nozzle Wedge Shift Risk Assessment:</a:t>
            </a:r>
          </a:p>
        </p:txBody>
      </p:sp>
      <p:sp>
        <p:nvSpPr>
          <p:cNvPr id="150532" name="Oval 4"/>
          <p:cNvSpPr>
            <a:spLocks noChangeArrowheads="1"/>
          </p:cNvSpPr>
          <p:nvPr/>
        </p:nvSpPr>
        <p:spPr bwMode="auto">
          <a:xfrm>
            <a:off x="5878872" y="757206"/>
            <a:ext cx="203200" cy="190500"/>
          </a:xfrm>
          <a:prstGeom prst="ellipse">
            <a:avLst/>
          </a:prstGeom>
          <a:solidFill>
            <a:srgbClr val="CC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4148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0533" name="Oval 5"/>
          <p:cNvSpPr>
            <a:spLocks noChangeArrowheads="1"/>
          </p:cNvSpPr>
          <p:nvPr/>
        </p:nvSpPr>
        <p:spPr bwMode="auto">
          <a:xfrm>
            <a:off x="3892969" y="1496594"/>
            <a:ext cx="203200" cy="190500"/>
          </a:xfrm>
          <a:prstGeom prst="ellipse">
            <a:avLst/>
          </a:prstGeom>
          <a:solidFill>
            <a:srgbClr val="CC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4148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0534" name="Oval 6"/>
          <p:cNvSpPr>
            <a:spLocks noChangeArrowheads="1"/>
          </p:cNvSpPr>
          <p:nvPr/>
        </p:nvSpPr>
        <p:spPr bwMode="auto">
          <a:xfrm>
            <a:off x="6223390" y="2317541"/>
            <a:ext cx="203200" cy="190500"/>
          </a:xfrm>
          <a:prstGeom prst="ellipse">
            <a:avLst/>
          </a:prstGeom>
          <a:solidFill>
            <a:srgbClr val="00FF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4148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0535" name="Oval 7"/>
          <p:cNvSpPr>
            <a:spLocks noChangeArrowheads="1"/>
          </p:cNvSpPr>
          <p:nvPr/>
        </p:nvSpPr>
        <p:spPr bwMode="auto">
          <a:xfrm>
            <a:off x="2878108" y="2951103"/>
            <a:ext cx="203200" cy="190500"/>
          </a:xfrm>
          <a:prstGeom prst="ellipse">
            <a:avLst/>
          </a:prstGeom>
          <a:solidFill>
            <a:srgbClr val="FFFF99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4148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0536" name="Oval 8"/>
          <p:cNvSpPr>
            <a:spLocks noChangeArrowheads="1"/>
          </p:cNvSpPr>
          <p:nvPr/>
        </p:nvSpPr>
        <p:spPr bwMode="auto">
          <a:xfrm>
            <a:off x="6195174" y="3795174"/>
            <a:ext cx="203200" cy="190500"/>
          </a:xfrm>
          <a:prstGeom prst="ellipse">
            <a:avLst/>
          </a:prstGeom>
          <a:solidFill>
            <a:srgbClr val="CC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4148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0537" name="Oval 9"/>
          <p:cNvSpPr>
            <a:spLocks noChangeArrowheads="1"/>
          </p:cNvSpPr>
          <p:nvPr/>
        </p:nvSpPr>
        <p:spPr bwMode="auto">
          <a:xfrm>
            <a:off x="5779100" y="4907532"/>
            <a:ext cx="203200" cy="1905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4148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0538" name="Oval 10"/>
          <p:cNvSpPr>
            <a:spLocks noChangeArrowheads="1"/>
          </p:cNvSpPr>
          <p:nvPr/>
        </p:nvSpPr>
        <p:spPr bwMode="auto">
          <a:xfrm>
            <a:off x="5702599" y="5821183"/>
            <a:ext cx="203200" cy="190500"/>
          </a:xfrm>
          <a:prstGeom prst="ellipse">
            <a:avLst/>
          </a:prstGeom>
          <a:solidFill>
            <a:srgbClr val="00FF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4148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Date Placeholder 2">
            <a:extLst>
              <a:ext uri="{FF2B5EF4-FFF2-40B4-BE49-F238E27FC236}">
                <a16:creationId xmlns:a16="http://schemas.microsoft.com/office/drawing/2014/main" id="{588AFBD0-07CA-2F44-B0D7-51FEC7D6F08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555552"/>
            <a:ext cx="2057400" cy="286244"/>
          </a:xfrm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12A79E2-1B48-42D8-BAFC-84019BDD515E}" type="datetime1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F9F9F9"/>
                </a:solidFill>
                <a:effectLst/>
                <a:uLnTx/>
                <a:uFillTx/>
                <a:latin typeface="Tw Cen MT Condensed" panose="020B0606020104020203" pitchFamily="34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12/7/2022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F9F9F9"/>
              </a:solidFill>
              <a:effectLst/>
              <a:uLnTx/>
              <a:uFillTx/>
              <a:latin typeface="Tw Cen MT Condensed" panose="020B0606020104020203" pitchFamily="34" charset="0"/>
              <a:ea typeface="+mn-ea"/>
              <a:cs typeface="+mn-cs"/>
            </a:endParaRPr>
          </a:p>
        </p:txBody>
      </p:sp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6DC285C7-8519-7B49-9801-7A03A95C59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555552"/>
            <a:ext cx="2057400" cy="286244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A9F85A-B0EB-4EE7-8A19-3E7722CDE656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F9F9F9"/>
                </a:solidFill>
                <a:effectLst/>
                <a:uLnTx/>
                <a:uFillTx/>
                <a:latin typeface="Tw Cen MT Condensed" panose="020B0606020104020203" pitchFamily="34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F9F9F9"/>
              </a:solidFill>
              <a:effectLst/>
              <a:uLnTx/>
              <a:uFillTx/>
              <a:latin typeface="Tw Cen MT Condensed" panose="020B0606020104020203" pitchFamily="34" charset="0"/>
              <a:ea typeface="+mn-ea"/>
              <a:cs typeface="+mn-cs"/>
            </a:endParaRPr>
          </a:p>
        </p:txBody>
      </p:sp>
      <p:pic>
        <p:nvPicPr>
          <p:cNvPr id="2" name="Picture 1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DFCCE4D2-B573-9FA5-8CF2-488A4DD8756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382" y="131314"/>
            <a:ext cx="1486968" cy="330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030515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2"/>
          <p:cNvSpPr>
            <a:spLocks noGrp="1" noChangeArrowheads="1"/>
          </p:cNvSpPr>
          <p:nvPr>
            <p:ph type="title"/>
          </p:nvPr>
        </p:nvSpPr>
        <p:spPr>
          <a:xfrm>
            <a:off x="295398" y="594831"/>
            <a:ext cx="5595938" cy="722312"/>
          </a:xfrm>
          <a:noFill/>
          <a:ln/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Nozzle Risk Assessment</a:t>
            </a:r>
          </a:p>
        </p:txBody>
      </p:sp>
      <p:sp>
        <p:nvSpPr>
          <p:cNvPr id="151555" name="Text Box 3"/>
          <p:cNvSpPr txBox="1">
            <a:spLocks noChangeArrowheads="1"/>
          </p:cNvSpPr>
          <p:nvPr/>
        </p:nvSpPr>
        <p:spPr bwMode="auto">
          <a:xfrm>
            <a:off x="449262" y="1569919"/>
            <a:ext cx="3194050" cy="4776692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30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sng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Possible Events:</a:t>
            </a:r>
          </a:p>
          <a:p>
            <a:pPr marL="342900" marR="0" lvl="0" indent="-342900" algn="l" defTabSz="4572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ct val="15000"/>
              </a:spcAft>
              <a:buClr>
                <a:srgbClr val="263665"/>
              </a:buClr>
              <a:buSzTx/>
              <a:buFont typeface="Wingdings" pitchFamily="2" charset="2"/>
              <a:buAutoNum type="arabicPeriod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Nozzle experiences minor wedge-out</a:t>
            </a:r>
          </a:p>
          <a:p>
            <a:pPr marL="800100" marR="0" lvl="1" indent="-342900" algn="l" defTabSz="4572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ct val="15000"/>
              </a:spcAft>
              <a:buClr>
                <a:srgbClr val="263665"/>
              </a:buClr>
              <a:buSzPct val="80000"/>
              <a:buFont typeface="Wingdings" pitchFamily="2" charset="2"/>
              <a:buChar char="l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Performance similar to SFT-1 and SFT-2</a:t>
            </a:r>
          </a:p>
          <a:p>
            <a:pPr marL="800100" marR="0" lvl="1" indent="-342900" algn="l" defTabSz="4572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ct val="15000"/>
              </a:spcAft>
              <a:buClr>
                <a:srgbClr val="263665"/>
              </a:buClr>
              <a:buSzPct val="80000"/>
              <a:buFont typeface="Wingdings" pitchFamily="2" charset="2"/>
              <a:buChar char="l"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No impact on motor ballistic performance</a:t>
            </a:r>
          </a:p>
          <a:p>
            <a:pPr marL="342900" marR="0" lvl="0" indent="-342900" algn="l" defTabSz="4572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ct val="15000"/>
              </a:spcAft>
              <a:buClr>
                <a:srgbClr val="263665"/>
              </a:buClr>
              <a:buSzTx/>
              <a:buFont typeface="Wingdings" pitchFamily="2" charset="2"/>
              <a:buAutoNum type="arabicPeriod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Delaminations propagate full circumference within a single ply</a:t>
            </a:r>
          </a:p>
          <a:p>
            <a:pPr marL="800100" marR="0" lvl="1" indent="-342900" algn="l" defTabSz="4572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ct val="15000"/>
              </a:spcAft>
              <a:buClr>
                <a:srgbClr val="263665"/>
              </a:buClr>
              <a:buSzPct val="80000"/>
              <a:buFont typeface="Wingdings" pitchFamily="2" charset="2"/>
              <a:buChar char="l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Entire wedge is ejected</a:t>
            </a:r>
          </a:p>
          <a:p>
            <a:pPr marL="800100" marR="0" lvl="1" indent="-342900" algn="l" defTabSz="4572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ct val="15000"/>
              </a:spcAft>
              <a:buClr>
                <a:srgbClr val="263665"/>
              </a:buClr>
              <a:buSzPct val="80000"/>
              <a:buFont typeface="Wingdings" pitchFamily="2" charset="2"/>
              <a:buChar char="l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Nozzle is destroyed</a:t>
            </a:r>
          </a:p>
          <a:p>
            <a:pPr marL="342900" marR="0" lvl="0" indent="-342900" algn="l" defTabSz="4572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ct val="15000"/>
              </a:spcAft>
              <a:buClr>
                <a:srgbClr val="263665"/>
              </a:buClr>
              <a:buSzTx/>
              <a:buFont typeface="Wingdings" pitchFamily="2" charset="2"/>
              <a:buAutoNum type="arabicPeriod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Small (7 mil) gap between rings allows hot gas flow to the metal housing</a:t>
            </a:r>
          </a:p>
          <a:p>
            <a:pPr marL="800100" marR="0" lvl="1" indent="-342900" algn="l" defTabSz="4572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ct val="15000"/>
              </a:spcAft>
              <a:buClr>
                <a:srgbClr val="263665"/>
              </a:buClr>
              <a:buSzPct val="80000"/>
              <a:buFont typeface="Wingdings" pitchFamily="2" charset="2"/>
              <a:buChar char="l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Nozzle is destroyed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3766240" y="1973502"/>
            <a:ext cx="5091113" cy="3679824"/>
            <a:chOff x="2376" y="671"/>
            <a:chExt cx="3207" cy="2318"/>
          </a:xfrm>
        </p:grpSpPr>
        <p:grpSp>
          <p:nvGrpSpPr>
            <p:cNvPr id="3" name="Group 5"/>
            <p:cNvGrpSpPr>
              <a:grpSpLocks/>
            </p:cNvGrpSpPr>
            <p:nvPr/>
          </p:nvGrpSpPr>
          <p:grpSpPr bwMode="auto">
            <a:xfrm>
              <a:off x="2376" y="671"/>
              <a:ext cx="3207" cy="2318"/>
              <a:chOff x="1558" y="1019"/>
              <a:chExt cx="3239" cy="2341"/>
            </a:xfrm>
          </p:grpSpPr>
          <p:sp>
            <p:nvSpPr>
              <p:cNvPr id="151558" name="Rectangle 6"/>
              <p:cNvSpPr>
                <a:spLocks noChangeArrowheads="1"/>
              </p:cNvSpPr>
              <p:nvPr/>
            </p:nvSpPr>
            <p:spPr bwMode="auto">
              <a:xfrm>
                <a:off x="2192" y="2549"/>
                <a:ext cx="55" cy="9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marL="0" marR="0" lvl="0" indent="0" algn="l" defTabSz="4572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000" b="1" i="0" u="none" strike="noStrike" kern="1200" cap="none" spc="0" normalizeH="0" baseline="0" noProof="0">
                    <a:ln>
                      <a:noFill/>
                    </a:ln>
                    <a:solidFill>
                      <a:srgbClr val="FCF5C5"/>
                    </a:solidFill>
                    <a:effectLst/>
                    <a:uLnTx/>
                    <a:uFillTx/>
                    <a:latin typeface="Arial Narrow" pitchFamily="34" charset="0"/>
                    <a:ea typeface="+mn-ea"/>
                    <a:cs typeface="+mn-cs"/>
                  </a:rPr>
                  <a:t> 1</a:t>
                </a:r>
              </a:p>
            </p:txBody>
          </p:sp>
          <p:sp>
            <p:nvSpPr>
              <p:cNvPr id="151559" name="Rectangle 7"/>
              <p:cNvSpPr>
                <a:spLocks noChangeArrowheads="1"/>
              </p:cNvSpPr>
              <p:nvPr/>
            </p:nvSpPr>
            <p:spPr bwMode="auto">
              <a:xfrm>
                <a:off x="2612" y="2814"/>
                <a:ext cx="45" cy="9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0" tIns="0" rIns="0" bIns="0">
                <a:spAutoFit/>
              </a:bodyPr>
              <a:lstStyle/>
              <a:p>
                <a:pPr marL="0" marR="0" lvl="0" indent="0" algn="l" defTabSz="4572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000" b="1" i="0" u="none" strike="noStrike" kern="1200" cap="none" spc="0" normalizeH="0" baseline="0" noProof="0">
                    <a:ln>
                      <a:noFill/>
                    </a:ln>
                    <a:solidFill>
                      <a:srgbClr val="FCF5C5"/>
                    </a:solidFill>
                    <a:effectLst/>
                    <a:uLnTx/>
                    <a:uFillTx/>
                    <a:latin typeface="Arial Narrow" pitchFamily="34" charset="0"/>
                    <a:ea typeface="+mn-ea"/>
                    <a:cs typeface="+mn-cs"/>
                  </a:rPr>
                  <a:t>1</a:t>
                </a:r>
              </a:p>
            </p:txBody>
          </p:sp>
          <p:sp>
            <p:nvSpPr>
              <p:cNvPr id="151560" name="Rectangle 8"/>
              <p:cNvSpPr>
                <a:spLocks noChangeArrowheads="1"/>
              </p:cNvSpPr>
              <p:nvPr/>
            </p:nvSpPr>
            <p:spPr bwMode="auto">
              <a:xfrm>
                <a:off x="4323" y="2076"/>
                <a:ext cx="474" cy="356"/>
              </a:xfrm>
              <a:prstGeom prst="rect">
                <a:avLst/>
              </a:prstGeom>
              <a:solidFill>
                <a:srgbClr val="FFFF00"/>
              </a:solidFill>
              <a:ln w="9525">
                <a:solidFill>
                  <a:schemeClr val="folHlink"/>
                </a:solidFill>
                <a:miter lim="800000"/>
                <a:headEnd/>
                <a:tailEnd/>
              </a:ln>
              <a:effectLst/>
            </p:spPr>
            <p:txBody>
              <a:bodyPr lIns="43233" tIns="25939" rIns="43233" bIns="25939" anchor="ctr"/>
              <a:lstStyle/>
              <a:p>
                <a:pPr marL="0" marR="0" lvl="0" indent="0" algn="ctr" defTabSz="966788" rtl="0" eaLnBrk="1" fontAlgn="auto" latinLnBrk="0" hangingPunct="1">
                  <a:lnSpc>
                    <a:spcPct val="100000"/>
                  </a:lnSpc>
                  <a:spcBef>
                    <a:spcPct val="10000"/>
                  </a:spcBef>
                  <a:spcAft>
                    <a:spcPct val="10000"/>
                  </a:spcAft>
                  <a:buClr>
                    <a:srgbClr val="304D8D"/>
                  </a:buClr>
                  <a:buSzPct val="80000"/>
                  <a:buFont typeface="Wingdings" pitchFamily="2" charset="2"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Arial Black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51561" name="Rectangle 9"/>
              <p:cNvSpPr>
                <a:spLocks noChangeArrowheads="1"/>
              </p:cNvSpPr>
              <p:nvPr/>
            </p:nvSpPr>
            <p:spPr bwMode="auto">
              <a:xfrm>
                <a:off x="3851" y="2076"/>
                <a:ext cx="472" cy="356"/>
              </a:xfrm>
              <a:prstGeom prst="rect">
                <a:avLst/>
              </a:prstGeom>
              <a:solidFill>
                <a:srgbClr val="FFFF00"/>
              </a:solidFill>
              <a:ln w="9525">
                <a:solidFill>
                  <a:schemeClr val="folHlink"/>
                </a:solidFill>
                <a:miter lim="800000"/>
                <a:headEnd/>
                <a:tailEnd/>
              </a:ln>
              <a:effectLst/>
            </p:spPr>
            <p:txBody>
              <a:bodyPr lIns="43233" tIns="25939" rIns="43233" bIns="25939" anchor="ctr"/>
              <a:lstStyle/>
              <a:p>
                <a:pPr marL="0" marR="0" lvl="0" indent="0" algn="ctr" defTabSz="966788" rtl="0" eaLnBrk="1" fontAlgn="auto" latinLnBrk="0" hangingPunct="1">
                  <a:lnSpc>
                    <a:spcPct val="100000"/>
                  </a:lnSpc>
                  <a:spcBef>
                    <a:spcPct val="10000"/>
                  </a:spcBef>
                  <a:spcAft>
                    <a:spcPct val="10000"/>
                  </a:spcAft>
                  <a:buClr>
                    <a:srgbClr val="304D8D"/>
                  </a:buClr>
                  <a:buSzPct val="80000"/>
                  <a:buFont typeface="Wingdings" pitchFamily="2" charset="2"/>
                  <a:buNone/>
                  <a:tabLst/>
                  <a:defRPr/>
                </a:pPr>
                <a:endParaRPr kumimoji="0" 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00B05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51562" name="Rectangle 10"/>
              <p:cNvSpPr>
                <a:spLocks noChangeArrowheads="1"/>
              </p:cNvSpPr>
              <p:nvPr/>
            </p:nvSpPr>
            <p:spPr bwMode="auto">
              <a:xfrm>
                <a:off x="3383" y="2076"/>
                <a:ext cx="468" cy="356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folHlink"/>
                </a:solidFill>
                <a:miter lim="800000"/>
                <a:headEnd/>
                <a:tailEnd/>
              </a:ln>
              <a:effectLst/>
            </p:spPr>
            <p:txBody>
              <a:bodyPr lIns="43233" tIns="25939" rIns="43233" bIns="25939" anchor="ctr"/>
              <a:lstStyle/>
              <a:p>
                <a:pPr marL="0" marR="0" lvl="0" indent="0" algn="ctr" defTabSz="966788" rtl="0" eaLnBrk="1" fontAlgn="auto" latinLnBrk="0" hangingPunct="1">
                  <a:lnSpc>
                    <a:spcPct val="100000"/>
                  </a:lnSpc>
                  <a:spcBef>
                    <a:spcPct val="10000"/>
                  </a:spcBef>
                  <a:spcAft>
                    <a:spcPct val="10000"/>
                  </a:spcAft>
                  <a:buClr>
                    <a:srgbClr val="304D8D"/>
                  </a:buClr>
                  <a:buSzPct val="80000"/>
                  <a:buFont typeface="Wingdings" pitchFamily="2" charset="2"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9F9F9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51563" name="Rectangle 11"/>
              <p:cNvSpPr>
                <a:spLocks noChangeArrowheads="1"/>
              </p:cNvSpPr>
              <p:nvPr/>
            </p:nvSpPr>
            <p:spPr bwMode="auto">
              <a:xfrm>
                <a:off x="2910" y="2076"/>
                <a:ext cx="471" cy="356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folHlink"/>
                </a:solidFill>
                <a:miter lim="800000"/>
                <a:headEnd/>
                <a:tailEnd/>
              </a:ln>
              <a:effectLst/>
            </p:spPr>
            <p:txBody>
              <a:bodyPr lIns="43233" tIns="25939" rIns="43233" bIns="25939" anchor="ctr"/>
              <a:lstStyle/>
              <a:p>
                <a:pPr marL="0" marR="0" lvl="0" indent="0" algn="ctr" defTabSz="966788" rtl="0" eaLnBrk="1" fontAlgn="auto" latinLnBrk="0" hangingPunct="1">
                  <a:lnSpc>
                    <a:spcPct val="100000"/>
                  </a:lnSpc>
                  <a:spcBef>
                    <a:spcPct val="10000"/>
                  </a:spcBef>
                  <a:spcAft>
                    <a:spcPct val="10000"/>
                  </a:spcAft>
                  <a:buClr>
                    <a:srgbClr val="304D8D"/>
                  </a:buClr>
                  <a:buSzPct val="80000"/>
                  <a:buFont typeface="Wingdings" pitchFamily="2" charset="2"/>
                  <a:buNone/>
                  <a:tabLst/>
                  <a:defRPr/>
                </a:pPr>
                <a:endParaRPr kumimoji="0" 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00B05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51564" name="Rectangle 12"/>
              <p:cNvSpPr>
                <a:spLocks noChangeArrowheads="1"/>
              </p:cNvSpPr>
              <p:nvPr/>
            </p:nvSpPr>
            <p:spPr bwMode="auto">
              <a:xfrm>
                <a:off x="2436" y="2076"/>
                <a:ext cx="474" cy="356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folHlink"/>
                </a:solidFill>
                <a:miter lim="800000"/>
                <a:headEnd/>
                <a:tailEnd/>
              </a:ln>
              <a:effectLst/>
            </p:spPr>
            <p:txBody>
              <a:bodyPr lIns="43233" tIns="25939" rIns="43233" bIns="25939" anchor="ctr"/>
              <a:lstStyle/>
              <a:p>
                <a:pPr marL="0" marR="0" lvl="0" indent="0" algn="ctr" defTabSz="966788" rtl="0" eaLnBrk="1" fontAlgn="auto" latinLnBrk="0" hangingPunct="1">
                  <a:lnSpc>
                    <a:spcPct val="100000"/>
                  </a:lnSpc>
                  <a:spcBef>
                    <a:spcPct val="10000"/>
                  </a:spcBef>
                  <a:spcAft>
                    <a:spcPct val="10000"/>
                  </a:spcAft>
                  <a:buClr>
                    <a:srgbClr val="304D8D"/>
                  </a:buClr>
                  <a:buSzPct val="80000"/>
                  <a:buFont typeface="Wingdings" pitchFamily="2" charset="2"/>
                  <a:buNone/>
                  <a:tabLst/>
                  <a:defRPr/>
                </a:pPr>
                <a:endParaRPr kumimoji="0" 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00B05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51565" name="Rectangle 13"/>
              <p:cNvSpPr>
                <a:spLocks noChangeArrowheads="1"/>
              </p:cNvSpPr>
              <p:nvPr/>
            </p:nvSpPr>
            <p:spPr bwMode="auto">
              <a:xfrm>
                <a:off x="4323" y="2432"/>
                <a:ext cx="474" cy="352"/>
              </a:xfrm>
              <a:prstGeom prst="rect">
                <a:avLst/>
              </a:prstGeom>
              <a:solidFill>
                <a:srgbClr val="FFFF00"/>
              </a:solidFill>
              <a:ln w="9525">
                <a:solidFill>
                  <a:schemeClr val="folHlink"/>
                </a:solidFill>
                <a:miter lim="800000"/>
                <a:headEnd/>
                <a:tailEnd/>
              </a:ln>
              <a:effectLst/>
            </p:spPr>
            <p:txBody>
              <a:bodyPr lIns="43233" tIns="25939" rIns="43233" bIns="25939" anchor="ctr"/>
              <a:lstStyle/>
              <a:p>
                <a:pPr marL="0" marR="0" lvl="0" indent="0" algn="ctr" defTabSz="966788" rtl="0" eaLnBrk="1" fontAlgn="auto" latinLnBrk="0" hangingPunct="1">
                  <a:lnSpc>
                    <a:spcPct val="100000"/>
                  </a:lnSpc>
                  <a:spcBef>
                    <a:spcPct val="10000"/>
                  </a:spcBef>
                  <a:spcAft>
                    <a:spcPct val="10000"/>
                  </a:spcAft>
                  <a:buClr>
                    <a:srgbClr val="304D8D"/>
                  </a:buClr>
                  <a:buSzPct val="80000"/>
                  <a:buFont typeface="Wingdings" pitchFamily="2" charset="2"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Arial Black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51566" name="Rectangle 14"/>
              <p:cNvSpPr>
                <a:spLocks noChangeArrowheads="1"/>
              </p:cNvSpPr>
              <p:nvPr/>
            </p:nvSpPr>
            <p:spPr bwMode="auto">
              <a:xfrm>
                <a:off x="3851" y="2432"/>
                <a:ext cx="472" cy="352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folHlink"/>
                </a:solidFill>
                <a:miter lim="800000"/>
                <a:headEnd/>
                <a:tailEnd/>
              </a:ln>
              <a:effectLst/>
            </p:spPr>
            <p:txBody>
              <a:bodyPr lIns="43233" tIns="25939" rIns="43233" bIns="25939" anchor="ctr"/>
              <a:lstStyle/>
              <a:p>
                <a:pPr marL="0" marR="0" lvl="0" indent="0" algn="ctr" defTabSz="966788" rtl="0" eaLnBrk="1" fontAlgn="auto" latinLnBrk="0" hangingPunct="1">
                  <a:lnSpc>
                    <a:spcPct val="100000"/>
                  </a:lnSpc>
                  <a:spcBef>
                    <a:spcPct val="10000"/>
                  </a:spcBef>
                  <a:spcAft>
                    <a:spcPct val="10000"/>
                  </a:spcAft>
                  <a:buClr>
                    <a:srgbClr val="304D8D"/>
                  </a:buClr>
                  <a:buSzPct val="80000"/>
                  <a:buFont typeface="Wingdings" pitchFamily="2" charset="2"/>
                  <a:buNone/>
                  <a:tabLst/>
                  <a:defRPr/>
                </a:pPr>
                <a:endParaRPr kumimoji="0" 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00B05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51567" name="Rectangle 15"/>
              <p:cNvSpPr>
                <a:spLocks noChangeArrowheads="1"/>
              </p:cNvSpPr>
              <p:nvPr/>
            </p:nvSpPr>
            <p:spPr bwMode="auto">
              <a:xfrm>
                <a:off x="3383" y="2432"/>
                <a:ext cx="468" cy="352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folHlink"/>
                </a:solidFill>
                <a:miter lim="800000"/>
                <a:headEnd/>
                <a:tailEnd/>
              </a:ln>
              <a:effectLst/>
            </p:spPr>
            <p:txBody>
              <a:bodyPr lIns="43233" tIns="25939" rIns="43233" bIns="25939" anchor="ctr"/>
              <a:lstStyle/>
              <a:p>
                <a:pPr marL="0" marR="0" lvl="0" indent="0" algn="ctr" defTabSz="966788" rtl="0" eaLnBrk="1" fontAlgn="auto" latinLnBrk="0" hangingPunct="1">
                  <a:lnSpc>
                    <a:spcPct val="100000"/>
                  </a:lnSpc>
                  <a:spcBef>
                    <a:spcPct val="10000"/>
                  </a:spcBef>
                  <a:spcAft>
                    <a:spcPct val="10000"/>
                  </a:spcAft>
                  <a:buClr>
                    <a:srgbClr val="304D8D"/>
                  </a:buClr>
                  <a:buSzPct val="80000"/>
                  <a:buFont typeface="Wingdings" pitchFamily="2" charset="2"/>
                  <a:buNone/>
                  <a:tabLst/>
                  <a:defRPr/>
                </a:pPr>
                <a:endParaRPr kumimoji="0" 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00B05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51568" name="Rectangle 16"/>
              <p:cNvSpPr>
                <a:spLocks noChangeArrowheads="1"/>
              </p:cNvSpPr>
              <p:nvPr/>
            </p:nvSpPr>
            <p:spPr bwMode="auto">
              <a:xfrm>
                <a:off x="2910" y="2432"/>
                <a:ext cx="473" cy="352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folHlink"/>
                </a:solidFill>
                <a:miter lim="800000"/>
                <a:headEnd/>
                <a:tailEnd/>
              </a:ln>
              <a:effectLst/>
            </p:spPr>
            <p:txBody>
              <a:bodyPr lIns="43233" tIns="25939" rIns="43233" bIns="25939" anchor="ctr"/>
              <a:lstStyle/>
              <a:p>
                <a:pPr marL="0" marR="0" lvl="0" indent="0" algn="ctr" defTabSz="966788" rtl="0" eaLnBrk="1" fontAlgn="auto" latinLnBrk="0" hangingPunct="1">
                  <a:lnSpc>
                    <a:spcPct val="100000"/>
                  </a:lnSpc>
                  <a:spcBef>
                    <a:spcPct val="10000"/>
                  </a:spcBef>
                  <a:spcAft>
                    <a:spcPct val="10000"/>
                  </a:spcAft>
                  <a:buClr>
                    <a:srgbClr val="304D8D"/>
                  </a:buClr>
                  <a:buSzPct val="80000"/>
                  <a:buFont typeface="Wingdings" pitchFamily="2" charset="2"/>
                  <a:buNone/>
                  <a:tabLst/>
                  <a:defRPr/>
                </a:pPr>
                <a:endParaRPr kumimoji="0" 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00B05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51569" name="Rectangle 17"/>
              <p:cNvSpPr>
                <a:spLocks noChangeArrowheads="1"/>
              </p:cNvSpPr>
              <p:nvPr/>
            </p:nvSpPr>
            <p:spPr bwMode="auto">
              <a:xfrm>
                <a:off x="2436" y="2432"/>
                <a:ext cx="474" cy="352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folHlink"/>
                </a:solidFill>
                <a:miter lim="800000"/>
                <a:headEnd/>
                <a:tailEnd/>
              </a:ln>
              <a:effectLst/>
            </p:spPr>
            <p:txBody>
              <a:bodyPr lIns="43233" tIns="25939" rIns="43233" bIns="25939" anchor="ctr"/>
              <a:lstStyle/>
              <a:p>
                <a:pPr marL="0" marR="0" lvl="0" indent="0" algn="ctr" defTabSz="966788" rtl="0" eaLnBrk="1" fontAlgn="auto" latinLnBrk="0" hangingPunct="1">
                  <a:lnSpc>
                    <a:spcPct val="100000"/>
                  </a:lnSpc>
                  <a:spcBef>
                    <a:spcPct val="10000"/>
                  </a:spcBef>
                  <a:spcAft>
                    <a:spcPct val="10000"/>
                  </a:spcAft>
                  <a:buClr>
                    <a:srgbClr val="304D8D"/>
                  </a:buClr>
                  <a:buSzPct val="80000"/>
                  <a:buFont typeface="Wingdings" pitchFamily="2" charset="2"/>
                  <a:buNone/>
                  <a:tabLst/>
                  <a:defRPr/>
                </a:pPr>
                <a:endParaRPr kumimoji="0" 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FCF5C5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51570" name="Rectangle 18"/>
              <p:cNvSpPr>
                <a:spLocks noChangeArrowheads="1"/>
              </p:cNvSpPr>
              <p:nvPr/>
            </p:nvSpPr>
            <p:spPr bwMode="auto">
              <a:xfrm>
                <a:off x="4323" y="1725"/>
                <a:ext cx="474" cy="351"/>
              </a:xfrm>
              <a:prstGeom prst="rect">
                <a:avLst/>
              </a:prstGeom>
              <a:solidFill>
                <a:srgbClr val="FF0000"/>
              </a:solidFill>
              <a:ln w="9525">
                <a:solidFill>
                  <a:schemeClr val="folHlink"/>
                </a:solidFill>
                <a:miter lim="800000"/>
                <a:headEnd/>
                <a:tailEnd/>
              </a:ln>
              <a:effectLst/>
            </p:spPr>
            <p:txBody>
              <a:bodyPr lIns="43233" tIns="25939" rIns="43233" bIns="25939" anchor="ctr"/>
              <a:lstStyle/>
              <a:p>
                <a:pPr marL="0" marR="0" lvl="0" indent="0" algn="ctr" defTabSz="966788" rtl="0" eaLnBrk="1" fontAlgn="auto" latinLnBrk="0" hangingPunct="1">
                  <a:lnSpc>
                    <a:spcPct val="100000"/>
                  </a:lnSpc>
                  <a:spcBef>
                    <a:spcPct val="10000"/>
                  </a:spcBef>
                  <a:spcAft>
                    <a:spcPct val="10000"/>
                  </a:spcAft>
                  <a:buClr>
                    <a:srgbClr val="304D8D"/>
                  </a:buClr>
                  <a:buSzPct val="80000"/>
                  <a:buFont typeface="Wingdings" pitchFamily="2" charset="2"/>
                  <a:buNone/>
                  <a:tabLst/>
                  <a:defRPr/>
                </a:pPr>
                <a:endParaRPr kumimoji="0" 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00B050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51571" name="Rectangle 19"/>
              <p:cNvSpPr>
                <a:spLocks noChangeArrowheads="1"/>
              </p:cNvSpPr>
              <p:nvPr/>
            </p:nvSpPr>
            <p:spPr bwMode="auto">
              <a:xfrm>
                <a:off x="3851" y="1725"/>
                <a:ext cx="470" cy="351"/>
              </a:xfrm>
              <a:prstGeom prst="rect">
                <a:avLst/>
              </a:prstGeom>
              <a:solidFill>
                <a:srgbClr val="FFFF00"/>
              </a:solidFill>
              <a:ln w="9525">
                <a:solidFill>
                  <a:schemeClr val="folHlink"/>
                </a:solidFill>
                <a:miter lim="800000"/>
                <a:headEnd/>
                <a:tailEnd/>
              </a:ln>
              <a:effectLst/>
            </p:spPr>
            <p:txBody>
              <a:bodyPr lIns="43233" tIns="25939" rIns="43233" bIns="25939" anchor="ctr"/>
              <a:lstStyle/>
              <a:p>
                <a:pPr marL="0" marR="0" lvl="0" indent="0" algn="ctr" defTabSz="966788" rtl="0" eaLnBrk="1" fontAlgn="auto" latinLnBrk="0" hangingPunct="1">
                  <a:lnSpc>
                    <a:spcPct val="100000"/>
                  </a:lnSpc>
                  <a:spcBef>
                    <a:spcPct val="10000"/>
                  </a:spcBef>
                  <a:spcAft>
                    <a:spcPct val="10000"/>
                  </a:spcAft>
                  <a:buClr>
                    <a:srgbClr val="304D8D"/>
                  </a:buClr>
                  <a:buSzPct val="80000"/>
                  <a:buFont typeface="Wingdings" pitchFamily="2" charset="2"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CF5C5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51572" name="Rectangle 20"/>
              <p:cNvSpPr>
                <a:spLocks noChangeArrowheads="1"/>
              </p:cNvSpPr>
              <p:nvPr/>
            </p:nvSpPr>
            <p:spPr bwMode="auto">
              <a:xfrm>
                <a:off x="3383" y="1725"/>
                <a:ext cx="468" cy="351"/>
              </a:xfrm>
              <a:prstGeom prst="rect">
                <a:avLst/>
              </a:prstGeom>
              <a:solidFill>
                <a:srgbClr val="FFFF00"/>
              </a:solidFill>
              <a:ln w="9525">
                <a:solidFill>
                  <a:schemeClr val="folHlink"/>
                </a:solidFill>
                <a:miter lim="800000"/>
                <a:headEnd/>
                <a:tailEnd/>
              </a:ln>
              <a:effectLst/>
            </p:spPr>
            <p:txBody>
              <a:bodyPr lIns="43233" tIns="25939" rIns="43233" bIns="25939" anchor="ctr"/>
              <a:lstStyle/>
              <a:p>
                <a:pPr marL="0" marR="0" lvl="0" indent="0" algn="ctr" defTabSz="966788" rtl="0" eaLnBrk="1" fontAlgn="auto" latinLnBrk="0" hangingPunct="1">
                  <a:lnSpc>
                    <a:spcPct val="100000"/>
                  </a:lnSpc>
                  <a:spcBef>
                    <a:spcPct val="10000"/>
                  </a:spcBef>
                  <a:spcAft>
                    <a:spcPct val="10000"/>
                  </a:spcAft>
                  <a:buClr>
                    <a:srgbClr val="304D8D"/>
                  </a:buClr>
                  <a:buSzPct val="80000"/>
                  <a:buFont typeface="Wingdings" pitchFamily="2" charset="2"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4B4B4B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51573" name="Rectangle 21"/>
              <p:cNvSpPr>
                <a:spLocks noChangeArrowheads="1"/>
              </p:cNvSpPr>
              <p:nvPr/>
            </p:nvSpPr>
            <p:spPr bwMode="auto">
              <a:xfrm>
                <a:off x="2910" y="1725"/>
                <a:ext cx="473" cy="351"/>
              </a:xfrm>
              <a:prstGeom prst="rect">
                <a:avLst/>
              </a:prstGeom>
              <a:solidFill>
                <a:srgbClr val="FFFF00"/>
              </a:solidFill>
              <a:ln w="9525">
                <a:solidFill>
                  <a:schemeClr val="folHlink"/>
                </a:solidFill>
                <a:miter lim="800000"/>
                <a:headEnd/>
                <a:tailEnd/>
              </a:ln>
              <a:effectLst/>
            </p:spPr>
            <p:txBody>
              <a:bodyPr lIns="43233" tIns="25939" rIns="43233" bIns="25939" anchor="ctr"/>
              <a:lstStyle/>
              <a:p>
                <a:pPr marL="0" marR="0" lvl="0" indent="0" algn="ctr" defTabSz="966788" rtl="0" eaLnBrk="1" fontAlgn="auto" latinLnBrk="0" hangingPunct="1">
                  <a:lnSpc>
                    <a:spcPct val="100000"/>
                  </a:lnSpc>
                  <a:spcBef>
                    <a:spcPct val="10000"/>
                  </a:spcBef>
                  <a:spcAft>
                    <a:spcPct val="10000"/>
                  </a:spcAft>
                  <a:buClr>
                    <a:srgbClr val="304D8D"/>
                  </a:buClr>
                  <a:buSzPct val="80000"/>
                  <a:buFont typeface="Wingdings" pitchFamily="2" charset="2"/>
                  <a:buNone/>
                  <a:tabLst/>
                  <a:defRPr/>
                </a:pPr>
                <a:endParaRPr kumimoji="0" lang="en-US" sz="2000" b="0" i="0" u="none" strike="noStrike" kern="1200" cap="none" spc="0" normalizeH="0" baseline="0" noProof="0">
                  <a:ln>
                    <a:noFill/>
                  </a:ln>
                  <a:solidFill>
                    <a:srgbClr val="FCF5C5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51574" name="Rectangle 22"/>
              <p:cNvSpPr>
                <a:spLocks noChangeArrowheads="1"/>
              </p:cNvSpPr>
              <p:nvPr/>
            </p:nvSpPr>
            <p:spPr bwMode="auto">
              <a:xfrm>
                <a:off x="2436" y="1725"/>
                <a:ext cx="474" cy="351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folHlink"/>
                </a:solidFill>
                <a:miter lim="800000"/>
                <a:headEnd/>
                <a:tailEnd/>
              </a:ln>
              <a:effectLst/>
            </p:spPr>
            <p:txBody>
              <a:bodyPr lIns="43233" tIns="25939" rIns="43233" bIns="25939" anchor="ctr"/>
              <a:lstStyle/>
              <a:p>
                <a:pPr marL="0" marR="0" lvl="0" indent="0" algn="ctr" defTabSz="966788" rtl="0" eaLnBrk="1" fontAlgn="auto" latinLnBrk="0" hangingPunct="1">
                  <a:lnSpc>
                    <a:spcPct val="100000"/>
                  </a:lnSpc>
                  <a:spcBef>
                    <a:spcPct val="10000"/>
                  </a:spcBef>
                  <a:spcAft>
                    <a:spcPct val="10000"/>
                  </a:spcAft>
                  <a:buClr>
                    <a:srgbClr val="304D8D"/>
                  </a:buClr>
                  <a:buSzPct val="80000"/>
                  <a:buFont typeface="Wingdings" pitchFamily="2" charset="2"/>
                  <a:buNone/>
                  <a:tabLst/>
                  <a:defRPr/>
                </a:pPr>
                <a:endParaRPr kumimoji="0" 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FCF5C5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51575" name="Rectangle 23"/>
              <p:cNvSpPr>
                <a:spLocks noChangeArrowheads="1"/>
              </p:cNvSpPr>
              <p:nvPr/>
            </p:nvSpPr>
            <p:spPr bwMode="auto">
              <a:xfrm>
                <a:off x="4323" y="1371"/>
                <a:ext cx="474" cy="354"/>
              </a:xfrm>
              <a:prstGeom prst="rect">
                <a:avLst/>
              </a:prstGeom>
              <a:solidFill>
                <a:srgbClr val="FF0000"/>
              </a:solidFill>
              <a:ln w="9525">
                <a:solidFill>
                  <a:schemeClr val="folHlink"/>
                </a:solidFill>
                <a:miter lim="800000"/>
                <a:headEnd/>
                <a:tailEnd/>
              </a:ln>
              <a:effectLst/>
            </p:spPr>
            <p:txBody>
              <a:bodyPr lIns="43233" tIns="25939" rIns="43233" bIns="25939" anchor="ctr"/>
              <a:lstStyle/>
              <a:p>
                <a:pPr marL="0" marR="0" lvl="0" indent="0" algn="ctr" defTabSz="966788" rtl="0" eaLnBrk="1" fontAlgn="auto" latinLnBrk="0" hangingPunct="1">
                  <a:lnSpc>
                    <a:spcPct val="100000"/>
                  </a:lnSpc>
                  <a:spcBef>
                    <a:spcPct val="10000"/>
                  </a:spcBef>
                  <a:spcAft>
                    <a:spcPct val="10000"/>
                  </a:spcAft>
                  <a:buClr>
                    <a:srgbClr val="304D8D"/>
                  </a:buClr>
                  <a:buSzPct val="80000"/>
                  <a:buFont typeface="Wingdings" pitchFamily="2" charset="2"/>
                  <a:buNone/>
                  <a:tabLst/>
                  <a:defRPr/>
                </a:pPr>
                <a:endParaRPr kumimoji="0" 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4B4B4B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51576" name="Rectangle 24"/>
              <p:cNvSpPr>
                <a:spLocks noChangeArrowheads="1"/>
              </p:cNvSpPr>
              <p:nvPr/>
            </p:nvSpPr>
            <p:spPr bwMode="auto">
              <a:xfrm>
                <a:off x="3851" y="1375"/>
                <a:ext cx="472" cy="352"/>
              </a:xfrm>
              <a:prstGeom prst="rect">
                <a:avLst/>
              </a:prstGeom>
              <a:solidFill>
                <a:srgbClr val="FF0000"/>
              </a:solidFill>
              <a:ln w="9525">
                <a:solidFill>
                  <a:schemeClr val="folHlink"/>
                </a:solidFill>
                <a:miter lim="800000"/>
                <a:headEnd/>
                <a:tailEnd/>
              </a:ln>
              <a:effectLst/>
            </p:spPr>
            <p:txBody>
              <a:bodyPr lIns="43233" tIns="25939" rIns="43233" bIns="25939" anchor="ctr"/>
              <a:lstStyle/>
              <a:p>
                <a:pPr marL="0" marR="0" lvl="0" indent="0" algn="ctr" defTabSz="966788" rtl="0" eaLnBrk="1" fontAlgn="auto" latinLnBrk="0" hangingPunct="1">
                  <a:lnSpc>
                    <a:spcPct val="100000"/>
                  </a:lnSpc>
                  <a:spcBef>
                    <a:spcPct val="10000"/>
                  </a:spcBef>
                  <a:spcAft>
                    <a:spcPct val="10000"/>
                  </a:spcAft>
                  <a:buClr>
                    <a:srgbClr val="304D8D"/>
                  </a:buClr>
                  <a:buSzPct val="80000"/>
                  <a:buFont typeface="Wingdings" pitchFamily="2" charset="2"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4B4B4B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51577" name="Rectangle 25"/>
              <p:cNvSpPr>
                <a:spLocks noChangeArrowheads="1"/>
              </p:cNvSpPr>
              <p:nvPr/>
            </p:nvSpPr>
            <p:spPr bwMode="auto">
              <a:xfrm>
                <a:off x="2910" y="1371"/>
                <a:ext cx="473" cy="354"/>
              </a:xfrm>
              <a:prstGeom prst="rect">
                <a:avLst/>
              </a:prstGeom>
              <a:solidFill>
                <a:srgbClr val="FFFF00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lIns="43233" tIns="25939" rIns="43233" bIns="25939" anchor="ctr"/>
              <a:lstStyle/>
              <a:p>
                <a:pPr marL="0" marR="0" lvl="0" indent="0" algn="ctr" defTabSz="966788" rtl="0" eaLnBrk="1" fontAlgn="auto" latinLnBrk="0" hangingPunct="1">
                  <a:lnSpc>
                    <a:spcPct val="100000"/>
                  </a:lnSpc>
                  <a:spcBef>
                    <a:spcPct val="10000"/>
                  </a:spcBef>
                  <a:spcAft>
                    <a:spcPct val="10000"/>
                  </a:spcAft>
                  <a:buClr>
                    <a:srgbClr val="304D8D"/>
                  </a:buClr>
                  <a:buSzPct val="80000"/>
                  <a:buFont typeface="Wingdings" pitchFamily="2" charset="2"/>
                  <a:buNone/>
                  <a:tabLst/>
                  <a:defRPr/>
                </a:pPr>
                <a:endParaRPr kumimoji="0" 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FCF5C5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51578" name="Rectangle 26"/>
              <p:cNvSpPr>
                <a:spLocks noChangeArrowheads="1"/>
              </p:cNvSpPr>
              <p:nvPr/>
            </p:nvSpPr>
            <p:spPr bwMode="auto">
              <a:xfrm>
                <a:off x="2436" y="1371"/>
                <a:ext cx="474" cy="354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folHlink"/>
                </a:solidFill>
                <a:miter lim="800000"/>
                <a:headEnd/>
                <a:tailEnd/>
              </a:ln>
              <a:effectLst/>
            </p:spPr>
            <p:txBody>
              <a:bodyPr lIns="43233" tIns="25939" rIns="43233" bIns="25939" anchor="ctr"/>
              <a:lstStyle/>
              <a:p>
                <a:pPr marL="0" marR="0" lvl="0" indent="0" algn="ctr" defTabSz="966788" rtl="0" eaLnBrk="1" fontAlgn="auto" latinLnBrk="0" hangingPunct="1">
                  <a:lnSpc>
                    <a:spcPct val="100000"/>
                  </a:lnSpc>
                  <a:spcBef>
                    <a:spcPct val="10000"/>
                  </a:spcBef>
                  <a:spcAft>
                    <a:spcPct val="10000"/>
                  </a:spcAft>
                  <a:buClr>
                    <a:srgbClr val="304D8D"/>
                  </a:buClr>
                  <a:buSzPct val="80000"/>
                  <a:buFont typeface="Wingdings" pitchFamily="2" charset="2"/>
                  <a:buNone/>
                  <a:tabLst/>
                  <a:defRPr/>
                </a:pPr>
                <a:endParaRPr kumimoji="0" 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FCF5C5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51579" name="Rectangle 27"/>
              <p:cNvSpPr>
                <a:spLocks noChangeArrowheads="1"/>
              </p:cNvSpPr>
              <p:nvPr/>
            </p:nvSpPr>
            <p:spPr bwMode="auto">
              <a:xfrm>
                <a:off x="4323" y="1019"/>
                <a:ext cx="474" cy="352"/>
              </a:xfrm>
              <a:prstGeom prst="rect">
                <a:avLst/>
              </a:prstGeom>
              <a:solidFill>
                <a:srgbClr val="FF0000"/>
              </a:solidFill>
              <a:ln w="9525">
                <a:solidFill>
                  <a:schemeClr val="folHlink"/>
                </a:solidFill>
                <a:miter lim="800000"/>
                <a:headEnd/>
                <a:tailEnd/>
              </a:ln>
              <a:effectLst/>
            </p:spPr>
            <p:txBody>
              <a:bodyPr lIns="43233" tIns="25939" rIns="43233" bIns="25939" anchor="ctr"/>
              <a:lstStyle/>
              <a:p>
                <a:pPr marL="0" marR="0" lvl="0" indent="0" algn="ctr" defTabSz="966788" rtl="0" eaLnBrk="1" fontAlgn="auto" latinLnBrk="0" hangingPunct="1">
                  <a:lnSpc>
                    <a:spcPct val="100000"/>
                  </a:lnSpc>
                  <a:spcBef>
                    <a:spcPct val="10000"/>
                  </a:spcBef>
                  <a:spcAft>
                    <a:spcPct val="10000"/>
                  </a:spcAft>
                  <a:buClr>
                    <a:srgbClr val="304D8D"/>
                  </a:buClr>
                  <a:buSzPct val="80000"/>
                  <a:buFont typeface="Wingdings" pitchFamily="2" charset="2"/>
                  <a:buNone/>
                  <a:tabLst/>
                  <a:defRPr/>
                </a:pPr>
                <a:endParaRPr kumimoji="0" 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4B4B4B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51580" name="Rectangle 28"/>
              <p:cNvSpPr>
                <a:spLocks noChangeArrowheads="1"/>
              </p:cNvSpPr>
              <p:nvPr/>
            </p:nvSpPr>
            <p:spPr bwMode="auto">
              <a:xfrm>
                <a:off x="3851" y="1019"/>
                <a:ext cx="472" cy="352"/>
              </a:xfrm>
              <a:prstGeom prst="rect">
                <a:avLst/>
              </a:prstGeom>
              <a:solidFill>
                <a:srgbClr val="FF0000"/>
              </a:solidFill>
              <a:ln w="9525">
                <a:solidFill>
                  <a:schemeClr val="folHlink"/>
                </a:solidFill>
                <a:miter lim="800000"/>
                <a:headEnd/>
                <a:tailEnd/>
              </a:ln>
              <a:effectLst/>
            </p:spPr>
            <p:txBody>
              <a:bodyPr lIns="43233" tIns="25939" rIns="43233" bIns="25939" anchor="ctr"/>
              <a:lstStyle/>
              <a:p>
                <a:pPr marL="0" marR="0" lvl="0" indent="0" algn="ctr" defTabSz="966788" rtl="0" eaLnBrk="1" fontAlgn="auto" latinLnBrk="0" hangingPunct="1">
                  <a:lnSpc>
                    <a:spcPct val="100000"/>
                  </a:lnSpc>
                  <a:spcBef>
                    <a:spcPct val="10000"/>
                  </a:spcBef>
                  <a:spcAft>
                    <a:spcPct val="10000"/>
                  </a:spcAft>
                  <a:buClr>
                    <a:srgbClr val="304D8D"/>
                  </a:buClr>
                  <a:buSzPct val="80000"/>
                  <a:buFont typeface="Wingdings" pitchFamily="2" charset="2"/>
                  <a:buNone/>
                  <a:tabLst/>
                  <a:defRPr/>
                </a:pPr>
                <a:endParaRPr kumimoji="0" 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4B4B4B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51581" name="Rectangle 29"/>
              <p:cNvSpPr>
                <a:spLocks noChangeArrowheads="1"/>
              </p:cNvSpPr>
              <p:nvPr/>
            </p:nvSpPr>
            <p:spPr bwMode="auto">
              <a:xfrm>
                <a:off x="3383" y="1019"/>
                <a:ext cx="468" cy="352"/>
              </a:xfrm>
              <a:prstGeom prst="rect">
                <a:avLst/>
              </a:prstGeom>
              <a:solidFill>
                <a:srgbClr val="FF0000"/>
              </a:solidFill>
              <a:ln w="9525">
                <a:solidFill>
                  <a:schemeClr val="folHlink"/>
                </a:solidFill>
                <a:miter lim="800000"/>
                <a:headEnd/>
                <a:tailEnd/>
              </a:ln>
              <a:effectLst/>
            </p:spPr>
            <p:txBody>
              <a:bodyPr lIns="43233" tIns="25939" rIns="43233" bIns="25939" anchor="ctr"/>
              <a:lstStyle/>
              <a:p>
                <a:pPr marL="0" marR="0" lvl="0" indent="0" algn="ctr" defTabSz="966788" rtl="0" eaLnBrk="1" fontAlgn="auto" latinLnBrk="0" hangingPunct="1">
                  <a:lnSpc>
                    <a:spcPct val="100000"/>
                  </a:lnSpc>
                  <a:spcBef>
                    <a:spcPct val="10000"/>
                  </a:spcBef>
                  <a:spcAft>
                    <a:spcPct val="10000"/>
                  </a:spcAft>
                  <a:buClr>
                    <a:srgbClr val="304D8D"/>
                  </a:buClr>
                  <a:buSzPct val="80000"/>
                  <a:buFont typeface="Wingdings" pitchFamily="2" charset="2"/>
                  <a:buNone/>
                  <a:tabLst/>
                  <a:defRPr/>
                </a:pPr>
                <a:endParaRPr kumimoji="0" 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4B4B4B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51582" name="Rectangle 30"/>
              <p:cNvSpPr>
                <a:spLocks noChangeArrowheads="1"/>
              </p:cNvSpPr>
              <p:nvPr/>
            </p:nvSpPr>
            <p:spPr bwMode="auto">
              <a:xfrm>
                <a:off x="2436" y="1019"/>
                <a:ext cx="474" cy="352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chemeClr val="folHlink"/>
                </a:solidFill>
                <a:miter lim="800000"/>
                <a:headEnd/>
                <a:tailEnd/>
              </a:ln>
              <a:effectLst/>
            </p:spPr>
            <p:txBody>
              <a:bodyPr lIns="43233" tIns="25939" rIns="43233" bIns="25939" anchor="ctr"/>
              <a:lstStyle/>
              <a:p>
                <a:pPr marL="0" marR="0" lvl="0" indent="0" algn="ctr" defTabSz="966788" rtl="0" eaLnBrk="1" fontAlgn="auto" latinLnBrk="0" hangingPunct="1">
                  <a:lnSpc>
                    <a:spcPct val="100000"/>
                  </a:lnSpc>
                  <a:spcBef>
                    <a:spcPct val="10000"/>
                  </a:spcBef>
                  <a:spcAft>
                    <a:spcPct val="10000"/>
                  </a:spcAft>
                  <a:buClr>
                    <a:srgbClr val="304D8D"/>
                  </a:buClr>
                  <a:buSzPct val="80000"/>
                  <a:buFont typeface="Wingdings" pitchFamily="2" charset="2"/>
                  <a:buNone/>
                  <a:tabLst/>
                  <a:defRPr/>
                </a:pPr>
                <a:endParaRPr kumimoji="0" 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FCF5C5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51583" name="Line 31"/>
              <p:cNvSpPr>
                <a:spLocks noChangeShapeType="1"/>
              </p:cNvSpPr>
              <p:nvPr/>
            </p:nvSpPr>
            <p:spPr bwMode="auto">
              <a:xfrm>
                <a:off x="2436" y="1019"/>
                <a:ext cx="0" cy="1765"/>
              </a:xfrm>
              <a:prstGeom prst="line">
                <a:avLst/>
              </a:prstGeom>
              <a:noFill/>
              <a:ln w="12700" cap="sq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 lIns="45720" tIns="27432" rIns="45720" bIns="27432" anchor="ctr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51584" name="Text Box 32"/>
              <p:cNvSpPr txBox="1">
                <a:spLocks noChangeArrowheads="1"/>
              </p:cNvSpPr>
              <p:nvPr/>
            </p:nvSpPr>
            <p:spPr bwMode="auto">
              <a:xfrm>
                <a:off x="1597" y="1095"/>
                <a:ext cx="535" cy="17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86468" tIns="43233" rIns="86468" bIns="43233">
                <a:spAutoFit/>
              </a:bodyPr>
              <a:lstStyle/>
              <a:p>
                <a:pPr marL="0" marR="0" lvl="0" indent="0" algn="l" defTabSz="86518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1" i="0" u="none" strike="noStrike" kern="1200" cap="none" spc="0" normalizeH="0" baseline="0" noProof="0">
                    <a:ln>
                      <a:noFill/>
                    </a:ln>
                    <a:solidFill>
                      <a:srgbClr val="004148"/>
                    </a:solidFill>
                    <a:effectLst/>
                    <a:uLnTx/>
                    <a:uFillTx/>
                    <a:latin typeface="Arial Narrow" pitchFamily="34" charset="0"/>
                    <a:ea typeface="+mn-ea"/>
                    <a:cs typeface="+mn-cs"/>
                  </a:rPr>
                  <a:t>High Likely</a:t>
                </a:r>
              </a:p>
            </p:txBody>
          </p:sp>
          <p:sp>
            <p:nvSpPr>
              <p:cNvPr id="151585" name="Text Box 33"/>
              <p:cNvSpPr txBox="1">
                <a:spLocks noChangeArrowheads="1"/>
              </p:cNvSpPr>
              <p:nvPr/>
            </p:nvSpPr>
            <p:spPr bwMode="auto">
              <a:xfrm>
                <a:off x="1819" y="1424"/>
                <a:ext cx="335" cy="1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86468" tIns="43233" rIns="86468" bIns="43233">
                <a:spAutoFit/>
              </a:bodyPr>
              <a:lstStyle/>
              <a:p>
                <a:pPr marL="0" marR="0" lvl="0" indent="0" algn="l" defTabSz="86518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1" i="0" u="none" strike="noStrike" kern="1200" cap="none" spc="0" normalizeH="0" baseline="0" noProof="0">
                    <a:ln>
                      <a:noFill/>
                    </a:ln>
                    <a:solidFill>
                      <a:srgbClr val="004148"/>
                    </a:solidFill>
                    <a:effectLst/>
                    <a:uLnTx/>
                    <a:uFillTx/>
                    <a:latin typeface="Arial Narrow" pitchFamily="34" charset="0"/>
                    <a:ea typeface="+mn-ea"/>
                    <a:cs typeface="+mn-cs"/>
                  </a:rPr>
                  <a:t>Likely</a:t>
                </a:r>
              </a:p>
            </p:txBody>
          </p:sp>
          <p:sp>
            <p:nvSpPr>
              <p:cNvPr id="151586" name="Text Box 34"/>
              <p:cNvSpPr txBox="1">
                <a:spLocks noChangeArrowheads="1"/>
              </p:cNvSpPr>
              <p:nvPr/>
            </p:nvSpPr>
            <p:spPr bwMode="auto">
              <a:xfrm>
                <a:off x="1762" y="1816"/>
                <a:ext cx="437" cy="1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86468" tIns="43233" rIns="86468" bIns="43233">
                <a:spAutoFit/>
              </a:bodyPr>
              <a:lstStyle/>
              <a:p>
                <a:pPr marL="0" marR="0" lvl="0" indent="0" algn="l" defTabSz="86518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1" i="0" u="none" strike="noStrike" kern="1200" cap="none" spc="0" normalizeH="0" baseline="0" noProof="0">
                    <a:ln>
                      <a:noFill/>
                    </a:ln>
                    <a:solidFill>
                      <a:srgbClr val="004148"/>
                    </a:solidFill>
                    <a:effectLst/>
                    <a:uLnTx/>
                    <a:uFillTx/>
                    <a:latin typeface="Arial Narrow" pitchFamily="34" charset="0"/>
                    <a:ea typeface="+mn-ea"/>
                    <a:cs typeface="+mn-cs"/>
                  </a:rPr>
                  <a:t>Possible</a:t>
                </a:r>
              </a:p>
            </p:txBody>
          </p:sp>
          <p:sp>
            <p:nvSpPr>
              <p:cNvPr id="151587" name="Text Box 35"/>
              <p:cNvSpPr txBox="1">
                <a:spLocks noChangeArrowheads="1"/>
              </p:cNvSpPr>
              <p:nvPr/>
            </p:nvSpPr>
            <p:spPr bwMode="auto">
              <a:xfrm>
                <a:off x="1762" y="2141"/>
                <a:ext cx="415" cy="1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86468" tIns="43233" rIns="86468" bIns="43233">
                <a:spAutoFit/>
              </a:bodyPr>
              <a:lstStyle/>
              <a:p>
                <a:pPr marL="0" marR="0" lvl="0" indent="0" algn="l" defTabSz="86518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1" i="0" u="none" strike="noStrike" kern="1200" cap="none" spc="0" normalizeH="0" baseline="0" noProof="0">
                    <a:ln>
                      <a:noFill/>
                    </a:ln>
                    <a:solidFill>
                      <a:srgbClr val="004148"/>
                    </a:solidFill>
                    <a:effectLst/>
                    <a:uLnTx/>
                    <a:uFillTx/>
                    <a:latin typeface="Arial Narrow" pitchFamily="34" charset="0"/>
                    <a:ea typeface="+mn-ea"/>
                    <a:cs typeface="+mn-cs"/>
                  </a:rPr>
                  <a:t>Unlikely</a:t>
                </a:r>
              </a:p>
            </p:txBody>
          </p:sp>
          <p:sp>
            <p:nvSpPr>
              <p:cNvPr id="151588" name="Text Box 36"/>
              <p:cNvSpPr txBox="1">
                <a:spLocks noChangeArrowheads="1"/>
              </p:cNvSpPr>
              <p:nvPr/>
            </p:nvSpPr>
            <p:spPr bwMode="auto">
              <a:xfrm>
                <a:off x="1744" y="2500"/>
                <a:ext cx="401" cy="17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86468" tIns="43233" rIns="86468" bIns="43233">
                <a:spAutoFit/>
              </a:bodyPr>
              <a:lstStyle/>
              <a:p>
                <a:pPr marL="0" marR="0" lvl="0" indent="0" algn="l" defTabSz="86518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1" i="0" u="none" strike="noStrike" kern="1200" cap="none" spc="0" normalizeH="0" baseline="0" noProof="0">
                    <a:ln>
                      <a:noFill/>
                    </a:ln>
                    <a:solidFill>
                      <a:srgbClr val="004148"/>
                    </a:solidFill>
                    <a:effectLst/>
                    <a:uLnTx/>
                    <a:uFillTx/>
                    <a:latin typeface="Arial Narrow" pitchFamily="34" charset="0"/>
                    <a:ea typeface="+mn-ea"/>
                    <a:cs typeface="+mn-cs"/>
                  </a:rPr>
                  <a:t>Remote</a:t>
                </a:r>
              </a:p>
            </p:txBody>
          </p:sp>
          <p:sp>
            <p:nvSpPr>
              <p:cNvPr id="151589" name="Text Box 37"/>
              <p:cNvSpPr txBox="1">
                <a:spLocks noChangeArrowheads="1"/>
              </p:cNvSpPr>
              <p:nvPr/>
            </p:nvSpPr>
            <p:spPr bwMode="auto">
              <a:xfrm rot="-1557298">
                <a:off x="2232" y="2934"/>
                <a:ext cx="406" cy="17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86468" tIns="43233" rIns="86468" bIns="43233">
                <a:spAutoFit/>
              </a:bodyPr>
              <a:lstStyle/>
              <a:p>
                <a:pPr marL="0" marR="0" lvl="0" indent="0" algn="l" defTabSz="86518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1" i="0" u="none" strike="noStrike" kern="1200" cap="none" spc="0" normalizeH="0" baseline="0" noProof="0">
                    <a:ln>
                      <a:noFill/>
                    </a:ln>
                    <a:solidFill>
                      <a:srgbClr val="004148"/>
                    </a:solidFill>
                    <a:effectLst/>
                    <a:uLnTx/>
                    <a:uFillTx/>
                    <a:latin typeface="Arial Narrow" pitchFamily="34" charset="0"/>
                    <a:ea typeface="+mn-ea"/>
                    <a:cs typeface="+mn-cs"/>
                  </a:rPr>
                  <a:t>Minimal</a:t>
                </a:r>
                <a:endParaRPr kumimoji="0" lang="en-US" sz="1200" b="0" i="0" u="none" strike="noStrike" kern="1200" cap="none" spc="0" normalizeH="0" baseline="0" noProof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Arial Narrow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51590" name="Text Box 38"/>
              <p:cNvSpPr txBox="1">
                <a:spLocks noChangeArrowheads="1"/>
              </p:cNvSpPr>
              <p:nvPr/>
            </p:nvSpPr>
            <p:spPr bwMode="auto">
              <a:xfrm rot="-1606534">
                <a:off x="2716" y="2969"/>
                <a:ext cx="497" cy="1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lIns="86468" tIns="43233" rIns="86468" bIns="43233">
                <a:spAutoFit/>
              </a:bodyPr>
              <a:lstStyle/>
              <a:p>
                <a:pPr marL="0" marR="0" lvl="0" indent="0" algn="l" defTabSz="86518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1" i="0" u="none" strike="noStrike" kern="1200" cap="none" spc="0" normalizeH="0" baseline="0" noProof="0">
                    <a:ln>
                      <a:noFill/>
                    </a:ln>
                    <a:solidFill>
                      <a:srgbClr val="004148"/>
                    </a:solidFill>
                    <a:effectLst/>
                    <a:uLnTx/>
                    <a:uFillTx/>
                    <a:latin typeface="Arial Narrow" pitchFamily="34" charset="0"/>
                    <a:ea typeface="+mn-ea"/>
                    <a:cs typeface="+mn-cs"/>
                  </a:rPr>
                  <a:t>Moderate</a:t>
                </a:r>
              </a:p>
            </p:txBody>
          </p:sp>
          <p:sp>
            <p:nvSpPr>
              <p:cNvPr id="151591" name="Text Box 39"/>
              <p:cNvSpPr txBox="1">
                <a:spLocks noChangeArrowheads="1"/>
              </p:cNvSpPr>
              <p:nvPr/>
            </p:nvSpPr>
            <p:spPr bwMode="auto">
              <a:xfrm rot="-1564600">
                <a:off x="3157" y="2976"/>
                <a:ext cx="547" cy="1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lIns="86468" tIns="43233" rIns="86468" bIns="43233">
                <a:spAutoFit/>
              </a:bodyPr>
              <a:lstStyle/>
              <a:p>
                <a:pPr marL="0" marR="0" lvl="0" indent="0" algn="l" defTabSz="86518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1" i="0" u="none" strike="noStrike" kern="1200" cap="none" spc="0" normalizeH="0" baseline="0" noProof="0">
                    <a:ln>
                      <a:noFill/>
                    </a:ln>
                    <a:solidFill>
                      <a:srgbClr val="004148"/>
                    </a:solidFill>
                    <a:effectLst/>
                    <a:uLnTx/>
                    <a:uFillTx/>
                    <a:latin typeface="Arial Narrow" pitchFamily="34" charset="0"/>
                    <a:ea typeface="+mn-ea"/>
                    <a:cs typeface="+mn-cs"/>
                  </a:rPr>
                  <a:t>Significant</a:t>
                </a:r>
              </a:p>
            </p:txBody>
          </p:sp>
          <p:sp>
            <p:nvSpPr>
              <p:cNvPr id="151592" name="Text Box 40"/>
              <p:cNvSpPr txBox="1">
                <a:spLocks noChangeArrowheads="1"/>
              </p:cNvSpPr>
              <p:nvPr/>
            </p:nvSpPr>
            <p:spPr bwMode="auto">
              <a:xfrm rot="19970718">
                <a:off x="3695" y="2959"/>
                <a:ext cx="560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square" lIns="86468" tIns="43233" rIns="86468" bIns="43233">
                <a:spAutoFit/>
              </a:bodyPr>
              <a:lstStyle/>
              <a:p>
                <a:pPr marL="0" marR="0" lvl="0" indent="0" algn="l" defTabSz="86518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4148"/>
                    </a:solidFill>
                    <a:effectLst/>
                    <a:uLnTx/>
                    <a:uFillTx/>
                    <a:latin typeface="Arial Narrow" pitchFamily="34" charset="0"/>
                    <a:ea typeface="+mn-ea"/>
                    <a:cs typeface="+mn-cs"/>
                  </a:rPr>
                  <a:t>Extensive</a:t>
                </a:r>
              </a:p>
            </p:txBody>
          </p:sp>
          <p:sp>
            <p:nvSpPr>
              <p:cNvPr id="151593" name="Text Box 41"/>
              <p:cNvSpPr txBox="1">
                <a:spLocks noChangeArrowheads="1"/>
              </p:cNvSpPr>
              <p:nvPr/>
            </p:nvSpPr>
            <p:spPr bwMode="auto">
              <a:xfrm rot="-1606803">
                <a:off x="4025" y="2991"/>
                <a:ext cx="706" cy="17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lIns="86468" tIns="43233" rIns="86468" bIns="43233">
                <a:spAutoFit/>
              </a:bodyPr>
              <a:lstStyle/>
              <a:p>
                <a:pPr marL="0" marR="0" lvl="0" indent="0" algn="l" defTabSz="865188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1" i="0" u="none" strike="noStrike" kern="1200" cap="none" spc="0" normalizeH="0" baseline="0" noProof="0">
                    <a:ln>
                      <a:noFill/>
                    </a:ln>
                    <a:solidFill>
                      <a:srgbClr val="004148"/>
                    </a:solidFill>
                    <a:effectLst/>
                    <a:uLnTx/>
                    <a:uFillTx/>
                    <a:latin typeface="Arial Narrow" pitchFamily="34" charset="0"/>
                    <a:ea typeface="+mn-ea"/>
                    <a:cs typeface="+mn-cs"/>
                  </a:rPr>
                  <a:t>Mission Failure</a:t>
                </a:r>
              </a:p>
            </p:txBody>
          </p:sp>
          <p:sp>
            <p:nvSpPr>
              <p:cNvPr id="151594" name="Text Box 42"/>
              <p:cNvSpPr txBox="1">
                <a:spLocks noChangeArrowheads="1"/>
              </p:cNvSpPr>
              <p:nvPr/>
            </p:nvSpPr>
            <p:spPr bwMode="auto">
              <a:xfrm>
                <a:off x="2986" y="1408"/>
                <a:ext cx="360" cy="2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lIns="91424" tIns="45712" rIns="91424" bIns="45712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Arial Narrow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51595" name="Rectangle 43"/>
              <p:cNvSpPr>
                <a:spLocks noChangeArrowheads="1"/>
              </p:cNvSpPr>
              <p:nvPr/>
            </p:nvSpPr>
            <p:spPr bwMode="auto">
              <a:xfrm>
                <a:off x="2910" y="1379"/>
                <a:ext cx="468" cy="346"/>
              </a:xfrm>
              <a:prstGeom prst="rect">
                <a:avLst/>
              </a:prstGeom>
              <a:solidFill>
                <a:srgbClr val="FFFF00"/>
              </a:solidFill>
              <a:ln w="9525">
                <a:solidFill>
                  <a:schemeClr val="folHlink"/>
                </a:solidFill>
                <a:miter lim="800000"/>
                <a:headEnd/>
                <a:tailEnd/>
              </a:ln>
              <a:effectLst/>
            </p:spPr>
            <p:txBody>
              <a:bodyPr lIns="43233" tIns="25939" rIns="43233" bIns="25939" anchor="ctr"/>
              <a:lstStyle/>
              <a:p>
                <a:pPr marL="0" marR="0" lvl="0" indent="0" algn="ctr" defTabSz="966788" rtl="0" eaLnBrk="1" fontAlgn="auto" latinLnBrk="0" hangingPunct="1">
                  <a:lnSpc>
                    <a:spcPct val="100000"/>
                  </a:lnSpc>
                  <a:spcBef>
                    <a:spcPct val="50000"/>
                  </a:spcBef>
                  <a:spcAft>
                    <a:spcPct val="10000"/>
                  </a:spcAft>
                  <a:buClr>
                    <a:srgbClr val="304D8D"/>
                  </a:buClr>
                  <a:buSzPct val="80000"/>
                  <a:buFont typeface="Wingdings" pitchFamily="2" charset="2"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51596" name="Line 44"/>
              <p:cNvSpPr>
                <a:spLocks noChangeShapeType="1"/>
              </p:cNvSpPr>
              <p:nvPr/>
            </p:nvSpPr>
            <p:spPr bwMode="auto">
              <a:xfrm flipH="1">
                <a:off x="2244" y="1727"/>
                <a:ext cx="18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51597" name="Line 45"/>
              <p:cNvSpPr>
                <a:spLocks noChangeShapeType="1"/>
              </p:cNvSpPr>
              <p:nvPr/>
            </p:nvSpPr>
            <p:spPr bwMode="auto">
              <a:xfrm flipH="1">
                <a:off x="2244" y="1363"/>
                <a:ext cx="18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51598" name="Line 46"/>
              <p:cNvSpPr>
                <a:spLocks noChangeShapeType="1"/>
              </p:cNvSpPr>
              <p:nvPr/>
            </p:nvSpPr>
            <p:spPr bwMode="auto">
              <a:xfrm flipH="1">
                <a:off x="2244" y="1027"/>
                <a:ext cx="18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51599" name="Rectangle 47"/>
              <p:cNvSpPr>
                <a:spLocks noChangeArrowheads="1"/>
              </p:cNvSpPr>
              <p:nvPr/>
            </p:nvSpPr>
            <p:spPr bwMode="auto">
              <a:xfrm>
                <a:off x="3094" y="2814"/>
                <a:ext cx="45" cy="9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0" tIns="0" rIns="0" bIns="0">
                <a:spAutoFit/>
              </a:bodyPr>
              <a:lstStyle/>
              <a:p>
                <a:pPr marL="0" marR="0" lvl="0" indent="0" algn="l" defTabSz="4572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000" b="1" i="0" u="none" strike="noStrike" kern="1200" cap="none" spc="0" normalizeH="0" baseline="0" noProof="0">
                    <a:ln>
                      <a:noFill/>
                    </a:ln>
                    <a:solidFill>
                      <a:srgbClr val="FCF5C5"/>
                    </a:solidFill>
                    <a:effectLst/>
                    <a:uLnTx/>
                    <a:uFillTx/>
                    <a:latin typeface="Arial Narrow" pitchFamily="34" charset="0"/>
                    <a:ea typeface="+mn-ea"/>
                    <a:cs typeface="+mn-cs"/>
                  </a:rPr>
                  <a:t>2</a:t>
                </a:r>
              </a:p>
            </p:txBody>
          </p:sp>
          <p:sp>
            <p:nvSpPr>
              <p:cNvPr id="151600" name="Rectangle 48"/>
              <p:cNvSpPr>
                <a:spLocks noChangeArrowheads="1"/>
              </p:cNvSpPr>
              <p:nvPr/>
            </p:nvSpPr>
            <p:spPr bwMode="auto">
              <a:xfrm>
                <a:off x="3575" y="2814"/>
                <a:ext cx="47" cy="9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0" tIns="0" rIns="0" bIns="0">
                <a:spAutoFit/>
              </a:bodyPr>
              <a:lstStyle/>
              <a:p>
                <a:pPr marL="0" marR="0" lvl="0" indent="0" algn="l" defTabSz="4572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000" b="1" i="0" u="none" strike="noStrike" kern="1200" cap="none" spc="0" normalizeH="0" baseline="0" noProof="0">
                    <a:ln>
                      <a:noFill/>
                    </a:ln>
                    <a:solidFill>
                      <a:srgbClr val="FCF5C5"/>
                    </a:solidFill>
                    <a:effectLst/>
                    <a:uLnTx/>
                    <a:uFillTx/>
                    <a:latin typeface="Arial Narrow" pitchFamily="34" charset="0"/>
                    <a:ea typeface="+mn-ea"/>
                    <a:cs typeface="+mn-cs"/>
                  </a:rPr>
                  <a:t>3</a:t>
                </a:r>
              </a:p>
            </p:txBody>
          </p:sp>
          <p:sp>
            <p:nvSpPr>
              <p:cNvPr id="151601" name="Rectangle 49"/>
              <p:cNvSpPr>
                <a:spLocks noChangeArrowheads="1"/>
              </p:cNvSpPr>
              <p:nvPr/>
            </p:nvSpPr>
            <p:spPr bwMode="auto">
              <a:xfrm>
                <a:off x="4059" y="2814"/>
                <a:ext cx="47" cy="9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0" tIns="0" rIns="0" bIns="0">
                <a:spAutoFit/>
              </a:bodyPr>
              <a:lstStyle/>
              <a:p>
                <a:pPr marL="0" marR="0" lvl="0" indent="0" algn="l" defTabSz="4572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000" b="1" i="0" u="none" strike="noStrike" kern="1200" cap="none" spc="0" normalizeH="0" baseline="0" noProof="0">
                    <a:ln>
                      <a:noFill/>
                    </a:ln>
                    <a:solidFill>
                      <a:srgbClr val="FCF5C5"/>
                    </a:solidFill>
                    <a:effectLst/>
                    <a:uLnTx/>
                    <a:uFillTx/>
                    <a:latin typeface="Arial Narrow" pitchFamily="34" charset="0"/>
                    <a:ea typeface="+mn-ea"/>
                    <a:cs typeface="+mn-cs"/>
                  </a:rPr>
                  <a:t>4</a:t>
                </a:r>
              </a:p>
            </p:txBody>
          </p:sp>
          <p:sp>
            <p:nvSpPr>
              <p:cNvPr id="151602" name="Rectangle 50"/>
              <p:cNvSpPr>
                <a:spLocks noChangeArrowheads="1"/>
              </p:cNvSpPr>
              <p:nvPr/>
            </p:nvSpPr>
            <p:spPr bwMode="auto">
              <a:xfrm>
                <a:off x="4545" y="2814"/>
                <a:ext cx="57" cy="9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0" tIns="0" rIns="0" bIns="0">
                <a:spAutoFit/>
              </a:bodyPr>
              <a:lstStyle/>
              <a:p>
                <a:pPr marL="0" marR="0" lvl="0" indent="0" algn="l" defTabSz="4572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000" b="1" i="0" u="none" strike="noStrike" kern="1200" cap="none" spc="0" normalizeH="0" baseline="0" noProof="0">
                    <a:ln>
                      <a:noFill/>
                    </a:ln>
                    <a:solidFill>
                      <a:srgbClr val="FCF5C5"/>
                    </a:solidFill>
                    <a:effectLst/>
                    <a:uLnTx/>
                    <a:uFillTx/>
                    <a:latin typeface="Arial Narrow" pitchFamily="34" charset="0"/>
                    <a:ea typeface="+mn-ea"/>
                    <a:cs typeface="+mn-cs"/>
                  </a:rPr>
                  <a:t>5</a:t>
                </a:r>
              </a:p>
            </p:txBody>
          </p:sp>
          <p:sp>
            <p:nvSpPr>
              <p:cNvPr id="151603" name="Rectangle 51"/>
              <p:cNvSpPr>
                <a:spLocks noChangeArrowheads="1"/>
              </p:cNvSpPr>
              <p:nvPr/>
            </p:nvSpPr>
            <p:spPr bwMode="auto">
              <a:xfrm>
                <a:off x="2218" y="2186"/>
                <a:ext cx="54" cy="9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marL="0" marR="0" lvl="0" indent="0" algn="l" defTabSz="4572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000" b="1" i="0" u="none" strike="noStrike" kern="1200" cap="none" spc="0" normalizeH="0" baseline="0" noProof="0">
                    <a:ln>
                      <a:noFill/>
                    </a:ln>
                    <a:solidFill>
                      <a:srgbClr val="FCF5C5"/>
                    </a:solidFill>
                    <a:effectLst/>
                    <a:uLnTx/>
                    <a:uFillTx/>
                    <a:latin typeface="Arial Narrow" pitchFamily="34" charset="0"/>
                    <a:ea typeface="+mn-ea"/>
                    <a:cs typeface="+mn-cs"/>
                  </a:rPr>
                  <a:t> 2</a:t>
                </a:r>
              </a:p>
            </p:txBody>
          </p:sp>
          <p:sp>
            <p:nvSpPr>
              <p:cNvPr id="151604" name="Rectangle 52"/>
              <p:cNvSpPr>
                <a:spLocks noChangeArrowheads="1"/>
              </p:cNvSpPr>
              <p:nvPr/>
            </p:nvSpPr>
            <p:spPr bwMode="auto">
              <a:xfrm>
                <a:off x="2211" y="1850"/>
                <a:ext cx="55" cy="9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marL="0" marR="0" lvl="0" indent="0" algn="l" defTabSz="4572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000" b="1" i="0" u="none" strike="noStrike" kern="1200" cap="none" spc="0" normalizeH="0" baseline="0" noProof="0">
                    <a:ln>
                      <a:noFill/>
                    </a:ln>
                    <a:solidFill>
                      <a:srgbClr val="FCF5C5"/>
                    </a:solidFill>
                    <a:effectLst/>
                    <a:uLnTx/>
                    <a:uFillTx/>
                    <a:latin typeface="Arial Narrow" pitchFamily="34" charset="0"/>
                    <a:ea typeface="+mn-ea"/>
                    <a:cs typeface="+mn-cs"/>
                  </a:rPr>
                  <a:t> 3</a:t>
                </a:r>
              </a:p>
            </p:txBody>
          </p:sp>
          <p:sp>
            <p:nvSpPr>
              <p:cNvPr id="151605" name="Rectangle 53"/>
              <p:cNvSpPr>
                <a:spLocks noChangeArrowheads="1"/>
              </p:cNvSpPr>
              <p:nvPr/>
            </p:nvSpPr>
            <p:spPr bwMode="auto">
              <a:xfrm>
                <a:off x="2211" y="1459"/>
                <a:ext cx="73" cy="9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marL="0" marR="0" lvl="0" indent="0" algn="l" defTabSz="4572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000" b="1" i="0" u="none" strike="noStrike" kern="1200" cap="none" spc="0" normalizeH="0" baseline="0" noProof="0">
                    <a:ln>
                      <a:noFill/>
                    </a:ln>
                    <a:solidFill>
                      <a:srgbClr val="FCF5C5"/>
                    </a:solidFill>
                    <a:effectLst/>
                    <a:uLnTx/>
                    <a:uFillTx/>
                    <a:latin typeface="Arial Narrow" pitchFamily="34" charset="0"/>
                    <a:ea typeface="+mn-ea"/>
                    <a:cs typeface="+mn-cs"/>
                  </a:rPr>
                  <a:t>  4</a:t>
                </a:r>
              </a:p>
            </p:txBody>
          </p:sp>
          <p:sp>
            <p:nvSpPr>
              <p:cNvPr id="151606" name="Rectangle 54"/>
              <p:cNvSpPr>
                <a:spLocks noChangeArrowheads="1"/>
              </p:cNvSpPr>
              <p:nvPr/>
            </p:nvSpPr>
            <p:spPr bwMode="auto">
              <a:xfrm>
                <a:off x="2248" y="1142"/>
                <a:ext cx="54" cy="9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marL="0" marR="0" lvl="0" indent="0" algn="l" defTabSz="4572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000" b="1" i="0" u="none" strike="noStrike" kern="1200" cap="none" spc="0" normalizeH="0" baseline="0" noProof="0">
                    <a:ln>
                      <a:noFill/>
                    </a:ln>
                    <a:solidFill>
                      <a:srgbClr val="FCF5C5"/>
                    </a:solidFill>
                    <a:effectLst/>
                    <a:uLnTx/>
                    <a:uFillTx/>
                    <a:latin typeface="Arial Narrow" pitchFamily="34" charset="0"/>
                    <a:ea typeface="+mn-ea"/>
                    <a:cs typeface="+mn-cs"/>
                  </a:rPr>
                  <a:t> 5</a:t>
                </a:r>
              </a:p>
            </p:txBody>
          </p:sp>
          <p:sp>
            <p:nvSpPr>
              <p:cNvPr id="151607" name="Rectangle 55"/>
              <p:cNvSpPr>
                <a:spLocks noChangeArrowheads="1"/>
              </p:cNvSpPr>
              <p:nvPr/>
            </p:nvSpPr>
            <p:spPr bwMode="auto">
              <a:xfrm rot="16200000">
                <a:off x="1132" y="1883"/>
                <a:ext cx="970" cy="1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marL="0" marR="0" lvl="0" indent="0" algn="ctr" defTabSz="4572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1" i="0" u="sng" strike="noStrike" kern="1200" cap="none" spc="0" normalizeH="0" baseline="0" noProof="0" dirty="0">
                    <a:ln>
                      <a:noFill/>
                    </a:ln>
                    <a:solidFill>
                      <a:srgbClr val="004148"/>
                    </a:solidFill>
                    <a:effectLst/>
                    <a:uLnTx/>
                    <a:uFillTx/>
                    <a:latin typeface="Arial Narrow" pitchFamily="34" charset="0"/>
                    <a:ea typeface="+mn-ea"/>
                    <a:cs typeface="+mn-cs"/>
                  </a:rPr>
                  <a:t>Likelihood of Occurrence</a:t>
                </a:r>
              </a:p>
            </p:txBody>
          </p:sp>
          <p:sp>
            <p:nvSpPr>
              <p:cNvPr id="151608" name="Rectangle 56"/>
              <p:cNvSpPr>
                <a:spLocks noChangeArrowheads="1"/>
              </p:cNvSpPr>
              <p:nvPr/>
            </p:nvSpPr>
            <p:spPr bwMode="auto">
              <a:xfrm>
                <a:off x="2879" y="3243"/>
                <a:ext cx="1095" cy="1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 marL="0" marR="0" lvl="0" indent="0" algn="l" defTabSz="457200" rtl="0" eaLnBrk="0" fontAlgn="auto" latinLnBrk="0" hangingPunct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1" i="0" u="sng" strike="noStrike" kern="1200" cap="none" spc="0" normalizeH="0" baseline="0" noProof="0" dirty="0">
                    <a:ln>
                      <a:noFill/>
                    </a:ln>
                    <a:solidFill>
                      <a:srgbClr val="004148"/>
                    </a:solidFill>
                    <a:effectLst/>
                    <a:uLnTx/>
                    <a:uFillTx/>
                    <a:latin typeface="Arial Narrow" pitchFamily="34" charset="0"/>
                    <a:ea typeface="+mn-ea"/>
                    <a:cs typeface="+mn-cs"/>
                  </a:rPr>
                  <a:t>Consequence of Occurrence</a:t>
                </a:r>
                <a:endParaRPr kumimoji="0" lang="en-US" sz="1200" b="0" i="0" u="sng" strike="noStrike" kern="1200" cap="none" spc="0" normalizeH="0" baseline="0" noProof="0" dirty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Arial Narrow" pitchFamily="34" charset="0"/>
                  <a:ea typeface="+mn-ea"/>
                  <a:cs typeface="+mn-cs"/>
                </a:endParaRPr>
              </a:p>
            </p:txBody>
          </p:sp>
          <p:sp>
            <p:nvSpPr>
              <p:cNvPr id="151609" name="Rectangle 57"/>
              <p:cNvSpPr>
                <a:spLocks noChangeArrowheads="1"/>
              </p:cNvSpPr>
              <p:nvPr/>
            </p:nvSpPr>
            <p:spPr bwMode="auto">
              <a:xfrm>
                <a:off x="2910" y="1019"/>
                <a:ext cx="473" cy="352"/>
              </a:xfrm>
              <a:prstGeom prst="rect">
                <a:avLst/>
              </a:prstGeom>
              <a:solidFill>
                <a:srgbClr val="FFFF00"/>
              </a:solidFill>
              <a:ln w="9525">
                <a:solidFill>
                  <a:schemeClr val="folHlink"/>
                </a:solidFill>
                <a:miter lim="800000"/>
                <a:headEnd/>
                <a:tailEnd/>
              </a:ln>
              <a:effectLst/>
            </p:spPr>
            <p:txBody>
              <a:bodyPr lIns="43233" tIns="25939" rIns="43233" bIns="25939" anchor="ctr"/>
              <a:lstStyle/>
              <a:p>
                <a:pPr marL="0" marR="0" lvl="0" indent="0" algn="ctr" defTabSz="966788" rtl="0" eaLnBrk="1" fontAlgn="auto" latinLnBrk="0" hangingPunct="1">
                  <a:lnSpc>
                    <a:spcPct val="100000"/>
                  </a:lnSpc>
                  <a:spcBef>
                    <a:spcPct val="10000"/>
                  </a:spcBef>
                  <a:spcAft>
                    <a:spcPct val="10000"/>
                  </a:spcAft>
                  <a:buClr>
                    <a:srgbClr val="304D8D"/>
                  </a:buClr>
                  <a:buSzPct val="80000"/>
                  <a:buFont typeface="Wingdings" pitchFamily="2" charset="2"/>
                  <a:buNone/>
                  <a:tabLst/>
                  <a:defRPr/>
                </a:pPr>
                <a:endParaRPr kumimoji="0" lang="en-US" sz="1600" b="1" i="0" u="none" strike="noStrike" kern="1200" cap="none" spc="0" normalizeH="0" baseline="0" noProof="0">
                  <a:ln>
                    <a:noFill/>
                  </a:ln>
                  <a:solidFill>
                    <a:srgbClr val="FCF5C5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51610" name="Rectangle 58"/>
              <p:cNvSpPr>
                <a:spLocks noChangeArrowheads="1"/>
              </p:cNvSpPr>
              <p:nvPr/>
            </p:nvSpPr>
            <p:spPr bwMode="auto">
              <a:xfrm>
                <a:off x="3383" y="1371"/>
                <a:ext cx="468" cy="354"/>
              </a:xfrm>
              <a:prstGeom prst="rect">
                <a:avLst/>
              </a:prstGeom>
              <a:solidFill>
                <a:srgbClr val="FFFF00"/>
              </a:solidFill>
              <a:ln w="9525">
                <a:solidFill>
                  <a:schemeClr val="folHlink"/>
                </a:solidFill>
                <a:miter lim="800000"/>
                <a:headEnd/>
                <a:tailEnd/>
              </a:ln>
              <a:effectLst/>
            </p:spPr>
            <p:txBody>
              <a:bodyPr lIns="43233" tIns="25939" rIns="43233" bIns="25939" anchor="ctr"/>
              <a:lstStyle/>
              <a:p>
                <a:pPr marL="0" marR="0" lvl="0" indent="0" algn="ctr" defTabSz="966788" rtl="0" eaLnBrk="1" fontAlgn="auto" latinLnBrk="0" hangingPunct="1">
                  <a:lnSpc>
                    <a:spcPct val="100000"/>
                  </a:lnSpc>
                  <a:spcBef>
                    <a:spcPct val="10000"/>
                  </a:spcBef>
                  <a:spcAft>
                    <a:spcPct val="10000"/>
                  </a:spcAft>
                  <a:buClr>
                    <a:srgbClr val="304D8D"/>
                  </a:buClr>
                  <a:buSzPct val="80000"/>
                  <a:buFont typeface="Wingdings" pitchFamily="2" charset="2"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4B4B4B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51611" name="Line 59"/>
              <p:cNvSpPr>
                <a:spLocks noChangeShapeType="1"/>
              </p:cNvSpPr>
              <p:nvPr/>
            </p:nvSpPr>
            <p:spPr bwMode="auto">
              <a:xfrm flipH="1">
                <a:off x="2244" y="2080"/>
                <a:ext cx="18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51612" name="Line 60"/>
              <p:cNvSpPr>
                <a:spLocks noChangeShapeType="1"/>
              </p:cNvSpPr>
              <p:nvPr/>
            </p:nvSpPr>
            <p:spPr bwMode="auto">
              <a:xfrm flipH="1">
                <a:off x="2244" y="2432"/>
                <a:ext cx="18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51613" name="Line 61"/>
              <p:cNvSpPr>
                <a:spLocks noChangeShapeType="1"/>
              </p:cNvSpPr>
              <p:nvPr/>
            </p:nvSpPr>
            <p:spPr bwMode="auto">
              <a:xfrm flipH="1">
                <a:off x="2244" y="2784"/>
                <a:ext cx="18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sp>
          <p:nvSpPr>
            <p:cNvPr id="151614" name="Text Box 62"/>
            <p:cNvSpPr txBox="1">
              <a:spLocks noChangeArrowheads="1"/>
            </p:cNvSpPr>
            <p:nvPr/>
          </p:nvSpPr>
          <p:spPr bwMode="auto">
            <a:xfrm>
              <a:off x="3347" y="749"/>
              <a:ext cx="256" cy="237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1</a:t>
              </a:r>
            </a:p>
          </p:txBody>
        </p:sp>
        <p:sp>
          <p:nvSpPr>
            <p:cNvPr id="151615" name="Text Box 63"/>
            <p:cNvSpPr txBox="1">
              <a:spLocks noChangeArrowheads="1"/>
            </p:cNvSpPr>
            <p:nvPr/>
          </p:nvSpPr>
          <p:spPr bwMode="auto">
            <a:xfrm>
              <a:off x="5164" y="1444"/>
              <a:ext cx="394" cy="237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srgbClr val="004148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2, 3</a:t>
              </a:r>
            </a:p>
          </p:txBody>
        </p:sp>
      </p:grpSp>
      <p:sp>
        <p:nvSpPr>
          <p:cNvPr id="64" name="Date Placeholder 2">
            <a:extLst>
              <a:ext uri="{FF2B5EF4-FFF2-40B4-BE49-F238E27FC236}">
                <a16:creationId xmlns:a16="http://schemas.microsoft.com/office/drawing/2014/main" id="{86D58660-6106-BB47-B825-80CCF6380C8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555552"/>
            <a:ext cx="2057400" cy="286244"/>
          </a:xfrm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12A79E2-1B48-42D8-BAFC-84019BDD515E}" type="datetime1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F9F9F9"/>
                </a:solidFill>
                <a:effectLst/>
                <a:uLnTx/>
                <a:uFillTx/>
                <a:latin typeface="Tw Cen MT Condensed" panose="020B0606020104020203" pitchFamily="34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12/7/2022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F9F9F9"/>
              </a:solidFill>
              <a:effectLst/>
              <a:uLnTx/>
              <a:uFillTx/>
              <a:latin typeface="Tw Cen MT Condensed" panose="020B0606020104020203" pitchFamily="34" charset="0"/>
              <a:ea typeface="+mn-ea"/>
              <a:cs typeface="+mn-cs"/>
            </a:endParaRPr>
          </a:p>
        </p:txBody>
      </p:sp>
      <p:sp>
        <p:nvSpPr>
          <p:cNvPr id="65" name="Slide Number Placeholder 4">
            <a:extLst>
              <a:ext uri="{FF2B5EF4-FFF2-40B4-BE49-F238E27FC236}">
                <a16:creationId xmlns:a16="http://schemas.microsoft.com/office/drawing/2014/main" id="{BECA776A-F2D9-024A-BD44-E3677CA6DB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555552"/>
            <a:ext cx="2057400" cy="286244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A9F85A-B0EB-4EE7-8A19-3E7722CDE656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F9F9F9"/>
                </a:solidFill>
                <a:effectLst/>
                <a:uLnTx/>
                <a:uFillTx/>
                <a:latin typeface="Tw Cen MT Condensed" panose="020B0606020104020203" pitchFamily="34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F9F9F9"/>
              </a:solidFill>
              <a:effectLst/>
              <a:uLnTx/>
              <a:uFillTx/>
              <a:latin typeface="Tw Cen MT Condensed" panose="020B0606020104020203" pitchFamily="34" charset="0"/>
              <a:ea typeface="+mn-ea"/>
              <a:cs typeface="+mn-cs"/>
            </a:endParaRPr>
          </a:p>
        </p:txBody>
      </p:sp>
      <p:pic>
        <p:nvPicPr>
          <p:cNvPr id="4" name="Picture 3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1DF5F038-6EF8-77AB-2326-7C0733F0279B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382" y="181873"/>
            <a:ext cx="1486968" cy="330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84120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/>
          <p:cNvSpPr>
            <a:spLocks noChangeArrowheads="1"/>
          </p:cNvSpPr>
          <p:nvPr/>
        </p:nvSpPr>
        <p:spPr bwMode="auto">
          <a:xfrm>
            <a:off x="327984" y="540229"/>
            <a:ext cx="7454144" cy="529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ctr"/>
          <a:lstStyle/>
          <a:p>
            <a:pPr marL="0" marR="0" lvl="0" indent="0" algn="l" defTabSz="4572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Gill Sans MT" panose="020B0502020104020203" pitchFamily="34" charset="0"/>
              </a:rPr>
              <a:t>Nozzle Wedge Recommendation to Management</a:t>
            </a:r>
          </a:p>
        </p:txBody>
      </p:sp>
      <p:sp>
        <p:nvSpPr>
          <p:cNvPr id="153603" name="Rectangle 3"/>
          <p:cNvSpPr>
            <a:spLocks noChangeArrowheads="1"/>
          </p:cNvSpPr>
          <p:nvPr/>
        </p:nvSpPr>
        <p:spPr bwMode="auto">
          <a:xfrm>
            <a:off x="254000" y="1573752"/>
            <a:ext cx="8475663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5000"/>
              </a:spcBef>
              <a:spcAft>
                <a:spcPct val="25000"/>
              </a:spcAft>
              <a:buClr>
                <a:srgbClr val="00B050"/>
              </a:buClr>
              <a:buSzPct val="80000"/>
              <a:buFont typeface="Wingdings" pitchFamily="2" charset="2"/>
              <a:buChar char="l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Probability of nozzle failure is judged to be low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</a:p>
          <a:p>
            <a:pPr marL="762000" marR="0" lvl="1" indent="-304800" algn="l" defTabSz="457200" rtl="0" eaLnBrk="1" fontAlgn="auto" latinLnBrk="0" hangingPunct="1">
              <a:lnSpc>
                <a:spcPct val="100000"/>
              </a:lnSpc>
              <a:spcBef>
                <a:spcPct val="25000"/>
              </a:spcBef>
              <a:spcAft>
                <a:spcPct val="25000"/>
              </a:spcAft>
              <a:buClr>
                <a:srgbClr val="00B050"/>
              </a:buClr>
              <a:buSzPct val="80000"/>
              <a:buFont typeface="Wingdings" pitchFamily="2" charset="2"/>
              <a:buChar char="l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FT-2 nozzle is enveloped by the SFT-1 and SFT-2 results and any wedge creation is expected to be less severe than previously experienced</a:t>
            </a:r>
          </a:p>
          <a:p>
            <a:pPr marL="762000" marR="0" lvl="1" indent="-304800" algn="l" defTabSz="457200" rtl="0" eaLnBrk="1" fontAlgn="auto" latinLnBrk="0" hangingPunct="1">
              <a:lnSpc>
                <a:spcPct val="100000"/>
              </a:lnSpc>
              <a:spcBef>
                <a:spcPct val="25000"/>
              </a:spcBef>
              <a:spcAft>
                <a:spcPct val="25000"/>
              </a:spcAft>
              <a:buClr>
                <a:srgbClr val="00B050"/>
              </a:buClr>
              <a:buSzPct val="80000"/>
              <a:buFont typeface="Wingdings" pitchFamily="2" charset="2"/>
              <a:buChar char="l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Expect no effect on ballistic performance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5000"/>
              </a:spcBef>
              <a:spcAft>
                <a:spcPct val="25000"/>
              </a:spcAft>
              <a:buClr>
                <a:srgbClr val="00B050"/>
              </a:buClr>
              <a:buSzPct val="80000"/>
              <a:buFont typeface="Wingdings" pitchFamily="2" charset="2"/>
              <a:buChar char="l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943F00">
                    <a:lumMod val="75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Nozzle failure is possible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ct val="25000"/>
              </a:spcBef>
              <a:spcAft>
                <a:spcPct val="25000"/>
              </a:spcAft>
              <a:buClr>
                <a:srgbClr val="00B050"/>
              </a:buClr>
              <a:buSzPct val="80000"/>
              <a:buFont typeface="Wingdings" pitchFamily="2" charset="2"/>
              <a:buChar char="l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Failure </a:t>
            </a: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risk can be mitigated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4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by removing the current nozzle and replacing it with rayon based ablative rings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4148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3604" name="Text Box 4"/>
          <p:cNvSpPr txBox="1">
            <a:spLocks noChangeArrowheads="1"/>
          </p:cNvSpPr>
          <p:nvPr/>
        </p:nvSpPr>
        <p:spPr bwMode="auto">
          <a:xfrm>
            <a:off x="884238" y="5051425"/>
            <a:ext cx="7040562" cy="830997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943F00">
                    <a:lumMod val="75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Based on this risk assessment, the flight nozzle was changed out and flew successfully</a:t>
            </a:r>
          </a:p>
        </p:txBody>
      </p:sp>
      <p:sp>
        <p:nvSpPr>
          <p:cNvPr id="5" name="Date Placeholder 2">
            <a:extLst>
              <a:ext uri="{FF2B5EF4-FFF2-40B4-BE49-F238E27FC236}">
                <a16:creationId xmlns:a16="http://schemas.microsoft.com/office/drawing/2014/main" id="{E184A615-60EE-E84D-B4C2-D3ACB92A8F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555552"/>
            <a:ext cx="2057400" cy="286244"/>
          </a:xfrm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12A79E2-1B48-42D8-BAFC-84019BDD515E}" type="datetime1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F9F9F9"/>
                </a:solidFill>
                <a:effectLst/>
                <a:uLnTx/>
                <a:uFillTx/>
                <a:latin typeface="Tw Cen MT Condensed" panose="020B0606020104020203" pitchFamily="34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12/7/2022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F9F9F9"/>
              </a:solidFill>
              <a:effectLst/>
              <a:uLnTx/>
              <a:uFillTx/>
              <a:latin typeface="Tw Cen MT Condensed" panose="020B0606020104020203" pitchFamily="34" charset="0"/>
              <a:ea typeface="+mn-ea"/>
              <a:cs typeface="+mn-cs"/>
            </a:endParaRPr>
          </a:p>
        </p:txBody>
      </p:sp>
      <p:sp>
        <p:nvSpPr>
          <p:cNvPr id="6" name="Slide Number Placeholder 4">
            <a:extLst>
              <a:ext uri="{FF2B5EF4-FFF2-40B4-BE49-F238E27FC236}">
                <a16:creationId xmlns:a16="http://schemas.microsoft.com/office/drawing/2014/main" id="{0209B8F1-CF87-484F-8926-A7212A9346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555552"/>
            <a:ext cx="2057400" cy="286244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CA9F85A-B0EB-4EE7-8A19-3E7722CDE656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F9F9F9"/>
                </a:solidFill>
                <a:effectLst/>
                <a:uLnTx/>
                <a:uFillTx/>
                <a:latin typeface="Tw Cen MT Condensed" panose="020B0606020104020203" pitchFamily="34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F9F9F9"/>
              </a:solidFill>
              <a:effectLst/>
              <a:uLnTx/>
              <a:uFillTx/>
              <a:latin typeface="Tw Cen MT Condensed" panose="020B0606020104020203" pitchFamily="34" charset="0"/>
              <a:ea typeface="+mn-ea"/>
              <a:cs typeface="+mn-cs"/>
            </a:endParaRPr>
          </a:p>
        </p:txBody>
      </p:sp>
      <p:pic>
        <p:nvPicPr>
          <p:cNvPr id="2" name="Picture 1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2BBC3920-7B61-D9DA-98EF-16D5CA2FB0E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382" y="122811"/>
            <a:ext cx="1486968" cy="330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199560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861F74-0EFF-16A1-EB9D-B217F30633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2305" y="2442708"/>
            <a:ext cx="6964910" cy="807913"/>
          </a:xfrm>
        </p:spPr>
        <p:txBody>
          <a:bodyPr/>
          <a:lstStyle/>
          <a:p>
            <a:pPr algn="ctr"/>
            <a:r>
              <a:rPr lang="en-US" dirty="0"/>
              <a:t>Questions or Comments?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B99B7E-BFB0-CB35-66B2-3BC01AD71B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E422AC34-E77F-4DD4-9663-2824104BD525}" type="datetime1">
              <a:rPr lang="en-US">
                <a:solidFill>
                  <a:srgbClr val="EA6307"/>
                </a:solidFill>
              </a:rPr>
              <a:pPr defTabSz="685800"/>
              <a:t>12/7/2022</a:t>
            </a:fld>
            <a:endParaRPr lang="en-US" dirty="0">
              <a:solidFill>
                <a:srgbClr val="EA6307"/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32B3C0D-12EC-ABD3-D54B-8BEA431BD7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54DAC3B2-AAC7-A94B-8340-24B6B1A3CD0B}" type="slidenum">
              <a:rPr lang="en-US">
                <a:solidFill>
                  <a:srgbClr val="EA6307"/>
                </a:solidFill>
              </a:rPr>
              <a:pPr defTabSz="685800"/>
              <a:t>34</a:t>
            </a:fld>
            <a:endParaRPr lang="en-US" dirty="0">
              <a:solidFill>
                <a:srgbClr val="EA630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6229312"/>
      </p:ext>
    </p:extLst>
  </p:cSld>
  <p:clrMapOvr>
    <a:masterClrMapping/>
  </p:clrMapOvr>
</p:sld>
</file>

<file path=ppt/theme/theme1.xml><?xml version="1.0" encoding="utf-8"?>
<a:theme xmlns:a="http://schemas.openxmlformats.org/drawingml/2006/main" name="2_SLS_Internal_PPT Template_NOV 2015">
  <a:themeElements>
    <a:clrScheme name="October 2015">
      <a:dk1>
        <a:srgbClr val="000000"/>
      </a:dk1>
      <a:lt1>
        <a:srgbClr val="000000"/>
      </a:lt1>
      <a:dk2>
        <a:srgbClr val="000000"/>
      </a:dk2>
      <a:lt2>
        <a:srgbClr val="000000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lank Presentatio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900" b="0" i="0" u="none" strike="noStrike" cap="none" normalizeH="0" baseline="0">
            <a:ln>
              <a:noFill/>
            </a:ln>
            <a:solidFill>
              <a:srgbClr val="666666"/>
            </a:solidFill>
            <a:effectLst/>
            <a:latin typeface="55 Helvetica Roman" pitchFamily="1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900" b="0" i="0" u="none" strike="noStrike" cap="none" normalizeH="0" baseline="0">
            <a:ln>
              <a:noFill/>
            </a:ln>
            <a:solidFill>
              <a:srgbClr val="666666"/>
            </a:solidFill>
            <a:effectLst/>
            <a:latin typeface="55 Helvetica Roman" pitchFamily="1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4D4D4D"/>
        </a:dk1>
        <a:lt1>
          <a:srgbClr val="FFFFD9"/>
        </a:lt1>
        <a:dk2>
          <a:srgbClr val="000000"/>
        </a:dk2>
        <a:lt2>
          <a:srgbClr val="7F7F7D"/>
        </a:lt2>
        <a:accent1>
          <a:srgbClr val="DEDACF"/>
        </a:accent1>
        <a:accent2>
          <a:srgbClr val="536D89"/>
        </a:accent2>
        <a:accent3>
          <a:srgbClr val="FFFFE9"/>
        </a:accent3>
        <a:accent4>
          <a:srgbClr val="404040"/>
        </a:accent4>
        <a:accent5>
          <a:srgbClr val="ECEAE4"/>
        </a:accent5>
        <a:accent6>
          <a:srgbClr val="4A627C"/>
        </a:accent6>
        <a:hlink>
          <a:srgbClr val="943C35"/>
        </a:hlink>
        <a:folHlink>
          <a:srgbClr val="63406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E1EAED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EEF3F4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85B4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666666"/>
        </a:dk1>
        <a:lt1>
          <a:srgbClr val="FFFFFF"/>
        </a:lt1>
        <a:dk2>
          <a:srgbClr val="000000"/>
        </a:dk2>
        <a:lt2>
          <a:srgbClr val="333333"/>
        </a:lt2>
        <a:accent1>
          <a:srgbClr val="D7DCC8"/>
        </a:accent1>
        <a:accent2>
          <a:srgbClr val="8DC6FF"/>
        </a:accent2>
        <a:accent3>
          <a:srgbClr val="FFFFFF"/>
        </a:accent3>
        <a:accent4>
          <a:srgbClr val="565656"/>
        </a:accent4>
        <a:accent5>
          <a:srgbClr val="E8EBE0"/>
        </a:accent5>
        <a:accent6>
          <a:srgbClr val="7FB3E7"/>
        </a:accent6>
        <a:hlink>
          <a:srgbClr val="0066CC"/>
        </a:hlink>
        <a:folHlink>
          <a:srgbClr val="FF99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58572B"/>
        </a:dk1>
        <a:lt1>
          <a:srgbClr val="FFFFFF"/>
        </a:lt1>
        <a:dk2>
          <a:srgbClr val="808000"/>
        </a:dk2>
        <a:lt2>
          <a:srgbClr val="333333"/>
        </a:lt2>
        <a:accent1>
          <a:srgbClr val="CCCC99"/>
        </a:accent1>
        <a:accent2>
          <a:srgbClr val="FFFFCC"/>
        </a:accent2>
        <a:accent3>
          <a:srgbClr val="FFFFFF"/>
        </a:accent3>
        <a:accent4>
          <a:srgbClr val="4A4923"/>
        </a:accent4>
        <a:accent5>
          <a:srgbClr val="E2E2CA"/>
        </a:accent5>
        <a:accent6>
          <a:srgbClr val="E7E7B9"/>
        </a:accent6>
        <a:hlink>
          <a:srgbClr val="990000"/>
        </a:hlink>
        <a:folHlink>
          <a:srgbClr val="66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666633"/>
        </a:dk1>
        <a:lt1>
          <a:srgbClr val="008080"/>
        </a:lt1>
        <a:dk2>
          <a:srgbClr val="808000"/>
        </a:dk2>
        <a:lt2>
          <a:srgbClr val="005A58"/>
        </a:lt2>
        <a:accent1>
          <a:srgbClr val="B5C6B3"/>
        </a:accent1>
        <a:accent2>
          <a:srgbClr val="FFA962"/>
        </a:accent2>
        <a:accent3>
          <a:srgbClr val="AAC0C0"/>
        </a:accent3>
        <a:accent4>
          <a:srgbClr val="56562A"/>
        </a:accent4>
        <a:accent5>
          <a:srgbClr val="D7DFD6"/>
        </a:accent5>
        <a:accent6>
          <a:srgbClr val="E79958"/>
        </a:accent6>
        <a:hlink>
          <a:srgbClr val="FFEFCE"/>
        </a:hlink>
        <a:folHlink>
          <a:srgbClr val="A741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003366"/>
        </a:dk1>
        <a:lt1>
          <a:srgbClr val="A28E73"/>
        </a:lt1>
        <a:dk2>
          <a:srgbClr val="000099"/>
        </a:dk2>
        <a:lt2>
          <a:srgbClr val="D2C368"/>
        </a:lt2>
        <a:accent1>
          <a:srgbClr val="D1EBEA"/>
        </a:accent1>
        <a:accent2>
          <a:srgbClr val="CEC975"/>
        </a:accent2>
        <a:accent3>
          <a:srgbClr val="AAAACA"/>
        </a:accent3>
        <a:accent4>
          <a:srgbClr val="8A7861"/>
        </a:accent4>
        <a:accent5>
          <a:srgbClr val="E5F3F3"/>
        </a:accent5>
        <a:accent6>
          <a:srgbClr val="BAB669"/>
        </a:accent6>
        <a:hlink>
          <a:srgbClr val="7EBA93"/>
        </a:hlink>
        <a:folHlink>
          <a:srgbClr val="F09D3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36699"/>
        </a:dk1>
        <a:lt1>
          <a:srgbClr val="969696"/>
        </a:lt1>
        <a:dk2>
          <a:srgbClr val="000000"/>
        </a:dk2>
        <a:lt2>
          <a:srgbClr val="517FA1"/>
        </a:lt2>
        <a:accent1>
          <a:srgbClr val="F3F5DD"/>
        </a:accent1>
        <a:accent2>
          <a:srgbClr val="CB4B0A"/>
        </a:accent2>
        <a:accent3>
          <a:srgbClr val="AAAAAA"/>
        </a:accent3>
        <a:accent4>
          <a:srgbClr val="7F7F7F"/>
        </a:accent4>
        <a:accent5>
          <a:srgbClr val="F8F9EB"/>
        </a:accent5>
        <a:accent6>
          <a:srgbClr val="B84308"/>
        </a:accent6>
        <a:hlink>
          <a:srgbClr val="D4B224"/>
        </a:hlink>
        <a:folHlink>
          <a:srgbClr val="D58E5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5C1F00"/>
        </a:dk1>
        <a:lt1>
          <a:srgbClr val="8FA418"/>
        </a:lt1>
        <a:dk2>
          <a:srgbClr val="800000"/>
        </a:dk2>
        <a:lt2>
          <a:srgbClr val="A89546"/>
        </a:lt2>
        <a:accent1>
          <a:srgbClr val="EDF6BE"/>
        </a:accent1>
        <a:accent2>
          <a:srgbClr val="ADBC00"/>
        </a:accent2>
        <a:accent3>
          <a:srgbClr val="C0AAAA"/>
        </a:accent3>
        <a:accent4>
          <a:srgbClr val="798B13"/>
        </a:accent4>
        <a:accent5>
          <a:srgbClr val="F4FADB"/>
        </a:accent5>
        <a:accent6>
          <a:srgbClr val="9CAA00"/>
        </a:accent6>
        <a:hlink>
          <a:srgbClr val="FF7500"/>
        </a:hlink>
        <a:folHlink>
          <a:srgbClr val="3E5E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SLS Internal Aug2017.potx" id="{8FF999BE-7285-4880-B10B-DB8DBBB72F74}" vid="{EA2B29C6-6498-4B13-BA9A-1EEEE13B07A3}"/>
    </a:ext>
  </a:extLst>
</a:theme>
</file>

<file path=ppt/theme/theme2.xml><?xml version="1.0" encoding="utf-8"?>
<a:theme xmlns:a="http://schemas.openxmlformats.org/drawingml/2006/main" name="8141_SLS Feb 2012_Safety_Meeting_Final_SCobb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lank Presentatio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900" b="0" i="0" u="none" strike="noStrike" cap="none" normalizeH="0" baseline="0">
            <a:ln>
              <a:noFill/>
            </a:ln>
            <a:solidFill>
              <a:srgbClr val="666666"/>
            </a:solidFill>
            <a:effectLst/>
            <a:latin typeface="55 Helvetica Roman" pitchFamily="1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900" b="0" i="0" u="none" strike="noStrike" cap="none" normalizeH="0" baseline="0">
            <a:ln>
              <a:noFill/>
            </a:ln>
            <a:solidFill>
              <a:srgbClr val="666666"/>
            </a:solidFill>
            <a:effectLst/>
            <a:latin typeface="55 Helvetica Roman" pitchFamily="1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4D4D4D"/>
        </a:dk1>
        <a:lt1>
          <a:srgbClr val="FFFFD9"/>
        </a:lt1>
        <a:dk2>
          <a:srgbClr val="000000"/>
        </a:dk2>
        <a:lt2>
          <a:srgbClr val="7F7F7D"/>
        </a:lt2>
        <a:accent1>
          <a:srgbClr val="DEDACF"/>
        </a:accent1>
        <a:accent2>
          <a:srgbClr val="536D89"/>
        </a:accent2>
        <a:accent3>
          <a:srgbClr val="FFFFE9"/>
        </a:accent3>
        <a:accent4>
          <a:srgbClr val="404040"/>
        </a:accent4>
        <a:accent5>
          <a:srgbClr val="ECEAE4"/>
        </a:accent5>
        <a:accent6>
          <a:srgbClr val="4A627C"/>
        </a:accent6>
        <a:hlink>
          <a:srgbClr val="943C35"/>
        </a:hlink>
        <a:folHlink>
          <a:srgbClr val="63406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E1EAED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EEF3F4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85B4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666666"/>
        </a:dk1>
        <a:lt1>
          <a:srgbClr val="FFFFFF"/>
        </a:lt1>
        <a:dk2>
          <a:srgbClr val="000000"/>
        </a:dk2>
        <a:lt2>
          <a:srgbClr val="333333"/>
        </a:lt2>
        <a:accent1>
          <a:srgbClr val="D7DCC8"/>
        </a:accent1>
        <a:accent2>
          <a:srgbClr val="8DC6FF"/>
        </a:accent2>
        <a:accent3>
          <a:srgbClr val="FFFFFF"/>
        </a:accent3>
        <a:accent4>
          <a:srgbClr val="565656"/>
        </a:accent4>
        <a:accent5>
          <a:srgbClr val="E8EBE0"/>
        </a:accent5>
        <a:accent6>
          <a:srgbClr val="7FB3E7"/>
        </a:accent6>
        <a:hlink>
          <a:srgbClr val="0066CC"/>
        </a:hlink>
        <a:folHlink>
          <a:srgbClr val="FF99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58572B"/>
        </a:dk1>
        <a:lt1>
          <a:srgbClr val="FFFFFF"/>
        </a:lt1>
        <a:dk2>
          <a:srgbClr val="808000"/>
        </a:dk2>
        <a:lt2>
          <a:srgbClr val="333333"/>
        </a:lt2>
        <a:accent1>
          <a:srgbClr val="CCCC99"/>
        </a:accent1>
        <a:accent2>
          <a:srgbClr val="FFFFCC"/>
        </a:accent2>
        <a:accent3>
          <a:srgbClr val="FFFFFF"/>
        </a:accent3>
        <a:accent4>
          <a:srgbClr val="4A4923"/>
        </a:accent4>
        <a:accent5>
          <a:srgbClr val="E2E2CA"/>
        </a:accent5>
        <a:accent6>
          <a:srgbClr val="E7E7B9"/>
        </a:accent6>
        <a:hlink>
          <a:srgbClr val="990000"/>
        </a:hlink>
        <a:folHlink>
          <a:srgbClr val="66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666633"/>
        </a:dk1>
        <a:lt1>
          <a:srgbClr val="008080"/>
        </a:lt1>
        <a:dk2>
          <a:srgbClr val="808000"/>
        </a:dk2>
        <a:lt2>
          <a:srgbClr val="005A58"/>
        </a:lt2>
        <a:accent1>
          <a:srgbClr val="B5C6B3"/>
        </a:accent1>
        <a:accent2>
          <a:srgbClr val="FFA962"/>
        </a:accent2>
        <a:accent3>
          <a:srgbClr val="AAC0C0"/>
        </a:accent3>
        <a:accent4>
          <a:srgbClr val="56562A"/>
        </a:accent4>
        <a:accent5>
          <a:srgbClr val="D7DFD6"/>
        </a:accent5>
        <a:accent6>
          <a:srgbClr val="E79958"/>
        </a:accent6>
        <a:hlink>
          <a:srgbClr val="FFEFCE"/>
        </a:hlink>
        <a:folHlink>
          <a:srgbClr val="A741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003366"/>
        </a:dk1>
        <a:lt1>
          <a:srgbClr val="A28E73"/>
        </a:lt1>
        <a:dk2>
          <a:srgbClr val="000099"/>
        </a:dk2>
        <a:lt2>
          <a:srgbClr val="D2C368"/>
        </a:lt2>
        <a:accent1>
          <a:srgbClr val="D1EBEA"/>
        </a:accent1>
        <a:accent2>
          <a:srgbClr val="CEC975"/>
        </a:accent2>
        <a:accent3>
          <a:srgbClr val="AAAACA"/>
        </a:accent3>
        <a:accent4>
          <a:srgbClr val="8A7861"/>
        </a:accent4>
        <a:accent5>
          <a:srgbClr val="E5F3F3"/>
        </a:accent5>
        <a:accent6>
          <a:srgbClr val="BAB669"/>
        </a:accent6>
        <a:hlink>
          <a:srgbClr val="7EBA93"/>
        </a:hlink>
        <a:folHlink>
          <a:srgbClr val="F09D3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36699"/>
        </a:dk1>
        <a:lt1>
          <a:srgbClr val="969696"/>
        </a:lt1>
        <a:dk2>
          <a:srgbClr val="000000"/>
        </a:dk2>
        <a:lt2>
          <a:srgbClr val="517FA1"/>
        </a:lt2>
        <a:accent1>
          <a:srgbClr val="F3F5DD"/>
        </a:accent1>
        <a:accent2>
          <a:srgbClr val="CB4B0A"/>
        </a:accent2>
        <a:accent3>
          <a:srgbClr val="AAAAAA"/>
        </a:accent3>
        <a:accent4>
          <a:srgbClr val="7F7F7F"/>
        </a:accent4>
        <a:accent5>
          <a:srgbClr val="F8F9EB"/>
        </a:accent5>
        <a:accent6>
          <a:srgbClr val="B84308"/>
        </a:accent6>
        <a:hlink>
          <a:srgbClr val="D4B224"/>
        </a:hlink>
        <a:folHlink>
          <a:srgbClr val="D58E5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5C1F00"/>
        </a:dk1>
        <a:lt1>
          <a:srgbClr val="8FA418"/>
        </a:lt1>
        <a:dk2>
          <a:srgbClr val="800000"/>
        </a:dk2>
        <a:lt2>
          <a:srgbClr val="A89546"/>
        </a:lt2>
        <a:accent1>
          <a:srgbClr val="EDF6BE"/>
        </a:accent1>
        <a:accent2>
          <a:srgbClr val="ADBC00"/>
        </a:accent2>
        <a:accent3>
          <a:srgbClr val="C0AAAA"/>
        </a:accent3>
        <a:accent4>
          <a:srgbClr val="798B13"/>
        </a:accent4>
        <a:accent5>
          <a:srgbClr val="F4FADB"/>
        </a:accent5>
        <a:accent6>
          <a:srgbClr val="9CAA00"/>
        </a:accent6>
        <a:hlink>
          <a:srgbClr val="FF7500"/>
        </a:hlink>
        <a:folHlink>
          <a:srgbClr val="3E5E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8141_SLS Feb 2012_Safety_Meeting_Final_SCobb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lank Presentatio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900" b="0" i="0" u="none" strike="noStrike" cap="none" normalizeH="0" baseline="0">
            <a:ln>
              <a:noFill/>
            </a:ln>
            <a:solidFill>
              <a:srgbClr val="666666"/>
            </a:solidFill>
            <a:effectLst/>
            <a:latin typeface="55 Helvetica Roman" pitchFamily="1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900" b="0" i="0" u="none" strike="noStrike" cap="none" normalizeH="0" baseline="0">
            <a:ln>
              <a:noFill/>
            </a:ln>
            <a:solidFill>
              <a:srgbClr val="666666"/>
            </a:solidFill>
            <a:effectLst/>
            <a:latin typeface="55 Helvetica Roman" pitchFamily="1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4D4D4D"/>
        </a:dk1>
        <a:lt1>
          <a:srgbClr val="FFFFD9"/>
        </a:lt1>
        <a:dk2>
          <a:srgbClr val="000000"/>
        </a:dk2>
        <a:lt2>
          <a:srgbClr val="7F7F7D"/>
        </a:lt2>
        <a:accent1>
          <a:srgbClr val="DEDACF"/>
        </a:accent1>
        <a:accent2>
          <a:srgbClr val="536D89"/>
        </a:accent2>
        <a:accent3>
          <a:srgbClr val="FFFFE9"/>
        </a:accent3>
        <a:accent4>
          <a:srgbClr val="404040"/>
        </a:accent4>
        <a:accent5>
          <a:srgbClr val="ECEAE4"/>
        </a:accent5>
        <a:accent6>
          <a:srgbClr val="4A627C"/>
        </a:accent6>
        <a:hlink>
          <a:srgbClr val="943C35"/>
        </a:hlink>
        <a:folHlink>
          <a:srgbClr val="63406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E1EAED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EEF3F4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85B4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666666"/>
        </a:dk1>
        <a:lt1>
          <a:srgbClr val="FFFFFF"/>
        </a:lt1>
        <a:dk2>
          <a:srgbClr val="000000"/>
        </a:dk2>
        <a:lt2>
          <a:srgbClr val="333333"/>
        </a:lt2>
        <a:accent1>
          <a:srgbClr val="D7DCC8"/>
        </a:accent1>
        <a:accent2>
          <a:srgbClr val="8DC6FF"/>
        </a:accent2>
        <a:accent3>
          <a:srgbClr val="FFFFFF"/>
        </a:accent3>
        <a:accent4>
          <a:srgbClr val="565656"/>
        </a:accent4>
        <a:accent5>
          <a:srgbClr val="E8EBE0"/>
        </a:accent5>
        <a:accent6>
          <a:srgbClr val="7FB3E7"/>
        </a:accent6>
        <a:hlink>
          <a:srgbClr val="0066CC"/>
        </a:hlink>
        <a:folHlink>
          <a:srgbClr val="FF99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58572B"/>
        </a:dk1>
        <a:lt1>
          <a:srgbClr val="FFFFFF"/>
        </a:lt1>
        <a:dk2>
          <a:srgbClr val="808000"/>
        </a:dk2>
        <a:lt2>
          <a:srgbClr val="333333"/>
        </a:lt2>
        <a:accent1>
          <a:srgbClr val="CCCC99"/>
        </a:accent1>
        <a:accent2>
          <a:srgbClr val="FFFFCC"/>
        </a:accent2>
        <a:accent3>
          <a:srgbClr val="FFFFFF"/>
        </a:accent3>
        <a:accent4>
          <a:srgbClr val="4A4923"/>
        </a:accent4>
        <a:accent5>
          <a:srgbClr val="E2E2CA"/>
        </a:accent5>
        <a:accent6>
          <a:srgbClr val="E7E7B9"/>
        </a:accent6>
        <a:hlink>
          <a:srgbClr val="990000"/>
        </a:hlink>
        <a:folHlink>
          <a:srgbClr val="66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666633"/>
        </a:dk1>
        <a:lt1>
          <a:srgbClr val="008080"/>
        </a:lt1>
        <a:dk2>
          <a:srgbClr val="808000"/>
        </a:dk2>
        <a:lt2>
          <a:srgbClr val="005A58"/>
        </a:lt2>
        <a:accent1>
          <a:srgbClr val="B5C6B3"/>
        </a:accent1>
        <a:accent2>
          <a:srgbClr val="FFA962"/>
        </a:accent2>
        <a:accent3>
          <a:srgbClr val="AAC0C0"/>
        </a:accent3>
        <a:accent4>
          <a:srgbClr val="56562A"/>
        </a:accent4>
        <a:accent5>
          <a:srgbClr val="D7DFD6"/>
        </a:accent5>
        <a:accent6>
          <a:srgbClr val="E79958"/>
        </a:accent6>
        <a:hlink>
          <a:srgbClr val="FFEFCE"/>
        </a:hlink>
        <a:folHlink>
          <a:srgbClr val="A741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003366"/>
        </a:dk1>
        <a:lt1>
          <a:srgbClr val="A28E73"/>
        </a:lt1>
        <a:dk2>
          <a:srgbClr val="000099"/>
        </a:dk2>
        <a:lt2>
          <a:srgbClr val="D2C368"/>
        </a:lt2>
        <a:accent1>
          <a:srgbClr val="D1EBEA"/>
        </a:accent1>
        <a:accent2>
          <a:srgbClr val="CEC975"/>
        </a:accent2>
        <a:accent3>
          <a:srgbClr val="AAAACA"/>
        </a:accent3>
        <a:accent4>
          <a:srgbClr val="8A7861"/>
        </a:accent4>
        <a:accent5>
          <a:srgbClr val="E5F3F3"/>
        </a:accent5>
        <a:accent6>
          <a:srgbClr val="BAB669"/>
        </a:accent6>
        <a:hlink>
          <a:srgbClr val="7EBA93"/>
        </a:hlink>
        <a:folHlink>
          <a:srgbClr val="F09D3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36699"/>
        </a:dk1>
        <a:lt1>
          <a:srgbClr val="969696"/>
        </a:lt1>
        <a:dk2>
          <a:srgbClr val="000000"/>
        </a:dk2>
        <a:lt2>
          <a:srgbClr val="517FA1"/>
        </a:lt2>
        <a:accent1>
          <a:srgbClr val="F3F5DD"/>
        </a:accent1>
        <a:accent2>
          <a:srgbClr val="CB4B0A"/>
        </a:accent2>
        <a:accent3>
          <a:srgbClr val="AAAAAA"/>
        </a:accent3>
        <a:accent4>
          <a:srgbClr val="7F7F7F"/>
        </a:accent4>
        <a:accent5>
          <a:srgbClr val="F8F9EB"/>
        </a:accent5>
        <a:accent6>
          <a:srgbClr val="B84308"/>
        </a:accent6>
        <a:hlink>
          <a:srgbClr val="D4B224"/>
        </a:hlink>
        <a:folHlink>
          <a:srgbClr val="D58E5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5C1F00"/>
        </a:dk1>
        <a:lt1>
          <a:srgbClr val="8FA418"/>
        </a:lt1>
        <a:dk2>
          <a:srgbClr val="800000"/>
        </a:dk2>
        <a:lt2>
          <a:srgbClr val="A89546"/>
        </a:lt2>
        <a:accent1>
          <a:srgbClr val="EDF6BE"/>
        </a:accent1>
        <a:accent2>
          <a:srgbClr val="ADBC00"/>
        </a:accent2>
        <a:accent3>
          <a:srgbClr val="C0AAAA"/>
        </a:accent3>
        <a:accent4>
          <a:srgbClr val="798B13"/>
        </a:accent4>
        <a:accent5>
          <a:srgbClr val="F4FADB"/>
        </a:accent5>
        <a:accent6>
          <a:srgbClr val="9CAA00"/>
        </a:accent6>
        <a:hlink>
          <a:srgbClr val="FF7500"/>
        </a:hlink>
        <a:folHlink>
          <a:srgbClr val="3E5E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SLS_Internal_PPT Template_NOV 2015">
  <a:themeElements>
    <a:clrScheme name="Blank Presentation 11">
      <a:dk1>
        <a:srgbClr val="336699"/>
      </a:dk1>
      <a:lt1>
        <a:srgbClr val="969696"/>
      </a:lt1>
      <a:dk2>
        <a:srgbClr val="000000"/>
      </a:dk2>
      <a:lt2>
        <a:srgbClr val="517FA1"/>
      </a:lt2>
      <a:accent1>
        <a:srgbClr val="F3F5DD"/>
      </a:accent1>
      <a:accent2>
        <a:srgbClr val="CB4B0A"/>
      </a:accent2>
      <a:accent3>
        <a:srgbClr val="AAAAAA"/>
      </a:accent3>
      <a:accent4>
        <a:srgbClr val="7F7F7F"/>
      </a:accent4>
      <a:accent5>
        <a:srgbClr val="F8F9EB"/>
      </a:accent5>
      <a:accent6>
        <a:srgbClr val="B84308"/>
      </a:accent6>
      <a:hlink>
        <a:srgbClr val="D4B224"/>
      </a:hlink>
      <a:folHlink>
        <a:srgbClr val="D58E56"/>
      </a:folHlink>
    </a:clrScheme>
    <a:fontScheme name="Blank Presentatio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900" b="0" i="0" u="none" strike="noStrike" cap="none" normalizeH="0" baseline="0">
            <a:ln>
              <a:noFill/>
            </a:ln>
            <a:solidFill>
              <a:srgbClr val="666666"/>
            </a:solidFill>
            <a:effectLst/>
            <a:latin typeface="55 Helvetica Roman" pitchFamily="1" charset="0"/>
          </a:defRPr>
        </a:defPPr>
      </a:lstStyle>
    </a:spDef>
    <a:lnDef>
      <a:spPr bwMode="auto">
        <a:solidFill>
          <a:schemeClr val="accent1"/>
        </a:solidFill>
        <a:ln w="9525" cap="flat" cmpd="sng" algn="ctr">
          <a:solidFill>
            <a:schemeClr val="bg1"/>
          </a:solidFill>
          <a:prstDash val="solid"/>
          <a:round/>
          <a:headEnd type="none" w="med" len="med"/>
          <a:tailEnd type="none" w="med" len="med"/>
        </a:ln>
        <a:effectLst/>
      </a:spPr>
      <a:bodyPr/>
      <a:lstStyle/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4D4D4D"/>
        </a:dk1>
        <a:lt1>
          <a:srgbClr val="FFFFD9"/>
        </a:lt1>
        <a:dk2>
          <a:srgbClr val="000000"/>
        </a:dk2>
        <a:lt2>
          <a:srgbClr val="7F7F7D"/>
        </a:lt2>
        <a:accent1>
          <a:srgbClr val="DEDACF"/>
        </a:accent1>
        <a:accent2>
          <a:srgbClr val="536D89"/>
        </a:accent2>
        <a:accent3>
          <a:srgbClr val="FFFFE9"/>
        </a:accent3>
        <a:accent4>
          <a:srgbClr val="404040"/>
        </a:accent4>
        <a:accent5>
          <a:srgbClr val="ECEAE4"/>
        </a:accent5>
        <a:accent6>
          <a:srgbClr val="4A627C"/>
        </a:accent6>
        <a:hlink>
          <a:srgbClr val="943C35"/>
        </a:hlink>
        <a:folHlink>
          <a:srgbClr val="63406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E1EAED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EEF3F4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85B4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666666"/>
        </a:dk1>
        <a:lt1>
          <a:srgbClr val="FFFFFF"/>
        </a:lt1>
        <a:dk2>
          <a:srgbClr val="000000"/>
        </a:dk2>
        <a:lt2>
          <a:srgbClr val="333333"/>
        </a:lt2>
        <a:accent1>
          <a:srgbClr val="D7DCC8"/>
        </a:accent1>
        <a:accent2>
          <a:srgbClr val="8DC6FF"/>
        </a:accent2>
        <a:accent3>
          <a:srgbClr val="FFFFFF"/>
        </a:accent3>
        <a:accent4>
          <a:srgbClr val="565656"/>
        </a:accent4>
        <a:accent5>
          <a:srgbClr val="E8EBE0"/>
        </a:accent5>
        <a:accent6>
          <a:srgbClr val="7FB3E7"/>
        </a:accent6>
        <a:hlink>
          <a:srgbClr val="0066CC"/>
        </a:hlink>
        <a:folHlink>
          <a:srgbClr val="FF99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58572B"/>
        </a:dk1>
        <a:lt1>
          <a:srgbClr val="FFFFFF"/>
        </a:lt1>
        <a:dk2>
          <a:srgbClr val="808000"/>
        </a:dk2>
        <a:lt2>
          <a:srgbClr val="333333"/>
        </a:lt2>
        <a:accent1>
          <a:srgbClr val="CCCC99"/>
        </a:accent1>
        <a:accent2>
          <a:srgbClr val="FFFFCC"/>
        </a:accent2>
        <a:accent3>
          <a:srgbClr val="FFFFFF"/>
        </a:accent3>
        <a:accent4>
          <a:srgbClr val="4A4923"/>
        </a:accent4>
        <a:accent5>
          <a:srgbClr val="E2E2CA"/>
        </a:accent5>
        <a:accent6>
          <a:srgbClr val="E7E7B9"/>
        </a:accent6>
        <a:hlink>
          <a:srgbClr val="990000"/>
        </a:hlink>
        <a:folHlink>
          <a:srgbClr val="66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666633"/>
        </a:dk1>
        <a:lt1>
          <a:srgbClr val="008080"/>
        </a:lt1>
        <a:dk2>
          <a:srgbClr val="808000"/>
        </a:dk2>
        <a:lt2>
          <a:srgbClr val="005A58"/>
        </a:lt2>
        <a:accent1>
          <a:srgbClr val="B5C6B3"/>
        </a:accent1>
        <a:accent2>
          <a:srgbClr val="FFA962"/>
        </a:accent2>
        <a:accent3>
          <a:srgbClr val="AAC0C0"/>
        </a:accent3>
        <a:accent4>
          <a:srgbClr val="56562A"/>
        </a:accent4>
        <a:accent5>
          <a:srgbClr val="D7DFD6"/>
        </a:accent5>
        <a:accent6>
          <a:srgbClr val="E79958"/>
        </a:accent6>
        <a:hlink>
          <a:srgbClr val="FFEFCE"/>
        </a:hlink>
        <a:folHlink>
          <a:srgbClr val="A741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003366"/>
        </a:dk1>
        <a:lt1>
          <a:srgbClr val="A28E73"/>
        </a:lt1>
        <a:dk2>
          <a:srgbClr val="000099"/>
        </a:dk2>
        <a:lt2>
          <a:srgbClr val="D2C368"/>
        </a:lt2>
        <a:accent1>
          <a:srgbClr val="D1EBEA"/>
        </a:accent1>
        <a:accent2>
          <a:srgbClr val="CEC975"/>
        </a:accent2>
        <a:accent3>
          <a:srgbClr val="AAAACA"/>
        </a:accent3>
        <a:accent4>
          <a:srgbClr val="8A7861"/>
        </a:accent4>
        <a:accent5>
          <a:srgbClr val="E5F3F3"/>
        </a:accent5>
        <a:accent6>
          <a:srgbClr val="BAB669"/>
        </a:accent6>
        <a:hlink>
          <a:srgbClr val="7EBA93"/>
        </a:hlink>
        <a:folHlink>
          <a:srgbClr val="F09D3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36699"/>
        </a:dk1>
        <a:lt1>
          <a:srgbClr val="969696"/>
        </a:lt1>
        <a:dk2>
          <a:srgbClr val="000000"/>
        </a:dk2>
        <a:lt2>
          <a:srgbClr val="517FA1"/>
        </a:lt2>
        <a:accent1>
          <a:srgbClr val="F3F5DD"/>
        </a:accent1>
        <a:accent2>
          <a:srgbClr val="CB4B0A"/>
        </a:accent2>
        <a:accent3>
          <a:srgbClr val="AAAAAA"/>
        </a:accent3>
        <a:accent4>
          <a:srgbClr val="7F7F7F"/>
        </a:accent4>
        <a:accent5>
          <a:srgbClr val="F8F9EB"/>
        </a:accent5>
        <a:accent6>
          <a:srgbClr val="B84308"/>
        </a:accent6>
        <a:hlink>
          <a:srgbClr val="D4B224"/>
        </a:hlink>
        <a:folHlink>
          <a:srgbClr val="D58E5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5C1F00"/>
        </a:dk1>
        <a:lt1>
          <a:srgbClr val="8FA418"/>
        </a:lt1>
        <a:dk2>
          <a:srgbClr val="800000"/>
        </a:dk2>
        <a:lt2>
          <a:srgbClr val="A89546"/>
        </a:lt2>
        <a:accent1>
          <a:srgbClr val="EDF6BE"/>
        </a:accent1>
        <a:accent2>
          <a:srgbClr val="ADBC00"/>
        </a:accent2>
        <a:accent3>
          <a:srgbClr val="C0AAAA"/>
        </a:accent3>
        <a:accent4>
          <a:srgbClr val="798B13"/>
        </a:accent4>
        <a:accent5>
          <a:srgbClr val="F4FADB"/>
        </a:accent5>
        <a:accent6>
          <a:srgbClr val="9CAA00"/>
        </a:accent6>
        <a:hlink>
          <a:srgbClr val="FF7500"/>
        </a:hlink>
        <a:folHlink>
          <a:srgbClr val="3E5E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SLS Internal Aug2017.potx" id="{8FF999BE-7285-4880-B10B-DB8DBBB72F74}" vid="{EA2B29C6-6498-4B13-BA9A-1EEEE13B07A3}"/>
    </a:ext>
  </a:extLst>
</a:theme>
</file>

<file path=ppt/theme/theme5.xml><?xml version="1.0" encoding="utf-8"?>
<a:theme xmlns:a="http://schemas.openxmlformats.org/drawingml/2006/main" name="Office Theme">
  <a:themeElements>
    <a:clrScheme name="QuantiTech">
      <a:dk1>
        <a:srgbClr val="004148"/>
      </a:dk1>
      <a:lt1>
        <a:srgbClr val="F9F9F9"/>
      </a:lt1>
      <a:dk2>
        <a:srgbClr val="4B4B4B"/>
      </a:dk2>
      <a:lt2>
        <a:srgbClr val="FCF5C5"/>
      </a:lt2>
      <a:accent1>
        <a:srgbClr val="B19444"/>
      </a:accent1>
      <a:accent2>
        <a:srgbClr val="943F00"/>
      </a:accent2>
      <a:accent3>
        <a:srgbClr val="529080"/>
      </a:accent3>
      <a:accent4>
        <a:srgbClr val="19B1F6"/>
      </a:accent4>
      <a:accent5>
        <a:srgbClr val="F6E253"/>
      </a:accent5>
      <a:accent6>
        <a:srgbClr val="B9700F"/>
      </a:accent6>
      <a:hlink>
        <a:srgbClr val="00B0F0"/>
      </a:hlink>
      <a:folHlink>
        <a:srgbClr val="00B050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1_Office Theme">
  <a:themeElements>
    <a:clrScheme name="Axient">
      <a:dk1>
        <a:srgbClr val="061322"/>
      </a:dk1>
      <a:lt1>
        <a:srgbClr val="FFFFFF"/>
      </a:lt1>
      <a:dk2>
        <a:srgbClr val="061322"/>
      </a:dk2>
      <a:lt2>
        <a:srgbClr val="E7E6E6"/>
      </a:lt2>
      <a:accent1>
        <a:srgbClr val="061322"/>
      </a:accent1>
      <a:accent2>
        <a:srgbClr val="EA6307"/>
      </a:accent2>
      <a:accent3>
        <a:srgbClr val="767F8C"/>
      </a:accent3>
      <a:accent4>
        <a:srgbClr val="D7DCE2"/>
      </a:accent4>
      <a:accent5>
        <a:srgbClr val="485466"/>
      </a:accent5>
      <a:accent6>
        <a:srgbClr val="FFFFFF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xient PPT Template 6.10.21" id="{18AEE966-B333-49C9-9B68-96312D45C48F}" vid="{B49FA2B5-F963-4CE0-804B-B2E26A1BCE0E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17C8F6CD2C6134081CA415D43869F0D" ma:contentTypeVersion="1" ma:contentTypeDescription="Create a new document." ma:contentTypeScope="" ma:versionID="444fdef851524a9b6f2c9457dcc10f14">
  <xsd:schema xmlns:xsd="http://www.w3.org/2001/XMLSchema" xmlns:xs="http://www.w3.org/2001/XMLSchema" xmlns:p="http://schemas.microsoft.com/office/2006/metadata/properties" xmlns:ns2="f3ec2f79-f415-450d-a94e-47d8ad81a929" xmlns:ns3="23e3fb36-d366-41ec-8084-22517033132f" targetNamespace="http://schemas.microsoft.com/office/2006/metadata/properties" ma:root="true" ma:fieldsID="eeb3b523a0331716f6699d6641715111" ns2:_="" ns3:_="">
    <xsd:import namespace="f3ec2f79-f415-450d-a94e-47d8ad81a929"/>
    <xsd:import namespace="23e3fb36-d366-41ec-8084-22517033132f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SharedWithUser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3ec2f79-f415-450d-a94e-47d8ad81a929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e3fb36-d366-41ec-8084-22517033132f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f3ec2f79-f415-450d-a94e-47d8ad81a929">ADY5CRWUJY4X-2094061057-61</_dlc_DocId>
    <_dlc_DocIdUrl xmlns="f3ec2f79-f415-450d-a94e-47d8ad81a929">
      <Url>https://sharepoint.msfc.nasa.gov/sites/fppo/FP30/CSI-PSI/CoFRFRR/COSProjectTeam/_layouts/15/DocIdRedir.aspx?ID=ADY5CRWUJY4X-2094061057-61</Url>
      <Description>ADY5CRWUJY4X-2094061057-61</Description>
    </_dlc_DocIdUrl>
  </documentManagement>
</p:properties>
</file>

<file path=customXml/itemProps1.xml><?xml version="1.0" encoding="utf-8"?>
<ds:datastoreItem xmlns:ds="http://schemas.openxmlformats.org/officeDocument/2006/customXml" ds:itemID="{6F96BC2F-FD28-4F31-9B45-9CC293F2B3D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56D4841-BDF6-409A-A5A7-F8006551C83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3ec2f79-f415-450d-a94e-47d8ad81a929"/>
    <ds:schemaRef ds:uri="23e3fb36-d366-41ec-8084-22517033132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5B20239-CE5A-402E-A12C-DD6F1FCD09A1}">
  <ds:schemaRefs>
    <ds:schemaRef ds:uri="http://schemas.microsoft.com/sharepoint/events"/>
  </ds:schemaRefs>
</ds:datastoreItem>
</file>

<file path=customXml/itemProps4.xml><?xml version="1.0" encoding="utf-8"?>
<ds:datastoreItem xmlns:ds="http://schemas.openxmlformats.org/officeDocument/2006/customXml" ds:itemID="{B1D0C12F-CE6A-4011-859D-4B0759239D8D}">
  <ds:schemaRefs>
    <ds:schemaRef ds:uri="http://schemas.microsoft.com/office/2006/metadata/properties"/>
    <ds:schemaRef ds:uri="http://purl.org/dc/terms/"/>
    <ds:schemaRef ds:uri="23e3fb36-d366-41ec-8084-22517033132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f3ec2f79-f415-450d-a94e-47d8ad81a929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145522</TotalTime>
  <Words>4483</Words>
  <Application>Microsoft Office PowerPoint</Application>
  <PresentationFormat>On-screen Show (4:3)</PresentationFormat>
  <Paragraphs>668</Paragraphs>
  <Slides>34</Slides>
  <Notes>2</Notes>
  <HiddenSlides>0</HiddenSlides>
  <MMClips>0</MMClips>
  <ScaleCrop>false</ScaleCrop>
  <HeadingPairs>
    <vt:vector size="8" baseType="variant">
      <vt:variant>
        <vt:lpstr>Fonts Used</vt:lpstr>
      </vt:variant>
      <vt:variant>
        <vt:i4>15</vt:i4>
      </vt:variant>
      <vt:variant>
        <vt:lpstr>Theme</vt:lpstr>
      </vt:variant>
      <vt:variant>
        <vt:i4>6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56" baseType="lpstr">
      <vt:lpstr>Agency FB</vt:lpstr>
      <vt:lpstr>Arial</vt:lpstr>
      <vt:lpstr>Arial Black</vt:lpstr>
      <vt:lpstr>Arial Narrow</vt:lpstr>
      <vt:lpstr>Bahnschrift</vt:lpstr>
      <vt:lpstr>Calibri</vt:lpstr>
      <vt:lpstr>Century Gothic</vt:lpstr>
      <vt:lpstr>Gill Sans MT</vt:lpstr>
      <vt:lpstr>Lucida Grande</vt:lpstr>
      <vt:lpstr>LucidaGrande</vt:lpstr>
      <vt:lpstr>Muli</vt:lpstr>
      <vt:lpstr>Times New Roman</vt:lpstr>
      <vt:lpstr>Tw Cen MT Condensed</vt:lpstr>
      <vt:lpstr>Wingdings</vt:lpstr>
      <vt:lpstr>Wingdings 2</vt:lpstr>
      <vt:lpstr>2_SLS_Internal_PPT Template_NOV 2015</vt:lpstr>
      <vt:lpstr>8141_SLS Feb 2012_Safety_Meeting_Final_SCobb</vt:lpstr>
      <vt:lpstr>1_8141_SLS Feb 2012_Safety_Meeting_Final_SCobb</vt:lpstr>
      <vt:lpstr>SLS_Internal_PPT Template_NOV 2015</vt:lpstr>
      <vt:lpstr>Office Theme</vt:lpstr>
      <vt:lpstr>1_Office Theme</vt:lpstr>
      <vt:lpstr>Photo Editor Photo</vt:lpstr>
      <vt:lpstr>7 Elements of Good Flight Rationale</vt:lpstr>
      <vt:lpstr>Introduction</vt:lpstr>
      <vt:lpstr>PowerPoint Presentation</vt:lpstr>
      <vt:lpstr>January 28, 1986 - Challenger Liftoff 11:38 a.m.</vt:lpstr>
      <vt:lpstr>Evening of January 27, 1986</vt:lpstr>
      <vt:lpstr>Field Joint Design Overview</vt:lpstr>
      <vt:lpstr>Development Program 1973 - 1980</vt:lpstr>
      <vt:lpstr>1981 - 1983</vt:lpstr>
      <vt:lpstr>1984 – May 1985</vt:lpstr>
      <vt:lpstr>June 1985 -  January 1986</vt:lpstr>
      <vt:lpstr>It’s All About the Putty</vt:lpstr>
      <vt:lpstr>4-Wall Contact</vt:lpstr>
      <vt:lpstr>Outcomes for Various Putty Configurations</vt:lpstr>
      <vt:lpstr>O-ring Damage vs Temperature:  Complete Data Set </vt:lpstr>
      <vt:lpstr>What Did We Learn After the Accident?   </vt:lpstr>
      <vt:lpstr>Personal Retrospection:</vt:lpstr>
      <vt:lpstr>Columbia Disaster:  Bipod Ramp Foam Loss</vt:lpstr>
      <vt:lpstr>STS-113 Level I FRR (two missions before Columbia)</vt:lpstr>
      <vt:lpstr>Columbia Disaster:  Personal Retrospection</vt:lpstr>
      <vt:lpstr>PowerPoint Presentation</vt:lpstr>
      <vt:lpstr>Elements of Good Flight Rationale</vt:lpstr>
      <vt:lpstr>Elements of Good Flight Rationale</vt:lpstr>
      <vt:lpstr>7 Elements of Flight Rationale</vt:lpstr>
      <vt:lpstr>Flight Rationale:  Necessary Elements</vt:lpstr>
      <vt:lpstr>Applying the 7 Elements to STS-112 Foam Loss</vt:lpstr>
      <vt:lpstr>Risk Assessment or Flight Rationale Elements </vt:lpstr>
      <vt:lpstr>PowerPoint Presentation</vt:lpstr>
      <vt:lpstr>PowerPoint Presentation</vt:lpstr>
      <vt:lpstr>PowerPoint Presentation</vt:lpstr>
      <vt:lpstr>PowerPoint Presentation</vt:lpstr>
      <vt:lpstr>Nozzle Wedge Shift Risk Assessment:</vt:lpstr>
      <vt:lpstr>Nozzle Risk Assessment</vt:lpstr>
      <vt:lpstr>PowerPoint Presentation</vt:lpstr>
      <vt:lpstr>Questions or Comments?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Yelle, Ann H. (MSFC-CS10)[SCHAFER CORPORATION]</dc:creator>
  <cp:keywords/>
  <dc:description/>
  <cp:lastModifiedBy>Posey, John R. (KSC-NETF0)</cp:lastModifiedBy>
  <cp:revision>4142</cp:revision>
  <cp:lastPrinted>2019-12-13T00:06:19Z</cp:lastPrinted>
  <dcterms:created xsi:type="dcterms:W3CDTF">2012-06-04T21:09:42Z</dcterms:created>
  <dcterms:modified xsi:type="dcterms:W3CDTF">2022-12-07T19:34:37Z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LM SIP Document Sensitivity">
    <vt:lpwstr/>
  </property>
  <property fmtid="{D5CDD505-2E9C-101B-9397-08002B2CF9AE}" pid="3" name="Document Author">
    <vt:lpwstr>ACCT02\lsingle</vt:lpwstr>
  </property>
  <property fmtid="{D5CDD505-2E9C-101B-9397-08002B2CF9AE}" pid="4" name="Document Sensitivity">
    <vt:lpwstr>1</vt:lpwstr>
  </property>
  <property fmtid="{D5CDD505-2E9C-101B-9397-08002B2CF9AE}" pid="5" name="ThirdParty">
    <vt:lpwstr/>
  </property>
  <property fmtid="{D5CDD505-2E9C-101B-9397-08002B2CF9AE}" pid="6" name="OCI Restriction">
    <vt:bool>true</vt:bool>
  </property>
  <property fmtid="{D5CDD505-2E9C-101B-9397-08002B2CF9AE}" pid="7" name="OCI Additional Info">
    <vt:lpwstr/>
  </property>
  <property fmtid="{D5CDD505-2E9C-101B-9397-08002B2CF9AE}" pid="8" name="Allow Header Overwrite">
    <vt:bool>true</vt:bool>
  </property>
  <property fmtid="{D5CDD505-2E9C-101B-9397-08002B2CF9AE}" pid="9" name="Allow Footer Overwrite">
    <vt:bool>true</vt:bool>
  </property>
  <property fmtid="{D5CDD505-2E9C-101B-9397-08002B2CF9AE}" pid="10" name="Multiple Selected">
    <vt:lpwstr>-1</vt:lpwstr>
  </property>
  <property fmtid="{D5CDD505-2E9C-101B-9397-08002B2CF9AE}" pid="11" name="SIPLongWording">
    <vt:lpwstr/>
  </property>
  <property fmtid="{D5CDD505-2E9C-101B-9397-08002B2CF9AE}" pid="12" name="checkedProgramsCount">
    <vt:i4>0</vt:i4>
  </property>
  <property fmtid="{D5CDD505-2E9C-101B-9397-08002B2CF9AE}" pid="13" name="ExpCountry">
    <vt:lpwstr/>
  </property>
  <property fmtid="{D5CDD505-2E9C-101B-9397-08002B2CF9AE}" pid="14" name="ContentTypeId">
    <vt:lpwstr>0x010100F17C8F6CD2C6134081CA415D43869F0D</vt:lpwstr>
  </property>
  <property fmtid="{D5CDD505-2E9C-101B-9397-08002B2CF9AE}" pid="15" name="_dlc_DocIdItemGuid">
    <vt:lpwstr>7ad1f053-695b-49e7-a8a0-c5df1765fc41</vt:lpwstr>
  </property>
</Properties>
</file>