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vi" ContentType="video/x-msvideo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76" r:id="rId4"/>
  </p:sldMasterIdLst>
  <p:notesMasterIdLst>
    <p:notesMasterId r:id="rId25"/>
  </p:notesMasterIdLst>
  <p:handoutMasterIdLst>
    <p:handoutMasterId r:id="rId26"/>
  </p:handoutMasterIdLst>
  <p:sldIdLst>
    <p:sldId id="381" r:id="rId5"/>
    <p:sldId id="711" r:id="rId6"/>
    <p:sldId id="690" r:id="rId7"/>
    <p:sldId id="694" r:id="rId8"/>
    <p:sldId id="692" r:id="rId9"/>
    <p:sldId id="693" r:id="rId10"/>
    <p:sldId id="695" r:id="rId11"/>
    <p:sldId id="706" r:id="rId12"/>
    <p:sldId id="702" r:id="rId13"/>
    <p:sldId id="707" r:id="rId14"/>
    <p:sldId id="712" r:id="rId15"/>
    <p:sldId id="708" r:id="rId16"/>
    <p:sldId id="709" r:id="rId17"/>
    <p:sldId id="710" r:id="rId18"/>
    <p:sldId id="713" r:id="rId19"/>
    <p:sldId id="714" r:id="rId20"/>
    <p:sldId id="715" r:id="rId21"/>
    <p:sldId id="716" r:id="rId22"/>
    <p:sldId id="717" r:id="rId23"/>
    <p:sldId id="718" r:id="rId24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alem" initials="L" lastIdx="1" clrIdx="0"/>
  <p:cmAuthor id="7" name="Griffin, Devon (GRC-MAH0)" initials="" lastIdx="2" clrIdx="7"/>
  <p:cmAuthor id="1" name="Marlei Ebert Walton" initials="MEW" lastIdx="22" clrIdx="1"/>
  <p:cmAuthor id="8" name="Goodenow, Debra A. (GRC-DPE0)" initials="GDA(" lastIdx="1" clrIdx="8">
    <p:extLst/>
  </p:cmAuthor>
  <p:cmAuthor id="2" name="Mulugeta, Lealem" initials="ML" lastIdx="1" clrIdx="2"/>
  <p:cmAuthor id="9" name="Lewandowski, Beth E. (GRC-LTZ0)" initials="LBE(" lastIdx="5" clrIdx="9">
    <p:extLst>
      <p:ext uri="{19B8F6BF-5375-455C-9EA6-DF929625EA0E}">
        <p15:presenceInfo xmlns:p15="http://schemas.microsoft.com/office/powerpoint/2012/main" userId="S-1-5-21-330711430-3775241029-4075259233-43060" providerId="AD"/>
      </p:ext>
    </p:extLst>
  </p:cmAuthor>
  <p:cmAuthor id="3" name="Author" initials="A" lastIdx="32" clrIdx="3"/>
  <p:cmAuthor id="10" name="Gilkey, Kelly M. (GRC-LTZ0)" initials="GKM(" lastIdx="10" clrIdx="10">
    <p:extLst>
      <p:ext uri="{19B8F6BF-5375-455C-9EA6-DF929625EA0E}">
        <p15:presenceInfo xmlns:p15="http://schemas.microsoft.com/office/powerpoint/2012/main" userId="S-1-5-21-330711430-3775241029-4075259233-41538" providerId="AD"/>
      </p:ext>
    </p:extLst>
  </p:cmAuthor>
  <p:cmAuthor id="4" name="MCGUIRE, KERRY M. (JSC-SF311)" initials="MKM(" lastIdx="10" clrIdx="4">
    <p:extLst/>
  </p:cmAuthor>
  <p:cmAuthor id="11" name="Myers, Jerry G. (GRC-LTX0)" initials="MJG(" lastIdx="11" clrIdx="12">
    <p:extLst>
      <p:ext uri="{19B8F6BF-5375-455C-9EA6-DF929625EA0E}">
        <p15:presenceInfo xmlns:p15="http://schemas.microsoft.com/office/powerpoint/2012/main" userId="S-1-5-21-330711430-3775241029-4075259233-43324" providerId="AD"/>
      </p:ext>
    </p:extLst>
  </p:cmAuthor>
  <p:cmAuthor id="5" name="Wyle" initials="SLM" lastIdx="17" clrIdx="5"/>
  <p:cmAuthor id="6" name="Myers, Jerry G. (GRC-REB0)" initials="MJG(" lastIdx="2" clrIdx="6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21CF"/>
    <a:srgbClr val="F880E7"/>
    <a:srgbClr val="00FFFF"/>
    <a:srgbClr val="F10FD1"/>
    <a:srgbClr val="B83A18"/>
    <a:srgbClr val="C59EE2"/>
    <a:srgbClr val="6B547C"/>
    <a:srgbClr val="FFFF66"/>
    <a:srgbClr val="659A2A"/>
    <a:srgbClr val="BAE1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4" autoAdjust="0"/>
    <p:restoredTop sz="92060" autoAdjust="0"/>
  </p:normalViewPr>
  <p:slideViewPr>
    <p:cSldViewPr snapToGrid="0">
      <p:cViewPr varScale="1">
        <p:scale>
          <a:sx n="101" d="100"/>
          <a:sy n="101" d="100"/>
        </p:scale>
        <p:origin x="11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55440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-2856" y="-96"/>
      </p:cViewPr>
      <p:guideLst>
        <p:guide orient="horz" pos="2880"/>
        <p:guide pos="2160"/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49771-1386-4632-A4EB-A03DEEE4BB21}" type="datetimeFigureOut">
              <a:rPr lang="en-US" smtClean="0"/>
              <a:t>6/17/2019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4D8D38-3913-448B-956E-443203BBC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6969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9F54EC5-794A-45BA-8580-E39BA538B46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3672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54EC5-794A-45BA-8580-E39BA538B46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693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8" descr="Backgroun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450" y="-14288"/>
            <a:ext cx="9191625" cy="6872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Line 34"/>
          <p:cNvSpPr>
            <a:spLocks noChangeShapeType="1"/>
          </p:cNvSpPr>
          <p:nvPr/>
        </p:nvSpPr>
        <p:spPr bwMode="auto">
          <a:xfrm>
            <a:off x="0" y="1603375"/>
            <a:ext cx="57912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Line 35"/>
          <p:cNvSpPr>
            <a:spLocks noChangeShapeType="1"/>
          </p:cNvSpPr>
          <p:nvPr/>
        </p:nvSpPr>
        <p:spPr bwMode="auto">
          <a:xfrm>
            <a:off x="0" y="1835150"/>
            <a:ext cx="55626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Line 36"/>
          <p:cNvSpPr>
            <a:spLocks noChangeShapeType="1"/>
          </p:cNvSpPr>
          <p:nvPr/>
        </p:nvSpPr>
        <p:spPr bwMode="auto">
          <a:xfrm>
            <a:off x="0" y="2062163"/>
            <a:ext cx="54102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Line 37"/>
          <p:cNvSpPr>
            <a:spLocks noChangeShapeType="1"/>
          </p:cNvSpPr>
          <p:nvPr/>
        </p:nvSpPr>
        <p:spPr bwMode="auto">
          <a:xfrm>
            <a:off x="0" y="1371600"/>
            <a:ext cx="60198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Line 43"/>
          <p:cNvSpPr>
            <a:spLocks noChangeShapeType="1"/>
          </p:cNvSpPr>
          <p:nvPr/>
        </p:nvSpPr>
        <p:spPr bwMode="auto">
          <a:xfrm rot="16200000">
            <a:off x="3776663" y="6515100"/>
            <a:ext cx="685800" cy="0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Line 44"/>
          <p:cNvSpPr>
            <a:spLocks noChangeShapeType="1"/>
          </p:cNvSpPr>
          <p:nvPr/>
        </p:nvSpPr>
        <p:spPr bwMode="auto">
          <a:xfrm rot="16200000">
            <a:off x="3475038" y="6438900"/>
            <a:ext cx="838200" cy="0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Line 45"/>
          <p:cNvSpPr>
            <a:spLocks noChangeShapeType="1"/>
          </p:cNvSpPr>
          <p:nvPr/>
        </p:nvSpPr>
        <p:spPr bwMode="auto">
          <a:xfrm rot="16200000">
            <a:off x="2408238" y="6057900"/>
            <a:ext cx="1600200" cy="0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Line 46"/>
          <p:cNvSpPr>
            <a:spLocks noChangeShapeType="1"/>
          </p:cNvSpPr>
          <p:nvPr/>
        </p:nvSpPr>
        <p:spPr bwMode="auto">
          <a:xfrm rot="16200000">
            <a:off x="2830513" y="6248400"/>
            <a:ext cx="1219200" cy="0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Line 47"/>
          <p:cNvSpPr>
            <a:spLocks noChangeShapeType="1"/>
          </p:cNvSpPr>
          <p:nvPr/>
        </p:nvSpPr>
        <p:spPr bwMode="auto">
          <a:xfrm rot="16200000">
            <a:off x="3173413" y="6362700"/>
            <a:ext cx="990600" cy="0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Line 48"/>
          <p:cNvSpPr>
            <a:spLocks noChangeShapeType="1"/>
          </p:cNvSpPr>
          <p:nvPr/>
        </p:nvSpPr>
        <p:spPr bwMode="auto">
          <a:xfrm rot="16200000">
            <a:off x="1985963" y="5867400"/>
            <a:ext cx="1981200" cy="0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5" name="Text Box 74"/>
          <p:cNvSpPr txBox="1">
            <a:spLocks noChangeArrowheads="1"/>
          </p:cNvSpPr>
          <p:nvPr/>
        </p:nvSpPr>
        <p:spPr bwMode="auto">
          <a:xfrm>
            <a:off x="468313" y="423863"/>
            <a:ext cx="6618287" cy="2444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1000" smtClean="0">
                <a:latin typeface="Helvetica" charset="0"/>
                <a:ea typeface="MS PGothic" pitchFamily="34" charset="-128"/>
                <a:cs typeface="+mn-cs"/>
              </a:rPr>
              <a:t>National Aeronautics and Space Administration</a:t>
            </a:r>
          </a:p>
        </p:txBody>
      </p:sp>
      <p:sp>
        <p:nvSpPr>
          <p:cNvPr id="16" name="Line 113"/>
          <p:cNvSpPr>
            <a:spLocks noChangeShapeType="1"/>
          </p:cNvSpPr>
          <p:nvPr/>
        </p:nvSpPr>
        <p:spPr bwMode="auto">
          <a:xfrm rot="16200000">
            <a:off x="4076700" y="6591300"/>
            <a:ext cx="533400" cy="0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7" name="Line 123"/>
          <p:cNvSpPr>
            <a:spLocks noChangeShapeType="1"/>
          </p:cNvSpPr>
          <p:nvPr/>
        </p:nvSpPr>
        <p:spPr bwMode="auto">
          <a:xfrm>
            <a:off x="0" y="2284413"/>
            <a:ext cx="50292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8" name="Line 124"/>
          <p:cNvSpPr>
            <a:spLocks noChangeShapeType="1"/>
          </p:cNvSpPr>
          <p:nvPr/>
        </p:nvSpPr>
        <p:spPr bwMode="auto">
          <a:xfrm>
            <a:off x="0" y="2516188"/>
            <a:ext cx="41910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9" name="Line 125"/>
          <p:cNvSpPr>
            <a:spLocks noChangeShapeType="1"/>
          </p:cNvSpPr>
          <p:nvPr/>
        </p:nvSpPr>
        <p:spPr bwMode="auto">
          <a:xfrm>
            <a:off x="0" y="2743200"/>
            <a:ext cx="39624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" name="Line 127"/>
          <p:cNvSpPr>
            <a:spLocks noChangeShapeType="1"/>
          </p:cNvSpPr>
          <p:nvPr/>
        </p:nvSpPr>
        <p:spPr bwMode="auto">
          <a:xfrm>
            <a:off x="0" y="2974975"/>
            <a:ext cx="37338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1" name="Line 128"/>
          <p:cNvSpPr>
            <a:spLocks noChangeShapeType="1"/>
          </p:cNvSpPr>
          <p:nvPr/>
        </p:nvSpPr>
        <p:spPr bwMode="auto">
          <a:xfrm>
            <a:off x="0" y="3206750"/>
            <a:ext cx="35052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2" name="Line 129"/>
          <p:cNvSpPr>
            <a:spLocks noChangeShapeType="1"/>
          </p:cNvSpPr>
          <p:nvPr/>
        </p:nvSpPr>
        <p:spPr bwMode="auto">
          <a:xfrm>
            <a:off x="0" y="3433763"/>
            <a:ext cx="32766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3" name="Line 131"/>
          <p:cNvSpPr>
            <a:spLocks noChangeShapeType="1"/>
          </p:cNvSpPr>
          <p:nvPr/>
        </p:nvSpPr>
        <p:spPr bwMode="auto">
          <a:xfrm>
            <a:off x="0" y="3656013"/>
            <a:ext cx="30480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" name="Line 132"/>
          <p:cNvSpPr>
            <a:spLocks noChangeShapeType="1"/>
          </p:cNvSpPr>
          <p:nvPr/>
        </p:nvSpPr>
        <p:spPr bwMode="auto">
          <a:xfrm>
            <a:off x="0" y="3887788"/>
            <a:ext cx="28956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5" name="Line 133"/>
          <p:cNvSpPr>
            <a:spLocks noChangeShapeType="1"/>
          </p:cNvSpPr>
          <p:nvPr/>
        </p:nvSpPr>
        <p:spPr bwMode="auto">
          <a:xfrm>
            <a:off x="0" y="4114800"/>
            <a:ext cx="27432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6" name="Line 134"/>
          <p:cNvSpPr>
            <a:spLocks noChangeShapeType="1"/>
          </p:cNvSpPr>
          <p:nvPr/>
        </p:nvSpPr>
        <p:spPr bwMode="auto">
          <a:xfrm>
            <a:off x="0" y="4344988"/>
            <a:ext cx="27432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7" name="Line 135"/>
          <p:cNvSpPr>
            <a:spLocks noChangeShapeType="1"/>
          </p:cNvSpPr>
          <p:nvPr/>
        </p:nvSpPr>
        <p:spPr bwMode="auto">
          <a:xfrm>
            <a:off x="0" y="4576763"/>
            <a:ext cx="28956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8" name="Line 136"/>
          <p:cNvSpPr>
            <a:spLocks noChangeShapeType="1"/>
          </p:cNvSpPr>
          <p:nvPr/>
        </p:nvSpPr>
        <p:spPr bwMode="auto">
          <a:xfrm>
            <a:off x="0" y="4803775"/>
            <a:ext cx="30480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9" name="Line 138"/>
          <p:cNvSpPr>
            <a:spLocks noChangeShapeType="1"/>
          </p:cNvSpPr>
          <p:nvPr/>
        </p:nvSpPr>
        <p:spPr bwMode="auto">
          <a:xfrm>
            <a:off x="0" y="5026025"/>
            <a:ext cx="30480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0" name="Line 139"/>
          <p:cNvSpPr>
            <a:spLocks noChangeShapeType="1"/>
          </p:cNvSpPr>
          <p:nvPr/>
        </p:nvSpPr>
        <p:spPr bwMode="auto">
          <a:xfrm>
            <a:off x="0" y="5257800"/>
            <a:ext cx="33528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1" name="Line 140"/>
          <p:cNvSpPr>
            <a:spLocks noChangeShapeType="1"/>
          </p:cNvSpPr>
          <p:nvPr/>
        </p:nvSpPr>
        <p:spPr bwMode="auto">
          <a:xfrm>
            <a:off x="0" y="5484813"/>
            <a:ext cx="33528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2" name="Line 141"/>
          <p:cNvSpPr>
            <a:spLocks noChangeShapeType="1"/>
          </p:cNvSpPr>
          <p:nvPr/>
        </p:nvSpPr>
        <p:spPr bwMode="auto">
          <a:xfrm>
            <a:off x="0" y="5716588"/>
            <a:ext cx="35814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3" name="Line 142"/>
          <p:cNvSpPr>
            <a:spLocks noChangeShapeType="1"/>
          </p:cNvSpPr>
          <p:nvPr/>
        </p:nvSpPr>
        <p:spPr bwMode="auto">
          <a:xfrm>
            <a:off x="0" y="5948363"/>
            <a:ext cx="3810000" cy="1587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4" name="Line 143"/>
          <p:cNvSpPr>
            <a:spLocks noChangeShapeType="1"/>
          </p:cNvSpPr>
          <p:nvPr/>
        </p:nvSpPr>
        <p:spPr bwMode="auto">
          <a:xfrm>
            <a:off x="0" y="6175375"/>
            <a:ext cx="41910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5" name="Line 144"/>
          <p:cNvSpPr>
            <a:spLocks noChangeShapeType="1"/>
          </p:cNvSpPr>
          <p:nvPr/>
        </p:nvSpPr>
        <p:spPr bwMode="auto">
          <a:xfrm>
            <a:off x="0" y="6397625"/>
            <a:ext cx="44196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6" name="Line 145"/>
          <p:cNvSpPr>
            <a:spLocks noChangeShapeType="1"/>
          </p:cNvSpPr>
          <p:nvPr/>
        </p:nvSpPr>
        <p:spPr bwMode="auto">
          <a:xfrm>
            <a:off x="0" y="6629400"/>
            <a:ext cx="46482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2" name="Group 158"/>
          <p:cNvGrpSpPr>
            <a:grpSpLocks/>
          </p:cNvGrpSpPr>
          <p:nvPr/>
        </p:nvGrpSpPr>
        <p:grpSpPr bwMode="auto">
          <a:xfrm>
            <a:off x="236538" y="1066800"/>
            <a:ext cx="5707062" cy="5791200"/>
            <a:chOff x="149" y="672"/>
            <a:chExt cx="3595" cy="3648"/>
          </a:xfrm>
        </p:grpSpPr>
        <p:sp>
          <p:nvSpPr>
            <p:cNvPr id="38" name="Line 60"/>
            <p:cNvSpPr>
              <a:spLocks noChangeShapeType="1"/>
            </p:cNvSpPr>
            <p:nvPr userDrawn="1"/>
          </p:nvSpPr>
          <p:spPr bwMode="auto">
            <a:xfrm rot="-5400000">
              <a:off x="-1674" y="2495"/>
              <a:ext cx="3648" cy="1"/>
            </a:xfrm>
            <a:prstGeom prst="line">
              <a:avLst/>
            </a:prstGeom>
            <a:noFill/>
            <a:ln w="3175">
              <a:solidFill>
                <a:schemeClr val="bg1">
                  <a:alpha val="14902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" name="Group 157"/>
            <p:cNvGrpSpPr>
              <a:grpSpLocks/>
            </p:cNvGrpSpPr>
            <p:nvPr userDrawn="1"/>
          </p:nvGrpSpPr>
          <p:grpSpPr bwMode="auto">
            <a:xfrm>
              <a:off x="270" y="670"/>
              <a:ext cx="3474" cy="3653"/>
              <a:chOff x="270" y="718"/>
              <a:chExt cx="3474" cy="3602"/>
            </a:xfrm>
          </p:grpSpPr>
          <p:sp>
            <p:nvSpPr>
              <p:cNvPr id="40" name="Line 39"/>
              <p:cNvSpPr>
                <a:spLocks noChangeShapeType="1"/>
              </p:cNvSpPr>
              <p:nvPr userDrawn="1"/>
            </p:nvSpPr>
            <p:spPr bwMode="auto">
              <a:xfrm rot="-5400000">
                <a:off x="2814" y="1080"/>
                <a:ext cx="72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" name="Line 41"/>
              <p:cNvSpPr>
                <a:spLocks noChangeShapeType="1"/>
              </p:cNvSpPr>
              <p:nvPr userDrawn="1"/>
            </p:nvSpPr>
            <p:spPr bwMode="auto">
              <a:xfrm rot="-5400000">
                <a:off x="2507" y="1102"/>
                <a:ext cx="767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" name="Line 42"/>
              <p:cNvSpPr>
                <a:spLocks noChangeShapeType="1"/>
              </p:cNvSpPr>
              <p:nvPr userDrawn="1"/>
            </p:nvSpPr>
            <p:spPr bwMode="auto">
              <a:xfrm rot="-5400000">
                <a:off x="2647" y="1104"/>
                <a:ext cx="768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Line 49"/>
              <p:cNvSpPr>
                <a:spLocks noChangeShapeType="1"/>
              </p:cNvSpPr>
              <p:nvPr userDrawn="1"/>
            </p:nvSpPr>
            <p:spPr bwMode="auto">
              <a:xfrm rot="-5400000">
                <a:off x="-392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4" name="Line 50"/>
              <p:cNvSpPr>
                <a:spLocks noChangeShapeType="1"/>
              </p:cNvSpPr>
              <p:nvPr userDrawn="1"/>
            </p:nvSpPr>
            <p:spPr bwMode="auto">
              <a:xfrm rot="-5400000">
                <a:off x="-250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5" name="Line 51"/>
              <p:cNvSpPr>
                <a:spLocks noChangeShapeType="1"/>
              </p:cNvSpPr>
              <p:nvPr userDrawn="1"/>
            </p:nvSpPr>
            <p:spPr bwMode="auto">
              <a:xfrm rot="-5400000">
                <a:off x="-108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" name="Line 52"/>
              <p:cNvSpPr>
                <a:spLocks noChangeShapeType="1"/>
              </p:cNvSpPr>
              <p:nvPr userDrawn="1"/>
            </p:nvSpPr>
            <p:spPr bwMode="auto">
              <a:xfrm rot="-5400000">
                <a:off x="-536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7" name="Line 53"/>
              <p:cNvSpPr>
                <a:spLocks noChangeShapeType="1"/>
              </p:cNvSpPr>
              <p:nvPr userDrawn="1"/>
            </p:nvSpPr>
            <p:spPr bwMode="auto">
              <a:xfrm rot="-5400000">
                <a:off x="-968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8" name="Line 54"/>
              <p:cNvSpPr>
                <a:spLocks noChangeShapeType="1"/>
              </p:cNvSpPr>
              <p:nvPr userDrawn="1"/>
            </p:nvSpPr>
            <p:spPr bwMode="auto">
              <a:xfrm rot="-5400000">
                <a:off x="-822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" name="Line 55"/>
              <p:cNvSpPr>
                <a:spLocks noChangeShapeType="1"/>
              </p:cNvSpPr>
              <p:nvPr userDrawn="1"/>
            </p:nvSpPr>
            <p:spPr bwMode="auto">
              <a:xfrm rot="-5400000">
                <a:off x="-680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0" name="Line 56"/>
              <p:cNvSpPr>
                <a:spLocks noChangeShapeType="1"/>
              </p:cNvSpPr>
              <p:nvPr userDrawn="1"/>
            </p:nvSpPr>
            <p:spPr bwMode="auto">
              <a:xfrm rot="-5400000">
                <a:off x="-1114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1" name="Line 57"/>
              <p:cNvSpPr>
                <a:spLocks noChangeShapeType="1"/>
              </p:cNvSpPr>
              <p:nvPr userDrawn="1"/>
            </p:nvSpPr>
            <p:spPr bwMode="auto">
              <a:xfrm rot="-5400000">
                <a:off x="-1542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2" name="Line 58"/>
              <p:cNvSpPr>
                <a:spLocks noChangeShapeType="1"/>
              </p:cNvSpPr>
              <p:nvPr userDrawn="1"/>
            </p:nvSpPr>
            <p:spPr bwMode="auto">
              <a:xfrm rot="-5400000">
                <a:off x="-1400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3" name="Line 59"/>
              <p:cNvSpPr>
                <a:spLocks noChangeShapeType="1"/>
              </p:cNvSpPr>
              <p:nvPr userDrawn="1"/>
            </p:nvSpPr>
            <p:spPr bwMode="auto">
              <a:xfrm rot="-5400000">
                <a:off x="-1258" y="2519"/>
                <a:ext cx="3600" cy="1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4" name="Line 112"/>
              <p:cNvSpPr>
                <a:spLocks noChangeShapeType="1"/>
              </p:cNvSpPr>
              <p:nvPr userDrawn="1"/>
            </p:nvSpPr>
            <p:spPr bwMode="auto">
              <a:xfrm rot="-5400000">
                <a:off x="2334" y="1128"/>
                <a:ext cx="816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5" name="Line 114"/>
              <p:cNvSpPr>
                <a:spLocks noChangeShapeType="1"/>
              </p:cNvSpPr>
              <p:nvPr userDrawn="1"/>
            </p:nvSpPr>
            <p:spPr bwMode="auto">
              <a:xfrm rot="-5400000">
                <a:off x="2137" y="1176"/>
                <a:ext cx="912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6" name="Line 115"/>
              <p:cNvSpPr>
                <a:spLocks noChangeShapeType="1"/>
              </p:cNvSpPr>
              <p:nvPr userDrawn="1"/>
            </p:nvSpPr>
            <p:spPr bwMode="auto">
              <a:xfrm rot="-5400000">
                <a:off x="1921" y="1248"/>
                <a:ext cx="1056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7" name="Line 116"/>
              <p:cNvSpPr>
                <a:spLocks noChangeShapeType="1"/>
              </p:cNvSpPr>
              <p:nvPr userDrawn="1"/>
            </p:nvSpPr>
            <p:spPr bwMode="auto">
              <a:xfrm rot="-5400000">
                <a:off x="1729" y="1296"/>
                <a:ext cx="1152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8" name="Line 117"/>
              <p:cNvSpPr>
                <a:spLocks noChangeShapeType="1"/>
              </p:cNvSpPr>
              <p:nvPr userDrawn="1"/>
            </p:nvSpPr>
            <p:spPr bwMode="auto">
              <a:xfrm rot="-5400000">
                <a:off x="1489" y="1392"/>
                <a:ext cx="1344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9" name="Line 118"/>
              <p:cNvSpPr>
                <a:spLocks noChangeShapeType="1"/>
              </p:cNvSpPr>
              <p:nvPr userDrawn="1"/>
            </p:nvSpPr>
            <p:spPr bwMode="auto">
              <a:xfrm rot="-5400000">
                <a:off x="1297" y="1440"/>
                <a:ext cx="144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" name="Line 119"/>
              <p:cNvSpPr>
                <a:spLocks noChangeShapeType="1"/>
              </p:cNvSpPr>
              <p:nvPr userDrawn="1"/>
            </p:nvSpPr>
            <p:spPr bwMode="auto">
              <a:xfrm rot="-5400000">
                <a:off x="1081" y="1512"/>
                <a:ext cx="1584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" name="Line 120"/>
              <p:cNvSpPr>
                <a:spLocks noChangeShapeType="1"/>
              </p:cNvSpPr>
              <p:nvPr userDrawn="1"/>
            </p:nvSpPr>
            <p:spPr bwMode="auto">
              <a:xfrm rot="-5400000">
                <a:off x="3192" y="984"/>
                <a:ext cx="53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2" name="Line 122"/>
              <p:cNvSpPr>
                <a:spLocks noChangeShapeType="1"/>
              </p:cNvSpPr>
              <p:nvPr userDrawn="1"/>
            </p:nvSpPr>
            <p:spPr bwMode="auto">
              <a:xfrm rot="-5400000">
                <a:off x="2977" y="1056"/>
                <a:ext cx="672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3" name="Line 153"/>
              <p:cNvSpPr>
                <a:spLocks noChangeShapeType="1"/>
              </p:cNvSpPr>
              <p:nvPr userDrawn="1"/>
            </p:nvSpPr>
            <p:spPr bwMode="auto">
              <a:xfrm rot="-5400000">
                <a:off x="3408" y="912"/>
                <a:ext cx="384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" name="Line 156"/>
              <p:cNvSpPr>
                <a:spLocks noChangeShapeType="1"/>
              </p:cNvSpPr>
              <p:nvPr userDrawn="1"/>
            </p:nvSpPr>
            <p:spPr bwMode="auto">
              <a:xfrm rot="-5400000">
                <a:off x="3624" y="840"/>
                <a:ext cx="24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alpha val="14902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65" name="Line 180"/>
          <p:cNvSpPr>
            <a:spLocks noChangeShapeType="1"/>
          </p:cNvSpPr>
          <p:nvPr/>
        </p:nvSpPr>
        <p:spPr bwMode="auto">
          <a:xfrm>
            <a:off x="0" y="1139825"/>
            <a:ext cx="6172200" cy="1588"/>
          </a:xfrm>
          <a:prstGeom prst="line">
            <a:avLst/>
          </a:prstGeom>
          <a:noFill/>
          <a:ln w="3175">
            <a:solidFill>
              <a:schemeClr val="bg1">
                <a:alpha val="14902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6" name="Rectangle 131"/>
          <p:cNvSpPr>
            <a:spLocks noChangeArrowheads="1"/>
          </p:cNvSpPr>
          <p:nvPr/>
        </p:nvSpPr>
        <p:spPr bwMode="auto">
          <a:xfrm>
            <a:off x="381000" y="439738"/>
            <a:ext cx="5029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800">
                <a:solidFill>
                  <a:srgbClr val="FFFFFF"/>
                </a:solidFill>
                <a:latin typeface="Helvetica" pitchFamily="34" charset="0"/>
              </a:rPr>
              <a:t>National Aeronautics and Space Administration</a:t>
            </a:r>
          </a:p>
        </p:txBody>
      </p:sp>
      <p:pic>
        <p:nvPicPr>
          <p:cNvPr id="67" name="Picture 67" descr="NASA insignia RG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15274" y="239713"/>
            <a:ext cx="71755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68" name="Rectangle 76"/>
          <p:cNvSpPr>
            <a:spLocks noGrp="1" noChangeArrowheads="1"/>
          </p:cNvSpPr>
          <p:nvPr>
            <p:ph type="ctrTitle"/>
          </p:nvPr>
        </p:nvSpPr>
        <p:spPr>
          <a:xfrm>
            <a:off x="458788" y="1728788"/>
            <a:ext cx="8197850" cy="1090612"/>
          </a:xfrm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381" name="Rectangle 18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44500" y="3767138"/>
            <a:ext cx="6096000" cy="1376362"/>
          </a:xfrm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/>
          <a:lstStyle>
            <a:lvl1pPr marL="0" indent="0">
              <a:buFontTx/>
              <a:buNone/>
              <a:defRPr b="1">
                <a:solidFill>
                  <a:schemeClr val="bg1"/>
                </a:solidFill>
                <a:latin typeface="Helvetica" pitchFamily="-112" charset="0"/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031" y="152400"/>
            <a:ext cx="7774969" cy="609600"/>
          </a:xfrm>
          <a:noFill/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2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60E58D69-6F75-46EC-B381-A34C4F305958}" type="slidenum">
              <a:rPr lang="en-US" smtClean="0"/>
              <a:pPr/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90800"/>
            <a:ext cx="7772400" cy="1362075"/>
          </a:xfrm>
        </p:spPr>
        <p:txBody>
          <a:bodyPr anchor="b"/>
          <a:lstStyle>
            <a:lvl1pPr algn="l">
              <a:defRPr sz="4000" b="1" cap="all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7700" y="4214813"/>
            <a:ext cx="7772400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000000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2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FFFFF"/>
                </a:solidFill>
                <a:latin typeface="+mn-lt"/>
              </a:defRPr>
            </a:lvl1pPr>
          </a:lstStyle>
          <a:p>
            <a:fld id="{7F6290EF-6B7A-4CC3-93EE-77532C7427BA}" type="slidenum">
              <a:rPr lang="en-US" smtClean="0"/>
              <a:pPr/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D69C1F80-93C5-4DEC-9FB2-B3D806245515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017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41474"/>
            <a:ext cx="4040188" cy="45307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0017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641474"/>
            <a:ext cx="4041775" cy="45307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8"/>
          <p:cNvSpPr>
            <a:spLocks noGrp="1"/>
          </p:cNvSpPr>
          <p:nvPr>
            <p:ph type="ftr" sz="quarter" idx="10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Date Placeholder 9"/>
          <p:cNvSpPr>
            <a:spLocks noGrp="1"/>
          </p:cNvSpPr>
          <p:nvPr>
            <p:ph type="dt" sz="half" idx="11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8A70AA8-900F-4D4B-A735-22E1C3C5EB1F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87400" y="152400"/>
            <a:ext cx="72136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854" y="152400"/>
            <a:ext cx="7744146" cy="6096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2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2E67ABD-C830-42F2-84DE-889032800E76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2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4CC938F-F4A8-4EF5-BCC6-E49C6988B2EB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D2584DC-FB79-4EC8-B101-F631349954DA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fld id="{2A7B4D72-F554-45CA-A8A3-B0D518A19DBE}" type="slidenum">
              <a:rPr lang="en-US" smtClean="0"/>
              <a:pPr/>
              <a:t>‹#›</a:t>
            </a:fld>
            <a:endParaRPr lang="en-US" sz="1000">
              <a:latin typeface="Times New Roman" pitchFamily="1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2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4254312-A63A-4985-AC68-7A0A6205A89D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9538" y="939800"/>
            <a:ext cx="1998662" cy="5156200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8788" y="939800"/>
            <a:ext cx="5848350" cy="5156200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2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5C164D4-12EE-4DD3-9BD3-9E0CF0397981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219200"/>
            <a:ext cx="38100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33800"/>
            <a:ext cx="38100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0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1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E9692B-6899-41C0-B3E9-4952193339A3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87400" y="152400"/>
            <a:ext cx="72136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219200"/>
            <a:ext cx="7772400" cy="4876800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2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E9692B-6899-41C0-B3E9-4952193339A3}" type="slidenum">
              <a:rPr lang="en-US" smtClean="0"/>
              <a:pPr/>
              <a:t>‹#›</a:t>
            </a:fld>
            <a:endParaRPr lang="en-US" sz="1000" dirty="0">
              <a:latin typeface="Times New Roman" pitchFamily="1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87400" y="152400"/>
            <a:ext cx="72136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top.jp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-11113" y="-23813"/>
            <a:ext cx="9155113" cy="879476"/>
          </a:xfrm>
          <a:prstGeom prst="rect">
            <a:avLst/>
          </a:prstGeom>
          <a:noFill/>
          <a:ln w="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5" name="Picture 8" descr="Bottom.jp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6362700"/>
            <a:ext cx="9144000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7" name="Rectangle 73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152400"/>
            <a:ext cx="7213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8199" name="Picture 67" descr="NASA insignia RGB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313738" y="168275"/>
            <a:ext cx="71755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2247900" y="6445250"/>
            <a:ext cx="6235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50800" y="6454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8534400" y="6454775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fld id="{6BE9692B-6899-41C0-B3E9-4952193339A3}" type="slidenum">
              <a:rPr lang="en-US" smtClean="0"/>
              <a:pPr/>
              <a:t>‹#›</a:t>
            </a:fld>
            <a:endParaRPr lang="en-US" sz="1000">
              <a:latin typeface="Times New Roman" pitchFamily="1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+mj-lt"/>
          <a:ea typeface="MS PGothic" pitchFamily="34" charset="-128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Helvetica" pitchFamily="-112" charset="0"/>
          <a:ea typeface="MS PGothic" pitchFamily="34" charset="-128"/>
          <a:cs typeface="ＭＳ Ｐゴシック" pitchFamily="-112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Helvetica" pitchFamily="-112" charset="0"/>
          <a:ea typeface="MS PGothic" pitchFamily="34" charset="-128"/>
          <a:cs typeface="ＭＳ Ｐゴシック" pitchFamily="-112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Helvetica" pitchFamily="-112" charset="0"/>
          <a:ea typeface="MS PGothic" pitchFamily="34" charset="-128"/>
          <a:cs typeface="ＭＳ Ｐゴシック" pitchFamily="-112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Helvetica" pitchFamily="-112" charset="0"/>
          <a:ea typeface="MS PGothic" pitchFamily="34" charset="-128"/>
          <a:cs typeface="ＭＳ Ｐゴシック" pitchFamily="-112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Helvetica" pitchFamily="-112" charset="0"/>
          <a:ea typeface="ＭＳ Ｐゴシック" pitchFamily="-112" charset="-128"/>
          <a:cs typeface="ＭＳ Ｐゴシック" pitchFamily="-112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Helvetica" pitchFamily="-112" charset="0"/>
          <a:ea typeface="ＭＳ Ｐゴシック" pitchFamily="-112" charset="-128"/>
          <a:cs typeface="ＭＳ Ｐゴシック" pitchFamily="-112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Helvetica" pitchFamily="-112" charset="0"/>
          <a:ea typeface="ＭＳ Ｐゴシック" pitchFamily="-112" charset="-128"/>
          <a:cs typeface="ＭＳ Ｐゴシック" pitchFamily="-112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Helvetica" pitchFamily="-112" charset="0"/>
          <a:ea typeface="ＭＳ Ｐゴシック" pitchFamily="-112" charset="-128"/>
          <a:cs typeface="ＭＳ Ｐゴシック" pitchFamily="-112" charset="-128"/>
        </a:defRPr>
      </a:lvl9pPr>
    </p:titleStyle>
    <p:bodyStyle>
      <a:lvl1pPr marL="225425" indent="-225425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460375" indent="-233363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MS PGothic" pitchFamily="34" charset="-128"/>
          <a:cs typeface="ＭＳ Ｐゴシック"/>
        </a:defRPr>
      </a:lvl2pPr>
      <a:lvl3pPr marL="687388" indent="-225425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ヒラギノ角ゴ Pro W3" pitchFamily="-106" charset="-128"/>
          <a:cs typeface="ヒラギノ角ゴ Pro W3" charset="-128"/>
        </a:defRPr>
      </a:lvl3pPr>
      <a:lvl4pPr marL="915988" indent="-227013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ヒラギノ角ゴ Pro W3" pitchFamily="-106" charset="-128"/>
          <a:cs typeface="ヒラギノ角ゴ Pro W3" charset="-128"/>
        </a:defRPr>
      </a:lvl4pPr>
      <a:lvl5pPr marL="1144588" indent="-2270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06" charset="-128"/>
          <a:cs typeface="ヒラギノ角ゴ Pro W3" charset="-128"/>
        </a:defRPr>
      </a:lvl5pPr>
      <a:lvl6pPr marL="1601788" indent="-2270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058988" indent="-2270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2516188" indent="-2270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2973388" indent="-2270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3.mp4"/><Relationship Id="rId7" Type="http://schemas.openxmlformats.org/officeDocument/2006/relationships/image" Target="../media/image18.png"/><Relationship Id="rId2" Type="http://schemas.openxmlformats.org/officeDocument/2006/relationships/video" Target="../media/media2.avi"/><Relationship Id="rId1" Type="http://schemas.microsoft.com/office/2007/relationships/media" Target="../media/media2.avi"/><Relationship Id="rId6" Type="http://schemas.openxmlformats.org/officeDocument/2006/relationships/image" Target="../media/image17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3.mp4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avi"/><Relationship Id="rId1" Type="http://schemas.microsoft.com/office/2007/relationships/media" Target="../media/media4.avi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microsoft.com/office/2007/relationships/media" Target="../media/media6.mp4"/><Relationship Id="rId7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microsoft.com/office/2007/relationships/media" Target="../media/media7.mp4"/><Relationship Id="rId11" Type="http://schemas.openxmlformats.org/officeDocument/2006/relationships/image" Target="../media/image29.jpg"/><Relationship Id="rId5" Type="http://schemas.openxmlformats.org/officeDocument/2006/relationships/video" Target="NULL" TargetMode="External"/><Relationship Id="rId10" Type="http://schemas.openxmlformats.org/officeDocument/2006/relationships/image" Target="../media/image28.png"/><Relationship Id="rId4" Type="http://schemas.openxmlformats.org/officeDocument/2006/relationships/video" Target="../media/media6.mp4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avi"/><Relationship Id="rId1" Type="http://schemas.microsoft.com/office/2007/relationships/media" Target="../media/media8.avi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455879" y="1657071"/>
            <a:ext cx="7062521" cy="4770407"/>
          </a:xfrm>
        </p:spPr>
        <p:txBody>
          <a:bodyPr/>
          <a:lstStyle/>
          <a:p>
            <a:r>
              <a:rPr lang="en-US" sz="2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Human Factors Applications of Biomechanical Modeling</a:t>
            </a:r>
            <a:br>
              <a:rPr lang="en-US" sz="280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32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en-US" sz="320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June 18, 2019</a:t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en-US" sz="2000" b="0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>
                <a:latin typeface="Helvetica" panose="020B0604020202020204" pitchFamily="34" charset="0"/>
                <a:cs typeface="Helvetica" panose="020B0604020202020204" pitchFamily="34" charset="0"/>
              </a:rPr>
              <a:t>Beth </a:t>
            </a: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Lewandowski</a:t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Chris Gallo</a:t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Aaron Godfrey</a:t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Brad Humphreys</a:t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William Thompson</a:t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NASA Glenn Research Center</a:t>
            </a:r>
            <a:br>
              <a:rPr lang="en-US" sz="2000" b="0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US" sz="2800" b="0" dirty="0">
                <a:latin typeface="Calibri"/>
                <a:cs typeface="Calibri"/>
              </a:rPr>
              <a:t/>
            </a:r>
            <a:br>
              <a:rPr lang="en-US" sz="2800" b="0" dirty="0">
                <a:latin typeface="Calibri"/>
                <a:cs typeface="Calibri"/>
              </a:rPr>
            </a:br>
            <a:endParaRPr lang="en-US" sz="2800" b="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1629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714933" y="2698606"/>
            <a:ext cx="6256049" cy="1090612"/>
          </a:xfrm>
        </p:spPr>
        <p:txBody>
          <a:bodyPr/>
          <a:lstStyle/>
          <a:p>
            <a:pPr lvl="0"/>
            <a:r>
              <a:rPr lang="en-US" dirty="0"/>
              <a:t>Operational Volume</a:t>
            </a:r>
            <a:br>
              <a:rPr lang="en-US" dirty="0"/>
            </a:br>
            <a:r>
              <a:rPr lang="en-US" dirty="0" smtClean="0"/>
              <a:t>	</a:t>
            </a:r>
            <a:r>
              <a:rPr lang="en-US" sz="3200" dirty="0" smtClean="0"/>
              <a:t>Methodology</a:t>
            </a:r>
            <a:br>
              <a:rPr lang="en-US" sz="3200" dirty="0" smtClean="0"/>
            </a:br>
            <a:r>
              <a:rPr lang="en-US" sz="3200" dirty="0" smtClean="0"/>
              <a:t>	Applications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85200" y="6454775"/>
            <a:ext cx="558800" cy="365125"/>
          </a:xfrm>
        </p:spPr>
        <p:txBody>
          <a:bodyPr/>
          <a:lstStyle/>
          <a:p>
            <a:fld id="{60E58D69-6F75-46EC-B381-A34C4F305958}" type="slidenum">
              <a:rPr lang="en-US" smtClean="0"/>
              <a:pPr/>
              <a:t>2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183406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6971" y="2123587"/>
            <a:ext cx="2092499" cy="31046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Operational Volume - Methodology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3</a:t>
            </a:fld>
            <a:endParaRPr lang="en-US" sz="1000" dirty="0"/>
          </a:p>
        </p:txBody>
      </p:sp>
      <p:cxnSp>
        <p:nvCxnSpPr>
          <p:cNvPr id="7" name="Straight Arrow Connector 6"/>
          <p:cNvCxnSpPr>
            <a:endCxn id="9" idx="2"/>
          </p:cNvCxnSpPr>
          <p:nvPr/>
        </p:nvCxnSpPr>
        <p:spPr>
          <a:xfrm flipH="1">
            <a:off x="5333388" y="3116403"/>
            <a:ext cx="2329215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7658452" y="1556224"/>
            <a:ext cx="22659" cy="426518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138463" y="2654738"/>
            <a:ext cx="389850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Z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18751" y="1375839"/>
            <a:ext cx="40748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Y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7124446" y="2454742"/>
            <a:ext cx="544602" cy="68764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193005" y="2123587"/>
            <a:ext cx="40748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X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848" y="3606884"/>
            <a:ext cx="2068764" cy="196660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534552" y="5680396"/>
            <a:ext cx="16411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+mn-lt"/>
                <a:cs typeface="Times New Roman" panose="02020603050405020304" pitchFamily="18" charset="0"/>
              </a:rPr>
              <a:t>Infrared Illuminators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155239" y="1139448"/>
            <a:ext cx="4613373" cy="1624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225425" indent="-225425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b="1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1pPr>
            <a:lvl2pPr marL="460375" indent="-233363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MS PGothic" pitchFamily="34" charset="-128"/>
                <a:cs typeface="ＭＳ Ｐゴシック"/>
              </a:defRPr>
            </a:lvl2pPr>
            <a:lvl3pPr marL="687388" indent="-225425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1400">
                <a:solidFill>
                  <a:schemeClr val="tx1"/>
                </a:solidFill>
                <a:latin typeface="+mn-lt"/>
                <a:ea typeface="ヒラギノ角ゴ Pro W3" pitchFamily="-106" charset="-128"/>
                <a:cs typeface="ヒラギノ角ゴ Pro W3" charset="-128"/>
              </a:defRPr>
            </a:lvl3pPr>
            <a:lvl4pPr marL="915988" indent="-227013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200">
                <a:solidFill>
                  <a:schemeClr val="tx1"/>
                </a:solidFill>
                <a:latin typeface="+mn-lt"/>
                <a:ea typeface="ヒラギノ角ゴ Pro W3" pitchFamily="-106" charset="-128"/>
                <a:cs typeface="ヒラギノ角ゴ Pro W3" charset="-128"/>
              </a:defRPr>
            </a:lvl4pPr>
            <a:lvl5pPr marL="1144588" indent="-22701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ヒラギノ角ゴ Pro W3" pitchFamily="-106" charset="-128"/>
                <a:cs typeface="ヒラギノ角ゴ Pro W3" charset="-128"/>
              </a:defRPr>
            </a:lvl5pPr>
            <a:lvl6pPr marL="1601788" indent="-22701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6pPr>
            <a:lvl7pPr marL="2058988" indent="-22701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7pPr>
            <a:lvl8pPr marL="2516188" indent="-22701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8pPr>
            <a:lvl9pPr marL="2973388" indent="-22701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defTabSz="685800">
              <a:spcBef>
                <a:spcPts val="225"/>
              </a:spcBef>
            </a:pPr>
            <a:r>
              <a:rPr lang="en-US" sz="1800" kern="0" dirty="0" smtClean="0"/>
              <a:t>Laboratory motion </a:t>
            </a:r>
            <a:r>
              <a:rPr lang="en-US" sz="1800" kern="0" dirty="0"/>
              <a:t>capture system:  </a:t>
            </a:r>
          </a:p>
          <a:p>
            <a:pPr lvl="1" defTabSz="685800">
              <a:spcBef>
                <a:spcPts val="450"/>
              </a:spcBef>
            </a:pPr>
            <a:r>
              <a:rPr lang="en-US" kern="0" dirty="0"/>
              <a:t>BTS Bioengineering (Brooklyn, NY) Smart-DX 12 camera system</a:t>
            </a:r>
          </a:p>
          <a:p>
            <a:pPr lvl="1" defTabSz="685800">
              <a:spcBef>
                <a:spcPts val="450"/>
              </a:spcBef>
            </a:pPr>
            <a:r>
              <a:rPr lang="en-US" kern="0" dirty="0" smtClean="0"/>
              <a:t>Reflective </a:t>
            </a:r>
            <a:r>
              <a:rPr lang="en-US" kern="0" dirty="0"/>
              <a:t>markers placed on </a:t>
            </a:r>
            <a:r>
              <a:rPr lang="en-US" kern="0" dirty="0" smtClean="0"/>
              <a:t>subjects </a:t>
            </a:r>
            <a:endParaRPr lang="en-US" kern="0" dirty="0"/>
          </a:p>
          <a:p>
            <a:pPr lvl="1" defTabSz="685800">
              <a:spcBef>
                <a:spcPts val="450"/>
              </a:spcBef>
            </a:pPr>
            <a:r>
              <a:rPr lang="en-US" kern="0" dirty="0"/>
              <a:t>BTS tracker software produces (</a:t>
            </a:r>
            <a:r>
              <a:rPr lang="en-US" kern="0" dirty="0" err="1"/>
              <a:t>x,y,z</a:t>
            </a:r>
            <a:r>
              <a:rPr lang="en-US" kern="0" dirty="0"/>
              <a:t>) vs. time for all markers</a:t>
            </a:r>
          </a:p>
          <a:p>
            <a:pPr lvl="1" defTabSz="685800">
              <a:spcBef>
                <a:spcPts val="450"/>
              </a:spcBef>
            </a:pPr>
            <a:r>
              <a:rPr lang="en-US" b="0" kern="0" dirty="0" smtClean="0"/>
              <a:t>Live video</a:t>
            </a:r>
            <a:endParaRPr lang="en-US" b="0" kern="0" dirty="0"/>
          </a:p>
        </p:txBody>
      </p:sp>
    </p:spTree>
    <p:extLst>
      <p:ext uri="{BB962C8B-B14F-4D97-AF65-F5344CB8AC3E}">
        <p14:creationId xmlns:p14="http://schemas.microsoft.com/office/powerpoint/2010/main" val="344464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111130"/>
            <a:ext cx="8428442" cy="609600"/>
          </a:xfrm>
        </p:spPr>
        <p:txBody>
          <a:bodyPr>
            <a:normAutofit/>
          </a:bodyPr>
          <a:lstStyle/>
          <a:p>
            <a:r>
              <a:rPr lang="en-US" dirty="0" smtClean="0"/>
              <a:t>Operational Volume - 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031" y="937418"/>
            <a:ext cx="8782284" cy="4830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ea typeface="ヒラギノ角ゴ Pro W3" charset="0"/>
                <a:cs typeface="ヒラギノ角ゴ Pro W3" charset="0"/>
              </a:rPr>
              <a:t>“Low </a:t>
            </a:r>
            <a:r>
              <a:rPr lang="en-US" altLang="en-US" dirty="0" smtClean="0">
                <a:ea typeface="ヒラギノ角ゴ Pro W3" charset="0"/>
                <a:cs typeface="ヒラギノ角ゴ Pro W3" charset="0"/>
              </a:rPr>
              <a:t>Resolution,” </a:t>
            </a:r>
            <a:r>
              <a:rPr lang="en-US" altLang="en-US" dirty="0">
                <a:ea typeface="ヒラギノ角ゴ Pro W3" charset="0"/>
                <a:cs typeface="ヒラギノ角ゴ Pro W3" charset="0"/>
              </a:rPr>
              <a:t>small foot </a:t>
            </a:r>
            <a:r>
              <a:rPr lang="en-US" altLang="en-US" dirty="0" smtClean="0">
                <a:ea typeface="ヒラギノ角ゴ Pro W3" charset="0"/>
                <a:cs typeface="ヒラギノ角ゴ Pro W3" charset="0"/>
              </a:rPr>
              <a:t>print, </a:t>
            </a:r>
            <a:r>
              <a:rPr lang="en-US" altLang="en-US" dirty="0">
                <a:ea typeface="ヒラギノ角ゴ Pro W3" charset="0"/>
                <a:cs typeface="ヒラギノ角ゴ Pro W3" charset="0"/>
              </a:rPr>
              <a:t>motion capture system for Zero-Gravity </a:t>
            </a:r>
            <a:r>
              <a:rPr lang="en-US" altLang="en-US" dirty="0" smtClean="0">
                <a:ea typeface="ヒラギノ角ゴ Pro W3" charset="0"/>
                <a:cs typeface="ヒラギノ角ゴ Pro W3" charset="0"/>
              </a:rPr>
              <a:t>Flights, ISS and other operational settings</a:t>
            </a:r>
          </a:p>
          <a:p>
            <a:pPr lvl="1"/>
            <a:r>
              <a:rPr lang="en-US" altLang="en-US" dirty="0" smtClean="0">
                <a:ea typeface="ヒラギノ角ゴ Pro W3" charset="0"/>
                <a:cs typeface="ヒラギノ角ゴ Pro W3" charset="0"/>
              </a:rPr>
              <a:t>Uses commercially available video cameras and software</a:t>
            </a:r>
            <a:endParaRPr lang="en-US" altLang="en-US" dirty="0">
              <a:ea typeface="ヒラギノ角ゴ Pro W3" charset="0"/>
              <a:cs typeface="ヒラギノ角ゴ Pro W3" charset="0"/>
            </a:endParaRPr>
          </a:p>
          <a:p>
            <a:pPr lvl="1"/>
            <a:r>
              <a:rPr lang="en-US" dirty="0" smtClean="0"/>
              <a:t>Custom software developed to perform calibration, tracking, identify kinematics and operational volume</a:t>
            </a:r>
            <a:endParaRPr lang="en-US" dirty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4AA8CAA6-83B6-437C-BA51-1C95805ACB4D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4" name="Movie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64626" y="2406937"/>
            <a:ext cx="4112175" cy="36552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031" y="2921396"/>
            <a:ext cx="4289322" cy="2483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45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Operational Volume - Methodology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5</a:t>
            </a:fld>
            <a:endParaRPr lang="en-US" sz="10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34" y="940804"/>
            <a:ext cx="4031771" cy="4551300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768702" y="4216607"/>
            <a:ext cx="1256145" cy="1847273"/>
            <a:chOff x="964736" y="5119533"/>
            <a:chExt cx="919955" cy="1455086"/>
          </a:xfrm>
        </p:grpSpPr>
        <p:cxnSp>
          <p:nvCxnSpPr>
            <p:cNvPr id="8" name="Straight Arrow Connector 7"/>
            <p:cNvCxnSpPr/>
            <p:nvPr/>
          </p:nvCxnSpPr>
          <p:spPr>
            <a:xfrm flipH="1">
              <a:off x="1277062" y="6056996"/>
              <a:ext cx="413777" cy="26389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 flipV="1">
              <a:off x="1195094" y="5944060"/>
              <a:ext cx="486224" cy="13227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V="1">
              <a:off x="1682548" y="5465693"/>
              <a:ext cx="54660" cy="61064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1047610" y="6198535"/>
              <a:ext cx="294967" cy="376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X</a:t>
              </a:r>
              <a:endParaRPr lang="en-US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589724" y="5119533"/>
              <a:ext cx="294967" cy="376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Y</a:t>
              </a:r>
              <a:endParaRPr lang="en-US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64736" y="5756018"/>
              <a:ext cx="294967" cy="376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Z</a:t>
              </a:r>
              <a:endParaRPr lang="en-US" b="1" dirty="0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5188325" y="5556049"/>
            <a:ext cx="37423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Calibri" panose="020F0502020204030204" pitchFamily="34" charset="0"/>
              </a:rPr>
              <a:t>Plot of convex hull volume containing all markers</a:t>
            </a:r>
            <a:br>
              <a:rPr lang="en-US" sz="2000" dirty="0">
                <a:latin typeface="Calibri" panose="020F0502020204030204" pitchFamily="34" charset="0"/>
              </a:rPr>
            </a:b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515988" y="5574755"/>
            <a:ext cx="35975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Calibri" panose="020F0502020204030204" pitchFamily="34" charset="0"/>
              </a:rPr>
              <a:t>Plot of </a:t>
            </a:r>
            <a:r>
              <a:rPr lang="en-US" sz="2000" dirty="0" smtClean="0">
                <a:latin typeface="Calibri" panose="020F0502020204030204" pitchFamily="34" charset="0"/>
              </a:rPr>
              <a:t>all markers at all time steps within a rectilinear volume</a:t>
            </a:r>
            <a:endParaRPr lang="en-US" sz="20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847" y="1058108"/>
            <a:ext cx="3936704" cy="444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02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Operational Volume - Methodology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7507" y="973929"/>
            <a:ext cx="8771021" cy="4876800"/>
          </a:xfrm>
        </p:spPr>
        <p:txBody>
          <a:bodyPr/>
          <a:lstStyle/>
          <a:p>
            <a:r>
              <a:rPr lang="en-US" dirty="0" smtClean="0"/>
              <a:t>Summary of maximum dimensions and maximum volume for various tasks for inclusion in volume data bases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6</a:t>
            </a:fld>
            <a:endParaRPr lang="en-US" sz="1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666" y="3610405"/>
            <a:ext cx="4307075" cy="26292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33" y="1737041"/>
            <a:ext cx="3468143" cy="17474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6257" y="1732641"/>
            <a:ext cx="3468143" cy="17518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9295" y="4159957"/>
            <a:ext cx="2830983" cy="164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650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Operational Volume - 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313" y="1141972"/>
            <a:ext cx="5314976" cy="4876800"/>
          </a:xfrm>
        </p:spPr>
        <p:txBody>
          <a:bodyPr/>
          <a:lstStyle/>
          <a:p>
            <a:r>
              <a:rPr lang="en-US" dirty="0" smtClean="0"/>
              <a:t>How much space is required to perform a task?</a:t>
            </a:r>
          </a:p>
          <a:p>
            <a:pPr lvl="1"/>
            <a:r>
              <a:rPr lang="en-US" dirty="0" smtClean="0"/>
              <a:t>Exercise operational volume on HULK</a:t>
            </a:r>
          </a:p>
          <a:p>
            <a:pPr lvl="1"/>
            <a:r>
              <a:rPr lang="en-US" dirty="0" smtClean="0"/>
              <a:t>Exercise operational volume on ATLAS</a:t>
            </a:r>
          </a:p>
          <a:p>
            <a:pPr lvl="1"/>
            <a:r>
              <a:rPr lang="en-US" dirty="0" smtClean="0"/>
              <a:t>Medical station operational volume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/>
              <a:t>Can a task be performed within a specified volume?</a:t>
            </a:r>
          </a:p>
          <a:p>
            <a:pPr lvl="1"/>
            <a:r>
              <a:rPr lang="en-US" dirty="0"/>
              <a:t>Will the motion used to perform a task fit within an allocated volume</a:t>
            </a:r>
            <a:r>
              <a:rPr lang="en-US" dirty="0" smtClean="0"/>
              <a:t>?</a:t>
            </a:r>
            <a:endParaRPr lang="en-US" dirty="0"/>
          </a:p>
          <a:p>
            <a:pPr lvl="1"/>
            <a:r>
              <a:rPr lang="en-US" dirty="0"/>
              <a:t>The space used may not be the minimum space </a:t>
            </a:r>
            <a:r>
              <a:rPr lang="en-US" dirty="0" smtClean="0"/>
              <a:t>needed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Example: Determine if the </a:t>
            </a:r>
            <a:r>
              <a:rPr lang="en-US" dirty="0"/>
              <a:t>volume allocated for exercise within the MPCV </a:t>
            </a:r>
            <a:r>
              <a:rPr lang="en-US" dirty="0" smtClean="0"/>
              <a:t>adequately accommodates exercise performance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7</a:t>
            </a:fld>
            <a:endParaRPr lang="en-US" sz="1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631" y="855405"/>
            <a:ext cx="2908546" cy="29085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F54550-2163-4892-A4B6-10F699F73525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598" y="3857356"/>
            <a:ext cx="1494612" cy="195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71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28" y="124839"/>
            <a:ext cx="7774969" cy="609600"/>
          </a:xfrm>
        </p:spPr>
        <p:txBody>
          <a:bodyPr>
            <a:normAutofit/>
          </a:bodyPr>
          <a:lstStyle/>
          <a:p>
            <a:r>
              <a:rPr lang="en-US" dirty="0"/>
              <a:t>Operational Volume - Applications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4AA8CAA6-83B6-437C-BA51-1C95805ACB4D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5" name="Parab4Combined4H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33981" r="33980"/>
          <a:stretch/>
        </p:blipFill>
        <p:spPr>
          <a:xfrm>
            <a:off x="937014" y="1269836"/>
            <a:ext cx="2514600" cy="4647843"/>
          </a:xfrm>
          <a:prstGeom prst="rect">
            <a:avLst/>
          </a:prstGeom>
        </p:spPr>
      </p:pic>
      <p:pic>
        <p:nvPicPr>
          <p:cNvPr id="6" name="Parab4_FootPlate-6sIn-Nose_testSept14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7"/>
          <a:srcRect t="44806" r="45421"/>
          <a:stretch/>
        </p:blipFill>
        <p:spPr>
          <a:xfrm>
            <a:off x="4196408" y="2830215"/>
            <a:ext cx="4343400" cy="28321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43776" y="1359310"/>
            <a:ext cx="419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n-lt"/>
              </a:rPr>
              <a:t>Data collection and processing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49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31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64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8B28B5-C8D4-4CE8-80E8-F26829C6D02B}" type="slidenum">
              <a:rPr lang="en-US" altLang="en-US" smtClean="0"/>
              <a:pPr/>
              <a:t>9</a:t>
            </a:fld>
            <a:endParaRPr lang="en-US" altLang="en-US" sz="1000">
              <a:latin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726" y="1204238"/>
            <a:ext cx="3771030" cy="4839487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55528" y="124839"/>
            <a:ext cx="7774969" cy="609600"/>
          </a:xfrm>
        </p:spPr>
        <p:txBody>
          <a:bodyPr>
            <a:normAutofit/>
          </a:bodyPr>
          <a:lstStyle/>
          <a:p>
            <a:r>
              <a:rPr lang="en-US" dirty="0"/>
              <a:t>Operational Volume - Applications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07952" y="989125"/>
            <a:ext cx="3933395" cy="5054600"/>
          </a:xfrm>
        </p:spPr>
        <p:txBody>
          <a:bodyPr/>
          <a:lstStyle/>
          <a:p>
            <a:r>
              <a:rPr lang="en-US" sz="1800" dirty="0" smtClean="0"/>
              <a:t>Findings:</a:t>
            </a:r>
          </a:p>
          <a:p>
            <a:pPr lvl="1"/>
            <a:r>
              <a:rPr lang="en-US" dirty="0" smtClean="0"/>
              <a:t>Orientation of the exerciser was a factor in how well the exercise was accommodated</a:t>
            </a:r>
            <a:br>
              <a:rPr lang="en-US" dirty="0" smtClean="0"/>
            </a:br>
            <a:endParaRPr lang="en-US" dirty="0"/>
          </a:p>
          <a:p>
            <a:pPr lvl="1"/>
            <a:r>
              <a:rPr lang="en-US" dirty="0" smtClean="0"/>
              <a:t>An adjustable footplate was recommended</a:t>
            </a:r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686" y="3088668"/>
            <a:ext cx="3380667" cy="295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87998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Operational Volume - Applications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239" y="974263"/>
            <a:ext cx="8558491" cy="4876800"/>
          </a:xfrm>
        </p:spPr>
        <p:txBody>
          <a:bodyPr/>
          <a:lstStyle/>
          <a:p>
            <a:r>
              <a:rPr lang="en-US" sz="1600" dirty="0" smtClean="0"/>
              <a:t>Example: Provide procedure simulations, operational volume, video, event plots </a:t>
            </a:r>
            <a:r>
              <a:rPr lang="en-US" sz="1600" dirty="0"/>
              <a:t>to aid the development of the medical station design and </a:t>
            </a:r>
            <a:r>
              <a:rPr lang="en-US" sz="1600" dirty="0" smtClean="0"/>
              <a:t>guidance</a:t>
            </a:r>
            <a:br>
              <a:rPr lang="en-US" sz="1600" dirty="0" smtClean="0"/>
            </a:br>
            <a:endParaRPr lang="en-US" sz="1600" dirty="0" smtClean="0"/>
          </a:p>
          <a:p>
            <a:r>
              <a:rPr lang="en-US" sz="1600" dirty="0" smtClean="0"/>
              <a:t>Findings:</a:t>
            </a:r>
          </a:p>
          <a:p>
            <a:pPr lvl="1"/>
            <a:r>
              <a:rPr lang="en-US" sz="1400" dirty="0"/>
              <a:t>The operational volume decreased when volume restrictions were in </a:t>
            </a:r>
            <a:r>
              <a:rPr lang="en-US" sz="1400" dirty="0" smtClean="0"/>
              <a:t>place, but care was still successfully provided</a:t>
            </a:r>
          </a:p>
          <a:p>
            <a:pPr lvl="1"/>
            <a:r>
              <a:rPr lang="en-US" sz="1400" dirty="0"/>
              <a:t>The caregiver primarily occupied volume at the patient’s side and at the patient’s </a:t>
            </a:r>
            <a:r>
              <a:rPr lang="en-US" sz="1400" dirty="0" smtClean="0"/>
              <a:t>head</a:t>
            </a:r>
          </a:p>
          <a:p>
            <a:pPr lvl="1"/>
            <a:r>
              <a:rPr lang="en-US" sz="1400" dirty="0"/>
              <a:t>The ultrasound machine placement needs to factor in the dominant hand of the </a:t>
            </a:r>
            <a:r>
              <a:rPr lang="en-US" sz="1400" dirty="0" smtClean="0"/>
              <a:t>caregiver</a:t>
            </a:r>
          </a:p>
          <a:p>
            <a:pPr lvl="1"/>
            <a:r>
              <a:rPr lang="en-US" sz="1400" dirty="0"/>
              <a:t>When giving care the feet stayed in general locations either by the patient’s side or at the patient’s </a:t>
            </a:r>
            <a:r>
              <a:rPr lang="en-US" sz="1400" dirty="0" smtClean="0"/>
              <a:t>head, the </a:t>
            </a:r>
            <a:r>
              <a:rPr lang="en-US" sz="1400" dirty="0"/>
              <a:t>limiting factor </a:t>
            </a:r>
            <a:r>
              <a:rPr lang="en-US" sz="1400" dirty="0" smtClean="0"/>
              <a:t>becomes </a:t>
            </a:r>
            <a:r>
              <a:rPr lang="en-US" sz="1400" dirty="0"/>
              <a:t>the extent to which the caregiver can reach for equipment and supplies.</a:t>
            </a:r>
          </a:p>
          <a:p>
            <a:pPr lvl="1"/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10</a:t>
            </a:fld>
            <a:endParaRPr lang="en-US" sz="1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617" y="4179318"/>
            <a:ext cx="3502748" cy="19554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059" y="4340625"/>
            <a:ext cx="1932126" cy="20075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8562" y="4354137"/>
            <a:ext cx="1366626" cy="19321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5841" y="4362834"/>
            <a:ext cx="1131001" cy="177190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01769" y="3863188"/>
            <a:ext cx="1287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r>
              <a:rPr lang="en-US" sz="1600" dirty="0" smtClean="0">
                <a:latin typeface="Calibri" panose="020F0502020204030204" pitchFamily="34" charset="0"/>
                <a:ea typeface="Calibri" panose="020F0502020204030204" pitchFamily="34" charset="0"/>
              </a:rPr>
              <a:t>Unrestricted Volume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13083" y="3863189"/>
            <a:ext cx="1418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r>
              <a:rPr lang="en-US" sz="1600" dirty="0" smtClean="0">
                <a:latin typeface="Calibri" panose="020F0502020204030204" pitchFamily="34" charset="0"/>
                <a:ea typeface="Calibri" panose="020F0502020204030204" pitchFamily="34" charset="0"/>
              </a:rPr>
              <a:t>Large Restricted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026388" y="3860694"/>
            <a:ext cx="13443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r>
              <a:rPr lang="en-US" sz="1600" dirty="0" smtClean="0">
                <a:latin typeface="Calibri" panose="020F0502020204030204" pitchFamily="34" charset="0"/>
                <a:ea typeface="Calibri" panose="020F0502020204030204" pitchFamily="34" charset="0"/>
              </a:rPr>
              <a:t>Small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</a:rPr>
              <a:t>Restricted</a:t>
            </a:r>
          </a:p>
        </p:txBody>
      </p:sp>
    </p:spTree>
    <p:extLst>
      <p:ext uri="{BB962C8B-B14F-4D97-AF65-F5344CB8AC3E}">
        <p14:creationId xmlns:p14="http://schemas.microsoft.com/office/powerpoint/2010/main" val="2225855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849746" y="2569297"/>
            <a:ext cx="7259782" cy="1090612"/>
          </a:xfrm>
        </p:spPr>
        <p:txBody>
          <a:bodyPr/>
          <a:lstStyle/>
          <a:p>
            <a:r>
              <a:rPr lang="en-US" dirty="0"/>
              <a:t>Estimates of Internal Loading</a:t>
            </a:r>
            <a:br>
              <a:rPr lang="en-US" dirty="0"/>
            </a:br>
            <a:r>
              <a:rPr lang="en-US" dirty="0" smtClean="0"/>
              <a:t>	</a:t>
            </a:r>
            <a:r>
              <a:rPr lang="en-US" sz="3200" dirty="0" smtClean="0"/>
              <a:t>Methodology 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	Applications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85200" y="6454775"/>
            <a:ext cx="558800" cy="365125"/>
          </a:xfrm>
        </p:spPr>
        <p:txBody>
          <a:bodyPr/>
          <a:lstStyle/>
          <a:p>
            <a:fld id="{60E58D69-6F75-46EC-B381-A34C4F305958}" type="slidenum">
              <a:rPr lang="en-US" smtClean="0"/>
              <a:pPr/>
              <a:t>11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440940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Estimates of Internal Loading - Methodology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63" y="995024"/>
            <a:ext cx="7772400" cy="4876800"/>
          </a:xfrm>
        </p:spPr>
        <p:txBody>
          <a:bodyPr/>
          <a:lstStyle/>
          <a:p>
            <a:r>
              <a:rPr lang="en-US" dirty="0" smtClean="0"/>
              <a:t>Biomechanical data collection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4AA8CAA6-83B6-437C-BA51-1C95805ACB4D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5" name="HeelRaiseFullDat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0337" y="1497902"/>
            <a:ext cx="7982647" cy="475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34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Estimates of Internal Loading - Methodology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038510"/>
            <a:ext cx="4649893" cy="4876800"/>
          </a:xfrm>
        </p:spPr>
        <p:txBody>
          <a:bodyPr/>
          <a:lstStyle/>
          <a:p>
            <a:r>
              <a:rPr lang="en-US" dirty="0" smtClean="0"/>
              <a:t>Laboratory based </a:t>
            </a:r>
            <a:r>
              <a:rPr lang="en-US" dirty="0"/>
              <a:t>b</a:t>
            </a:r>
            <a:r>
              <a:rPr lang="en-US" dirty="0" smtClean="0"/>
              <a:t>iomechanical modeling process</a:t>
            </a:r>
          </a:p>
          <a:p>
            <a:pPr lvl="1"/>
            <a:r>
              <a:rPr lang="en-US" dirty="0" smtClean="0"/>
              <a:t>Kinematic data</a:t>
            </a:r>
          </a:p>
          <a:p>
            <a:pPr lvl="1"/>
            <a:r>
              <a:rPr lang="en-US" dirty="0" smtClean="0"/>
              <a:t>Ground reaction force data</a:t>
            </a:r>
          </a:p>
          <a:p>
            <a:pPr lvl="1"/>
            <a:r>
              <a:rPr lang="en-US" dirty="0" smtClean="0"/>
              <a:t>Other external forces</a:t>
            </a:r>
          </a:p>
          <a:p>
            <a:pPr lvl="1"/>
            <a:r>
              <a:rPr lang="en-US" dirty="0" smtClean="0"/>
              <a:t>Biomechanical modeling software to solve equations of motion and force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Biomechanical modeling outcome</a:t>
            </a:r>
          </a:p>
          <a:p>
            <a:pPr lvl="1"/>
            <a:r>
              <a:rPr lang="en-US" dirty="0" smtClean="0"/>
              <a:t>Joint torque estimates</a:t>
            </a:r>
          </a:p>
          <a:p>
            <a:pPr lvl="1"/>
            <a:r>
              <a:rPr lang="en-US" dirty="0" smtClean="0"/>
              <a:t>Muscle force estimates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A8CAA6-83B6-437C-BA51-1C95805ACB4D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26" name="FRWT_S01_SLS_L90_LBAR_SLOWFB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8"/>
          <a:srcRect l="32753" t="2665" r="26934" b="8478"/>
          <a:stretch/>
        </p:blipFill>
        <p:spPr>
          <a:xfrm>
            <a:off x="6961696" y="1066800"/>
            <a:ext cx="1610878" cy="2516998"/>
          </a:xfrm>
          <a:prstGeom prst="rect">
            <a:avLst/>
          </a:prstGeom>
        </p:spPr>
      </p:pic>
      <p:pic>
        <p:nvPicPr>
          <p:cNvPr id="27" name="FRWT_S01_SLS_L90_LBAR_SLOWFB2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9"/>
          <a:srcRect l="15830" t="12975" r="19724" b="8195"/>
          <a:stretch/>
        </p:blipFill>
        <p:spPr>
          <a:xfrm>
            <a:off x="3992762" y="3931418"/>
            <a:ext cx="2062807" cy="2132549"/>
          </a:xfrm>
          <a:prstGeom prst="rect">
            <a:avLst/>
          </a:prstGeom>
        </p:spPr>
      </p:pic>
      <p:pic>
        <p:nvPicPr>
          <p:cNvPr id="28" name="FRWT_S01_SLS_L90_LBAR_SLOWFB">
            <a:hlinkClick r:id="" action="ppaction://media"/>
          </p:cNvPr>
          <p:cNvPicPr>
            <a:picLocks noChangeAspect="1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6">
                  <p14:trim end="7953.6666"/>
                </p14:media>
              </p:ext>
            </p:extLst>
          </p:nvPr>
        </p:nvPicPr>
        <p:blipFill rotWithShape="1">
          <a:blip r:embed="rId10"/>
          <a:srcRect l="31559" t="1859" r="17670" b="13523"/>
          <a:stretch>
            <a:fillRect/>
          </a:stretch>
        </p:blipFill>
        <p:spPr>
          <a:xfrm>
            <a:off x="5167098" y="1063030"/>
            <a:ext cx="1623332" cy="2498780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5613354" y="1211687"/>
            <a:ext cx="442215" cy="784707"/>
          </a:xfrm>
          <a:prstGeom prst="rect">
            <a:avLst/>
          </a:prstGeom>
          <a:solidFill>
            <a:schemeClr val="bg1">
              <a:alpha val="67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6247911" y="3978199"/>
            <a:ext cx="2725009" cy="2038199"/>
            <a:chOff x="5929345" y="4093019"/>
            <a:chExt cx="2884292" cy="2163219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9345" y="4093019"/>
              <a:ext cx="2884292" cy="2163219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8023386" y="5254540"/>
              <a:ext cx="3147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FFC000"/>
                  </a:solidFill>
                </a:rPr>
                <a:t>Y</a:t>
              </a:r>
              <a:endParaRPr lang="en-US" sz="1600" dirty="0">
                <a:solidFill>
                  <a:srgbClr val="FFC000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708676" y="4723331"/>
              <a:ext cx="3147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008000"/>
                  </a:solidFill>
                </a:rPr>
                <a:t>Z</a:t>
              </a:r>
              <a:endParaRPr lang="en-US" sz="1600" dirty="0">
                <a:solidFill>
                  <a:srgbClr val="008000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953126" y="4350129"/>
              <a:ext cx="3218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C00000"/>
                  </a:solidFill>
                </a:rPr>
                <a:t>X</a:t>
              </a:r>
              <a:endParaRPr lang="en-US" sz="1600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706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9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59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3)">
                                      <p:cBhvr>
                                        <p:cTn id="10" dur="2426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26"/>
                </p:tgtEl>
              </p:cMediaNode>
            </p:video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7"/>
                </p:tgtEl>
              </p:cMediaNode>
            </p:video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8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Estimates of Internal Loading - Methodology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3" y="1062182"/>
            <a:ext cx="4618183" cy="4876800"/>
          </a:xfrm>
        </p:spPr>
        <p:txBody>
          <a:bodyPr/>
          <a:lstStyle/>
          <a:p>
            <a:r>
              <a:rPr lang="en-US" dirty="0" smtClean="0"/>
              <a:t>If there is no availability to ground reaction forces and moments (GRF&amp;M) in an operational setting, can internal forces be estimated with kinematics and exercise device loads alone?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Four key assumptions about GRF&amp;M used to reduce the number of unknowns</a:t>
            </a:r>
          </a:p>
          <a:p>
            <a:pPr lvl="1"/>
            <a:r>
              <a:rPr lang="en-US" dirty="0" smtClean="0"/>
              <a:t>Ground reaction moments are negligible</a:t>
            </a:r>
          </a:p>
          <a:p>
            <a:pPr lvl="1"/>
            <a:r>
              <a:rPr lang="en-US" dirty="0" smtClean="0"/>
              <a:t>The lateral/medial location of the center of pressure (COP) is fixed</a:t>
            </a:r>
          </a:p>
          <a:p>
            <a:pPr lvl="1"/>
            <a:r>
              <a:rPr lang="en-US" dirty="0" smtClean="0"/>
              <a:t>The fore/aft location of the COP between the feet is equal</a:t>
            </a:r>
          </a:p>
          <a:p>
            <a:pPr lvl="1"/>
            <a:r>
              <a:rPr lang="en-US" dirty="0" smtClean="0"/>
              <a:t>The ground reaction force vector relative to the vertical in the frontal plane is constant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14</a:t>
            </a:fld>
            <a:endParaRPr lang="en-US" sz="1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5176" y="984822"/>
            <a:ext cx="2767734" cy="31445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9994" y="4307185"/>
            <a:ext cx="3663806" cy="196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5255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Estimates of Internal Loading - Methodology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3" y="1062182"/>
            <a:ext cx="8793019" cy="4876800"/>
          </a:xfrm>
        </p:spPr>
        <p:txBody>
          <a:bodyPr/>
          <a:lstStyle/>
          <a:p>
            <a:r>
              <a:rPr lang="en-US" dirty="0" smtClean="0"/>
              <a:t>Comparison of joint torques resulting from squat and deadlift exercises estimated with traditional methods and this method resulted in</a:t>
            </a:r>
          </a:p>
          <a:p>
            <a:pPr lvl="1"/>
            <a:r>
              <a:rPr lang="en-US" dirty="0" smtClean="0"/>
              <a:t>Comparable flexion/extension joint moments</a:t>
            </a:r>
          </a:p>
          <a:p>
            <a:pPr lvl="1"/>
            <a:r>
              <a:rPr lang="en-US" dirty="0" smtClean="0"/>
              <a:t>Larger errors for abduction/adduction and rotational joint moments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15</a:t>
            </a:fld>
            <a:endParaRPr lang="en-US" sz="1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13" y="2992582"/>
            <a:ext cx="4309024" cy="14174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13" y="4883409"/>
            <a:ext cx="4309024" cy="14214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644" y="2950174"/>
            <a:ext cx="4142353" cy="14174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2644" y="4866889"/>
            <a:ext cx="4227188" cy="14379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1977" y="2571262"/>
            <a:ext cx="24240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+mn-lt"/>
              </a:rPr>
              <a:t>Squat Knee Flexion</a:t>
            </a:r>
            <a:endParaRPr lang="en-US" sz="2000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59588" y="4440878"/>
            <a:ext cx="24112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+mn-lt"/>
              </a:rPr>
              <a:t>Deadlift Hip Flexion</a:t>
            </a:r>
            <a:endParaRPr lang="en-US" sz="2000" dirty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93659" y="2550064"/>
            <a:ext cx="25092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+mn-lt"/>
              </a:rPr>
              <a:t>Squat Hip Adduction</a:t>
            </a:r>
            <a:endParaRPr lang="en-US" sz="2000" dirty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71411" y="4450955"/>
            <a:ext cx="27096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+mn-lt"/>
              </a:rPr>
              <a:t>Deadlift Hip Adduction</a:t>
            </a: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1388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Estimates of Internal Loading - Methodology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78" y="894865"/>
            <a:ext cx="9067222" cy="4876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Calculation of muscle dynamics without motion or force data through optimization routines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16</a:t>
            </a:fld>
            <a:endParaRPr lang="en-US" sz="1000" dirty="0"/>
          </a:p>
        </p:txBody>
      </p:sp>
      <p:pic>
        <p:nvPicPr>
          <p:cNvPr id="5" name="Arm28WithFmincon4 (2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7197"/>
          <a:stretch/>
        </p:blipFill>
        <p:spPr bwMode="auto">
          <a:xfrm>
            <a:off x="5979232" y="1391972"/>
            <a:ext cx="2994891" cy="3365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b="6783"/>
          <a:stretch/>
        </p:blipFill>
        <p:spPr>
          <a:xfrm>
            <a:off x="770991" y="5455188"/>
            <a:ext cx="7675130" cy="8103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3164" y="5152918"/>
            <a:ext cx="8930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+mn-lt"/>
              </a:rPr>
              <a:t>Instead </a:t>
            </a:r>
            <a:r>
              <a:rPr lang="en-US" sz="1800" dirty="0">
                <a:latin typeface="+mn-lt"/>
              </a:rPr>
              <a:t>formulate muscle dynamics in an implicit </a:t>
            </a:r>
            <a:r>
              <a:rPr lang="en-US" sz="1800" dirty="0" smtClean="0">
                <a:latin typeface="+mn-lt"/>
              </a:rPr>
              <a:t>form and solve through optimization</a:t>
            </a:r>
            <a:endParaRPr lang="en-US" sz="1800" dirty="0">
              <a:latin typeface="+mn-lt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t="4555" b="1593"/>
          <a:stretch/>
        </p:blipFill>
        <p:spPr>
          <a:xfrm>
            <a:off x="168124" y="1568962"/>
            <a:ext cx="5719763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7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Estimates of Internal Loading - Methodology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031" y="1086799"/>
            <a:ext cx="4398212" cy="4876800"/>
          </a:xfrm>
        </p:spPr>
        <p:txBody>
          <a:bodyPr/>
          <a:lstStyle/>
          <a:p>
            <a:r>
              <a:rPr lang="en-US" dirty="0" smtClean="0"/>
              <a:t>Model the interaction of the human with an object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Example: a biomechanical model of an exerciser linked to a mechanical model of the advance resistive exercise device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What is the effect of the human-device interaction on posture, forces and torques at anatomical sites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17</a:t>
            </a:fld>
            <a:endParaRPr lang="en-US" sz="1000" dirty="0"/>
          </a:p>
        </p:txBody>
      </p:sp>
      <p:pic>
        <p:nvPicPr>
          <p:cNvPr id="7" name="AREDSquatMuscles01FEB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28504" r="27426"/>
          <a:stretch/>
        </p:blipFill>
        <p:spPr bwMode="auto">
          <a:xfrm>
            <a:off x="5086927" y="1568340"/>
            <a:ext cx="3447473" cy="4077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516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Estimates of Internal Loading - </a:t>
            </a:r>
            <a:r>
              <a:rPr lang="en-US" dirty="0" smtClean="0"/>
              <a:t>Applications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08364"/>
            <a:ext cx="3646056" cy="4876800"/>
          </a:xfrm>
        </p:spPr>
        <p:txBody>
          <a:bodyPr/>
          <a:lstStyle/>
          <a:p>
            <a:r>
              <a:rPr lang="en-US" dirty="0" smtClean="0"/>
              <a:t>Questions that were answered using biomechanical modeling:</a:t>
            </a:r>
          </a:p>
          <a:p>
            <a:pPr lvl="1"/>
            <a:r>
              <a:rPr lang="en-US" dirty="0" smtClean="0"/>
              <a:t>Will the small exploration exercise devices provide comparable mechanical stimulus to Earth-based free weight exercise?</a:t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 smtClean="0"/>
              <a:t>What is the difference in mechanical stimulus between a harness interface and an exercise bar interface?</a:t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 smtClean="0"/>
              <a:t>How does differences in the load profile provided by an exercise device influence the resulting mechanical stimulus? 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18</a:t>
            </a:fld>
            <a:endParaRPr lang="en-US" sz="1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3054" y="939331"/>
            <a:ext cx="937946" cy="22656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702" y="1021959"/>
            <a:ext cx="1451826" cy="21540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5205" y="3289987"/>
            <a:ext cx="4000646" cy="280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254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Estimates of Internal Loading - Applications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89891"/>
            <a:ext cx="8712200" cy="4876800"/>
          </a:xfrm>
        </p:spPr>
        <p:txBody>
          <a:bodyPr/>
          <a:lstStyle/>
          <a:p>
            <a:r>
              <a:rPr lang="en-US" dirty="0" smtClean="0"/>
              <a:t>How does the internal loading generated during performance of a task compare </a:t>
            </a:r>
            <a:r>
              <a:rPr lang="en-US" dirty="0"/>
              <a:t>to injury </a:t>
            </a:r>
            <a:r>
              <a:rPr lang="en-US" dirty="0" smtClean="0"/>
              <a:t>thresholds? 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How do the joint forces generated compare to ultimate bone strength?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How do the muscle forces generated compare to values associated with muscle strain injuries?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0E58D69-6F75-46EC-B381-A34C4F305958}" type="slidenum">
              <a:rPr lang="en-US" smtClean="0"/>
              <a:pPr/>
              <a:t>19</a:t>
            </a:fld>
            <a:endParaRPr lang="en-US" sz="1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9832" y="3186444"/>
            <a:ext cx="2641168" cy="30176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48" y="3766132"/>
            <a:ext cx="1626648" cy="20065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58" y="3776926"/>
            <a:ext cx="1670332" cy="199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4688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09732" y="2412280"/>
            <a:ext cx="8197850" cy="1090612"/>
          </a:xfrm>
        </p:spPr>
        <p:txBody>
          <a:bodyPr/>
          <a:lstStyle/>
          <a:p>
            <a:r>
              <a:rPr lang="en-US" sz="2800" dirty="0" smtClean="0"/>
              <a:t>This presentation provided methodologies and applications for: </a:t>
            </a:r>
            <a:br>
              <a:rPr lang="en-US" sz="2800" dirty="0" smtClean="0"/>
            </a:br>
            <a:r>
              <a:rPr lang="en-US" sz="2800" dirty="0" smtClean="0"/>
              <a:t>     - operational volume estimation </a:t>
            </a:r>
            <a:br>
              <a:rPr lang="en-US" sz="2800" dirty="0" smtClean="0"/>
            </a:br>
            <a:r>
              <a:rPr lang="en-US" sz="2800" dirty="0" smtClean="0"/>
              <a:t>     - internal loading estimation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 Thank you, Questions?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85200" y="6454775"/>
            <a:ext cx="558800" cy="365125"/>
          </a:xfrm>
        </p:spPr>
        <p:txBody>
          <a:bodyPr/>
          <a:lstStyle/>
          <a:p>
            <a:fld id="{60E58D69-6F75-46EC-B381-A34C4F305958}" type="slidenum">
              <a:rPr lang="en-US" smtClean="0"/>
              <a:pPr/>
              <a:t>20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730426758"/>
      </p:ext>
    </p:extLst>
  </p:cSld>
  <p:clrMapOvr>
    <a:masterClrMapping/>
  </p:clrMapOvr>
</p:sld>
</file>

<file path=ppt/theme/theme1.xml><?xml version="1.0" encoding="utf-8"?>
<a:theme xmlns:a="http://schemas.openxmlformats.org/drawingml/2006/main" name="Earth-Moon-May2012_HRP">
  <a:themeElements>
    <a:clrScheme name="Exploration Ambassador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xploration Ambassadors">
      <a:majorFont>
        <a:latin typeface="Helvetica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outerShdw blurRad="63500" dist="17961" dir="2700000" algn="ctr" rotWithShape="0">
            <a:schemeClr val="tx1">
              <a:alpha val="74998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Helvetica Neue Black Condensed" pitchFamily="-112" charset="0"/>
            <a:ea typeface="ＭＳ Ｐゴシック" pitchFamily="-112" charset="-128"/>
            <a:cs typeface="ＭＳ Ｐゴシック" pitchFamily="-112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outerShdw blurRad="63500" dist="17961" dir="2700000" algn="ctr" rotWithShape="0">
            <a:schemeClr val="tx1">
              <a:alpha val="74998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Helvetica Neue Black Condensed" pitchFamily="-112" charset="0"/>
            <a:ea typeface="ＭＳ Ｐゴシック" pitchFamily="-112" charset="-128"/>
            <a:cs typeface="ＭＳ Ｐゴシック" pitchFamily="-112" charset="-128"/>
          </a:defRPr>
        </a:defPPr>
      </a:lstStyle>
    </a:lnDef>
  </a:objectDefaults>
  <a:extraClrSchemeLst>
    <a:extraClrScheme>
      <a:clrScheme name="Exploration Ambassador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loration Ambassador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loration Ambassador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loration Ambassador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loration Ambassador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loration Ambassador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xploration Ambassador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xploration Ambassador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xploration Ambassador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xploration Ambassador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xploration Ambassador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xploration Ambassador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view_x0020_Phase xmlns="0d090013-bdcc-4e2d-a060-b7cae1565a67">Review 1</Review_x0020_Phase>
    <Presenter xmlns="0d090013-bdcc-4e2d-a060-b7cae1565a67">Jerry Myers</Presenter>
    <Presentation_x0020_Day xmlns="0d090013-bdcc-4e2d-a060-b7cae1565a67">Review 1 Day 1</Presentation_x0020_Day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AE95B1A2519D44860EF7FFAE88B528" ma:contentTypeVersion="3" ma:contentTypeDescription="Create a new document." ma:contentTypeScope="" ma:versionID="ca18a0d80e709eac54873eb9dd84c59a">
  <xsd:schema xmlns:xsd="http://www.w3.org/2001/XMLSchema" xmlns:xs="http://www.w3.org/2001/XMLSchema" xmlns:p="http://schemas.microsoft.com/office/2006/metadata/properties" xmlns:ns2="0d090013-bdcc-4e2d-a060-b7cae1565a67" targetNamespace="http://schemas.microsoft.com/office/2006/metadata/properties" ma:root="true" ma:fieldsID="46e05dd8459386d7ecb81d96ae0604a1" ns2:_="">
    <xsd:import namespace="0d090013-bdcc-4e2d-a060-b7cae1565a67"/>
    <xsd:element name="properties">
      <xsd:complexType>
        <xsd:sequence>
          <xsd:element name="documentManagement">
            <xsd:complexType>
              <xsd:all>
                <xsd:element ref="ns2:Review_x0020_Phase"/>
                <xsd:element ref="ns2:Presentation_x0020_Day"/>
                <xsd:element ref="ns2:Present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090013-bdcc-4e2d-a060-b7cae1565a67" elementFormDefault="qualified">
    <xsd:import namespace="http://schemas.microsoft.com/office/2006/documentManagement/types"/>
    <xsd:import namespace="http://schemas.microsoft.com/office/infopath/2007/PartnerControls"/>
    <xsd:element name="Review_x0020_Phase" ma:index="8" ma:displayName="Review Phase" ma:format="Dropdown" ma:internalName="Review_x0020_Phase">
      <xsd:simpleType>
        <xsd:restriction base="dms:Choice">
          <xsd:enumeration value="Introduction"/>
          <xsd:enumeration value="Review 1"/>
          <xsd:enumeration value="Review 2"/>
          <xsd:enumeration value="Review 3"/>
        </xsd:restriction>
      </xsd:simpleType>
    </xsd:element>
    <xsd:element name="Presentation_x0020_Day" ma:index="9" ma:displayName="Presentation Day" ma:description="Each review will have 3 days of presentation.   This indication what review and what day the presentation will be given.  R2 Day 2 is Review 2 Day 2" ma:format="Dropdown" ma:internalName="Presentation_x0020_Day">
      <xsd:simpleType>
        <xsd:restriction base="dms:Choice">
          <xsd:enumeration value="Introduction"/>
          <xsd:enumeration value="Review 1 Day 1"/>
          <xsd:enumeration value="Review 1 Day 2"/>
          <xsd:enumeration value="Review 1 Day 3"/>
          <xsd:enumeration value="Review 2 Day 1"/>
          <xsd:enumeration value="Review 2 Day 2"/>
          <xsd:enumeration value="Review 2 Day 3"/>
          <xsd:enumeration value="Review 3 Day 1"/>
          <xsd:enumeration value="Review 3 Day 2"/>
          <xsd:enumeration value="Review 3 Day 3"/>
          <xsd:enumeration value="CliFF References"/>
        </xsd:restriction>
      </xsd:simpleType>
    </xsd:element>
    <xsd:element name="Presenter" ma:index="10" nillable="true" ma:displayName="Presenter" ma:description="This is the person presenting the information" ma:internalName="Presenter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42AF67-2F2A-40E0-A8F6-C53918E095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04061D-9666-4F80-834C-87CB05082FBD}">
  <ds:schemaRefs>
    <ds:schemaRef ds:uri="http://purl.org/dc/elements/1.1/"/>
    <ds:schemaRef ds:uri="http://schemas.microsoft.com/office/2006/metadata/properties"/>
    <ds:schemaRef ds:uri="0d090013-bdcc-4e2d-a060-b7cae1565a67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902CE72-76C3-4EA4-BE22-7C5EE3BDD8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090013-bdcc-4e2d-a060-b7cae1565a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47297</TotalTime>
  <Words>493</Words>
  <Application>Microsoft Office PowerPoint</Application>
  <PresentationFormat>On-screen Show (4:3)</PresentationFormat>
  <Paragraphs>117</Paragraphs>
  <Slides>20</Slides>
  <Notes>1</Notes>
  <HiddenSlides>0</HiddenSlides>
  <MMClips>9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MS PGothic</vt:lpstr>
      <vt:lpstr>MS PGothic</vt:lpstr>
      <vt:lpstr>Arial</vt:lpstr>
      <vt:lpstr>Calibri</vt:lpstr>
      <vt:lpstr>Helvetica</vt:lpstr>
      <vt:lpstr>Times</vt:lpstr>
      <vt:lpstr>Times New Roman</vt:lpstr>
      <vt:lpstr>ヒラギノ角ゴ Pro W3</vt:lpstr>
      <vt:lpstr>Earth-Moon-May2012_HRP</vt:lpstr>
      <vt:lpstr>Human Factors Applications of Biomechanical Modeling  June 18, 2019   Beth Lewandowski Chris Gallo Aaron Godfrey Brad Humphreys William Thompson   NASA Glenn Research Center  </vt:lpstr>
      <vt:lpstr>Operational Volume  Methodology  Applications</vt:lpstr>
      <vt:lpstr>Operational Volume - Methodology</vt:lpstr>
      <vt:lpstr>Operational Volume - Methodology</vt:lpstr>
      <vt:lpstr>Operational Volume - Methodology</vt:lpstr>
      <vt:lpstr>Operational Volume - Methodology</vt:lpstr>
      <vt:lpstr>Operational Volume - Applications</vt:lpstr>
      <vt:lpstr>Operational Volume - Applications</vt:lpstr>
      <vt:lpstr>Operational Volume - Applications</vt:lpstr>
      <vt:lpstr>Operational Volume - Applications</vt:lpstr>
      <vt:lpstr>Estimates of Internal Loading  Methodology   Applications</vt:lpstr>
      <vt:lpstr>Estimates of Internal Loading - Methodology </vt:lpstr>
      <vt:lpstr>Estimates of Internal Loading - Methodology </vt:lpstr>
      <vt:lpstr>Estimates of Internal Loading - Methodology </vt:lpstr>
      <vt:lpstr>Estimates of Internal Loading - Methodology </vt:lpstr>
      <vt:lpstr>Estimates of Internal Loading - Methodology </vt:lpstr>
      <vt:lpstr>Estimates of Internal Loading - Methodology </vt:lpstr>
      <vt:lpstr>Estimates of Internal Loading - Applications </vt:lpstr>
      <vt:lpstr>Estimates of Internal Loading - Applications </vt:lpstr>
      <vt:lpstr>This presentation provided methodologies and applications for:       - operational volume estimation       - internal loading estimation           Thank you, Questions?</vt:lpstr>
    </vt:vector>
  </TitlesOfParts>
  <Company>NASA/ODIN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IMM for Review Panel</dc:title>
  <dc:creator>Beth Lewandowski</dc:creator>
  <cp:lastModifiedBy>Lewandowski, Beth E. (GRC-LTX0)</cp:lastModifiedBy>
  <cp:revision>2036</cp:revision>
  <cp:lastPrinted>2017-06-12T12:09:31Z</cp:lastPrinted>
  <dcterms:created xsi:type="dcterms:W3CDTF">2012-07-09T18:54:00Z</dcterms:created>
  <dcterms:modified xsi:type="dcterms:W3CDTF">2019-06-17T11:48:00Z</dcterms:modified>
  <cp:contentStatus>Working 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0x010100C9AE95B1A2519D44860EF7FFAE88B528</vt:lpwstr>
  </property>
</Properties>
</file>