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67" r:id="rId2"/>
    <p:sldId id="273" r:id="rId3"/>
    <p:sldId id="263" r:id="rId4"/>
    <p:sldId id="257" r:id="rId5"/>
    <p:sldId id="275" r:id="rId6"/>
    <p:sldId id="271" r:id="rId7"/>
    <p:sldId id="272" r:id="rId8"/>
    <p:sldId id="259" r:id="rId9"/>
    <p:sldId id="283" r:id="rId10"/>
    <p:sldId id="286" r:id="rId11"/>
    <p:sldId id="284" r:id="rId12"/>
    <p:sldId id="262" r:id="rId13"/>
    <p:sldId id="266" r:id="rId14"/>
    <p:sldId id="282" r:id="rId15"/>
    <p:sldId id="261" r:id="rId16"/>
    <p:sldId id="279" r:id="rId17"/>
    <p:sldId id="280" r:id="rId18"/>
    <p:sldId id="268" r:id="rId19"/>
    <p:sldId id="265" r:id="rId20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0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98F2D-152F-4D55-B61A-87FDEC6FA41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42B619-8E8A-4D3A-A395-DC3F41A71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759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8AC0F28-CA28-4BA8-8041-DA8931F2146A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FACD64E-9161-4F5B-A751-25BFDC034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443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ACD64E-9161-4F5B-A751-25BFDC034E2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400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ACD64E-9161-4F5B-A751-25BFDC034E2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214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1800" y="709613"/>
            <a:ext cx="6302375" cy="35448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29EE9E-62E1-4E43-BA48-5B1AA72564D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810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ACD64E-9161-4F5B-A751-25BFDC034E2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04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ACD64E-9161-4F5B-A751-25BFDC034E2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9755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ACD64E-9161-4F5B-A751-25BFDC034E2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8816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ACD64E-9161-4F5B-A751-25BFDC034E2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930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ACD64E-9161-4F5B-A751-25BFDC034E2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7986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ACD64E-9161-4F5B-A751-25BFDC034E2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3477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ACD64E-9161-4F5B-A751-25BFDC034E2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3851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ACD64E-9161-4F5B-A751-25BFDC034E2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990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6489522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81120450-2654-4F4A-B79A-11447FB630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700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6499795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81120450-2654-4F4A-B79A-11447FB630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868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20450-2654-4F4A-B79A-11447FB63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043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20450-2654-4F4A-B79A-11447FB63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461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20450-2654-4F4A-B79A-11447FB63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595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20450-2654-4F4A-B79A-11447FB63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102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20450-2654-4F4A-B79A-11447FB63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83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20450-2654-4F4A-B79A-11447FB63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998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20450-2654-4F4A-B79A-11447FB63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908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20450-2654-4F4A-B79A-11447FB63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64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20450-2654-4F4A-B79A-11447FB63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2371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8"/>
          <p:cNvSpPr>
            <a:spLocks noGrp="1"/>
          </p:cNvSpPr>
          <p:nvPr>
            <p:ph type="title"/>
          </p:nvPr>
        </p:nvSpPr>
        <p:spPr bwMode="auto">
          <a:xfrm>
            <a:off x="1656319" y="167508"/>
            <a:ext cx="886142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rgbClr val="000090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01600" y="6629400"/>
            <a:ext cx="2844800" cy="2286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165600" y="6629400"/>
            <a:ext cx="3860800" cy="2286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334400" y="6610350"/>
            <a:ext cx="2844800" cy="228600"/>
          </a:xfrm>
          <a:prstGeom prst="rect">
            <a:avLst/>
          </a:prstGeom>
        </p:spPr>
        <p:txBody>
          <a:bodyPr/>
          <a:lstStyle>
            <a:lvl1pPr algn="r">
              <a:defRPr sz="1200">
                <a:latin typeface="+mn-lt"/>
              </a:defRPr>
            </a:lvl1pPr>
          </a:lstStyle>
          <a:p>
            <a:fld id="{90BEAFAC-BA4A-45F5-AFA3-38B450F010F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1613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11784457" y="6570860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7BAB9D74-988D-4DF5-A739-92643643B224}" type="slidenum">
              <a:rPr lang="en-US" sz="1200" smtClean="0"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550177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181600" y="2590800"/>
            <a:ext cx="5791200" cy="12954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5181600" y="3886200"/>
            <a:ext cx="5791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686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07" y="1"/>
            <a:ext cx="911786" cy="917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2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1083636" y="36873"/>
            <a:ext cx="1009047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ALHAT_Slides_Bar_Planets.jp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91115"/>
            <a:ext cx="121920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094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9" y="1"/>
            <a:ext cx="1219200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496" y="484775"/>
            <a:ext cx="11073008" cy="5888450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40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</a:rPr>
              <a:t>Navigation Doppler Lidar: </a:t>
            </a:r>
            <a:r>
              <a:rPr 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</a:rPr>
              <a:t/>
            </a:r>
            <a:br>
              <a:rPr 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</a:rPr>
            </a:br>
            <a:r>
              <a:rPr 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</a:rPr>
              <a:t>A </a:t>
            </a:r>
            <a:r>
              <a:rPr lang="en-US" sz="40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</a:rPr>
              <a:t>Velocity and Altitude Sensor for Landing Vehicles</a:t>
            </a:r>
            <a:r>
              <a:rPr lang="en-US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 </a:t>
            </a:r>
            <a:br>
              <a:rPr lang="en-US" dirty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r>
              <a:rPr lang="en-US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r>
              <a:rPr lang="en-US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/>
            </a:r>
            <a:br>
              <a:rPr lang="en-US" dirty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r>
              <a:rPr lang="en-US" sz="2000" b="0" dirty="0">
                <a:solidFill>
                  <a:srgbClr val="CCECFF"/>
                </a:solidFill>
                <a:latin typeface="Arial"/>
                <a:cs typeface="Arial"/>
              </a:rPr>
              <a:t/>
            </a:r>
            <a:br>
              <a:rPr lang="en-US" sz="2000" b="0" dirty="0">
                <a:solidFill>
                  <a:srgbClr val="CCECFF"/>
                </a:solidFill>
                <a:latin typeface="Arial"/>
                <a:cs typeface="Arial"/>
              </a:rPr>
            </a:br>
            <a:r>
              <a:rPr lang="en-US" sz="2000" b="0" dirty="0">
                <a:solidFill>
                  <a:srgbClr val="CCECFF"/>
                </a:solidFill>
                <a:latin typeface="Arial"/>
                <a:cs typeface="Arial"/>
              </a:rPr>
              <a:t/>
            </a:r>
            <a:br>
              <a:rPr lang="en-US" sz="2000" b="0" dirty="0">
                <a:solidFill>
                  <a:srgbClr val="CCECFF"/>
                </a:solidFill>
                <a:latin typeface="Arial"/>
                <a:cs typeface="Arial"/>
              </a:rPr>
            </a:br>
            <a:r>
              <a:rPr lang="en-US" sz="1100" dirty="0">
                <a:solidFill>
                  <a:srgbClr val="CCECFF"/>
                </a:solidFill>
              </a:rPr>
              <a:t/>
            </a:r>
            <a:br>
              <a:rPr lang="en-US" sz="1100" dirty="0">
                <a:solidFill>
                  <a:srgbClr val="CCECFF"/>
                </a:solidFill>
              </a:rPr>
            </a:br>
            <a:r>
              <a:rPr lang="en-US" sz="1100" dirty="0" smtClean="0">
                <a:solidFill>
                  <a:srgbClr val="CCECFF"/>
                </a:solidFill>
              </a:rPr>
              <a:t/>
            </a:r>
            <a:br>
              <a:rPr lang="en-US" sz="1100" dirty="0" smtClean="0">
                <a:solidFill>
                  <a:srgbClr val="CCECFF"/>
                </a:solidFill>
              </a:rPr>
            </a:br>
            <a:r>
              <a:rPr lang="en-US" sz="3100" dirty="0" smtClean="0">
                <a:solidFill>
                  <a:srgbClr val="FFFFCC"/>
                </a:solidFill>
              </a:rPr>
              <a:t>Farzin Amzajerdian</a:t>
            </a:r>
            <a:br>
              <a:rPr lang="en-US" sz="3100" dirty="0" smtClean="0">
                <a:solidFill>
                  <a:srgbClr val="FFFFCC"/>
                </a:solidFill>
              </a:rPr>
            </a:br>
            <a:r>
              <a:rPr lang="en-US" sz="1100" dirty="0">
                <a:solidFill>
                  <a:srgbClr val="CCECFF"/>
                </a:solidFill>
              </a:rPr>
              <a:t/>
            </a:r>
            <a:br>
              <a:rPr lang="en-US" sz="1100" dirty="0">
                <a:solidFill>
                  <a:srgbClr val="CCECFF"/>
                </a:solidFill>
              </a:rPr>
            </a:br>
            <a:r>
              <a:rPr lang="en-US" sz="31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NASA </a:t>
            </a:r>
            <a:r>
              <a:rPr lang="en-US" sz="31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Langley Research Center</a:t>
            </a:r>
            <a:r>
              <a:rPr lang="en-US" sz="28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/>
            </a:r>
            <a:br>
              <a:rPr lang="en-US" sz="28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r>
              <a:rPr lang="en-US" sz="2000" b="1" dirty="0">
                <a:solidFill>
                  <a:srgbClr val="CCECFF"/>
                </a:solidFill>
              </a:rPr>
              <a:t/>
            </a:r>
            <a:br>
              <a:rPr lang="en-US" sz="2000" b="1" dirty="0">
                <a:solidFill>
                  <a:srgbClr val="CCECFF"/>
                </a:solidFill>
              </a:rPr>
            </a:br>
            <a:r>
              <a:rPr lang="en-US" sz="2000" b="1" dirty="0" smtClean="0">
                <a:solidFill>
                  <a:srgbClr val="CCECFF"/>
                </a:solidFill>
              </a:rPr>
              <a:t/>
            </a:r>
            <a:br>
              <a:rPr lang="en-US" sz="2000" b="1" dirty="0" smtClean="0">
                <a:solidFill>
                  <a:srgbClr val="CCECFF"/>
                </a:solidFill>
              </a:rPr>
            </a:br>
            <a:r>
              <a:rPr lang="en-US" sz="2000" b="1" dirty="0" smtClean="0">
                <a:solidFill>
                  <a:srgbClr val="CCECFF"/>
                </a:solidFill>
              </a:rPr>
              <a:t/>
            </a:r>
            <a:br>
              <a:rPr lang="en-US" sz="2000" b="1" dirty="0" smtClean="0">
                <a:solidFill>
                  <a:srgbClr val="CCECFF"/>
                </a:solidFill>
              </a:rPr>
            </a:br>
            <a:r>
              <a:rPr lang="en-US" sz="2000" b="1" dirty="0" smtClean="0">
                <a:solidFill>
                  <a:srgbClr val="CCECFF"/>
                </a:solidFill>
              </a:rPr>
              <a:t/>
            </a:r>
            <a:br>
              <a:rPr lang="en-US" sz="2000" b="1" dirty="0" smtClean="0">
                <a:solidFill>
                  <a:srgbClr val="CCECFF"/>
                </a:solidFill>
              </a:rPr>
            </a:br>
            <a:r>
              <a:rPr lang="en-US" sz="2000" b="1" dirty="0">
                <a:solidFill>
                  <a:srgbClr val="CCECFF"/>
                </a:solidFill>
              </a:rPr>
              <a:t/>
            </a:r>
            <a:br>
              <a:rPr lang="en-US" sz="2000" b="1" dirty="0">
                <a:solidFill>
                  <a:srgbClr val="CCECFF"/>
                </a:solidFill>
              </a:rPr>
            </a:br>
            <a:r>
              <a:rPr lang="en-US" sz="31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NESC Academy Webcast</a:t>
            </a:r>
            <a:r>
              <a:rPr lang="en-US" sz="27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/>
            </a:r>
            <a:br>
              <a:rPr lang="en-US" sz="27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r>
              <a:rPr lang="en-US" sz="27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/>
            </a:r>
            <a:br>
              <a:rPr lang="en-US" sz="27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r>
              <a:rPr lang="en-US" sz="27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June 25, 2019</a:t>
            </a:r>
            <a:endParaRPr lang="en-US" sz="2200" b="1" dirty="0">
              <a:solidFill>
                <a:schemeClr val="accent4">
                  <a:lumMod val="20000"/>
                  <a:lumOff val="80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5927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9674" y="1477819"/>
            <a:ext cx="1040938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200" dirty="0" smtClean="0">
                <a:cs typeface="Arial" panose="020B0604020202020204" pitchFamily="34" charset="0"/>
              </a:rPr>
              <a:t>Past NASA landing missions used radars for vehicle position and velocity data in absence of GPS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200" dirty="0" smtClean="0"/>
              <a:t>Future landing missions require a viable replacement for obsolete radars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200" dirty="0" smtClean="0"/>
              <a:t>Radars used in recent NASA missions are no longer available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200" dirty="0" smtClean="0"/>
              <a:t>Incremental advancement of radar technology will be costly and will not address its major limitations (limited precision, false alarms, and large </a:t>
            </a:r>
            <a:r>
              <a:rPr lang="en-US" sz="2200" dirty="0" err="1" smtClean="0"/>
              <a:t>SWaP</a:t>
            </a:r>
            <a:r>
              <a:rPr lang="en-US" sz="2200" dirty="0" smtClean="0"/>
              <a:t>, )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200" dirty="0" smtClean="0"/>
              <a:t>Coherent Doppler Lidar </a:t>
            </a:r>
            <a:r>
              <a:rPr lang="en-US" sz="2200" dirty="0" smtClean="0">
                <a:cs typeface="Arial" panose="020B0604020202020204" pitchFamily="34" charset="0"/>
              </a:rPr>
              <a:t>offers an order of magnitude higher precision while reducing required size, mass, and power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200" dirty="0" smtClean="0">
                <a:cs typeface="Arial" panose="020B0604020202020204" pitchFamily="34" charset="0"/>
              </a:rPr>
              <a:t>Variations of Doppler Lidar developed for NASA can also benefit terrestrial aerial and ground vehicles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959926" y="138545"/>
            <a:ext cx="18143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i="1" dirty="0" smtClean="0"/>
              <a:t>Overview</a:t>
            </a:r>
            <a:endParaRPr lang="en-US" sz="3200" b="1" i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6479635"/>
            <a:ext cx="2743200" cy="365125"/>
          </a:xfrm>
        </p:spPr>
        <p:txBody>
          <a:bodyPr/>
          <a:lstStyle/>
          <a:p>
            <a:pPr algn="r"/>
            <a:fld id="{81120450-2654-4F4A-B79A-11447FB630DE}" type="slidenum">
              <a:rPr lang="en-US" sz="1200" smtClean="0"/>
              <a:pPr algn="r"/>
              <a:t>2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266179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355" y="1124559"/>
            <a:ext cx="10534472" cy="513844"/>
          </a:xfrm>
        </p:spPr>
        <p:txBody>
          <a:bodyPr>
            <a:noAutofit/>
          </a:bodyPr>
          <a:lstStyle/>
          <a:p>
            <a:pPr algn="ctr"/>
            <a:r>
              <a:rPr lang="en-US" b="1" i="1" dirty="0">
                <a:solidFill>
                  <a:schemeClr val="tx1"/>
                </a:solidFill>
                <a:ea typeface="Times New Roman" panose="02020603050405020304" pitchFamily="18" charset="0"/>
              </a:rPr>
              <a:t>Frequency Modulated, Continuous Wave (FMCW) </a:t>
            </a:r>
            <a:r>
              <a:rPr lang="en-US" b="1" i="1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Technique </a:t>
            </a:r>
            <a:endParaRPr lang="en-US" b="1" i="1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153278" y="2002728"/>
            <a:ext cx="4019549" cy="1015663"/>
          </a:xfrm>
          <a:prstGeom prst="rect">
            <a:avLst/>
          </a:prstGeom>
          <a:solidFill>
            <a:srgbClr val="009999"/>
          </a:solidFill>
          <a:ln w="254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FFFCC"/>
                </a:solidFill>
              </a:rPr>
              <a:t>3 segments waveform minimizes false alarms due to zero-crossing and signal ambiguity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314555" y="3382717"/>
                <a:ext cx="2270558" cy="7146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𝑇𝐶</m:t>
                              </m:r>
                            </m:num>
                            <m:den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den>
                          </m:f>
                        </m:e>
                      </m:d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4555" y="3382717"/>
                <a:ext cx="2270558" cy="71468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8331111" y="4371458"/>
                <a:ext cx="2064348" cy="7146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num>
                            <m:den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31111" y="4371458"/>
                <a:ext cx="2064348" cy="71468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8485081" y="5341329"/>
                <a:ext cx="1161857" cy="62235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85081" y="5341329"/>
                <a:ext cx="1161857" cy="62235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EAFAC-BA4A-45F5-AFA3-38B450F010FC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3921" y="1759790"/>
            <a:ext cx="4322917" cy="4942936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367255" y="22353"/>
            <a:ext cx="74803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3200" b="1" i="1" dirty="0">
                <a:ea typeface="ＭＳ Ｐゴシック" pitchFamily="34" charset="-128"/>
                <a:cs typeface="Arial"/>
              </a:rPr>
              <a:t>Principle of </a:t>
            </a:r>
            <a:r>
              <a:rPr lang="en-US" sz="3200" b="1" i="1" dirty="0" smtClean="0">
                <a:ea typeface="ＭＳ Ｐゴシック" pitchFamily="34" charset="-128"/>
                <a:cs typeface="Arial"/>
              </a:rPr>
              <a:t>Navigation </a:t>
            </a:r>
            <a:r>
              <a:rPr lang="en-US" sz="3200" b="1" i="1" dirty="0">
                <a:ea typeface="ＭＳ Ｐゴシック" pitchFamily="34" charset="-128"/>
                <a:cs typeface="Arial"/>
              </a:rPr>
              <a:t>Doppler </a:t>
            </a:r>
            <a:r>
              <a:rPr lang="en-US" sz="3200" b="1" i="1" dirty="0" smtClean="0">
                <a:ea typeface="ＭＳ Ｐゴシック" pitchFamily="34" charset="-128"/>
                <a:cs typeface="Arial"/>
              </a:rPr>
              <a:t>Lidar (NDL)</a:t>
            </a:r>
            <a:endParaRPr lang="en-US" sz="3200" b="1" i="1" dirty="0"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7071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223691" y="1226291"/>
            <a:ext cx="8601075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tabLst>
                <a:tab pos="587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00100" indent="-342900">
              <a:tabLst>
                <a:tab pos="587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587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587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587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87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87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87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87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spcAft>
                <a:spcPts val="1200"/>
              </a:spcAft>
              <a:buClr>
                <a:srgbClr val="996633"/>
              </a:buClr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rial" panose="020B0604020202020204" pitchFamily="34" charset="0"/>
              </a:rPr>
              <a:t>NDL Measures velocity and range along three different laser beams </a:t>
            </a:r>
          </a:p>
          <a:p>
            <a:pPr>
              <a:spcAft>
                <a:spcPts val="600"/>
              </a:spcAft>
              <a:buClr>
                <a:srgbClr val="996633"/>
              </a:buClr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rial" panose="020B0604020202020204" pitchFamily="34" charset="0"/>
              </a:rPr>
              <a:t>Simultaneous line-of-sight measurements are used to estimate:</a:t>
            </a:r>
          </a:p>
          <a:p>
            <a:pPr lvl="1">
              <a:spcAft>
                <a:spcPts val="600"/>
              </a:spcAft>
              <a:buClr>
                <a:srgbClr val="996633"/>
              </a:buClr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rial" panose="020B0604020202020204" pitchFamily="34" charset="0"/>
              </a:rPr>
              <a:t>Velocity Vector (V)</a:t>
            </a:r>
          </a:p>
          <a:p>
            <a:pPr lvl="1">
              <a:spcAft>
                <a:spcPts val="600"/>
              </a:spcAft>
              <a:buClr>
                <a:srgbClr val="996633"/>
              </a:buClr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rial" panose="020B0604020202020204" pitchFamily="34" charset="0"/>
              </a:rPr>
              <a:t>Altitude relative to local ground </a:t>
            </a:r>
            <a:r>
              <a:rPr lang="en-US" sz="2000" dirty="0"/>
              <a:t>(No IMU data required)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316449" y="66675"/>
            <a:ext cx="74803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3200" b="1" i="1" dirty="0">
                <a:latin typeface="+mn-lt"/>
                <a:ea typeface="ＭＳ Ｐゴシック" pitchFamily="34" charset="-128"/>
                <a:cs typeface="Arial"/>
              </a:rPr>
              <a:t>Navigation Doppler Lidar (NDL)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EAFAC-BA4A-45F5-AFA3-38B450F010FC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2873" y="2948649"/>
            <a:ext cx="7638437" cy="366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22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" name="Picture 11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9500" y="2129836"/>
            <a:ext cx="8374422" cy="451193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021" y="1282241"/>
            <a:ext cx="2608188" cy="136470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81619" y="1282241"/>
            <a:ext cx="1971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NDL Modulation Waveform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153920" y="0"/>
            <a:ext cx="780796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3200" b="1" i="1" dirty="0">
                <a:latin typeface="+mn-lt"/>
                <a:ea typeface="ＭＳ Ｐゴシック" pitchFamily="34" charset="-128"/>
                <a:cs typeface="Arial"/>
              </a:rPr>
              <a:t>NDL Real-Time Processor &amp; System Controller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EAFAC-BA4A-45F5-AFA3-38B450F010FC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61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4948" y="1303436"/>
            <a:ext cx="1135134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7663" lvl="1" indent="-347663"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en-US" sz="2200" dirty="0" smtClean="0">
                <a:cs typeface="Arial" panose="020B0604020202020204" pitchFamily="34" charset="0"/>
              </a:rPr>
              <a:t>NDL enables </a:t>
            </a:r>
            <a:r>
              <a:rPr lang="en-US" sz="22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“</a:t>
            </a:r>
            <a:r>
              <a:rPr lang="en-US" sz="2200" b="1" i="1" dirty="0" smtClean="0">
                <a:solidFill>
                  <a:schemeClr val="tx2"/>
                </a:solidFill>
                <a:cs typeface="Arial" panose="020B0604020202020204" pitchFamily="34" charset="0"/>
              </a:rPr>
              <a:t>precision navigation</a:t>
            </a:r>
            <a:r>
              <a:rPr lang="en-US" sz="22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” </a:t>
            </a:r>
            <a:r>
              <a:rPr lang="en-US" sz="2200" dirty="0" smtClean="0">
                <a:cs typeface="Arial" panose="020B0604020202020204" pitchFamily="34" charset="0"/>
              </a:rPr>
              <a:t>to the designated landing location</a:t>
            </a:r>
          </a:p>
          <a:p>
            <a:pPr marL="347663" lvl="1" indent="-347663"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en-US" sz="2200" dirty="0" smtClean="0">
                <a:cs typeface="Arial" panose="020B0604020202020204" pitchFamily="34" charset="0"/>
              </a:rPr>
              <a:t>NDL </a:t>
            </a:r>
            <a:r>
              <a:rPr lang="en-US" sz="2200" dirty="0">
                <a:cs typeface="Arial" panose="020B0604020202020204" pitchFamily="34" charset="0"/>
              </a:rPr>
              <a:t>enables </a:t>
            </a:r>
            <a:r>
              <a:rPr lang="en-US" sz="2200" b="1" dirty="0">
                <a:solidFill>
                  <a:schemeClr val="tx2"/>
                </a:solidFill>
                <a:cs typeface="Arial" panose="020B0604020202020204" pitchFamily="34" charset="0"/>
              </a:rPr>
              <a:t>“</a:t>
            </a:r>
            <a:r>
              <a:rPr lang="en-US" sz="2200" b="1" i="1" dirty="0">
                <a:solidFill>
                  <a:schemeClr val="tx2"/>
                </a:solidFill>
                <a:cs typeface="Arial" panose="020B0604020202020204" pitchFamily="34" charset="0"/>
              </a:rPr>
              <a:t>well-controlled</a:t>
            </a:r>
            <a:r>
              <a:rPr lang="en-US" sz="2200" b="1" dirty="0">
                <a:solidFill>
                  <a:schemeClr val="tx2"/>
                </a:solidFill>
                <a:cs typeface="Arial" panose="020B0604020202020204" pitchFamily="34" charset="0"/>
              </a:rPr>
              <a:t>” </a:t>
            </a:r>
            <a:r>
              <a:rPr lang="en-US" sz="2200" dirty="0">
                <a:cs typeface="Arial" panose="020B0604020202020204" pitchFamily="34" charset="0"/>
              </a:rPr>
              <a:t>descent, landing, and ascent maneuvers to within a few cm/sec</a:t>
            </a:r>
          </a:p>
          <a:p>
            <a:pPr marL="576263" lvl="2" indent="-228600"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200" dirty="0">
                <a:cs typeface="Arial" panose="020B0604020202020204" pitchFamily="34" charset="0"/>
              </a:rPr>
              <a:t>Reduced touchdown impact loads           </a:t>
            </a:r>
            <a:r>
              <a:rPr lang="en-US" sz="2200" b="1" i="1" dirty="0">
                <a:cs typeface="Arial" panose="020B0604020202020204" pitchFamily="34" charset="0"/>
              </a:rPr>
              <a:t>lower lander mass</a:t>
            </a:r>
          </a:p>
          <a:p>
            <a:pPr marL="576263" lvl="2" indent="-228600"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200" dirty="0">
                <a:cs typeface="Arial" panose="020B0604020202020204" pitchFamily="34" charset="0"/>
              </a:rPr>
              <a:t>Optimized fuel consumption            </a:t>
            </a:r>
            <a:r>
              <a:rPr lang="en-US" sz="2200" b="1" i="1" dirty="0">
                <a:cs typeface="Arial" panose="020B0604020202020204" pitchFamily="34" charset="0"/>
              </a:rPr>
              <a:t>lower mass and risk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445" y="3264111"/>
            <a:ext cx="5938266" cy="3427830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>
            <a:off x="4390266" y="2758487"/>
            <a:ext cx="457200" cy="18288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Right Arrow 4"/>
          <p:cNvSpPr/>
          <p:nvPr/>
        </p:nvSpPr>
        <p:spPr>
          <a:xfrm>
            <a:off x="4978126" y="2358968"/>
            <a:ext cx="457200" cy="18288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503429" y="154124"/>
            <a:ext cx="7287768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3200" b="1" i="1" dirty="0">
                <a:ea typeface="ＭＳ Ｐゴシック" pitchFamily="34" charset="-128"/>
                <a:cs typeface="Arial"/>
              </a:rPr>
              <a:t>NDL Enables New Landing Capabilities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pPr algn="r"/>
            <a:fld id="{81120450-2654-4F4A-B79A-11447FB630DE}" type="slidenum">
              <a:rPr lang="en-US" sz="1200" smtClean="0"/>
              <a:pPr algn="r"/>
              <a:t>6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9650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3098" y="1367381"/>
            <a:ext cx="5175004" cy="3360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042023" y="4693335"/>
            <a:ext cx="38273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6 antennas each 22 cm diameter, 4 cm thick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7303" y="2832920"/>
            <a:ext cx="15487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130 cm x 50 cm x 40 cm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600438" y="3176702"/>
            <a:ext cx="475499" cy="232904"/>
          </a:xfrm>
          <a:prstGeom prst="straightConnector1">
            <a:avLst/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Box 38"/>
          <p:cNvSpPr txBox="1">
            <a:spLocks noChangeArrowheads="1"/>
          </p:cNvSpPr>
          <p:nvPr/>
        </p:nvSpPr>
        <p:spPr bwMode="auto">
          <a:xfrm>
            <a:off x="4582139" y="4862612"/>
            <a:ext cx="849537" cy="22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68580" tIns="34290" rIns="68580" bIns="34290" anchor="t" anchorCtr="0" upright="1">
            <a:noAutofit/>
          </a:bodyPr>
          <a:lstStyle/>
          <a:p>
            <a:r>
              <a:rPr lang="en-US" sz="825" b="1" dirty="0">
                <a:solidFill>
                  <a:srgbClr val="FFFFFF"/>
                </a:solidFill>
                <a:latin typeface="Times New Roman"/>
                <a:ea typeface="Times New Roman"/>
              </a:rPr>
              <a:t>Optical Head</a:t>
            </a:r>
            <a:endParaRPr lang="en-US" sz="675" dirty="0">
              <a:latin typeface="Times New Roman"/>
              <a:ea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4191" y="1728014"/>
            <a:ext cx="14478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00CC"/>
                </a:solidFill>
              </a:rPr>
              <a:t>MSL Doppler </a:t>
            </a:r>
          </a:p>
          <a:p>
            <a:r>
              <a:rPr lang="en-US" dirty="0">
                <a:solidFill>
                  <a:srgbClr val="0000CC"/>
                </a:solidFill>
              </a:rPr>
              <a:t>Radar 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9867251" y="2042259"/>
            <a:ext cx="1206098" cy="31710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67500" tIns="35100" rIns="67500" bIns="35100">
            <a:spAutoFit/>
          </a:bodyPr>
          <a:lstStyle/>
          <a:p>
            <a:pPr>
              <a:tabLst>
                <a:tab pos="0" algn="l"/>
                <a:tab pos="342900" algn="l"/>
                <a:tab pos="685800" algn="l"/>
                <a:tab pos="1028700" algn="l"/>
                <a:tab pos="1371600" algn="l"/>
                <a:tab pos="1714500" algn="l"/>
                <a:tab pos="2057400" algn="l"/>
                <a:tab pos="2400300" algn="l"/>
                <a:tab pos="2743200" algn="l"/>
                <a:tab pos="3086100" algn="l"/>
                <a:tab pos="3429000" algn="l"/>
                <a:tab pos="3771900" algn="l"/>
                <a:tab pos="4114800" algn="l"/>
                <a:tab pos="4457700" algn="l"/>
                <a:tab pos="4800600" algn="l"/>
                <a:tab pos="5143500" algn="l"/>
                <a:tab pos="5486400" algn="l"/>
                <a:tab pos="5829300" algn="l"/>
                <a:tab pos="6172200" algn="l"/>
                <a:tab pos="6515100" algn="l"/>
                <a:tab pos="6858000" algn="l"/>
              </a:tabLst>
            </a:pPr>
            <a:r>
              <a:rPr lang="en-US" sz="1600" dirty="0">
                <a:solidFill>
                  <a:srgbClr val="000000"/>
                </a:solidFill>
                <a:ea typeface="ＭＳ Ｐゴシック" pitchFamily="26" charset="-128"/>
              </a:rPr>
              <a:t>Optical Head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692583"/>
              </p:ext>
            </p:extLst>
          </p:nvPr>
        </p:nvGraphicFramePr>
        <p:xfrm>
          <a:off x="8073004" y="5133168"/>
          <a:ext cx="3008376" cy="1181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6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56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1832"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/>
                        <a:t>MSL Radar</a:t>
                      </a:r>
                      <a:endParaRPr lang="en-US" sz="16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/>
                        <a:t>NDL</a:t>
                      </a:r>
                      <a:endParaRPr lang="en-US" sz="16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317"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Mass (kg)</a:t>
                      </a:r>
                      <a:endParaRPr lang="en-US" sz="16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/>
                        <a:t>26</a:t>
                      </a:r>
                      <a:endParaRPr lang="en-US" sz="16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/>
                        <a:t>13</a:t>
                      </a:r>
                      <a:endParaRPr lang="en-US" sz="16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317"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Power (W)</a:t>
                      </a:r>
                      <a:endParaRPr lang="en-US" sz="16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/>
                        <a:t>120</a:t>
                      </a:r>
                      <a:endParaRPr lang="en-US" sz="16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/>
                        <a:t>85</a:t>
                      </a:r>
                      <a:endParaRPr lang="en-US" sz="16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8166881" y="1429512"/>
            <a:ext cx="30440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00CC"/>
                </a:solidFill>
              </a:rPr>
              <a:t>Navigational Doppler Lidar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9108195" y="2422249"/>
            <a:ext cx="2793" cy="970182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8990818" y="2734877"/>
            <a:ext cx="8124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24 cm</a:t>
            </a:r>
          </a:p>
        </p:txBody>
      </p:sp>
      <p:sp>
        <p:nvSpPr>
          <p:cNvPr id="28" name="TextBox 27"/>
          <p:cNvSpPr txBox="1"/>
          <p:nvPr/>
        </p:nvSpPr>
        <p:spPr>
          <a:xfrm rot="20269967">
            <a:off x="8784529" y="3515542"/>
            <a:ext cx="893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36 </a:t>
            </a:r>
            <a:r>
              <a:rPr lang="en-US" sz="1600" dirty="0"/>
              <a:t>cm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688883" y="3560278"/>
            <a:ext cx="18485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18 cm </a:t>
            </a:r>
            <a:r>
              <a:rPr lang="en-US" sz="1600" dirty="0" err="1"/>
              <a:t>dia</a:t>
            </a:r>
            <a:r>
              <a:rPr lang="en-US" sz="1600" dirty="0"/>
              <a:t> x </a:t>
            </a:r>
            <a:r>
              <a:rPr lang="en-US" sz="1600" dirty="0" smtClean="0"/>
              <a:t>22 </a:t>
            </a:r>
            <a:r>
              <a:rPr lang="en-US" sz="1600" dirty="0"/>
              <a:t>cm H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67175" y="5398208"/>
            <a:ext cx="7233407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72679" lvl="1" indent="-257175">
              <a:spcAft>
                <a:spcPts val="45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/>
              <a:t>30X higher velocity and altitude precision </a:t>
            </a:r>
          </a:p>
          <a:p>
            <a:pPr marL="472679" lvl="1" indent="-257175">
              <a:spcAft>
                <a:spcPts val="45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/>
              <a:t>3 orders of magnitude tighter beams</a:t>
            </a:r>
          </a:p>
          <a:p>
            <a:pPr marL="472679" lvl="1" indent="-257175">
              <a:spcAft>
                <a:spcPts val="45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/>
              <a:t>40% reduction in power, 50% in mass, and 60% in size</a:t>
            </a:r>
          </a:p>
        </p:txBody>
      </p:sp>
      <p:sp>
        <p:nvSpPr>
          <p:cNvPr id="31" name="Text Box 7"/>
          <p:cNvSpPr txBox="1">
            <a:spLocks noChangeArrowheads="1"/>
          </p:cNvSpPr>
          <p:nvPr/>
        </p:nvSpPr>
        <p:spPr bwMode="auto">
          <a:xfrm>
            <a:off x="7996602" y="2006547"/>
            <a:ext cx="737445" cy="31710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67500" tIns="35100" rIns="67500" bIns="35100">
            <a:spAutoFit/>
          </a:bodyPr>
          <a:lstStyle/>
          <a:p>
            <a:pPr>
              <a:tabLst>
                <a:tab pos="0" algn="l"/>
                <a:tab pos="342900" algn="l"/>
                <a:tab pos="685800" algn="l"/>
                <a:tab pos="1028700" algn="l"/>
                <a:tab pos="1371600" algn="l"/>
                <a:tab pos="1714500" algn="l"/>
                <a:tab pos="2057400" algn="l"/>
                <a:tab pos="2400300" algn="l"/>
                <a:tab pos="2743200" algn="l"/>
                <a:tab pos="3086100" algn="l"/>
                <a:tab pos="3429000" algn="l"/>
                <a:tab pos="3771900" algn="l"/>
                <a:tab pos="4114800" algn="l"/>
                <a:tab pos="4457700" algn="l"/>
                <a:tab pos="4800600" algn="l"/>
                <a:tab pos="5143500" algn="l"/>
                <a:tab pos="5486400" algn="l"/>
                <a:tab pos="5829300" algn="l"/>
                <a:tab pos="6172200" algn="l"/>
                <a:tab pos="6515100" algn="l"/>
                <a:tab pos="6858000" algn="l"/>
              </a:tabLst>
            </a:pPr>
            <a:r>
              <a:rPr lang="en-US" sz="1600" dirty="0">
                <a:solidFill>
                  <a:srgbClr val="000000"/>
                </a:solidFill>
                <a:ea typeface="ＭＳ Ｐゴシック" pitchFamily="26" charset="-128"/>
              </a:rPr>
              <a:t>Chassis</a:t>
            </a:r>
          </a:p>
        </p:txBody>
      </p:sp>
      <p:sp>
        <p:nvSpPr>
          <p:cNvPr id="33" name="Rectangle 2"/>
          <p:cNvSpPr>
            <a:spLocks noChangeArrowheads="1"/>
          </p:cNvSpPr>
          <p:nvPr/>
        </p:nvSpPr>
        <p:spPr bwMode="auto">
          <a:xfrm>
            <a:off x="2814591" y="150213"/>
            <a:ext cx="6519809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3200" b="1" i="1" dirty="0">
                <a:ea typeface="ＭＳ Ｐゴシック" pitchFamily="34" charset="-128"/>
                <a:cs typeface="Arial"/>
              </a:rPr>
              <a:t>Comparison of NDL and MSL Radar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EAFAC-BA4A-45F5-AFA3-38B450F010FC}" type="slidenum">
              <a:rPr lang="en-US" smtClean="0"/>
              <a:pPr/>
              <a:t>7</a:t>
            </a:fld>
            <a:endParaRPr lang="en-US" dirty="0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7643922" y="3744059"/>
            <a:ext cx="671084" cy="89826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8418588" y="3508908"/>
            <a:ext cx="670441" cy="292608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 rot="495707">
            <a:off x="7661141" y="3812250"/>
            <a:ext cx="7100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18 </a:t>
            </a:r>
            <a:r>
              <a:rPr lang="en-US" sz="1600" dirty="0"/>
              <a:t>cm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clrChange>
              <a:clrFrom>
                <a:srgbClr val="FBFBFC"/>
              </a:clrFrom>
              <a:clrTo>
                <a:srgbClr val="FBFB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19024" y="2242599"/>
            <a:ext cx="1591964" cy="157073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A56783A-C5B7-3F4F-9F63-06FDC001C589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BFBFC"/>
              </a:clrFrom>
              <a:clrTo>
                <a:srgbClr val="FBFBFC">
                  <a:alpha val="0"/>
                </a:srgbClr>
              </a:clrTo>
            </a:clrChange>
          </a:blip>
          <a:stretch>
            <a:fillRect/>
          </a:stretch>
        </p:blipFill>
        <p:spPr>
          <a:xfrm rot="17679060">
            <a:off x="10041541" y="2610132"/>
            <a:ext cx="1143263" cy="1048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25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EAFAC-BA4A-45F5-AFA3-38B450F010FC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7" name="Title 1"/>
          <p:cNvSpPr txBox="1">
            <a:spLocks/>
          </p:cNvSpPr>
          <p:nvPr/>
        </p:nvSpPr>
        <p:spPr bwMode="auto">
          <a:xfrm>
            <a:off x="2622176" y="-8626"/>
            <a:ext cx="6921592" cy="887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lIns="68580" tIns="34290" rIns="68580" bIns="34290" rtlCol="0" anchor="ctr"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0090"/>
                </a:solidFill>
                <a:latin typeface="+mj-lt"/>
                <a:ea typeface="ヒラギノ角ゴ Pro W3" pitchFamily="-109" charset="-128"/>
                <a:cs typeface="ヒラギノ角ゴ Pro W3" pitchFamily="-109" charset="-128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9pPr>
          </a:lstStyle>
          <a:p>
            <a:r>
              <a:rPr lang="en-US" sz="3000" i="1" dirty="0">
                <a:solidFill>
                  <a:schemeClr val="tx1"/>
                </a:solidFill>
                <a:latin typeface="Calibri" panose="020F0502020204030204" pitchFamily="34" charset="0"/>
              </a:rPr>
              <a:t>NDL development from breadboard to fully-autonomous prototype</a:t>
            </a:r>
          </a:p>
        </p:txBody>
      </p:sp>
      <p:sp>
        <p:nvSpPr>
          <p:cNvPr id="28" name="Right Arrow 27"/>
          <p:cNvSpPr/>
          <p:nvPr/>
        </p:nvSpPr>
        <p:spPr>
          <a:xfrm rot="20930405">
            <a:off x="100074" y="3582340"/>
            <a:ext cx="11383589" cy="683324"/>
          </a:xfrm>
          <a:prstGeom prst="rightArrow">
            <a:avLst>
              <a:gd name="adj1" fmla="val 50000"/>
              <a:gd name="adj2" fmla="val 80020"/>
            </a:avLst>
          </a:prstGeom>
          <a:gradFill>
            <a:gsLst>
              <a:gs pos="48692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20000"/>
                  <a:lumOff val="80000"/>
                </a:schemeClr>
              </a:gs>
              <a:gs pos="83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n-US" sz="135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33933" y="5163218"/>
            <a:ext cx="8456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srgbClr val="1F497D"/>
                </a:solidFill>
                <a:latin typeface="Arial" charset="0"/>
              </a:rPr>
              <a:t>~200 kg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65659" y="4392250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black"/>
                </a:solidFill>
                <a:latin typeface="Arial" charset="0"/>
              </a:rPr>
              <a:t>2008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047183" y="3953793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black"/>
                </a:solidFill>
                <a:latin typeface="Arial" charset="0"/>
              </a:rPr>
              <a:t>2010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500761" y="3456124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black"/>
                </a:solidFill>
                <a:latin typeface="Arial" charset="0"/>
              </a:rPr>
              <a:t>2012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726657" y="3015956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black"/>
                </a:solidFill>
                <a:latin typeface="Arial" charset="0"/>
              </a:rPr>
              <a:t>2014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9604260" y="2669153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black"/>
                </a:solidFill>
                <a:latin typeface="Arial" charset="0"/>
              </a:rPr>
              <a:t>2017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024350" y="4186446"/>
            <a:ext cx="16692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srgbClr val="1F497D"/>
                </a:solidFill>
                <a:latin typeface="Arial" charset="0"/>
              </a:rPr>
              <a:t>GEN 2: </a:t>
            </a:r>
            <a:r>
              <a:rPr lang="en-US" sz="1400" b="1" dirty="0" smtClean="0">
                <a:solidFill>
                  <a:srgbClr val="1F497D"/>
                </a:solidFill>
                <a:latin typeface="Arial" charset="0"/>
              </a:rPr>
              <a:t>17 </a:t>
            </a:r>
            <a:r>
              <a:rPr lang="en-US" sz="1400" b="1" dirty="0">
                <a:solidFill>
                  <a:srgbClr val="1F497D"/>
                </a:solidFill>
                <a:latin typeface="Arial" charset="0"/>
              </a:rPr>
              <a:t>kg</a:t>
            </a:r>
          </a:p>
        </p:txBody>
      </p:sp>
      <p:pic>
        <p:nvPicPr>
          <p:cNvPr id="46" name="Picture 4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8170" y="4494223"/>
            <a:ext cx="1635413" cy="15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TextBox 47"/>
          <p:cNvSpPr txBox="1"/>
          <p:nvPr/>
        </p:nvSpPr>
        <p:spPr>
          <a:xfrm rot="20909974">
            <a:off x="46138" y="4471111"/>
            <a:ext cx="43261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F79646">
                    <a:lumMod val="75000"/>
                  </a:srgbClr>
                </a:solidFill>
                <a:latin typeface="Arial" charset="0"/>
              </a:rPr>
              <a:t>Breadboard </a:t>
            </a:r>
            <a:r>
              <a:rPr lang="en-US" sz="1600" b="1" dirty="0" smtClean="0">
                <a:solidFill>
                  <a:srgbClr val="F79646">
                    <a:lumMod val="75000"/>
                  </a:srgbClr>
                </a:solidFill>
                <a:latin typeface="Arial" charset="0"/>
              </a:rPr>
              <a:t>w/o </a:t>
            </a:r>
            <a:r>
              <a:rPr lang="en-US" sz="1600" b="1" dirty="0">
                <a:solidFill>
                  <a:srgbClr val="F79646">
                    <a:lumMod val="75000"/>
                  </a:srgbClr>
                </a:solidFill>
                <a:latin typeface="Arial" charset="0"/>
              </a:rPr>
              <a:t>real-time processing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454755" y="4734338"/>
            <a:ext cx="17491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srgbClr val="1F497D"/>
                </a:solidFill>
                <a:latin typeface="Arial" charset="0"/>
              </a:rPr>
              <a:t>GEN 1:  ~ 60 kg </a:t>
            </a:r>
          </a:p>
        </p:txBody>
      </p:sp>
      <p:sp>
        <p:nvSpPr>
          <p:cNvPr id="51" name="TextBox 50"/>
          <p:cNvSpPr txBox="1"/>
          <p:nvPr/>
        </p:nvSpPr>
        <p:spPr>
          <a:xfrm rot="20899559">
            <a:off x="5327367" y="3485105"/>
            <a:ext cx="34018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F79646">
                    <a:lumMod val="75000"/>
                  </a:srgbClr>
                </a:solidFill>
                <a:latin typeface="Arial" charset="0"/>
              </a:rPr>
              <a:t>Fully-Autonomous Prototype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00" y="3209233"/>
            <a:ext cx="1605256" cy="1125352"/>
          </a:xfrm>
          <a:prstGeom prst="rect">
            <a:avLst/>
          </a:prstGeom>
        </p:spPr>
      </p:pic>
      <p:pic>
        <p:nvPicPr>
          <p:cNvPr id="53" name="Picture 5" descr="Cnv0003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78302" y="2685136"/>
            <a:ext cx="1902079" cy="1183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627" y="2023526"/>
            <a:ext cx="1862481" cy="138755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70185" y="1515546"/>
            <a:ext cx="1477337" cy="1487211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9271294" y="3411081"/>
            <a:ext cx="14201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srgbClr val="1F497D"/>
                </a:solidFill>
                <a:latin typeface="Arial" charset="0"/>
              </a:rPr>
              <a:t>GEN 3: 10 kg</a:t>
            </a:r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294" y="1421421"/>
            <a:ext cx="1248142" cy="1295883"/>
          </a:xfrm>
          <a:prstGeom prst="rect">
            <a:avLst/>
          </a:prstGeom>
        </p:spPr>
      </p:pic>
      <p:pic>
        <p:nvPicPr>
          <p:cNvPr id="59" name="Picture 2" descr="IMG_3168_1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26394" y="5070243"/>
            <a:ext cx="1753987" cy="1633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" name="Rectangle 59"/>
          <p:cNvSpPr/>
          <p:nvPr/>
        </p:nvSpPr>
        <p:spPr>
          <a:xfrm>
            <a:off x="7246880" y="1160017"/>
            <a:ext cx="32735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black"/>
                </a:solidFill>
                <a:latin typeface="Arial" charset="0"/>
              </a:rPr>
              <a:t>rocket-powered free-flyer vehicles 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1959" y="3740809"/>
            <a:ext cx="1705536" cy="15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4387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F15 -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9712" y="1184445"/>
            <a:ext cx="10053621" cy="565074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21115" y="147298"/>
            <a:ext cx="650659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 eaLnBrk="1" hangingPunct="1">
              <a:defRPr sz="3200" b="1">
                <a:latin typeface="+mj-lt"/>
                <a:ea typeface="ヒラギノ角ゴ Pro W3" pitchFamily="-109" charset="-128"/>
                <a:cs typeface="ヒラギノ角ゴ Pro W3" pitchFamily="-109" charset="-128"/>
              </a:defRPr>
            </a:lvl1pPr>
            <a:lvl2pPr algn="ctr" eaLnBrk="1" hangingPunct="1"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2pPr>
            <a:lvl3pPr algn="ctr" eaLnBrk="1" hangingPunct="1"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3pPr>
            <a:lvl4pPr algn="ctr" eaLnBrk="1" hangingPunct="1"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4pPr>
            <a:lvl5pPr algn="ctr" eaLnBrk="1" hangingPunct="1"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9pPr>
          </a:lstStyle>
          <a:p>
            <a:r>
              <a:rPr lang="en-US" i="1" dirty="0" smtClean="0">
                <a:latin typeface="+mn-lt"/>
                <a:cs typeface="Arial"/>
              </a:rPr>
              <a:t>Morpheus Flight Test</a:t>
            </a:r>
            <a:endParaRPr lang="en-US" i="1" dirty="0">
              <a:latin typeface="+mn-lt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448800" y="6470068"/>
            <a:ext cx="2743200" cy="365125"/>
          </a:xfrm>
        </p:spPr>
        <p:txBody>
          <a:bodyPr/>
          <a:lstStyle/>
          <a:p>
            <a:pPr algn="r"/>
            <a:fld id="{81120450-2654-4F4A-B79A-11447FB630DE}" type="slidenum">
              <a:rPr lang="en-US" sz="1200" smtClean="0"/>
              <a:pPr algn="r"/>
              <a:t>9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37523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6571271" y="1296034"/>
            <a:ext cx="4730302" cy="2485697"/>
            <a:chOff x="5289331" y="3294510"/>
            <a:chExt cx="3854669" cy="1934497"/>
          </a:xfrm>
        </p:grpSpPr>
        <p:pic>
          <p:nvPicPr>
            <p:cNvPr id="3" name="Content Placeholder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89331" y="3294510"/>
              <a:ext cx="3854669" cy="1800380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5514616" y="4905645"/>
              <a:ext cx="3604361" cy="32336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50" dirty="0"/>
                <a:t>0      10     20      30     40      50      60     70     80      90    100    110                                       </a:t>
              </a:r>
              <a:r>
                <a:rPr lang="en-US" sz="1100" dirty="0"/>
                <a:t>time (s) 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440227" y="3321226"/>
              <a:ext cx="378185" cy="171661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r">
                <a:spcAft>
                  <a:spcPts val="550"/>
                </a:spcAft>
              </a:pPr>
              <a:r>
                <a:rPr lang="en-US" sz="1300" dirty="0"/>
                <a:t>350</a:t>
              </a:r>
            </a:p>
            <a:p>
              <a:pPr algn="r">
                <a:spcAft>
                  <a:spcPts val="550"/>
                </a:spcAft>
              </a:pPr>
              <a:r>
                <a:rPr lang="en-US" sz="1300" dirty="0"/>
                <a:t>300</a:t>
              </a:r>
            </a:p>
            <a:p>
              <a:pPr algn="r">
                <a:spcAft>
                  <a:spcPts val="500"/>
                </a:spcAft>
              </a:pPr>
              <a:r>
                <a:rPr lang="en-US" sz="1300" dirty="0"/>
                <a:t>250</a:t>
              </a:r>
            </a:p>
            <a:p>
              <a:pPr algn="r">
                <a:spcAft>
                  <a:spcPts val="550"/>
                </a:spcAft>
              </a:pPr>
              <a:r>
                <a:rPr lang="en-US" sz="1300" dirty="0"/>
                <a:t>200</a:t>
              </a:r>
            </a:p>
            <a:p>
              <a:pPr algn="r">
                <a:spcAft>
                  <a:spcPts val="550"/>
                </a:spcAft>
              </a:pPr>
              <a:r>
                <a:rPr lang="en-US" sz="1300" dirty="0"/>
                <a:t>150</a:t>
              </a:r>
            </a:p>
            <a:p>
              <a:pPr algn="r">
                <a:spcAft>
                  <a:spcPts val="550"/>
                </a:spcAft>
              </a:pPr>
              <a:r>
                <a:rPr lang="en-US" sz="1300" dirty="0"/>
                <a:t>100</a:t>
              </a:r>
            </a:p>
            <a:p>
              <a:pPr algn="r">
                <a:spcAft>
                  <a:spcPts val="500"/>
                </a:spcAft>
              </a:pPr>
              <a:r>
                <a:rPr lang="en-US" sz="1300" dirty="0"/>
                <a:t>50</a:t>
              </a:r>
            </a:p>
            <a:p>
              <a:pPr algn="r">
                <a:spcAft>
                  <a:spcPts val="550"/>
                </a:spcAft>
              </a:pPr>
              <a:r>
                <a:rPr lang="en-US" sz="1300" dirty="0"/>
                <a:t>0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 rot="16200000">
              <a:off x="5145374" y="3887619"/>
              <a:ext cx="556652" cy="2118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/>
                <a:t>Range (m)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109609" y="1279116"/>
            <a:ext cx="5010041" cy="2502615"/>
            <a:chOff x="4280338" y="1074057"/>
            <a:chExt cx="4863662" cy="2502615"/>
          </a:xfrm>
        </p:grpSpPr>
        <p:pic>
          <p:nvPicPr>
            <p:cNvPr id="8" name="Content Placeholder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80338" y="1074057"/>
              <a:ext cx="4863662" cy="233680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4544118" y="1108686"/>
              <a:ext cx="361760" cy="208775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r"/>
              <a:r>
                <a:rPr lang="en-US" sz="1200" dirty="0"/>
                <a:t>16</a:t>
              </a:r>
            </a:p>
            <a:p>
              <a:pPr algn="r">
                <a:spcAft>
                  <a:spcPts val="600"/>
                </a:spcAft>
              </a:pPr>
              <a:endParaRPr lang="en-US" sz="1200" dirty="0"/>
            </a:p>
            <a:p>
              <a:pPr algn="r"/>
              <a:r>
                <a:rPr lang="en-US" sz="1200" dirty="0"/>
                <a:t>12</a:t>
              </a:r>
            </a:p>
            <a:p>
              <a:pPr algn="r">
                <a:spcAft>
                  <a:spcPts val="700"/>
                </a:spcAft>
              </a:pPr>
              <a:endParaRPr lang="en-US" sz="1200" dirty="0"/>
            </a:p>
            <a:p>
              <a:pPr algn="r"/>
              <a:r>
                <a:rPr lang="en-US" sz="1200" dirty="0"/>
                <a:t>8</a:t>
              </a:r>
            </a:p>
            <a:p>
              <a:pPr algn="r">
                <a:spcAft>
                  <a:spcPts val="700"/>
                </a:spcAft>
              </a:pPr>
              <a:endParaRPr lang="en-US" sz="1200" dirty="0"/>
            </a:p>
            <a:p>
              <a:pPr algn="r"/>
              <a:r>
                <a:rPr lang="en-US" sz="1200" dirty="0"/>
                <a:t>4</a:t>
              </a:r>
            </a:p>
            <a:p>
              <a:pPr algn="r">
                <a:spcAft>
                  <a:spcPts val="600"/>
                </a:spcAft>
              </a:pPr>
              <a:endParaRPr lang="en-US" sz="1200" dirty="0"/>
            </a:p>
            <a:p>
              <a:pPr algn="r"/>
              <a:r>
                <a:rPr lang="en-US" sz="1200" dirty="0"/>
                <a:t>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 rot="16200000">
              <a:off x="4048024" y="1930211"/>
              <a:ext cx="998991" cy="2768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/>
                <a:t>velocity  (m/s)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00600" y="3168868"/>
              <a:ext cx="3637610" cy="40780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950" dirty="0"/>
                <a:t>0      10      20      30      40      50      60     70      80      90    100    110 </a:t>
              </a:r>
            </a:p>
            <a:p>
              <a:r>
                <a:rPr lang="en-US" sz="1100" dirty="0"/>
                <a:t>                                            time (s) 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037460" y="1175245"/>
            <a:ext cx="13872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Velocity magnitude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065168" y="1724736"/>
            <a:ext cx="6960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Altitude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8746952" y="1967293"/>
            <a:ext cx="598568" cy="2065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6478" y="4181894"/>
            <a:ext cx="2729204" cy="2174456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  <p:pic>
        <p:nvPicPr>
          <p:cNvPr id="17" name="Picture 16" descr="Screen Shot 2014-05-06 at 8.39.28 PM.pn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86713" y="4162703"/>
            <a:ext cx="3095687" cy="2131940"/>
          </a:xfrm>
          <a:prstGeom prst="rect">
            <a:avLst/>
          </a:prstGeom>
          <a:ln w="15875">
            <a:solidFill>
              <a:schemeClr val="tx1"/>
            </a:solidFill>
          </a:ln>
        </p:spPr>
      </p:pic>
      <p:sp>
        <p:nvSpPr>
          <p:cNvPr id="18" name="TextBox 17"/>
          <p:cNvSpPr txBox="1"/>
          <p:nvPr/>
        </p:nvSpPr>
        <p:spPr>
          <a:xfrm>
            <a:off x="6943232" y="4186198"/>
            <a:ext cx="8338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Landing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394753" y="4209721"/>
            <a:ext cx="786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Takeoff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38922" y="147298"/>
            <a:ext cx="650659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 eaLnBrk="1" hangingPunct="1">
              <a:defRPr sz="3200" b="1">
                <a:latin typeface="+mj-lt"/>
                <a:ea typeface="ヒラギノ角ゴ Pro W3" pitchFamily="-109" charset="-128"/>
                <a:cs typeface="ヒラギノ角ゴ Pro W3" pitchFamily="-109" charset="-128"/>
              </a:defRPr>
            </a:lvl1pPr>
            <a:lvl2pPr algn="ctr" eaLnBrk="1" hangingPunct="1"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2pPr>
            <a:lvl3pPr algn="ctr" eaLnBrk="1" hangingPunct="1"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3pPr>
            <a:lvl4pPr algn="ctr" eaLnBrk="1" hangingPunct="1"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4pPr>
            <a:lvl5pPr algn="ctr" eaLnBrk="1" hangingPunct="1"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9pPr>
          </a:lstStyle>
          <a:p>
            <a:r>
              <a:rPr lang="en-US" dirty="0">
                <a:latin typeface="+mn-lt"/>
                <a:cs typeface="Arial"/>
              </a:rPr>
              <a:t>Morpheus/ALHAT Flight Data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pPr algn="r">
              <a:defRPr/>
            </a:pPr>
            <a:fld id="{6FC736F9-948E-4B4A-92C9-C883A15AB183}" type="slidenum">
              <a:rPr lang="en-US" sz="1200"/>
              <a:pPr algn="r">
                <a:defRPr/>
              </a:pPr>
              <a:t>10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75731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dited Masten flight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2264" y="1185935"/>
            <a:ext cx="10091550" cy="56720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21115" y="147298"/>
            <a:ext cx="650659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 eaLnBrk="1" hangingPunct="1">
              <a:defRPr sz="3200" b="1">
                <a:latin typeface="+mj-lt"/>
                <a:ea typeface="ヒラギノ角ゴ Pro W3" pitchFamily="-109" charset="-128"/>
                <a:cs typeface="ヒラギノ角ゴ Pro W3" pitchFamily="-109" charset="-128"/>
              </a:defRPr>
            </a:lvl1pPr>
            <a:lvl2pPr algn="ctr" eaLnBrk="1" hangingPunct="1"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2pPr>
            <a:lvl3pPr algn="ctr" eaLnBrk="1" hangingPunct="1"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3pPr>
            <a:lvl4pPr algn="ctr" eaLnBrk="1" hangingPunct="1"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4pPr>
            <a:lvl5pPr algn="ctr" eaLnBrk="1" hangingPunct="1">
              <a:defRPr sz="2800" b="1">
                <a:solidFill>
                  <a:srgbClr val="0000FF"/>
                </a:solidFill>
                <a:latin typeface="Calibri" pitchFamily="34" charset="0"/>
                <a:ea typeface="ヒラギノ角ゴ Pro W3" pitchFamily="-109" charset="-128"/>
                <a:cs typeface="ヒラギノ角ゴ Pro W3" pitchFamily="-109" charset="-128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Calibri" pitchFamily="34" charset="0"/>
              </a:defRPr>
            </a:lvl9pPr>
          </a:lstStyle>
          <a:p>
            <a:r>
              <a:rPr lang="en-US" i="1" dirty="0" err="1" smtClean="0">
                <a:latin typeface="+mn-lt"/>
                <a:cs typeface="Arial"/>
              </a:rPr>
              <a:t>Masten</a:t>
            </a:r>
            <a:r>
              <a:rPr lang="en-US" i="1" dirty="0" smtClean="0">
                <a:latin typeface="+mn-lt"/>
                <a:cs typeface="Arial"/>
              </a:rPr>
              <a:t> Flight Test</a:t>
            </a:r>
            <a:endParaRPr lang="en-US" i="1" dirty="0">
              <a:latin typeface="+mn-lt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448800" y="6452633"/>
            <a:ext cx="2743200" cy="365125"/>
          </a:xfrm>
        </p:spPr>
        <p:txBody>
          <a:bodyPr/>
          <a:lstStyle/>
          <a:p>
            <a:pPr algn="r"/>
            <a:fld id="{81120450-2654-4F4A-B79A-11447FB630DE}" type="slidenum">
              <a:rPr lang="en-US" sz="1200" smtClean="0"/>
              <a:pPr algn="r"/>
              <a:t>11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986709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885794" y="152535"/>
            <a:ext cx="438774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3200" b="1" i="1" dirty="0">
                <a:ln w="0"/>
                <a:latin typeface="+mn-lt"/>
              </a:rPr>
              <a:t>GEN 3 NDL Performance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7378559" y="1477004"/>
                <a:ext cx="4621031" cy="928203"/>
              </a:xfrm>
              <a:prstGeom prst="rect">
                <a:avLst/>
              </a:prstGeom>
              <a:noFill/>
              <a:ln>
                <a:solidFill>
                  <a:schemeClr val="accent1">
                    <a:shade val="95000"/>
                    <a:satMod val="105000"/>
                  </a:schemeClr>
                </a:solidFill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marL="168275" lvl="1">
                  <a:lnSpc>
                    <a:spcPct val="13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1600" b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𝐌𝐚𝐱</m:t>
                      </m:r>
                      <m:r>
                        <a:rPr lang="en-US" sz="1600" b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1600" b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𝐕𝐞𝐡𝐢𝐜𝐥𝐞</m:t>
                      </m:r>
                      <m:r>
                        <a:rPr lang="en-US" sz="1600" b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1600" b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𝐕𝐞𝐥𝐨𝐜𝐢𝐭𝐲</m:t>
                      </m:r>
                      <m:r>
                        <a:rPr lang="en-US" sz="1600" b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600" b="1" i="1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1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𝐌𝐚𝐱</m:t>
                          </m:r>
                          <m:r>
                            <a:rPr lang="en-US" sz="1600" b="1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1600" b="1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𝐋𝐎𝐒</m:t>
                          </m:r>
                          <m:r>
                            <a:rPr lang="en-US" sz="1600" b="1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1600" b="1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𝐕𝐞𝐥𝐨𝐜𝐢𝐭𝐲</m:t>
                          </m:r>
                        </m:num>
                        <m:den>
                          <m:func>
                            <m:funcPr>
                              <m:ctrlPr>
                                <a:rPr lang="en-US" sz="1600" b="1" i="1">
                                  <a:solidFill>
                                    <a:schemeClr val="accent5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a:rPr lang="en-US" sz="1600" b="1">
                                  <a:solidFill>
                                    <a:schemeClr val="accent5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𝐜𝐨𝐬</m:t>
                              </m:r>
                            </m:fName>
                            <m:e>
                              <m:r>
                                <a:rPr lang="en-US" sz="1600" b="1">
                                  <a:solidFill>
                                    <a:schemeClr val="accent5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𝛂</m:t>
                              </m:r>
                            </m:e>
                          </m:func>
                        </m:den>
                      </m:f>
                    </m:oMath>
                  </m:oMathPara>
                </a14:m>
                <a:endParaRPr lang="en-US" sz="1600" b="1" i="1" dirty="0">
                  <a:solidFill>
                    <a:schemeClr val="accent5">
                      <a:lumMod val="75000"/>
                    </a:schemeClr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230188">
                  <a:lnSpc>
                    <a:spcPct val="130000"/>
                  </a:lnSpc>
                </a:pPr>
                <a14:m>
                  <m:oMath xmlns:m="http://schemas.openxmlformats.org/officeDocument/2006/math">
                    <m:r>
                      <a:rPr lang="en-US" sz="1600" b="1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 </m:t>
                    </m:r>
                    <m:r>
                      <a:rPr lang="en-US" sz="1600" b="1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𝟑𝟎𝟎</m:t>
                    </m:r>
                    <m:r>
                      <a:rPr lang="en-US" sz="1600" b="1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a:rPr lang="en-US" sz="1600" b="1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</m:t>
                    </m:r>
                    <m:r>
                      <a:rPr lang="en-US" sz="1600" b="1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US" sz="1600" b="1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𝐬</m:t>
                    </m:r>
                  </m:oMath>
                </a14:m>
                <a:r>
                  <a:rPr lang="en-US" sz="1600" b="1" dirty="0">
                    <a:solidFill>
                      <a:schemeClr val="accent5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(700 miles/</a:t>
                </a:r>
                <a:r>
                  <a:rPr lang="en-US" sz="1600" b="1" dirty="0" err="1">
                    <a:solidFill>
                      <a:schemeClr val="accent5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hr</a:t>
                </a:r>
                <a:r>
                  <a:rPr lang="en-US" sz="1600" b="1" dirty="0">
                    <a:solidFill>
                      <a:schemeClr val="accent5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or 1100 km/</a:t>
                </a:r>
                <a:r>
                  <a:rPr lang="en-US" sz="1600" b="1" dirty="0" err="1">
                    <a:solidFill>
                      <a:schemeClr val="accent5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hr</a:t>
                </a:r>
                <a:r>
                  <a:rPr lang="en-US" sz="1600" b="1" dirty="0">
                    <a:solidFill>
                      <a:schemeClr val="accent5">
                        <a:lumMod val="75000"/>
                      </a:schemeClr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)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8559" y="1477004"/>
                <a:ext cx="4621031" cy="928203"/>
              </a:xfrm>
              <a:prstGeom prst="rect">
                <a:avLst/>
              </a:prstGeom>
              <a:blipFill>
                <a:blip r:embed="rId3"/>
                <a:stretch>
                  <a:fillRect b="-7742"/>
                </a:stretch>
              </a:blipFill>
              <a:ln>
                <a:solidFill>
                  <a:schemeClr val="accent1">
                    <a:shade val="95000"/>
                    <a:satMod val="105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400" y="4865378"/>
            <a:ext cx="2444787" cy="1833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201777"/>
              </p:ext>
            </p:extLst>
          </p:nvPr>
        </p:nvGraphicFramePr>
        <p:xfrm>
          <a:off x="618709" y="1311413"/>
          <a:ext cx="5154018" cy="3154680"/>
        </p:xfrm>
        <a:graphic>
          <a:graphicData uri="http://schemas.openxmlformats.org/drawingml/2006/table">
            <a:tbl>
              <a:tblPr/>
              <a:tblGrid>
                <a:gridCol w="12190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40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08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03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MS Gothic" pitchFamily="49" charset="-128"/>
                          <a:cs typeface="Arial" pitchFamily="34" charset="0"/>
                        </a:rPr>
                        <a:t>Maximum LOS 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MS Gothic" pitchFamily="49" charset="-128"/>
                          <a:cs typeface="Arial" pitchFamily="34" charset="0"/>
                        </a:rPr>
                        <a:t>Range</a:t>
                      </a:r>
                      <a:r>
                        <a:rPr kumimoji="0" lang="en-US" sz="1800" b="0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MS Gothic" pitchFamily="49" charset="-128"/>
                          <a:cs typeface="Arial" pitchFamily="34" charset="0"/>
                        </a:rPr>
                        <a:t>a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MS Gothic" pitchFamily="49" charset="-128"/>
                          <a:cs typeface="Arial" pitchFamily="34" charset="0"/>
                        </a:rPr>
                        <a:t> </a:t>
                      </a:r>
                    </a:p>
                  </a:txBody>
                  <a:tcPr marL="47712" marR="477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&gt; 4500 m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MS Gothic" pitchFamily="49" charset="-128"/>
                          <a:cs typeface="Arial" pitchFamily="34" charset="0"/>
                        </a:rPr>
                        <a:t>Maximum LOS Velocity</a:t>
                      </a:r>
                    </a:p>
                  </a:txBody>
                  <a:tcPr marL="47712" marR="477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218 m/sec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03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MS Gothic" pitchFamily="49" charset="-128"/>
                          <a:cs typeface="Arial" pitchFamily="34" charset="0"/>
                        </a:rPr>
                        <a:t>LOS Velocity 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MS Gothic" pitchFamily="49" charset="-128"/>
                          <a:cs typeface="Arial" pitchFamily="34" charset="0"/>
                        </a:rPr>
                        <a:t>Error</a:t>
                      </a:r>
                      <a:r>
                        <a:rPr kumimoji="0" lang="en-US" sz="1800" b="0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MS Gothic" pitchFamily="49" charset="-128"/>
                          <a:cs typeface="Arial" pitchFamily="34" charset="0"/>
                        </a:rPr>
                        <a:t>b</a:t>
                      </a:r>
                      <a:endParaRPr kumimoji="0" lang="en-US" sz="18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MS Gothic" pitchFamily="49" charset="-128"/>
                        <a:cs typeface="Arial" pitchFamily="34" charset="0"/>
                      </a:endParaRPr>
                    </a:p>
                  </a:txBody>
                  <a:tcPr marL="47712" marR="477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0.2 cm/sec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3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MS Gothic" pitchFamily="49" charset="-128"/>
                          <a:cs typeface="Arial" pitchFamily="34" charset="0"/>
                        </a:rPr>
                        <a:t>LOS Range 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MS Gothic" pitchFamily="49" charset="-128"/>
                          <a:cs typeface="Arial" pitchFamily="34" charset="0"/>
                        </a:rPr>
                        <a:t>Error</a:t>
                      </a:r>
                      <a:r>
                        <a:rPr kumimoji="0" lang="en-US" sz="1800" b="0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MS Gothic" pitchFamily="49" charset="-128"/>
                          <a:cs typeface="Arial" pitchFamily="34" charset="0"/>
                        </a:rPr>
                        <a:t>b</a:t>
                      </a:r>
                      <a:endParaRPr kumimoji="0" lang="en-US" sz="18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MS Gothic" pitchFamily="49" charset="-128"/>
                        <a:cs typeface="Arial" pitchFamily="34" charset="0"/>
                      </a:endParaRPr>
                    </a:p>
                  </a:txBody>
                  <a:tcPr marL="47712" marR="477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20 </a:t>
                      </a: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cm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03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MS Gothic" pitchFamily="49" charset="-128"/>
                          <a:cs typeface="Arial" pitchFamily="34" charset="0"/>
                        </a:rPr>
                        <a:t>Data Rate</a:t>
                      </a:r>
                    </a:p>
                  </a:txBody>
                  <a:tcPr marL="47712" marR="477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23" marR="636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20 Hz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0312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latin typeface="+mn-lt"/>
                          <a:ea typeface="Calibri"/>
                          <a:cs typeface="Arial" pitchFamily="34" charset="0"/>
                        </a:rPr>
                        <a:t>Dimensions</a:t>
                      </a:r>
                    </a:p>
                  </a:txBody>
                  <a:tcPr marL="47712" marR="477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latin typeface="+mn-lt"/>
                          <a:ea typeface="Calibri"/>
                          <a:cs typeface="Arial" pitchFamily="34" charset="0"/>
                        </a:rPr>
                        <a:t>Electronic Chassis</a:t>
                      </a:r>
                    </a:p>
                  </a:txBody>
                  <a:tcPr marL="47712" marR="477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28 x 22 x 20 cm</a:t>
                      </a: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03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latin typeface="+mn-lt"/>
                          <a:ea typeface="Calibri"/>
                          <a:cs typeface="Arial" pitchFamily="34" charset="0"/>
                        </a:rPr>
                        <a:t>Optical Head</a:t>
                      </a:r>
                    </a:p>
                  </a:txBody>
                  <a:tcPr marL="47712" marR="477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34 x 33 x 21 cm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0312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latin typeface="+mn-lt"/>
                          <a:ea typeface="Calibri"/>
                          <a:cs typeface="Arial" pitchFamily="34" charset="0"/>
                        </a:rPr>
                        <a:t>Mass</a:t>
                      </a:r>
                    </a:p>
                  </a:txBody>
                  <a:tcPr marL="47712" marR="477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latin typeface="+mn-lt"/>
                          <a:ea typeface="Calibri"/>
                          <a:cs typeface="Arial" pitchFamily="34" charset="0"/>
                        </a:rPr>
                        <a:t>Electronic </a:t>
                      </a:r>
                      <a:r>
                        <a:rPr lang="en-US" sz="1800" dirty="0" smtClean="0">
                          <a:solidFill>
                            <a:schemeClr val="tx2"/>
                          </a:solidFill>
                          <a:latin typeface="+mn-lt"/>
                          <a:ea typeface="Calibri"/>
                          <a:cs typeface="Arial" pitchFamily="34" charset="0"/>
                        </a:rPr>
                        <a:t>Chassis</a:t>
                      </a:r>
                      <a:endParaRPr lang="en-US" sz="1800" strike="noStrike" baseline="30000" dirty="0">
                        <a:solidFill>
                          <a:schemeClr val="tx2"/>
                        </a:solidFill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47712" marR="477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10.2 kg  </a:t>
                      </a: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latin typeface="+mn-lt"/>
                          <a:ea typeface="Calibri"/>
                          <a:cs typeface="Arial" pitchFamily="34" charset="0"/>
                        </a:rPr>
                        <a:t>Optical Head</a:t>
                      </a:r>
                    </a:p>
                  </a:txBody>
                  <a:tcPr marL="47712" marR="477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5 kg </a:t>
                      </a: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0312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latin typeface="+mn-lt"/>
                          <a:ea typeface="Calibri"/>
                          <a:cs typeface="Arial" pitchFamily="34" charset="0"/>
                        </a:rPr>
                        <a:t>Power </a:t>
                      </a:r>
                      <a:r>
                        <a:rPr lang="en-US" sz="1800" dirty="0" smtClean="0">
                          <a:solidFill>
                            <a:schemeClr val="tx2"/>
                          </a:solidFill>
                          <a:latin typeface="+mn-lt"/>
                          <a:ea typeface="Calibri"/>
                          <a:cs typeface="Arial" pitchFamily="34" charset="0"/>
                        </a:rPr>
                        <a:t>(28 VDC)</a:t>
                      </a:r>
                      <a:r>
                        <a:rPr kumimoji="0" lang="en-US" sz="18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MS Gothic" pitchFamily="49" charset="-128"/>
                          <a:cs typeface="Arial" pitchFamily="34" charset="0"/>
                        </a:rPr>
                        <a:t> </a:t>
                      </a:r>
                      <a:r>
                        <a:rPr lang="en-US" sz="1800" strike="noStrike" baseline="30000" dirty="0" smtClean="0">
                          <a:solidFill>
                            <a:schemeClr val="tx2"/>
                          </a:solidFill>
                          <a:latin typeface="+mn-lt"/>
                          <a:ea typeface="Calibri"/>
                          <a:cs typeface="Arial" pitchFamily="34" charset="0"/>
                        </a:rPr>
                        <a:t>C</a:t>
                      </a:r>
                      <a:endParaRPr lang="en-US" sz="1800" strike="noStrike" baseline="30000" dirty="0">
                        <a:solidFill>
                          <a:schemeClr val="tx2"/>
                        </a:solidFill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47712" marR="477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623" marR="636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85 W </a:t>
                      </a: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0267" name="TextBox 7"/>
          <p:cNvSpPr txBox="1">
            <a:spLocks noChangeArrowheads="1"/>
          </p:cNvSpPr>
          <p:nvPr/>
        </p:nvSpPr>
        <p:spPr bwMode="auto">
          <a:xfrm>
            <a:off x="530151" y="4566507"/>
            <a:ext cx="4690125" cy="815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68275" indent="-168275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Aft>
                <a:spcPts val="600"/>
              </a:spcAft>
            </a:pPr>
            <a:r>
              <a:rPr lang="en-US" altLang="en-US" sz="1400" b="0" dirty="0">
                <a:solidFill>
                  <a:schemeClr val="tx1"/>
                </a:solidFill>
              </a:rPr>
              <a:t>a. Dependent on atmosphere and surface albedo</a:t>
            </a:r>
          </a:p>
          <a:p>
            <a:pPr>
              <a:spcAft>
                <a:spcPts val="600"/>
              </a:spcAft>
            </a:pPr>
            <a:r>
              <a:rPr lang="en-US" altLang="en-US" sz="1400" b="0" dirty="0">
                <a:solidFill>
                  <a:schemeClr val="tx1"/>
                </a:solidFill>
              </a:rPr>
              <a:t>b. Errors dominated by the vehicle’s vibration and angular motions (1.7 cm/sec and 2.2 m in flight tests</a:t>
            </a:r>
            <a:r>
              <a:rPr lang="en-US" altLang="en-US" sz="1400" b="0" dirty="0" smtClean="0">
                <a:solidFill>
                  <a:schemeClr val="tx1"/>
                </a:solidFill>
              </a:rPr>
              <a:t>)</a:t>
            </a:r>
            <a:endParaRPr lang="en-US" altLang="en-US" sz="1400" b="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3187" y="2508970"/>
            <a:ext cx="4697448" cy="2891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55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2" y="4686966"/>
            <a:ext cx="2941877" cy="1657076"/>
          </a:xfrm>
          <a:prstGeom prst="rect">
            <a:avLst/>
          </a:prstGeom>
        </p:spPr>
      </p:pic>
      <p:pic>
        <p:nvPicPr>
          <p:cNvPr id="9" name="Picture 8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2555841" y="2422283"/>
            <a:ext cx="9227127" cy="4139374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H="1">
            <a:off x="4777651" y="3408016"/>
            <a:ext cx="740319" cy="6623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7614656" y="4808218"/>
            <a:ext cx="313695" cy="4122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3753419" y="5593406"/>
            <a:ext cx="7132320" cy="2876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016505" y="-50569"/>
            <a:ext cx="8115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 smtClean="0">
                <a:latin typeface="+mn-lt"/>
              </a:rPr>
              <a:t>Truck Test:</a:t>
            </a:r>
          </a:p>
          <a:p>
            <a:pPr algn="ctr"/>
            <a:r>
              <a:rPr lang="en-US" sz="3200" b="1" i="1" dirty="0" smtClean="0">
                <a:latin typeface="+mn-lt"/>
              </a:rPr>
              <a:t>Maximum </a:t>
            </a:r>
            <a:r>
              <a:rPr lang="en-US" sz="3200" b="1" i="1" dirty="0">
                <a:latin typeface="+mn-lt"/>
              </a:rPr>
              <a:t>Operational Range </a:t>
            </a:r>
            <a:r>
              <a:rPr lang="en-US" sz="3200" b="1" i="1" dirty="0" smtClean="0"/>
              <a:t>Measurement</a:t>
            </a:r>
            <a:r>
              <a:rPr lang="en-US" sz="3200" b="1" i="1" dirty="0" smtClean="0">
                <a:latin typeface="+mn-lt"/>
              </a:rPr>
              <a:t> </a:t>
            </a:r>
            <a:endParaRPr lang="en-US" sz="3200" b="1" i="1" dirty="0">
              <a:latin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42718" y="5323225"/>
            <a:ext cx="22051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Measurement threshold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57682" y="2800106"/>
            <a:ext cx="31214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+mn-lt"/>
              </a:rPr>
              <a:t>Lidar Equation</a:t>
            </a:r>
          </a:p>
          <a:p>
            <a:pPr marL="126206" lvl="1"/>
            <a:r>
              <a:rPr lang="en-US" sz="1600" dirty="0">
                <a:latin typeface="+mn-lt"/>
              </a:rPr>
              <a:t>Target reflectivity = 0.5</a:t>
            </a:r>
          </a:p>
          <a:p>
            <a:pPr marL="126206" lvl="1"/>
            <a:r>
              <a:rPr lang="en-US" sz="1600" dirty="0">
                <a:latin typeface="+mn-lt"/>
              </a:rPr>
              <a:t>Humidity = 70%</a:t>
            </a:r>
          </a:p>
          <a:p>
            <a:pPr marL="126206" lvl="1"/>
            <a:r>
              <a:rPr lang="en-US" sz="1600" dirty="0">
                <a:latin typeface="+mn-lt"/>
              </a:rPr>
              <a:t>Visibility = 17 km</a:t>
            </a:r>
          </a:p>
          <a:p>
            <a:pPr marL="126206" lvl="1"/>
            <a:r>
              <a:rPr lang="en-US" sz="1600" dirty="0">
                <a:latin typeface="+mn-lt"/>
              </a:rPr>
              <a:t>Moderate Turbulence C</a:t>
            </a:r>
            <a:r>
              <a:rPr lang="en-US" sz="1600" baseline="-25000" dirty="0">
                <a:latin typeface="+mn-lt"/>
              </a:rPr>
              <a:t>n</a:t>
            </a:r>
            <a:r>
              <a:rPr lang="en-US" sz="1600" baseline="30000" dirty="0">
                <a:latin typeface="+mn-lt"/>
              </a:rPr>
              <a:t>2</a:t>
            </a:r>
            <a:r>
              <a:rPr lang="en-US" sz="1600" dirty="0">
                <a:latin typeface="+mn-lt"/>
              </a:rPr>
              <a:t> = 3e-14 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738314" y="4119855"/>
            <a:ext cx="18962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Mars Perf Projection</a:t>
            </a:r>
          </a:p>
          <a:p>
            <a:pPr marL="126206" lvl="1"/>
            <a:r>
              <a:rPr lang="en-US" sz="1600" dirty="0">
                <a:latin typeface="+mn-lt"/>
              </a:rPr>
              <a:t>with nominal atmospheric and surface albedo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9634568" y="5146353"/>
            <a:ext cx="168674" cy="2130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9587215" y="4630113"/>
            <a:ext cx="10903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Moon Perf Projection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949234" y="6334726"/>
            <a:ext cx="11544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Range (m)</a:t>
            </a:r>
          </a:p>
        </p:txBody>
      </p:sp>
      <p:sp>
        <p:nvSpPr>
          <p:cNvPr id="38" name="TextBox 37"/>
          <p:cNvSpPr txBox="1"/>
          <p:nvPr/>
        </p:nvSpPr>
        <p:spPr>
          <a:xfrm rot="16200000">
            <a:off x="2048548" y="4160646"/>
            <a:ext cx="23711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Relative Signal Intensity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35227" y="1171444"/>
            <a:ext cx="10760038" cy="1772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 smtClean="0"/>
              <a:t>Signal intensity measured over </a:t>
            </a:r>
            <a:r>
              <a:rPr lang="en-US" sz="2000" dirty="0"/>
              <a:t>a horizontal path at </a:t>
            </a:r>
            <a:r>
              <a:rPr lang="en-US" sz="2000" dirty="0" smtClean="0"/>
              <a:t>1.7 </a:t>
            </a:r>
            <a:r>
              <a:rPr lang="en-US" sz="2000" dirty="0"/>
              <a:t>m above the ground: highly susceptible to atmospheric turbulence, absorption, and scattering.   </a:t>
            </a:r>
          </a:p>
          <a:p>
            <a:pPr marL="346075" indent="-346075">
              <a:spcAft>
                <a:spcPts val="45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 smtClean="0"/>
              <a:t>Maximum </a:t>
            </a:r>
            <a:r>
              <a:rPr lang="en-US" sz="2000" dirty="0"/>
              <a:t>operational ranges in Mars and Moon extrapolated from measured data</a:t>
            </a:r>
          </a:p>
          <a:p>
            <a:pPr marL="513160" lvl="1" indent="-170260"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Mars  </a:t>
            </a:r>
            <a:r>
              <a:rPr lang="en-US" sz="2000" dirty="0" smtClean="0"/>
              <a:t>5.5 </a:t>
            </a:r>
            <a:r>
              <a:rPr lang="en-US" sz="2000" dirty="0"/>
              <a:t>km</a:t>
            </a:r>
          </a:p>
          <a:p>
            <a:pPr marL="513160" lvl="1" indent="-170260"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Moon 7.5 km 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4910814" y="4719441"/>
            <a:ext cx="346229" cy="1775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3858562" y="4460931"/>
            <a:ext cx="14458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Mean of measured intensity data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96400" y="4277072"/>
            <a:ext cx="14452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Calibrated Target</a:t>
            </a:r>
            <a:endParaRPr lang="en-US" sz="1400" b="1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1526557" y="4525379"/>
            <a:ext cx="367209" cy="8340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9440413" y="6499484"/>
            <a:ext cx="2743200" cy="365125"/>
          </a:xfrm>
        </p:spPr>
        <p:txBody>
          <a:bodyPr/>
          <a:lstStyle/>
          <a:p>
            <a:pPr algn="r"/>
            <a:fld id="{81120450-2654-4F4A-B79A-11447FB630DE}" type="slidenum">
              <a:rPr lang="en-US" smtClean="0"/>
              <a:pPr algn="r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54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73" y="4141067"/>
            <a:ext cx="3931518" cy="262101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1820E3-FD6C-7840-9D41-2EE5D0E98F46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383390" y="1259700"/>
            <a:ext cx="4138554" cy="27949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4091" y="1641439"/>
            <a:ext cx="3582812" cy="51206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14075" y="-89351"/>
            <a:ext cx="584730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i="1" dirty="0" smtClean="0"/>
              <a:t>Rocket-Sled Test: </a:t>
            </a:r>
            <a:endParaRPr lang="en-US" sz="3200" b="1" i="1" dirty="0"/>
          </a:p>
          <a:p>
            <a:pPr algn="ctr"/>
            <a:r>
              <a:rPr lang="en-US" sz="3200" b="1" i="1" dirty="0"/>
              <a:t>Maximum </a:t>
            </a:r>
            <a:r>
              <a:rPr lang="en-US" sz="3200" b="1" i="1" dirty="0" smtClean="0"/>
              <a:t>Velocity Measurement</a:t>
            </a:r>
            <a:endParaRPr lang="en-US" sz="32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5129096" y="1160684"/>
            <a:ext cx="6749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000" dirty="0" smtClean="0"/>
              <a:t>Measured velocities to NDL limit of 218 m/sec at 4 km range</a:t>
            </a:r>
            <a:endParaRPr lang="en-US" sz="2000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>
          <a:xfrm>
            <a:off x="9448800" y="6553607"/>
            <a:ext cx="2743200" cy="365125"/>
          </a:xfrm>
        </p:spPr>
        <p:txBody>
          <a:bodyPr/>
          <a:lstStyle/>
          <a:p>
            <a:pPr algn="r"/>
            <a:fld id="{81120450-2654-4F4A-B79A-11447FB630DE}" type="slidenum">
              <a:rPr lang="en-US" sz="1200" smtClean="0"/>
              <a:pPr algn="r"/>
              <a:t>14</a:t>
            </a:fld>
            <a:endParaRPr lang="en-US" sz="12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1944" y="1733610"/>
            <a:ext cx="3611396" cy="5124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2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485376" y="122205"/>
            <a:ext cx="7033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latin typeface="+mn-lt"/>
              </a:rPr>
              <a:t>Spaceflight Engineering Test Unit (ETU) </a:t>
            </a:r>
          </a:p>
        </p:txBody>
      </p:sp>
      <p:sp>
        <p:nvSpPr>
          <p:cNvPr id="9" name="Text Placeholder 48"/>
          <p:cNvSpPr>
            <a:spLocks noGrp="1"/>
          </p:cNvSpPr>
          <p:nvPr>
            <p:ph idx="1"/>
          </p:nvPr>
        </p:nvSpPr>
        <p:spPr>
          <a:xfrm>
            <a:off x="0" y="1244635"/>
            <a:ext cx="11043584" cy="2930974"/>
          </a:xfrm>
        </p:spPr>
        <p:txBody>
          <a:bodyPr>
            <a:noAutofit/>
          </a:bodyPr>
          <a:lstStyle/>
          <a:p>
            <a:pPr marL="742950" lvl="1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200" dirty="0" smtClean="0">
                <a:cs typeface="Arial" panose="020B0604020202020204" pitchFamily="34" charset="0"/>
              </a:rPr>
              <a:t>Comparable </a:t>
            </a:r>
            <a:r>
              <a:rPr lang="en-US" sz="2200" dirty="0">
                <a:cs typeface="Arial" panose="020B0604020202020204" pitchFamily="34" charset="0"/>
              </a:rPr>
              <a:t>in size and mass with NDL-3</a:t>
            </a:r>
          </a:p>
          <a:p>
            <a:pPr marL="742950" lvl="1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200" b="0" dirty="0" smtClean="0">
                <a:cs typeface="Arial" panose="020B0604020202020204" pitchFamily="34" charset="0"/>
              </a:rPr>
              <a:t>Use “</a:t>
            </a:r>
            <a:r>
              <a:rPr lang="en-US" sz="2200" b="0" i="1" dirty="0" smtClean="0">
                <a:cs typeface="Arial" panose="020B0604020202020204" pitchFamily="34" charset="0"/>
              </a:rPr>
              <a:t>space-qualified</a:t>
            </a:r>
            <a:r>
              <a:rPr lang="en-US" sz="2200" b="0" dirty="0" smtClean="0">
                <a:cs typeface="Arial" panose="020B0604020202020204" pitchFamily="34" charset="0"/>
              </a:rPr>
              <a:t>” or “</a:t>
            </a:r>
            <a:r>
              <a:rPr lang="en-US" sz="2200" b="0" i="1" dirty="0" smtClean="0">
                <a:cs typeface="Arial" panose="020B0604020202020204" pitchFamily="34" charset="0"/>
              </a:rPr>
              <a:t>space-</a:t>
            </a:r>
            <a:r>
              <a:rPr lang="en-US" sz="2200" b="0" i="1" dirty="0" err="1" smtClean="0">
                <a:cs typeface="Arial" panose="020B0604020202020204" pitchFamily="34" charset="0"/>
              </a:rPr>
              <a:t>qualifiable</a:t>
            </a:r>
            <a:r>
              <a:rPr lang="en-US" sz="2200" b="0" dirty="0" smtClean="0">
                <a:cs typeface="Arial" panose="020B0604020202020204" pitchFamily="34" charset="0"/>
              </a:rPr>
              <a:t>” parts</a:t>
            </a:r>
          </a:p>
          <a:p>
            <a:pPr marL="742950" lvl="1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200" dirty="0" smtClean="0">
                <a:cs typeface="Arial" panose="020B0604020202020204" pitchFamily="34" charset="0"/>
              </a:rPr>
              <a:t>Operate in radiation and vacuum environments of space</a:t>
            </a:r>
            <a:r>
              <a:rPr lang="en-US" sz="2200" b="0" dirty="0" smtClean="0">
                <a:cs typeface="Arial" panose="020B0604020202020204" pitchFamily="34" charset="0"/>
              </a:rPr>
              <a:t> </a:t>
            </a:r>
            <a:endParaRPr lang="en-US" sz="2200" b="0" dirty="0">
              <a:cs typeface="Arial" panose="020B0604020202020204" pitchFamily="34" charset="0"/>
            </a:endParaRPr>
          </a:p>
          <a:p>
            <a:pPr marL="742950" lvl="1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200" b="0" dirty="0" smtClean="0">
                <a:cs typeface="Arial" panose="020B0604020202020204" pitchFamily="34" charset="0"/>
              </a:rPr>
              <a:t>Efficient heat conduction to host vehicle</a:t>
            </a:r>
          </a:p>
          <a:p>
            <a:pPr marL="742950" lvl="1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200" dirty="0" smtClean="0">
                <a:cs typeface="Arial" panose="020B0604020202020204" pitchFamily="34" charset="0"/>
              </a:rPr>
              <a:t>EMI resistance</a:t>
            </a:r>
          </a:p>
          <a:p>
            <a:pPr marL="742950" lvl="1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200" b="0" dirty="0" smtClean="0">
                <a:cs typeface="Arial" panose="020B0604020202020204" pitchFamily="34" charset="0"/>
              </a:rPr>
              <a:t>Robust structure</a:t>
            </a:r>
            <a:endParaRPr lang="en-US" sz="2200" b="0" dirty="0">
              <a:cs typeface="Arial" panose="020B0604020202020204" pitchFamily="34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8786907" y="1768138"/>
            <a:ext cx="3199684" cy="4912561"/>
            <a:chOff x="8937284" y="1698336"/>
            <a:chExt cx="3045575" cy="487854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FA56783A-C5B7-3F4F-9F63-06FDC001C58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BFBFC"/>
                </a:clrFrom>
                <a:clrTo>
                  <a:srgbClr val="FBFBFC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7679060">
              <a:off x="9385665" y="4721535"/>
              <a:ext cx="2042355" cy="1668336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E0D5701-50CE-C94F-AF1E-6AB4DA90533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EDF3FA"/>
                </a:clrFrom>
                <a:clrTo>
                  <a:srgbClr val="EDF3FA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296963" y="1698336"/>
              <a:ext cx="2293948" cy="2411428"/>
            </a:xfrm>
            <a:prstGeom prst="rect">
              <a:avLst/>
            </a:prstGeom>
          </p:spPr>
        </p:pic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401E6111-B993-6B49-AE93-97E7230057A4}"/>
                </a:ext>
              </a:extLst>
            </p:cNvPr>
            <p:cNvCxnSpPr/>
            <p:nvPr/>
          </p:nvCxnSpPr>
          <p:spPr>
            <a:xfrm>
              <a:off x="11508012" y="1845405"/>
              <a:ext cx="21394" cy="1742076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37301A0-D2D3-9D43-B29F-4EE40884634F}"/>
                </a:ext>
              </a:extLst>
            </p:cNvPr>
            <p:cNvSpPr txBox="1"/>
            <p:nvPr/>
          </p:nvSpPr>
          <p:spPr>
            <a:xfrm>
              <a:off x="11518711" y="2416163"/>
              <a:ext cx="464148" cy="3056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9.7”</a:t>
              </a:r>
            </a:p>
          </p:txBody>
        </p: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B7F3C61B-1917-DB42-A718-6590E74F560F}"/>
                </a:ext>
              </a:extLst>
            </p:cNvPr>
            <p:cNvCxnSpPr/>
            <p:nvPr/>
          </p:nvCxnSpPr>
          <p:spPr>
            <a:xfrm flipV="1">
              <a:off x="10561389" y="3666559"/>
              <a:ext cx="957322" cy="435359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AD08631-8183-564A-A166-1ECA20A8A85C}"/>
                </a:ext>
              </a:extLst>
            </p:cNvPr>
            <p:cNvSpPr txBox="1"/>
            <p:nvPr/>
          </p:nvSpPr>
          <p:spPr>
            <a:xfrm>
              <a:off x="10986192" y="3815327"/>
              <a:ext cx="551118" cy="3056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14.2”</a:t>
              </a:r>
              <a:endParaRPr lang="en-US" sz="1400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52F494F7-221E-E945-86C3-F189A6E78118}"/>
                </a:ext>
              </a:extLst>
            </p:cNvPr>
            <p:cNvSpPr txBox="1"/>
            <p:nvPr/>
          </p:nvSpPr>
          <p:spPr>
            <a:xfrm>
              <a:off x="9663932" y="4022619"/>
              <a:ext cx="464148" cy="3056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7.3”</a:t>
              </a:r>
              <a:endParaRPr lang="en-US" sz="1400" dirty="0"/>
            </a:p>
          </p:txBody>
        </p: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DA9B3076-4080-8843-ACB6-14D68BA6A586}"/>
                </a:ext>
              </a:extLst>
            </p:cNvPr>
            <p:cNvCxnSpPr>
              <a:cxnSpLocks/>
              <a:endCxn id="28" idx="2"/>
            </p:cNvCxnSpPr>
            <p:nvPr/>
          </p:nvCxnSpPr>
          <p:spPr>
            <a:xfrm>
              <a:off x="9431564" y="4022618"/>
              <a:ext cx="1012374" cy="87147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D9C9464-FDFD-9F4C-A9E9-FD35DCFBBE24}"/>
                </a:ext>
              </a:extLst>
            </p:cNvPr>
            <p:cNvSpPr txBox="1"/>
            <p:nvPr/>
          </p:nvSpPr>
          <p:spPr>
            <a:xfrm>
              <a:off x="8937284" y="1806103"/>
              <a:ext cx="1289537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chemeClr val="accent1">
                      <a:lumMod val="75000"/>
                    </a:schemeClr>
                  </a:solidFill>
                  <a:latin typeface="Arial"/>
                  <a:ea typeface="ヒラギノ角ゴ Pro W3" pitchFamily="-65" charset="-128"/>
                  <a:cs typeface="Arial" panose="020B0604020202020204" pitchFamily="34" charset="0"/>
                </a:rPr>
                <a:t>Chassis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1C5F6FDD-0BBD-394E-8D05-9FAE492C9AA2}"/>
                </a:ext>
              </a:extLst>
            </p:cNvPr>
            <p:cNvSpPr txBox="1"/>
            <p:nvPr/>
          </p:nvSpPr>
          <p:spPr>
            <a:xfrm>
              <a:off x="8937284" y="4669439"/>
              <a:ext cx="1343933" cy="5807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accent1">
                      <a:lumMod val="75000"/>
                    </a:schemeClr>
                  </a:solidFill>
                  <a:latin typeface="Arial"/>
                  <a:ea typeface="ヒラギノ角ゴ Pro W3" pitchFamily="-65" charset="-128"/>
                  <a:cs typeface="Arial" panose="020B0604020202020204" pitchFamily="34" charset="0"/>
                </a:rPr>
                <a:t>Optical </a:t>
              </a:r>
            </a:p>
            <a:p>
              <a:pPr algn="ctr"/>
              <a:r>
                <a:rPr lang="en-US" sz="1600" b="1" dirty="0">
                  <a:solidFill>
                    <a:schemeClr val="accent1">
                      <a:lumMod val="75000"/>
                    </a:schemeClr>
                  </a:solidFill>
                  <a:latin typeface="Arial"/>
                  <a:ea typeface="ヒラギノ角ゴ Pro W3" pitchFamily="-65" charset="-128"/>
                  <a:cs typeface="Arial" panose="020B0604020202020204" pitchFamily="34" charset="0"/>
                </a:rPr>
                <a:t>Head</a:t>
              </a:r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clrChange>
              <a:clrFrom>
                <a:srgbClr val="FBFBFC"/>
              </a:clrFrom>
              <a:clrTo>
                <a:srgbClr val="FBFB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2141" y="3620029"/>
            <a:ext cx="1844312" cy="2279858"/>
          </a:xfrm>
          <a:prstGeom prst="rect">
            <a:avLst/>
          </a:prstGeom>
        </p:spPr>
      </p:pic>
      <p:cxnSp>
        <p:nvCxnSpPr>
          <p:cNvPr id="38" name="Straight Arrow Connector 37"/>
          <p:cNvCxnSpPr/>
          <p:nvPr/>
        </p:nvCxnSpPr>
        <p:spPr>
          <a:xfrm flipH="1" flipV="1">
            <a:off x="5365903" y="5576884"/>
            <a:ext cx="539214" cy="414052"/>
          </a:xfrm>
          <a:prstGeom prst="straightConnector1">
            <a:avLst/>
          </a:prstGeom>
          <a:ln w="127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V="1">
            <a:off x="3996990" y="5452435"/>
            <a:ext cx="544268" cy="332265"/>
          </a:xfrm>
          <a:prstGeom prst="straightConnector1">
            <a:avLst/>
          </a:prstGeom>
          <a:ln w="127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4388454" y="6053237"/>
            <a:ext cx="10559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Fiber Optics</a:t>
            </a:r>
          </a:p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Module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558999" y="5957069"/>
            <a:ext cx="9768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Electronics</a:t>
            </a:r>
          </a:p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Module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168683" y="5759139"/>
            <a:ext cx="1266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Electro-Optical</a:t>
            </a:r>
          </a:p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Module</a:t>
            </a:r>
          </a:p>
        </p:txBody>
      </p:sp>
      <p:cxnSp>
        <p:nvCxnSpPr>
          <p:cNvPr id="43" name="Straight Arrow Connector 42"/>
          <p:cNvCxnSpPr/>
          <p:nvPr/>
        </p:nvCxnSpPr>
        <p:spPr>
          <a:xfrm flipV="1">
            <a:off x="4932862" y="5772763"/>
            <a:ext cx="0" cy="296153"/>
          </a:xfrm>
          <a:prstGeom prst="straightConnector1">
            <a:avLst/>
          </a:prstGeom>
          <a:ln w="127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0996074" y="5255424"/>
            <a:ext cx="4876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8.5”</a:t>
            </a:r>
            <a:endParaRPr lang="en-US" sz="1400" dirty="0"/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401E6111-B993-6B49-AE93-97E7230057A4}"/>
              </a:ext>
            </a:extLst>
          </p:cNvPr>
          <p:cNvCxnSpPr/>
          <p:nvPr/>
        </p:nvCxnSpPr>
        <p:spPr>
          <a:xfrm>
            <a:off x="10996074" y="4658019"/>
            <a:ext cx="0" cy="1629765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DA9B3076-4080-8843-ACB6-14D68BA6A586}"/>
              </a:ext>
            </a:extLst>
          </p:cNvPr>
          <p:cNvCxnSpPr>
            <a:cxnSpLocks/>
          </p:cNvCxnSpPr>
          <p:nvPr/>
        </p:nvCxnSpPr>
        <p:spPr>
          <a:xfrm>
            <a:off x="9390580" y="6441897"/>
            <a:ext cx="1340064" cy="168315"/>
          </a:xfrm>
          <a:prstGeom prst="straightConnector1">
            <a:avLst/>
          </a:prstGeom>
          <a:ln w="127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 rot="383004">
            <a:off x="9726541" y="6468052"/>
            <a:ext cx="4876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7.5”</a:t>
            </a:r>
            <a:endParaRPr lang="en-US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20450-2654-4F4A-B79A-11447FB630DE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38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83598" y="104776"/>
            <a:ext cx="63089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i="1" dirty="0"/>
              <a:t>ETU </a:t>
            </a:r>
            <a:r>
              <a:rPr lang="en-US" sz="3200" b="1" i="1" dirty="0" smtClean="0"/>
              <a:t>(TRL 6) Development </a:t>
            </a:r>
            <a:r>
              <a:rPr lang="en-US" sz="3200" b="1" i="1" dirty="0"/>
              <a:t>Approach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9792" y="1391231"/>
            <a:ext cx="11436585" cy="4080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4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400" dirty="0" smtClean="0"/>
              <a:t>Use “</a:t>
            </a:r>
            <a:r>
              <a:rPr lang="en-US" sz="2400" i="1" dirty="0" smtClean="0"/>
              <a:t>space-grade EM</a:t>
            </a:r>
            <a:r>
              <a:rPr lang="en-US" sz="2400" dirty="0" smtClean="0"/>
              <a:t>” in place of “</a:t>
            </a:r>
            <a:r>
              <a:rPr lang="en-US" sz="2400" i="1" dirty="0" smtClean="0"/>
              <a:t>space-grade</a:t>
            </a:r>
            <a:r>
              <a:rPr lang="en-US" sz="2400" dirty="0" smtClean="0"/>
              <a:t>” electronic parts in consideration of cost and lead time</a:t>
            </a:r>
          </a:p>
          <a:p>
            <a:pPr marL="800100" lvl="1" indent="-342900">
              <a:spcAft>
                <a:spcPts val="9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 smtClean="0"/>
              <a:t>Conduct radiation test if deemed necessary</a:t>
            </a:r>
          </a:p>
          <a:p>
            <a:pPr marL="342900" indent="-342900">
              <a:spcAft>
                <a:spcPts val="4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400" dirty="0"/>
              <a:t>Use </a:t>
            </a:r>
            <a:r>
              <a:rPr lang="en-US" sz="2400" dirty="0" err="1"/>
              <a:t>Telcordia</a:t>
            </a:r>
            <a:r>
              <a:rPr lang="en-US" sz="2400" dirty="0"/>
              <a:t> Qualified photonic and fiber optic parts</a:t>
            </a:r>
          </a:p>
          <a:p>
            <a:pPr marL="800100" lvl="1" indent="-342900">
              <a:spcAft>
                <a:spcPts val="4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Leverage spaceflight or spaceflight qualification heritage when possible</a:t>
            </a:r>
          </a:p>
          <a:p>
            <a:pPr marL="800100" lvl="1" indent="-342900">
              <a:spcAft>
                <a:spcPts val="4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Examine materials for radiation and outgassing susceptibility</a:t>
            </a:r>
          </a:p>
          <a:p>
            <a:pPr marL="1257300" lvl="2" indent="-342900">
              <a:spcAft>
                <a:spcPts val="400"/>
              </a:spcAft>
              <a:buClr>
                <a:schemeClr val="accent2">
                  <a:lumMod val="50000"/>
                </a:schemeClr>
              </a:buClr>
              <a:buFont typeface="Calibri" panose="020F0502020204030204" pitchFamily="34" charset="0"/>
              <a:buChar char="‒"/>
            </a:pPr>
            <a:r>
              <a:rPr lang="en-US" sz="2000" dirty="0"/>
              <a:t>Modify design when necessary</a:t>
            </a:r>
          </a:p>
          <a:p>
            <a:pPr marL="1257300" lvl="2" indent="-342900">
              <a:spcAft>
                <a:spcPts val="900"/>
              </a:spcAft>
              <a:buClr>
                <a:schemeClr val="accent2">
                  <a:lumMod val="50000"/>
                </a:schemeClr>
              </a:buClr>
              <a:buFont typeface="Calibri" panose="020F0502020204030204" pitchFamily="34" charset="0"/>
              <a:buChar char="‒"/>
            </a:pPr>
            <a:r>
              <a:rPr lang="en-US" sz="2000" dirty="0"/>
              <a:t>Conduct radiation and thermal/vacuum tests as necessary</a:t>
            </a:r>
          </a:p>
          <a:p>
            <a:pPr marL="342900" indent="-342900">
              <a:spcAft>
                <a:spcPts val="9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400" dirty="0"/>
              <a:t>Perform thermal and vibration tests on major subsystems</a:t>
            </a:r>
          </a:p>
          <a:p>
            <a:pPr marL="342900" indent="-342900">
              <a:spcAft>
                <a:spcPts val="9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400" dirty="0" smtClean="0"/>
              <a:t>Subject </a:t>
            </a:r>
            <a:r>
              <a:rPr lang="en-US" sz="2400" dirty="0"/>
              <a:t>assembled ETU to a set of environmental tests (thermal/vacuum, vibration, </a:t>
            </a:r>
            <a:r>
              <a:rPr lang="en-US" sz="2400" dirty="0" smtClean="0"/>
              <a:t>EMI)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pPr algn="r"/>
            <a:fld id="{81120450-2654-4F4A-B79A-11447FB630DE}" type="slidenum">
              <a:rPr lang="en-US" sz="1200" smtClean="0"/>
              <a:pPr algn="r"/>
              <a:t>16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69229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96800" y="137926"/>
            <a:ext cx="66370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i="1" dirty="0" smtClean="0"/>
              <a:t>ETU Development and Demonstration</a:t>
            </a:r>
            <a:endParaRPr lang="en-US" sz="32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514482" y="1364329"/>
            <a:ext cx="1076654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400" dirty="0" smtClean="0"/>
              <a:t>4 copies of ETU are being built:</a:t>
            </a:r>
          </a:p>
          <a:p>
            <a:pPr marL="800100" lvl="1" indent="-342900">
              <a:spcAft>
                <a:spcPts val="12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400" dirty="0" smtClean="0"/>
              <a:t># 1 – Qualification unit (will be completed and tested by Nov 2019) </a:t>
            </a:r>
          </a:p>
          <a:p>
            <a:pPr marL="800100" lvl="1" indent="-342900">
              <a:spcAft>
                <a:spcPts val="12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400" dirty="0" smtClean="0"/>
              <a:t># </a:t>
            </a:r>
            <a:r>
              <a:rPr lang="en-US" sz="2400" dirty="0"/>
              <a:t>2 – </a:t>
            </a:r>
            <a:r>
              <a:rPr lang="en-US" sz="2400" dirty="0" smtClean="0"/>
              <a:t>Flight test onboard Blue Origin vehicle (Spring 2020) </a:t>
            </a:r>
          </a:p>
          <a:p>
            <a:pPr marL="800100" lvl="1" indent="-342900">
              <a:spcAft>
                <a:spcPts val="12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400" dirty="0" smtClean="0"/>
              <a:t># 3 and # 4 – Demonstrate onboard commercial lunar landers (Summer 2021)</a:t>
            </a:r>
          </a:p>
          <a:p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BFBFC"/>
              </a:clrFrom>
              <a:clrTo>
                <a:srgbClr val="FBFB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80821" y="3606913"/>
            <a:ext cx="2041325" cy="2523397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6119170" y="5699644"/>
            <a:ext cx="718952" cy="552069"/>
          </a:xfrm>
          <a:prstGeom prst="straightConnector1">
            <a:avLst/>
          </a:prstGeom>
          <a:ln w="127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4293952" y="5533710"/>
            <a:ext cx="725691" cy="443020"/>
          </a:xfrm>
          <a:prstGeom prst="straightConnector1">
            <a:avLst/>
          </a:prstGeom>
          <a:ln w="127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930241" y="6334780"/>
            <a:ext cx="11792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Fiber Optics</a:t>
            </a:r>
          </a:p>
          <a:p>
            <a:pPr algn="ctr"/>
            <a:r>
              <a:rPr lang="en-US" sz="1600" dirty="0" smtClean="0"/>
              <a:t>Module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6483560" y="6206555"/>
            <a:ext cx="10886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Electronics</a:t>
            </a:r>
          </a:p>
          <a:p>
            <a:pPr algn="ctr"/>
            <a:r>
              <a:rPr lang="en-US" sz="1600" dirty="0" smtClean="0"/>
              <a:t>Module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3324879" y="5942649"/>
            <a:ext cx="14178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Electro-Optical</a:t>
            </a:r>
          </a:p>
          <a:p>
            <a:pPr algn="ctr"/>
            <a:r>
              <a:rPr lang="en-US" sz="1600" dirty="0" smtClean="0"/>
              <a:t>Module</a:t>
            </a:r>
            <a:endParaRPr lang="en-US" sz="1600" dirty="0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5541783" y="5960815"/>
            <a:ext cx="0" cy="394870"/>
          </a:xfrm>
          <a:prstGeom prst="straightConnector1">
            <a:avLst/>
          </a:prstGeom>
          <a:ln w="127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>
          <a:xfrm>
            <a:off x="9433810" y="6465152"/>
            <a:ext cx="2743200" cy="365125"/>
          </a:xfrm>
        </p:spPr>
        <p:txBody>
          <a:bodyPr/>
          <a:lstStyle/>
          <a:p>
            <a:pPr algn="r"/>
            <a:fld id="{81120450-2654-4F4A-B79A-11447FB630DE}" type="slidenum">
              <a:rPr lang="en-US" sz="1200" smtClean="0"/>
              <a:pPr algn="r"/>
              <a:t>17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1085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telegraph.co.uk/cars/images/2016/05/03/volvo-xc90-city-safety-xlarge_trans_NvBQzQNjv4Bqp_xMkw9ZdTNhgSbcWuVbPMLjvY6jL43oE0oPn1mBb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209" y="2781359"/>
            <a:ext cx="3727434" cy="2470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10" descr="C:\Users\famzajer\Desktop\brownou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404" y="4581236"/>
            <a:ext cx="3339095" cy="2221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506779" y="1226831"/>
            <a:ext cx="10558385" cy="155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Aft>
                <a:spcPts val="60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altLang="en-US" b="0" dirty="0">
                <a:solidFill>
                  <a:schemeClr val="tx1"/>
                </a:solidFill>
                <a:latin typeface="+mn-lt"/>
              </a:rPr>
              <a:t>NDL can enable precision navigation in GPS-deprived environments</a:t>
            </a:r>
          </a:p>
          <a:p>
            <a:pPr>
              <a:spcAft>
                <a:spcPts val="60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altLang="en-US" b="0" dirty="0">
                <a:solidFill>
                  <a:schemeClr val="tx1"/>
                </a:solidFill>
                <a:latin typeface="+mn-lt"/>
              </a:rPr>
              <a:t>NDL can assist landing in degraded visual environments (DVEs) such as brownout condition</a:t>
            </a:r>
          </a:p>
          <a:p>
            <a:pPr>
              <a:spcAft>
                <a:spcPts val="60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altLang="en-US" b="0" dirty="0">
                <a:solidFill>
                  <a:schemeClr val="tx1"/>
                </a:solidFill>
                <a:latin typeface="+mn-lt"/>
              </a:rPr>
              <a:t>NDL can provide 3-D range and velocity map of surroundings</a:t>
            </a:r>
          </a:p>
          <a:p>
            <a:pPr>
              <a:spcAft>
                <a:spcPts val="60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</a:pPr>
            <a:endParaRPr lang="en-US" altLang="en-US" b="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0484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265" y="2608355"/>
            <a:ext cx="3407508" cy="2295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/>
          <p:cNvCxnSpPr/>
          <p:nvPr/>
        </p:nvCxnSpPr>
        <p:spPr>
          <a:xfrm flipH="1">
            <a:off x="3483839" y="3989867"/>
            <a:ext cx="150813" cy="728662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671164" y="4016855"/>
            <a:ext cx="346075" cy="434975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653701" y="3999392"/>
            <a:ext cx="220662" cy="728662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9" name="TextBox 10"/>
          <p:cNvSpPr txBox="1">
            <a:spLocks noChangeArrowheads="1"/>
          </p:cNvSpPr>
          <p:nvPr/>
        </p:nvSpPr>
        <p:spPr bwMode="auto">
          <a:xfrm>
            <a:off x="3369199" y="114376"/>
            <a:ext cx="545232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3200" i="1" dirty="0">
                <a:solidFill>
                  <a:schemeClr val="tx1"/>
                </a:solidFill>
                <a:latin typeface="+mn-lt"/>
              </a:rPr>
              <a:t>Non-Space Applications of NDL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417043" y="6488828"/>
            <a:ext cx="2743200" cy="365125"/>
          </a:xfrm>
        </p:spPr>
        <p:txBody>
          <a:bodyPr/>
          <a:lstStyle/>
          <a:p>
            <a:pPr algn="r"/>
            <a:fld id="{81120450-2654-4F4A-B79A-11447FB630DE}" type="slidenum">
              <a:rPr lang="en-US" sz="1200" smtClean="0"/>
              <a:pPr algn="r"/>
              <a:t>18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14857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8184" y="156492"/>
            <a:ext cx="8861420" cy="615950"/>
          </a:xfrm>
        </p:spPr>
        <p:txBody>
          <a:bodyPr/>
          <a:lstStyle/>
          <a:p>
            <a:pPr algn="ctr"/>
            <a:r>
              <a:rPr lang="en-US" sz="3600" b="1" i="1" dirty="0">
                <a:solidFill>
                  <a:schemeClr val="tx1"/>
                </a:solidFill>
                <a:latin typeface="+mn-lt"/>
              </a:rPr>
              <a:t>Future Work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EAFAC-BA4A-45F5-AFA3-38B450F010FC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08073" y="1289730"/>
            <a:ext cx="10893500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9250" lvl="1" indent="-342900"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Begin development of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spaceflight units in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2021</a:t>
            </a:r>
          </a:p>
          <a:p>
            <a:pPr marL="806450" lvl="2" indent="-342900"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High reliability suitable for human landing missions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9250" lvl="1" indent="-342900">
              <a:spcBef>
                <a:spcPts val="1200"/>
              </a:spcBef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Continue study and field testing for terrestrial applications</a:t>
            </a:r>
          </a:p>
          <a:p>
            <a:pPr marL="806450" lvl="1" indent="-342900"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Autonomous ground and aerial vehicles </a:t>
            </a:r>
          </a:p>
          <a:p>
            <a:pPr marL="806450" lvl="1" indent="-342900"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Helicopter landing in degraded visual environments (DVEs)</a:t>
            </a:r>
          </a:p>
          <a:p>
            <a:pPr marL="806450" lvl="1" indent="-342900"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Other proprietary applications</a:t>
            </a:r>
          </a:p>
          <a:p>
            <a:pPr marL="349250" indent="-342900">
              <a:spcBef>
                <a:spcPts val="1200"/>
              </a:spcBef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Continue technology advancement </a:t>
            </a:r>
          </a:p>
          <a:p>
            <a:pPr marL="806450" lvl="1" indent="-342900"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Expand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NDL capabilities for other space and terrestrial applications</a:t>
            </a:r>
          </a:p>
          <a:p>
            <a:pPr marL="1139825" lvl="2" indent="-222250"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̶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Non-Mechanical Beam Steering </a:t>
            </a:r>
          </a:p>
          <a:p>
            <a:pPr marL="1139825" lvl="2" indent="-222250"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̶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Air Velocity</a:t>
            </a:r>
          </a:p>
          <a:p>
            <a:pPr marL="803275" lvl="1" indent="-342900"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Miniaturization</a:t>
            </a:r>
          </a:p>
          <a:p>
            <a:pPr marL="1147763" lvl="2" indent="-233363">
              <a:spcAft>
                <a:spcPts val="600"/>
              </a:spcAft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̶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Integrated Photonic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59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1267</TotalTime>
  <Words>989</Words>
  <Application>Microsoft Office PowerPoint</Application>
  <PresentationFormat>Widescreen</PresentationFormat>
  <Paragraphs>228</Paragraphs>
  <Slides>19</Slides>
  <Notes>11</Notes>
  <HiddenSlides>0</HiddenSlides>
  <MMClips>2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0" baseType="lpstr">
      <vt:lpstr>MS Gothic</vt:lpstr>
      <vt:lpstr>ＭＳ Ｐゴシック</vt:lpstr>
      <vt:lpstr>ＭＳ Ｐゴシック</vt:lpstr>
      <vt:lpstr>Arial</vt:lpstr>
      <vt:lpstr>Calibri</vt:lpstr>
      <vt:lpstr>Calibri Light</vt:lpstr>
      <vt:lpstr>Cambria Math</vt:lpstr>
      <vt:lpstr>Times New Roman</vt:lpstr>
      <vt:lpstr>Wingdings</vt:lpstr>
      <vt:lpstr>ヒラギノ角ゴ Pro W3</vt:lpstr>
      <vt:lpstr>Office Theme</vt:lpstr>
      <vt:lpstr>Navigation Doppler Lidar:  A Velocity and Altitude Sensor for Landing Vehicles        Farzin Amzajerdian  NASA Langley Research Center      NESC Academy Webcast  June 25, 2019</vt:lpstr>
      <vt:lpstr>PowerPoint Presentation</vt:lpstr>
      <vt:lpstr>Frequency Modulated, Continuous Wave (FMCW) Technique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Future Work</vt:lpstr>
    </vt:vector>
  </TitlesOfParts>
  <Company>HPES ACES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of a Fiber-based Doppler Lidar Sensor for Autonomous Vehicles   Farzin Amzajerdian, Diego F. Pierrottet, Glenn D. Hines, Bruce W. Barnes, Aram Gragossian, Mitchell J. Davis, Tak-kwong Ng, Alexander D. Scammell, Adam Ben Shabat, Larry B. Petway, and John M. Carson III          NASA Langley Research Center     NASA Technical Interchange Meeting on Active Optical Systems  July 31 – August 3, 2018</dc:title>
  <dc:creator>Amzajerdian, Farzin (LARC-D211)</dc:creator>
  <cp:lastModifiedBy>Amzajerdian, Farzin (LARC-D211)</cp:lastModifiedBy>
  <cp:revision>63</cp:revision>
  <cp:lastPrinted>2019-05-03T21:56:06Z</cp:lastPrinted>
  <dcterms:created xsi:type="dcterms:W3CDTF">2019-01-23T17:01:42Z</dcterms:created>
  <dcterms:modified xsi:type="dcterms:W3CDTF">2019-06-24T20:14:11Z</dcterms:modified>
</cp:coreProperties>
</file>