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null)" ContentType="image/x-em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7"/>
  </p:notesMasterIdLst>
  <p:sldIdLst>
    <p:sldId id="257" r:id="rId2"/>
    <p:sldId id="258" r:id="rId3"/>
    <p:sldId id="262" r:id="rId4"/>
    <p:sldId id="263" r:id="rId5"/>
    <p:sldId id="260" r:id="rId6"/>
    <p:sldId id="265" r:id="rId7"/>
    <p:sldId id="266" r:id="rId8"/>
    <p:sldId id="268" r:id="rId9"/>
    <p:sldId id="270" r:id="rId10"/>
    <p:sldId id="271" r:id="rId11"/>
    <p:sldId id="272" r:id="rId12"/>
    <p:sldId id="273" r:id="rId13"/>
    <p:sldId id="274" r:id="rId14"/>
    <p:sldId id="275" r:id="rId15"/>
    <p:sldId id="276" r:id="rId16"/>
    <p:sldId id="277" r:id="rId17"/>
    <p:sldId id="278" r:id="rId18"/>
    <p:sldId id="279" r:id="rId19"/>
    <p:sldId id="281" r:id="rId20"/>
    <p:sldId id="280" r:id="rId21"/>
    <p:sldId id="282" r:id="rId22"/>
    <p:sldId id="283" r:id="rId23"/>
    <p:sldId id="286" r:id="rId24"/>
    <p:sldId id="287" r:id="rId25"/>
    <p:sldId id="288" r:id="rId26"/>
    <p:sldId id="290" r:id="rId27"/>
    <p:sldId id="292" r:id="rId28"/>
    <p:sldId id="294" r:id="rId29"/>
    <p:sldId id="296" r:id="rId30"/>
    <p:sldId id="298" r:id="rId31"/>
    <p:sldId id="299" r:id="rId32"/>
    <p:sldId id="300" r:id="rId33"/>
    <p:sldId id="301" r:id="rId34"/>
    <p:sldId id="302" r:id="rId35"/>
    <p:sldId id="303" r:id="rId36"/>
    <p:sldId id="305" r:id="rId37"/>
    <p:sldId id="306" r:id="rId38"/>
    <p:sldId id="307" r:id="rId39"/>
    <p:sldId id="308" r:id="rId40"/>
    <p:sldId id="309" r:id="rId41"/>
    <p:sldId id="310" r:id="rId42"/>
    <p:sldId id="311" r:id="rId43"/>
    <p:sldId id="312" r:id="rId44"/>
    <p:sldId id="313" r:id="rId45"/>
    <p:sldId id="315"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979" autoAdjust="0"/>
  </p:normalViewPr>
  <p:slideViewPr>
    <p:cSldViewPr snapToGrid="0">
      <p:cViewPr varScale="1">
        <p:scale>
          <a:sx n="99" d="100"/>
          <a:sy n="99" d="100"/>
        </p:scale>
        <p:origin x="102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Users\brittanymott\Desktop\Thesis\ROM%20Data.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Users\brittanymott\Desktop\Thesis\Thesis%20Statistics.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Users\brittanymott\Desktop\Thesis\Pain%20Scale%20ROM%20Graphs.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Users\brittanymott\Desktop\Thesis\Thesis%20Statistics.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Users\brittanymott\Desktop\Thesis\Thesis%20Statistics.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Users\brittanymott\Desktop\Thesis\Thesis%20Statistics.xlsx" TargetMode="External"/><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Finger Metacarpophalangeal Flexion/Extension (Right Hand)</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'Finger Meta'!$B$5</c:f>
              <c:strCache>
                <c:ptCount val="1"/>
                <c:pt idx="0">
                  <c:v>Control</c:v>
                </c:pt>
              </c:strCache>
            </c:strRef>
          </c:tx>
          <c:spPr>
            <a:ln w="31750" cap="rnd">
              <a:solidFill>
                <a:schemeClr val="accent1"/>
              </a:solidFill>
              <a:round/>
            </a:ln>
            <a:effectLst/>
          </c:spPr>
          <c:marker>
            <c:symbol val="none"/>
          </c:marker>
          <c:val>
            <c:numRef>
              <c:f>'Finger Meta'!$B$6:$B$119</c:f>
              <c:numCache>
                <c:formatCode>General</c:formatCode>
                <c:ptCount val="114"/>
                <c:pt idx="0">
                  <c:v>3.1270000000000001E-4</c:v>
                </c:pt>
                <c:pt idx="1">
                  <c:v>0.98456999999999995</c:v>
                </c:pt>
                <c:pt idx="2">
                  <c:v>1.0012300000000001</c:v>
                </c:pt>
                <c:pt idx="3">
                  <c:v>1.9853000000000001</c:v>
                </c:pt>
                <c:pt idx="4">
                  <c:v>2.1242999999999999</c:v>
                </c:pt>
                <c:pt idx="5">
                  <c:v>2.2783000000000002</c:v>
                </c:pt>
                <c:pt idx="6">
                  <c:v>3.2745000000000002</c:v>
                </c:pt>
                <c:pt idx="7">
                  <c:v>4.1245000000000003</c:v>
                </c:pt>
                <c:pt idx="8">
                  <c:v>5.7645</c:v>
                </c:pt>
                <c:pt idx="9">
                  <c:v>6.8746499999999999</c:v>
                </c:pt>
                <c:pt idx="10">
                  <c:v>7.2736400000000003</c:v>
                </c:pt>
                <c:pt idx="11">
                  <c:v>8.3465000000000007</c:v>
                </c:pt>
                <c:pt idx="12">
                  <c:v>10.73465</c:v>
                </c:pt>
                <c:pt idx="13">
                  <c:v>12.365</c:v>
                </c:pt>
                <c:pt idx="14">
                  <c:v>13.47635</c:v>
                </c:pt>
                <c:pt idx="15">
                  <c:v>15.74635</c:v>
                </c:pt>
                <c:pt idx="16">
                  <c:v>16.478359999999999</c:v>
                </c:pt>
                <c:pt idx="17">
                  <c:v>18.43</c:v>
                </c:pt>
                <c:pt idx="18">
                  <c:v>20.467500000000001</c:v>
                </c:pt>
                <c:pt idx="19">
                  <c:v>22.438765</c:v>
                </c:pt>
                <c:pt idx="20">
                  <c:v>24.346499999999999</c:v>
                </c:pt>
                <c:pt idx="21">
                  <c:v>25.344999999999999</c:v>
                </c:pt>
                <c:pt idx="22">
                  <c:v>26.476500000000001</c:v>
                </c:pt>
                <c:pt idx="23">
                  <c:v>27.437650000000001</c:v>
                </c:pt>
                <c:pt idx="24">
                  <c:v>28.843699999999998</c:v>
                </c:pt>
                <c:pt idx="25">
                  <c:v>31.596800000000002</c:v>
                </c:pt>
                <c:pt idx="26">
                  <c:v>33.236400000000003</c:v>
                </c:pt>
                <c:pt idx="27">
                  <c:v>36.384756000000003</c:v>
                </c:pt>
                <c:pt idx="28">
                  <c:v>38.236400000000003</c:v>
                </c:pt>
                <c:pt idx="29">
                  <c:v>40.689749999999997</c:v>
                </c:pt>
                <c:pt idx="30">
                  <c:v>42.987560000000002</c:v>
                </c:pt>
                <c:pt idx="31">
                  <c:v>45.8523</c:v>
                </c:pt>
                <c:pt idx="32">
                  <c:v>47.784365000000001</c:v>
                </c:pt>
                <c:pt idx="33">
                  <c:v>49.874360000000003</c:v>
                </c:pt>
                <c:pt idx="34">
                  <c:v>51.948576000000003</c:v>
                </c:pt>
                <c:pt idx="35">
                  <c:v>52.483499999999999</c:v>
                </c:pt>
                <c:pt idx="36">
                  <c:v>53.948560000000001</c:v>
                </c:pt>
                <c:pt idx="37">
                  <c:v>54.765230000000003</c:v>
                </c:pt>
                <c:pt idx="38">
                  <c:v>56.387464999999999</c:v>
                </c:pt>
                <c:pt idx="39">
                  <c:v>58.875599999999999</c:v>
                </c:pt>
                <c:pt idx="40">
                  <c:v>59.745600000000003</c:v>
                </c:pt>
                <c:pt idx="41">
                  <c:v>62.176340000000003</c:v>
                </c:pt>
                <c:pt idx="42">
                  <c:v>64.725999999999999</c:v>
                </c:pt>
                <c:pt idx="43">
                  <c:v>66.983457000000001</c:v>
                </c:pt>
                <c:pt idx="44">
                  <c:v>67.736400000000003</c:v>
                </c:pt>
                <c:pt idx="45">
                  <c:v>69.672340000000005</c:v>
                </c:pt>
                <c:pt idx="46">
                  <c:v>71.983270000000005</c:v>
                </c:pt>
                <c:pt idx="47">
                  <c:v>73.982339999999994</c:v>
                </c:pt>
                <c:pt idx="48">
                  <c:v>74.563000000000002</c:v>
                </c:pt>
                <c:pt idx="49">
                  <c:v>75.986699999999999</c:v>
                </c:pt>
                <c:pt idx="50">
                  <c:v>77.293486999999999</c:v>
                </c:pt>
                <c:pt idx="51">
                  <c:v>79.83475</c:v>
                </c:pt>
                <c:pt idx="52">
                  <c:v>81.092119999999994</c:v>
                </c:pt>
                <c:pt idx="53">
                  <c:v>82.784000000000006</c:v>
                </c:pt>
                <c:pt idx="54">
                  <c:v>83.012730000000005</c:v>
                </c:pt>
                <c:pt idx="55">
                  <c:v>83.983450000000005</c:v>
                </c:pt>
                <c:pt idx="56">
                  <c:v>84.022999999999996</c:v>
                </c:pt>
                <c:pt idx="57">
                  <c:v>84.954800000000006</c:v>
                </c:pt>
                <c:pt idx="58">
                  <c:v>85.012657300000001</c:v>
                </c:pt>
                <c:pt idx="59">
                  <c:v>85.956800000000001</c:v>
                </c:pt>
                <c:pt idx="60">
                  <c:v>86.123500000000007</c:v>
                </c:pt>
                <c:pt idx="61">
                  <c:v>86.986699999999999</c:v>
                </c:pt>
                <c:pt idx="62">
                  <c:v>87.126530000000002</c:v>
                </c:pt>
                <c:pt idx="63">
                  <c:v>87.963745000000003</c:v>
                </c:pt>
                <c:pt idx="64">
                  <c:v>87.126530000000002</c:v>
                </c:pt>
                <c:pt idx="65">
                  <c:v>86.986699999999999</c:v>
                </c:pt>
                <c:pt idx="66">
                  <c:v>86.123500000000007</c:v>
                </c:pt>
                <c:pt idx="67">
                  <c:v>85.956800000000001</c:v>
                </c:pt>
                <c:pt idx="68">
                  <c:v>85.012657300000001</c:v>
                </c:pt>
                <c:pt idx="69">
                  <c:v>84.954800000000006</c:v>
                </c:pt>
                <c:pt idx="70">
                  <c:v>84.022999999999996</c:v>
                </c:pt>
                <c:pt idx="71">
                  <c:v>83.983450000000005</c:v>
                </c:pt>
                <c:pt idx="72">
                  <c:v>83.012730000000005</c:v>
                </c:pt>
                <c:pt idx="73">
                  <c:v>82.784000000000006</c:v>
                </c:pt>
                <c:pt idx="74">
                  <c:v>81.092119999999994</c:v>
                </c:pt>
                <c:pt idx="75">
                  <c:v>79.83475</c:v>
                </c:pt>
                <c:pt idx="76">
                  <c:v>77.293486999999999</c:v>
                </c:pt>
                <c:pt idx="77">
                  <c:v>75.986699999999999</c:v>
                </c:pt>
                <c:pt idx="78">
                  <c:v>74.563000000000002</c:v>
                </c:pt>
                <c:pt idx="79">
                  <c:v>73.982339999999994</c:v>
                </c:pt>
                <c:pt idx="80">
                  <c:v>71.983270000000005</c:v>
                </c:pt>
                <c:pt idx="81">
                  <c:v>69.672340000000005</c:v>
                </c:pt>
                <c:pt idx="82">
                  <c:v>66.983457000000001</c:v>
                </c:pt>
                <c:pt idx="83">
                  <c:v>64.725999999999999</c:v>
                </c:pt>
                <c:pt idx="84">
                  <c:v>59.745600000000003</c:v>
                </c:pt>
                <c:pt idx="85">
                  <c:v>58.875599999999999</c:v>
                </c:pt>
                <c:pt idx="86">
                  <c:v>56.387464999999999</c:v>
                </c:pt>
                <c:pt idx="87">
                  <c:v>54.765230000000003</c:v>
                </c:pt>
                <c:pt idx="88">
                  <c:v>53.948560000000001</c:v>
                </c:pt>
                <c:pt idx="89">
                  <c:v>52.483499999999999</c:v>
                </c:pt>
                <c:pt idx="90">
                  <c:v>49.874360000000003</c:v>
                </c:pt>
                <c:pt idx="91">
                  <c:v>45.8523</c:v>
                </c:pt>
                <c:pt idx="92">
                  <c:v>42.987560000000002</c:v>
                </c:pt>
                <c:pt idx="93">
                  <c:v>38.236400000000003</c:v>
                </c:pt>
                <c:pt idx="94">
                  <c:v>36.384756000000003</c:v>
                </c:pt>
                <c:pt idx="95">
                  <c:v>33.236400000000003</c:v>
                </c:pt>
                <c:pt idx="96">
                  <c:v>31.596800000000002</c:v>
                </c:pt>
                <c:pt idx="97">
                  <c:v>28.843699999999998</c:v>
                </c:pt>
                <c:pt idx="98">
                  <c:v>26.476500000000001</c:v>
                </c:pt>
                <c:pt idx="99">
                  <c:v>25.344999999999999</c:v>
                </c:pt>
                <c:pt idx="100">
                  <c:v>24.346499999999999</c:v>
                </c:pt>
                <c:pt idx="101">
                  <c:v>22.438765</c:v>
                </c:pt>
                <c:pt idx="102">
                  <c:v>18.43</c:v>
                </c:pt>
                <c:pt idx="103">
                  <c:v>15.74635</c:v>
                </c:pt>
                <c:pt idx="104">
                  <c:v>12.365</c:v>
                </c:pt>
                <c:pt idx="105">
                  <c:v>10.73465</c:v>
                </c:pt>
                <c:pt idx="106">
                  <c:v>8.3465000000000007</c:v>
                </c:pt>
                <c:pt idx="107">
                  <c:v>7.2736400000000003</c:v>
                </c:pt>
                <c:pt idx="108">
                  <c:v>6.8746499999999999</c:v>
                </c:pt>
                <c:pt idx="109">
                  <c:v>5.7645</c:v>
                </c:pt>
                <c:pt idx="110">
                  <c:v>4.1245000000000003</c:v>
                </c:pt>
                <c:pt idx="111">
                  <c:v>2.2783000000000002</c:v>
                </c:pt>
                <c:pt idx="112">
                  <c:v>1.0012300000000001</c:v>
                </c:pt>
                <c:pt idx="113">
                  <c:v>3.1270000000000001E-4</c:v>
                </c:pt>
              </c:numCache>
            </c:numRef>
          </c:val>
          <c:smooth val="0"/>
          <c:extLst>
            <c:ext xmlns:c16="http://schemas.microsoft.com/office/drawing/2014/chart" uri="{C3380CC4-5D6E-409C-BE32-E72D297353CC}">
              <c16:uniqueId val="{00000000-7CAC-E741-B887-BD5DB629857C}"/>
            </c:ext>
          </c:extLst>
        </c:ser>
        <c:ser>
          <c:idx val="1"/>
          <c:order val="1"/>
          <c:tx>
            <c:strRef>
              <c:f>'Finger Meta'!$C$5</c:f>
              <c:strCache>
                <c:ptCount val="1"/>
                <c:pt idx="0">
                  <c:v>Placebo</c:v>
                </c:pt>
              </c:strCache>
            </c:strRef>
          </c:tx>
          <c:spPr>
            <a:ln w="31750" cap="rnd">
              <a:solidFill>
                <a:schemeClr val="accent2"/>
              </a:solidFill>
              <a:round/>
            </a:ln>
            <a:effectLst/>
          </c:spPr>
          <c:marker>
            <c:symbol val="none"/>
          </c:marker>
          <c:val>
            <c:numRef>
              <c:f>'Finger Meta'!$C$6:$C$119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16.001300000000001</c:v>
                </c:pt>
                <c:pt idx="17">
                  <c:v>17.239000000000001</c:v>
                </c:pt>
                <c:pt idx="18">
                  <c:v>19.52</c:v>
                </c:pt>
                <c:pt idx="19">
                  <c:v>20.123000000000001</c:v>
                </c:pt>
                <c:pt idx="20">
                  <c:v>22.125599999999999</c:v>
                </c:pt>
                <c:pt idx="21">
                  <c:v>24.8706</c:v>
                </c:pt>
                <c:pt idx="22">
                  <c:v>26.382100000000001</c:v>
                </c:pt>
                <c:pt idx="23">
                  <c:v>27.9284</c:v>
                </c:pt>
                <c:pt idx="24">
                  <c:v>28.709900000000001</c:v>
                </c:pt>
                <c:pt idx="25">
                  <c:v>30.810300000000002</c:v>
                </c:pt>
                <c:pt idx="26">
                  <c:v>31.924700000000001</c:v>
                </c:pt>
                <c:pt idx="27">
                  <c:v>32.7042</c:v>
                </c:pt>
                <c:pt idx="28">
                  <c:v>34.104199999999999</c:v>
                </c:pt>
                <c:pt idx="29">
                  <c:v>35.040100000000002</c:v>
                </c:pt>
                <c:pt idx="30">
                  <c:v>36.903700000000001</c:v>
                </c:pt>
                <c:pt idx="31">
                  <c:v>39.000700000000002</c:v>
                </c:pt>
                <c:pt idx="32">
                  <c:v>40.887300000000003</c:v>
                </c:pt>
                <c:pt idx="33">
                  <c:v>42.121099999999998</c:v>
                </c:pt>
                <c:pt idx="34">
                  <c:v>43.979300000000002</c:v>
                </c:pt>
                <c:pt idx="35">
                  <c:v>45.127299999999998</c:v>
                </c:pt>
                <c:pt idx="36">
                  <c:v>47.120399999999997</c:v>
                </c:pt>
                <c:pt idx="37">
                  <c:v>48.872399999999999</c:v>
                </c:pt>
                <c:pt idx="38">
                  <c:v>50.921700000000001</c:v>
                </c:pt>
                <c:pt idx="39">
                  <c:v>52.007399999999997</c:v>
                </c:pt>
                <c:pt idx="40">
                  <c:v>54.9251</c:v>
                </c:pt>
                <c:pt idx="41">
                  <c:v>56.152200000000001</c:v>
                </c:pt>
                <c:pt idx="42">
                  <c:v>57.683399999999999</c:v>
                </c:pt>
                <c:pt idx="43">
                  <c:v>58.4452</c:v>
                </c:pt>
                <c:pt idx="44">
                  <c:v>59.891100000000002</c:v>
                </c:pt>
                <c:pt idx="45">
                  <c:v>61.892600000000002</c:v>
                </c:pt>
                <c:pt idx="46">
                  <c:v>63.100299999999997</c:v>
                </c:pt>
                <c:pt idx="47">
                  <c:v>64.921700000000001</c:v>
                </c:pt>
                <c:pt idx="48">
                  <c:v>66.283199999999994</c:v>
                </c:pt>
                <c:pt idx="49">
                  <c:v>67.996899999999997</c:v>
                </c:pt>
                <c:pt idx="50">
                  <c:v>70.193100000000001</c:v>
                </c:pt>
                <c:pt idx="51">
                  <c:v>72.559200000000004</c:v>
                </c:pt>
                <c:pt idx="52">
                  <c:v>74.194199999999995</c:v>
                </c:pt>
                <c:pt idx="53">
                  <c:v>75.901300000000006</c:v>
                </c:pt>
                <c:pt idx="54">
                  <c:v>78.124799999999993</c:v>
                </c:pt>
                <c:pt idx="55">
                  <c:v>80.134600000000006</c:v>
                </c:pt>
                <c:pt idx="56">
                  <c:v>81.789199999999994</c:v>
                </c:pt>
                <c:pt idx="57">
                  <c:v>82.937399999999997</c:v>
                </c:pt>
                <c:pt idx="58">
                  <c:v>84.5227</c:v>
                </c:pt>
                <c:pt idx="59">
                  <c:v>85.123900000000006</c:v>
                </c:pt>
                <c:pt idx="60">
                  <c:v>86.532899999999998</c:v>
                </c:pt>
                <c:pt idx="61">
                  <c:v>87.001499999999993</c:v>
                </c:pt>
                <c:pt idx="62">
                  <c:v>87.924800000000005</c:v>
                </c:pt>
                <c:pt idx="63">
                  <c:v>88.152600000000007</c:v>
                </c:pt>
                <c:pt idx="64">
                  <c:v>87.924800000000005</c:v>
                </c:pt>
                <c:pt idx="65">
                  <c:v>87.001499999999993</c:v>
                </c:pt>
                <c:pt idx="66">
                  <c:v>86.532899999999998</c:v>
                </c:pt>
                <c:pt idx="67">
                  <c:v>85.123900000000006</c:v>
                </c:pt>
                <c:pt idx="68">
                  <c:v>84.5227</c:v>
                </c:pt>
                <c:pt idx="69">
                  <c:v>82.937399999999997</c:v>
                </c:pt>
                <c:pt idx="70">
                  <c:v>81.789199999999994</c:v>
                </c:pt>
                <c:pt idx="71">
                  <c:v>80.134600000000006</c:v>
                </c:pt>
                <c:pt idx="72">
                  <c:v>78.124799999999993</c:v>
                </c:pt>
                <c:pt idx="73">
                  <c:v>75.901300000000006</c:v>
                </c:pt>
                <c:pt idx="74">
                  <c:v>74.194199999999995</c:v>
                </c:pt>
                <c:pt idx="75">
                  <c:v>72.559200000000004</c:v>
                </c:pt>
                <c:pt idx="76">
                  <c:v>70.193100000000001</c:v>
                </c:pt>
                <c:pt idx="77">
                  <c:v>67.996899999999997</c:v>
                </c:pt>
                <c:pt idx="78">
                  <c:v>66.283199999999994</c:v>
                </c:pt>
                <c:pt idx="79">
                  <c:v>64.921700000000001</c:v>
                </c:pt>
                <c:pt idx="80">
                  <c:v>63.100299999999997</c:v>
                </c:pt>
                <c:pt idx="81">
                  <c:v>61.892600000000002</c:v>
                </c:pt>
                <c:pt idx="82">
                  <c:v>58.4452</c:v>
                </c:pt>
                <c:pt idx="83">
                  <c:v>57.683399999999999</c:v>
                </c:pt>
                <c:pt idx="84">
                  <c:v>54.9251</c:v>
                </c:pt>
                <c:pt idx="85">
                  <c:v>52.007399999999997</c:v>
                </c:pt>
                <c:pt idx="86">
                  <c:v>50.921700000000001</c:v>
                </c:pt>
                <c:pt idx="87">
                  <c:v>48.872399999999999</c:v>
                </c:pt>
                <c:pt idx="88">
                  <c:v>47.120399999999997</c:v>
                </c:pt>
                <c:pt idx="89">
                  <c:v>45.127299999999998</c:v>
                </c:pt>
                <c:pt idx="90">
                  <c:v>42.121099999999998</c:v>
                </c:pt>
                <c:pt idx="91">
                  <c:v>39.000700000000002</c:v>
                </c:pt>
                <c:pt idx="92">
                  <c:v>36.903700000000001</c:v>
                </c:pt>
                <c:pt idx="93">
                  <c:v>34.104199999999999</c:v>
                </c:pt>
                <c:pt idx="94">
                  <c:v>32.7042</c:v>
                </c:pt>
                <c:pt idx="95">
                  <c:v>31.924700000000001</c:v>
                </c:pt>
                <c:pt idx="96">
                  <c:v>30.810300000000002</c:v>
                </c:pt>
                <c:pt idx="97">
                  <c:v>28.709900000000001</c:v>
                </c:pt>
                <c:pt idx="98">
                  <c:v>26.382100000000001</c:v>
                </c:pt>
                <c:pt idx="99">
                  <c:v>24.8706</c:v>
                </c:pt>
                <c:pt idx="100">
                  <c:v>22.125599999999999</c:v>
                </c:pt>
                <c:pt idx="101">
                  <c:v>20.123000000000001</c:v>
                </c:pt>
                <c:pt idx="102">
                  <c:v>17.239000000000001</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1-7CAC-E741-B887-BD5DB629857C}"/>
            </c:ext>
          </c:extLst>
        </c:ser>
        <c:ser>
          <c:idx val="2"/>
          <c:order val="2"/>
          <c:tx>
            <c:strRef>
              <c:f>'Finger Meta'!$D$5</c:f>
              <c:strCache>
                <c:ptCount val="1"/>
                <c:pt idx="0">
                  <c:v>IMAK</c:v>
                </c:pt>
              </c:strCache>
            </c:strRef>
          </c:tx>
          <c:spPr>
            <a:ln w="31750" cap="rnd">
              <a:solidFill>
                <a:schemeClr val="accent3"/>
              </a:solidFill>
              <a:round/>
            </a:ln>
            <a:effectLst/>
          </c:spPr>
          <c:marker>
            <c:symbol val="none"/>
          </c:marker>
          <c:val>
            <c:numRef>
              <c:f>'Finger Meta'!$D$6:$D$119</c:f>
              <c:numCache>
                <c:formatCode>General</c:formatCode>
                <c:ptCount val="114"/>
                <c:pt idx="0">
                  <c:v>3.4199999999999999E-3</c:v>
                </c:pt>
                <c:pt idx="1">
                  <c:v>1.0013000000000001</c:v>
                </c:pt>
                <c:pt idx="2">
                  <c:v>1.823</c:v>
                </c:pt>
                <c:pt idx="3">
                  <c:v>2.8233999999999999</c:v>
                </c:pt>
                <c:pt idx="4">
                  <c:v>3.8719999999999999</c:v>
                </c:pt>
                <c:pt idx="5">
                  <c:v>4.8230000000000004</c:v>
                </c:pt>
                <c:pt idx="6">
                  <c:v>5.8764000000000003</c:v>
                </c:pt>
                <c:pt idx="7">
                  <c:v>6.7823000000000002</c:v>
                </c:pt>
                <c:pt idx="8">
                  <c:v>7.7632399999999997</c:v>
                </c:pt>
                <c:pt idx="9">
                  <c:v>8.3759999999999994</c:v>
                </c:pt>
                <c:pt idx="10">
                  <c:v>9.2786000000000008</c:v>
                </c:pt>
                <c:pt idx="11">
                  <c:v>10.786234</c:v>
                </c:pt>
                <c:pt idx="12">
                  <c:v>11.57846</c:v>
                </c:pt>
                <c:pt idx="13">
                  <c:v>12.094200000000001</c:v>
                </c:pt>
                <c:pt idx="14">
                  <c:v>12.834899999999999</c:v>
                </c:pt>
                <c:pt idx="15">
                  <c:v>13.476834999999999</c:v>
                </c:pt>
                <c:pt idx="16">
                  <c:v>14.874364999999999</c:v>
                </c:pt>
                <c:pt idx="17">
                  <c:v>15.1265</c:v>
                </c:pt>
                <c:pt idx="18">
                  <c:v>15.7956</c:v>
                </c:pt>
                <c:pt idx="19">
                  <c:v>16.678450000000002</c:v>
                </c:pt>
                <c:pt idx="20">
                  <c:v>17.537800000000001</c:v>
                </c:pt>
                <c:pt idx="21">
                  <c:v>20.768450000000001</c:v>
                </c:pt>
                <c:pt idx="22">
                  <c:v>22.7864</c:v>
                </c:pt>
                <c:pt idx="23">
                  <c:v>25.358000000000001</c:v>
                </c:pt>
                <c:pt idx="24">
                  <c:v>28.764530000000001</c:v>
                </c:pt>
                <c:pt idx="25">
                  <c:v>31.57836</c:v>
                </c:pt>
                <c:pt idx="26">
                  <c:v>33.674500000000002</c:v>
                </c:pt>
                <c:pt idx="27">
                  <c:v>35.465000000000003</c:v>
                </c:pt>
                <c:pt idx="28">
                  <c:v>37.678449999999998</c:v>
                </c:pt>
                <c:pt idx="29">
                  <c:v>39.584000000000003</c:v>
                </c:pt>
                <c:pt idx="30">
                  <c:v>41.476349999999996</c:v>
                </c:pt>
                <c:pt idx="31">
                  <c:v>43.734000000000002</c:v>
                </c:pt>
                <c:pt idx="32">
                  <c:v>45.237864000000002</c:v>
                </c:pt>
                <c:pt idx="33">
                  <c:v>47.476799999999997</c:v>
                </c:pt>
                <c:pt idx="34">
                  <c:v>49.758600000000001</c:v>
                </c:pt>
                <c:pt idx="35">
                  <c:v>52.478560000000002</c:v>
                </c:pt>
                <c:pt idx="36">
                  <c:v>54.384999999999998</c:v>
                </c:pt>
                <c:pt idx="37">
                  <c:v>56.263753999999999</c:v>
                </c:pt>
                <c:pt idx="38">
                  <c:v>58.48</c:v>
                </c:pt>
                <c:pt idx="39">
                  <c:v>60.353999999999999</c:v>
                </c:pt>
                <c:pt idx="40">
                  <c:v>61.466999999999999</c:v>
                </c:pt>
                <c:pt idx="41">
                  <c:v>62.586469999999998</c:v>
                </c:pt>
                <c:pt idx="42">
                  <c:v>64.547300000000007</c:v>
                </c:pt>
                <c:pt idx="43">
                  <c:v>66.23</c:v>
                </c:pt>
                <c:pt idx="44">
                  <c:v>67.239999999999995</c:v>
                </c:pt>
                <c:pt idx="45">
                  <c:v>68.466999999999999</c:v>
                </c:pt>
                <c:pt idx="46">
                  <c:v>70.827340000000007</c:v>
                </c:pt>
                <c:pt idx="47">
                  <c:v>72.165243000000004</c:v>
                </c:pt>
                <c:pt idx="48">
                  <c:v>73.467299999999994</c:v>
                </c:pt>
                <c:pt idx="49">
                  <c:v>74.876000000000005</c:v>
                </c:pt>
                <c:pt idx="50">
                  <c:v>75.673199999999994</c:v>
                </c:pt>
                <c:pt idx="51">
                  <c:v>76.345259999999996</c:v>
                </c:pt>
                <c:pt idx="52">
                  <c:v>77.623745</c:v>
                </c:pt>
                <c:pt idx="53">
                  <c:v>78.466999999999999</c:v>
                </c:pt>
                <c:pt idx="54">
                  <c:v>79.645300000000006</c:v>
                </c:pt>
                <c:pt idx="55">
                  <c:v>81.674000000000007</c:v>
                </c:pt>
                <c:pt idx="56">
                  <c:v>82.653000000000006</c:v>
                </c:pt>
                <c:pt idx="57">
                  <c:v>83.563140000000004</c:v>
                </c:pt>
                <c:pt idx="58">
                  <c:v>84.653260000000003</c:v>
                </c:pt>
                <c:pt idx="59">
                  <c:v>85.876450000000006</c:v>
                </c:pt>
                <c:pt idx="60">
                  <c:v>86.236750000000001</c:v>
                </c:pt>
                <c:pt idx="61">
                  <c:v>87.764499999999998</c:v>
                </c:pt>
                <c:pt idx="62">
                  <c:v>88.875600000000006</c:v>
                </c:pt>
                <c:pt idx="63">
                  <c:v>89.992900000000006</c:v>
                </c:pt>
                <c:pt idx="64">
                  <c:v>88.875600000000006</c:v>
                </c:pt>
                <c:pt idx="65">
                  <c:v>87.764499999999998</c:v>
                </c:pt>
                <c:pt idx="66">
                  <c:v>86.236750000000001</c:v>
                </c:pt>
                <c:pt idx="67">
                  <c:v>85.876450000000006</c:v>
                </c:pt>
                <c:pt idx="68">
                  <c:v>84.653260000000003</c:v>
                </c:pt>
                <c:pt idx="69">
                  <c:v>83.563140000000004</c:v>
                </c:pt>
                <c:pt idx="70">
                  <c:v>82.653000000000006</c:v>
                </c:pt>
                <c:pt idx="71">
                  <c:v>81.674000000000007</c:v>
                </c:pt>
                <c:pt idx="72">
                  <c:v>79.645300000000006</c:v>
                </c:pt>
                <c:pt idx="73">
                  <c:v>78.466999999999999</c:v>
                </c:pt>
                <c:pt idx="74">
                  <c:v>77.623745</c:v>
                </c:pt>
                <c:pt idx="75">
                  <c:v>76.345259999999996</c:v>
                </c:pt>
                <c:pt idx="76">
                  <c:v>75.673199999999994</c:v>
                </c:pt>
                <c:pt idx="77">
                  <c:v>74.876000000000005</c:v>
                </c:pt>
                <c:pt idx="78">
                  <c:v>73.467299999999994</c:v>
                </c:pt>
                <c:pt idx="79">
                  <c:v>72.165243000000004</c:v>
                </c:pt>
                <c:pt idx="80">
                  <c:v>70.827340000000007</c:v>
                </c:pt>
                <c:pt idx="81">
                  <c:v>68.466999999999999</c:v>
                </c:pt>
                <c:pt idx="82">
                  <c:v>66.23</c:v>
                </c:pt>
                <c:pt idx="83">
                  <c:v>64.547300000000007</c:v>
                </c:pt>
                <c:pt idx="84">
                  <c:v>61.466999999999999</c:v>
                </c:pt>
                <c:pt idx="85">
                  <c:v>60.353999999999999</c:v>
                </c:pt>
                <c:pt idx="86">
                  <c:v>58.48</c:v>
                </c:pt>
                <c:pt idx="87">
                  <c:v>56.263753999999999</c:v>
                </c:pt>
                <c:pt idx="88">
                  <c:v>54.384999999999998</c:v>
                </c:pt>
                <c:pt idx="89">
                  <c:v>52.478560000000002</c:v>
                </c:pt>
                <c:pt idx="90">
                  <c:v>47.476799999999997</c:v>
                </c:pt>
                <c:pt idx="91">
                  <c:v>43.734000000000002</c:v>
                </c:pt>
                <c:pt idx="92">
                  <c:v>41.476349999999996</c:v>
                </c:pt>
                <c:pt idx="93">
                  <c:v>37.678449999999998</c:v>
                </c:pt>
                <c:pt idx="94">
                  <c:v>35.465000000000003</c:v>
                </c:pt>
                <c:pt idx="95">
                  <c:v>33.674500000000002</c:v>
                </c:pt>
                <c:pt idx="96">
                  <c:v>31.57836</c:v>
                </c:pt>
                <c:pt idx="97">
                  <c:v>28.764530000000001</c:v>
                </c:pt>
                <c:pt idx="98">
                  <c:v>22.7864</c:v>
                </c:pt>
                <c:pt idx="99">
                  <c:v>20.768450000000001</c:v>
                </c:pt>
                <c:pt idx="100">
                  <c:v>17.537800000000001</c:v>
                </c:pt>
                <c:pt idx="101">
                  <c:v>16.678450000000002</c:v>
                </c:pt>
                <c:pt idx="102">
                  <c:v>15.1265</c:v>
                </c:pt>
                <c:pt idx="103">
                  <c:v>13.476834999999999</c:v>
                </c:pt>
                <c:pt idx="104">
                  <c:v>12.094200000000001</c:v>
                </c:pt>
                <c:pt idx="105">
                  <c:v>11.57846</c:v>
                </c:pt>
                <c:pt idx="106">
                  <c:v>10.786234</c:v>
                </c:pt>
                <c:pt idx="107">
                  <c:v>9.2786000000000008</c:v>
                </c:pt>
                <c:pt idx="108">
                  <c:v>8.3759999999999994</c:v>
                </c:pt>
                <c:pt idx="109">
                  <c:v>7.7632399999999997</c:v>
                </c:pt>
                <c:pt idx="110">
                  <c:v>6.7823000000000002</c:v>
                </c:pt>
                <c:pt idx="111">
                  <c:v>4.8230000000000004</c:v>
                </c:pt>
                <c:pt idx="112">
                  <c:v>1.823</c:v>
                </c:pt>
                <c:pt idx="113">
                  <c:v>3.4199999999999999E-3</c:v>
                </c:pt>
              </c:numCache>
            </c:numRef>
          </c:val>
          <c:smooth val="0"/>
          <c:extLst>
            <c:ext xmlns:c16="http://schemas.microsoft.com/office/drawing/2014/chart" uri="{C3380CC4-5D6E-409C-BE32-E72D297353CC}">
              <c16:uniqueId val="{00000002-7CAC-E741-B887-BD5DB629857C}"/>
            </c:ext>
          </c:extLst>
        </c:ser>
        <c:ser>
          <c:idx val="3"/>
          <c:order val="3"/>
          <c:tx>
            <c:strRef>
              <c:f>'Finger Meta'!$E$5</c:f>
              <c:strCache>
                <c:ptCount val="1"/>
                <c:pt idx="0">
                  <c:v>Veturo</c:v>
                </c:pt>
              </c:strCache>
            </c:strRef>
          </c:tx>
          <c:spPr>
            <a:ln w="31750" cap="rnd">
              <a:solidFill>
                <a:schemeClr val="accent4"/>
              </a:solidFill>
              <a:round/>
            </a:ln>
            <a:effectLst/>
          </c:spPr>
          <c:marker>
            <c:symbol val="none"/>
          </c:marker>
          <c:val>
            <c:numRef>
              <c:f>'Finger Meta'!$E$6:$E$119</c:f>
              <c:numCache>
                <c:formatCode>General</c:formatCode>
                <c:ptCount val="114"/>
                <c:pt idx="0">
                  <c:v>1.24E-3</c:v>
                </c:pt>
                <c:pt idx="1">
                  <c:v>0.98750000000000004</c:v>
                </c:pt>
                <c:pt idx="2">
                  <c:v>1.9823</c:v>
                </c:pt>
                <c:pt idx="3">
                  <c:v>2.85297</c:v>
                </c:pt>
                <c:pt idx="4">
                  <c:v>3.9285000000000001</c:v>
                </c:pt>
                <c:pt idx="5">
                  <c:v>4.8570000000000002</c:v>
                </c:pt>
                <c:pt idx="6">
                  <c:v>6.8792299999999997</c:v>
                </c:pt>
                <c:pt idx="7">
                  <c:v>7.2397999999999998</c:v>
                </c:pt>
                <c:pt idx="8">
                  <c:v>8.8345000000000002</c:v>
                </c:pt>
                <c:pt idx="9">
                  <c:v>9.8353999999999999</c:v>
                </c:pt>
                <c:pt idx="10">
                  <c:v>10.348750000000001</c:v>
                </c:pt>
                <c:pt idx="11">
                  <c:v>11.384969999999999</c:v>
                </c:pt>
                <c:pt idx="12">
                  <c:v>12.398457000000001</c:v>
                </c:pt>
                <c:pt idx="13">
                  <c:v>13.893750000000001</c:v>
                </c:pt>
                <c:pt idx="14">
                  <c:v>14.384</c:v>
                </c:pt>
                <c:pt idx="15">
                  <c:v>15.58</c:v>
                </c:pt>
                <c:pt idx="16">
                  <c:v>16.985399999999998</c:v>
                </c:pt>
                <c:pt idx="17">
                  <c:v>17.987500000000001</c:v>
                </c:pt>
                <c:pt idx="18">
                  <c:v>19.4358</c:v>
                </c:pt>
                <c:pt idx="19">
                  <c:v>22.597999999999999</c:v>
                </c:pt>
                <c:pt idx="20">
                  <c:v>25.538740000000001</c:v>
                </c:pt>
                <c:pt idx="21">
                  <c:v>28.453779999999998</c:v>
                </c:pt>
                <c:pt idx="22">
                  <c:v>31.589300000000001</c:v>
                </c:pt>
                <c:pt idx="23">
                  <c:v>35.389470000000003</c:v>
                </c:pt>
                <c:pt idx="24">
                  <c:v>36.85</c:v>
                </c:pt>
                <c:pt idx="25">
                  <c:v>37.875399999999999</c:v>
                </c:pt>
                <c:pt idx="26">
                  <c:v>39.384974999999997</c:v>
                </c:pt>
                <c:pt idx="27">
                  <c:v>43.589300000000001</c:v>
                </c:pt>
                <c:pt idx="28">
                  <c:v>44.834000000000003</c:v>
                </c:pt>
                <c:pt idx="29">
                  <c:v>47.65</c:v>
                </c:pt>
                <c:pt idx="30">
                  <c:v>48.586199999999998</c:v>
                </c:pt>
                <c:pt idx="31">
                  <c:v>49.859340000000003</c:v>
                </c:pt>
                <c:pt idx="32">
                  <c:v>51.895299999999999</c:v>
                </c:pt>
                <c:pt idx="33">
                  <c:v>52.895000000000003</c:v>
                </c:pt>
                <c:pt idx="34">
                  <c:v>53.982750000000003</c:v>
                </c:pt>
                <c:pt idx="35">
                  <c:v>55.985199999999999</c:v>
                </c:pt>
                <c:pt idx="36">
                  <c:v>56.859000000000002</c:v>
                </c:pt>
                <c:pt idx="37">
                  <c:v>57.893259999999998</c:v>
                </c:pt>
                <c:pt idx="38">
                  <c:v>58.895000000000003</c:v>
                </c:pt>
                <c:pt idx="39">
                  <c:v>60.984999999999999</c:v>
                </c:pt>
                <c:pt idx="40">
                  <c:v>61.897530000000003</c:v>
                </c:pt>
                <c:pt idx="41">
                  <c:v>62.834499999999998</c:v>
                </c:pt>
                <c:pt idx="42">
                  <c:v>63.985300000000002</c:v>
                </c:pt>
                <c:pt idx="43">
                  <c:v>64.892340000000004</c:v>
                </c:pt>
                <c:pt idx="44">
                  <c:v>65.836500000000001</c:v>
                </c:pt>
                <c:pt idx="45">
                  <c:v>66.823999999999998</c:v>
                </c:pt>
                <c:pt idx="46">
                  <c:v>68.768234000000007</c:v>
                </c:pt>
                <c:pt idx="47">
                  <c:v>69.278360000000006</c:v>
                </c:pt>
                <c:pt idx="48">
                  <c:v>71.874364999999997</c:v>
                </c:pt>
                <c:pt idx="49">
                  <c:v>72.578000000000003</c:v>
                </c:pt>
                <c:pt idx="50">
                  <c:v>74.874629999999996</c:v>
                </c:pt>
                <c:pt idx="51">
                  <c:v>75.723845999999995</c:v>
                </c:pt>
                <c:pt idx="52">
                  <c:v>78.984300000000005</c:v>
                </c:pt>
                <c:pt idx="53">
                  <c:v>79.874600000000001</c:v>
                </c:pt>
                <c:pt idx="54">
                  <c:v>80.983999999999995</c:v>
                </c:pt>
                <c:pt idx="55">
                  <c:v>81.486699999999999</c:v>
                </c:pt>
                <c:pt idx="56">
                  <c:v>83.234859999999998</c:v>
                </c:pt>
                <c:pt idx="57">
                  <c:v>85.786429999999996</c:v>
                </c:pt>
                <c:pt idx="58">
                  <c:v>86.384699999999995</c:v>
                </c:pt>
                <c:pt idx="59">
                  <c:v>86.984300000000005</c:v>
                </c:pt>
                <c:pt idx="60">
                  <c:v>87.016300000000001</c:v>
                </c:pt>
                <c:pt idx="61">
                  <c:v>87.984999999999999</c:v>
                </c:pt>
                <c:pt idx="62">
                  <c:v>88.017623</c:v>
                </c:pt>
                <c:pt idx="63">
                  <c:v>88.846999999999994</c:v>
                </c:pt>
                <c:pt idx="64">
                  <c:v>88.017623</c:v>
                </c:pt>
                <c:pt idx="65">
                  <c:v>87.984999999999999</c:v>
                </c:pt>
                <c:pt idx="66">
                  <c:v>87.016300000000001</c:v>
                </c:pt>
                <c:pt idx="67">
                  <c:v>86.984300000000005</c:v>
                </c:pt>
                <c:pt idx="68">
                  <c:v>86.384699999999995</c:v>
                </c:pt>
                <c:pt idx="69">
                  <c:v>85.786429999999996</c:v>
                </c:pt>
                <c:pt idx="70">
                  <c:v>83.234859999999998</c:v>
                </c:pt>
                <c:pt idx="71">
                  <c:v>81.486699999999999</c:v>
                </c:pt>
                <c:pt idx="72">
                  <c:v>80.983999999999995</c:v>
                </c:pt>
                <c:pt idx="73">
                  <c:v>79.874600000000001</c:v>
                </c:pt>
                <c:pt idx="74">
                  <c:v>78.984300000000005</c:v>
                </c:pt>
                <c:pt idx="75">
                  <c:v>75.723845999999995</c:v>
                </c:pt>
                <c:pt idx="76">
                  <c:v>74.874629999999996</c:v>
                </c:pt>
                <c:pt idx="77">
                  <c:v>72.578000000000003</c:v>
                </c:pt>
                <c:pt idx="78">
                  <c:v>71.874364999999997</c:v>
                </c:pt>
                <c:pt idx="79">
                  <c:v>69.278360000000006</c:v>
                </c:pt>
                <c:pt idx="80">
                  <c:v>68.768234000000007</c:v>
                </c:pt>
                <c:pt idx="81">
                  <c:v>66.823999999999998</c:v>
                </c:pt>
                <c:pt idx="82">
                  <c:v>64.892340000000004</c:v>
                </c:pt>
                <c:pt idx="83">
                  <c:v>63.985300000000002</c:v>
                </c:pt>
                <c:pt idx="84">
                  <c:v>61.897530000000003</c:v>
                </c:pt>
                <c:pt idx="85">
                  <c:v>60.984999999999999</c:v>
                </c:pt>
                <c:pt idx="86">
                  <c:v>58.895000000000003</c:v>
                </c:pt>
                <c:pt idx="87">
                  <c:v>57.893259999999998</c:v>
                </c:pt>
                <c:pt idx="88">
                  <c:v>56.859000000000002</c:v>
                </c:pt>
                <c:pt idx="89">
                  <c:v>55.985199999999999</c:v>
                </c:pt>
                <c:pt idx="90">
                  <c:v>52.895000000000003</c:v>
                </c:pt>
                <c:pt idx="91">
                  <c:v>49.859340000000003</c:v>
                </c:pt>
                <c:pt idx="92">
                  <c:v>48.586199999999998</c:v>
                </c:pt>
                <c:pt idx="93">
                  <c:v>44.834000000000003</c:v>
                </c:pt>
                <c:pt idx="94">
                  <c:v>43.589300000000001</c:v>
                </c:pt>
                <c:pt idx="95">
                  <c:v>39.384974999999997</c:v>
                </c:pt>
                <c:pt idx="96">
                  <c:v>37.875399999999999</c:v>
                </c:pt>
                <c:pt idx="97">
                  <c:v>36.85</c:v>
                </c:pt>
                <c:pt idx="98">
                  <c:v>31.589300000000001</c:v>
                </c:pt>
                <c:pt idx="99">
                  <c:v>28.453779999999998</c:v>
                </c:pt>
                <c:pt idx="100">
                  <c:v>25.538740000000001</c:v>
                </c:pt>
                <c:pt idx="101">
                  <c:v>22.597999999999999</c:v>
                </c:pt>
                <c:pt idx="102">
                  <c:v>17.987500000000001</c:v>
                </c:pt>
                <c:pt idx="103">
                  <c:v>15.58</c:v>
                </c:pt>
                <c:pt idx="104">
                  <c:v>13.893750000000001</c:v>
                </c:pt>
                <c:pt idx="105">
                  <c:v>12.398457000000001</c:v>
                </c:pt>
                <c:pt idx="106">
                  <c:v>11.384969999999999</c:v>
                </c:pt>
                <c:pt idx="107">
                  <c:v>10.348750000000001</c:v>
                </c:pt>
                <c:pt idx="108">
                  <c:v>9.8353999999999999</c:v>
                </c:pt>
                <c:pt idx="109">
                  <c:v>8.8345000000000002</c:v>
                </c:pt>
                <c:pt idx="110">
                  <c:v>7.2397999999999998</c:v>
                </c:pt>
                <c:pt idx="111">
                  <c:v>4.8570000000000002</c:v>
                </c:pt>
                <c:pt idx="112">
                  <c:v>1.9823</c:v>
                </c:pt>
                <c:pt idx="113">
                  <c:v>1.24E-3</c:v>
                </c:pt>
              </c:numCache>
            </c:numRef>
          </c:val>
          <c:smooth val="0"/>
          <c:extLst>
            <c:ext xmlns:c16="http://schemas.microsoft.com/office/drawing/2014/chart" uri="{C3380CC4-5D6E-409C-BE32-E72D297353CC}">
              <c16:uniqueId val="{00000003-7CAC-E741-B887-BD5DB629857C}"/>
            </c:ext>
          </c:extLst>
        </c:ser>
        <c:dLbls>
          <c:showLegendKey val="0"/>
          <c:showVal val="0"/>
          <c:showCatName val="0"/>
          <c:showSerName val="0"/>
          <c:showPercent val="0"/>
          <c:showBubbleSize val="0"/>
        </c:dLbls>
        <c:smooth val="0"/>
        <c:axId val="833461584"/>
        <c:axId val="833064880"/>
      </c:lineChart>
      <c:catAx>
        <c:axId val="833461584"/>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3064880"/>
        <c:crosses val="autoZero"/>
        <c:auto val="1"/>
        <c:lblAlgn val="ctr"/>
        <c:lblOffset val="100"/>
        <c:noMultiLvlLbl val="0"/>
      </c:catAx>
      <c:valAx>
        <c:axId val="833064880"/>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 90)</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3461584"/>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Finger Metacarpophalangeal Flexion/Extension (Left Hand)</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'Finger Meta'!$F$5</c:f>
              <c:strCache>
                <c:ptCount val="1"/>
                <c:pt idx="0">
                  <c:v>Control</c:v>
                </c:pt>
              </c:strCache>
            </c:strRef>
          </c:tx>
          <c:spPr>
            <a:ln w="31750" cap="rnd">
              <a:solidFill>
                <a:schemeClr val="accent1"/>
              </a:solidFill>
              <a:round/>
            </a:ln>
            <a:effectLst/>
          </c:spPr>
          <c:marker>
            <c:symbol val="none"/>
          </c:marker>
          <c:val>
            <c:numRef>
              <c:f>'Finger Meta'!$F$6:$F$119</c:f>
              <c:numCache>
                <c:formatCode>General</c:formatCode>
                <c:ptCount val="114"/>
                <c:pt idx="0">
                  <c:v>4.3779999999999999E-2</c:v>
                </c:pt>
                <c:pt idx="1">
                  <c:v>0.82740000000000002</c:v>
                </c:pt>
                <c:pt idx="2">
                  <c:v>1.0134000000000001</c:v>
                </c:pt>
                <c:pt idx="3">
                  <c:v>1.3784000000000001</c:v>
                </c:pt>
                <c:pt idx="4">
                  <c:v>2.3784000000000001</c:v>
                </c:pt>
                <c:pt idx="5">
                  <c:v>3.7357999999999998</c:v>
                </c:pt>
                <c:pt idx="6">
                  <c:v>4.7853000000000003</c:v>
                </c:pt>
                <c:pt idx="7">
                  <c:v>5.7347999999999999</c:v>
                </c:pt>
                <c:pt idx="8">
                  <c:v>7.7480000000000002</c:v>
                </c:pt>
                <c:pt idx="9">
                  <c:v>10.784000000000001</c:v>
                </c:pt>
                <c:pt idx="10">
                  <c:v>12.489000000000001</c:v>
                </c:pt>
                <c:pt idx="11">
                  <c:v>14.734</c:v>
                </c:pt>
                <c:pt idx="12">
                  <c:v>17.478000000000002</c:v>
                </c:pt>
                <c:pt idx="13">
                  <c:v>19.378399999999999</c:v>
                </c:pt>
                <c:pt idx="14">
                  <c:v>21.437799999999999</c:v>
                </c:pt>
                <c:pt idx="15">
                  <c:v>23.783000000000001</c:v>
                </c:pt>
                <c:pt idx="16">
                  <c:v>25.437000000000001</c:v>
                </c:pt>
                <c:pt idx="17">
                  <c:v>27.784199999999998</c:v>
                </c:pt>
                <c:pt idx="18">
                  <c:v>28.46</c:v>
                </c:pt>
                <c:pt idx="19">
                  <c:v>30.473800000000001</c:v>
                </c:pt>
                <c:pt idx="20">
                  <c:v>32.783999999999999</c:v>
                </c:pt>
                <c:pt idx="21">
                  <c:v>34.726399999999998</c:v>
                </c:pt>
                <c:pt idx="22">
                  <c:v>35.64</c:v>
                </c:pt>
                <c:pt idx="23">
                  <c:v>37.267299999999999</c:v>
                </c:pt>
                <c:pt idx="24">
                  <c:v>39.784999999999997</c:v>
                </c:pt>
                <c:pt idx="25">
                  <c:v>41.783499999999997</c:v>
                </c:pt>
                <c:pt idx="26">
                  <c:v>43.873399999999997</c:v>
                </c:pt>
                <c:pt idx="27">
                  <c:v>45.7834</c:v>
                </c:pt>
                <c:pt idx="28">
                  <c:v>46.843000000000004</c:v>
                </c:pt>
                <c:pt idx="29">
                  <c:v>47.741999999999997</c:v>
                </c:pt>
                <c:pt idx="30">
                  <c:v>48.673999999999999</c:v>
                </c:pt>
                <c:pt idx="31">
                  <c:v>50.783499999999997</c:v>
                </c:pt>
                <c:pt idx="32">
                  <c:v>51.738399999999999</c:v>
                </c:pt>
                <c:pt idx="33">
                  <c:v>52.875300000000003</c:v>
                </c:pt>
                <c:pt idx="34">
                  <c:v>53.784999999999997</c:v>
                </c:pt>
                <c:pt idx="35">
                  <c:v>55.783499999999997</c:v>
                </c:pt>
                <c:pt idx="36">
                  <c:v>56.863999999999997</c:v>
                </c:pt>
                <c:pt idx="37">
                  <c:v>57.3476</c:v>
                </c:pt>
                <c:pt idx="38">
                  <c:v>58.784999999999997</c:v>
                </c:pt>
                <c:pt idx="39">
                  <c:v>59.346699999999998</c:v>
                </c:pt>
                <c:pt idx="40">
                  <c:v>60.7346</c:v>
                </c:pt>
                <c:pt idx="41">
                  <c:v>61.587000000000003</c:v>
                </c:pt>
                <c:pt idx="42">
                  <c:v>64.478300000000004</c:v>
                </c:pt>
                <c:pt idx="43">
                  <c:v>65.437799999999996</c:v>
                </c:pt>
                <c:pt idx="44">
                  <c:v>66.437799999999996</c:v>
                </c:pt>
                <c:pt idx="45">
                  <c:v>67.467299999999994</c:v>
                </c:pt>
                <c:pt idx="46">
                  <c:v>69.763999999999996</c:v>
                </c:pt>
                <c:pt idx="47">
                  <c:v>70.634699999999995</c:v>
                </c:pt>
                <c:pt idx="48">
                  <c:v>71.378540000000001</c:v>
                </c:pt>
                <c:pt idx="49">
                  <c:v>72.874499999999998</c:v>
                </c:pt>
                <c:pt idx="50">
                  <c:v>74.873999999999995</c:v>
                </c:pt>
                <c:pt idx="51">
                  <c:v>75.873400000000004</c:v>
                </c:pt>
                <c:pt idx="52">
                  <c:v>76.84</c:v>
                </c:pt>
                <c:pt idx="53">
                  <c:v>77.234800000000007</c:v>
                </c:pt>
                <c:pt idx="54">
                  <c:v>79.872364000000005</c:v>
                </c:pt>
                <c:pt idx="55">
                  <c:v>80.7684</c:v>
                </c:pt>
                <c:pt idx="56">
                  <c:v>82.839500000000001</c:v>
                </c:pt>
                <c:pt idx="57">
                  <c:v>83.489750000000001</c:v>
                </c:pt>
                <c:pt idx="58">
                  <c:v>84.367540000000005</c:v>
                </c:pt>
                <c:pt idx="59">
                  <c:v>86.736239999999995</c:v>
                </c:pt>
                <c:pt idx="60">
                  <c:v>87.623754000000005</c:v>
                </c:pt>
                <c:pt idx="61">
                  <c:v>88.784599999999998</c:v>
                </c:pt>
                <c:pt idx="62">
                  <c:v>89.89734</c:v>
                </c:pt>
                <c:pt idx="63">
                  <c:v>90.189899999999994</c:v>
                </c:pt>
                <c:pt idx="64">
                  <c:v>89.89734</c:v>
                </c:pt>
                <c:pt idx="65">
                  <c:v>88.784599999999998</c:v>
                </c:pt>
                <c:pt idx="66">
                  <c:v>87.623754000000005</c:v>
                </c:pt>
                <c:pt idx="67">
                  <c:v>86.736239999999995</c:v>
                </c:pt>
                <c:pt idx="68">
                  <c:v>84.367540000000005</c:v>
                </c:pt>
                <c:pt idx="69">
                  <c:v>83.489750000000001</c:v>
                </c:pt>
                <c:pt idx="70">
                  <c:v>82.839500000000001</c:v>
                </c:pt>
                <c:pt idx="71">
                  <c:v>80.7684</c:v>
                </c:pt>
                <c:pt idx="72">
                  <c:v>79.872364000000005</c:v>
                </c:pt>
                <c:pt idx="73">
                  <c:v>77.234800000000007</c:v>
                </c:pt>
                <c:pt idx="74">
                  <c:v>76.84</c:v>
                </c:pt>
                <c:pt idx="75">
                  <c:v>75.873400000000004</c:v>
                </c:pt>
                <c:pt idx="76">
                  <c:v>74.873999999999995</c:v>
                </c:pt>
                <c:pt idx="77">
                  <c:v>72.874499999999998</c:v>
                </c:pt>
                <c:pt idx="78">
                  <c:v>71.378540000000001</c:v>
                </c:pt>
                <c:pt idx="79">
                  <c:v>70.634699999999995</c:v>
                </c:pt>
                <c:pt idx="80">
                  <c:v>69.763999999999996</c:v>
                </c:pt>
                <c:pt idx="81">
                  <c:v>67.467299999999994</c:v>
                </c:pt>
                <c:pt idx="82">
                  <c:v>65.437799999999996</c:v>
                </c:pt>
                <c:pt idx="83">
                  <c:v>64.478300000000004</c:v>
                </c:pt>
                <c:pt idx="84">
                  <c:v>60.7346</c:v>
                </c:pt>
                <c:pt idx="85">
                  <c:v>59.346699999999998</c:v>
                </c:pt>
                <c:pt idx="86">
                  <c:v>58.784999999999997</c:v>
                </c:pt>
                <c:pt idx="87">
                  <c:v>57.3476</c:v>
                </c:pt>
                <c:pt idx="88">
                  <c:v>56.863999999999997</c:v>
                </c:pt>
                <c:pt idx="89">
                  <c:v>55.783499999999997</c:v>
                </c:pt>
                <c:pt idx="90">
                  <c:v>52.875300000000003</c:v>
                </c:pt>
                <c:pt idx="91">
                  <c:v>50.783499999999997</c:v>
                </c:pt>
                <c:pt idx="92">
                  <c:v>48.673999999999999</c:v>
                </c:pt>
                <c:pt idx="93">
                  <c:v>46.843000000000004</c:v>
                </c:pt>
                <c:pt idx="94">
                  <c:v>45.7834</c:v>
                </c:pt>
                <c:pt idx="95">
                  <c:v>43.873399999999997</c:v>
                </c:pt>
                <c:pt idx="96">
                  <c:v>41.783499999999997</c:v>
                </c:pt>
                <c:pt idx="97">
                  <c:v>39.784999999999997</c:v>
                </c:pt>
                <c:pt idx="98">
                  <c:v>35.64</c:v>
                </c:pt>
                <c:pt idx="99">
                  <c:v>34.726399999999998</c:v>
                </c:pt>
                <c:pt idx="100">
                  <c:v>32.783999999999999</c:v>
                </c:pt>
                <c:pt idx="101">
                  <c:v>30.473800000000001</c:v>
                </c:pt>
                <c:pt idx="102">
                  <c:v>27.784199999999998</c:v>
                </c:pt>
                <c:pt idx="103">
                  <c:v>23.783000000000001</c:v>
                </c:pt>
                <c:pt idx="104">
                  <c:v>19.378399999999999</c:v>
                </c:pt>
                <c:pt idx="105">
                  <c:v>17.478000000000002</c:v>
                </c:pt>
                <c:pt idx="106">
                  <c:v>14.734</c:v>
                </c:pt>
                <c:pt idx="107">
                  <c:v>12.489000000000001</c:v>
                </c:pt>
                <c:pt idx="108">
                  <c:v>10.784000000000001</c:v>
                </c:pt>
                <c:pt idx="109">
                  <c:v>7.7480000000000002</c:v>
                </c:pt>
                <c:pt idx="110">
                  <c:v>5.7347999999999999</c:v>
                </c:pt>
                <c:pt idx="111">
                  <c:v>3.7357999999999998</c:v>
                </c:pt>
                <c:pt idx="112">
                  <c:v>1.0134000000000001</c:v>
                </c:pt>
                <c:pt idx="113">
                  <c:v>4.3779999999999999E-2</c:v>
                </c:pt>
              </c:numCache>
            </c:numRef>
          </c:val>
          <c:smooth val="0"/>
          <c:extLst>
            <c:ext xmlns:c16="http://schemas.microsoft.com/office/drawing/2014/chart" uri="{C3380CC4-5D6E-409C-BE32-E72D297353CC}">
              <c16:uniqueId val="{00000000-CF9B-F84A-B365-8DE06B630A02}"/>
            </c:ext>
          </c:extLst>
        </c:ser>
        <c:ser>
          <c:idx val="1"/>
          <c:order val="1"/>
          <c:tx>
            <c:strRef>
              <c:f>'Finger Meta'!$G$5</c:f>
              <c:strCache>
                <c:ptCount val="1"/>
                <c:pt idx="0">
                  <c:v>Placebo</c:v>
                </c:pt>
              </c:strCache>
            </c:strRef>
          </c:tx>
          <c:spPr>
            <a:ln w="31750" cap="rnd">
              <a:solidFill>
                <a:schemeClr val="accent2"/>
              </a:solidFill>
              <a:round/>
            </a:ln>
            <a:effectLst/>
          </c:spPr>
          <c:marker>
            <c:symbol val="none"/>
          </c:marker>
          <c:val>
            <c:numRef>
              <c:f>'Finger Meta'!$G$6:$G$119</c:f>
              <c:numCache>
                <c:formatCode>General</c:formatCode>
                <c:ptCount val="114"/>
                <c:pt idx="0">
                  <c:v>0.34699999999999998</c:v>
                </c:pt>
                <c:pt idx="1">
                  <c:v>1.758</c:v>
                </c:pt>
                <c:pt idx="2">
                  <c:v>2.7850000000000001</c:v>
                </c:pt>
                <c:pt idx="3">
                  <c:v>3.7850000000000001</c:v>
                </c:pt>
                <c:pt idx="4">
                  <c:v>4.7347999999999999</c:v>
                </c:pt>
                <c:pt idx="5">
                  <c:v>5.7640000000000002</c:v>
                </c:pt>
                <c:pt idx="6">
                  <c:v>8.7462999999999997</c:v>
                </c:pt>
                <c:pt idx="7">
                  <c:v>10.37</c:v>
                </c:pt>
                <c:pt idx="8">
                  <c:v>13.7835</c:v>
                </c:pt>
                <c:pt idx="9">
                  <c:v>16.436</c:v>
                </c:pt>
                <c:pt idx="10">
                  <c:v>19.357600000000001</c:v>
                </c:pt>
                <c:pt idx="11">
                  <c:v>20.567</c:v>
                </c:pt>
                <c:pt idx="12">
                  <c:v>21.537800000000001</c:v>
                </c:pt>
                <c:pt idx="13">
                  <c:v>22.785</c:v>
                </c:pt>
                <c:pt idx="14">
                  <c:v>24.537600000000001</c:v>
                </c:pt>
                <c:pt idx="15">
                  <c:v>26.7364</c:v>
                </c:pt>
                <c:pt idx="16">
                  <c:v>28.7835</c:v>
                </c:pt>
                <c:pt idx="17">
                  <c:v>30.853000000000002</c:v>
                </c:pt>
                <c:pt idx="18">
                  <c:v>31.75</c:v>
                </c:pt>
                <c:pt idx="19">
                  <c:v>33.478000000000002</c:v>
                </c:pt>
                <c:pt idx="20">
                  <c:v>35.47</c:v>
                </c:pt>
                <c:pt idx="21">
                  <c:v>36.743000000000002</c:v>
                </c:pt>
                <c:pt idx="22">
                  <c:v>37.784300000000002</c:v>
                </c:pt>
                <c:pt idx="23">
                  <c:v>39.47</c:v>
                </c:pt>
                <c:pt idx="24">
                  <c:v>40.728400000000001</c:v>
                </c:pt>
                <c:pt idx="25">
                  <c:v>41.488999999999997</c:v>
                </c:pt>
                <c:pt idx="26">
                  <c:v>42.478000000000002</c:v>
                </c:pt>
                <c:pt idx="27">
                  <c:v>43.487299999999998</c:v>
                </c:pt>
                <c:pt idx="28">
                  <c:v>44.781999999999996</c:v>
                </c:pt>
                <c:pt idx="29">
                  <c:v>45.782299999999999</c:v>
                </c:pt>
                <c:pt idx="30">
                  <c:v>46.2378</c:v>
                </c:pt>
                <c:pt idx="31">
                  <c:v>47.326999999999998</c:v>
                </c:pt>
                <c:pt idx="32">
                  <c:v>48.627400000000002</c:v>
                </c:pt>
                <c:pt idx="33">
                  <c:v>49.277999999999999</c:v>
                </c:pt>
                <c:pt idx="34">
                  <c:v>50.278300000000002</c:v>
                </c:pt>
                <c:pt idx="35">
                  <c:v>52.439869999999999</c:v>
                </c:pt>
                <c:pt idx="36">
                  <c:v>53.274000000000001</c:v>
                </c:pt>
                <c:pt idx="37">
                  <c:v>54.378</c:v>
                </c:pt>
                <c:pt idx="38">
                  <c:v>55.277999999999999</c:v>
                </c:pt>
                <c:pt idx="39">
                  <c:v>56.84</c:v>
                </c:pt>
                <c:pt idx="40">
                  <c:v>57.278399999999998</c:v>
                </c:pt>
                <c:pt idx="41">
                  <c:v>58.7834</c:v>
                </c:pt>
                <c:pt idx="42">
                  <c:v>59.671999999999997</c:v>
                </c:pt>
                <c:pt idx="43">
                  <c:v>60.7834</c:v>
                </c:pt>
                <c:pt idx="44">
                  <c:v>62.378500000000003</c:v>
                </c:pt>
                <c:pt idx="45">
                  <c:v>63.747999999999998</c:v>
                </c:pt>
                <c:pt idx="46">
                  <c:v>64.748000000000005</c:v>
                </c:pt>
                <c:pt idx="47">
                  <c:v>65.466999999999999</c:v>
                </c:pt>
                <c:pt idx="48">
                  <c:v>67.466999999999999</c:v>
                </c:pt>
                <c:pt idx="49">
                  <c:v>68.78</c:v>
                </c:pt>
                <c:pt idx="50">
                  <c:v>70.466999999999999</c:v>
                </c:pt>
                <c:pt idx="51">
                  <c:v>71.376000000000005</c:v>
                </c:pt>
                <c:pt idx="52">
                  <c:v>73.245999999999995</c:v>
                </c:pt>
                <c:pt idx="53">
                  <c:v>75.783000000000001</c:v>
                </c:pt>
                <c:pt idx="54">
                  <c:v>77.673400000000001</c:v>
                </c:pt>
                <c:pt idx="55">
                  <c:v>78.734800000000007</c:v>
                </c:pt>
                <c:pt idx="56">
                  <c:v>79.437799999999996</c:v>
                </c:pt>
                <c:pt idx="57">
                  <c:v>80.436999999999998</c:v>
                </c:pt>
                <c:pt idx="58">
                  <c:v>81.357799999999997</c:v>
                </c:pt>
                <c:pt idx="59">
                  <c:v>82.573800000000006</c:v>
                </c:pt>
                <c:pt idx="60">
                  <c:v>83.745999999999995</c:v>
                </c:pt>
                <c:pt idx="61">
                  <c:v>84.278000000000006</c:v>
                </c:pt>
                <c:pt idx="62">
                  <c:v>85.346999999999994</c:v>
                </c:pt>
                <c:pt idx="63">
                  <c:v>86.3459</c:v>
                </c:pt>
                <c:pt idx="64">
                  <c:v>85.346999999999994</c:v>
                </c:pt>
                <c:pt idx="65">
                  <c:v>84.278000000000006</c:v>
                </c:pt>
                <c:pt idx="66">
                  <c:v>83.745999999999995</c:v>
                </c:pt>
                <c:pt idx="67">
                  <c:v>82.573800000000006</c:v>
                </c:pt>
                <c:pt idx="68">
                  <c:v>81.357799999999997</c:v>
                </c:pt>
                <c:pt idx="69">
                  <c:v>80.436999999999998</c:v>
                </c:pt>
                <c:pt idx="70">
                  <c:v>79.437799999999996</c:v>
                </c:pt>
                <c:pt idx="71">
                  <c:v>78.734800000000007</c:v>
                </c:pt>
                <c:pt idx="72">
                  <c:v>77.673400000000001</c:v>
                </c:pt>
                <c:pt idx="73">
                  <c:v>75.783000000000001</c:v>
                </c:pt>
                <c:pt idx="74">
                  <c:v>73.245999999999995</c:v>
                </c:pt>
                <c:pt idx="75">
                  <c:v>71.376000000000005</c:v>
                </c:pt>
                <c:pt idx="76">
                  <c:v>70.466999999999999</c:v>
                </c:pt>
                <c:pt idx="77">
                  <c:v>68.78</c:v>
                </c:pt>
                <c:pt idx="78">
                  <c:v>67.466999999999999</c:v>
                </c:pt>
                <c:pt idx="79">
                  <c:v>65.466999999999999</c:v>
                </c:pt>
                <c:pt idx="80">
                  <c:v>64.748000000000005</c:v>
                </c:pt>
                <c:pt idx="81">
                  <c:v>63.747999999999998</c:v>
                </c:pt>
                <c:pt idx="82">
                  <c:v>60.7834</c:v>
                </c:pt>
                <c:pt idx="83">
                  <c:v>59.671999999999997</c:v>
                </c:pt>
                <c:pt idx="84">
                  <c:v>57.278399999999998</c:v>
                </c:pt>
                <c:pt idx="85">
                  <c:v>56.84</c:v>
                </c:pt>
                <c:pt idx="86">
                  <c:v>55.277999999999999</c:v>
                </c:pt>
                <c:pt idx="87">
                  <c:v>54.378</c:v>
                </c:pt>
                <c:pt idx="88">
                  <c:v>53.274000000000001</c:v>
                </c:pt>
                <c:pt idx="89">
                  <c:v>52.439869999999999</c:v>
                </c:pt>
                <c:pt idx="90">
                  <c:v>49.277999999999999</c:v>
                </c:pt>
                <c:pt idx="91">
                  <c:v>47.326999999999998</c:v>
                </c:pt>
                <c:pt idx="92">
                  <c:v>46.2378</c:v>
                </c:pt>
                <c:pt idx="93">
                  <c:v>44.781999999999996</c:v>
                </c:pt>
                <c:pt idx="94">
                  <c:v>43.487299999999998</c:v>
                </c:pt>
                <c:pt idx="95">
                  <c:v>42.478000000000002</c:v>
                </c:pt>
                <c:pt idx="96">
                  <c:v>41.488999999999997</c:v>
                </c:pt>
                <c:pt idx="97">
                  <c:v>40.728400000000001</c:v>
                </c:pt>
                <c:pt idx="98">
                  <c:v>37.784300000000002</c:v>
                </c:pt>
                <c:pt idx="99">
                  <c:v>36.743000000000002</c:v>
                </c:pt>
                <c:pt idx="100">
                  <c:v>35.47</c:v>
                </c:pt>
                <c:pt idx="101">
                  <c:v>33.478000000000002</c:v>
                </c:pt>
                <c:pt idx="102">
                  <c:v>30.853000000000002</c:v>
                </c:pt>
                <c:pt idx="103">
                  <c:v>26.7364</c:v>
                </c:pt>
                <c:pt idx="104">
                  <c:v>22.785</c:v>
                </c:pt>
                <c:pt idx="105">
                  <c:v>21.537800000000001</c:v>
                </c:pt>
                <c:pt idx="106">
                  <c:v>20.567</c:v>
                </c:pt>
                <c:pt idx="107">
                  <c:v>19.357600000000001</c:v>
                </c:pt>
                <c:pt idx="108">
                  <c:v>16.436</c:v>
                </c:pt>
                <c:pt idx="109">
                  <c:v>13.7835</c:v>
                </c:pt>
                <c:pt idx="110">
                  <c:v>10.37</c:v>
                </c:pt>
                <c:pt idx="111">
                  <c:v>5.7640000000000002</c:v>
                </c:pt>
                <c:pt idx="112">
                  <c:v>2.7850000000000001</c:v>
                </c:pt>
                <c:pt idx="113">
                  <c:v>0.34699999999999998</c:v>
                </c:pt>
              </c:numCache>
            </c:numRef>
          </c:val>
          <c:smooth val="0"/>
          <c:extLst>
            <c:ext xmlns:c16="http://schemas.microsoft.com/office/drawing/2014/chart" uri="{C3380CC4-5D6E-409C-BE32-E72D297353CC}">
              <c16:uniqueId val="{00000001-CF9B-F84A-B365-8DE06B630A02}"/>
            </c:ext>
          </c:extLst>
        </c:ser>
        <c:ser>
          <c:idx val="2"/>
          <c:order val="2"/>
          <c:tx>
            <c:strRef>
              <c:f>'Finger Meta'!$H$5</c:f>
              <c:strCache>
                <c:ptCount val="1"/>
                <c:pt idx="0">
                  <c:v>IMAK</c:v>
                </c:pt>
              </c:strCache>
            </c:strRef>
          </c:tx>
          <c:spPr>
            <a:ln w="31750" cap="rnd">
              <a:solidFill>
                <a:schemeClr val="accent3"/>
              </a:solidFill>
              <a:round/>
            </a:ln>
            <a:effectLst/>
          </c:spPr>
          <c:marker>
            <c:symbol val="none"/>
          </c:marker>
          <c:val>
            <c:numRef>
              <c:f>'Finger Meta'!$H$6:$H$119</c:f>
              <c:numCache>
                <c:formatCode>General</c:formatCode>
                <c:ptCount val="114"/>
                <c:pt idx="0">
                  <c:v>0.78420000000000001</c:v>
                </c:pt>
                <c:pt idx="1">
                  <c:v>2.4782999999999999</c:v>
                </c:pt>
                <c:pt idx="2">
                  <c:v>5.8642000000000003</c:v>
                </c:pt>
                <c:pt idx="3">
                  <c:v>6.7229999999999999</c:v>
                </c:pt>
                <c:pt idx="4">
                  <c:v>7.24</c:v>
                </c:pt>
                <c:pt idx="5">
                  <c:v>8.6720000000000006</c:v>
                </c:pt>
                <c:pt idx="6">
                  <c:v>9.2780000000000005</c:v>
                </c:pt>
                <c:pt idx="7">
                  <c:v>10.8247</c:v>
                </c:pt>
                <c:pt idx="8">
                  <c:v>11.374000000000001</c:v>
                </c:pt>
                <c:pt idx="9">
                  <c:v>12.348699999999999</c:v>
                </c:pt>
                <c:pt idx="10">
                  <c:v>13.537800000000001</c:v>
                </c:pt>
                <c:pt idx="11">
                  <c:v>14.347</c:v>
                </c:pt>
                <c:pt idx="12">
                  <c:v>15.2874</c:v>
                </c:pt>
                <c:pt idx="13">
                  <c:v>18.378</c:v>
                </c:pt>
                <c:pt idx="14">
                  <c:v>20.478300000000001</c:v>
                </c:pt>
                <c:pt idx="15">
                  <c:v>22.577999999999999</c:v>
                </c:pt>
                <c:pt idx="16">
                  <c:v>23.735800000000001</c:v>
                </c:pt>
                <c:pt idx="17">
                  <c:v>24.7835</c:v>
                </c:pt>
                <c:pt idx="18">
                  <c:v>25.378</c:v>
                </c:pt>
                <c:pt idx="19">
                  <c:v>26.478000000000002</c:v>
                </c:pt>
                <c:pt idx="20">
                  <c:v>27.478000000000002</c:v>
                </c:pt>
                <c:pt idx="21">
                  <c:v>28.783999999999999</c:v>
                </c:pt>
                <c:pt idx="22">
                  <c:v>29.784300000000002</c:v>
                </c:pt>
                <c:pt idx="23">
                  <c:v>30.37</c:v>
                </c:pt>
                <c:pt idx="24">
                  <c:v>31.478000000000002</c:v>
                </c:pt>
                <c:pt idx="25">
                  <c:v>34.472000000000001</c:v>
                </c:pt>
                <c:pt idx="26">
                  <c:v>36.427999999999997</c:v>
                </c:pt>
                <c:pt idx="27">
                  <c:v>38.478000000000002</c:v>
                </c:pt>
                <c:pt idx="28">
                  <c:v>40.735799999999998</c:v>
                </c:pt>
                <c:pt idx="29">
                  <c:v>41.478000000000002</c:v>
                </c:pt>
                <c:pt idx="30">
                  <c:v>44.724800000000002</c:v>
                </c:pt>
                <c:pt idx="31">
                  <c:v>46.42</c:v>
                </c:pt>
                <c:pt idx="32">
                  <c:v>48.743000000000002</c:v>
                </c:pt>
                <c:pt idx="33">
                  <c:v>50.892470000000003</c:v>
                </c:pt>
                <c:pt idx="34">
                  <c:v>51.436999999999998</c:v>
                </c:pt>
                <c:pt idx="35">
                  <c:v>53.848999999999997</c:v>
                </c:pt>
                <c:pt idx="36">
                  <c:v>54.747999999999998</c:v>
                </c:pt>
                <c:pt idx="37">
                  <c:v>55.747999999999998</c:v>
                </c:pt>
                <c:pt idx="38">
                  <c:v>57.278399999999998</c:v>
                </c:pt>
                <c:pt idx="39">
                  <c:v>59.478000000000002</c:v>
                </c:pt>
                <c:pt idx="40">
                  <c:v>60.741999999999997</c:v>
                </c:pt>
                <c:pt idx="41">
                  <c:v>62.478000000000002</c:v>
                </c:pt>
                <c:pt idx="42">
                  <c:v>64.862399999999994</c:v>
                </c:pt>
                <c:pt idx="43">
                  <c:v>65.247799999999998</c:v>
                </c:pt>
                <c:pt idx="44">
                  <c:v>66.874200000000002</c:v>
                </c:pt>
                <c:pt idx="45">
                  <c:v>67.262</c:v>
                </c:pt>
                <c:pt idx="46">
                  <c:v>68.287400000000005</c:v>
                </c:pt>
                <c:pt idx="47">
                  <c:v>69.724000000000004</c:v>
                </c:pt>
                <c:pt idx="48">
                  <c:v>70.782399999999996</c:v>
                </c:pt>
                <c:pt idx="49">
                  <c:v>72.437799999999996</c:v>
                </c:pt>
                <c:pt idx="50">
                  <c:v>74.266999999999996</c:v>
                </c:pt>
                <c:pt idx="51">
                  <c:v>75.478200000000001</c:v>
                </c:pt>
                <c:pt idx="52">
                  <c:v>76.623999999999995</c:v>
                </c:pt>
                <c:pt idx="53">
                  <c:v>77.275999999999996</c:v>
                </c:pt>
                <c:pt idx="54">
                  <c:v>78.7483</c:v>
                </c:pt>
                <c:pt idx="55">
                  <c:v>79.466999999999999</c:v>
                </c:pt>
                <c:pt idx="56">
                  <c:v>80.634</c:v>
                </c:pt>
                <c:pt idx="57">
                  <c:v>81.754000000000005</c:v>
                </c:pt>
                <c:pt idx="58">
                  <c:v>82.748000000000005</c:v>
                </c:pt>
                <c:pt idx="59">
                  <c:v>83.783000000000001</c:v>
                </c:pt>
                <c:pt idx="60">
                  <c:v>84.782399999999996</c:v>
                </c:pt>
                <c:pt idx="61">
                  <c:v>85.724000000000004</c:v>
                </c:pt>
                <c:pt idx="62">
                  <c:v>86.347800000000007</c:v>
                </c:pt>
                <c:pt idx="63">
                  <c:v>87.542699999999996</c:v>
                </c:pt>
                <c:pt idx="64">
                  <c:v>86.347800000000007</c:v>
                </c:pt>
                <c:pt idx="65">
                  <c:v>85.724000000000004</c:v>
                </c:pt>
                <c:pt idx="66">
                  <c:v>84.782399999999996</c:v>
                </c:pt>
                <c:pt idx="67">
                  <c:v>83.783000000000001</c:v>
                </c:pt>
                <c:pt idx="68">
                  <c:v>82.748000000000005</c:v>
                </c:pt>
                <c:pt idx="69">
                  <c:v>81.754000000000005</c:v>
                </c:pt>
                <c:pt idx="70">
                  <c:v>80.634</c:v>
                </c:pt>
                <c:pt idx="71">
                  <c:v>79.466999999999999</c:v>
                </c:pt>
                <c:pt idx="72">
                  <c:v>78.7483</c:v>
                </c:pt>
                <c:pt idx="73">
                  <c:v>77.275999999999996</c:v>
                </c:pt>
                <c:pt idx="74">
                  <c:v>76.623999999999995</c:v>
                </c:pt>
                <c:pt idx="75">
                  <c:v>75.478200000000001</c:v>
                </c:pt>
                <c:pt idx="76">
                  <c:v>74.266999999999996</c:v>
                </c:pt>
                <c:pt idx="77">
                  <c:v>72.437799999999996</c:v>
                </c:pt>
                <c:pt idx="78">
                  <c:v>70.782399999999996</c:v>
                </c:pt>
                <c:pt idx="79">
                  <c:v>69.724000000000004</c:v>
                </c:pt>
                <c:pt idx="80">
                  <c:v>68.287400000000005</c:v>
                </c:pt>
                <c:pt idx="81">
                  <c:v>67.262</c:v>
                </c:pt>
                <c:pt idx="82">
                  <c:v>65.247799999999998</c:v>
                </c:pt>
                <c:pt idx="83">
                  <c:v>64.862399999999994</c:v>
                </c:pt>
                <c:pt idx="84">
                  <c:v>60.741999999999997</c:v>
                </c:pt>
                <c:pt idx="85">
                  <c:v>59.478000000000002</c:v>
                </c:pt>
                <c:pt idx="86">
                  <c:v>57.278399999999998</c:v>
                </c:pt>
                <c:pt idx="87">
                  <c:v>55.747999999999998</c:v>
                </c:pt>
                <c:pt idx="88">
                  <c:v>54.747999999999998</c:v>
                </c:pt>
                <c:pt idx="89">
                  <c:v>53.848999999999997</c:v>
                </c:pt>
                <c:pt idx="90">
                  <c:v>50.892470000000003</c:v>
                </c:pt>
                <c:pt idx="91">
                  <c:v>46.42</c:v>
                </c:pt>
                <c:pt idx="92">
                  <c:v>44.724800000000002</c:v>
                </c:pt>
                <c:pt idx="93">
                  <c:v>40.735799999999998</c:v>
                </c:pt>
                <c:pt idx="94">
                  <c:v>38.478000000000002</c:v>
                </c:pt>
                <c:pt idx="95">
                  <c:v>36.427999999999997</c:v>
                </c:pt>
                <c:pt idx="96">
                  <c:v>34.472000000000001</c:v>
                </c:pt>
                <c:pt idx="97">
                  <c:v>31.478000000000002</c:v>
                </c:pt>
                <c:pt idx="98">
                  <c:v>29.784300000000002</c:v>
                </c:pt>
                <c:pt idx="99">
                  <c:v>28.783999999999999</c:v>
                </c:pt>
                <c:pt idx="100">
                  <c:v>27.478000000000002</c:v>
                </c:pt>
                <c:pt idx="101">
                  <c:v>26.478000000000002</c:v>
                </c:pt>
                <c:pt idx="102">
                  <c:v>24.7835</c:v>
                </c:pt>
                <c:pt idx="103">
                  <c:v>22.577999999999999</c:v>
                </c:pt>
                <c:pt idx="104">
                  <c:v>18.378</c:v>
                </c:pt>
                <c:pt idx="105">
                  <c:v>15.2874</c:v>
                </c:pt>
                <c:pt idx="106">
                  <c:v>14.347</c:v>
                </c:pt>
                <c:pt idx="107">
                  <c:v>13.537800000000001</c:v>
                </c:pt>
                <c:pt idx="108">
                  <c:v>12.348699999999999</c:v>
                </c:pt>
                <c:pt idx="109">
                  <c:v>11.374000000000001</c:v>
                </c:pt>
                <c:pt idx="110">
                  <c:v>10.8247</c:v>
                </c:pt>
                <c:pt idx="111">
                  <c:v>8.6720000000000006</c:v>
                </c:pt>
                <c:pt idx="112">
                  <c:v>5.8642000000000003</c:v>
                </c:pt>
                <c:pt idx="113">
                  <c:v>0.78420000000000001</c:v>
                </c:pt>
              </c:numCache>
            </c:numRef>
          </c:val>
          <c:smooth val="0"/>
          <c:extLst>
            <c:ext xmlns:c16="http://schemas.microsoft.com/office/drawing/2014/chart" uri="{C3380CC4-5D6E-409C-BE32-E72D297353CC}">
              <c16:uniqueId val="{00000002-CF9B-F84A-B365-8DE06B630A02}"/>
            </c:ext>
          </c:extLst>
        </c:ser>
        <c:ser>
          <c:idx val="3"/>
          <c:order val="3"/>
          <c:tx>
            <c:strRef>
              <c:f>'Finger Meta'!$I$5</c:f>
              <c:strCache>
                <c:ptCount val="1"/>
                <c:pt idx="0">
                  <c:v>Veturo</c:v>
                </c:pt>
              </c:strCache>
            </c:strRef>
          </c:tx>
          <c:spPr>
            <a:ln w="31750" cap="rnd">
              <a:solidFill>
                <a:schemeClr val="accent4"/>
              </a:solidFill>
              <a:round/>
            </a:ln>
            <a:effectLst/>
          </c:spPr>
          <c:marker>
            <c:symbol val="none"/>
          </c:marker>
          <c:val>
            <c:numRef>
              <c:f>'Finger Meta'!$I$6:$I$119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16.001300000000001</c:v>
                </c:pt>
                <c:pt idx="17">
                  <c:v>17.239000000000001</c:v>
                </c:pt>
                <c:pt idx="18">
                  <c:v>19.52</c:v>
                </c:pt>
                <c:pt idx="19">
                  <c:v>20.123000000000001</c:v>
                </c:pt>
                <c:pt idx="20">
                  <c:v>22.125599999999999</c:v>
                </c:pt>
                <c:pt idx="21">
                  <c:v>24.8706</c:v>
                </c:pt>
                <c:pt idx="22">
                  <c:v>26.382100000000001</c:v>
                </c:pt>
                <c:pt idx="23">
                  <c:v>27.9284</c:v>
                </c:pt>
                <c:pt idx="24">
                  <c:v>28.709900000000001</c:v>
                </c:pt>
                <c:pt idx="25">
                  <c:v>30.810300000000002</c:v>
                </c:pt>
                <c:pt idx="26">
                  <c:v>31.924700000000001</c:v>
                </c:pt>
                <c:pt idx="27">
                  <c:v>32.7042</c:v>
                </c:pt>
                <c:pt idx="28">
                  <c:v>34.104199999999999</c:v>
                </c:pt>
                <c:pt idx="29">
                  <c:v>35.040100000000002</c:v>
                </c:pt>
                <c:pt idx="30">
                  <c:v>36.903700000000001</c:v>
                </c:pt>
                <c:pt idx="31">
                  <c:v>39.000700000000002</c:v>
                </c:pt>
                <c:pt idx="32">
                  <c:v>40.887300000000003</c:v>
                </c:pt>
                <c:pt idx="33">
                  <c:v>42.121099999999998</c:v>
                </c:pt>
                <c:pt idx="34">
                  <c:v>43.979300000000002</c:v>
                </c:pt>
                <c:pt idx="35">
                  <c:v>45.127299999999998</c:v>
                </c:pt>
                <c:pt idx="36">
                  <c:v>47.120399999999997</c:v>
                </c:pt>
                <c:pt idx="37">
                  <c:v>48.872399999999999</c:v>
                </c:pt>
                <c:pt idx="38">
                  <c:v>50.921700000000001</c:v>
                </c:pt>
                <c:pt idx="39">
                  <c:v>52.007399999999997</c:v>
                </c:pt>
                <c:pt idx="40">
                  <c:v>54.9251</c:v>
                </c:pt>
                <c:pt idx="41">
                  <c:v>56.152200000000001</c:v>
                </c:pt>
                <c:pt idx="42">
                  <c:v>57.683399999999999</c:v>
                </c:pt>
                <c:pt idx="43">
                  <c:v>58.4452</c:v>
                </c:pt>
                <c:pt idx="44">
                  <c:v>59.891100000000002</c:v>
                </c:pt>
                <c:pt idx="45">
                  <c:v>61.892600000000002</c:v>
                </c:pt>
                <c:pt idx="46">
                  <c:v>63.100299999999997</c:v>
                </c:pt>
                <c:pt idx="47">
                  <c:v>64.921700000000001</c:v>
                </c:pt>
                <c:pt idx="48">
                  <c:v>66.283199999999994</c:v>
                </c:pt>
                <c:pt idx="49">
                  <c:v>67.996899999999997</c:v>
                </c:pt>
                <c:pt idx="50">
                  <c:v>70.193100000000001</c:v>
                </c:pt>
                <c:pt idx="51">
                  <c:v>72.559200000000004</c:v>
                </c:pt>
                <c:pt idx="52">
                  <c:v>74.194199999999995</c:v>
                </c:pt>
                <c:pt idx="53">
                  <c:v>75.901300000000006</c:v>
                </c:pt>
                <c:pt idx="54">
                  <c:v>78.124799999999993</c:v>
                </c:pt>
                <c:pt idx="55">
                  <c:v>80.134600000000006</c:v>
                </c:pt>
                <c:pt idx="56">
                  <c:v>81.789199999999994</c:v>
                </c:pt>
                <c:pt idx="57">
                  <c:v>82.937399999999997</c:v>
                </c:pt>
                <c:pt idx="58">
                  <c:v>84.5227</c:v>
                </c:pt>
                <c:pt idx="59">
                  <c:v>85.123900000000006</c:v>
                </c:pt>
                <c:pt idx="60">
                  <c:v>86.532899999999998</c:v>
                </c:pt>
                <c:pt idx="61">
                  <c:v>87.001499999999993</c:v>
                </c:pt>
                <c:pt idx="62">
                  <c:v>87.924800000000005</c:v>
                </c:pt>
                <c:pt idx="63">
                  <c:v>89.144099999999995</c:v>
                </c:pt>
                <c:pt idx="64">
                  <c:v>87.924800000000005</c:v>
                </c:pt>
                <c:pt idx="65">
                  <c:v>87.001499999999993</c:v>
                </c:pt>
                <c:pt idx="66">
                  <c:v>86.532899999999998</c:v>
                </c:pt>
                <c:pt idx="67">
                  <c:v>85.123900000000006</c:v>
                </c:pt>
                <c:pt idx="68">
                  <c:v>84.5227</c:v>
                </c:pt>
                <c:pt idx="69">
                  <c:v>82.937399999999997</c:v>
                </c:pt>
                <c:pt idx="70">
                  <c:v>81.789199999999994</c:v>
                </c:pt>
                <c:pt idx="71">
                  <c:v>80.134600000000006</c:v>
                </c:pt>
                <c:pt idx="72">
                  <c:v>78.124799999999993</c:v>
                </c:pt>
                <c:pt idx="73">
                  <c:v>75.901300000000006</c:v>
                </c:pt>
                <c:pt idx="74">
                  <c:v>74.194199999999995</c:v>
                </c:pt>
                <c:pt idx="75">
                  <c:v>72.559200000000004</c:v>
                </c:pt>
                <c:pt idx="76">
                  <c:v>70.193100000000001</c:v>
                </c:pt>
                <c:pt idx="77">
                  <c:v>67.996899999999997</c:v>
                </c:pt>
                <c:pt idx="78">
                  <c:v>66.283199999999994</c:v>
                </c:pt>
                <c:pt idx="79">
                  <c:v>64.921700000000001</c:v>
                </c:pt>
                <c:pt idx="80">
                  <c:v>63.100299999999997</c:v>
                </c:pt>
                <c:pt idx="81">
                  <c:v>61.892600000000002</c:v>
                </c:pt>
                <c:pt idx="82">
                  <c:v>58.4452</c:v>
                </c:pt>
                <c:pt idx="83">
                  <c:v>57.683399999999999</c:v>
                </c:pt>
                <c:pt idx="84">
                  <c:v>54.9251</c:v>
                </c:pt>
                <c:pt idx="85">
                  <c:v>52.007399999999997</c:v>
                </c:pt>
                <c:pt idx="86">
                  <c:v>50.921700000000001</c:v>
                </c:pt>
                <c:pt idx="87">
                  <c:v>48.872399999999999</c:v>
                </c:pt>
                <c:pt idx="88">
                  <c:v>47.120399999999997</c:v>
                </c:pt>
                <c:pt idx="89">
                  <c:v>45.127299999999998</c:v>
                </c:pt>
                <c:pt idx="90">
                  <c:v>42.121099999999998</c:v>
                </c:pt>
                <c:pt idx="91">
                  <c:v>39.000700000000002</c:v>
                </c:pt>
                <c:pt idx="92">
                  <c:v>36.903700000000001</c:v>
                </c:pt>
                <c:pt idx="93">
                  <c:v>34.104199999999999</c:v>
                </c:pt>
                <c:pt idx="94">
                  <c:v>32.7042</c:v>
                </c:pt>
                <c:pt idx="95">
                  <c:v>31.924700000000001</c:v>
                </c:pt>
                <c:pt idx="96">
                  <c:v>30.810300000000002</c:v>
                </c:pt>
                <c:pt idx="97">
                  <c:v>28.709900000000001</c:v>
                </c:pt>
                <c:pt idx="98">
                  <c:v>26.382100000000001</c:v>
                </c:pt>
                <c:pt idx="99">
                  <c:v>24.8706</c:v>
                </c:pt>
                <c:pt idx="100">
                  <c:v>22.125599999999999</c:v>
                </c:pt>
                <c:pt idx="101">
                  <c:v>20.123000000000001</c:v>
                </c:pt>
                <c:pt idx="102">
                  <c:v>17.239000000000001</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3-CF9B-F84A-B365-8DE06B630A02}"/>
            </c:ext>
          </c:extLst>
        </c:ser>
        <c:dLbls>
          <c:showLegendKey val="0"/>
          <c:showVal val="0"/>
          <c:showCatName val="0"/>
          <c:showSerName val="0"/>
          <c:showPercent val="0"/>
          <c:showBubbleSize val="0"/>
        </c:dLbls>
        <c:smooth val="0"/>
        <c:axId val="830832688"/>
        <c:axId val="837715824"/>
      </c:lineChart>
      <c:catAx>
        <c:axId val="830832688"/>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7715824"/>
        <c:crosses val="autoZero"/>
        <c:auto val="1"/>
        <c:lblAlgn val="ctr"/>
        <c:lblOffset val="100"/>
        <c:noMultiLvlLbl val="0"/>
      </c:catAx>
      <c:valAx>
        <c:axId val="837715824"/>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 90)</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0832688"/>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Proximal Interphalangeal Flexion/Extension (Right Hand)</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v>Control</c:v>
          </c:tx>
          <c:spPr>
            <a:ln w="31750" cap="rnd">
              <a:solidFill>
                <a:schemeClr val="accent1"/>
              </a:solidFill>
              <a:round/>
            </a:ln>
            <a:effectLst/>
          </c:spPr>
          <c:marker>
            <c:symbol val="none"/>
          </c:marker>
          <c:val>
            <c:numRef>
              <c:f>'Prox FE'!$B$6:$B$119</c:f>
              <c:numCache>
                <c:formatCode>General</c:formatCode>
                <c:ptCount val="114"/>
                <c:pt idx="0">
                  <c:v>3.1270000000000001E-4</c:v>
                </c:pt>
                <c:pt idx="1">
                  <c:v>0.98456999999999995</c:v>
                </c:pt>
                <c:pt idx="2">
                  <c:v>1.0012300000000001</c:v>
                </c:pt>
                <c:pt idx="3">
                  <c:v>1.9853000000000001</c:v>
                </c:pt>
                <c:pt idx="4">
                  <c:v>2.1242999999999999</c:v>
                </c:pt>
                <c:pt idx="5">
                  <c:v>2.2783000000000002</c:v>
                </c:pt>
                <c:pt idx="6">
                  <c:v>3.2745000000000002</c:v>
                </c:pt>
                <c:pt idx="7">
                  <c:v>4.1245000000000003</c:v>
                </c:pt>
                <c:pt idx="8">
                  <c:v>5.7645</c:v>
                </c:pt>
                <c:pt idx="9">
                  <c:v>6.8746499999999999</c:v>
                </c:pt>
                <c:pt idx="10">
                  <c:v>7.2736400000000003</c:v>
                </c:pt>
                <c:pt idx="11">
                  <c:v>8.3465000000000007</c:v>
                </c:pt>
                <c:pt idx="12">
                  <c:v>10.73465</c:v>
                </c:pt>
                <c:pt idx="13">
                  <c:v>12.365</c:v>
                </c:pt>
                <c:pt idx="14">
                  <c:v>13.47635</c:v>
                </c:pt>
                <c:pt idx="15">
                  <c:v>15.74635</c:v>
                </c:pt>
                <c:pt idx="16">
                  <c:v>16.478359999999999</c:v>
                </c:pt>
                <c:pt idx="17">
                  <c:v>18.43</c:v>
                </c:pt>
                <c:pt idx="18">
                  <c:v>20.467500000000001</c:v>
                </c:pt>
                <c:pt idx="19">
                  <c:v>22.438765</c:v>
                </c:pt>
                <c:pt idx="20">
                  <c:v>24.346499999999999</c:v>
                </c:pt>
                <c:pt idx="21">
                  <c:v>25.344999999999999</c:v>
                </c:pt>
                <c:pt idx="22">
                  <c:v>26.476500000000001</c:v>
                </c:pt>
                <c:pt idx="23">
                  <c:v>27.437650000000001</c:v>
                </c:pt>
                <c:pt idx="24">
                  <c:v>28.843699999999998</c:v>
                </c:pt>
                <c:pt idx="25">
                  <c:v>31.596800000000002</c:v>
                </c:pt>
                <c:pt idx="26">
                  <c:v>33.236400000000003</c:v>
                </c:pt>
                <c:pt idx="27">
                  <c:v>36.384756000000003</c:v>
                </c:pt>
                <c:pt idx="28">
                  <c:v>38.236400000000003</c:v>
                </c:pt>
                <c:pt idx="29">
                  <c:v>40.689749999999997</c:v>
                </c:pt>
                <c:pt idx="30">
                  <c:v>42.987560000000002</c:v>
                </c:pt>
                <c:pt idx="31">
                  <c:v>45.8523</c:v>
                </c:pt>
                <c:pt idx="32">
                  <c:v>47.784365000000001</c:v>
                </c:pt>
                <c:pt idx="33">
                  <c:v>49.874360000000003</c:v>
                </c:pt>
                <c:pt idx="34">
                  <c:v>51.948576000000003</c:v>
                </c:pt>
                <c:pt idx="35">
                  <c:v>52.483499999999999</c:v>
                </c:pt>
                <c:pt idx="36">
                  <c:v>53.948560000000001</c:v>
                </c:pt>
                <c:pt idx="37">
                  <c:v>54.765230000000003</c:v>
                </c:pt>
                <c:pt idx="38">
                  <c:v>56.387464999999999</c:v>
                </c:pt>
                <c:pt idx="39">
                  <c:v>58.875599999999999</c:v>
                </c:pt>
                <c:pt idx="40">
                  <c:v>59.745600000000003</c:v>
                </c:pt>
                <c:pt idx="41">
                  <c:v>62.176340000000003</c:v>
                </c:pt>
                <c:pt idx="42">
                  <c:v>64.725999999999999</c:v>
                </c:pt>
                <c:pt idx="43">
                  <c:v>66.983457000000001</c:v>
                </c:pt>
                <c:pt idx="44">
                  <c:v>67.736400000000003</c:v>
                </c:pt>
                <c:pt idx="45">
                  <c:v>69.672340000000005</c:v>
                </c:pt>
                <c:pt idx="46">
                  <c:v>71.983270000000005</c:v>
                </c:pt>
                <c:pt idx="47">
                  <c:v>73.982339999999994</c:v>
                </c:pt>
                <c:pt idx="48">
                  <c:v>74.563000000000002</c:v>
                </c:pt>
                <c:pt idx="49">
                  <c:v>75.986699999999999</c:v>
                </c:pt>
                <c:pt idx="50">
                  <c:v>77.293486999999999</c:v>
                </c:pt>
                <c:pt idx="51">
                  <c:v>79.83475</c:v>
                </c:pt>
                <c:pt idx="52">
                  <c:v>81.092119999999994</c:v>
                </c:pt>
                <c:pt idx="53">
                  <c:v>83.923839999999998</c:v>
                </c:pt>
                <c:pt idx="54">
                  <c:v>84.986000000000004</c:v>
                </c:pt>
                <c:pt idx="55">
                  <c:v>86.125429999999994</c:v>
                </c:pt>
                <c:pt idx="56">
                  <c:v>87.523399999999995</c:v>
                </c:pt>
                <c:pt idx="57">
                  <c:v>88.012299999999996</c:v>
                </c:pt>
                <c:pt idx="58">
                  <c:v>88.983474999999999</c:v>
                </c:pt>
                <c:pt idx="59">
                  <c:v>89.938469999999995</c:v>
                </c:pt>
                <c:pt idx="60">
                  <c:v>90.237859999999998</c:v>
                </c:pt>
                <c:pt idx="61">
                  <c:v>91.002300000000005</c:v>
                </c:pt>
                <c:pt idx="62">
                  <c:v>91.437560000000005</c:v>
                </c:pt>
                <c:pt idx="63">
                  <c:v>92.427800000000005</c:v>
                </c:pt>
                <c:pt idx="64">
                  <c:v>91.437560000000005</c:v>
                </c:pt>
                <c:pt idx="65">
                  <c:v>91.002300000000005</c:v>
                </c:pt>
                <c:pt idx="66">
                  <c:v>90.237859999999998</c:v>
                </c:pt>
                <c:pt idx="67">
                  <c:v>89.938469999999995</c:v>
                </c:pt>
                <c:pt idx="68">
                  <c:v>88.983474999999999</c:v>
                </c:pt>
                <c:pt idx="69">
                  <c:v>88.012299999999996</c:v>
                </c:pt>
                <c:pt idx="70">
                  <c:v>87.523399999999995</c:v>
                </c:pt>
                <c:pt idx="71">
                  <c:v>86.125429999999994</c:v>
                </c:pt>
                <c:pt idx="72">
                  <c:v>84.986000000000004</c:v>
                </c:pt>
                <c:pt idx="73">
                  <c:v>83.923839999999998</c:v>
                </c:pt>
                <c:pt idx="74">
                  <c:v>81.092119999999994</c:v>
                </c:pt>
                <c:pt idx="75">
                  <c:v>79.83475</c:v>
                </c:pt>
                <c:pt idx="76">
                  <c:v>77.293486999999999</c:v>
                </c:pt>
                <c:pt idx="77">
                  <c:v>75.986699999999999</c:v>
                </c:pt>
                <c:pt idx="78">
                  <c:v>74.563000000000002</c:v>
                </c:pt>
                <c:pt idx="79">
                  <c:v>73.982339999999994</c:v>
                </c:pt>
                <c:pt idx="80">
                  <c:v>71.983270000000005</c:v>
                </c:pt>
                <c:pt idx="81">
                  <c:v>69.672340000000005</c:v>
                </c:pt>
                <c:pt idx="82">
                  <c:v>66.983457000000001</c:v>
                </c:pt>
                <c:pt idx="83">
                  <c:v>64.725999999999999</c:v>
                </c:pt>
                <c:pt idx="84">
                  <c:v>59.745600000000003</c:v>
                </c:pt>
                <c:pt idx="85">
                  <c:v>58.875599999999999</c:v>
                </c:pt>
                <c:pt idx="86">
                  <c:v>56.387464999999999</c:v>
                </c:pt>
                <c:pt idx="87">
                  <c:v>54.765230000000003</c:v>
                </c:pt>
                <c:pt idx="88">
                  <c:v>53.948560000000001</c:v>
                </c:pt>
                <c:pt idx="89">
                  <c:v>52.483499999999999</c:v>
                </c:pt>
                <c:pt idx="90">
                  <c:v>49.874360000000003</c:v>
                </c:pt>
                <c:pt idx="91">
                  <c:v>45.8523</c:v>
                </c:pt>
                <c:pt idx="92">
                  <c:v>42.987560000000002</c:v>
                </c:pt>
                <c:pt idx="93">
                  <c:v>38.236400000000003</c:v>
                </c:pt>
                <c:pt idx="94">
                  <c:v>36.384756000000003</c:v>
                </c:pt>
                <c:pt idx="95">
                  <c:v>33.236400000000003</c:v>
                </c:pt>
                <c:pt idx="96">
                  <c:v>31.596800000000002</c:v>
                </c:pt>
                <c:pt idx="97">
                  <c:v>28.843699999999998</c:v>
                </c:pt>
                <c:pt idx="98">
                  <c:v>26.476500000000001</c:v>
                </c:pt>
                <c:pt idx="99">
                  <c:v>25.344999999999999</c:v>
                </c:pt>
                <c:pt idx="100">
                  <c:v>24.346499999999999</c:v>
                </c:pt>
                <c:pt idx="101">
                  <c:v>22.438765</c:v>
                </c:pt>
                <c:pt idx="102">
                  <c:v>18.43</c:v>
                </c:pt>
                <c:pt idx="103">
                  <c:v>15.74635</c:v>
                </c:pt>
                <c:pt idx="104">
                  <c:v>12.365</c:v>
                </c:pt>
                <c:pt idx="105">
                  <c:v>10.73465</c:v>
                </c:pt>
                <c:pt idx="106">
                  <c:v>8.3465000000000007</c:v>
                </c:pt>
                <c:pt idx="107">
                  <c:v>7.2736400000000003</c:v>
                </c:pt>
                <c:pt idx="108">
                  <c:v>6.8746499999999999</c:v>
                </c:pt>
                <c:pt idx="109">
                  <c:v>5.7645</c:v>
                </c:pt>
                <c:pt idx="110">
                  <c:v>4.1245000000000003</c:v>
                </c:pt>
                <c:pt idx="111">
                  <c:v>2.2783000000000002</c:v>
                </c:pt>
                <c:pt idx="112">
                  <c:v>1.0012300000000001</c:v>
                </c:pt>
                <c:pt idx="113">
                  <c:v>3.1270000000000001E-4</c:v>
                </c:pt>
              </c:numCache>
            </c:numRef>
          </c:val>
          <c:smooth val="0"/>
          <c:extLst>
            <c:ext xmlns:c16="http://schemas.microsoft.com/office/drawing/2014/chart" uri="{C3380CC4-5D6E-409C-BE32-E72D297353CC}">
              <c16:uniqueId val="{00000000-09E0-AB47-84A3-38B90D9BDD6E}"/>
            </c:ext>
          </c:extLst>
        </c:ser>
        <c:ser>
          <c:idx val="1"/>
          <c:order val="1"/>
          <c:tx>
            <c:v>Placebo</c:v>
          </c:tx>
          <c:spPr>
            <a:ln w="31750" cap="rnd">
              <a:solidFill>
                <a:schemeClr val="accent3"/>
              </a:solidFill>
              <a:round/>
            </a:ln>
            <a:effectLst/>
          </c:spPr>
          <c:marker>
            <c:symbol val="none"/>
          </c:marker>
          <c:val>
            <c:numRef>
              <c:f>'Prox FE'!$C$6:$C$119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16.001300000000001</c:v>
                </c:pt>
                <c:pt idx="17">
                  <c:v>17.239000000000001</c:v>
                </c:pt>
                <c:pt idx="18">
                  <c:v>19.52</c:v>
                </c:pt>
                <c:pt idx="19">
                  <c:v>20.123000000000001</c:v>
                </c:pt>
                <c:pt idx="20">
                  <c:v>22.125599999999999</c:v>
                </c:pt>
                <c:pt idx="21">
                  <c:v>24.8706</c:v>
                </c:pt>
                <c:pt idx="22">
                  <c:v>26.382100000000001</c:v>
                </c:pt>
                <c:pt idx="23">
                  <c:v>27.9284</c:v>
                </c:pt>
                <c:pt idx="24">
                  <c:v>28.709900000000001</c:v>
                </c:pt>
                <c:pt idx="25">
                  <c:v>30.810300000000002</c:v>
                </c:pt>
                <c:pt idx="26">
                  <c:v>31.924700000000001</c:v>
                </c:pt>
                <c:pt idx="27">
                  <c:v>32.7042</c:v>
                </c:pt>
                <c:pt idx="28">
                  <c:v>34.104199999999999</c:v>
                </c:pt>
                <c:pt idx="29">
                  <c:v>35.040100000000002</c:v>
                </c:pt>
                <c:pt idx="30">
                  <c:v>36.903700000000001</c:v>
                </c:pt>
                <c:pt idx="31">
                  <c:v>39.000700000000002</c:v>
                </c:pt>
                <c:pt idx="32">
                  <c:v>40.887300000000003</c:v>
                </c:pt>
                <c:pt idx="33">
                  <c:v>42.121099999999998</c:v>
                </c:pt>
                <c:pt idx="34">
                  <c:v>43.979300000000002</c:v>
                </c:pt>
                <c:pt idx="35">
                  <c:v>45.127299999999998</c:v>
                </c:pt>
                <c:pt idx="36">
                  <c:v>47.120399999999997</c:v>
                </c:pt>
                <c:pt idx="37">
                  <c:v>48.872399999999999</c:v>
                </c:pt>
                <c:pt idx="38">
                  <c:v>50.921700000000001</c:v>
                </c:pt>
                <c:pt idx="39">
                  <c:v>52.007399999999997</c:v>
                </c:pt>
                <c:pt idx="40">
                  <c:v>54.9251</c:v>
                </c:pt>
                <c:pt idx="41">
                  <c:v>56.152200000000001</c:v>
                </c:pt>
                <c:pt idx="42">
                  <c:v>57.683399999999999</c:v>
                </c:pt>
                <c:pt idx="43">
                  <c:v>58.4452</c:v>
                </c:pt>
                <c:pt idx="44">
                  <c:v>59.891100000000002</c:v>
                </c:pt>
                <c:pt idx="45">
                  <c:v>61.892600000000002</c:v>
                </c:pt>
                <c:pt idx="46">
                  <c:v>63.100299999999997</c:v>
                </c:pt>
                <c:pt idx="47">
                  <c:v>64.921700000000001</c:v>
                </c:pt>
                <c:pt idx="48">
                  <c:v>66.283199999999994</c:v>
                </c:pt>
                <c:pt idx="49">
                  <c:v>67.996899999999997</c:v>
                </c:pt>
                <c:pt idx="50">
                  <c:v>70.193100000000001</c:v>
                </c:pt>
                <c:pt idx="51">
                  <c:v>72.559200000000004</c:v>
                </c:pt>
                <c:pt idx="52">
                  <c:v>74.194199999999995</c:v>
                </c:pt>
                <c:pt idx="53">
                  <c:v>75.901300000000006</c:v>
                </c:pt>
                <c:pt idx="54">
                  <c:v>78.124799999999993</c:v>
                </c:pt>
                <c:pt idx="55">
                  <c:v>80.134600000000006</c:v>
                </c:pt>
                <c:pt idx="56">
                  <c:v>81.789199999999994</c:v>
                </c:pt>
                <c:pt idx="57">
                  <c:v>82.937399999999997</c:v>
                </c:pt>
                <c:pt idx="58">
                  <c:v>84.5227</c:v>
                </c:pt>
                <c:pt idx="59">
                  <c:v>85.123900000000006</c:v>
                </c:pt>
                <c:pt idx="60">
                  <c:v>86.532899999999998</c:v>
                </c:pt>
                <c:pt idx="61">
                  <c:v>87.001499999999993</c:v>
                </c:pt>
                <c:pt idx="62">
                  <c:v>87.924800000000005</c:v>
                </c:pt>
                <c:pt idx="63">
                  <c:v>88.152600000000007</c:v>
                </c:pt>
                <c:pt idx="64">
                  <c:v>87.924800000000005</c:v>
                </c:pt>
                <c:pt idx="65">
                  <c:v>87.001499999999993</c:v>
                </c:pt>
                <c:pt idx="66">
                  <c:v>86.532899999999998</c:v>
                </c:pt>
                <c:pt idx="67">
                  <c:v>85.123900000000006</c:v>
                </c:pt>
                <c:pt idx="68">
                  <c:v>84.5227</c:v>
                </c:pt>
                <c:pt idx="69">
                  <c:v>82.937399999999997</c:v>
                </c:pt>
                <c:pt idx="70">
                  <c:v>81.789199999999994</c:v>
                </c:pt>
                <c:pt idx="71">
                  <c:v>80.134600000000006</c:v>
                </c:pt>
                <c:pt idx="72">
                  <c:v>78.124799999999993</c:v>
                </c:pt>
                <c:pt idx="73">
                  <c:v>75.901300000000006</c:v>
                </c:pt>
                <c:pt idx="74">
                  <c:v>74.194199999999995</c:v>
                </c:pt>
                <c:pt idx="75">
                  <c:v>72.559200000000004</c:v>
                </c:pt>
                <c:pt idx="76">
                  <c:v>70.193100000000001</c:v>
                </c:pt>
                <c:pt idx="77">
                  <c:v>67.996899999999997</c:v>
                </c:pt>
                <c:pt idx="78">
                  <c:v>66.283199999999994</c:v>
                </c:pt>
                <c:pt idx="79">
                  <c:v>64.921700000000001</c:v>
                </c:pt>
                <c:pt idx="80">
                  <c:v>63.100299999999997</c:v>
                </c:pt>
                <c:pt idx="81">
                  <c:v>61.892600000000002</c:v>
                </c:pt>
                <c:pt idx="82">
                  <c:v>58.4452</c:v>
                </c:pt>
                <c:pt idx="83">
                  <c:v>57.683399999999999</c:v>
                </c:pt>
                <c:pt idx="84">
                  <c:v>54.9251</c:v>
                </c:pt>
                <c:pt idx="85">
                  <c:v>52.007399999999997</c:v>
                </c:pt>
                <c:pt idx="86">
                  <c:v>50.921700000000001</c:v>
                </c:pt>
                <c:pt idx="87">
                  <c:v>48.872399999999999</c:v>
                </c:pt>
                <c:pt idx="88">
                  <c:v>47.120399999999997</c:v>
                </c:pt>
                <c:pt idx="89">
                  <c:v>45.127299999999998</c:v>
                </c:pt>
                <c:pt idx="90">
                  <c:v>42.121099999999998</c:v>
                </c:pt>
                <c:pt idx="91">
                  <c:v>39.000700000000002</c:v>
                </c:pt>
                <c:pt idx="92">
                  <c:v>36.903700000000001</c:v>
                </c:pt>
                <c:pt idx="93">
                  <c:v>34.104199999999999</c:v>
                </c:pt>
                <c:pt idx="94">
                  <c:v>32.7042</c:v>
                </c:pt>
                <c:pt idx="95">
                  <c:v>31.924700000000001</c:v>
                </c:pt>
                <c:pt idx="96">
                  <c:v>30.810300000000002</c:v>
                </c:pt>
                <c:pt idx="97">
                  <c:v>28.709900000000001</c:v>
                </c:pt>
                <c:pt idx="98">
                  <c:v>26.382100000000001</c:v>
                </c:pt>
                <c:pt idx="99">
                  <c:v>24.8706</c:v>
                </c:pt>
                <c:pt idx="100">
                  <c:v>22.125599999999999</c:v>
                </c:pt>
                <c:pt idx="101">
                  <c:v>20.123000000000001</c:v>
                </c:pt>
                <c:pt idx="102">
                  <c:v>17.239000000000001</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1-09E0-AB47-84A3-38B90D9BDD6E}"/>
            </c:ext>
          </c:extLst>
        </c:ser>
        <c:ser>
          <c:idx val="2"/>
          <c:order val="2"/>
          <c:tx>
            <c:v>IMAK</c:v>
          </c:tx>
          <c:spPr>
            <a:ln w="31750" cap="rnd">
              <a:solidFill>
                <a:schemeClr val="accent5"/>
              </a:solidFill>
              <a:round/>
            </a:ln>
            <a:effectLst/>
          </c:spPr>
          <c:marker>
            <c:symbol val="none"/>
          </c:marker>
          <c:val>
            <c:numRef>
              <c:f>'Prox FE'!$D$6:$D$119</c:f>
              <c:numCache>
                <c:formatCode>General</c:formatCode>
                <c:ptCount val="114"/>
                <c:pt idx="0">
                  <c:v>3.4199999999999999E-3</c:v>
                </c:pt>
                <c:pt idx="1">
                  <c:v>1.0013000000000001</c:v>
                </c:pt>
                <c:pt idx="2">
                  <c:v>1.823</c:v>
                </c:pt>
                <c:pt idx="3">
                  <c:v>2.8233999999999999</c:v>
                </c:pt>
                <c:pt idx="4">
                  <c:v>3.8719999999999999</c:v>
                </c:pt>
                <c:pt idx="5">
                  <c:v>4.8230000000000004</c:v>
                </c:pt>
                <c:pt idx="6">
                  <c:v>5.8764000000000003</c:v>
                </c:pt>
                <c:pt idx="7">
                  <c:v>6.7823000000000002</c:v>
                </c:pt>
                <c:pt idx="8">
                  <c:v>7.7632399999999997</c:v>
                </c:pt>
                <c:pt idx="9">
                  <c:v>8.3759999999999994</c:v>
                </c:pt>
                <c:pt idx="10">
                  <c:v>9.2786000000000008</c:v>
                </c:pt>
                <c:pt idx="11">
                  <c:v>10.786234</c:v>
                </c:pt>
                <c:pt idx="12">
                  <c:v>11.57846</c:v>
                </c:pt>
                <c:pt idx="13">
                  <c:v>12.094200000000001</c:v>
                </c:pt>
                <c:pt idx="14">
                  <c:v>12.834899999999999</c:v>
                </c:pt>
                <c:pt idx="15">
                  <c:v>13.476834999999999</c:v>
                </c:pt>
                <c:pt idx="16">
                  <c:v>14.874364999999999</c:v>
                </c:pt>
                <c:pt idx="17">
                  <c:v>15.1265</c:v>
                </c:pt>
                <c:pt idx="18">
                  <c:v>15.7956</c:v>
                </c:pt>
                <c:pt idx="19">
                  <c:v>16.678450000000002</c:v>
                </c:pt>
                <c:pt idx="20">
                  <c:v>17.537800000000001</c:v>
                </c:pt>
                <c:pt idx="21">
                  <c:v>20.768450000000001</c:v>
                </c:pt>
                <c:pt idx="22">
                  <c:v>22.7864</c:v>
                </c:pt>
                <c:pt idx="23">
                  <c:v>25.358000000000001</c:v>
                </c:pt>
                <c:pt idx="24">
                  <c:v>28.764530000000001</c:v>
                </c:pt>
                <c:pt idx="25">
                  <c:v>31.57836</c:v>
                </c:pt>
                <c:pt idx="26">
                  <c:v>33.674500000000002</c:v>
                </c:pt>
                <c:pt idx="27">
                  <c:v>35.465000000000003</c:v>
                </c:pt>
                <c:pt idx="28">
                  <c:v>37.678449999999998</c:v>
                </c:pt>
                <c:pt idx="29">
                  <c:v>39.584000000000003</c:v>
                </c:pt>
                <c:pt idx="30">
                  <c:v>41.476349999999996</c:v>
                </c:pt>
                <c:pt idx="31">
                  <c:v>43.734000000000002</c:v>
                </c:pt>
                <c:pt idx="32">
                  <c:v>45.237864000000002</c:v>
                </c:pt>
                <c:pt idx="33">
                  <c:v>47.476799999999997</c:v>
                </c:pt>
                <c:pt idx="34">
                  <c:v>49.758600000000001</c:v>
                </c:pt>
                <c:pt idx="35">
                  <c:v>52.478560000000002</c:v>
                </c:pt>
                <c:pt idx="36">
                  <c:v>54.384999999999998</c:v>
                </c:pt>
                <c:pt idx="37">
                  <c:v>56.263753999999999</c:v>
                </c:pt>
                <c:pt idx="38">
                  <c:v>58.48</c:v>
                </c:pt>
                <c:pt idx="39">
                  <c:v>60.353999999999999</c:v>
                </c:pt>
                <c:pt idx="40">
                  <c:v>61.466999999999999</c:v>
                </c:pt>
                <c:pt idx="41">
                  <c:v>62.586469999999998</c:v>
                </c:pt>
                <c:pt idx="42">
                  <c:v>64.547300000000007</c:v>
                </c:pt>
                <c:pt idx="43">
                  <c:v>66.23</c:v>
                </c:pt>
                <c:pt idx="44">
                  <c:v>67.239999999999995</c:v>
                </c:pt>
                <c:pt idx="45">
                  <c:v>68.466999999999999</c:v>
                </c:pt>
                <c:pt idx="46">
                  <c:v>70.827340000000007</c:v>
                </c:pt>
                <c:pt idx="47">
                  <c:v>72.165243000000004</c:v>
                </c:pt>
                <c:pt idx="48">
                  <c:v>73.467299999999994</c:v>
                </c:pt>
                <c:pt idx="49">
                  <c:v>74.876000000000005</c:v>
                </c:pt>
                <c:pt idx="50">
                  <c:v>75.673199999999994</c:v>
                </c:pt>
                <c:pt idx="51">
                  <c:v>76.345259999999996</c:v>
                </c:pt>
                <c:pt idx="52">
                  <c:v>77.623745</c:v>
                </c:pt>
                <c:pt idx="53">
                  <c:v>78.466999999999999</c:v>
                </c:pt>
                <c:pt idx="54">
                  <c:v>79.645300000000006</c:v>
                </c:pt>
                <c:pt idx="55">
                  <c:v>81.674000000000007</c:v>
                </c:pt>
                <c:pt idx="56">
                  <c:v>82.653000000000006</c:v>
                </c:pt>
                <c:pt idx="57">
                  <c:v>83.563140000000004</c:v>
                </c:pt>
                <c:pt idx="58">
                  <c:v>84.653260000000003</c:v>
                </c:pt>
                <c:pt idx="59">
                  <c:v>85.876450000000006</c:v>
                </c:pt>
                <c:pt idx="60">
                  <c:v>86.236750000000001</c:v>
                </c:pt>
                <c:pt idx="61">
                  <c:v>87.764499999999998</c:v>
                </c:pt>
                <c:pt idx="62">
                  <c:v>88.875600000000006</c:v>
                </c:pt>
                <c:pt idx="63">
                  <c:v>89.992900000000006</c:v>
                </c:pt>
                <c:pt idx="64">
                  <c:v>88.875600000000006</c:v>
                </c:pt>
                <c:pt idx="65">
                  <c:v>87.764499999999998</c:v>
                </c:pt>
                <c:pt idx="66">
                  <c:v>86.236750000000001</c:v>
                </c:pt>
                <c:pt idx="67">
                  <c:v>85.876450000000006</c:v>
                </c:pt>
                <c:pt idx="68">
                  <c:v>84.653260000000003</c:v>
                </c:pt>
                <c:pt idx="69">
                  <c:v>83.563140000000004</c:v>
                </c:pt>
                <c:pt idx="70">
                  <c:v>82.653000000000006</c:v>
                </c:pt>
                <c:pt idx="71">
                  <c:v>81.674000000000007</c:v>
                </c:pt>
                <c:pt idx="72">
                  <c:v>79.645300000000006</c:v>
                </c:pt>
                <c:pt idx="73">
                  <c:v>78.466999999999999</c:v>
                </c:pt>
                <c:pt idx="74">
                  <c:v>77.623745</c:v>
                </c:pt>
                <c:pt idx="75">
                  <c:v>76.345259999999996</c:v>
                </c:pt>
                <c:pt idx="76">
                  <c:v>75.673199999999994</c:v>
                </c:pt>
                <c:pt idx="77">
                  <c:v>74.876000000000005</c:v>
                </c:pt>
                <c:pt idx="78">
                  <c:v>73.467299999999994</c:v>
                </c:pt>
                <c:pt idx="79">
                  <c:v>72.165243000000004</c:v>
                </c:pt>
                <c:pt idx="80">
                  <c:v>70.827340000000007</c:v>
                </c:pt>
                <c:pt idx="81">
                  <c:v>68.466999999999999</c:v>
                </c:pt>
                <c:pt idx="82">
                  <c:v>66.23</c:v>
                </c:pt>
                <c:pt idx="83">
                  <c:v>64.547300000000007</c:v>
                </c:pt>
                <c:pt idx="84">
                  <c:v>61.466999999999999</c:v>
                </c:pt>
                <c:pt idx="85">
                  <c:v>60.353999999999999</c:v>
                </c:pt>
                <c:pt idx="86">
                  <c:v>58.48</c:v>
                </c:pt>
                <c:pt idx="87">
                  <c:v>56.263753999999999</c:v>
                </c:pt>
                <c:pt idx="88">
                  <c:v>54.384999999999998</c:v>
                </c:pt>
                <c:pt idx="89">
                  <c:v>52.478560000000002</c:v>
                </c:pt>
                <c:pt idx="90">
                  <c:v>47.476799999999997</c:v>
                </c:pt>
                <c:pt idx="91">
                  <c:v>43.734000000000002</c:v>
                </c:pt>
                <c:pt idx="92">
                  <c:v>41.476349999999996</c:v>
                </c:pt>
                <c:pt idx="93">
                  <c:v>37.678449999999998</c:v>
                </c:pt>
                <c:pt idx="94">
                  <c:v>35.465000000000003</c:v>
                </c:pt>
                <c:pt idx="95">
                  <c:v>33.674500000000002</c:v>
                </c:pt>
                <c:pt idx="96">
                  <c:v>31.57836</c:v>
                </c:pt>
                <c:pt idx="97">
                  <c:v>28.764530000000001</c:v>
                </c:pt>
                <c:pt idx="98">
                  <c:v>22.7864</c:v>
                </c:pt>
                <c:pt idx="99">
                  <c:v>20.768450000000001</c:v>
                </c:pt>
                <c:pt idx="100">
                  <c:v>17.537800000000001</c:v>
                </c:pt>
                <c:pt idx="101">
                  <c:v>16.678450000000002</c:v>
                </c:pt>
                <c:pt idx="102">
                  <c:v>15.1265</c:v>
                </c:pt>
                <c:pt idx="103">
                  <c:v>13.476834999999999</c:v>
                </c:pt>
                <c:pt idx="104">
                  <c:v>12.094200000000001</c:v>
                </c:pt>
                <c:pt idx="105">
                  <c:v>11.57846</c:v>
                </c:pt>
                <c:pt idx="106">
                  <c:v>10.786234</c:v>
                </c:pt>
                <c:pt idx="107">
                  <c:v>9.2786000000000008</c:v>
                </c:pt>
                <c:pt idx="108">
                  <c:v>8.3759999999999994</c:v>
                </c:pt>
                <c:pt idx="109">
                  <c:v>7.7632399999999997</c:v>
                </c:pt>
                <c:pt idx="110">
                  <c:v>6.7823000000000002</c:v>
                </c:pt>
                <c:pt idx="111">
                  <c:v>4.8230000000000004</c:v>
                </c:pt>
                <c:pt idx="112">
                  <c:v>1.823</c:v>
                </c:pt>
                <c:pt idx="113">
                  <c:v>3.4199999999999999E-3</c:v>
                </c:pt>
              </c:numCache>
            </c:numRef>
          </c:val>
          <c:smooth val="0"/>
          <c:extLst>
            <c:ext xmlns:c16="http://schemas.microsoft.com/office/drawing/2014/chart" uri="{C3380CC4-5D6E-409C-BE32-E72D297353CC}">
              <c16:uniqueId val="{00000002-09E0-AB47-84A3-38B90D9BDD6E}"/>
            </c:ext>
          </c:extLst>
        </c:ser>
        <c:ser>
          <c:idx val="3"/>
          <c:order val="3"/>
          <c:tx>
            <c:v>Veturo</c:v>
          </c:tx>
          <c:spPr>
            <a:ln w="31750" cap="rnd">
              <a:solidFill>
                <a:schemeClr val="accent1">
                  <a:lumMod val="60000"/>
                </a:schemeClr>
              </a:solidFill>
              <a:round/>
            </a:ln>
            <a:effectLst/>
          </c:spPr>
          <c:marker>
            <c:symbol val="none"/>
          </c:marker>
          <c:val>
            <c:numRef>
              <c:f>'Prox FE'!$E$6:$E$119</c:f>
              <c:numCache>
                <c:formatCode>General</c:formatCode>
                <c:ptCount val="114"/>
                <c:pt idx="0">
                  <c:v>1.24E-3</c:v>
                </c:pt>
                <c:pt idx="1">
                  <c:v>0.98750000000000004</c:v>
                </c:pt>
                <c:pt idx="2">
                  <c:v>1.9823</c:v>
                </c:pt>
                <c:pt idx="3">
                  <c:v>2.85297</c:v>
                </c:pt>
                <c:pt idx="4">
                  <c:v>3.9285000000000001</c:v>
                </c:pt>
                <c:pt idx="5">
                  <c:v>4.8570000000000002</c:v>
                </c:pt>
                <c:pt idx="6">
                  <c:v>6.8792299999999997</c:v>
                </c:pt>
                <c:pt idx="7">
                  <c:v>7.2397999999999998</c:v>
                </c:pt>
                <c:pt idx="8">
                  <c:v>8.8345000000000002</c:v>
                </c:pt>
                <c:pt idx="9">
                  <c:v>9.8353999999999999</c:v>
                </c:pt>
                <c:pt idx="10">
                  <c:v>10.348750000000001</c:v>
                </c:pt>
                <c:pt idx="11">
                  <c:v>11.384969999999999</c:v>
                </c:pt>
                <c:pt idx="12">
                  <c:v>12.398457000000001</c:v>
                </c:pt>
                <c:pt idx="13">
                  <c:v>13.893750000000001</c:v>
                </c:pt>
                <c:pt idx="14">
                  <c:v>14.384</c:v>
                </c:pt>
                <c:pt idx="15">
                  <c:v>15.58</c:v>
                </c:pt>
                <c:pt idx="16">
                  <c:v>16.985399999999998</c:v>
                </c:pt>
                <c:pt idx="17">
                  <c:v>17.987500000000001</c:v>
                </c:pt>
                <c:pt idx="18">
                  <c:v>19.4358</c:v>
                </c:pt>
                <c:pt idx="19">
                  <c:v>22.597999999999999</c:v>
                </c:pt>
                <c:pt idx="20">
                  <c:v>25.538740000000001</c:v>
                </c:pt>
                <c:pt idx="21">
                  <c:v>28.453779999999998</c:v>
                </c:pt>
                <c:pt idx="22">
                  <c:v>31.589300000000001</c:v>
                </c:pt>
                <c:pt idx="23">
                  <c:v>35.389470000000003</c:v>
                </c:pt>
                <c:pt idx="24">
                  <c:v>36.85</c:v>
                </c:pt>
                <c:pt idx="25">
                  <c:v>37.875399999999999</c:v>
                </c:pt>
                <c:pt idx="26">
                  <c:v>39.384974999999997</c:v>
                </c:pt>
                <c:pt idx="27">
                  <c:v>43.589300000000001</c:v>
                </c:pt>
                <c:pt idx="28">
                  <c:v>44.834000000000003</c:v>
                </c:pt>
                <c:pt idx="29">
                  <c:v>47.65</c:v>
                </c:pt>
                <c:pt idx="30">
                  <c:v>48.586199999999998</c:v>
                </c:pt>
                <c:pt idx="31">
                  <c:v>49.859340000000003</c:v>
                </c:pt>
                <c:pt idx="32">
                  <c:v>51.895299999999999</c:v>
                </c:pt>
                <c:pt idx="33">
                  <c:v>52.895000000000003</c:v>
                </c:pt>
                <c:pt idx="34">
                  <c:v>53.982750000000003</c:v>
                </c:pt>
                <c:pt idx="35">
                  <c:v>55.985199999999999</c:v>
                </c:pt>
                <c:pt idx="36">
                  <c:v>56.859000000000002</c:v>
                </c:pt>
                <c:pt idx="37">
                  <c:v>57.893259999999998</c:v>
                </c:pt>
                <c:pt idx="38">
                  <c:v>58.895000000000003</c:v>
                </c:pt>
                <c:pt idx="39">
                  <c:v>60.984999999999999</c:v>
                </c:pt>
                <c:pt idx="40">
                  <c:v>61.897530000000003</c:v>
                </c:pt>
                <c:pt idx="41">
                  <c:v>62.834499999999998</c:v>
                </c:pt>
                <c:pt idx="42">
                  <c:v>63.985300000000002</c:v>
                </c:pt>
                <c:pt idx="43">
                  <c:v>64.892340000000004</c:v>
                </c:pt>
                <c:pt idx="44">
                  <c:v>65.836500000000001</c:v>
                </c:pt>
                <c:pt idx="45">
                  <c:v>66.823999999999998</c:v>
                </c:pt>
                <c:pt idx="46">
                  <c:v>68.768234000000007</c:v>
                </c:pt>
                <c:pt idx="47">
                  <c:v>69.278360000000006</c:v>
                </c:pt>
                <c:pt idx="48">
                  <c:v>71.874364999999997</c:v>
                </c:pt>
                <c:pt idx="49">
                  <c:v>72.578000000000003</c:v>
                </c:pt>
                <c:pt idx="50">
                  <c:v>74.874629999999996</c:v>
                </c:pt>
                <c:pt idx="51">
                  <c:v>75.723845999999995</c:v>
                </c:pt>
                <c:pt idx="52">
                  <c:v>78.984300000000005</c:v>
                </c:pt>
                <c:pt idx="53">
                  <c:v>79.874600000000001</c:v>
                </c:pt>
                <c:pt idx="54">
                  <c:v>80.983999999999995</c:v>
                </c:pt>
                <c:pt idx="55">
                  <c:v>81.486699999999999</c:v>
                </c:pt>
                <c:pt idx="56">
                  <c:v>83.234859999999998</c:v>
                </c:pt>
                <c:pt idx="57">
                  <c:v>85.786429999999996</c:v>
                </c:pt>
                <c:pt idx="58">
                  <c:v>86.384699999999995</c:v>
                </c:pt>
                <c:pt idx="59">
                  <c:v>87.348669999999998</c:v>
                </c:pt>
                <c:pt idx="60">
                  <c:v>88.467799999999997</c:v>
                </c:pt>
                <c:pt idx="61">
                  <c:v>89.83</c:v>
                </c:pt>
                <c:pt idx="62">
                  <c:v>90.238669999999999</c:v>
                </c:pt>
                <c:pt idx="63">
                  <c:v>91.124099999999999</c:v>
                </c:pt>
                <c:pt idx="64">
                  <c:v>90.238669999999999</c:v>
                </c:pt>
                <c:pt idx="65">
                  <c:v>89.83</c:v>
                </c:pt>
                <c:pt idx="66">
                  <c:v>88.467799999999997</c:v>
                </c:pt>
                <c:pt idx="67">
                  <c:v>87.348669999999998</c:v>
                </c:pt>
                <c:pt idx="68">
                  <c:v>86.384699999999995</c:v>
                </c:pt>
                <c:pt idx="69">
                  <c:v>85.786429999999996</c:v>
                </c:pt>
                <c:pt idx="70">
                  <c:v>83.234859999999998</c:v>
                </c:pt>
                <c:pt idx="71">
                  <c:v>81.486699999999999</c:v>
                </c:pt>
                <c:pt idx="72">
                  <c:v>80.983999999999995</c:v>
                </c:pt>
                <c:pt idx="73">
                  <c:v>79.874600000000001</c:v>
                </c:pt>
                <c:pt idx="74">
                  <c:v>78.984300000000005</c:v>
                </c:pt>
                <c:pt idx="75">
                  <c:v>75.723845999999995</c:v>
                </c:pt>
                <c:pt idx="76">
                  <c:v>74.874629999999996</c:v>
                </c:pt>
                <c:pt idx="77">
                  <c:v>72.578000000000003</c:v>
                </c:pt>
                <c:pt idx="78">
                  <c:v>71.874364999999997</c:v>
                </c:pt>
                <c:pt idx="79">
                  <c:v>69.278360000000006</c:v>
                </c:pt>
                <c:pt idx="80">
                  <c:v>68.768234000000007</c:v>
                </c:pt>
                <c:pt idx="81">
                  <c:v>66.823999999999998</c:v>
                </c:pt>
                <c:pt idx="82">
                  <c:v>64.892340000000004</c:v>
                </c:pt>
                <c:pt idx="83">
                  <c:v>63.985300000000002</c:v>
                </c:pt>
                <c:pt idx="84">
                  <c:v>61.897530000000003</c:v>
                </c:pt>
                <c:pt idx="85">
                  <c:v>60.984999999999999</c:v>
                </c:pt>
                <c:pt idx="86">
                  <c:v>58.895000000000003</c:v>
                </c:pt>
                <c:pt idx="87">
                  <c:v>57.893259999999998</c:v>
                </c:pt>
                <c:pt idx="88">
                  <c:v>56.859000000000002</c:v>
                </c:pt>
                <c:pt idx="89">
                  <c:v>55.985199999999999</c:v>
                </c:pt>
                <c:pt idx="90">
                  <c:v>52.895000000000003</c:v>
                </c:pt>
                <c:pt idx="91">
                  <c:v>49.859340000000003</c:v>
                </c:pt>
                <c:pt idx="92">
                  <c:v>48.586199999999998</c:v>
                </c:pt>
                <c:pt idx="93">
                  <c:v>44.834000000000003</c:v>
                </c:pt>
                <c:pt idx="94">
                  <c:v>43.589300000000001</c:v>
                </c:pt>
                <c:pt idx="95">
                  <c:v>39.384974999999997</c:v>
                </c:pt>
                <c:pt idx="96">
                  <c:v>37.875399999999999</c:v>
                </c:pt>
                <c:pt idx="97">
                  <c:v>36.85</c:v>
                </c:pt>
                <c:pt idx="98">
                  <c:v>31.589300000000001</c:v>
                </c:pt>
                <c:pt idx="99">
                  <c:v>28.453779999999998</c:v>
                </c:pt>
                <c:pt idx="100">
                  <c:v>25.538740000000001</c:v>
                </c:pt>
                <c:pt idx="101">
                  <c:v>22.597999999999999</c:v>
                </c:pt>
                <c:pt idx="102">
                  <c:v>17.987500000000001</c:v>
                </c:pt>
                <c:pt idx="103">
                  <c:v>15.58</c:v>
                </c:pt>
                <c:pt idx="104">
                  <c:v>13.893750000000001</c:v>
                </c:pt>
                <c:pt idx="105">
                  <c:v>12.398457000000001</c:v>
                </c:pt>
                <c:pt idx="106">
                  <c:v>11.384969999999999</c:v>
                </c:pt>
                <c:pt idx="107">
                  <c:v>10.348750000000001</c:v>
                </c:pt>
                <c:pt idx="108">
                  <c:v>9.8353999999999999</c:v>
                </c:pt>
                <c:pt idx="109">
                  <c:v>8.8345000000000002</c:v>
                </c:pt>
                <c:pt idx="110">
                  <c:v>7.2397999999999998</c:v>
                </c:pt>
                <c:pt idx="111">
                  <c:v>4.8570000000000002</c:v>
                </c:pt>
                <c:pt idx="112">
                  <c:v>1.9823</c:v>
                </c:pt>
                <c:pt idx="113">
                  <c:v>1.24E-3</c:v>
                </c:pt>
              </c:numCache>
            </c:numRef>
          </c:val>
          <c:smooth val="0"/>
          <c:extLst>
            <c:ext xmlns:c16="http://schemas.microsoft.com/office/drawing/2014/chart" uri="{C3380CC4-5D6E-409C-BE32-E72D297353CC}">
              <c16:uniqueId val="{00000003-09E0-AB47-84A3-38B90D9BDD6E}"/>
            </c:ext>
          </c:extLst>
        </c:ser>
        <c:dLbls>
          <c:showLegendKey val="0"/>
          <c:showVal val="0"/>
          <c:showCatName val="0"/>
          <c:showSerName val="0"/>
          <c:showPercent val="0"/>
          <c:showBubbleSize val="0"/>
        </c:dLbls>
        <c:smooth val="0"/>
        <c:axId val="810672240"/>
        <c:axId val="832045808"/>
      </c:lineChart>
      <c:catAx>
        <c:axId val="810672240"/>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2045808"/>
        <c:crosses val="autoZero"/>
        <c:auto val="1"/>
        <c:lblAlgn val="ctr"/>
        <c:lblOffset val="100"/>
        <c:noMultiLvlLbl val="0"/>
      </c:catAx>
      <c:valAx>
        <c:axId val="832045808"/>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 100)</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10672240"/>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Proximal Interphalangeal Flexion/Extension (Left Hand)</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v>Control</c:v>
          </c:tx>
          <c:spPr>
            <a:ln w="31750" cap="rnd">
              <a:solidFill>
                <a:schemeClr val="accent1"/>
              </a:solidFill>
              <a:round/>
            </a:ln>
            <a:effectLst/>
          </c:spPr>
          <c:marker>
            <c:symbol val="none"/>
          </c:marker>
          <c:val>
            <c:numRef>
              <c:f>'Prox FE'!$F$6:$F$119</c:f>
              <c:numCache>
                <c:formatCode>General</c:formatCode>
                <c:ptCount val="114"/>
                <c:pt idx="0">
                  <c:v>4.3779999999999999E-2</c:v>
                </c:pt>
                <c:pt idx="1">
                  <c:v>0.82740000000000002</c:v>
                </c:pt>
                <c:pt idx="2">
                  <c:v>1.0134000000000001</c:v>
                </c:pt>
                <c:pt idx="3">
                  <c:v>1.3784000000000001</c:v>
                </c:pt>
                <c:pt idx="4">
                  <c:v>2.3784000000000001</c:v>
                </c:pt>
                <c:pt idx="5">
                  <c:v>3.7357999999999998</c:v>
                </c:pt>
                <c:pt idx="6">
                  <c:v>4.7853000000000003</c:v>
                </c:pt>
                <c:pt idx="7">
                  <c:v>5.7347999999999999</c:v>
                </c:pt>
                <c:pt idx="8">
                  <c:v>7.7480000000000002</c:v>
                </c:pt>
                <c:pt idx="9">
                  <c:v>10.784000000000001</c:v>
                </c:pt>
                <c:pt idx="10">
                  <c:v>12.489000000000001</c:v>
                </c:pt>
                <c:pt idx="11">
                  <c:v>14.734</c:v>
                </c:pt>
                <c:pt idx="12">
                  <c:v>17.478000000000002</c:v>
                </c:pt>
                <c:pt idx="13">
                  <c:v>19.378399999999999</c:v>
                </c:pt>
                <c:pt idx="14">
                  <c:v>21.437799999999999</c:v>
                </c:pt>
                <c:pt idx="15">
                  <c:v>23.783000000000001</c:v>
                </c:pt>
                <c:pt idx="16">
                  <c:v>25.437000000000001</c:v>
                </c:pt>
                <c:pt idx="17">
                  <c:v>27.784199999999998</c:v>
                </c:pt>
                <c:pt idx="18">
                  <c:v>28.46</c:v>
                </c:pt>
                <c:pt idx="19">
                  <c:v>30.473800000000001</c:v>
                </c:pt>
                <c:pt idx="20">
                  <c:v>32.783999999999999</c:v>
                </c:pt>
                <c:pt idx="21">
                  <c:v>34.726399999999998</c:v>
                </c:pt>
                <c:pt idx="22">
                  <c:v>35.64</c:v>
                </c:pt>
                <c:pt idx="23">
                  <c:v>37.267299999999999</c:v>
                </c:pt>
                <c:pt idx="24">
                  <c:v>39.784999999999997</c:v>
                </c:pt>
                <c:pt idx="25">
                  <c:v>41.783499999999997</c:v>
                </c:pt>
                <c:pt idx="26">
                  <c:v>43.873399999999997</c:v>
                </c:pt>
                <c:pt idx="27">
                  <c:v>45.7834</c:v>
                </c:pt>
                <c:pt idx="28">
                  <c:v>46.843000000000004</c:v>
                </c:pt>
                <c:pt idx="29">
                  <c:v>47.741999999999997</c:v>
                </c:pt>
                <c:pt idx="30">
                  <c:v>48.673999999999999</c:v>
                </c:pt>
                <c:pt idx="31">
                  <c:v>50.783499999999997</c:v>
                </c:pt>
                <c:pt idx="32">
                  <c:v>51.738399999999999</c:v>
                </c:pt>
                <c:pt idx="33">
                  <c:v>52.875300000000003</c:v>
                </c:pt>
                <c:pt idx="34">
                  <c:v>53.784999999999997</c:v>
                </c:pt>
                <c:pt idx="35">
                  <c:v>55.783499999999997</c:v>
                </c:pt>
                <c:pt idx="36">
                  <c:v>56.863999999999997</c:v>
                </c:pt>
                <c:pt idx="37">
                  <c:v>57.3476</c:v>
                </c:pt>
                <c:pt idx="38">
                  <c:v>58.784999999999997</c:v>
                </c:pt>
                <c:pt idx="39">
                  <c:v>59.346699999999998</c:v>
                </c:pt>
                <c:pt idx="40">
                  <c:v>60.7346</c:v>
                </c:pt>
                <c:pt idx="41">
                  <c:v>61.587000000000003</c:v>
                </c:pt>
                <c:pt idx="42">
                  <c:v>64.478300000000004</c:v>
                </c:pt>
                <c:pt idx="43">
                  <c:v>65.437799999999996</c:v>
                </c:pt>
                <c:pt idx="44">
                  <c:v>66.437799999999996</c:v>
                </c:pt>
                <c:pt idx="45">
                  <c:v>67.467299999999994</c:v>
                </c:pt>
                <c:pt idx="46">
                  <c:v>69.763999999999996</c:v>
                </c:pt>
                <c:pt idx="47">
                  <c:v>70.634699999999995</c:v>
                </c:pt>
                <c:pt idx="48">
                  <c:v>71.378540000000001</c:v>
                </c:pt>
                <c:pt idx="49">
                  <c:v>72.874499999999998</c:v>
                </c:pt>
                <c:pt idx="50">
                  <c:v>74.873999999999995</c:v>
                </c:pt>
                <c:pt idx="51">
                  <c:v>75.873400000000004</c:v>
                </c:pt>
                <c:pt idx="52">
                  <c:v>76.84</c:v>
                </c:pt>
                <c:pt idx="53">
                  <c:v>77.234800000000007</c:v>
                </c:pt>
                <c:pt idx="54">
                  <c:v>79.872364000000005</c:v>
                </c:pt>
                <c:pt idx="55">
                  <c:v>80.7684</c:v>
                </c:pt>
                <c:pt idx="56">
                  <c:v>82.839500000000001</c:v>
                </c:pt>
                <c:pt idx="57">
                  <c:v>83.489750000000001</c:v>
                </c:pt>
                <c:pt idx="58">
                  <c:v>84.367540000000005</c:v>
                </c:pt>
                <c:pt idx="59">
                  <c:v>86.736239999999995</c:v>
                </c:pt>
                <c:pt idx="60">
                  <c:v>87.623754000000005</c:v>
                </c:pt>
                <c:pt idx="61">
                  <c:v>88.784599999999998</c:v>
                </c:pt>
                <c:pt idx="62">
                  <c:v>89.89734</c:v>
                </c:pt>
                <c:pt idx="63">
                  <c:v>90.189899999999994</c:v>
                </c:pt>
                <c:pt idx="64">
                  <c:v>89.89734</c:v>
                </c:pt>
                <c:pt idx="65">
                  <c:v>88.784599999999998</c:v>
                </c:pt>
                <c:pt idx="66">
                  <c:v>87.623754000000005</c:v>
                </c:pt>
                <c:pt idx="67">
                  <c:v>86.736239999999995</c:v>
                </c:pt>
                <c:pt idx="68">
                  <c:v>84.367540000000005</c:v>
                </c:pt>
                <c:pt idx="69">
                  <c:v>83.489750000000001</c:v>
                </c:pt>
                <c:pt idx="70">
                  <c:v>82.839500000000001</c:v>
                </c:pt>
                <c:pt idx="71">
                  <c:v>80.7684</c:v>
                </c:pt>
                <c:pt idx="72">
                  <c:v>79.872364000000005</c:v>
                </c:pt>
                <c:pt idx="73">
                  <c:v>77.234800000000007</c:v>
                </c:pt>
                <c:pt idx="74">
                  <c:v>76.84</c:v>
                </c:pt>
                <c:pt idx="75">
                  <c:v>75.873400000000004</c:v>
                </c:pt>
                <c:pt idx="76">
                  <c:v>74.873999999999995</c:v>
                </c:pt>
                <c:pt idx="77">
                  <c:v>72.874499999999998</c:v>
                </c:pt>
                <c:pt idx="78">
                  <c:v>71.378540000000001</c:v>
                </c:pt>
                <c:pt idx="79">
                  <c:v>70.634699999999995</c:v>
                </c:pt>
                <c:pt idx="80">
                  <c:v>69.763999999999996</c:v>
                </c:pt>
                <c:pt idx="81">
                  <c:v>67.467299999999994</c:v>
                </c:pt>
                <c:pt idx="82">
                  <c:v>65.437799999999996</c:v>
                </c:pt>
                <c:pt idx="83">
                  <c:v>64.478300000000004</c:v>
                </c:pt>
                <c:pt idx="84">
                  <c:v>60.7346</c:v>
                </c:pt>
                <c:pt idx="85">
                  <c:v>59.346699999999998</c:v>
                </c:pt>
                <c:pt idx="86">
                  <c:v>58.784999999999997</c:v>
                </c:pt>
                <c:pt idx="87">
                  <c:v>57.3476</c:v>
                </c:pt>
                <c:pt idx="88">
                  <c:v>56.863999999999997</c:v>
                </c:pt>
                <c:pt idx="89">
                  <c:v>55.783499999999997</c:v>
                </c:pt>
                <c:pt idx="90">
                  <c:v>52.875300000000003</c:v>
                </c:pt>
                <c:pt idx="91">
                  <c:v>50.783499999999997</c:v>
                </c:pt>
                <c:pt idx="92">
                  <c:v>48.673999999999999</c:v>
                </c:pt>
                <c:pt idx="93">
                  <c:v>46.843000000000004</c:v>
                </c:pt>
                <c:pt idx="94">
                  <c:v>45.7834</c:v>
                </c:pt>
                <c:pt idx="95">
                  <c:v>43.873399999999997</c:v>
                </c:pt>
                <c:pt idx="96">
                  <c:v>41.783499999999997</c:v>
                </c:pt>
                <c:pt idx="97">
                  <c:v>39.784999999999997</c:v>
                </c:pt>
                <c:pt idx="98">
                  <c:v>35.64</c:v>
                </c:pt>
                <c:pt idx="99">
                  <c:v>34.726399999999998</c:v>
                </c:pt>
                <c:pt idx="100">
                  <c:v>32.783999999999999</c:v>
                </c:pt>
                <c:pt idx="101">
                  <c:v>30.473800000000001</c:v>
                </c:pt>
                <c:pt idx="102">
                  <c:v>27.784199999999998</c:v>
                </c:pt>
                <c:pt idx="103">
                  <c:v>23.783000000000001</c:v>
                </c:pt>
                <c:pt idx="104">
                  <c:v>19.378399999999999</c:v>
                </c:pt>
                <c:pt idx="105">
                  <c:v>17.478000000000002</c:v>
                </c:pt>
                <c:pt idx="106">
                  <c:v>14.734</c:v>
                </c:pt>
                <c:pt idx="107">
                  <c:v>12.489000000000001</c:v>
                </c:pt>
                <c:pt idx="108">
                  <c:v>10.784000000000001</c:v>
                </c:pt>
                <c:pt idx="109">
                  <c:v>7.7480000000000002</c:v>
                </c:pt>
                <c:pt idx="110">
                  <c:v>5.7347999999999999</c:v>
                </c:pt>
                <c:pt idx="111">
                  <c:v>3.7357999999999998</c:v>
                </c:pt>
                <c:pt idx="112">
                  <c:v>1.0134000000000001</c:v>
                </c:pt>
                <c:pt idx="113">
                  <c:v>4.3779999999999999E-2</c:v>
                </c:pt>
              </c:numCache>
            </c:numRef>
          </c:val>
          <c:smooth val="0"/>
          <c:extLst>
            <c:ext xmlns:c16="http://schemas.microsoft.com/office/drawing/2014/chart" uri="{C3380CC4-5D6E-409C-BE32-E72D297353CC}">
              <c16:uniqueId val="{00000000-3BF3-1D4C-BADF-37F59DD8C29B}"/>
            </c:ext>
          </c:extLst>
        </c:ser>
        <c:ser>
          <c:idx val="1"/>
          <c:order val="1"/>
          <c:tx>
            <c:v>Placebo</c:v>
          </c:tx>
          <c:spPr>
            <a:ln w="31750" cap="rnd">
              <a:solidFill>
                <a:schemeClr val="accent3"/>
              </a:solidFill>
              <a:round/>
            </a:ln>
            <a:effectLst/>
          </c:spPr>
          <c:marker>
            <c:symbol val="none"/>
          </c:marker>
          <c:val>
            <c:numRef>
              <c:f>'Prox FE'!$G$6:$G$119</c:f>
              <c:numCache>
                <c:formatCode>General</c:formatCode>
                <c:ptCount val="114"/>
                <c:pt idx="0">
                  <c:v>0.34699999999999998</c:v>
                </c:pt>
                <c:pt idx="1">
                  <c:v>1.758</c:v>
                </c:pt>
                <c:pt idx="2">
                  <c:v>2.7850000000000001</c:v>
                </c:pt>
                <c:pt idx="3">
                  <c:v>3.7850000000000001</c:v>
                </c:pt>
                <c:pt idx="4">
                  <c:v>4.7347999999999999</c:v>
                </c:pt>
                <c:pt idx="5">
                  <c:v>5.7640000000000002</c:v>
                </c:pt>
                <c:pt idx="6">
                  <c:v>8.7462999999999997</c:v>
                </c:pt>
                <c:pt idx="7">
                  <c:v>10.37</c:v>
                </c:pt>
                <c:pt idx="8">
                  <c:v>13.7835</c:v>
                </c:pt>
                <c:pt idx="9">
                  <c:v>16.436</c:v>
                </c:pt>
                <c:pt idx="10">
                  <c:v>19.357600000000001</c:v>
                </c:pt>
                <c:pt idx="11">
                  <c:v>20.567</c:v>
                </c:pt>
                <c:pt idx="12">
                  <c:v>21.537800000000001</c:v>
                </c:pt>
                <c:pt idx="13">
                  <c:v>22.785</c:v>
                </c:pt>
                <c:pt idx="14">
                  <c:v>24.537600000000001</c:v>
                </c:pt>
                <c:pt idx="15">
                  <c:v>26.7364</c:v>
                </c:pt>
                <c:pt idx="16">
                  <c:v>28.7835</c:v>
                </c:pt>
                <c:pt idx="17">
                  <c:v>30.853000000000002</c:v>
                </c:pt>
                <c:pt idx="18">
                  <c:v>31.75</c:v>
                </c:pt>
                <c:pt idx="19">
                  <c:v>33.478000000000002</c:v>
                </c:pt>
                <c:pt idx="20">
                  <c:v>35.47</c:v>
                </c:pt>
                <c:pt idx="21">
                  <c:v>36.743000000000002</c:v>
                </c:pt>
                <c:pt idx="22">
                  <c:v>37.784300000000002</c:v>
                </c:pt>
                <c:pt idx="23">
                  <c:v>39.47</c:v>
                </c:pt>
                <c:pt idx="24">
                  <c:v>40.728400000000001</c:v>
                </c:pt>
                <c:pt idx="25">
                  <c:v>41.488999999999997</c:v>
                </c:pt>
                <c:pt idx="26">
                  <c:v>42.478000000000002</c:v>
                </c:pt>
                <c:pt idx="27">
                  <c:v>43.487299999999998</c:v>
                </c:pt>
                <c:pt idx="28">
                  <c:v>44.781999999999996</c:v>
                </c:pt>
                <c:pt idx="29">
                  <c:v>45.782299999999999</c:v>
                </c:pt>
                <c:pt idx="30">
                  <c:v>46.2378</c:v>
                </c:pt>
                <c:pt idx="31">
                  <c:v>47.326999999999998</c:v>
                </c:pt>
                <c:pt idx="32">
                  <c:v>48.627400000000002</c:v>
                </c:pt>
                <c:pt idx="33">
                  <c:v>49.277999999999999</c:v>
                </c:pt>
                <c:pt idx="34">
                  <c:v>50.278300000000002</c:v>
                </c:pt>
                <c:pt idx="35">
                  <c:v>52.439869999999999</c:v>
                </c:pt>
                <c:pt idx="36">
                  <c:v>53.274000000000001</c:v>
                </c:pt>
                <c:pt idx="37">
                  <c:v>54.378</c:v>
                </c:pt>
                <c:pt idx="38">
                  <c:v>55.277999999999999</c:v>
                </c:pt>
                <c:pt idx="39">
                  <c:v>56.84</c:v>
                </c:pt>
                <c:pt idx="40">
                  <c:v>57.278399999999998</c:v>
                </c:pt>
                <c:pt idx="41">
                  <c:v>58.7834</c:v>
                </c:pt>
                <c:pt idx="42">
                  <c:v>59.671999999999997</c:v>
                </c:pt>
                <c:pt idx="43">
                  <c:v>60.7834</c:v>
                </c:pt>
                <c:pt idx="44">
                  <c:v>62.378500000000003</c:v>
                </c:pt>
                <c:pt idx="45">
                  <c:v>63.747999999999998</c:v>
                </c:pt>
                <c:pt idx="46">
                  <c:v>64.748000000000005</c:v>
                </c:pt>
                <c:pt idx="47">
                  <c:v>65.466999999999999</c:v>
                </c:pt>
                <c:pt idx="48">
                  <c:v>67.466999999999999</c:v>
                </c:pt>
                <c:pt idx="49">
                  <c:v>68.78</c:v>
                </c:pt>
                <c:pt idx="50">
                  <c:v>70.466999999999999</c:v>
                </c:pt>
                <c:pt idx="51">
                  <c:v>71.376000000000005</c:v>
                </c:pt>
                <c:pt idx="52">
                  <c:v>73.245999999999995</c:v>
                </c:pt>
                <c:pt idx="53">
                  <c:v>75.783000000000001</c:v>
                </c:pt>
                <c:pt idx="54">
                  <c:v>77.673400000000001</c:v>
                </c:pt>
                <c:pt idx="55">
                  <c:v>78.734800000000007</c:v>
                </c:pt>
                <c:pt idx="56">
                  <c:v>79.437799999999996</c:v>
                </c:pt>
                <c:pt idx="57">
                  <c:v>80.436999999999998</c:v>
                </c:pt>
                <c:pt idx="58">
                  <c:v>81.357799999999997</c:v>
                </c:pt>
                <c:pt idx="59">
                  <c:v>82.573800000000006</c:v>
                </c:pt>
                <c:pt idx="60">
                  <c:v>83.745999999999995</c:v>
                </c:pt>
                <c:pt idx="61">
                  <c:v>84.278000000000006</c:v>
                </c:pt>
                <c:pt idx="62">
                  <c:v>85.346999999999994</c:v>
                </c:pt>
                <c:pt idx="63">
                  <c:v>86.3459</c:v>
                </c:pt>
                <c:pt idx="64">
                  <c:v>85.346999999999994</c:v>
                </c:pt>
                <c:pt idx="65">
                  <c:v>84.278000000000006</c:v>
                </c:pt>
                <c:pt idx="66">
                  <c:v>83.745999999999995</c:v>
                </c:pt>
                <c:pt idx="67">
                  <c:v>82.573800000000006</c:v>
                </c:pt>
                <c:pt idx="68">
                  <c:v>81.357799999999997</c:v>
                </c:pt>
                <c:pt idx="69">
                  <c:v>80.436999999999998</c:v>
                </c:pt>
                <c:pt idx="70">
                  <c:v>79.437799999999996</c:v>
                </c:pt>
                <c:pt idx="71">
                  <c:v>78.734800000000007</c:v>
                </c:pt>
                <c:pt idx="72">
                  <c:v>77.673400000000001</c:v>
                </c:pt>
                <c:pt idx="73">
                  <c:v>75.783000000000001</c:v>
                </c:pt>
                <c:pt idx="74">
                  <c:v>73.245999999999995</c:v>
                </c:pt>
                <c:pt idx="75">
                  <c:v>71.376000000000005</c:v>
                </c:pt>
                <c:pt idx="76">
                  <c:v>70.466999999999999</c:v>
                </c:pt>
                <c:pt idx="77">
                  <c:v>68.78</c:v>
                </c:pt>
                <c:pt idx="78">
                  <c:v>67.466999999999999</c:v>
                </c:pt>
                <c:pt idx="79">
                  <c:v>65.466999999999999</c:v>
                </c:pt>
                <c:pt idx="80">
                  <c:v>64.748000000000005</c:v>
                </c:pt>
                <c:pt idx="81">
                  <c:v>63.747999999999998</c:v>
                </c:pt>
                <c:pt idx="82">
                  <c:v>60.7834</c:v>
                </c:pt>
                <c:pt idx="83">
                  <c:v>59.671999999999997</c:v>
                </c:pt>
                <c:pt idx="84">
                  <c:v>57.278399999999998</c:v>
                </c:pt>
                <c:pt idx="85">
                  <c:v>56.84</c:v>
                </c:pt>
                <c:pt idx="86">
                  <c:v>55.277999999999999</c:v>
                </c:pt>
                <c:pt idx="87">
                  <c:v>54.378</c:v>
                </c:pt>
                <c:pt idx="88">
                  <c:v>53.274000000000001</c:v>
                </c:pt>
                <c:pt idx="89">
                  <c:v>52.439869999999999</c:v>
                </c:pt>
                <c:pt idx="90">
                  <c:v>49.277999999999999</c:v>
                </c:pt>
                <c:pt idx="91">
                  <c:v>47.326999999999998</c:v>
                </c:pt>
                <c:pt idx="92">
                  <c:v>46.2378</c:v>
                </c:pt>
                <c:pt idx="93">
                  <c:v>44.781999999999996</c:v>
                </c:pt>
                <c:pt idx="94">
                  <c:v>43.487299999999998</c:v>
                </c:pt>
                <c:pt idx="95">
                  <c:v>42.478000000000002</c:v>
                </c:pt>
                <c:pt idx="96">
                  <c:v>41.488999999999997</c:v>
                </c:pt>
                <c:pt idx="97">
                  <c:v>40.728400000000001</c:v>
                </c:pt>
                <c:pt idx="98">
                  <c:v>37.784300000000002</c:v>
                </c:pt>
                <c:pt idx="99">
                  <c:v>36.743000000000002</c:v>
                </c:pt>
                <c:pt idx="100">
                  <c:v>35.47</c:v>
                </c:pt>
                <c:pt idx="101">
                  <c:v>33.478000000000002</c:v>
                </c:pt>
                <c:pt idx="102">
                  <c:v>30.853000000000002</c:v>
                </c:pt>
                <c:pt idx="103">
                  <c:v>26.7364</c:v>
                </c:pt>
                <c:pt idx="104">
                  <c:v>22.785</c:v>
                </c:pt>
                <c:pt idx="105">
                  <c:v>21.537800000000001</c:v>
                </c:pt>
                <c:pt idx="106">
                  <c:v>20.567</c:v>
                </c:pt>
                <c:pt idx="107">
                  <c:v>19.357600000000001</c:v>
                </c:pt>
                <c:pt idx="108">
                  <c:v>16.436</c:v>
                </c:pt>
                <c:pt idx="109">
                  <c:v>13.7835</c:v>
                </c:pt>
                <c:pt idx="110">
                  <c:v>10.37</c:v>
                </c:pt>
                <c:pt idx="111">
                  <c:v>5.7640000000000002</c:v>
                </c:pt>
                <c:pt idx="112">
                  <c:v>2.7850000000000001</c:v>
                </c:pt>
                <c:pt idx="113">
                  <c:v>0.34699999999999998</c:v>
                </c:pt>
              </c:numCache>
            </c:numRef>
          </c:val>
          <c:smooth val="0"/>
          <c:extLst>
            <c:ext xmlns:c16="http://schemas.microsoft.com/office/drawing/2014/chart" uri="{C3380CC4-5D6E-409C-BE32-E72D297353CC}">
              <c16:uniqueId val="{00000001-3BF3-1D4C-BADF-37F59DD8C29B}"/>
            </c:ext>
          </c:extLst>
        </c:ser>
        <c:ser>
          <c:idx val="2"/>
          <c:order val="2"/>
          <c:tx>
            <c:v>IMAK</c:v>
          </c:tx>
          <c:spPr>
            <a:ln w="31750" cap="rnd">
              <a:solidFill>
                <a:schemeClr val="accent5"/>
              </a:solidFill>
              <a:round/>
            </a:ln>
            <a:effectLst/>
          </c:spPr>
          <c:marker>
            <c:symbol val="none"/>
          </c:marker>
          <c:val>
            <c:numRef>
              <c:f>'Prox FE'!$H$6:$H$119</c:f>
              <c:numCache>
                <c:formatCode>General</c:formatCode>
                <c:ptCount val="114"/>
                <c:pt idx="0">
                  <c:v>0.78420000000000001</c:v>
                </c:pt>
                <c:pt idx="1">
                  <c:v>2.4782999999999999</c:v>
                </c:pt>
                <c:pt idx="2">
                  <c:v>5.8642000000000003</c:v>
                </c:pt>
                <c:pt idx="3">
                  <c:v>6.7229999999999999</c:v>
                </c:pt>
                <c:pt idx="4">
                  <c:v>7.24</c:v>
                </c:pt>
                <c:pt idx="5">
                  <c:v>8.6720000000000006</c:v>
                </c:pt>
                <c:pt idx="6">
                  <c:v>9.2780000000000005</c:v>
                </c:pt>
                <c:pt idx="7">
                  <c:v>10.8247</c:v>
                </c:pt>
                <c:pt idx="8">
                  <c:v>11.374000000000001</c:v>
                </c:pt>
                <c:pt idx="9">
                  <c:v>12.348699999999999</c:v>
                </c:pt>
                <c:pt idx="10">
                  <c:v>13.537800000000001</c:v>
                </c:pt>
                <c:pt idx="11">
                  <c:v>14.347</c:v>
                </c:pt>
                <c:pt idx="12">
                  <c:v>15.2874</c:v>
                </c:pt>
                <c:pt idx="13">
                  <c:v>18.378</c:v>
                </c:pt>
                <c:pt idx="14">
                  <c:v>20.478300000000001</c:v>
                </c:pt>
                <c:pt idx="15">
                  <c:v>22.577999999999999</c:v>
                </c:pt>
                <c:pt idx="16">
                  <c:v>23.735800000000001</c:v>
                </c:pt>
                <c:pt idx="17">
                  <c:v>24.7835</c:v>
                </c:pt>
                <c:pt idx="18">
                  <c:v>25.378</c:v>
                </c:pt>
                <c:pt idx="19">
                  <c:v>26.478000000000002</c:v>
                </c:pt>
                <c:pt idx="20">
                  <c:v>27.478000000000002</c:v>
                </c:pt>
                <c:pt idx="21">
                  <c:v>28.783999999999999</c:v>
                </c:pt>
                <c:pt idx="22">
                  <c:v>29.784300000000002</c:v>
                </c:pt>
                <c:pt idx="23">
                  <c:v>30.37</c:v>
                </c:pt>
                <c:pt idx="24">
                  <c:v>31.478000000000002</c:v>
                </c:pt>
                <c:pt idx="25">
                  <c:v>34.472000000000001</c:v>
                </c:pt>
                <c:pt idx="26">
                  <c:v>36.427999999999997</c:v>
                </c:pt>
                <c:pt idx="27">
                  <c:v>38.478000000000002</c:v>
                </c:pt>
                <c:pt idx="28">
                  <c:v>40.735799999999998</c:v>
                </c:pt>
                <c:pt idx="29">
                  <c:v>41.478000000000002</c:v>
                </c:pt>
                <c:pt idx="30">
                  <c:v>44.724800000000002</c:v>
                </c:pt>
                <c:pt idx="31">
                  <c:v>46.42</c:v>
                </c:pt>
                <c:pt idx="32">
                  <c:v>48.743000000000002</c:v>
                </c:pt>
                <c:pt idx="33">
                  <c:v>50.892470000000003</c:v>
                </c:pt>
                <c:pt idx="34">
                  <c:v>51.436999999999998</c:v>
                </c:pt>
                <c:pt idx="35">
                  <c:v>53.848999999999997</c:v>
                </c:pt>
                <c:pt idx="36">
                  <c:v>54.747999999999998</c:v>
                </c:pt>
                <c:pt idx="37">
                  <c:v>55.747999999999998</c:v>
                </c:pt>
                <c:pt idx="38">
                  <c:v>57.278399999999998</c:v>
                </c:pt>
                <c:pt idx="39">
                  <c:v>59.478000000000002</c:v>
                </c:pt>
                <c:pt idx="40">
                  <c:v>60.741999999999997</c:v>
                </c:pt>
                <c:pt idx="41">
                  <c:v>62.478000000000002</c:v>
                </c:pt>
                <c:pt idx="42">
                  <c:v>64.862399999999994</c:v>
                </c:pt>
                <c:pt idx="43">
                  <c:v>65.247799999999998</c:v>
                </c:pt>
                <c:pt idx="44">
                  <c:v>66.874200000000002</c:v>
                </c:pt>
                <c:pt idx="45">
                  <c:v>67.262</c:v>
                </c:pt>
                <c:pt idx="46">
                  <c:v>68.287400000000005</c:v>
                </c:pt>
                <c:pt idx="47">
                  <c:v>69.724000000000004</c:v>
                </c:pt>
                <c:pt idx="48">
                  <c:v>70.782399999999996</c:v>
                </c:pt>
                <c:pt idx="49">
                  <c:v>72.437799999999996</c:v>
                </c:pt>
                <c:pt idx="50">
                  <c:v>74.266999999999996</c:v>
                </c:pt>
                <c:pt idx="51">
                  <c:v>75.478200000000001</c:v>
                </c:pt>
                <c:pt idx="52">
                  <c:v>76.623999999999995</c:v>
                </c:pt>
                <c:pt idx="53">
                  <c:v>77.275999999999996</c:v>
                </c:pt>
                <c:pt idx="54">
                  <c:v>78.7483</c:v>
                </c:pt>
                <c:pt idx="55">
                  <c:v>79.466999999999999</c:v>
                </c:pt>
                <c:pt idx="56">
                  <c:v>80.634</c:v>
                </c:pt>
                <c:pt idx="57">
                  <c:v>81.754000000000005</c:v>
                </c:pt>
                <c:pt idx="58">
                  <c:v>82.748000000000005</c:v>
                </c:pt>
                <c:pt idx="59">
                  <c:v>83.783000000000001</c:v>
                </c:pt>
                <c:pt idx="60">
                  <c:v>84.782399999999996</c:v>
                </c:pt>
                <c:pt idx="61">
                  <c:v>85.724000000000004</c:v>
                </c:pt>
                <c:pt idx="62">
                  <c:v>86.347800000000007</c:v>
                </c:pt>
                <c:pt idx="63">
                  <c:v>87.542699999999996</c:v>
                </c:pt>
                <c:pt idx="64">
                  <c:v>86.347800000000007</c:v>
                </c:pt>
                <c:pt idx="65">
                  <c:v>85.724000000000004</c:v>
                </c:pt>
                <c:pt idx="66">
                  <c:v>84.782399999999996</c:v>
                </c:pt>
                <c:pt idx="67">
                  <c:v>83.783000000000001</c:v>
                </c:pt>
                <c:pt idx="68">
                  <c:v>82.748000000000005</c:v>
                </c:pt>
                <c:pt idx="69">
                  <c:v>81.754000000000005</c:v>
                </c:pt>
                <c:pt idx="70">
                  <c:v>80.634</c:v>
                </c:pt>
                <c:pt idx="71">
                  <c:v>79.466999999999999</c:v>
                </c:pt>
                <c:pt idx="72">
                  <c:v>78.7483</c:v>
                </c:pt>
                <c:pt idx="73">
                  <c:v>77.275999999999996</c:v>
                </c:pt>
                <c:pt idx="74">
                  <c:v>76.623999999999995</c:v>
                </c:pt>
                <c:pt idx="75">
                  <c:v>75.478200000000001</c:v>
                </c:pt>
                <c:pt idx="76">
                  <c:v>74.266999999999996</c:v>
                </c:pt>
                <c:pt idx="77">
                  <c:v>72.437799999999996</c:v>
                </c:pt>
                <c:pt idx="78">
                  <c:v>70.782399999999996</c:v>
                </c:pt>
                <c:pt idx="79">
                  <c:v>69.724000000000004</c:v>
                </c:pt>
                <c:pt idx="80">
                  <c:v>68.287400000000005</c:v>
                </c:pt>
                <c:pt idx="81">
                  <c:v>67.262</c:v>
                </c:pt>
                <c:pt idx="82">
                  <c:v>65.247799999999998</c:v>
                </c:pt>
                <c:pt idx="83">
                  <c:v>64.862399999999994</c:v>
                </c:pt>
                <c:pt idx="84">
                  <c:v>60.741999999999997</c:v>
                </c:pt>
                <c:pt idx="85">
                  <c:v>59.478000000000002</c:v>
                </c:pt>
                <c:pt idx="86">
                  <c:v>57.278399999999998</c:v>
                </c:pt>
                <c:pt idx="87">
                  <c:v>55.747999999999998</c:v>
                </c:pt>
                <c:pt idx="88">
                  <c:v>54.747999999999998</c:v>
                </c:pt>
                <c:pt idx="89">
                  <c:v>53.848999999999997</c:v>
                </c:pt>
                <c:pt idx="90">
                  <c:v>50.892470000000003</c:v>
                </c:pt>
                <c:pt idx="91">
                  <c:v>46.42</c:v>
                </c:pt>
                <c:pt idx="92">
                  <c:v>44.724800000000002</c:v>
                </c:pt>
                <c:pt idx="93">
                  <c:v>40.735799999999998</c:v>
                </c:pt>
                <c:pt idx="94">
                  <c:v>38.478000000000002</c:v>
                </c:pt>
                <c:pt idx="95">
                  <c:v>36.427999999999997</c:v>
                </c:pt>
                <c:pt idx="96">
                  <c:v>34.472000000000001</c:v>
                </c:pt>
                <c:pt idx="97">
                  <c:v>31.478000000000002</c:v>
                </c:pt>
                <c:pt idx="98">
                  <c:v>29.784300000000002</c:v>
                </c:pt>
                <c:pt idx="99">
                  <c:v>28.783999999999999</c:v>
                </c:pt>
                <c:pt idx="100">
                  <c:v>27.478000000000002</c:v>
                </c:pt>
                <c:pt idx="101">
                  <c:v>26.478000000000002</c:v>
                </c:pt>
                <c:pt idx="102">
                  <c:v>24.7835</c:v>
                </c:pt>
                <c:pt idx="103">
                  <c:v>22.577999999999999</c:v>
                </c:pt>
                <c:pt idx="104">
                  <c:v>18.378</c:v>
                </c:pt>
                <c:pt idx="105">
                  <c:v>15.2874</c:v>
                </c:pt>
                <c:pt idx="106">
                  <c:v>14.347</c:v>
                </c:pt>
                <c:pt idx="107">
                  <c:v>13.537800000000001</c:v>
                </c:pt>
                <c:pt idx="108">
                  <c:v>12.348699999999999</c:v>
                </c:pt>
                <c:pt idx="109">
                  <c:v>11.374000000000001</c:v>
                </c:pt>
                <c:pt idx="110">
                  <c:v>10.8247</c:v>
                </c:pt>
                <c:pt idx="111">
                  <c:v>8.6720000000000006</c:v>
                </c:pt>
                <c:pt idx="112">
                  <c:v>5.8642000000000003</c:v>
                </c:pt>
                <c:pt idx="113">
                  <c:v>0.78420000000000001</c:v>
                </c:pt>
              </c:numCache>
            </c:numRef>
          </c:val>
          <c:smooth val="0"/>
          <c:extLst>
            <c:ext xmlns:c16="http://schemas.microsoft.com/office/drawing/2014/chart" uri="{C3380CC4-5D6E-409C-BE32-E72D297353CC}">
              <c16:uniqueId val="{00000002-3BF3-1D4C-BADF-37F59DD8C29B}"/>
            </c:ext>
          </c:extLst>
        </c:ser>
        <c:ser>
          <c:idx val="3"/>
          <c:order val="3"/>
          <c:tx>
            <c:v>Veturo</c:v>
          </c:tx>
          <c:spPr>
            <a:ln w="31750" cap="rnd">
              <a:solidFill>
                <a:schemeClr val="accent1">
                  <a:lumMod val="60000"/>
                </a:schemeClr>
              </a:solidFill>
              <a:round/>
            </a:ln>
            <a:effectLst/>
          </c:spPr>
          <c:marker>
            <c:symbol val="none"/>
          </c:marker>
          <c:val>
            <c:numRef>
              <c:f>'Prox FE'!$I$6:$I$119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16.001300000000001</c:v>
                </c:pt>
                <c:pt idx="17">
                  <c:v>17.239000000000001</c:v>
                </c:pt>
                <c:pt idx="18">
                  <c:v>19.52</c:v>
                </c:pt>
                <c:pt idx="19">
                  <c:v>20.123000000000001</c:v>
                </c:pt>
                <c:pt idx="20">
                  <c:v>22.125599999999999</c:v>
                </c:pt>
                <c:pt idx="21">
                  <c:v>24.8706</c:v>
                </c:pt>
                <c:pt idx="22">
                  <c:v>26.382100000000001</c:v>
                </c:pt>
                <c:pt idx="23">
                  <c:v>27.9284</c:v>
                </c:pt>
                <c:pt idx="24">
                  <c:v>28.709900000000001</c:v>
                </c:pt>
                <c:pt idx="25">
                  <c:v>30.810300000000002</c:v>
                </c:pt>
                <c:pt idx="26">
                  <c:v>31.924700000000001</c:v>
                </c:pt>
                <c:pt idx="27">
                  <c:v>32.7042</c:v>
                </c:pt>
                <c:pt idx="28">
                  <c:v>34.104199999999999</c:v>
                </c:pt>
                <c:pt idx="29">
                  <c:v>35.040100000000002</c:v>
                </c:pt>
                <c:pt idx="30">
                  <c:v>36.903700000000001</c:v>
                </c:pt>
                <c:pt idx="31">
                  <c:v>39.000700000000002</c:v>
                </c:pt>
                <c:pt idx="32">
                  <c:v>40.887300000000003</c:v>
                </c:pt>
                <c:pt idx="33">
                  <c:v>42.121099999999998</c:v>
                </c:pt>
                <c:pt idx="34">
                  <c:v>43.979300000000002</c:v>
                </c:pt>
                <c:pt idx="35">
                  <c:v>45.127299999999998</c:v>
                </c:pt>
                <c:pt idx="36">
                  <c:v>47.120399999999997</c:v>
                </c:pt>
                <c:pt idx="37">
                  <c:v>48.872399999999999</c:v>
                </c:pt>
                <c:pt idx="38">
                  <c:v>50.921700000000001</c:v>
                </c:pt>
                <c:pt idx="39">
                  <c:v>52.007399999999997</c:v>
                </c:pt>
                <c:pt idx="40">
                  <c:v>54.9251</c:v>
                </c:pt>
                <c:pt idx="41">
                  <c:v>56.152200000000001</c:v>
                </c:pt>
                <c:pt idx="42">
                  <c:v>57.683399999999999</c:v>
                </c:pt>
                <c:pt idx="43">
                  <c:v>58.4452</c:v>
                </c:pt>
                <c:pt idx="44">
                  <c:v>59.891100000000002</c:v>
                </c:pt>
                <c:pt idx="45">
                  <c:v>61.892600000000002</c:v>
                </c:pt>
                <c:pt idx="46">
                  <c:v>63.100299999999997</c:v>
                </c:pt>
                <c:pt idx="47">
                  <c:v>64.921700000000001</c:v>
                </c:pt>
                <c:pt idx="48">
                  <c:v>66.283199999999994</c:v>
                </c:pt>
                <c:pt idx="49">
                  <c:v>67.996899999999997</c:v>
                </c:pt>
                <c:pt idx="50">
                  <c:v>70.193100000000001</c:v>
                </c:pt>
                <c:pt idx="51">
                  <c:v>72.559200000000004</c:v>
                </c:pt>
                <c:pt idx="52">
                  <c:v>74.194199999999995</c:v>
                </c:pt>
                <c:pt idx="53">
                  <c:v>75.901300000000006</c:v>
                </c:pt>
                <c:pt idx="54">
                  <c:v>78.124799999999993</c:v>
                </c:pt>
                <c:pt idx="55">
                  <c:v>80.134600000000006</c:v>
                </c:pt>
                <c:pt idx="56">
                  <c:v>81.789199999999994</c:v>
                </c:pt>
                <c:pt idx="57">
                  <c:v>82.937399999999997</c:v>
                </c:pt>
                <c:pt idx="58">
                  <c:v>84.5227</c:v>
                </c:pt>
                <c:pt idx="59">
                  <c:v>85.123900000000006</c:v>
                </c:pt>
                <c:pt idx="60">
                  <c:v>86.532899999999998</c:v>
                </c:pt>
                <c:pt idx="61">
                  <c:v>87.001499999999993</c:v>
                </c:pt>
                <c:pt idx="62">
                  <c:v>87.924800000000005</c:v>
                </c:pt>
                <c:pt idx="63">
                  <c:v>89.144099999999995</c:v>
                </c:pt>
                <c:pt idx="64">
                  <c:v>87.924800000000005</c:v>
                </c:pt>
                <c:pt idx="65">
                  <c:v>87.001499999999993</c:v>
                </c:pt>
                <c:pt idx="66">
                  <c:v>86.532899999999998</c:v>
                </c:pt>
                <c:pt idx="67">
                  <c:v>85.123900000000006</c:v>
                </c:pt>
                <c:pt idx="68">
                  <c:v>84.5227</c:v>
                </c:pt>
                <c:pt idx="69">
                  <c:v>82.937399999999997</c:v>
                </c:pt>
                <c:pt idx="70">
                  <c:v>81.789199999999994</c:v>
                </c:pt>
                <c:pt idx="71">
                  <c:v>80.134600000000006</c:v>
                </c:pt>
                <c:pt idx="72">
                  <c:v>78.124799999999993</c:v>
                </c:pt>
                <c:pt idx="73">
                  <c:v>75.901300000000006</c:v>
                </c:pt>
                <c:pt idx="74">
                  <c:v>74.194199999999995</c:v>
                </c:pt>
                <c:pt idx="75">
                  <c:v>72.559200000000004</c:v>
                </c:pt>
                <c:pt idx="76">
                  <c:v>70.193100000000001</c:v>
                </c:pt>
                <c:pt idx="77">
                  <c:v>67.996899999999997</c:v>
                </c:pt>
                <c:pt idx="78">
                  <c:v>66.283199999999994</c:v>
                </c:pt>
                <c:pt idx="79">
                  <c:v>64.921700000000001</c:v>
                </c:pt>
                <c:pt idx="80">
                  <c:v>63.100299999999997</c:v>
                </c:pt>
                <c:pt idx="81">
                  <c:v>61.892600000000002</c:v>
                </c:pt>
                <c:pt idx="82">
                  <c:v>58.4452</c:v>
                </c:pt>
                <c:pt idx="83">
                  <c:v>57.683399999999999</c:v>
                </c:pt>
                <c:pt idx="84">
                  <c:v>54.9251</c:v>
                </c:pt>
                <c:pt idx="85">
                  <c:v>52.007399999999997</c:v>
                </c:pt>
                <c:pt idx="86">
                  <c:v>50.921700000000001</c:v>
                </c:pt>
                <c:pt idx="87">
                  <c:v>48.872399999999999</c:v>
                </c:pt>
                <c:pt idx="88">
                  <c:v>47.120399999999997</c:v>
                </c:pt>
                <c:pt idx="89">
                  <c:v>45.127299999999998</c:v>
                </c:pt>
                <c:pt idx="90">
                  <c:v>42.121099999999998</c:v>
                </c:pt>
                <c:pt idx="91">
                  <c:v>39.000700000000002</c:v>
                </c:pt>
                <c:pt idx="92">
                  <c:v>36.903700000000001</c:v>
                </c:pt>
                <c:pt idx="93">
                  <c:v>34.104199999999999</c:v>
                </c:pt>
                <c:pt idx="94">
                  <c:v>32.7042</c:v>
                </c:pt>
                <c:pt idx="95">
                  <c:v>31.924700000000001</c:v>
                </c:pt>
                <c:pt idx="96">
                  <c:v>30.810300000000002</c:v>
                </c:pt>
                <c:pt idx="97">
                  <c:v>28.709900000000001</c:v>
                </c:pt>
                <c:pt idx="98">
                  <c:v>26.382100000000001</c:v>
                </c:pt>
                <c:pt idx="99">
                  <c:v>24.8706</c:v>
                </c:pt>
                <c:pt idx="100">
                  <c:v>22.125599999999999</c:v>
                </c:pt>
                <c:pt idx="101">
                  <c:v>20.123000000000001</c:v>
                </c:pt>
                <c:pt idx="102">
                  <c:v>17.239000000000001</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3-3BF3-1D4C-BADF-37F59DD8C29B}"/>
            </c:ext>
          </c:extLst>
        </c:ser>
        <c:dLbls>
          <c:showLegendKey val="0"/>
          <c:showVal val="0"/>
          <c:showCatName val="0"/>
          <c:showSerName val="0"/>
          <c:showPercent val="0"/>
          <c:showBubbleSize val="0"/>
        </c:dLbls>
        <c:smooth val="0"/>
        <c:axId val="786360864"/>
        <c:axId val="835562032"/>
      </c:lineChart>
      <c:catAx>
        <c:axId val="786360864"/>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5562032"/>
        <c:crosses val="autoZero"/>
        <c:auto val="1"/>
        <c:lblAlgn val="ctr"/>
        <c:lblOffset val="100"/>
        <c:noMultiLvlLbl val="0"/>
      </c:catAx>
      <c:valAx>
        <c:axId val="835562032"/>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 100)</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786360864"/>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Carpometacarpal Abduction/Adduction (Right Hand)</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Sheet4!$B$5</c:f>
              <c:strCache>
                <c:ptCount val="1"/>
                <c:pt idx="0">
                  <c:v>Control</c:v>
                </c:pt>
              </c:strCache>
            </c:strRef>
          </c:tx>
          <c:spPr>
            <a:ln w="31750" cap="rnd">
              <a:solidFill>
                <a:schemeClr val="accent1"/>
              </a:solidFill>
              <a:round/>
            </a:ln>
            <a:effectLst/>
          </c:spPr>
          <c:marker>
            <c:symbol val="none"/>
          </c:marker>
          <c:val>
            <c:numRef>
              <c:f>Sheet4!$B$6:$B$107</c:f>
              <c:numCache>
                <c:formatCode>General</c:formatCode>
                <c:ptCount val="102"/>
                <c:pt idx="0">
                  <c:v>2.748E-3</c:v>
                </c:pt>
                <c:pt idx="1">
                  <c:v>7.238E-2</c:v>
                </c:pt>
                <c:pt idx="2">
                  <c:v>0.874</c:v>
                </c:pt>
                <c:pt idx="3">
                  <c:v>1.3478000000000001</c:v>
                </c:pt>
                <c:pt idx="4">
                  <c:v>2.2475999999999998</c:v>
                </c:pt>
                <c:pt idx="5">
                  <c:v>3.278</c:v>
                </c:pt>
                <c:pt idx="6">
                  <c:v>4.7823000000000002</c:v>
                </c:pt>
                <c:pt idx="7">
                  <c:v>5.6722999999999999</c:v>
                </c:pt>
                <c:pt idx="8">
                  <c:v>6.6731999999999996</c:v>
                </c:pt>
                <c:pt idx="9">
                  <c:v>7.6719999999999997</c:v>
                </c:pt>
                <c:pt idx="10">
                  <c:v>8.6199999999999992</c:v>
                </c:pt>
                <c:pt idx="11">
                  <c:v>9.7623999999999995</c:v>
                </c:pt>
                <c:pt idx="12">
                  <c:v>10.3567</c:v>
                </c:pt>
                <c:pt idx="13">
                  <c:v>11.634</c:v>
                </c:pt>
                <c:pt idx="14">
                  <c:v>12.73</c:v>
                </c:pt>
                <c:pt idx="15">
                  <c:v>13.476000000000001</c:v>
                </c:pt>
                <c:pt idx="16">
                  <c:v>14.647</c:v>
                </c:pt>
                <c:pt idx="17">
                  <c:v>15.276400000000001</c:v>
                </c:pt>
                <c:pt idx="18">
                  <c:v>16.657</c:v>
                </c:pt>
                <c:pt idx="19">
                  <c:v>17.634699999999999</c:v>
                </c:pt>
                <c:pt idx="20">
                  <c:v>18.475999999999999</c:v>
                </c:pt>
                <c:pt idx="21">
                  <c:v>19.734000000000002</c:v>
                </c:pt>
                <c:pt idx="22">
                  <c:v>20.43</c:v>
                </c:pt>
                <c:pt idx="23">
                  <c:v>21.36</c:v>
                </c:pt>
                <c:pt idx="24">
                  <c:v>22.7834</c:v>
                </c:pt>
                <c:pt idx="25">
                  <c:v>23.783999999999999</c:v>
                </c:pt>
                <c:pt idx="26">
                  <c:v>24.734000000000002</c:v>
                </c:pt>
                <c:pt idx="27">
                  <c:v>25.6724</c:v>
                </c:pt>
                <c:pt idx="28">
                  <c:v>26.627400000000002</c:v>
                </c:pt>
                <c:pt idx="29">
                  <c:v>27.74</c:v>
                </c:pt>
                <c:pt idx="30">
                  <c:v>28.466999999999999</c:v>
                </c:pt>
                <c:pt idx="31">
                  <c:v>29.748000000000001</c:v>
                </c:pt>
                <c:pt idx="32">
                  <c:v>30.728400000000001</c:v>
                </c:pt>
                <c:pt idx="33">
                  <c:v>31.783999999999999</c:v>
                </c:pt>
                <c:pt idx="34">
                  <c:v>32.783999999999999</c:v>
                </c:pt>
                <c:pt idx="35">
                  <c:v>33.783999999999999</c:v>
                </c:pt>
                <c:pt idx="36">
                  <c:v>34.782400000000003</c:v>
                </c:pt>
                <c:pt idx="37">
                  <c:v>35.783999999999999</c:v>
                </c:pt>
                <c:pt idx="38">
                  <c:v>36.7348</c:v>
                </c:pt>
                <c:pt idx="39">
                  <c:v>37.673999999999999</c:v>
                </c:pt>
                <c:pt idx="40">
                  <c:v>38.674199999999999</c:v>
                </c:pt>
                <c:pt idx="41">
                  <c:v>39.783999999999999</c:v>
                </c:pt>
                <c:pt idx="42">
                  <c:v>40.7834</c:v>
                </c:pt>
                <c:pt idx="43">
                  <c:v>41.357999999999997</c:v>
                </c:pt>
                <c:pt idx="44">
                  <c:v>42.438699999999997</c:v>
                </c:pt>
                <c:pt idx="45">
                  <c:v>43.426000000000002</c:v>
                </c:pt>
                <c:pt idx="46">
                  <c:v>44.728400000000001</c:v>
                </c:pt>
                <c:pt idx="47">
                  <c:v>45.782400000000003</c:v>
                </c:pt>
                <c:pt idx="48">
                  <c:v>46.783999999999999</c:v>
                </c:pt>
                <c:pt idx="49">
                  <c:v>47.472999999999999</c:v>
                </c:pt>
                <c:pt idx="50">
                  <c:v>48.894199999999998</c:v>
                </c:pt>
                <c:pt idx="51">
                  <c:v>49.747999999999998</c:v>
                </c:pt>
                <c:pt idx="52">
                  <c:v>50.893999999999998</c:v>
                </c:pt>
                <c:pt idx="53">
                  <c:v>51.984999999999999</c:v>
                </c:pt>
                <c:pt idx="54">
                  <c:v>53.023893999999999</c:v>
                </c:pt>
                <c:pt idx="55">
                  <c:v>53.983400000000003</c:v>
                </c:pt>
                <c:pt idx="56">
                  <c:v>53.023893999999999</c:v>
                </c:pt>
                <c:pt idx="57">
                  <c:v>51.984999999999999</c:v>
                </c:pt>
                <c:pt idx="58">
                  <c:v>50.893999999999998</c:v>
                </c:pt>
                <c:pt idx="59">
                  <c:v>49.747999999999998</c:v>
                </c:pt>
                <c:pt idx="60">
                  <c:v>48.894199999999998</c:v>
                </c:pt>
                <c:pt idx="61">
                  <c:v>47.472999999999999</c:v>
                </c:pt>
                <c:pt idx="62">
                  <c:v>46.783999999999999</c:v>
                </c:pt>
                <c:pt idx="63">
                  <c:v>45.782400000000003</c:v>
                </c:pt>
                <c:pt idx="64">
                  <c:v>44.728400000000001</c:v>
                </c:pt>
                <c:pt idx="65">
                  <c:v>43.426000000000002</c:v>
                </c:pt>
                <c:pt idx="66">
                  <c:v>42.438699999999997</c:v>
                </c:pt>
                <c:pt idx="67">
                  <c:v>41.357999999999997</c:v>
                </c:pt>
                <c:pt idx="68">
                  <c:v>40.7834</c:v>
                </c:pt>
                <c:pt idx="69">
                  <c:v>39.783999999999999</c:v>
                </c:pt>
                <c:pt idx="70">
                  <c:v>38.674199999999999</c:v>
                </c:pt>
                <c:pt idx="71">
                  <c:v>37.673999999999999</c:v>
                </c:pt>
                <c:pt idx="72">
                  <c:v>36.7348</c:v>
                </c:pt>
                <c:pt idx="73">
                  <c:v>35.783999999999999</c:v>
                </c:pt>
                <c:pt idx="74">
                  <c:v>33.783999999999999</c:v>
                </c:pt>
                <c:pt idx="75">
                  <c:v>32.783999999999999</c:v>
                </c:pt>
                <c:pt idx="76">
                  <c:v>30.728400000000001</c:v>
                </c:pt>
                <c:pt idx="77">
                  <c:v>29.748000000000001</c:v>
                </c:pt>
                <c:pt idx="78">
                  <c:v>28.466999999999999</c:v>
                </c:pt>
                <c:pt idx="79">
                  <c:v>27.74</c:v>
                </c:pt>
                <c:pt idx="80">
                  <c:v>26.627400000000002</c:v>
                </c:pt>
                <c:pt idx="81">
                  <c:v>25.6724</c:v>
                </c:pt>
                <c:pt idx="82">
                  <c:v>23.783999999999999</c:v>
                </c:pt>
                <c:pt idx="83">
                  <c:v>21.36</c:v>
                </c:pt>
                <c:pt idx="84">
                  <c:v>20.43</c:v>
                </c:pt>
                <c:pt idx="85">
                  <c:v>18.475999999999999</c:v>
                </c:pt>
                <c:pt idx="86">
                  <c:v>17.634699999999999</c:v>
                </c:pt>
                <c:pt idx="87">
                  <c:v>16.657</c:v>
                </c:pt>
                <c:pt idx="88">
                  <c:v>15.276400000000001</c:v>
                </c:pt>
                <c:pt idx="89">
                  <c:v>14.647</c:v>
                </c:pt>
                <c:pt idx="90">
                  <c:v>12.73</c:v>
                </c:pt>
                <c:pt idx="91">
                  <c:v>11.634</c:v>
                </c:pt>
                <c:pt idx="92">
                  <c:v>10.3567</c:v>
                </c:pt>
                <c:pt idx="93">
                  <c:v>9.7623999999999995</c:v>
                </c:pt>
                <c:pt idx="94">
                  <c:v>7.6719999999999997</c:v>
                </c:pt>
                <c:pt idx="95">
                  <c:v>5.6722999999999999</c:v>
                </c:pt>
                <c:pt idx="96">
                  <c:v>3.278</c:v>
                </c:pt>
                <c:pt idx="97">
                  <c:v>2.2475999999999998</c:v>
                </c:pt>
                <c:pt idx="98">
                  <c:v>1.3478000000000001</c:v>
                </c:pt>
                <c:pt idx="99">
                  <c:v>0.874</c:v>
                </c:pt>
                <c:pt idx="100">
                  <c:v>7.238E-2</c:v>
                </c:pt>
                <c:pt idx="101">
                  <c:v>2.748E-3</c:v>
                </c:pt>
              </c:numCache>
            </c:numRef>
          </c:val>
          <c:smooth val="0"/>
          <c:extLst>
            <c:ext xmlns:c16="http://schemas.microsoft.com/office/drawing/2014/chart" uri="{C3380CC4-5D6E-409C-BE32-E72D297353CC}">
              <c16:uniqueId val="{00000000-1C3C-B846-BA6A-BB95176DDE77}"/>
            </c:ext>
          </c:extLst>
        </c:ser>
        <c:ser>
          <c:idx val="1"/>
          <c:order val="1"/>
          <c:tx>
            <c:strRef>
              <c:f>Sheet4!$C$5</c:f>
              <c:strCache>
                <c:ptCount val="1"/>
                <c:pt idx="0">
                  <c:v>Placebo</c:v>
                </c:pt>
              </c:strCache>
            </c:strRef>
          </c:tx>
          <c:spPr>
            <a:ln w="31750" cap="rnd">
              <a:solidFill>
                <a:schemeClr val="accent3"/>
              </a:solidFill>
              <a:round/>
            </a:ln>
            <a:effectLst/>
          </c:spPr>
          <c:marker>
            <c:symbol val="none"/>
          </c:marker>
          <c:val>
            <c:numRef>
              <c:f>Sheet4!$C$6:$C$107</c:f>
              <c:numCache>
                <c:formatCode>General</c:formatCode>
                <c:ptCount val="102"/>
                <c:pt idx="0">
                  <c:v>4.0000000000000003E-5</c:v>
                </c:pt>
                <c:pt idx="1">
                  <c:v>4.0000000000000001E-3</c:v>
                </c:pt>
                <c:pt idx="2">
                  <c:v>0.92479999999999996</c:v>
                </c:pt>
                <c:pt idx="3">
                  <c:v>1.65</c:v>
                </c:pt>
                <c:pt idx="4">
                  <c:v>2.637</c:v>
                </c:pt>
                <c:pt idx="5">
                  <c:v>3.2669999999999999</c:v>
                </c:pt>
                <c:pt idx="6">
                  <c:v>4.6723999999999997</c:v>
                </c:pt>
                <c:pt idx="7">
                  <c:v>5.6740000000000004</c:v>
                </c:pt>
                <c:pt idx="8">
                  <c:v>6.6740000000000004</c:v>
                </c:pt>
                <c:pt idx="9">
                  <c:v>7.6429999999999998</c:v>
                </c:pt>
                <c:pt idx="10">
                  <c:v>8.6739999999999995</c:v>
                </c:pt>
                <c:pt idx="11">
                  <c:v>9.7346000000000004</c:v>
                </c:pt>
                <c:pt idx="12">
                  <c:v>10.367000000000001</c:v>
                </c:pt>
                <c:pt idx="13">
                  <c:v>11.347799999999999</c:v>
                </c:pt>
                <c:pt idx="14">
                  <c:v>12.365</c:v>
                </c:pt>
                <c:pt idx="15">
                  <c:v>13.378</c:v>
                </c:pt>
                <c:pt idx="16">
                  <c:v>14.347</c:v>
                </c:pt>
                <c:pt idx="17">
                  <c:v>15.647</c:v>
                </c:pt>
                <c:pt idx="18">
                  <c:v>16.3567</c:v>
                </c:pt>
                <c:pt idx="19">
                  <c:v>17.346699999999998</c:v>
                </c:pt>
                <c:pt idx="20">
                  <c:v>18.64</c:v>
                </c:pt>
                <c:pt idx="21">
                  <c:v>19.017340000000001</c:v>
                </c:pt>
                <c:pt idx="22">
                  <c:v>19.984300000000001</c:v>
                </c:pt>
                <c:pt idx="23">
                  <c:v>20.672999999999998</c:v>
                </c:pt>
                <c:pt idx="24">
                  <c:v>21.478349999999999</c:v>
                </c:pt>
                <c:pt idx="25">
                  <c:v>22.577999999999999</c:v>
                </c:pt>
                <c:pt idx="26">
                  <c:v>23.763500000000001</c:v>
                </c:pt>
                <c:pt idx="27">
                  <c:v>24.675000000000001</c:v>
                </c:pt>
                <c:pt idx="28">
                  <c:v>25.74</c:v>
                </c:pt>
                <c:pt idx="29">
                  <c:v>26.674299999999999</c:v>
                </c:pt>
                <c:pt idx="30">
                  <c:v>27.3674</c:v>
                </c:pt>
                <c:pt idx="31">
                  <c:v>28.56</c:v>
                </c:pt>
                <c:pt idx="32">
                  <c:v>29.637499999999999</c:v>
                </c:pt>
                <c:pt idx="33">
                  <c:v>30.7835</c:v>
                </c:pt>
                <c:pt idx="34">
                  <c:v>31.37856</c:v>
                </c:pt>
                <c:pt idx="35">
                  <c:v>32.784300000000002</c:v>
                </c:pt>
                <c:pt idx="36">
                  <c:v>33.654000000000003</c:v>
                </c:pt>
                <c:pt idx="37">
                  <c:v>34.436700000000002</c:v>
                </c:pt>
                <c:pt idx="38">
                  <c:v>35.643000000000001</c:v>
                </c:pt>
                <c:pt idx="39">
                  <c:v>36.466999999999999</c:v>
                </c:pt>
                <c:pt idx="40">
                  <c:v>37.646999999999998</c:v>
                </c:pt>
                <c:pt idx="41">
                  <c:v>38.756399999999999</c:v>
                </c:pt>
                <c:pt idx="42">
                  <c:v>39.7834</c:v>
                </c:pt>
                <c:pt idx="43">
                  <c:v>40.478000000000002</c:v>
                </c:pt>
                <c:pt idx="44">
                  <c:v>41.347000000000001</c:v>
                </c:pt>
                <c:pt idx="45">
                  <c:v>42.437800000000003</c:v>
                </c:pt>
                <c:pt idx="46">
                  <c:v>43.47</c:v>
                </c:pt>
                <c:pt idx="47">
                  <c:v>44.743000000000002</c:v>
                </c:pt>
                <c:pt idx="48">
                  <c:v>45.578000000000003</c:v>
                </c:pt>
                <c:pt idx="49">
                  <c:v>46.327800000000003</c:v>
                </c:pt>
                <c:pt idx="50">
                  <c:v>47.378</c:v>
                </c:pt>
                <c:pt idx="51">
                  <c:v>48.466999999999999</c:v>
                </c:pt>
                <c:pt idx="52">
                  <c:v>49.782400000000003</c:v>
                </c:pt>
                <c:pt idx="53">
                  <c:v>50.624000000000002</c:v>
                </c:pt>
                <c:pt idx="54">
                  <c:v>52.089449999999999</c:v>
                </c:pt>
                <c:pt idx="55">
                  <c:v>52.783000000000001</c:v>
                </c:pt>
                <c:pt idx="56">
                  <c:v>52.089449999999999</c:v>
                </c:pt>
                <c:pt idx="57">
                  <c:v>50.624000000000002</c:v>
                </c:pt>
                <c:pt idx="58">
                  <c:v>49.782400000000003</c:v>
                </c:pt>
                <c:pt idx="59">
                  <c:v>48.466999999999999</c:v>
                </c:pt>
                <c:pt idx="60">
                  <c:v>47.378</c:v>
                </c:pt>
                <c:pt idx="61">
                  <c:v>46.327800000000003</c:v>
                </c:pt>
                <c:pt idx="62">
                  <c:v>45.578000000000003</c:v>
                </c:pt>
                <c:pt idx="63">
                  <c:v>44.743000000000002</c:v>
                </c:pt>
                <c:pt idx="64">
                  <c:v>43.47</c:v>
                </c:pt>
                <c:pt idx="65">
                  <c:v>42.437800000000003</c:v>
                </c:pt>
                <c:pt idx="66">
                  <c:v>41.347000000000001</c:v>
                </c:pt>
                <c:pt idx="67">
                  <c:v>40.478000000000002</c:v>
                </c:pt>
                <c:pt idx="68">
                  <c:v>39.7834</c:v>
                </c:pt>
                <c:pt idx="69">
                  <c:v>38.756399999999999</c:v>
                </c:pt>
                <c:pt idx="70">
                  <c:v>37.646999999999998</c:v>
                </c:pt>
                <c:pt idx="71">
                  <c:v>36.466999999999999</c:v>
                </c:pt>
                <c:pt idx="72">
                  <c:v>35.643000000000001</c:v>
                </c:pt>
                <c:pt idx="73">
                  <c:v>34.436700000000002</c:v>
                </c:pt>
                <c:pt idx="74">
                  <c:v>32.784300000000002</c:v>
                </c:pt>
                <c:pt idx="75">
                  <c:v>31.37856</c:v>
                </c:pt>
                <c:pt idx="76">
                  <c:v>29.637499999999999</c:v>
                </c:pt>
                <c:pt idx="77">
                  <c:v>28.56</c:v>
                </c:pt>
                <c:pt idx="78">
                  <c:v>27.3674</c:v>
                </c:pt>
                <c:pt idx="79">
                  <c:v>26.674299999999999</c:v>
                </c:pt>
                <c:pt idx="80">
                  <c:v>25.74</c:v>
                </c:pt>
                <c:pt idx="81">
                  <c:v>24.675000000000001</c:v>
                </c:pt>
                <c:pt idx="82">
                  <c:v>22.577999999999999</c:v>
                </c:pt>
                <c:pt idx="83">
                  <c:v>20.672999999999998</c:v>
                </c:pt>
                <c:pt idx="84">
                  <c:v>19.984300000000001</c:v>
                </c:pt>
                <c:pt idx="85">
                  <c:v>18.64</c:v>
                </c:pt>
                <c:pt idx="86">
                  <c:v>17.346699999999998</c:v>
                </c:pt>
                <c:pt idx="87">
                  <c:v>16.3567</c:v>
                </c:pt>
                <c:pt idx="88">
                  <c:v>15.647</c:v>
                </c:pt>
                <c:pt idx="89">
                  <c:v>14.347</c:v>
                </c:pt>
                <c:pt idx="90">
                  <c:v>12.365</c:v>
                </c:pt>
                <c:pt idx="91">
                  <c:v>11.347799999999999</c:v>
                </c:pt>
                <c:pt idx="92">
                  <c:v>10.367000000000001</c:v>
                </c:pt>
                <c:pt idx="93">
                  <c:v>9.7346000000000004</c:v>
                </c:pt>
                <c:pt idx="94">
                  <c:v>7.6429999999999998</c:v>
                </c:pt>
                <c:pt idx="95">
                  <c:v>5.6740000000000004</c:v>
                </c:pt>
                <c:pt idx="96">
                  <c:v>3.2669999999999999</c:v>
                </c:pt>
                <c:pt idx="97">
                  <c:v>2.637</c:v>
                </c:pt>
                <c:pt idx="98">
                  <c:v>1.65</c:v>
                </c:pt>
                <c:pt idx="99">
                  <c:v>0.92479999999999996</c:v>
                </c:pt>
                <c:pt idx="100">
                  <c:v>4.0000000000000001E-3</c:v>
                </c:pt>
                <c:pt idx="101">
                  <c:v>4.0000000000000003E-5</c:v>
                </c:pt>
              </c:numCache>
            </c:numRef>
          </c:val>
          <c:smooth val="0"/>
          <c:extLst>
            <c:ext xmlns:c16="http://schemas.microsoft.com/office/drawing/2014/chart" uri="{C3380CC4-5D6E-409C-BE32-E72D297353CC}">
              <c16:uniqueId val="{00000001-1C3C-B846-BA6A-BB95176DDE77}"/>
            </c:ext>
          </c:extLst>
        </c:ser>
        <c:ser>
          <c:idx val="2"/>
          <c:order val="2"/>
          <c:tx>
            <c:strRef>
              <c:f>Sheet4!$D$5</c:f>
              <c:strCache>
                <c:ptCount val="1"/>
                <c:pt idx="0">
                  <c:v>IMAK</c:v>
                </c:pt>
              </c:strCache>
            </c:strRef>
          </c:tx>
          <c:spPr>
            <a:ln w="31750" cap="rnd">
              <a:solidFill>
                <a:schemeClr val="accent5"/>
              </a:solidFill>
              <a:round/>
            </a:ln>
            <a:effectLst/>
          </c:spPr>
          <c:marker>
            <c:symbol val="none"/>
          </c:marker>
          <c:val>
            <c:numRef>
              <c:f>Sheet4!$D$6:$D$107</c:f>
              <c:numCache>
                <c:formatCode>General</c:formatCode>
                <c:ptCount val="102"/>
                <c:pt idx="0">
                  <c:v>1.3567</c:v>
                </c:pt>
                <c:pt idx="1">
                  <c:v>2.6</c:v>
                </c:pt>
                <c:pt idx="2">
                  <c:v>3.5636999999999999</c:v>
                </c:pt>
                <c:pt idx="3">
                  <c:v>4.6340000000000003</c:v>
                </c:pt>
                <c:pt idx="4">
                  <c:v>5.6740000000000004</c:v>
                </c:pt>
                <c:pt idx="5">
                  <c:v>6.7843</c:v>
                </c:pt>
                <c:pt idx="6">
                  <c:v>7.3647</c:v>
                </c:pt>
                <c:pt idx="7">
                  <c:v>8.3467000000000002</c:v>
                </c:pt>
                <c:pt idx="8">
                  <c:v>9.6356999999999999</c:v>
                </c:pt>
                <c:pt idx="9">
                  <c:v>10.4567</c:v>
                </c:pt>
                <c:pt idx="10">
                  <c:v>11.3567</c:v>
                </c:pt>
                <c:pt idx="11">
                  <c:v>12.576000000000001</c:v>
                </c:pt>
                <c:pt idx="12">
                  <c:v>13.7835</c:v>
                </c:pt>
                <c:pt idx="13">
                  <c:v>14.013199999999999</c:v>
                </c:pt>
                <c:pt idx="14">
                  <c:v>14.982734000000001</c:v>
                </c:pt>
                <c:pt idx="15">
                  <c:v>15.346</c:v>
                </c:pt>
                <c:pt idx="16">
                  <c:v>16.7835</c:v>
                </c:pt>
                <c:pt idx="17">
                  <c:v>17.346699999999998</c:v>
                </c:pt>
                <c:pt idx="18">
                  <c:v>18.013999999999999</c:v>
                </c:pt>
                <c:pt idx="19">
                  <c:v>18.9283</c:v>
                </c:pt>
                <c:pt idx="20">
                  <c:v>19.013200000000001</c:v>
                </c:pt>
                <c:pt idx="21">
                  <c:v>19.982299999999999</c:v>
                </c:pt>
                <c:pt idx="22">
                  <c:v>20.013999999999999</c:v>
                </c:pt>
                <c:pt idx="23">
                  <c:v>20.9284</c:v>
                </c:pt>
                <c:pt idx="24">
                  <c:v>21.577999999999999</c:v>
                </c:pt>
                <c:pt idx="25">
                  <c:v>22.357800000000001</c:v>
                </c:pt>
                <c:pt idx="26">
                  <c:v>23.763500000000001</c:v>
                </c:pt>
                <c:pt idx="27">
                  <c:v>24.675000000000001</c:v>
                </c:pt>
                <c:pt idx="28">
                  <c:v>25.74</c:v>
                </c:pt>
                <c:pt idx="29">
                  <c:v>26.674299999999999</c:v>
                </c:pt>
                <c:pt idx="30">
                  <c:v>27.3674</c:v>
                </c:pt>
                <c:pt idx="31">
                  <c:v>28.56</c:v>
                </c:pt>
                <c:pt idx="32">
                  <c:v>29.637499999999999</c:v>
                </c:pt>
                <c:pt idx="33">
                  <c:v>30.7835</c:v>
                </c:pt>
                <c:pt idx="34">
                  <c:v>32.00123</c:v>
                </c:pt>
                <c:pt idx="35">
                  <c:v>32.578000000000003</c:v>
                </c:pt>
                <c:pt idx="36">
                  <c:v>33.578000000000003</c:v>
                </c:pt>
                <c:pt idx="37">
                  <c:v>34.647300000000001</c:v>
                </c:pt>
                <c:pt idx="38">
                  <c:v>35.378500000000003</c:v>
                </c:pt>
                <c:pt idx="39">
                  <c:v>36.466999999999999</c:v>
                </c:pt>
                <c:pt idx="40">
                  <c:v>37.646999999999998</c:v>
                </c:pt>
                <c:pt idx="41">
                  <c:v>38.756399999999999</c:v>
                </c:pt>
                <c:pt idx="42">
                  <c:v>39.7834</c:v>
                </c:pt>
                <c:pt idx="43">
                  <c:v>40.478000000000002</c:v>
                </c:pt>
                <c:pt idx="44">
                  <c:v>41.347000000000001</c:v>
                </c:pt>
                <c:pt idx="45">
                  <c:v>42.437800000000003</c:v>
                </c:pt>
                <c:pt idx="46">
                  <c:v>43.47</c:v>
                </c:pt>
                <c:pt idx="47">
                  <c:v>44.743000000000002</c:v>
                </c:pt>
                <c:pt idx="48">
                  <c:v>45.578000000000003</c:v>
                </c:pt>
                <c:pt idx="49">
                  <c:v>46.327800000000003</c:v>
                </c:pt>
                <c:pt idx="50">
                  <c:v>47.378</c:v>
                </c:pt>
                <c:pt idx="51">
                  <c:v>48.466999999999999</c:v>
                </c:pt>
                <c:pt idx="52">
                  <c:v>49.387</c:v>
                </c:pt>
                <c:pt idx="53">
                  <c:v>50.437600000000003</c:v>
                </c:pt>
                <c:pt idx="54">
                  <c:v>52.084389999999999</c:v>
                </c:pt>
                <c:pt idx="55">
                  <c:v>52.999000000000002</c:v>
                </c:pt>
                <c:pt idx="56">
                  <c:v>52.084389999999999</c:v>
                </c:pt>
                <c:pt idx="57">
                  <c:v>50.437600000000003</c:v>
                </c:pt>
                <c:pt idx="58">
                  <c:v>49.387</c:v>
                </c:pt>
                <c:pt idx="59">
                  <c:v>48.466999999999999</c:v>
                </c:pt>
                <c:pt idx="60">
                  <c:v>47.378</c:v>
                </c:pt>
                <c:pt idx="61">
                  <c:v>46.327800000000003</c:v>
                </c:pt>
                <c:pt idx="62">
                  <c:v>45.578000000000003</c:v>
                </c:pt>
                <c:pt idx="63">
                  <c:v>44.743000000000002</c:v>
                </c:pt>
                <c:pt idx="64">
                  <c:v>43.47</c:v>
                </c:pt>
                <c:pt idx="65">
                  <c:v>42.437800000000003</c:v>
                </c:pt>
                <c:pt idx="66">
                  <c:v>41.347000000000001</c:v>
                </c:pt>
                <c:pt idx="67">
                  <c:v>40.478000000000002</c:v>
                </c:pt>
                <c:pt idx="68">
                  <c:v>39.7834</c:v>
                </c:pt>
                <c:pt idx="69">
                  <c:v>38.756399999999999</c:v>
                </c:pt>
                <c:pt idx="70">
                  <c:v>37.646999999999998</c:v>
                </c:pt>
                <c:pt idx="71">
                  <c:v>36.466999999999999</c:v>
                </c:pt>
                <c:pt idx="72">
                  <c:v>35.378500000000003</c:v>
                </c:pt>
                <c:pt idx="73">
                  <c:v>34.647300000000001</c:v>
                </c:pt>
                <c:pt idx="74">
                  <c:v>32.578000000000003</c:v>
                </c:pt>
                <c:pt idx="75">
                  <c:v>32.00123</c:v>
                </c:pt>
                <c:pt idx="76">
                  <c:v>29.637499999999999</c:v>
                </c:pt>
                <c:pt idx="77">
                  <c:v>28.56</c:v>
                </c:pt>
                <c:pt idx="78">
                  <c:v>27.3674</c:v>
                </c:pt>
                <c:pt idx="79">
                  <c:v>26.674299999999999</c:v>
                </c:pt>
                <c:pt idx="80">
                  <c:v>25.74</c:v>
                </c:pt>
                <c:pt idx="81">
                  <c:v>24.675000000000001</c:v>
                </c:pt>
                <c:pt idx="82">
                  <c:v>22.357800000000001</c:v>
                </c:pt>
                <c:pt idx="83">
                  <c:v>20.9284</c:v>
                </c:pt>
                <c:pt idx="84">
                  <c:v>20.013999999999999</c:v>
                </c:pt>
                <c:pt idx="85">
                  <c:v>19.013200000000001</c:v>
                </c:pt>
                <c:pt idx="86">
                  <c:v>18.9283</c:v>
                </c:pt>
                <c:pt idx="87">
                  <c:v>18.013999999999999</c:v>
                </c:pt>
                <c:pt idx="88">
                  <c:v>17.346699999999998</c:v>
                </c:pt>
                <c:pt idx="89">
                  <c:v>16.7835</c:v>
                </c:pt>
                <c:pt idx="90">
                  <c:v>14.982734000000001</c:v>
                </c:pt>
                <c:pt idx="91">
                  <c:v>14.013199999999999</c:v>
                </c:pt>
                <c:pt idx="92">
                  <c:v>13.7835</c:v>
                </c:pt>
                <c:pt idx="93">
                  <c:v>12.576000000000001</c:v>
                </c:pt>
                <c:pt idx="94">
                  <c:v>10.4567</c:v>
                </c:pt>
                <c:pt idx="95">
                  <c:v>8.3467000000000002</c:v>
                </c:pt>
                <c:pt idx="96">
                  <c:v>6.7843</c:v>
                </c:pt>
                <c:pt idx="97">
                  <c:v>5.6740000000000004</c:v>
                </c:pt>
                <c:pt idx="98">
                  <c:v>4.6340000000000003</c:v>
                </c:pt>
                <c:pt idx="99">
                  <c:v>3.5636999999999999</c:v>
                </c:pt>
                <c:pt idx="100">
                  <c:v>2.6</c:v>
                </c:pt>
                <c:pt idx="101">
                  <c:v>1.3567</c:v>
                </c:pt>
              </c:numCache>
            </c:numRef>
          </c:val>
          <c:smooth val="0"/>
          <c:extLst>
            <c:ext xmlns:c16="http://schemas.microsoft.com/office/drawing/2014/chart" uri="{C3380CC4-5D6E-409C-BE32-E72D297353CC}">
              <c16:uniqueId val="{00000002-1C3C-B846-BA6A-BB95176DDE77}"/>
            </c:ext>
          </c:extLst>
        </c:ser>
        <c:ser>
          <c:idx val="3"/>
          <c:order val="3"/>
          <c:tx>
            <c:strRef>
              <c:f>Sheet4!$E$5</c:f>
              <c:strCache>
                <c:ptCount val="1"/>
                <c:pt idx="0">
                  <c:v>Veturo</c:v>
                </c:pt>
              </c:strCache>
            </c:strRef>
          </c:tx>
          <c:spPr>
            <a:ln w="31750" cap="rnd">
              <a:solidFill>
                <a:schemeClr val="accent1">
                  <a:lumMod val="60000"/>
                </a:schemeClr>
              </a:solidFill>
              <a:round/>
            </a:ln>
            <a:effectLst/>
          </c:spPr>
          <c:marker>
            <c:symbol val="none"/>
          </c:marker>
          <c:val>
            <c:numRef>
              <c:f>Sheet4!$E$6:$E$107</c:f>
              <c:numCache>
                <c:formatCode>General</c:formatCode>
                <c:ptCount val="102"/>
                <c:pt idx="0">
                  <c:v>0.78339999999999999</c:v>
                </c:pt>
                <c:pt idx="1">
                  <c:v>1.0043</c:v>
                </c:pt>
                <c:pt idx="2">
                  <c:v>1.34</c:v>
                </c:pt>
                <c:pt idx="3">
                  <c:v>2.3477999999999999</c:v>
                </c:pt>
                <c:pt idx="4">
                  <c:v>3.4780000000000002</c:v>
                </c:pt>
                <c:pt idx="5">
                  <c:v>4.4278000000000004</c:v>
                </c:pt>
                <c:pt idx="6">
                  <c:v>5.2786</c:v>
                </c:pt>
                <c:pt idx="7">
                  <c:v>6.6246999999999998</c:v>
                </c:pt>
                <c:pt idx="8">
                  <c:v>7.6470000000000002</c:v>
                </c:pt>
                <c:pt idx="9">
                  <c:v>8.3475999999999999</c:v>
                </c:pt>
                <c:pt idx="10">
                  <c:v>9.7834000000000003</c:v>
                </c:pt>
                <c:pt idx="11">
                  <c:v>10.577999999999999</c:v>
                </c:pt>
                <c:pt idx="12">
                  <c:v>11.378500000000001</c:v>
                </c:pt>
                <c:pt idx="13">
                  <c:v>12.353999999999999</c:v>
                </c:pt>
                <c:pt idx="14">
                  <c:v>13.476000000000001</c:v>
                </c:pt>
                <c:pt idx="15">
                  <c:v>14.647</c:v>
                </c:pt>
                <c:pt idx="16">
                  <c:v>15.276400000000001</c:v>
                </c:pt>
                <c:pt idx="17">
                  <c:v>16.657</c:v>
                </c:pt>
                <c:pt idx="18">
                  <c:v>17.634699999999999</c:v>
                </c:pt>
                <c:pt idx="19">
                  <c:v>18.475999999999999</c:v>
                </c:pt>
                <c:pt idx="20">
                  <c:v>19.734000000000002</c:v>
                </c:pt>
                <c:pt idx="21">
                  <c:v>20.43</c:v>
                </c:pt>
                <c:pt idx="22">
                  <c:v>21.36</c:v>
                </c:pt>
                <c:pt idx="23">
                  <c:v>22.7834</c:v>
                </c:pt>
                <c:pt idx="24">
                  <c:v>23.783999999999999</c:v>
                </c:pt>
                <c:pt idx="25">
                  <c:v>24.734000000000002</c:v>
                </c:pt>
                <c:pt idx="26">
                  <c:v>25.6724</c:v>
                </c:pt>
                <c:pt idx="27">
                  <c:v>26.627400000000002</c:v>
                </c:pt>
                <c:pt idx="28">
                  <c:v>27.74</c:v>
                </c:pt>
                <c:pt idx="29">
                  <c:v>28.6357</c:v>
                </c:pt>
                <c:pt idx="30">
                  <c:v>29.567</c:v>
                </c:pt>
                <c:pt idx="31">
                  <c:v>30.347799999999999</c:v>
                </c:pt>
                <c:pt idx="32">
                  <c:v>31.545999999999999</c:v>
                </c:pt>
                <c:pt idx="33">
                  <c:v>32.758400000000002</c:v>
                </c:pt>
                <c:pt idx="34">
                  <c:v>33.487499999999997</c:v>
                </c:pt>
                <c:pt idx="35">
                  <c:v>34.013399999999997</c:v>
                </c:pt>
                <c:pt idx="36">
                  <c:v>34.982300000000002</c:v>
                </c:pt>
                <c:pt idx="37">
                  <c:v>35.538699999999999</c:v>
                </c:pt>
                <c:pt idx="38">
                  <c:v>36.6374</c:v>
                </c:pt>
                <c:pt idx="39">
                  <c:v>37.378399999999999</c:v>
                </c:pt>
                <c:pt idx="40">
                  <c:v>38.674199999999999</c:v>
                </c:pt>
                <c:pt idx="41">
                  <c:v>39.783999999999999</c:v>
                </c:pt>
                <c:pt idx="42">
                  <c:v>40.7834</c:v>
                </c:pt>
                <c:pt idx="43">
                  <c:v>41.357999999999997</c:v>
                </c:pt>
                <c:pt idx="44">
                  <c:v>42.438699999999997</c:v>
                </c:pt>
                <c:pt idx="45">
                  <c:v>43.426000000000002</c:v>
                </c:pt>
                <c:pt idx="46">
                  <c:v>44.728400000000001</c:v>
                </c:pt>
                <c:pt idx="47">
                  <c:v>45.782400000000003</c:v>
                </c:pt>
                <c:pt idx="48">
                  <c:v>46.783999999999999</c:v>
                </c:pt>
                <c:pt idx="49">
                  <c:v>47.472999999999999</c:v>
                </c:pt>
                <c:pt idx="50">
                  <c:v>48.894199999999998</c:v>
                </c:pt>
                <c:pt idx="51">
                  <c:v>49.747999999999998</c:v>
                </c:pt>
                <c:pt idx="52">
                  <c:v>50.893999999999998</c:v>
                </c:pt>
                <c:pt idx="53">
                  <c:v>51.984999999999999</c:v>
                </c:pt>
                <c:pt idx="54">
                  <c:v>53.082929999999998</c:v>
                </c:pt>
                <c:pt idx="55">
                  <c:v>53.378399999999999</c:v>
                </c:pt>
                <c:pt idx="56">
                  <c:v>53.082929999999998</c:v>
                </c:pt>
                <c:pt idx="57">
                  <c:v>51.984999999999999</c:v>
                </c:pt>
                <c:pt idx="58">
                  <c:v>50.893999999999998</c:v>
                </c:pt>
                <c:pt idx="59">
                  <c:v>49.747999999999998</c:v>
                </c:pt>
                <c:pt idx="60">
                  <c:v>48.894199999999998</c:v>
                </c:pt>
                <c:pt idx="61">
                  <c:v>47.472999999999999</c:v>
                </c:pt>
                <c:pt idx="62">
                  <c:v>46.783999999999999</c:v>
                </c:pt>
                <c:pt idx="63">
                  <c:v>45.782400000000003</c:v>
                </c:pt>
                <c:pt idx="64">
                  <c:v>44.728400000000001</c:v>
                </c:pt>
                <c:pt idx="65">
                  <c:v>43.426000000000002</c:v>
                </c:pt>
                <c:pt idx="66">
                  <c:v>42.438699999999997</c:v>
                </c:pt>
                <c:pt idx="67">
                  <c:v>41.357999999999997</c:v>
                </c:pt>
                <c:pt idx="68">
                  <c:v>40.7834</c:v>
                </c:pt>
                <c:pt idx="69">
                  <c:v>39.783999999999999</c:v>
                </c:pt>
                <c:pt idx="70">
                  <c:v>38.674199999999999</c:v>
                </c:pt>
                <c:pt idx="71">
                  <c:v>37.378399999999999</c:v>
                </c:pt>
                <c:pt idx="72">
                  <c:v>36.6374</c:v>
                </c:pt>
                <c:pt idx="73">
                  <c:v>35.538699999999999</c:v>
                </c:pt>
                <c:pt idx="74">
                  <c:v>34.013399999999997</c:v>
                </c:pt>
                <c:pt idx="75">
                  <c:v>33.487499999999997</c:v>
                </c:pt>
                <c:pt idx="76">
                  <c:v>31.545999999999999</c:v>
                </c:pt>
                <c:pt idx="77">
                  <c:v>30.347799999999999</c:v>
                </c:pt>
                <c:pt idx="78">
                  <c:v>29.567</c:v>
                </c:pt>
                <c:pt idx="79">
                  <c:v>28.6357</c:v>
                </c:pt>
                <c:pt idx="80">
                  <c:v>27.74</c:v>
                </c:pt>
                <c:pt idx="81">
                  <c:v>26.627400000000002</c:v>
                </c:pt>
                <c:pt idx="82">
                  <c:v>24.734000000000002</c:v>
                </c:pt>
                <c:pt idx="83">
                  <c:v>22.7834</c:v>
                </c:pt>
                <c:pt idx="84">
                  <c:v>21.36</c:v>
                </c:pt>
                <c:pt idx="85">
                  <c:v>19.734000000000002</c:v>
                </c:pt>
                <c:pt idx="86">
                  <c:v>18.475999999999999</c:v>
                </c:pt>
                <c:pt idx="87">
                  <c:v>17.634699999999999</c:v>
                </c:pt>
                <c:pt idx="88">
                  <c:v>16.657</c:v>
                </c:pt>
                <c:pt idx="89">
                  <c:v>15.276400000000001</c:v>
                </c:pt>
                <c:pt idx="90">
                  <c:v>13.476000000000001</c:v>
                </c:pt>
                <c:pt idx="91">
                  <c:v>12.353999999999999</c:v>
                </c:pt>
                <c:pt idx="92">
                  <c:v>11.378500000000001</c:v>
                </c:pt>
                <c:pt idx="93">
                  <c:v>10.577999999999999</c:v>
                </c:pt>
                <c:pt idx="94">
                  <c:v>8.3475999999999999</c:v>
                </c:pt>
                <c:pt idx="95">
                  <c:v>6.6246999999999998</c:v>
                </c:pt>
                <c:pt idx="96">
                  <c:v>4.4278000000000004</c:v>
                </c:pt>
                <c:pt idx="97">
                  <c:v>3.4780000000000002</c:v>
                </c:pt>
                <c:pt idx="98">
                  <c:v>2.3477999999999999</c:v>
                </c:pt>
                <c:pt idx="99">
                  <c:v>1.34</c:v>
                </c:pt>
                <c:pt idx="100">
                  <c:v>1.0043</c:v>
                </c:pt>
                <c:pt idx="101">
                  <c:v>0.78339999999999999</c:v>
                </c:pt>
              </c:numCache>
            </c:numRef>
          </c:val>
          <c:smooth val="0"/>
          <c:extLst>
            <c:ext xmlns:c16="http://schemas.microsoft.com/office/drawing/2014/chart" uri="{C3380CC4-5D6E-409C-BE32-E72D297353CC}">
              <c16:uniqueId val="{00000003-1C3C-B846-BA6A-BB95176DDE77}"/>
            </c:ext>
          </c:extLst>
        </c:ser>
        <c:dLbls>
          <c:showLegendKey val="0"/>
          <c:showVal val="0"/>
          <c:showCatName val="0"/>
          <c:showSerName val="0"/>
          <c:showPercent val="0"/>
          <c:showBubbleSize val="0"/>
        </c:dLbls>
        <c:smooth val="0"/>
        <c:axId val="306510736"/>
        <c:axId val="306512432"/>
      </c:lineChart>
      <c:catAx>
        <c:axId val="306510736"/>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306512432"/>
        <c:crosses val="autoZero"/>
        <c:auto val="1"/>
        <c:lblAlgn val="ctr"/>
        <c:lblOffset val="100"/>
        <c:noMultiLvlLbl val="0"/>
      </c:catAx>
      <c:valAx>
        <c:axId val="306512432"/>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a:t>
                </a:r>
                <a:r>
                  <a:rPr lang="en-US" baseline="0" dirty="0">
                    <a:latin typeface="+mj-lt"/>
                  </a:rPr>
                  <a:t> Angle (Max 60)</a:t>
                </a:r>
                <a:endParaRPr lang="en-US" dirty="0">
                  <a:latin typeface="+mj-lt"/>
                </a:endParaRP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306510736"/>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Carpometacarpal Abduction/Adduction (Left Hand)</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Sheet4!$F$5</c:f>
              <c:strCache>
                <c:ptCount val="1"/>
                <c:pt idx="0">
                  <c:v>Control</c:v>
                </c:pt>
              </c:strCache>
            </c:strRef>
          </c:tx>
          <c:spPr>
            <a:ln w="31750" cap="rnd">
              <a:solidFill>
                <a:schemeClr val="accent1"/>
              </a:solidFill>
              <a:round/>
            </a:ln>
            <a:effectLst/>
          </c:spPr>
          <c:marker>
            <c:symbol val="none"/>
          </c:marker>
          <c:val>
            <c:numRef>
              <c:f>Sheet4!$F$6:$F$107</c:f>
              <c:numCache>
                <c:formatCode>General</c:formatCode>
                <c:ptCount val="102"/>
                <c:pt idx="0">
                  <c:v>0.874</c:v>
                </c:pt>
                <c:pt idx="1">
                  <c:v>1.3478000000000001</c:v>
                </c:pt>
                <c:pt idx="2">
                  <c:v>2.2475999999999998</c:v>
                </c:pt>
                <c:pt idx="3">
                  <c:v>3.278</c:v>
                </c:pt>
                <c:pt idx="4">
                  <c:v>4.7823000000000002</c:v>
                </c:pt>
                <c:pt idx="5">
                  <c:v>5.6722999999999999</c:v>
                </c:pt>
                <c:pt idx="6">
                  <c:v>6.6731999999999996</c:v>
                </c:pt>
                <c:pt idx="7">
                  <c:v>7.6719999999999997</c:v>
                </c:pt>
                <c:pt idx="8">
                  <c:v>8.6199999999999992</c:v>
                </c:pt>
                <c:pt idx="9">
                  <c:v>9.7623999999999995</c:v>
                </c:pt>
                <c:pt idx="10">
                  <c:v>10.3567</c:v>
                </c:pt>
                <c:pt idx="11">
                  <c:v>11.634</c:v>
                </c:pt>
                <c:pt idx="12">
                  <c:v>12.73</c:v>
                </c:pt>
                <c:pt idx="13">
                  <c:v>13.476000000000001</c:v>
                </c:pt>
                <c:pt idx="14">
                  <c:v>14.647</c:v>
                </c:pt>
                <c:pt idx="15">
                  <c:v>15.276400000000001</c:v>
                </c:pt>
                <c:pt idx="16">
                  <c:v>16.657</c:v>
                </c:pt>
                <c:pt idx="17">
                  <c:v>17.634699999999999</c:v>
                </c:pt>
                <c:pt idx="18">
                  <c:v>18.475999999999999</c:v>
                </c:pt>
                <c:pt idx="19">
                  <c:v>19.734000000000002</c:v>
                </c:pt>
                <c:pt idx="20">
                  <c:v>20.43</c:v>
                </c:pt>
                <c:pt idx="21">
                  <c:v>21.36</c:v>
                </c:pt>
                <c:pt idx="22">
                  <c:v>22.7834</c:v>
                </c:pt>
                <c:pt idx="23">
                  <c:v>23.783999999999999</c:v>
                </c:pt>
                <c:pt idx="24">
                  <c:v>24.734000000000002</c:v>
                </c:pt>
                <c:pt idx="25">
                  <c:v>25.6724</c:v>
                </c:pt>
                <c:pt idx="26">
                  <c:v>26.627400000000002</c:v>
                </c:pt>
                <c:pt idx="27">
                  <c:v>27.74</c:v>
                </c:pt>
                <c:pt idx="28">
                  <c:v>28.466999999999999</c:v>
                </c:pt>
                <c:pt idx="29">
                  <c:v>29.748000000000001</c:v>
                </c:pt>
                <c:pt idx="30">
                  <c:v>30.728400000000001</c:v>
                </c:pt>
                <c:pt idx="31">
                  <c:v>31.783999999999999</c:v>
                </c:pt>
                <c:pt idx="32">
                  <c:v>32.735799999999998</c:v>
                </c:pt>
                <c:pt idx="33">
                  <c:v>33.76</c:v>
                </c:pt>
                <c:pt idx="34">
                  <c:v>34.835000000000001</c:v>
                </c:pt>
                <c:pt idx="35">
                  <c:v>35.784999999999997</c:v>
                </c:pt>
                <c:pt idx="36">
                  <c:v>36.248699999999999</c:v>
                </c:pt>
                <c:pt idx="37">
                  <c:v>37.674999999999997</c:v>
                </c:pt>
                <c:pt idx="38">
                  <c:v>38.5</c:v>
                </c:pt>
                <c:pt idx="39">
                  <c:v>39.758000000000003</c:v>
                </c:pt>
                <c:pt idx="40">
                  <c:v>40.753</c:v>
                </c:pt>
                <c:pt idx="41">
                  <c:v>41.783499999999997</c:v>
                </c:pt>
                <c:pt idx="42">
                  <c:v>42.478000000000002</c:v>
                </c:pt>
                <c:pt idx="43">
                  <c:v>43.478000000000002</c:v>
                </c:pt>
                <c:pt idx="44">
                  <c:v>44.782400000000003</c:v>
                </c:pt>
                <c:pt idx="45">
                  <c:v>45.783999999999999</c:v>
                </c:pt>
                <c:pt idx="46">
                  <c:v>46.327800000000003</c:v>
                </c:pt>
                <c:pt idx="47">
                  <c:v>47.426699999999997</c:v>
                </c:pt>
                <c:pt idx="48">
                  <c:v>48.875300000000003</c:v>
                </c:pt>
                <c:pt idx="49">
                  <c:v>49.781999999999996</c:v>
                </c:pt>
                <c:pt idx="50">
                  <c:v>50.783999999999999</c:v>
                </c:pt>
                <c:pt idx="51">
                  <c:v>51.357799999999997</c:v>
                </c:pt>
                <c:pt idx="52">
                  <c:v>52.357999999999997</c:v>
                </c:pt>
                <c:pt idx="53">
                  <c:v>53.783499999999997</c:v>
                </c:pt>
                <c:pt idx="54">
                  <c:v>55.082000000000001</c:v>
                </c:pt>
                <c:pt idx="55">
                  <c:v>55.378399999999999</c:v>
                </c:pt>
                <c:pt idx="56">
                  <c:v>55.082000000000001</c:v>
                </c:pt>
                <c:pt idx="57">
                  <c:v>53.783499999999997</c:v>
                </c:pt>
                <c:pt idx="58">
                  <c:v>52.357999999999997</c:v>
                </c:pt>
                <c:pt idx="59">
                  <c:v>51.357799999999997</c:v>
                </c:pt>
                <c:pt idx="60">
                  <c:v>50.783999999999999</c:v>
                </c:pt>
                <c:pt idx="61">
                  <c:v>49.781999999999996</c:v>
                </c:pt>
                <c:pt idx="62">
                  <c:v>48.875300000000003</c:v>
                </c:pt>
                <c:pt idx="63">
                  <c:v>47.426699999999997</c:v>
                </c:pt>
                <c:pt idx="64">
                  <c:v>46.327800000000003</c:v>
                </c:pt>
                <c:pt idx="65">
                  <c:v>45.783999999999999</c:v>
                </c:pt>
                <c:pt idx="66">
                  <c:v>44.782400000000003</c:v>
                </c:pt>
                <c:pt idx="67">
                  <c:v>43.478000000000002</c:v>
                </c:pt>
                <c:pt idx="68">
                  <c:v>42.478000000000002</c:v>
                </c:pt>
                <c:pt idx="69">
                  <c:v>41.783499999999997</c:v>
                </c:pt>
                <c:pt idx="70">
                  <c:v>40.753</c:v>
                </c:pt>
                <c:pt idx="71">
                  <c:v>39.758000000000003</c:v>
                </c:pt>
                <c:pt idx="72">
                  <c:v>38.5</c:v>
                </c:pt>
                <c:pt idx="73">
                  <c:v>37.674999999999997</c:v>
                </c:pt>
                <c:pt idx="74">
                  <c:v>35.784999999999997</c:v>
                </c:pt>
                <c:pt idx="75">
                  <c:v>34.835000000000001</c:v>
                </c:pt>
                <c:pt idx="76">
                  <c:v>32.735799999999998</c:v>
                </c:pt>
                <c:pt idx="77">
                  <c:v>31.783999999999999</c:v>
                </c:pt>
                <c:pt idx="78">
                  <c:v>30.728400000000001</c:v>
                </c:pt>
                <c:pt idx="79">
                  <c:v>29.748000000000001</c:v>
                </c:pt>
                <c:pt idx="80">
                  <c:v>28.466999999999999</c:v>
                </c:pt>
                <c:pt idx="81">
                  <c:v>27.74</c:v>
                </c:pt>
                <c:pt idx="82">
                  <c:v>25.6724</c:v>
                </c:pt>
                <c:pt idx="83">
                  <c:v>23.783999999999999</c:v>
                </c:pt>
                <c:pt idx="84">
                  <c:v>22.7834</c:v>
                </c:pt>
                <c:pt idx="85">
                  <c:v>20.43</c:v>
                </c:pt>
                <c:pt idx="86">
                  <c:v>19.734000000000002</c:v>
                </c:pt>
                <c:pt idx="87">
                  <c:v>18.475999999999999</c:v>
                </c:pt>
                <c:pt idx="88">
                  <c:v>17.634699999999999</c:v>
                </c:pt>
                <c:pt idx="89">
                  <c:v>16.657</c:v>
                </c:pt>
                <c:pt idx="90">
                  <c:v>14.647</c:v>
                </c:pt>
                <c:pt idx="91">
                  <c:v>13.476000000000001</c:v>
                </c:pt>
                <c:pt idx="92">
                  <c:v>12.73</c:v>
                </c:pt>
                <c:pt idx="93">
                  <c:v>11.634</c:v>
                </c:pt>
                <c:pt idx="94">
                  <c:v>9.7623999999999995</c:v>
                </c:pt>
                <c:pt idx="95">
                  <c:v>7.6719999999999997</c:v>
                </c:pt>
                <c:pt idx="96">
                  <c:v>5.6722999999999999</c:v>
                </c:pt>
                <c:pt idx="97">
                  <c:v>4.7823000000000002</c:v>
                </c:pt>
                <c:pt idx="98">
                  <c:v>3.278</c:v>
                </c:pt>
                <c:pt idx="99">
                  <c:v>2.2475999999999998</c:v>
                </c:pt>
                <c:pt idx="100">
                  <c:v>1.3478000000000001</c:v>
                </c:pt>
                <c:pt idx="101">
                  <c:v>0.874</c:v>
                </c:pt>
              </c:numCache>
            </c:numRef>
          </c:val>
          <c:smooth val="0"/>
          <c:extLst>
            <c:ext xmlns:c16="http://schemas.microsoft.com/office/drawing/2014/chart" uri="{C3380CC4-5D6E-409C-BE32-E72D297353CC}">
              <c16:uniqueId val="{00000000-CD85-A843-B436-EDFF23F35FA1}"/>
            </c:ext>
          </c:extLst>
        </c:ser>
        <c:ser>
          <c:idx val="1"/>
          <c:order val="1"/>
          <c:tx>
            <c:strRef>
              <c:f>Sheet4!$G$5</c:f>
              <c:strCache>
                <c:ptCount val="1"/>
                <c:pt idx="0">
                  <c:v>Placebo</c:v>
                </c:pt>
              </c:strCache>
            </c:strRef>
          </c:tx>
          <c:spPr>
            <a:ln w="31750" cap="rnd">
              <a:solidFill>
                <a:schemeClr val="accent2"/>
              </a:solidFill>
              <a:round/>
            </a:ln>
            <a:effectLst/>
          </c:spPr>
          <c:marker>
            <c:symbol val="none"/>
          </c:marker>
          <c:val>
            <c:numRef>
              <c:f>Sheet4!$G$6:$G$107</c:f>
              <c:numCache>
                <c:formatCode>General</c:formatCode>
                <c:ptCount val="102"/>
                <c:pt idx="0">
                  <c:v>7.238E-2</c:v>
                </c:pt>
                <c:pt idx="1">
                  <c:v>0.874</c:v>
                </c:pt>
                <c:pt idx="2">
                  <c:v>1.3478000000000001</c:v>
                </c:pt>
                <c:pt idx="3">
                  <c:v>2.2475999999999998</c:v>
                </c:pt>
                <c:pt idx="4">
                  <c:v>3.278</c:v>
                </c:pt>
                <c:pt idx="5">
                  <c:v>4.7823000000000002</c:v>
                </c:pt>
                <c:pt idx="6">
                  <c:v>5.6722999999999999</c:v>
                </c:pt>
                <c:pt idx="7">
                  <c:v>6.6731999999999996</c:v>
                </c:pt>
                <c:pt idx="8">
                  <c:v>7.6719999999999997</c:v>
                </c:pt>
                <c:pt idx="9">
                  <c:v>8.6199999999999992</c:v>
                </c:pt>
                <c:pt idx="10">
                  <c:v>9.7623999999999995</c:v>
                </c:pt>
                <c:pt idx="11">
                  <c:v>10.3567</c:v>
                </c:pt>
                <c:pt idx="12">
                  <c:v>11.634</c:v>
                </c:pt>
                <c:pt idx="13">
                  <c:v>12.73</c:v>
                </c:pt>
                <c:pt idx="14">
                  <c:v>13.476000000000001</c:v>
                </c:pt>
                <c:pt idx="15">
                  <c:v>14.647</c:v>
                </c:pt>
                <c:pt idx="16">
                  <c:v>15.276400000000001</c:v>
                </c:pt>
                <c:pt idx="17">
                  <c:v>16.657</c:v>
                </c:pt>
                <c:pt idx="18">
                  <c:v>17.634699999999999</c:v>
                </c:pt>
                <c:pt idx="19">
                  <c:v>18.475999999999999</c:v>
                </c:pt>
                <c:pt idx="20">
                  <c:v>19.734000000000002</c:v>
                </c:pt>
                <c:pt idx="21">
                  <c:v>20.43</c:v>
                </c:pt>
                <c:pt idx="22">
                  <c:v>21.36</c:v>
                </c:pt>
                <c:pt idx="23">
                  <c:v>22.7834</c:v>
                </c:pt>
                <c:pt idx="24">
                  <c:v>23.783999999999999</c:v>
                </c:pt>
                <c:pt idx="25">
                  <c:v>24.734000000000002</c:v>
                </c:pt>
                <c:pt idx="26">
                  <c:v>25.6724</c:v>
                </c:pt>
                <c:pt idx="27">
                  <c:v>26.627400000000002</c:v>
                </c:pt>
                <c:pt idx="28">
                  <c:v>27.74</c:v>
                </c:pt>
                <c:pt idx="29">
                  <c:v>28.466999999999999</c:v>
                </c:pt>
                <c:pt idx="30">
                  <c:v>29.748000000000001</c:v>
                </c:pt>
                <c:pt idx="31">
                  <c:v>30.728400000000001</c:v>
                </c:pt>
                <c:pt idx="32">
                  <c:v>31.783999999999999</c:v>
                </c:pt>
                <c:pt idx="33">
                  <c:v>32.783999999999999</c:v>
                </c:pt>
                <c:pt idx="34">
                  <c:v>33.783999999999999</c:v>
                </c:pt>
                <c:pt idx="35">
                  <c:v>34.782400000000003</c:v>
                </c:pt>
                <c:pt idx="36">
                  <c:v>35.783999999999999</c:v>
                </c:pt>
                <c:pt idx="37">
                  <c:v>36.7348</c:v>
                </c:pt>
                <c:pt idx="38">
                  <c:v>37.673999999999999</c:v>
                </c:pt>
                <c:pt idx="39">
                  <c:v>38.674199999999999</c:v>
                </c:pt>
                <c:pt idx="40">
                  <c:v>39.783999999999999</c:v>
                </c:pt>
                <c:pt idx="41">
                  <c:v>40.7834</c:v>
                </c:pt>
                <c:pt idx="42">
                  <c:v>41.357999999999997</c:v>
                </c:pt>
                <c:pt idx="43">
                  <c:v>42.438699999999997</c:v>
                </c:pt>
                <c:pt idx="44">
                  <c:v>43.426000000000002</c:v>
                </c:pt>
                <c:pt idx="45">
                  <c:v>44.728400000000001</c:v>
                </c:pt>
                <c:pt idx="46">
                  <c:v>45.782400000000003</c:v>
                </c:pt>
                <c:pt idx="47">
                  <c:v>46.783999999999999</c:v>
                </c:pt>
                <c:pt idx="48">
                  <c:v>47.472999999999999</c:v>
                </c:pt>
                <c:pt idx="49">
                  <c:v>48.894199999999998</c:v>
                </c:pt>
                <c:pt idx="50">
                  <c:v>49.747999999999998</c:v>
                </c:pt>
                <c:pt idx="51">
                  <c:v>50.893999999999998</c:v>
                </c:pt>
                <c:pt idx="52">
                  <c:v>51.984999999999999</c:v>
                </c:pt>
                <c:pt idx="53">
                  <c:v>52.3489</c:v>
                </c:pt>
                <c:pt idx="54">
                  <c:v>54.003489000000002</c:v>
                </c:pt>
                <c:pt idx="55">
                  <c:v>54.634</c:v>
                </c:pt>
                <c:pt idx="56">
                  <c:v>54.003489000000002</c:v>
                </c:pt>
                <c:pt idx="57">
                  <c:v>52.3489</c:v>
                </c:pt>
                <c:pt idx="58">
                  <c:v>51.984999999999999</c:v>
                </c:pt>
                <c:pt idx="59">
                  <c:v>50.893999999999998</c:v>
                </c:pt>
                <c:pt idx="60">
                  <c:v>49.747999999999998</c:v>
                </c:pt>
                <c:pt idx="61">
                  <c:v>48.894199999999998</c:v>
                </c:pt>
                <c:pt idx="62">
                  <c:v>47.472999999999999</c:v>
                </c:pt>
                <c:pt idx="63">
                  <c:v>46.783999999999999</c:v>
                </c:pt>
                <c:pt idx="64">
                  <c:v>45.782400000000003</c:v>
                </c:pt>
                <c:pt idx="65">
                  <c:v>44.728400000000001</c:v>
                </c:pt>
                <c:pt idx="66">
                  <c:v>43.426000000000002</c:v>
                </c:pt>
                <c:pt idx="67">
                  <c:v>42.438699999999997</c:v>
                </c:pt>
                <c:pt idx="68">
                  <c:v>41.357999999999997</c:v>
                </c:pt>
                <c:pt idx="69">
                  <c:v>40.7834</c:v>
                </c:pt>
                <c:pt idx="70">
                  <c:v>39.783999999999999</c:v>
                </c:pt>
                <c:pt idx="71">
                  <c:v>38.674199999999999</c:v>
                </c:pt>
                <c:pt idx="72">
                  <c:v>37.673999999999999</c:v>
                </c:pt>
                <c:pt idx="73">
                  <c:v>36.7348</c:v>
                </c:pt>
                <c:pt idx="74">
                  <c:v>34.782400000000003</c:v>
                </c:pt>
                <c:pt idx="75">
                  <c:v>33.783999999999999</c:v>
                </c:pt>
                <c:pt idx="76">
                  <c:v>31.783999999999999</c:v>
                </c:pt>
                <c:pt idx="77">
                  <c:v>30.728400000000001</c:v>
                </c:pt>
                <c:pt idx="78">
                  <c:v>29.748000000000001</c:v>
                </c:pt>
                <c:pt idx="79">
                  <c:v>28.466999999999999</c:v>
                </c:pt>
                <c:pt idx="80">
                  <c:v>27.74</c:v>
                </c:pt>
                <c:pt idx="81">
                  <c:v>26.627400000000002</c:v>
                </c:pt>
                <c:pt idx="82">
                  <c:v>24.734000000000002</c:v>
                </c:pt>
                <c:pt idx="83">
                  <c:v>22.7834</c:v>
                </c:pt>
                <c:pt idx="84">
                  <c:v>21.36</c:v>
                </c:pt>
                <c:pt idx="85">
                  <c:v>19.734000000000002</c:v>
                </c:pt>
                <c:pt idx="86">
                  <c:v>18.475999999999999</c:v>
                </c:pt>
                <c:pt idx="87">
                  <c:v>17.634699999999999</c:v>
                </c:pt>
                <c:pt idx="88">
                  <c:v>16.657</c:v>
                </c:pt>
                <c:pt idx="89">
                  <c:v>15.276400000000001</c:v>
                </c:pt>
                <c:pt idx="90">
                  <c:v>13.476000000000001</c:v>
                </c:pt>
                <c:pt idx="91">
                  <c:v>12.73</c:v>
                </c:pt>
                <c:pt idx="92">
                  <c:v>11.634</c:v>
                </c:pt>
                <c:pt idx="93">
                  <c:v>10.3567</c:v>
                </c:pt>
                <c:pt idx="94">
                  <c:v>8.6199999999999992</c:v>
                </c:pt>
                <c:pt idx="95">
                  <c:v>6.6731999999999996</c:v>
                </c:pt>
                <c:pt idx="96">
                  <c:v>4.7823000000000002</c:v>
                </c:pt>
                <c:pt idx="97">
                  <c:v>3.278</c:v>
                </c:pt>
                <c:pt idx="98">
                  <c:v>2.2475999999999998</c:v>
                </c:pt>
                <c:pt idx="99">
                  <c:v>1.3478000000000001</c:v>
                </c:pt>
                <c:pt idx="100">
                  <c:v>0.874</c:v>
                </c:pt>
                <c:pt idx="101">
                  <c:v>7.238E-2</c:v>
                </c:pt>
              </c:numCache>
            </c:numRef>
          </c:val>
          <c:smooth val="0"/>
          <c:extLst>
            <c:ext xmlns:c16="http://schemas.microsoft.com/office/drawing/2014/chart" uri="{C3380CC4-5D6E-409C-BE32-E72D297353CC}">
              <c16:uniqueId val="{00000001-CD85-A843-B436-EDFF23F35FA1}"/>
            </c:ext>
          </c:extLst>
        </c:ser>
        <c:ser>
          <c:idx val="2"/>
          <c:order val="2"/>
          <c:tx>
            <c:strRef>
              <c:f>Sheet4!$H$5</c:f>
              <c:strCache>
                <c:ptCount val="1"/>
                <c:pt idx="0">
                  <c:v>IMAK</c:v>
                </c:pt>
              </c:strCache>
            </c:strRef>
          </c:tx>
          <c:spPr>
            <a:ln w="31750" cap="rnd">
              <a:solidFill>
                <a:schemeClr val="accent3"/>
              </a:solidFill>
              <a:round/>
            </a:ln>
            <a:effectLst/>
          </c:spPr>
          <c:marker>
            <c:symbol val="none"/>
          </c:marker>
          <c:val>
            <c:numRef>
              <c:f>Sheet4!$H$6:$H$107</c:f>
              <c:numCache>
                <c:formatCode>General</c:formatCode>
                <c:ptCount val="102"/>
                <c:pt idx="0">
                  <c:v>0.874</c:v>
                </c:pt>
                <c:pt idx="1">
                  <c:v>1.3478000000000001</c:v>
                </c:pt>
                <c:pt idx="2">
                  <c:v>2.2475999999999998</c:v>
                </c:pt>
                <c:pt idx="3">
                  <c:v>3.278</c:v>
                </c:pt>
                <c:pt idx="4">
                  <c:v>4.7823000000000002</c:v>
                </c:pt>
                <c:pt idx="5">
                  <c:v>5.6722999999999999</c:v>
                </c:pt>
                <c:pt idx="6">
                  <c:v>6.6731999999999996</c:v>
                </c:pt>
                <c:pt idx="7">
                  <c:v>7.6719999999999997</c:v>
                </c:pt>
                <c:pt idx="8">
                  <c:v>8.6199999999999992</c:v>
                </c:pt>
                <c:pt idx="9">
                  <c:v>9.7623999999999995</c:v>
                </c:pt>
                <c:pt idx="10">
                  <c:v>10.3567</c:v>
                </c:pt>
                <c:pt idx="11">
                  <c:v>11.634</c:v>
                </c:pt>
                <c:pt idx="12">
                  <c:v>12.73</c:v>
                </c:pt>
                <c:pt idx="13">
                  <c:v>13.476000000000001</c:v>
                </c:pt>
                <c:pt idx="14">
                  <c:v>14.647</c:v>
                </c:pt>
                <c:pt idx="15">
                  <c:v>15.276400000000001</c:v>
                </c:pt>
                <c:pt idx="16">
                  <c:v>16.657</c:v>
                </c:pt>
                <c:pt idx="17">
                  <c:v>17.634699999999999</c:v>
                </c:pt>
                <c:pt idx="18">
                  <c:v>18.475999999999999</c:v>
                </c:pt>
                <c:pt idx="19">
                  <c:v>19.734000000000002</c:v>
                </c:pt>
                <c:pt idx="20">
                  <c:v>20.43</c:v>
                </c:pt>
                <c:pt idx="21">
                  <c:v>21.36</c:v>
                </c:pt>
                <c:pt idx="22">
                  <c:v>22.7834</c:v>
                </c:pt>
                <c:pt idx="23">
                  <c:v>23.783999999999999</c:v>
                </c:pt>
                <c:pt idx="24">
                  <c:v>24.734000000000002</c:v>
                </c:pt>
                <c:pt idx="25">
                  <c:v>25.6724</c:v>
                </c:pt>
                <c:pt idx="26">
                  <c:v>26.627400000000002</c:v>
                </c:pt>
                <c:pt idx="27">
                  <c:v>27.74</c:v>
                </c:pt>
                <c:pt idx="28">
                  <c:v>28.466999999999999</c:v>
                </c:pt>
                <c:pt idx="29">
                  <c:v>29.748000000000001</c:v>
                </c:pt>
                <c:pt idx="30">
                  <c:v>30.728400000000001</c:v>
                </c:pt>
                <c:pt idx="31">
                  <c:v>31.783999999999999</c:v>
                </c:pt>
                <c:pt idx="32">
                  <c:v>32.783999999999999</c:v>
                </c:pt>
                <c:pt idx="33">
                  <c:v>33.783999999999999</c:v>
                </c:pt>
                <c:pt idx="34">
                  <c:v>34.827399999999997</c:v>
                </c:pt>
                <c:pt idx="35">
                  <c:v>35.673999999999999</c:v>
                </c:pt>
                <c:pt idx="36">
                  <c:v>36.7483</c:v>
                </c:pt>
                <c:pt idx="37">
                  <c:v>37.427</c:v>
                </c:pt>
                <c:pt idx="38">
                  <c:v>38.642000000000003</c:v>
                </c:pt>
                <c:pt idx="39">
                  <c:v>39.630000000000003</c:v>
                </c:pt>
                <c:pt idx="40">
                  <c:v>40.463000000000001</c:v>
                </c:pt>
                <c:pt idx="41">
                  <c:v>41.7834</c:v>
                </c:pt>
                <c:pt idx="42">
                  <c:v>42.74</c:v>
                </c:pt>
                <c:pt idx="43">
                  <c:v>43.4863</c:v>
                </c:pt>
                <c:pt idx="44">
                  <c:v>44.783999999999999</c:v>
                </c:pt>
                <c:pt idx="45">
                  <c:v>45.436700000000002</c:v>
                </c:pt>
                <c:pt idx="46">
                  <c:v>46.428699999999999</c:v>
                </c:pt>
                <c:pt idx="47">
                  <c:v>47.426000000000002</c:v>
                </c:pt>
                <c:pt idx="48">
                  <c:v>48.267400000000002</c:v>
                </c:pt>
                <c:pt idx="49">
                  <c:v>49.843600000000002</c:v>
                </c:pt>
                <c:pt idx="50">
                  <c:v>50.646999999999998</c:v>
                </c:pt>
                <c:pt idx="51">
                  <c:v>51.378</c:v>
                </c:pt>
                <c:pt idx="52">
                  <c:v>52.7834</c:v>
                </c:pt>
                <c:pt idx="53">
                  <c:v>53.473799999999997</c:v>
                </c:pt>
                <c:pt idx="54">
                  <c:v>55.003399999999999</c:v>
                </c:pt>
                <c:pt idx="55">
                  <c:v>55.747999999999998</c:v>
                </c:pt>
                <c:pt idx="56">
                  <c:v>55.003399999999999</c:v>
                </c:pt>
                <c:pt idx="57">
                  <c:v>53.473799999999997</c:v>
                </c:pt>
                <c:pt idx="58">
                  <c:v>52.7834</c:v>
                </c:pt>
                <c:pt idx="59">
                  <c:v>51.378</c:v>
                </c:pt>
                <c:pt idx="60">
                  <c:v>50.646999999999998</c:v>
                </c:pt>
                <c:pt idx="61">
                  <c:v>49.843600000000002</c:v>
                </c:pt>
                <c:pt idx="62">
                  <c:v>48.267400000000002</c:v>
                </c:pt>
                <c:pt idx="63">
                  <c:v>47.426000000000002</c:v>
                </c:pt>
                <c:pt idx="64">
                  <c:v>46.428699999999999</c:v>
                </c:pt>
                <c:pt idx="65">
                  <c:v>45.436700000000002</c:v>
                </c:pt>
                <c:pt idx="66">
                  <c:v>44.783999999999999</c:v>
                </c:pt>
                <c:pt idx="67">
                  <c:v>43.4863</c:v>
                </c:pt>
                <c:pt idx="68">
                  <c:v>42.74</c:v>
                </c:pt>
                <c:pt idx="69">
                  <c:v>41.7834</c:v>
                </c:pt>
                <c:pt idx="70">
                  <c:v>40.463000000000001</c:v>
                </c:pt>
                <c:pt idx="71">
                  <c:v>39.630000000000003</c:v>
                </c:pt>
                <c:pt idx="72">
                  <c:v>38.642000000000003</c:v>
                </c:pt>
                <c:pt idx="73">
                  <c:v>37.427</c:v>
                </c:pt>
                <c:pt idx="74">
                  <c:v>35.673999999999999</c:v>
                </c:pt>
                <c:pt idx="75">
                  <c:v>34.827399999999997</c:v>
                </c:pt>
                <c:pt idx="76">
                  <c:v>32.783999999999999</c:v>
                </c:pt>
                <c:pt idx="77">
                  <c:v>31.783999999999999</c:v>
                </c:pt>
                <c:pt idx="78">
                  <c:v>30.728400000000001</c:v>
                </c:pt>
                <c:pt idx="79">
                  <c:v>29.748000000000001</c:v>
                </c:pt>
                <c:pt idx="80">
                  <c:v>28.466999999999999</c:v>
                </c:pt>
                <c:pt idx="81">
                  <c:v>27.74</c:v>
                </c:pt>
                <c:pt idx="82">
                  <c:v>25.6724</c:v>
                </c:pt>
                <c:pt idx="83">
                  <c:v>23.783999999999999</c:v>
                </c:pt>
                <c:pt idx="84">
                  <c:v>22.7834</c:v>
                </c:pt>
                <c:pt idx="85">
                  <c:v>20.43</c:v>
                </c:pt>
                <c:pt idx="86">
                  <c:v>19.734000000000002</c:v>
                </c:pt>
                <c:pt idx="87">
                  <c:v>18.475999999999999</c:v>
                </c:pt>
                <c:pt idx="88">
                  <c:v>17.634699999999999</c:v>
                </c:pt>
                <c:pt idx="89">
                  <c:v>16.657</c:v>
                </c:pt>
                <c:pt idx="90">
                  <c:v>14.647</c:v>
                </c:pt>
                <c:pt idx="91">
                  <c:v>13.476000000000001</c:v>
                </c:pt>
                <c:pt idx="92">
                  <c:v>12.73</c:v>
                </c:pt>
                <c:pt idx="93">
                  <c:v>11.634</c:v>
                </c:pt>
                <c:pt idx="94">
                  <c:v>9.7623999999999995</c:v>
                </c:pt>
                <c:pt idx="95">
                  <c:v>7.6719999999999997</c:v>
                </c:pt>
                <c:pt idx="96">
                  <c:v>5.6722999999999999</c:v>
                </c:pt>
                <c:pt idx="97">
                  <c:v>4.7823000000000002</c:v>
                </c:pt>
                <c:pt idx="98">
                  <c:v>3.278</c:v>
                </c:pt>
                <c:pt idx="99">
                  <c:v>2.2475999999999998</c:v>
                </c:pt>
                <c:pt idx="100">
                  <c:v>1.3478000000000001</c:v>
                </c:pt>
                <c:pt idx="101">
                  <c:v>0.874</c:v>
                </c:pt>
              </c:numCache>
            </c:numRef>
          </c:val>
          <c:smooth val="0"/>
          <c:extLst>
            <c:ext xmlns:c16="http://schemas.microsoft.com/office/drawing/2014/chart" uri="{C3380CC4-5D6E-409C-BE32-E72D297353CC}">
              <c16:uniqueId val="{00000002-CD85-A843-B436-EDFF23F35FA1}"/>
            </c:ext>
          </c:extLst>
        </c:ser>
        <c:ser>
          <c:idx val="3"/>
          <c:order val="3"/>
          <c:tx>
            <c:strRef>
              <c:f>Sheet4!$I$5</c:f>
              <c:strCache>
                <c:ptCount val="1"/>
                <c:pt idx="0">
                  <c:v>Veturo</c:v>
                </c:pt>
              </c:strCache>
            </c:strRef>
          </c:tx>
          <c:spPr>
            <a:ln w="31750" cap="rnd">
              <a:solidFill>
                <a:schemeClr val="accent4"/>
              </a:solidFill>
              <a:round/>
            </a:ln>
            <a:effectLst/>
          </c:spPr>
          <c:marker>
            <c:symbol val="none"/>
          </c:marker>
          <c:val>
            <c:numRef>
              <c:f>Sheet4!$I$6:$I$107</c:f>
              <c:numCache>
                <c:formatCode>General</c:formatCode>
                <c:ptCount val="102"/>
                <c:pt idx="0">
                  <c:v>1.7846</c:v>
                </c:pt>
                <c:pt idx="1">
                  <c:v>3.423</c:v>
                </c:pt>
                <c:pt idx="2">
                  <c:v>4.7823000000000002</c:v>
                </c:pt>
                <c:pt idx="3">
                  <c:v>5.6722999999999999</c:v>
                </c:pt>
                <c:pt idx="4">
                  <c:v>6.6731999999999996</c:v>
                </c:pt>
                <c:pt idx="5">
                  <c:v>7.6719999999999997</c:v>
                </c:pt>
                <c:pt idx="6">
                  <c:v>8.6199999999999992</c:v>
                </c:pt>
                <c:pt idx="7">
                  <c:v>9.7623999999999995</c:v>
                </c:pt>
                <c:pt idx="8">
                  <c:v>10.3567</c:v>
                </c:pt>
                <c:pt idx="9">
                  <c:v>11.634</c:v>
                </c:pt>
                <c:pt idx="10">
                  <c:v>12.73</c:v>
                </c:pt>
                <c:pt idx="11">
                  <c:v>13.476000000000001</c:v>
                </c:pt>
                <c:pt idx="12">
                  <c:v>14.647</c:v>
                </c:pt>
                <c:pt idx="13">
                  <c:v>15.276400000000001</c:v>
                </c:pt>
                <c:pt idx="14">
                  <c:v>16.657</c:v>
                </c:pt>
                <c:pt idx="15">
                  <c:v>17.634699999999999</c:v>
                </c:pt>
                <c:pt idx="16">
                  <c:v>18.475999999999999</c:v>
                </c:pt>
                <c:pt idx="17">
                  <c:v>19.734000000000002</c:v>
                </c:pt>
                <c:pt idx="18">
                  <c:v>20.43</c:v>
                </c:pt>
                <c:pt idx="19">
                  <c:v>21.36</c:v>
                </c:pt>
                <c:pt idx="20">
                  <c:v>22.7834</c:v>
                </c:pt>
                <c:pt idx="21">
                  <c:v>23.783999999999999</c:v>
                </c:pt>
                <c:pt idx="22">
                  <c:v>24.734000000000002</c:v>
                </c:pt>
                <c:pt idx="23">
                  <c:v>25.6724</c:v>
                </c:pt>
                <c:pt idx="24">
                  <c:v>26.627400000000002</c:v>
                </c:pt>
                <c:pt idx="25">
                  <c:v>27.74</c:v>
                </c:pt>
                <c:pt idx="26">
                  <c:v>28.6357</c:v>
                </c:pt>
                <c:pt idx="27">
                  <c:v>29.567</c:v>
                </c:pt>
                <c:pt idx="28">
                  <c:v>30.347799999999999</c:v>
                </c:pt>
                <c:pt idx="29">
                  <c:v>31.545999999999999</c:v>
                </c:pt>
                <c:pt idx="30">
                  <c:v>32.758400000000002</c:v>
                </c:pt>
                <c:pt idx="31">
                  <c:v>33.487499999999997</c:v>
                </c:pt>
                <c:pt idx="32">
                  <c:v>34.013399999999997</c:v>
                </c:pt>
                <c:pt idx="33">
                  <c:v>34.982300000000002</c:v>
                </c:pt>
                <c:pt idx="34">
                  <c:v>35.538699999999999</c:v>
                </c:pt>
                <c:pt idx="35">
                  <c:v>36.6374</c:v>
                </c:pt>
                <c:pt idx="36">
                  <c:v>37.378399999999999</c:v>
                </c:pt>
                <c:pt idx="37">
                  <c:v>38.674199999999999</c:v>
                </c:pt>
                <c:pt idx="38">
                  <c:v>39.783999999999999</c:v>
                </c:pt>
                <c:pt idx="39">
                  <c:v>40.7834</c:v>
                </c:pt>
                <c:pt idx="40">
                  <c:v>41.7834</c:v>
                </c:pt>
                <c:pt idx="41">
                  <c:v>42.74</c:v>
                </c:pt>
                <c:pt idx="42">
                  <c:v>43.4863</c:v>
                </c:pt>
                <c:pt idx="43">
                  <c:v>44.783999999999999</c:v>
                </c:pt>
                <c:pt idx="44">
                  <c:v>45.436700000000002</c:v>
                </c:pt>
                <c:pt idx="45">
                  <c:v>46.428699999999999</c:v>
                </c:pt>
                <c:pt idx="46">
                  <c:v>47.426000000000002</c:v>
                </c:pt>
                <c:pt idx="47">
                  <c:v>48.267400000000002</c:v>
                </c:pt>
                <c:pt idx="48">
                  <c:v>49.843600000000002</c:v>
                </c:pt>
                <c:pt idx="49">
                  <c:v>50.646999999999998</c:v>
                </c:pt>
                <c:pt idx="50">
                  <c:v>51.378</c:v>
                </c:pt>
                <c:pt idx="51">
                  <c:v>52.7834</c:v>
                </c:pt>
                <c:pt idx="52">
                  <c:v>53.473799999999997</c:v>
                </c:pt>
                <c:pt idx="53">
                  <c:v>54.748600000000003</c:v>
                </c:pt>
                <c:pt idx="54">
                  <c:v>56.088999999999999</c:v>
                </c:pt>
                <c:pt idx="55">
                  <c:v>56.428699999999999</c:v>
                </c:pt>
                <c:pt idx="56">
                  <c:v>56.088999999999999</c:v>
                </c:pt>
                <c:pt idx="57">
                  <c:v>54.748600000000003</c:v>
                </c:pt>
                <c:pt idx="58">
                  <c:v>53.473799999999997</c:v>
                </c:pt>
                <c:pt idx="59">
                  <c:v>52.7834</c:v>
                </c:pt>
                <c:pt idx="60">
                  <c:v>51.378</c:v>
                </c:pt>
                <c:pt idx="61">
                  <c:v>50.646999999999998</c:v>
                </c:pt>
                <c:pt idx="62">
                  <c:v>49.843600000000002</c:v>
                </c:pt>
                <c:pt idx="63">
                  <c:v>48.267400000000002</c:v>
                </c:pt>
                <c:pt idx="64">
                  <c:v>47.426000000000002</c:v>
                </c:pt>
                <c:pt idx="65">
                  <c:v>46.428699999999999</c:v>
                </c:pt>
                <c:pt idx="66">
                  <c:v>45.436700000000002</c:v>
                </c:pt>
                <c:pt idx="67">
                  <c:v>44.783999999999999</c:v>
                </c:pt>
                <c:pt idx="68">
                  <c:v>43.4863</c:v>
                </c:pt>
                <c:pt idx="69">
                  <c:v>42.74</c:v>
                </c:pt>
                <c:pt idx="70">
                  <c:v>41.7834</c:v>
                </c:pt>
                <c:pt idx="71">
                  <c:v>40.7834</c:v>
                </c:pt>
                <c:pt idx="72">
                  <c:v>39.783999999999999</c:v>
                </c:pt>
                <c:pt idx="73">
                  <c:v>38.674199999999999</c:v>
                </c:pt>
                <c:pt idx="74">
                  <c:v>36.6374</c:v>
                </c:pt>
                <c:pt idx="75">
                  <c:v>35.538699999999999</c:v>
                </c:pt>
                <c:pt idx="76">
                  <c:v>34.013399999999997</c:v>
                </c:pt>
                <c:pt idx="77">
                  <c:v>33.487499999999997</c:v>
                </c:pt>
                <c:pt idx="78">
                  <c:v>32.758400000000002</c:v>
                </c:pt>
                <c:pt idx="79">
                  <c:v>31.545999999999999</c:v>
                </c:pt>
                <c:pt idx="80">
                  <c:v>30.347799999999999</c:v>
                </c:pt>
                <c:pt idx="81">
                  <c:v>29.567</c:v>
                </c:pt>
                <c:pt idx="82">
                  <c:v>27.74</c:v>
                </c:pt>
                <c:pt idx="83">
                  <c:v>25.6724</c:v>
                </c:pt>
                <c:pt idx="84">
                  <c:v>24.734000000000002</c:v>
                </c:pt>
                <c:pt idx="85">
                  <c:v>22.7834</c:v>
                </c:pt>
                <c:pt idx="86">
                  <c:v>21.36</c:v>
                </c:pt>
                <c:pt idx="87">
                  <c:v>20.43</c:v>
                </c:pt>
                <c:pt idx="88">
                  <c:v>19.734000000000002</c:v>
                </c:pt>
                <c:pt idx="89">
                  <c:v>18.475999999999999</c:v>
                </c:pt>
                <c:pt idx="90">
                  <c:v>16.657</c:v>
                </c:pt>
                <c:pt idx="91">
                  <c:v>15.276400000000001</c:v>
                </c:pt>
                <c:pt idx="92">
                  <c:v>14.647</c:v>
                </c:pt>
                <c:pt idx="93">
                  <c:v>13.476000000000001</c:v>
                </c:pt>
                <c:pt idx="94">
                  <c:v>11.634</c:v>
                </c:pt>
                <c:pt idx="95">
                  <c:v>9.7623999999999995</c:v>
                </c:pt>
                <c:pt idx="96">
                  <c:v>7.6719999999999997</c:v>
                </c:pt>
                <c:pt idx="97">
                  <c:v>6.6731999999999996</c:v>
                </c:pt>
                <c:pt idx="98">
                  <c:v>5.6722999999999999</c:v>
                </c:pt>
                <c:pt idx="99">
                  <c:v>4.7823000000000002</c:v>
                </c:pt>
                <c:pt idx="100">
                  <c:v>3.423</c:v>
                </c:pt>
                <c:pt idx="101">
                  <c:v>1.7846</c:v>
                </c:pt>
              </c:numCache>
            </c:numRef>
          </c:val>
          <c:smooth val="0"/>
          <c:extLst>
            <c:ext xmlns:c16="http://schemas.microsoft.com/office/drawing/2014/chart" uri="{C3380CC4-5D6E-409C-BE32-E72D297353CC}">
              <c16:uniqueId val="{00000003-CD85-A843-B436-EDFF23F35FA1}"/>
            </c:ext>
          </c:extLst>
        </c:ser>
        <c:dLbls>
          <c:showLegendKey val="0"/>
          <c:showVal val="0"/>
          <c:showCatName val="0"/>
          <c:showSerName val="0"/>
          <c:showPercent val="0"/>
          <c:showBubbleSize val="0"/>
        </c:dLbls>
        <c:smooth val="0"/>
        <c:axId val="833335024"/>
        <c:axId val="836060992"/>
      </c:lineChart>
      <c:catAx>
        <c:axId val="833335024"/>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6060992"/>
        <c:crosses val="autoZero"/>
        <c:auto val="1"/>
        <c:lblAlgn val="ctr"/>
        <c:lblOffset val="100"/>
        <c:noMultiLvlLbl val="0"/>
      </c:catAx>
      <c:valAx>
        <c:axId val="836060992"/>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 60)</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3335024"/>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Metacarpophalangeal Flexion/Extension (Right Hand)</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Sheet5!$B$5</c:f>
              <c:strCache>
                <c:ptCount val="1"/>
                <c:pt idx="0">
                  <c:v>Control</c:v>
                </c:pt>
              </c:strCache>
            </c:strRef>
          </c:tx>
          <c:spPr>
            <a:ln w="31750" cap="rnd">
              <a:solidFill>
                <a:schemeClr val="accent1"/>
              </a:solidFill>
              <a:round/>
            </a:ln>
            <a:effectLst/>
          </c:spPr>
          <c:marker>
            <c:symbol val="none"/>
          </c:marker>
          <c:val>
            <c:numRef>
              <c:f>Sheet5!$B$6:$B$119</c:f>
              <c:numCache>
                <c:formatCode>General</c:formatCode>
                <c:ptCount val="114"/>
                <c:pt idx="0">
                  <c:v>3.1270000000000001E-4</c:v>
                </c:pt>
                <c:pt idx="1">
                  <c:v>0.98456999999999995</c:v>
                </c:pt>
                <c:pt idx="2">
                  <c:v>1.0012300000000001</c:v>
                </c:pt>
                <c:pt idx="3">
                  <c:v>1.9853000000000001</c:v>
                </c:pt>
                <c:pt idx="4">
                  <c:v>2.1242999999999999</c:v>
                </c:pt>
                <c:pt idx="5">
                  <c:v>2.2783000000000002</c:v>
                </c:pt>
                <c:pt idx="6">
                  <c:v>3.2745000000000002</c:v>
                </c:pt>
                <c:pt idx="7">
                  <c:v>4.1245000000000003</c:v>
                </c:pt>
                <c:pt idx="8">
                  <c:v>5.7645</c:v>
                </c:pt>
                <c:pt idx="9">
                  <c:v>7.3780000000000001</c:v>
                </c:pt>
                <c:pt idx="10">
                  <c:v>10.7843</c:v>
                </c:pt>
                <c:pt idx="11">
                  <c:v>13.74</c:v>
                </c:pt>
                <c:pt idx="12">
                  <c:v>17.646999999999998</c:v>
                </c:pt>
                <c:pt idx="13">
                  <c:v>20.634799999999998</c:v>
                </c:pt>
                <c:pt idx="14">
                  <c:v>22.754799999999999</c:v>
                </c:pt>
                <c:pt idx="15">
                  <c:v>24.734999999999999</c:v>
                </c:pt>
                <c:pt idx="16">
                  <c:v>26.673400000000001</c:v>
                </c:pt>
                <c:pt idx="17">
                  <c:v>27.675000000000001</c:v>
                </c:pt>
                <c:pt idx="18">
                  <c:v>28.567</c:v>
                </c:pt>
                <c:pt idx="19">
                  <c:v>31.56</c:v>
                </c:pt>
                <c:pt idx="20">
                  <c:v>33.758000000000003</c:v>
                </c:pt>
                <c:pt idx="21">
                  <c:v>35.758000000000003</c:v>
                </c:pt>
                <c:pt idx="22">
                  <c:v>37.656999999999996</c:v>
                </c:pt>
                <c:pt idx="23">
                  <c:v>40.652999999999999</c:v>
                </c:pt>
                <c:pt idx="24">
                  <c:v>42.738</c:v>
                </c:pt>
                <c:pt idx="25">
                  <c:v>44.347799999999999</c:v>
                </c:pt>
                <c:pt idx="26">
                  <c:v>45.7348</c:v>
                </c:pt>
                <c:pt idx="27">
                  <c:v>47.673400000000001</c:v>
                </c:pt>
                <c:pt idx="28">
                  <c:v>49.75</c:v>
                </c:pt>
                <c:pt idx="29">
                  <c:v>51.357599999999998</c:v>
                </c:pt>
                <c:pt idx="30">
                  <c:v>53.7834</c:v>
                </c:pt>
                <c:pt idx="31">
                  <c:v>55.7834</c:v>
                </c:pt>
                <c:pt idx="32">
                  <c:v>57.634</c:v>
                </c:pt>
                <c:pt idx="33">
                  <c:v>59.74</c:v>
                </c:pt>
                <c:pt idx="34">
                  <c:v>60.764000000000003</c:v>
                </c:pt>
                <c:pt idx="35">
                  <c:v>61.65</c:v>
                </c:pt>
                <c:pt idx="36">
                  <c:v>62.634700000000002</c:v>
                </c:pt>
                <c:pt idx="37">
                  <c:v>63.673400000000001</c:v>
                </c:pt>
                <c:pt idx="38">
                  <c:v>64.643699999999995</c:v>
                </c:pt>
                <c:pt idx="39">
                  <c:v>65.374799999999993</c:v>
                </c:pt>
                <c:pt idx="40">
                  <c:v>66.347800000000007</c:v>
                </c:pt>
                <c:pt idx="41">
                  <c:v>67.123000000000005</c:v>
                </c:pt>
                <c:pt idx="42">
                  <c:v>67.674000000000007</c:v>
                </c:pt>
                <c:pt idx="43">
                  <c:v>68.632000000000005</c:v>
                </c:pt>
                <c:pt idx="44">
                  <c:v>69.266999999999996</c:v>
                </c:pt>
                <c:pt idx="45">
                  <c:v>70.624700000000004</c:v>
                </c:pt>
                <c:pt idx="46">
                  <c:v>71.034899999999993</c:v>
                </c:pt>
                <c:pt idx="47">
                  <c:v>71.843000000000004</c:v>
                </c:pt>
                <c:pt idx="48">
                  <c:v>72.738399999999999</c:v>
                </c:pt>
                <c:pt idx="49">
                  <c:v>72.742999999999995</c:v>
                </c:pt>
                <c:pt idx="50">
                  <c:v>73.236699999999999</c:v>
                </c:pt>
                <c:pt idx="51">
                  <c:v>73.748000000000005</c:v>
                </c:pt>
                <c:pt idx="52">
                  <c:v>74.027000000000001</c:v>
                </c:pt>
                <c:pt idx="53">
                  <c:v>74.547799999999995</c:v>
                </c:pt>
                <c:pt idx="54">
                  <c:v>74.938469999999995</c:v>
                </c:pt>
                <c:pt idx="55">
                  <c:v>75.023780000000002</c:v>
                </c:pt>
                <c:pt idx="56">
                  <c:v>75.756</c:v>
                </c:pt>
                <c:pt idx="57">
                  <c:v>75.934899999999999</c:v>
                </c:pt>
                <c:pt idx="58">
                  <c:v>76.038470000000004</c:v>
                </c:pt>
                <c:pt idx="59">
                  <c:v>76.575999999999993</c:v>
                </c:pt>
                <c:pt idx="60">
                  <c:v>76.894300000000001</c:v>
                </c:pt>
                <c:pt idx="61">
                  <c:v>77.004779999999997</c:v>
                </c:pt>
                <c:pt idx="62">
                  <c:v>77.478300000000004</c:v>
                </c:pt>
                <c:pt idx="63">
                  <c:v>77.822999999999993</c:v>
                </c:pt>
                <c:pt idx="64">
                  <c:v>77.478300000000004</c:v>
                </c:pt>
                <c:pt idx="65">
                  <c:v>77.004779999999997</c:v>
                </c:pt>
                <c:pt idx="66">
                  <c:v>76.894300000000001</c:v>
                </c:pt>
                <c:pt idx="67">
                  <c:v>76.575999999999993</c:v>
                </c:pt>
                <c:pt idx="68">
                  <c:v>76.038470000000004</c:v>
                </c:pt>
                <c:pt idx="69">
                  <c:v>75.934899999999999</c:v>
                </c:pt>
                <c:pt idx="70">
                  <c:v>75.756</c:v>
                </c:pt>
                <c:pt idx="71">
                  <c:v>75.023780000000002</c:v>
                </c:pt>
                <c:pt idx="72">
                  <c:v>74.938469999999995</c:v>
                </c:pt>
                <c:pt idx="73">
                  <c:v>74.547799999999995</c:v>
                </c:pt>
                <c:pt idx="74">
                  <c:v>74.027000000000001</c:v>
                </c:pt>
                <c:pt idx="75">
                  <c:v>73.748000000000005</c:v>
                </c:pt>
                <c:pt idx="76">
                  <c:v>73.236699999999999</c:v>
                </c:pt>
                <c:pt idx="77">
                  <c:v>72.742999999999995</c:v>
                </c:pt>
                <c:pt idx="78">
                  <c:v>72.738399999999999</c:v>
                </c:pt>
                <c:pt idx="79">
                  <c:v>71.843000000000004</c:v>
                </c:pt>
                <c:pt idx="80">
                  <c:v>71.034899999999993</c:v>
                </c:pt>
                <c:pt idx="81">
                  <c:v>70.624700000000004</c:v>
                </c:pt>
                <c:pt idx="82">
                  <c:v>68.632000000000005</c:v>
                </c:pt>
                <c:pt idx="83">
                  <c:v>67.674000000000007</c:v>
                </c:pt>
                <c:pt idx="84">
                  <c:v>66.347800000000007</c:v>
                </c:pt>
                <c:pt idx="85">
                  <c:v>65.374799999999993</c:v>
                </c:pt>
                <c:pt idx="86">
                  <c:v>64.643699999999995</c:v>
                </c:pt>
                <c:pt idx="87">
                  <c:v>63.673400000000001</c:v>
                </c:pt>
                <c:pt idx="88">
                  <c:v>62.634700000000002</c:v>
                </c:pt>
                <c:pt idx="89">
                  <c:v>61.65</c:v>
                </c:pt>
                <c:pt idx="90">
                  <c:v>59.74</c:v>
                </c:pt>
                <c:pt idx="91">
                  <c:v>55.7834</c:v>
                </c:pt>
                <c:pt idx="92">
                  <c:v>53.7834</c:v>
                </c:pt>
                <c:pt idx="93">
                  <c:v>49.75</c:v>
                </c:pt>
                <c:pt idx="94">
                  <c:v>47.673400000000001</c:v>
                </c:pt>
                <c:pt idx="95">
                  <c:v>45.7348</c:v>
                </c:pt>
                <c:pt idx="96">
                  <c:v>44.347799999999999</c:v>
                </c:pt>
                <c:pt idx="97">
                  <c:v>42.738</c:v>
                </c:pt>
                <c:pt idx="98">
                  <c:v>37.656999999999996</c:v>
                </c:pt>
                <c:pt idx="99">
                  <c:v>35.758000000000003</c:v>
                </c:pt>
                <c:pt idx="100">
                  <c:v>33.758000000000003</c:v>
                </c:pt>
                <c:pt idx="101">
                  <c:v>31.56</c:v>
                </c:pt>
                <c:pt idx="102">
                  <c:v>29.346</c:v>
                </c:pt>
                <c:pt idx="103">
                  <c:v>27.675000000000001</c:v>
                </c:pt>
                <c:pt idx="104">
                  <c:v>20.634799999999998</c:v>
                </c:pt>
                <c:pt idx="105">
                  <c:v>17.646999999999998</c:v>
                </c:pt>
                <c:pt idx="106">
                  <c:v>13.74</c:v>
                </c:pt>
                <c:pt idx="107">
                  <c:v>10.7843</c:v>
                </c:pt>
                <c:pt idx="108">
                  <c:v>7.3780000000000001</c:v>
                </c:pt>
                <c:pt idx="109">
                  <c:v>5.7645</c:v>
                </c:pt>
                <c:pt idx="110">
                  <c:v>4.1245000000000003</c:v>
                </c:pt>
                <c:pt idx="111">
                  <c:v>2.2783000000000002</c:v>
                </c:pt>
                <c:pt idx="112">
                  <c:v>1.0012300000000001</c:v>
                </c:pt>
                <c:pt idx="113">
                  <c:v>3.1270000000000001E-4</c:v>
                </c:pt>
              </c:numCache>
            </c:numRef>
          </c:val>
          <c:smooth val="0"/>
          <c:extLst>
            <c:ext xmlns:c16="http://schemas.microsoft.com/office/drawing/2014/chart" uri="{C3380CC4-5D6E-409C-BE32-E72D297353CC}">
              <c16:uniqueId val="{00000000-3923-FD4A-8390-D7B1CC8F4EAF}"/>
            </c:ext>
          </c:extLst>
        </c:ser>
        <c:ser>
          <c:idx val="1"/>
          <c:order val="1"/>
          <c:tx>
            <c:strRef>
              <c:f>Sheet5!$C$5</c:f>
              <c:strCache>
                <c:ptCount val="1"/>
                <c:pt idx="0">
                  <c:v>Placebo</c:v>
                </c:pt>
              </c:strCache>
            </c:strRef>
          </c:tx>
          <c:spPr>
            <a:ln w="31750" cap="rnd">
              <a:solidFill>
                <a:schemeClr val="accent2"/>
              </a:solidFill>
              <a:round/>
            </a:ln>
            <a:effectLst/>
          </c:spPr>
          <c:marker>
            <c:symbol val="none"/>
          </c:marker>
          <c:val>
            <c:numRef>
              <c:f>Sheet5!$C$6:$C$119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16.001300000000001</c:v>
                </c:pt>
                <c:pt idx="17">
                  <c:v>17.239000000000001</c:v>
                </c:pt>
                <c:pt idx="18">
                  <c:v>19.52</c:v>
                </c:pt>
                <c:pt idx="19">
                  <c:v>23.48</c:v>
                </c:pt>
                <c:pt idx="20">
                  <c:v>26.346699999999998</c:v>
                </c:pt>
                <c:pt idx="21">
                  <c:v>27.643699999999999</c:v>
                </c:pt>
                <c:pt idx="22">
                  <c:v>28.634</c:v>
                </c:pt>
                <c:pt idx="23">
                  <c:v>29.634</c:v>
                </c:pt>
                <c:pt idx="24">
                  <c:v>30.437999999999999</c:v>
                </c:pt>
                <c:pt idx="25">
                  <c:v>31.56</c:v>
                </c:pt>
                <c:pt idx="26">
                  <c:v>33.758000000000003</c:v>
                </c:pt>
                <c:pt idx="27">
                  <c:v>35.758000000000003</c:v>
                </c:pt>
                <c:pt idx="28">
                  <c:v>37.656999999999996</c:v>
                </c:pt>
                <c:pt idx="29">
                  <c:v>40.652999999999999</c:v>
                </c:pt>
                <c:pt idx="30">
                  <c:v>42.738</c:v>
                </c:pt>
                <c:pt idx="31">
                  <c:v>44.347799999999999</c:v>
                </c:pt>
                <c:pt idx="32">
                  <c:v>45.7348</c:v>
                </c:pt>
                <c:pt idx="33">
                  <c:v>47.673400000000001</c:v>
                </c:pt>
                <c:pt idx="34">
                  <c:v>49.75</c:v>
                </c:pt>
                <c:pt idx="35">
                  <c:v>51.357599999999998</c:v>
                </c:pt>
                <c:pt idx="36">
                  <c:v>53.7834</c:v>
                </c:pt>
                <c:pt idx="37">
                  <c:v>55.7834</c:v>
                </c:pt>
                <c:pt idx="38">
                  <c:v>57.634</c:v>
                </c:pt>
                <c:pt idx="39">
                  <c:v>59.74</c:v>
                </c:pt>
                <c:pt idx="40">
                  <c:v>60.764000000000003</c:v>
                </c:pt>
                <c:pt idx="41">
                  <c:v>61.65</c:v>
                </c:pt>
                <c:pt idx="42">
                  <c:v>62.634700000000002</c:v>
                </c:pt>
                <c:pt idx="43">
                  <c:v>63.673400000000001</c:v>
                </c:pt>
                <c:pt idx="44">
                  <c:v>64.643699999999995</c:v>
                </c:pt>
                <c:pt idx="45">
                  <c:v>65.374799999999993</c:v>
                </c:pt>
                <c:pt idx="46">
                  <c:v>66.347800000000007</c:v>
                </c:pt>
                <c:pt idx="47">
                  <c:v>67.123000000000005</c:v>
                </c:pt>
                <c:pt idx="48">
                  <c:v>67.674000000000007</c:v>
                </c:pt>
                <c:pt idx="49">
                  <c:v>68.632000000000005</c:v>
                </c:pt>
                <c:pt idx="50">
                  <c:v>69.266999999999996</c:v>
                </c:pt>
                <c:pt idx="51">
                  <c:v>70.624700000000004</c:v>
                </c:pt>
                <c:pt idx="52">
                  <c:v>71.034899999999993</c:v>
                </c:pt>
                <c:pt idx="53">
                  <c:v>71.843000000000004</c:v>
                </c:pt>
                <c:pt idx="54">
                  <c:v>72.034779999999998</c:v>
                </c:pt>
                <c:pt idx="55">
                  <c:v>72.967299999999994</c:v>
                </c:pt>
                <c:pt idx="56">
                  <c:v>73.046729999999997</c:v>
                </c:pt>
                <c:pt idx="57">
                  <c:v>73.934669999999997</c:v>
                </c:pt>
                <c:pt idx="58">
                  <c:v>74.064700000000002</c:v>
                </c:pt>
                <c:pt idx="59">
                  <c:v>74.525999999999996</c:v>
                </c:pt>
                <c:pt idx="60">
                  <c:v>74.946700000000007</c:v>
                </c:pt>
                <c:pt idx="61">
                  <c:v>75.034700000000001</c:v>
                </c:pt>
                <c:pt idx="62">
                  <c:v>75.14367</c:v>
                </c:pt>
                <c:pt idx="63">
                  <c:v>75.367000000000004</c:v>
                </c:pt>
                <c:pt idx="64">
                  <c:v>75.14367</c:v>
                </c:pt>
                <c:pt idx="65">
                  <c:v>75.034700000000001</c:v>
                </c:pt>
                <c:pt idx="66">
                  <c:v>74.946700000000007</c:v>
                </c:pt>
                <c:pt idx="67">
                  <c:v>74.525999999999996</c:v>
                </c:pt>
                <c:pt idx="68">
                  <c:v>74.064700000000002</c:v>
                </c:pt>
                <c:pt idx="69">
                  <c:v>73.934669999999997</c:v>
                </c:pt>
                <c:pt idx="70">
                  <c:v>73.046729999999997</c:v>
                </c:pt>
                <c:pt idx="71">
                  <c:v>72.967299999999994</c:v>
                </c:pt>
                <c:pt idx="72">
                  <c:v>72.034779999999998</c:v>
                </c:pt>
                <c:pt idx="73">
                  <c:v>71.843000000000004</c:v>
                </c:pt>
                <c:pt idx="74">
                  <c:v>71.034899999999993</c:v>
                </c:pt>
                <c:pt idx="75">
                  <c:v>70.624700000000004</c:v>
                </c:pt>
                <c:pt idx="76">
                  <c:v>69.266999999999996</c:v>
                </c:pt>
                <c:pt idx="77">
                  <c:v>68.632000000000005</c:v>
                </c:pt>
                <c:pt idx="78">
                  <c:v>67.674000000000007</c:v>
                </c:pt>
                <c:pt idx="79">
                  <c:v>67.123000000000005</c:v>
                </c:pt>
                <c:pt idx="80">
                  <c:v>66.347800000000007</c:v>
                </c:pt>
                <c:pt idx="81">
                  <c:v>65.374799999999993</c:v>
                </c:pt>
                <c:pt idx="82">
                  <c:v>63.673400000000001</c:v>
                </c:pt>
                <c:pt idx="83">
                  <c:v>62.634700000000002</c:v>
                </c:pt>
                <c:pt idx="84">
                  <c:v>60.764000000000003</c:v>
                </c:pt>
                <c:pt idx="85">
                  <c:v>59.74</c:v>
                </c:pt>
                <c:pt idx="86">
                  <c:v>57.634</c:v>
                </c:pt>
                <c:pt idx="87">
                  <c:v>55.7834</c:v>
                </c:pt>
                <c:pt idx="88">
                  <c:v>53.7834</c:v>
                </c:pt>
                <c:pt idx="89">
                  <c:v>51.357599999999998</c:v>
                </c:pt>
                <c:pt idx="90">
                  <c:v>47.673400000000001</c:v>
                </c:pt>
                <c:pt idx="91">
                  <c:v>44.347799999999999</c:v>
                </c:pt>
                <c:pt idx="92">
                  <c:v>42.738</c:v>
                </c:pt>
                <c:pt idx="93">
                  <c:v>37.656999999999996</c:v>
                </c:pt>
                <c:pt idx="94">
                  <c:v>35.758000000000003</c:v>
                </c:pt>
                <c:pt idx="95">
                  <c:v>33.758000000000003</c:v>
                </c:pt>
                <c:pt idx="96">
                  <c:v>31.56</c:v>
                </c:pt>
                <c:pt idx="97">
                  <c:v>30.437999999999999</c:v>
                </c:pt>
                <c:pt idx="98">
                  <c:v>28.634</c:v>
                </c:pt>
                <c:pt idx="99">
                  <c:v>27.643699999999999</c:v>
                </c:pt>
                <c:pt idx="100">
                  <c:v>26.346699999999998</c:v>
                </c:pt>
                <c:pt idx="101">
                  <c:v>23.48</c:v>
                </c:pt>
                <c:pt idx="102">
                  <c:v>17.239000000000001</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1-3923-FD4A-8390-D7B1CC8F4EAF}"/>
            </c:ext>
          </c:extLst>
        </c:ser>
        <c:ser>
          <c:idx val="2"/>
          <c:order val="2"/>
          <c:tx>
            <c:strRef>
              <c:f>Sheet5!$D$5</c:f>
              <c:strCache>
                <c:ptCount val="1"/>
                <c:pt idx="0">
                  <c:v>IMAK</c:v>
                </c:pt>
              </c:strCache>
            </c:strRef>
          </c:tx>
          <c:spPr>
            <a:ln w="31750" cap="rnd">
              <a:solidFill>
                <a:schemeClr val="accent3"/>
              </a:solidFill>
              <a:round/>
            </a:ln>
            <a:effectLst/>
          </c:spPr>
          <c:marker>
            <c:symbol val="none"/>
          </c:marker>
          <c:val>
            <c:numRef>
              <c:f>Sheet5!$D$6:$D$119</c:f>
              <c:numCache>
                <c:formatCode>General</c:formatCode>
                <c:ptCount val="114"/>
                <c:pt idx="0">
                  <c:v>3.4199999999999999E-3</c:v>
                </c:pt>
                <c:pt idx="1">
                  <c:v>1.0013000000000001</c:v>
                </c:pt>
                <c:pt idx="2">
                  <c:v>1.823</c:v>
                </c:pt>
                <c:pt idx="3">
                  <c:v>2.8233999999999999</c:v>
                </c:pt>
                <c:pt idx="4">
                  <c:v>3.8719999999999999</c:v>
                </c:pt>
                <c:pt idx="5">
                  <c:v>4.8230000000000004</c:v>
                </c:pt>
                <c:pt idx="6">
                  <c:v>5.8764000000000003</c:v>
                </c:pt>
                <c:pt idx="7">
                  <c:v>6.7823000000000002</c:v>
                </c:pt>
                <c:pt idx="8">
                  <c:v>7.7632399999999997</c:v>
                </c:pt>
                <c:pt idx="9">
                  <c:v>8.3759999999999994</c:v>
                </c:pt>
                <c:pt idx="10">
                  <c:v>9.2786000000000008</c:v>
                </c:pt>
                <c:pt idx="11">
                  <c:v>10.786234</c:v>
                </c:pt>
                <c:pt idx="12">
                  <c:v>11.57846</c:v>
                </c:pt>
                <c:pt idx="13">
                  <c:v>12.094200000000001</c:v>
                </c:pt>
                <c:pt idx="14">
                  <c:v>12.834899999999999</c:v>
                </c:pt>
                <c:pt idx="15">
                  <c:v>13.476834999999999</c:v>
                </c:pt>
                <c:pt idx="16">
                  <c:v>14.384</c:v>
                </c:pt>
                <c:pt idx="17">
                  <c:v>15.58</c:v>
                </c:pt>
                <c:pt idx="18">
                  <c:v>16.985399999999998</c:v>
                </c:pt>
                <c:pt idx="19">
                  <c:v>17.987500000000001</c:v>
                </c:pt>
                <c:pt idx="20">
                  <c:v>19.4358</c:v>
                </c:pt>
                <c:pt idx="21">
                  <c:v>22.597999999999999</c:v>
                </c:pt>
                <c:pt idx="22">
                  <c:v>25.538740000000001</c:v>
                </c:pt>
                <c:pt idx="23">
                  <c:v>28.453779999999998</c:v>
                </c:pt>
                <c:pt idx="24">
                  <c:v>31.56</c:v>
                </c:pt>
                <c:pt idx="25">
                  <c:v>33.758000000000003</c:v>
                </c:pt>
                <c:pt idx="26">
                  <c:v>35.758000000000003</c:v>
                </c:pt>
                <c:pt idx="27">
                  <c:v>37.656999999999996</c:v>
                </c:pt>
                <c:pt idx="28">
                  <c:v>40.652999999999999</c:v>
                </c:pt>
                <c:pt idx="29">
                  <c:v>42.738</c:v>
                </c:pt>
                <c:pt idx="30">
                  <c:v>44.347799999999999</c:v>
                </c:pt>
                <c:pt idx="31">
                  <c:v>45.7348</c:v>
                </c:pt>
                <c:pt idx="32">
                  <c:v>47.673400000000001</c:v>
                </c:pt>
                <c:pt idx="33">
                  <c:v>49.75</c:v>
                </c:pt>
                <c:pt idx="34">
                  <c:v>51.357599999999998</c:v>
                </c:pt>
                <c:pt idx="35">
                  <c:v>53.7834</c:v>
                </c:pt>
                <c:pt idx="36">
                  <c:v>55.7834</c:v>
                </c:pt>
                <c:pt idx="37">
                  <c:v>57.634</c:v>
                </c:pt>
                <c:pt idx="38">
                  <c:v>59.74</c:v>
                </c:pt>
                <c:pt idx="39">
                  <c:v>60.353999999999999</c:v>
                </c:pt>
                <c:pt idx="40">
                  <c:v>61.466999999999999</c:v>
                </c:pt>
                <c:pt idx="41">
                  <c:v>62.586469999999998</c:v>
                </c:pt>
                <c:pt idx="42">
                  <c:v>64.547300000000007</c:v>
                </c:pt>
                <c:pt idx="43">
                  <c:v>66.23</c:v>
                </c:pt>
                <c:pt idx="44">
                  <c:v>67.239999999999995</c:v>
                </c:pt>
                <c:pt idx="45">
                  <c:v>68.466999999999999</c:v>
                </c:pt>
                <c:pt idx="46">
                  <c:v>68.674300000000002</c:v>
                </c:pt>
                <c:pt idx="47">
                  <c:v>69.072000000000003</c:v>
                </c:pt>
                <c:pt idx="48">
                  <c:v>69.927400000000006</c:v>
                </c:pt>
                <c:pt idx="49">
                  <c:v>70.739999999999995</c:v>
                </c:pt>
                <c:pt idx="50">
                  <c:v>71.034670000000006</c:v>
                </c:pt>
                <c:pt idx="51">
                  <c:v>71.934669999999997</c:v>
                </c:pt>
                <c:pt idx="52">
                  <c:v>72.074299999999994</c:v>
                </c:pt>
                <c:pt idx="53">
                  <c:v>72.346000000000004</c:v>
                </c:pt>
                <c:pt idx="54">
                  <c:v>73.674000000000007</c:v>
                </c:pt>
                <c:pt idx="55">
                  <c:v>74.067340000000002</c:v>
                </c:pt>
                <c:pt idx="56">
                  <c:v>74.63467</c:v>
                </c:pt>
                <c:pt idx="57">
                  <c:v>74.973460000000003</c:v>
                </c:pt>
                <c:pt idx="58">
                  <c:v>75.037599999999998</c:v>
                </c:pt>
                <c:pt idx="59">
                  <c:v>75.623500000000007</c:v>
                </c:pt>
                <c:pt idx="60">
                  <c:v>75.943669999999997</c:v>
                </c:pt>
                <c:pt idx="61">
                  <c:v>76.067430000000002</c:v>
                </c:pt>
                <c:pt idx="62">
                  <c:v>76.256</c:v>
                </c:pt>
                <c:pt idx="63">
                  <c:v>76.637</c:v>
                </c:pt>
                <c:pt idx="64">
                  <c:v>76.256</c:v>
                </c:pt>
                <c:pt idx="65">
                  <c:v>76.067430000000002</c:v>
                </c:pt>
                <c:pt idx="66">
                  <c:v>75.943669999999997</c:v>
                </c:pt>
                <c:pt idx="67">
                  <c:v>75.623500000000007</c:v>
                </c:pt>
                <c:pt idx="68">
                  <c:v>75.037599999999998</c:v>
                </c:pt>
                <c:pt idx="69">
                  <c:v>74.973460000000003</c:v>
                </c:pt>
                <c:pt idx="70">
                  <c:v>74.63467</c:v>
                </c:pt>
                <c:pt idx="71">
                  <c:v>74.067340000000002</c:v>
                </c:pt>
                <c:pt idx="72">
                  <c:v>73.674000000000007</c:v>
                </c:pt>
                <c:pt idx="73">
                  <c:v>72.346000000000004</c:v>
                </c:pt>
                <c:pt idx="74">
                  <c:v>72.074299999999994</c:v>
                </c:pt>
                <c:pt idx="75">
                  <c:v>71.934669999999997</c:v>
                </c:pt>
                <c:pt idx="76">
                  <c:v>71.034670000000006</c:v>
                </c:pt>
                <c:pt idx="77">
                  <c:v>70.739999999999995</c:v>
                </c:pt>
                <c:pt idx="78">
                  <c:v>69.927400000000006</c:v>
                </c:pt>
                <c:pt idx="79">
                  <c:v>69.072000000000003</c:v>
                </c:pt>
                <c:pt idx="80">
                  <c:v>68.674300000000002</c:v>
                </c:pt>
                <c:pt idx="81">
                  <c:v>68.466999999999999</c:v>
                </c:pt>
                <c:pt idx="82">
                  <c:v>66.23</c:v>
                </c:pt>
                <c:pt idx="83">
                  <c:v>64.547300000000007</c:v>
                </c:pt>
                <c:pt idx="84">
                  <c:v>61.466999999999999</c:v>
                </c:pt>
                <c:pt idx="85">
                  <c:v>60.353999999999999</c:v>
                </c:pt>
                <c:pt idx="86">
                  <c:v>59.74</c:v>
                </c:pt>
                <c:pt idx="87">
                  <c:v>57.634</c:v>
                </c:pt>
                <c:pt idx="88">
                  <c:v>55.7834</c:v>
                </c:pt>
                <c:pt idx="89">
                  <c:v>53.7834</c:v>
                </c:pt>
                <c:pt idx="90">
                  <c:v>49.75</c:v>
                </c:pt>
                <c:pt idx="91">
                  <c:v>45.7348</c:v>
                </c:pt>
                <c:pt idx="92">
                  <c:v>44.347799999999999</c:v>
                </c:pt>
                <c:pt idx="93">
                  <c:v>40.652999999999999</c:v>
                </c:pt>
                <c:pt idx="94">
                  <c:v>37.656999999999996</c:v>
                </c:pt>
                <c:pt idx="95">
                  <c:v>35.758000000000003</c:v>
                </c:pt>
                <c:pt idx="96">
                  <c:v>33.758000000000003</c:v>
                </c:pt>
                <c:pt idx="97">
                  <c:v>31.56</c:v>
                </c:pt>
                <c:pt idx="98">
                  <c:v>25.538740000000001</c:v>
                </c:pt>
                <c:pt idx="99">
                  <c:v>22.597999999999999</c:v>
                </c:pt>
                <c:pt idx="100">
                  <c:v>19.4358</c:v>
                </c:pt>
                <c:pt idx="101">
                  <c:v>17.987500000000001</c:v>
                </c:pt>
                <c:pt idx="102">
                  <c:v>15.58</c:v>
                </c:pt>
                <c:pt idx="103">
                  <c:v>13.476834999999999</c:v>
                </c:pt>
                <c:pt idx="104">
                  <c:v>12.094200000000001</c:v>
                </c:pt>
                <c:pt idx="105">
                  <c:v>11.57846</c:v>
                </c:pt>
                <c:pt idx="106">
                  <c:v>10.786234</c:v>
                </c:pt>
                <c:pt idx="107">
                  <c:v>9.2786000000000008</c:v>
                </c:pt>
                <c:pt idx="108">
                  <c:v>8.3759999999999994</c:v>
                </c:pt>
                <c:pt idx="109">
                  <c:v>7.7632399999999997</c:v>
                </c:pt>
                <c:pt idx="110">
                  <c:v>6.7823000000000002</c:v>
                </c:pt>
                <c:pt idx="111">
                  <c:v>4.8230000000000004</c:v>
                </c:pt>
                <c:pt idx="112">
                  <c:v>1.823</c:v>
                </c:pt>
                <c:pt idx="113">
                  <c:v>3.4199999999999999E-3</c:v>
                </c:pt>
              </c:numCache>
            </c:numRef>
          </c:val>
          <c:smooth val="0"/>
          <c:extLst>
            <c:ext xmlns:c16="http://schemas.microsoft.com/office/drawing/2014/chart" uri="{C3380CC4-5D6E-409C-BE32-E72D297353CC}">
              <c16:uniqueId val="{00000002-3923-FD4A-8390-D7B1CC8F4EAF}"/>
            </c:ext>
          </c:extLst>
        </c:ser>
        <c:ser>
          <c:idx val="3"/>
          <c:order val="3"/>
          <c:tx>
            <c:strRef>
              <c:f>Sheet5!$E$5</c:f>
              <c:strCache>
                <c:ptCount val="1"/>
                <c:pt idx="0">
                  <c:v>Veturo</c:v>
                </c:pt>
              </c:strCache>
            </c:strRef>
          </c:tx>
          <c:spPr>
            <a:ln w="31750" cap="rnd">
              <a:solidFill>
                <a:schemeClr val="accent4"/>
              </a:solidFill>
              <a:round/>
            </a:ln>
            <a:effectLst/>
          </c:spPr>
          <c:marker>
            <c:symbol val="none"/>
          </c:marker>
          <c:val>
            <c:numRef>
              <c:f>Sheet5!$E$6:$E$119</c:f>
              <c:numCache>
                <c:formatCode>General</c:formatCode>
                <c:ptCount val="114"/>
                <c:pt idx="0">
                  <c:v>1.24E-3</c:v>
                </c:pt>
                <c:pt idx="1">
                  <c:v>0.98750000000000004</c:v>
                </c:pt>
                <c:pt idx="2">
                  <c:v>1.9823</c:v>
                </c:pt>
                <c:pt idx="3">
                  <c:v>2.85297</c:v>
                </c:pt>
                <c:pt idx="4">
                  <c:v>3.9285000000000001</c:v>
                </c:pt>
                <c:pt idx="5">
                  <c:v>4.8570000000000002</c:v>
                </c:pt>
                <c:pt idx="6">
                  <c:v>6.8792299999999997</c:v>
                </c:pt>
                <c:pt idx="7">
                  <c:v>7.2397999999999998</c:v>
                </c:pt>
                <c:pt idx="8">
                  <c:v>8.8345000000000002</c:v>
                </c:pt>
                <c:pt idx="9">
                  <c:v>9.8353999999999999</c:v>
                </c:pt>
                <c:pt idx="10">
                  <c:v>10.348750000000001</c:v>
                </c:pt>
                <c:pt idx="11">
                  <c:v>11.384969999999999</c:v>
                </c:pt>
                <c:pt idx="12">
                  <c:v>12.398457000000001</c:v>
                </c:pt>
                <c:pt idx="13">
                  <c:v>13.893750000000001</c:v>
                </c:pt>
                <c:pt idx="14">
                  <c:v>14.384</c:v>
                </c:pt>
                <c:pt idx="15">
                  <c:v>15.58</c:v>
                </c:pt>
                <c:pt idx="16">
                  <c:v>16.985399999999998</c:v>
                </c:pt>
                <c:pt idx="17">
                  <c:v>17.987500000000001</c:v>
                </c:pt>
                <c:pt idx="18">
                  <c:v>19.4358</c:v>
                </c:pt>
                <c:pt idx="19">
                  <c:v>22.597999999999999</c:v>
                </c:pt>
                <c:pt idx="20">
                  <c:v>25.538740000000001</c:v>
                </c:pt>
                <c:pt idx="21">
                  <c:v>28.453779999999998</c:v>
                </c:pt>
                <c:pt idx="22">
                  <c:v>31.589300000000001</c:v>
                </c:pt>
                <c:pt idx="23">
                  <c:v>35.389470000000003</c:v>
                </c:pt>
                <c:pt idx="24">
                  <c:v>36.85</c:v>
                </c:pt>
                <c:pt idx="25">
                  <c:v>37.875399999999999</c:v>
                </c:pt>
                <c:pt idx="26">
                  <c:v>39.384974999999997</c:v>
                </c:pt>
                <c:pt idx="27">
                  <c:v>43.589300000000001</c:v>
                </c:pt>
                <c:pt idx="28">
                  <c:v>44.834000000000003</c:v>
                </c:pt>
                <c:pt idx="29">
                  <c:v>47.65</c:v>
                </c:pt>
                <c:pt idx="30">
                  <c:v>48.586199999999998</c:v>
                </c:pt>
                <c:pt idx="31">
                  <c:v>49.859340000000003</c:v>
                </c:pt>
                <c:pt idx="32">
                  <c:v>51.895299999999999</c:v>
                </c:pt>
                <c:pt idx="33">
                  <c:v>52.895000000000003</c:v>
                </c:pt>
                <c:pt idx="34">
                  <c:v>60.764000000000003</c:v>
                </c:pt>
                <c:pt idx="35">
                  <c:v>61.65</c:v>
                </c:pt>
                <c:pt idx="36">
                  <c:v>62.634700000000002</c:v>
                </c:pt>
                <c:pt idx="37">
                  <c:v>63.673400000000001</c:v>
                </c:pt>
                <c:pt idx="38">
                  <c:v>64.643699999999995</c:v>
                </c:pt>
                <c:pt idx="39">
                  <c:v>65.374799999999993</c:v>
                </c:pt>
                <c:pt idx="40">
                  <c:v>66.347800000000007</c:v>
                </c:pt>
                <c:pt idx="41">
                  <c:v>67.123000000000005</c:v>
                </c:pt>
                <c:pt idx="42">
                  <c:v>67.674000000000007</c:v>
                </c:pt>
                <c:pt idx="43">
                  <c:v>68.632000000000005</c:v>
                </c:pt>
                <c:pt idx="44">
                  <c:v>69.266999999999996</c:v>
                </c:pt>
                <c:pt idx="45">
                  <c:v>70.624700000000004</c:v>
                </c:pt>
                <c:pt idx="46">
                  <c:v>71.034899999999993</c:v>
                </c:pt>
                <c:pt idx="47">
                  <c:v>71.843000000000004</c:v>
                </c:pt>
                <c:pt idx="48">
                  <c:v>72.738399999999999</c:v>
                </c:pt>
                <c:pt idx="49">
                  <c:v>72.742999999999995</c:v>
                </c:pt>
                <c:pt idx="50">
                  <c:v>73.236699999999999</c:v>
                </c:pt>
                <c:pt idx="51">
                  <c:v>73.748000000000005</c:v>
                </c:pt>
                <c:pt idx="52">
                  <c:v>74.027000000000001</c:v>
                </c:pt>
                <c:pt idx="53">
                  <c:v>74.547799999999995</c:v>
                </c:pt>
                <c:pt idx="54">
                  <c:v>74.938469999999995</c:v>
                </c:pt>
                <c:pt idx="55">
                  <c:v>75.023780000000002</c:v>
                </c:pt>
                <c:pt idx="56">
                  <c:v>75.756</c:v>
                </c:pt>
                <c:pt idx="57">
                  <c:v>75.934899999999999</c:v>
                </c:pt>
                <c:pt idx="58">
                  <c:v>76.038470000000004</c:v>
                </c:pt>
                <c:pt idx="59">
                  <c:v>76.575999999999993</c:v>
                </c:pt>
                <c:pt idx="60">
                  <c:v>76.894300000000001</c:v>
                </c:pt>
                <c:pt idx="61">
                  <c:v>77.004779999999997</c:v>
                </c:pt>
                <c:pt idx="62">
                  <c:v>77.478300000000004</c:v>
                </c:pt>
                <c:pt idx="63">
                  <c:v>77.6374</c:v>
                </c:pt>
                <c:pt idx="64">
                  <c:v>77.478300000000004</c:v>
                </c:pt>
                <c:pt idx="65">
                  <c:v>77.004779999999997</c:v>
                </c:pt>
                <c:pt idx="66">
                  <c:v>76.894300000000001</c:v>
                </c:pt>
                <c:pt idx="67">
                  <c:v>76.575999999999993</c:v>
                </c:pt>
                <c:pt idx="68">
                  <c:v>76.038470000000004</c:v>
                </c:pt>
                <c:pt idx="69">
                  <c:v>75.934899999999999</c:v>
                </c:pt>
                <c:pt idx="70">
                  <c:v>75.756</c:v>
                </c:pt>
                <c:pt idx="71">
                  <c:v>75.023780000000002</c:v>
                </c:pt>
                <c:pt idx="72">
                  <c:v>74.938469999999995</c:v>
                </c:pt>
                <c:pt idx="73">
                  <c:v>74.547799999999995</c:v>
                </c:pt>
                <c:pt idx="74">
                  <c:v>74.027000000000001</c:v>
                </c:pt>
                <c:pt idx="75">
                  <c:v>73.748000000000005</c:v>
                </c:pt>
                <c:pt idx="76">
                  <c:v>73.236699999999999</c:v>
                </c:pt>
                <c:pt idx="77">
                  <c:v>72.742999999999995</c:v>
                </c:pt>
                <c:pt idx="78">
                  <c:v>72.738399999999999</c:v>
                </c:pt>
                <c:pt idx="79">
                  <c:v>71.843000000000004</c:v>
                </c:pt>
                <c:pt idx="80">
                  <c:v>71.034899999999993</c:v>
                </c:pt>
                <c:pt idx="81">
                  <c:v>70.624700000000004</c:v>
                </c:pt>
                <c:pt idx="82">
                  <c:v>68.632000000000005</c:v>
                </c:pt>
                <c:pt idx="83">
                  <c:v>67.674000000000007</c:v>
                </c:pt>
                <c:pt idx="84">
                  <c:v>66.347800000000007</c:v>
                </c:pt>
                <c:pt idx="85">
                  <c:v>65.374799999999993</c:v>
                </c:pt>
                <c:pt idx="86">
                  <c:v>64.643699999999995</c:v>
                </c:pt>
                <c:pt idx="87">
                  <c:v>63.673400000000001</c:v>
                </c:pt>
                <c:pt idx="88">
                  <c:v>62.634700000000002</c:v>
                </c:pt>
                <c:pt idx="89">
                  <c:v>61.65</c:v>
                </c:pt>
                <c:pt idx="90">
                  <c:v>52.895000000000003</c:v>
                </c:pt>
                <c:pt idx="91">
                  <c:v>49.859340000000003</c:v>
                </c:pt>
                <c:pt idx="92">
                  <c:v>48.586199999999998</c:v>
                </c:pt>
                <c:pt idx="93">
                  <c:v>44.834000000000003</c:v>
                </c:pt>
                <c:pt idx="94">
                  <c:v>43.589300000000001</c:v>
                </c:pt>
                <c:pt idx="95">
                  <c:v>39.384974999999997</c:v>
                </c:pt>
                <c:pt idx="96">
                  <c:v>37.875399999999999</c:v>
                </c:pt>
                <c:pt idx="97">
                  <c:v>36.85</c:v>
                </c:pt>
                <c:pt idx="98">
                  <c:v>31.589300000000001</c:v>
                </c:pt>
                <c:pt idx="99">
                  <c:v>28.453779999999998</c:v>
                </c:pt>
                <c:pt idx="100">
                  <c:v>25.538740000000001</c:v>
                </c:pt>
                <c:pt idx="101">
                  <c:v>22.597999999999999</c:v>
                </c:pt>
                <c:pt idx="102">
                  <c:v>17.987500000000001</c:v>
                </c:pt>
                <c:pt idx="103">
                  <c:v>15.58</c:v>
                </c:pt>
                <c:pt idx="104">
                  <c:v>13.893750000000001</c:v>
                </c:pt>
                <c:pt idx="105">
                  <c:v>12.398457000000001</c:v>
                </c:pt>
                <c:pt idx="106">
                  <c:v>11.384969999999999</c:v>
                </c:pt>
                <c:pt idx="107">
                  <c:v>10.348750000000001</c:v>
                </c:pt>
                <c:pt idx="108">
                  <c:v>9.8353999999999999</c:v>
                </c:pt>
                <c:pt idx="109">
                  <c:v>8.8345000000000002</c:v>
                </c:pt>
                <c:pt idx="110">
                  <c:v>7.2397999999999998</c:v>
                </c:pt>
                <c:pt idx="111">
                  <c:v>4.8570000000000002</c:v>
                </c:pt>
                <c:pt idx="112">
                  <c:v>1.9823</c:v>
                </c:pt>
                <c:pt idx="113">
                  <c:v>1.24E-3</c:v>
                </c:pt>
              </c:numCache>
            </c:numRef>
          </c:val>
          <c:smooth val="0"/>
          <c:extLst>
            <c:ext xmlns:c16="http://schemas.microsoft.com/office/drawing/2014/chart" uri="{C3380CC4-5D6E-409C-BE32-E72D297353CC}">
              <c16:uniqueId val="{00000003-3923-FD4A-8390-D7B1CC8F4EAF}"/>
            </c:ext>
          </c:extLst>
        </c:ser>
        <c:dLbls>
          <c:showLegendKey val="0"/>
          <c:showVal val="0"/>
          <c:showCatName val="0"/>
          <c:showSerName val="0"/>
          <c:showPercent val="0"/>
          <c:showBubbleSize val="0"/>
        </c:dLbls>
        <c:smooth val="0"/>
        <c:axId val="832548176"/>
        <c:axId val="834229152"/>
      </c:lineChart>
      <c:catAx>
        <c:axId val="832548176"/>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4229152"/>
        <c:crosses val="autoZero"/>
        <c:auto val="1"/>
        <c:lblAlgn val="ctr"/>
        <c:lblOffset val="100"/>
        <c:noMultiLvlLbl val="0"/>
      </c:catAx>
      <c:valAx>
        <c:axId val="834229152"/>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a:t>
                </a:r>
                <a:r>
                  <a:rPr lang="en-US" baseline="0" dirty="0">
                    <a:latin typeface="+mj-lt"/>
                  </a:rPr>
                  <a:t> (Max 80)</a:t>
                </a:r>
                <a:endParaRPr lang="en-US" dirty="0">
                  <a:latin typeface="+mj-lt"/>
                </a:endParaRP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2548176"/>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sz="1600" dirty="0">
                <a:latin typeface="+mj-lt"/>
              </a:rPr>
              <a:t>Metacarpophalangeal Flexion/Extension (Left Hand)</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strRef>
              <c:f>Sheet5!$F$5</c:f>
              <c:strCache>
                <c:ptCount val="1"/>
                <c:pt idx="0">
                  <c:v>Control</c:v>
                </c:pt>
              </c:strCache>
            </c:strRef>
          </c:tx>
          <c:spPr>
            <a:ln w="31750" cap="rnd">
              <a:solidFill>
                <a:schemeClr val="accent1"/>
              </a:solidFill>
              <a:round/>
            </a:ln>
            <a:effectLst/>
          </c:spPr>
          <c:marker>
            <c:symbol val="none"/>
          </c:marker>
          <c:val>
            <c:numRef>
              <c:f>Sheet5!$F$6:$F$119</c:f>
              <c:numCache>
                <c:formatCode>General</c:formatCode>
                <c:ptCount val="114"/>
                <c:pt idx="0">
                  <c:v>4.3779999999999999E-2</c:v>
                </c:pt>
                <c:pt idx="1">
                  <c:v>0.82740000000000002</c:v>
                </c:pt>
                <c:pt idx="2">
                  <c:v>1.0134000000000001</c:v>
                </c:pt>
                <c:pt idx="3">
                  <c:v>1.3784000000000001</c:v>
                </c:pt>
                <c:pt idx="4">
                  <c:v>2.3784000000000001</c:v>
                </c:pt>
                <c:pt idx="5">
                  <c:v>3.7357999999999998</c:v>
                </c:pt>
                <c:pt idx="6">
                  <c:v>4.7853000000000003</c:v>
                </c:pt>
                <c:pt idx="7">
                  <c:v>5.7347999999999999</c:v>
                </c:pt>
                <c:pt idx="8">
                  <c:v>7.7480000000000002</c:v>
                </c:pt>
                <c:pt idx="9">
                  <c:v>10.784000000000001</c:v>
                </c:pt>
                <c:pt idx="10">
                  <c:v>12.489000000000001</c:v>
                </c:pt>
                <c:pt idx="11">
                  <c:v>14.734</c:v>
                </c:pt>
                <c:pt idx="12">
                  <c:v>17.478000000000002</c:v>
                </c:pt>
                <c:pt idx="13">
                  <c:v>19.378399999999999</c:v>
                </c:pt>
                <c:pt idx="14">
                  <c:v>21.437799999999999</c:v>
                </c:pt>
                <c:pt idx="15">
                  <c:v>23.783000000000001</c:v>
                </c:pt>
                <c:pt idx="16">
                  <c:v>25.437000000000001</c:v>
                </c:pt>
                <c:pt idx="17">
                  <c:v>27.784199999999998</c:v>
                </c:pt>
                <c:pt idx="18">
                  <c:v>28.46</c:v>
                </c:pt>
                <c:pt idx="19">
                  <c:v>30.473800000000001</c:v>
                </c:pt>
                <c:pt idx="20">
                  <c:v>32.783999999999999</c:v>
                </c:pt>
                <c:pt idx="21">
                  <c:v>34.726399999999998</c:v>
                </c:pt>
                <c:pt idx="22">
                  <c:v>35.64</c:v>
                </c:pt>
                <c:pt idx="23">
                  <c:v>37.267299999999999</c:v>
                </c:pt>
                <c:pt idx="24">
                  <c:v>39.784999999999997</c:v>
                </c:pt>
                <c:pt idx="25">
                  <c:v>41.783499999999997</c:v>
                </c:pt>
                <c:pt idx="26">
                  <c:v>43.873399999999997</c:v>
                </c:pt>
                <c:pt idx="27">
                  <c:v>45.7834</c:v>
                </c:pt>
                <c:pt idx="28">
                  <c:v>46.843000000000004</c:v>
                </c:pt>
                <c:pt idx="29">
                  <c:v>47.741999999999997</c:v>
                </c:pt>
                <c:pt idx="30">
                  <c:v>48.673999999999999</c:v>
                </c:pt>
                <c:pt idx="31">
                  <c:v>50.783499999999997</c:v>
                </c:pt>
                <c:pt idx="32">
                  <c:v>51.738399999999999</c:v>
                </c:pt>
                <c:pt idx="33">
                  <c:v>52.875300000000003</c:v>
                </c:pt>
                <c:pt idx="34">
                  <c:v>60.764000000000003</c:v>
                </c:pt>
                <c:pt idx="35">
                  <c:v>61.65</c:v>
                </c:pt>
                <c:pt idx="36">
                  <c:v>62.634700000000002</c:v>
                </c:pt>
                <c:pt idx="37">
                  <c:v>63.673400000000001</c:v>
                </c:pt>
                <c:pt idx="38">
                  <c:v>64.643699999999995</c:v>
                </c:pt>
                <c:pt idx="39">
                  <c:v>65.374799999999993</c:v>
                </c:pt>
                <c:pt idx="40">
                  <c:v>66.347800000000007</c:v>
                </c:pt>
                <c:pt idx="41">
                  <c:v>67.123000000000005</c:v>
                </c:pt>
                <c:pt idx="42">
                  <c:v>67.674000000000007</c:v>
                </c:pt>
                <c:pt idx="43">
                  <c:v>68.632000000000005</c:v>
                </c:pt>
                <c:pt idx="44">
                  <c:v>69.266999999999996</c:v>
                </c:pt>
                <c:pt idx="45">
                  <c:v>70.624700000000004</c:v>
                </c:pt>
                <c:pt idx="46">
                  <c:v>71.034899999999993</c:v>
                </c:pt>
                <c:pt idx="47">
                  <c:v>71.843000000000004</c:v>
                </c:pt>
                <c:pt idx="48">
                  <c:v>72.738399999999999</c:v>
                </c:pt>
                <c:pt idx="49">
                  <c:v>72.742999999999995</c:v>
                </c:pt>
                <c:pt idx="50">
                  <c:v>73.236699999999999</c:v>
                </c:pt>
                <c:pt idx="51">
                  <c:v>73.748000000000005</c:v>
                </c:pt>
                <c:pt idx="52">
                  <c:v>74.027000000000001</c:v>
                </c:pt>
                <c:pt idx="53">
                  <c:v>74.547799999999995</c:v>
                </c:pt>
                <c:pt idx="54">
                  <c:v>74.938469999999995</c:v>
                </c:pt>
                <c:pt idx="55">
                  <c:v>75.023780000000002</c:v>
                </c:pt>
                <c:pt idx="56">
                  <c:v>75.756</c:v>
                </c:pt>
                <c:pt idx="57">
                  <c:v>75.934899999999999</c:v>
                </c:pt>
                <c:pt idx="58">
                  <c:v>76.038470000000004</c:v>
                </c:pt>
                <c:pt idx="59">
                  <c:v>76.575999999999993</c:v>
                </c:pt>
                <c:pt idx="60">
                  <c:v>76.894300000000001</c:v>
                </c:pt>
                <c:pt idx="61">
                  <c:v>77.004779999999997</c:v>
                </c:pt>
                <c:pt idx="62">
                  <c:v>77.478300000000004</c:v>
                </c:pt>
                <c:pt idx="63">
                  <c:v>77.6374</c:v>
                </c:pt>
                <c:pt idx="64">
                  <c:v>77.478300000000004</c:v>
                </c:pt>
                <c:pt idx="65">
                  <c:v>77.004779999999997</c:v>
                </c:pt>
                <c:pt idx="66">
                  <c:v>76.894300000000001</c:v>
                </c:pt>
                <c:pt idx="67">
                  <c:v>76.575999999999993</c:v>
                </c:pt>
                <c:pt idx="68">
                  <c:v>76.038470000000004</c:v>
                </c:pt>
                <c:pt idx="69">
                  <c:v>75.934899999999999</c:v>
                </c:pt>
                <c:pt idx="70">
                  <c:v>75.756</c:v>
                </c:pt>
                <c:pt idx="71">
                  <c:v>75.023780000000002</c:v>
                </c:pt>
                <c:pt idx="72">
                  <c:v>74.938469999999995</c:v>
                </c:pt>
                <c:pt idx="73">
                  <c:v>74.547799999999995</c:v>
                </c:pt>
                <c:pt idx="74">
                  <c:v>74.027000000000001</c:v>
                </c:pt>
                <c:pt idx="75">
                  <c:v>73.748000000000005</c:v>
                </c:pt>
                <c:pt idx="76">
                  <c:v>73.236699999999999</c:v>
                </c:pt>
                <c:pt idx="77">
                  <c:v>72.742999999999995</c:v>
                </c:pt>
                <c:pt idx="78">
                  <c:v>72.738399999999999</c:v>
                </c:pt>
                <c:pt idx="79">
                  <c:v>71.843000000000004</c:v>
                </c:pt>
                <c:pt idx="80">
                  <c:v>71.034899999999993</c:v>
                </c:pt>
                <c:pt idx="81">
                  <c:v>70.624700000000004</c:v>
                </c:pt>
                <c:pt idx="82">
                  <c:v>68.632000000000005</c:v>
                </c:pt>
                <c:pt idx="83">
                  <c:v>67.674000000000007</c:v>
                </c:pt>
                <c:pt idx="84">
                  <c:v>66.347800000000007</c:v>
                </c:pt>
                <c:pt idx="85">
                  <c:v>65.374799999999993</c:v>
                </c:pt>
                <c:pt idx="86">
                  <c:v>64.643699999999995</c:v>
                </c:pt>
                <c:pt idx="87">
                  <c:v>63.673400000000001</c:v>
                </c:pt>
                <c:pt idx="88">
                  <c:v>62.634700000000002</c:v>
                </c:pt>
                <c:pt idx="89">
                  <c:v>61.65</c:v>
                </c:pt>
                <c:pt idx="90">
                  <c:v>52.875300000000003</c:v>
                </c:pt>
                <c:pt idx="91">
                  <c:v>50.783499999999997</c:v>
                </c:pt>
                <c:pt idx="92">
                  <c:v>48.673999999999999</c:v>
                </c:pt>
                <c:pt idx="93">
                  <c:v>46.843000000000004</c:v>
                </c:pt>
                <c:pt idx="94">
                  <c:v>45.7834</c:v>
                </c:pt>
                <c:pt idx="95">
                  <c:v>43.873399999999997</c:v>
                </c:pt>
                <c:pt idx="96">
                  <c:v>41.783499999999997</c:v>
                </c:pt>
                <c:pt idx="97">
                  <c:v>39.784999999999997</c:v>
                </c:pt>
                <c:pt idx="98">
                  <c:v>35.64</c:v>
                </c:pt>
                <c:pt idx="99">
                  <c:v>34.726399999999998</c:v>
                </c:pt>
                <c:pt idx="100">
                  <c:v>32.783999999999999</c:v>
                </c:pt>
                <c:pt idx="101">
                  <c:v>30.473800000000001</c:v>
                </c:pt>
                <c:pt idx="102">
                  <c:v>27.784199999999998</c:v>
                </c:pt>
                <c:pt idx="103">
                  <c:v>23.783000000000001</c:v>
                </c:pt>
                <c:pt idx="104">
                  <c:v>19.378399999999999</c:v>
                </c:pt>
                <c:pt idx="105">
                  <c:v>17.478000000000002</c:v>
                </c:pt>
                <c:pt idx="106">
                  <c:v>14.734</c:v>
                </c:pt>
                <c:pt idx="107">
                  <c:v>12.489000000000001</c:v>
                </c:pt>
                <c:pt idx="108">
                  <c:v>10.784000000000001</c:v>
                </c:pt>
                <c:pt idx="109">
                  <c:v>7.7480000000000002</c:v>
                </c:pt>
                <c:pt idx="110">
                  <c:v>5.7347999999999999</c:v>
                </c:pt>
                <c:pt idx="111">
                  <c:v>3.7357999999999998</c:v>
                </c:pt>
                <c:pt idx="112">
                  <c:v>1.0134000000000001</c:v>
                </c:pt>
                <c:pt idx="113">
                  <c:v>4.3779999999999999E-2</c:v>
                </c:pt>
              </c:numCache>
            </c:numRef>
          </c:val>
          <c:smooth val="0"/>
          <c:extLst>
            <c:ext xmlns:c16="http://schemas.microsoft.com/office/drawing/2014/chart" uri="{C3380CC4-5D6E-409C-BE32-E72D297353CC}">
              <c16:uniqueId val="{00000000-55EC-8843-B768-B87AF6537ECB}"/>
            </c:ext>
          </c:extLst>
        </c:ser>
        <c:ser>
          <c:idx val="1"/>
          <c:order val="1"/>
          <c:tx>
            <c:strRef>
              <c:f>Sheet5!$G$5</c:f>
              <c:strCache>
                <c:ptCount val="1"/>
                <c:pt idx="0">
                  <c:v>Placebo</c:v>
                </c:pt>
              </c:strCache>
            </c:strRef>
          </c:tx>
          <c:spPr>
            <a:ln w="31750" cap="rnd">
              <a:solidFill>
                <a:schemeClr val="accent2"/>
              </a:solidFill>
              <a:round/>
            </a:ln>
            <a:effectLst/>
          </c:spPr>
          <c:marker>
            <c:symbol val="none"/>
          </c:marker>
          <c:val>
            <c:numRef>
              <c:f>Sheet5!$G$6:$G$119</c:f>
              <c:numCache>
                <c:formatCode>General</c:formatCode>
                <c:ptCount val="114"/>
                <c:pt idx="0">
                  <c:v>0.34699999999999998</c:v>
                </c:pt>
                <c:pt idx="1">
                  <c:v>1.758</c:v>
                </c:pt>
                <c:pt idx="2">
                  <c:v>2.7850000000000001</c:v>
                </c:pt>
                <c:pt idx="3">
                  <c:v>4.0869999999999997</c:v>
                </c:pt>
                <c:pt idx="4">
                  <c:v>4.7830000000000004</c:v>
                </c:pt>
                <c:pt idx="5">
                  <c:v>5.0229999999999997</c:v>
                </c:pt>
                <c:pt idx="6">
                  <c:v>5.9823000000000004</c:v>
                </c:pt>
                <c:pt idx="7">
                  <c:v>6.0891999999999999</c:v>
                </c:pt>
                <c:pt idx="8">
                  <c:v>6.9829999999999997</c:v>
                </c:pt>
                <c:pt idx="9">
                  <c:v>7.8734000000000002</c:v>
                </c:pt>
                <c:pt idx="10">
                  <c:v>8.7834000000000003</c:v>
                </c:pt>
                <c:pt idx="11">
                  <c:v>9.7834000000000003</c:v>
                </c:pt>
                <c:pt idx="12">
                  <c:v>10.7835</c:v>
                </c:pt>
                <c:pt idx="13">
                  <c:v>11.8734</c:v>
                </c:pt>
                <c:pt idx="14">
                  <c:v>12.7843</c:v>
                </c:pt>
                <c:pt idx="15">
                  <c:v>13.7843</c:v>
                </c:pt>
                <c:pt idx="16">
                  <c:v>14.384</c:v>
                </c:pt>
                <c:pt idx="17">
                  <c:v>15.58</c:v>
                </c:pt>
                <c:pt idx="18">
                  <c:v>16.985399999999998</c:v>
                </c:pt>
                <c:pt idx="19">
                  <c:v>17.987500000000001</c:v>
                </c:pt>
                <c:pt idx="20">
                  <c:v>19.4358</c:v>
                </c:pt>
                <c:pt idx="21">
                  <c:v>22.597999999999999</c:v>
                </c:pt>
                <c:pt idx="22">
                  <c:v>25.538740000000001</c:v>
                </c:pt>
                <c:pt idx="23">
                  <c:v>28.453779999999998</c:v>
                </c:pt>
                <c:pt idx="24">
                  <c:v>31.56</c:v>
                </c:pt>
                <c:pt idx="25">
                  <c:v>33.758000000000003</c:v>
                </c:pt>
                <c:pt idx="26">
                  <c:v>35.758000000000003</c:v>
                </c:pt>
                <c:pt idx="27">
                  <c:v>37.656999999999996</c:v>
                </c:pt>
                <c:pt idx="28">
                  <c:v>40.652999999999999</c:v>
                </c:pt>
                <c:pt idx="29">
                  <c:v>42.738</c:v>
                </c:pt>
                <c:pt idx="30">
                  <c:v>44.347799999999999</c:v>
                </c:pt>
                <c:pt idx="31">
                  <c:v>45.7348</c:v>
                </c:pt>
                <c:pt idx="32">
                  <c:v>47.673400000000001</c:v>
                </c:pt>
                <c:pt idx="33">
                  <c:v>49.75</c:v>
                </c:pt>
                <c:pt idx="34">
                  <c:v>51.357599999999998</c:v>
                </c:pt>
                <c:pt idx="35">
                  <c:v>53.7834</c:v>
                </c:pt>
                <c:pt idx="36">
                  <c:v>55.7834</c:v>
                </c:pt>
                <c:pt idx="37">
                  <c:v>57.634</c:v>
                </c:pt>
                <c:pt idx="38">
                  <c:v>59.74</c:v>
                </c:pt>
                <c:pt idx="39">
                  <c:v>60.353999999999999</c:v>
                </c:pt>
                <c:pt idx="40">
                  <c:v>61.466999999999999</c:v>
                </c:pt>
                <c:pt idx="41">
                  <c:v>62.586469999999998</c:v>
                </c:pt>
                <c:pt idx="42">
                  <c:v>64.547300000000007</c:v>
                </c:pt>
                <c:pt idx="43">
                  <c:v>66.23</c:v>
                </c:pt>
                <c:pt idx="44">
                  <c:v>67.239999999999995</c:v>
                </c:pt>
                <c:pt idx="45">
                  <c:v>68.466999999999999</c:v>
                </c:pt>
                <c:pt idx="46">
                  <c:v>68.674300000000002</c:v>
                </c:pt>
                <c:pt idx="47">
                  <c:v>69.072000000000003</c:v>
                </c:pt>
                <c:pt idx="48">
                  <c:v>69.927400000000006</c:v>
                </c:pt>
                <c:pt idx="49">
                  <c:v>70.739999999999995</c:v>
                </c:pt>
                <c:pt idx="50">
                  <c:v>71.034670000000006</c:v>
                </c:pt>
                <c:pt idx="51">
                  <c:v>71.934669999999997</c:v>
                </c:pt>
                <c:pt idx="52">
                  <c:v>72.074299999999994</c:v>
                </c:pt>
                <c:pt idx="53">
                  <c:v>72.346000000000004</c:v>
                </c:pt>
                <c:pt idx="54">
                  <c:v>73.674000000000007</c:v>
                </c:pt>
                <c:pt idx="55">
                  <c:v>74.067340000000002</c:v>
                </c:pt>
                <c:pt idx="56">
                  <c:v>74.63467</c:v>
                </c:pt>
                <c:pt idx="57">
                  <c:v>74.973460000000003</c:v>
                </c:pt>
                <c:pt idx="58">
                  <c:v>75.037599999999998</c:v>
                </c:pt>
                <c:pt idx="59">
                  <c:v>75.623500000000007</c:v>
                </c:pt>
                <c:pt idx="60">
                  <c:v>75.943669999999997</c:v>
                </c:pt>
                <c:pt idx="61">
                  <c:v>76.067430000000002</c:v>
                </c:pt>
                <c:pt idx="62">
                  <c:v>76.256</c:v>
                </c:pt>
                <c:pt idx="63">
                  <c:v>76.34</c:v>
                </c:pt>
                <c:pt idx="64">
                  <c:v>76.256</c:v>
                </c:pt>
                <c:pt idx="65">
                  <c:v>76.067430000000002</c:v>
                </c:pt>
                <c:pt idx="66">
                  <c:v>75.943669999999997</c:v>
                </c:pt>
                <c:pt idx="67">
                  <c:v>75.623500000000007</c:v>
                </c:pt>
                <c:pt idx="68">
                  <c:v>75.037599999999998</c:v>
                </c:pt>
                <c:pt idx="69">
                  <c:v>74.973460000000003</c:v>
                </c:pt>
                <c:pt idx="70">
                  <c:v>74.63467</c:v>
                </c:pt>
                <c:pt idx="71">
                  <c:v>74.067340000000002</c:v>
                </c:pt>
                <c:pt idx="72">
                  <c:v>73.674000000000007</c:v>
                </c:pt>
                <c:pt idx="73">
                  <c:v>72.346000000000004</c:v>
                </c:pt>
                <c:pt idx="74">
                  <c:v>72.074299999999994</c:v>
                </c:pt>
                <c:pt idx="75">
                  <c:v>71.934669999999997</c:v>
                </c:pt>
                <c:pt idx="76">
                  <c:v>71.034670000000006</c:v>
                </c:pt>
                <c:pt idx="77">
                  <c:v>70.739999999999995</c:v>
                </c:pt>
                <c:pt idx="78">
                  <c:v>69.927400000000006</c:v>
                </c:pt>
                <c:pt idx="79">
                  <c:v>69.072000000000003</c:v>
                </c:pt>
                <c:pt idx="80">
                  <c:v>68.674300000000002</c:v>
                </c:pt>
                <c:pt idx="81">
                  <c:v>68.466999999999999</c:v>
                </c:pt>
                <c:pt idx="82">
                  <c:v>66.23</c:v>
                </c:pt>
                <c:pt idx="83">
                  <c:v>64.547300000000007</c:v>
                </c:pt>
                <c:pt idx="84">
                  <c:v>61.466999999999999</c:v>
                </c:pt>
                <c:pt idx="85">
                  <c:v>60.353999999999999</c:v>
                </c:pt>
                <c:pt idx="86">
                  <c:v>59.74</c:v>
                </c:pt>
                <c:pt idx="87">
                  <c:v>57.634</c:v>
                </c:pt>
                <c:pt idx="88">
                  <c:v>55.7834</c:v>
                </c:pt>
                <c:pt idx="89">
                  <c:v>53.7834</c:v>
                </c:pt>
                <c:pt idx="90">
                  <c:v>49.75</c:v>
                </c:pt>
                <c:pt idx="91">
                  <c:v>45.7348</c:v>
                </c:pt>
                <c:pt idx="92">
                  <c:v>44.347799999999999</c:v>
                </c:pt>
                <c:pt idx="93">
                  <c:v>40.652999999999999</c:v>
                </c:pt>
                <c:pt idx="94">
                  <c:v>37.656999999999996</c:v>
                </c:pt>
                <c:pt idx="95">
                  <c:v>35.758000000000003</c:v>
                </c:pt>
                <c:pt idx="96">
                  <c:v>33.758000000000003</c:v>
                </c:pt>
                <c:pt idx="97">
                  <c:v>31.56</c:v>
                </c:pt>
                <c:pt idx="98">
                  <c:v>25.538740000000001</c:v>
                </c:pt>
                <c:pt idx="99">
                  <c:v>22.597999999999999</c:v>
                </c:pt>
                <c:pt idx="100">
                  <c:v>19.4358</c:v>
                </c:pt>
                <c:pt idx="101">
                  <c:v>17.987500000000001</c:v>
                </c:pt>
                <c:pt idx="102">
                  <c:v>15.58</c:v>
                </c:pt>
                <c:pt idx="103">
                  <c:v>13.7843</c:v>
                </c:pt>
                <c:pt idx="104">
                  <c:v>11.8734</c:v>
                </c:pt>
                <c:pt idx="105">
                  <c:v>10.7835</c:v>
                </c:pt>
                <c:pt idx="106">
                  <c:v>9.7834000000000003</c:v>
                </c:pt>
                <c:pt idx="107">
                  <c:v>8.7834000000000003</c:v>
                </c:pt>
                <c:pt idx="108">
                  <c:v>7.8734000000000002</c:v>
                </c:pt>
                <c:pt idx="109">
                  <c:v>6.9829999999999997</c:v>
                </c:pt>
                <c:pt idx="110">
                  <c:v>6.0891999999999999</c:v>
                </c:pt>
                <c:pt idx="111">
                  <c:v>5.0229999999999997</c:v>
                </c:pt>
                <c:pt idx="112">
                  <c:v>2.7850000000000001</c:v>
                </c:pt>
                <c:pt idx="113">
                  <c:v>0.34699999999999998</c:v>
                </c:pt>
              </c:numCache>
            </c:numRef>
          </c:val>
          <c:smooth val="0"/>
          <c:extLst>
            <c:ext xmlns:c16="http://schemas.microsoft.com/office/drawing/2014/chart" uri="{C3380CC4-5D6E-409C-BE32-E72D297353CC}">
              <c16:uniqueId val="{00000001-55EC-8843-B768-B87AF6537ECB}"/>
            </c:ext>
          </c:extLst>
        </c:ser>
        <c:ser>
          <c:idx val="2"/>
          <c:order val="2"/>
          <c:tx>
            <c:strRef>
              <c:f>Sheet5!$H$5</c:f>
              <c:strCache>
                <c:ptCount val="1"/>
                <c:pt idx="0">
                  <c:v>IMAK</c:v>
                </c:pt>
              </c:strCache>
            </c:strRef>
          </c:tx>
          <c:spPr>
            <a:ln w="31750" cap="rnd">
              <a:solidFill>
                <a:schemeClr val="accent3"/>
              </a:solidFill>
              <a:round/>
            </a:ln>
            <a:effectLst/>
          </c:spPr>
          <c:marker>
            <c:symbol val="none"/>
          </c:marker>
          <c:val>
            <c:numRef>
              <c:f>Sheet5!$H$6:$H$119</c:f>
              <c:numCache>
                <c:formatCode>General</c:formatCode>
                <c:ptCount val="114"/>
                <c:pt idx="0">
                  <c:v>0.78420000000000001</c:v>
                </c:pt>
                <c:pt idx="1">
                  <c:v>2.4782999999999999</c:v>
                </c:pt>
                <c:pt idx="2">
                  <c:v>5.8642000000000003</c:v>
                </c:pt>
                <c:pt idx="3">
                  <c:v>6.7229999999999999</c:v>
                </c:pt>
                <c:pt idx="4">
                  <c:v>7.24</c:v>
                </c:pt>
                <c:pt idx="5">
                  <c:v>8.6720000000000006</c:v>
                </c:pt>
                <c:pt idx="6">
                  <c:v>9.2780000000000005</c:v>
                </c:pt>
                <c:pt idx="7">
                  <c:v>10.8247</c:v>
                </c:pt>
                <c:pt idx="8">
                  <c:v>11.374000000000001</c:v>
                </c:pt>
                <c:pt idx="9">
                  <c:v>12.348699999999999</c:v>
                </c:pt>
                <c:pt idx="10">
                  <c:v>13.537800000000001</c:v>
                </c:pt>
                <c:pt idx="11">
                  <c:v>14.347</c:v>
                </c:pt>
                <c:pt idx="12">
                  <c:v>15.2874</c:v>
                </c:pt>
                <c:pt idx="13">
                  <c:v>18.378</c:v>
                </c:pt>
                <c:pt idx="14">
                  <c:v>20.478300000000001</c:v>
                </c:pt>
                <c:pt idx="15">
                  <c:v>22.577999999999999</c:v>
                </c:pt>
                <c:pt idx="16">
                  <c:v>23.735800000000001</c:v>
                </c:pt>
                <c:pt idx="17">
                  <c:v>24.7835</c:v>
                </c:pt>
                <c:pt idx="18">
                  <c:v>25.378</c:v>
                </c:pt>
                <c:pt idx="19">
                  <c:v>26.478000000000002</c:v>
                </c:pt>
                <c:pt idx="20">
                  <c:v>27.478000000000002</c:v>
                </c:pt>
                <c:pt idx="21">
                  <c:v>28.783999999999999</c:v>
                </c:pt>
                <c:pt idx="22">
                  <c:v>29.784300000000002</c:v>
                </c:pt>
                <c:pt idx="23">
                  <c:v>30.37</c:v>
                </c:pt>
                <c:pt idx="24">
                  <c:v>31.478000000000002</c:v>
                </c:pt>
                <c:pt idx="25">
                  <c:v>34.472000000000001</c:v>
                </c:pt>
                <c:pt idx="26">
                  <c:v>36.427999999999997</c:v>
                </c:pt>
                <c:pt idx="27">
                  <c:v>38.478000000000002</c:v>
                </c:pt>
                <c:pt idx="28">
                  <c:v>40.735799999999998</c:v>
                </c:pt>
                <c:pt idx="29">
                  <c:v>41.478000000000002</c:v>
                </c:pt>
                <c:pt idx="30">
                  <c:v>44.724800000000002</c:v>
                </c:pt>
                <c:pt idx="31">
                  <c:v>46.42</c:v>
                </c:pt>
                <c:pt idx="32">
                  <c:v>48.743000000000002</c:v>
                </c:pt>
                <c:pt idx="33">
                  <c:v>50.892470000000003</c:v>
                </c:pt>
                <c:pt idx="34">
                  <c:v>60.764000000000003</c:v>
                </c:pt>
                <c:pt idx="35">
                  <c:v>61.65</c:v>
                </c:pt>
                <c:pt idx="36">
                  <c:v>62.634700000000002</c:v>
                </c:pt>
                <c:pt idx="37">
                  <c:v>63.673400000000001</c:v>
                </c:pt>
                <c:pt idx="38">
                  <c:v>64.643699999999995</c:v>
                </c:pt>
                <c:pt idx="39">
                  <c:v>65.374799999999993</c:v>
                </c:pt>
                <c:pt idx="40">
                  <c:v>66.347800000000007</c:v>
                </c:pt>
                <c:pt idx="41">
                  <c:v>67.123000000000005</c:v>
                </c:pt>
                <c:pt idx="42">
                  <c:v>67.674000000000007</c:v>
                </c:pt>
                <c:pt idx="43">
                  <c:v>68.632000000000005</c:v>
                </c:pt>
                <c:pt idx="44">
                  <c:v>69.266999999999996</c:v>
                </c:pt>
                <c:pt idx="45">
                  <c:v>70.624700000000004</c:v>
                </c:pt>
                <c:pt idx="46">
                  <c:v>71.034899999999993</c:v>
                </c:pt>
                <c:pt idx="47">
                  <c:v>71.843000000000004</c:v>
                </c:pt>
                <c:pt idx="48">
                  <c:v>72.738399999999999</c:v>
                </c:pt>
                <c:pt idx="49">
                  <c:v>72.742999999999995</c:v>
                </c:pt>
                <c:pt idx="50">
                  <c:v>73.236699999999999</c:v>
                </c:pt>
                <c:pt idx="51">
                  <c:v>73.748000000000005</c:v>
                </c:pt>
                <c:pt idx="52">
                  <c:v>74.027000000000001</c:v>
                </c:pt>
                <c:pt idx="53">
                  <c:v>74.547799999999995</c:v>
                </c:pt>
                <c:pt idx="54">
                  <c:v>74.938469999999995</c:v>
                </c:pt>
                <c:pt idx="55">
                  <c:v>75.023780000000002</c:v>
                </c:pt>
                <c:pt idx="56">
                  <c:v>75.756</c:v>
                </c:pt>
                <c:pt idx="57">
                  <c:v>75.934899999999999</c:v>
                </c:pt>
                <c:pt idx="58">
                  <c:v>76.038470000000004</c:v>
                </c:pt>
                <c:pt idx="59">
                  <c:v>76.575999999999993</c:v>
                </c:pt>
                <c:pt idx="60">
                  <c:v>76.894300000000001</c:v>
                </c:pt>
                <c:pt idx="61">
                  <c:v>77.004779999999997</c:v>
                </c:pt>
                <c:pt idx="62">
                  <c:v>77.478300000000004</c:v>
                </c:pt>
                <c:pt idx="63">
                  <c:v>77.542000000000002</c:v>
                </c:pt>
                <c:pt idx="64">
                  <c:v>77.478300000000004</c:v>
                </c:pt>
                <c:pt idx="65">
                  <c:v>77.004779999999997</c:v>
                </c:pt>
                <c:pt idx="66">
                  <c:v>76.894300000000001</c:v>
                </c:pt>
                <c:pt idx="67">
                  <c:v>76.575999999999993</c:v>
                </c:pt>
                <c:pt idx="68">
                  <c:v>76.038470000000004</c:v>
                </c:pt>
                <c:pt idx="69">
                  <c:v>75.934899999999999</c:v>
                </c:pt>
                <c:pt idx="70">
                  <c:v>75.756</c:v>
                </c:pt>
                <c:pt idx="71">
                  <c:v>75.023780000000002</c:v>
                </c:pt>
                <c:pt idx="72">
                  <c:v>74.938469999999995</c:v>
                </c:pt>
                <c:pt idx="73">
                  <c:v>74.547799999999995</c:v>
                </c:pt>
                <c:pt idx="74">
                  <c:v>74.027000000000001</c:v>
                </c:pt>
                <c:pt idx="75">
                  <c:v>73.748000000000005</c:v>
                </c:pt>
                <c:pt idx="76">
                  <c:v>73.236699999999999</c:v>
                </c:pt>
                <c:pt idx="77">
                  <c:v>72.742999999999995</c:v>
                </c:pt>
                <c:pt idx="78">
                  <c:v>72.738399999999999</c:v>
                </c:pt>
                <c:pt idx="79">
                  <c:v>71.843000000000004</c:v>
                </c:pt>
                <c:pt idx="80">
                  <c:v>71.034899999999993</c:v>
                </c:pt>
                <c:pt idx="81">
                  <c:v>70.624700000000004</c:v>
                </c:pt>
                <c:pt idx="82">
                  <c:v>68.632000000000005</c:v>
                </c:pt>
                <c:pt idx="83">
                  <c:v>67.674000000000007</c:v>
                </c:pt>
                <c:pt idx="84">
                  <c:v>66.347800000000007</c:v>
                </c:pt>
                <c:pt idx="85">
                  <c:v>65.374799999999993</c:v>
                </c:pt>
                <c:pt idx="86">
                  <c:v>64.643699999999995</c:v>
                </c:pt>
                <c:pt idx="87">
                  <c:v>63.673400000000001</c:v>
                </c:pt>
                <c:pt idx="88">
                  <c:v>62.634700000000002</c:v>
                </c:pt>
                <c:pt idx="89">
                  <c:v>61.65</c:v>
                </c:pt>
                <c:pt idx="90">
                  <c:v>50.892470000000003</c:v>
                </c:pt>
                <c:pt idx="91">
                  <c:v>46.42</c:v>
                </c:pt>
                <c:pt idx="92">
                  <c:v>44.724800000000002</c:v>
                </c:pt>
                <c:pt idx="93">
                  <c:v>40.735799999999998</c:v>
                </c:pt>
                <c:pt idx="94">
                  <c:v>38.478000000000002</c:v>
                </c:pt>
                <c:pt idx="95">
                  <c:v>36.427999999999997</c:v>
                </c:pt>
                <c:pt idx="96">
                  <c:v>34.472000000000001</c:v>
                </c:pt>
                <c:pt idx="97">
                  <c:v>31.478000000000002</c:v>
                </c:pt>
                <c:pt idx="98">
                  <c:v>29.784300000000002</c:v>
                </c:pt>
                <c:pt idx="99">
                  <c:v>28.783999999999999</c:v>
                </c:pt>
                <c:pt idx="100">
                  <c:v>27.478000000000002</c:v>
                </c:pt>
                <c:pt idx="101">
                  <c:v>26.478000000000002</c:v>
                </c:pt>
                <c:pt idx="102">
                  <c:v>24.7835</c:v>
                </c:pt>
                <c:pt idx="103">
                  <c:v>22.577999999999999</c:v>
                </c:pt>
                <c:pt idx="104">
                  <c:v>18.378</c:v>
                </c:pt>
                <c:pt idx="105">
                  <c:v>15.2874</c:v>
                </c:pt>
                <c:pt idx="106">
                  <c:v>14.347</c:v>
                </c:pt>
                <c:pt idx="107">
                  <c:v>13.537800000000001</c:v>
                </c:pt>
                <c:pt idx="108">
                  <c:v>12.348699999999999</c:v>
                </c:pt>
                <c:pt idx="109">
                  <c:v>11.374000000000001</c:v>
                </c:pt>
                <c:pt idx="110">
                  <c:v>10.8247</c:v>
                </c:pt>
                <c:pt idx="111">
                  <c:v>8.6720000000000006</c:v>
                </c:pt>
                <c:pt idx="112">
                  <c:v>5.8642000000000003</c:v>
                </c:pt>
                <c:pt idx="113">
                  <c:v>0.78420000000000001</c:v>
                </c:pt>
              </c:numCache>
            </c:numRef>
          </c:val>
          <c:smooth val="0"/>
          <c:extLst>
            <c:ext xmlns:c16="http://schemas.microsoft.com/office/drawing/2014/chart" uri="{C3380CC4-5D6E-409C-BE32-E72D297353CC}">
              <c16:uniqueId val="{00000002-55EC-8843-B768-B87AF6537ECB}"/>
            </c:ext>
          </c:extLst>
        </c:ser>
        <c:ser>
          <c:idx val="3"/>
          <c:order val="3"/>
          <c:tx>
            <c:strRef>
              <c:f>Sheet5!$I$5</c:f>
              <c:strCache>
                <c:ptCount val="1"/>
                <c:pt idx="0">
                  <c:v>Veturo</c:v>
                </c:pt>
              </c:strCache>
            </c:strRef>
          </c:tx>
          <c:spPr>
            <a:ln w="31750" cap="rnd">
              <a:solidFill>
                <a:schemeClr val="accent4"/>
              </a:solidFill>
              <a:round/>
            </a:ln>
            <a:effectLst/>
          </c:spPr>
          <c:marker>
            <c:symbol val="none"/>
          </c:marker>
          <c:val>
            <c:numRef>
              <c:f>Sheet5!$I$6:$I$119</c:f>
              <c:numCache>
                <c:formatCode>General</c:formatCode>
                <c:ptCount val="114"/>
                <c:pt idx="0">
                  <c:v>1E-4</c:v>
                </c:pt>
                <c:pt idx="1">
                  <c:v>0.1234</c:v>
                </c:pt>
                <c:pt idx="2">
                  <c:v>0.91400000000000003</c:v>
                </c:pt>
                <c:pt idx="3">
                  <c:v>1.042</c:v>
                </c:pt>
                <c:pt idx="4">
                  <c:v>1.659</c:v>
                </c:pt>
                <c:pt idx="5">
                  <c:v>1.9014</c:v>
                </c:pt>
                <c:pt idx="6">
                  <c:v>2.1953</c:v>
                </c:pt>
                <c:pt idx="7">
                  <c:v>2.9984999999999999</c:v>
                </c:pt>
                <c:pt idx="8">
                  <c:v>3.1444999999999999</c:v>
                </c:pt>
                <c:pt idx="9">
                  <c:v>4.2389999999999999</c:v>
                </c:pt>
                <c:pt idx="10">
                  <c:v>6.3445</c:v>
                </c:pt>
                <c:pt idx="11">
                  <c:v>8.234</c:v>
                </c:pt>
                <c:pt idx="12">
                  <c:v>10.920199999999999</c:v>
                </c:pt>
                <c:pt idx="13">
                  <c:v>12.2341</c:v>
                </c:pt>
                <c:pt idx="14">
                  <c:v>13.9823</c:v>
                </c:pt>
                <c:pt idx="15">
                  <c:v>15.124000000000001</c:v>
                </c:pt>
                <c:pt idx="16">
                  <c:v>14.384</c:v>
                </c:pt>
                <c:pt idx="17">
                  <c:v>15.58</c:v>
                </c:pt>
                <c:pt idx="18">
                  <c:v>16.985399999999998</c:v>
                </c:pt>
                <c:pt idx="19">
                  <c:v>17.987500000000001</c:v>
                </c:pt>
                <c:pt idx="20">
                  <c:v>19.4358</c:v>
                </c:pt>
                <c:pt idx="21">
                  <c:v>22.597999999999999</c:v>
                </c:pt>
                <c:pt idx="22">
                  <c:v>25.538740000000001</c:v>
                </c:pt>
                <c:pt idx="23">
                  <c:v>28.453779999999998</c:v>
                </c:pt>
                <c:pt idx="24">
                  <c:v>31.56</c:v>
                </c:pt>
                <c:pt idx="25">
                  <c:v>33.758000000000003</c:v>
                </c:pt>
                <c:pt idx="26">
                  <c:v>35.758000000000003</c:v>
                </c:pt>
                <c:pt idx="27">
                  <c:v>37.656999999999996</c:v>
                </c:pt>
                <c:pt idx="28">
                  <c:v>40.652999999999999</c:v>
                </c:pt>
                <c:pt idx="29">
                  <c:v>42.738</c:v>
                </c:pt>
                <c:pt idx="30">
                  <c:v>44.347799999999999</c:v>
                </c:pt>
                <c:pt idx="31">
                  <c:v>45.7348</c:v>
                </c:pt>
                <c:pt idx="32">
                  <c:v>47.673400000000001</c:v>
                </c:pt>
                <c:pt idx="33">
                  <c:v>49.75</c:v>
                </c:pt>
                <c:pt idx="34">
                  <c:v>51.357599999999998</c:v>
                </c:pt>
                <c:pt idx="35">
                  <c:v>53.7834</c:v>
                </c:pt>
                <c:pt idx="36">
                  <c:v>55.7834</c:v>
                </c:pt>
                <c:pt idx="37">
                  <c:v>57.634</c:v>
                </c:pt>
                <c:pt idx="38">
                  <c:v>59.74</c:v>
                </c:pt>
                <c:pt idx="39">
                  <c:v>60.353999999999999</c:v>
                </c:pt>
                <c:pt idx="40">
                  <c:v>61.466999999999999</c:v>
                </c:pt>
                <c:pt idx="41">
                  <c:v>62.586469999999998</c:v>
                </c:pt>
                <c:pt idx="42">
                  <c:v>64.547300000000007</c:v>
                </c:pt>
                <c:pt idx="43">
                  <c:v>66.23</c:v>
                </c:pt>
                <c:pt idx="44">
                  <c:v>67.239999999999995</c:v>
                </c:pt>
                <c:pt idx="45">
                  <c:v>68.466999999999999</c:v>
                </c:pt>
                <c:pt idx="46">
                  <c:v>68.674300000000002</c:v>
                </c:pt>
                <c:pt idx="47">
                  <c:v>69.072000000000003</c:v>
                </c:pt>
                <c:pt idx="48">
                  <c:v>69.927400000000006</c:v>
                </c:pt>
                <c:pt idx="49">
                  <c:v>70.739999999999995</c:v>
                </c:pt>
                <c:pt idx="50">
                  <c:v>71.034670000000006</c:v>
                </c:pt>
                <c:pt idx="51">
                  <c:v>71.934669999999997</c:v>
                </c:pt>
                <c:pt idx="52">
                  <c:v>72.074299999999994</c:v>
                </c:pt>
                <c:pt idx="53">
                  <c:v>72.346000000000004</c:v>
                </c:pt>
                <c:pt idx="54">
                  <c:v>73.674000000000007</c:v>
                </c:pt>
                <c:pt idx="55">
                  <c:v>74.067340000000002</c:v>
                </c:pt>
                <c:pt idx="56">
                  <c:v>74.63467</c:v>
                </c:pt>
                <c:pt idx="57">
                  <c:v>74.973460000000003</c:v>
                </c:pt>
                <c:pt idx="58">
                  <c:v>75.037599999999998</c:v>
                </c:pt>
                <c:pt idx="59">
                  <c:v>75.623500000000007</c:v>
                </c:pt>
                <c:pt idx="60">
                  <c:v>75.943669999999997</c:v>
                </c:pt>
                <c:pt idx="61">
                  <c:v>76.067430000000002</c:v>
                </c:pt>
                <c:pt idx="62">
                  <c:v>76.256</c:v>
                </c:pt>
                <c:pt idx="63">
                  <c:v>76.346699999999998</c:v>
                </c:pt>
                <c:pt idx="64">
                  <c:v>76.256</c:v>
                </c:pt>
                <c:pt idx="65">
                  <c:v>76.067430000000002</c:v>
                </c:pt>
                <c:pt idx="66">
                  <c:v>75.943669999999997</c:v>
                </c:pt>
                <c:pt idx="67">
                  <c:v>75.623500000000007</c:v>
                </c:pt>
                <c:pt idx="68">
                  <c:v>75.037599999999998</c:v>
                </c:pt>
                <c:pt idx="69">
                  <c:v>74.973460000000003</c:v>
                </c:pt>
                <c:pt idx="70">
                  <c:v>74.63467</c:v>
                </c:pt>
                <c:pt idx="71">
                  <c:v>74.067340000000002</c:v>
                </c:pt>
                <c:pt idx="72">
                  <c:v>73.674000000000007</c:v>
                </c:pt>
                <c:pt idx="73">
                  <c:v>72.346000000000004</c:v>
                </c:pt>
                <c:pt idx="74">
                  <c:v>72.074299999999994</c:v>
                </c:pt>
                <c:pt idx="75">
                  <c:v>71.934669999999997</c:v>
                </c:pt>
                <c:pt idx="76">
                  <c:v>71.034670000000006</c:v>
                </c:pt>
                <c:pt idx="77">
                  <c:v>70.739999999999995</c:v>
                </c:pt>
                <c:pt idx="78">
                  <c:v>69.927400000000006</c:v>
                </c:pt>
                <c:pt idx="79">
                  <c:v>69.072000000000003</c:v>
                </c:pt>
                <c:pt idx="80">
                  <c:v>68.674300000000002</c:v>
                </c:pt>
                <c:pt idx="81">
                  <c:v>68.466999999999999</c:v>
                </c:pt>
                <c:pt idx="82">
                  <c:v>66.23</c:v>
                </c:pt>
                <c:pt idx="83">
                  <c:v>64.547300000000007</c:v>
                </c:pt>
                <c:pt idx="84">
                  <c:v>61.466999999999999</c:v>
                </c:pt>
                <c:pt idx="85">
                  <c:v>60.353999999999999</c:v>
                </c:pt>
                <c:pt idx="86">
                  <c:v>59.74</c:v>
                </c:pt>
                <c:pt idx="87">
                  <c:v>57.634</c:v>
                </c:pt>
                <c:pt idx="88">
                  <c:v>55.7834</c:v>
                </c:pt>
                <c:pt idx="89">
                  <c:v>53.7834</c:v>
                </c:pt>
                <c:pt idx="90">
                  <c:v>49.75</c:v>
                </c:pt>
                <c:pt idx="91">
                  <c:v>45.7348</c:v>
                </c:pt>
                <c:pt idx="92">
                  <c:v>44.347799999999999</c:v>
                </c:pt>
                <c:pt idx="93">
                  <c:v>40.652999999999999</c:v>
                </c:pt>
                <c:pt idx="94">
                  <c:v>37.656999999999996</c:v>
                </c:pt>
                <c:pt idx="95">
                  <c:v>35.758000000000003</c:v>
                </c:pt>
                <c:pt idx="96">
                  <c:v>33.758000000000003</c:v>
                </c:pt>
                <c:pt idx="97">
                  <c:v>31.56</c:v>
                </c:pt>
                <c:pt idx="98">
                  <c:v>25.538740000000001</c:v>
                </c:pt>
                <c:pt idx="99">
                  <c:v>22.597999999999999</c:v>
                </c:pt>
                <c:pt idx="100">
                  <c:v>19.4358</c:v>
                </c:pt>
                <c:pt idx="101">
                  <c:v>17.987500000000001</c:v>
                </c:pt>
                <c:pt idx="102">
                  <c:v>15.58</c:v>
                </c:pt>
                <c:pt idx="103">
                  <c:v>15.124000000000001</c:v>
                </c:pt>
                <c:pt idx="104">
                  <c:v>12.2341</c:v>
                </c:pt>
                <c:pt idx="105">
                  <c:v>10.920199999999999</c:v>
                </c:pt>
                <c:pt idx="106">
                  <c:v>8.234</c:v>
                </c:pt>
                <c:pt idx="107">
                  <c:v>6.3445</c:v>
                </c:pt>
                <c:pt idx="108">
                  <c:v>4.2389999999999999</c:v>
                </c:pt>
                <c:pt idx="109">
                  <c:v>3.1444999999999999</c:v>
                </c:pt>
                <c:pt idx="110">
                  <c:v>2.9984999999999999</c:v>
                </c:pt>
                <c:pt idx="111">
                  <c:v>1.9014</c:v>
                </c:pt>
                <c:pt idx="112">
                  <c:v>0.91400000000000003</c:v>
                </c:pt>
                <c:pt idx="113">
                  <c:v>1E-4</c:v>
                </c:pt>
              </c:numCache>
            </c:numRef>
          </c:val>
          <c:smooth val="0"/>
          <c:extLst>
            <c:ext xmlns:c16="http://schemas.microsoft.com/office/drawing/2014/chart" uri="{C3380CC4-5D6E-409C-BE32-E72D297353CC}">
              <c16:uniqueId val="{00000003-55EC-8843-B768-B87AF6537ECB}"/>
            </c:ext>
          </c:extLst>
        </c:ser>
        <c:dLbls>
          <c:showLegendKey val="0"/>
          <c:showVal val="0"/>
          <c:showCatName val="0"/>
          <c:showSerName val="0"/>
          <c:showPercent val="0"/>
          <c:showBubbleSize val="0"/>
        </c:dLbls>
        <c:smooth val="0"/>
        <c:axId val="836285664"/>
        <c:axId val="837091536"/>
      </c:lineChart>
      <c:catAx>
        <c:axId val="836285664"/>
        <c:scaling>
          <c:orientation val="minMax"/>
        </c:scaling>
        <c:delete val="0"/>
        <c:axPos val="b"/>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7091536"/>
        <c:crosses val="autoZero"/>
        <c:auto val="1"/>
        <c:lblAlgn val="ctr"/>
        <c:lblOffset val="100"/>
        <c:noMultiLvlLbl val="0"/>
      </c:catAx>
      <c:valAx>
        <c:axId val="837091536"/>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rPr>
                  <a:t>Joint Angle (Max</a:t>
                </a:r>
                <a:r>
                  <a:rPr lang="en-US" baseline="0" dirty="0">
                    <a:latin typeface="+mj-lt"/>
                  </a:rPr>
                  <a:t> 80)</a:t>
                </a:r>
                <a:endParaRPr lang="en-US" dirty="0">
                  <a:latin typeface="+mj-lt"/>
                </a:endParaRP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836285664"/>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r>
              <a:rPr lang="en-US" dirty="0">
                <a:latin typeface="+mj-lt"/>
              </a:rPr>
              <a:t>Pegboard Dexterity Pain</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v>Control</c:v>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'Pain Scale AHFT Graphs'!$H$30:$H$38</c:f>
              <c:strCache>
                <c:ptCount val="9"/>
                <c:pt idx="0">
                  <c:v>Control</c:v>
                </c:pt>
                <c:pt idx="1">
                  <c:v>Placebo</c:v>
                </c:pt>
                <c:pt idx="2">
                  <c:v>IMAK</c:v>
                </c:pt>
                <c:pt idx="3">
                  <c:v>Veturo</c:v>
                </c:pt>
                <c:pt idx="5">
                  <c:v>Control</c:v>
                </c:pt>
                <c:pt idx="6">
                  <c:v>Placebo</c:v>
                </c:pt>
                <c:pt idx="7">
                  <c:v>IMAK</c:v>
                </c:pt>
                <c:pt idx="8">
                  <c:v>Veturo</c:v>
                </c:pt>
              </c:strCache>
            </c:strRef>
          </c:cat>
          <c:val>
            <c:numRef>
              <c:f>('Pain Scale AHFT Graphs'!$I$30,'Pain Scale AHFT Graphs'!$I$35)</c:f>
              <c:numCache>
                <c:formatCode>General</c:formatCode>
                <c:ptCount val="2"/>
                <c:pt idx="0">
                  <c:v>1</c:v>
                </c:pt>
                <c:pt idx="1">
                  <c:v>0.8</c:v>
                </c:pt>
              </c:numCache>
            </c:numRef>
          </c:val>
          <c:extLst>
            <c:ext xmlns:c16="http://schemas.microsoft.com/office/drawing/2014/chart" uri="{C3380CC4-5D6E-409C-BE32-E72D297353CC}">
              <c16:uniqueId val="{00000000-D8ED-604C-9E66-EDDE8B5EC1DD}"/>
            </c:ext>
          </c:extLst>
        </c:ser>
        <c:ser>
          <c:idx val="1"/>
          <c:order val="1"/>
          <c:tx>
            <c:v>Placebo</c:v>
          </c:tx>
          <c:spPr>
            <a:gradFill>
              <a:gsLst>
                <a:gs pos="0">
                  <a:schemeClr val="accent3"/>
                </a:gs>
                <a:gs pos="100000">
                  <a:schemeClr val="accent3">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('Pain Scale AHFT Graphs'!$I$31,'Pain Scale AHFT Graphs'!$I$36)</c:f>
              <c:numCache>
                <c:formatCode>General</c:formatCode>
                <c:ptCount val="2"/>
                <c:pt idx="0">
                  <c:v>1.6</c:v>
                </c:pt>
                <c:pt idx="1">
                  <c:v>0.8</c:v>
                </c:pt>
              </c:numCache>
            </c:numRef>
          </c:val>
          <c:extLst>
            <c:ext xmlns:c16="http://schemas.microsoft.com/office/drawing/2014/chart" uri="{C3380CC4-5D6E-409C-BE32-E72D297353CC}">
              <c16:uniqueId val="{00000001-D8ED-604C-9E66-EDDE8B5EC1DD}"/>
            </c:ext>
          </c:extLst>
        </c:ser>
        <c:ser>
          <c:idx val="2"/>
          <c:order val="2"/>
          <c:tx>
            <c:v>IMAK</c:v>
          </c:tx>
          <c:spPr>
            <a:gradFill>
              <a:gsLst>
                <a:gs pos="0">
                  <a:schemeClr val="accent5"/>
                </a:gs>
                <a:gs pos="100000">
                  <a:schemeClr val="accent5">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('Pain Scale AHFT Graphs'!$I$32,'Pain Scale AHFT Graphs'!$I$37)</c:f>
              <c:numCache>
                <c:formatCode>General</c:formatCode>
                <c:ptCount val="2"/>
                <c:pt idx="0">
                  <c:v>1.4</c:v>
                </c:pt>
                <c:pt idx="1">
                  <c:v>1.6</c:v>
                </c:pt>
              </c:numCache>
            </c:numRef>
          </c:val>
          <c:extLst>
            <c:ext xmlns:c16="http://schemas.microsoft.com/office/drawing/2014/chart" uri="{C3380CC4-5D6E-409C-BE32-E72D297353CC}">
              <c16:uniqueId val="{00000002-D8ED-604C-9E66-EDDE8B5EC1DD}"/>
            </c:ext>
          </c:extLst>
        </c:ser>
        <c:ser>
          <c:idx val="3"/>
          <c:order val="3"/>
          <c:tx>
            <c:v>Veturo</c:v>
          </c:tx>
          <c:spPr>
            <a:gradFill>
              <a:gsLst>
                <a:gs pos="0">
                  <a:schemeClr val="accent1">
                    <a:lumMod val="60000"/>
                  </a:schemeClr>
                </a:gs>
                <a:gs pos="100000">
                  <a:schemeClr val="accent1">
                    <a:lumMod val="60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('Pain Scale AHFT Graphs'!$I$33,'Pain Scale AHFT Graphs'!$I$38)</c:f>
              <c:numCache>
                <c:formatCode>General</c:formatCode>
                <c:ptCount val="2"/>
                <c:pt idx="0">
                  <c:v>0.6</c:v>
                </c:pt>
                <c:pt idx="1">
                  <c:v>0.6</c:v>
                </c:pt>
              </c:numCache>
            </c:numRef>
          </c:val>
          <c:extLst>
            <c:ext xmlns:c16="http://schemas.microsoft.com/office/drawing/2014/chart" uri="{C3380CC4-5D6E-409C-BE32-E72D297353CC}">
              <c16:uniqueId val="{00000003-D8ED-604C-9E66-EDDE8B5EC1DD}"/>
            </c:ext>
          </c:extLst>
        </c:ser>
        <c:dLbls>
          <c:dLblPos val="outEnd"/>
          <c:showLegendKey val="0"/>
          <c:showVal val="1"/>
          <c:showCatName val="0"/>
          <c:showSerName val="0"/>
          <c:showPercent val="0"/>
          <c:showBubbleSize val="0"/>
        </c:dLbls>
        <c:gapWidth val="150"/>
        <c:axId val="847820160"/>
        <c:axId val="847449456"/>
      </c:barChart>
      <c:catAx>
        <c:axId val="847820160"/>
        <c:scaling>
          <c:orientation val="minMax"/>
        </c:scaling>
        <c:delete val="1"/>
        <c:axPos val="b"/>
        <c:title>
          <c:tx>
            <c:rich>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a:t>Right Hand		Left Hand</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crossAx val="847449456"/>
        <c:crosses val="autoZero"/>
        <c:auto val="1"/>
        <c:lblAlgn val="ctr"/>
        <c:lblOffset val="100"/>
        <c:noMultiLvlLbl val="0"/>
      </c:catAx>
      <c:valAx>
        <c:axId val="847449456"/>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dirty="0">
                    <a:latin typeface="+mj-lt"/>
                  </a:rPr>
                  <a:t>Pain (Max 10)</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84782016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r>
              <a:rPr lang="en-US" dirty="0">
                <a:latin typeface="+mj-lt"/>
              </a:rPr>
              <a:t>Thumb Metacarpophalangeal Flexion/Extension Pain</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v>Control</c:v>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Sheet1!$D$34:$D$42</c:f>
              <c:strCache>
                <c:ptCount val="9"/>
                <c:pt idx="0">
                  <c:v>Control</c:v>
                </c:pt>
                <c:pt idx="1">
                  <c:v>Placebo</c:v>
                </c:pt>
                <c:pt idx="2">
                  <c:v>IMAK</c:v>
                </c:pt>
                <c:pt idx="3">
                  <c:v>Veturo</c:v>
                </c:pt>
                <c:pt idx="5">
                  <c:v>Control</c:v>
                </c:pt>
                <c:pt idx="6">
                  <c:v>Placebo</c:v>
                </c:pt>
                <c:pt idx="7">
                  <c:v>IMAK</c:v>
                </c:pt>
                <c:pt idx="8">
                  <c:v>Veturo</c:v>
                </c:pt>
              </c:strCache>
            </c:strRef>
          </c:cat>
          <c:val>
            <c:numRef>
              <c:f>(Sheet1!$E$34,Sheet1!$E$39)</c:f>
              <c:numCache>
                <c:formatCode>General</c:formatCode>
                <c:ptCount val="2"/>
                <c:pt idx="0">
                  <c:v>1.6</c:v>
                </c:pt>
                <c:pt idx="1">
                  <c:v>1.07</c:v>
                </c:pt>
              </c:numCache>
            </c:numRef>
          </c:val>
          <c:extLst>
            <c:ext xmlns:c16="http://schemas.microsoft.com/office/drawing/2014/chart" uri="{C3380CC4-5D6E-409C-BE32-E72D297353CC}">
              <c16:uniqueId val="{00000000-DDC0-514E-BCF1-79FE24BC505B}"/>
            </c:ext>
          </c:extLst>
        </c:ser>
        <c:ser>
          <c:idx val="1"/>
          <c:order val="1"/>
          <c:tx>
            <c:v>Placebo</c:v>
          </c:tx>
          <c:spPr>
            <a:gradFill>
              <a:gsLst>
                <a:gs pos="0">
                  <a:schemeClr val="accent3"/>
                </a:gs>
                <a:gs pos="100000">
                  <a:schemeClr val="accent3">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(Sheet1!$E$35,Sheet1!$E$40)</c:f>
              <c:numCache>
                <c:formatCode>General</c:formatCode>
                <c:ptCount val="2"/>
                <c:pt idx="0">
                  <c:v>1.87</c:v>
                </c:pt>
                <c:pt idx="1">
                  <c:v>1.27</c:v>
                </c:pt>
              </c:numCache>
            </c:numRef>
          </c:val>
          <c:extLst>
            <c:ext xmlns:c16="http://schemas.microsoft.com/office/drawing/2014/chart" uri="{C3380CC4-5D6E-409C-BE32-E72D297353CC}">
              <c16:uniqueId val="{00000001-DDC0-514E-BCF1-79FE24BC505B}"/>
            </c:ext>
          </c:extLst>
        </c:ser>
        <c:ser>
          <c:idx val="2"/>
          <c:order val="2"/>
          <c:tx>
            <c:v>IMAK</c:v>
          </c:tx>
          <c:spPr>
            <a:gradFill>
              <a:gsLst>
                <a:gs pos="0">
                  <a:schemeClr val="accent5"/>
                </a:gs>
                <a:gs pos="100000">
                  <a:schemeClr val="accent5">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(Sheet1!$E$36,Sheet1!$E$41)</c:f>
              <c:numCache>
                <c:formatCode>General</c:formatCode>
                <c:ptCount val="2"/>
                <c:pt idx="0">
                  <c:v>1.67</c:v>
                </c:pt>
                <c:pt idx="1">
                  <c:v>1.53</c:v>
                </c:pt>
              </c:numCache>
            </c:numRef>
          </c:val>
          <c:extLst>
            <c:ext xmlns:c16="http://schemas.microsoft.com/office/drawing/2014/chart" uri="{C3380CC4-5D6E-409C-BE32-E72D297353CC}">
              <c16:uniqueId val="{00000002-DDC0-514E-BCF1-79FE24BC505B}"/>
            </c:ext>
          </c:extLst>
        </c:ser>
        <c:ser>
          <c:idx val="3"/>
          <c:order val="3"/>
          <c:tx>
            <c:v>Veturo</c:v>
          </c:tx>
          <c:spPr>
            <a:gradFill>
              <a:gsLst>
                <a:gs pos="0">
                  <a:schemeClr val="accent1">
                    <a:lumMod val="60000"/>
                  </a:schemeClr>
                </a:gs>
                <a:gs pos="100000">
                  <a:schemeClr val="accent1">
                    <a:lumMod val="60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(Sheet1!$E$37,Sheet1!$E$42)</c:f>
              <c:numCache>
                <c:formatCode>General</c:formatCode>
                <c:ptCount val="2"/>
                <c:pt idx="0">
                  <c:v>1.2</c:v>
                </c:pt>
                <c:pt idx="1">
                  <c:v>1.4</c:v>
                </c:pt>
              </c:numCache>
            </c:numRef>
          </c:val>
          <c:extLst>
            <c:ext xmlns:c16="http://schemas.microsoft.com/office/drawing/2014/chart" uri="{C3380CC4-5D6E-409C-BE32-E72D297353CC}">
              <c16:uniqueId val="{00000003-DDC0-514E-BCF1-79FE24BC505B}"/>
            </c:ext>
          </c:extLst>
        </c:ser>
        <c:dLbls>
          <c:dLblPos val="outEnd"/>
          <c:showLegendKey val="0"/>
          <c:showVal val="1"/>
          <c:showCatName val="0"/>
          <c:showSerName val="0"/>
          <c:showPercent val="0"/>
          <c:showBubbleSize val="0"/>
        </c:dLbls>
        <c:gapWidth val="150"/>
        <c:axId val="362295024"/>
        <c:axId val="364987984"/>
      </c:barChart>
      <c:catAx>
        <c:axId val="362295024"/>
        <c:scaling>
          <c:orientation val="minMax"/>
        </c:scaling>
        <c:delete val="1"/>
        <c:axPos val="b"/>
        <c:title>
          <c:tx>
            <c:rich>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dirty="0"/>
                  <a:t>Right Hand		Left Hand</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crossAx val="364987984"/>
        <c:crosses val="autoZero"/>
        <c:auto val="1"/>
        <c:lblAlgn val="ctr"/>
        <c:lblOffset val="100"/>
        <c:noMultiLvlLbl val="0"/>
      </c:catAx>
      <c:valAx>
        <c:axId val="364987984"/>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dirty="0">
                    <a:latin typeface="+mj-lt"/>
                  </a:rPr>
                  <a:t>Pain (Max 10)</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62295024"/>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Temperature Variation </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lineChart>
        <c:grouping val="standard"/>
        <c:varyColors val="0"/>
        <c:ser>
          <c:idx val="0"/>
          <c:order val="0"/>
          <c:tx>
            <c:v>Control</c:v>
          </c:tx>
          <c:spPr>
            <a:ln w="31750" cap="rnd">
              <a:solidFill>
                <a:schemeClr val="accent1"/>
              </a:solidFill>
              <a:round/>
            </a:ln>
            <a:effectLst/>
          </c:spPr>
          <c:marker>
            <c:symbol val="circle"/>
            <c:size val="17"/>
            <c:spPr>
              <a:solidFill>
                <a:schemeClr val="accent1"/>
              </a:solidFill>
              <a:ln>
                <a:solidFill>
                  <a:schemeClr val="accent1"/>
                </a:solidFill>
              </a:ln>
              <a:effectLst/>
            </c:spPr>
          </c:marker>
          <c:cat>
            <c:multiLvlStrRef>
              <c:f>'Temp AHFT Graphs'!$H$75:$I$90</c:f>
              <c:multiLvlStrCache>
                <c:ptCount val="16"/>
                <c:lvl>
                  <c:pt idx="0">
                    <c:v>Control</c:v>
                  </c:pt>
                  <c:pt idx="1">
                    <c:v>Placebo</c:v>
                  </c:pt>
                  <c:pt idx="2">
                    <c:v>IMAK</c:v>
                  </c:pt>
                  <c:pt idx="3">
                    <c:v>Veturo</c:v>
                  </c:pt>
                  <c:pt idx="4">
                    <c:v>Control</c:v>
                  </c:pt>
                  <c:pt idx="5">
                    <c:v>Placebo</c:v>
                  </c:pt>
                  <c:pt idx="6">
                    <c:v>IMAK</c:v>
                  </c:pt>
                  <c:pt idx="7">
                    <c:v>Veturo</c:v>
                  </c:pt>
                  <c:pt idx="8">
                    <c:v>Control</c:v>
                  </c:pt>
                  <c:pt idx="9">
                    <c:v>Placebo</c:v>
                  </c:pt>
                  <c:pt idx="10">
                    <c:v>IMAK</c:v>
                  </c:pt>
                  <c:pt idx="11">
                    <c:v>Veturo</c:v>
                  </c:pt>
                  <c:pt idx="12">
                    <c:v>Control</c:v>
                  </c:pt>
                  <c:pt idx="13">
                    <c:v>Placebo</c:v>
                  </c:pt>
                  <c:pt idx="14">
                    <c:v>IMAK</c:v>
                  </c:pt>
                  <c:pt idx="15">
                    <c:v>Veturo</c:v>
                  </c:pt>
                </c:lvl>
                <c:lvl>
                  <c:pt idx="0">
                    <c:v>Before</c:v>
                  </c:pt>
                  <c:pt idx="4">
                    <c:v>20 min</c:v>
                  </c:pt>
                  <c:pt idx="8">
                    <c:v>Last Test</c:v>
                  </c:pt>
                  <c:pt idx="12">
                    <c:v>After</c:v>
                  </c:pt>
                </c:lvl>
              </c:multiLvlStrCache>
            </c:multiLvlStrRef>
          </c:cat>
          <c:val>
            <c:numRef>
              <c:f>('Temp AHFT Graphs'!$J$75,'Temp AHFT Graphs'!$J$79,'Temp AHFT Graphs'!$J$83,'Temp AHFT Graphs'!$J$87)</c:f>
              <c:numCache>
                <c:formatCode>General</c:formatCode>
                <c:ptCount val="4"/>
                <c:pt idx="0">
                  <c:v>87.8</c:v>
                </c:pt>
                <c:pt idx="1">
                  <c:v>87.8</c:v>
                </c:pt>
                <c:pt idx="2">
                  <c:v>85.8</c:v>
                </c:pt>
                <c:pt idx="3">
                  <c:v>85.8</c:v>
                </c:pt>
              </c:numCache>
            </c:numRef>
          </c:val>
          <c:smooth val="0"/>
          <c:extLst>
            <c:ext xmlns:c16="http://schemas.microsoft.com/office/drawing/2014/chart" uri="{C3380CC4-5D6E-409C-BE32-E72D297353CC}">
              <c16:uniqueId val="{00000000-D42C-CF4A-8FDF-D03142EEB824}"/>
            </c:ext>
          </c:extLst>
        </c:ser>
        <c:ser>
          <c:idx val="1"/>
          <c:order val="1"/>
          <c:tx>
            <c:v>Placebo</c:v>
          </c:tx>
          <c:spPr>
            <a:ln w="31750" cap="rnd">
              <a:solidFill>
                <a:schemeClr val="accent1"/>
              </a:solidFill>
              <a:round/>
            </a:ln>
            <a:effectLst/>
          </c:spPr>
          <c:marker>
            <c:symbol val="circle"/>
            <c:size val="17"/>
            <c:spPr>
              <a:solidFill>
                <a:schemeClr val="accent3"/>
              </a:solidFill>
              <a:ln>
                <a:solidFill>
                  <a:schemeClr val="accent1"/>
                </a:solidFill>
              </a:ln>
              <a:effectLst/>
            </c:spPr>
          </c:marker>
          <c:val>
            <c:numRef>
              <c:f>('Temp AHFT Graphs'!$J$76,'Temp AHFT Graphs'!$J$80,'Temp AHFT Graphs'!$J$84,'Temp AHFT Graphs'!$J$88)</c:f>
              <c:numCache>
                <c:formatCode>General</c:formatCode>
                <c:ptCount val="4"/>
                <c:pt idx="0">
                  <c:v>82.9</c:v>
                </c:pt>
                <c:pt idx="1">
                  <c:v>83.2</c:v>
                </c:pt>
                <c:pt idx="2">
                  <c:v>85.3</c:v>
                </c:pt>
                <c:pt idx="3">
                  <c:v>88.6</c:v>
                </c:pt>
              </c:numCache>
            </c:numRef>
          </c:val>
          <c:smooth val="0"/>
          <c:extLst>
            <c:ext xmlns:c16="http://schemas.microsoft.com/office/drawing/2014/chart" uri="{C3380CC4-5D6E-409C-BE32-E72D297353CC}">
              <c16:uniqueId val="{00000001-D42C-CF4A-8FDF-D03142EEB824}"/>
            </c:ext>
          </c:extLst>
        </c:ser>
        <c:ser>
          <c:idx val="2"/>
          <c:order val="2"/>
          <c:tx>
            <c:v>IMAK</c:v>
          </c:tx>
          <c:spPr>
            <a:ln w="31750" cap="rnd">
              <a:solidFill>
                <a:schemeClr val="accent1"/>
              </a:solidFill>
              <a:round/>
            </a:ln>
            <a:effectLst/>
          </c:spPr>
          <c:marker>
            <c:symbol val="circle"/>
            <c:size val="17"/>
            <c:spPr>
              <a:solidFill>
                <a:schemeClr val="accent5"/>
              </a:solidFill>
              <a:ln>
                <a:solidFill>
                  <a:schemeClr val="accent1"/>
                </a:solidFill>
              </a:ln>
              <a:effectLst/>
            </c:spPr>
          </c:marker>
          <c:val>
            <c:numRef>
              <c:f>('Temp AHFT Graphs'!$J$77,'Temp AHFT Graphs'!$J$81,'Temp AHFT Graphs'!$J$85,'Temp AHFT Graphs'!$J$89)</c:f>
              <c:numCache>
                <c:formatCode>General</c:formatCode>
                <c:ptCount val="4"/>
                <c:pt idx="0">
                  <c:v>83.9</c:v>
                </c:pt>
                <c:pt idx="1">
                  <c:v>84.3</c:v>
                </c:pt>
                <c:pt idx="2">
                  <c:v>84</c:v>
                </c:pt>
                <c:pt idx="3">
                  <c:v>88.4</c:v>
                </c:pt>
              </c:numCache>
            </c:numRef>
          </c:val>
          <c:smooth val="0"/>
          <c:extLst>
            <c:ext xmlns:c16="http://schemas.microsoft.com/office/drawing/2014/chart" uri="{C3380CC4-5D6E-409C-BE32-E72D297353CC}">
              <c16:uniqueId val="{00000002-D42C-CF4A-8FDF-D03142EEB824}"/>
            </c:ext>
          </c:extLst>
        </c:ser>
        <c:ser>
          <c:idx val="3"/>
          <c:order val="3"/>
          <c:tx>
            <c:v>Veturo</c:v>
          </c:tx>
          <c:spPr>
            <a:ln w="31750" cap="rnd">
              <a:solidFill>
                <a:schemeClr val="accent1"/>
              </a:solidFill>
              <a:round/>
            </a:ln>
            <a:effectLst/>
          </c:spPr>
          <c:marker>
            <c:symbol val="circle"/>
            <c:size val="17"/>
            <c:spPr>
              <a:solidFill>
                <a:schemeClr val="accent1">
                  <a:lumMod val="60000"/>
                </a:schemeClr>
              </a:solidFill>
              <a:ln>
                <a:solidFill>
                  <a:schemeClr val="accent1"/>
                </a:solidFill>
              </a:ln>
              <a:effectLst/>
            </c:spPr>
          </c:marker>
          <c:val>
            <c:numRef>
              <c:f>('Temp AHFT Graphs'!$J$78,'Temp AHFT Graphs'!$J$82,'Temp AHFT Graphs'!$J$86,'Temp AHFT Graphs'!$J$90)</c:f>
              <c:numCache>
                <c:formatCode>General</c:formatCode>
                <c:ptCount val="4"/>
                <c:pt idx="0">
                  <c:v>81.900000000000006</c:v>
                </c:pt>
                <c:pt idx="1">
                  <c:v>83.7</c:v>
                </c:pt>
                <c:pt idx="2">
                  <c:v>85</c:v>
                </c:pt>
                <c:pt idx="3">
                  <c:v>88.9</c:v>
                </c:pt>
              </c:numCache>
            </c:numRef>
          </c:val>
          <c:smooth val="0"/>
          <c:extLst>
            <c:ext xmlns:c16="http://schemas.microsoft.com/office/drawing/2014/chart" uri="{C3380CC4-5D6E-409C-BE32-E72D297353CC}">
              <c16:uniqueId val="{00000003-D42C-CF4A-8FDF-D03142EEB824}"/>
            </c:ext>
          </c:extLst>
        </c:ser>
        <c:dLbls>
          <c:showLegendKey val="0"/>
          <c:showVal val="0"/>
          <c:showCatName val="0"/>
          <c:showSerName val="0"/>
          <c:showPercent val="0"/>
          <c:showBubbleSize val="0"/>
        </c:dLbls>
        <c:marker val="1"/>
        <c:smooth val="0"/>
        <c:axId val="430660816"/>
        <c:axId val="430662512"/>
      </c:lineChart>
      <c:catAx>
        <c:axId val="430660816"/>
        <c:scaling>
          <c:orientation val="minMax"/>
        </c:scaling>
        <c:delete val="1"/>
        <c:axPos val="b"/>
        <c:title>
          <c:tx>
            <c:rich>
              <a:bodyPr rot="0" spcFirstLastPara="1" vertOverflow="ellipsis" vert="horz" wrap="square" anchor="ctr" anchorCtr="1"/>
              <a:lstStyle/>
              <a:p>
                <a:pPr>
                  <a:defRPr sz="9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Before	First Test	Last Test	After</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crossAx val="430662512"/>
        <c:crosses val="autoZero"/>
        <c:auto val="1"/>
        <c:lblAlgn val="ctr"/>
        <c:lblOffset val="100"/>
        <c:noMultiLvlLbl val="0"/>
      </c:catAx>
      <c:valAx>
        <c:axId val="430662512"/>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Temperature (F)</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430660816"/>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2-Point Pinch Strength Blood Oxygen Level</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v>Control</c:v>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'Blood O2 Graphs'!$H$12:$H$20</c:f>
              <c:strCache>
                <c:ptCount val="9"/>
                <c:pt idx="0">
                  <c:v>Control</c:v>
                </c:pt>
                <c:pt idx="1">
                  <c:v>Placebo</c:v>
                </c:pt>
                <c:pt idx="2">
                  <c:v>IMAK</c:v>
                </c:pt>
                <c:pt idx="3">
                  <c:v>Veturo</c:v>
                </c:pt>
                <c:pt idx="5">
                  <c:v>Control</c:v>
                </c:pt>
                <c:pt idx="6">
                  <c:v>Placebo</c:v>
                </c:pt>
                <c:pt idx="7">
                  <c:v>IMAK</c:v>
                </c:pt>
                <c:pt idx="8">
                  <c:v>Veturo</c:v>
                </c:pt>
              </c:strCache>
            </c:strRef>
          </c:cat>
          <c:val>
            <c:numRef>
              <c:f>('Blood O2 Graphs'!$I$12,'Blood O2 Graphs'!$I$17)</c:f>
              <c:numCache>
                <c:formatCode>General</c:formatCode>
                <c:ptCount val="2"/>
                <c:pt idx="0">
                  <c:v>98.3</c:v>
                </c:pt>
                <c:pt idx="1">
                  <c:v>97</c:v>
                </c:pt>
              </c:numCache>
            </c:numRef>
          </c:val>
          <c:extLst>
            <c:ext xmlns:c16="http://schemas.microsoft.com/office/drawing/2014/chart" uri="{C3380CC4-5D6E-409C-BE32-E72D297353CC}">
              <c16:uniqueId val="{00000000-179B-0947-A423-71236B416D6A}"/>
            </c:ext>
          </c:extLst>
        </c:ser>
        <c:ser>
          <c:idx val="1"/>
          <c:order val="1"/>
          <c:tx>
            <c:v>Placebo</c:v>
          </c:tx>
          <c:spPr>
            <a:gradFill>
              <a:gsLst>
                <a:gs pos="0">
                  <a:schemeClr val="accent3"/>
                </a:gs>
                <a:gs pos="100000">
                  <a:schemeClr val="accent3">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Graphs'!$I$13,'Blood O2 Graphs'!$I$18)</c:f>
              <c:numCache>
                <c:formatCode>General</c:formatCode>
                <c:ptCount val="2"/>
                <c:pt idx="0">
                  <c:v>97.3</c:v>
                </c:pt>
                <c:pt idx="1">
                  <c:v>97.8</c:v>
                </c:pt>
              </c:numCache>
            </c:numRef>
          </c:val>
          <c:extLst>
            <c:ext xmlns:c16="http://schemas.microsoft.com/office/drawing/2014/chart" uri="{C3380CC4-5D6E-409C-BE32-E72D297353CC}">
              <c16:uniqueId val="{00000001-179B-0947-A423-71236B416D6A}"/>
            </c:ext>
          </c:extLst>
        </c:ser>
        <c:ser>
          <c:idx val="2"/>
          <c:order val="2"/>
          <c:tx>
            <c:v>IMAK</c:v>
          </c:tx>
          <c:spPr>
            <a:gradFill>
              <a:gsLst>
                <a:gs pos="0">
                  <a:schemeClr val="accent5"/>
                </a:gs>
                <a:gs pos="100000">
                  <a:schemeClr val="accent5">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Graphs'!$I$14,'Blood O2 Graphs'!$I$19)</c:f>
              <c:numCache>
                <c:formatCode>General</c:formatCode>
                <c:ptCount val="2"/>
                <c:pt idx="0">
                  <c:v>97.5</c:v>
                </c:pt>
                <c:pt idx="1">
                  <c:v>98</c:v>
                </c:pt>
              </c:numCache>
            </c:numRef>
          </c:val>
          <c:extLst>
            <c:ext xmlns:c16="http://schemas.microsoft.com/office/drawing/2014/chart" uri="{C3380CC4-5D6E-409C-BE32-E72D297353CC}">
              <c16:uniqueId val="{00000002-179B-0947-A423-71236B416D6A}"/>
            </c:ext>
          </c:extLst>
        </c:ser>
        <c:ser>
          <c:idx val="3"/>
          <c:order val="3"/>
          <c:tx>
            <c:v>Veturo</c:v>
          </c:tx>
          <c:spPr>
            <a:gradFill>
              <a:gsLst>
                <a:gs pos="0">
                  <a:schemeClr val="accent1">
                    <a:lumMod val="60000"/>
                  </a:schemeClr>
                </a:gs>
                <a:gs pos="100000">
                  <a:schemeClr val="accent1">
                    <a:lumMod val="60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Graphs'!$I$15,'Blood O2 Graphs'!$I$20)</c:f>
              <c:numCache>
                <c:formatCode>General</c:formatCode>
                <c:ptCount val="2"/>
                <c:pt idx="0">
                  <c:v>98</c:v>
                </c:pt>
                <c:pt idx="1">
                  <c:v>97.3</c:v>
                </c:pt>
              </c:numCache>
            </c:numRef>
          </c:val>
          <c:extLst>
            <c:ext xmlns:c16="http://schemas.microsoft.com/office/drawing/2014/chart" uri="{C3380CC4-5D6E-409C-BE32-E72D297353CC}">
              <c16:uniqueId val="{00000003-179B-0947-A423-71236B416D6A}"/>
            </c:ext>
          </c:extLst>
        </c:ser>
        <c:dLbls>
          <c:dLblPos val="outEnd"/>
          <c:showLegendKey val="0"/>
          <c:showVal val="1"/>
          <c:showCatName val="0"/>
          <c:showSerName val="0"/>
          <c:showPercent val="0"/>
          <c:showBubbleSize val="0"/>
        </c:dLbls>
        <c:gapWidth val="150"/>
        <c:axId val="869224480"/>
        <c:axId val="854150816"/>
      </c:barChart>
      <c:catAx>
        <c:axId val="869224480"/>
        <c:scaling>
          <c:orientation val="minMax"/>
        </c:scaling>
        <c:delete val="1"/>
        <c:axPos val="b"/>
        <c:title>
          <c:tx>
            <c:rich>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a:latin typeface="Times New Roman" panose="02020603050405020304" pitchFamily="18" charset="0"/>
                    <a:cs typeface="Times New Roman" panose="02020603050405020304" pitchFamily="18" charset="0"/>
                  </a:rPr>
                  <a:t>Right Hand		Left Hand</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crossAx val="854150816"/>
        <c:crosses val="autoZero"/>
        <c:auto val="1"/>
        <c:lblAlgn val="ctr"/>
        <c:lblOffset val="100"/>
        <c:noMultiLvlLbl val="0"/>
      </c:catAx>
      <c:valAx>
        <c:axId val="854150816"/>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Blood Oxygen Level (%)</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86922448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Grip Strength Blood Oxygen Level</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v>Control</c:v>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'Blood O2 Graphs'!$H$3:$H$11</c:f>
              <c:strCache>
                <c:ptCount val="9"/>
                <c:pt idx="0">
                  <c:v>Control</c:v>
                </c:pt>
                <c:pt idx="1">
                  <c:v>Placebo</c:v>
                </c:pt>
                <c:pt idx="2">
                  <c:v>IMAK</c:v>
                </c:pt>
                <c:pt idx="3">
                  <c:v>Veturo</c:v>
                </c:pt>
                <c:pt idx="5">
                  <c:v>Control</c:v>
                </c:pt>
                <c:pt idx="6">
                  <c:v>Placebo</c:v>
                </c:pt>
                <c:pt idx="7">
                  <c:v>IMAK</c:v>
                </c:pt>
                <c:pt idx="8">
                  <c:v>Veturo</c:v>
                </c:pt>
              </c:strCache>
            </c:strRef>
          </c:cat>
          <c:val>
            <c:numRef>
              <c:f>('Blood O2 Graphs'!$I$3,'Blood O2 Graphs'!$I$8)</c:f>
              <c:numCache>
                <c:formatCode>General</c:formatCode>
                <c:ptCount val="2"/>
                <c:pt idx="0">
                  <c:v>98.5</c:v>
                </c:pt>
                <c:pt idx="1">
                  <c:v>97.8</c:v>
                </c:pt>
              </c:numCache>
            </c:numRef>
          </c:val>
          <c:extLst>
            <c:ext xmlns:c16="http://schemas.microsoft.com/office/drawing/2014/chart" uri="{C3380CC4-5D6E-409C-BE32-E72D297353CC}">
              <c16:uniqueId val="{00000000-D55C-7345-8FB2-BD2B55018ADB}"/>
            </c:ext>
          </c:extLst>
        </c:ser>
        <c:ser>
          <c:idx val="1"/>
          <c:order val="1"/>
          <c:tx>
            <c:v>Placebo</c:v>
          </c:tx>
          <c:spPr>
            <a:gradFill>
              <a:gsLst>
                <a:gs pos="0">
                  <a:schemeClr val="accent3"/>
                </a:gs>
                <a:gs pos="100000">
                  <a:schemeClr val="accent3">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Graphs'!$I$4,'Blood O2 Graphs'!$I$9)</c:f>
              <c:numCache>
                <c:formatCode>General</c:formatCode>
                <c:ptCount val="2"/>
                <c:pt idx="0">
                  <c:v>96</c:v>
                </c:pt>
                <c:pt idx="1">
                  <c:v>97.8</c:v>
                </c:pt>
              </c:numCache>
            </c:numRef>
          </c:val>
          <c:extLst>
            <c:ext xmlns:c16="http://schemas.microsoft.com/office/drawing/2014/chart" uri="{C3380CC4-5D6E-409C-BE32-E72D297353CC}">
              <c16:uniqueId val="{00000001-D55C-7345-8FB2-BD2B55018ADB}"/>
            </c:ext>
          </c:extLst>
        </c:ser>
        <c:ser>
          <c:idx val="2"/>
          <c:order val="2"/>
          <c:tx>
            <c:v>IMAK</c:v>
          </c:tx>
          <c:spPr>
            <a:gradFill>
              <a:gsLst>
                <a:gs pos="0">
                  <a:schemeClr val="accent5"/>
                </a:gs>
                <a:gs pos="100000">
                  <a:schemeClr val="accent5">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Graphs'!$I$5,'Blood O2 Graphs'!$I$10)</c:f>
              <c:numCache>
                <c:formatCode>General</c:formatCode>
                <c:ptCount val="2"/>
                <c:pt idx="0">
                  <c:v>98</c:v>
                </c:pt>
                <c:pt idx="1">
                  <c:v>97.8</c:v>
                </c:pt>
              </c:numCache>
            </c:numRef>
          </c:val>
          <c:extLst>
            <c:ext xmlns:c16="http://schemas.microsoft.com/office/drawing/2014/chart" uri="{C3380CC4-5D6E-409C-BE32-E72D297353CC}">
              <c16:uniqueId val="{00000002-D55C-7345-8FB2-BD2B55018ADB}"/>
            </c:ext>
          </c:extLst>
        </c:ser>
        <c:ser>
          <c:idx val="3"/>
          <c:order val="3"/>
          <c:tx>
            <c:v>Veturo</c:v>
          </c:tx>
          <c:spPr>
            <a:gradFill>
              <a:gsLst>
                <a:gs pos="0">
                  <a:schemeClr val="accent1">
                    <a:lumMod val="60000"/>
                  </a:schemeClr>
                </a:gs>
                <a:gs pos="100000">
                  <a:schemeClr val="accent1">
                    <a:lumMod val="60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50000"/>
                        <a:lumOff val="50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('Blood O2 Graphs'!$I$6,'Blood O2 Graphs'!$I$11)</c:f>
              <c:numCache>
                <c:formatCode>General</c:formatCode>
                <c:ptCount val="2"/>
                <c:pt idx="0">
                  <c:v>97.5</c:v>
                </c:pt>
                <c:pt idx="1">
                  <c:v>98.8</c:v>
                </c:pt>
              </c:numCache>
            </c:numRef>
          </c:val>
          <c:extLst>
            <c:ext xmlns:c16="http://schemas.microsoft.com/office/drawing/2014/chart" uri="{C3380CC4-5D6E-409C-BE32-E72D297353CC}">
              <c16:uniqueId val="{00000003-D55C-7345-8FB2-BD2B55018ADB}"/>
            </c:ext>
          </c:extLst>
        </c:ser>
        <c:dLbls>
          <c:dLblPos val="outEnd"/>
          <c:showLegendKey val="0"/>
          <c:showVal val="1"/>
          <c:showCatName val="0"/>
          <c:showSerName val="0"/>
          <c:showPercent val="0"/>
          <c:showBubbleSize val="0"/>
        </c:dLbls>
        <c:gapWidth val="150"/>
        <c:axId val="821646016"/>
        <c:axId val="869676656"/>
      </c:barChart>
      <c:catAx>
        <c:axId val="821646016"/>
        <c:scaling>
          <c:orientation val="minMax"/>
        </c:scaling>
        <c:delete val="1"/>
        <c:axPos val="b"/>
        <c:title>
          <c:tx>
            <c:rich>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a:latin typeface="Times New Roman" panose="02020603050405020304" pitchFamily="18" charset="0"/>
                    <a:cs typeface="Times New Roman" panose="02020603050405020304" pitchFamily="18" charset="0"/>
                  </a:rPr>
                  <a:t>Right Hand		Left Hand</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crossAx val="869676656"/>
        <c:crosses val="autoZero"/>
        <c:auto val="1"/>
        <c:lblAlgn val="ctr"/>
        <c:lblOffset val="100"/>
        <c:noMultiLvlLbl val="0"/>
      </c:catAx>
      <c:valAx>
        <c:axId val="869676656"/>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r>
                  <a:rPr lang="en-US" dirty="0">
                    <a:latin typeface="+mj-lt"/>
                    <a:cs typeface="Times New Roman" panose="02020603050405020304" pitchFamily="18" charset="0"/>
                  </a:rPr>
                  <a:t>Blood Oxygen Level (%)</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821646016"/>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9.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3.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40497E-B5B3-44BF-83C4-9612FFAD61F4}" type="datetimeFigureOut">
              <a:rPr lang="en-US" smtClean="0"/>
              <a:t>7/9/2019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8F8180-EA5A-4C46-B3D1-D71AB86F9665}" type="slidenum">
              <a:rPr lang="en-US" smtClean="0"/>
              <a:t>‹#›</a:t>
            </a:fld>
            <a:endParaRPr lang="en-US"/>
          </a:p>
        </p:txBody>
      </p:sp>
    </p:spTree>
    <p:extLst>
      <p:ext uri="{BB962C8B-B14F-4D97-AF65-F5344CB8AC3E}">
        <p14:creationId xmlns:p14="http://schemas.microsoft.com/office/powerpoint/2010/main" val="4192997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Insert all citations</a:t>
            </a:r>
          </a:p>
        </p:txBody>
      </p:sp>
      <p:sp>
        <p:nvSpPr>
          <p:cNvPr id="4" name="Slide Number Placeholder 3"/>
          <p:cNvSpPr>
            <a:spLocks noGrp="1"/>
          </p:cNvSpPr>
          <p:nvPr>
            <p:ph type="sldNum" sz="quarter" idx="10"/>
          </p:nvPr>
        </p:nvSpPr>
        <p:spPr/>
        <p:txBody>
          <a:bodyPr/>
          <a:lstStyle/>
          <a:p>
            <a:fld id="{7AEA3ECA-862C-C548-85C5-64FD40FD675A}" type="slidenum">
              <a:rPr lang="en-US" smtClean="0"/>
              <a:t>1</a:t>
            </a:fld>
            <a:endParaRPr lang="en-US"/>
          </a:p>
        </p:txBody>
      </p:sp>
    </p:spTree>
    <p:extLst>
      <p:ext uri="{BB962C8B-B14F-4D97-AF65-F5344CB8AC3E}">
        <p14:creationId xmlns:p14="http://schemas.microsoft.com/office/powerpoint/2010/main" val="2167785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All affecting ROM</a:t>
            </a:r>
            <a:r>
              <a:rPr lang="en-US" baseline="0" dirty="0" smtClean="0"/>
              <a:t> and ADL</a:t>
            </a:r>
            <a:endParaRPr lang="en-US" dirty="0"/>
          </a:p>
        </p:txBody>
      </p:sp>
      <p:sp>
        <p:nvSpPr>
          <p:cNvPr id="4" name="Slide Number Placeholder 3"/>
          <p:cNvSpPr>
            <a:spLocks noGrp="1"/>
          </p:cNvSpPr>
          <p:nvPr>
            <p:ph type="sldNum" sz="quarter" idx="10"/>
          </p:nvPr>
        </p:nvSpPr>
        <p:spPr/>
        <p:txBody>
          <a:bodyPr/>
          <a:lstStyle/>
          <a:p>
            <a:fld id="{868F8180-EA5A-4C46-B3D1-D71AB86F9665}" type="slidenum">
              <a:rPr lang="en-US" smtClean="0"/>
              <a:t>4</a:t>
            </a:fld>
            <a:endParaRPr lang="en-US"/>
          </a:p>
        </p:txBody>
      </p:sp>
    </p:spTree>
    <p:extLst>
      <p:ext uri="{BB962C8B-B14F-4D97-AF65-F5344CB8AC3E}">
        <p14:creationId xmlns:p14="http://schemas.microsoft.com/office/powerpoint/2010/main" val="1820094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Maintaining ROM</a:t>
            </a:r>
          </a:p>
        </p:txBody>
      </p:sp>
      <p:sp>
        <p:nvSpPr>
          <p:cNvPr id="4" name="Slide Number Placeholder 3"/>
          <p:cNvSpPr>
            <a:spLocks noGrp="1"/>
          </p:cNvSpPr>
          <p:nvPr>
            <p:ph type="sldNum" sz="quarter" idx="10"/>
          </p:nvPr>
        </p:nvSpPr>
        <p:spPr/>
        <p:txBody>
          <a:bodyPr/>
          <a:lstStyle/>
          <a:p>
            <a:fld id="{7AEA3ECA-862C-C548-85C5-64FD40FD675A}" type="slidenum">
              <a:rPr lang="en-US" smtClean="0"/>
              <a:t>5</a:t>
            </a:fld>
            <a:endParaRPr lang="en-US"/>
          </a:p>
        </p:txBody>
      </p:sp>
    </p:spTree>
    <p:extLst>
      <p:ext uri="{BB962C8B-B14F-4D97-AF65-F5344CB8AC3E}">
        <p14:creationId xmlns:p14="http://schemas.microsoft.com/office/powerpoint/2010/main" val="1254405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kern="1200" dirty="0" smtClean="0">
                <a:solidFill>
                  <a:schemeClr val="tx1"/>
                </a:solidFill>
                <a:latin typeface="+mn-lt"/>
                <a:ea typeface="+mn-ea"/>
                <a:cs typeface="Times New Roman" panose="02020603050405020304" pitchFamily="18" charset="0"/>
              </a:rPr>
              <a:t>Aim 1: </a:t>
            </a:r>
            <a:r>
              <a:rPr lang="en-US" sz="1200" kern="1200" dirty="0" smtClean="0">
                <a:solidFill>
                  <a:schemeClr val="tx1"/>
                </a:solidFill>
                <a:latin typeface="+mn-lt"/>
                <a:ea typeface="+mn-ea"/>
                <a:cs typeface="Times New Roman" panose="02020603050405020304" pitchFamily="18" charset="0"/>
              </a:rPr>
              <a:t>Determine if each thermal therapy arthritis glove increases range of motion in patients by comparing the performance with and without the orthoses.</a:t>
            </a:r>
          </a:p>
          <a:p>
            <a:pPr marL="0" indent="0">
              <a:buNone/>
            </a:pPr>
            <a:r>
              <a:rPr lang="en-US" sz="1200" b="1" kern="1200" dirty="0" smtClean="0">
                <a:solidFill>
                  <a:schemeClr val="tx1"/>
                </a:solidFill>
                <a:latin typeface="+mn-lt"/>
                <a:ea typeface="+mn-ea"/>
                <a:cs typeface="Times New Roman" panose="02020603050405020304" pitchFamily="18" charset="0"/>
              </a:rPr>
              <a:t>Aim 2: </a:t>
            </a:r>
            <a:r>
              <a:rPr lang="en-US" sz="1200" kern="1200" dirty="0" smtClean="0">
                <a:solidFill>
                  <a:schemeClr val="tx1"/>
                </a:solidFill>
                <a:latin typeface="+mn-lt"/>
                <a:ea typeface="+mn-ea"/>
                <a:cs typeface="Times New Roman" panose="02020603050405020304" pitchFamily="18" charset="0"/>
              </a:rPr>
              <a:t>Determine if each thermal therapy arthritis glove decreases the amount of pain experienced by patients when completing specific tasks using the Rheumatoid Arthritis Pain Scale.</a:t>
            </a:r>
          </a:p>
          <a:p>
            <a:pPr marL="0" indent="0">
              <a:buNone/>
            </a:pPr>
            <a:r>
              <a:rPr lang="en-US" sz="1200" b="1" kern="1200" dirty="0" smtClean="0">
                <a:solidFill>
                  <a:schemeClr val="tx1"/>
                </a:solidFill>
                <a:latin typeface="+mn-lt"/>
                <a:ea typeface="+mn-ea"/>
                <a:cs typeface="Times New Roman" panose="02020603050405020304" pitchFamily="18" charset="0"/>
              </a:rPr>
              <a:t>Aim 3: </a:t>
            </a:r>
            <a:r>
              <a:rPr lang="en-US" sz="1200" kern="1200" dirty="0" smtClean="0">
                <a:solidFill>
                  <a:schemeClr val="tx1"/>
                </a:solidFill>
                <a:latin typeface="+mn-lt"/>
                <a:ea typeface="+mn-ea"/>
                <a:cs typeface="Times New Roman" panose="02020603050405020304" pitchFamily="18" charset="0"/>
              </a:rPr>
              <a:t>Determine if each thermal therapy arthritis glove increases hand strength, dexterity and overall function using the Arthritis Hand Function Test.</a:t>
            </a:r>
          </a:p>
          <a:p>
            <a:pPr marL="0" indent="0">
              <a:buNone/>
            </a:pPr>
            <a:r>
              <a:rPr lang="en-US" sz="1200" b="1" kern="1200" dirty="0" smtClean="0">
                <a:solidFill>
                  <a:schemeClr val="tx1"/>
                </a:solidFill>
                <a:latin typeface="+mn-lt"/>
                <a:ea typeface="+mn-ea"/>
                <a:cs typeface="Times New Roman" panose="02020603050405020304" pitchFamily="18" charset="0"/>
              </a:rPr>
              <a:t>Aim 4: </a:t>
            </a:r>
            <a:r>
              <a:rPr lang="en-US" sz="1200" kern="1200" dirty="0" smtClean="0">
                <a:solidFill>
                  <a:schemeClr val="tx1"/>
                </a:solidFill>
                <a:latin typeface="+mn-lt"/>
                <a:ea typeface="+mn-ea"/>
                <a:cs typeface="Times New Roman" panose="02020603050405020304" pitchFamily="18" charset="0"/>
              </a:rPr>
              <a:t>Determine the advantages and disadvantages of each thermal therapy arthritis glove by comparing the results of each test.</a:t>
            </a:r>
          </a:p>
          <a:p>
            <a:pPr marL="0" indent="0">
              <a:buNone/>
            </a:pPr>
            <a:r>
              <a:rPr lang="en-US" sz="1200" b="1" kern="1200" dirty="0" smtClean="0">
                <a:solidFill>
                  <a:schemeClr val="tx1"/>
                </a:solidFill>
                <a:latin typeface="+mn-lt"/>
                <a:ea typeface="+mn-ea"/>
                <a:cs typeface="Times New Roman" panose="02020603050405020304" pitchFamily="18" charset="0"/>
              </a:rPr>
              <a:t>Aim 5: </a:t>
            </a:r>
            <a:r>
              <a:rPr lang="en-US" sz="1200" kern="1200" dirty="0" smtClean="0">
                <a:solidFill>
                  <a:schemeClr val="tx1"/>
                </a:solidFill>
                <a:latin typeface="+mn-lt"/>
                <a:ea typeface="+mn-ea"/>
                <a:cs typeface="Times New Roman" panose="02020603050405020304" pitchFamily="18" charset="0"/>
              </a:rPr>
              <a:t>Suggest design modifications based on the results of the study.</a:t>
            </a:r>
          </a:p>
          <a:p>
            <a:endParaRPr lang="en-US" dirty="0"/>
          </a:p>
        </p:txBody>
      </p:sp>
      <p:sp>
        <p:nvSpPr>
          <p:cNvPr id="4" name="Slide Number Placeholder 3"/>
          <p:cNvSpPr>
            <a:spLocks noGrp="1"/>
          </p:cNvSpPr>
          <p:nvPr>
            <p:ph type="sldNum" sz="quarter" idx="10"/>
          </p:nvPr>
        </p:nvSpPr>
        <p:spPr/>
        <p:txBody>
          <a:bodyPr/>
          <a:lstStyle/>
          <a:p>
            <a:fld id="{868F8180-EA5A-4C46-B3D1-D71AB86F9665}" type="slidenum">
              <a:rPr lang="en-US" smtClean="0"/>
              <a:t>10</a:t>
            </a:fld>
            <a:endParaRPr lang="en-US"/>
          </a:p>
        </p:txBody>
      </p:sp>
    </p:spTree>
    <p:extLst>
      <p:ext uri="{BB962C8B-B14F-4D97-AF65-F5344CB8AC3E}">
        <p14:creationId xmlns:p14="http://schemas.microsoft.com/office/powerpoint/2010/main" val="18087821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EA3ECA-862C-C548-85C5-64FD40FD675A}" type="slidenum">
              <a:rPr lang="en-US" smtClean="0"/>
              <a:t>15</a:t>
            </a:fld>
            <a:endParaRPr lang="en-US"/>
          </a:p>
        </p:txBody>
      </p:sp>
    </p:spTree>
    <p:extLst>
      <p:ext uri="{BB962C8B-B14F-4D97-AF65-F5344CB8AC3E}">
        <p14:creationId xmlns:p14="http://schemas.microsoft.com/office/powerpoint/2010/main" val="1418941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EA3ECA-862C-C548-85C5-64FD40FD675A}" type="slidenum">
              <a:rPr lang="en-US" smtClean="0"/>
              <a:t>23</a:t>
            </a:fld>
            <a:endParaRPr lang="en-US"/>
          </a:p>
        </p:txBody>
      </p:sp>
    </p:spTree>
    <p:extLst>
      <p:ext uri="{BB962C8B-B14F-4D97-AF65-F5344CB8AC3E}">
        <p14:creationId xmlns:p14="http://schemas.microsoft.com/office/powerpoint/2010/main" val="2330464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8F8180-EA5A-4C46-B3D1-D71AB86F9665}" type="slidenum">
              <a:rPr lang="en-US" smtClean="0"/>
              <a:t>41</a:t>
            </a:fld>
            <a:endParaRPr lang="en-US"/>
          </a:p>
        </p:txBody>
      </p:sp>
    </p:spTree>
    <p:extLst>
      <p:ext uri="{BB962C8B-B14F-4D97-AF65-F5344CB8AC3E}">
        <p14:creationId xmlns:p14="http://schemas.microsoft.com/office/powerpoint/2010/main" val="2231244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7/9/2019</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7/9/2019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7/9/2019</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7/9/2019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7/9/2019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7/9/2019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7/9/2019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7/9/2019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7/9/2019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7/9/2019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7/9/2019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7/9/2019</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nul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7.jp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5.xml"/><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jpg"/></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4.xml"/><Relationship Id="rId5" Type="http://schemas.openxmlformats.org/officeDocument/2006/relationships/image" Target="../media/image34.png"/><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4.xml"/><Relationship Id="rId5" Type="http://schemas.openxmlformats.org/officeDocument/2006/relationships/chart" Target="../charts/chart2.xml"/><Relationship Id="rId4" Type="http://schemas.openxmlformats.org/officeDocument/2006/relationships/chart" Target="../charts/chart1.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4.xml"/><Relationship Id="rId5" Type="http://schemas.openxmlformats.org/officeDocument/2006/relationships/chart" Target="../charts/chart6.xml"/><Relationship Id="rId4" Type="http://schemas.openxmlformats.org/officeDocument/2006/relationships/chart" Target="../charts/chart5.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4.xml"/><Relationship Id="rId5" Type="http://schemas.openxmlformats.org/officeDocument/2006/relationships/chart" Target="../charts/chart8.xml"/><Relationship Id="rId4" Type="http://schemas.openxmlformats.org/officeDocument/2006/relationships/chart" Target="../charts/chart7.xml"/></Relationships>
</file>

<file path=ppt/slides/_rels/slide35.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hyperlink" Target="https://scholarcommons.usf.edy/etd/7199" TargetMode="External"/><Relationship Id="rId2" Type="http://schemas.openxmlformats.org/officeDocument/2006/relationships/hyperlink" Target="mailto:brittany.e.mott@nasa.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739A-4311-E145-A635-22937F39ADCD}"/>
              </a:ext>
            </a:extLst>
          </p:cNvPr>
          <p:cNvSpPr>
            <a:spLocks noGrp="1"/>
          </p:cNvSpPr>
          <p:nvPr>
            <p:ph type="ctrTitle"/>
          </p:nvPr>
        </p:nvSpPr>
        <p:spPr>
          <a:xfrm>
            <a:off x="1205201" y="792884"/>
            <a:ext cx="9775823" cy="2262781"/>
          </a:xfrm>
        </p:spPr>
        <p:txBody>
          <a:bodyPr>
            <a:noAutofit/>
          </a:bodyPr>
          <a:lstStyle/>
          <a:p>
            <a:pPr algn="ctr"/>
            <a:r>
              <a:rPr lang="en-US" sz="3200" dirty="0">
                <a:latin typeface="+mn-lt"/>
                <a:cs typeface="Times New Roman" panose="02020603050405020304" pitchFamily="18" charset="0"/>
              </a:rPr>
              <a:t>Comparison of Thermal Glove Wrist-Hand Orthoses in Their Effectiveness on Rheumatoid </a:t>
            </a:r>
            <a:r>
              <a:rPr lang="en-US" sz="3200" dirty="0" smtClean="0">
                <a:latin typeface="+mn-lt"/>
                <a:cs typeface="Times New Roman" panose="02020603050405020304" pitchFamily="18" charset="0"/>
              </a:rPr>
              <a:t>Arthritis: A Pilot Study</a:t>
            </a:r>
            <a:endParaRPr lang="en-US" sz="3200" dirty="0">
              <a:latin typeface="+mn-lt"/>
              <a:cs typeface="Times New Roman" panose="02020603050405020304" pitchFamily="18" charset="0"/>
            </a:endParaRPr>
          </a:p>
        </p:txBody>
      </p:sp>
      <p:sp>
        <p:nvSpPr>
          <p:cNvPr id="3" name="Subtitle 2">
            <a:extLst>
              <a:ext uri="{FF2B5EF4-FFF2-40B4-BE49-F238E27FC236}">
                <a16:creationId xmlns:a16="http://schemas.microsoft.com/office/drawing/2014/main" id="{B1B766DA-753A-AF46-A962-5A252AD129D6}"/>
              </a:ext>
            </a:extLst>
          </p:cNvPr>
          <p:cNvSpPr>
            <a:spLocks noGrp="1"/>
          </p:cNvSpPr>
          <p:nvPr>
            <p:ph type="subTitle" idx="1"/>
          </p:nvPr>
        </p:nvSpPr>
        <p:spPr>
          <a:xfrm>
            <a:off x="1635412" y="3361891"/>
            <a:ext cx="8915399" cy="1741051"/>
          </a:xfrm>
        </p:spPr>
        <p:txBody>
          <a:bodyPr>
            <a:normAutofit/>
          </a:bodyPr>
          <a:lstStyle/>
          <a:p>
            <a:pPr algn="ctr"/>
            <a:r>
              <a:rPr lang="en-US" dirty="0">
                <a:latin typeface="Times New Roman" panose="02020603050405020304" pitchFamily="18" charset="0"/>
                <a:cs typeface="Times New Roman" panose="02020603050405020304" pitchFamily="18" charset="0"/>
              </a:rPr>
              <a:t>Brittany </a:t>
            </a:r>
            <a:r>
              <a:rPr lang="en-US" dirty="0" smtClean="0">
                <a:latin typeface="Times New Roman" panose="02020603050405020304" pitchFamily="18" charset="0"/>
                <a:cs typeface="Times New Roman" panose="02020603050405020304" pitchFamily="18" charset="0"/>
              </a:rPr>
              <a:t>Mott</a:t>
            </a:r>
          </a:p>
          <a:p>
            <a:pPr algn="ctr"/>
            <a:r>
              <a:rPr lang="en-US" dirty="0" smtClean="0">
                <a:latin typeface="Times New Roman" panose="02020603050405020304" pitchFamily="18" charset="0"/>
                <a:cs typeface="Times New Roman" panose="02020603050405020304" pitchFamily="18" charset="0"/>
              </a:rPr>
              <a:t>Kennedy Space Center &amp; University of South Florida</a:t>
            </a:r>
            <a:endParaRPr lang="en-US" dirty="0">
              <a:latin typeface="Times New Roman" panose="02020603050405020304" pitchFamily="18" charset="0"/>
              <a:cs typeface="Times New Roman" panose="02020603050405020304" pitchFamily="18" charset="0"/>
            </a:endParaRPr>
          </a:p>
          <a:p>
            <a:pPr algn="ctr"/>
            <a:endParaRPr lang="en-US" dirty="0" smtClean="0">
              <a:latin typeface="Times New Roman" panose="02020603050405020304" pitchFamily="18" charset="0"/>
              <a:cs typeface="Times New Roman" panose="02020603050405020304" pitchFamily="18" charset="0"/>
            </a:endParaRPr>
          </a:p>
          <a:p>
            <a:pPr algn="ctr"/>
            <a:r>
              <a:rPr lang="en-US" smtClean="0">
                <a:latin typeface="Times New Roman" panose="02020603050405020304" pitchFamily="18" charset="0"/>
                <a:cs typeface="Times New Roman" panose="02020603050405020304" pitchFamily="18" charset="0"/>
              </a:rPr>
              <a:t>July </a:t>
            </a:r>
            <a:r>
              <a:rPr lang="en-US" dirty="0">
                <a:latin typeface="Times New Roman" panose="02020603050405020304" pitchFamily="18" charset="0"/>
                <a:cs typeface="Times New Roman" panose="02020603050405020304" pitchFamily="18" charset="0"/>
              </a:rPr>
              <a:t>9</a:t>
            </a:r>
            <a:r>
              <a:rPr lang="en-US" dirty="0" smtClean="0">
                <a:latin typeface="Times New Roman" panose="02020603050405020304" pitchFamily="18" charset="0"/>
                <a:cs typeface="Times New Roman" panose="02020603050405020304" pitchFamily="18" charset="0"/>
              </a:rPr>
              <a:t>, 2019</a:t>
            </a:r>
            <a:endParaRPr lang="en-US"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A8BE8C1B-0C5F-F945-A1E4-4E28BC2EEAB5}"/>
              </a:ext>
            </a:extLst>
          </p:cNvPr>
          <p:cNvSpPr txBox="1">
            <a:spLocks/>
          </p:cNvSpPr>
          <p:nvPr/>
        </p:nvSpPr>
        <p:spPr>
          <a:xfrm>
            <a:off x="4468015" y="4577354"/>
            <a:ext cx="4691063" cy="1666875"/>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algn="ctr"/>
            <a:endParaRPr lang="en-US"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53519C2F-1BB8-C54A-835A-D9673DE67FDF}"/>
              </a:ext>
            </a:extLst>
          </p:cNvPr>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2576321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A4C98-9032-694D-B066-9358B0915C70}"/>
              </a:ext>
            </a:extLst>
          </p:cNvPr>
          <p:cNvSpPr>
            <a:spLocks noGrp="1"/>
          </p:cNvSpPr>
          <p:nvPr>
            <p:ph type="title"/>
          </p:nvPr>
        </p:nvSpPr>
        <p:spPr/>
        <p:txBody>
          <a:bodyPr/>
          <a:lstStyle/>
          <a:p>
            <a:r>
              <a:rPr lang="en-US" dirty="0" smtClean="0">
                <a:latin typeface="+mn-lt"/>
                <a:cs typeface="Times New Roman" panose="02020603050405020304" pitchFamily="18" charset="0"/>
              </a:rPr>
              <a:t>Rheumatoid Arthritis (RA)</a:t>
            </a:r>
            <a:endParaRPr lang="en-US"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03534E65-A420-BD4B-B212-E1005C0BB543}"/>
              </a:ext>
            </a:extLst>
          </p:cNvPr>
          <p:cNvSpPr>
            <a:spLocks noGrp="1"/>
          </p:cNvSpPr>
          <p:nvPr>
            <p:ph sz="half" idx="1"/>
          </p:nvPr>
        </p:nvSpPr>
        <p:spPr>
          <a:xfrm>
            <a:off x="1371600" y="1773382"/>
            <a:ext cx="4447786" cy="4716535"/>
          </a:xfrm>
        </p:spPr>
        <p:txBody>
          <a:bodyPr>
            <a:normAutofit fontScale="92500" lnSpcReduction="20000"/>
          </a:bodyPr>
          <a:lstStyle/>
          <a:p>
            <a:r>
              <a:rPr lang="en-US" dirty="0">
                <a:latin typeface="+mj-lt"/>
                <a:cs typeface="Times New Roman" panose="02020603050405020304" pitchFamily="18" charset="0"/>
              </a:rPr>
              <a:t>Autoimmune disease</a:t>
            </a:r>
          </a:p>
          <a:p>
            <a:pPr lvl="1"/>
            <a:r>
              <a:rPr lang="en-US" dirty="0">
                <a:latin typeface="+mj-lt"/>
                <a:cs typeface="Times New Roman" panose="02020603050405020304" pitchFamily="18" charset="0"/>
              </a:rPr>
              <a:t>1% of World’s population</a:t>
            </a:r>
          </a:p>
          <a:p>
            <a:r>
              <a:rPr lang="en-US" dirty="0">
                <a:latin typeface="+mj-lt"/>
                <a:cs typeface="Times New Roman" panose="02020603050405020304" pitchFamily="18" charset="0"/>
              </a:rPr>
              <a:t>Symptoms</a:t>
            </a:r>
          </a:p>
          <a:p>
            <a:pPr lvl="1"/>
            <a:r>
              <a:rPr lang="en-US" dirty="0">
                <a:latin typeface="+mj-lt"/>
                <a:cs typeface="Times New Roman" panose="02020603050405020304" pitchFamily="18" charset="0"/>
              </a:rPr>
              <a:t>Inflammation</a:t>
            </a:r>
          </a:p>
          <a:p>
            <a:pPr lvl="1"/>
            <a:r>
              <a:rPr lang="en-US" dirty="0">
                <a:latin typeface="+mj-lt"/>
                <a:cs typeface="Times New Roman" panose="02020603050405020304" pitchFamily="18" charset="0"/>
              </a:rPr>
              <a:t>Pain</a:t>
            </a:r>
          </a:p>
          <a:p>
            <a:pPr lvl="1"/>
            <a:r>
              <a:rPr lang="en-US" dirty="0">
                <a:latin typeface="+mj-lt"/>
                <a:cs typeface="Times New Roman" panose="02020603050405020304" pitchFamily="18" charset="0"/>
              </a:rPr>
              <a:t>Reduced Strength</a:t>
            </a:r>
          </a:p>
          <a:p>
            <a:r>
              <a:rPr lang="en-US" dirty="0">
                <a:latin typeface="+mj-lt"/>
                <a:cs typeface="Times New Roman" panose="02020603050405020304" pitchFamily="18" charset="0"/>
              </a:rPr>
              <a:t>Most Common </a:t>
            </a:r>
            <a:r>
              <a:rPr lang="en-US" dirty="0" smtClean="0">
                <a:latin typeface="+mj-lt"/>
                <a:cs typeface="Times New Roman" panose="02020603050405020304" pitchFamily="18" charset="0"/>
              </a:rPr>
              <a:t>Treatment</a:t>
            </a:r>
          </a:p>
          <a:p>
            <a:pPr lvl="1"/>
            <a:r>
              <a:rPr lang="en-US" dirty="0">
                <a:cs typeface="Times New Roman" panose="02020603050405020304" pitchFamily="18" charset="0"/>
              </a:rPr>
              <a:t>Pharmaceuticals</a:t>
            </a:r>
          </a:p>
          <a:p>
            <a:pPr lvl="2"/>
            <a:r>
              <a:rPr lang="en-US" dirty="0">
                <a:cs typeface="Times New Roman" panose="02020603050405020304" pitchFamily="18" charset="0"/>
              </a:rPr>
              <a:t>Methotrexate</a:t>
            </a:r>
          </a:p>
          <a:p>
            <a:pPr lvl="2"/>
            <a:r>
              <a:rPr lang="en-US" dirty="0" smtClean="0">
                <a:cs typeface="Times New Roman" panose="02020603050405020304" pitchFamily="18" charset="0"/>
              </a:rPr>
              <a:t>Diclofenac</a:t>
            </a:r>
            <a:endParaRPr lang="en-US" dirty="0" smtClean="0">
              <a:latin typeface="+mj-lt"/>
              <a:cs typeface="Times New Roman" panose="02020603050405020304" pitchFamily="18" charset="0"/>
            </a:endParaRPr>
          </a:p>
          <a:p>
            <a:r>
              <a:rPr lang="en-US" dirty="0" smtClean="0">
                <a:latin typeface="+mj-lt"/>
                <a:cs typeface="Times New Roman" panose="02020603050405020304" pitchFamily="18" charset="0"/>
              </a:rPr>
              <a:t>High Prevalence</a:t>
            </a:r>
          </a:p>
          <a:p>
            <a:pPr lvl="1"/>
            <a:r>
              <a:rPr lang="en-US" dirty="0" smtClean="0">
                <a:latin typeface="+mj-lt"/>
                <a:cs typeface="Times New Roman" panose="02020603050405020304" pitchFamily="18" charset="0"/>
              </a:rPr>
              <a:t>Type 1 Diabetes</a:t>
            </a:r>
          </a:p>
          <a:p>
            <a:pPr lvl="1"/>
            <a:r>
              <a:rPr lang="en-US" dirty="0" smtClean="0">
                <a:latin typeface="+mj-lt"/>
                <a:cs typeface="Times New Roman" panose="02020603050405020304" pitchFamily="18" charset="0"/>
              </a:rPr>
              <a:t>Crohn’s</a:t>
            </a:r>
          </a:p>
          <a:p>
            <a:pPr lvl="1"/>
            <a:r>
              <a:rPr lang="en-US" dirty="0" smtClean="0">
                <a:latin typeface="+mj-lt"/>
                <a:cs typeface="Times New Roman" panose="02020603050405020304" pitchFamily="18" charset="0"/>
              </a:rPr>
              <a:t>Psoriasis</a:t>
            </a:r>
          </a:p>
          <a:p>
            <a:endParaRPr lang="en-US" dirty="0">
              <a:latin typeface="+mj-lt"/>
              <a:cs typeface="Times New Roman" panose="02020603050405020304" pitchFamily="18" charset="0"/>
            </a:endParaRPr>
          </a:p>
        </p:txBody>
      </p:sp>
      <p:sp>
        <p:nvSpPr>
          <p:cNvPr id="4" name="Slide Number Placeholder 3">
            <a:extLst>
              <a:ext uri="{FF2B5EF4-FFF2-40B4-BE49-F238E27FC236}">
                <a16:creationId xmlns:a16="http://schemas.microsoft.com/office/drawing/2014/main" id="{7EF5BCB3-0654-A045-A670-96CD17A25FEA}"/>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8" name="Content Placeholder 2">
            <a:extLst>
              <a:ext uri="{FF2B5EF4-FFF2-40B4-BE49-F238E27FC236}">
                <a16:creationId xmlns:a16="http://schemas.microsoft.com/office/drawing/2014/main" id="{BDB48C68-6C23-7D42-8996-F43356EF8707}"/>
              </a:ext>
            </a:extLst>
          </p:cNvPr>
          <p:cNvSpPr>
            <a:spLocks noGrp="1"/>
          </p:cNvSpPr>
          <p:nvPr>
            <p:ph sz="half" idx="2"/>
          </p:nvPr>
        </p:nvSpPr>
        <p:spPr>
          <a:xfrm>
            <a:off x="6172200" y="1773382"/>
            <a:ext cx="4447786" cy="3581401"/>
          </a:xfrm>
        </p:spPr>
        <p:txBody>
          <a:bodyPr>
            <a:normAutofit fontScale="92500" lnSpcReduction="20000"/>
          </a:bodyPr>
          <a:lstStyle/>
          <a:p>
            <a:r>
              <a:rPr lang="en-US" dirty="0">
                <a:latin typeface="+mj-lt"/>
                <a:cs typeface="Times New Roman" panose="02020603050405020304" pitchFamily="18" charset="0"/>
              </a:rPr>
              <a:t>RA Affects Nearly 2 million Americans</a:t>
            </a:r>
          </a:p>
          <a:p>
            <a:r>
              <a:rPr lang="en-US" dirty="0">
                <a:solidFill>
                  <a:schemeClr val="tx1"/>
                </a:solidFill>
                <a:latin typeface="+mj-lt"/>
                <a:cs typeface="Times New Roman" panose="02020603050405020304" pitchFamily="18" charset="0"/>
              </a:rPr>
              <a:t>Research </a:t>
            </a:r>
            <a:r>
              <a:rPr lang="en-US" dirty="0" smtClean="0">
                <a:solidFill>
                  <a:schemeClr val="tx1"/>
                </a:solidFill>
                <a:latin typeface="+mj-lt"/>
                <a:cs typeface="Times New Roman" panose="02020603050405020304" pitchFamily="18" charset="0"/>
              </a:rPr>
              <a:t>for Developing </a:t>
            </a:r>
            <a:r>
              <a:rPr lang="en-US" dirty="0">
                <a:solidFill>
                  <a:schemeClr val="tx1"/>
                </a:solidFill>
                <a:latin typeface="+mj-lt"/>
                <a:cs typeface="Times New Roman" panose="02020603050405020304" pitchFamily="18" charset="0"/>
              </a:rPr>
              <a:t>Aids to Better Lives</a:t>
            </a:r>
          </a:p>
          <a:p>
            <a:pPr lvl="1"/>
            <a:r>
              <a:rPr lang="en-US" dirty="0">
                <a:solidFill>
                  <a:schemeClr val="tx1"/>
                </a:solidFill>
                <a:latin typeface="+mj-lt"/>
                <a:cs typeface="Times New Roman" panose="02020603050405020304" pitchFamily="18" charset="0"/>
              </a:rPr>
              <a:t>Thermal Therapy Orthoses</a:t>
            </a:r>
          </a:p>
          <a:p>
            <a:pPr lvl="2"/>
            <a:r>
              <a:rPr lang="en-US" dirty="0">
                <a:solidFill>
                  <a:schemeClr val="tx1"/>
                </a:solidFill>
                <a:latin typeface="+mj-lt"/>
                <a:cs typeface="Times New Roman" panose="02020603050405020304" pitchFamily="18" charset="0"/>
              </a:rPr>
              <a:t>Widely Accepted by Patients</a:t>
            </a:r>
          </a:p>
          <a:p>
            <a:pPr lvl="2"/>
            <a:r>
              <a:rPr lang="en-US" dirty="0">
                <a:solidFill>
                  <a:schemeClr val="tx1"/>
                </a:solidFill>
                <a:latin typeface="+mj-lt"/>
                <a:cs typeface="Times New Roman" panose="02020603050405020304" pitchFamily="18" charset="0"/>
              </a:rPr>
              <a:t>Little Scientific Evidence to Support Claims</a:t>
            </a:r>
          </a:p>
          <a:p>
            <a:pPr lvl="2"/>
            <a:r>
              <a:rPr lang="en-US" dirty="0">
                <a:solidFill>
                  <a:schemeClr val="tx1"/>
                </a:solidFill>
                <a:latin typeface="+mj-lt"/>
                <a:cs typeface="Times New Roman" panose="02020603050405020304" pitchFamily="18" charset="0"/>
              </a:rPr>
              <a:t>Systematic Review Results</a:t>
            </a:r>
          </a:p>
          <a:p>
            <a:pPr lvl="3"/>
            <a:r>
              <a:rPr lang="en-US" dirty="0">
                <a:solidFill>
                  <a:schemeClr val="tx1"/>
                </a:solidFill>
                <a:latin typeface="+mj-lt"/>
                <a:cs typeface="Times New Roman" panose="02020603050405020304" pitchFamily="18" charset="0"/>
              </a:rPr>
              <a:t>13 Pieces of Literature</a:t>
            </a:r>
          </a:p>
          <a:p>
            <a:pPr lvl="3"/>
            <a:r>
              <a:rPr lang="en-US" dirty="0">
                <a:solidFill>
                  <a:schemeClr val="tx1"/>
                </a:solidFill>
                <a:latin typeface="+mj-lt"/>
                <a:cs typeface="Times New Roman" panose="02020603050405020304" pitchFamily="18" charset="0"/>
              </a:rPr>
              <a:t>Moderate Confidence</a:t>
            </a:r>
          </a:p>
        </p:txBody>
      </p:sp>
    </p:spTree>
    <p:extLst>
      <p:ext uri="{BB962C8B-B14F-4D97-AF65-F5344CB8AC3E}">
        <p14:creationId xmlns:p14="http://schemas.microsoft.com/office/powerpoint/2010/main" val="530327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8D281-1248-8B41-91C1-836EB304E446}"/>
              </a:ext>
            </a:extLst>
          </p:cNvPr>
          <p:cNvSpPr>
            <a:spLocks noGrp="1"/>
          </p:cNvSpPr>
          <p:nvPr>
            <p:ph type="title"/>
          </p:nvPr>
        </p:nvSpPr>
        <p:spPr/>
        <p:txBody>
          <a:bodyPr/>
          <a:lstStyle/>
          <a:p>
            <a:r>
              <a:rPr lang="en-US" dirty="0" smtClean="0">
                <a:cs typeface="Times New Roman" panose="02020603050405020304" pitchFamily="18" charset="0"/>
              </a:rPr>
              <a:t>Rheumatoid </a:t>
            </a:r>
            <a:r>
              <a:rPr lang="en-US" dirty="0">
                <a:cs typeface="Times New Roman" panose="02020603050405020304" pitchFamily="18" charset="0"/>
              </a:rPr>
              <a:t>Arthritis </a:t>
            </a:r>
            <a:r>
              <a:rPr lang="en-US" dirty="0" smtClean="0">
                <a:cs typeface="Times New Roman" panose="02020603050405020304" pitchFamily="18" charset="0"/>
              </a:rPr>
              <a:t>Cont.</a:t>
            </a:r>
            <a:endParaRPr lang="en-US"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02315C51-EBF9-1647-B750-54EAA1D62C59}"/>
              </a:ext>
            </a:extLst>
          </p:cNvPr>
          <p:cNvSpPr>
            <a:spLocks noGrp="1"/>
          </p:cNvSpPr>
          <p:nvPr>
            <p:ph sz="half" idx="1"/>
          </p:nvPr>
        </p:nvSpPr>
        <p:spPr/>
        <p:txBody>
          <a:bodyPr>
            <a:normAutofit fontScale="92500" lnSpcReduction="10000"/>
          </a:bodyPr>
          <a:lstStyle/>
          <a:p>
            <a:r>
              <a:rPr lang="en-US" dirty="0">
                <a:latin typeface="+mj-lt"/>
                <a:cs typeface="Times New Roman" panose="02020603050405020304" pitchFamily="18" charset="0"/>
              </a:rPr>
              <a:t>One of The Most Common Forms of Arthritis</a:t>
            </a:r>
          </a:p>
          <a:p>
            <a:r>
              <a:rPr lang="en-US" dirty="0">
                <a:latin typeface="+mj-lt"/>
                <a:cs typeface="Times New Roman" panose="02020603050405020304" pitchFamily="18" charset="0"/>
              </a:rPr>
              <a:t>Inflammatory Disease Affecting Joints</a:t>
            </a:r>
          </a:p>
          <a:p>
            <a:r>
              <a:rPr lang="en-US" dirty="0">
                <a:latin typeface="+mj-lt"/>
                <a:cs typeface="Times New Roman" panose="02020603050405020304" pitchFamily="18" charset="0"/>
              </a:rPr>
              <a:t>Most Common Joints Affected</a:t>
            </a:r>
          </a:p>
          <a:p>
            <a:pPr lvl="1"/>
            <a:r>
              <a:rPr lang="en-US" dirty="0">
                <a:latin typeface="+mj-lt"/>
                <a:cs typeface="Times New Roman" panose="02020603050405020304" pitchFamily="18" charset="0"/>
              </a:rPr>
              <a:t>Proximal Interphalangeal (PIP)</a:t>
            </a:r>
          </a:p>
          <a:p>
            <a:pPr lvl="1"/>
            <a:r>
              <a:rPr lang="en-US" dirty="0">
                <a:latin typeface="+mj-lt"/>
                <a:cs typeface="Times New Roman" panose="02020603050405020304" pitchFamily="18" charset="0"/>
              </a:rPr>
              <a:t>Metacarpophalangeal (MCP)</a:t>
            </a:r>
          </a:p>
          <a:p>
            <a:pPr lvl="1"/>
            <a:r>
              <a:rPr lang="en-US" dirty="0">
                <a:latin typeface="+mj-lt"/>
                <a:cs typeface="Times New Roman" panose="02020603050405020304" pitchFamily="18" charset="0"/>
              </a:rPr>
              <a:t>Wrists</a:t>
            </a:r>
          </a:p>
          <a:p>
            <a:pPr lvl="1"/>
            <a:r>
              <a:rPr lang="en-US" dirty="0">
                <a:latin typeface="+mj-lt"/>
                <a:cs typeface="Times New Roman" panose="02020603050405020304" pitchFamily="18" charset="0"/>
              </a:rPr>
              <a:t>Knees</a:t>
            </a:r>
          </a:p>
          <a:p>
            <a:pPr lvl="1"/>
            <a:r>
              <a:rPr lang="en-US" dirty="0">
                <a:latin typeface="+mj-lt"/>
                <a:cs typeface="Times New Roman" panose="02020603050405020304" pitchFamily="18" charset="0"/>
              </a:rPr>
              <a:t>Ankles</a:t>
            </a:r>
          </a:p>
          <a:p>
            <a:pPr lvl="1"/>
            <a:r>
              <a:rPr lang="en-US" dirty="0">
                <a:latin typeface="+mj-lt"/>
                <a:cs typeface="Times New Roman" panose="02020603050405020304" pitchFamily="18" charset="0"/>
              </a:rPr>
              <a:t>Toes</a:t>
            </a:r>
          </a:p>
        </p:txBody>
      </p:sp>
      <p:sp>
        <p:nvSpPr>
          <p:cNvPr id="4" name="Content Placeholder 3">
            <a:extLst>
              <a:ext uri="{FF2B5EF4-FFF2-40B4-BE49-F238E27FC236}">
                <a16:creationId xmlns:a16="http://schemas.microsoft.com/office/drawing/2014/main" id="{DA49F4CB-44C1-2746-9CE9-EEE1BAFDABB2}"/>
              </a:ext>
            </a:extLst>
          </p:cNvPr>
          <p:cNvSpPr>
            <a:spLocks noGrp="1"/>
          </p:cNvSpPr>
          <p:nvPr>
            <p:ph sz="half" idx="2"/>
          </p:nvPr>
        </p:nvSpPr>
        <p:spPr/>
        <p:txBody>
          <a:bodyPr>
            <a:normAutofit fontScale="92500" lnSpcReduction="10000"/>
          </a:bodyPr>
          <a:lstStyle/>
          <a:p>
            <a:r>
              <a:rPr lang="en-US" dirty="0">
                <a:latin typeface="+mj-lt"/>
                <a:cs typeface="Times New Roman" panose="02020603050405020304" pitchFamily="18" charset="0"/>
              </a:rPr>
              <a:t>Worldwide Prevalence 0.5-1%</a:t>
            </a:r>
          </a:p>
          <a:p>
            <a:r>
              <a:rPr lang="en-US" dirty="0">
                <a:latin typeface="+mj-lt"/>
                <a:cs typeface="Times New Roman" panose="02020603050405020304" pitchFamily="18" charset="0"/>
              </a:rPr>
              <a:t>US Prevalence 0.6% </a:t>
            </a:r>
            <a:endParaRPr lang="en-US" dirty="0" smtClean="0">
              <a:latin typeface="+mj-lt"/>
              <a:cs typeface="Times New Roman" panose="02020603050405020304" pitchFamily="18" charset="0"/>
            </a:endParaRPr>
          </a:p>
          <a:p>
            <a:r>
              <a:rPr lang="en-US" dirty="0" smtClean="0">
                <a:latin typeface="+mj-lt"/>
                <a:cs typeface="Times New Roman" panose="02020603050405020304" pitchFamily="18" charset="0"/>
              </a:rPr>
              <a:t>Onset </a:t>
            </a:r>
            <a:r>
              <a:rPr lang="en-US" dirty="0">
                <a:latin typeface="+mj-lt"/>
                <a:cs typeface="Times New Roman" panose="02020603050405020304" pitchFamily="18" charset="0"/>
              </a:rPr>
              <a:t>Occurs Between 30-60 Years of Age</a:t>
            </a:r>
          </a:p>
          <a:p>
            <a:r>
              <a:rPr lang="en-US" dirty="0">
                <a:latin typeface="+mj-lt"/>
                <a:cs typeface="Times New Roman" panose="02020603050405020304" pitchFamily="18" charset="0"/>
              </a:rPr>
              <a:t>Women Are 3 Times More Likely to Be Diagnosed</a:t>
            </a:r>
          </a:p>
          <a:p>
            <a:r>
              <a:rPr lang="en-US" dirty="0">
                <a:latin typeface="+mj-lt"/>
                <a:cs typeface="Times New Roman" panose="02020603050405020304" pitchFamily="18" charset="0"/>
              </a:rPr>
              <a:t>Severity Varies </a:t>
            </a:r>
          </a:p>
          <a:p>
            <a:r>
              <a:rPr lang="en-US" dirty="0">
                <a:latin typeface="+mj-lt"/>
                <a:cs typeface="Times New Roman" panose="02020603050405020304" pitchFamily="18" charset="0"/>
              </a:rPr>
              <a:t>20-70% of Patients Working at Time of Diagnosis Could No Longer Work 7-10 Years Later</a:t>
            </a:r>
          </a:p>
          <a:p>
            <a:endParaRPr lang="en-US" dirty="0"/>
          </a:p>
        </p:txBody>
      </p:sp>
      <p:sp>
        <p:nvSpPr>
          <p:cNvPr id="5" name="Slide Number Placeholder 4">
            <a:extLst>
              <a:ext uri="{FF2B5EF4-FFF2-40B4-BE49-F238E27FC236}">
                <a16:creationId xmlns:a16="http://schemas.microsoft.com/office/drawing/2014/main" id="{8B9356D0-42A2-964D-B361-1DD0EE44BDAF}"/>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4062552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322EE-1FB6-684B-A5C0-4E5EE44489C1}"/>
              </a:ext>
            </a:extLst>
          </p:cNvPr>
          <p:cNvSpPr>
            <a:spLocks noGrp="1"/>
          </p:cNvSpPr>
          <p:nvPr>
            <p:ph type="title"/>
          </p:nvPr>
        </p:nvSpPr>
        <p:spPr>
          <a:xfrm>
            <a:off x="1371599" y="685800"/>
            <a:ext cx="10340109" cy="1485900"/>
          </a:xfrm>
        </p:spPr>
        <p:txBody>
          <a:bodyPr/>
          <a:lstStyle/>
          <a:p>
            <a:r>
              <a:rPr lang="en-US" dirty="0" smtClean="0">
                <a:cs typeface="Times New Roman" panose="02020603050405020304" pitchFamily="18" charset="0"/>
              </a:rPr>
              <a:t>RA: Causes &amp; Symptoms</a:t>
            </a:r>
            <a:endParaRPr lang="en-US" dirty="0">
              <a:cs typeface="Times New Roman" panose="02020603050405020304" pitchFamily="18" charset="0"/>
            </a:endParaRPr>
          </a:p>
        </p:txBody>
      </p:sp>
      <p:sp>
        <p:nvSpPr>
          <p:cNvPr id="3" name="Text Placeholder 2">
            <a:extLst>
              <a:ext uri="{FF2B5EF4-FFF2-40B4-BE49-F238E27FC236}">
                <a16:creationId xmlns:a16="http://schemas.microsoft.com/office/drawing/2014/main" id="{CACC32E1-BCBB-9249-8936-A66F775DD352}"/>
              </a:ext>
            </a:extLst>
          </p:cNvPr>
          <p:cNvSpPr>
            <a:spLocks noGrp="1"/>
          </p:cNvSpPr>
          <p:nvPr>
            <p:ph type="body" idx="1"/>
          </p:nvPr>
        </p:nvSpPr>
        <p:spPr>
          <a:xfrm>
            <a:off x="1371600" y="1530252"/>
            <a:ext cx="4443984" cy="823912"/>
          </a:xfrm>
        </p:spPr>
        <p:txBody>
          <a:bodyPr/>
          <a:lstStyle/>
          <a:p>
            <a:r>
              <a:rPr lang="en-US" dirty="0">
                <a:latin typeface="+mj-lt"/>
                <a:cs typeface="Times New Roman" panose="02020603050405020304" pitchFamily="18" charset="0"/>
              </a:rPr>
              <a:t>Causes</a:t>
            </a:r>
          </a:p>
        </p:txBody>
      </p:sp>
      <p:sp>
        <p:nvSpPr>
          <p:cNvPr id="4" name="Content Placeholder 3">
            <a:extLst>
              <a:ext uri="{FF2B5EF4-FFF2-40B4-BE49-F238E27FC236}">
                <a16:creationId xmlns:a16="http://schemas.microsoft.com/office/drawing/2014/main" id="{C4E2FF2A-372F-3F4E-BF07-DD05CB263A9D}"/>
              </a:ext>
            </a:extLst>
          </p:cNvPr>
          <p:cNvSpPr>
            <a:spLocks noGrp="1"/>
          </p:cNvSpPr>
          <p:nvPr>
            <p:ph sz="half" idx="2"/>
          </p:nvPr>
        </p:nvSpPr>
        <p:spPr>
          <a:xfrm>
            <a:off x="1371600" y="2540001"/>
            <a:ext cx="4443984" cy="3327400"/>
          </a:xfrm>
        </p:spPr>
        <p:txBody>
          <a:bodyPr>
            <a:normAutofit/>
          </a:bodyPr>
          <a:lstStyle/>
          <a:p>
            <a:r>
              <a:rPr lang="en-US" sz="1700" dirty="0">
                <a:latin typeface="+mj-lt"/>
                <a:cs typeface="Times New Roman" panose="02020603050405020304" pitchFamily="18" charset="0"/>
              </a:rPr>
              <a:t>Single Root Cause Unknown</a:t>
            </a:r>
          </a:p>
          <a:p>
            <a:r>
              <a:rPr lang="en-US" sz="1700" dirty="0">
                <a:latin typeface="+mj-lt"/>
                <a:cs typeface="Times New Roman" panose="02020603050405020304" pitchFamily="18" charset="0"/>
              </a:rPr>
              <a:t>Factors Known to Trigger Onset</a:t>
            </a:r>
          </a:p>
          <a:p>
            <a:pPr lvl="1"/>
            <a:r>
              <a:rPr lang="en-US" sz="1700" dirty="0">
                <a:latin typeface="+mj-lt"/>
                <a:cs typeface="Times New Roman" panose="02020603050405020304" pitchFamily="18" charset="0"/>
              </a:rPr>
              <a:t>Environment</a:t>
            </a:r>
          </a:p>
          <a:p>
            <a:pPr lvl="1"/>
            <a:r>
              <a:rPr lang="en-US" sz="1700" dirty="0">
                <a:latin typeface="+mj-lt"/>
                <a:cs typeface="Times New Roman" panose="02020603050405020304" pitchFamily="18" charset="0"/>
              </a:rPr>
              <a:t>Hormones</a:t>
            </a:r>
          </a:p>
          <a:p>
            <a:pPr lvl="1"/>
            <a:r>
              <a:rPr lang="en-US" sz="1700" dirty="0">
                <a:latin typeface="+mj-lt"/>
                <a:cs typeface="Times New Roman" panose="02020603050405020304" pitchFamily="18" charset="0"/>
              </a:rPr>
              <a:t>Genetics</a:t>
            </a:r>
          </a:p>
          <a:p>
            <a:pPr lvl="1"/>
            <a:r>
              <a:rPr lang="en-US" sz="1700" dirty="0">
                <a:latin typeface="+mj-lt"/>
                <a:cs typeface="Times New Roman" panose="02020603050405020304" pitchFamily="18" charset="0"/>
              </a:rPr>
              <a:t>Physical Trauma</a:t>
            </a:r>
          </a:p>
          <a:p>
            <a:endParaRPr lang="en-US" dirty="0"/>
          </a:p>
        </p:txBody>
      </p:sp>
      <p:sp>
        <p:nvSpPr>
          <p:cNvPr id="5" name="Text Placeholder 4">
            <a:extLst>
              <a:ext uri="{FF2B5EF4-FFF2-40B4-BE49-F238E27FC236}">
                <a16:creationId xmlns:a16="http://schemas.microsoft.com/office/drawing/2014/main" id="{0EEE1409-3545-C343-8A28-F3D1990E84C1}"/>
              </a:ext>
            </a:extLst>
          </p:cNvPr>
          <p:cNvSpPr>
            <a:spLocks noGrp="1"/>
          </p:cNvSpPr>
          <p:nvPr>
            <p:ph type="body" sz="quarter" idx="3"/>
          </p:nvPr>
        </p:nvSpPr>
        <p:spPr>
          <a:xfrm>
            <a:off x="6525014" y="1530252"/>
            <a:ext cx="4443984" cy="823912"/>
          </a:xfrm>
        </p:spPr>
        <p:txBody>
          <a:bodyPr/>
          <a:lstStyle/>
          <a:p>
            <a:r>
              <a:rPr lang="en-US" dirty="0">
                <a:latin typeface="+mj-lt"/>
                <a:cs typeface="Times New Roman" panose="02020603050405020304" pitchFamily="18" charset="0"/>
              </a:rPr>
              <a:t>Symptoms</a:t>
            </a:r>
          </a:p>
        </p:txBody>
      </p:sp>
      <p:sp>
        <p:nvSpPr>
          <p:cNvPr id="6" name="Content Placeholder 5">
            <a:extLst>
              <a:ext uri="{FF2B5EF4-FFF2-40B4-BE49-F238E27FC236}">
                <a16:creationId xmlns:a16="http://schemas.microsoft.com/office/drawing/2014/main" id="{17A17EC8-423C-4F46-8446-7B535EB4C3CE}"/>
              </a:ext>
            </a:extLst>
          </p:cNvPr>
          <p:cNvSpPr>
            <a:spLocks noGrp="1"/>
          </p:cNvSpPr>
          <p:nvPr>
            <p:ph sz="quarter" idx="4"/>
          </p:nvPr>
        </p:nvSpPr>
        <p:spPr>
          <a:xfrm>
            <a:off x="6525014" y="2540001"/>
            <a:ext cx="4443984" cy="4095849"/>
          </a:xfrm>
        </p:spPr>
        <p:txBody>
          <a:bodyPr>
            <a:normAutofit fontScale="47500" lnSpcReduction="20000"/>
          </a:bodyPr>
          <a:lstStyle/>
          <a:p>
            <a:r>
              <a:rPr lang="en-US" sz="3600" dirty="0">
                <a:latin typeface="+mj-lt"/>
                <a:cs typeface="Times New Roman" panose="02020603050405020304" pitchFamily="18" charset="0"/>
              </a:rPr>
              <a:t>40% of Early RA Patients Have Inflammation in MCP and PIP Joints</a:t>
            </a:r>
          </a:p>
          <a:p>
            <a:r>
              <a:rPr lang="en-US" sz="3600" dirty="0">
                <a:latin typeface="+mj-lt"/>
                <a:cs typeface="Times New Roman" panose="02020603050405020304" pitchFamily="18" charset="0"/>
              </a:rPr>
              <a:t>Within 4 Months of Initial Swelling Hands and Wrists Are Affected</a:t>
            </a:r>
          </a:p>
          <a:p>
            <a:r>
              <a:rPr lang="en-US" sz="3600" dirty="0">
                <a:latin typeface="+mj-lt"/>
                <a:cs typeface="Times New Roman" panose="02020603050405020304" pitchFamily="18" charset="0"/>
              </a:rPr>
              <a:t>Long Standing Patients </a:t>
            </a:r>
          </a:p>
          <a:p>
            <a:pPr lvl="1"/>
            <a:r>
              <a:rPr lang="en-US" sz="3600" dirty="0">
                <a:latin typeface="+mj-lt"/>
                <a:cs typeface="Times New Roman" panose="02020603050405020304" pitchFamily="18" charset="0"/>
              </a:rPr>
              <a:t>Hand Affected 85%</a:t>
            </a:r>
          </a:p>
          <a:p>
            <a:pPr lvl="1"/>
            <a:r>
              <a:rPr lang="en-US" sz="3600" dirty="0">
                <a:latin typeface="+mj-lt"/>
                <a:cs typeface="Times New Roman" panose="02020603050405020304" pitchFamily="18" charset="0"/>
              </a:rPr>
              <a:t>Ulnar Deviation at MCP 45%</a:t>
            </a:r>
          </a:p>
          <a:p>
            <a:r>
              <a:rPr lang="en-US" sz="3600" dirty="0">
                <a:latin typeface="+mj-lt"/>
                <a:cs typeface="Times New Roman" panose="02020603050405020304" pitchFamily="18" charset="0"/>
              </a:rPr>
              <a:t>Other Symptoms</a:t>
            </a:r>
          </a:p>
          <a:p>
            <a:pPr lvl="1"/>
            <a:r>
              <a:rPr lang="en-US" sz="3600" dirty="0">
                <a:latin typeface="+mj-lt"/>
                <a:cs typeface="Times New Roman" panose="02020603050405020304" pitchFamily="18" charset="0"/>
              </a:rPr>
              <a:t>Pain</a:t>
            </a:r>
          </a:p>
          <a:p>
            <a:pPr lvl="1"/>
            <a:r>
              <a:rPr lang="en-US" sz="3600" dirty="0">
                <a:latin typeface="+mj-lt"/>
                <a:cs typeface="Times New Roman" panose="02020603050405020304" pitchFamily="18" charset="0"/>
              </a:rPr>
              <a:t>Stiffness</a:t>
            </a:r>
          </a:p>
          <a:p>
            <a:pPr lvl="1"/>
            <a:r>
              <a:rPr lang="en-US" sz="3600" dirty="0">
                <a:latin typeface="+mj-lt"/>
                <a:cs typeface="Times New Roman" panose="02020603050405020304" pitchFamily="18" charset="0"/>
              </a:rPr>
              <a:t>Tenderness</a:t>
            </a:r>
          </a:p>
          <a:p>
            <a:pPr lvl="1"/>
            <a:r>
              <a:rPr lang="en-US" sz="3600" dirty="0">
                <a:latin typeface="+mj-lt"/>
                <a:cs typeface="Times New Roman" panose="02020603050405020304" pitchFamily="18" charset="0"/>
              </a:rPr>
              <a:t>Deformed Joints</a:t>
            </a:r>
          </a:p>
          <a:p>
            <a:pPr lvl="1"/>
            <a:r>
              <a:rPr lang="en-US" sz="3600" dirty="0">
                <a:latin typeface="+mj-lt"/>
                <a:cs typeface="Times New Roman" panose="02020603050405020304" pitchFamily="18" charset="0"/>
              </a:rPr>
              <a:t>Carpal Tunnel Syndrome</a:t>
            </a:r>
          </a:p>
          <a:p>
            <a:pPr lvl="1"/>
            <a:r>
              <a:rPr lang="en-US" sz="3600" dirty="0">
                <a:latin typeface="+mj-lt"/>
                <a:cs typeface="Times New Roman" panose="02020603050405020304" pitchFamily="18" charset="0"/>
              </a:rPr>
              <a:t>Fatigue</a:t>
            </a:r>
          </a:p>
          <a:p>
            <a:endParaRPr lang="en-US" dirty="0">
              <a:latin typeface="Times New Roman" panose="02020603050405020304" pitchFamily="18" charset="0"/>
              <a:cs typeface="Times New Roman" panose="02020603050405020304" pitchFamily="18" charset="0"/>
            </a:endParaRPr>
          </a:p>
        </p:txBody>
      </p:sp>
      <p:sp>
        <p:nvSpPr>
          <p:cNvPr id="7" name="Slide Number Placeholder 6">
            <a:extLst>
              <a:ext uri="{FF2B5EF4-FFF2-40B4-BE49-F238E27FC236}">
                <a16:creationId xmlns:a16="http://schemas.microsoft.com/office/drawing/2014/main" id="{0E52C171-6109-254A-A4BC-A4E9E5D459D0}"/>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2319572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11C30-0DC4-0549-BB0A-DE1170B5DDB6}"/>
              </a:ext>
            </a:extLst>
          </p:cNvPr>
          <p:cNvSpPr>
            <a:spLocks noGrp="1"/>
          </p:cNvSpPr>
          <p:nvPr>
            <p:ph type="title"/>
          </p:nvPr>
        </p:nvSpPr>
        <p:spPr/>
        <p:txBody>
          <a:bodyPr>
            <a:normAutofit/>
          </a:bodyPr>
          <a:lstStyle/>
          <a:p>
            <a:r>
              <a:rPr lang="en-US" dirty="0" smtClean="0">
                <a:cs typeface="Times New Roman" panose="02020603050405020304" pitchFamily="18" charset="0"/>
              </a:rPr>
              <a:t>RA: Importance </a:t>
            </a:r>
            <a:r>
              <a:rPr lang="en-US" dirty="0">
                <a:cs typeface="Times New Roman" panose="02020603050405020304" pitchFamily="18" charset="0"/>
              </a:rPr>
              <a:t>of </a:t>
            </a:r>
            <a:r>
              <a:rPr lang="en-US" dirty="0" smtClean="0">
                <a:cs typeface="Times New Roman" panose="02020603050405020304" pitchFamily="18" charset="0"/>
              </a:rPr>
              <a:t>ROM and ADL</a:t>
            </a:r>
            <a:endParaRPr lang="en-US" dirty="0">
              <a:cs typeface="Times New Roman" panose="02020603050405020304" pitchFamily="18" charset="0"/>
            </a:endParaRPr>
          </a:p>
        </p:txBody>
      </p:sp>
      <p:sp>
        <p:nvSpPr>
          <p:cNvPr id="4" name="Text Placeholder 3">
            <a:extLst>
              <a:ext uri="{FF2B5EF4-FFF2-40B4-BE49-F238E27FC236}">
                <a16:creationId xmlns:a16="http://schemas.microsoft.com/office/drawing/2014/main" id="{FD8AB911-2585-9A43-91A2-5AC4299ACF0C}"/>
              </a:ext>
            </a:extLst>
          </p:cNvPr>
          <p:cNvSpPr>
            <a:spLocks noGrp="1"/>
          </p:cNvSpPr>
          <p:nvPr>
            <p:ph type="body" idx="1"/>
          </p:nvPr>
        </p:nvSpPr>
        <p:spPr>
          <a:xfrm>
            <a:off x="1371600" y="2171700"/>
            <a:ext cx="4443984" cy="823912"/>
          </a:xfrm>
        </p:spPr>
        <p:txBody>
          <a:bodyPr>
            <a:normAutofit/>
          </a:bodyPr>
          <a:lstStyle/>
          <a:p>
            <a:r>
              <a:rPr lang="en-US" dirty="0" smtClean="0">
                <a:latin typeface="+mj-lt"/>
                <a:cs typeface="Times New Roman" panose="02020603050405020304" pitchFamily="18" charset="0"/>
              </a:rPr>
              <a:t>Range of Motion (ROM)</a:t>
            </a:r>
            <a:endParaRPr lang="en-US" dirty="0">
              <a:latin typeface="+mj-lt"/>
              <a:cs typeface="Times New Roman" panose="02020603050405020304" pitchFamily="18" charset="0"/>
            </a:endParaRPr>
          </a:p>
        </p:txBody>
      </p:sp>
      <p:sp>
        <p:nvSpPr>
          <p:cNvPr id="5" name="Content Placeholder 4"/>
          <p:cNvSpPr>
            <a:spLocks noGrp="1"/>
          </p:cNvSpPr>
          <p:nvPr>
            <p:ph sz="half" idx="2"/>
          </p:nvPr>
        </p:nvSpPr>
        <p:spPr/>
        <p:txBody>
          <a:bodyPr>
            <a:normAutofit/>
          </a:bodyPr>
          <a:lstStyle/>
          <a:p>
            <a:pPr>
              <a:buFont typeface="Wingdings" panose="05000000000000000000" pitchFamily="2" charset="2"/>
              <a:buChar char="§"/>
            </a:pPr>
            <a:r>
              <a:rPr lang="en-US" dirty="0">
                <a:cs typeface="Times New Roman" panose="02020603050405020304" pitchFamily="18" charset="0"/>
              </a:rPr>
              <a:t>Prevent Decrease in Hand Function</a:t>
            </a:r>
          </a:p>
          <a:p>
            <a:pPr>
              <a:buFont typeface="Wingdings" panose="05000000000000000000" pitchFamily="2" charset="2"/>
              <a:buChar char="§"/>
            </a:pPr>
            <a:r>
              <a:rPr lang="en-US" dirty="0">
                <a:cs typeface="Times New Roman" panose="02020603050405020304" pitchFamily="18" charset="0"/>
              </a:rPr>
              <a:t>Directly Linked to Ability to Perform Activities of Daily Living</a:t>
            </a:r>
          </a:p>
        </p:txBody>
      </p:sp>
      <p:sp>
        <p:nvSpPr>
          <p:cNvPr id="6" name="Text Placeholder 5"/>
          <p:cNvSpPr>
            <a:spLocks noGrp="1"/>
          </p:cNvSpPr>
          <p:nvPr>
            <p:ph type="body" sz="quarter" idx="3"/>
          </p:nvPr>
        </p:nvSpPr>
        <p:spPr>
          <a:xfrm>
            <a:off x="6525014" y="2171700"/>
            <a:ext cx="5122041" cy="823912"/>
          </a:xfrm>
        </p:spPr>
        <p:txBody>
          <a:bodyPr/>
          <a:lstStyle/>
          <a:p>
            <a:r>
              <a:rPr lang="en-US" dirty="0" smtClean="0"/>
              <a:t>Activities of Daily Living (ADL)</a:t>
            </a:r>
            <a:endParaRPr lang="en-US" dirty="0"/>
          </a:p>
        </p:txBody>
      </p:sp>
      <p:sp>
        <p:nvSpPr>
          <p:cNvPr id="7" name="Content Placeholder 6"/>
          <p:cNvSpPr>
            <a:spLocks noGrp="1"/>
          </p:cNvSpPr>
          <p:nvPr>
            <p:ph sz="quarter" idx="4"/>
          </p:nvPr>
        </p:nvSpPr>
        <p:spPr>
          <a:xfrm>
            <a:off x="6525014" y="3305207"/>
            <a:ext cx="4443984" cy="3148179"/>
          </a:xfrm>
        </p:spPr>
        <p:txBody>
          <a:bodyPr>
            <a:normAutofit/>
          </a:bodyPr>
          <a:lstStyle/>
          <a:p>
            <a:r>
              <a:rPr lang="en-US" dirty="0" smtClean="0"/>
              <a:t>Ability to Live Independently</a:t>
            </a:r>
          </a:p>
          <a:p>
            <a:pPr lvl="1"/>
            <a:r>
              <a:rPr lang="en-US" dirty="0" smtClean="0"/>
              <a:t>Bathing</a:t>
            </a:r>
          </a:p>
          <a:p>
            <a:pPr lvl="1"/>
            <a:r>
              <a:rPr lang="en-US" dirty="0" smtClean="0"/>
              <a:t>Dressing</a:t>
            </a:r>
          </a:p>
          <a:p>
            <a:pPr lvl="1"/>
            <a:r>
              <a:rPr lang="en-US" dirty="0" smtClean="0"/>
              <a:t>Eating</a:t>
            </a:r>
          </a:p>
          <a:p>
            <a:pPr lvl="1"/>
            <a:r>
              <a:rPr lang="en-US" dirty="0" smtClean="0"/>
              <a:t>Sleeping</a:t>
            </a:r>
          </a:p>
          <a:p>
            <a:pPr lvl="1"/>
            <a:r>
              <a:rPr lang="en-US" dirty="0" smtClean="0"/>
              <a:t>Toileting</a:t>
            </a:r>
          </a:p>
          <a:p>
            <a:pPr lvl="1"/>
            <a:r>
              <a:rPr lang="en-US" dirty="0" smtClean="0"/>
              <a:t>Walking</a:t>
            </a:r>
          </a:p>
          <a:p>
            <a:pPr lvl="1"/>
            <a:r>
              <a:rPr lang="en-US" dirty="0" smtClean="0"/>
              <a:t>Moving About</a:t>
            </a:r>
          </a:p>
        </p:txBody>
      </p:sp>
      <p:sp>
        <p:nvSpPr>
          <p:cNvPr id="3" name="Slide Number Placeholder 2">
            <a:extLst>
              <a:ext uri="{FF2B5EF4-FFF2-40B4-BE49-F238E27FC236}">
                <a16:creationId xmlns:a16="http://schemas.microsoft.com/office/drawing/2014/main" id="{D13EA0A2-52C0-F34F-B60A-C0E48FE469C3}"/>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2283525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F5C45-DD24-0042-9DEE-EF7989076760}"/>
              </a:ext>
            </a:extLst>
          </p:cNvPr>
          <p:cNvSpPr>
            <a:spLocks noGrp="1"/>
          </p:cNvSpPr>
          <p:nvPr>
            <p:ph type="title"/>
          </p:nvPr>
        </p:nvSpPr>
        <p:spPr>
          <a:xfrm>
            <a:off x="1371600" y="685800"/>
            <a:ext cx="10653252" cy="1485900"/>
          </a:xfrm>
        </p:spPr>
        <p:txBody>
          <a:bodyPr/>
          <a:lstStyle/>
          <a:p>
            <a:r>
              <a:rPr lang="en-US" dirty="0" smtClean="0">
                <a:cs typeface="Times New Roman" panose="02020603050405020304" pitchFamily="18" charset="0"/>
              </a:rPr>
              <a:t>RA: </a:t>
            </a:r>
            <a:r>
              <a:rPr lang="en-US" dirty="0">
                <a:cs typeface="Times New Roman" panose="02020603050405020304" pitchFamily="18" charset="0"/>
              </a:rPr>
              <a:t>Traditional Interventions</a:t>
            </a:r>
          </a:p>
        </p:txBody>
      </p:sp>
      <p:sp>
        <p:nvSpPr>
          <p:cNvPr id="3" name="Content Placeholder 2">
            <a:extLst>
              <a:ext uri="{FF2B5EF4-FFF2-40B4-BE49-F238E27FC236}">
                <a16:creationId xmlns:a16="http://schemas.microsoft.com/office/drawing/2014/main" id="{8ED38CEF-0299-E94F-94D0-877DDBBC6BA8}"/>
              </a:ext>
            </a:extLst>
          </p:cNvPr>
          <p:cNvSpPr>
            <a:spLocks noGrp="1"/>
          </p:cNvSpPr>
          <p:nvPr>
            <p:ph sz="half" idx="1"/>
          </p:nvPr>
        </p:nvSpPr>
        <p:spPr/>
        <p:txBody>
          <a:bodyPr>
            <a:normAutofit fontScale="92500" lnSpcReduction="10000"/>
          </a:bodyPr>
          <a:lstStyle/>
          <a:p>
            <a:r>
              <a:rPr lang="en-US" dirty="0">
                <a:latin typeface="+mj-lt"/>
                <a:cs typeface="Times New Roman" panose="02020603050405020304" pitchFamily="18" charset="0"/>
              </a:rPr>
              <a:t>Pharmaceuticals</a:t>
            </a:r>
          </a:p>
          <a:p>
            <a:pPr lvl="1"/>
            <a:r>
              <a:rPr lang="en-US" dirty="0">
                <a:latin typeface="+mj-lt"/>
                <a:cs typeface="Times New Roman" panose="02020603050405020304" pitchFamily="18" charset="0"/>
              </a:rPr>
              <a:t>Disease-Modifying </a:t>
            </a:r>
            <a:r>
              <a:rPr lang="en-US" dirty="0" err="1">
                <a:latin typeface="+mj-lt"/>
                <a:cs typeface="Times New Roman" panose="02020603050405020304" pitchFamily="18" charset="0"/>
              </a:rPr>
              <a:t>Antirheumatic</a:t>
            </a:r>
            <a:r>
              <a:rPr lang="en-US" dirty="0">
                <a:latin typeface="+mj-lt"/>
                <a:cs typeface="Times New Roman" panose="02020603050405020304" pitchFamily="18" charset="0"/>
              </a:rPr>
              <a:t> Drugs (DMARDs)</a:t>
            </a:r>
          </a:p>
          <a:p>
            <a:pPr lvl="1"/>
            <a:r>
              <a:rPr lang="en-US" dirty="0">
                <a:latin typeface="+mj-lt"/>
                <a:cs typeface="Times New Roman" panose="02020603050405020304" pitchFamily="18" charset="0"/>
              </a:rPr>
              <a:t>Corticosteroids</a:t>
            </a:r>
          </a:p>
          <a:p>
            <a:pPr lvl="1"/>
            <a:r>
              <a:rPr lang="en-US" dirty="0">
                <a:latin typeface="+mj-lt"/>
                <a:cs typeface="Times New Roman" panose="02020603050405020304" pitchFamily="18" charset="0"/>
              </a:rPr>
              <a:t>Nonsteroidal Anti-Inflammatory Drugs (NSAIDs)</a:t>
            </a:r>
          </a:p>
          <a:p>
            <a:r>
              <a:rPr lang="en-US" dirty="0">
                <a:latin typeface="+mj-lt"/>
                <a:cs typeface="Times New Roman" panose="02020603050405020304" pitchFamily="18" charset="0"/>
              </a:rPr>
              <a:t>Exercises</a:t>
            </a:r>
          </a:p>
          <a:p>
            <a:r>
              <a:rPr lang="en-US" dirty="0">
                <a:latin typeface="+mj-lt"/>
                <a:cs typeface="Times New Roman" panose="02020603050405020304" pitchFamily="18" charset="0"/>
              </a:rPr>
              <a:t>Assistive Technology</a:t>
            </a:r>
          </a:p>
          <a:p>
            <a:r>
              <a:rPr lang="en-US" dirty="0">
                <a:latin typeface="+mj-lt"/>
                <a:cs typeface="Times New Roman" panose="02020603050405020304" pitchFamily="18" charset="0"/>
              </a:rPr>
              <a:t>Physical and Occupational Therapy</a:t>
            </a:r>
          </a:p>
          <a:p>
            <a:r>
              <a:rPr lang="en-US" dirty="0">
                <a:latin typeface="+mj-lt"/>
                <a:cs typeface="Times New Roman" panose="02020603050405020304" pitchFamily="18" charset="0"/>
              </a:rPr>
              <a:t>Dieting</a:t>
            </a:r>
          </a:p>
        </p:txBody>
      </p:sp>
      <p:sp>
        <p:nvSpPr>
          <p:cNvPr id="4" name="Content Placeholder 3">
            <a:extLst>
              <a:ext uri="{FF2B5EF4-FFF2-40B4-BE49-F238E27FC236}">
                <a16:creationId xmlns:a16="http://schemas.microsoft.com/office/drawing/2014/main" id="{96CC7118-A203-BA4C-A346-65DDA3AF599A}"/>
              </a:ext>
            </a:extLst>
          </p:cNvPr>
          <p:cNvSpPr>
            <a:spLocks noGrp="1"/>
          </p:cNvSpPr>
          <p:nvPr>
            <p:ph sz="half" idx="2"/>
          </p:nvPr>
        </p:nvSpPr>
        <p:spPr/>
        <p:txBody>
          <a:bodyPr>
            <a:normAutofit fontScale="92500" lnSpcReduction="10000"/>
          </a:bodyPr>
          <a:lstStyle/>
          <a:p>
            <a:r>
              <a:rPr lang="en-US" dirty="0">
                <a:latin typeface="+mj-lt"/>
                <a:cs typeface="Times New Roman" panose="02020603050405020304" pitchFamily="18" charset="0"/>
              </a:rPr>
              <a:t>Copper</a:t>
            </a:r>
          </a:p>
          <a:p>
            <a:pPr lvl="1"/>
            <a:r>
              <a:rPr lang="en-US" dirty="0">
                <a:latin typeface="+mj-lt"/>
                <a:cs typeface="Times New Roman" panose="02020603050405020304" pitchFamily="18" charset="0"/>
              </a:rPr>
              <a:t>Intravenously</a:t>
            </a:r>
          </a:p>
          <a:p>
            <a:pPr lvl="1"/>
            <a:r>
              <a:rPr lang="en-US" dirty="0">
                <a:latin typeface="+mj-lt"/>
                <a:cs typeface="Times New Roman" panose="02020603050405020304" pitchFamily="18" charset="0"/>
              </a:rPr>
              <a:t>Manufactured into Clothes, Jewelry, Orthoses</a:t>
            </a:r>
          </a:p>
          <a:p>
            <a:r>
              <a:rPr lang="en-US" dirty="0">
                <a:latin typeface="+mj-lt"/>
                <a:cs typeface="Times New Roman" panose="02020603050405020304" pitchFamily="18" charset="0"/>
              </a:rPr>
              <a:t>Surgical Intervention</a:t>
            </a:r>
          </a:p>
          <a:p>
            <a:pPr lvl="1"/>
            <a:r>
              <a:rPr lang="en-US" dirty="0">
                <a:latin typeface="+mj-lt"/>
                <a:cs typeface="Times New Roman" panose="02020603050405020304" pitchFamily="18" charset="0"/>
              </a:rPr>
              <a:t>Arthroplasty</a:t>
            </a:r>
          </a:p>
          <a:p>
            <a:pPr lvl="1"/>
            <a:r>
              <a:rPr lang="en-US" dirty="0">
                <a:latin typeface="+mj-lt"/>
                <a:cs typeface="Times New Roman" panose="02020603050405020304" pitchFamily="18" charset="0"/>
              </a:rPr>
              <a:t>Joint Replacement</a:t>
            </a:r>
          </a:p>
          <a:p>
            <a:pPr lvl="1"/>
            <a:r>
              <a:rPr lang="en-US" dirty="0">
                <a:latin typeface="+mj-lt"/>
                <a:cs typeface="Times New Roman" panose="02020603050405020304" pitchFamily="18" charset="0"/>
              </a:rPr>
              <a:t>21% of Patients in US Receive Surgical Interventions</a:t>
            </a:r>
          </a:p>
        </p:txBody>
      </p:sp>
      <p:sp>
        <p:nvSpPr>
          <p:cNvPr id="5" name="Slide Number Placeholder 4">
            <a:extLst>
              <a:ext uri="{FF2B5EF4-FFF2-40B4-BE49-F238E27FC236}">
                <a16:creationId xmlns:a16="http://schemas.microsoft.com/office/drawing/2014/main" id="{D09C7D11-F25D-204D-886A-7EDCFE377F47}"/>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2832966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606BA-465E-0C48-AEC3-3E87E42F9BD1}"/>
              </a:ext>
            </a:extLst>
          </p:cNvPr>
          <p:cNvSpPr>
            <a:spLocks noGrp="1"/>
          </p:cNvSpPr>
          <p:nvPr>
            <p:ph type="title"/>
          </p:nvPr>
        </p:nvSpPr>
        <p:spPr/>
        <p:txBody>
          <a:bodyPr/>
          <a:lstStyle/>
          <a:p>
            <a:r>
              <a:rPr lang="en-US" dirty="0" smtClean="0">
                <a:cs typeface="Times New Roman" panose="02020603050405020304" pitchFamily="18" charset="0"/>
              </a:rPr>
              <a:t>RA: </a:t>
            </a:r>
            <a:r>
              <a:rPr lang="en-US" dirty="0">
                <a:cs typeface="Times New Roman" panose="02020603050405020304" pitchFamily="18" charset="0"/>
              </a:rPr>
              <a:t>Static </a:t>
            </a:r>
            <a:r>
              <a:rPr lang="en-US" dirty="0" smtClean="0">
                <a:cs typeface="Times New Roman" panose="02020603050405020304" pitchFamily="18" charset="0"/>
              </a:rPr>
              <a:t>&amp; Dynamic Orthoses</a:t>
            </a:r>
            <a:endParaRPr lang="en-US"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08EB665C-0481-E649-97CA-2FF4735F384F}"/>
              </a:ext>
            </a:extLst>
          </p:cNvPr>
          <p:cNvSpPr>
            <a:spLocks noGrp="1"/>
          </p:cNvSpPr>
          <p:nvPr>
            <p:ph type="body" idx="1"/>
          </p:nvPr>
        </p:nvSpPr>
        <p:spPr>
          <a:xfrm>
            <a:off x="1371600" y="1868741"/>
            <a:ext cx="4443984" cy="823912"/>
          </a:xfrm>
        </p:spPr>
        <p:txBody>
          <a:bodyPr>
            <a:normAutofit/>
          </a:bodyPr>
          <a:lstStyle/>
          <a:p>
            <a:r>
              <a:rPr lang="en-US" dirty="0" smtClean="0">
                <a:latin typeface="+mj-lt"/>
                <a:cs typeface="Times New Roman" panose="02020603050405020304" pitchFamily="18" charset="0"/>
              </a:rPr>
              <a:t>Static Orthoses</a:t>
            </a:r>
            <a:endParaRPr lang="en-US" dirty="0">
              <a:latin typeface="+mj-lt"/>
              <a:cs typeface="Times New Roman" panose="02020603050405020304" pitchFamily="18" charset="0"/>
            </a:endParaRPr>
          </a:p>
        </p:txBody>
      </p:sp>
      <p:sp>
        <p:nvSpPr>
          <p:cNvPr id="5" name="Text Placeholder 4"/>
          <p:cNvSpPr>
            <a:spLocks noGrp="1"/>
          </p:cNvSpPr>
          <p:nvPr>
            <p:ph type="body" sz="quarter" idx="3"/>
          </p:nvPr>
        </p:nvSpPr>
        <p:spPr>
          <a:xfrm>
            <a:off x="6489296" y="1868741"/>
            <a:ext cx="4443984" cy="823912"/>
          </a:xfrm>
        </p:spPr>
        <p:txBody>
          <a:bodyPr/>
          <a:lstStyle/>
          <a:p>
            <a:r>
              <a:rPr lang="en-US" dirty="0" smtClean="0"/>
              <a:t>Dynamic Orthoses</a:t>
            </a:r>
            <a:endParaRPr lang="en-US" dirty="0"/>
          </a:p>
        </p:txBody>
      </p:sp>
      <p:sp>
        <p:nvSpPr>
          <p:cNvPr id="4" name="Slide Number Placeholder 3">
            <a:extLst>
              <a:ext uri="{FF2B5EF4-FFF2-40B4-BE49-F238E27FC236}">
                <a16:creationId xmlns:a16="http://schemas.microsoft.com/office/drawing/2014/main" id="{9889C772-9B20-3C4C-B729-20648510D609}"/>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9" name="Content Placeholder 8"/>
          <p:cNvSpPr>
            <a:spLocks noGrp="1"/>
          </p:cNvSpPr>
          <p:nvPr>
            <p:ph sz="half" idx="2"/>
          </p:nvPr>
        </p:nvSpPr>
        <p:spPr>
          <a:xfrm>
            <a:off x="1371600" y="2692653"/>
            <a:ext cx="4443984" cy="3855631"/>
          </a:xfrm>
        </p:spPr>
        <p:txBody>
          <a:bodyPr>
            <a:normAutofit fontScale="92500" lnSpcReduction="10000"/>
          </a:bodyPr>
          <a:lstStyle/>
          <a:p>
            <a:r>
              <a:rPr lang="en-US" dirty="0">
                <a:cs typeface="Times New Roman" panose="02020603050405020304" pitchFamily="18" charset="0"/>
              </a:rPr>
              <a:t>Static Resting Splints</a:t>
            </a:r>
          </a:p>
          <a:p>
            <a:pPr lvl="1"/>
            <a:r>
              <a:rPr lang="en-US" dirty="0">
                <a:cs typeface="Times New Roman" panose="02020603050405020304" pitchFamily="18" charset="0"/>
              </a:rPr>
              <a:t>Used Since Early 1900s </a:t>
            </a:r>
          </a:p>
          <a:p>
            <a:r>
              <a:rPr lang="en-US" dirty="0">
                <a:cs typeface="Times New Roman" panose="02020603050405020304" pitchFamily="18" charset="0"/>
              </a:rPr>
              <a:t>Metacarpal Joints in Slight Flexion for Ideal Anatomical Position</a:t>
            </a:r>
          </a:p>
          <a:p>
            <a:pPr lvl="1"/>
            <a:r>
              <a:rPr lang="en-US" dirty="0">
                <a:cs typeface="Times New Roman" panose="02020603050405020304" pitchFamily="18" charset="0"/>
              </a:rPr>
              <a:t>Reduce Swelling</a:t>
            </a:r>
          </a:p>
          <a:p>
            <a:pPr lvl="1"/>
            <a:r>
              <a:rPr lang="en-US" dirty="0">
                <a:cs typeface="Times New Roman" panose="02020603050405020304" pitchFamily="18" charset="0"/>
              </a:rPr>
              <a:t>Improve Hand Function</a:t>
            </a:r>
          </a:p>
          <a:p>
            <a:pPr lvl="1"/>
            <a:r>
              <a:rPr lang="en-US" dirty="0">
                <a:cs typeface="Times New Roman" panose="02020603050405020304" pitchFamily="18" charset="0"/>
              </a:rPr>
              <a:t>Prevent Deformity</a:t>
            </a:r>
          </a:p>
          <a:p>
            <a:pPr lvl="1"/>
            <a:r>
              <a:rPr lang="en-US" dirty="0">
                <a:cs typeface="Times New Roman" panose="02020603050405020304" pitchFamily="18" charset="0"/>
              </a:rPr>
              <a:t>Decrease Morning Stiffness Duration</a:t>
            </a:r>
          </a:p>
          <a:p>
            <a:r>
              <a:rPr lang="en-US" dirty="0">
                <a:cs typeface="Times New Roman" panose="02020603050405020304" pitchFamily="18" charset="0"/>
              </a:rPr>
              <a:t>Recent Study Found No Significant Change in Grip Strength When Used For 1 Year</a:t>
            </a:r>
          </a:p>
        </p:txBody>
      </p:sp>
      <p:sp>
        <p:nvSpPr>
          <p:cNvPr id="10" name="Content Placeholder 2">
            <a:extLst>
              <a:ext uri="{FF2B5EF4-FFF2-40B4-BE49-F238E27FC236}">
                <a16:creationId xmlns:a16="http://schemas.microsoft.com/office/drawing/2014/main" id="{FBC1C2B0-2FE9-2048-A951-77F456965E46}"/>
              </a:ext>
            </a:extLst>
          </p:cNvPr>
          <p:cNvSpPr>
            <a:spLocks noGrp="1"/>
          </p:cNvSpPr>
          <p:nvPr>
            <p:ph sz="quarter" idx="4"/>
          </p:nvPr>
        </p:nvSpPr>
        <p:spPr>
          <a:xfrm>
            <a:off x="6525014" y="2692653"/>
            <a:ext cx="4443984" cy="3760733"/>
          </a:xfrm>
        </p:spPr>
        <p:txBody>
          <a:bodyPr>
            <a:normAutofit/>
          </a:bodyPr>
          <a:lstStyle/>
          <a:p>
            <a:r>
              <a:rPr lang="en-US" sz="1900" dirty="0">
                <a:latin typeface="+mj-lt"/>
                <a:cs typeface="Times New Roman" panose="02020603050405020304" pitchFamily="18" charset="0"/>
              </a:rPr>
              <a:t>Maintain Proper Anatomical Position Without Loosing ROM</a:t>
            </a:r>
          </a:p>
          <a:p>
            <a:r>
              <a:rPr lang="en-US" sz="1900" dirty="0">
                <a:latin typeface="+mj-lt"/>
                <a:cs typeface="Times New Roman" panose="02020603050405020304" pitchFamily="18" charset="0"/>
              </a:rPr>
              <a:t>Used Since Early 1900’s</a:t>
            </a:r>
          </a:p>
          <a:p>
            <a:r>
              <a:rPr lang="en-US" sz="1900" dirty="0">
                <a:latin typeface="+mj-lt"/>
                <a:cs typeface="Times New Roman" panose="02020603050405020304" pitchFamily="18" charset="0"/>
              </a:rPr>
              <a:t>Used to Assist Grasp</a:t>
            </a:r>
          </a:p>
          <a:p>
            <a:pPr lvl="1"/>
            <a:r>
              <a:rPr lang="en-US" sz="1900" dirty="0">
                <a:latin typeface="+mj-lt"/>
                <a:cs typeface="Times New Roman" panose="02020603050405020304" pitchFamily="18" charset="0"/>
              </a:rPr>
              <a:t>More Commonly Used for Stroke Patients</a:t>
            </a:r>
          </a:p>
          <a:p>
            <a:r>
              <a:rPr lang="en-US" sz="1900" dirty="0">
                <a:latin typeface="+mj-lt"/>
                <a:cs typeface="Times New Roman" panose="02020603050405020304" pitchFamily="18" charset="0"/>
              </a:rPr>
              <a:t>Aids in Motion Stability</a:t>
            </a:r>
          </a:p>
          <a:p>
            <a:pPr lvl="1"/>
            <a:r>
              <a:rPr lang="en-US" sz="1900" dirty="0">
                <a:latin typeface="+mj-lt"/>
                <a:cs typeface="Times New Roman" panose="02020603050405020304" pitchFamily="18" charset="0"/>
              </a:rPr>
              <a:t>Patient Begins Motion</a:t>
            </a:r>
          </a:p>
        </p:txBody>
      </p:sp>
    </p:spTree>
    <p:extLst>
      <p:ext uri="{BB962C8B-B14F-4D97-AF65-F5344CB8AC3E}">
        <p14:creationId xmlns:p14="http://schemas.microsoft.com/office/powerpoint/2010/main" val="3060833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CCE7A-B798-2846-AE04-2FCA90C05655}"/>
              </a:ext>
            </a:extLst>
          </p:cNvPr>
          <p:cNvSpPr>
            <a:spLocks noGrp="1"/>
          </p:cNvSpPr>
          <p:nvPr>
            <p:ph type="title"/>
          </p:nvPr>
        </p:nvSpPr>
        <p:spPr/>
        <p:txBody>
          <a:bodyPr/>
          <a:lstStyle/>
          <a:p>
            <a:r>
              <a:rPr lang="en-US" dirty="0" smtClean="0">
                <a:cs typeface="Times New Roman" panose="02020603050405020304" pitchFamily="18" charset="0"/>
              </a:rPr>
              <a:t>RA: Powered Orthoses &amp; Thermal Therapy Gloves</a:t>
            </a:r>
            <a:endParaRPr lang="en-US"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9A1F99CA-F7CF-BA44-B7C3-2C3AB95F7649}"/>
              </a:ext>
            </a:extLst>
          </p:cNvPr>
          <p:cNvSpPr>
            <a:spLocks noGrp="1"/>
          </p:cNvSpPr>
          <p:nvPr>
            <p:ph type="body" idx="1"/>
          </p:nvPr>
        </p:nvSpPr>
        <p:spPr>
          <a:xfrm>
            <a:off x="1371600" y="1928908"/>
            <a:ext cx="4443984" cy="823912"/>
          </a:xfrm>
        </p:spPr>
        <p:txBody>
          <a:bodyPr>
            <a:normAutofit/>
          </a:bodyPr>
          <a:lstStyle/>
          <a:p>
            <a:r>
              <a:rPr lang="en-US" dirty="0" smtClean="0">
                <a:latin typeface="+mj-lt"/>
                <a:cs typeface="Times New Roman" panose="02020603050405020304" pitchFamily="18" charset="0"/>
              </a:rPr>
              <a:t>Powered Orthoses</a:t>
            </a:r>
            <a:endParaRPr lang="en-US" dirty="0">
              <a:latin typeface="+mj-lt"/>
              <a:cs typeface="Times New Roman" panose="02020603050405020304" pitchFamily="18" charset="0"/>
            </a:endParaRPr>
          </a:p>
        </p:txBody>
      </p:sp>
      <p:sp>
        <p:nvSpPr>
          <p:cNvPr id="8" name="Content Placeholder 7"/>
          <p:cNvSpPr>
            <a:spLocks noGrp="1"/>
          </p:cNvSpPr>
          <p:nvPr>
            <p:ph sz="half" idx="2"/>
          </p:nvPr>
        </p:nvSpPr>
        <p:spPr>
          <a:xfrm>
            <a:off x="1371600" y="2752820"/>
            <a:ext cx="4443984" cy="3700565"/>
          </a:xfrm>
        </p:spPr>
        <p:txBody>
          <a:bodyPr>
            <a:normAutofit fontScale="92500" lnSpcReduction="10000"/>
          </a:bodyPr>
          <a:lstStyle/>
          <a:p>
            <a:r>
              <a:rPr lang="en-US" dirty="0">
                <a:cs typeface="Times New Roman" panose="02020603050405020304" pitchFamily="18" charset="0"/>
              </a:rPr>
              <a:t>Used Since 1940’s </a:t>
            </a:r>
          </a:p>
          <a:p>
            <a:pPr lvl="1"/>
            <a:r>
              <a:rPr lang="en-US" sz="1800" dirty="0">
                <a:cs typeface="Times New Roman" panose="02020603050405020304" pitchFamily="18" charset="0"/>
              </a:rPr>
              <a:t>Invented with Prosthetics</a:t>
            </a:r>
          </a:p>
          <a:p>
            <a:r>
              <a:rPr lang="en-US" dirty="0">
                <a:cs typeface="Times New Roman" panose="02020603050405020304" pitchFamily="18" charset="0"/>
              </a:rPr>
              <a:t>Aid Those Who Cannot Perform Simple Hand Functions</a:t>
            </a:r>
          </a:p>
          <a:p>
            <a:r>
              <a:rPr lang="en-US" dirty="0">
                <a:cs typeface="Times New Roman" panose="02020603050405020304" pitchFamily="18" charset="0"/>
              </a:rPr>
              <a:t>Support Movement of Multiple Joints</a:t>
            </a:r>
          </a:p>
          <a:p>
            <a:r>
              <a:rPr lang="en-US" dirty="0">
                <a:cs typeface="Times New Roman" panose="02020603050405020304" pitchFamily="18" charset="0"/>
              </a:rPr>
              <a:t>Few Devices That Allow for Wide ROM</a:t>
            </a:r>
          </a:p>
          <a:p>
            <a:r>
              <a:rPr lang="en-US" dirty="0">
                <a:cs typeface="Times New Roman" panose="02020603050405020304" pitchFamily="18" charset="0"/>
              </a:rPr>
              <a:t>Drawbacks</a:t>
            </a:r>
          </a:p>
          <a:p>
            <a:pPr lvl="1"/>
            <a:r>
              <a:rPr lang="en-US" sz="1800" dirty="0">
                <a:cs typeface="Times New Roman" panose="02020603050405020304" pitchFamily="18" charset="0"/>
              </a:rPr>
              <a:t>Cost</a:t>
            </a:r>
          </a:p>
          <a:p>
            <a:pPr lvl="1"/>
            <a:r>
              <a:rPr lang="en-US" sz="1800" dirty="0">
                <a:cs typeface="Times New Roman" panose="02020603050405020304" pitchFamily="18" charset="0"/>
              </a:rPr>
              <a:t>Weight</a:t>
            </a:r>
          </a:p>
          <a:p>
            <a:pPr lvl="1"/>
            <a:r>
              <a:rPr lang="en-US" sz="1800" dirty="0">
                <a:cs typeface="Times New Roman" panose="02020603050405020304" pitchFamily="18" charset="0"/>
              </a:rPr>
              <a:t>Portability</a:t>
            </a:r>
          </a:p>
          <a:p>
            <a:pPr lvl="1"/>
            <a:r>
              <a:rPr lang="en-US" sz="1800" dirty="0">
                <a:cs typeface="Times New Roman" panose="02020603050405020304" pitchFamily="18" charset="0"/>
              </a:rPr>
              <a:t>Battery Life</a:t>
            </a:r>
          </a:p>
        </p:txBody>
      </p:sp>
      <p:sp>
        <p:nvSpPr>
          <p:cNvPr id="9" name="Text Placeholder 8"/>
          <p:cNvSpPr>
            <a:spLocks noGrp="1"/>
          </p:cNvSpPr>
          <p:nvPr>
            <p:ph type="body" sz="quarter" idx="3"/>
          </p:nvPr>
        </p:nvSpPr>
        <p:spPr>
          <a:xfrm>
            <a:off x="6525014" y="1928908"/>
            <a:ext cx="4443984" cy="823912"/>
          </a:xfrm>
        </p:spPr>
        <p:txBody>
          <a:bodyPr/>
          <a:lstStyle/>
          <a:p>
            <a:r>
              <a:rPr lang="en-US" dirty="0" smtClean="0"/>
              <a:t>Thermal Therapy Gloves</a:t>
            </a:r>
            <a:endParaRPr lang="en-US" dirty="0"/>
          </a:p>
        </p:txBody>
      </p:sp>
      <p:sp>
        <p:nvSpPr>
          <p:cNvPr id="10" name="Content Placeholder 9"/>
          <p:cNvSpPr>
            <a:spLocks noGrp="1"/>
          </p:cNvSpPr>
          <p:nvPr>
            <p:ph sz="quarter" idx="4"/>
          </p:nvPr>
        </p:nvSpPr>
        <p:spPr>
          <a:xfrm>
            <a:off x="6525014" y="2752821"/>
            <a:ext cx="4443984" cy="3114580"/>
          </a:xfrm>
        </p:spPr>
        <p:txBody>
          <a:bodyPr>
            <a:normAutofit/>
          </a:bodyPr>
          <a:lstStyle/>
          <a:p>
            <a:r>
              <a:rPr lang="en-US" sz="1900" dirty="0">
                <a:cs typeface="Times New Roman" panose="02020603050405020304" pitchFamily="18" charset="0"/>
              </a:rPr>
              <a:t>Recommended by Occupational Therapists</a:t>
            </a:r>
          </a:p>
          <a:p>
            <a:r>
              <a:rPr lang="en-US" sz="1900" dirty="0">
                <a:cs typeface="Times New Roman" panose="02020603050405020304" pitchFamily="18" charset="0"/>
              </a:rPr>
              <a:t>Used Since 1970’s</a:t>
            </a:r>
          </a:p>
          <a:p>
            <a:r>
              <a:rPr lang="en-US" sz="1900" dirty="0">
                <a:cs typeface="Times New Roman" panose="02020603050405020304" pitchFamily="18" charset="0"/>
              </a:rPr>
              <a:t>Decrease Pain</a:t>
            </a:r>
          </a:p>
          <a:p>
            <a:r>
              <a:rPr lang="en-US" sz="1900" dirty="0">
                <a:cs typeface="Times New Roman" panose="02020603050405020304" pitchFamily="18" charset="0"/>
              </a:rPr>
              <a:t>Alleviate Joint Stress</a:t>
            </a:r>
          </a:p>
          <a:p>
            <a:r>
              <a:rPr lang="en-US" sz="1900" dirty="0">
                <a:cs typeface="Times New Roman" panose="02020603050405020304" pitchFamily="18" charset="0"/>
              </a:rPr>
              <a:t>Less Bulky to Allow for More ROM</a:t>
            </a:r>
          </a:p>
          <a:p>
            <a:r>
              <a:rPr lang="en-US" sz="1900" dirty="0">
                <a:cs typeface="Times New Roman" panose="02020603050405020304" pitchFamily="18" charset="0"/>
              </a:rPr>
              <a:t>Few Studies Looking at Effectiveness</a:t>
            </a:r>
          </a:p>
        </p:txBody>
      </p:sp>
      <p:sp>
        <p:nvSpPr>
          <p:cNvPr id="4" name="Slide Number Placeholder 3">
            <a:extLst>
              <a:ext uri="{FF2B5EF4-FFF2-40B4-BE49-F238E27FC236}">
                <a16:creationId xmlns:a16="http://schemas.microsoft.com/office/drawing/2014/main" id="{2B2C60B7-2E68-D845-97D2-17585BADC1AB}"/>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2967021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3571D-9ABD-D945-A5CC-B300C0261A63}"/>
              </a:ext>
            </a:extLst>
          </p:cNvPr>
          <p:cNvSpPr>
            <a:spLocks noGrp="1"/>
          </p:cNvSpPr>
          <p:nvPr>
            <p:ph type="title"/>
          </p:nvPr>
        </p:nvSpPr>
        <p:spPr/>
        <p:txBody>
          <a:bodyPr/>
          <a:lstStyle/>
          <a:p>
            <a:r>
              <a:rPr lang="en-US" dirty="0">
                <a:cs typeface="Times New Roman" panose="02020603050405020304" pitchFamily="18" charset="0"/>
              </a:rPr>
              <a:t>Purpose of This Study – Hypothesis </a:t>
            </a:r>
          </a:p>
        </p:txBody>
      </p:sp>
      <p:sp>
        <p:nvSpPr>
          <p:cNvPr id="3" name="Content Placeholder 2">
            <a:extLst>
              <a:ext uri="{FF2B5EF4-FFF2-40B4-BE49-F238E27FC236}">
                <a16:creationId xmlns:a16="http://schemas.microsoft.com/office/drawing/2014/main" id="{4505BEB3-F155-3741-8D92-29CDA4F70C22}"/>
              </a:ext>
            </a:extLst>
          </p:cNvPr>
          <p:cNvSpPr>
            <a:spLocks noGrp="1"/>
          </p:cNvSpPr>
          <p:nvPr>
            <p:ph idx="1"/>
          </p:nvPr>
        </p:nvSpPr>
        <p:spPr/>
        <p:txBody>
          <a:bodyPr>
            <a:normAutofit/>
          </a:bodyPr>
          <a:lstStyle/>
          <a:p>
            <a:pPr marL="0" indent="0" algn="ctr">
              <a:buNone/>
            </a:pPr>
            <a:r>
              <a:rPr lang="en-US" sz="2400" dirty="0">
                <a:latin typeface="+mj-lt"/>
                <a:cs typeface="Times New Roman" panose="02020603050405020304" pitchFamily="18" charset="0"/>
              </a:rPr>
              <a:t>Hypothesized that this study will show that orthoses in the form of thermal therapy gloves are beneficial to the patients by reducing symptoms such as pain and allowing them an increased range of motion and overall hand functionality.</a:t>
            </a:r>
          </a:p>
        </p:txBody>
      </p:sp>
      <p:sp>
        <p:nvSpPr>
          <p:cNvPr id="4" name="Slide Number Placeholder 3">
            <a:extLst>
              <a:ext uri="{FF2B5EF4-FFF2-40B4-BE49-F238E27FC236}">
                <a16:creationId xmlns:a16="http://schemas.microsoft.com/office/drawing/2014/main" id="{090B18AE-A7D2-1C4C-8296-B72D4DFF2CDF}"/>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3725549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92CE3-146C-EE44-B06E-D4661768CFC5}"/>
              </a:ext>
            </a:extLst>
          </p:cNvPr>
          <p:cNvSpPr>
            <a:spLocks noGrp="1"/>
          </p:cNvSpPr>
          <p:nvPr>
            <p:ph type="title"/>
          </p:nvPr>
        </p:nvSpPr>
        <p:spPr/>
        <p:txBody>
          <a:bodyPr/>
          <a:lstStyle/>
          <a:p>
            <a:r>
              <a:rPr lang="en-US" dirty="0" smtClean="0">
                <a:cs typeface="Times New Roman" panose="02020603050405020304" pitchFamily="18" charset="0"/>
              </a:rPr>
              <a:t>Specific </a:t>
            </a:r>
            <a:r>
              <a:rPr lang="en-US" dirty="0">
                <a:cs typeface="Times New Roman" panose="02020603050405020304" pitchFamily="18" charset="0"/>
              </a:rPr>
              <a:t>Aims</a:t>
            </a:r>
          </a:p>
        </p:txBody>
      </p:sp>
      <p:sp>
        <p:nvSpPr>
          <p:cNvPr id="3" name="Content Placeholder 2">
            <a:extLst>
              <a:ext uri="{FF2B5EF4-FFF2-40B4-BE49-F238E27FC236}">
                <a16:creationId xmlns:a16="http://schemas.microsoft.com/office/drawing/2014/main" id="{124895D7-532F-6747-9364-BCC36A8DDAAA}"/>
              </a:ext>
            </a:extLst>
          </p:cNvPr>
          <p:cNvSpPr>
            <a:spLocks noGrp="1"/>
          </p:cNvSpPr>
          <p:nvPr>
            <p:ph idx="1"/>
          </p:nvPr>
        </p:nvSpPr>
        <p:spPr>
          <a:xfrm>
            <a:off x="2192594" y="2286000"/>
            <a:ext cx="8780206" cy="3581400"/>
          </a:xfrm>
        </p:spPr>
        <p:txBody>
          <a:bodyPr>
            <a:normAutofit/>
          </a:bodyPr>
          <a:lstStyle/>
          <a:p>
            <a:pPr marL="0" indent="0">
              <a:buNone/>
            </a:pPr>
            <a:r>
              <a:rPr lang="en-US" sz="2000" b="1" dirty="0">
                <a:latin typeface="+mj-lt"/>
                <a:cs typeface="Times New Roman" panose="02020603050405020304" pitchFamily="18" charset="0"/>
              </a:rPr>
              <a:t>Aim 1: </a:t>
            </a:r>
            <a:r>
              <a:rPr lang="en-US" sz="2000" dirty="0" smtClean="0">
                <a:latin typeface="+mj-lt"/>
                <a:cs typeface="Times New Roman" panose="02020603050405020304" pitchFamily="18" charset="0"/>
              </a:rPr>
              <a:t>Increase in ROM</a:t>
            </a:r>
            <a:endParaRPr lang="en-US" sz="2000" dirty="0">
              <a:latin typeface="+mj-lt"/>
              <a:cs typeface="Times New Roman" panose="02020603050405020304" pitchFamily="18" charset="0"/>
            </a:endParaRPr>
          </a:p>
          <a:p>
            <a:pPr marL="0" indent="0">
              <a:buNone/>
            </a:pPr>
            <a:r>
              <a:rPr lang="en-US" sz="2000" b="1" dirty="0">
                <a:latin typeface="+mj-lt"/>
                <a:cs typeface="Times New Roman" panose="02020603050405020304" pitchFamily="18" charset="0"/>
              </a:rPr>
              <a:t>Aim 2: </a:t>
            </a:r>
            <a:r>
              <a:rPr lang="en-US" sz="2000" dirty="0" smtClean="0">
                <a:latin typeface="+mj-lt"/>
                <a:cs typeface="Times New Roman" panose="02020603050405020304" pitchFamily="18" charset="0"/>
              </a:rPr>
              <a:t>Decrease in Pain</a:t>
            </a:r>
            <a:endParaRPr lang="en-US" sz="2000" dirty="0">
              <a:latin typeface="+mj-lt"/>
              <a:cs typeface="Times New Roman" panose="02020603050405020304" pitchFamily="18" charset="0"/>
            </a:endParaRPr>
          </a:p>
          <a:p>
            <a:pPr marL="0" indent="0">
              <a:buNone/>
            </a:pPr>
            <a:r>
              <a:rPr lang="en-US" sz="2000" b="1" dirty="0">
                <a:latin typeface="+mj-lt"/>
                <a:cs typeface="Times New Roman" panose="02020603050405020304" pitchFamily="18" charset="0"/>
              </a:rPr>
              <a:t>Aim 3: </a:t>
            </a:r>
            <a:r>
              <a:rPr lang="en-US" sz="2000" dirty="0" smtClean="0">
                <a:latin typeface="+mj-lt"/>
                <a:cs typeface="Times New Roman" panose="02020603050405020304" pitchFamily="18" charset="0"/>
              </a:rPr>
              <a:t>Increase in Overall Hand Function</a:t>
            </a:r>
            <a:endParaRPr lang="en-US" sz="2000" dirty="0">
              <a:latin typeface="+mj-lt"/>
              <a:cs typeface="Times New Roman" panose="02020603050405020304" pitchFamily="18" charset="0"/>
            </a:endParaRPr>
          </a:p>
          <a:p>
            <a:pPr marL="0" indent="0">
              <a:buNone/>
            </a:pPr>
            <a:r>
              <a:rPr lang="en-US" sz="2000" b="1" dirty="0">
                <a:latin typeface="+mj-lt"/>
                <a:cs typeface="Times New Roman" panose="02020603050405020304" pitchFamily="18" charset="0"/>
              </a:rPr>
              <a:t>Aim 4: </a:t>
            </a:r>
            <a:r>
              <a:rPr lang="en-US" dirty="0" smtClean="0">
                <a:latin typeface="+mj-lt"/>
                <a:cs typeface="Times New Roman" panose="02020603050405020304" pitchFamily="18" charset="0"/>
              </a:rPr>
              <a:t>Advantages and Disadvantages </a:t>
            </a:r>
            <a:endParaRPr lang="en-US" sz="2000" dirty="0">
              <a:latin typeface="+mj-lt"/>
              <a:cs typeface="Times New Roman" panose="02020603050405020304" pitchFamily="18" charset="0"/>
            </a:endParaRPr>
          </a:p>
          <a:p>
            <a:pPr marL="0" indent="0">
              <a:buNone/>
            </a:pPr>
            <a:r>
              <a:rPr lang="en-US" sz="2000" b="1" dirty="0">
                <a:latin typeface="+mj-lt"/>
                <a:cs typeface="Times New Roman" panose="02020603050405020304" pitchFamily="18" charset="0"/>
              </a:rPr>
              <a:t>Aim 5: </a:t>
            </a:r>
            <a:r>
              <a:rPr lang="en-US" sz="2000" dirty="0" smtClean="0">
                <a:latin typeface="+mj-lt"/>
                <a:cs typeface="Times New Roman" panose="02020603050405020304" pitchFamily="18" charset="0"/>
              </a:rPr>
              <a:t>Design Modifications</a:t>
            </a:r>
            <a:endParaRPr lang="en-US" sz="2000" dirty="0">
              <a:latin typeface="+mj-lt"/>
              <a:cs typeface="Times New Roman" panose="02020603050405020304" pitchFamily="18" charset="0"/>
            </a:endParaRPr>
          </a:p>
        </p:txBody>
      </p:sp>
      <p:sp>
        <p:nvSpPr>
          <p:cNvPr id="4" name="Slide Number Placeholder 3">
            <a:extLst>
              <a:ext uri="{FF2B5EF4-FFF2-40B4-BE49-F238E27FC236}">
                <a16:creationId xmlns:a16="http://schemas.microsoft.com/office/drawing/2014/main" id="{506C09BE-DAF4-A946-A3EE-3F5642761AE5}"/>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Tree>
    <p:extLst>
      <p:ext uri="{BB962C8B-B14F-4D97-AF65-F5344CB8AC3E}">
        <p14:creationId xmlns:p14="http://schemas.microsoft.com/office/powerpoint/2010/main" val="4075987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56839-3EA5-664F-85BB-62083E7CAF4E}"/>
              </a:ext>
            </a:extLst>
          </p:cNvPr>
          <p:cNvSpPr>
            <a:spLocks noGrp="1"/>
          </p:cNvSpPr>
          <p:nvPr>
            <p:ph type="title"/>
          </p:nvPr>
        </p:nvSpPr>
        <p:spPr/>
        <p:txBody>
          <a:bodyPr/>
          <a:lstStyle/>
          <a:p>
            <a:r>
              <a:rPr lang="en-US" dirty="0">
                <a:cs typeface="Times New Roman" panose="02020603050405020304" pitchFamily="18" charset="0"/>
              </a:rPr>
              <a:t>Methodology</a:t>
            </a:r>
          </a:p>
        </p:txBody>
      </p:sp>
      <p:sp>
        <p:nvSpPr>
          <p:cNvPr id="3" name="Text Placeholder 2">
            <a:extLst>
              <a:ext uri="{FF2B5EF4-FFF2-40B4-BE49-F238E27FC236}">
                <a16:creationId xmlns:a16="http://schemas.microsoft.com/office/drawing/2014/main" id="{B893ED75-1ABC-E74B-858C-8227557F13CA}"/>
              </a:ext>
            </a:extLst>
          </p:cNvPr>
          <p:cNvSpPr>
            <a:spLocks noGrp="1"/>
          </p:cNvSpPr>
          <p:nvPr>
            <p:ph type="body" idx="1"/>
          </p:nvPr>
        </p:nvSpPr>
        <p:spPr>
          <a:xfrm>
            <a:off x="1371600" y="1905000"/>
            <a:ext cx="3992732" cy="576262"/>
          </a:xfrm>
        </p:spPr>
        <p:txBody>
          <a:bodyPr/>
          <a:lstStyle/>
          <a:p>
            <a:r>
              <a:rPr lang="en-US" dirty="0">
                <a:latin typeface="+mj-lt"/>
                <a:cs typeface="Times New Roman" panose="02020603050405020304" pitchFamily="18" charset="0"/>
              </a:rPr>
              <a:t>Inclusion Criteria</a:t>
            </a:r>
          </a:p>
        </p:txBody>
      </p:sp>
      <p:sp>
        <p:nvSpPr>
          <p:cNvPr id="4" name="Content Placeholder 3">
            <a:extLst>
              <a:ext uri="{FF2B5EF4-FFF2-40B4-BE49-F238E27FC236}">
                <a16:creationId xmlns:a16="http://schemas.microsoft.com/office/drawing/2014/main" id="{E14B5078-56FF-464B-83D2-DDA142736408}"/>
              </a:ext>
            </a:extLst>
          </p:cNvPr>
          <p:cNvSpPr>
            <a:spLocks noGrp="1"/>
          </p:cNvSpPr>
          <p:nvPr>
            <p:ph sz="half" idx="2"/>
          </p:nvPr>
        </p:nvSpPr>
        <p:spPr>
          <a:xfrm>
            <a:off x="1371600" y="2658662"/>
            <a:ext cx="4443984" cy="2562193"/>
          </a:xfrm>
        </p:spPr>
        <p:txBody>
          <a:bodyPr/>
          <a:lstStyle/>
          <a:p>
            <a:r>
              <a:rPr lang="en-US" dirty="0">
                <a:latin typeface="+mj-lt"/>
                <a:cs typeface="Times New Roman" panose="02020603050405020304" pitchFamily="18" charset="0"/>
              </a:rPr>
              <a:t>Diagnosed RA in Hands</a:t>
            </a:r>
          </a:p>
          <a:p>
            <a:r>
              <a:rPr lang="en-US" dirty="0">
                <a:latin typeface="+mj-lt"/>
                <a:cs typeface="Times New Roman" panose="02020603050405020304" pitchFamily="18" charset="0"/>
              </a:rPr>
              <a:t>18 Years of Age</a:t>
            </a:r>
          </a:p>
          <a:p>
            <a:r>
              <a:rPr lang="en-US" dirty="0">
                <a:latin typeface="+mj-lt"/>
                <a:cs typeface="Times New Roman" panose="02020603050405020304" pitchFamily="18" charset="0"/>
              </a:rPr>
              <a:t>Understand Informed Consent</a:t>
            </a:r>
          </a:p>
          <a:p>
            <a:r>
              <a:rPr lang="en-US" dirty="0">
                <a:latin typeface="+mj-lt"/>
                <a:cs typeface="Times New Roman" panose="02020603050405020304" pitchFamily="18" charset="0"/>
              </a:rPr>
              <a:t>Stage 2 RA</a:t>
            </a:r>
          </a:p>
          <a:p>
            <a:pPr lvl="1"/>
            <a:r>
              <a:rPr lang="en-US" dirty="0">
                <a:latin typeface="+mj-lt"/>
                <a:cs typeface="Times New Roman" panose="02020603050405020304" pitchFamily="18" charset="0"/>
              </a:rPr>
              <a:t>Cartilage Damage With No Bone Deterioration</a:t>
            </a:r>
          </a:p>
        </p:txBody>
      </p:sp>
      <p:sp>
        <p:nvSpPr>
          <p:cNvPr id="5" name="Text Placeholder 4">
            <a:extLst>
              <a:ext uri="{FF2B5EF4-FFF2-40B4-BE49-F238E27FC236}">
                <a16:creationId xmlns:a16="http://schemas.microsoft.com/office/drawing/2014/main" id="{66CE9D96-E1EC-A348-9775-BF9778769DFC}"/>
              </a:ext>
            </a:extLst>
          </p:cNvPr>
          <p:cNvSpPr>
            <a:spLocks noGrp="1"/>
          </p:cNvSpPr>
          <p:nvPr>
            <p:ph type="body" sz="quarter" idx="3"/>
          </p:nvPr>
        </p:nvSpPr>
        <p:spPr>
          <a:xfrm>
            <a:off x="6525014" y="1905000"/>
            <a:ext cx="3999001" cy="576262"/>
          </a:xfrm>
        </p:spPr>
        <p:txBody>
          <a:bodyPr/>
          <a:lstStyle/>
          <a:p>
            <a:r>
              <a:rPr lang="en-US" dirty="0">
                <a:latin typeface="+mj-lt"/>
                <a:cs typeface="Times New Roman" panose="02020603050405020304" pitchFamily="18" charset="0"/>
              </a:rPr>
              <a:t>Exclusion Criteria</a:t>
            </a:r>
          </a:p>
        </p:txBody>
      </p:sp>
      <p:sp>
        <p:nvSpPr>
          <p:cNvPr id="6" name="Content Placeholder 5">
            <a:extLst>
              <a:ext uri="{FF2B5EF4-FFF2-40B4-BE49-F238E27FC236}">
                <a16:creationId xmlns:a16="http://schemas.microsoft.com/office/drawing/2014/main" id="{22647B47-F1DE-B345-8E1A-89E09120E597}"/>
              </a:ext>
            </a:extLst>
          </p:cNvPr>
          <p:cNvSpPr>
            <a:spLocks noGrp="1"/>
          </p:cNvSpPr>
          <p:nvPr>
            <p:ph sz="quarter" idx="4"/>
          </p:nvPr>
        </p:nvSpPr>
        <p:spPr>
          <a:xfrm>
            <a:off x="6525014" y="2658662"/>
            <a:ext cx="4443984" cy="2562193"/>
          </a:xfrm>
        </p:spPr>
        <p:txBody>
          <a:bodyPr/>
          <a:lstStyle/>
          <a:p>
            <a:r>
              <a:rPr lang="en-US" dirty="0" smtClean="0">
                <a:latin typeface="+mj-lt"/>
                <a:cs typeface="Times New Roman" panose="02020603050405020304" pitchFamily="18" charset="0"/>
              </a:rPr>
              <a:t>Cannot Have Had Surgical Interventions</a:t>
            </a:r>
            <a:endParaRPr lang="en-US" dirty="0">
              <a:latin typeface="+mj-lt"/>
              <a:cs typeface="Times New Roman" panose="02020603050405020304" pitchFamily="18" charset="0"/>
            </a:endParaRPr>
          </a:p>
        </p:txBody>
      </p:sp>
      <p:sp>
        <p:nvSpPr>
          <p:cNvPr id="7" name="Slide Number Placeholder 6">
            <a:extLst>
              <a:ext uri="{FF2B5EF4-FFF2-40B4-BE49-F238E27FC236}">
                <a16:creationId xmlns:a16="http://schemas.microsoft.com/office/drawing/2014/main" id="{B1F6BC95-D3F2-E54C-AF53-6573B027BE2A}"/>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9422445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18351-F8D5-2545-80E1-3C01AB6207B8}"/>
              </a:ext>
            </a:extLst>
          </p:cNvPr>
          <p:cNvSpPr>
            <a:spLocks noGrp="1"/>
          </p:cNvSpPr>
          <p:nvPr>
            <p:ph type="title"/>
          </p:nvPr>
        </p:nvSpPr>
        <p:spPr/>
        <p:txBody>
          <a:bodyPr/>
          <a:lstStyle/>
          <a:p>
            <a:r>
              <a:rPr lang="en-US" dirty="0" smtClean="0">
                <a:cs typeface="Times New Roman" panose="02020603050405020304" pitchFamily="18" charset="0"/>
              </a:rPr>
              <a:t>Personal </a:t>
            </a:r>
            <a:r>
              <a:rPr lang="en-US" dirty="0">
                <a:cs typeface="Times New Roman" panose="02020603050405020304" pitchFamily="18" charset="0"/>
              </a:rPr>
              <a:t>History Survey</a:t>
            </a:r>
          </a:p>
        </p:txBody>
      </p:sp>
      <p:sp>
        <p:nvSpPr>
          <p:cNvPr id="3" name="Content Placeholder 2">
            <a:extLst>
              <a:ext uri="{FF2B5EF4-FFF2-40B4-BE49-F238E27FC236}">
                <a16:creationId xmlns:a16="http://schemas.microsoft.com/office/drawing/2014/main" id="{05D81EED-0C25-0140-AF3D-FEBE9256E976}"/>
              </a:ext>
            </a:extLst>
          </p:cNvPr>
          <p:cNvSpPr>
            <a:spLocks noGrp="1"/>
          </p:cNvSpPr>
          <p:nvPr>
            <p:ph sz="half" idx="1"/>
          </p:nvPr>
        </p:nvSpPr>
        <p:spPr/>
        <p:txBody>
          <a:bodyPr/>
          <a:lstStyle/>
          <a:p>
            <a:r>
              <a:rPr lang="en-US" dirty="0">
                <a:latin typeface="+mj-lt"/>
                <a:cs typeface="Times New Roman" panose="02020603050405020304" pitchFamily="18" charset="0"/>
              </a:rPr>
              <a:t>General History Questions</a:t>
            </a:r>
          </a:p>
          <a:p>
            <a:r>
              <a:rPr lang="en-US" dirty="0">
                <a:latin typeface="+mj-lt"/>
                <a:cs typeface="Times New Roman" panose="02020603050405020304" pitchFamily="18" charset="0"/>
              </a:rPr>
              <a:t>Health Assessment Questionnaire (HAQ)</a:t>
            </a:r>
          </a:p>
          <a:p>
            <a:pPr lvl="1"/>
            <a:r>
              <a:rPr lang="en-US" dirty="0">
                <a:latin typeface="+mj-lt"/>
                <a:cs typeface="Times New Roman" panose="02020603050405020304" pitchFamily="18" charset="0"/>
              </a:rPr>
              <a:t>Quality of Life</a:t>
            </a:r>
          </a:p>
          <a:p>
            <a:r>
              <a:rPr lang="en-US" dirty="0">
                <a:latin typeface="+mj-lt"/>
                <a:cs typeface="Times New Roman" panose="02020603050405020304" pitchFamily="18" charset="0"/>
              </a:rPr>
              <a:t>Pain Catastrophizing Scale</a:t>
            </a:r>
          </a:p>
          <a:p>
            <a:pPr lvl="1"/>
            <a:r>
              <a:rPr lang="en-US" dirty="0">
                <a:latin typeface="+mj-lt"/>
                <a:cs typeface="Times New Roman" panose="02020603050405020304" pitchFamily="18" charset="0"/>
              </a:rPr>
              <a:t>Psychological Effects of Pain</a:t>
            </a:r>
          </a:p>
        </p:txBody>
      </p:sp>
      <p:pic>
        <p:nvPicPr>
          <p:cNvPr id="6" name="Content Placeholder 5">
            <a:extLst>
              <a:ext uri="{FF2B5EF4-FFF2-40B4-BE49-F238E27FC236}">
                <a16:creationId xmlns:a16="http://schemas.microsoft.com/office/drawing/2014/main" id="{DC77B24A-DDC7-8842-B21B-406BE40C28BE}"/>
              </a:ext>
            </a:extLst>
          </p:cNvPr>
          <p:cNvPicPr>
            <a:picLocks noGrp="1" noChangeAspect="1"/>
          </p:cNvPicPr>
          <p:nvPr>
            <p:ph sz="half" idx="2"/>
          </p:nvPr>
        </p:nvPicPr>
        <p:blipFill>
          <a:blip r:embed="rId2"/>
          <a:stretch>
            <a:fillRect/>
          </a:stretch>
        </p:blipFill>
        <p:spPr>
          <a:xfrm>
            <a:off x="6903076" y="347430"/>
            <a:ext cx="4826808" cy="6246459"/>
          </a:xfrm>
        </p:spPr>
      </p:pic>
      <p:sp>
        <p:nvSpPr>
          <p:cNvPr id="7" name="TextBox 6">
            <a:extLst>
              <a:ext uri="{FF2B5EF4-FFF2-40B4-BE49-F238E27FC236}">
                <a16:creationId xmlns:a16="http://schemas.microsoft.com/office/drawing/2014/main" id="{8860794E-0ABF-5843-843B-74A201504358}"/>
              </a:ext>
            </a:extLst>
          </p:cNvPr>
          <p:cNvSpPr txBox="1"/>
          <p:nvPr/>
        </p:nvSpPr>
        <p:spPr>
          <a:xfrm>
            <a:off x="261257" y="6534358"/>
            <a:ext cx="11930743" cy="307777"/>
          </a:xfrm>
          <a:prstGeom prst="rect">
            <a:avLst/>
          </a:prstGeom>
          <a:noFill/>
        </p:spPr>
        <p:txBody>
          <a:bodyPr wrap="square" rtlCol="0">
            <a:spAutoFit/>
          </a:bodyPr>
          <a:lstStyle/>
          <a:p>
            <a:pPr algn="r"/>
            <a:r>
              <a:rPr lang="en-US" sz="1400" dirty="0">
                <a:latin typeface="Times New Roman" panose="02020603050405020304" pitchFamily="18" charset="0"/>
                <a:cs typeface="Times New Roman" panose="02020603050405020304" pitchFamily="18" charset="0"/>
              </a:rPr>
              <a:t>Image from Sullivan, M.J., Bishop, S. R., &amp; </a:t>
            </a:r>
            <a:r>
              <a:rPr lang="en-US" sz="1400" dirty="0" err="1">
                <a:latin typeface="Times New Roman" panose="02020603050405020304" pitchFamily="18" charset="0"/>
                <a:cs typeface="Times New Roman" panose="02020603050405020304" pitchFamily="18" charset="0"/>
              </a:rPr>
              <a:t>Pivik</a:t>
            </a:r>
            <a:r>
              <a:rPr lang="en-US" sz="1400" dirty="0">
                <a:latin typeface="Times New Roman" panose="02020603050405020304" pitchFamily="18" charset="0"/>
                <a:cs typeface="Times New Roman" panose="02020603050405020304" pitchFamily="18" charset="0"/>
              </a:rPr>
              <a:t>, J. (1995). The pan catastrophizing scale: development and validation. </a:t>
            </a:r>
            <a:r>
              <a:rPr lang="en-US" sz="1400" i="1" dirty="0">
                <a:latin typeface="Times New Roman" panose="02020603050405020304" pitchFamily="18" charset="0"/>
                <a:cs typeface="Times New Roman" panose="02020603050405020304" pitchFamily="18" charset="0"/>
              </a:rPr>
              <a:t>Psychological assessment, </a:t>
            </a:r>
            <a:r>
              <a:rPr lang="en-US" sz="1400" dirty="0">
                <a:latin typeface="Times New Roman" panose="02020603050405020304" pitchFamily="18" charset="0"/>
                <a:cs typeface="Times New Roman" panose="02020603050405020304" pitchFamily="18" charset="0"/>
              </a:rPr>
              <a:t>7(4), 524.</a:t>
            </a:r>
          </a:p>
        </p:txBody>
      </p:sp>
      <p:sp>
        <p:nvSpPr>
          <p:cNvPr id="4" name="Slide Number Placeholder 3">
            <a:extLst>
              <a:ext uri="{FF2B5EF4-FFF2-40B4-BE49-F238E27FC236}">
                <a16:creationId xmlns:a16="http://schemas.microsoft.com/office/drawing/2014/main" id="{6090FA00-A77D-8D4F-BC32-0EBEBC770560}"/>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Tree>
    <p:extLst>
      <p:ext uri="{BB962C8B-B14F-4D97-AF65-F5344CB8AC3E}">
        <p14:creationId xmlns:p14="http://schemas.microsoft.com/office/powerpoint/2010/main" val="22746601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36140-3111-2B46-8909-62177D85E8FC}"/>
              </a:ext>
            </a:extLst>
          </p:cNvPr>
          <p:cNvSpPr>
            <a:spLocks noGrp="1"/>
          </p:cNvSpPr>
          <p:nvPr>
            <p:ph type="title"/>
          </p:nvPr>
        </p:nvSpPr>
        <p:spPr/>
        <p:txBody>
          <a:bodyPr/>
          <a:lstStyle/>
          <a:p>
            <a:r>
              <a:rPr lang="en-US" dirty="0" smtClean="0">
                <a:cs typeface="Times New Roman" panose="02020603050405020304" pitchFamily="18" charset="0"/>
              </a:rPr>
              <a:t>Arthritis </a:t>
            </a:r>
            <a:r>
              <a:rPr lang="en-US" dirty="0">
                <a:cs typeface="Times New Roman" panose="02020603050405020304" pitchFamily="18" charset="0"/>
              </a:rPr>
              <a:t>Hand Function Test (AHFT)</a:t>
            </a:r>
          </a:p>
        </p:txBody>
      </p:sp>
      <p:graphicFrame>
        <p:nvGraphicFramePr>
          <p:cNvPr id="5" name="Content Placeholder 4">
            <a:extLst>
              <a:ext uri="{FF2B5EF4-FFF2-40B4-BE49-F238E27FC236}">
                <a16:creationId xmlns:a16="http://schemas.microsoft.com/office/drawing/2014/main" id="{B3B912AB-86DE-1242-ABC2-33C1731D3E0E}"/>
              </a:ext>
            </a:extLst>
          </p:cNvPr>
          <p:cNvGraphicFramePr>
            <a:graphicFrameLocks noGrp="1"/>
          </p:cNvGraphicFramePr>
          <p:nvPr>
            <p:ph sz="half" idx="1"/>
            <p:extLst>
              <p:ext uri="{D42A27DB-BD31-4B8C-83A1-F6EECF244321}">
                <p14:modId xmlns:p14="http://schemas.microsoft.com/office/powerpoint/2010/main" val="1000199781"/>
              </p:ext>
            </p:extLst>
          </p:nvPr>
        </p:nvGraphicFramePr>
        <p:xfrm>
          <a:off x="1447615" y="2274004"/>
          <a:ext cx="4313238" cy="2941320"/>
        </p:xfrm>
        <a:graphic>
          <a:graphicData uri="http://schemas.openxmlformats.org/drawingml/2006/table">
            <a:tbl>
              <a:tblPr firstRow="1" bandRow="1">
                <a:tableStyleId>{5C22544A-7EE6-4342-B048-85BDC9FD1C3A}</a:tableStyleId>
              </a:tblPr>
              <a:tblGrid>
                <a:gridCol w="2156619">
                  <a:extLst>
                    <a:ext uri="{9D8B030D-6E8A-4147-A177-3AD203B41FA5}">
                      <a16:colId xmlns:a16="http://schemas.microsoft.com/office/drawing/2014/main" val="3969839503"/>
                    </a:ext>
                  </a:extLst>
                </a:gridCol>
                <a:gridCol w="2156619">
                  <a:extLst>
                    <a:ext uri="{9D8B030D-6E8A-4147-A177-3AD203B41FA5}">
                      <a16:colId xmlns:a16="http://schemas.microsoft.com/office/drawing/2014/main" val="513823712"/>
                    </a:ext>
                  </a:extLst>
                </a:gridCol>
              </a:tblGrid>
              <a:tr h="370840">
                <a:tc>
                  <a:txBody>
                    <a:bodyPr/>
                    <a:lstStyle/>
                    <a:p>
                      <a:pPr algn="ctr"/>
                      <a:r>
                        <a:rPr lang="en-US" dirty="0">
                          <a:latin typeface="+mj-lt"/>
                          <a:cs typeface="Times New Roman" panose="02020603050405020304" pitchFamily="18" charset="0"/>
                        </a:rPr>
                        <a:t>Application</a:t>
                      </a:r>
                    </a:p>
                  </a:txBody>
                  <a:tcPr anchor="ctr"/>
                </a:tc>
                <a:tc>
                  <a:txBody>
                    <a:bodyPr/>
                    <a:lstStyle/>
                    <a:p>
                      <a:pPr algn="ctr"/>
                      <a:r>
                        <a:rPr lang="en-US" dirty="0">
                          <a:latin typeface="+mj-lt"/>
                          <a:cs typeface="Times New Roman" panose="02020603050405020304" pitchFamily="18" charset="0"/>
                        </a:rPr>
                        <a:t>Tests</a:t>
                      </a:r>
                    </a:p>
                  </a:txBody>
                  <a:tcPr/>
                </a:tc>
                <a:extLst>
                  <a:ext uri="{0D108BD9-81ED-4DB2-BD59-A6C34878D82A}">
                    <a16:rowId xmlns:a16="http://schemas.microsoft.com/office/drawing/2014/main" val="509865838"/>
                  </a:ext>
                </a:extLst>
              </a:tr>
              <a:tr h="370840">
                <a:tc>
                  <a:txBody>
                    <a:bodyPr/>
                    <a:lstStyle/>
                    <a:p>
                      <a:pPr algn="ctr"/>
                      <a:r>
                        <a:rPr lang="en-US" dirty="0">
                          <a:latin typeface="+mj-lt"/>
                          <a:cs typeface="Times New Roman" panose="02020603050405020304" pitchFamily="18" charset="0"/>
                        </a:rPr>
                        <a:t>Strength</a:t>
                      </a:r>
                    </a:p>
                  </a:txBody>
                  <a:tcPr/>
                </a:tc>
                <a:tc>
                  <a:txBody>
                    <a:bodyPr/>
                    <a:lstStyle/>
                    <a:p>
                      <a:pPr algn="ctr"/>
                      <a:r>
                        <a:rPr lang="en-US" dirty="0">
                          <a:latin typeface="+mj-lt"/>
                          <a:cs typeface="Times New Roman" panose="02020603050405020304" pitchFamily="18" charset="0"/>
                        </a:rPr>
                        <a:t>Grip and Pinch Strength</a:t>
                      </a:r>
                    </a:p>
                  </a:txBody>
                  <a:tcPr/>
                </a:tc>
                <a:extLst>
                  <a:ext uri="{0D108BD9-81ED-4DB2-BD59-A6C34878D82A}">
                    <a16:rowId xmlns:a16="http://schemas.microsoft.com/office/drawing/2014/main" val="2092389498"/>
                  </a:ext>
                </a:extLst>
              </a:tr>
              <a:tr h="370840">
                <a:tc>
                  <a:txBody>
                    <a:bodyPr/>
                    <a:lstStyle/>
                    <a:p>
                      <a:pPr algn="ctr"/>
                      <a:r>
                        <a:rPr lang="en-US" dirty="0">
                          <a:latin typeface="+mj-lt"/>
                          <a:cs typeface="Times New Roman" panose="02020603050405020304" pitchFamily="18" charset="0"/>
                        </a:rPr>
                        <a:t>Applied Strength</a:t>
                      </a:r>
                    </a:p>
                  </a:txBody>
                  <a:tcPr/>
                </a:tc>
                <a:tc>
                  <a:txBody>
                    <a:bodyPr/>
                    <a:lstStyle/>
                    <a:p>
                      <a:pPr algn="ctr"/>
                      <a:r>
                        <a:rPr lang="en-US" dirty="0">
                          <a:latin typeface="+mj-lt"/>
                          <a:cs typeface="Times New Roman" panose="02020603050405020304" pitchFamily="18" charset="0"/>
                        </a:rPr>
                        <a:t>Pouring Water</a:t>
                      </a:r>
                    </a:p>
                  </a:txBody>
                  <a:tcPr/>
                </a:tc>
                <a:extLst>
                  <a:ext uri="{0D108BD9-81ED-4DB2-BD59-A6C34878D82A}">
                    <a16:rowId xmlns:a16="http://schemas.microsoft.com/office/drawing/2014/main" val="627358814"/>
                  </a:ext>
                </a:extLst>
              </a:tr>
              <a:tr h="370840">
                <a:tc>
                  <a:txBody>
                    <a:bodyPr/>
                    <a:lstStyle/>
                    <a:p>
                      <a:pPr algn="ctr"/>
                      <a:r>
                        <a:rPr lang="en-US" dirty="0">
                          <a:latin typeface="+mj-lt"/>
                          <a:cs typeface="Times New Roman" panose="02020603050405020304" pitchFamily="18" charset="0"/>
                        </a:rPr>
                        <a:t>Dexterity</a:t>
                      </a:r>
                    </a:p>
                  </a:txBody>
                  <a:tcPr/>
                </a:tc>
                <a:tc>
                  <a:txBody>
                    <a:bodyPr/>
                    <a:lstStyle/>
                    <a:p>
                      <a:pPr algn="ctr"/>
                      <a:r>
                        <a:rPr lang="en-US" dirty="0">
                          <a:latin typeface="+mj-lt"/>
                          <a:cs typeface="Times New Roman" panose="02020603050405020304" pitchFamily="18" charset="0"/>
                        </a:rPr>
                        <a:t>Pegboard</a:t>
                      </a:r>
                    </a:p>
                  </a:txBody>
                  <a:tcPr/>
                </a:tc>
                <a:extLst>
                  <a:ext uri="{0D108BD9-81ED-4DB2-BD59-A6C34878D82A}">
                    <a16:rowId xmlns:a16="http://schemas.microsoft.com/office/drawing/2014/main" val="1170475218"/>
                  </a:ext>
                </a:extLst>
              </a:tr>
              <a:tr h="370840">
                <a:tc>
                  <a:txBody>
                    <a:bodyPr/>
                    <a:lstStyle/>
                    <a:p>
                      <a:pPr algn="ctr"/>
                      <a:r>
                        <a:rPr lang="en-US" dirty="0">
                          <a:latin typeface="+mj-lt"/>
                          <a:cs typeface="Times New Roman" panose="02020603050405020304" pitchFamily="18" charset="0"/>
                        </a:rPr>
                        <a:t>Applied Dexterity</a:t>
                      </a:r>
                    </a:p>
                  </a:txBody>
                  <a:tcPr/>
                </a:tc>
                <a:tc>
                  <a:txBody>
                    <a:bodyPr/>
                    <a:lstStyle/>
                    <a:p>
                      <a:pPr algn="ctr"/>
                      <a:r>
                        <a:rPr lang="en-US" dirty="0">
                          <a:latin typeface="+mj-lt"/>
                          <a:cs typeface="Times New Roman" panose="02020603050405020304" pitchFamily="18" charset="0"/>
                        </a:rPr>
                        <a:t>Shoe Lacing, Button Board, Safety Pins, Eating Utensils, Coin Pick-Up</a:t>
                      </a:r>
                    </a:p>
                  </a:txBody>
                  <a:tcPr/>
                </a:tc>
                <a:extLst>
                  <a:ext uri="{0D108BD9-81ED-4DB2-BD59-A6C34878D82A}">
                    <a16:rowId xmlns:a16="http://schemas.microsoft.com/office/drawing/2014/main" val="1064332695"/>
                  </a:ext>
                </a:extLst>
              </a:tr>
            </a:tbl>
          </a:graphicData>
        </a:graphic>
      </p:graphicFrame>
      <p:sp>
        <p:nvSpPr>
          <p:cNvPr id="4" name="Content Placeholder 3">
            <a:extLst>
              <a:ext uri="{FF2B5EF4-FFF2-40B4-BE49-F238E27FC236}">
                <a16:creationId xmlns:a16="http://schemas.microsoft.com/office/drawing/2014/main" id="{55EDC0CD-AFF9-5E4F-A226-816B19185615}"/>
              </a:ext>
            </a:extLst>
          </p:cNvPr>
          <p:cNvSpPr>
            <a:spLocks noGrp="1"/>
          </p:cNvSpPr>
          <p:nvPr>
            <p:ph sz="half" idx="2"/>
          </p:nvPr>
        </p:nvSpPr>
        <p:spPr>
          <a:xfrm>
            <a:off x="6658936" y="2209800"/>
            <a:ext cx="4313864" cy="3777622"/>
          </a:xfrm>
        </p:spPr>
        <p:txBody>
          <a:bodyPr/>
          <a:lstStyle/>
          <a:p>
            <a:r>
              <a:rPr lang="en-US" dirty="0">
                <a:latin typeface="+mj-lt"/>
                <a:cs typeface="Times New Roman" panose="02020603050405020304" pitchFamily="18" charset="0"/>
              </a:rPr>
              <a:t>Evaluate Strength and Dexterity of Patients with Osteoarthritis (OA) and Rheumatoid Arthritis (RA)</a:t>
            </a:r>
          </a:p>
          <a:p>
            <a:r>
              <a:rPr lang="en-US" dirty="0">
                <a:latin typeface="+mj-lt"/>
                <a:cs typeface="Times New Roman" panose="02020603050405020304" pitchFamily="18" charset="0"/>
              </a:rPr>
              <a:t>Repeat 4 Times per Patient </a:t>
            </a:r>
          </a:p>
          <a:p>
            <a:pPr lvl="1"/>
            <a:r>
              <a:rPr lang="en-US" dirty="0">
                <a:latin typeface="+mj-lt"/>
                <a:cs typeface="Times New Roman" panose="02020603050405020304" pitchFamily="18" charset="0"/>
              </a:rPr>
              <a:t>Control</a:t>
            </a:r>
          </a:p>
          <a:p>
            <a:pPr lvl="1"/>
            <a:r>
              <a:rPr lang="en-US" dirty="0">
                <a:latin typeface="+mj-lt"/>
                <a:cs typeface="Times New Roman" panose="02020603050405020304" pitchFamily="18" charset="0"/>
              </a:rPr>
              <a:t>Placebo</a:t>
            </a:r>
          </a:p>
          <a:p>
            <a:pPr lvl="1"/>
            <a:r>
              <a:rPr lang="en-US" dirty="0">
                <a:latin typeface="+mj-lt"/>
                <a:cs typeface="Times New Roman" panose="02020603050405020304" pitchFamily="18" charset="0"/>
              </a:rPr>
              <a:t>IMAK</a:t>
            </a:r>
          </a:p>
          <a:p>
            <a:pPr lvl="1"/>
            <a:r>
              <a:rPr lang="en-US" dirty="0" err="1">
                <a:latin typeface="+mj-lt"/>
                <a:cs typeface="Times New Roman" panose="02020603050405020304" pitchFamily="18" charset="0"/>
              </a:rPr>
              <a:t>Veturo</a:t>
            </a:r>
            <a:endParaRPr lang="en-US" dirty="0">
              <a:latin typeface="+mj-lt"/>
              <a:cs typeface="Times New Roman" panose="02020603050405020304" pitchFamily="18" charset="0"/>
            </a:endParaRPr>
          </a:p>
          <a:p>
            <a:r>
              <a:rPr lang="en-US" dirty="0">
                <a:latin typeface="+mj-lt"/>
                <a:cs typeface="Times New Roman" panose="02020603050405020304" pitchFamily="18" charset="0"/>
              </a:rPr>
              <a:t>Validated Using Patients with RA</a:t>
            </a:r>
          </a:p>
        </p:txBody>
      </p:sp>
      <p:sp>
        <p:nvSpPr>
          <p:cNvPr id="3" name="Slide Number Placeholder 2">
            <a:extLst>
              <a:ext uri="{FF2B5EF4-FFF2-40B4-BE49-F238E27FC236}">
                <a16:creationId xmlns:a16="http://schemas.microsoft.com/office/drawing/2014/main" id="{B26BE09A-FDE0-E04A-A430-75316EEACA9C}"/>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22539697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5FCE9-7059-5C42-8157-40C41EB56573}"/>
              </a:ext>
            </a:extLst>
          </p:cNvPr>
          <p:cNvSpPr>
            <a:spLocks noGrp="1"/>
          </p:cNvSpPr>
          <p:nvPr>
            <p:ph type="title"/>
          </p:nvPr>
        </p:nvSpPr>
        <p:spPr/>
        <p:txBody>
          <a:bodyPr/>
          <a:lstStyle/>
          <a:p>
            <a:r>
              <a:rPr lang="en-US" dirty="0" smtClean="0">
                <a:cs typeface="Times New Roman" panose="02020603050405020304" pitchFamily="18" charset="0"/>
              </a:rPr>
              <a:t>Range </a:t>
            </a:r>
            <a:r>
              <a:rPr lang="en-US" dirty="0">
                <a:cs typeface="Times New Roman" panose="02020603050405020304" pitchFamily="18" charset="0"/>
              </a:rPr>
              <a:t>of Motion (ROM) Tasks</a:t>
            </a:r>
          </a:p>
        </p:txBody>
      </p:sp>
      <p:sp>
        <p:nvSpPr>
          <p:cNvPr id="3" name="Content Placeholder 2">
            <a:extLst>
              <a:ext uri="{FF2B5EF4-FFF2-40B4-BE49-F238E27FC236}">
                <a16:creationId xmlns:a16="http://schemas.microsoft.com/office/drawing/2014/main" id="{7528EBA8-6490-8543-A5B5-19F49CC761E2}"/>
              </a:ext>
            </a:extLst>
          </p:cNvPr>
          <p:cNvSpPr>
            <a:spLocks noGrp="1"/>
          </p:cNvSpPr>
          <p:nvPr>
            <p:ph sz="half" idx="1"/>
          </p:nvPr>
        </p:nvSpPr>
        <p:spPr/>
        <p:txBody>
          <a:bodyPr/>
          <a:lstStyle/>
          <a:p>
            <a:r>
              <a:rPr lang="en-US" dirty="0">
                <a:latin typeface="+mj-lt"/>
                <a:cs typeface="Times New Roman" panose="02020603050405020304" pitchFamily="18" charset="0"/>
              </a:rPr>
              <a:t>Joints Affected by RA</a:t>
            </a:r>
          </a:p>
          <a:p>
            <a:pPr lvl="1"/>
            <a:r>
              <a:rPr lang="en-US" dirty="0">
                <a:latin typeface="+mj-lt"/>
                <a:cs typeface="Times New Roman" panose="02020603050405020304" pitchFamily="18" charset="0"/>
              </a:rPr>
              <a:t>Metacarpophalangeal</a:t>
            </a:r>
          </a:p>
          <a:p>
            <a:pPr lvl="1"/>
            <a:r>
              <a:rPr lang="en-US" dirty="0">
                <a:latin typeface="+mj-lt"/>
                <a:cs typeface="Times New Roman" panose="02020603050405020304" pitchFamily="18" charset="0"/>
              </a:rPr>
              <a:t>Proximal Interphalangeal</a:t>
            </a:r>
          </a:p>
          <a:p>
            <a:pPr lvl="1"/>
            <a:r>
              <a:rPr lang="en-US" dirty="0">
                <a:latin typeface="+mj-lt"/>
                <a:cs typeface="Times New Roman" panose="02020603050405020304" pitchFamily="18" charset="0"/>
              </a:rPr>
              <a:t>Carpometacarpal</a:t>
            </a:r>
          </a:p>
          <a:p>
            <a:r>
              <a:rPr lang="en-US" dirty="0">
                <a:latin typeface="+mj-lt"/>
                <a:cs typeface="Times New Roman" panose="02020603050405020304" pitchFamily="18" charset="0"/>
              </a:rPr>
              <a:t>Joints Not Affected by RA</a:t>
            </a:r>
          </a:p>
          <a:p>
            <a:pPr lvl="1"/>
            <a:r>
              <a:rPr lang="en-US" dirty="0">
                <a:latin typeface="+mj-lt"/>
                <a:cs typeface="Times New Roman" panose="02020603050405020304" pitchFamily="18" charset="0"/>
              </a:rPr>
              <a:t>Distal </a:t>
            </a:r>
            <a:r>
              <a:rPr lang="en-US" dirty="0" smtClean="0">
                <a:latin typeface="+mj-lt"/>
                <a:cs typeface="Times New Roman" panose="02020603050405020304" pitchFamily="18" charset="0"/>
              </a:rPr>
              <a:t>Interphalangeal</a:t>
            </a:r>
            <a:endParaRPr lang="en-US" dirty="0">
              <a:latin typeface="+mj-lt"/>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78C3B3E-37D5-2F4E-9732-C3B5F7E53F3F}"/>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8" name="Content Placeholder 7"/>
          <p:cNvSpPr>
            <a:spLocks noGrp="1"/>
          </p:cNvSpPr>
          <p:nvPr>
            <p:ph sz="half" idx="2"/>
          </p:nvPr>
        </p:nvSpPr>
        <p:spPr/>
        <p:txBody>
          <a:bodyPr/>
          <a:lstStyle/>
          <a:p>
            <a:r>
              <a:rPr lang="en-US" dirty="0" smtClean="0"/>
              <a:t>Adduction &amp; Abduction</a:t>
            </a:r>
          </a:p>
          <a:p>
            <a:r>
              <a:rPr lang="en-US" dirty="0" smtClean="0"/>
              <a:t>Flexion &amp; Extension</a:t>
            </a:r>
            <a:endParaRPr lang="en-US" dirty="0"/>
          </a:p>
        </p:txBody>
      </p:sp>
    </p:spTree>
    <p:extLst>
      <p:ext uri="{BB962C8B-B14F-4D97-AF65-F5344CB8AC3E}">
        <p14:creationId xmlns:p14="http://schemas.microsoft.com/office/powerpoint/2010/main" val="2303094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CBEBB-1492-CB4C-B3DB-13F527739E8D}"/>
              </a:ext>
            </a:extLst>
          </p:cNvPr>
          <p:cNvSpPr>
            <a:spLocks noGrp="1"/>
          </p:cNvSpPr>
          <p:nvPr>
            <p:ph type="title"/>
          </p:nvPr>
        </p:nvSpPr>
        <p:spPr/>
        <p:txBody>
          <a:bodyPr/>
          <a:lstStyle/>
          <a:p>
            <a:r>
              <a:rPr lang="en-US" dirty="0" smtClean="0">
                <a:cs typeface="Times New Roman" panose="02020603050405020304" pitchFamily="18" charset="0"/>
              </a:rPr>
              <a:t>Rheumatoid </a:t>
            </a:r>
            <a:r>
              <a:rPr lang="en-US" dirty="0">
                <a:cs typeface="Times New Roman" panose="02020603050405020304" pitchFamily="18" charset="0"/>
              </a:rPr>
              <a:t>Arthritis Pain Scale (RAPS)</a:t>
            </a:r>
          </a:p>
        </p:txBody>
      </p:sp>
      <p:sp>
        <p:nvSpPr>
          <p:cNvPr id="4" name="Content Placeholder 3">
            <a:extLst>
              <a:ext uri="{FF2B5EF4-FFF2-40B4-BE49-F238E27FC236}">
                <a16:creationId xmlns:a16="http://schemas.microsoft.com/office/drawing/2014/main" id="{E97062E1-15FC-AF4B-90C6-29E4ADF38F6A}"/>
              </a:ext>
            </a:extLst>
          </p:cNvPr>
          <p:cNvSpPr>
            <a:spLocks noGrp="1"/>
          </p:cNvSpPr>
          <p:nvPr>
            <p:ph sz="half" idx="2"/>
          </p:nvPr>
        </p:nvSpPr>
        <p:spPr/>
        <p:txBody>
          <a:bodyPr/>
          <a:lstStyle/>
          <a:p>
            <a:r>
              <a:rPr lang="en-US" dirty="0">
                <a:latin typeface="+mj-lt"/>
                <a:cs typeface="Times New Roman" panose="02020603050405020304" pitchFamily="18" charset="0"/>
              </a:rPr>
              <a:t>Visual Analogue Scale</a:t>
            </a:r>
          </a:p>
          <a:p>
            <a:r>
              <a:rPr lang="en-US" dirty="0">
                <a:latin typeface="+mj-lt"/>
                <a:cs typeface="Times New Roman" panose="02020603050405020304" pitchFamily="18" charset="0"/>
              </a:rPr>
              <a:t>Validated for Patients with RA</a:t>
            </a:r>
          </a:p>
          <a:p>
            <a:r>
              <a:rPr lang="en-US" dirty="0">
                <a:latin typeface="+mj-lt"/>
                <a:cs typeface="Times New Roman" panose="02020603050405020304" pitchFamily="18" charset="0"/>
              </a:rPr>
              <a:t>McGill Pain Questionnaire (MPQ) Used for General Population</a:t>
            </a:r>
          </a:p>
          <a:p>
            <a:r>
              <a:rPr lang="en-US" dirty="0">
                <a:latin typeface="+mj-lt"/>
                <a:cs typeface="Times New Roman" panose="02020603050405020304" pitchFamily="18" charset="0"/>
              </a:rPr>
              <a:t>Patients Rate All Movements and Tasks Using RAPS</a:t>
            </a:r>
          </a:p>
        </p:txBody>
      </p:sp>
      <p:pic>
        <p:nvPicPr>
          <p:cNvPr id="10" name="Content Placeholder 9">
            <a:extLst>
              <a:ext uri="{FF2B5EF4-FFF2-40B4-BE49-F238E27FC236}">
                <a16:creationId xmlns:a16="http://schemas.microsoft.com/office/drawing/2014/main" id="{108BECBF-D093-1E49-A110-1D77602D584D}"/>
              </a:ext>
            </a:extLst>
          </p:cNvPr>
          <p:cNvPicPr>
            <a:picLocks noGrp="1" noChangeAspect="1"/>
          </p:cNvPicPr>
          <p:nvPr>
            <p:ph sz="half" idx="1"/>
          </p:nvPr>
        </p:nvPicPr>
        <p:blipFill>
          <a:blip r:embed="rId3"/>
          <a:stretch>
            <a:fillRect/>
          </a:stretch>
        </p:blipFill>
        <p:spPr>
          <a:xfrm>
            <a:off x="1576924" y="2171700"/>
            <a:ext cx="3733800" cy="3302000"/>
          </a:xfrm>
        </p:spPr>
      </p:pic>
      <p:sp>
        <p:nvSpPr>
          <p:cNvPr id="11" name="TextBox 10">
            <a:extLst>
              <a:ext uri="{FF2B5EF4-FFF2-40B4-BE49-F238E27FC236}">
                <a16:creationId xmlns:a16="http://schemas.microsoft.com/office/drawing/2014/main" id="{A80611EE-74AC-7245-A860-A95BD8E76C44}"/>
              </a:ext>
            </a:extLst>
          </p:cNvPr>
          <p:cNvSpPr txBox="1"/>
          <p:nvPr/>
        </p:nvSpPr>
        <p:spPr>
          <a:xfrm>
            <a:off x="261257" y="6520070"/>
            <a:ext cx="11930743" cy="477054"/>
          </a:xfrm>
          <a:prstGeom prst="rect">
            <a:avLst/>
          </a:prstGeom>
          <a:noFill/>
        </p:spPr>
        <p:txBody>
          <a:bodyPr wrap="square" rtlCol="0">
            <a:spAutoFit/>
          </a:bodyPr>
          <a:lstStyle/>
          <a:p>
            <a:pPr algn="r"/>
            <a:r>
              <a:rPr lang="en-US" sz="1100" dirty="0">
                <a:latin typeface="Times New Roman" panose="02020603050405020304" pitchFamily="18" charset="0"/>
                <a:cs typeface="Times New Roman" panose="02020603050405020304" pitchFamily="18" charset="0"/>
              </a:rPr>
              <a:t>Image from Anderson, D. L. (2001). Development of an instrument to measure pain in rheumatoid arthritis: Rheumatoid Arthritis Pain Scale (RAPS). </a:t>
            </a:r>
            <a:r>
              <a:rPr lang="en-US" sz="1100" i="1" dirty="0">
                <a:latin typeface="Times New Roman" panose="02020603050405020304" pitchFamily="18" charset="0"/>
                <a:cs typeface="Times New Roman" panose="02020603050405020304" pitchFamily="18" charset="0"/>
              </a:rPr>
              <a:t>Arthritis Care &amp; Research</a:t>
            </a:r>
            <a:r>
              <a:rPr lang="en-US" sz="1100" dirty="0">
                <a:latin typeface="Times New Roman" panose="02020603050405020304" pitchFamily="18" charset="0"/>
                <a:cs typeface="Times New Roman" panose="02020603050405020304" pitchFamily="18" charset="0"/>
              </a:rPr>
              <a:t>, </a:t>
            </a:r>
            <a:r>
              <a:rPr lang="en-US" sz="1100" i="1" dirty="0">
                <a:latin typeface="Times New Roman" panose="02020603050405020304" pitchFamily="18" charset="0"/>
                <a:cs typeface="Times New Roman" panose="02020603050405020304" pitchFamily="18" charset="0"/>
              </a:rPr>
              <a:t>45</a:t>
            </a:r>
            <a:r>
              <a:rPr lang="en-US" sz="1100" dirty="0">
                <a:latin typeface="Times New Roman" panose="02020603050405020304" pitchFamily="18" charset="0"/>
                <a:cs typeface="Times New Roman" panose="02020603050405020304" pitchFamily="18" charset="0"/>
              </a:rPr>
              <a:t>(4), 317-323.</a:t>
            </a:r>
          </a:p>
          <a:p>
            <a:pPr algn="r"/>
            <a:endParaRPr lang="en-US" sz="1400" dirty="0">
              <a:latin typeface="Times New Roman" panose="02020603050405020304" pitchFamily="18"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AE5BB7E6-86B9-AE42-8EC0-2D2586F7B2A8}"/>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Tree>
    <p:extLst>
      <p:ext uri="{BB962C8B-B14F-4D97-AF65-F5344CB8AC3E}">
        <p14:creationId xmlns:p14="http://schemas.microsoft.com/office/powerpoint/2010/main" val="16094377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0DE00-029B-544D-9495-A9CF593C3A63}"/>
              </a:ext>
            </a:extLst>
          </p:cNvPr>
          <p:cNvSpPr>
            <a:spLocks noGrp="1"/>
          </p:cNvSpPr>
          <p:nvPr>
            <p:ph type="title"/>
          </p:nvPr>
        </p:nvSpPr>
        <p:spPr/>
        <p:txBody>
          <a:bodyPr/>
          <a:lstStyle/>
          <a:p>
            <a:r>
              <a:rPr lang="en-US" dirty="0" smtClean="0">
                <a:cs typeface="Times New Roman" panose="02020603050405020304" pitchFamily="18" charset="0"/>
              </a:rPr>
              <a:t>Additional </a:t>
            </a:r>
            <a:r>
              <a:rPr lang="en-US" dirty="0">
                <a:cs typeface="Times New Roman" panose="02020603050405020304" pitchFamily="18" charset="0"/>
              </a:rPr>
              <a:t>Outcome Measures</a:t>
            </a:r>
          </a:p>
        </p:txBody>
      </p:sp>
      <p:sp>
        <p:nvSpPr>
          <p:cNvPr id="3" name="Text Placeholder 2">
            <a:extLst>
              <a:ext uri="{FF2B5EF4-FFF2-40B4-BE49-F238E27FC236}">
                <a16:creationId xmlns:a16="http://schemas.microsoft.com/office/drawing/2014/main" id="{25CF6DA1-DBB2-3E48-905F-EF8154BFAB61}"/>
              </a:ext>
            </a:extLst>
          </p:cNvPr>
          <p:cNvSpPr>
            <a:spLocks noGrp="1"/>
          </p:cNvSpPr>
          <p:nvPr>
            <p:ph idx="1"/>
          </p:nvPr>
        </p:nvSpPr>
        <p:spPr>
          <a:xfrm>
            <a:off x="2241754" y="2694038"/>
            <a:ext cx="8731045" cy="3173361"/>
          </a:xfrm>
        </p:spPr>
        <p:txBody>
          <a:bodyPr/>
          <a:lstStyle/>
          <a:p>
            <a:r>
              <a:rPr lang="en-US" sz="2400" dirty="0">
                <a:latin typeface="+mj-lt"/>
                <a:cs typeface="Times New Roman" panose="02020603050405020304" pitchFamily="18" charset="0"/>
              </a:rPr>
              <a:t>Palm Surface </a:t>
            </a:r>
            <a:r>
              <a:rPr lang="en-US" sz="2400" dirty="0" smtClean="0">
                <a:latin typeface="+mj-lt"/>
                <a:cs typeface="Times New Roman" panose="02020603050405020304" pitchFamily="18" charset="0"/>
              </a:rPr>
              <a:t>Temperature</a:t>
            </a:r>
            <a:endParaRPr lang="en-US" sz="2400" dirty="0">
              <a:latin typeface="+mj-lt"/>
              <a:cs typeface="Times New Roman" panose="02020603050405020304" pitchFamily="18" charset="0"/>
            </a:endParaRPr>
          </a:p>
          <a:p>
            <a:r>
              <a:rPr lang="en-US" sz="2400" dirty="0">
                <a:cs typeface="Times New Roman" panose="02020603050405020304" pitchFamily="18" charset="0"/>
              </a:rPr>
              <a:t>Blood Oxygen </a:t>
            </a:r>
            <a:r>
              <a:rPr lang="en-US" sz="2400" dirty="0" smtClean="0">
                <a:cs typeface="Times New Roman" panose="02020603050405020304" pitchFamily="18" charset="0"/>
              </a:rPr>
              <a:t>Level</a:t>
            </a:r>
            <a:endParaRPr lang="en-US" sz="2400" dirty="0">
              <a:cs typeface="Times New Roman" panose="02020603050405020304" pitchFamily="18" charset="0"/>
            </a:endParaRPr>
          </a:p>
          <a:p>
            <a:endParaRPr lang="en-US" dirty="0">
              <a:latin typeface="+mj-lt"/>
              <a:cs typeface="Times New Roman" panose="02020603050405020304" pitchFamily="18" charset="0"/>
            </a:endParaRPr>
          </a:p>
        </p:txBody>
      </p:sp>
      <p:sp>
        <p:nvSpPr>
          <p:cNvPr id="4" name="Slide Number Placeholder 3">
            <a:extLst>
              <a:ext uri="{FF2B5EF4-FFF2-40B4-BE49-F238E27FC236}">
                <a16:creationId xmlns:a16="http://schemas.microsoft.com/office/drawing/2014/main" id="{B61B3568-A469-7440-8287-6D546493E31F}"/>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Tree>
    <p:extLst>
      <p:ext uri="{BB962C8B-B14F-4D97-AF65-F5344CB8AC3E}">
        <p14:creationId xmlns:p14="http://schemas.microsoft.com/office/powerpoint/2010/main" val="2917256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D4894-FE9C-A742-A88E-652C70CB6824}"/>
              </a:ext>
            </a:extLst>
          </p:cNvPr>
          <p:cNvSpPr>
            <a:spLocks noGrp="1"/>
          </p:cNvSpPr>
          <p:nvPr>
            <p:ph type="title"/>
          </p:nvPr>
        </p:nvSpPr>
        <p:spPr/>
        <p:txBody>
          <a:bodyPr/>
          <a:lstStyle/>
          <a:p>
            <a:r>
              <a:rPr lang="en-US" dirty="0" smtClean="0">
                <a:cs typeface="Times New Roman" panose="02020603050405020304" pitchFamily="18" charset="0"/>
              </a:rPr>
              <a:t>Kinematic </a:t>
            </a:r>
            <a:r>
              <a:rPr lang="en-US" dirty="0">
                <a:cs typeface="Times New Roman" panose="02020603050405020304" pitchFamily="18" charset="0"/>
              </a:rPr>
              <a:t>Motion Capture and Analysis</a:t>
            </a:r>
          </a:p>
        </p:txBody>
      </p:sp>
      <p:sp>
        <p:nvSpPr>
          <p:cNvPr id="3" name="Content Placeholder 2">
            <a:extLst>
              <a:ext uri="{FF2B5EF4-FFF2-40B4-BE49-F238E27FC236}">
                <a16:creationId xmlns:a16="http://schemas.microsoft.com/office/drawing/2014/main" id="{107042D3-D07B-FA44-A0F9-8373B5585776}"/>
              </a:ext>
            </a:extLst>
          </p:cNvPr>
          <p:cNvSpPr>
            <a:spLocks noGrp="1"/>
          </p:cNvSpPr>
          <p:nvPr>
            <p:ph sz="half" idx="1"/>
          </p:nvPr>
        </p:nvSpPr>
        <p:spPr>
          <a:xfrm>
            <a:off x="1371600" y="2294122"/>
            <a:ext cx="4313864" cy="3777622"/>
          </a:xfrm>
        </p:spPr>
        <p:txBody>
          <a:bodyPr/>
          <a:lstStyle/>
          <a:p>
            <a:r>
              <a:rPr lang="en-US" dirty="0" err="1">
                <a:latin typeface="+mj-lt"/>
                <a:cs typeface="Times New Roman" panose="02020603050405020304" pitchFamily="18" charset="0"/>
              </a:rPr>
              <a:t>Vicon</a:t>
            </a:r>
            <a:r>
              <a:rPr lang="en-US" dirty="0">
                <a:latin typeface="+mj-lt"/>
                <a:cs typeface="Times New Roman" panose="02020603050405020304" pitchFamily="18" charset="0"/>
              </a:rPr>
              <a:t> Nexus Motion Capture System </a:t>
            </a:r>
          </a:p>
          <a:p>
            <a:pPr lvl="1"/>
            <a:r>
              <a:rPr lang="en-US" dirty="0">
                <a:latin typeface="+mj-lt"/>
                <a:cs typeface="Times New Roman" panose="02020603050405020304" pitchFamily="18" charset="0"/>
              </a:rPr>
              <a:t>8 Camera 3D Set-Up</a:t>
            </a:r>
          </a:p>
          <a:p>
            <a:pPr lvl="1"/>
            <a:r>
              <a:rPr lang="en-US" dirty="0">
                <a:latin typeface="+mj-lt"/>
                <a:cs typeface="Times New Roman" panose="02020603050405020304" pitchFamily="18" charset="0"/>
              </a:rPr>
              <a:t>3D Global Coordinate System</a:t>
            </a:r>
          </a:p>
          <a:p>
            <a:r>
              <a:rPr lang="en-US" dirty="0">
                <a:latin typeface="+mj-lt"/>
                <a:cs typeface="Times New Roman" panose="02020603050405020304" pitchFamily="18" charset="0"/>
              </a:rPr>
              <a:t>C-Motion Visual 3D Biomechanics Analysis Software</a:t>
            </a:r>
          </a:p>
        </p:txBody>
      </p:sp>
      <p:pic>
        <p:nvPicPr>
          <p:cNvPr id="6" name="Content Placeholder 5">
            <a:extLst>
              <a:ext uri="{FF2B5EF4-FFF2-40B4-BE49-F238E27FC236}">
                <a16:creationId xmlns:a16="http://schemas.microsoft.com/office/drawing/2014/main" id="{EE21FF0C-F177-4B45-A344-367A7753CB59}"/>
              </a:ext>
            </a:extLst>
          </p:cNvPr>
          <p:cNvPicPr>
            <a:picLocks noGrp="1" noChangeAspect="1"/>
          </p:cNvPicPr>
          <p:nvPr>
            <p:ph sz="half" idx="2"/>
          </p:nvPr>
        </p:nvPicPr>
        <p:blipFill>
          <a:blip r:embed="rId2"/>
          <a:stretch>
            <a:fillRect/>
          </a:stretch>
        </p:blipFill>
        <p:spPr>
          <a:xfrm>
            <a:off x="7295322" y="1626600"/>
            <a:ext cx="3930994" cy="2236785"/>
          </a:xfrm>
        </p:spPr>
      </p:pic>
      <p:pic>
        <p:nvPicPr>
          <p:cNvPr id="8" name="Picture 7">
            <a:extLst>
              <a:ext uri="{FF2B5EF4-FFF2-40B4-BE49-F238E27FC236}">
                <a16:creationId xmlns:a16="http://schemas.microsoft.com/office/drawing/2014/main" id="{7D08D505-F576-1146-8C0B-8D9C7C33B592}"/>
              </a:ext>
            </a:extLst>
          </p:cNvPr>
          <p:cNvPicPr>
            <a:picLocks noChangeAspect="1"/>
          </p:cNvPicPr>
          <p:nvPr/>
        </p:nvPicPr>
        <p:blipFill>
          <a:blip r:embed="rId3"/>
          <a:stretch>
            <a:fillRect/>
          </a:stretch>
        </p:blipFill>
        <p:spPr>
          <a:xfrm>
            <a:off x="7295322" y="4022411"/>
            <a:ext cx="3930994" cy="2437260"/>
          </a:xfrm>
          <a:prstGeom prst="rect">
            <a:avLst/>
          </a:prstGeom>
        </p:spPr>
      </p:pic>
      <p:sp>
        <p:nvSpPr>
          <p:cNvPr id="4" name="Slide Number Placeholder 3">
            <a:extLst>
              <a:ext uri="{FF2B5EF4-FFF2-40B4-BE49-F238E27FC236}">
                <a16:creationId xmlns:a16="http://schemas.microsoft.com/office/drawing/2014/main" id="{17391DC6-B810-0A4E-9017-937F45F67BF1}"/>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Tree>
    <p:extLst>
      <p:ext uri="{BB962C8B-B14F-4D97-AF65-F5344CB8AC3E}">
        <p14:creationId xmlns:p14="http://schemas.microsoft.com/office/powerpoint/2010/main" val="3324882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D9E45-4A11-C54A-B788-34A16916FD48}"/>
              </a:ext>
            </a:extLst>
          </p:cNvPr>
          <p:cNvSpPr>
            <a:spLocks noGrp="1"/>
          </p:cNvSpPr>
          <p:nvPr>
            <p:ph type="title"/>
          </p:nvPr>
        </p:nvSpPr>
        <p:spPr>
          <a:xfrm>
            <a:off x="1371600" y="685800"/>
            <a:ext cx="10820400" cy="1485900"/>
          </a:xfrm>
        </p:spPr>
        <p:txBody>
          <a:bodyPr/>
          <a:lstStyle/>
          <a:p>
            <a:r>
              <a:rPr lang="en-US" dirty="0" smtClean="0">
                <a:cs typeface="Times New Roman" panose="02020603050405020304" pitchFamily="18" charset="0"/>
              </a:rPr>
              <a:t>Kinematic </a:t>
            </a:r>
            <a:r>
              <a:rPr lang="en-US" dirty="0">
                <a:cs typeface="Times New Roman" panose="02020603050405020304" pitchFamily="18" charset="0"/>
              </a:rPr>
              <a:t>Motion Capture and Analysis Cont.</a:t>
            </a:r>
          </a:p>
        </p:txBody>
      </p:sp>
      <p:sp>
        <p:nvSpPr>
          <p:cNvPr id="5" name="Text Placeholder 4">
            <a:extLst>
              <a:ext uri="{FF2B5EF4-FFF2-40B4-BE49-F238E27FC236}">
                <a16:creationId xmlns:a16="http://schemas.microsoft.com/office/drawing/2014/main" id="{219BD9AD-A325-634C-A5ED-A729D17D7DF2}"/>
              </a:ext>
            </a:extLst>
          </p:cNvPr>
          <p:cNvSpPr>
            <a:spLocks noGrp="1"/>
          </p:cNvSpPr>
          <p:nvPr>
            <p:ph type="body" idx="1"/>
          </p:nvPr>
        </p:nvSpPr>
        <p:spPr>
          <a:xfrm>
            <a:off x="1371600" y="1945975"/>
            <a:ext cx="4443984" cy="823912"/>
          </a:xfrm>
        </p:spPr>
        <p:txBody>
          <a:bodyPr/>
          <a:lstStyle/>
          <a:p>
            <a:r>
              <a:rPr lang="en-US" dirty="0">
                <a:latin typeface="+mj-lt"/>
                <a:cs typeface="Times New Roman" panose="02020603050405020304" pitchFamily="18" charset="0"/>
              </a:rPr>
              <a:t>23 Body Markers</a:t>
            </a:r>
          </a:p>
        </p:txBody>
      </p:sp>
      <p:pic>
        <p:nvPicPr>
          <p:cNvPr id="9" name="Content Placeholder 8">
            <a:extLst>
              <a:ext uri="{FF2B5EF4-FFF2-40B4-BE49-F238E27FC236}">
                <a16:creationId xmlns:a16="http://schemas.microsoft.com/office/drawing/2014/main" id="{93CBA059-B618-7D4D-89B1-1643F9F6820F}"/>
              </a:ext>
            </a:extLst>
          </p:cNvPr>
          <p:cNvPicPr>
            <a:picLocks noGrp="1" noChangeAspect="1"/>
          </p:cNvPicPr>
          <p:nvPr>
            <p:ph sz="half" idx="2"/>
          </p:nvPr>
        </p:nvPicPr>
        <p:blipFill rotWithShape="1">
          <a:blip r:embed="rId2"/>
          <a:srcRect r="8062"/>
          <a:stretch/>
        </p:blipFill>
        <p:spPr>
          <a:xfrm>
            <a:off x="1371600" y="3013585"/>
            <a:ext cx="3289974" cy="3352800"/>
          </a:xfrm>
        </p:spPr>
      </p:pic>
      <p:pic>
        <p:nvPicPr>
          <p:cNvPr id="11" name="Content Placeholder 10">
            <a:extLst>
              <a:ext uri="{FF2B5EF4-FFF2-40B4-BE49-F238E27FC236}">
                <a16:creationId xmlns:a16="http://schemas.microsoft.com/office/drawing/2014/main" id="{6F39553C-99D5-D84A-B655-C6D36308B2A4}"/>
              </a:ext>
            </a:extLst>
          </p:cNvPr>
          <p:cNvPicPr>
            <a:picLocks noGrp="1" noChangeAspect="1"/>
          </p:cNvPicPr>
          <p:nvPr>
            <p:ph sz="quarter" idx="4"/>
          </p:nvPr>
        </p:nvPicPr>
        <p:blipFill rotWithShape="1">
          <a:blip r:embed="rId3"/>
          <a:srcRect t="20562"/>
          <a:stretch/>
        </p:blipFill>
        <p:spPr>
          <a:xfrm>
            <a:off x="6329363" y="2171700"/>
            <a:ext cx="4338637" cy="1440834"/>
          </a:xfrm>
        </p:spPr>
      </p:pic>
      <p:pic>
        <p:nvPicPr>
          <p:cNvPr id="13" name="Picture 12">
            <a:extLst>
              <a:ext uri="{FF2B5EF4-FFF2-40B4-BE49-F238E27FC236}">
                <a16:creationId xmlns:a16="http://schemas.microsoft.com/office/drawing/2014/main" id="{6C2C950D-2306-D245-BC05-604230EA949C}"/>
              </a:ext>
            </a:extLst>
          </p:cNvPr>
          <p:cNvPicPr>
            <a:picLocks noChangeAspect="1"/>
          </p:cNvPicPr>
          <p:nvPr/>
        </p:nvPicPr>
        <p:blipFill rotWithShape="1">
          <a:blip r:embed="rId4"/>
          <a:srcRect t="21016" b="19029"/>
          <a:stretch/>
        </p:blipFill>
        <p:spPr>
          <a:xfrm>
            <a:off x="6329363" y="4243264"/>
            <a:ext cx="4338637" cy="1710339"/>
          </a:xfrm>
          <a:prstGeom prst="rect">
            <a:avLst/>
          </a:prstGeom>
        </p:spPr>
      </p:pic>
      <p:sp>
        <p:nvSpPr>
          <p:cNvPr id="3" name="Slide Number Placeholder 2">
            <a:extLst>
              <a:ext uri="{FF2B5EF4-FFF2-40B4-BE49-F238E27FC236}">
                <a16:creationId xmlns:a16="http://schemas.microsoft.com/office/drawing/2014/main" id="{03458AB9-98F8-B24C-A1F3-C700A26AF3FC}"/>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Tree>
    <p:extLst>
      <p:ext uri="{BB962C8B-B14F-4D97-AF65-F5344CB8AC3E}">
        <p14:creationId xmlns:p14="http://schemas.microsoft.com/office/powerpoint/2010/main" val="1176394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15ECB-6EE3-8C4E-8A85-A5CC2975E1D5}"/>
              </a:ext>
            </a:extLst>
          </p:cNvPr>
          <p:cNvSpPr>
            <a:spLocks noGrp="1"/>
          </p:cNvSpPr>
          <p:nvPr>
            <p:ph type="title"/>
          </p:nvPr>
        </p:nvSpPr>
        <p:spPr>
          <a:xfrm>
            <a:off x="1371600" y="685800"/>
            <a:ext cx="10889226" cy="1485900"/>
          </a:xfrm>
        </p:spPr>
        <p:txBody>
          <a:bodyPr/>
          <a:lstStyle/>
          <a:p>
            <a:r>
              <a:rPr lang="en-US" dirty="0" smtClean="0">
                <a:cs typeface="Times New Roman" panose="02020603050405020304" pitchFamily="18" charset="0"/>
              </a:rPr>
              <a:t>Kinematic </a:t>
            </a:r>
            <a:r>
              <a:rPr lang="en-US" dirty="0">
                <a:cs typeface="Times New Roman" panose="02020603050405020304" pitchFamily="18" charset="0"/>
              </a:rPr>
              <a:t>Motion Capture and Analysis Cont.</a:t>
            </a:r>
            <a:endParaRPr lang="en-US" dirty="0"/>
          </a:p>
        </p:txBody>
      </p:sp>
      <p:pic>
        <p:nvPicPr>
          <p:cNvPr id="6" name="Content Placeholder 5">
            <a:extLst>
              <a:ext uri="{FF2B5EF4-FFF2-40B4-BE49-F238E27FC236}">
                <a16:creationId xmlns:a16="http://schemas.microsoft.com/office/drawing/2014/main" id="{96397386-3B67-7E4F-A43A-1DC182BB9158}"/>
              </a:ext>
            </a:extLst>
          </p:cNvPr>
          <p:cNvPicPr>
            <a:picLocks noGrp="1" noChangeAspect="1"/>
          </p:cNvPicPr>
          <p:nvPr>
            <p:ph sz="half" idx="1"/>
          </p:nvPr>
        </p:nvPicPr>
        <p:blipFill>
          <a:blip r:embed="rId2"/>
          <a:stretch>
            <a:fillRect/>
          </a:stretch>
        </p:blipFill>
        <p:spPr>
          <a:xfrm>
            <a:off x="2727218" y="2309091"/>
            <a:ext cx="2282317" cy="3778250"/>
          </a:xfrm>
        </p:spPr>
      </p:pic>
      <p:pic>
        <p:nvPicPr>
          <p:cNvPr id="8" name="Content Placeholder 7">
            <a:extLst>
              <a:ext uri="{FF2B5EF4-FFF2-40B4-BE49-F238E27FC236}">
                <a16:creationId xmlns:a16="http://schemas.microsoft.com/office/drawing/2014/main" id="{EE4A022F-D0D3-D241-80AF-D5CDBAFACDAE}"/>
              </a:ext>
            </a:extLst>
          </p:cNvPr>
          <p:cNvPicPr>
            <a:picLocks noGrp="1" noChangeAspect="1"/>
          </p:cNvPicPr>
          <p:nvPr>
            <p:ph sz="half" idx="2"/>
          </p:nvPr>
        </p:nvPicPr>
        <p:blipFill>
          <a:blip r:embed="rId3"/>
          <a:stretch>
            <a:fillRect/>
          </a:stretch>
        </p:blipFill>
        <p:spPr>
          <a:xfrm>
            <a:off x="7268376" y="2309091"/>
            <a:ext cx="2552109" cy="3778250"/>
          </a:xfrm>
        </p:spPr>
      </p:pic>
      <p:sp>
        <p:nvSpPr>
          <p:cNvPr id="3" name="Slide Number Placeholder 2">
            <a:extLst>
              <a:ext uri="{FF2B5EF4-FFF2-40B4-BE49-F238E27FC236}">
                <a16:creationId xmlns:a16="http://schemas.microsoft.com/office/drawing/2014/main" id="{7A4436E5-434F-A040-8D1B-CB64CD66AD75}"/>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Tree>
    <p:extLst>
      <p:ext uri="{BB962C8B-B14F-4D97-AF65-F5344CB8AC3E}">
        <p14:creationId xmlns:p14="http://schemas.microsoft.com/office/powerpoint/2010/main" val="34072934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3CE76-94CF-2B48-8C23-7B90FFE8104F}"/>
              </a:ext>
            </a:extLst>
          </p:cNvPr>
          <p:cNvSpPr>
            <a:spLocks noGrp="1"/>
          </p:cNvSpPr>
          <p:nvPr>
            <p:ph type="title"/>
          </p:nvPr>
        </p:nvSpPr>
        <p:spPr>
          <a:xfrm>
            <a:off x="1371600" y="685800"/>
            <a:ext cx="10889226" cy="1485900"/>
          </a:xfrm>
        </p:spPr>
        <p:txBody>
          <a:bodyPr/>
          <a:lstStyle/>
          <a:p>
            <a:r>
              <a:rPr lang="en-US" dirty="0" smtClean="0">
                <a:cs typeface="Times New Roman" panose="02020603050405020304" pitchFamily="18" charset="0"/>
              </a:rPr>
              <a:t>Kinematic </a:t>
            </a:r>
            <a:r>
              <a:rPr lang="en-US" dirty="0">
                <a:cs typeface="Times New Roman" panose="02020603050405020304" pitchFamily="18" charset="0"/>
              </a:rPr>
              <a:t>Motion Capture and Analysis Cont.</a:t>
            </a:r>
            <a:endParaRPr lang="en-US" dirty="0"/>
          </a:p>
        </p:txBody>
      </p:sp>
      <p:sp>
        <p:nvSpPr>
          <p:cNvPr id="3" name="Text Placeholder 2">
            <a:extLst>
              <a:ext uri="{FF2B5EF4-FFF2-40B4-BE49-F238E27FC236}">
                <a16:creationId xmlns:a16="http://schemas.microsoft.com/office/drawing/2014/main" id="{873A9A0E-03E7-824F-B7BF-5CDBBA00B497}"/>
              </a:ext>
            </a:extLst>
          </p:cNvPr>
          <p:cNvSpPr>
            <a:spLocks noGrp="1"/>
          </p:cNvSpPr>
          <p:nvPr>
            <p:ph type="body" idx="1"/>
          </p:nvPr>
        </p:nvSpPr>
        <p:spPr>
          <a:xfrm>
            <a:off x="1371600" y="1773775"/>
            <a:ext cx="4927600" cy="550213"/>
          </a:xfrm>
        </p:spPr>
        <p:txBody>
          <a:bodyPr/>
          <a:lstStyle/>
          <a:p>
            <a:r>
              <a:rPr lang="en-US" dirty="0">
                <a:latin typeface="+mj-lt"/>
                <a:cs typeface="Times New Roman" panose="02020603050405020304" pitchFamily="18" charset="0"/>
              </a:rPr>
              <a:t>60 Hand and Finger Markers</a:t>
            </a:r>
          </a:p>
        </p:txBody>
      </p:sp>
      <p:pic>
        <p:nvPicPr>
          <p:cNvPr id="8" name="Content Placeholder 7">
            <a:extLst>
              <a:ext uri="{FF2B5EF4-FFF2-40B4-BE49-F238E27FC236}">
                <a16:creationId xmlns:a16="http://schemas.microsoft.com/office/drawing/2014/main" id="{5D02E826-F4D3-F74F-954C-4593C56F1853}"/>
              </a:ext>
            </a:extLst>
          </p:cNvPr>
          <p:cNvPicPr>
            <a:picLocks noGrp="1" noChangeAspect="1"/>
          </p:cNvPicPr>
          <p:nvPr>
            <p:ph sz="half" idx="2"/>
          </p:nvPr>
        </p:nvPicPr>
        <p:blipFill>
          <a:blip r:embed="rId2"/>
          <a:stretch>
            <a:fillRect/>
          </a:stretch>
        </p:blipFill>
        <p:spPr>
          <a:xfrm>
            <a:off x="1751712" y="2580978"/>
            <a:ext cx="3872408" cy="3872408"/>
          </a:xfrm>
        </p:spPr>
      </p:pic>
      <p:pic>
        <p:nvPicPr>
          <p:cNvPr id="10" name="Content Placeholder 9">
            <a:extLst>
              <a:ext uri="{FF2B5EF4-FFF2-40B4-BE49-F238E27FC236}">
                <a16:creationId xmlns:a16="http://schemas.microsoft.com/office/drawing/2014/main" id="{B857376A-54EB-C642-AB99-3A2964D408BF}"/>
              </a:ext>
            </a:extLst>
          </p:cNvPr>
          <p:cNvPicPr>
            <a:picLocks noGrp="1" noChangeAspect="1"/>
          </p:cNvPicPr>
          <p:nvPr>
            <p:ph sz="quarter" idx="4"/>
          </p:nvPr>
        </p:nvPicPr>
        <p:blipFill>
          <a:blip r:embed="rId3"/>
          <a:stretch>
            <a:fillRect/>
          </a:stretch>
        </p:blipFill>
        <p:spPr>
          <a:xfrm>
            <a:off x="7817463" y="1698700"/>
            <a:ext cx="1991910" cy="2437788"/>
          </a:xfrm>
        </p:spPr>
      </p:pic>
      <p:pic>
        <p:nvPicPr>
          <p:cNvPr id="12" name="Picture 11">
            <a:extLst>
              <a:ext uri="{FF2B5EF4-FFF2-40B4-BE49-F238E27FC236}">
                <a16:creationId xmlns:a16="http://schemas.microsoft.com/office/drawing/2014/main" id="{E0AC01C4-8DAD-B643-9D49-6231BE801FBE}"/>
              </a:ext>
            </a:extLst>
          </p:cNvPr>
          <p:cNvPicPr>
            <a:picLocks noChangeAspect="1"/>
          </p:cNvPicPr>
          <p:nvPr/>
        </p:nvPicPr>
        <p:blipFill>
          <a:blip r:embed="rId4"/>
          <a:stretch>
            <a:fillRect/>
          </a:stretch>
        </p:blipFill>
        <p:spPr>
          <a:xfrm>
            <a:off x="7355954" y="4257378"/>
            <a:ext cx="2914928" cy="2196008"/>
          </a:xfrm>
          <a:prstGeom prst="rect">
            <a:avLst/>
          </a:prstGeom>
        </p:spPr>
      </p:pic>
      <p:sp>
        <p:nvSpPr>
          <p:cNvPr id="4" name="Slide Number Placeholder 3">
            <a:extLst>
              <a:ext uri="{FF2B5EF4-FFF2-40B4-BE49-F238E27FC236}">
                <a16:creationId xmlns:a16="http://schemas.microsoft.com/office/drawing/2014/main" id="{7840D1B6-3321-B14D-ABC3-7CC64F7D099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Tree>
    <p:extLst>
      <p:ext uri="{BB962C8B-B14F-4D97-AF65-F5344CB8AC3E}">
        <p14:creationId xmlns:p14="http://schemas.microsoft.com/office/powerpoint/2010/main" val="3810740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41AC6-05CD-2046-B1B0-C611EAC36123}"/>
              </a:ext>
            </a:extLst>
          </p:cNvPr>
          <p:cNvSpPr>
            <a:spLocks noGrp="1"/>
          </p:cNvSpPr>
          <p:nvPr>
            <p:ph type="title"/>
          </p:nvPr>
        </p:nvSpPr>
        <p:spPr>
          <a:xfrm>
            <a:off x="1371600" y="685800"/>
            <a:ext cx="9601200" cy="801255"/>
          </a:xfrm>
        </p:spPr>
        <p:txBody>
          <a:bodyPr/>
          <a:lstStyle/>
          <a:p>
            <a:r>
              <a:rPr lang="en-US" dirty="0" smtClean="0">
                <a:cs typeface="Times New Roman" panose="02020603050405020304" pitchFamily="18" charset="0"/>
              </a:rPr>
              <a:t>Orthoses </a:t>
            </a:r>
            <a:r>
              <a:rPr lang="en-US" dirty="0">
                <a:cs typeface="Times New Roman" panose="02020603050405020304" pitchFamily="18" charset="0"/>
              </a:rPr>
              <a:t>Tested </a:t>
            </a:r>
          </a:p>
        </p:txBody>
      </p:sp>
      <p:sp>
        <p:nvSpPr>
          <p:cNvPr id="3" name="Text Placeholder 2">
            <a:extLst>
              <a:ext uri="{FF2B5EF4-FFF2-40B4-BE49-F238E27FC236}">
                <a16:creationId xmlns:a16="http://schemas.microsoft.com/office/drawing/2014/main" id="{59CAF407-A671-8747-B8B9-5E296AB08C43}"/>
              </a:ext>
            </a:extLst>
          </p:cNvPr>
          <p:cNvSpPr>
            <a:spLocks noGrp="1"/>
          </p:cNvSpPr>
          <p:nvPr>
            <p:ph type="body" idx="1"/>
          </p:nvPr>
        </p:nvSpPr>
        <p:spPr>
          <a:xfrm>
            <a:off x="1371600" y="1682737"/>
            <a:ext cx="4443984" cy="823912"/>
          </a:xfrm>
        </p:spPr>
        <p:txBody>
          <a:bodyPr/>
          <a:lstStyle/>
          <a:p>
            <a:r>
              <a:rPr lang="en-US" dirty="0">
                <a:latin typeface="+mj-lt"/>
                <a:cs typeface="Times New Roman" panose="02020603050405020304" pitchFamily="18" charset="0"/>
              </a:rPr>
              <a:t>IMAK Compression Arthritis Gloves</a:t>
            </a:r>
          </a:p>
        </p:txBody>
      </p:sp>
      <p:pic>
        <p:nvPicPr>
          <p:cNvPr id="8" name="Content Placeholder 7">
            <a:extLst>
              <a:ext uri="{FF2B5EF4-FFF2-40B4-BE49-F238E27FC236}">
                <a16:creationId xmlns:a16="http://schemas.microsoft.com/office/drawing/2014/main" id="{9949DEDC-86D3-D445-B267-42963DF4C2C3}"/>
              </a:ext>
            </a:extLst>
          </p:cNvPr>
          <p:cNvPicPr>
            <a:picLocks noGrp="1" noChangeAspect="1"/>
          </p:cNvPicPr>
          <p:nvPr>
            <p:ph sz="half" idx="2"/>
          </p:nvPr>
        </p:nvPicPr>
        <p:blipFill>
          <a:blip r:embed="rId2"/>
          <a:stretch>
            <a:fillRect/>
          </a:stretch>
        </p:blipFill>
        <p:spPr>
          <a:xfrm>
            <a:off x="1626003" y="2601332"/>
            <a:ext cx="3008990" cy="3008990"/>
          </a:xfrm>
        </p:spPr>
      </p:pic>
      <p:sp>
        <p:nvSpPr>
          <p:cNvPr id="5" name="Text Placeholder 4">
            <a:extLst>
              <a:ext uri="{FF2B5EF4-FFF2-40B4-BE49-F238E27FC236}">
                <a16:creationId xmlns:a16="http://schemas.microsoft.com/office/drawing/2014/main" id="{23BA3BF4-E57E-5F4A-ACF0-FEDD1748CA2A}"/>
              </a:ext>
            </a:extLst>
          </p:cNvPr>
          <p:cNvSpPr>
            <a:spLocks noGrp="1"/>
          </p:cNvSpPr>
          <p:nvPr>
            <p:ph type="body" sz="quarter" idx="3"/>
          </p:nvPr>
        </p:nvSpPr>
        <p:spPr>
          <a:xfrm>
            <a:off x="6625044" y="1682737"/>
            <a:ext cx="4443984" cy="823912"/>
          </a:xfrm>
        </p:spPr>
        <p:txBody>
          <a:bodyPr/>
          <a:lstStyle/>
          <a:p>
            <a:r>
              <a:rPr lang="en-US" dirty="0" err="1">
                <a:latin typeface="+mj-lt"/>
                <a:cs typeface="Times New Roman" panose="02020603050405020304" pitchFamily="18" charset="0"/>
              </a:rPr>
              <a:t>Veturo</a:t>
            </a:r>
            <a:r>
              <a:rPr lang="en-US" dirty="0">
                <a:latin typeface="+mj-lt"/>
                <a:cs typeface="Times New Roman" panose="02020603050405020304" pitchFamily="18" charset="0"/>
              </a:rPr>
              <a:t> Therapy Infrared Gloves</a:t>
            </a:r>
          </a:p>
        </p:txBody>
      </p:sp>
      <p:pic>
        <p:nvPicPr>
          <p:cNvPr id="10" name="Content Placeholder 9">
            <a:extLst>
              <a:ext uri="{FF2B5EF4-FFF2-40B4-BE49-F238E27FC236}">
                <a16:creationId xmlns:a16="http://schemas.microsoft.com/office/drawing/2014/main" id="{3D39FCA5-E4A2-2942-85AE-CD6698DBD961}"/>
              </a:ext>
            </a:extLst>
          </p:cNvPr>
          <p:cNvPicPr>
            <a:picLocks noGrp="1" noChangeAspect="1"/>
          </p:cNvPicPr>
          <p:nvPr>
            <p:ph sz="quarter" idx="4"/>
          </p:nvPr>
        </p:nvPicPr>
        <p:blipFill rotWithShape="1">
          <a:blip r:embed="rId3"/>
          <a:srcRect b="6975"/>
          <a:stretch/>
        </p:blipFill>
        <p:spPr>
          <a:xfrm>
            <a:off x="7170636" y="2546633"/>
            <a:ext cx="3352800" cy="3118954"/>
          </a:xfrm>
        </p:spPr>
      </p:pic>
      <p:sp>
        <p:nvSpPr>
          <p:cNvPr id="11" name="TextBox 10">
            <a:extLst>
              <a:ext uri="{FF2B5EF4-FFF2-40B4-BE49-F238E27FC236}">
                <a16:creationId xmlns:a16="http://schemas.microsoft.com/office/drawing/2014/main" id="{8535A6CD-F3CD-3A47-960D-F3EBF61FFB2C}"/>
              </a:ext>
            </a:extLst>
          </p:cNvPr>
          <p:cNvSpPr txBox="1"/>
          <p:nvPr/>
        </p:nvSpPr>
        <p:spPr>
          <a:xfrm>
            <a:off x="261257" y="6273225"/>
            <a:ext cx="11930743" cy="584775"/>
          </a:xfrm>
          <a:prstGeom prst="rect">
            <a:avLst/>
          </a:prstGeom>
          <a:noFill/>
        </p:spPr>
        <p:txBody>
          <a:bodyPr wrap="square" rtlCol="0">
            <a:spAutoFit/>
          </a:bodyPr>
          <a:lstStyle/>
          <a:p>
            <a:pPr lvl="0"/>
            <a:r>
              <a:rPr lang="en-US" sz="900" dirty="0">
                <a:latin typeface="Times New Roman" panose="02020603050405020304" pitchFamily="18" charset="0"/>
                <a:cs typeface="Times New Roman" panose="02020603050405020304" pitchFamily="18" charset="0"/>
              </a:rPr>
              <a:t>Images from Arthritis Gloves. (2015, May 18). Retrieved from http://</a:t>
            </a:r>
            <a:r>
              <a:rPr lang="en-US" sz="900" dirty="0" err="1">
                <a:latin typeface="Times New Roman" panose="02020603050405020304" pitchFamily="18" charset="0"/>
                <a:cs typeface="Times New Roman" panose="02020603050405020304" pitchFamily="18" charset="0"/>
              </a:rPr>
              <a:t>www.brownmed.com</a:t>
            </a:r>
            <a:r>
              <a:rPr lang="en-US" sz="900" dirty="0">
                <a:latin typeface="Times New Roman" panose="02020603050405020304" pitchFamily="18" charset="0"/>
                <a:cs typeface="Times New Roman" panose="02020603050405020304" pitchFamily="18" charset="0"/>
              </a:rPr>
              <a:t>/product/</a:t>
            </a:r>
            <a:r>
              <a:rPr lang="en-US" sz="900" dirty="0" err="1">
                <a:latin typeface="Times New Roman" panose="02020603050405020304" pitchFamily="18" charset="0"/>
                <a:cs typeface="Times New Roman" panose="02020603050405020304" pitchFamily="18" charset="0"/>
              </a:rPr>
              <a:t>imak</a:t>
            </a:r>
            <a:r>
              <a:rPr lang="en-US" sz="900" dirty="0">
                <a:latin typeface="Times New Roman" panose="02020603050405020304" pitchFamily="18" charset="0"/>
                <a:cs typeface="Times New Roman" panose="02020603050405020304" pitchFamily="18" charset="0"/>
              </a:rPr>
              <a:t>-compression/arthritis-gloves/ and Infrared Arthritis Gloves Fingertip. (2016, November 13). Retrieved from http://</a:t>
            </a:r>
            <a:r>
              <a:rPr lang="en-US" sz="900" dirty="0" err="1">
                <a:latin typeface="Times New Roman" panose="02020603050405020304" pitchFamily="18" charset="0"/>
                <a:cs typeface="Times New Roman" panose="02020603050405020304" pitchFamily="18" charset="0"/>
              </a:rPr>
              <a:t>www.veturotherapy.com</a:t>
            </a:r>
            <a:r>
              <a:rPr lang="en-US" sz="900" dirty="0">
                <a:latin typeface="Times New Roman" panose="02020603050405020304" pitchFamily="18" charset="0"/>
                <a:cs typeface="Times New Roman" panose="02020603050405020304" pitchFamily="18" charset="0"/>
              </a:rPr>
              <a:t>/shop-infrared-therapy/infrared-arthritis-gloves-fingertip</a:t>
            </a:r>
          </a:p>
          <a:p>
            <a:pPr algn="r"/>
            <a:endParaRPr lang="en-US" sz="1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8C0A2BD-5F9A-D040-8798-3D765FCB0380}"/>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Tree>
    <p:extLst>
      <p:ext uri="{BB962C8B-B14F-4D97-AF65-F5344CB8AC3E}">
        <p14:creationId xmlns:p14="http://schemas.microsoft.com/office/powerpoint/2010/main" val="1185247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50EC1-662B-AB40-91F1-29B346779D73}"/>
              </a:ext>
            </a:extLst>
          </p:cNvPr>
          <p:cNvSpPr>
            <a:spLocks noGrp="1"/>
          </p:cNvSpPr>
          <p:nvPr>
            <p:ph type="title"/>
          </p:nvPr>
        </p:nvSpPr>
        <p:spPr/>
        <p:txBody>
          <a:bodyPr/>
          <a:lstStyle/>
          <a:p>
            <a:r>
              <a:rPr lang="en-US" dirty="0">
                <a:cs typeface="Times New Roman" panose="02020603050405020304" pitchFamily="18" charset="0"/>
              </a:rPr>
              <a:t>Procedure</a:t>
            </a:r>
          </a:p>
        </p:txBody>
      </p:sp>
      <p:sp>
        <p:nvSpPr>
          <p:cNvPr id="3" name="Content Placeholder 2">
            <a:extLst>
              <a:ext uri="{FF2B5EF4-FFF2-40B4-BE49-F238E27FC236}">
                <a16:creationId xmlns:a16="http://schemas.microsoft.com/office/drawing/2014/main" id="{9C5F6F4E-E5C2-FC4D-815F-20A06E6ABB5A}"/>
              </a:ext>
            </a:extLst>
          </p:cNvPr>
          <p:cNvSpPr>
            <a:spLocks noGrp="1"/>
          </p:cNvSpPr>
          <p:nvPr>
            <p:ph sz="half" idx="1"/>
          </p:nvPr>
        </p:nvSpPr>
        <p:spPr>
          <a:xfrm>
            <a:off x="1371600" y="1418510"/>
            <a:ext cx="4313864" cy="5327374"/>
          </a:xfrm>
        </p:spPr>
        <p:txBody>
          <a:bodyPr>
            <a:normAutofit fontScale="92500" lnSpcReduction="20000"/>
          </a:bodyPr>
          <a:lstStyle/>
          <a:p>
            <a:r>
              <a:rPr lang="en-US" dirty="0" smtClean="0">
                <a:latin typeface="+mj-lt"/>
                <a:cs typeface="Times New Roman" panose="02020603050405020304" pitchFamily="18" charset="0"/>
              </a:rPr>
              <a:t>Complete </a:t>
            </a:r>
            <a:r>
              <a:rPr lang="en-US" dirty="0">
                <a:latin typeface="+mj-lt"/>
                <a:cs typeface="Times New Roman" panose="02020603050405020304" pitchFamily="18" charset="0"/>
              </a:rPr>
              <a:t>Personal History Survey</a:t>
            </a:r>
          </a:p>
          <a:p>
            <a:r>
              <a:rPr lang="en-US" dirty="0" smtClean="0">
                <a:latin typeface="+mj-lt"/>
                <a:cs typeface="Times New Roman" panose="02020603050405020304" pitchFamily="18" charset="0"/>
              </a:rPr>
              <a:t>Warm-Up </a:t>
            </a:r>
            <a:r>
              <a:rPr lang="en-US" dirty="0">
                <a:latin typeface="+mj-lt"/>
                <a:cs typeface="Times New Roman" panose="02020603050405020304" pitchFamily="18" charset="0"/>
              </a:rPr>
              <a:t>Period (20 Minutes)</a:t>
            </a:r>
          </a:p>
          <a:p>
            <a:r>
              <a:rPr lang="en-US" dirty="0" smtClean="0">
                <a:latin typeface="+mj-lt"/>
                <a:cs typeface="Times New Roman" panose="02020603050405020304" pitchFamily="18" charset="0"/>
              </a:rPr>
              <a:t>Range </a:t>
            </a:r>
            <a:r>
              <a:rPr lang="en-US" dirty="0">
                <a:latin typeface="+mj-lt"/>
                <a:cs typeface="Times New Roman" panose="02020603050405020304" pitchFamily="18" charset="0"/>
              </a:rPr>
              <a:t>of Motion Exercises (Right and Left Hand Gathered Independently)</a:t>
            </a:r>
          </a:p>
          <a:p>
            <a:pPr lvl="1"/>
            <a:r>
              <a:rPr lang="en-US" dirty="0">
                <a:latin typeface="+mj-lt"/>
                <a:cs typeface="Times New Roman" panose="02020603050405020304" pitchFamily="18" charset="0"/>
              </a:rPr>
              <a:t>Fingers</a:t>
            </a:r>
          </a:p>
          <a:p>
            <a:pPr lvl="2"/>
            <a:r>
              <a:rPr lang="en-US" dirty="0">
                <a:latin typeface="+mj-lt"/>
                <a:cs typeface="Times New Roman" panose="02020603050405020304" pitchFamily="18" charset="0"/>
              </a:rPr>
              <a:t>Metacarpophalangeal Flexion and Extension</a:t>
            </a:r>
          </a:p>
          <a:p>
            <a:pPr lvl="3"/>
            <a:r>
              <a:rPr lang="en-US" dirty="0">
                <a:latin typeface="+mj-lt"/>
                <a:cs typeface="Times New Roman" panose="02020603050405020304" pitchFamily="18" charset="0"/>
              </a:rPr>
              <a:t>Perform Once</a:t>
            </a:r>
          </a:p>
          <a:p>
            <a:pPr lvl="3"/>
            <a:r>
              <a:rPr lang="en-US" dirty="0">
                <a:latin typeface="+mj-lt"/>
                <a:cs typeface="Times New Roman" panose="02020603050405020304" pitchFamily="18" charset="0"/>
              </a:rPr>
              <a:t>Gather Pain and Temperature</a:t>
            </a:r>
          </a:p>
          <a:p>
            <a:pPr lvl="3"/>
            <a:r>
              <a:rPr lang="en-US" dirty="0">
                <a:latin typeface="+mj-lt"/>
                <a:cs typeface="Times New Roman" panose="02020603050405020304" pitchFamily="18" charset="0"/>
              </a:rPr>
              <a:t>Repeat Twice (3 Exercises Total)</a:t>
            </a:r>
          </a:p>
          <a:p>
            <a:pPr lvl="2"/>
            <a:r>
              <a:rPr lang="en-US" dirty="0">
                <a:latin typeface="+mj-lt"/>
                <a:cs typeface="Times New Roman" panose="02020603050405020304" pitchFamily="18" charset="0"/>
              </a:rPr>
              <a:t>Proximal Interphalangeal Flexion and Extension</a:t>
            </a:r>
          </a:p>
          <a:p>
            <a:pPr lvl="1"/>
            <a:r>
              <a:rPr lang="en-US" dirty="0">
                <a:latin typeface="+mj-lt"/>
                <a:cs typeface="Times New Roman" panose="02020603050405020304" pitchFamily="18" charset="0"/>
              </a:rPr>
              <a:t>Thumb</a:t>
            </a:r>
          </a:p>
          <a:p>
            <a:pPr lvl="2"/>
            <a:r>
              <a:rPr lang="en-US" dirty="0">
                <a:latin typeface="+mj-lt"/>
                <a:cs typeface="Times New Roman" panose="02020603050405020304" pitchFamily="18" charset="0"/>
              </a:rPr>
              <a:t>Carpometacarpal Abduction and Adduction</a:t>
            </a:r>
          </a:p>
          <a:p>
            <a:pPr lvl="2"/>
            <a:r>
              <a:rPr lang="en-US" dirty="0">
                <a:latin typeface="+mj-lt"/>
                <a:cs typeface="Times New Roman" panose="02020603050405020304" pitchFamily="18" charset="0"/>
              </a:rPr>
              <a:t>Metacarpophalangeal Flexion and Extension</a:t>
            </a:r>
          </a:p>
        </p:txBody>
      </p:sp>
      <p:sp>
        <p:nvSpPr>
          <p:cNvPr id="4" name="Content Placeholder 3">
            <a:extLst>
              <a:ext uri="{FF2B5EF4-FFF2-40B4-BE49-F238E27FC236}">
                <a16:creationId xmlns:a16="http://schemas.microsoft.com/office/drawing/2014/main" id="{EA36730F-5FE6-0448-A17A-E7387975FEFD}"/>
              </a:ext>
            </a:extLst>
          </p:cNvPr>
          <p:cNvSpPr>
            <a:spLocks noGrp="1"/>
          </p:cNvSpPr>
          <p:nvPr>
            <p:ph sz="half" idx="2"/>
          </p:nvPr>
        </p:nvSpPr>
        <p:spPr>
          <a:xfrm>
            <a:off x="6885947" y="1418510"/>
            <a:ext cx="4313864" cy="5327374"/>
          </a:xfrm>
        </p:spPr>
        <p:txBody>
          <a:bodyPr>
            <a:normAutofit fontScale="92500" lnSpcReduction="20000"/>
          </a:bodyPr>
          <a:lstStyle/>
          <a:p>
            <a:r>
              <a:rPr lang="en-US" dirty="0" smtClean="0">
                <a:latin typeface="+mj-lt"/>
                <a:cs typeface="Times New Roman" panose="02020603050405020304" pitchFamily="18" charset="0"/>
              </a:rPr>
              <a:t>Arthritis </a:t>
            </a:r>
            <a:r>
              <a:rPr lang="en-US" dirty="0">
                <a:latin typeface="+mj-lt"/>
                <a:cs typeface="Times New Roman" panose="02020603050405020304" pitchFamily="18" charset="0"/>
              </a:rPr>
              <a:t>Hand Function Test</a:t>
            </a:r>
          </a:p>
          <a:p>
            <a:pPr lvl="1"/>
            <a:r>
              <a:rPr lang="en-US" dirty="0">
                <a:latin typeface="+mj-lt"/>
                <a:cs typeface="Times New Roman" panose="02020603050405020304" pitchFamily="18" charset="0"/>
              </a:rPr>
              <a:t>Grip Strength</a:t>
            </a:r>
          </a:p>
          <a:p>
            <a:pPr lvl="2"/>
            <a:r>
              <a:rPr lang="en-US" dirty="0">
                <a:latin typeface="+mj-lt"/>
                <a:cs typeface="Times New Roman" panose="02020603050405020304" pitchFamily="18" charset="0"/>
              </a:rPr>
              <a:t>Gather Pain, Temperature, and Blood Oxygen Level</a:t>
            </a:r>
          </a:p>
          <a:p>
            <a:pPr lvl="1"/>
            <a:r>
              <a:rPr lang="en-US" dirty="0">
                <a:latin typeface="+mj-lt"/>
                <a:cs typeface="Times New Roman" panose="02020603050405020304" pitchFamily="18" charset="0"/>
              </a:rPr>
              <a:t>2-Point Pinch Strength</a:t>
            </a:r>
          </a:p>
          <a:p>
            <a:pPr lvl="1"/>
            <a:r>
              <a:rPr lang="en-US" dirty="0">
                <a:latin typeface="+mj-lt"/>
                <a:cs typeface="Times New Roman" panose="02020603050405020304" pitchFamily="18" charset="0"/>
              </a:rPr>
              <a:t>3-Point Pinch Strength</a:t>
            </a:r>
          </a:p>
          <a:p>
            <a:pPr lvl="1"/>
            <a:r>
              <a:rPr lang="en-US" dirty="0">
                <a:latin typeface="+mj-lt"/>
                <a:cs typeface="Times New Roman" panose="02020603050405020304" pitchFamily="18" charset="0"/>
              </a:rPr>
              <a:t>Pegboard Dexterity</a:t>
            </a:r>
          </a:p>
          <a:p>
            <a:pPr lvl="1"/>
            <a:r>
              <a:rPr lang="en-US" dirty="0">
                <a:latin typeface="+mj-lt"/>
                <a:cs typeface="Times New Roman" panose="02020603050405020304" pitchFamily="18" charset="0"/>
              </a:rPr>
              <a:t>Shoe-Lacing</a:t>
            </a:r>
          </a:p>
          <a:p>
            <a:pPr lvl="1"/>
            <a:r>
              <a:rPr lang="en-US" dirty="0">
                <a:latin typeface="+mj-lt"/>
                <a:cs typeface="Times New Roman" panose="02020603050405020304" pitchFamily="18" charset="0"/>
              </a:rPr>
              <a:t>Button Board</a:t>
            </a:r>
          </a:p>
          <a:p>
            <a:pPr lvl="1"/>
            <a:r>
              <a:rPr lang="en-US" dirty="0">
                <a:latin typeface="+mj-lt"/>
                <a:cs typeface="Times New Roman" panose="02020603050405020304" pitchFamily="18" charset="0"/>
              </a:rPr>
              <a:t>Fastening Safety Pins</a:t>
            </a:r>
          </a:p>
          <a:p>
            <a:pPr lvl="1"/>
            <a:r>
              <a:rPr lang="en-US" dirty="0">
                <a:latin typeface="+mj-lt"/>
                <a:cs typeface="Times New Roman" panose="02020603050405020304" pitchFamily="18" charset="0"/>
              </a:rPr>
              <a:t>Eating Utensil Dexterity</a:t>
            </a:r>
          </a:p>
          <a:p>
            <a:pPr lvl="1"/>
            <a:r>
              <a:rPr lang="en-US" dirty="0">
                <a:latin typeface="+mj-lt"/>
                <a:cs typeface="Times New Roman" panose="02020603050405020304" pitchFamily="18" charset="0"/>
              </a:rPr>
              <a:t>Picking Up Coins</a:t>
            </a:r>
          </a:p>
          <a:p>
            <a:pPr lvl="1"/>
            <a:r>
              <a:rPr lang="en-US" dirty="0">
                <a:latin typeface="+mj-lt"/>
                <a:cs typeface="Times New Roman" panose="02020603050405020304" pitchFamily="18" charset="0"/>
              </a:rPr>
              <a:t>Lifting Weighted Tray</a:t>
            </a:r>
          </a:p>
          <a:p>
            <a:pPr lvl="1"/>
            <a:r>
              <a:rPr lang="en-US" dirty="0">
                <a:latin typeface="+mj-lt"/>
                <a:cs typeface="Times New Roman" panose="02020603050405020304" pitchFamily="18" charset="0"/>
              </a:rPr>
              <a:t>Pouring Water</a:t>
            </a:r>
          </a:p>
          <a:p>
            <a:r>
              <a:rPr lang="en-US" dirty="0" smtClean="0">
                <a:latin typeface="+mj-lt"/>
                <a:cs typeface="Times New Roman" panose="02020603050405020304" pitchFamily="18" charset="0"/>
              </a:rPr>
              <a:t>Cool-Down </a:t>
            </a:r>
            <a:r>
              <a:rPr lang="en-US" dirty="0">
                <a:latin typeface="+mj-lt"/>
                <a:cs typeface="Times New Roman" panose="02020603050405020304" pitchFamily="18" charset="0"/>
              </a:rPr>
              <a:t>Period (20 Minutes)</a:t>
            </a:r>
          </a:p>
        </p:txBody>
      </p:sp>
      <p:sp>
        <p:nvSpPr>
          <p:cNvPr id="5" name="Slide Number Placeholder 4">
            <a:extLst>
              <a:ext uri="{FF2B5EF4-FFF2-40B4-BE49-F238E27FC236}">
                <a16:creationId xmlns:a16="http://schemas.microsoft.com/office/drawing/2014/main" id="{78EC72CD-B380-864F-BFC7-FC9FC3DE9B19}"/>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Tree>
    <p:extLst>
      <p:ext uri="{BB962C8B-B14F-4D97-AF65-F5344CB8AC3E}">
        <p14:creationId xmlns:p14="http://schemas.microsoft.com/office/powerpoint/2010/main" val="2366582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DA3E-635B-D042-9D5B-FDA812D5AF2A}"/>
              </a:ext>
            </a:extLst>
          </p:cNvPr>
          <p:cNvSpPr>
            <a:spLocks noGrp="1"/>
          </p:cNvSpPr>
          <p:nvPr>
            <p:ph type="title"/>
          </p:nvPr>
        </p:nvSpPr>
        <p:spPr/>
        <p:txBody>
          <a:bodyPr/>
          <a:lstStyle/>
          <a:p>
            <a:r>
              <a:rPr lang="en-US" dirty="0">
                <a:cs typeface="Times New Roman" panose="02020603050405020304" pitchFamily="18" charset="0"/>
              </a:rPr>
              <a:t>Results – Personal History Survey: HAQ</a:t>
            </a:r>
          </a:p>
        </p:txBody>
      </p:sp>
      <p:sp>
        <p:nvSpPr>
          <p:cNvPr id="3" name="Content Placeholder 2">
            <a:extLst>
              <a:ext uri="{FF2B5EF4-FFF2-40B4-BE49-F238E27FC236}">
                <a16:creationId xmlns:a16="http://schemas.microsoft.com/office/drawing/2014/main" id="{678135DC-6DFA-7547-AA83-47A5D5723D4D}"/>
              </a:ext>
            </a:extLst>
          </p:cNvPr>
          <p:cNvSpPr>
            <a:spLocks noGrp="1"/>
          </p:cNvSpPr>
          <p:nvPr>
            <p:ph sz="half" idx="1"/>
          </p:nvPr>
        </p:nvSpPr>
        <p:spPr>
          <a:xfrm>
            <a:off x="1371600" y="1978368"/>
            <a:ext cx="4313864" cy="4475018"/>
          </a:xfrm>
        </p:spPr>
        <p:txBody>
          <a:bodyPr>
            <a:normAutofit fontScale="92500" lnSpcReduction="20000"/>
          </a:bodyPr>
          <a:lstStyle/>
          <a:p>
            <a:r>
              <a:rPr lang="en-US" dirty="0">
                <a:latin typeface="+mj-lt"/>
                <a:cs typeface="Times New Roman" panose="02020603050405020304" pitchFamily="18" charset="0"/>
              </a:rPr>
              <a:t>All Female Patients</a:t>
            </a:r>
          </a:p>
          <a:p>
            <a:r>
              <a:rPr lang="en-US" dirty="0">
                <a:latin typeface="+mj-lt"/>
                <a:cs typeface="Times New Roman" panose="02020603050405020304" pitchFamily="18" charset="0"/>
              </a:rPr>
              <a:t>Right Hand Dominant</a:t>
            </a:r>
          </a:p>
          <a:p>
            <a:r>
              <a:rPr lang="en-US" dirty="0">
                <a:latin typeface="+mj-lt"/>
                <a:cs typeface="Times New Roman" panose="02020603050405020304" pitchFamily="18" charset="0"/>
              </a:rPr>
              <a:t>36 – 69 Years of Age</a:t>
            </a:r>
          </a:p>
          <a:p>
            <a:pPr lvl="1"/>
            <a:r>
              <a:rPr lang="en-US" dirty="0">
                <a:latin typeface="+mj-lt"/>
                <a:cs typeface="Times New Roman" panose="02020603050405020304" pitchFamily="18" charset="0"/>
              </a:rPr>
              <a:t>Average Age: 57.8 Years</a:t>
            </a:r>
          </a:p>
          <a:p>
            <a:r>
              <a:rPr lang="en-US" dirty="0" smtClean="0">
                <a:latin typeface="+mj-lt"/>
                <a:cs typeface="Times New Roman" panose="02020603050405020304" pitchFamily="18" charset="0"/>
              </a:rPr>
              <a:t>Presumed Causes </a:t>
            </a:r>
            <a:r>
              <a:rPr lang="en-US" dirty="0">
                <a:latin typeface="+mj-lt"/>
                <a:cs typeface="Times New Roman" panose="02020603050405020304" pitchFamily="18" charset="0"/>
              </a:rPr>
              <a:t>of RA</a:t>
            </a:r>
          </a:p>
          <a:p>
            <a:pPr lvl="1"/>
            <a:r>
              <a:rPr lang="en-US" dirty="0">
                <a:latin typeface="+mj-lt"/>
                <a:cs typeface="Times New Roman" panose="02020603050405020304" pitchFamily="18" charset="0"/>
              </a:rPr>
              <a:t>Car Accident (2)</a:t>
            </a:r>
          </a:p>
          <a:p>
            <a:pPr lvl="1"/>
            <a:r>
              <a:rPr lang="en-US" dirty="0">
                <a:latin typeface="+mj-lt"/>
                <a:cs typeface="Times New Roman" panose="02020603050405020304" pitchFamily="18" charset="0"/>
              </a:rPr>
              <a:t>Muscular Disease (1)</a:t>
            </a:r>
          </a:p>
          <a:p>
            <a:pPr lvl="1"/>
            <a:r>
              <a:rPr lang="en-US" dirty="0">
                <a:latin typeface="+mj-lt"/>
                <a:cs typeface="Times New Roman" panose="02020603050405020304" pitchFamily="18" charset="0"/>
              </a:rPr>
              <a:t>Tick Bite (1)</a:t>
            </a:r>
          </a:p>
          <a:p>
            <a:pPr lvl="1"/>
            <a:r>
              <a:rPr lang="en-US" dirty="0">
                <a:latin typeface="+mj-lt"/>
                <a:cs typeface="Times New Roman" panose="02020603050405020304" pitchFamily="18" charset="0"/>
              </a:rPr>
              <a:t>Idiopathic (1)</a:t>
            </a:r>
          </a:p>
          <a:p>
            <a:r>
              <a:rPr lang="en-US" dirty="0">
                <a:latin typeface="+mj-lt"/>
                <a:cs typeface="Times New Roman" panose="02020603050405020304" pitchFamily="18" charset="0"/>
              </a:rPr>
              <a:t>Previous Use of Orthoses (1)</a:t>
            </a:r>
          </a:p>
          <a:p>
            <a:endParaRPr lang="en-US"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D211B2CF-CBD1-1C4B-8211-490F83DAE854}"/>
              </a:ext>
            </a:extLst>
          </p:cNvPr>
          <p:cNvSpPr>
            <a:spLocks noGrp="1"/>
          </p:cNvSpPr>
          <p:nvPr>
            <p:ph sz="half" idx="2"/>
          </p:nvPr>
        </p:nvSpPr>
        <p:spPr>
          <a:xfrm>
            <a:off x="5851475" y="1978368"/>
            <a:ext cx="4313864" cy="4482396"/>
          </a:xfrm>
        </p:spPr>
        <p:txBody>
          <a:bodyPr>
            <a:normAutofit fontScale="92500" lnSpcReduction="20000"/>
          </a:bodyPr>
          <a:lstStyle/>
          <a:p>
            <a:r>
              <a:rPr lang="en-US" dirty="0">
                <a:latin typeface="+mj-lt"/>
                <a:cs typeface="Times New Roman" panose="02020603050405020304" pitchFamily="18" charset="0"/>
              </a:rPr>
              <a:t>Medication Taken for RA</a:t>
            </a:r>
          </a:p>
          <a:p>
            <a:pPr lvl="1"/>
            <a:r>
              <a:rPr lang="en-US" dirty="0">
                <a:latin typeface="+mj-lt"/>
                <a:cs typeface="Times New Roman" panose="02020603050405020304" pitchFamily="18" charset="0"/>
              </a:rPr>
              <a:t>Methotrexate (4)</a:t>
            </a:r>
          </a:p>
          <a:p>
            <a:pPr lvl="1"/>
            <a:r>
              <a:rPr lang="en-US" dirty="0" err="1">
                <a:latin typeface="+mj-lt"/>
                <a:cs typeface="Times New Roman" panose="02020603050405020304" pitchFamily="18" charset="0"/>
              </a:rPr>
              <a:t>Plaquenil</a:t>
            </a:r>
            <a:r>
              <a:rPr lang="en-US" dirty="0">
                <a:latin typeface="+mj-lt"/>
                <a:cs typeface="Times New Roman" panose="02020603050405020304" pitchFamily="18" charset="0"/>
              </a:rPr>
              <a:t> (3)</a:t>
            </a:r>
          </a:p>
          <a:p>
            <a:pPr lvl="1"/>
            <a:r>
              <a:rPr lang="en-US" dirty="0">
                <a:latin typeface="+mj-lt"/>
                <a:cs typeface="Times New Roman" panose="02020603050405020304" pitchFamily="18" charset="0"/>
              </a:rPr>
              <a:t>Folic Acid (2)</a:t>
            </a:r>
          </a:p>
          <a:p>
            <a:pPr lvl="1"/>
            <a:r>
              <a:rPr lang="en-US" dirty="0">
                <a:latin typeface="+mj-lt"/>
                <a:cs typeface="Times New Roman" panose="02020603050405020304" pitchFamily="18" charset="0"/>
              </a:rPr>
              <a:t>Enbrel (1)</a:t>
            </a:r>
          </a:p>
          <a:p>
            <a:pPr lvl="1"/>
            <a:r>
              <a:rPr lang="en-US" dirty="0" err="1">
                <a:latin typeface="+mj-lt"/>
                <a:cs typeface="Times New Roman" panose="02020603050405020304" pitchFamily="18" charset="0"/>
              </a:rPr>
              <a:t>Rituxan</a:t>
            </a:r>
            <a:r>
              <a:rPr lang="en-US" dirty="0">
                <a:latin typeface="+mj-lt"/>
                <a:cs typeface="Times New Roman" panose="02020603050405020304" pitchFamily="18" charset="0"/>
              </a:rPr>
              <a:t> (1)</a:t>
            </a:r>
          </a:p>
          <a:p>
            <a:pPr lvl="1"/>
            <a:r>
              <a:rPr lang="en-US" dirty="0">
                <a:latin typeface="+mj-lt"/>
                <a:cs typeface="Times New Roman" panose="02020603050405020304" pitchFamily="18" charset="0"/>
              </a:rPr>
              <a:t>Diclofenac (1)</a:t>
            </a:r>
          </a:p>
          <a:p>
            <a:r>
              <a:rPr lang="en-US" dirty="0">
                <a:latin typeface="+mj-lt"/>
                <a:cs typeface="Times New Roman" panose="02020603050405020304" pitchFamily="18" charset="0"/>
              </a:rPr>
              <a:t>RA Affects 53% of ADL</a:t>
            </a:r>
          </a:p>
          <a:p>
            <a:r>
              <a:rPr lang="en-US" dirty="0">
                <a:latin typeface="+mj-lt"/>
                <a:cs typeface="Times New Roman" panose="02020603050405020304" pitchFamily="18" charset="0"/>
              </a:rPr>
              <a:t>Four Patients Indicated “Very Good” Health</a:t>
            </a:r>
          </a:p>
          <a:p>
            <a:r>
              <a:rPr lang="en-US" dirty="0">
                <a:latin typeface="+mj-lt"/>
                <a:cs typeface="Times New Roman" panose="02020603050405020304" pitchFamily="18" charset="0"/>
              </a:rPr>
              <a:t>Frequency of Being Affected by Other Health Factors: 32% </a:t>
            </a:r>
          </a:p>
          <a:p>
            <a:pPr lvl="1"/>
            <a:r>
              <a:rPr lang="en-US" dirty="0">
                <a:latin typeface="+mj-lt"/>
                <a:cs typeface="Times New Roman" panose="02020603050405020304" pitchFamily="18" charset="0"/>
              </a:rPr>
              <a:t>Heartburn</a:t>
            </a:r>
          </a:p>
          <a:p>
            <a:pPr lvl="1"/>
            <a:r>
              <a:rPr lang="en-US" dirty="0">
                <a:latin typeface="+mj-lt"/>
                <a:cs typeface="Times New Roman" panose="02020603050405020304" pitchFamily="18" charset="0"/>
              </a:rPr>
              <a:t>Mouth Sores</a:t>
            </a:r>
          </a:p>
        </p:txBody>
      </p:sp>
      <p:sp>
        <p:nvSpPr>
          <p:cNvPr id="5" name="Slide Number Placeholder 4">
            <a:extLst>
              <a:ext uri="{FF2B5EF4-FFF2-40B4-BE49-F238E27FC236}">
                <a16:creationId xmlns:a16="http://schemas.microsoft.com/office/drawing/2014/main" id="{E6608F43-3292-5944-B8CD-F2D1FD9E604F}"/>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Tree>
    <p:extLst>
      <p:ext uri="{BB962C8B-B14F-4D97-AF65-F5344CB8AC3E}">
        <p14:creationId xmlns:p14="http://schemas.microsoft.com/office/powerpoint/2010/main" val="30938339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88038-FF94-FE4A-9BE8-306E36F19EB2}"/>
              </a:ext>
            </a:extLst>
          </p:cNvPr>
          <p:cNvSpPr>
            <a:spLocks noGrp="1"/>
          </p:cNvSpPr>
          <p:nvPr>
            <p:ph type="title"/>
          </p:nvPr>
        </p:nvSpPr>
        <p:spPr/>
        <p:txBody>
          <a:bodyPr/>
          <a:lstStyle/>
          <a:p>
            <a:r>
              <a:rPr lang="en-US" dirty="0">
                <a:cs typeface="Times New Roman" panose="02020603050405020304" pitchFamily="18" charset="0"/>
              </a:rPr>
              <a:t>Results – Personal History </a:t>
            </a:r>
            <a:r>
              <a:rPr lang="en-US" dirty="0" smtClean="0">
                <a:cs typeface="Times New Roman" panose="02020603050405020304" pitchFamily="18" charset="0"/>
              </a:rPr>
              <a:t>Survey: PCS</a:t>
            </a:r>
            <a:endParaRPr lang="en-US" dirty="0">
              <a:cs typeface="Times New Roman" panose="02020603050405020304" pitchFamily="18" charset="0"/>
            </a:endParaRPr>
          </a:p>
        </p:txBody>
      </p:sp>
      <p:graphicFrame>
        <p:nvGraphicFramePr>
          <p:cNvPr id="6" name="Content Placeholder 5">
            <a:extLst>
              <a:ext uri="{FF2B5EF4-FFF2-40B4-BE49-F238E27FC236}">
                <a16:creationId xmlns:a16="http://schemas.microsoft.com/office/drawing/2014/main" id="{D9803F4E-5F16-0243-AF7F-0F5B52F483F1}"/>
              </a:ext>
            </a:extLst>
          </p:cNvPr>
          <p:cNvGraphicFramePr>
            <a:graphicFrameLocks noGrp="1"/>
          </p:cNvGraphicFramePr>
          <p:nvPr>
            <p:ph sz="half" idx="1"/>
            <p:extLst>
              <p:ext uri="{D42A27DB-BD31-4B8C-83A1-F6EECF244321}">
                <p14:modId xmlns:p14="http://schemas.microsoft.com/office/powerpoint/2010/main" val="3934533883"/>
              </p:ext>
            </p:extLst>
          </p:nvPr>
        </p:nvGraphicFramePr>
        <p:xfrm>
          <a:off x="2698671" y="2400067"/>
          <a:ext cx="7945356" cy="3014413"/>
        </p:xfrm>
        <a:graphic>
          <a:graphicData uri="http://schemas.openxmlformats.org/drawingml/2006/table">
            <a:tbl>
              <a:tblPr firstRow="1" bandRow="1">
                <a:tableStyleId>{5C22544A-7EE6-4342-B048-85BDC9FD1C3A}</a:tableStyleId>
              </a:tblPr>
              <a:tblGrid>
                <a:gridCol w="1405646">
                  <a:extLst>
                    <a:ext uri="{9D8B030D-6E8A-4147-A177-3AD203B41FA5}">
                      <a16:colId xmlns:a16="http://schemas.microsoft.com/office/drawing/2014/main" val="2859711997"/>
                    </a:ext>
                  </a:extLst>
                </a:gridCol>
                <a:gridCol w="1242806">
                  <a:extLst>
                    <a:ext uri="{9D8B030D-6E8A-4147-A177-3AD203B41FA5}">
                      <a16:colId xmlns:a16="http://schemas.microsoft.com/office/drawing/2014/main" val="3354260602"/>
                    </a:ext>
                  </a:extLst>
                </a:gridCol>
                <a:gridCol w="1324226">
                  <a:extLst>
                    <a:ext uri="{9D8B030D-6E8A-4147-A177-3AD203B41FA5}">
                      <a16:colId xmlns:a16="http://schemas.microsoft.com/office/drawing/2014/main" val="1158691621"/>
                    </a:ext>
                  </a:extLst>
                </a:gridCol>
                <a:gridCol w="1324226">
                  <a:extLst>
                    <a:ext uri="{9D8B030D-6E8A-4147-A177-3AD203B41FA5}">
                      <a16:colId xmlns:a16="http://schemas.microsoft.com/office/drawing/2014/main" val="2943284638"/>
                    </a:ext>
                  </a:extLst>
                </a:gridCol>
                <a:gridCol w="1324226">
                  <a:extLst>
                    <a:ext uri="{9D8B030D-6E8A-4147-A177-3AD203B41FA5}">
                      <a16:colId xmlns:a16="http://schemas.microsoft.com/office/drawing/2014/main" val="1197765335"/>
                    </a:ext>
                  </a:extLst>
                </a:gridCol>
                <a:gridCol w="1324226">
                  <a:extLst>
                    <a:ext uri="{9D8B030D-6E8A-4147-A177-3AD203B41FA5}">
                      <a16:colId xmlns:a16="http://schemas.microsoft.com/office/drawing/2014/main" val="1166988962"/>
                    </a:ext>
                  </a:extLst>
                </a:gridCol>
              </a:tblGrid>
              <a:tr h="419729">
                <a:tc>
                  <a:txBody>
                    <a:bodyPr/>
                    <a:lstStyle/>
                    <a:p>
                      <a:pPr algn="ctr"/>
                      <a:endParaRPr lang="en-US" sz="1600" dirty="0">
                        <a:latin typeface="+mj-lt"/>
                        <a:cs typeface="Times New Roman" panose="02020603050405020304" pitchFamily="18" charset="0"/>
                      </a:endParaRPr>
                    </a:p>
                  </a:txBody>
                  <a:tcPr/>
                </a:tc>
                <a:tc>
                  <a:txBody>
                    <a:bodyPr/>
                    <a:lstStyle/>
                    <a:p>
                      <a:pPr algn="ctr"/>
                      <a:r>
                        <a:rPr lang="en-US" sz="1600" dirty="0">
                          <a:latin typeface="+mj-lt"/>
                          <a:cs typeface="Times New Roman" panose="02020603050405020304" pitchFamily="18" charset="0"/>
                        </a:rPr>
                        <a:t>Patient 1</a:t>
                      </a:r>
                    </a:p>
                  </a:txBody>
                  <a:tcPr/>
                </a:tc>
                <a:tc>
                  <a:txBody>
                    <a:bodyPr/>
                    <a:lstStyle/>
                    <a:p>
                      <a:pPr algn="ctr"/>
                      <a:r>
                        <a:rPr lang="en-US" sz="1600" dirty="0">
                          <a:latin typeface="+mj-lt"/>
                          <a:cs typeface="Times New Roman" panose="02020603050405020304" pitchFamily="18" charset="0"/>
                        </a:rPr>
                        <a:t>Patient 2</a:t>
                      </a:r>
                    </a:p>
                  </a:txBody>
                  <a:tcPr/>
                </a:tc>
                <a:tc>
                  <a:txBody>
                    <a:bodyPr/>
                    <a:lstStyle/>
                    <a:p>
                      <a:pPr algn="ctr"/>
                      <a:r>
                        <a:rPr lang="en-US" sz="1600" dirty="0">
                          <a:latin typeface="+mj-lt"/>
                          <a:cs typeface="Times New Roman" panose="02020603050405020304" pitchFamily="18" charset="0"/>
                        </a:rPr>
                        <a:t>Patient 3</a:t>
                      </a:r>
                    </a:p>
                  </a:txBody>
                  <a:tcPr/>
                </a:tc>
                <a:tc>
                  <a:txBody>
                    <a:bodyPr/>
                    <a:lstStyle/>
                    <a:p>
                      <a:pPr algn="ctr"/>
                      <a:r>
                        <a:rPr lang="en-US" sz="1600" dirty="0">
                          <a:latin typeface="+mj-lt"/>
                          <a:cs typeface="Times New Roman" panose="02020603050405020304" pitchFamily="18" charset="0"/>
                        </a:rPr>
                        <a:t>Patient 4</a:t>
                      </a:r>
                    </a:p>
                  </a:txBody>
                  <a:tcPr/>
                </a:tc>
                <a:tc>
                  <a:txBody>
                    <a:bodyPr/>
                    <a:lstStyle/>
                    <a:p>
                      <a:pPr algn="ctr"/>
                      <a:r>
                        <a:rPr lang="en-US" sz="1600" dirty="0">
                          <a:latin typeface="+mj-lt"/>
                          <a:cs typeface="Times New Roman" panose="02020603050405020304" pitchFamily="18" charset="0"/>
                        </a:rPr>
                        <a:t>Patient 5</a:t>
                      </a:r>
                    </a:p>
                  </a:txBody>
                  <a:tcPr/>
                </a:tc>
                <a:extLst>
                  <a:ext uri="{0D108BD9-81ED-4DB2-BD59-A6C34878D82A}">
                    <a16:rowId xmlns:a16="http://schemas.microsoft.com/office/drawing/2014/main" val="1570072059"/>
                  </a:ext>
                </a:extLst>
              </a:tr>
              <a:tr h="648671">
                <a:tc>
                  <a:txBody>
                    <a:bodyPr/>
                    <a:lstStyle/>
                    <a:p>
                      <a:pPr algn="ctr"/>
                      <a:r>
                        <a:rPr lang="en-US" sz="1400" dirty="0">
                          <a:latin typeface="+mj-lt"/>
                          <a:cs typeface="Times New Roman" panose="02020603050405020304" pitchFamily="18" charset="0"/>
                        </a:rPr>
                        <a:t>Overall Percentile</a:t>
                      </a:r>
                    </a:p>
                  </a:txBody>
                  <a:tcPr/>
                </a:tc>
                <a:tc>
                  <a:txBody>
                    <a:bodyPr/>
                    <a:lstStyle/>
                    <a:p>
                      <a:pPr algn="ctr"/>
                      <a:r>
                        <a:rPr lang="en-US" sz="1600" dirty="0">
                          <a:latin typeface="+mj-lt"/>
                          <a:cs typeface="Times New Roman" panose="02020603050405020304" pitchFamily="18" charset="0"/>
                        </a:rPr>
                        <a:t>50</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19</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4</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31</a:t>
                      </a:r>
                      <a:r>
                        <a:rPr lang="en-US" sz="1600" baseline="30000" dirty="0">
                          <a:latin typeface="+mj-lt"/>
                          <a:cs typeface="Times New Roman" panose="02020603050405020304" pitchFamily="18" charset="0"/>
                        </a:rPr>
                        <a:t>st</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19</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extLst>
                  <a:ext uri="{0D108BD9-81ED-4DB2-BD59-A6C34878D82A}">
                    <a16:rowId xmlns:a16="http://schemas.microsoft.com/office/drawing/2014/main" val="2744559371"/>
                  </a:ext>
                </a:extLst>
              </a:tr>
              <a:tr h="648671">
                <a:tc>
                  <a:txBody>
                    <a:bodyPr/>
                    <a:lstStyle/>
                    <a:p>
                      <a:pPr algn="ctr"/>
                      <a:r>
                        <a:rPr lang="en-US" sz="1400" dirty="0">
                          <a:latin typeface="+mj-lt"/>
                          <a:cs typeface="Times New Roman" panose="02020603050405020304" pitchFamily="18" charset="0"/>
                        </a:rPr>
                        <a:t>Rumination Percentile</a:t>
                      </a:r>
                    </a:p>
                  </a:txBody>
                  <a:tcPr/>
                </a:tc>
                <a:tc>
                  <a:txBody>
                    <a:bodyPr/>
                    <a:lstStyle/>
                    <a:p>
                      <a:pPr algn="ctr"/>
                      <a:r>
                        <a:rPr lang="en-US" sz="1600" dirty="0">
                          <a:latin typeface="+mj-lt"/>
                          <a:cs typeface="Times New Roman" panose="02020603050405020304" pitchFamily="18" charset="0"/>
                        </a:rPr>
                        <a:t>31</a:t>
                      </a:r>
                      <a:r>
                        <a:rPr lang="en-US" sz="1600" baseline="30000" dirty="0">
                          <a:latin typeface="+mj-lt"/>
                          <a:cs typeface="Times New Roman" panose="02020603050405020304" pitchFamily="18" charset="0"/>
                        </a:rPr>
                        <a:t>st</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13</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3</a:t>
                      </a:r>
                      <a:r>
                        <a:rPr lang="en-US" sz="1600" baseline="30000" dirty="0">
                          <a:latin typeface="+mj-lt"/>
                          <a:cs typeface="Times New Roman" panose="02020603050405020304" pitchFamily="18" charset="0"/>
                        </a:rPr>
                        <a:t>rd</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26</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13</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extLst>
                  <a:ext uri="{0D108BD9-81ED-4DB2-BD59-A6C34878D82A}">
                    <a16:rowId xmlns:a16="http://schemas.microsoft.com/office/drawing/2014/main" val="120007012"/>
                  </a:ext>
                </a:extLst>
              </a:tr>
              <a:tr h="648671">
                <a:tc>
                  <a:txBody>
                    <a:bodyPr/>
                    <a:lstStyle/>
                    <a:p>
                      <a:pPr algn="ctr"/>
                      <a:r>
                        <a:rPr lang="en-US" sz="1400" dirty="0">
                          <a:latin typeface="+mj-lt"/>
                          <a:cs typeface="Times New Roman" panose="02020603050405020304" pitchFamily="18" charset="0"/>
                        </a:rPr>
                        <a:t>Magnification Percentile</a:t>
                      </a:r>
                    </a:p>
                  </a:txBody>
                  <a:tcPr/>
                </a:tc>
                <a:tc>
                  <a:txBody>
                    <a:bodyPr/>
                    <a:lstStyle/>
                    <a:p>
                      <a:pPr algn="ctr"/>
                      <a:r>
                        <a:rPr lang="en-US" sz="1600" dirty="0">
                          <a:latin typeface="+mj-lt"/>
                          <a:cs typeface="Times New Roman" panose="02020603050405020304" pitchFamily="18" charset="0"/>
                        </a:rPr>
                        <a:t>63</a:t>
                      </a:r>
                      <a:r>
                        <a:rPr lang="en-US" sz="1600" baseline="30000" dirty="0">
                          <a:latin typeface="+mj-lt"/>
                          <a:cs typeface="Times New Roman" panose="02020603050405020304" pitchFamily="18" charset="0"/>
                        </a:rPr>
                        <a:t>rd</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27</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14</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63</a:t>
                      </a:r>
                      <a:r>
                        <a:rPr lang="en-US" sz="1600" baseline="30000" dirty="0">
                          <a:latin typeface="+mj-lt"/>
                          <a:cs typeface="Times New Roman" panose="02020603050405020304" pitchFamily="18" charset="0"/>
                        </a:rPr>
                        <a:t>rd</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63</a:t>
                      </a:r>
                      <a:r>
                        <a:rPr lang="en-US" sz="1600" baseline="30000" dirty="0">
                          <a:latin typeface="+mj-lt"/>
                          <a:cs typeface="Times New Roman" panose="02020603050405020304" pitchFamily="18" charset="0"/>
                        </a:rPr>
                        <a:t>rd</a:t>
                      </a:r>
                      <a:r>
                        <a:rPr lang="en-US" sz="1600" dirty="0">
                          <a:latin typeface="+mj-lt"/>
                          <a:cs typeface="Times New Roman" panose="02020603050405020304" pitchFamily="18" charset="0"/>
                        </a:rPr>
                        <a:t> </a:t>
                      </a:r>
                    </a:p>
                  </a:txBody>
                  <a:tcPr/>
                </a:tc>
                <a:extLst>
                  <a:ext uri="{0D108BD9-81ED-4DB2-BD59-A6C34878D82A}">
                    <a16:rowId xmlns:a16="http://schemas.microsoft.com/office/drawing/2014/main" val="138344229"/>
                  </a:ext>
                </a:extLst>
              </a:tr>
              <a:tr h="648671">
                <a:tc>
                  <a:txBody>
                    <a:bodyPr/>
                    <a:lstStyle/>
                    <a:p>
                      <a:pPr algn="ctr"/>
                      <a:r>
                        <a:rPr lang="en-US" sz="1400" dirty="0">
                          <a:latin typeface="+mj-lt"/>
                          <a:cs typeface="Times New Roman" panose="02020603050405020304" pitchFamily="18" charset="0"/>
                        </a:rPr>
                        <a:t>Helplessness Percentile</a:t>
                      </a:r>
                    </a:p>
                  </a:txBody>
                  <a:tcPr/>
                </a:tc>
                <a:tc>
                  <a:txBody>
                    <a:bodyPr/>
                    <a:lstStyle/>
                    <a:p>
                      <a:pPr algn="ctr"/>
                      <a:r>
                        <a:rPr lang="en-US" sz="1600" dirty="0">
                          <a:latin typeface="+mj-lt"/>
                          <a:cs typeface="Times New Roman" panose="02020603050405020304" pitchFamily="18" charset="0"/>
                        </a:rPr>
                        <a:t>64</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36</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10</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29</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tc>
                  <a:txBody>
                    <a:bodyPr/>
                    <a:lstStyle/>
                    <a:p>
                      <a:pPr algn="ctr"/>
                      <a:r>
                        <a:rPr lang="en-US" sz="1600" dirty="0">
                          <a:latin typeface="+mj-lt"/>
                          <a:cs typeface="Times New Roman" panose="02020603050405020304" pitchFamily="18" charset="0"/>
                        </a:rPr>
                        <a:t>16</a:t>
                      </a:r>
                      <a:r>
                        <a:rPr lang="en-US" sz="1600" baseline="30000" dirty="0">
                          <a:latin typeface="+mj-lt"/>
                          <a:cs typeface="Times New Roman" panose="02020603050405020304" pitchFamily="18" charset="0"/>
                        </a:rPr>
                        <a:t>th</a:t>
                      </a:r>
                      <a:r>
                        <a:rPr lang="en-US" sz="1600" dirty="0">
                          <a:latin typeface="+mj-lt"/>
                          <a:cs typeface="Times New Roman" panose="02020603050405020304" pitchFamily="18" charset="0"/>
                        </a:rPr>
                        <a:t> </a:t>
                      </a:r>
                    </a:p>
                  </a:txBody>
                  <a:tcPr/>
                </a:tc>
                <a:extLst>
                  <a:ext uri="{0D108BD9-81ED-4DB2-BD59-A6C34878D82A}">
                    <a16:rowId xmlns:a16="http://schemas.microsoft.com/office/drawing/2014/main" val="3926654239"/>
                  </a:ext>
                </a:extLst>
              </a:tr>
            </a:tbl>
          </a:graphicData>
        </a:graphic>
      </p:graphicFrame>
      <p:sp>
        <p:nvSpPr>
          <p:cNvPr id="3" name="Slide Number Placeholder 2">
            <a:extLst>
              <a:ext uri="{FF2B5EF4-FFF2-40B4-BE49-F238E27FC236}">
                <a16:creationId xmlns:a16="http://schemas.microsoft.com/office/drawing/2014/main" id="{D5683AB5-75D6-784C-BD27-C66C1860BC90}"/>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Tree>
    <p:extLst>
      <p:ext uri="{BB962C8B-B14F-4D97-AF65-F5344CB8AC3E}">
        <p14:creationId xmlns:p14="http://schemas.microsoft.com/office/powerpoint/2010/main" val="5820578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62118-8DD1-6D4D-9507-10300E7601D0}"/>
              </a:ext>
            </a:extLst>
          </p:cNvPr>
          <p:cNvSpPr>
            <a:spLocks noGrp="1"/>
          </p:cNvSpPr>
          <p:nvPr>
            <p:ph type="title"/>
          </p:nvPr>
        </p:nvSpPr>
        <p:spPr/>
        <p:txBody>
          <a:bodyPr/>
          <a:lstStyle/>
          <a:p>
            <a:r>
              <a:rPr lang="en-US" dirty="0">
                <a:cs typeface="Times New Roman" panose="02020603050405020304" pitchFamily="18" charset="0"/>
              </a:rPr>
              <a:t>Results – AHFT Grip </a:t>
            </a:r>
            <a:r>
              <a:rPr lang="en-US" dirty="0" smtClean="0">
                <a:cs typeface="Times New Roman" panose="02020603050405020304" pitchFamily="18" charset="0"/>
              </a:rPr>
              <a:t>Strength &amp; 2-Point Pinch Strength</a:t>
            </a:r>
            <a:endParaRPr lang="en-US" dirty="0">
              <a:cs typeface="Times New Roman" panose="02020603050405020304" pitchFamily="18" charset="0"/>
            </a:endParaRPr>
          </a:p>
        </p:txBody>
      </p:sp>
      <p:pic>
        <p:nvPicPr>
          <p:cNvPr id="5" name="Picture 4">
            <a:extLst>
              <a:ext uri="{FF2B5EF4-FFF2-40B4-BE49-F238E27FC236}">
                <a16:creationId xmlns:a16="http://schemas.microsoft.com/office/drawing/2014/main" id="{3C6CFEF7-07E8-6C4C-A309-83A25C058894}"/>
              </a:ext>
            </a:extLst>
          </p:cNvPr>
          <p:cNvPicPr/>
          <p:nvPr/>
        </p:nvPicPr>
        <p:blipFill>
          <a:blip r:embed="rId2">
            <a:extLst>
              <a:ext uri="{28A0092B-C50C-407E-A947-70E740481C1C}">
                <a14:useLocalDpi xmlns:a14="http://schemas.microsoft.com/office/drawing/2010/main" val="0"/>
              </a:ext>
            </a:extLst>
          </a:blip>
          <a:stretch>
            <a:fillRect/>
          </a:stretch>
        </p:blipFill>
        <p:spPr>
          <a:xfrm>
            <a:off x="2376838" y="2143429"/>
            <a:ext cx="2393395" cy="2376977"/>
          </a:xfrm>
          <a:prstGeom prst="rect">
            <a:avLst/>
          </a:prstGeom>
        </p:spPr>
      </p:pic>
      <p:pic>
        <p:nvPicPr>
          <p:cNvPr id="19" name="Content Placeholder 18">
            <a:extLst>
              <a:ext uri="{FF2B5EF4-FFF2-40B4-BE49-F238E27FC236}">
                <a16:creationId xmlns:a16="http://schemas.microsoft.com/office/drawing/2014/main" id="{49EB2776-ED0F-6347-9F8F-4E27E56220AF}"/>
              </a:ext>
            </a:extLst>
          </p:cNvPr>
          <p:cNvPicPr>
            <a:picLocks noGrp="1" noChangeAspect="1"/>
          </p:cNvPicPr>
          <p:nvPr>
            <p:ph sz="half" idx="1"/>
          </p:nvPr>
        </p:nvPicPr>
        <p:blipFill>
          <a:blip r:embed="rId3"/>
          <a:stretch>
            <a:fillRect/>
          </a:stretch>
        </p:blipFill>
        <p:spPr>
          <a:xfrm>
            <a:off x="974872" y="4710821"/>
            <a:ext cx="5197328" cy="1012111"/>
          </a:xfrm>
        </p:spPr>
      </p:pic>
      <p:sp>
        <p:nvSpPr>
          <p:cNvPr id="3" name="Slide Number Placeholder 2">
            <a:extLst>
              <a:ext uri="{FF2B5EF4-FFF2-40B4-BE49-F238E27FC236}">
                <a16:creationId xmlns:a16="http://schemas.microsoft.com/office/drawing/2014/main" id="{50E1FBE1-989C-C74A-8073-752D3CFC4565}"/>
              </a:ext>
            </a:extLst>
          </p:cNvPr>
          <p:cNvSpPr>
            <a:spLocks noGrp="1"/>
          </p:cNvSpPr>
          <p:nvPr>
            <p:ph type="sldNum" sz="quarter" idx="12"/>
          </p:nvPr>
        </p:nvSpPr>
        <p:spPr/>
        <p:txBody>
          <a:bodyPr/>
          <a:lstStyle/>
          <a:p>
            <a:fld id="{D57F1E4F-1CFF-5643-939E-217C01CDF565}" type="slidenum">
              <a:rPr lang="en-US" smtClean="0"/>
              <a:pPr/>
              <a:t>25</a:t>
            </a:fld>
            <a:endParaRPr lang="en-US" dirty="0"/>
          </a:p>
        </p:txBody>
      </p:sp>
      <p:pic>
        <p:nvPicPr>
          <p:cNvPr id="7" name="Picture 6">
            <a:extLst>
              <a:ext uri="{FF2B5EF4-FFF2-40B4-BE49-F238E27FC236}">
                <a16:creationId xmlns:a16="http://schemas.microsoft.com/office/drawing/2014/main" id="{E2C8F8DC-CA90-6643-938B-3A03321428F0}"/>
              </a:ext>
            </a:extLst>
          </p:cNvPr>
          <p:cNvPicPr/>
          <p:nvPr/>
        </p:nvPicPr>
        <p:blipFill>
          <a:blip r:embed="rId4">
            <a:extLst>
              <a:ext uri="{28A0092B-C50C-407E-A947-70E740481C1C}">
                <a14:useLocalDpi xmlns:a14="http://schemas.microsoft.com/office/drawing/2010/main" val="0"/>
              </a:ext>
            </a:extLst>
          </a:blip>
          <a:stretch>
            <a:fillRect/>
          </a:stretch>
        </p:blipFill>
        <p:spPr>
          <a:xfrm>
            <a:off x="8442082" y="1762601"/>
            <a:ext cx="1828800" cy="2757805"/>
          </a:xfrm>
          <a:prstGeom prst="rect">
            <a:avLst/>
          </a:prstGeom>
        </p:spPr>
      </p:pic>
      <p:pic>
        <p:nvPicPr>
          <p:cNvPr id="8" name="Content Placeholder 7">
            <a:extLst>
              <a:ext uri="{FF2B5EF4-FFF2-40B4-BE49-F238E27FC236}">
                <a16:creationId xmlns:a16="http://schemas.microsoft.com/office/drawing/2014/main" id="{C728310A-6248-8F4C-8545-C167A2DEDA5A}"/>
              </a:ext>
            </a:extLst>
          </p:cNvPr>
          <p:cNvPicPr>
            <a:picLocks noGrp="1" noChangeAspect="1"/>
          </p:cNvPicPr>
          <p:nvPr>
            <p:ph sz="half" idx="1"/>
          </p:nvPr>
        </p:nvPicPr>
        <p:blipFill>
          <a:blip r:embed="rId5"/>
          <a:stretch>
            <a:fillRect/>
          </a:stretch>
        </p:blipFill>
        <p:spPr>
          <a:xfrm>
            <a:off x="6816080" y="4702463"/>
            <a:ext cx="5080952" cy="1028825"/>
          </a:xfrm>
        </p:spPr>
      </p:pic>
    </p:spTree>
    <p:extLst>
      <p:ext uri="{BB962C8B-B14F-4D97-AF65-F5344CB8AC3E}">
        <p14:creationId xmlns:p14="http://schemas.microsoft.com/office/powerpoint/2010/main" val="3497435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8F78D-FB12-E746-A899-3F0C29A26836}"/>
              </a:ext>
            </a:extLst>
          </p:cNvPr>
          <p:cNvSpPr>
            <a:spLocks noGrp="1"/>
          </p:cNvSpPr>
          <p:nvPr>
            <p:ph type="title"/>
          </p:nvPr>
        </p:nvSpPr>
        <p:spPr/>
        <p:txBody>
          <a:bodyPr/>
          <a:lstStyle/>
          <a:p>
            <a:r>
              <a:rPr lang="en-US" dirty="0">
                <a:cs typeface="Times New Roman" panose="02020603050405020304" pitchFamily="18" charset="0"/>
              </a:rPr>
              <a:t>Results – AHFT 3-Point Pinch </a:t>
            </a:r>
            <a:r>
              <a:rPr lang="en-US" dirty="0" smtClean="0">
                <a:cs typeface="Times New Roman" panose="02020603050405020304" pitchFamily="18" charset="0"/>
              </a:rPr>
              <a:t>Strength &amp; Pegboard Dexterity</a:t>
            </a:r>
            <a:endParaRPr lang="en-US" dirty="0"/>
          </a:p>
        </p:txBody>
      </p:sp>
      <p:pic>
        <p:nvPicPr>
          <p:cNvPr id="8" name="Content Placeholder 7">
            <a:extLst>
              <a:ext uri="{FF2B5EF4-FFF2-40B4-BE49-F238E27FC236}">
                <a16:creationId xmlns:a16="http://schemas.microsoft.com/office/drawing/2014/main" id="{62F1FABC-9CE3-BD40-8CCE-CD40E2FF3627}"/>
              </a:ext>
            </a:extLst>
          </p:cNvPr>
          <p:cNvPicPr>
            <a:picLocks noGrp="1" noChangeAspect="1"/>
          </p:cNvPicPr>
          <p:nvPr>
            <p:ph sz="half" idx="1"/>
          </p:nvPr>
        </p:nvPicPr>
        <p:blipFill>
          <a:blip r:embed="rId2"/>
          <a:stretch>
            <a:fillRect/>
          </a:stretch>
        </p:blipFill>
        <p:spPr>
          <a:xfrm>
            <a:off x="840673" y="4815348"/>
            <a:ext cx="5255325" cy="1054866"/>
          </a:xfrm>
        </p:spPr>
      </p:pic>
      <p:pic>
        <p:nvPicPr>
          <p:cNvPr id="5" name="Picture 4">
            <a:extLst>
              <a:ext uri="{FF2B5EF4-FFF2-40B4-BE49-F238E27FC236}">
                <a16:creationId xmlns:a16="http://schemas.microsoft.com/office/drawing/2014/main" id="{0F9FBD27-CF3F-784B-A290-9E473D10A289}"/>
              </a:ext>
            </a:extLst>
          </p:cNvPr>
          <p:cNvPicPr/>
          <p:nvPr/>
        </p:nvPicPr>
        <p:blipFill>
          <a:blip r:embed="rId3">
            <a:extLst>
              <a:ext uri="{28A0092B-C50C-407E-A947-70E740481C1C}">
                <a14:useLocalDpi xmlns:a14="http://schemas.microsoft.com/office/drawing/2010/main" val="0"/>
              </a:ext>
            </a:extLst>
          </a:blip>
          <a:stretch>
            <a:fillRect/>
          </a:stretch>
        </p:blipFill>
        <p:spPr>
          <a:xfrm>
            <a:off x="2553936" y="2171700"/>
            <a:ext cx="1828800" cy="2431415"/>
          </a:xfrm>
          <a:prstGeom prst="rect">
            <a:avLst/>
          </a:prstGeom>
        </p:spPr>
      </p:pic>
      <p:sp>
        <p:nvSpPr>
          <p:cNvPr id="3" name="Slide Number Placeholder 2">
            <a:extLst>
              <a:ext uri="{FF2B5EF4-FFF2-40B4-BE49-F238E27FC236}">
                <a16:creationId xmlns:a16="http://schemas.microsoft.com/office/drawing/2014/main" id="{F69BF1AB-9F4A-FF45-9CD7-DC33254F4587}"/>
              </a:ext>
            </a:extLst>
          </p:cNvPr>
          <p:cNvSpPr>
            <a:spLocks noGrp="1"/>
          </p:cNvSpPr>
          <p:nvPr>
            <p:ph type="sldNum" sz="quarter" idx="12"/>
          </p:nvPr>
        </p:nvSpPr>
        <p:spPr/>
        <p:txBody>
          <a:bodyPr/>
          <a:lstStyle/>
          <a:p>
            <a:fld id="{D57F1E4F-1CFF-5643-939E-217C01CDF565}" type="slidenum">
              <a:rPr lang="en-US" smtClean="0"/>
              <a:pPr/>
              <a:t>26</a:t>
            </a:fld>
            <a:endParaRPr lang="en-US" dirty="0"/>
          </a:p>
        </p:txBody>
      </p:sp>
      <p:pic>
        <p:nvPicPr>
          <p:cNvPr id="7" name="Picture 6">
            <a:extLst>
              <a:ext uri="{FF2B5EF4-FFF2-40B4-BE49-F238E27FC236}">
                <a16:creationId xmlns:a16="http://schemas.microsoft.com/office/drawing/2014/main" id="{BF44F473-95D2-B042-A827-4C22DB11A6C1}"/>
              </a:ext>
            </a:extLst>
          </p:cNvPr>
          <p:cNvPicPr/>
          <p:nvPr/>
        </p:nvPicPr>
        <p:blipFill>
          <a:blip r:embed="rId4">
            <a:extLst>
              <a:ext uri="{28A0092B-C50C-407E-A947-70E740481C1C}">
                <a14:useLocalDpi xmlns:a14="http://schemas.microsoft.com/office/drawing/2010/main" val="0"/>
              </a:ext>
            </a:extLst>
          </a:blip>
          <a:stretch>
            <a:fillRect/>
          </a:stretch>
        </p:blipFill>
        <p:spPr>
          <a:xfrm>
            <a:off x="8076322" y="2379027"/>
            <a:ext cx="2194560" cy="2016760"/>
          </a:xfrm>
          <a:prstGeom prst="rect">
            <a:avLst/>
          </a:prstGeom>
        </p:spPr>
      </p:pic>
      <p:pic>
        <p:nvPicPr>
          <p:cNvPr id="9" name="Content Placeholder 7">
            <a:extLst>
              <a:ext uri="{FF2B5EF4-FFF2-40B4-BE49-F238E27FC236}">
                <a16:creationId xmlns:a16="http://schemas.microsoft.com/office/drawing/2014/main" id="{021EE318-0CB5-344D-B9CF-397ACE9DD103}"/>
              </a:ext>
            </a:extLst>
          </p:cNvPr>
          <p:cNvPicPr>
            <a:picLocks noGrp="1" noChangeAspect="1"/>
          </p:cNvPicPr>
          <p:nvPr>
            <p:ph sz="half" idx="1"/>
          </p:nvPr>
        </p:nvPicPr>
        <p:blipFill>
          <a:blip r:embed="rId5"/>
          <a:stretch>
            <a:fillRect/>
          </a:stretch>
        </p:blipFill>
        <p:spPr>
          <a:xfrm>
            <a:off x="6725373" y="4815348"/>
            <a:ext cx="4905226" cy="1005747"/>
          </a:xfrm>
        </p:spPr>
      </p:pic>
    </p:spTree>
    <p:extLst>
      <p:ext uri="{BB962C8B-B14F-4D97-AF65-F5344CB8AC3E}">
        <p14:creationId xmlns:p14="http://schemas.microsoft.com/office/powerpoint/2010/main" val="30966079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D351B-C9BB-DA42-8A8B-F8B027ACF5A1}"/>
              </a:ext>
            </a:extLst>
          </p:cNvPr>
          <p:cNvSpPr>
            <a:spLocks noGrp="1"/>
          </p:cNvSpPr>
          <p:nvPr>
            <p:ph type="title"/>
          </p:nvPr>
        </p:nvSpPr>
        <p:spPr/>
        <p:txBody>
          <a:bodyPr/>
          <a:lstStyle/>
          <a:p>
            <a:r>
              <a:rPr lang="en-US" dirty="0">
                <a:cs typeface="Times New Roman" panose="02020603050405020304" pitchFamily="18" charset="0"/>
              </a:rPr>
              <a:t>Results – AHFT Shoe </a:t>
            </a:r>
            <a:r>
              <a:rPr lang="en-US" dirty="0" smtClean="0">
                <a:cs typeface="Times New Roman" panose="02020603050405020304" pitchFamily="18" charset="0"/>
              </a:rPr>
              <a:t>Lacing &amp; Button Board</a:t>
            </a:r>
            <a:endParaRPr lang="en-US" dirty="0"/>
          </a:p>
        </p:txBody>
      </p:sp>
      <p:pic>
        <p:nvPicPr>
          <p:cNvPr id="5" name="Picture 4">
            <a:extLst>
              <a:ext uri="{FF2B5EF4-FFF2-40B4-BE49-F238E27FC236}">
                <a16:creationId xmlns:a16="http://schemas.microsoft.com/office/drawing/2014/main" id="{2AB134DE-B943-AF41-8CB9-B91E4958A159}"/>
              </a:ext>
            </a:extLst>
          </p:cNvPr>
          <p:cNvPicPr/>
          <p:nvPr/>
        </p:nvPicPr>
        <p:blipFill>
          <a:blip r:embed="rId2">
            <a:extLst>
              <a:ext uri="{28A0092B-C50C-407E-A947-70E740481C1C}">
                <a14:useLocalDpi xmlns:a14="http://schemas.microsoft.com/office/drawing/2010/main" val="0"/>
              </a:ext>
            </a:extLst>
          </a:blip>
          <a:stretch>
            <a:fillRect/>
          </a:stretch>
        </p:blipFill>
        <p:spPr>
          <a:xfrm>
            <a:off x="2254117" y="2117983"/>
            <a:ext cx="2194560" cy="2448560"/>
          </a:xfrm>
          <a:prstGeom prst="rect">
            <a:avLst/>
          </a:prstGeom>
        </p:spPr>
      </p:pic>
      <p:sp>
        <p:nvSpPr>
          <p:cNvPr id="3" name="Slide Number Placeholder 2">
            <a:extLst>
              <a:ext uri="{FF2B5EF4-FFF2-40B4-BE49-F238E27FC236}">
                <a16:creationId xmlns:a16="http://schemas.microsoft.com/office/drawing/2014/main" id="{DDF8C0FD-D99C-0046-8D8F-F00D4B4DAD42}"/>
              </a:ext>
            </a:extLst>
          </p:cNvPr>
          <p:cNvSpPr>
            <a:spLocks noGrp="1"/>
          </p:cNvSpPr>
          <p:nvPr>
            <p:ph type="sldNum" sz="quarter" idx="12"/>
          </p:nvPr>
        </p:nvSpPr>
        <p:spPr/>
        <p:txBody>
          <a:bodyPr/>
          <a:lstStyle/>
          <a:p>
            <a:fld id="{D57F1E4F-1CFF-5643-939E-217C01CDF565}" type="slidenum">
              <a:rPr lang="en-US" smtClean="0"/>
              <a:pPr/>
              <a:t>27</a:t>
            </a:fld>
            <a:endParaRPr lang="en-US" dirty="0"/>
          </a:p>
        </p:txBody>
      </p:sp>
      <p:pic>
        <p:nvPicPr>
          <p:cNvPr id="10" name="Content Placeholder 9">
            <a:extLst>
              <a:ext uri="{FF2B5EF4-FFF2-40B4-BE49-F238E27FC236}">
                <a16:creationId xmlns:a16="http://schemas.microsoft.com/office/drawing/2014/main" id="{111DB7CF-B74E-D748-99BB-34D019B71099}"/>
              </a:ext>
            </a:extLst>
          </p:cNvPr>
          <p:cNvPicPr>
            <a:picLocks noGrp="1" noChangeAspect="1"/>
          </p:cNvPicPr>
          <p:nvPr>
            <p:ph sz="half" idx="1"/>
          </p:nvPr>
        </p:nvPicPr>
        <p:blipFill>
          <a:blip r:embed="rId3"/>
          <a:stretch>
            <a:fillRect/>
          </a:stretch>
        </p:blipFill>
        <p:spPr>
          <a:xfrm>
            <a:off x="882209" y="5023807"/>
            <a:ext cx="4938376" cy="974919"/>
          </a:xfrm>
        </p:spPr>
      </p:pic>
      <p:pic>
        <p:nvPicPr>
          <p:cNvPr id="7" name="Picture 6">
            <a:extLst>
              <a:ext uri="{FF2B5EF4-FFF2-40B4-BE49-F238E27FC236}">
                <a16:creationId xmlns:a16="http://schemas.microsoft.com/office/drawing/2014/main" id="{A380DC42-6322-9D47-9DEC-34B4ECE69215}"/>
              </a:ext>
            </a:extLst>
          </p:cNvPr>
          <p:cNvPicPr/>
          <p:nvPr/>
        </p:nvPicPr>
        <p:blipFill>
          <a:blip r:embed="rId4">
            <a:extLst>
              <a:ext uri="{28A0092B-C50C-407E-A947-70E740481C1C}">
                <a14:useLocalDpi xmlns:a14="http://schemas.microsoft.com/office/drawing/2010/main" val="0"/>
              </a:ext>
            </a:extLst>
          </a:blip>
          <a:stretch>
            <a:fillRect/>
          </a:stretch>
        </p:blipFill>
        <p:spPr>
          <a:xfrm>
            <a:off x="7493655" y="2244983"/>
            <a:ext cx="2935605" cy="2194560"/>
          </a:xfrm>
          <a:prstGeom prst="rect">
            <a:avLst/>
          </a:prstGeom>
        </p:spPr>
      </p:pic>
      <p:pic>
        <p:nvPicPr>
          <p:cNvPr id="8" name="Content Placeholder 7">
            <a:extLst>
              <a:ext uri="{FF2B5EF4-FFF2-40B4-BE49-F238E27FC236}">
                <a16:creationId xmlns:a16="http://schemas.microsoft.com/office/drawing/2014/main" id="{246E27CF-6E56-1D44-9701-CEBD5D58E6E0}"/>
              </a:ext>
            </a:extLst>
          </p:cNvPr>
          <p:cNvPicPr>
            <a:picLocks noGrp="1" noChangeAspect="1"/>
          </p:cNvPicPr>
          <p:nvPr>
            <p:ph sz="half" idx="1"/>
          </p:nvPr>
        </p:nvPicPr>
        <p:blipFill>
          <a:blip r:embed="rId5"/>
          <a:stretch>
            <a:fillRect/>
          </a:stretch>
        </p:blipFill>
        <p:spPr>
          <a:xfrm>
            <a:off x="6603276" y="5047362"/>
            <a:ext cx="4716361" cy="927808"/>
          </a:xfrm>
        </p:spPr>
      </p:pic>
    </p:spTree>
    <p:extLst>
      <p:ext uri="{BB962C8B-B14F-4D97-AF65-F5344CB8AC3E}">
        <p14:creationId xmlns:p14="http://schemas.microsoft.com/office/powerpoint/2010/main" val="1381393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71774-55E1-9C4C-812C-249A6594E1B8}"/>
              </a:ext>
            </a:extLst>
          </p:cNvPr>
          <p:cNvSpPr>
            <a:spLocks noGrp="1"/>
          </p:cNvSpPr>
          <p:nvPr>
            <p:ph type="title"/>
          </p:nvPr>
        </p:nvSpPr>
        <p:spPr/>
        <p:txBody>
          <a:bodyPr/>
          <a:lstStyle/>
          <a:p>
            <a:r>
              <a:rPr lang="en-US" dirty="0">
                <a:cs typeface="Times New Roman" panose="02020603050405020304" pitchFamily="18" charset="0"/>
              </a:rPr>
              <a:t>Results – AHFT Safety Pin </a:t>
            </a:r>
            <a:r>
              <a:rPr lang="en-US" dirty="0" smtClean="0">
                <a:cs typeface="Times New Roman" panose="02020603050405020304" pitchFamily="18" charset="0"/>
              </a:rPr>
              <a:t>Fastening &amp; Cutting Putty</a:t>
            </a:r>
            <a:endParaRPr lang="en-US" dirty="0"/>
          </a:p>
        </p:txBody>
      </p:sp>
      <p:pic>
        <p:nvPicPr>
          <p:cNvPr id="8" name="Content Placeholder 7">
            <a:extLst>
              <a:ext uri="{FF2B5EF4-FFF2-40B4-BE49-F238E27FC236}">
                <a16:creationId xmlns:a16="http://schemas.microsoft.com/office/drawing/2014/main" id="{B2CB565F-66F1-9F49-B46F-964A33068155}"/>
              </a:ext>
            </a:extLst>
          </p:cNvPr>
          <p:cNvPicPr>
            <a:picLocks noGrp="1" noChangeAspect="1"/>
          </p:cNvPicPr>
          <p:nvPr>
            <p:ph sz="half" idx="1"/>
          </p:nvPr>
        </p:nvPicPr>
        <p:blipFill>
          <a:blip r:embed="rId2"/>
          <a:stretch>
            <a:fillRect/>
          </a:stretch>
        </p:blipFill>
        <p:spPr>
          <a:xfrm>
            <a:off x="1141961" y="4955854"/>
            <a:ext cx="4851468" cy="906537"/>
          </a:xfrm>
        </p:spPr>
      </p:pic>
      <p:pic>
        <p:nvPicPr>
          <p:cNvPr id="5" name="Picture 4">
            <a:extLst>
              <a:ext uri="{FF2B5EF4-FFF2-40B4-BE49-F238E27FC236}">
                <a16:creationId xmlns:a16="http://schemas.microsoft.com/office/drawing/2014/main" id="{2BAC3707-C5A9-6949-8227-30038B7CB309}"/>
              </a:ext>
            </a:extLst>
          </p:cNvPr>
          <p:cNvPicPr/>
          <p:nvPr/>
        </p:nvPicPr>
        <p:blipFill>
          <a:blip r:embed="rId3">
            <a:extLst>
              <a:ext uri="{28A0092B-C50C-407E-A947-70E740481C1C}">
                <a14:useLocalDpi xmlns:a14="http://schemas.microsoft.com/office/drawing/2010/main" val="0"/>
              </a:ext>
            </a:extLst>
          </a:blip>
          <a:stretch>
            <a:fillRect/>
          </a:stretch>
        </p:blipFill>
        <p:spPr>
          <a:xfrm>
            <a:off x="2440887" y="2352722"/>
            <a:ext cx="2253615" cy="2194560"/>
          </a:xfrm>
          <a:prstGeom prst="rect">
            <a:avLst/>
          </a:prstGeom>
        </p:spPr>
      </p:pic>
      <p:sp>
        <p:nvSpPr>
          <p:cNvPr id="3" name="Slide Number Placeholder 2">
            <a:extLst>
              <a:ext uri="{FF2B5EF4-FFF2-40B4-BE49-F238E27FC236}">
                <a16:creationId xmlns:a16="http://schemas.microsoft.com/office/drawing/2014/main" id="{FEA422B2-66C5-074D-B359-F1FAAD818919}"/>
              </a:ext>
            </a:extLst>
          </p:cNvPr>
          <p:cNvSpPr>
            <a:spLocks noGrp="1"/>
          </p:cNvSpPr>
          <p:nvPr>
            <p:ph type="sldNum" sz="quarter" idx="12"/>
          </p:nvPr>
        </p:nvSpPr>
        <p:spPr/>
        <p:txBody>
          <a:bodyPr/>
          <a:lstStyle/>
          <a:p>
            <a:fld id="{D57F1E4F-1CFF-5643-939E-217C01CDF565}" type="slidenum">
              <a:rPr lang="en-US" smtClean="0"/>
              <a:pPr/>
              <a:t>28</a:t>
            </a:fld>
            <a:endParaRPr lang="en-US" dirty="0"/>
          </a:p>
        </p:txBody>
      </p:sp>
      <p:pic>
        <p:nvPicPr>
          <p:cNvPr id="7" name="Picture 6">
            <a:extLst>
              <a:ext uri="{FF2B5EF4-FFF2-40B4-BE49-F238E27FC236}">
                <a16:creationId xmlns:a16="http://schemas.microsoft.com/office/drawing/2014/main" id="{5D9AED02-AA85-4448-AC5D-C30645F3B44D}"/>
              </a:ext>
            </a:extLst>
          </p:cNvPr>
          <p:cNvPicPr/>
          <p:nvPr/>
        </p:nvPicPr>
        <p:blipFill>
          <a:blip r:embed="rId4">
            <a:extLst>
              <a:ext uri="{28A0092B-C50C-407E-A947-70E740481C1C}">
                <a14:useLocalDpi xmlns:a14="http://schemas.microsoft.com/office/drawing/2010/main" val="0"/>
              </a:ext>
            </a:extLst>
          </a:blip>
          <a:stretch>
            <a:fillRect/>
          </a:stretch>
        </p:blipFill>
        <p:spPr>
          <a:xfrm>
            <a:off x="8001940" y="2352722"/>
            <a:ext cx="2448560" cy="2194560"/>
          </a:xfrm>
          <a:prstGeom prst="rect">
            <a:avLst/>
          </a:prstGeom>
        </p:spPr>
      </p:pic>
      <p:pic>
        <p:nvPicPr>
          <p:cNvPr id="9" name="Content Placeholder 7">
            <a:extLst>
              <a:ext uri="{FF2B5EF4-FFF2-40B4-BE49-F238E27FC236}">
                <a16:creationId xmlns:a16="http://schemas.microsoft.com/office/drawing/2014/main" id="{B3E5EE16-094A-8944-B32F-FCFAC44EECAB}"/>
              </a:ext>
            </a:extLst>
          </p:cNvPr>
          <p:cNvPicPr>
            <a:picLocks noGrp="1" noChangeAspect="1"/>
          </p:cNvPicPr>
          <p:nvPr>
            <p:ph sz="half" idx="1"/>
          </p:nvPr>
        </p:nvPicPr>
        <p:blipFill>
          <a:blip r:embed="rId5"/>
          <a:stretch>
            <a:fillRect/>
          </a:stretch>
        </p:blipFill>
        <p:spPr>
          <a:xfrm>
            <a:off x="6771718" y="4955854"/>
            <a:ext cx="4909005" cy="898113"/>
          </a:xfrm>
        </p:spPr>
      </p:pic>
    </p:spTree>
    <p:extLst>
      <p:ext uri="{BB962C8B-B14F-4D97-AF65-F5344CB8AC3E}">
        <p14:creationId xmlns:p14="http://schemas.microsoft.com/office/powerpoint/2010/main" val="6172285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CC94E-FB69-194A-B6A9-C70ECA75F5CE}"/>
              </a:ext>
            </a:extLst>
          </p:cNvPr>
          <p:cNvSpPr>
            <a:spLocks noGrp="1"/>
          </p:cNvSpPr>
          <p:nvPr>
            <p:ph type="title"/>
          </p:nvPr>
        </p:nvSpPr>
        <p:spPr/>
        <p:txBody>
          <a:bodyPr/>
          <a:lstStyle/>
          <a:p>
            <a:r>
              <a:rPr lang="en-US" dirty="0">
                <a:cs typeface="Times New Roman" panose="02020603050405020304" pitchFamily="18" charset="0"/>
              </a:rPr>
              <a:t>Results – AHFT Picking Up </a:t>
            </a:r>
            <a:r>
              <a:rPr lang="en-US" dirty="0" smtClean="0">
                <a:cs typeface="Times New Roman" panose="02020603050405020304" pitchFamily="18" charset="0"/>
              </a:rPr>
              <a:t>Coins &amp; Lifting Cans</a:t>
            </a:r>
            <a:endParaRPr lang="en-US" dirty="0"/>
          </a:p>
        </p:txBody>
      </p:sp>
      <p:pic>
        <p:nvPicPr>
          <p:cNvPr id="8" name="Content Placeholder 7">
            <a:extLst>
              <a:ext uri="{FF2B5EF4-FFF2-40B4-BE49-F238E27FC236}">
                <a16:creationId xmlns:a16="http://schemas.microsoft.com/office/drawing/2014/main" id="{A51C3E17-D5B7-C647-B98D-352C175DB9CD}"/>
              </a:ext>
            </a:extLst>
          </p:cNvPr>
          <p:cNvPicPr>
            <a:picLocks noGrp="1" noChangeAspect="1"/>
          </p:cNvPicPr>
          <p:nvPr>
            <p:ph sz="half" idx="1"/>
          </p:nvPr>
        </p:nvPicPr>
        <p:blipFill>
          <a:blip r:embed="rId2"/>
          <a:stretch>
            <a:fillRect/>
          </a:stretch>
        </p:blipFill>
        <p:spPr>
          <a:xfrm>
            <a:off x="956373" y="4977399"/>
            <a:ext cx="5034900" cy="962025"/>
          </a:xfrm>
        </p:spPr>
      </p:pic>
      <p:pic>
        <p:nvPicPr>
          <p:cNvPr id="5" name="Picture 4">
            <a:extLst>
              <a:ext uri="{FF2B5EF4-FFF2-40B4-BE49-F238E27FC236}">
                <a16:creationId xmlns:a16="http://schemas.microsoft.com/office/drawing/2014/main" id="{B0C0FA67-F5BC-2944-A4D4-E78E92DD887A}"/>
              </a:ext>
            </a:extLst>
          </p:cNvPr>
          <p:cNvPicPr/>
          <p:nvPr/>
        </p:nvPicPr>
        <p:blipFill>
          <a:blip r:embed="rId3">
            <a:extLst>
              <a:ext uri="{28A0092B-C50C-407E-A947-70E740481C1C}">
                <a14:useLocalDpi xmlns:a14="http://schemas.microsoft.com/office/drawing/2010/main" val="0"/>
              </a:ext>
            </a:extLst>
          </a:blip>
          <a:stretch>
            <a:fillRect/>
          </a:stretch>
        </p:blipFill>
        <p:spPr>
          <a:xfrm>
            <a:off x="2160961" y="2249816"/>
            <a:ext cx="2625725" cy="2194560"/>
          </a:xfrm>
          <a:prstGeom prst="rect">
            <a:avLst/>
          </a:prstGeom>
        </p:spPr>
      </p:pic>
      <p:sp>
        <p:nvSpPr>
          <p:cNvPr id="3" name="Slide Number Placeholder 2">
            <a:extLst>
              <a:ext uri="{FF2B5EF4-FFF2-40B4-BE49-F238E27FC236}">
                <a16:creationId xmlns:a16="http://schemas.microsoft.com/office/drawing/2014/main" id="{DF4AB60B-6576-4343-9F59-34BE4A580A7B}"/>
              </a:ext>
            </a:extLst>
          </p:cNvPr>
          <p:cNvSpPr>
            <a:spLocks noGrp="1"/>
          </p:cNvSpPr>
          <p:nvPr>
            <p:ph type="sldNum" sz="quarter" idx="12"/>
          </p:nvPr>
        </p:nvSpPr>
        <p:spPr/>
        <p:txBody>
          <a:bodyPr/>
          <a:lstStyle/>
          <a:p>
            <a:fld id="{D57F1E4F-1CFF-5643-939E-217C01CDF565}" type="slidenum">
              <a:rPr lang="en-US" smtClean="0"/>
              <a:pPr/>
              <a:t>29</a:t>
            </a:fld>
            <a:endParaRPr lang="en-US" dirty="0"/>
          </a:p>
        </p:txBody>
      </p:sp>
      <p:pic>
        <p:nvPicPr>
          <p:cNvPr id="7" name="Picture 6">
            <a:extLst>
              <a:ext uri="{FF2B5EF4-FFF2-40B4-BE49-F238E27FC236}">
                <a16:creationId xmlns:a16="http://schemas.microsoft.com/office/drawing/2014/main" id="{3A0002D7-93FF-2541-9B41-802364F5E0BE}"/>
              </a:ext>
            </a:extLst>
          </p:cNvPr>
          <p:cNvPicPr/>
          <p:nvPr/>
        </p:nvPicPr>
        <p:blipFill>
          <a:blip r:embed="rId4">
            <a:extLst>
              <a:ext uri="{28A0092B-C50C-407E-A947-70E740481C1C}">
                <a14:useLocalDpi xmlns:a14="http://schemas.microsoft.com/office/drawing/2010/main" val="0"/>
              </a:ext>
            </a:extLst>
          </a:blip>
          <a:stretch>
            <a:fillRect/>
          </a:stretch>
        </p:blipFill>
        <p:spPr>
          <a:xfrm>
            <a:off x="7923172" y="2040266"/>
            <a:ext cx="2194560" cy="2613660"/>
          </a:xfrm>
          <a:prstGeom prst="rect">
            <a:avLst/>
          </a:prstGeom>
        </p:spPr>
      </p:pic>
      <p:pic>
        <p:nvPicPr>
          <p:cNvPr id="9" name="Content Placeholder 7">
            <a:extLst>
              <a:ext uri="{FF2B5EF4-FFF2-40B4-BE49-F238E27FC236}">
                <a16:creationId xmlns:a16="http://schemas.microsoft.com/office/drawing/2014/main" id="{8CD962BC-747A-054C-B21D-1D247BF1B268}"/>
              </a:ext>
            </a:extLst>
          </p:cNvPr>
          <p:cNvPicPr>
            <a:picLocks noGrp="1" noChangeAspect="1"/>
          </p:cNvPicPr>
          <p:nvPr>
            <p:ph sz="half" idx="1"/>
          </p:nvPr>
        </p:nvPicPr>
        <p:blipFill>
          <a:blip r:embed="rId5"/>
          <a:stretch>
            <a:fillRect/>
          </a:stretch>
        </p:blipFill>
        <p:spPr>
          <a:xfrm>
            <a:off x="6448337" y="4960924"/>
            <a:ext cx="5144230" cy="994974"/>
          </a:xfrm>
        </p:spPr>
      </p:pic>
    </p:spTree>
    <p:extLst>
      <p:ext uri="{BB962C8B-B14F-4D97-AF65-F5344CB8AC3E}">
        <p14:creationId xmlns:p14="http://schemas.microsoft.com/office/powerpoint/2010/main" val="10433722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55D62-D333-E84B-8D56-D8A4D011D30F}"/>
              </a:ext>
            </a:extLst>
          </p:cNvPr>
          <p:cNvSpPr>
            <a:spLocks noGrp="1"/>
          </p:cNvSpPr>
          <p:nvPr>
            <p:ph type="title"/>
          </p:nvPr>
        </p:nvSpPr>
        <p:spPr/>
        <p:txBody>
          <a:bodyPr/>
          <a:lstStyle/>
          <a:p>
            <a:r>
              <a:rPr lang="en-US" dirty="0">
                <a:cs typeface="Times New Roman" panose="02020603050405020304" pitchFamily="18" charset="0"/>
              </a:rPr>
              <a:t>Results – AHFT Pouring Water</a:t>
            </a:r>
            <a:endParaRPr lang="en-US" dirty="0"/>
          </a:p>
        </p:txBody>
      </p:sp>
      <p:pic>
        <p:nvPicPr>
          <p:cNvPr id="8" name="Content Placeholder 7">
            <a:extLst>
              <a:ext uri="{FF2B5EF4-FFF2-40B4-BE49-F238E27FC236}">
                <a16:creationId xmlns:a16="http://schemas.microsoft.com/office/drawing/2014/main" id="{904118E8-4C36-BF48-8C87-B5C0DAE93EA1}"/>
              </a:ext>
            </a:extLst>
          </p:cNvPr>
          <p:cNvPicPr>
            <a:picLocks noGrp="1" noChangeAspect="1"/>
          </p:cNvPicPr>
          <p:nvPr>
            <p:ph sz="half" idx="1"/>
          </p:nvPr>
        </p:nvPicPr>
        <p:blipFill>
          <a:blip r:embed="rId2"/>
          <a:stretch>
            <a:fillRect/>
          </a:stretch>
        </p:blipFill>
        <p:spPr>
          <a:xfrm>
            <a:off x="3739872" y="5041489"/>
            <a:ext cx="4864656" cy="961041"/>
          </a:xfrm>
        </p:spPr>
      </p:pic>
      <p:pic>
        <p:nvPicPr>
          <p:cNvPr id="5" name="Picture 4">
            <a:extLst>
              <a:ext uri="{FF2B5EF4-FFF2-40B4-BE49-F238E27FC236}">
                <a16:creationId xmlns:a16="http://schemas.microsoft.com/office/drawing/2014/main" id="{4057BF75-0700-5943-B2C0-2AE9B92CB7D9}"/>
              </a:ext>
            </a:extLst>
          </p:cNvPr>
          <p:cNvPicPr/>
          <p:nvPr/>
        </p:nvPicPr>
        <p:blipFill>
          <a:blip r:embed="rId3">
            <a:extLst>
              <a:ext uri="{28A0092B-C50C-407E-A947-70E740481C1C}">
                <a14:useLocalDpi xmlns:a14="http://schemas.microsoft.com/office/drawing/2010/main" val="0"/>
              </a:ext>
            </a:extLst>
          </a:blip>
          <a:stretch>
            <a:fillRect/>
          </a:stretch>
        </p:blipFill>
        <p:spPr>
          <a:xfrm>
            <a:off x="5074920" y="2022987"/>
            <a:ext cx="2194560" cy="2496185"/>
          </a:xfrm>
          <a:prstGeom prst="rect">
            <a:avLst/>
          </a:prstGeom>
        </p:spPr>
      </p:pic>
      <p:sp>
        <p:nvSpPr>
          <p:cNvPr id="3" name="Slide Number Placeholder 2">
            <a:extLst>
              <a:ext uri="{FF2B5EF4-FFF2-40B4-BE49-F238E27FC236}">
                <a16:creationId xmlns:a16="http://schemas.microsoft.com/office/drawing/2014/main" id="{B73CB3C5-05ED-1849-A39B-0C0A3D40E413}"/>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Tree>
    <p:extLst>
      <p:ext uri="{BB962C8B-B14F-4D97-AF65-F5344CB8AC3E}">
        <p14:creationId xmlns:p14="http://schemas.microsoft.com/office/powerpoint/2010/main" val="2816257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4AC52-1091-7347-94DD-0BC5C748CA84}"/>
              </a:ext>
            </a:extLst>
          </p:cNvPr>
          <p:cNvSpPr>
            <a:spLocks noGrp="1"/>
          </p:cNvSpPr>
          <p:nvPr>
            <p:ph type="title"/>
          </p:nvPr>
        </p:nvSpPr>
        <p:spPr>
          <a:xfrm>
            <a:off x="1371600" y="685800"/>
            <a:ext cx="10820400" cy="1485900"/>
          </a:xfrm>
        </p:spPr>
        <p:txBody>
          <a:bodyPr>
            <a:normAutofit/>
          </a:bodyPr>
          <a:lstStyle/>
          <a:p>
            <a:r>
              <a:rPr lang="en-US" dirty="0">
                <a:cs typeface="Times New Roman" panose="02020603050405020304" pitchFamily="18" charset="0"/>
              </a:rPr>
              <a:t>Results – ROM Finger Metacarpophalangeal Flexion and Extension</a:t>
            </a:r>
          </a:p>
        </p:txBody>
      </p:sp>
      <p:pic>
        <p:nvPicPr>
          <p:cNvPr id="5" name="Picture 4">
            <a:extLst>
              <a:ext uri="{FF2B5EF4-FFF2-40B4-BE49-F238E27FC236}">
                <a16:creationId xmlns:a16="http://schemas.microsoft.com/office/drawing/2014/main" id="{FCA15411-66C7-7E41-80DE-0CB39E9B3B8D}"/>
              </a:ext>
            </a:extLst>
          </p:cNvPr>
          <p:cNvPicPr/>
          <p:nvPr/>
        </p:nvPicPr>
        <p:blipFill>
          <a:blip r:embed="rId2">
            <a:extLst>
              <a:ext uri="{28A0092B-C50C-407E-A947-70E740481C1C}">
                <a14:useLocalDpi xmlns:a14="http://schemas.microsoft.com/office/drawing/2010/main" val="0"/>
              </a:ext>
            </a:extLst>
          </a:blip>
          <a:stretch>
            <a:fillRect/>
          </a:stretch>
        </p:blipFill>
        <p:spPr>
          <a:xfrm>
            <a:off x="1394778" y="3121077"/>
            <a:ext cx="2197100" cy="2184400"/>
          </a:xfrm>
          <a:prstGeom prst="rect">
            <a:avLst/>
          </a:prstGeom>
        </p:spPr>
      </p:pic>
      <p:pic>
        <p:nvPicPr>
          <p:cNvPr id="6" name="Picture 5">
            <a:extLst>
              <a:ext uri="{FF2B5EF4-FFF2-40B4-BE49-F238E27FC236}">
                <a16:creationId xmlns:a16="http://schemas.microsoft.com/office/drawing/2014/main" id="{F5A8DA8B-3510-4D41-A7A2-32108B46DE01}"/>
              </a:ext>
            </a:extLst>
          </p:cNvPr>
          <p:cNvPicPr/>
          <p:nvPr/>
        </p:nvPicPr>
        <p:blipFill>
          <a:blip r:embed="rId3">
            <a:extLst>
              <a:ext uri="{28A0092B-C50C-407E-A947-70E740481C1C}">
                <a14:useLocalDpi xmlns:a14="http://schemas.microsoft.com/office/drawing/2010/main" val="0"/>
              </a:ext>
            </a:extLst>
          </a:blip>
          <a:stretch>
            <a:fillRect/>
          </a:stretch>
        </p:blipFill>
        <p:spPr>
          <a:xfrm>
            <a:off x="4049078" y="2889937"/>
            <a:ext cx="2480310" cy="2646680"/>
          </a:xfrm>
          <a:prstGeom prst="rect">
            <a:avLst/>
          </a:prstGeom>
        </p:spPr>
      </p:pic>
      <p:graphicFrame>
        <p:nvGraphicFramePr>
          <p:cNvPr id="8" name="Chart 7">
            <a:extLst>
              <a:ext uri="{FF2B5EF4-FFF2-40B4-BE49-F238E27FC236}">
                <a16:creationId xmlns:a16="http://schemas.microsoft.com/office/drawing/2014/main" id="{A4286F1B-20D6-C344-82DD-0A09E6F1CDCA}"/>
              </a:ext>
            </a:extLst>
          </p:cNvPr>
          <p:cNvGraphicFramePr>
            <a:graphicFrameLocks/>
          </p:cNvGraphicFramePr>
          <p:nvPr>
            <p:extLst>
              <p:ext uri="{D42A27DB-BD31-4B8C-83A1-F6EECF244321}">
                <p14:modId xmlns:p14="http://schemas.microsoft.com/office/powerpoint/2010/main" val="3459920916"/>
              </p:ext>
            </p:extLst>
          </p:nvPr>
        </p:nvGraphicFramePr>
        <p:xfrm>
          <a:off x="6932611" y="1734185"/>
          <a:ext cx="4168777" cy="235350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Chart 8">
            <a:extLst>
              <a:ext uri="{FF2B5EF4-FFF2-40B4-BE49-F238E27FC236}">
                <a16:creationId xmlns:a16="http://schemas.microsoft.com/office/drawing/2014/main" id="{6788200C-46E3-8B49-8F7A-AEF01494064B}"/>
              </a:ext>
            </a:extLst>
          </p:cNvPr>
          <p:cNvGraphicFramePr>
            <a:graphicFrameLocks/>
          </p:cNvGraphicFramePr>
          <p:nvPr>
            <p:extLst>
              <p:ext uri="{D42A27DB-BD31-4B8C-83A1-F6EECF244321}">
                <p14:modId xmlns:p14="http://schemas.microsoft.com/office/powerpoint/2010/main" val="683091418"/>
              </p:ext>
            </p:extLst>
          </p:nvPr>
        </p:nvGraphicFramePr>
        <p:xfrm>
          <a:off x="6936324" y="4213277"/>
          <a:ext cx="4165064" cy="2353503"/>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a:extLst>
              <a:ext uri="{FF2B5EF4-FFF2-40B4-BE49-F238E27FC236}">
                <a16:creationId xmlns:a16="http://schemas.microsoft.com/office/drawing/2014/main" id="{80911A48-C376-664C-B5A5-ECB874C9B515}"/>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Tree>
    <p:extLst>
      <p:ext uri="{BB962C8B-B14F-4D97-AF65-F5344CB8AC3E}">
        <p14:creationId xmlns:p14="http://schemas.microsoft.com/office/powerpoint/2010/main" val="41567906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18574-0E0C-A943-ABC5-D63720AFC8CE}"/>
              </a:ext>
            </a:extLst>
          </p:cNvPr>
          <p:cNvSpPr>
            <a:spLocks noGrp="1"/>
          </p:cNvSpPr>
          <p:nvPr>
            <p:ph type="title"/>
          </p:nvPr>
        </p:nvSpPr>
        <p:spPr>
          <a:xfrm>
            <a:off x="1371600" y="685800"/>
            <a:ext cx="11089758" cy="1485900"/>
          </a:xfrm>
        </p:spPr>
        <p:txBody>
          <a:bodyPr/>
          <a:lstStyle/>
          <a:p>
            <a:r>
              <a:rPr lang="en-US" dirty="0">
                <a:cs typeface="Times New Roman" panose="02020603050405020304" pitchFamily="18" charset="0"/>
              </a:rPr>
              <a:t>Results – ROM Finger Proximal Interphalangeal Flexion and Extension</a:t>
            </a:r>
            <a:endParaRPr lang="en-US" dirty="0"/>
          </a:p>
        </p:txBody>
      </p:sp>
      <p:pic>
        <p:nvPicPr>
          <p:cNvPr id="5" name="Picture 4">
            <a:extLst>
              <a:ext uri="{FF2B5EF4-FFF2-40B4-BE49-F238E27FC236}">
                <a16:creationId xmlns:a16="http://schemas.microsoft.com/office/drawing/2014/main" id="{37132E03-095D-F843-9A70-96708BC4D2FC}"/>
              </a:ext>
            </a:extLst>
          </p:cNvPr>
          <p:cNvPicPr/>
          <p:nvPr/>
        </p:nvPicPr>
        <p:blipFill>
          <a:blip r:embed="rId2">
            <a:extLst>
              <a:ext uri="{28A0092B-C50C-407E-A947-70E740481C1C}">
                <a14:useLocalDpi xmlns:a14="http://schemas.microsoft.com/office/drawing/2010/main" val="0"/>
              </a:ext>
            </a:extLst>
          </a:blip>
          <a:stretch>
            <a:fillRect/>
          </a:stretch>
        </p:blipFill>
        <p:spPr>
          <a:xfrm>
            <a:off x="784921" y="2587781"/>
            <a:ext cx="2513965" cy="2807335"/>
          </a:xfrm>
          <a:prstGeom prst="rect">
            <a:avLst/>
          </a:prstGeom>
        </p:spPr>
      </p:pic>
      <p:pic>
        <p:nvPicPr>
          <p:cNvPr id="6" name="Picture 5">
            <a:extLst>
              <a:ext uri="{FF2B5EF4-FFF2-40B4-BE49-F238E27FC236}">
                <a16:creationId xmlns:a16="http://schemas.microsoft.com/office/drawing/2014/main" id="{2F3E7478-F286-BC46-8982-3DAD300A1C34}"/>
              </a:ext>
            </a:extLst>
          </p:cNvPr>
          <p:cNvPicPr/>
          <p:nvPr/>
        </p:nvPicPr>
        <p:blipFill>
          <a:blip r:embed="rId3">
            <a:extLst>
              <a:ext uri="{28A0092B-C50C-407E-A947-70E740481C1C}">
                <a14:useLocalDpi xmlns:a14="http://schemas.microsoft.com/office/drawing/2010/main" val="0"/>
              </a:ext>
            </a:extLst>
          </a:blip>
          <a:stretch>
            <a:fillRect/>
          </a:stretch>
        </p:blipFill>
        <p:spPr>
          <a:xfrm>
            <a:off x="3736975" y="2721609"/>
            <a:ext cx="3021013" cy="2539681"/>
          </a:xfrm>
          <a:prstGeom prst="rect">
            <a:avLst/>
          </a:prstGeom>
        </p:spPr>
      </p:pic>
      <p:graphicFrame>
        <p:nvGraphicFramePr>
          <p:cNvPr id="7" name="Chart 6">
            <a:extLst>
              <a:ext uri="{FF2B5EF4-FFF2-40B4-BE49-F238E27FC236}">
                <a16:creationId xmlns:a16="http://schemas.microsoft.com/office/drawing/2014/main" id="{673F7DC6-C104-2A47-B68E-E7E848476E06}"/>
              </a:ext>
            </a:extLst>
          </p:cNvPr>
          <p:cNvGraphicFramePr>
            <a:graphicFrameLocks/>
          </p:cNvGraphicFramePr>
          <p:nvPr>
            <p:extLst>
              <p:ext uri="{D42A27DB-BD31-4B8C-83A1-F6EECF244321}">
                <p14:modId xmlns:p14="http://schemas.microsoft.com/office/powerpoint/2010/main" val="2948839425"/>
              </p:ext>
            </p:extLst>
          </p:nvPr>
        </p:nvGraphicFramePr>
        <p:xfrm>
          <a:off x="7196077" y="1840817"/>
          <a:ext cx="4169664" cy="23500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a:extLst>
              <a:ext uri="{FF2B5EF4-FFF2-40B4-BE49-F238E27FC236}">
                <a16:creationId xmlns:a16="http://schemas.microsoft.com/office/drawing/2014/main" id="{EFF6B1A5-D519-904A-91EE-B484B2B7ADA9}"/>
              </a:ext>
            </a:extLst>
          </p:cNvPr>
          <p:cNvGraphicFramePr>
            <a:graphicFrameLocks/>
          </p:cNvGraphicFramePr>
          <p:nvPr>
            <p:extLst>
              <p:ext uri="{D42A27DB-BD31-4B8C-83A1-F6EECF244321}">
                <p14:modId xmlns:p14="http://schemas.microsoft.com/office/powerpoint/2010/main" val="455205061"/>
              </p:ext>
            </p:extLst>
          </p:nvPr>
        </p:nvGraphicFramePr>
        <p:xfrm>
          <a:off x="7185344" y="4293679"/>
          <a:ext cx="4169664" cy="2350008"/>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a:extLst>
              <a:ext uri="{FF2B5EF4-FFF2-40B4-BE49-F238E27FC236}">
                <a16:creationId xmlns:a16="http://schemas.microsoft.com/office/drawing/2014/main" id="{D25BF51A-E71B-0944-9795-480CAFF9CD94}"/>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Tree>
    <p:extLst>
      <p:ext uri="{BB962C8B-B14F-4D97-AF65-F5344CB8AC3E}">
        <p14:creationId xmlns:p14="http://schemas.microsoft.com/office/powerpoint/2010/main" val="42219381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7EE0A-AB83-0844-A009-2F48E5424ECB}"/>
              </a:ext>
            </a:extLst>
          </p:cNvPr>
          <p:cNvSpPr>
            <a:spLocks noGrp="1"/>
          </p:cNvSpPr>
          <p:nvPr>
            <p:ph type="title"/>
          </p:nvPr>
        </p:nvSpPr>
        <p:spPr/>
        <p:txBody>
          <a:bodyPr>
            <a:normAutofit fontScale="90000"/>
          </a:bodyPr>
          <a:lstStyle/>
          <a:p>
            <a:r>
              <a:rPr lang="en-US" dirty="0">
                <a:cs typeface="Times New Roman" panose="02020603050405020304" pitchFamily="18" charset="0"/>
              </a:rPr>
              <a:t>Results – ROM Thumb Carpometacarpal Abduction and Adduction</a:t>
            </a:r>
            <a:endParaRPr lang="en-US" dirty="0"/>
          </a:p>
        </p:txBody>
      </p:sp>
      <p:pic>
        <p:nvPicPr>
          <p:cNvPr id="5" name="Picture 4">
            <a:extLst>
              <a:ext uri="{FF2B5EF4-FFF2-40B4-BE49-F238E27FC236}">
                <a16:creationId xmlns:a16="http://schemas.microsoft.com/office/drawing/2014/main" id="{71FBEC7D-5F78-B741-98F5-37535759B333}"/>
              </a:ext>
            </a:extLst>
          </p:cNvPr>
          <p:cNvPicPr/>
          <p:nvPr/>
        </p:nvPicPr>
        <p:blipFill>
          <a:blip r:embed="rId2">
            <a:extLst>
              <a:ext uri="{28A0092B-C50C-407E-A947-70E740481C1C}">
                <a14:useLocalDpi xmlns:a14="http://schemas.microsoft.com/office/drawing/2010/main" val="0"/>
              </a:ext>
            </a:extLst>
          </a:blip>
          <a:stretch>
            <a:fillRect/>
          </a:stretch>
        </p:blipFill>
        <p:spPr>
          <a:xfrm>
            <a:off x="910529" y="2551427"/>
            <a:ext cx="2260600" cy="2778125"/>
          </a:xfrm>
          <a:prstGeom prst="rect">
            <a:avLst/>
          </a:prstGeom>
        </p:spPr>
      </p:pic>
      <p:pic>
        <p:nvPicPr>
          <p:cNvPr id="6" name="Picture 5">
            <a:extLst>
              <a:ext uri="{FF2B5EF4-FFF2-40B4-BE49-F238E27FC236}">
                <a16:creationId xmlns:a16="http://schemas.microsoft.com/office/drawing/2014/main" id="{DDAF1D76-4378-C34D-BA39-54D00CFCCE73}"/>
              </a:ext>
            </a:extLst>
          </p:cNvPr>
          <p:cNvPicPr/>
          <p:nvPr/>
        </p:nvPicPr>
        <p:blipFill>
          <a:blip r:embed="rId3">
            <a:extLst>
              <a:ext uri="{28A0092B-C50C-407E-A947-70E740481C1C}">
                <a14:useLocalDpi xmlns:a14="http://schemas.microsoft.com/office/drawing/2010/main" val="0"/>
              </a:ext>
            </a:extLst>
          </a:blip>
          <a:stretch>
            <a:fillRect/>
          </a:stretch>
        </p:blipFill>
        <p:spPr>
          <a:xfrm>
            <a:off x="3913823" y="2528568"/>
            <a:ext cx="2678430" cy="2823845"/>
          </a:xfrm>
          <a:prstGeom prst="rect">
            <a:avLst/>
          </a:prstGeom>
        </p:spPr>
      </p:pic>
      <p:graphicFrame>
        <p:nvGraphicFramePr>
          <p:cNvPr id="8" name="Chart 7">
            <a:extLst>
              <a:ext uri="{FF2B5EF4-FFF2-40B4-BE49-F238E27FC236}">
                <a16:creationId xmlns:a16="http://schemas.microsoft.com/office/drawing/2014/main" id="{7ED5A3D3-7B82-C849-B6B7-D910ABBF3C05}"/>
              </a:ext>
            </a:extLst>
          </p:cNvPr>
          <p:cNvGraphicFramePr>
            <a:graphicFrameLocks/>
          </p:cNvGraphicFramePr>
          <p:nvPr>
            <p:extLst>
              <p:ext uri="{D42A27DB-BD31-4B8C-83A1-F6EECF244321}">
                <p14:modId xmlns:p14="http://schemas.microsoft.com/office/powerpoint/2010/main" val="3423813445"/>
              </p:ext>
            </p:extLst>
          </p:nvPr>
        </p:nvGraphicFramePr>
        <p:xfrm>
          <a:off x="7334947" y="1771650"/>
          <a:ext cx="4169664" cy="23500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Chart 8">
            <a:extLst>
              <a:ext uri="{FF2B5EF4-FFF2-40B4-BE49-F238E27FC236}">
                <a16:creationId xmlns:a16="http://schemas.microsoft.com/office/drawing/2014/main" id="{E3B6FE9E-A1AF-4741-874B-099B51F2992D}"/>
              </a:ext>
            </a:extLst>
          </p:cNvPr>
          <p:cNvGraphicFramePr>
            <a:graphicFrameLocks/>
          </p:cNvGraphicFramePr>
          <p:nvPr>
            <p:extLst>
              <p:ext uri="{D42A27DB-BD31-4B8C-83A1-F6EECF244321}">
                <p14:modId xmlns:p14="http://schemas.microsoft.com/office/powerpoint/2010/main" val="82883147"/>
              </p:ext>
            </p:extLst>
          </p:nvPr>
        </p:nvGraphicFramePr>
        <p:xfrm>
          <a:off x="7334947" y="4296537"/>
          <a:ext cx="4169664" cy="2350008"/>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a:extLst>
              <a:ext uri="{FF2B5EF4-FFF2-40B4-BE49-F238E27FC236}">
                <a16:creationId xmlns:a16="http://schemas.microsoft.com/office/drawing/2014/main" id="{7FAA0EF2-E20C-B64E-AC4B-187CA3FB7387}"/>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Tree>
    <p:extLst>
      <p:ext uri="{BB962C8B-B14F-4D97-AF65-F5344CB8AC3E}">
        <p14:creationId xmlns:p14="http://schemas.microsoft.com/office/powerpoint/2010/main" val="3463596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007BD-9E88-6D40-9F40-C0D24BA2DF38}"/>
              </a:ext>
            </a:extLst>
          </p:cNvPr>
          <p:cNvSpPr>
            <a:spLocks noGrp="1"/>
          </p:cNvSpPr>
          <p:nvPr>
            <p:ph type="title"/>
          </p:nvPr>
        </p:nvSpPr>
        <p:spPr>
          <a:xfrm>
            <a:off x="1371600" y="685800"/>
            <a:ext cx="10281684" cy="1485900"/>
          </a:xfrm>
        </p:spPr>
        <p:txBody>
          <a:bodyPr>
            <a:normAutofit fontScale="90000"/>
          </a:bodyPr>
          <a:lstStyle/>
          <a:p>
            <a:r>
              <a:rPr lang="en-US" dirty="0">
                <a:cs typeface="Times New Roman" panose="02020603050405020304" pitchFamily="18" charset="0"/>
              </a:rPr>
              <a:t>Results – ROM Thumb Metacarpophalangeal Flexion and Extension</a:t>
            </a:r>
            <a:endParaRPr lang="en-US" dirty="0"/>
          </a:p>
        </p:txBody>
      </p:sp>
      <p:pic>
        <p:nvPicPr>
          <p:cNvPr id="5" name="Picture 4">
            <a:extLst>
              <a:ext uri="{FF2B5EF4-FFF2-40B4-BE49-F238E27FC236}">
                <a16:creationId xmlns:a16="http://schemas.microsoft.com/office/drawing/2014/main" id="{56AD3AED-AFEF-1F4D-95CE-22082F84C8E5}"/>
              </a:ext>
            </a:extLst>
          </p:cNvPr>
          <p:cNvPicPr/>
          <p:nvPr/>
        </p:nvPicPr>
        <p:blipFill>
          <a:blip r:embed="rId2">
            <a:extLst>
              <a:ext uri="{28A0092B-C50C-407E-A947-70E740481C1C}">
                <a14:useLocalDpi xmlns:a14="http://schemas.microsoft.com/office/drawing/2010/main" val="0"/>
              </a:ext>
            </a:extLst>
          </a:blip>
          <a:stretch>
            <a:fillRect/>
          </a:stretch>
        </p:blipFill>
        <p:spPr>
          <a:xfrm>
            <a:off x="1672172" y="2729007"/>
            <a:ext cx="1816100" cy="2567940"/>
          </a:xfrm>
          <a:prstGeom prst="rect">
            <a:avLst/>
          </a:prstGeom>
        </p:spPr>
      </p:pic>
      <p:pic>
        <p:nvPicPr>
          <p:cNvPr id="6" name="Picture 5">
            <a:extLst>
              <a:ext uri="{FF2B5EF4-FFF2-40B4-BE49-F238E27FC236}">
                <a16:creationId xmlns:a16="http://schemas.microsoft.com/office/drawing/2014/main" id="{005EC212-18B2-5248-B5E7-B4841453097C}"/>
              </a:ext>
            </a:extLst>
          </p:cNvPr>
          <p:cNvPicPr/>
          <p:nvPr/>
        </p:nvPicPr>
        <p:blipFill>
          <a:blip r:embed="rId3">
            <a:extLst>
              <a:ext uri="{28A0092B-C50C-407E-A947-70E740481C1C}">
                <a14:useLocalDpi xmlns:a14="http://schemas.microsoft.com/office/drawing/2010/main" val="0"/>
              </a:ext>
            </a:extLst>
          </a:blip>
          <a:stretch>
            <a:fillRect/>
          </a:stretch>
        </p:blipFill>
        <p:spPr>
          <a:xfrm>
            <a:off x="4243387" y="2729007"/>
            <a:ext cx="2226211" cy="2570797"/>
          </a:xfrm>
          <a:prstGeom prst="rect">
            <a:avLst/>
          </a:prstGeom>
        </p:spPr>
      </p:pic>
      <p:graphicFrame>
        <p:nvGraphicFramePr>
          <p:cNvPr id="7" name="Chart 6">
            <a:extLst>
              <a:ext uri="{FF2B5EF4-FFF2-40B4-BE49-F238E27FC236}">
                <a16:creationId xmlns:a16="http://schemas.microsoft.com/office/drawing/2014/main" id="{E6B2B33A-6FB0-E540-A769-C450720B2F6D}"/>
              </a:ext>
            </a:extLst>
          </p:cNvPr>
          <p:cNvGraphicFramePr>
            <a:graphicFrameLocks/>
          </p:cNvGraphicFramePr>
          <p:nvPr>
            <p:extLst>
              <p:ext uri="{D42A27DB-BD31-4B8C-83A1-F6EECF244321}">
                <p14:modId xmlns:p14="http://schemas.microsoft.com/office/powerpoint/2010/main" val="1159872033"/>
              </p:ext>
            </p:extLst>
          </p:nvPr>
        </p:nvGraphicFramePr>
        <p:xfrm>
          <a:off x="7224713" y="1664398"/>
          <a:ext cx="4169664" cy="23500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a:extLst>
              <a:ext uri="{FF2B5EF4-FFF2-40B4-BE49-F238E27FC236}">
                <a16:creationId xmlns:a16="http://schemas.microsoft.com/office/drawing/2014/main" id="{F1BAD990-BC98-CB4B-A918-39FD2305CD02}"/>
              </a:ext>
            </a:extLst>
          </p:cNvPr>
          <p:cNvGraphicFramePr>
            <a:graphicFrameLocks/>
          </p:cNvGraphicFramePr>
          <p:nvPr>
            <p:extLst>
              <p:ext uri="{D42A27DB-BD31-4B8C-83A1-F6EECF244321}">
                <p14:modId xmlns:p14="http://schemas.microsoft.com/office/powerpoint/2010/main" val="631941209"/>
              </p:ext>
            </p:extLst>
          </p:nvPr>
        </p:nvGraphicFramePr>
        <p:xfrm>
          <a:off x="7224713" y="4232338"/>
          <a:ext cx="4169664" cy="2350008"/>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a:extLst>
              <a:ext uri="{FF2B5EF4-FFF2-40B4-BE49-F238E27FC236}">
                <a16:creationId xmlns:a16="http://schemas.microsoft.com/office/drawing/2014/main" id="{FDA8CCFE-93E3-B343-904A-18F3303331EB}"/>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Tree>
    <p:extLst>
      <p:ext uri="{BB962C8B-B14F-4D97-AF65-F5344CB8AC3E}">
        <p14:creationId xmlns:p14="http://schemas.microsoft.com/office/powerpoint/2010/main" val="146844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66D9B-73DB-4843-81E1-2615463D526F}"/>
              </a:ext>
            </a:extLst>
          </p:cNvPr>
          <p:cNvSpPr>
            <a:spLocks noGrp="1"/>
          </p:cNvSpPr>
          <p:nvPr>
            <p:ph type="title"/>
          </p:nvPr>
        </p:nvSpPr>
        <p:spPr/>
        <p:txBody>
          <a:bodyPr/>
          <a:lstStyle/>
          <a:p>
            <a:r>
              <a:rPr lang="en-US" dirty="0">
                <a:cs typeface="Times New Roman" panose="02020603050405020304" pitchFamily="18" charset="0"/>
              </a:rPr>
              <a:t>Results – RAPS</a:t>
            </a:r>
          </a:p>
        </p:txBody>
      </p:sp>
      <p:graphicFrame>
        <p:nvGraphicFramePr>
          <p:cNvPr id="5" name="Chart 4">
            <a:extLst>
              <a:ext uri="{FF2B5EF4-FFF2-40B4-BE49-F238E27FC236}">
                <a16:creationId xmlns:a16="http://schemas.microsoft.com/office/drawing/2014/main" id="{1F8E2FAA-DB2C-0B4F-A890-269668413E70}"/>
              </a:ext>
            </a:extLst>
          </p:cNvPr>
          <p:cNvGraphicFramePr/>
          <p:nvPr>
            <p:extLst>
              <p:ext uri="{D42A27DB-BD31-4B8C-83A1-F6EECF244321}">
                <p14:modId xmlns:p14="http://schemas.microsoft.com/office/powerpoint/2010/main" val="485577940"/>
              </p:ext>
            </p:extLst>
          </p:nvPr>
        </p:nvGraphicFramePr>
        <p:xfrm>
          <a:off x="1666875" y="2171700"/>
          <a:ext cx="4505325" cy="26289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a:extLst>
              <a:ext uri="{FF2B5EF4-FFF2-40B4-BE49-F238E27FC236}">
                <a16:creationId xmlns:a16="http://schemas.microsoft.com/office/drawing/2014/main" id="{6BDD7A24-7521-CC49-B88C-AEAA98754E5B}"/>
              </a:ext>
            </a:extLst>
          </p:cNvPr>
          <p:cNvGraphicFramePr>
            <a:graphicFrameLocks/>
          </p:cNvGraphicFramePr>
          <p:nvPr>
            <p:extLst>
              <p:ext uri="{D42A27DB-BD31-4B8C-83A1-F6EECF244321}">
                <p14:modId xmlns:p14="http://schemas.microsoft.com/office/powerpoint/2010/main" val="3791224442"/>
              </p:ext>
            </p:extLst>
          </p:nvPr>
        </p:nvGraphicFramePr>
        <p:xfrm>
          <a:off x="6589353" y="2167128"/>
          <a:ext cx="4507992" cy="2633472"/>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a:extLst>
              <a:ext uri="{FF2B5EF4-FFF2-40B4-BE49-F238E27FC236}">
                <a16:creationId xmlns:a16="http://schemas.microsoft.com/office/drawing/2014/main" id="{81C80B9F-678E-624A-9044-1C7CB57A4272}"/>
              </a:ext>
            </a:extLst>
          </p:cNvPr>
          <p:cNvSpPr>
            <a:spLocks noGrp="1"/>
          </p:cNvSpPr>
          <p:nvPr>
            <p:ph type="sldNum" sz="quarter" idx="12"/>
          </p:nvPr>
        </p:nvSpPr>
        <p:spPr/>
        <p:txBody>
          <a:bodyPr/>
          <a:lstStyle/>
          <a:p>
            <a:fld id="{D57F1E4F-1CFF-5643-939E-217C01CDF565}" type="slidenum">
              <a:rPr lang="en-US" smtClean="0"/>
              <a:pPr/>
              <a:t>35</a:t>
            </a:fld>
            <a:endParaRPr lang="en-US" dirty="0"/>
          </a:p>
        </p:txBody>
      </p:sp>
    </p:spTree>
    <p:extLst>
      <p:ext uri="{BB962C8B-B14F-4D97-AF65-F5344CB8AC3E}">
        <p14:creationId xmlns:p14="http://schemas.microsoft.com/office/powerpoint/2010/main" val="41749104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83ACF-D6C9-1943-A1F9-3CB8D1F7D7D8}"/>
              </a:ext>
            </a:extLst>
          </p:cNvPr>
          <p:cNvSpPr>
            <a:spLocks noGrp="1"/>
          </p:cNvSpPr>
          <p:nvPr>
            <p:ph type="title"/>
          </p:nvPr>
        </p:nvSpPr>
        <p:spPr/>
        <p:txBody>
          <a:bodyPr/>
          <a:lstStyle/>
          <a:p>
            <a:r>
              <a:rPr lang="en-US" dirty="0">
                <a:cs typeface="Times New Roman" panose="02020603050405020304" pitchFamily="18" charset="0"/>
              </a:rPr>
              <a:t>Results – Palm Temperature Variation</a:t>
            </a:r>
          </a:p>
        </p:txBody>
      </p:sp>
      <p:graphicFrame>
        <p:nvGraphicFramePr>
          <p:cNvPr id="3" name="Chart 2">
            <a:extLst>
              <a:ext uri="{FF2B5EF4-FFF2-40B4-BE49-F238E27FC236}">
                <a16:creationId xmlns:a16="http://schemas.microsoft.com/office/drawing/2014/main" id="{AF272FFE-EF5F-0344-88AE-BDE10D1BA923}"/>
              </a:ext>
            </a:extLst>
          </p:cNvPr>
          <p:cNvGraphicFramePr/>
          <p:nvPr>
            <p:extLst>
              <p:ext uri="{D42A27DB-BD31-4B8C-83A1-F6EECF244321}">
                <p14:modId xmlns:p14="http://schemas.microsoft.com/office/powerpoint/2010/main" val="1275038902"/>
              </p:ext>
            </p:extLst>
          </p:nvPr>
        </p:nvGraphicFramePr>
        <p:xfrm>
          <a:off x="3343275" y="1905000"/>
          <a:ext cx="6015038" cy="3724275"/>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a:extLst>
              <a:ext uri="{FF2B5EF4-FFF2-40B4-BE49-F238E27FC236}">
                <a16:creationId xmlns:a16="http://schemas.microsoft.com/office/drawing/2014/main" id="{032BE4E5-C3D4-594D-BF78-535CB9595622}"/>
              </a:ext>
            </a:extLst>
          </p:cNvPr>
          <p:cNvSpPr>
            <a:spLocks noGrp="1"/>
          </p:cNvSpPr>
          <p:nvPr>
            <p:ph type="sldNum" sz="quarter" idx="12"/>
          </p:nvPr>
        </p:nvSpPr>
        <p:spPr/>
        <p:txBody>
          <a:bodyPr/>
          <a:lstStyle/>
          <a:p>
            <a:fld id="{D57F1E4F-1CFF-5643-939E-217C01CDF565}" type="slidenum">
              <a:rPr lang="en-US" smtClean="0"/>
              <a:pPr/>
              <a:t>36</a:t>
            </a:fld>
            <a:endParaRPr lang="en-US" dirty="0"/>
          </a:p>
        </p:txBody>
      </p:sp>
    </p:spTree>
    <p:extLst>
      <p:ext uri="{BB962C8B-B14F-4D97-AF65-F5344CB8AC3E}">
        <p14:creationId xmlns:p14="http://schemas.microsoft.com/office/powerpoint/2010/main" val="2810178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CAF0E-4958-2F4A-9907-81139AD7E0D2}"/>
              </a:ext>
            </a:extLst>
          </p:cNvPr>
          <p:cNvSpPr>
            <a:spLocks noGrp="1"/>
          </p:cNvSpPr>
          <p:nvPr>
            <p:ph type="title"/>
          </p:nvPr>
        </p:nvSpPr>
        <p:spPr/>
        <p:txBody>
          <a:bodyPr/>
          <a:lstStyle/>
          <a:p>
            <a:r>
              <a:rPr lang="en-US" dirty="0">
                <a:cs typeface="Times New Roman" panose="02020603050405020304" pitchFamily="18" charset="0"/>
              </a:rPr>
              <a:t>Results – Blood Oxygen Level (AHFT)</a:t>
            </a:r>
          </a:p>
        </p:txBody>
      </p:sp>
      <p:graphicFrame>
        <p:nvGraphicFramePr>
          <p:cNvPr id="3" name="Chart 2">
            <a:extLst>
              <a:ext uri="{FF2B5EF4-FFF2-40B4-BE49-F238E27FC236}">
                <a16:creationId xmlns:a16="http://schemas.microsoft.com/office/drawing/2014/main" id="{0A18527D-6EEA-D749-B18E-C8C992CA3C0C}"/>
              </a:ext>
            </a:extLst>
          </p:cNvPr>
          <p:cNvGraphicFramePr/>
          <p:nvPr>
            <p:extLst>
              <p:ext uri="{D42A27DB-BD31-4B8C-83A1-F6EECF244321}">
                <p14:modId xmlns:p14="http://schemas.microsoft.com/office/powerpoint/2010/main" val="22795186"/>
              </p:ext>
            </p:extLst>
          </p:nvPr>
        </p:nvGraphicFramePr>
        <p:xfrm>
          <a:off x="6464249" y="2169319"/>
          <a:ext cx="4175123" cy="249078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a:extLst>
              <a:ext uri="{FF2B5EF4-FFF2-40B4-BE49-F238E27FC236}">
                <a16:creationId xmlns:a16="http://schemas.microsoft.com/office/drawing/2014/main" id="{220C27E1-AB88-1346-AAD3-E9DD8BDC002E}"/>
              </a:ext>
            </a:extLst>
          </p:cNvPr>
          <p:cNvGraphicFramePr/>
          <p:nvPr>
            <p:extLst>
              <p:ext uri="{D42A27DB-BD31-4B8C-83A1-F6EECF244321}">
                <p14:modId xmlns:p14="http://schemas.microsoft.com/office/powerpoint/2010/main" val="277362047"/>
              </p:ext>
            </p:extLst>
          </p:nvPr>
        </p:nvGraphicFramePr>
        <p:xfrm>
          <a:off x="1554419" y="2171700"/>
          <a:ext cx="4429125" cy="2486025"/>
        </p:xfrm>
        <a:graphic>
          <a:graphicData uri="http://schemas.openxmlformats.org/drawingml/2006/chart">
            <c:chart xmlns:c="http://schemas.openxmlformats.org/drawingml/2006/chart" xmlns:r="http://schemas.openxmlformats.org/officeDocument/2006/relationships" r:id="rId3"/>
          </a:graphicData>
        </a:graphic>
      </p:graphicFrame>
      <p:sp>
        <p:nvSpPr>
          <p:cNvPr id="7" name="Slide Number Placeholder 6">
            <a:extLst>
              <a:ext uri="{FF2B5EF4-FFF2-40B4-BE49-F238E27FC236}">
                <a16:creationId xmlns:a16="http://schemas.microsoft.com/office/drawing/2014/main" id="{38E286BA-E162-EF4E-9071-B073D31D3849}"/>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Tree>
    <p:extLst>
      <p:ext uri="{BB962C8B-B14F-4D97-AF65-F5344CB8AC3E}">
        <p14:creationId xmlns:p14="http://schemas.microsoft.com/office/powerpoint/2010/main" val="468841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096E5-7DAD-CC4B-AFBF-D1F495C4E1D7}"/>
              </a:ext>
            </a:extLst>
          </p:cNvPr>
          <p:cNvSpPr>
            <a:spLocks noGrp="1"/>
          </p:cNvSpPr>
          <p:nvPr>
            <p:ph type="title"/>
          </p:nvPr>
        </p:nvSpPr>
        <p:spPr/>
        <p:txBody>
          <a:bodyPr/>
          <a:lstStyle/>
          <a:p>
            <a:r>
              <a:rPr lang="en-US" dirty="0">
                <a:cs typeface="Times New Roman" panose="02020603050405020304" pitchFamily="18" charset="0"/>
              </a:rPr>
              <a:t>Observations</a:t>
            </a:r>
          </a:p>
        </p:txBody>
      </p:sp>
      <p:sp>
        <p:nvSpPr>
          <p:cNvPr id="3" name="Content Placeholder 2">
            <a:extLst>
              <a:ext uri="{FF2B5EF4-FFF2-40B4-BE49-F238E27FC236}">
                <a16:creationId xmlns:a16="http://schemas.microsoft.com/office/drawing/2014/main" id="{44AE71D6-A794-5843-A0A1-7EE08D9A9C5F}"/>
              </a:ext>
            </a:extLst>
          </p:cNvPr>
          <p:cNvSpPr>
            <a:spLocks noGrp="1"/>
          </p:cNvSpPr>
          <p:nvPr>
            <p:ph sz="half" idx="1"/>
          </p:nvPr>
        </p:nvSpPr>
        <p:spPr>
          <a:xfrm>
            <a:off x="1371600" y="1798321"/>
            <a:ext cx="4447786" cy="4069080"/>
          </a:xfrm>
        </p:spPr>
        <p:txBody>
          <a:bodyPr>
            <a:normAutofit lnSpcReduction="10000"/>
          </a:bodyPr>
          <a:lstStyle/>
          <a:p>
            <a:r>
              <a:rPr lang="en-US" dirty="0">
                <a:latin typeface="+mj-lt"/>
                <a:cs typeface="Times New Roman" panose="02020603050405020304" pitchFamily="18" charset="0"/>
              </a:rPr>
              <a:t>Attire </a:t>
            </a:r>
          </a:p>
          <a:p>
            <a:pPr lvl="1"/>
            <a:r>
              <a:rPr lang="en-US" dirty="0">
                <a:latin typeface="+mj-lt"/>
                <a:cs typeface="Times New Roman" panose="02020603050405020304" pitchFamily="18" charset="0"/>
              </a:rPr>
              <a:t>Shoes Without Laces</a:t>
            </a:r>
          </a:p>
          <a:p>
            <a:pPr lvl="1"/>
            <a:r>
              <a:rPr lang="en-US" dirty="0">
                <a:latin typeface="+mj-lt"/>
                <a:cs typeface="Times New Roman" panose="02020603050405020304" pitchFamily="18" charset="0"/>
              </a:rPr>
              <a:t>Shirts Without Buttons</a:t>
            </a:r>
          </a:p>
          <a:p>
            <a:r>
              <a:rPr lang="en-US" dirty="0">
                <a:latin typeface="+mj-lt"/>
                <a:cs typeface="Times New Roman" panose="02020603050405020304" pitchFamily="18" charset="0"/>
              </a:rPr>
              <a:t>Long Fingernails </a:t>
            </a:r>
          </a:p>
          <a:p>
            <a:pPr lvl="1"/>
            <a:r>
              <a:rPr lang="en-US" dirty="0">
                <a:latin typeface="+mj-lt"/>
                <a:cs typeface="Times New Roman" panose="02020603050405020304" pitchFamily="18" charset="0"/>
              </a:rPr>
              <a:t>Helped During Coin Pick Up</a:t>
            </a:r>
          </a:p>
          <a:p>
            <a:pPr lvl="1"/>
            <a:r>
              <a:rPr lang="en-US" dirty="0">
                <a:latin typeface="+mj-lt"/>
                <a:cs typeface="Times New Roman" panose="02020603050405020304" pitchFamily="18" charset="0"/>
              </a:rPr>
              <a:t>Hurt During Button Board &amp; Shoe Lacing</a:t>
            </a:r>
          </a:p>
          <a:p>
            <a:r>
              <a:rPr lang="en-US" dirty="0">
                <a:latin typeface="+mj-lt"/>
                <a:cs typeface="Times New Roman" panose="02020603050405020304" pitchFamily="18" charset="0"/>
              </a:rPr>
              <a:t>Orthoses Were A Hindrance </a:t>
            </a:r>
          </a:p>
          <a:p>
            <a:pPr lvl="1"/>
            <a:r>
              <a:rPr lang="en-US" dirty="0">
                <a:latin typeface="+mj-lt"/>
                <a:cs typeface="Times New Roman" panose="02020603050405020304" pitchFamily="18" charset="0"/>
              </a:rPr>
              <a:t>Safety Pin Fasting</a:t>
            </a:r>
          </a:p>
          <a:p>
            <a:r>
              <a:rPr lang="en-US" dirty="0">
                <a:latin typeface="+mj-lt"/>
                <a:cs typeface="Times New Roman" panose="02020603050405020304" pitchFamily="18" charset="0"/>
              </a:rPr>
              <a:t>Completion &amp; Pain Experienced Improved Throughout the Trials</a:t>
            </a:r>
          </a:p>
        </p:txBody>
      </p:sp>
      <p:sp>
        <p:nvSpPr>
          <p:cNvPr id="4" name="Content Placeholder 3">
            <a:extLst>
              <a:ext uri="{FF2B5EF4-FFF2-40B4-BE49-F238E27FC236}">
                <a16:creationId xmlns:a16="http://schemas.microsoft.com/office/drawing/2014/main" id="{66B92157-2071-AF40-8D7C-555C7E8919B5}"/>
              </a:ext>
            </a:extLst>
          </p:cNvPr>
          <p:cNvSpPr>
            <a:spLocks noGrp="1"/>
          </p:cNvSpPr>
          <p:nvPr>
            <p:ph sz="half" idx="2"/>
          </p:nvPr>
        </p:nvSpPr>
        <p:spPr>
          <a:xfrm>
            <a:off x="6525403" y="1798321"/>
            <a:ext cx="4447786" cy="4069079"/>
          </a:xfrm>
        </p:spPr>
        <p:txBody>
          <a:bodyPr>
            <a:normAutofit lnSpcReduction="10000"/>
          </a:bodyPr>
          <a:lstStyle/>
          <a:p>
            <a:r>
              <a:rPr lang="en-US" dirty="0">
                <a:latin typeface="+mj-lt"/>
                <a:cs typeface="Times New Roman" panose="02020603050405020304" pitchFamily="18" charset="0"/>
              </a:rPr>
              <a:t>Fatigue When Lifting Cans </a:t>
            </a:r>
          </a:p>
          <a:p>
            <a:r>
              <a:rPr lang="en-US" dirty="0">
                <a:latin typeface="+mj-lt"/>
                <a:cs typeface="Times New Roman" panose="02020603050405020304" pitchFamily="18" charset="0"/>
              </a:rPr>
              <a:t>More Severe Pain Elsewhere </a:t>
            </a:r>
          </a:p>
          <a:p>
            <a:r>
              <a:rPr lang="en-US" dirty="0">
                <a:latin typeface="+mj-lt"/>
                <a:cs typeface="Times New Roman" panose="02020603050405020304" pitchFamily="18" charset="0"/>
              </a:rPr>
              <a:t>Completing Tasks They Otherwise Would Not Try</a:t>
            </a:r>
          </a:p>
          <a:p>
            <a:pPr lvl="1"/>
            <a:r>
              <a:rPr lang="en-US" dirty="0">
                <a:latin typeface="+mj-lt"/>
                <a:cs typeface="Times New Roman" panose="02020603050405020304" pitchFamily="18" charset="0"/>
              </a:rPr>
              <a:t>Placebo effect</a:t>
            </a:r>
          </a:p>
          <a:p>
            <a:pPr lvl="1"/>
            <a:r>
              <a:rPr lang="en-US" dirty="0">
                <a:latin typeface="+mj-lt"/>
                <a:cs typeface="Times New Roman" panose="02020603050405020304" pitchFamily="18" charset="0"/>
              </a:rPr>
              <a:t>Patient expectancy</a:t>
            </a:r>
          </a:p>
        </p:txBody>
      </p:sp>
      <p:sp>
        <p:nvSpPr>
          <p:cNvPr id="5" name="Slide Number Placeholder 4">
            <a:extLst>
              <a:ext uri="{FF2B5EF4-FFF2-40B4-BE49-F238E27FC236}">
                <a16:creationId xmlns:a16="http://schemas.microsoft.com/office/drawing/2014/main" id="{5438E7AC-1EF8-2B4F-9616-54FDC79E2792}"/>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Tree>
    <p:extLst>
      <p:ext uri="{BB962C8B-B14F-4D97-AF65-F5344CB8AC3E}">
        <p14:creationId xmlns:p14="http://schemas.microsoft.com/office/powerpoint/2010/main" val="1016361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DFE71-4D97-B642-ACD1-7F1ABD38B44D}"/>
              </a:ext>
            </a:extLst>
          </p:cNvPr>
          <p:cNvSpPr>
            <a:spLocks noGrp="1"/>
          </p:cNvSpPr>
          <p:nvPr>
            <p:ph type="title"/>
          </p:nvPr>
        </p:nvSpPr>
        <p:spPr/>
        <p:txBody>
          <a:bodyPr/>
          <a:lstStyle/>
          <a:p>
            <a:r>
              <a:rPr lang="en-US" dirty="0">
                <a:cs typeface="Times New Roman" panose="02020603050405020304" pitchFamily="18" charset="0"/>
              </a:rPr>
              <a:t>Discussion</a:t>
            </a:r>
          </a:p>
        </p:txBody>
      </p:sp>
      <p:sp>
        <p:nvSpPr>
          <p:cNvPr id="5" name="Text Placeholder 4">
            <a:extLst>
              <a:ext uri="{FF2B5EF4-FFF2-40B4-BE49-F238E27FC236}">
                <a16:creationId xmlns:a16="http://schemas.microsoft.com/office/drawing/2014/main" id="{BDC36C67-6741-E941-9608-CB5581B3F25B}"/>
              </a:ext>
            </a:extLst>
          </p:cNvPr>
          <p:cNvSpPr>
            <a:spLocks noGrp="1"/>
          </p:cNvSpPr>
          <p:nvPr>
            <p:ph type="body" idx="1"/>
          </p:nvPr>
        </p:nvSpPr>
        <p:spPr>
          <a:xfrm>
            <a:off x="1371600" y="1750219"/>
            <a:ext cx="3992732" cy="576262"/>
          </a:xfrm>
        </p:spPr>
        <p:txBody>
          <a:bodyPr/>
          <a:lstStyle/>
          <a:p>
            <a:r>
              <a:rPr lang="en-US" dirty="0">
                <a:latin typeface="+mj-lt"/>
                <a:cs typeface="Times New Roman" panose="02020603050405020304" pitchFamily="18" charset="0"/>
              </a:rPr>
              <a:t>Study Limitations</a:t>
            </a:r>
          </a:p>
        </p:txBody>
      </p:sp>
      <p:sp>
        <p:nvSpPr>
          <p:cNvPr id="6" name="Content Placeholder 5">
            <a:extLst>
              <a:ext uri="{FF2B5EF4-FFF2-40B4-BE49-F238E27FC236}">
                <a16:creationId xmlns:a16="http://schemas.microsoft.com/office/drawing/2014/main" id="{D45F6E8A-8E4D-8C47-BF35-F73ABA972436}"/>
              </a:ext>
            </a:extLst>
          </p:cNvPr>
          <p:cNvSpPr>
            <a:spLocks noGrp="1"/>
          </p:cNvSpPr>
          <p:nvPr>
            <p:ph sz="half" idx="2"/>
          </p:nvPr>
        </p:nvSpPr>
        <p:spPr>
          <a:xfrm>
            <a:off x="1371600" y="2438401"/>
            <a:ext cx="4443984" cy="3429000"/>
          </a:xfrm>
        </p:spPr>
        <p:txBody>
          <a:bodyPr>
            <a:normAutofit fontScale="85000" lnSpcReduction="20000"/>
          </a:bodyPr>
          <a:lstStyle/>
          <a:p>
            <a:r>
              <a:rPr lang="en-US" dirty="0">
                <a:latin typeface="+mj-lt"/>
                <a:cs typeface="Times New Roman" panose="02020603050405020304" pitchFamily="18" charset="0"/>
              </a:rPr>
              <a:t>All Female</a:t>
            </a:r>
          </a:p>
          <a:p>
            <a:r>
              <a:rPr lang="en-US" dirty="0">
                <a:latin typeface="+mj-lt"/>
                <a:cs typeface="Times New Roman" panose="02020603050405020304" pitchFamily="18" charset="0"/>
              </a:rPr>
              <a:t>All Right Hand Dominant</a:t>
            </a:r>
          </a:p>
          <a:p>
            <a:r>
              <a:rPr lang="en-US" dirty="0">
                <a:latin typeface="+mj-lt"/>
                <a:cs typeface="Times New Roman" panose="02020603050405020304" pitchFamily="18" charset="0"/>
              </a:rPr>
              <a:t>80% of Participants Were Between 56 and 69 Years of Age</a:t>
            </a:r>
          </a:p>
          <a:p>
            <a:r>
              <a:rPr lang="en-US" dirty="0">
                <a:latin typeface="+mj-lt"/>
                <a:cs typeface="Times New Roman" panose="02020603050405020304" pitchFamily="18" charset="0"/>
              </a:rPr>
              <a:t>Stage 2 </a:t>
            </a:r>
          </a:p>
          <a:p>
            <a:r>
              <a:rPr lang="en-US" dirty="0">
                <a:latin typeface="+mj-lt"/>
                <a:cs typeface="Times New Roman" panose="02020603050405020304" pitchFamily="18" charset="0"/>
              </a:rPr>
              <a:t>Single Day of Use</a:t>
            </a:r>
          </a:p>
          <a:p>
            <a:r>
              <a:rPr lang="en-US" dirty="0">
                <a:latin typeface="+mj-lt"/>
                <a:cs typeface="Times New Roman" panose="02020603050405020304" pitchFamily="18" charset="0"/>
              </a:rPr>
              <a:t>Orthoses Not Directly Against the Skin of the Palm</a:t>
            </a:r>
          </a:p>
          <a:p>
            <a:pPr lvl="1"/>
            <a:r>
              <a:rPr lang="en-US" dirty="0">
                <a:latin typeface="+mj-lt"/>
                <a:cs typeface="Times New Roman" panose="02020603050405020304" pitchFamily="18" charset="0"/>
              </a:rPr>
              <a:t>Inaccurate Temperature Readings</a:t>
            </a:r>
          </a:p>
          <a:p>
            <a:r>
              <a:rPr lang="en-US" dirty="0">
                <a:latin typeface="+mj-lt"/>
                <a:cs typeface="Times New Roman" panose="02020603050405020304" pitchFamily="18" charset="0"/>
              </a:rPr>
              <a:t>Missing Markers</a:t>
            </a:r>
          </a:p>
          <a:p>
            <a:pPr lvl="1"/>
            <a:r>
              <a:rPr lang="en-US" dirty="0">
                <a:latin typeface="+mj-lt"/>
                <a:cs typeface="Times New Roman" panose="02020603050405020304" pitchFamily="18" charset="0"/>
              </a:rPr>
              <a:t>High Number of Extrapolations</a:t>
            </a:r>
          </a:p>
        </p:txBody>
      </p:sp>
      <p:sp>
        <p:nvSpPr>
          <p:cNvPr id="7" name="Text Placeholder 6">
            <a:extLst>
              <a:ext uri="{FF2B5EF4-FFF2-40B4-BE49-F238E27FC236}">
                <a16:creationId xmlns:a16="http://schemas.microsoft.com/office/drawing/2014/main" id="{06A4D2BE-6E75-5444-B758-8B371BB5EC5C}"/>
              </a:ext>
            </a:extLst>
          </p:cNvPr>
          <p:cNvSpPr>
            <a:spLocks noGrp="1"/>
          </p:cNvSpPr>
          <p:nvPr>
            <p:ph type="body" sz="quarter" idx="3"/>
          </p:nvPr>
        </p:nvSpPr>
        <p:spPr>
          <a:xfrm>
            <a:off x="6172200" y="1750219"/>
            <a:ext cx="4859971" cy="576262"/>
          </a:xfrm>
        </p:spPr>
        <p:txBody>
          <a:bodyPr/>
          <a:lstStyle/>
          <a:p>
            <a:r>
              <a:rPr lang="en-US" dirty="0">
                <a:latin typeface="+mj-lt"/>
                <a:cs typeface="Times New Roman" panose="02020603050405020304" pitchFamily="18" charset="0"/>
              </a:rPr>
              <a:t>Study Design Modifications</a:t>
            </a:r>
          </a:p>
        </p:txBody>
      </p:sp>
      <p:sp>
        <p:nvSpPr>
          <p:cNvPr id="8" name="Content Placeholder 7">
            <a:extLst>
              <a:ext uri="{FF2B5EF4-FFF2-40B4-BE49-F238E27FC236}">
                <a16:creationId xmlns:a16="http://schemas.microsoft.com/office/drawing/2014/main" id="{BA76747C-45F2-DE4D-B4F6-1453D1DF26B8}"/>
              </a:ext>
            </a:extLst>
          </p:cNvPr>
          <p:cNvSpPr>
            <a:spLocks noGrp="1"/>
          </p:cNvSpPr>
          <p:nvPr>
            <p:ph sz="quarter" idx="4"/>
          </p:nvPr>
        </p:nvSpPr>
        <p:spPr>
          <a:xfrm>
            <a:off x="6172200" y="2438401"/>
            <a:ext cx="4443984" cy="3458971"/>
          </a:xfrm>
        </p:spPr>
        <p:txBody>
          <a:bodyPr>
            <a:normAutofit/>
          </a:bodyPr>
          <a:lstStyle/>
          <a:p>
            <a:r>
              <a:rPr lang="en-US" sz="1700" dirty="0">
                <a:latin typeface="+mj-lt"/>
                <a:cs typeface="Times New Roman" panose="02020603050405020304" pitchFamily="18" charset="0"/>
              </a:rPr>
              <a:t>Include Males</a:t>
            </a:r>
          </a:p>
          <a:p>
            <a:r>
              <a:rPr lang="en-US" sz="1700" dirty="0">
                <a:latin typeface="+mj-lt"/>
                <a:cs typeface="Times New Roman" panose="02020603050405020304" pitchFamily="18" charset="0"/>
              </a:rPr>
              <a:t>Include Left Hand Dominant Persons</a:t>
            </a:r>
          </a:p>
          <a:p>
            <a:r>
              <a:rPr lang="en-US" sz="1700" dirty="0">
                <a:latin typeface="+mj-lt"/>
                <a:cs typeface="Times New Roman" panose="02020603050405020304" pitchFamily="18" charset="0"/>
              </a:rPr>
              <a:t>Wider Age Range</a:t>
            </a:r>
          </a:p>
          <a:p>
            <a:r>
              <a:rPr lang="en-US" sz="1700" dirty="0">
                <a:latin typeface="+mj-lt"/>
                <a:cs typeface="Times New Roman" panose="02020603050405020304" pitchFamily="18" charset="0"/>
              </a:rPr>
              <a:t>Include All Stages</a:t>
            </a:r>
          </a:p>
          <a:p>
            <a:r>
              <a:rPr lang="en-US" sz="1700" dirty="0">
                <a:latin typeface="+mj-lt"/>
                <a:cs typeface="Times New Roman" panose="02020603050405020304" pitchFamily="18" charset="0"/>
              </a:rPr>
              <a:t>Long-Term</a:t>
            </a:r>
          </a:p>
          <a:p>
            <a:r>
              <a:rPr lang="en-US" sz="1700" dirty="0">
                <a:latin typeface="+mj-lt"/>
                <a:cs typeface="Times New Roman" panose="02020603050405020304" pitchFamily="18" charset="0"/>
              </a:rPr>
              <a:t>Arthritis Hand Function Test</a:t>
            </a:r>
          </a:p>
          <a:p>
            <a:pPr lvl="1"/>
            <a:r>
              <a:rPr lang="en-US" sz="1700" dirty="0">
                <a:latin typeface="+mj-lt"/>
                <a:cs typeface="Times New Roman" panose="02020603050405020304" pitchFamily="18" charset="0"/>
              </a:rPr>
              <a:t>Stacking Coins</a:t>
            </a:r>
          </a:p>
          <a:p>
            <a:pPr lvl="1"/>
            <a:r>
              <a:rPr lang="en-US" sz="1700" dirty="0">
                <a:latin typeface="+mj-lt"/>
                <a:cs typeface="Times New Roman" panose="02020603050405020304" pitchFamily="18" charset="0"/>
              </a:rPr>
              <a:t>Milk Cartons Instead of Pitcher</a:t>
            </a:r>
          </a:p>
        </p:txBody>
      </p:sp>
      <p:sp>
        <p:nvSpPr>
          <p:cNvPr id="3" name="Slide Number Placeholder 2">
            <a:extLst>
              <a:ext uri="{FF2B5EF4-FFF2-40B4-BE49-F238E27FC236}">
                <a16:creationId xmlns:a16="http://schemas.microsoft.com/office/drawing/2014/main" id="{2BACC89E-48A1-FB4B-8806-892D892632A9}"/>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Tree>
    <p:extLst>
      <p:ext uri="{BB962C8B-B14F-4D97-AF65-F5344CB8AC3E}">
        <p14:creationId xmlns:p14="http://schemas.microsoft.com/office/powerpoint/2010/main" val="19759588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77BD4-894A-1944-8AAA-3CBC2FBB2B30}"/>
              </a:ext>
            </a:extLst>
          </p:cNvPr>
          <p:cNvSpPr>
            <a:spLocks noGrp="1"/>
          </p:cNvSpPr>
          <p:nvPr>
            <p:ph type="title"/>
          </p:nvPr>
        </p:nvSpPr>
        <p:spPr/>
        <p:txBody>
          <a:bodyPr/>
          <a:lstStyle/>
          <a:p>
            <a:r>
              <a:rPr lang="en-US" dirty="0" smtClean="0">
                <a:cs typeface="Times New Roman" panose="02020603050405020304" pitchFamily="18" charset="0"/>
              </a:rPr>
              <a:t>Discussion Cont.</a:t>
            </a:r>
            <a:endParaRPr lang="en-US" dirty="0">
              <a:cs typeface="Times New Roman" panose="02020603050405020304" pitchFamily="18" charset="0"/>
            </a:endParaRPr>
          </a:p>
        </p:txBody>
      </p:sp>
      <p:sp>
        <p:nvSpPr>
          <p:cNvPr id="3" name="Text Placeholder 2">
            <a:extLst>
              <a:ext uri="{FF2B5EF4-FFF2-40B4-BE49-F238E27FC236}">
                <a16:creationId xmlns:a16="http://schemas.microsoft.com/office/drawing/2014/main" id="{D2174C74-2043-A940-9873-21408B19ABBF}"/>
              </a:ext>
            </a:extLst>
          </p:cNvPr>
          <p:cNvSpPr>
            <a:spLocks noGrp="1"/>
          </p:cNvSpPr>
          <p:nvPr>
            <p:ph type="body" idx="1"/>
          </p:nvPr>
        </p:nvSpPr>
        <p:spPr>
          <a:xfrm>
            <a:off x="1371600" y="1905000"/>
            <a:ext cx="5560505" cy="576262"/>
          </a:xfrm>
        </p:spPr>
        <p:txBody>
          <a:bodyPr/>
          <a:lstStyle/>
          <a:p>
            <a:r>
              <a:rPr lang="en-US" dirty="0">
                <a:latin typeface="+mj-lt"/>
                <a:cs typeface="Times New Roman" panose="02020603050405020304" pitchFamily="18" charset="0"/>
              </a:rPr>
              <a:t>Orthoses Design Suggestions</a:t>
            </a:r>
          </a:p>
        </p:txBody>
      </p:sp>
      <p:sp>
        <p:nvSpPr>
          <p:cNvPr id="4" name="Content Placeholder 3">
            <a:extLst>
              <a:ext uri="{FF2B5EF4-FFF2-40B4-BE49-F238E27FC236}">
                <a16:creationId xmlns:a16="http://schemas.microsoft.com/office/drawing/2014/main" id="{B1ACB7BE-39AD-6543-B77B-B9CB8FC93BBE}"/>
              </a:ext>
            </a:extLst>
          </p:cNvPr>
          <p:cNvSpPr>
            <a:spLocks noGrp="1"/>
          </p:cNvSpPr>
          <p:nvPr>
            <p:ph sz="half" idx="2"/>
          </p:nvPr>
        </p:nvSpPr>
        <p:spPr>
          <a:xfrm>
            <a:off x="1371600" y="2570481"/>
            <a:ext cx="4443984" cy="3296920"/>
          </a:xfrm>
        </p:spPr>
        <p:txBody>
          <a:bodyPr>
            <a:normAutofit lnSpcReduction="10000"/>
          </a:bodyPr>
          <a:lstStyle/>
          <a:p>
            <a:r>
              <a:rPr lang="en-US" dirty="0">
                <a:latin typeface="+mj-lt"/>
                <a:cs typeface="Times New Roman" panose="02020603050405020304" pitchFamily="18" charset="0"/>
              </a:rPr>
              <a:t>Minimalistic Design</a:t>
            </a:r>
          </a:p>
          <a:p>
            <a:pPr lvl="1"/>
            <a:r>
              <a:rPr lang="en-US" dirty="0">
                <a:latin typeface="+mj-lt"/>
                <a:cs typeface="Times New Roman" panose="02020603050405020304" pitchFamily="18" charset="0"/>
              </a:rPr>
              <a:t>Few Limitations </a:t>
            </a:r>
          </a:p>
          <a:p>
            <a:r>
              <a:rPr lang="en-US" dirty="0">
                <a:latin typeface="+mj-lt"/>
                <a:cs typeface="Times New Roman" panose="02020603050405020304" pitchFamily="18" charset="0"/>
              </a:rPr>
              <a:t>Heat-Generating Material</a:t>
            </a:r>
          </a:p>
          <a:p>
            <a:pPr lvl="1"/>
            <a:r>
              <a:rPr lang="en-US" dirty="0">
                <a:latin typeface="+mj-lt"/>
                <a:cs typeface="Times New Roman" panose="02020603050405020304" pitchFamily="18" charset="0"/>
              </a:rPr>
              <a:t>IMAK – Cotton-Spandex Blend</a:t>
            </a:r>
          </a:p>
          <a:p>
            <a:pPr lvl="1"/>
            <a:r>
              <a:rPr lang="en-US" dirty="0" err="1">
                <a:latin typeface="+mj-lt"/>
                <a:cs typeface="Times New Roman" panose="02020603050405020304" pitchFamily="18" charset="0"/>
              </a:rPr>
              <a:t>Veturo</a:t>
            </a:r>
            <a:r>
              <a:rPr lang="en-US" dirty="0">
                <a:latin typeface="+mj-lt"/>
                <a:cs typeface="Times New Roman" panose="02020603050405020304" pitchFamily="18" charset="0"/>
              </a:rPr>
              <a:t> - </a:t>
            </a:r>
            <a:r>
              <a:rPr lang="en-US" dirty="0" err="1">
                <a:latin typeface="+mj-lt"/>
                <a:cs typeface="Times New Roman" panose="02020603050405020304" pitchFamily="18" charset="0"/>
              </a:rPr>
              <a:t>Celliant</a:t>
            </a:r>
            <a:endParaRPr lang="en-US" dirty="0">
              <a:latin typeface="+mj-lt"/>
              <a:cs typeface="Times New Roman" panose="02020603050405020304" pitchFamily="18" charset="0"/>
            </a:endParaRPr>
          </a:p>
          <a:p>
            <a:r>
              <a:rPr lang="en-US" dirty="0">
                <a:latin typeface="+mj-lt"/>
                <a:cs typeface="Times New Roman" panose="02020603050405020304" pitchFamily="18" charset="0"/>
              </a:rPr>
              <a:t>Polyethylene Terephthalate (</a:t>
            </a:r>
            <a:r>
              <a:rPr lang="en-US" dirty="0" err="1">
                <a:latin typeface="+mj-lt"/>
                <a:cs typeface="Times New Roman" panose="02020603050405020304" pitchFamily="18" charset="0"/>
              </a:rPr>
              <a:t>Celliant</a:t>
            </a:r>
            <a:r>
              <a:rPr lang="en-US" dirty="0">
                <a:latin typeface="+mj-lt"/>
                <a:cs typeface="Times New Roman" panose="02020603050405020304" pitchFamily="18" charset="0"/>
              </a:rPr>
              <a:t>)</a:t>
            </a:r>
          </a:p>
          <a:p>
            <a:pPr lvl="1"/>
            <a:r>
              <a:rPr lang="en-US" dirty="0">
                <a:latin typeface="+mj-lt"/>
                <a:cs typeface="Times New Roman" panose="02020603050405020304" pitchFamily="18" charset="0"/>
              </a:rPr>
              <a:t>Positive Effects on Chronic Pain</a:t>
            </a:r>
          </a:p>
        </p:txBody>
      </p:sp>
      <p:sp>
        <p:nvSpPr>
          <p:cNvPr id="5" name="Text Placeholder 4">
            <a:extLst>
              <a:ext uri="{FF2B5EF4-FFF2-40B4-BE49-F238E27FC236}">
                <a16:creationId xmlns:a16="http://schemas.microsoft.com/office/drawing/2014/main" id="{374E6C75-9FDA-9542-AB73-4A7536EF751A}"/>
              </a:ext>
            </a:extLst>
          </p:cNvPr>
          <p:cNvSpPr>
            <a:spLocks noGrp="1"/>
          </p:cNvSpPr>
          <p:nvPr>
            <p:ph type="body" sz="quarter" idx="3"/>
          </p:nvPr>
        </p:nvSpPr>
        <p:spPr>
          <a:xfrm>
            <a:off x="7190650" y="1994219"/>
            <a:ext cx="3999001" cy="576262"/>
          </a:xfrm>
        </p:spPr>
        <p:txBody>
          <a:bodyPr/>
          <a:lstStyle/>
          <a:p>
            <a:r>
              <a:rPr lang="en-US" dirty="0">
                <a:latin typeface="+mj-lt"/>
                <a:cs typeface="Times New Roman" panose="02020603050405020304" pitchFamily="18" charset="0"/>
              </a:rPr>
              <a:t>Power Analysis</a:t>
            </a:r>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E280C80C-8935-9842-B735-821FCB6D7FA5}"/>
                  </a:ext>
                </a:extLst>
              </p:cNvPr>
              <p:cNvSpPr>
                <a:spLocks noGrp="1"/>
              </p:cNvSpPr>
              <p:nvPr>
                <p:ph sz="quarter" idx="4"/>
              </p:nvPr>
            </p:nvSpPr>
            <p:spPr>
              <a:xfrm>
                <a:off x="6172200" y="2937844"/>
                <a:ext cx="4443984" cy="2562193"/>
              </a:xfrm>
            </p:spPr>
            <p:txBody>
              <a:bodyPr>
                <a:normAutofit fontScale="55000" lnSpcReduction="20000"/>
              </a:bodyPr>
              <a:lstStyle/>
              <a:p>
                <a:pPr marL="0" indent="0" algn="ctr">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m:t>
                      </m:r>
                      <m:r>
                        <a:rPr lang="en-US" i="1">
                          <a:latin typeface="Cambria Math" panose="02040503050406030204" pitchFamily="18" charset="0"/>
                          <a:ea typeface="Cambria Math" panose="02040503050406030204" pitchFamily="18" charset="0"/>
                        </a:rPr>
                        <m:t>≥2</m:t>
                      </m:r>
                      <m:sSup>
                        <m:sSupPr>
                          <m:ctrlPr>
                            <a:rPr lang="en-US" i="1">
                              <a:latin typeface="Cambria Math" panose="02040503050406030204" pitchFamily="18" charset="0"/>
                              <a:ea typeface="Cambria Math" panose="02040503050406030204" pitchFamily="18" charset="0"/>
                            </a:rPr>
                          </m:ctrlPr>
                        </m:sSupPr>
                        <m:e>
                          <m:d>
                            <m:dPr>
                              <m:begChr m:val="["/>
                              <m:endChr m:val="]"/>
                              <m:ctrlPr>
                                <a:rPr lang="en-US" i="1">
                                  <a:latin typeface="Cambria Math" panose="02040503050406030204" pitchFamily="18" charset="0"/>
                                  <a:ea typeface="Cambria Math" panose="02040503050406030204" pitchFamily="18" charset="0"/>
                                </a:rPr>
                              </m:ctrlPr>
                            </m:dPr>
                            <m:e>
                              <m:f>
                                <m:fPr>
                                  <m:ctrlPr>
                                    <a:rPr lang="en-US" i="1">
                                      <a:latin typeface="Cambria Math" panose="02040503050406030204" pitchFamily="18" charset="0"/>
                                      <a:ea typeface="Cambria Math" panose="02040503050406030204" pitchFamily="18" charset="0"/>
                                    </a:rPr>
                                  </m:ctrlPr>
                                </m:fPr>
                                <m:num>
                                  <m:r>
                                    <a:rPr lang="en-US" i="1">
                                      <a:latin typeface="Cambria Math" panose="02040503050406030204" pitchFamily="18" charset="0"/>
                                      <a:ea typeface="Cambria Math" panose="02040503050406030204" pitchFamily="18" charset="0"/>
                                    </a:rPr>
                                    <m:t>𝜎</m:t>
                                  </m:r>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𝑍</m:t>
                                      </m:r>
                                    </m:e>
                                    <m:sub>
                                      <m:r>
                                        <a:rPr lang="en-US" i="1">
                                          <a:latin typeface="Cambria Math" panose="02040503050406030204" pitchFamily="18" charset="0"/>
                                          <a:ea typeface="Cambria Math" panose="02040503050406030204" pitchFamily="18" charset="0"/>
                                        </a:rPr>
                                        <m:t>1−</m:t>
                                      </m:r>
                                      <m:f>
                                        <m:fPr>
                                          <m:ctrlPr>
                                            <a:rPr lang="en-US" i="1">
                                              <a:latin typeface="Cambria Math" panose="02040503050406030204" pitchFamily="18" charset="0"/>
                                              <a:ea typeface="Cambria Math" panose="02040503050406030204" pitchFamily="18" charset="0"/>
                                            </a:rPr>
                                          </m:ctrlPr>
                                        </m:fPr>
                                        <m:num>
                                          <m:r>
                                            <a:rPr lang="en-US" i="1">
                                              <a:latin typeface="Cambria Math" panose="02040503050406030204" pitchFamily="18" charset="0"/>
                                              <a:ea typeface="Cambria Math" panose="02040503050406030204" pitchFamily="18" charset="0"/>
                                            </a:rPr>
                                            <m:t>𝛼</m:t>
                                          </m:r>
                                        </m:num>
                                        <m:den>
                                          <m:r>
                                            <a:rPr lang="en-US" i="1">
                                              <a:latin typeface="Cambria Math" panose="02040503050406030204" pitchFamily="18" charset="0"/>
                                              <a:ea typeface="Cambria Math" panose="02040503050406030204" pitchFamily="18" charset="0"/>
                                            </a:rPr>
                                            <m:t>2</m:t>
                                          </m:r>
                                        </m:den>
                                      </m:f>
                                    </m:sub>
                                  </m:sSub>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𝑍</m:t>
                                      </m:r>
                                    </m:e>
                                    <m:sub>
                                      <m:r>
                                        <a:rPr lang="en-US" i="1">
                                          <a:latin typeface="Cambria Math" panose="02040503050406030204" pitchFamily="18" charset="0"/>
                                          <a:ea typeface="Cambria Math" panose="02040503050406030204" pitchFamily="18" charset="0"/>
                                        </a:rPr>
                                        <m:t>1−</m:t>
                                      </m:r>
                                      <m:r>
                                        <a:rPr lang="en-US" i="1">
                                          <a:latin typeface="Cambria Math" panose="02040503050406030204" pitchFamily="18" charset="0"/>
                                          <a:ea typeface="Cambria Math" panose="02040503050406030204" pitchFamily="18" charset="0"/>
                                        </a:rPr>
                                        <m:t>𝛽</m:t>
                                      </m:r>
                                    </m:sub>
                                  </m:sSub>
                                  <m:r>
                                    <a:rPr lang="en-US" i="1">
                                      <a:latin typeface="Cambria Math" panose="02040503050406030204" pitchFamily="18" charset="0"/>
                                      <a:ea typeface="Cambria Math" panose="02040503050406030204" pitchFamily="18" charset="0"/>
                                    </a:rPr>
                                    <m:t>)</m:t>
                                  </m:r>
                                </m:num>
                                <m:den>
                                  <m:r>
                                    <a:rPr lang="en-US" i="1">
                                      <a:latin typeface="Cambria Math" panose="02040503050406030204" pitchFamily="18" charset="0"/>
                                      <a:ea typeface="Cambria Math" panose="02040503050406030204" pitchFamily="18" charset="0"/>
                                    </a:rPr>
                                    <m:t>∆</m:t>
                                  </m:r>
                                </m:den>
                              </m:f>
                            </m:e>
                          </m:d>
                        </m:e>
                        <m:sup>
                          <m:r>
                            <a:rPr lang="en-US" i="1">
                              <a:latin typeface="Cambria Math" panose="02040503050406030204" pitchFamily="18" charset="0"/>
                              <a:ea typeface="Cambria Math" panose="02040503050406030204" pitchFamily="18" charset="0"/>
                            </a:rPr>
                            <m:t>2</m:t>
                          </m:r>
                        </m:sup>
                      </m:sSup>
                    </m:oMath>
                  </m:oMathPara>
                </a14:m>
                <a:endParaRPr lang="en-US" dirty="0">
                  <a:latin typeface="+mj-lt"/>
                </a:endParaRPr>
              </a:p>
              <a:p>
                <a:pPr marL="0" indent="0" algn="ctr">
                  <a:buNone/>
                </a:pPr>
                <a:endParaRPr lang="en-US" dirty="0">
                  <a:latin typeface="+mj-lt"/>
                </a:endParaRPr>
              </a:p>
              <a:p>
                <a:pPr marL="0" indent="0" algn="ctr">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m:t>
                      </m:r>
                      <m:r>
                        <a:rPr lang="en-US" i="1">
                          <a:latin typeface="Cambria Math" panose="02040503050406030204" pitchFamily="18" charset="0"/>
                          <a:ea typeface="Cambria Math" panose="02040503050406030204" pitchFamily="18" charset="0"/>
                        </a:rPr>
                        <m:t>≥2</m:t>
                      </m:r>
                      <m:sSup>
                        <m:sSupPr>
                          <m:ctrlPr>
                            <a:rPr lang="en-US" i="1">
                              <a:latin typeface="Cambria Math" panose="02040503050406030204" pitchFamily="18" charset="0"/>
                              <a:ea typeface="Cambria Math" panose="02040503050406030204" pitchFamily="18" charset="0"/>
                            </a:rPr>
                          </m:ctrlPr>
                        </m:sSupPr>
                        <m:e>
                          <m:d>
                            <m:dPr>
                              <m:begChr m:val="["/>
                              <m:endChr m:val="]"/>
                              <m:ctrlPr>
                                <a:rPr lang="en-US" i="1">
                                  <a:latin typeface="Cambria Math" panose="02040503050406030204" pitchFamily="18" charset="0"/>
                                  <a:ea typeface="Cambria Math" panose="02040503050406030204" pitchFamily="18" charset="0"/>
                                </a:rPr>
                              </m:ctrlPr>
                            </m:dPr>
                            <m:e>
                              <m:f>
                                <m:fPr>
                                  <m:ctrlPr>
                                    <a:rPr lang="en-US" i="1">
                                      <a:latin typeface="Cambria Math" panose="02040503050406030204" pitchFamily="18" charset="0"/>
                                      <a:ea typeface="Cambria Math" panose="02040503050406030204" pitchFamily="18" charset="0"/>
                                    </a:rPr>
                                  </m:ctrlPr>
                                </m:fPr>
                                <m:num>
                                  <m:r>
                                    <a:rPr lang="en-US" i="1">
                                      <a:latin typeface="Cambria Math" panose="02040503050406030204" pitchFamily="18" charset="0"/>
                                      <a:ea typeface="Cambria Math" panose="02040503050406030204" pitchFamily="18" charset="0"/>
                                    </a:rPr>
                                    <m:t>3(</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𝑍</m:t>
                                      </m:r>
                                    </m:e>
                                    <m:sub>
                                      <m:r>
                                        <a:rPr lang="en-US" i="1">
                                          <a:latin typeface="Cambria Math" panose="02040503050406030204" pitchFamily="18" charset="0"/>
                                          <a:ea typeface="Cambria Math" panose="02040503050406030204" pitchFamily="18" charset="0"/>
                                        </a:rPr>
                                        <m:t>0.975</m:t>
                                      </m:r>
                                    </m:sub>
                                  </m:sSub>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𝑍</m:t>
                                      </m:r>
                                    </m:e>
                                    <m:sub>
                                      <m:r>
                                        <a:rPr lang="en-US" i="1">
                                          <a:latin typeface="Cambria Math" panose="02040503050406030204" pitchFamily="18" charset="0"/>
                                          <a:ea typeface="Cambria Math" panose="02040503050406030204" pitchFamily="18" charset="0"/>
                                        </a:rPr>
                                        <m:t>0.8</m:t>
                                      </m:r>
                                    </m:sub>
                                  </m:sSub>
                                  <m:r>
                                    <a:rPr lang="en-US" i="1">
                                      <a:latin typeface="Cambria Math" panose="02040503050406030204" pitchFamily="18" charset="0"/>
                                      <a:ea typeface="Cambria Math" panose="02040503050406030204" pitchFamily="18" charset="0"/>
                                    </a:rPr>
                                    <m:t>)</m:t>
                                  </m:r>
                                </m:num>
                                <m:den>
                                  <m:r>
                                    <a:rPr lang="en-US" i="1">
                                      <a:latin typeface="Cambria Math" panose="02040503050406030204" pitchFamily="18" charset="0"/>
                                      <a:ea typeface="Cambria Math" panose="02040503050406030204" pitchFamily="18" charset="0"/>
                                    </a:rPr>
                                    <m:t>1.5</m:t>
                                  </m:r>
                                </m:den>
                              </m:f>
                            </m:e>
                          </m:d>
                        </m:e>
                        <m:sup>
                          <m:r>
                            <a:rPr lang="en-US" i="1">
                              <a:latin typeface="Cambria Math" panose="02040503050406030204" pitchFamily="18" charset="0"/>
                              <a:ea typeface="Cambria Math" panose="02040503050406030204" pitchFamily="18" charset="0"/>
                            </a:rPr>
                            <m:t>2</m:t>
                          </m:r>
                        </m:sup>
                      </m:sSup>
                    </m:oMath>
                  </m:oMathPara>
                </a14:m>
                <a:endParaRPr lang="en-US" dirty="0">
                  <a:latin typeface="+mj-lt"/>
                </a:endParaRPr>
              </a:p>
              <a:p>
                <a:pPr marL="0" indent="0" algn="ctr">
                  <a:buNone/>
                </a:pPr>
                <a:endParaRPr lang="en-US" dirty="0">
                  <a:latin typeface="+mj-lt"/>
                </a:endParaRPr>
              </a:p>
              <a:p>
                <a:pPr marL="0" indent="0" algn="ctr">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m:t>
                      </m:r>
                      <m:r>
                        <a:rPr lang="en-US" i="1">
                          <a:latin typeface="Cambria Math" panose="02040503050406030204" pitchFamily="18" charset="0"/>
                          <a:ea typeface="Cambria Math" panose="02040503050406030204" pitchFamily="18" charset="0"/>
                        </a:rPr>
                        <m:t>≥2</m:t>
                      </m:r>
                      <m:sSup>
                        <m:sSupPr>
                          <m:ctrlPr>
                            <a:rPr lang="en-US" i="1">
                              <a:latin typeface="Cambria Math" panose="02040503050406030204" pitchFamily="18" charset="0"/>
                              <a:ea typeface="Cambria Math" panose="02040503050406030204" pitchFamily="18" charset="0"/>
                            </a:rPr>
                          </m:ctrlPr>
                        </m:sSupPr>
                        <m:e>
                          <m:d>
                            <m:dPr>
                              <m:begChr m:val="["/>
                              <m:endChr m:val="]"/>
                              <m:ctrlPr>
                                <a:rPr lang="en-US" i="1">
                                  <a:latin typeface="Cambria Math" panose="02040503050406030204" pitchFamily="18" charset="0"/>
                                  <a:ea typeface="Cambria Math" panose="02040503050406030204" pitchFamily="18" charset="0"/>
                                </a:rPr>
                              </m:ctrlPr>
                            </m:dPr>
                            <m:e>
                              <m:f>
                                <m:fPr>
                                  <m:ctrlPr>
                                    <a:rPr lang="en-US" i="1">
                                      <a:latin typeface="Cambria Math" panose="02040503050406030204" pitchFamily="18" charset="0"/>
                                      <a:ea typeface="Cambria Math" panose="02040503050406030204" pitchFamily="18" charset="0"/>
                                    </a:rPr>
                                  </m:ctrlPr>
                                </m:fPr>
                                <m:num>
                                  <m:r>
                                    <a:rPr lang="en-US" i="1">
                                      <a:latin typeface="Cambria Math" panose="02040503050406030204" pitchFamily="18" charset="0"/>
                                      <a:ea typeface="Cambria Math" panose="02040503050406030204" pitchFamily="18" charset="0"/>
                                    </a:rPr>
                                    <m:t>3(1.96+0.842)</m:t>
                                  </m:r>
                                </m:num>
                                <m:den>
                                  <m:r>
                                    <a:rPr lang="en-US" i="1">
                                      <a:latin typeface="Cambria Math" panose="02040503050406030204" pitchFamily="18" charset="0"/>
                                      <a:ea typeface="Cambria Math" panose="02040503050406030204" pitchFamily="18" charset="0"/>
                                    </a:rPr>
                                    <m:t>1.5</m:t>
                                  </m:r>
                                </m:den>
                              </m:f>
                            </m:e>
                          </m:d>
                        </m:e>
                        <m:sup>
                          <m:r>
                            <a:rPr lang="en-US" i="1">
                              <a:latin typeface="Cambria Math" panose="02040503050406030204" pitchFamily="18" charset="0"/>
                              <a:ea typeface="Cambria Math" panose="02040503050406030204" pitchFamily="18" charset="0"/>
                            </a:rPr>
                            <m:t>2</m:t>
                          </m:r>
                        </m:sup>
                      </m:sSup>
                    </m:oMath>
                  </m:oMathPara>
                </a14:m>
                <a:endParaRPr lang="en-US" dirty="0">
                  <a:latin typeface="+mj-lt"/>
                </a:endParaRPr>
              </a:p>
              <a:p>
                <a:pPr marL="0" indent="0" algn="ctr">
                  <a:buNone/>
                </a:pPr>
                <a:endParaRPr lang="en-US" dirty="0">
                  <a:latin typeface="+mj-lt"/>
                </a:endParaRPr>
              </a:p>
              <a:p>
                <a:pPr marL="0" indent="0" algn="ctr">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m:t>
                      </m:r>
                      <m:r>
                        <a:rPr lang="en-US" i="1">
                          <a:latin typeface="Cambria Math" panose="02040503050406030204" pitchFamily="18" charset="0"/>
                          <a:ea typeface="Cambria Math" panose="02040503050406030204" pitchFamily="18" charset="0"/>
                        </a:rPr>
                        <m:t>≥62.8</m:t>
                      </m:r>
                    </m:oMath>
                  </m:oMathPara>
                </a14:m>
                <a:endParaRPr lang="en-US" dirty="0">
                  <a:latin typeface="+mj-lt"/>
                </a:endParaRPr>
              </a:p>
              <a:p>
                <a:pPr marL="0"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6" name="Content Placeholder 5">
                <a:extLst>
                  <a:ext uri="{FF2B5EF4-FFF2-40B4-BE49-F238E27FC236}">
                    <a16:creationId xmlns:a16="http://schemas.microsoft.com/office/drawing/2014/main" id="{E280C80C-8935-9842-B735-821FCB6D7FA5}"/>
                  </a:ext>
                </a:extLst>
              </p:cNvPr>
              <p:cNvSpPr>
                <a:spLocks noGrp="1" noRot="1" noChangeAspect="1" noMove="1" noResize="1" noEditPoints="1" noAdjustHandles="1" noChangeArrowheads="1" noChangeShapeType="1" noTextEdit="1"/>
              </p:cNvSpPr>
              <p:nvPr>
                <p:ph sz="quarter" idx="4"/>
              </p:nvPr>
            </p:nvSpPr>
            <p:spPr>
              <a:xfrm>
                <a:off x="6172200" y="2937844"/>
                <a:ext cx="4443984" cy="2562193"/>
              </a:xfrm>
              <a:blipFill>
                <a:blip r:embed="rId2"/>
                <a:stretch>
                  <a:fillRect/>
                </a:stretch>
              </a:blipFill>
            </p:spPr>
            <p:txBody>
              <a:bodyPr/>
              <a:lstStyle/>
              <a:p>
                <a:r>
                  <a:rPr lang="en-US">
                    <a:noFill/>
                  </a:rPr>
                  <a:t> </a:t>
                </a:r>
              </a:p>
            </p:txBody>
          </p:sp>
        </mc:Fallback>
      </mc:AlternateContent>
      <p:sp>
        <p:nvSpPr>
          <p:cNvPr id="7" name="Slide Number Placeholder 6">
            <a:extLst>
              <a:ext uri="{FF2B5EF4-FFF2-40B4-BE49-F238E27FC236}">
                <a16:creationId xmlns:a16="http://schemas.microsoft.com/office/drawing/2014/main" id="{2309F4E8-4AF7-1B43-ADA9-2923A991606B}"/>
              </a:ext>
            </a:extLst>
          </p:cNvPr>
          <p:cNvSpPr>
            <a:spLocks noGrp="1"/>
          </p:cNvSpPr>
          <p:nvPr>
            <p:ph type="sldNum" sz="quarter" idx="12"/>
          </p:nvPr>
        </p:nvSpPr>
        <p:spPr/>
        <p:txBody>
          <a:bodyPr/>
          <a:lstStyle/>
          <a:p>
            <a:fld id="{D57F1E4F-1CFF-5643-939E-217C01CDF565}" type="slidenum">
              <a:rPr lang="en-US" smtClean="0"/>
              <a:pPr/>
              <a:t>40</a:t>
            </a:fld>
            <a:endParaRPr lang="en-US" dirty="0"/>
          </a:p>
        </p:txBody>
      </p:sp>
    </p:spTree>
    <p:extLst>
      <p:ext uri="{BB962C8B-B14F-4D97-AF65-F5344CB8AC3E}">
        <p14:creationId xmlns:p14="http://schemas.microsoft.com/office/powerpoint/2010/main" val="18229722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C7CB1-7BA9-D348-BF0E-C91F37456DF5}"/>
              </a:ext>
            </a:extLst>
          </p:cNvPr>
          <p:cNvSpPr>
            <a:spLocks noGrp="1"/>
          </p:cNvSpPr>
          <p:nvPr>
            <p:ph type="title"/>
          </p:nvPr>
        </p:nvSpPr>
        <p:spPr>
          <a:xfrm>
            <a:off x="1371600" y="685800"/>
            <a:ext cx="9601200" cy="1485900"/>
          </a:xfrm>
        </p:spPr>
        <p:txBody>
          <a:bodyPr/>
          <a:lstStyle/>
          <a:p>
            <a:r>
              <a:rPr lang="en-US" dirty="0">
                <a:cs typeface="Times New Roman" panose="02020603050405020304" pitchFamily="18" charset="0"/>
              </a:rPr>
              <a:t>Conclusion – Specific Aims</a:t>
            </a:r>
          </a:p>
        </p:txBody>
      </p:sp>
      <p:sp>
        <p:nvSpPr>
          <p:cNvPr id="9" name="Content Placeholder 8">
            <a:extLst>
              <a:ext uri="{FF2B5EF4-FFF2-40B4-BE49-F238E27FC236}">
                <a16:creationId xmlns:a16="http://schemas.microsoft.com/office/drawing/2014/main" id="{FA7173BB-D0BC-1044-A39C-F7C368D0B094}"/>
              </a:ext>
            </a:extLst>
          </p:cNvPr>
          <p:cNvSpPr>
            <a:spLocks noGrp="1"/>
          </p:cNvSpPr>
          <p:nvPr>
            <p:ph idx="1"/>
          </p:nvPr>
        </p:nvSpPr>
        <p:spPr>
          <a:xfrm>
            <a:off x="1371600" y="1457326"/>
            <a:ext cx="10643661" cy="5400674"/>
          </a:xfrm>
        </p:spPr>
        <p:txBody>
          <a:bodyPr>
            <a:normAutofit/>
          </a:bodyPr>
          <a:lstStyle/>
          <a:p>
            <a:pPr marL="0" indent="0">
              <a:buNone/>
            </a:pPr>
            <a:r>
              <a:rPr lang="en-US" b="1" dirty="0">
                <a:latin typeface="+mj-lt"/>
                <a:cs typeface="Times New Roman" panose="02020603050405020304" pitchFamily="18" charset="0"/>
              </a:rPr>
              <a:t>Aim 1: </a:t>
            </a:r>
            <a:r>
              <a:rPr lang="en-US" dirty="0" smtClean="0">
                <a:latin typeface="+mj-lt"/>
                <a:cs typeface="Times New Roman" panose="02020603050405020304" pitchFamily="18" charset="0"/>
              </a:rPr>
              <a:t>Increase </a:t>
            </a:r>
            <a:r>
              <a:rPr lang="en-US" dirty="0" err="1" smtClean="0">
                <a:latin typeface="+mj-lt"/>
                <a:cs typeface="Times New Roman" panose="02020603050405020304" pitchFamily="18" charset="0"/>
              </a:rPr>
              <a:t>inROM</a:t>
            </a:r>
            <a:endParaRPr lang="en-US" dirty="0">
              <a:latin typeface="+mj-lt"/>
              <a:cs typeface="Times New Roman" panose="02020603050405020304" pitchFamily="18" charset="0"/>
            </a:endParaRPr>
          </a:p>
          <a:p>
            <a:pPr marL="0" indent="0">
              <a:buNone/>
            </a:pPr>
            <a:r>
              <a:rPr lang="en-US" dirty="0">
                <a:latin typeface="+mj-lt"/>
                <a:cs typeface="Times New Roman" panose="02020603050405020304" pitchFamily="18" charset="0"/>
              </a:rPr>
              <a:t>	</a:t>
            </a:r>
            <a:r>
              <a:rPr lang="en-US" sz="1800" i="1" dirty="0">
                <a:latin typeface="+mj-lt"/>
                <a:cs typeface="Times New Roman" panose="02020603050405020304" pitchFamily="18" charset="0"/>
              </a:rPr>
              <a:t>Instances of IMAK and </a:t>
            </a:r>
            <a:r>
              <a:rPr lang="en-US" sz="1800" i="1" dirty="0" err="1">
                <a:latin typeface="+mj-lt"/>
                <a:cs typeface="Times New Roman" panose="02020603050405020304" pitchFamily="18" charset="0"/>
              </a:rPr>
              <a:t>Veturo</a:t>
            </a:r>
            <a:r>
              <a:rPr lang="en-US" sz="1800" i="1" dirty="0">
                <a:latin typeface="+mj-lt"/>
                <a:cs typeface="Times New Roman" panose="02020603050405020304" pitchFamily="18" charset="0"/>
              </a:rPr>
              <a:t> Orthoses Increasing Maximum Joint Angles</a:t>
            </a:r>
          </a:p>
          <a:p>
            <a:pPr marL="0" indent="0">
              <a:buNone/>
            </a:pPr>
            <a:r>
              <a:rPr lang="en-US" b="1" dirty="0">
                <a:latin typeface="+mj-lt"/>
                <a:cs typeface="Times New Roman" panose="02020603050405020304" pitchFamily="18" charset="0"/>
              </a:rPr>
              <a:t>Aim 2: </a:t>
            </a:r>
            <a:r>
              <a:rPr lang="en-US" dirty="0" smtClean="0">
                <a:latin typeface="+mj-lt"/>
                <a:cs typeface="Times New Roman" panose="02020603050405020304" pitchFamily="18" charset="0"/>
              </a:rPr>
              <a:t>Decrease in Pain</a:t>
            </a:r>
            <a:endParaRPr lang="en-US" dirty="0">
              <a:latin typeface="+mj-lt"/>
              <a:cs typeface="Times New Roman" panose="02020603050405020304" pitchFamily="18" charset="0"/>
            </a:endParaRPr>
          </a:p>
          <a:p>
            <a:pPr marL="0" indent="0">
              <a:buNone/>
            </a:pPr>
            <a:r>
              <a:rPr lang="en-US" dirty="0">
                <a:latin typeface="+mj-lt"/>
                <a:cs typeface="Times New Roman" panose="02020603050405020304" pitchFamily="18" charset="0"/>
              </a:rPr>
              <a:t>	</a:t>
            </a:r>
            <a:r>
              <a:rPr lang="en-US" sz="1800" i="1" dirty="0">
                <a:latin typeface="+mj-lt"/>
                <a:cs typeface="Times New Roman" panose="02020603050405020304" pitchFamily="18" charset="0"/>
              </a:rPr>
              <a:t>Instances When Average Pain Experienced Was Less Than Control With IMAK or </a:t>
            </a:r>
            <a:r>
              <a:rPr lang="en-US" sz="1800" i="1" dirty="0" err="1">
                <a:latin typeface="+mj-lt"/>
                <a:cs typeface="Times New Roman" panose="02020603050405020304" pitchFamily="18" charset="0"/>
              </a:rPr>
              <a:t>Veturo</a:t>
            </a:r>
            <a:r>
              <a:rPr lang="en-US" sz="1800" i="1" dirty="0">
                <a:latin typeface="+mj-lt"/>
                <a:cs typeface="Times New Roman" panose="02020603050405020304" pitchFamily="18" charset="0"/>
              </a:rPr>
              <a:t> Orthoses</a:t>
            </a:r>
          </a:p>
          <a:p>
            <a:pPr marL="0" indent="0">
              <a:buNone/>
            </a:pPr>
            <a:r>
              <a:rPr lang="en-US" b="1" dirty="0">
                <a:latin typeface="+mj-lt"/>
                <a:cs typeface="Times New Roman" panose="02020603050405020304" pitchFamily="18" charset="0"/>
              </a:rPr>
              <a:t>Aim 3: </a:t>
            </a:r>
            <a:r>
              <a:rPr lang="en-US" dirty="0" smtClean="0">
                <a:latin typeface="+mj-lt"/>
                <a:cs typeface="Times New Roman" panose="02020603050405020304" pitchFamily="18" charset="0"/>
              </a:rPr>
              <a:t>Increase in Overall Hand Function</a:t>
            </a:r>
            <a:endParaRPr lang="en-US" dirty="0">
              <a:latin typeface="+mj-lt"/>
              <a:cs typeface="Times New Roman" panose="02020603050405020304" pitchFamily="18" charset="0"/>
            </a:endParaRPr>
          </a:p>
          <a:p>
            <a:pPr marL="0" indent="0">
              <a:buNone/>
            </a:pPr>
            <a:r>
              <a:rPr lang="en-US" dirty="0">
                <a:latin typeface="+mj-lt"/>
                <a:cs typeface="Times New Roman" panose="02020603050405020304" pitchFamily="18" charset="0"/>
              </a:rPr>
              <a:t>	</a:t>
            </a:r>
            <a:r>
              <a:rPr lang="en-US" sz="1800" i="1" dirty="0">
                <a:latin typeface="+mj-lt"/>
                <a:cs typeface="Times New Roman" panose="02020603050405020304" pitchFamily="18" charset="0"/>
              </a:rPr>
              <a:t>Orthoses Caused a Hindrance Leading to Longer Completion Times</a:t>
            </a:r>
          </a:p>
          <a:p>
            <a:pPr marL="0" indent="0">
              <a:buNone/>
            </a:pPr>
            <a:r>
              <a:rPr lang="en-US" b="1" dirty="0">
                <a:latin typeface="+mj-lt"/>
                <a:cs typeface="Times New Roman" panose="02020603050405020304" pitchFamily="18" charset="0"/>
              </a:rPr>
              <a:t>Aim 4: </a:t>
            </a:r>
            <a:r>
              <a:rPr lang="en-US" dirty="0" smtClean="0">
                <a:latin typeface="+mj-lt"/>
                <a:cs typeface="Times New Roman" panose="02020603050405020304" pitchFamily="18" charset="0"/>
              </a:rPr>
              <a:t>Advantages and Disadvantages</a:t>
            </a:r>
            <a:endParaRPr lang="en-US" dirty="0">
              <a:latin typeface="+mj-lt"/>
              <a:cs typeface="Times New Roman" panose="02020603050405020304" pitchFamily="18" charset="0"/>
            </a:endParaRPr>
          </a:p>
          <a:p>
            <a:pPr marL="0" indent="0">
              <a:buNone/>
            </a:pPr>
            <a:r>
              <a:rPr lang="en-US" dirty="0">
                <a:latin typeface="+mj-lt"/>
                <a:cs typeface="Times New Roman" panose="02020603050405020304" pitchFamily="18" charset="0"/>
              </a:rPr>
              <a:t>	</a:t>
            </a:r>
            <a:r>
              <a:rPr lang="en-US" sz="1800" i="1" dirty="0">
                <a:latin typeface="+mj-lt"/>
                <a:cs typeface="Times New Roman" panose="02020603050405020304" pitchFamily="18" charset="0"/>
              </a:rPr>
              <a:t>Increase Time Needed to Complete Certain Tasks</a:t>
            </a:r>
          </a:p>
          <a:p>
            <a:pPr marL="0" indent="0">
              <a:buNone/>
            </a:pPr>
            <a:r>
              <a:rPr lang="en-US" sz="1800" i="1" dirty="0">
                <a:latin typeface="+mj-lt"/>
                <a:cs typeface="Times New Roman" panose="02020603050405020304" pitchFamily="18" charset="0"/>
              </a:rPr>
              <a:t>	Possible Positive Psychological Effects</a:t>
            </a:r>
          </a:p>
          <a:p>
            <a:pPr marL="0" indent="0">
              <a:buNone/>
            </a:pPr>
            <a:r>
              <a:rPr lang="en-US" b="1" dirty="0">
                <a:latin typeface="+mj-lt"/>
                <a:cs typeface="Times New Roman" panose="02020603050405020304" pitchFamily="18" charset="0"/>
              </a:rPr>
              <a:t>Aim 5: </a:t>
            </a:r>
            <a:r>
              <a:rPr lang="en-US" dirty="0" smtClean="0">
                <a:latin typeface="+mj-lt"/>
                <a:cs typeface="Times New Roman" panose="02020603050405020304" pitchFamily="18" charset="0"/>
              </a:rPr>
              <a:t>Design Modifications</a:t>
            </a:r>
            <a:endParaRPr lang="en-US" dirty="0">
              <a:latin typeface="+mj-lt"/>
              <a:cs typeface="Times New Roman" panose="02020603050405020304" pitchFamily="18" charset="0"/>
            </a:endParaRPr>
          </a:p>
          <a:p>
            <a:pPr marL="0" indent="0">
              <a:buNone/>
            </a:pPr>
            <a:r>
              <a:rPr lang="en-US" dirty="0">
                <a:latin typeface="+mj-lt"/>
                <a:cs typeface="Times New Roman" panose="02020603050405020304" pitchFamily="18" charset="0"/>
              </a:rPr>
              <a:t>	</a:t>
            </a:r>
            <a:r>
              <a:rPr lang="en-US" sz="1800" i="1" dirty="0">
                <a:latin typeface="+mj-lt"/>
                <a:cs typeface="Times New Roman" panose="02020603050405020304" pitchFamily="18" charset="0"/>
              </a:rPr>
              <a:t>Heat Generating Material </a:t>
            </a:r>
          </a:p>
        </p:txBody>
      </p:sp>
      <p:sp>
        <p:nvSpPr>
          <p:cNvPr id="3" name="Slide Number Placeholder 2">
            <a:extLst>
              <a:ext uri="{FF2B5EF4-FFF2-40B4-BE49-F238E27FC236}">
                <a16:creationId xmlns:a16="http://schemas.microsoft.com/office/drawing/2014/main" id="{098CFC21-2B2F-934A-BAD3-327B1D404A80}"/>
              </a:ext>
            </a:extLst>
          </p:cNvPr>
          <p:cNvSpPr>
            <a:spLocks noGrp="1"/>
          </p:cNvSpPr>
          <p:nvPr>
            <p:ph type="sldNum" sz="quarter" idx="12"/>
          </p:nvPr>
        </p:nvSpPr>
        <p:spPr/>
        <p:txBody>
          <a:bodyPr/>
          <a:lstStyle/>
          <a:p>
            <a:fld id="{D57F1E4F-1CFF-5643-939E-217C01CDF565}" type="slidenum">
              <a:rPr lang="en-US" smtClean="0"/>
              <a:pPr/>
              <a:t>41</a:t>
            </a:fld>
            <a:endParaRPr lang="en-US" dirty="0"/>
          </a:p>
        </p:txBody>
      </p:sp>
    </p:spTree>
    <p:extLst>
      <p:ext uri="{BB962C8B-B14F-4D97-AF65-F5344CB8AC3E}">
        <p14:creationId xmlns:p14="http://schemas.microsoft.com/office/powerpoint/2010/main" val="35248567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FDB32-F54F-3D49-A14F-2762229CAEAC}"/>
              </a:ext>
            </a:extLst>
          </p:cNvPr>
          <p:cNvSpPr>
            <a:spLocks noGrp="1"/>
          </p:cNvSpPr>
          <p:nvPr>
            <p:ph type="title"/>
          </p:nvPr>
        </p:nvSpPr>
        <p:spPr/>
        <p:txBody>
          <a:bodyPr/>
          <a:lstStyle/>
          <a:p>
            <a:r>
              <a:rPr lang="en-US" dirty="0">
                <a:cs typeface="Times New Roman" panose="02020603050405020304" pitchFamily="18" charset="0"/>
              </a:rPr>
              <a:t>Conclusion – General Statement</a:t>
            </a:r>
          </a:p>
        </p:txBody>
      </p:sp>
      <p:sp>
        <p:nvSpPr>
          <p:cNvPr id="3" name="Content Placeholder 2">
            <a:extLst>
              <a:ext uri="{FF2B5EF4-FFF2-40B4-BE49-F238E27FC236}">
                <a16:creationId xmlns:a16="http://schemas.microsoft.com/office/drawing/2014/main" id="{E7D874E9-9767-224F-BA12-4AE5BB9A836E}"/>
              </a:ext>
            </a:extLst>
          </p:cNvPr>
          <p:cNvSpPr>
            <a:spLocks noGrp="1"/>
          </p:cNvSpPr>
          <p:nvPr>
            <p:ph idx="1"/>
          </p:nvPr>
        </p:nvSpPr>
        <p:spPr/>
        <p:txBody>
          <a:bodyPr/>
          <a:lstStyle/>
          <a:p>
            <a:pPr marL="0" indent="0">
              <a:buNone/>
            </a:pPr>
            <a:r>
              <a:rPr lang="en-US" i="1" dirty="0">
                <a:latin typeface="+mj-lt"/>
                <a:cs typeface="Times New Roman" panose="02020603050405020304" pitchFamily="18" charset="0"/>
              </a:rPr>
              <a:t>Hypothesized that this study will show that orthoses in the form of thermal therapy gloves are beneficial to the patients by reducing symptoms such as pain and allowing them an increased range of motion and overall hand functionality.</a:t>
            </a:r>
          </a:p>
          <a:p>
            <a:pPr marL="0" indent="0">
              <a:buNone/>
            </a:pPr>
            <a:endParaRPr lang="en-US" dirty="0">
              <a:latin typeface="Times New Roman" panose="02020603050405020304" pitchFamily="18" charset="0"/>
              <a:cs typeface="Times New Roman" panose="02020603050405020304" pitchFamily="18" charset="0"/>
            </a:endParaRPr>
          </a:p>
          <a:p>
            <a:r>
              <a:rPr lang="en-US" dirty="0" smtClean="0">
                <a:latin typeface="+mj-lt"/>
                <a:cs typeface="Times New Roman" panose="02020603050405020304" pitchFamily="18" charset="0"/>
              </a:rPr>
              <a:t>Suggested that Hypothesis </a:t>
            </a:r>
            <a:r>
              <a:rPr lang="en-US" dirty="0">
                <a:latin typeface="+mj-lt"/>
                <a:cs typeface="Times New Roman" panose="02020603050405020304" pitchFamily="18" charset="0"/>
              </a:rPr>
              <a:t>Is </a:t>
            </a:r>
            <a:r>
              <a:rPr lang="en-US" dirty="0" smtClean="0">
                <a:latin typeface="+mj-lt"/>
                <a:cs typeface="Times New Roman" panose="02020603050405020304" pitchFamily="18" charset="0"/>
              </a:rPr>
              <a:t>Supported </a:t>
            </a:r>
            <a:r>
              <a:rPr lang="en-US" dirty="0">
                <a:latin typeface="+mj-lt"/>
                <a:cs typeface="Times New Roman" panose="02020603050405020304" pitchFamily="18" charset="0"/>
              </a:rPr>
              <a:t>by The Findings of This </a:t>
            </a:r>
            <a:r>
              <a:rPr lang="en-US" dirty="0" smtClean="0">
                <a:latin typeface="+mj-lt"/>
                <a:cs typeface="Times New Roman" panose="02020603050405020304" pitchFamily="18" charset="0"/>
              </a:rPr>
              <a:t>Pilot Study</a:t>
            </a:r>
            <a:endParaRPr lang="en-US" dirty="0">
              <a:latin typeface="+mj-lt"/>
              <a:cs typeface="Times New Roman" panose="02020603050405020304" pitchFamily="18" charset="0"/>
            </a:endParaRPr>
          </a:p>
          <a:p>
            <a:r>
              <a:rPr lang="en-US" dirty="0">
                <a:latin typeface="+mj-lt"/>
                <a:cs typeface="Times New Roman" panose="02020603050405020304" pitchFamily="18" charset="0"/>
              </a:rPr>
              <a:t>Study Provided Insight Regarding Advantages and Disadvantages of Wrist-Hand Orthoses</a:t>
            </a:r>
          </a:p>
          <a:p>
            <a:r>
              <a:rPr lang="en-US" dirty="0">
                <a:latin typeface="+mj-lt"/>
                <a:cs typeface="Times New Roman" panose="02020603050405020304" pitchFamily="18" charset="0"/>
              </a:rPr>
              <a:t>Information Used to Perform Larger, Long-Term Studies</a:t>
            </a:r>
          </a:p>
        </p:txBody>
      </p:sp>
      <p:sp>
        <p:nvSpPr>
          <p:cNvPr id="4" name="Slide Number Placeholder 3">
            <a:extLst>
              <a:ext uri="{FF2B5EF4-FFF2-40B4-BE49-F238E27FC236}">
                <a16:creationId xmlns:a16="http://schemas.microsoft.com/office/drawing/2014/main" id="{A4B81874-E318-3543-9AB2-83F584EFD9AC}"/>
              </a:ext>
            </a:extLst>
          </p:cNvPr>
          <p:cNvSpPr>
            <a:spLocks noGrp="1"/>
          </p:cNvSpPr>
          <p:nvPr>
            <p:ph type="sldNum" sz="quarter" idx="12"/>
          </p:nvPr>
        </p:nvSpPr>
        <p:spPr/>
        <p:txBody>
          <a:bodyPr/>
          <a:lstStyle/>
          <a:p>
            <a:fld id="{D57F1E4F-1CFF-5643-939E-217C01CDF565}" type="slidenum">
              <a:rPr lang="en-US" smtClean="0"/>
              <a:pPr/>
              <a:t>42</a:t>
            </a:fld>
            <a:endParaRPr lang="en-US" dirty="0"/>
          </a:p>
        </p:txBody>
      </p:sp>
    </p:spTree>
    <p:extLst>
      <p:ext uri="{BB962C8B-B14F-4D97-AF65-F5344CB8AC3E}">
        <p14:creationId xmlns:p14="http://schemas.microsoft.com/office/powerpoint/2010/main" val="21940665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45CE2-B423-C44D-B55C-D400961F72A5}"/>
              </a:ext>
            </a:extLst>
          </p:cNvPr>
          <p:cNvSpPr>
            <a:spLocks noGrp="1"/>
          </p:cNvSpPr>
          <p:nvPr>
            <p:ph type="title"/>
          </p:nvPr>
        </p:nvSpPr>
        <p:spPr/>
        <p:txBody>
          <a:bodyPr/>
          <a:lstStyle/>
          <a:p>
            <a:r>
              <a:rPr lang="en-US" dirty="0">
                <a:cs typeface="Times New Roman" panose="02020603050405020304" pitchFamily="18" charset="0"/>
              </a:rPr>
              <a:t>Clinical Context &amp; Application</a:t>
            </a:r>
          </a:p>
        </p:txBody>
      </p:sp>
      <p:sp>
        <p:nvSpPr>
          <p:cNvPr id="3" name="Content Placeholder 2">
            <a:extLst>
              <a:ext uri="{FF2B5EF4-FFF2-40B4-BE49-F238E27FC236}">
                <a16:creationId xmlns:a16="http://schemas.microsoft.com/office/drawing/2014/main" id="{0FC7394F-1E93-CC4C-8724-8F219A7FDF07}"/>
              </a:ext>
            </a:extLst>
          </p:cNvPr>
          <p:cNvSpPr>
            <a:spLocks noGrp="1"/>
          </p:cNvSpPr>
          <p:nvPr>
            <p:ph idx="1"/>
          </p:nvPr>
        </p:nvSpPr>
        <p:spPr>
          <a:xfrm>
            <a:off x="1371600" y="2047875"/>
            <a:ext cx="10975975" cy="3777622"/>
          </a:xfrm>
        </p:spPr>
        <p:txBody>
          <a:bodyPr/>
          <a:lstStyle/>
          <a:p>
            <a:r>
              <a:rPr lang="en-US" dirty="0">
                <a:latin typeface="+mj-lt"/>
                <a:cs typeface="Times New Roman" panose="02020603050405020304" pitchFamily="18" charset="0"/>
              </a:rPr>
              <a:t>Contribute to The Understanding of Aids to Symptoms of RA</a:t>
            </a:r>
          </a:p>
          <a:p>
            <a:r>
              <a:rPr lang="en-US" dirty="0" smtClean="0">
                <a:latin typeface="+mj-lt"/>
                <a:cs typeface="Times New Roman" panose="02020603050405020304" pitchFamily="18" charset="0"/>
              </a:rPr>
              <a:t>Insight into Level </a:t>
            </a:r>
            <a:r>
              <a:rPr lang="en-US" dirty="0">
                <a:latin typeface="+mj-lt"/>
                <a:cs typeface="Times New Roman" panose="02020603050405020304" pitchFamily="18" charset="0"/>
              </a:rPr>
              <a:t>of Effectiveness of Some Orthoses</a:t>
            </a:r>
          </a:p>
          <a:p>
            <a:pPr lvl="1"/>
            <a:r>
              <a:rPr lang="en-US" dirty="0">
                <a:latin typeface="+mj-lt"/>
                <a:cs typeface="Times New Roman" panose="02020603050405020304" pitchFamily="18" charset="0"/>
              </a:rPr>
              <a:t>Limitations Can Be Considered For New Designs</a:t>
            </a:r>
          </a:p>
          <a:p>
            <a:r>
              <a:rPr lang="en-US" dirty="0">
                <a:latin typeface="+mj-lt"/>
                <a:cs typeface="Times New Roman" panose="02020603050405020304" pitchFamily="18" charset="0"/>
              </a:rPr>
              <a:t>Long-Term Effects Need to Be Identified for Potential Benefits</a:t>
            </a:r>
          </a:p>
          <a:p>
            <a:pPr lvl="1"/>
            <a:r>
              <a:rPr lang="en-US" dirty="0">
                <a:latin typeface="+mj-lt"/>
                <a:cs typeface="Times New Roman" panose="02020603050405020304" pitchFamily="18" charset="0"/>
              </a:rPr>
              <a:t>Possibly Aid in The Delay of Disease Progression</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D53D222-999F-314D-BAB6-F18B164C8626}"/>
              </a:ext>
            </a:extLst>
          </p:cNvPr>
          <p:cNvSpPr>
            <a:spLocks noGrp="1"/>
          </p:cNvSpPr>
          <p:nvPr>
            <p:ph type="sldNum" sz="quarter" idx="12"/>
          </p:nvPr>
        </p:nvSpPr>
        <p:spPr/>
        <p:txBody>
          <a:bodyPr/>
          <a:lstStyle/>
          <a:p>
            <a:fld id="{D57F1E4F-1CFF-5643-939E-217C01CDF565}" type="slidenum">
              <a:rPr lang="en-US" smtClean="0"/>
              <a:pPr/>
              <a:t>43</a:t>
            </a:fld>
            <a:endParaRPr lang="en-US" dirty="0"/>
          </a:p>
        </p:txBody>
      </p:sp>
    </p:spTree>
    <p:extLst>
      <p:ext uri="{BB962C8B-B14F-4D97-AF65-F5344CB8AC3E}">
        <p14:creationId xmlns:p14="http://schemas.microsoft.com/office/powerpoint/2010/main" val="18474950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0F38C-BB5B-3148-B1CC-063B21F0BD36}"/>
              </a:ext>
            </a:extLst>
          </p:cNvPr>
          <p:cNvSpPr>
            <a:spLocks noGrp="1"/>
          </p:cNvSpPr>
          <p:nvPr>
            <p:ph type="title"/>
          </p:nvPr>
        </p:nvSpPr>
        <p:spPr/>
        <p:txBody>
          <a:bodyPr/>
          <a:lstStyle/>
          <a:p>
            <a:r>
              <a:rPr lang="en-US" dirty="0">
                <a:cs typeface="Times New Roman" panose="02020603050405020304" pitchFamily="18" charset="0"/>
              </a:rPr>
              <a:t>Future Studies</a:t>
            </a:r>
          </a:p>
        </p:txBody>
      </p:sp>
      <p:sp>
        <p:nvSpPr>
          <p:cNvPr id="3" name="Content Placeholder 2">
            <a:extLst>
              <a:ext uri="{FF2B5EF4-FFF2-40B4-BE49-F238E27FC236}">
                <a16:creationId xmlns:a16="http://schemas.microsoft.com/office/drawing/2014/main" id="{9B263051-D5B4-AA47-8279-7C51D1FDE79F}"/>
              </a:ext>
            </a:extLst>
          </p:cNvPr>
          <p:cNvSpPr>
            <a:spLocks noGrp="1"/>
          </p:cNvSpPr>
          <p:nvPr>
            <p:ph sz="half" idx="1"/>
          </p:nvPr>
        </p:nvSpPr>
        <p:spPr>
          <a:xfrm>
            <a:off x="1371600" y="1905000"/>
            <a:ext cx="6731626" cy="3777622"/>
          </a:xfrm>
        </p:spPr>
        <p:txBody>
          <a:bodyPr/>
          <a:lstStyle/>
          <a:p>
            <a:r>
              <a:rPr lang="en-US" dirty="0">
                <a:latin typeface="+mj-lt"/>
                <a:cs typeface="Times New Roman" panose="02020603050405020304" pitchFamily="18" charset="0"/>
              </a:rPr>
              <a:t>Long-Term Study</a:t>
            </a:r>
          </a:p>
          <a:p>
            <a:pPr lvl="1"/>
            <a:r>
              <a:rPr lang="en-US" dirty="0">
                <a:latin typeface="+mj-lt"/>
                <a:cs typeface="Times New Roman" panose="02020603050405020304" pitchFamily="18" charset="0"/>
              </a:rPr>
              <a:t>6 Months</a:t>
            </a:r>
          </a:p>
          <a:p>
            <a:pPr lvl="1"/>
            <a:r>
              <a:rPr lang="en-US" dirty="0">
                <a:latin typeface="+mj-lt"/>
                <a:cs typeface="Times New Roman" panose="02020603050405020304" pitchFamily="18" charset="0"/>
              </a:rPr>
              <a:t>Use Orthosis Daily</a:t>
            </a:r>
          </a:p>
          <a:p>
            <a:pPr lvl="1"/>
            <a:r>
              <a:rPr lang="en-US" dirty="0">
                <a:latin typeface="+mj-lt"/>
                <a:cs typeface="Times New Roman" panose="02020603050405020304" pitchFamily="18" charset="0"/>
              </a:rPr>
              <a:t>Multiple Data Collections</a:t>
            </a:r>
          </a:p>
          <a:p>
            <a:r>
              <a:rPr lang="en-US" dirty="0">
                <a:latin typeface="+mj-lt"/>
                <a:cs typeface="Times New Roman" panose="02020603050405020304" pitchFamily="18" charset="0"/>
              </a:rPr>
              <a:t>Combine Orthoses with Pharmaceutical Interventions</a:t>
            </a:r>
          </a:p>
          <a:p>
            <a:r>
              <a:rPr lang="en-US" dirty="0">
                <a:latin typeface="+mj-lt"/>
                <a:cs typeface="Times New Roman" panose="02020603050405020304" pitchFamily="18" charset="0"/>
              </a:rPr>
              <a:t>Psychological Aspect of Orthoses</a:t>
            </a:r>
          </a:p>
        </p:txBody>
      </p:sp>
      <p:sp>
        <p:nvSpPr>
          <p:cNvPr id="4" name="Slide Number Placeholder 3">
            <a:extLst>
              <a:ext uri="{FF2B5EF4-FFF2-40B4-BE49-F238E27FC236}">
                <a16:creationId xmlns:a16="http://schemas.microsoft.com/office/drawing/2014/main" id="{B05DB2A1-4537-684F-AEF3-4B6A736B60C8}"/>
              </a:ext>
            </a:extLst>
          </p:cNvPr>
          <p:cNvSpPr>
            <a:spLocks noGrp="1"/>
          </p:cNvSpPr>
          <p:nvPr>
            <p:ph type="sldNum" sz="quarter" idx="12"/>
          </p:nvPr>
        </p:nvSpPr>
        <p:spPr/>
        <p:txBody>
          <a:bodyPr/>
          <a:lstStyle/>
          <a:p>
            <a:fld id="{D57F1E4F-1CFF-5643-939E-217C01CDF565}" type="slidenum">
              <a:rPr lang="en-US" smtClean="0"/>
              <a:pPr/>
              <a:t>44</a:t>
            </a:fld>
            <a:endParaRPr lang="en-US" dirty="0"/>
          </a:p>
        </p:txBody>
      </p:sp>
    </p:spTree>
    <p:extLst>
      <p:ext uri="{BB962C8B-B14F-4D97-AF65-F5344CB8AC3E}">
        <p14:creationId xmlns:p14="http://schemas.microsoft.com/office/powerpoint/2010/main" val="3236788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F8526-C470-B94F-BBC8-DE5B5F89B14A}"/>
              </a:ext>
            </a:extLst>
          </p:cNvPr>
          <p:cNvSpPr>
            <a:spLocks noGrp="1"/>
          </p:cNvSpPr>
          <p:nvPr>
            <p:ph type="title"/>
          </p:nvPr>
        </p:nvSpPr>
        <p:spPr/>
        <p:txBody>
          <a:bodyPr/>
          <a:lstStyle/>
          <a:p>
            <a:r>
              <a:rPr lang="en-US" dirty="0" smtClean="0">
                <a:cs typeface="Times New Roman" panose="02020603050405020304" pitchFamily="18" charset="0"/>
              </a:rPr>
              <a:t>Contact</a:t>
            </a:r>
            <a:endParaRPr lang="en-US"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71E85DBC-19BF-324A-BFC4-54FE24EBBB5D}"/>
              </a:ext>
            </a:extLst>
          </p:cNvPr>
          <p:cNvSpPr>
            <a:spLocks noGrp="1"/>
          </p:cNvSpPr>
          <p:nvPr>
            <p:ph idx="1"/>
          </p:nvPr>
        </p:nvSpPr>
        <p:spPr/>
        <p:txBody>
          <a:bodyPr>
            <a:normAutofit lnSpcReduction="10000"/>
          </a:bodyPr>
          <a:lstStyle/>
          <a:p>
            <a:pPr marL="0" indent="0">
              <a:buNone/>
            </a:pPr>
            <a:r>
              <a:rPr lang="en-US" dirty="0" smtClean="0">
                <a:latin typeface="+mj-lt"/>
                <a:cs typeface="Times New Roman" panose="02020603050405020304" pitchFamily="18" charset="0"/>
              </a:rPr>
              <a:t>Brittany Mott</a:t>
            </a:r>
          </a:p>
          <a:p>
            <a:pPr marL="0" indent="0">
              <a:buNone/>
            </a:pPr>
            <a:r>
              <a:rPr lang="en-US" dirty="0" smtClean="0">
                <a:latin typeface="+mj-lt"/>
                <a:cs typeface="Times New Roman" panose="02020603050405020304" pitchFamily="18" charset="0"/>
              </a:rPr>
              <a:t>S&amp;MA Technical Integration Branch | SA-E3</a:t>
            </a:r>
          </a:p>
          <a:p>
            <a:pPr marL="0" indent="0">
              <a:buNone/>
            </a:pPr>
            <a:r>
              <a:rPr lang="en-US" dirty="0" smtClean="0">
                <a:latin typeface="+mj-lt"/>
                <a:cs typeface="Times New Roman" panose="02020603050405020304" pitchFamily="18" charset="0"/>
              </a:rPr>
              <a:t>Kennedy Space Center</a:t>
            </a:r>
          </a:p>
          <a:p>
            <a:pPr marL="0" indent="0">
              <a:buNone/>
            </a:pPr>
            <a:r>
              <a:rPr lang="en-US" dirty="0" smtClean="0">
                <a:latin typeface="+mj-lt"/>
                <a:cs typeface="Times New Roman" panose="02020603050405020304" pitchFamily="18" charset="0"/>
                <a:hlinkClick r:id="rId2"/>
              </a:rPr>
              <a:t>brittany.e.mott@nasa.gov</a:t>
            </a:r>
            <a:r>
              <a:rPr lang="en-US" dirty="0" smtClean="0">
                <a:latin typeface="+mj-lt"/>
                <a:cs typeface="Times New Roman" panose="02020603050405020304" pitchFamily="18" charset="0"/>
              </a:rPr>
              <a:t> </a:t>
            </a:r>
          </a:p>
          <a:p>
            <a:pPr marL="0" indent="0">
              <a:buNone/>
            </a:pPr>
            <a:endParaRPr lang="en-US" dirty="0">
              <a:latin typeface="+mj-lt"/>
              <a:cs typeface="Times New Roman" panose="02020603050405020304" pitchFamily="18" charset="0"/>
            </a:endParaRPr>
          </a:p>
          <a:p>
            <a:pPr marL="0" indent="0">
              <a:buNone/>
            </a:pPr>
            <a:r>
              <a:rPr lang="en-US" dirty="0" smtClean="0">
                <a:latin typeface="+mj-lt"/>
                <a:cs typeface="Times New Roman" panose="02020603050405020304" pitchFamily="18" charset="0"/>
              </a:rPr>
              <a:t>For More Information:</a:t>
            </a:r>
          </a:p>
          <a:p>
            <a:pPr marL="0" indent="0">
              <a:buNone/>
            </a:pPr>
            <a:r>
              <a:rPr lang="en-US" dirty="0" smtClean="0">
                <a:latin typeface="+mj-lt"/>
                <a:cs typeface="Times New Roman" panose="02020603050405020304" pitchFamily="18" charset="0"/>
              </a:rPr>
              <a:t>Mott, Brittany E., “Comparison of Thermal Glove Wrist-Hand Orthoses in Their Effectiveness on Rheumatoid Arthritis” (2018). </a:t>
            </a:r>
            <a:r>
              <a:rPr lang="en-US" i="1" dirty="0" smtClean="0">
                <a:latin typeface="+mj-lt"/>
                <a:cs typeface="Times New Roman" panose="02020603050405020304" pitchFamily="18" charset="0"/>
              </a:rPr>
              <a:t>Graduate Theses and Dissertations. </a:t>
            </a:r>
            <a:r>
              <a:rPr lang="en-US" dirty="0" smtClean="0">
                <a:latin typeface="+mj-lt"/>
                <a:cs typeface="Times New Roman" panose="02020603050405020304" pitchFamily="18" charset="0"/>
                <a:hlinkClick r:id="rId3"/>
              </a:rPr>
              <a:t>https://scholarcommons.usf.edy/etd/7199</a:t>
            </a:r>
            <a:endParaRPr lang="en-US" dirty="0" smtClean="0">
              <a:latin typeface="+mj-lt"/>
              <a:cs typeface="Times New Roman" panose="02020603050405020304" pitchFamily="18" charset="0"/>
            </a:endParaRPr>
          </a:p>
          <a:p>
            <a:pPr marL="0" indent="0">
              <a:buNone/>
            </a:pPr>
            <a:endParaRPr lang="en-US" dirty="0">
              <a:latin typeface="+mj-lt"/>
              <a:cs typeface="Times New Roman" panose="02020603050405020304" pitchFamily="18" charset="0"/>
            </a:endParaRPr>
          </a:p>
        </p:txBody>
      </p:sp>
      <p:sp>
        <p:nvSpPr>
          <p:cNvPr id="4" name="Slide Number Placeholder 3">
            <a:extLst>
              <a:ext uri="{FF2B5EF4-FFF2-40B4-BE49-F238E27FC236}">
                <a16:creationId xmlns:a16="http://schemas.microsoft.com/office/drawing/2014/main" id="{4696F95C-16F2-A140-B51D-F7864FF968FC}"/>
              </a:ext>
            </a:extLst>
          </p:cNvPr>
          <p:cNvSpPr>
            <a:spLocks noGrp="1"/>
          </p:cNvSpPr>
          <p:nvPr>
            <p:ph type="sldNum" sz="quarter" idx="12"/>
          </p:nvPr>
        </p:nvSpPr>
        <p:spPr/>
        <p:txBody>
          <a:bodyPr/>
          <a:lstStyle/>
          <a:p>
            <a:fld id="{D57F1E4F-1CFF-5643-939E-217C01CDF565}" type="slidenum">
              <a:rPr lang="en-US" smtClean="0"/>
              <a:pPr/>
              <a:t>45</a:t>
            </a:fld>
            <a:endParaRPr lang="en-US" dirty="0"/>
          </a:p>
        </p:txBody>
      </p:sp>
    </p:spTree>
    <p:extLst>
      <p:ext uri="{BB962C8B-B14F-4D97-AF65-F5344CB8AC3E}">
        <p14:creationId xmlns:p14="http://schemas.microsoft.com/office/powerpoint/2010/main" val="2365337841"/>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TM10001105[[fn=Crop]]</Template>
  <TotalTime>102</TotalTime>
  <Words>1955</Words>
  <Application>Microsoft Office PowerPoint</Application>
  <PresentationFormat>Widescreen</PresentationFormat>
  <Paragraphs>479</Paragraphs>
  <Slides>45</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Calibri</vt:lpstr>
      <vt:lpstr>Cambria Math</vt:lpstr>
      <vt:lpstr>Franklin Gothic Book</vt:lpstr>
      <vt:lpstr>Times New Roman</vt:lpstr>
      <vt:lpstr>Wingdings</vt:lpstr>
      <vt:lpstr>Wingdings 3</vt:lpstr>
      <vt:lpstr>Crop</vt:lpstr>
      <vt:lpstr>Comparison of Thermal Glove Wrist-Hand Orthoses in Their Effectiveness on Rheumatoid Arthritis: A Pilot Study</vt:lpstr>
      <vt:lpstr>Rheumatoid Arthritis (RA)</vt:lpstr>
      <vt:lpstr>Rheumatoid Arthritis Cont.</vt:lpstr>
      <vt:lpstr>RA: Causes &amp; Symptoms</vt:lpstr>
      <vt:lpstr>RA: Importance of ROM and ADL</vt:lpstr>
      <vt:lpstr>RA: Traditional Interventions</vt:lpstr>
      <vt:lpstr>RA: Static &amp; Dynamic Orthoses</vt:lpstr>
      <vt:lpstr>RA: Powered Orthoses &amp; Thermal Therapy Gloves</vt:lpstr>
      <vt:lpstr>Purpose of This Study – Hypothesis </vt:lpstr>
      <vt:lpstr>Specific Aims</vt:lpstr>
      <vt:lpstr>Methodology</vt:lpstr>
      <vt:lpstr>Personal History Survey</vt:lpstr>
      <vt:lpstr>Arthritis Hand Function Test (AHFT)</vt:lpstr>
      <vt:lpstr>Range of Motion (ROM) Tasks</vt:lpstr>
      <vt:lpstr>Rheumatoid Arthritis Pain Scale (RAPS)</vt:lpstr>
      <vt:lpstr>Additional Outcome Measures</vt:lpstr>
      <vt:lpstr>Kinematic Motion Capture and Analysis</vt:lpstr>
      <vt:lpstr>Kinematic Motion Capture and Analysis Cont.</vt:lpstr>
      <vt:lpstr>Kinematic Motion Capture and Analysis Cont.</vt:lpstr>
      <vt:lpstr>Kinematic Motion Capture and Analysis Cont.</vt:lpstr>
      <vt:lpstr>Orthoses Tested </vt:lpstr>
      <vt:lpstr>Procedure</vt:lpstr>
      <vt:lpstr>Results – Personal History Survey: HAQ</vt:lpstr>
      <vt:lpstr>Results – Personal History Survey: PCS</vt:lpstr>
      <vt:lpstr>Results – AHFT Grip Strength &amp; 2-Point Pinch Strength</vt:lpstr>
      <vt:lpstr>Results – AHFT 3-Point Pinch Strength &amp; Pegboard Dexterity</vt:lpstr>
      <vt:lpstr>Results – AHFT Shoe Lacing &amp; Button Board</vt:lpstr>
      <vt:lpstr>Results – AHFT Safety Pin Fastening &amp; Cutting Putty</vt:lpstr>
      <vt:lpstr>Results – AHFT Picking Up Coins &amp; Lifting Cans</vt:lpstr>
      <vt:lpstr>Results – AHFT Pouring Water</vt:lpstr>
      <vt:lpstr>Results – ROM Finger Metacarpophalangeal Flexion and Extension</vt:lpstr>
      <vt:lpstr>Results – ROM Finger Proximal Interphalangeal Flexion and Extension</vt:lpstr>
      <vt:lpstr>Results – ROM Thumb Carpometacarpal Abduction and Adduction</vt:lpstr>
      <vt:lpstr>Results – ROM Thumb Metacarpophalangeal Flexion and Extension</vt:lpstr>
      <vt:lpstr>Results – RAPS</vt:lpstr>
      <vt:lpstr>Results – Palm Temperature Variation</vt:lpstr>
      <vt:lpstr>Results – Blood Oxygen Level (AHFT)</vt:lpstr>
      <vt:lpstr>Observations</vt:lpstr>
      <vt:lpstr>Discussion</vt:lpstr>
      <vt:lpstr>Discussion Cont.</vt:lpstr>
      <vt:lpstr>Conclusion – Specific Aims</vt:lpstr>
      <vt:lpstr>Conclusion – General Statement</vt:lpstr>
      <vt:lpstr>Clinical Context &amp; Application</vt:lpstr>
      <vt:lpstr>Future Studies</vt:lpstr>
      <vt:lpstr>Contact</vt:lpstr>
    </vt:vector>
  </TitlesOfParts>
  <Company>HPES ACES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Comparison of Thermal Glove Wrist-Hand Orthoses in Their Effectiveness on Rheumatoid Arthritis</dc:title>
  <dc:creator>Mott, Brittany E. (KSC-SAE30)</dc:creator>
  <cp:lastModifiedBy>Hoffpauir, Daniel L. (LARC-C102)[LAMPS 2]</cp:lastModifiedBy>
  <cp:revision>24</cp:revision>
  <dcterms:created xsi:type="dcterms:W3CDTF">2019-07-05T14:56:33Z</dcterms:created>
  <dcterms:modified xsi:type="dcterms:W3CDTF">2019-07-09T14:53:04Z</dcterms:modified>
</cp:coreProperties>
</file>