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Lst>
  <p:notesMasterIdLst>
    <p:notesMasterId r:id="rId43"/>
  </p:notesMasterIdLst>
  <p:sldIdLst>
    <p:sldId id="400" r:id="rId5"/>
    <p:sldId id="427" r:id="rId6"/>
    <p:sldId id="481" r:id="rId7"/>
    <p:sldId id="482" r:id="rId8"/>
    <p:sldId id="462" r:id="rId9"/>
    <p:sldId id="445" r:id="rId10"/>
    <p:sldId id="488" r:id="rId11"/>
    <p:sldId id="446" r:id="rId12"/>
    <p:sldId id="492" r:id="rId13"/>
    <p:sldId id="493" r:id="rId14"/>
    <p:sldId id="479" r:id="rId15"/>
    <p:sldId id="428" r:id="rId16"/>
    <p:sldId id="497" r:id="rId17"/>
    <p:sldId id="425" r:id="rId18"/>
    <p:sldId id="496" r:id="rId19"/>
    <p:sldId id="426" r:id="rId20"/>
    <p:sldId id="498" r:id="rId21"/>
    <p:sldId id="439" r:id="rId22"/>
    <p:sldId id="460" r:id="rId23"/>
    <p:sldId id="435" r:id="rId24"/>
    <p:sldId id="436" r:id="rId25"/>
    <p:sldId id="472" r:id="rId26"/>
    <p:sldId id="461" r:id="rId27"/>
    <p:sldId id="434" r:id="rId28"/>
    <p:sldId id="416" r:id="rId29"/>
    <p:sldId id="483" r:id="rId30"/>
    <p:sldId id="468" r:id="rId31"/>
    <p:sldId id="469" r:id="rId32"/>
    <p:sldId id="478" r:id="rId33"/>
    <p:sldId id="500" r:id="rId34"/>
    <p:sldId id="470" r:id="rId35"/>
    <p:sldId id="471" r:id="rId36"/>
    <p:sldId id="477" r:id="rId37"/>
    <p:sldId id="484" r:id="rId38"/>
    <p:sldId id="494" r:id="rId39"/>
    <p:sldId id="495" r:id="rId40"/>
    <p:sldId id="491" r:id="rId41"/>
    <p:sldId id="499" r:id="rId4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lazer, Stuart D." initials="GSD" lastIdx="18" clrIdx="0">
    <p:extLst>
      <p:ext uri="{19B8F6BF-5375-455C-9EA6-DF929625EA0E}">
        <p15:presenceInfo xmlns:p15="http://schemas.microsoft.com/office/powerpoint/2012/main" userId="S-1-5-21-2091985909-913012853-1888036836-949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B3D91"/>
    <a:srgbClr val="D9D9D9"/>
    <a:srgbClr val="1A2EBB"/>
    <a:srgbClr val="1B2EBB"/>
    <a:srgbClr val="0C41B3"/>
    <a:srgbClr val="FFFFFF"/>
    <a:srgbClr val="FF00FF"/>
    <a:srgbClr val="58DA80"/>
    <a:srgbClr val="2AC0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2017" autoAdjust="0"/>
    <p:restoredTop sz="78356" autoAdjust="0"/>
  </p:normalViewPr>
  <p:slideViewPr>
    <p:cSldViewPr>
      <p:cViewPr varScale="1">
        <p:scale>
          <a:sx n="86" d="100"/>
          <a:sy n="86" d="100"/>
        </p:scale>
        <p:origin x="1878"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166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B2E5E3D7-2D54-44C6-AD14-A461E1A1C13F}" type="datetimeFigureOut">
              <a:rPr lang="en-US" smtClean="0"/>
              <a:pPr/>
              <a:t>1/13/2020</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17F05AD9-C959-4725-9109-69354E152398}" type="slidenum">
              <a:rPr lang="en-US" smtClean="0"/>
              <a:pPr/>
              <a:t>‹#›</a:t>
            </a:fld>
            <a:endParaRPr lang="en-US"/>
          </a:p>
        </p:txBody>
      </p:sp>
    </p:spTree>
    <p:extLst>
      <p:ext uri="{BB962C8B-B14F-4D97-AF65-F5344CB8AC3E}">
        <p14:creationId xmlns:p14="http://schemas.microsoft.com/office/powerpoint/2010/main" val="3483145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r>
              <a:rPr lang="en-US" baseline="0" dirty="0" smtClean="0"/>
              <a:t> to the second lecture of the James Webb Space Telescope Optical Telescope Element and Integrated Science Instrument Module Cryogenic Vacuum Test lecture series. In this lecture, we will talk about thermal analysis.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a:t>
            </a:fld>
            <a:endParaRPr lang="en-US"/>
          </a:p>
        </p:txBody>
      </p:sp>
    </p:spTree>
    <p:extLst>
      <p:ext uri="{BB962C8B-B14F-4D97-AF65-F5344CB8AC3E}">
        <p14:creationId xmlns:p14="http://schemas.microsoft.com/office/powerpoint/2010/main" val="27371465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In Part I, we went over the JWST system architecture and the OTIS CV Test setup. In Part II, we will provide an overview of the OTIS CV test thermal model development. A description of some of the driving limits and constraints will be provided, as well as how these influenced our test planning and eventual execution. One significant aspect of our pre-test planning is the method by which we optimized the OTIS CV test cooldown and warmup profiles using the thermal model by incorporating a feedback loop for driving helium shroud temperature.  We will spend some time introducing the logic for this feedback loop, which traded test time versus model safety to determine the most efficient way to cool and warm the payload. Finally, we will take a look at how our pre-test predictions compared with our actual performance in the OTIS CV test.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a:t>
            </a:fld>
            <a:endParaRPr lang="en-US"/>
          </a:p>
        </p:txBody>
      </p:sp>
    </p:spTree>
    <p:extLst>
      <p:ext uri="{BB962C8B-B14F-4D97-AF65-F5344CB8AC3E}">
        <p14:creationId xmlns:p14="http://schemas.microsoft.com/office/powerpoint/2010/main" val="3948040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Before we begin talking</a:t>
            </a:r>
            <a:r>
              <a:rPr lang="en-US" baseline="0" dirty="0" smtClean="0"/>
              <a:t> about the modeling effort, let’s do a quick recap of the components in the OTIS CV test, since many of the following slides will use the acronyms for these components. We’ll start from the outside and work our way in starting with the figure on the left, which uses the V-coordinate system on the lower left-hand side. At the outer boundaries of the model is the NASA Johnson Space Center (or JSC) Chamber A pressure vessel, and cocooned within is the liquid nitrogen shroud and then the helium shroud. Within the helium shroud, near the ceiling, we have the optical test equipment, including the Center of Curvature Optical Assembly or </a:t>
            </a:r>
            <a:r>
              <a:rPr lang="en-US" baseline="0" dirty="0" err="1" smtClean="0"/>
              <a:t>CoCOA</a:t>
            </a:r>
            <a:r>
              <a:rPr lang="en-US" baseline="0" dirty="0" smtClean="0"/>
              <a:t> and the Auto-Collimating Flat mirrors or ACFs. The OTIS payload is sitting inside the </a:t>
            </a:r>
            <a:r>
              <a:rPr lang="en-US" baseline="0" dirty="0" err="1" smtClean="0"/>
              <a:t>Hardpoint</a:t>
            </a:r>
            <a:r>
              <a:rPr lang="en-US" baseline="0" dirty="0" smtClean="0"/>
              <a:t> and Offload Support structure or HOSS, which is suspended from the ceiling via a series of six telescoping rods. The Aft Optics Subsystem Source Plate Assembly or ASPA hardware rests on top of the OTIS payload aperture and generates signals for optical testing. To set the environment around OTIS, we have on the plus and minus V3 sides the Spacecraft Vehicle Thermal Simulator or SVTS, the Ground Support Equipment or GSE </a:t>
            </a:r>
            <a:r>
              <a:rPr lang="en-US" baseline="0" dirty="0" err="1" smtClean="0"/>
              <a:t>cryocooler</a:t>
            </a:r>
            <a:r>
              <a:rPr lang="en-US" baseline="0" dirty="0" smtClean="0"/>
              <a:t> chase, a series of Deep-Space Environmental Radiators or DSERs for the Integrated Science Instrument Module or ISIM, and one specialized DSER for the ISIM Electronics Compartment, or IEC. Moving to the figure on the right, this is a </a:t>
            </a:r>
            <a:r>
              <a:rPr lang="en-US" baseline="0" dirty="0" err="1" smtClean="0"/>
              <a:t>closeup</a:t>
            </a:r>
            <a:r>
              <a:rPr lang="en-US" baseline="0" dirty="0" smtClean="0"/>
              <a:t> of the OTIS payload and uses the V-coordinate system at the top center location on the slide. In this figure, the optical path goes from the Primary Mirrors or PMs to the secondary mirror or SM, and onto the inside of the Aft Optics Subsystem or AOS where it bounces off of the tertiary mirror or TM and the fine steering mirror or FSM before going to the science instruments. The Primary Mirror Segment Assemblies or PMSAs are a way to describe the total assembly of the primary mirror and its corresponding actuation mechanisms and mounting structure, and the Secondary Mirror Assembly or SMA is the equivalent for the SM. The ISIM, as mentioned earlier, describes the assembled configuration of all of the science instruments inside their composite ISIM structure. The ISIM contains four instruments: the Near Infrared Camera or </a:t>
            </a:r>
            <a:r>
              <a:rPr lang="en-US" baseline="0" dirty="0" err="1" smtClean="0"/>
              <a:t>NIRCam</a:t>
            </a:r>
            <a:r>
              <a:rPr lang="en-US" baseline="0" dirty="0" smtClean="0"/>
              <a:t>; the Fine Guidance Sensor and Near Infrared Imager and </a:t>
            </a:r>
            <a:r>
              <a:rPr lang="en-US" baseline="0" dirty="0" err="1" smtClean="0"/>
              <a:t>Slitless</a:t>
            </a:r>
            <a:r>
              <a:rPr lang="en-US" baseline="0" dirty="0" smtClean="0"/>
              <a:t> Spectrograph or FGS/NIRISS; the Near Infrared Spectrograph or </a:t>
            </a:r>
            <a:r>
              <a:rPr lang="en-US" baseline="0" dirty="0" err="1" smtClean="0"/>
              <a:t>NIRSpec</a:t>
            </a:r>
            <a:r>
              <a:rPr lang="en-US" baseline="0" dirty="0" smtClean="0"/>
              <a:t>, which contains separate Optical Assembly or OA and Focal Plane Arrays or FPA components; and the Mid-Infrared Instrument or MIRI, which is actively cooled through the GSE </a:t>
            </a:r>
            <a:r>
              <a:rPr lang="en-US" baseline="0" dirty="0" err="1" smtClean="0"/>
              <a:t>cryocooler</a:t>
            </a:r>
            <a:r>
              <a:rPr lang="en-US" baseline="0" dirty="0" smtClean="0"/>
              <a:t>. Each of these instruments use pick-off mirrors, or POMs, to capture the incoming light from the FSM. Supporting the ISIM is the Primary Mirror Backplane Support Structure or PMBSS, which contains two components: the backplane or BP to support the primary mirrors, and the backplane support fixture or BSF to support the instruments, radiators, and electronics boxes. The Secondary Mirror Support Structure or SMSS rises from the PMBSS in the +V1 direction to support the SMA. On the –V3 side, the deployable tower assembly or DTA connects OTIS to the spacecraft, the IEC hangs off the –V1 end of the BSF, and the harness radiator cools harnesses emanating fro the IEC into ISIM. The Thermal Management System or TMS shields the cold instruments from stray light from the spacecraft.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a:t>
            </a:fld>
            <a:endParaRPr lang="en-US"/>
          </a:p>
        </p:txBody>
      </p:sp>
    </p:spTree>
    <p:extLst>
      <p:ext uri="{BB962C8B-B14F-4D97-AF65-F5344CB8AC3E}">
        <p14:creationId xmlns:p14="http://schemas.microsoft.com/office/powerpoint/2010/main" val="2039796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a:t>
            </a:r>
            <a:r>
              <a:rPr lang="en-US" baseline="0" dirty="0" smtClean="0"/>
              <a:t> are some other acronyms that will be commonly referred to in this lecture. GSE is ground support equipment, which describes non-flight articles developed in support of this test. K describes the unit Kelvin, while L&amp;Cs are limits and constraints. LN2 refers to liquid nitrogen, and N2 refers primarily to gaseous nitrogen. Delta capital T either spelled out or using the Greek symbol describes temperature difference between two components, especially as it pertains to limits and constraints. Conversely, delta lowercase t refers to the change in time over a model </a:t>
            </a:r>
            <a:r>
              <a:rPr lang="en-US" baseline="0" dirty="0" err="1" smtClean="0"/>
              <a:t>timestep</a:t>
            </a:r>
            <a:r>
              <a:rPr lang="en-US" baseline="0" dirty="0" smtClean="0"/>
              <a:t>. </a:t>
            </a:r>
          </a:p>
          <a:p>
            <a:endParaRPr lang="en-US" baseline="0" dirty="0" smtClean="0"/>
          </a:p>
          <a:p>
            <a:r>
              <a:rPr lang="en-US" baseline="0" dirty="0" smtClean="0"/>
              <a:t>In this talk, there will also be a few shorthand ways to refer to certain items important to our test campaign. The term gradient is used interchangeably on James Webb with the magnitude of temperature difference, especially over a large structure such as the PMBSS or on either side of an interface, rather than in the physical context of temperature change per length. You’ll hear the term “harness”, which refers to any bundle of electrical wires used in the test. The model discussed here specifically refers to the system-level OTIS CV test thermal model unless otherwise indicated. Payload or OTIS refers to the flight OTIS unit under test, as it exists in its system-level assembly inside the test chamber. This is different from the term “OTIS CV test”, which refers to the combination of payload and test setup. “Shroud” specifically refers to the helium shroud unless otherwise indicated. A more complete list of acronyms can be found on the few slides of this lecture.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4</a:t>
            </a:fld>
            <a:endParaRPr lang="en-US"/>
          </a:p>
        </p:txBody>
      </p:sp>
    </p:spTree>
    <p:extLst>
      <p:ext uri="{BB962C8B-B14F-4D97-AF65-F5344CB8AC3E}">
        <p14:creationId xmlns:p14="http://schemas.microsoft.com/office/powerpoint/2010/main" val="1695883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a:t>
            </a:r>
            <a:r>
              <a:rPr lang="en-US" baseline="0" dirty="0" smtClean="0"/>
              <a:t> that we’re once again familiar with some of the major OTIS components and the commonly-used acronyms, let’s talk about the development of the OTIS CV Test Thermal Model. Model development </a:t>
            </a:r>
            <a:r>
              <a:rPr lang="en-US" dirty="0" smtClean="0"/>
              <a:t>was a multi-year</a:t>
            </a:r>
            <a:r>
              <a:rPr lang="en-US" baseline="0" dirty="0" smtClean="0"/>
              <a:t> process that </a:t>
            </a:r>
            <a:r>
              <a:rPr lang="en-US" dirty="0" smtClean="0"/>
              <a:t>began</a:t>
            </a:r>
            <a:r>
              <a:rPr lang="en-US" baseline="0" dirty="0" smtClean="0"/>
              <a:t> in 2013 and continued through the completion of the OTIS CV test in 2017. Note that this thermal model development period does not speak to the total time for OTIS CV test development, which had been ongoing since 2008. The systems-level thermal model development required coordination between five separate organizations: NASA, who was responsible for the overall coordination and execution of the OTIS CV test; the Northrop Grumman Corporation, the prime contractor for JWST who developed and integrated the flight hardware; Ball Aerospace, who designed and built the advanced optical technology and lightweight mirror system for JWST; Genesis Engineering, responsible for developing the IEC and executing thermal tests to understand the interactions between the warm spacecraft and OTIS; and the Harris Corporation, who designed, integrated, and tested the GSE including the optical metrology equipment and thermal control surfaces necessary for the OTIS CV test. The major objectives of the system-level model were to conduct analyses to correctly capture payload behavior both in temperature transitions and in the </a:t>
            </a:r>
            <a:r>
              <a:rPr lang="en-US" baseline="0" dirty="0" err="1" smtClean="0"/>
              <a:t>cryo</a:t>
            </a:r>
            <a:r>
              <a:rPr lang="en-US" baseline="0" dirty="0" smtClean="0"/>
              <a:t>-stable phase, and to accurately predict test time. Transient model runs for cooldown and warmup were performed to establish timelines, as well as estimate the amount of time necessary to reach certain test criteria. With this model, we also wanted to understand the temperatures and heat flows for each component during the </a:t>
            </a:r>
            <a:r>
              <a:rPr lang="en-US" baseline="0" dirty="0" err="1" smtClean="0"/>
              <a:t>cryo</a:t>
            </a:r>
            <a:r>
              <a:rPr lang="en-US" baseline="0" dirty="0" smtClean="0"/>
              <a:t>-stable phase of the test, and observe payload response for safety during any off-nominal conditions. The next slide will describe some of the major subsystem-level components of the model.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5</a:t>
            </a:fld>
            <a:endParaRPr lang="en-US"/>
          </a:p>
        </p:txBody>
      </p:sp>
    </p:spTree>
    <p:extLst>
      <p:ext uri="{BB962C8B-B14F-4D97-AF65-F5344CB8AC3E}">
        <p14:creationId xmlns:p14="http://schemas.microsoft.com/office/powerpoint/2010/main" val="3700352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OTIS CV Test thermal</a:t>
            </a:r>
            <a:r>
              <a:rPr lang="en-US" dirty="0" smtClean="0"/>
              <a:t> model </a:t>
            </a:r>
            <a:r>
              <a:rPr lang="en-US" baseline="0" dirty="0" smtClean="0"/>
              <a:t>was developed in SINDA/FLUINT as the integration of four separate subsystem-level deliveries. The Chamber A Facilities Team at NASA JSC provided the chamber, helium shroud, and LN2 shroud dimensions, which were each represented in the model by simple boundary surfaces with these dimensions. Harris Corporation generated a reduced GSE model which provided ample resolution for all of the radiative and conductive boundaries which interfaced the detailed OTIS payload. In the interest of understanding the performance of their GSE components and how best to control them with the OTIS cooldown and warmup plans, Harris also developed a separate systems model which emphasized detail on the GSE systems but carried a reduced OTIS payload, in effect the opposite of this OTIS CV Test thermal model. Discussion of the detailed GSE and reduced payload systems model is beyond the scope of the current talk. Switching focus to the flight payload side, the OTIS model was delivered by the Northrop Grumman Corporation as a partitioned subsection of their full flight JWST model. The flight model was primarily used for steady-state predictions on-orbit, so it had simplified representations for certain components which had little impact on accuracy in steady-state. For the OTIS CV test, however, we wanted to capture the transient behavior of sensitive components in more detail for limit and constraint tracking during temperature transitions. Since Ball Aerospace developed the optical systems of James Webb, for the OTIS CV test thermal model, we replaced the Northrop SMA with a more detailed representation from Ball Aerospace, and four of the 18 primary mirror assemblies were replaced by detailed PMSA models in locations where we predicted to have the largest temperature gradients. The integration of all of these sub-assemblies, plus some additional modifications which are discussed on the next slide, produced the OTIS CV test system-level thermal model. Thermal Desktop was used to perform ray tracing and obtain the radiation couplings between payload and GSE. After optimization to balance model accuracy and runtime, the final iteration of the OTIS CV Test Thermal Model had over 84,000 nodes and over 9 million radiation conductors, </a:t>
            </a:r>
            <a:r>
              <a:rPr lang="en-US" dirty="0"/>
              <a:t>and typically required more than a week of wall-clock time with optimized SINDA run parameters to simulate a cooldown profile of 35 days or warmup profile of 20 days.</a:t>
            </a:r>
          </a:p>
        </p:txBody>
      </p:sp>
      <p:sp>
        <p:nvSpPr>
          <p:cNvPr id="4" name="Slide Number Placeholder 3"/>
          <p:cNvSpPr>
            <a:spLocks noGrp="1"/>
          </p:cNvSpPr>
          <p:nvPr>
            <p:ph type="sldNum" sz="quarter" idx="10"/>
          </p:nvPr>
        </p:nvSpPr>
        <p:spPr/>
        <p:txBody>
          <a:bodyPr/>
          <a:lstStyle/>
          <a:p>
            <a:fld id="{17F05AD9-C959-4725-9109-69354E152398}" type="slidenum">
              <a:rPr lang="en-US" smtClean="0"/>
              <a:pPr/>
              <a:t>6</a:t>
            </a:fld>
            <a:endParaRPr lang="en-US"/>
          </a:p>
        </p:txBody>
      </p:sp>
    </p:spTree>
    <p:extLst>
      <p:ext uri="{BB962C8B-B14F-4D97-AF65-F5344CB8AC3E}">
        <p14:creationId xmlns:p14="http://schemas.microsoft.com/office/powerpoint/2010/main" val="1899554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Let’s talk about some of the GSE updates for OTIS both in terms of hardware and the thermal model before focusing on the payload. Many of these GSE components were introduced in part I of the lecture. Focusing on this slide, the ACFs were determined to be the schedule driver for cooldown and warmup not just for GSE components, but for the entire test. For the original ACF design, the sheer thermal mass of the mirrors meant that cooldown to its operational temperatures and stability requirements would exceed 90 days, almost 60 more than the slowest payload component, vastly exceeding </a:t>
            </a:r>
            <a:r>
              <a:rPr lang="en-US" dirty="0" smtClean="0"/>
              <a:t>the </a:t>
            </a:r>
            <a:r>
              <a:rPr lang="en-US" dirty="0"/>
              <a:t>budgeted time and cost for the test. Therefore, “augmentation” hardware in the form of helium lines and cold plates were added to the ACFs, and extensive thermal analysis was performed by the Harris team to ensure that their augmented design would achieve cooldown and warmup faster than the slowest payload component. This design further underwent thermal vacuum testing in both a component-level at Harris and system-level at the Thermal Pathfinder Test to ensure that it met its temperature transition goals. The DTA </a:t>
            </a:r>
            <a:r>
              <a:rPr lang="en-US" dirty="0" err="1"/>
              <a:t>offloader</a:t>
            </a:r>
            <a:r>
              <a:rPr lang="en-US" dirty="0"/>
              <a:t>, a GSE structure meant to support the payload deployment tower assembly in 1g, was both mechanically and thermally modified for the OTIS test. Mechanically, its legs were notched to provide clearance for the electrical harnesses running up the flight DTA; thermally, copper straps were added to improve thermal conduction and ensure that this structure would not exceed its gradient requirements in cooldown.  On the SVTS, there were multiple thermal modifications to accommodate OTIS. Specific blankets closed out the OTIS DTA to the GSE spacecraft simulator, and within the SVTS a “warm box” at 264 K simulated the correct thermal environment for the harnesses, while a surrounding “cold box” at 20K prevented harness heat from becoming a stray light source. Additional blankets blocked the warm harnesses’ view to the cold payload and were designed to move dynamically with the SVTS to account for </a:t>
            </a:r>
            <a:r>
              <a:rPr lang="en-US" dirty="0" err="1"/>
              <a:t>cryo</a:t>
            </a:r>
            <a:r>
              <a:rPr lang="en-US" dirty="0"/>
              <a:t>-shrinkage. On the +V3 end, the ISIM pre-cool straps were attached at one end to the interfaces with the flight heat straps, and attached at the other end to assemblies which both had helium lines for cooling and zero-Q heaters for establishing thermal balance. These zero-Q heaters could also be used to add supplemental heat to the payload in the event of an emergency. These hardware updates were all captured in the GSE system-level model delivery, which integrated with the OTIS payload model. Included in this delivery were models of the helium lines using one-way conductors to capture realistic line gradients, and detail on the IEC DSERs to capture the effect of its warmup heaters. Also key was the model fidelity of structural components such as the HOSS and USF, which </a:t>
            </a:r>
            <a:r>
              <a:rPr lang="en-US" dirty="0" smtClean="0"/>
              <a:t>had enough</a:t>
            </a:r>
            <a:r>
              <a:rPr lang="en-US" baseline="0" dirty="0" smtClean="0"/>
              <a:t> detail to accurately predict the thermal stresses </a:t>
            </a:r>
            <a:r>
              <a:rPr lang="en-US" dirty="0" smtClean="0"/>
              <a:t>experienced </a:t>
            </a:r>
            <a:r>
              <a:rPr lang="en-US" dirty="0"/>
              <a:t>by these </a:t>
            </a:r>
            <a:r>
              <a:rPr lang="en-US" dirty="0" smtClean="0"/>
              <a:t>components</a:t>
            </a:r>
            <a:r>
              <a:rPr lang="en-US" baseline="0" dirty="0" smtClean="0"/>
              <a:t>. This ensured that they were </a:t>
            </a:r>
            <a:r>
              <a:rPr lang="en-US" dirty="0" smtClean="0"/>
              <a:t>acceptable </a:t>
            </a:r>
            <a:r>
              <a:rPr lang="en-US" dirty="0"/>
              <a:t>throughout cooldown and warmup simulations, and never drove the test schedule beyond than the payload components. Furthermore, since all of this GSE hardware was tested in Thermal Pathfinder as a dress rehearsal for OTIS, these models were correlated with Pathfinder test data to ensure accuracy. Finally, unrelated to modeling but still critical to the OTIS test effort, Harris had also developed both the Thermal Test Set or TTS system and Eclipse Graphical Generator or EGG software. TTS was the main data acquisition and control system for the GSE components, which read from the test instrumentation and processed data useful for monitoring by the thermal test operator, as well as allowed the operator to control test heaters. EGG was an additional graphical interface developed to visualize temperatures coming from the flight Eclipse system, and allowed thermal test operators to plot and visualize the thermal performance of the payload. Fusion, a program developed in-house at NASA Goddard, combined both data from TTS and Eclipse to provide a higher-level view of the hardware performance for the entire system. </a:t>
            </a:r>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7</a:t>
            </a:fld>
            <a:endParaRPr lang="en-US"/>
          </a:p>
        </p:txBody>
      </p:sp>
    </p:spTree>
    <p:extLst>
      <p:ext uri="{BB962C8B-B14F-4D97-AF65-F5344CB8AC3E}">
        <p14:creationId xmlns:p14="http://schemas.microsoft.com/office/powerpoint/2010/main" val="80996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let’s move onto the payload itself. To</a:t>
            </a:r>
            <a:r>
              <a:rPr lang="en-US" baseline="0" dirty="0" smtClean="0"/>
              <a:t> reflect the hardware configuration changes for OTIS CV testing, </a:t>
            </a:r>
            <a:r>
              <a:rPr lang="en-US" dirty="0" smtClean="0"/>
              <a:t>The</a:t>
            </a:r>
            <a:r>
              <a:rPr lang="en-US" baseline="0" dirty="0" smtClean="0"/>
              <a:t> Northrop Grumman-delivered flight OTIS model required some modifications from its system-level delivery. The secondary mirror model had a stray light shield removed since this hardware was not present in the test to give space to mount optical test targets. The coarser secondary mirror support structure flight model was replaced with a model which contained detailed representations of mechanisms so that the effect of room-temperature deployment heater tests in cryogenic temperatures could be understood before they were executed in OTIS.  On the PMBSS structure, conductors were added representing the </a:t>
            </a:r>
            <a:r>
              <a:rPr lang="en-US" baseline="0" dirty="0" err="1" smtClean="0"/>
              <a:t>hingeline</a:t>
            </a:r>
            <a:r>
              <a:rPr lang="en-US" baseline="0" dirty="0" smtClean="0"/>
              <a:t> GSE clamps to keep the mirrors deployed in 1g on the V2 sides, or “wings”.  On the –V1 end, the Fixed ISIM Radiator or FIR had its instrument heat strap interfaces hooked up to the ISIM pre-cool straps for conductive cooling. As OTIS also sits inside the GSE HOSS structure, the aft deployable ISIM radiator or ADIR could only be deployed 1 degree in this model. The IEC additionally saw various modifications to accommodate its test support structure and contamination sequestration hardware. On the –V3 end, the interfaces were resolved between payload and GSE such that the harnesses emanating from the payload were attached to the GSE SVTS, the base of the DTA was held as a boundary at the spacecraft temperature, and the MIRI </a:t>
            </a:r>
            <a:r>
              <a:rPr lang="en-US" baseline="0" dirty="0" err="1" smtClean="0"/>
              <a:t>cryocooler</a:t>
            </a:r>
            <a:r>
              <a:rPr lang="en-US" baseline="0" dirty="0" smtClean="0"/>
              <a:t> line was linked to the GSE </a:t>
            </a:r>
            <a:r>
              <a:rPr lang="en-US" baseline="0" dirty="0" err="1" smtClean="0"/>
              <a:t>cryocooler</a:t>
            </a:r>
            <a:r>
              <a:rPr lang="en-US" baseline="0" dirty="0" smtClean="0"/>
              <a:t>. Finally, all of the soft-structure stray light shields around OTIS were modified to match their test configurations.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8</a:t>
            </a:fld>
            <a:endParaRPr lang="en-US"/>
          </a:p>
        </p:txBody>
      </p:sp>
    </p:spTree>
    <p:extLst>
      <p:ext uri="{BB962C8B-B14F-4D97-AF65-F5344CB8AC3E}">
        <p14:creationId xmlns:p14="http://schemas.microsoft.com/office/powerpoint/2010/main" val="2007574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how</a:t>
            </a:r>
            <a:r>
              <a:rPr lang="en-US" baseline="0" dirty="0" smtClean="0"/>
              <a:t> did we verify that the subsystem-level models being integrated into the OTIS system-level model were correct? All of the delivered models were rigorously correlated to each of their subsystem-level thermal vacuum tests to make sure that their predicted behavior matched the as-built hardware. The AOS was correlated to its component test at Ball Aerospace, and the IEC models were matched to the test results of both the IEC engineering model test and the Core 2 Test on the interface region between the OTE, sunshield, and spacecraft elements. The ISIM models were correlated to the series of three ISIM CV tests at NASA Goddard; the thermal models for the PM and SM used test data from their individual component assembly tests at Ball Aerospace to verify their accuracy; and the BSF with backplane center section and backplane wings were tested separately at NASA Marshall’s X-Ray Cryogenic Facility, from which data was also used to derive their temperature gradient limits and constraints. On the GSE end, most GSE underwent their own individual component-level thermal vacuum testing before being tested as an integrated system in the Thermal Pathfinder test at Johnson Space Center.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9</a:t>
            </a:fld>
            <a:endParaRPr lang="en-US"/>
          </a:p>
        </p:txBody>
      </p:sp>
    </p:spTree>
    <p:extLst>
      <p:ext uri="{BB962C8B-B14F-4D97-AF65-F5344CB8AC3E}">
        <p14:creationId xmlns:p14="http://schemas.microsoft.com/office/powerpoint/2010/main" val="14695445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Even</a:t>
            </a:r>
            <a:r>
              <a:rPr lang="en-US" baseline="0" dirty="0" smtClean="0"/>
              <a:t> with the verification of the subsystem-level models, it still does not imply that the assembled system-level OTIS CV thermal model is accurate. To this end, the model was developed with stringent math model guidelines provided by Northrop Grumman to ensure that modeling best practices were being implemented at every step of the development process. All of the subsystem models were already designed to this guideline, and recurring reviews and model interchange meetings with all of the organizations contributing to the OTIS CV test were held regularly to scrutinize the model details. The document also defined conventions for the thermal model, such as coordinate systems, standards for mass and thermal dissipation, boundary conditions, model size, and node numbering.  For the payload components, modeling crosschecks were performed on the SINDA/G Northrop Grumman flight thermal model with an independent IDEAS TMG thermal model maintained by NASA Goddard to ensure that both models produced consistent results. Also, a team of analysts from different organizations working independently on the OTIS CV thermal model verified model accuracy through their tasks, whether it was coordinating the transfer of model results to parties downstream, running the OTIS model separately for off-nominal cases, or understanding how the changes in emissivity as a function of temperature impacted the thermal results. Model results were also provided to the thermal distortion, structural, and optics teams as input to their models, and inconsistencies in OTIS CV thermal model output would be questioned by the other subsystem engineers if incongruities appeared in their models. Finally, a post-test calibration effort for the OTIS CV thermal model was performed by Northrop Grumman to match model results to test data by varying parameters such as composite thermal conductance and emissivity. Many changes made to the test model were implemented in the flight model to improve its accuracy.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10</a:t>
            </a:fld>
            <a:endParaRPr lang="en-US"/>
          </a:p>
        </p:txBody>
      </p:sp>
    </p:spTree>
    <p:extLst>
      <p:ext uri="{BB962C8B-B14F-4D97-AF65-F5344CB8AC3E}">
        <p14:creationId xmlns:p14="http://schemas.microsoft.com/office/powerpoint/2010/main" val="725312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thermal understanding</a:t>
            </a:r>
            <a:r>
              <a:rPr lang="en-US" baseline="0" dirty="0" smtClean="0"/>
              <a:t> of a system is complete without examining the heat flows. </a:t>
            </a:r>
            <a:r>
              <a:rPr lang="en-US" dirty="0"/>
              <a:t>In the OTIS CV test, the primary source of heat on the OTIS payload was from the IEC, kept at 278 K to ensure the instrument electronics boxes remained within their operating temperatures. The –V3 side of the payload also saw heat from the SVTS radiating to the payload thermal management system or TMS, which isolates the cold optics and instruments. The IEC rejected most of its heat in the –V1 direction through its radiator to the IEC DSER. Any harness parasitic heat loads conducting from the IEC were further rejected via the Harness Radiator to its own DSER before they entered the cryogenic instruments. Within ISIM, the MIRI optical bench was actively cooled to 6 K via its </a:t>
            </a:r>
            <a:r>
              <a:rPr lang="en-US" dirty="0" err="1"/>
              <a:t>cryo</a:t>
            </a:r>
            <a:r>
              <a:rPr lang="en-US" dirty="0"/>
              <a:t>-line leading to the GSE </a:t>
            </a:r>
            <a:r>
              <a:rPr lang="en-US" dirty="0" err="1"/>
              <a:t>cryocooler</a:t>
            </a:r>
            <a:r>
              <a:rPr lang="en-US" dirty="0"/>
              <a:t>. The Near IR instruments and the MIRI instrument kinematic mounts were passively cooled via high-purity Aluminum heat straps to their respective radiators on the FIR and ADIR. The ISIM DSERs facing these instrument radiators provided the final sink for payload heat. On the optical telescope element or OTE side, there is some conduction of heat between the deployable telescope assembly or DTA to the two elements of the PMBSS structure: the backplane and BSF, and further out to the attached PMSA, SMSS, and SMA assemblies. However, the OTE is mainly dominated by radiative heat exchange with its environment. The helium shroud is the main driver for OTE behavior.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11</a:t>
            </a:fld>
            <a:endParaRPr lang="en-US"/>
          </a:p>
        </p:txBody>
      </p:sp>
    </p:spTree>
    <p:extLst>
      <p:ext uri="{BB962C8B-B14F-4D97-AF65-F5344CB8AC3E}">
        <p14:creationId xmlns:p14="http://schemas.microsoft.com/office/powerpoint/2010/main" val="4050733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smtClean="0"/>
              <a:t>Now that we understand a bit about the model, we need to comprehend</a:t>
            </a:r>
            <a:r>
              <a:rPr lang="en-US" baseline="0" dirty="0" smtClean="0"/>
              <a:t> the logic behind operating it to produce useful test results. One of the primary objectives for the OTIS CV test model was to develop the methodology for cooling and warming the OTIS payload while ensuring payload safety and optimizing test time. However, to ensure payload safety we need to understand what its drivers are. The OTIS payload has 92 thermal limits and constraints, all resultant from rigorous review of previously developed L&amp;Cs for flight and for precursor tests. These had been developed over a period of years, and were extensively reviewed and edited by all instrument, ISIM, and optical component teams, as well as contamination control engineers. Hence, these must all be respected during every test phase to be certain that the payload is not at risk of damage. There are four major categories of these L&amp;Cs: absolute temperature limits, which define the hottest and coldest temperatures a component can get to; structural gradient or delta-T requirements, which describe how large a temperature difference can be achieved on a particular component or between components; rate requirements, defining the Kelvin per hour a component can change; and contamination control requirements, in place to prevent sensitive optics which cannot be cleaned from being a collector for contaminants. </a:t>
            </a:r>
            <a:endParaRPr lang="en-US"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12</a:t>
            </a:fld>
            <a:endParaRPr lang="en-US"/>
          </a:p>
        </p:txBody>
      </p:sp>
    </p:spTree>
    <p:extLst>
      <p:ext uri="{BB962C8B-B14F-4D97-AF65-F5344CB8AC3E}">
        <p14:creationId xmlns:p14="http://schemas.microsoft.com/office/powerpoint/2010/main" val="26598198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1774">
              <a:defRPr/>
            </a:pPr>
            <a:r>
              <a:rPr lang="en-US" baseline="0" dirty="0" smtClean="0"/>
              <a:t>Additionally, to develop the OTIS CV test methodology, the following items need to be addressed: one, we need to talk about margins: what temperatures, delta-temperatures, or rates are we comfortable with the payload getting to before we need to take action. Two, the heater control logic needs to be programmed into the thermal model, both to reflect the actual hardware installed, as well as to provide control for specific components to prevent limit and constraint violations. For many components , active control through a heater is the first step to ensuring hardware safety, as changing shroud temperature or rate to mitigate L&amp;C violations costs time and has a global effect on the test article. The last item to manage is the </a:t>
            </a:r>
            <a:r>
              <a:rPr lang="en-US" baseline="0" dirty="0" err="1" smtClean="0"/>
              <a:t>cryocooler</a:t>
            </a:r>
            <a:r>
              <a:rPr lang="en-US" baseline="0" dirty="0" smtClean="0"/>
              <a:t> logic: the correct lift curves and behavior must be programmed into the MIRI </a:t>
            </a:r>
            <a:r>
              <a:rPr lang="en-US" baseline="0" dirty="0" err="1" smtClean="0"/>
              <a:t>cryocooler</a:t>
            </a:r>
            <a:r>
              <a:rPr lang="en-US" baseline="0" dirty="0" smtClean="0"/>
              <a:t> model to extract the correct amount of heat from the MIRI instrument, thereby allowing for accurate prediction of both the optical bench and </a:t>
            </a:r>
            <a:r>
              <a:rPr lang="en-US" baseline="0" dirty="0" err="1" smtClean="0"/>
              <a:t>cryocooler</a:t>
            </a:r>
            <a:r>
              <a:rPr lang="en-US" baseline="0" dirty="0" smtClean="0"/>
              <a:t> line temperatures. The ultimate goal of the OTIS CV test thermal analysis is to understand what our driving L&amp;Cs are when the payload is transitioning cold or warm, what “knobs to turn” we have to avert any L&amp;C violations, and when to use them during the test. </a:t>
            </a: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next few slides will </a:t>
            </a:r>
            <a:r>
              <a:rPr lang="en-US" dirty="0" smtClean="0"/>
              <a:t>focus specifically on two categories of</a:t>
            </a:r>
            <a:r>
              <a:rPr lang="en-US" baseline="0" dirty="0" smtClean="0"/>
              <a:t> limits and constraints: structural L&amp;Cs and contamination control L&amp;Cs. </a:t>
            </a:r>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13</a:t>
            </a:fld>
            <a:endParaRPr lang="en-US"/>
          </a:p>
        </p:txBody>
      </p:sp>
    </p:spTree>
    <p:extLst>
      <p:ext uri="{BB962C8B-B14F-4D97-AF65-F5344CB8AC3E}">
        <p14:creationId xmlns:p14="http://schemas.microsoft.com/office/powerpoint/2010/main" val="7258305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First,</a:t>
            </a:r>
            <a:r>
              <a:rPr lang="en-US" baseline="0" dirty="0" smtClean="0"/>
              <a:t> let’s explore the category of contamination control L&amp;Cs. </a:t>
            </a:r>
            <a:r>
              <a:rPr lang="en-US" dirty="0" smtClean="0"/>
              <a:t>Since both the PMBSS</a:t>
            </a:r>
            <a:r>
              <a:rPr lang="en-US" baseline="0" dirty="0" smtClean="0"/>
              <a:t> structure and the ISIM Structure are composite truss frames, they are generally hygroscopic to some degree, meaning they retain some moisture at ambient temperatures, and at low pressures they will release water contamination between 140 and 170K, and molecular contamination between 220 and 285 K. As contaminants migrate and collect on the coldest surface, multiple contamination constraints were developed for the OTIS CV test to prevent any damage to the sensitive optics, which include the 18 primary mirrors, the secondary mirror, tertiary mirror, fine steering mirror, and ISIM pick-off mirrors. The ISIM POMs and FSM baseplate are actively heated above their environment in cooldown and warmup for contamination control. In cooldown, specifically, an ISIM contamination avoidance phase was used, keeping all instrument components above the maximum water emission temperature of 170K until the ISIM structure was below 140K. In warmup, a series of constraints limited the rate of helium shroud and DSER temperature increase such that the ISIM and FSM baseplate heaters could maintain an acceptable temperature difference above their surrounding environment. While it would be preferable for optical surfaces to be maintained warmer than the environment during warmup to prevent contamination, the PMs, the SM and TM do not have direct active thermal control because of the inability to mount heaters on the mirror substrates due to distortion concerns, and are therefore designed to be passively driven by the helium shroud. As a result, the contamination control team imposed delta temperature requirements between these optical surfaces and the helium shroud, allowing the mirrors to be slightly colder, but ensuring that the amount of possible contaminants collecting on these surfaces is minimal and acceptable.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14</a:t>
            </a:fld>
            <a:endParaRPr lang="en-US"/>
          </a:p>
        </p:txBody>
      </p:sp>
    </p:spTree>
    <p:extLst>
      <p:ext uri="{BB962C8B-B14F-4D97-AF65-F5344CB8AC3E}">
        <p14:creationId xmlns:p14="http://schemas.microsoft.com/office/powerpoint/2010/main" val="3124980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1774">
              <a:defRPr/>
            </a:pPr>
            <a:r>
              <a:rPr lang="en-US" baseline="0" dirty="0" smtClean="0"/>
              <a:t>This slide shows a sample plot predicting payload performance against the contamination constraint requiring all ISIM POMs be warmer than the ISIM DSERs in </a:t>
            </a:r>
            <a:r>
              <a:rPr lang="en-US" baseline="0" dirty="0" err="1" smtClean="0"/>
              <a:t>warmup</a:t>
            </a:r>
            <a:r>
              <a:rPr lang="en-US" baseline="0" dirty="0" smtClean="0"/>
              <a:t>.  The red blocks represent the absolute limits, yellow blocks represent the margins that shall be avoided within and between the water and molecular contamination bands, and the lines are calculated delta-Ts between each ISIM POM and the ISIM DSER max temperature. As seen from the plot, all lines reside above the constraints, indicating compliance with the limits in this phase. Each contamination constraint was similarly assessed with the thermal model </a:t>
            </a:r>
            <a:r>
              <a:rPr lang="en-US" baseline="0" dirty="0" err="1" smtClean="0"/>
              <a:t>cooldown</a:t>
            </a:r>
            <a:r>
              <a:rPr lang="en-US" baseline="0" dirty="0" smtClean="0"/>
              <a:t> and </a:t>
            </a:r>
            <a:r>
              <a:rPr lang="en-US" baseline="0" dirty="0" err="1" smtClean="0"/>
              <a:t>warmup</a:t>
            </a:r>
            <a:r>
              <a:rPr lang="en-US" baseline="0" dirty="0" smtClean="0"/>
              <a:t> results to ensure that we were fulfilling the contamination requirements through all phases of the test. </a:t>
            </a:r>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15</a:t>
            </a:fld>
            <a:endParaRPr lang="en-US"/>
          </a:p>
        </p:txBody>
      </p:sp>
    </p:spTree>
    <p:extLst>
      <p:ext uri="{BB962C8B-B14F-4D97-AF65-F5344CB8AC3E}">
        <p14:creationId xmlns:p14="http://schemas.microsoft.com/office/powerpoint/2010/main" val="26674585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Next, let’s explore</a:t>
            </a:r>
            <a:r>
              <a:rPr lang="en-US" baseline="0" dirty="0" smtClean="0"/>
              <a:t> structural L&amp;Cs. </a:t>
            </a:r>
            <a:r>
              <a:rPr lang="en-US" dirty="0" smtClean="0"/>
              <a:t>In addition to contamination concerns,</a:t>
            </a:r>
            <a:r>
              <a:rPr lang="en-US" baseline="0" dirty="0" smtClean="0"/>
              <a:t> the composite trusses were also vulnerable to large temperature gradients causing unacceptable stresses in structural joints and members. For both the PMBSS and ISIM structures, there were L&amp;Cs defining allowable delta-</a:t>
            </a:r>
            <a:r>
              <a:rPr lang="en-US" baseline="0" dirty="0" err="1" smtClean="0"/>
              <a:t>Ts</a:t>
            </a:r>
            <a:r>
              <a:rPr lang="en-US" baseline="0" dirty="0" smtClean="0"/>
              <a:t> across any two points within each structure. These constraints were derived from extensive structural analysis with predicted thermal gradients, as well as </a:t>
            </a:r>
            <a:r>
              <a:rPr lang="en-US" baseline="0" dirty="0" err="1" smtClean="0"/>
              <a:t>cryo</a:t>
            </a:r>
            <a:r>
              <a:rPr lang="en-US" baseline="0" dirty="0" smtClean="0"/>
              <a:t>-cycling each bare composite structural assembly. The ISIM delta-T requirements were constant at any temperature, while PMBSS delta-T requirements varied based on the bulk average temperature of the structure and if the structure is warming or cooling. In the OTIS CV test, controlling PMBSS gradients was an especially challenging task given the large temperature differences between heat sources and sinks inside the test setup. The helium shroud environment could be as cold as 20 K while the IEC and SVTS ran as high as 290 K, and at certain temperatures the allowable temperature difference across the entire PMBSS structure was as restrictive as 55 K. As an added layer of difficulty, there were no active thermal controls for the PMBSS or ISIM structures. Only passive control based on shroud rate could be used to ensure that nothing was damaged or broken. The picture on the upper right corner of the slide gives an example of the extensive temperature gradients that form on the composite structure at </a:t>
            </a:r>
            <a:r>
              <a:rPr lang="en-US" baseline="0" dirty="0" err="1" smtClean="0"/>
              <a:t>cryo</a:t>
            </a:r>
            <a:r>
              <a:rPr lang="en-US" baseline="0" dirty="0" smtClean="0"/>
              <a:t>-stable temperatures.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16</a:t>
            </a:fld>
            <a:endParaRPr lang="en-US"/>
          </a:p>
        </p:txBody>
      </p:sp>
    </p:spTree>
    <p:extLst>
      <p:ext uri="{BB962C8B-B14F-4D97-AF65-F5344CB8AC3E}">
        <p14:creationId xmlns:p14="http://schemas.microsoft.com/office/powerpoint/2010/main" val="9182466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Another class of structural constraints on the OTIS payload describe the temperature-dependent inter-component delta-T requirements on assemblies. For mirrors, these requirements maintained the structural integrity between the mirror substrates and their structural supports or actuating mechanisms. Any violation of these could result in greater optical distortion, or in an extreme case result in permanent deformation of the mirror surface. The relative position of the tertiary mirror and the fine steering mirror in the optical design is shown on the lower left side of the chart. A sample graph is provided on the lower right side, which shows the allowable temperature difference between TM and FSM components on the AOS with the change in temperature of the warmer component. Aside from mirror assemblies, there were also structural constraints for interfaces to make sure that the temperature differences between them did not compromise their structural integrity. Examples of these are delta-T limits between the AOS and ASPA, and the delta-T limits on either end of the kinematic mounts that secure the ISIM to the BSF.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17</a:t>
            </a:fld>
            <a:endParaRPr lang="en-US"/>
          </a:p>
        </p:txBody>
      </p:sp>
    </p:spTree>
    <p:extLst>
      <p:ext uri="{BB962C8B-B14F-4D97-AF65-F5344CB8AC3E}">
        <p14:creationId xmlns:p14="http://schemas.microsoft.com/office/powerpoint/2010/main" val="9182466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smtClean="0"/>
              <a:t>Components</a:t>
            </a:r>
            <a:r>
              <a:rPr lang="en-US" baseline="0" dirty="0" smtClean="0"/>
              <a:t> on the AOS represented a particularly difficult thermal challenge. Both the FSM and TM had inter-component structural constraints. The tertiary mirror had temperature-dependent delta-T requirements between its mirror substrate and its sub-bench. The FSM had temperature-dependent delta-T constraints from the mirror to the carrier, and carrier to the baseplate. There were also contamination constraints levied on both components: the FSM had delta-T constraints to remain in-family with all of the ISIM POMs to prevent cross-contamination, and the TM had delta-T constraints to the helium shroud with the objective of preventing the TM from becoming the driving schedule item in warmup. However, </a:t>
            </a:r>
            <a:r>
              <a:rPr lang="en-US" dirty="0"/>
              <a:t>the FSM and TM assemblies only contained one sensor each, and neither were mounted on the mirror substrates for fear that the sensors would distort the mirror figures. Though this hardware decision was made early in the JWST project due to the scarcity of telemetry channels, this lack of sensors made it all but impossible to monitor these extremely stringent structural and contamination L&amp;Cs which arrived late in manufacture, and which required knowledge of temperatures on the substrates as well as the various subcomponents of each mirror assembly. </a:t>
            </a:r>
          </a:p>
          <a:p>
            <a:pPr defTabSz="931774">
              <a:defRPr/>
            </a:pPr>
            <a:endParaRPr lang="en-US" dirty="0"/>
          </a:p>
          <a:p>
            <a:pPr defTabSz="931774">
              <a:defRPr/>
            </a:pPr>
            <a:r>
              <a:rPr lang="en-US" dirty="0"/>
              <a:t>To allow for real-time tracking during the test, Ball Aerospace developed a </a:t>
            </a:r>
            <a:r>
              <a:rPr lang="en-US" dirty="0" smtClean="0"/>
              <a:t>reduced</a:t>
            </a:r>
            <a:r>
              <a:rPr lang="en-US" baseline="0" dirty="0" smtClean="0"/>
              <a:t> thermal </a:t>
            </a:r>
            <a:r>
              <a:rPr lang="en-US" dirty="0" smtClean="0"/>
              <a:t>real-time </a:t>
            </a:r>
            <a:r>
              <a:rPr lang="en-US" dirty="0"/>
              <a:t>model or RTM as a necessity for both the FSM and TM. The RTM was developed as a reduction of the correlated thermal models from AOS subsystem-level tests, and could be calculated in seconds during the test through the Fusion monitoring software rather than hours with the full </a:t>
            </a:r>
            <a:r>
              <a:rPr lang="en-US" dirty="0" smtClean="0"/>
              <a:t>OTIS CV test thermal </a:t>
            </a:r>
            <a:r>
              <a:rPr lang="en-US" dirty="0"/>
              <a:t>model. When operated in conjunction with the OTIS CV test data acquisition system and temperature telemetry from sensors surrounding each assembly</a:t>
            </a:r>
            <a:r>
              <a:rPr lang="en-US" dirty="0" smtClean="0"/>
              <a:t>, and based on the past couple of </a:t>
            </a:r>
            <a:r>
              <a:rPr lang="en-US" dirty="0" err="1" smtClean="0"/>
              <a:t>timesteps</a:t>
            </a:r>
            <a:r>
              <a:rPr lang="en-US" dirty="0" smtClean="0"/>
              <a:t> of data acquisition, </a:t>
            </a:r>
            <a:r>
              <a:rPr lang="en-US" dirty="0"/>
              <a:t>the RTM provided an estimate </a:t>
            </a:r>
            <a:r>
              <a:rPr lang="en-US" dirty="0" smtClean="0"/>
              <a:t>every two minutes</a:t>
            </a:r>
            <a:r>
              <a:rPr lang="en-US" baseline="0" dirty="0" smtClean="0"/>
              <a:t> </a:t>
            </a:r>
            <a:r>
              <a:rPr lang="en-US" dirty="0" smtClean="0"/>
              <a:t>of mirror temperatures </a:t>
            </a:r>
            <a:r>
              <a:rPr lang="en-US" dirty="0"/>
              <a:t>with a temperature-varying </a:t>
            </a:r>
            <a:r>
              <a:rPr lang="en-US" dirty="0" smtClean="0"/>
              <a:t>uncertainty band. </a:t>
            </a:r>
            <a:r>
              <a:rPr lang="en-US" dirty="0"/>
              <a:t>Therefore, these inferred “virtual sensor” temperatures </a:t>
            </a:r>
            <a:r>
              <a:rPr lang="en-US" dirty="0" smtClean="0"/>
              <a:t>effectively</a:t>
            </a:r>
            <a:r>
              <a:rPr lang="en-US" baseline="0" dirty="0" smtClean="0"/>
              <a:t> calculated</a:t>
            </a:r>
            <a:r>
              <a:rPr lang="en-US" dirty="0" smtClean="0"/>
              <a:t> </a:t>
            </a:r>
            <a:r>
              <a:rPr lang="en-US" dirty="0"/>
              <a:t>temperature deltas between mirror assembly components and from mirror substrates to the helium shroud or ISIM </a:t>
            </a:r>
            <a:r>
              <a:rPr lang="en-US" dirty="0" smtClean="0"/>
              <a:t>POMs. </a:t>
            </a:r>
            <a:r>
              <a:rPr lang="en-US" dirty="0"/>
              <a:t>However, </a:t>
            </a:r>
            <a:r>
              <a:rPr lang="en-US" dirty="0" smtClean="0"/>
              <a:t>as mentioned earlier, the modeling uncertainly </a:t>
            </a:r>
            <a:r>
              <a:rPr lang="en-US" dirty="0"/>
              <a:t>must be accounted for in all L&amp;C tracking with these components. The plot on </a:t>
            </a:r>
            <a:r>
              <a:rPr lang="en-US" dirty="0" smtClean="0"/>
              <a:t>this slide shows </a:t>
            </a:r>
            <a:r>
              <a:rPr lang="en-US" dirty="0"/>
              <a:t>a screenshot of the real-time model on the Fusion system during warmup. Other than the sensors on the TM </a:t>
            </a:r>
            <a:r>
              <a:rPr lang="en-US" dirty="0" err="1"/>
              <a:t>subbench</a:t>
            </a:r>
            <a:r>
              <a:rPr lang="en-US" dirty="0"/>
              <a:t> and FSM baseplate and radiator, all of the other values were calculated through the RTM. </a:t>
            </a:r>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18</a:t>
            </a:fld>
            <a:endParaRPr lang="en-US"/>
          </a:p>
        </p:txBody>
      </p:sp>
    </p:spTree>
    <p:extLst>
      <p:ext uri="{BB962C8B-B14F-4D97-AF65-F5344CB8AC3E}">
        <p14:creationId xmlns:p14="http://schemas.microsoft.com/office/powerpoint/2010/main" val="15198404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let’s move</a:t>
            </a:r>
            <a:r>
              <a:rPr lang="en-US" baseline="0" dirty="0" smtClean="0"/>
              <a:t> onto a specific example of constraints levied on a component to illustrate some of the struggles that we faced during the OTIS CV test. We’ll look at the FSM in detail, which had both structural and contamination constraints. (click 1) As mentioned in the previous slide, the FSM structural components could not exceed its temperature-dependent delta-Ts between its mirror, carrier, and baseplate. (click 2) However, the substrate and carrier temperatures must also be calculated by the real-time model since the only location which had a thermal sensor was the baseplate. Due to model limitations and lack of sensor data, there was significant uncertainty to this model, which was greater at colder temperatures. (click 3) Now, further constraining the system, since the FSM had a view to the ISIM POMs, the FSM was required to be held within a certain temperature requirement of each POM and instrument optical assembly during the temperature ranges when the ISIM structure emitted water and molecular contamination, so that neither the FSM nor the ISIM optics became a contamination source nor sink to the other. (click 4) The ISIM optics already had an optic-to-optic L&amp;C between themselves, and the warmest optical component, the </a:t>
            </a:r>
            <a:r>
              <a:rPr lang="en-US" baseline="0" dirty="0" err="1" smtClean="0"/>
              <a:t>NIRSpec</a:t>
            </a:r>
            <a:r>
              <a:rPr lang="en-US" baseline="0" dirty="0" smtClean="0"/>
              <a:t> FPA, was required to be offset warmer than the </a:t>
            </a:r>
            <a:r>
              <a:rPr lang="en-US" baseline="0" dirty="0" err="1" smtClean="0"/>
              <a:t>NIRSpec</a:t>
            </a:r>
            <a:r>
              <a:rPr lang="en-US" baseline="0" dirty="0" smtClean="0"/>
              <a:t> bench or OA. Therefore, all of the instrument components traveled in a narrow temperature band during warmup, bound by the </a:t>
            </a:r>
            <a:r>
              <a:rPr lang="en-US" baseline="0" dirty="0" err="1" smtClean="0"/>
              <a:t>NIRSpec</a:t>
            </a:r>
            <a:r>
              <a:rPr lang="en-US" baseline="0" dirty="0" smtClean="0"/>
              <a:t> bench at the lower end and the </a:t>
            </a:r>
            <a:r>
              <a:rPr lang="en-US" baseline="0" dirty="0" err="1" smtClean="0"/>
              <a:t>NIRSpec</a:t>
            </a:r>
            <a:r>
              <a:rPr lang="en-US" baseline="0" dirty="0" smtClean="0"/>
              <a:t> FPA at the higher end. For conservatism, the FSM substrate temperature needed to be maintained at almost the exact median of all of the ISIM POM temperatures to ensure that the FSM average minus uncertainly was within the FSM-to-POM temperature requirement to the hottest ISIM POM temperature, and the FSM average plus uncertainty was also within this requirement to the coldest ISIM temperature. (click 5) Additionally, all of the ISIM POMs and the FSM were required to run at a temperature offset above the ISIM DSER which varied by test phase so that the environment around this assembly didn’t contaminate the assembly itself. As you can see, all of the constraints in this system had severely restricted how we could operate the FSM. There was only one way we could correctly operate the FSM to make sure there are no constraints broken.  </a:t>
            </a:r>
            <a:endParaRPr lang="en-US" dirty="0" smtClean="0"/>
          </a:p>
          <a:p>
            <a:endParaRPr lang="en-US" dirty="0" smtClean="0"/>
          </a:p>
          <a:p>
            <a:r>
              <a:rPr lang="en-US" dirty="0" smtClean="0"/>
              <a:t>(click 6) One final complication to this</a:t>
            </a:r>
            <a:r>
              <a:rPr lang="en-US" baseline="0" dirty="0" smtClean="0"/>
              <a:t> FSM configuration is the FSM heater. To prevent any distortion of the mirror surface during operation, a design decision was made early in AOS development to mount the </a:t>
            </a:r>
            <a:r>
              <a:rPr lang="en-US" dirty="0" smtClean="0"/>
              <a:t>FSM heater to</a:t>
            </a:r>
            <a:r>
              <a:rPr lang="en-US" baseline="0" dirty="0" smtClean="0"/>
              <a:t> </a:t>
            </a:r>
            <a:r>
              <a:rPr lang="en-US" dirty="0" smtClean="0"/>
              <a:t>the baseplate. However, this implied that during the OTIS CV test and in flight, the heater</a:t>
            </a:r>
            <a:r>
              <a:rPr lang="en-US" baseline="0" dirty="0" smtClean="0"/>
              <a:t> could only</a:t>
            </a:r>
            <a:r>
              <a:rPr lang="en-US" dirty="0" smtClean="0"/>
              <a:t> provide indirect control due to radiative coupling </a:t>
            </a:r>
            <a:r>
              <a:rPr lang="en-US" baseline="0" dirty="0" smtClean="0"/>
              <a:t>and </a:t>
            </a:r>
            <a:r>
              <a:rPr lang="en-US" dirty="0" smtClean="0"/>
              <a:t>weak conductive coupling, introducing a time lag response to heater power changes and adding another level of difficulty to</a:t>
            </a:r>
            <a:r>
              <a:rPr lang="en-US" baseline="0" dirty="0" smtClean="0"/>
              <a:t> controlling an already highly-constrained component, one which did not have a sensor directly on the substrate for feedback in heater control, but relied on the RTM for calculations of FSM temperature</a:t>
            </a:r>
            <a:r>
              <a:rPr lang="en-US" dirty="0" smtClean="0"/>
              <a:t>. To aid in test operation, a series of tables were generated by</a:t>
            </a:r>
            <a:r>
              <a:rPr lang="en-US" baseline="0" dirty="0" smtClean="0"/>
              <a:t> the OTIS CV test thermal model to provide a guideline for the amount of heater power required for each test phase. While the tables did act as a primer, giving test operators a general idea of how much heat flux to apply on the FSM heater every hour during the test, in practice the </a:t>
            </a:r>
            <a:r>
              <a:rPr lang="en-US" dirty="0" smtClean="0"/>
              <a:t>actual amount of FSM heater power used required extensive judgment of thermal engineer on-shift, both by looking at the performance history of the FSM with respect to all of its L&amp;Cs at that time</a:t>
            </a:r>
            <a:r>
              <a:rPr lang="en-US" baseline="0" dirty="0" smtClean="0"/>
              <a:t>, and projecting to determine where they would like the FSM to go. </a:t>
            </a:r>
          </a:p>
          <a:p>
            <a:endParaRPr lang="en-US" baseline="0" dirty="0" smtClean="0"/>
          </a:p>
          <a:p>
            <a:r>
              <a:rPr lang="en-US" baseline="0" dirty="0" smtClean="0"/>
              <a:t>In the OTIS CV test as a whole, the FSM may have been represented a particularly difficult example of the thermal control challenges we faced, but each subsystem and component had its own unique set of obstacles to overcome to ensure safe and effective operation. </a:t>
            </a:r>
            <a:endParaRPr lang="en-US" dirty="0" smtClean="0"/>
          </a:p>
          <a:p>
            <a:endParaRPr lang="en-US" b="1"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19</a:t>
            </a:fld>
            <a:endParaRPr lang="en-US"/>
          </a:p>
        </p:txBody>
      </p:sp>
    </p:spTree>
    <p:extLst>
      <p:ext uri="{BB962C8B-B14F-4D97-AF65-F5344CB8AC3E}">
        <p14:creationId xmlns:p14="http://schemas.microsoft.com/office/powerpoint/2010/main" val="2582532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last topic we need to address b</a:t>
            </a:r>
            <a:r>
              <a:rPr lang="en-US" dirty="0" smtClean="0"/>
              <a:t>efore we</a:t>
            </a:r>
            <a:r>
              <a:rPr lang="en-US" baseline="0" dirty="0" smtClean="0"/>
              <a:t> head on to how we developed the OTIS CV test methodology is that of margins placed on our defined structural constraints. In the OTIS CV test, red limits were placed at the constraint at which permanent equipment damage may occur, while yellow limits were defined as an engineering control zone buffer where, if exceeded, action could be taken quickly to reverse an undesirable trend. In designing the process for the OTIS CV test, we always wanted to control L&amp;Cs to below yellow limits. This slide discusses the margin philosophy for large composite structures such as the PMBSS and SMSS, and the philosophy for interfaces is discussed in the next slide. For large structures, thermal math model temperature predictions at various thermally critical phases of cooldown and warmup were inflated by a multiplication factor to produce a more extreme gradient than the baseline prediction, thus buying margin against model uncertainty. These temperatures were then mapped onto a structural model to determine whether the more extreme distribution produced acceptable stresses. If the stresses were acceptable, the constraint would be placed at the largest point-to-point structural delta-T from the inflated predictions. </a:t>
            </a:r>
            <a:r>
              <a:rPr lang="en-US" dirty="0"/>
              <a:t>Generally if we did not meet the first pass inflated gradient limit even after refining the stress analysis, we dialed back on the limit until an acceptable stress level was reached.  </a:t>
            </a:r>
          </a:p>
          <a:p>
            <a:endParaRPr lang="en-US" baseline="0" dirty="0" smtClean="0"/>
          </a:p>
          <a:p>
            <a:r>
              <a:rPr lang="en-US" baseline="0" dirty="0" smtClean="0"/>
              <a:t>Now, we cannot immediately take the constraint determined above and set it as the red limit. Even with the more-than-thousand thermal sensors that populated the OTIS CV test, for many components and interfaces these sensors were not positioned at ideal locations to directly measure their performance against L&amp;Cs. For large composite structures such as the PMBSS and the SMSS, since we also could not place a sensor on every corresponding location to the nodes in the thermal math model to capture all of the temperature extremes seen on the structure, a derating to the red limit must be used to account for the sparsity of sensors in the hardware. Taking the PMBSS as an example, thermal results for cooldown and warmup with all thermal math model nodes for the PMBSS were compared against the group of nodes corresponding solely to thermal sensor locations on the hardware. The maximum temperature difference between these two groups was considered the sparse sensor derating, and the temperature constraint value from the structural model analysis saw this temperature difference subtracted to arrive at the test red limit. The yellow limit was either a fixed temperature offset from or a percentage of the red limit, determined through thermal analysis or other means to be of sufficient temperature margin to take action if exceeded. While we could operate in the yellow zone, dwelling for a long term here could desensitize thermal engineers to this undesirable condition, and would result in continual yellow visual and audible alarms. It was preferable bring the payload out of yellow whenever possible, but a modification to a yellow limit could also be discussed on a case-by-case basis during the test with appropriate approvals from the concerned subsystems, in cases where the yellow violation was stable and not progressing to the red limit. Below the yellow limit, all operations were permissible without a reversal of course or other mitigations.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20</a:t>
            </a:fld>
            <a:endParaRPr lang="en-US"/>
          </a:p>
        </p:txBody>
      </p:sp>
    </p:spTree>
    <p:extLst>
      <p:ext uri="{BB962C8B-B14F-4D97-AF65-F5344CB8AC3E}">
        <p14:creationId xmlns:p14="http://schemas.microsoft.com/office/powerpoint/2010/main" val="2430562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sparse sensor derating is applied differently when considering interfaces, such as those between mirror assembly components. If there exists a pair of sensors on either side of the interface, there is no need for a sparse sensor derating and the constraint could remain at the value designated by the L&amp;C document, either sourced from that assembly’s hardware specification or user’s manual. However, if there is only one sensor available to measure delta-T across an interface, compliance with the thermal constraint can only be verified through modeling, with the sole sensor temperature as a cross-check of the prediction. Therefore, a 15% derating is applied across-the-board to account for model uncertainty, based on the typical model correlation error experienced in JWST testing. The most undesirable scenario is to have a constraint imposed on an interface when there no sensors to measure the temperature at either side. Verification of these constraints is purely though the thermal model, and therefore a total of 30% derating is applied for model uncertainty. For any operational methodology developed for the OTIS CV test, the thermal model must show that the predicted component temperatures across an interface comply with all of these constraints plus margins to be a viable and safe test method.</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21</a:t>
            </a:fld>
            <a:endParaRPr lang="en-US"/>
          </a:p>
        </p:txBody>
      </p:sp>
    </p:spTree>
    <p:extLst>
      <p:ext uri="{BB962C8B-B14F-4D97-AF65-F5344CB8AC3E}">
        <p14:creationId xmlns:p14="http://schemas.microsoft.com/office/powerpoint/2010/main" val="14617250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With a firm understanding of the L&amp;Cs in the OTIS CV test and a description of margin philosophy, we can now enter to the second part of our lecture: a discussion about what drives our development of the OTIS CV test methodology, and how we determine which “knobs to turn” we use and when to use them to avert any L&amp;C violations. Most OTIS payload components are not actively controlled, and therefore rely on passive thermal control for temperature transitions and hardware safety. For these components, the helium shroud rate is the biggest driver for L&amp;C compliance, and since all helium gas temperature used in the shroud and DSERS are controlled by the same refrigerator, the DSER rate follows the shroud rate. The one exception to this is the IEC DSER, which could be controlled independently of the helium shroud when needed to assure hardware safety in cooldown and warmup. For actively controlled components such as the ISIM instrument benches, the SM, TM, and FSM, heaters are used to mitigate any L&amp;C violations first, and the helium shroud is used as a last resort if the heaters cannot maintain required temperatures. Control logic in the thermal model predictions must follow this priority so that we are not unnecessarily slowing down the shroud for a problem that could be remedied through heater use. </a:t>
            </a:r>
          </a:p>
          <a:p>
            <a:endParaRPr lang="en-US" baseline="0" dirty="0" smtClean="0"/>
          </a:p>
          <a:p>
            <a:r>
              <a:rPr lang="en-US" baseline="0" dirty="0" smtClean="0"/>
              <a:t>Using these control methods, we then embarked on a thermal analysis campaign to understand the sensitivities of the payload to each control method, as well as to develop the fastest and safest process to cool and warm the payload. Early discussions in developing the control logic for the OTIS CV test thermal model showed the necessity of employing an iterative code to essentially have the transient simulations cool and warm themselves, with the thermally-critical L&amp;Cs as drivers for the helium shroud behavior. The crux of this code logic centers around employing the helium shroud rate as a variable. In any particular </a:t>
            </a:r>
            <a:r>
              <a:rPr lang="en-US" baseline="0" dirty="0" err="1" smtClean="0"/>
              <a:t>timestep</a:t>
            </a:r>
            <a:r>
              <a:rPr lang="en-US" baseline="0" dirty="0" smtClean="0"/>
              <a:t>, if there are no L&amp;C violations, the shroud is allowed to cool or warm at a pre-determined maximum rate. If there are violations, the model holds the shroud temperature constant. Once the iterative code is run through for one full cooldown or warmup run, we can step back and look at the general trends that emerge out of the iterated shroud profile, and a series of discrete rates becomes apparent for each major part of </a:t>
            </a:r>
            <a:r>
              <a:rPr lang="en-US" baseline="0" dirty="0" err="1" smtClean="0"/>
              <a:t>cooldown</a:t>
            </a:r>
            <a:r>
              <a:rPr lang="en-US" baseline="0" dirty="0" smtClean="0"/>
              <a:t> or warmup. In fact, there tends to be only one or two constraints that are drivers for the rest of the system in long stretches of both the cooldown and warmup. Therefore, the model effectively uses feedback from payload response to create the fastest shroud profile while ensuring hardware safety. </a:t>
            </a:r>
          </a:p>
          <a:p>
            <a:endParaRPr lang="en-US" baseline="0" dirty="0" smtClean="0"/>
          </a:p>
          <a:p>
            <a:r>
              <a:rPr lang="en-US" baseline="0" dirty="0" smtClean="0"/>
              <a:t>One large caveat must be mentioned here to our model prediction results. Emissivity for all coatings cannot be assumed constant in the immense range of temperatures that the OTIS CV test experiences. Unfortunately, it is also impractical to have emissivity vary on each component with each </a:t>
            </a:r>
            <a:r>
              <a:rPr lang="en-US" baseline="0" dirty="0" err="1" smtClean="0"/>
              <a:t>timestep</a:t>
            </a:r>
            <a:r>
              <a:rPr lang="en-US" baseline="0" dirty="0" smtClean="0"/>
              <a:t>, as this would require a new radiation coupling or </a:t>
            </a:r>
            <a:r>
              <a:rPr lang="en-US" baseline="0" dirty="0" err="1" smtClean="0"/>
              <a:t>radk</a:t>
            </a:r>
            <a:r>
              <a:rPr lang="en-US" baseline="0" dirty="0" smtClean="0"/>
              <a:t> calculation at every </a:t>
            </a:r>
            <a:r>
              <a:rPr lang="en-US" baseline="0" dirty="0" err="1" smtClean="0"/>
              <a:t>timestep</a:t>
            </a:r>
            <a:r>
              <a:rPr lang="en-US" baseline="0" dirty="0" smtClean="0"/>
              <a:t>, a task that takes up to 24 hours in the OTIS CV test thermal model for just one </a:t>
            </a:r>
            <a:r>
              <a:rPr lang="en-US" baseline="0" dirty="0" err="1" smtClean="0"/>
              <a:t>radk</a:t>
            </a:r>
            <a:r>
              <a:rPr lang="en-US" baseline="0" dirty="0" smtClean="0"/>
              <a:t> run. To reduce runtime while accounting for some of the effects of temperature-dependent emissivity, it was determined through trade studies that two discrete </a:t>
            </a:r>
            <a:r>
              <a:rPr lang="en-US" baseline="0" dirty="0" err="1" smtClean="0"/>
              <a:t>radk</a:t>
            </a:r>
            <a:r>
              <a:rPr lang="en-US" baseline="0" dirty="0" smtClean="0"/>
              <a:t> files would be sufficient for making rough schedule predictions with the OTIS CV test thermal model. The first </a:t>
            </a:r>
            <a:r>
              <a:rPr lang="en-US" baseline="0" dirty="0" err="1" smtClean="0"/>
              <a:t>radk</a:t>
            </a:r>
            <a:r>
              <a:rPr lang="en-US" baseline="0" dirty="0" smtClean="0"/>
              <a:t> file assumes all surfaces have their room-temperature </a:t>
            </a:r>
            <a:r>
              <a:rPr lang="en-US" baseline="0" dirty="0" err="1" smtClean="0"/>
              <a:t>emissivities</a:t>
            </a:r>
            <a:r>
              <a:rPr lang="en-US" baseline="0" dirty="0" smtClean="0"/>
              <a:t>, while the second set of </a:t>
            </a:r>
            <a:r>
              <a:rPr lang="en-US" baseline="0" dirty="0" err="1" smtClean="0"/>
              <a:t>radks</a:t>
            </a:r>
            <a:r>
              <a:rPr lang="en-US" baseline="0" dirty="0" smtClean="0"/>
              <a:t> assume that all surfaces have cryogenic </a:t>
            </a:r>
            <a:r>
              <a:rPr lang="en-US" baseline="0" dirty="0" err="1" smtClean="0"/>
              <a:t>emissivities</a:t>
            </a:r>
            <a:r>
              <a:rPr lang="en-US" baseline="0" dirty="0" smtClean="0"/>
              <a:t>. The PMBSS average temperature passing 90 K was determined to be the most optimal point for transitioning between the two </a:t>
            </a:r>
            <a:r>
              <a:rPr lang="en-US" baseline="0" dirty="0" err="1" smtClean="0"/>
              <a:t>radk</a:t>
            </a:r>
            <a:r>
              <a:rPr lang="en-US" baseline="0" dirty="0" smtClean="0"/>
              <a:t> sets. Though use of more discrete emissivity sets or continuous emissivity variation as a function of temperate would have improved the solution, this case represented the best trade between accuracy and runtime for the OTIS CV test configuration. </a:t>
            </a:r>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22</a:t>
            </a:fld>
            <a:endParaRPr lang="en-US"/>
          </a:p>
        </p:txBody>
      </p:sp>
    </p:spTree>
    <p:extLst>
      <p:ext uri="{BB962C8B-B14F-4D97-AF65-F5344CB8AC3E}">
        <p14:creationId xmlns:p14="http://schemas.microsoft.com/office/powerpoint/2010/main" val="34573080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smtClean="0"/>
              <a:t>For</a:t>
            </a:r>
            <a:r>
              <a:rPr lang="en-US" baseline="0" dirty="0" smtClean="0"/>
              <a:t> our OTIS CV test, this was the final shroud profile generated based on the iterative optimization code. First, I want to draw your attention to the horizontal bands in grey: these indicate the temperatures when multiple species of molecular contaminants and water emit from the composite structure and condense on other surfaces based on their vapor pressures. When the helium shroud is within these temperature bands, additional sets of contamination constraints apply so that the sensitive optics on OTIS aren’t contaminated. Note that molecular contaminants do not stop condensing above 285 K; this was just chosen as a practical upper bound for testing.</a:t>
            </a:r>
            <a:endParaRPr lang="en-US" dirty="0" smtClean="0"/>
          </a:p>
          <a:p>
            <a:endParaRPr lang="en-US" baseline="0" dirty="0" smtClean="0"/>
          </a:p>
          <a:p>
            <a:r>
              <a:rPr lang="en-US" baseline="0" dirty="0" smtClean="0"/>
              <a:t>Now, each of the colored vertical blocks, as well as the two white ones on the ends, represent a test phase. There are six main test phases pertaining to the principal contamination constraints and to testing. From the model results, it states that when we begin OTIS CV, after we pump down the shroud to less than 1x10^-6 </a:t>
            </a:r>
            <a:r>
              <a:rPr lang="en-US" baseline="0" dirty="0" err="1" smtClean="0"/>
              <a:t>torr</a:t>
            </a:r>
            <a:r>
              <a:rPr lang="en-US" baseline="0" dirty="0" smtClean="0"/>
              <a:t>, we keep helium shroud temperatures ambient while we conduct tests to verify the functionality of the system in a pre-</a:t>
            </a:r>
            <a:r>
              <a:rPr lang="en-US" baseline="0" dirty="0" err="1" smtClean="0"/>
              <a:t>cryo</a:t>
            </a:r>
            <a:r>
              <a:rPr lang="en-US" baseline="0" dirty="0" smtClean="0"/>
              <a:t> warm vacuum environment. (click 1) Then, we move to a 33 day cooldown phase to drive the payload to its cryogenic operational conditions for optical testing. The helium shroud starts at a rate of 1 K/</a:t>
            </a:r>
            <a:r>
              <a:rPr lang="en-US" baseline="0" dirty="0" err="1" smtClean="0"/>
              <a:t>hr</a:t>
            </a:r>
            <a:r>
              <a:rPr lang="en-US" baseline="0" dirty="0" smtClean="0"/>
              <a:t> to avoid exceedance of the component-to-component delta-T requirements on PMSAs, as it was shown from pre-test predictions that 1.5 K/</a:t>
            </a:r>
            <a:r>
              <a:rPr lang="en-US" baseline="0" dirty="0" err="1" smtClean="0"/>
              <a:t>hr</a:t>
            </a:r>
            <a:r>
              <a:rPr lang="en-US" baseline="0" dirty="0" smtClean="0"/>
              <a:t> would be too aggressive and violate these constraints. </a:t>
            </a:r>
            <a:r>
              <a:rPr lang="en-US" dirty="0"/>
              <a:t>Below 210 K on the helium shroud, it was predicted that the PMSA structural L&amp;Cs were past their peak, and there were no other limiting constraints on the shroud rate for the remainder of cooldown, so the shroud is transitioned to its max rate of 1.5 K/hr. By day 16, the helium shroud reaches 20 K, establishing the planned environment for </a:t>
            </a:r>
            <a:r>
              <a:rPr lang="en-US" dirty="0" err="1"/>
              <a:t>cryo</a:t>
            </a:r>
            <a:r>
              <a:rPr lang="en-US" dirty="0"/>
              <a:t>-stable testing, and remains plateaued at that temperature until the start of warmup. We don’t begin the next phase until all of the operational temperatures and stability requirements are met on the payload, at day 39.5. The </a:t>
            </a:r>
            <a:r>
              <a:rPr lang="en-US" dirty="0" err="1"/>
              <a:t>cryo</a:t>
            </a:r>
            <a:r>
              <a:rPr lang="en-US" dirty="0"/>
              <a:t>-stable test phase lasts 20.9 days, followed by an OTE thermal balance for about 6 days. When thermal balance conditions are met, we are ready to warm up. </a:t>
            </a:r>
          </a:p>
          <a:p>
            <a:endParaRPr lang="en-US" dirty="0"/>
          </a:p>
          <a:p>
            <a:r>
              <a:rPr lang="en-US" dirty="0"/>
              <a:t>The prediction for time to warm up the payload is 22.5 days. (click 2) At the beginning of warmup, there is a special thermal distortion test that we need to execute to determine the change in alignment between the primary and secondary mirrors at two separate cryogenic operating conditions. To take measurements for this alignment drift test, we need the PMBSS and SMSS at a different temperature plateau than during the </a:t>
            </a:r>
            <a:r>
              <a:rPr lang="en-US" dirty="0" err="1"/>
              <a:t>cryo</a:t>
            </a:r>
            <a:r>
              <a:rPr lang="en-US" dirty="0"/>
              <a:t>-stable phase, with a thermal stability of under 100 </a:t>
            </a:r>
            <a:r>
              <a:rPr lang="en-US" dirty="0" err="1"/>
              <a:t>mK</a:t>
            </a:r>
            <a:r>
              <a:rPr lang="en-US" dirty="0"/>
              <a:t>/hr. It was determined from thermal analysis that the best way to achieve this would be to quickly drive the shroud to 105 K at 1.5 K/</a:t>
            </a:r>
            <a:r>
              <a:rPr lang="en-US" dirty="0" err="1"/>
              <a:t>hr</a:t>
            </a:r>
            <a:r>
              <a:rPr lang="en-US" dirty="0"/>
              <a:t>, then back down at the same rate to conclude at a plateau of 75K. (click 3) Once the payload reaches its stability requirement at the new temperature and measurements are taken, we resume a shroud rate of 1.5 K/</a:t>
            </a:r>
            <a:r>
              <a:rPr lang="en-US" dirty="0" err="1"/>
              <a:t>hr</a:t>
            </a:r>
            <a:r>
              <a:rPr lang="en-US" dirty="0"/>
              <a:t> to 140 K, with a brief 24 hour hold at 120K to allow the </a:t>
            </a:r>
            <a:r>
              <a:rPr lang="en-US" dirty="0" err="1"/>
              <a:t>NIRSpec</a:t>
            </a:r>
            <a:r>
              <a:rPr lang="en-US" dirty="0"/>
              <a:t> bench gradients to </a:t>
            </a:r>
            <a:r>
              <a:rPr lang="en-US" dirty="0" err="1"/>
              <a:t>isothermalize</a:t>
            </a:r>
            <a:r>
              <a:rPr lang="en-US" dirty="0"/>
              <a:t>. During this transition period, a series of heaters on the DTA, ADIR, SMSS, and PMBSS raise deployment mechanisms to room temperature to both verify that there is enough heater power to do so, as well as simulate the thermal gradients that will develop on these mechanisms during deployment after launch. At 140K, we conduct a prolonged hold for three reasons: one, we’d like our payload gradients to come together, especially those between the optical components and the helium shroud, so that the shroud does not contaminate the optics in the water emission band. Two, we want the mechanism heater tests to complete, since warming further would void the effectiveness of heating these components to room temperature in a cryogenic environment to examine gradients. Three, contaminants such as solid nitrogen have been gathering through the length of the test on cold scavenger plates placed strategically through the chamber, but especially on the large </a:t>
            </a:r>
            <a:r>
              <a:rPr lang="en-US" dirty="0" err="1"/>
              <a:t>cryo</a:t>
            </a:r>
            <a:r>
              <a:rPr lang="en-US" dirty="0"/>
              <a:t>-pumping panels or CPPs which reside between the helium and nitrogen shrouds. At this point, we’d like to be able to pump them out of the chamber without stressing these CPPs further due to the water emission, but to do this we need to raise their temperatures, which causes a pressure increase or “burp” in the chamber as the nitrogen sublimates. This also represents a thermally critical phase as gas conduction from the increased pressure causes greater heat transfer between components. Warm components with a view to cold components could couple better, increasing the risk that a limit or constraint could be violated.  Therefore, this phase needs to be watched carefully by test operators to ensure that there is no damage to the hardware. </a:t>
            </a:r>
          </a:p>
          <a:p>
            <a:endParaRPr lang="en-US" dirty="0"/>
          </a:p>
          <a:p>
            <a:r>
              <a:rPr lang="en-US" dirty="0"/>
              <a:t>(click 4) When we are ready to finally resume warmup into the water contamination band between 140 and 170K, the shroud increases at a faster rate until the gap between the temperature for the helium shroud and the coldest primary mirror grows from thermal lag to 35 K, the yellow limit for contamination. Then, the shroud slows to maintain this 35 K gap and avoid any exceedance of the contamination limit. Once 170K is reached on the shroud, the rate increases again as the primary mirror contamination constraint is not applicable anymore. However, inter-component structural constraints on the TM and FSM, as well as the contamination constraint requiring that the FSM and ISIM POMs always lead the DSERs, limit the speed at which we can warm up in this range to about 0.8 K/hr. At 220 K on the shroud, we again perform a quick hold for </a:t>
            </a:r>
            <a:r>
              <a:rPr lang="en-US" dirty="0" err="1"/>
              <a:t>isothermalizing</a:t>
            </a:r>
            <a:r>
              <a:rPr lang="en-US" dirty="0"/>
              <a:t> the optics before progressing into the molecular contamination band. At 250 K, the shroud transitions to a 0.5 K/</a:t>
            </a:r>
            <a:r>
              <a:rPr lang="en-US" dirty="0" err="1"/>
              <a:t>hr</a:t>
            </a:r>
            <a:r>
              <a:rPr lang="en-US" dirty="0"/>
              <a:t> rate to ensure that the ISIM POMs still lead the DSERs, since heater power for most of the instruments is saturated by this point in the warmup, and it becomes increasingly difficult for to actively heat the POMs to lead their environment and avoid contamination. When the shroud achieves ambient temperatures, it holds constant at 292 K and waits for all of the other optical surfaces to catch up. After the 18 primary mirrors, the SM, TM, FSM, and ISIM instruments are all above their ambient requirements, the shroud decreases a few Kelvin to </a:t>
            </a:r>
            <a:r>
              <a:rPr lang="en-US" dirty="0" err="1"/>
              <a:t>isothermalize</a:t>
            </a:r>
            <a:r>
              <a:rPr lang="en-US" dirty="0"/>
              <a:t> with the instruments. At ambient temperatures, a post-</a:t>
            </a:r>
            <a:r>
              <a:rPr lang="en-US" dirty="0" err="1"/>
              <a:t>cryo</a:t>
            </a:r>
            <a:r>
              <a:rPr lang="en-US" dirty="0"/>
              <a:t> warm vacuum period of 3.8 days is planned to conduct functional tests and make sure the payload survived all 93 days of the OTIS CV test intact. Once everything is checked out, the chamber is allowed to </a:t>
            </a:r>
            <a:r>
              <a:rPr lang="en-US" dirty="0" err="1"/>
              <a:t>repressurize</a:t>
            </a:r>
            <a:r>
              <a:rPr lang="en-US" dirty="0"/>
              <a:t>. </a:t>
            </a:r>
          </a:p>
          <a:p>
            <a:endParaRPr lang="en-US" baseline="0"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23</a:t>
            </a:fld>
            <a:endParaRPr lang="en-US"/>
          </a:p>
        </p:txBody>
      </p:sp>
    </p:spTree>
    <p:extLst>
      <p:ext uri="{BB962C8B-B14F-4D97-AF65-F5344CB8AC3E}">
        <p14:creationId xmlns:p14="http://schemas.microsoft.com/office/powerpoint/2010/main" val="17342207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smtClean="0"/>
              <a:t>Now, let’s overlay</a:t>
            </a:r>
            <a:r>
              <a:rPr lang="en-US" baseline="0" dirty="0" smtClean="0"/>
              <a:t> the payload predictions with the shroud profile we introduced in the last slide. Here, we’ve plotted each of the instrument benches, the </a:t>
            </a:r>
            <a:r>
              <a:rPr lang="en-US" baseline="0" dirty="0" smtClean="0"/>
              <a:t>maximum, minimum, </a:t>
            </a:r>
            <a:r>
              <a:rPr lang="en-US" baseline="0" dirty="0" smtClean="0"/>
              <a:t>and average temperatures of the PMBSS structure, the PM, TM, and FSM, and the IEC equipment panel, which represents the panel where the instrument electronics boxes are mounted on. Note that the ISIM DSER panels follow the same temperature as the helium shroud, but there’s an additional line for the IEC DSER </a:t>
            </a:r>
            <a:r>
              <a:rPr lang="en-US" baseline="0" dirty="0" smtClean="0"/>
              <a:t>temperature when the helium shroud is above 190 K. </a:t>
            </a:r>
            <a:r>
              <a:rPr lang="en-US" baseline="0" dirty="0" smtClean="0"/>
              <a:t>The IEC DSER is plumbed on a separate liquid nitrogen line so that it can provide a 190 K cold sink for the warm electronics during the pre- and </a:t>
            </a:r>
            <a:r>
              <a:rPr lang="en-US" baseline="0" dirty="0" smtClean="0"/>
              <a:t>post-</a:t>
            </a:r>
            <a:r>
              <a:rPr lang="en-US" baseline="0" dirty="0" err="1" smtClean="0"/>
              <a:t>cryo</a:t>
            </a:r>
            <a:r>
              <a:rPr lang="en-US" baseline="0" dirty="0" smtClean="0"/>
              <a:t> vacuum ambient </a:t>
            </a:r>
            <a:r>
              <a:rPr lang="en-US" baseline="0" dirty="0" smtClean="0"/>
              <a:t>tests, but </a:t>
            </a:r>
            <a:r>
              <a:rPr lang="en-US" baseline="0" dirty="0" smtClean="0"/>
              <a:t>when the helium shroud is below 190 K, it follows </a:t>
            </a:r>
            <a:r>
              <a:rPr lang="en-US" baseline="0" dirty="0" smtClean="0"/>
              <a:t>the shroud and ISIM DSER </a:t>
            </a:r>
            <a:r>
              <a:rPr lang="en-US" baseline="0" dirty="0" smtClean="0"/>
              <a:t>profile. The flight IEC </a:t>
            </a:r>
            <a:r>
              <a:rPr lang="en-US" baseline="0" dirty="0" smtClean="0"/>
              <a:t>itself stays heater-controlled around room </a:t>
            </a:r>
            <a:r>
              <a:rPr lang="en-US" baseline="0" dirty="0" smtClean="0"/>
              <a:t>temperature throughout </a:t>
            </a:r>
            <a:r>
              <a:rPr lang="en-US" baseline="0" dirty="0" smtClean="0"/>
              <a:t>the duration of the test to keep the instrument electronics boxes warm. </a:t>
            </a:r>
          </a:p>
          <a:p>
            <a:pPr defTabSz="931774">
              <a:defRPr/>
            </a:pPr>
            <a:endParaRPr lang="en-US" baseline="0" dirty="0" smtClean="0"/>
          </a:p>
          <a:p>
            <a:pPr defTabSz="931774">
              <a:defRPr/>
            </a:pPr>
            <a:r>
              <a:rPr lang="en-US" dirty="0"/>
              <a:t>For the majority of components on the OTIS payload, the thermal mass of each component and its radiative view to the helium shroud </a:t>
            </a:r>
            <a:r>
              <a:rPr lang="en-US" dirty="0" smtClean="0"/>
              <a:t>are </a:t>
            </a:r>
            <a:r>
              <a:rPr lang="en-US" dirty="0"/>
              <a:t>the main </a:t>
            </a:r>
            <a:r>
              <a:rPr lang="en-US" dirty="0" smtClean="0"/>
              <a:t>drivers </a:t>
            </a:r>
            <a:r>
              <a:rPr lang="en-US" dirty="0"/>
              <a:t>for </a:t>
            </a:r>
            <a:r>
              <a:rPr lang="en-US" dirty="0" smtClean="0"/>
              <a:t>that</a:t>
            </a:r>
            <a:r>
              <a:rPr lang="en-US" baseline="0" dirty="0" smtClean="0"/>
              <a:t> component’s</a:t>
            </a:r>
            <a:r>
              <a:rPr lang="en-US" dirty="0" smtClean="0"/>
              <a:t> </a:t>
            </a:r>
            <a:r>
              <a:rPr lang="en-US" dirty="0"/>
              <a:t>total cooldown time. At the beginning of cooldown, the helium shroud rate has a large impact on the cooldown rate. However, past five days after the start of cooldown, the temperature difference between the helium shroud and bulk payload average is sufficiently large that further increases in the ΔT causes little additional change to the rate of radiative heat transfer from the payload. This is seen on the PMBSS, TM, and PM behavior, which asymptotically reach their final </a:t>
            </a:r>
            <a:r>
              <a:rPr lang="en-US" dirty="0" err="1"/>
              <a:t>cryo</a:t>
            </a:r>
            <a:r>
              <a:rPr lang="en-US" dirty="0"/>
              <a:t>-balance temperatures by day 40, but mostly do not mirror the helium shroud profile shape. </a:t>
            </a:r>
          </a:p>
          <a:p>
            <a:pPr defTabSz="931774">
              <a:defRPr/>
            </a:pPr>
            <a:endParaRPr lang="en-US" baseline="0" dirty="0" smtClean="0"/>
          </a:p>
          <a:p>
            <a:pPr defTabSz="931774">
              <a:defRPr/>
            </a:pPr>
            <a:r>
              <a:rPr lang="en-US" baseline="0" dirty="0" smtClean="0"/>
              <a:t>The science </a:t>
            </a:r>
            <a:r>
              <a:rPr lang="en-US" baseline="0" dirty="0" smtClean="0"/>
              <a:t>instrument, or SI, </a:t>
            </a:r>
            <a:r>
              <a:rPr lang="en-US" baseline="0" dirty="0" smtClean="0"/>
              <a:t>cooldown, conversely, is governed by its contamination constraints. When cooldown begins, the near-IR instruments, including the </a:t>
            </a:r>
            <a:r>
              <a:rPr lang="en-US" baseline="0" dirty="0" err="1" smtClean="0"/>
              <a:t>NIRCam</a:t>
            </a:r>
            <a:r>
              <a:rPr lang="en-US" baseline="0" dirty="0" smtClean="0"/>
              <a:t>, </a:t>
            </a:r>
            <a:r>
              <a:rPr lang="en-US" baseline="0" dirty="0" err="1" smtClean="0"/>
              <a:t>NIRSpec</a:t>
            </a:r>
            <a:r>
              <a:rPr lang="en-US" baseline="0" dirty="0" smtClean="0"/>
              <a:t> optical assembly or OA, </a:t>
            </a:r>
            <a:r>
              <a:rPr lang="en-US" baseline="0" dirty="0" err="1" smtClean="0"/>
              <a:t>NIRSpec</a:t>
            </a:r>
            <a:r>
              <a:rPr lang="en-US" baseline="0" dirty="0" smtClean="0"/>
              <a:t> focal plane assembly or FPA, and the FGS passively cool with the shroud profile until each bench reaches around 170K. Then, </a:t>
            </a:r>
            <a:r>
              <a:rPr lang="en-US" dirty="0"/>
              <a:t>the contamination constraint requires the critical optical and detector elements in the science instruments to be held via heaters above 170K until the composite tubes of the ISIM structure are below 140K, so that the instruments do not become collectors for the moisture outgassed by the structure. After the ISIM structure falls below 140K around day 15, the MIRI </a:t>
            </a:r>
            <a:r>
              <a:rPr lang="en-US" dirty="0" err="1"/>
              <a:t>cryocooler</a:t>
            </a:r>
            <a:r>
              <a:rPr lang="en-US" dirty="0"/>
              <a:t> is turned on, as seen in the inflection of MIRI cooldown rate at this time. By day 18, once the MIRI bench reaches the temperature range of the other SI benches, the science instruments all “step down” within 5K of each other through the water contamination band through </a:t>
            </a:r>
            <a:r>
              <a:rPr lang="en-US" dirty="0" smtClean="0"/>
              <a:t>a</a:t>
            </a:r>
            <a:r>
              <a:rPr lang="en-US" baseline="0" dirty="0" smtClean="0"/>
              <a:t> series of successively </a:t>
            </a:r>
            <a:r>
              <a:rPr lang="en-US" dirty="0" smtClean="0"/>
              <a:t>lower </a:t>
            </a:r>
            <a:r>
              <a:rPr lang="en-US" dirty="0"/>
              <a:t>heater </a:t>
            </a:r>
            <a:r>
              <a:rPr lang="en-US" dirty="0" err="1"/>
              <a:t>setpoints</a:t>
            </a:r>
            <a:r>
              <a:rPr lang="en-US" dirty="0"/>
              <a:t>. Below 140 K and towards cryogenic operating temperatures, the near-IR SIs do not show the same asymptotic behavior as the OTE mirror components </a:t>
            </a:r>
            <a:r>
              <a:rPr lang="en-US" dirty="0" smtClean="0"/>
              <a:t>because the </a:t>
            </a:r>
            <a:r>
              <a:rPr lang="en-US" dirty="0"/>
              <a:t>thermal conductivity of the flight thermal links to the radiators increases by nearly an order of magnitude from ambient to 40K; and the pre-cool straps artificially cool and “overdrive” the radiators to maximize the ΔT between instruments and radiators.  When the near-IR instruments reach their operational temperatures, each pre-cool strap uses its zero-Q heater it make its respective interface adiabatic, allowing for a true thermal balance on the payload instruments and radiators. The cooldown of MIRI below 140K is governed specifically by the operation of the </a:t>
            </a:r>
            <a:r>
              <a:rPr lang="en-US" dirty="0" err="1"/>
              <a:t>cryocooler</a:t>
            </a:r>
            <a:r>
              <a:rPr lang="en-US" dirty="0"/>
              <a:t>. MIRI operates in its Pulse-Tube </a:t>
            </a:r>
            <a:r>
              <a:rPr lang="en-US" dirty="0" err="1"/>
              <a:t>cryocooling</a:t>
            </a:r>
            <a:r>
              <a:rPr lang="en-US" dirty="0"/>
              <a:t> mode with cold helium circulation through the </a:t>
            </a:r>
            <a:r>
              <a:rPr lang="en-US" dirty="0" err="1"/>
              <a:t>cryocooler</a:t>
            </a:r>
            <a:r>
              <a:rPr lang="en-US" dirty="0"/>
              <a:t> line and MIRI bench, bypassing the Joule-Thomson </a:t>
            </a:r>
            <a:r>
              <a:rPr lang="en-US" dirty="0" err="1"/>
              <a:t>cryocooler</a:t>
            </a:r>
            <a:r>
              <a:rPr lang="en-US" dirty="0"/>
              <a:t>, until the MIRI optical module reaches 18K. Below 18K, a “pinch-point” occurs where circulation was disabled to the bench and the Joule-Thomson </a:t>
            </a:r>
            <a:r>
              <a:rPr lang="en-US" dirty="0" err="1"/>
              <a:t>cryocooler</a:t>
            </a:r>
            <a:r>
              <a:rPr lang="en-US" dirty="0"/>
              <a:t> was turned on, driving the bench to 6K.</a:t>
            </a:r>
          </a:p>
          <a:p>
            <a:pPr defTabSz="931774">
              <a:defRPr/>
            </a:pPr>
            <a:endParaRPr lang="en-US" dirty="0"/>
          </a:p>
          <a:p>
            <a:pPr defTabSz="931774">
              <a:defRPr/>
            </a:pPr>
            <a:r>
              <a:rPr lang="en-US" dirty="0"/>
              <a:t>On warmup, the OTIS composite structure, the PMs, the SM, and all of the passive components are driven warm by heat from the helium shroud. The TM is actively heated, but the heater power remains low to prevent the TM from exceeding its inter-component structural delta-T requirements. The ISIM instruments are required by contamination constraints to lead the ISIM DSERs by at least 8K with a goal of 10K, while the </a:t>
            </a:r>
            <a:r>
              <a:rPr lang="en-US" dirty="0" err="1"/>
              <a:t>NIRSpec</a:t>
            </a:r>
            <a:r>
              <a:rPr lang="en-US" dirty="0"/>
              <a:t> FPA leads the </a:t>
            </a:r>
            <a:r>
              <a:rPr lang="en-US" dirty="0" err="1"/>
              <a:t>NIRSpec</a:t>
            </a:r>
            <a:r>
              <a:rPr lang="en-US" dirty="0"/>
              <a:t> bench by 12 K. The FSM, as seen from the earlier slide describing its constraints, is actively controlled to follow the median of ISIM temperatures as close as possible. Therefore, the aim of the instruments and the FSM is to consistently occupy the band of temperatures 10K-22K above the helium shroud and DSERs in the entirety of warmup. During the alignment drift test, after the shroud peaks at 105 K, the instruments are </a:t>
            </a:r>
            <a:r>
              <a:rPr lang="en-US" dirty="0" smtClean="0"/>
              <a:t>actively </a:t>
            </a:r>
            <a:r>
              <a:rPr lang="en-US" dirty="0"/>
              <a:t>held at 115-127 K through the entirety of the shroud’s 75K hold until the shroud temperature catches back up after </a:t>
            </a:r>
            <a:r>
              <a:rPr lang="en-US" dirty="0" smtClean="0"/>
              <a:t>the completion of the test. These </a:t>
            </a:r>
            <a:r>
              <a:rPr lang="en-US" dirty="0"/>
              <a:t>measures are to ensure that the instruments never become a collector for contaminants, and are kept safe until they reach ambient temperatures. </a:t>
            </a:r>
            <a:endParaRPr lang="en-US" baseline="0" dirty="0" smtClean="0"/>
          </a:p>
        </p:txBody>
      </p:sp>
      <p:sp>
        <p:nvSpPr>
          <p:cNvPr id="4" name="Slide Number Placeholder 3"/>
          <p:cNvSpPr>
            <a:spLocks noGrp="1"/>
          </p:cNvSpPr>
          <p:nvPr>
            <p:ph type="sldNum" sz="quarter" idx="10"/>
          </p:nvPr>
        </p:nvSpPr>
        <p:spPr/>
        <p:txBody>
          <a:bodyPr/>
          <a:lstStyle/>
          <a:p>
            <a:fld id="{17F05AD9-C959-4725-9109-69354E152398}" type="slidenum">
              <a:rPr lang="en-US" smtClean="0"/>
              <a:pPr/>
              <a:t>24</a:t>
            </a:fld>
            <a:endParaRPr lang="en-US"/>
          </a:p>
        </p:txBody>
      </p:sp>
    </p:spTree>
    <p:extLst>
      <p:ext uri="{BB962C8B-B14F-4D97-AF65-F5344CB8AC3E}">
        <p14:creationId xmlns:p14="http://schemas.microsoft.com/office/powerpoint/2010/main" val="15062913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how did we </a:t>
            </a:r>
            <a:r>
              <a:rPr lang="en-US" dirty="0" smtClean="0"/>
              <a:t>do in pre-test model predictions versus actual test results? </a:t>
            </a:r>
            <a:r>
              <a:rPr lang="en-US" dirty="0"/>
              <a:t>The overall model predictions for major component temperatures during cooldown agreed extremely well with what was observed during test. The model captured both transient and steady-state </a:t>
            </a:r>
            <a:r>
              <a:rPr lang="en-US" dirty="0" err="1"/>
              <a:t>cryo</a:t>
            </a:r>
            <a:r>
              <a:rPr lang="en-US" dirty="0"/>
              <a:t>-stable behavior of the payload well, and was able to anticipate all major areas of concern with respect to L&amp;Cs, allowing the OTIS team to plan well in advance the correct environmental controls to ensure hardware safety. The thermal model predicted 33 days of cooldown, and two major </a:t>
            </a:r>
            <a:r>
              <a:rPr lang="en-US" dirty="0" err="1"/>
              <a:t>cryo</a:t>
            </a:r>
            <a:r>
              <a:rPr lang="en-US" dirty="0"/>
              <a:t>-stable criterion, namely the PMBSS average rate falling below 27 </a:t>
            </a:r>
            <a:r>
              <a:rPr lang="en-US" dirty="0" err="1"/>
              <a:t>mK</a:t>
            </a:r>
            <a:r>
              <a:rPr lang="en-US" dirty="0"/>
              <a:t>/</a:t>
            </a:r>
            <a:r>
              <a:rPr lang="en-US" dirty="0" err="1"/>
              <a:t>hr</a:t>
            </a:r>
            <a:r>
              <a:rPr lang="en-US" dirty="0"/>
              <a:t> and the instruments being stable at their operational temperatures, were achieved by 32 days. However, the simplifications made to reduce temperature-dependent emissivity to only two regimes with a transition when the PMBSS average was 90K caused less-accurate predictions in the range between 60-170K. Predictions tended to cool faster than measurements because of the high room-temperature </a:t>
            </a:r>
            <a:r>
              <a:rPr lang="en-US" dirty="0" err="1"/>
              <a:t>emissivities</a:t>
            </a:r>
            <a:r>
              <a:rPr lang="en-US" dirty="0"/>
              <a:t> before the transition, while predictions were slower than measurements after the transition due to the cryogenic </a:t>
            </a:r>
            <a:r>
              <a:rPr lang="en-US" dirty="0" err="1"/>
              <a:t>emissivities</a:t>
            </a:r>
            <a:r>
              <a:rPr lang="en-US" dirty="0"/>
              <a:t>. For warmup, transition from </a:t>
            </a:r>
            <a:r>
              <a:rPr lang="en-US" dirty="0" err="1"/>
              <a:t>cryo</a:t>
            </a:r>
            <a:r>
              <a:rPr lang="en-US" dirty="0"/>
              <a:t>-stable to ambient temperatures occurred </a:t>
            </a:r>
            <a:r>
              <a:rPr lang="en-US" dirty="0" smtClean="0"/>
              <a:t>faster than model predictions</a:t>
            </a:r>
            <a:r>
              <a:rPr lang="en-US" baseline="0" dirty="0" smtClean="0"/>
              <a:t> by more than two days. The p</a:t>
            </a:r>
            <a:r>
              <a:rPr lang="en-US" dirty="0" smtClean="0"/>
              <a:t>ayload was overall more responsive to environmental changes in test than in simulations due</a:t>
            </a:r>
            <a:r>
              <a:rPr lang="en-US" baseline="0" dirty="0" smtClean="0"/>
              <a:t> both to the emissivity assumptions and the use of stacked worst-case scenarios for schedule conservatism</a:t>
            </a:r>
            <a:r>
              <a:rPr lang="en-US" dirty="0" smtClean="0"/>
              <a:t>. Also,</a:t>
            </a:r>
            <a:r>
              <a:rPr lang="en-US" baseline="0" dirty="0" smtClean="0"/>
              <a:t> some of the p</a:t>
            </a:r>
            <a:r>
              <a:rPr lang="en-US" dirty="0" smtClean="0"/>
              <a:t>rimary schedule drivers from pre-test warmup simulation were observed to be secondary schedule drivers in test. In the water and molecular contamination bands, the assumed schedule driver from predictions was the contamination constraint governing OTE optic surface-to-shroud delta-T. In reality, the driver was the ISIM POM delta-T requirement to maintain above the ISIM DSER temperatures. Let’s now take a detailed</a:t>
            </a:r>
            <a:r>
              <a:rPr lang="en-US" baseline="0" dirty="0" smtClean="0"/>
              <a:t> look at how the predictions matched test results in each phase. </a:t>
            </a:r>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25</a:t>
            </a:fld>
            <a:endParaRPr lang="en-US"/>
          </a:p>
        </p:txBody>
      </p:sp>
    </p:spTree>
    <p:extLst>
      <p:ext uri="{BB962C8B-B14F-4D97-AF65-F5344CB8AC3E}">
        <p14:creationId xmlns:p14="http://schemas.microsoft.com/office/powerpoint/2010/main" val="31773366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Seen here is the as-tested profile for the entirety of the OTIS CV test on the major payload components. When we began the test, ambient pre-</a:t>
            </a:r>
            <a:r>
              <a:rPr lang="en-US" dirty="0" err="1"/>
              <a:t>cryo</a:t>
            </a:r>
            <a:r>
              <a:rPr lang="en-US" dirty="0"/>
              <a:t> vacuum testing with cold scavenger plates resulted in some surprise limit violations. Since we assumed that this phase was conducted in a benign environment, these constraint violations were not anticipated as we did not perform warm transient vacuum simulations with the thermal model. However, the long duration of the pre-</a:t>
            </a:r>
            <a:r>
              <a:rPr lang="en-US" dirty="0" err="1"/>
              <a:t>cryo</a:t>
            </a:r>
            <a:r>
              <a:rPr lang="en-US" dirty="0"/>
              <a:t> warm vacuum phase allowed the cold sink of the scavenger plates to have a large enough impact on the payload to break limits. While this did not cause any damage on the hardware, it certainly alarmed the test operators. Thankfully, the subsequent phases of the test were analyzed in detail before the test by the thermal model. This pre-test planning and analysis averted most other unexpected situations in cooldown, </a:t>
            </a:r>
            <a:r>
              <a:rPr lang="en-US" dirty="0" err="1"/>
              <a:t>cryo</a:t>
            </a:r>
            <a:r>
              <a:rPr lang="en-US" dirty="0"/>
              <a:t>-stable, thermal balance, and warmup. These will be discussed at length in the following slides. </a:t>
            </a:r>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26</a:t>
            </a:fld>
            <a:endParaRPr lang="en-US"/>
          </a:p>
        </p:txBody>
      </p:sp>
    </p:spTree>
    <p:extLst>
      <p:ext uri="{BB962C8B-B14F-4D97-AF65-F5344CB8AC3E}">
        <p14:creationId xmlns:p14="http://schemas.microsoft.com/office/powerpoint/2010/main" val="29905482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 the ISIM side in cooldown, the actively-heated instruments all followed their prescribed cooldown profiles closely, indicating that the thermal mass and heat paths out of each of these instruments was captured correctly by the thermal model. Please note that in this and subsequent slides, the dashed lines represent model predictions, and the solid lines represent test measurements. Analogous components in model and test results are matched by color. The near-IR instruments were all held at above 170 K starting on day 7 for the ISIM decontamination hold, then stepped down on day 12 through 14 after MIRI was actively cooled to be in-family with the near-IR instrument temperatures. The model predicted a faster ISIM structure cooldown and therefore an earlier end to the ISIM decontamination hold when the max composite structure temperature was less than 140K. In reality, the ISIM structure took longer to cool down since, due to the use of discrete sets of room temperature and cryogenic </a:t>
            </a:r>
            <a:r>
              <a:rPr lang="en-US" dirty="0" err="1"/>
              <a:t>emissivities</a:t>
            </a:r>
            <a:r>
              <a:rPr lang="en-US" dirty="0"/>
              <a:t> in the interest of model runtime, the emissivity assumptions used in this transition regime were higher than reality. The model also predicted MIRI </a:t>
            </a:r>
            <a:r>
              <a:rPr lang="en-US" dirty="0" err="1"/>
              <a:t>cryocooler</a:t>
            </a:r>
            <a:r>
              <a:rPr lang="en-US" dirty="0"/>
              <a:t> pinch-point occurring at day 22, whereas in test it actually occurred on day 26. However, this is not an inaccuracy in the model predictions. Since the MIRI </a:t>
            </a:r>
            <a:r>
              <a:rPr lang="en-US" dirty="0" err="1"/>
              <a:t>cryocooler</a:t>
            </a:r>
            <a:r>
              <a:rPr lang="en-US" dirty="0"/>
              <a:t> is an actively-controlled thermal system, the transition of modes at pinch-point is purely determined by the </a:t>
            </a:r>
            <a:r>
              <a:rPr lang="en-US" dirty="0" err="1"/>
              <a:t>parasitics</a:t>
            </a:r>
            <a:r>
              <a:rPr lang="en-US" dirty="0"/>
              <a:t> on the </a:t>
            </a:r>
            <a:r>
              <a:rPr lang="en-US" dirty="0" err="1"/>
              <a:t>cryocooler</a:t>
            </a:r>
            <a:r>
              <a:rPr lang="en-US" dirty="0"/>
              <a:t> line and the judgment of the </a:t>
            </a:r>
            <a:r>
              <a:rPr lang="en-US" dirty="0" err="1"/>
              <a:t>cryocooler</a:t>
            </a:r>
            <a:r>
              <a:rPr lang="en-US" dirty="0"/>
              <a:t> team, rather than a predetermined time.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27</a:t>
            </a:fld>
            <a:endParaRPr lang="en-US"/>
          </a:p>
        </p:txBody>
      </p:sp>
    </p:spTree>
    <p:extLst>
      <p:ext uri="{BB962C8B-B14F-4D97-AF65-F5344CB8AC3E}">
        <p14:creationId xmlns:p14="http://schemas.microsoft.com/office/powerpoint/2010/main" val="32432779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the OTE optics, the primary mirror predictions followed very closely from ambient temperatures through 170 K. However, below 170 K, especially on the colder PMs, the predictions began diverging significantly from test measurements, up to 15 K difference at 90 K average temperature. Towards the </a:t>
            </a:r>
            <a:r>
              <a:rPr lang="en-US" dirty="0" err="1"/>
              <a:t>cryo</a:t>
            </a:r>
            <a:r>
              <a:rPr lang="en-US" dirty="0"/>
              <a:t>-stable phase, the predictions and measurements converged again. This difference between model predictions and test between 60 and 170 K is again due to the use of the two emissivity sets for the interest of model runtime. When the model predicted transient temperatures on the payload before the emissivity set transition, it overestimated the emissivity on all components, but especially those components which had less thermal mass and reach colder temperatures quicker. Conversely, after the emissivity set transition, the model underestimated the emissivity on all components, but especially those components which were more massive and still warm even after the switch. Hence, for the PMs before the emissivity transition, the model overestimated the PM emissivity and predicted colder than test measurements; after the emissivity transition, the model underestimated PM emissivity, resulting in a slower cooling rate than measured and allowing for model and test results to converge towards cryogenic steady-state. A similar trend is seen on the SM. The TM predictions better correspond to the actual temperature-dependent emissivity variation on tertiary mirror itself. Therefore, the predictions match much better to test measurements through the entirety of cooldown. </a:t>
            </a:r>
          </a:p>
          <a:p>
            <a:r>
              <a:rPr lang="en-US" dirty="0"/>
              <a:t> </a:t>
            </a:r>
          </a:p>
          <a:p>
            <a:r>
              <a:rPr lang="en-US" dirty="0"/>
              <a:t>On the PMBSS structure, the pre-test predictions for the cold end generally matched well with test measurements. However, for the PMBSS structure maximum temperatures, the model predictions started diverging versus test at about 120 K, and reached a measured quasi-steady value at </a:t>
            </a:r>
            <a:r>
              <a:rPr lang="en-US" dirty="0" err="1"/>
              <a:t>cryo</a:t>
            </a:r>
            <a:r>
              <a:rPr lang="en-US" dirty="0"/>
              <a:t> more than 20K higher than model predictions. This egregious difference between model and test results was extremely surprising to the OTIS team at first, given that the model generally predicted within ±3K for all other major components. Subsequent investigation found that this temperature difference </a:t>
            </a:r>
            <a:r>
              <a:rPr lang="en-US" dirty="0" smtClean="0"/>
              <a:t>was due to model</a:t>
            </a:r>
            <a:r>
              <a:rPr lang="en-US" baseline="0" dirty="0" smtClean="0"/>
              <a:t> error on the BSF composite conductance, which </a:t>
            </a:r>
            <a:r>
              <a:rPr lang="en-US" baseline="0" dirty="0" err="1" smtClean="0"/>
              <a:t>incorrectely</a:t>
            </a:r>
            <a:r>
              <a:rPr lang="en-US" baseline="0" dirty="0" smtClean="0"/>
              <a:t> predicted the distribution of temperature gradient between the room-temperature IEC and roughly 70 K BSF across a launch-release mechanism interface</a:t>
            </a:r>
            <a:r>
              <a:rPr lang="en-US" dirty="0" smtClean="0"/>
              <a:t>. </a:t>
            </a:r>
            <a:r>
              <a:rPr lang="en-US" dirty="0"/>
              <a:t>The bulk of the other sensors spread through the PMBSS structure showed close matches between model and test, and assessments by the structural team proved that this localized hot spot at the LRM interface had a negligible impact on the structural integrity of OTIS. This error will be covered more in detail in the fourth lecture, which describes the lessons learned from the OTIS CV test.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28</a:t>
            </a:fld>
            <a:endParaRPr lang="en-US"/>
          </a:p>
        </p:txBody>
      </p:sp>
    </p:spTree>
    <p:extLst>
      <p:ext uri="{BB962C8B-B14F-4D97-AF65-F5344CB8AC3E}">
        <p14:creationId xmlns:p14="http://schemas.microsoft.com/office/powerpoint/2010/main" val="18157474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After</a:t>
            </a:r>
            <a:r>
              <a:rPr lang="en-US" baseline="0" dirty="0" smtClean="0"/>
              <a:t> the completion of the cooldown and </a:t>
            </a:r>
            <a:r>
              <a:rPr lang="en-US" baseline="0" dirty="0" err="1" smtClean="0"/>
              <a:t>cryo</a:t>
            </a:r>
            <a:r>
              <a:rPr lang="en-US" baseline="0" dirty="0" smtClean="0"/>
              <a:t>-stable phases, a thermal balance was achieved on the payload to obtain measurements for OTIS CV and flight model correlation. </a:t>
            </a:r>
            <a:r>
              <a:rPr lang="en-US" dirty="0" smtClean="0"/>
              <a:t>This histogram shows the ΔT of model predictions minus test data for all hard structure sensor locations at thermal balance,</a:t>
            </a:r>
            <a:r>
              <a:rPr lang="en-US" baseline="0" dirty="0" smtClean="0"/>
              <a:t> out of the more than 1000 sensors on this very large test article, as a way to quantify model accuracy and obtain a general understanding of how well the model performed versus test measurements</a:t>
            </a:r>
            <a:r>
              <a:rPr lang="en-US" dirty="0" smtClean="0"/>
              <a:t>. The steady-state comparison of model to test showed extremely good correlation: over 90% of all test sensor measurements were matched within ±4 K by model-predicted values at corresponding sensor locations. This gave strong confidence that the OTIS CV thermal model captured accurately the payload behavior in the </a:t>
            </a:r>
            <a:r>
              <a:rPr lang="en-US" dirty="0" err="1" smtClean="0"/>
              <a:t>cryo</a:t>
            </a:r>
            <a:r>
              <a:rPr lang="en-US" dirty="0" smtClean="0"/>
              <a:t>-stable test environment, and further provided assurance that the flight model would be an accurate predictor of temperatures on-orbit, since the OTIS payload model was directly sourced from</a:t>
            </a:r>
            <a:r>
              <a:rPr lang="en-US" baseline="0" dirty="0" smtClean="0"/>
              <a:t> Northrop Grumman Corporation’s </a:t>
            </a:r>
            <a:r>
              <a:rPr lang="en-US" dirty="0" smtClean="0"/>
              <a:t>flight model. The bulk average of all of the predicted temperatures to their corresponding measured sensors was to</a:t>
            </a:r>
            <a:r>
              <a:rPr lang="en-US" baseline="0" dirty="0" smtClean="0"/>
              <a:t> </a:t>
            </a:r>
            <a:r>
              <a:rPr lang="en-US" dirty="0" smtClean="0"/>
              <a:t>within 0.1 K. Even so, there are some outliers. The discrepancy</a:t>
            </a:r>
            <a:r>
              <a:rPr lang="en-US" baseline="0" dirty="0" smtClean="0"/>
              <a:t> at the BSF/IEC interface on the PMBSS structure, as explained in the previous slide, accounts for the extreme model deviations colder than test measurements.</a:t>
            </a:r>
            <a:r>
              <a:rPr lang="en-US" dirty="0" smtClean="0"/>
              <a:t> On the other end, the sensors around the SVTS, IEC, and DTA region predicted warmer in the model than in test. This effect was eventually attributed to the blanket performance on the IEC. The OTIS payload model assumed a conservative ε* value of 0.03 for IEC MLI through-thickness effective emissivity, carried over from the flight observatory model. This allowed more heat to escape from the warmest payload components inside the chamber (the room-temperature instrument electronics boxes) and raised the background sink temperature of the entire modeled test environment. However, in test, the IEC released less heat than expected to the environment due to two factors: the conductance from the IEC to the supporting GSE struts was correlated from test data to be greater than predicted, reducing the amount of radiated heat; and the assumed ε* value of 0.03 was too large given the beginning-of-life</a:t>
            </a:r>
            <a:r>
              <a:rPr lang="en-US" baseline="0" dirty="0" smtClean="0"/>
              <a:t> </a:t>
            </a:r>
            <a:r>
              <a:rPr lang="en-US" dirty="0" smtClean="0"/>
              <a:t>properties of the blankets. This contributed to a lower background sink temperature, causing</a:t>
            </a:r>
            <a:r>
              <a:rPr lang="en-US" baseline="0" dirty="0" smtClean="0"/>
              <a:t> </a:t>
            </a:r>
            <a:r>
              <a:rPr lang="en-US" dirty="0" smtClean="0"/>
              <a:t>the sensor measurements in these regions to be consistently lower than model predictions.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29</a:t>
            </a:fld>
            <a:endParaRPr lang="en-US"/>
          </a:p>
        </p:txBody>
      </p:sp>
    </p:spTree>
    <p:extLst>
      <p:ext uri="{BB962C8B-B14F-4D97-AF65-F5344CB8AC3E}">
        <p14:creationId xmlns:p14="http://schemas.microsoft.com/office/powerpoint/2010/main" val="23687050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satisfy</a:t>
            </a:r>
            <a:r>
              <a:rPr lang="en-US" baseline="0" dirty="0" smtClean="0"/>
              <a:t> another balance objective during the OTIS test, the poor-man Q-meters or PMQMs were developed as a tool to measure end-to-end thermal conductance for each ISIM instrument heat strap and ensure that their performance and integrity have not degraded with each successive test and installation. As we are measuring </a:t>
            </a:r>
            <a:r>
              <a:rPr lang="en-US" baseline="0" dirty="0" err="1" smtClean="0"/>
              <a:t>milliwatt</a:t>
            </a:r>
            <a:r>
              <a:rPr lang="en-US" baseline="0" dirty="0" smtClean="0"/>
              <a:t>-level variations at cryogenic operational temperatures, this testing was performed with the smaller operational trim heaters on each instrument rather than the large contamination control heaters used for cooldown and warmup. Previously, for the ISIM CV testing, the measurement for thermal conductance was taken by changing the trim heater power per instrument and observing the change in Q-meter reading versus the change in strap delta-Temperature. However, in OTIS, the available “head-room” for signal using the trim heaters was very small due to their already high settings to maintain operational temperatures. This small signal was further washed by normal system oscillations due to instrument optical testing. Eventually, an in-situ workaround was implemented, using the Harris pre-cool strap zero-Q heaters to warm the radiators of each instrument, then turning down each trim heater to maintain the same approximate instrument temperatures during testing. This r</a:t>
            </a:r>
            <a:r>
              <a:rPr lang="en-US" dirty="0" smtClean="0"/>
              <a:t>esulted in much larger strap Delta </a:t>
            </a:r>
            <a:r>
              <a:rPr lang="en-US" dirty="0" err="1" smtClean="0"/>
              <a:t>Delta</a:t>
            </a:r>
            <a:r>
              <a:rPr lang="en-US" dirty="0" smtClean="0"/>
              <a:t> T which was large enough for meaningful measurement against system instability. The plot</a:t>
            </a:r>
            <a:r>
              <a:rPr lang="en-US" baseline="0" dirty="0" smtClean="0"/>
              <a:t> shown on this slide compares the measured thermal strap conductance for each of the near-IR instruments from the ISIM CV2 through OTIS CV. The acronyms on this plot indicate how the measurement was taken: GS implies an independent GSE Q-meter developed specifically for measuring heat flow, whereas PM implies the in-situ Poor-Man Q-meters. The OTIS measurements were consistent with all previous levels of testing, indicating that the instrument heat straps maintained their integrity through the whole integration and testing process. </a:t>
            </a:r>
            <a:endParaRPr lang="en-US" dirty="0" smtClean="0"/>
          </a:p>
          <a:p>
            <a:endParaRPr lang="en-US" dirty="0" smtClean="0"/>
          </a:p>
          <a:p>
            <a:r>
              <a:rPr lang="en-US" dirty="0" smtClean="0"/>
              <a:t>Similarly, a measurement</a:t>
            </a:r>
            <a:r>
              <a:rPr lang="en-US" baseline="0" dirty="0" smtClean="0"/>
              <a:t> of end-to-end MIRI </a:t>
            </a:r>
            <a:r>
              <a:rPr lang="en-US" baseline="0" dirty="0" err="1" smtClean="0"/>
              <a:t>cryocooler</a:t>
            </a:r>
            <a:r>
              <a:rPr lang="en-US" baseline="0" dirty="0" smtClean="0"/>
              <a:t> heat load was also possible in the OTIS test. A procedure was developed to measure the amount of heat lifted from the MIRI instrument through the </a:t>
            </a:r>
            <a:r>
              <a:rPr lang="en-US" baseline="0" dirty="0" err="1" smtClean="0"/>
              <a:t>cryocooler</a:t>
            </a:r>
            <a:r>
              <a:rPr lang="en-US" baseline="0" dirty="0" smtClean="0"/>
              <a:t>. By comparing these measurements to previous values in the ISIM CV tests, the </a:t>
            </a:r>
            <a:r>
              <a:rPr lang="en-US" baseline="0" dirty="0" err="1" smtClean="0"/>
              <a:t>cryocooler</a:t>
            </a:r>
            <a:r>
              <a:rPr lang="en-US" baseline="0" dirty="0" smtClean="0"/>
              <a:t> team could determine if there were any extraneous heat loads present that could indicate damage following integration or OTIS environmental testing. From the OTIS CV test, it was determined that the measured </a:t>
            </a:r>
            <a:r>
              <a:rPr lang="en-US" baseline="0" dirty="0" err="1" smtClean="0"/>
              <a:t>cryocooler</a:t>
            </a:r>
            <a:r>
              <a:rPr lang="en-US" baseline="0" dirty="0" smtClean="0"/>
              <a:t> heat loads were consistent with those modeled and expected from the hardware. </a:t>
            </a:r>
            <a:endParaRPr lang="en-US" dirty="0" smtClean="0"/>
          </a:p>
          <a:p>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30</a:t>
            </a:fld>
            <a:endParaRPr lang="en-US"/>
          </a:p>
        </p:txBody>
      </p:sp>
    </p:spTree>
    <p:extLst>
      <p:ext uri="{BB962C8B-B14F-4D97-AF65-F5344CB8AC3E}">
        <p14:creationId xmlns:p14="http://schemas.microsoft.com/office/powerpoint/2010/main" val="38402320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Progressing to warmup, the response of the payload was less well-matched temporally between the model and test results. On the ISIM side, all of the instruments were pre-heated to greater than 50K before the start of shroud warmup to prevent any migration of contaminants from the shroud to the instruments as they transferred to the </a:t>
            </a:r>
            <a:r>
              <a:rPr lang="en-US" dirty="0" err="1"/>
              <a:t>cryo</a:t>
            </a:r>
            <a:r>
              <a:rPr lang="en-US" dirty="0"/>
              <a:t>-pumping panels, which now act as large scavenger plates and take the shroud’s place as the coldest surfaces in the chamber. As the shroud began to increase in temperature, the instruments occupied a band 10-22 K warmer than the shroud temperature through most phases. However, at the peak of the alignment drift test, rather than following the shroud down in temperature, the instruments held at their peak values until the shroud caught back up again after the end of alignment drift. During this entire phase, the FSM and TM were not actively heated since it would influence the PMBSS gradients. With the completion of alignment drift, the FSM </a:t>
            </a:r>
            <a:r>
              <a:rPr lang="en-US" dirty="0" smtClean="0"/>
              <a:t>heater was </a:t>
            </a:r>
            <a:r>
              <a:rPr lang="en-US" dirty="0"/>
              <a:t>powered rapidly so that it could be in-family with the ISIM temperatures before the start of contamination constraints above 140 K. At the end of the 140 K shroud hold, after the end of the mechanism deployment heater tests, the previously-mentioned nitrogen “burp” occurred from sublimation of solid nitrogen as the </a:t>
            </a:r>
            <a:r>
              <a:rPr lang="en-US" dirty="0" err="1"/>
              <a:t>cryo</a:t>
            </a:r>
            <a:r>
              <a:rPr lang="en-US" dirty="0"/>
              <a:t>-pumping panels began to warm, raising the pressure in the chamber. While the instruments being in a cold environment were relatively unaffected, the external surfaces of the room-temperature IEC coupled to colder sinks, dragging down the soft structure temperatures. Thankfully, despite some cold limit violations, quick actions taken by the thermal test operators to slow the rate of sublimation prevented any risk of hardware damage. Through both alignment drift and deployment heater testing on the ISIM, the model matched test results fairly well when comparing the instrument temperature offsets to a given shroud temperature. </a:t>
            </a:r>
          </a:p>
          <a:p>
            <a:endParaRPr lang="en-US" dirty="0" smtClean="0"/>
          </a:p>
          <a:p>
            <a:pPr defTabSz="931774">
              <a:defRPr/>
            </a:pPr>
            <a:r>
              <a:rPr lang="en-US" dirty="0"/>
              <a:t>Into the water and molecular contamination emission bands, the model consistently predicted a slower warmup rate than was executed during the test. The helium shroud warmup rate was driven by both the contamination constraint to maintain all of the OTE optics within 35 K of the average helium shroud temperature, as well as the constraint to maintain the ISIM and FSM above the shroud and DSERs. The original pre-test thermal analysis stacked worst-case conditions to predict warmup through these contamination bands with ample schedule conservatism, excluding the benefits of gas heat transfer during the nitrogen burp to bring the mirrors closer to the helium shroud temperature, as well as allowing for interim holds to keep all of the instruments in compliance with contamination limits. The thermal model predicted that the helium shroud rate would need to decrease to as low as 0.5 K/</a:t>
            </a:r>
            <a:r>
              <a:rPr lang="en-US" dirty="0" err="1"/>
              <a:t>hr</a:t>
            </a:r>
            <a:r>
              <a:rPr lang="en-US" dirty="0"/>
              <a:t> average to limit the lag of the OTE optics and keep the instruments actively controlled ahead of the DSERs. However, when it was observed in test that all of the OTE optics and instruments could maintain a faster rate with respect to the shroud without violating any constraints, and it was deemed acceptable by the contamination control team that the instruments only lead the ISIM DSERS by 6.5 K in the interest of schedule, the helium shroud was sustained at 0.6-0.8 K/</a:t>
            </a:r>
            <a:r>
              <a:rPr lang="en-US" dirty="0" err="1"/>
              <a:t>hr</a:t>
            </a:r>
            <a:r>
              <a:rPr lang="en-US" dirty="0"/>
              <a:t> through the end of warmup. The </a:t>
            </a:r>
            <a:r>
              <a:rPr lang="en-US" dirty="0" smtClean="0"/>
              <a:t>TM heater was also turned on through most of the warmup</a:t>
            </a:r>
            <a:r>
              <a:rPr lang="en-US" baseline="0" dirty="0" smtClean="0"/>
              <a:t> post-alignment drift t</a:t>
            </a:r>
            <a:r>
              <a:rPr lang="en-US" dirty="0" smtClean="0"/>
              <a:t>o prevent the TM from becoming a schedule driver</a:t>
            </a:r>
            <a:r>
              <a:rPr lang="en-US" baseline="0" dirty="0" smtClean="0"/>
              <a:t>. </a:t>
            </a:r>
            <a:r>
              <a:rPr lang="en-US" dirty="0"/>
              <a:t>Therefore, the completion of warmup actually occurred more than two days earlier than pre-test predictions. This trend can be seen in the next slide as well, which describes the OTE warmup.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31</a:t>
            </a:fld>
            <a:endParaRPr lang="en-US"/>
          </a:p>
        </p:txBody>
      </p:sp>
    </p:spTree>
    <p:extLst>
      <p:ext uri="{BB962C8B-B14F-4D97-AF65-F5344CB8AC3E}">
        <p14:creationId xmlns:p14="http://schemas.microsoft.com/office/powerpoint/2010/main" val="307811942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the OTE side, the thermal distortion alignment drift test was executed at the beginning of warmup as the PMBSS and SMSS were driven as quickly as possible to sub-100 </a:t>
            </a:r>
            <a:r>
              <a:rPr lang="en-US" dirty="0" err="1"/>
              <a:t>mK</a:t>
            </a:r>
            <a:r>
              <a:rPr lang="en-US" dirty="0"/>
              <a:t>/</a:t>
            </a:r>
            <a:r>
              <a:rPr lang="en-US" dirty="0" err="1"/>
              <a:t>hr</a:t>
            </a:r>
            <a:r>
              <a:rPr lang="en-US" dirty="0"/>
              <a:t> stability at a 75 K average, achieving a stable condition for photogrammetry measurements of the OTIS payload structural geometry. The model predicted that this overdrive maneuver on the structure would require the helium shroud to increase at 1.5 K/</a:t>
            </a:r>
            <a:r>
              <a:rPr lang="en-US" dirty="0" err="1"/>
              <a:t>hr</a:t>
            </a:r>
            <a:r>
              <a:rPr lang="en-US" dirty="0"/>
              <a:t> to a 105 K average, then decrease to 75 K, after which it would hold constant at 75 K until both the PMBSS and SMSS were below their temperature rate requirements for data acquisition. In reality, the payload structure responded much more quickly than expected. From pre-test analysis, it was understood that a “trigger point” for reversing the helium shroud rate occurred when the PMBSS structure average reached 71 K. While in predictions, this point occurred when the shroud was at 105K, the PMBSS reached this 71K average in test when the helium shroud was only at 95 K. This required immediate response from the thermal team to turn the helium shroud rate to -1.5 K/</a:t>
            </a:r>
            <a:r>
              <a:rPr lang="en-US" dirty="0" err="1"/>
              <a:t>hr</a:t>
            </a:r>
            <a:r>
              <a:rPr lang="en-US" dirty="0"/>
              <a:t> and stem the rise of the PMBSS and SMSS temperature, both preventing a longer recovery time to 75K average and allowing for these structures to settle sooner at their stability requirements. The entire alignment drift phase completed one full day earlier than predicted, but why was the model off in its schedule predictions? Well, it was found later that the faster overall payload response was again due to the pesky simplification of emissivity tests to only one cryogenic set and one room temperature set. As the payload rose above </a:t>
            </a:r>
            <a:r>
              <a:rPr lang="en-US" dirty="0" err="1"/>
              <a:t>cryo</a:t>
            </a:r>
            <a:r>
              <a:rPr lang="en-US" dirty="0"/>
              <a:t>-stable temperatures, the assumption of cryogenic </a:t>
            </a:r>
            <a:r>
              <a:rPr lang="en-US" dirty="0" err="1"/>
              <a:t>emissivities</a:t>
            </a:r>
            <a:r>
              <a:rPr lang="en-US" dirty="0"/>
              <a:t> was no longer completely valid, and therefore the model underestimated the amount of heat transfer actually occurring on the payload. As such, the model response was slower and more temporally conservative than what was observed during the test. </a:t>
            </a:r>
          </a:p>
          <a:p>
            <a:endParaRPr lang="en-US" dirty="0"/>
          </a:p>
          <a:p>
            <a:pPr defTabSz="931774">
              <a:defRPr/>
            </a:pPr>
            <a:r>
              <a:rPr lang="en-US" dirty="0"/>
              <a:t>Beyond the end of the thermal distortion phase on day 5, the model predictions matched test results on the OTE fairly closely. The duration of the helium shroud rise to 140 K and subsequent payload response was similar to expectations from pre-test analysis. The length of the 140 K helium shroud hold differed however, as the model did not attempt to simulate the gas conduction during the N2 burp event, and therefore did not capture the correct temperature distribution across the payload before the start of the next phase, which were more favorable towards a faster shroud rate. As mentioned in the last slide, the predicted OTE behavior reflected schedule conservatism in the model, and the OTE optics took longer to warm in the model than in test. </a:t>
            </a:r>
          </a:p>
        </p:txBody>
      </p:sp>
      <p:sp>
        <p:nvSpPr>
          <p:cNvPr id="4" name="Slide Number Placeholder 3"/>
          <p:cNvSpPr>
            <a:spLocks noGrp="1"/>
          </p:cNvSpPr>
          <p:nvPr>
            <p:ph type="sldNum" sz="quarter" idx="10"/>
          </p:nvPr>
        </p:nvSpPr>
        <p:spPr/>
        <p:txBody>
          <a:bodyPr/>
          <a:lstStyle/>
          <a:p>
            <a:fld id="{17F05AD9-C959-4725-9109-69354E152398}" type="slidenum">
              <a:rPr lang="en-US" smtClean="0"/>
              <a:pPr/>
              <a:t>32</a:t>
            </a:fld>
            <a:endParaRPr lang="en-US"/>
          </a:p>
        </p:txBody>
      </p:sp>
    </p:spTree>
    <p:extLst>
      <p:ext uri="{BB962C8B-B14F-4D97-AF65-F5344CB8AC3E}">
        <p14:creationId xmlns:p14="http://schemas.microsoft.com/office/powerpoint/2010/main" val="10482714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a:t>
            </a:r>
            <a:r>
              <a:rPr lang="en-US" baseline="0" dirty="0" smtClean="0"/>
              <a:t>s a final note before we conclude this lecture, plots like these were used extensively in pre-test analysis and the OTIS CV test to track our performance against critical L&amp;Cs. Each line shown here is a plot of delta-T as a percentage to the yellow limit of a critical constraint over the entire cooldown period. If any line reaches 100% on the vertical axis, then the yellow limit has been exceeded and action must be taken immediately to reverse the trend before it exceeds the red limit. The percentage to the requirement or red limit was also trended in these cases as a cautionary measure, but if any changes were made in-test to limits per subsystem approval, they were reflected in these plots. As before, the dashed lines represent predictions, and the solid lines represent test measurements.  From the plot, the predicted delta-T as % to constraint for most structural components were of the correct magnitude and shape as what was measured in the test. However, there were notable model </a:t>
            </a:r>
            <a:r>
              <a:rPr lang="en-US" baseline="0" dirty="0" err="1" smtClean="0"/>
              <a:t>underpredictions</a:t>
            </a:r>
            <a:r>
              <a:rPr lang="en-US" baseline="0" dirty="0" smtClean="0"/>
              <a:t> with the ISIM structure point-to-point delta-T, the ASPA-to-AOS allowable delta-T, and PMBSS structure point-to-point delta-T versus what we observed in test. In the case of the ISIM structure and the ASPA-to-AOS delta-T, since these were never driving constraints that approached their limits, model inaccuracy in predicting gradients did not put any hardware at risk. However, for the PMBSS structure past day 24 and towards the end of cooldown, there was a yellow limit exceedance which could not be mitigated because the PMBSS was settling into its steady-state gradient based on its </a:t>
            </a:r>
            <a:r>
              <a:rPr lang="en-US" baseline="0" dirty="0" err="1" smtClean="0"/>
              <a:t>cryo</a:t>
            </a:r>
            <a:r>
              <a:rPr lang="en-US" baseline="0" dirty="0" smtClean="0"/>
              <a:t>-stable environment. This underscores the profound importance of model accuracy in a test of this magnitude, where thermal predictions play a large role in determining the method of test execution and verifying model safety during temperature transitions. Though we were lucky that, with some emergency structural analysis, we determined the area of the PMBSS structure causing the delta-T exceedance would not impact its structural integrity as a whole, one can imagine a scenario where an unexpected constraint exceedance may compromise certain phases of the test or at the very least, lead to schedule delays as we try to reverse undesirable trends.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33</a:t>
            </a:fld>
            <a:endParaRPr lang="en-US"/>
          </a:p>
        </p:txBody>
      </p:sp>
    </p:spTree>
    <p:extLst>
      <p:ext uri="{BB962C8B-B14F-4D97-AF65-F5344CB8AC3E}">
        <p14:creationId xmlns:p14="http://schemas.microsoft.com/office/powerpoint/2010/main" val="7421143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summary,</a:t>
            </a:r>
            <a:r>
              <a:rPr lang="en-US" baseline="0" dirty="0" smtClean="0"/>
              <a:t> for Part II, we completed a detailed discussion of the OTIS CV test thermal model. We began with the driving payload constraints for our OTIS CV test, including contamination and structural L&amp;Cs, and how they impacted or model development. This topic led into the process for developing the OTIS CV test methodology, with focus on how we optimized the shroud profile. Finally, using our pre-test results, we compared these against the test measurements to see where our model performed well and where it fell short. </a:t>
            </a:r>
          </a:p>
          <a:p>
            <a:endParaRPr lang="en-US" baseline="0" dirty="0" smtClean="0"/>
          </a:p>
          <a:p>
            <a:r>
              <a:rPr lang="en-US" baseline="0" dirty="0" smtClean="0"/>
              <a:t>In the next lecture, we will talk about the extensive pre-test planning we performed to prepare for off-nominal events, both in failures of the test system such as loss of vacuum or loss of helium control, as well as unplanned scenarios such as fires or storms which require emergency </a:t>
            </a:r>
            <a:r>
              <a:rPr lang="en-US" baseline="0" dirty="0" err="1" smtClean="0"/>
              <a:t>safing</a:t>
            </a:r>
            <a:r>
              <a:rPr lang="en-US" baseline="0" dirty="0" smtClean="0"/>
              <a:t> of the test article. Since each scenario requires a different response in different phases of the test, an off-nominal matrix was developed matching scenario and test phase to determine response. This will be discussed in detail, leading to an assessment of how well all of this pre-test planning actually helped us when we encountered our own off-nominal scenario during the OTIS CV test. </a:t>
            </a:r>
            <a:endParaRPr lang="en-US" dirty="0"/>
          </a:p>
        </p:txBody>
      </p:sp>
      <p:sp>
        <p:nvSpPr>
          <p:cNvPr id="4" name="Slide Number Placeholder 3"/>
          <p:cNvSpPr>
            <a:spLocks noGrp="1"/>
          </p:cNvSpPr>
          <p:nvPr>
            <p:ph type="sldNum" sz="quarter" idx="10"/>
          </p:nvPr>
        </p:nvSpPr>
        <p:spPr/>
        <p:txBody>
          <a:bodyPr/>
          <a:lstStyle/>
          <a:p>
            <a:fld id="{17F05AD9-C959-4725-9109-69354E152398}" type="slidenum">
              <a:rPr lang="en-US" smtClean="0"/>
              <a:pPr/>
              <a:t>34</a:t>
            </a:fld>
            <a:endParaRPr lang="en-US"/>
          </a:p>
        </p:txBody>
      </p:sp>
    </p:spTree>
    <p:extLst>
      <p:ext uri="{BB962C8B-B14F-4D97-AF65-F5344CB8AC3E}">
        <p14:creationId xmlns:p14="http://schemas.microsoft.com/office/powerpoint/2010/main" val="34722802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7F05AD9-C959-4725-9109-69354E152398}" type="slidenum">
              <a:rPr lang="en-US" smtClean="0"/>
              <a:pPr/>
              <a:t>35</a:t>
            </a:fld>
            <a:endParaRPr lang="en-US"/>
          </a:p>
        </p:txBody>
      </p:sp>
    </p:spTree>
    <p:extLst>
      <p:ext uri="{BB962C8B-B14F-4D97-AF65-F5344CB8AC3E}">
        <p14:creationId xmlns:p14="http://schemas.microsoft.com/office/powerpoint/2010/main" val="39915816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7F05AD9-C959-4725-9109-69354E152398}" type="slidenum">
              <a:rPr lang="en-US" smtClean="0"/>
              <a:pPr/>
              <a:t>36</a:t>
            </a:fld>
            <a:endParaRPr lang="en-US"/>
          </a:p>
        </p:txBody>
      </p:sp>
    </p:spTree>
    <p:extLst>
      <p:ext uri="{BB962C8B-B14F-4D97-AF65-F5344CB8AC3E}">
        <p14:creationId xmlns:p14="http://schemas.microsoft.com/office/powerpoint/2010/main" val="28026188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7F05AD9-C959-4725-9109-69354E152398}" type="slidenum">
              <a:rPr lang="en-US" smtClean="0"/>
              <a:pPr/>
              <a:t>37</a:t>
            </a:fld>
            <a:endParaRPr lang="en-US"/>
          </a:p>
        </p:txBody>
      </p:sp>
    </p:spTree>
    <p:extLst>
      <p:ext uri="{BB962C8B-B14F-4D97-AF65-F5344CB8AC3E}">
        <p14:creationId xmlns:p14="http://schemas.microsoft.com/office/powerpoint/2010/main" val="6782103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7F05AD9-C959-4725-9109-69354E152398}" type="slidenum">
              <a:rPr lang="en-US" smtClean="0"/>
              <a:pPr/>
              <a:t>38</a:t>
            </a:fld>
            <a:endParaRPr lang="en-US"/>
          </a:p>
        </p:txBody>
      </p:sp>
    </p:spTree>
    <p:extLst>
      <p:ext uri="{BB962C8B-B14F-4D97-AF65-F5344CB8AC3E}">
        <p14:creationId xmlns:p14="http://schemas.microsoft.com/office/powerpoint/2010/main" val="23272767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19200"/>
            <a:ext cx="7772400" cy="1470025"/>
          </a:xfrm>
          <a:prstGeom prst="rect">
            <a:avLst/>
          </a:prstGeom>
        </p:spPr>
        <p:txBody>
          <a:bodyPr/>
          <a:lstStyle>
            <a:lvl1pPr algn="ctr">
              <a:defRPr baseline="0">
                <a:solidFill>
                  <a:srgbClr val="0B3D9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454944" y="2848947"/>
            <a:ext cx="6400800" cy="14478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6725" y="1049338"/>
            <a:ext cx="8258175" cy="5497512"/>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5410200" cy="779462"/>
          </a:xfrm>
          <a:prstGeom prst="rect">
            <a:avLst/>
          </a:prstGeom>
        </p:spPr>
        <p:txBody>
          <a:bodyPr/>
          <a:lstStyle>
            <a:lvl1pPr>
              <a:defRPr>
                <a:solidFill>
                  <a:schemeClr val="tx1"/>
                </a:solidFill>
              </a:defRPr>
            </a:lvl1pPr>
          </a:lstStyle>
          <a:p>
            <a:r>
              <a:rPr kumimoji="0" lang="en-US" sz="2400" b="0" i="0" u="none" strike="noStrike" kern="0" cap="none" spc="0" normalizeH="0" baseline="0" noProof="0" dirty="0" smtClean="0">
                <a:ln>
                  <a:noFill/>
                </a:ln>
                <a:solidFill>
                  <a:srgbClr val="0B3D91"/>
                </a:solidFill>
                <a:effectLst/>
                <a:uLnTx/>
                <a:uFillTx/>
                <a:latin typeface="+mj-lt"/>
                <a:ea typeface="+mj-ea"/>
                <a:cs typeface="+mj-cs"/>
              </a:rPr>
              <a:t>Click to edit Master title style</a:t>
            </a:r>
            <a:endParaRPr lang="en-US" dirty="0"/>
          </a:p>
        </p:txBody>
      </p:sp>
      <p:sp>
        <p:nvSpPr>
          <p:cNvPr id="3" name="Content Placeholder 2"/>
          <p:cNvSpPr>
            <a:spLocks noGrp="1"/>
          </p:cNvSpPr>
          <p:nvPr>
            <p:ph idx="1" hasCustomPrompt="1"/>
          </p:nvPr>
        </p:nvSpPr>
        <p:spPr>
          <a:xfrm>
            <a:off x="466725" y="1049338"/>
            <a:ext cx="8258175" cy="5497512"/>
          </a:xfrm>
          <a:prstGeom prst="rect">
            <a:avLst/>
          </a:prstGeom>
        </p:spPr>
        <p:txBody>
          <a:bodyPr/>
          <a:lstStyle>
            <a:lvl1pPr>
              <a:buFont typeface="Arial" panose="020B0604020202020204" pitchFamily="34" charset="0"/>
              <a:buChar char="•"/>
              <a:defRPr sz="3600"/>
            </a:lvl1pPr>
          </a:lstStyle>
          <a:p>
            <a:pPr marL="0" marR="0">
              <a:spcBef>
                <a:spcPts val="0"/>
              </a:spcBef>
              <a:spcAft>
                <a:spcPts val="0"/>
              </a:spcAft>
            </a:pPr>
            <a:r>
              <a:rPr lang="en-US" sz="1200" dirty="0" smtClean="0">
                <a:effectLst/>
                <a:latin typeface="Times New Roman" panose="02020603050405020304" pitchFamily="18" charset="0"/>
                <a:ea typeface="Times New Roman" panose="02020603050405020304" pitchFamily="18" charset="0"/>
              </a:rPr>
              <a:t>Text</a:t>
            </a:r>
            <a:endParaRPr lang="en-US" sz="1200" dirty="0">
              <a:effectLst/>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dirty="0" smtClean="0"/>
              <a:t>Click to edit Master title style</a:t>
            </a:r>
            <a:endParaRPr lang="en-US" dirty="0"/>
          </a:p>
        </p:txBody>
      </p:sp>
    </p:spTree>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6" descr="ABL"/>
          <p:cNvSpPr>
            <a:spLocks noChangeArrowheads="1"/>
          </p:cNvSpPr>
          <p:nvPr/>
        </p:nvSpPr>
        <p:spPr bwMode="auto">
          <a:xfrm>
            <a:off x="1047750" y="6629400"/>
            <a:ext cx="7080250" cy="228600"/>
          </a:xfrm>
          <a:prstGeom prst="rect">
            <a:avLst/>
          </a:prstGeom>
          <a:noFill/>
          <a:ln w="9525">
            <a:noFill/>
            <a:miter lim="800000"/>
            <a:headEnd/>
            <a:tailEnd/>
          </a:ln>
          <a:effectLst/>
        </p:spPr>
        <p:txBody>
          <a:bodyPr>
            <a:spAutoFit/>
          </a:bodyPr>
          <a:lstStyle/>
          <a:p>
            <a:pPr algn="ctr" eaLnBrk="0" hangingPunct="0">
              <a:defRPr/>
            </a:pPr>
            <a:r>
              <a:rPr lang="en-US" sz="900" b="0" dirty="0">
                <a:solidFill>
                  <a:srgbClr val="003399"/>
                </a:solidFill>
                <a:cs typeface="+mn-cs"/>
              </a:rPr>
              <a:t>This document is </a:t>
            </a:r>
            <a:r>
              <a:rPr lang="en-US" sz="900" b="0" dirty="0" smtClean="0">
                <a:solidFill>
                  <a:srgbClr val="003399"/>
                </a:solidFill>
                <a:cs typeface="+mn-cs"/>
              </a:rPr>
              <a:t>EAR </a:t>
            </a:r>
            <a:r>
              <a:rPr lang="en-US" sz="900" b="0" dirty="0">
                <a:solidFill>
                  <a:srgbClr val="003399"/>
                </a:solidFill>
                <a:cs typeface="+mn-cs"/>
              </a:rPr>
              <a:t>controlled.  Use or disclosure of data contained on this page is subject to the restriction(s) on the title page of this document.</a:t>
            </a:r>
          </a:p>
        </p:txBody>
      </p:sp>
    </p:spTree>
  </p:cSld>
  <p:clrMapOvr>
    <a:masterClrMapping/>
  </p:clrMapOv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66725" y="1049338"/>
            <a:ext cx="8258175" cy="549751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1150" y="138113"/>
            <a:ext cx="2063750" cy="6408737"/>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6725" y="138113"/>
            <a:ext cx="6042025" cy="6408737"/>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6725" y="1049338"/>
            <a:ext cx="8258175" cy="549751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38113"/>
            <a:ext cx="6172200" cy="779462"/>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66725" y="1049338"/>
            <a:ext cx="8258175" cy="549751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7378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18" Type="http://schemas.openxmlformats.org/officeDocument/2006/relationships/image" Target="../media/image7.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6.png"/><Relationship Id="rId2" Type="http://schemas.openxmlformats.org/officeDocument/2006/relationships/slideLayout" Target="../slideLayouts/slideLayout2.xml"/><Relationship Id="rId16"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762758" name="Rectangle 6"/>
          <p:cNvSpPr>
            <a:spLocks noGrp="1" noChangeArrowheads="1"/>
          </p:cNvSpPr>
          <p:nvPr/>
        </p:nvSpPr>
        <p:spPr bwMode="auto">
          <a:xfrm>
            <a:off x="8305800" y="6400800"/>
            <a:ext cx="742950" cy="457200"/>
          </a:xfrm>
          <a:prstGeom prst="rect">
            <a:avLst/>
          </a:prstGeom>
          <a:noFill/>
          <a:ln w="9525">
            <a:noFill/>
            <a:miter lim="800000"/>
            <a:headEnd/>
            <a:tailEnd/>
          </a:ln>
          <a:effectLst/>
        </p:spPr>
        <p:txBody>
          <a:bodyPr wrap="none" lIns="92075" tIns="46038" rIns="92075" bIns="46038" anchor="ctr"/>
          <a:lstStyle/>
          <a:p>
            <a:pPr algn="ctr" eaLnBrk="0" hangingPunct="0">
              <a:defRPr/>
            </a:pPr>
            <a:fld id="{C7D0276E-E550-4AD9-A0EE-1949B46B3519}" type="slidenum">
              <a:rPr lang="en-US" sz="900">
                <a:latin typeface="Arial" pitchFamily="34" charset="0"/>
                <a:cs typeface="+mn-cs"/>
              </a:rPr>
              <a:pPr algn="ctr" eaLnBrk="0" hangingPunct="0">
                <a:defRPr/>
              </a:pPr>
              <a:t>‹#›</a:t>
            </a:fld>
            <a:endParaRPr lang="en-US" sz="900" b="0" dirty="0">
              <a:latin typeface="Arial" pitchFamily="34" charset="0"/>
              <a:cs typeface="+mn-cs"/>
            </a:endParaRPr>
          </a:p>
        </p:txBody>
      </p:sp>
      <p:pic>
        <p:nvPicPr>
          <p:cNvPr id="4101" name="Picture 27" descr="jwst_circle_design3"/>
          <p:cNvPicPr>
            <a:picLocks noChangeAspect="1" noChangeArrowheads="1"/>
          </p:cNvPicPr>
          <p:nvPr/>
        </p:nvPicPr>
        <p:blipFill>
          <a:blip r:embed="rId13" cstate="print"/>
          <a:srcRect/>
          <a:stretch>
            <a:fillRect/>
          </a:stretch>
        </p:blipFill>
        <p:spPr bwMode="auto">
          <a:xfrm>
            <a:off x="72573" y="76200"/>
            <a:ext cx="765627" cy="765627"/>
          </a:xfrm>
          <a:prstGeom prst="rect">
            <a:avLst/>
          </a:prstGeom>
          <a:noFill/>
          <a:ln w="9525">
            <a:noFill/>
            <a:miter lim="800000"/>
            <a:headEnd/>
            <a:tailEnd/>
          </a:ln>
        </p:spPr>
      </p:pic>
      <p:grpSp>
        <p:nvGrpSpPr>
          <p:cNvPr id="2" name="Group 1"/>
          <p:cNvGrpSpPr/>
          <p:nvPr userDrawn="1"/>
        </p:nvGrpSpPr>
        <p:grpSpPr>
          <a:xfrm>
            <a:off x="6477000" y="150249"/>
            <a:ext cx="2484304" cy="687951"/>
            <a:chOff x="6281604" y="150249"/>
            <a:chExt cx="2679700" cy="777054"/>
          </a:xfrm>
        </p:grpSpPr>
        <p:pic>
          <p:nvPicPr>
            <p:cNvPr id="7" name="Picture 1120" descr="NASA_BallTrans"/>
            <p:cNvPicPr>
              <a:picLocks noChangeAspect="1" noChangeArrowheads="1"/>
            </p:cNvPicPr>
            <p:nvPr userDrawn="1"/>
          </p:nvPicPr>
          <p:blipFill>
            <a:blip r:embed="rId14" cstate="print"/>
            <a:srcRect/>
            <a:stretch>
              <a:fillRect/>
            </a:stretch>
          </p:blipFill>
          <p:spPr bwMode="auto">
            <a:xfrm>
              <a:off x="6281604" y="150249"/>
              <a:ext cx="698500" cy="600075"/>
            </a:xfrm>
            <a:prstGeom prst="rect">
              <a:avLst/>
            </a:prstGeom>
            <a:noFill/>
            <a:ln w="9525">
              <a:noFill/>
              <a:miter lim="800000"/>
              <a:headEnd/>
              <a:tailEnd/>
            </a:ln>
          </p:spPr>
        </p:pic>
        <p:pic>
          <p:nvPicPr>
            <p:cNvPr id="9" name="Picture 1122"/>
            <p:cNvPicPr>
              <a:picLocks noChangeAspect="1" noChangeArrowheads="1"/>
            </p:cNvPicPr>
            <p:nvPr userDrawn="1"/>
          </p:nvPicPr>
          <p:blipFill>
            <a:blip r:embed="rId15" cstate="print"/>
            <a:srcRect/>
            <a:stretch>
              <a:fillRect/>
            </a:stretch>
          </p:blipFill>
          <p:spPr bwMode="auto">
            <a:xfrm>
              <a:off x="6932613" y="559003"/>
              <a:ext cx="368300" cy="368300"/>
            </a:xfrm>
            <a:prstGeom prst="rect">
              <a:avLst/>
            </a:prstGeom>
            <a:noFill/>
          </p:spPr>
        </p:pic>
        <p:pic>
          <p:nvPicPr>
            <p:cNvPr id="10" name="Picture 1124" descr="small NOC_LOGO"/>
            <p:cNvPicPr>
              <a:picLocks noChangeAspect="1" noChangeArrowheads="1"/>
            </p:cNvPicPr>
            <p:nvPr userDrawn="1"/>
          </p:nvPicPr>
          <p:blipFill>
            <a:blip r:embed="rId16" cstate="print"/>
            <a:srcRect/>
            <a:stretch>
              <a:fillRect/>
            </a:stretch>
          </p:blipFill>
          <p:spPr bwMode="auto">
            <a:xfrm>
              <a:off x="7008679" y="207676"/>
              <a:ext cx="1952625" cy="346075"/>
            </a:xfrm>
            <a:prstGeom prst="rect">
              <a:avLst/>
            </a:prstGeom>
            <a:noFill/>
          </p:spPr>
        </p:pic>
        <p:pic>
          <p:nvPicPr>
            <p:cNvPr id="11" name="Picture 10" descr="Harris_wR_2color.png"/>
            <p:cNvPicPr>
              <a:picLocks noChangeAspect="1"/>
            </p:cNvPicPr>
            <p:nvPr userDrawn="1"/>
          </p:nvPicPr>
          <p:blipFill>
            <a:blip r:embed="rId17" cstate="screen"/>
            <a:stretch>
              <a:fillRect/>
            </a:stretch>
          </p:blipFill>
          <p:spPr>
            <a:xfrm>
              <a:off x="7848784" y="407999"/>
              <a:ext cx="1112520" cy="290949"/>
            </a:xfrm>
            <a:prstGeom prst="rect">
              <a:avLst/>
            </a:prstGeom>
          </p:spPr>
        </p:pic>
        <p:pic>
          <p:nvPicPr>
            <p:cNvPr id="12" name="Picture 11" descr="Logo-1.png"/>
            <p:cNvPicPr>
              <a:picLocks noChangeAspect="1"/>
            </p:cNvPicPr>
            <p:nvPr userDrawn="1"/>
          </p:nvPicPr>
          <p:blipFill>
            <a:blip r:embed="rId18" cstate="print"/>
            <a:stretch>
              <a:fillRect/>
            </a:stretch>
          </p:blipFill>
          <p:spPr>
            <a:xfrm>
              <a:off x="7315200" y="608592"/>
              <a:ext cx="865033" cy="313142"/>
            </a:xfrm>
            <a:prstGeom prst="rect">
              <a:avLst/>
            </a:prstGeom>
          </p:spPr>
        </p:pic>
      </p:grpSp>
    </p:spTree>
  </p:cSld>
  <p:clrMap bg1="lt1" tx1="dk1" bg2="lt2" tx2="dk2" accent1="accent1" accent2="accent2" accent3="accent3" accent4="accent4" accent5="accent5" accent6="accent6" hlink="hlink" folHlink="folHlink"/>
  <p:sldLayoutIdLst>
    <p:sldLayoutId id="2147483661" r:id="rId1"/>
    <p:sldLayoutId id="2147483663" r:id="rId2"/>
    <p:sldLayoutId id="2147483662"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hf sldNum="0" hdr="0" ftr="0"/>
  <p:txStyles>
    <p:title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p:titleStyle>
    <p:body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1.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4.jpeg"/><Relationship Id="rId5" Type="http://schemas.openxmlformats.org/officeDocument/2006/relationships/image" Target="../media/image13.jpeg"/><Relationship Id="rId10" Type="http://schemas.openxmlformats.org/officeDocument/2006/relationships/image" Target="../media/image18.png"/><Relationship Id="rId4" Type="http://schemas.openxmlformats.org/officeDocument/2006/relationships/image" Target="../media/image12.jpeg"/><Relationship Id="rId9" Type="http://schemas.openxmlformats.org/officeDocument/2006/relationships/image" Target="../media/image17.jpeg"/></Relationships>
</file>

<file path=ppt/slides/_rels/slide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2.png"/><Relationship Id="rId11" Type="http://schemas.microsoft.com/office/2007/relationships/hdphoto" Target="../media/hdphoto2.wdp"/><Relationship Id="rId5" Type="http://schemas.openxmlformats.org/officeDocument/2006/relationships/image" Target="../media/image21.jpeg"/><Relationship Id="rId10" Type="http://schemas.openxmlformats.org/officeDocument/2006/relationships/image" Target="../media/image25.png"/><Relationship Id="rId4" Type="http://schemas.openxmlformats.org/officeDocument/2006/relationships/image" Target="../media/image20.jpeg"/><Relationship Id="rId9" Type="http://schemas.microsoft.com/office/2007/relationships/hdphoto" Target="../media/hdphoto1.wdp"/></Relationships>
</file>

<file path=ppt/slides/_rels/slide8.xml.rels><?xml version="1.0" encoding="UTF-8" standalone="yes"?>
<Relationships xmlns="http://schemas.openxmlformats.org/package/2006/relationships"><Relationship Id="rId8" Type="http://schemas.openxmlformats.org/officeDocument/2006/relationships/image" Target="../media/image31.jpeg"/><Relationship Id="rId13" Type="http://schemas.openxmlformats.org/officeDocument/2006/relationships/image" Target="../media/image17.jpeg"/><Relationship Id="rId3" Type="http://schemas.openxmlformats.org/officeDocument/2006/relationships/image" Target="../media/image26.png"/><Relationship Id="rId7" Type="http://schemas.openxmlformats.org/officeDocument/2006/relationships/image" Target="../media/image30.jpeg"/><Relationship Id="rId12" Type="http://schemas.openxmlformats.org/officeDocument/2006/relationships/image" Target="../media/image35.jpe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9.jpeg"/><Relationship Id="rId11" Type="http://schemas.openxmlformats.org/officeDocument/2006/relationships/image" Target="../media/image34.jpeg"/><Relationship Id="rId5" Type="http://schemas.openxmlformats.org/officeDocument/2006/relationships/image" Target="../media/image28.jpe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jpeg"/><Relationship Id="rId14" Type="http://schemas.openxmlformats.org/officeDocument/2006/relationships/image" Target="../media/image36.jpeg"/></Relationships>
</file>

<file path=ppt/slides/_rels/slide9.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cid:image001.jpg@01D2DE45.F4622C70" TargetMode="External"/><Relationship Id="rId4" Type="http://schemas.openxmlformats.org/officeDocument/2006/relationships/image" Target="../media/image46.jpeg"/></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56.jpeg"/><Relationship Id="rId13" Type="http://schemas.openxmlformats.org/officeDocument/2006/relationships/image" Target="../media/image60.jpeg"/><Relationship Id="rId3" Type="http://schemas.openxmlformats.org/officeDocument/2006/relationships/image" Target="../media/image51.png"/><Relationship Id="rId7" Type="http://schemas.openxmlformats.org/officeDocument/2006/relationships/image" Target="../media/image55.jpeg"/><Relationship Id="rId12" Type="http://schemas.openxmlformats.org/officeDocument/2006/relationships/image" Target="../media/image59.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54.jpeg"/><Relationship Id="rId11" Type="http://schemas.openxmlformats.org/officeDocument/2006/relationships/image" Target="../media/image1.jpeg"/><Relationship Id="rId5" Type="http://schemas.openxmlformats.org/officeDocument/2006/relationships/image" Target="../media/image53.jpeg"/><Relationship Id="rId10" Type="http://schemas.openxmlformats.org/officeDocument/2006/relationships/image" Target="../media/image58.jpeg"/><Relationship Id="rId4" Type="http://schemas.openxmlformats.org/officeDocument/2006/relationships/image" Target="../media/image52.jpeg"/><Relationship Id="rId9" Type="http://schemas.openxmlformats.org/officeDocument/2006/relationships/image" Target="../media/image57.jpeg"/></Relationships>
</file>

<file path=ppt/slides/_rels/slide2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9.xml"/><Relationship Id="rId1" Type="http://schemas.openxmlformats.org/officeDocument/2006/relationships/slideLayout" Target="../slideLayouts/slideLayout3.xml"/><Relationship Id="rId4" Type="http://schemas.openxmlformats.org/officeDocument/2006/relationships/image" Target="../media/image1.jpeg"/></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19200"/>
            <a:ext cx="7772400" cy="2536825"/>
          </a:xfrm>
        </p:spPr>
        <p:txBody>
          <a:bodyPr/>
          <a:lstStyle/>
          <a:p>
            <a:r>
              <a:rPr lang="en-US" sz="2800" dirty="0"/>
              <a:t>James Webb Space Telescope </a:t>
            </a:r>
            <a:br>
              <a:rPr lang="en-US" sz="2800" dirty="0"/>
            </a:br>
            <a:r>
              <a:rPr lang="en-US" sz="2800" dirty="0"/>
              <a:t>Optical Telescope Element / </a:t>
            </a:r>
            <a:br>
              <a:rPr lang="en-US" sz="2800" dirty="0"/>
            </a:br>
            <a:r>
              <a:rPr lang="en-US" sz="2800" dirty="0"/>
              <a:t>Integrated Science Instrument Module (OTIS) Cryogenic Vacuum </a:t>
            </a:r>
            <a:r>
              <a:rPr lang="en-US" sz="2800" dirty="0" smtClean="0"/>
              <a:t>Test</a:t>
            </a:r>
            <a:br>
              <a:rPr lang="en-US" sz="2800" dirty="0" smtClean="0"/>
            </a:br>
            <a:r>
              <a:rPr lang="en-US" sz="2800" dirty="0" smtClean="0"/>
              <a:t/>
            </a:r>
            <a:br>
              <a:rPr lang="en-US" sz="2800" dirty="0" smtClean="0"/>
            </a:br>
            <a:r>
              <a:rPr lang="en-US" sz="2800" dirty="0" smtClean="0"/>
              <a:t>Part II: Thermal Analysis</a:t>
            </a:r>
            <a:endParaRPr lang="en-US" sz="2800" dirty="0"/>
          </a:p>
        </p:txBody>
      </p:sp>
      <p:sp>
        <p:nvSpPr>
          <p:cNvPr id="3" name="Subtitle 2"/>
          <p:cNvSpPr>
            <a:spLocks noGrp="1"/>
          </p:cNvSpPr>
          <p:nvPr>
            <p:ph type="subTitle" idx="1"/>
          </p:nvPr>
        </p:nvSpPr>
        <p:spPr>
          <a:xfrm>
            <a:off x="1371600" y="4114800"/>
            <a:ext cx="6400800" cy="1447800"/>
          </a:xfrm>
        </p:spPr>
        <p:txBody>
          <a:bodyPr/>
          <a:lstStyle/>
          <a:p>
            <a:r>
              <a:rPr lang="en-US" dirty="0" smtClean="0"/>
              <a:t>Kan Yang</a:t>
            </a:r>
          </a:p>
          <a:p>
            <a:r>
              <a:rPr lang="en-US" dirty="0" smtClean="0"/>
              <a:t>NASA Goddard Space Flight Center</a:t>
            </a:r>
          </a:p>
        </p:txBody>
      </p:sp>
    </p:spTree>
    <p:extLst>
      <p:ext uri="{BB962C8B-B14F-4D97-AF65-F5344CB8AC3E}">
        <p14:creationId xmlns:p14="http://schemas.microsoft.com/office/powerpoint/2010/main" val="3263423257"/>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p:txBody>
          <a:bodyPr/>
          <a:lstStyle/>
          <a:p>
            <a:r>
              <a:rPr lang="en-US" dirty="0" smtClean="0"/>
              <a:t>This lecture represents the second part of the JWST OTIS CV Test Lecture Series</a:t>
            </a:r>
          </a:p>
          <a:p>
            <a:pPr lvl="1"/>
            <a:r>
              <a:rPr lang="en-US" sz="1800" dirty="0" smtClean="0"/>
              <a:t>Part </a:t>
            </a:r>
            <a:r>
              <a:rPr lang="en-US" sz="1800" dirty="0"/>
              <a:t>I: Thermal Architecture</a:t>
            </a:r>
          </a:p>
          <a:p>
            <a:pPr lvl="1"/>
            <a:r>
              <a:rPr lang="en-US" sz="1800" b="1" dirty="0">
                <a:solidFill>
                  <a:srgbClr val="FF0000"/>
                </a:solidFill>
              </a:rPr>
              <a:t>Part II: Thermal Analysis</a:t>
            </a:r>
          </a:p>
          <a:p>
            <a:pPr lvl="1"/>
            <a:r>
              <a:rPr lang="en-US" sz="1800" dirty="0"/>
              <a:t>Part III: Preparations for Off-Nominal Events</a:t>
            </a:r>
          </a:p>
          <a:p>
            <a:pPr lvl="1"/>
            <a:r>
              <a:rPr lang="en-US" sz="1800" dirty="0"/>
              <a:t>Part IV: Lessons Learned</a:t>
            </a:r>
          </a:p>
          <a:p>
            <a:endParaRPr lang="en-US" dirty="0" smtClean="0"/>
          </a:p>
          <a:p>
            <a:r>
              <a:rPr lang="en-US" dirty="0" smtClean="0"/>
              <a:t>Objectives of this current lecture:</a:t>
            </a:r>
          </a:p>
          <a:p>
            <a:pPr lvl="1">
              <a:buFontTx/>
              <a:buChar char="-"/>
            </a:pPr>
            <a:r>
              <a:rPr lang="en-US" sz="1800" dirty="0" smtClean="0"/>
              <a:t>Provide an overview of the OTIS CV test thermal model development</a:t>
            </a:r>
          </a:p>
          <a:p>
            <a:pPr lvl="1">
              <a:buFontTx/>
              <a:buChar char="-"/>
            </a:pPr>
            <a:r>
              <a:rPr lang="en-US" sz="1800" dirty="0" smtClean="0"/>
              <a:t>Describe the limits and constraints that drove pre-test planning and the development of the OTIS test methodology</a:t>
            </a:r>
          </a:p>
          <a:p>
            <a:pPr lvl="1">
              <a:buFontTx/>
              <a:buChar char="-"/>
            </a:pPr>
            <a:r>
              <a:rPr lang="en-US" sz="1800" dirty="0" smtClean="0"/>
              <a:t>Introduce the logic for optimizing the helium shroud profile by trading off between test time and hardware safety</a:t>
            </a:r>
          </a:p>
          <a:p>
            <a:pPr lvl="1">
              <a:buFontTx/>
              <a:buChar char="-"/>
            </a:pPr>
            <a:r>
              <a:rPr lang="en-US" sz="1800" dirty="0" smtClean="0"/>
              <a:t>Understand how our pre-test predictions compared with the actual hardware performance in the OTIS CV Test</a:t>
            </a:r>
          </a:p>
          <a:p>
            <a:pPr lvl="1">
              <a:buFontTx/>
              <a:buChar char="-"/>
            </a:pPr>
            <a:endParaRPr lang="en-US" dirty="0"/>
          </a:p>
        </p:txBody>
      </p:sp>
    </p:spTree>
    <p:extLst>
      <p:ext uri="{BB962C8B-B14F-4D97-AF65-F5344CB8AC3E}">
        <p14:creationId xmlns:p14="http://schemas.microsoft.com/office/powerpoint/2010/main" val="928685372"/>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a:srcRect l="37317" r="38853"/>
          <a:stretch/>
        </p:blipFill>
        <p:spPr>
          <a:xfrm>
            <a:off x="4267200" y="695325"/>
            <a:ext cx="3870036" cy="5781675"/>
          </a:xfrm>
          <a:prstGeom prst="rect">
            <a:avLst/>
          </a:prstGeom>
        </p:spPr>
      </p:pic>
      <p:sp>
        <p:nvSpPr>
          <p:cNvPr id="2" name="Title 1"/>
          <p:cNvSpPr>
            <a:spLocks noGrp="1"/>
          </p:cNvSpPr>
          <p:nvPr>
            <p:ph type="title"/>
          </p:nvPr>
        </p:nvSpPr>
        <p:spPr/>
        <p:txBody>
          <a:bodyPr/>
          <a:lstStyle/>
          <a:p>
            <a:r>
              <a:rPr lang="en-US" dirty="0" smtClean="0"/>
              <a:t>Recap: Components in the OTIS CV Test</a:t>
            </a:r>
            <a:endParaRPr lang="en-US" dirty="0"/>
          </a:p>
        </p:txBody>
      </p:sp>
      <p:pic>
        <p:nvPicPr>
          <p:cNvPr id="4" name="Content Placeholder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7199" y="1066800"/>
            <a:ext cx="3182469" cy="5410200"/>
          </a:xfrm>
          <a:prstGeom prst="rect">
            <a:avLst/>
          </a:prstGeom>
        </p:spPr>
      </p:pic>
      <p:sp>
        <p:nvSpPr>
          <p:cNvPr id="6" name="TextBox 5"/>
          <p:cNvSpPr txBox="1"/>
          <p:nvPr/>
        </p:nvSpPr>
        <p:spPr>
          <a:xfrm>
            <a:off x="638733" y="1219199"/>
            <a:ext cx="2819400" cy="307777"/>
          </a:xfrm>
          <a:prstGeom prst="rect">
            <a:avLst/>
          </a:prstGeom>
          <a:noFill/>
        </p:spPr>
        <p:txBody>
          <a:bodyPr wrap="square" rtlCol="0">
            <a:spAutoFit/>
          </a:bodyPr>
          <a:lstStyle/>
          <a:p>
            <a:pPr algn="ctr"/>
            <a:r>
              <a:rPr lang="en-US" sz="1400" b="1" dirty="0" smtClean="0"/>
              <a:t>JSC Chamber A Wall</a:t>
            </a:r>
            <a:endParaRPr lang="en-US" sz="1400" b="1" dirty="0"/>
          </a:p>
        </p:txBody>
      </p:sp>
      <p:sp>
        <p:nvSpPr>
          <p:cNvPr id="7" name="TextBox 6"/>
          <p:cNvSpPr txBox="1"/>
          <p:nvPr/>
        </p:nvSpPr>
        <p:spPr>
          <a:xfrm>
            <a:off x="638733" y="1522313"/>
            <a:ext cx="2819400" cy="307777"/>
          </a:xfrm>
          <a:prstGeom prst="rect">
            <a:avLst/>
          </a:prstGeom>
          <a:noFill/>
        </p:spPr>
        <p:txBody>
          <a:bodyPr wrap="square" rtlCol="0">
            <a:spAutoFit/>
          </a:bodyPr>
          <a:lstStyle/>
          <a:p>
            <a:pPr algn="ctr"/>
            <a:r>
              <a:rPr lang="en-US" sz="1400" b="1" dirty="0" smtClean="0"/>
              <a:t>Liquid Nitrogen (LN2) Shroud</a:t>
            </a:r>
            <a:endParaRPr lang="en-US" sz="1400" b="1" dirty="0"/>
          </a:p>
        </p:txBody>
      </p:sp>
      <p:sp>
        <p:nvSpPr>
          <p:cNvPr id="8" name="TextBox 7"/>
          <p:cNvSpPr txBox="1"/>
          <p:nvPr/>
        </p:nvSpPr>
        <p:spPr>
          <a:xfrm>
            <a:off x="729501" y="1830090"/>
            <a:ext cx="2819400" cy="307777"/>
          </a:xfrm>
          <a:prstGeom prst="rect">
            <a:avLst/>
          </a:prstGeom>
          <a:noFill/>
        </p:spPr>
        <p:txBody>
          <a:bodyPr wrap="square" rtlCol="0">
            <a:spAutoFit/>
          </a:bodyPr>
          <a:lstStyle/>
          <a:p>
            <a:pPr algn="ctr"/>
            <a:r>
              <a:rPr lang="en-US" sz="1400" b="1" dirty="0" smtClean="0"/>
              <a:t>Helium Shroud</a:t>
            </a:r>
            <a:endParaRPr lang="en-US" sz="1400" b="1" dirty="0"/>
          </a:p>
        </p:txBody>
      </p:sp>
      <p:sp>
        <p:nvSpPr>
          <p:cNvPr id="10" name="TextBox 9"/>
          <p:cNvSpPr txBox="1"/>
          <p:nvPr/>
        </p:nvSpPr>
        <p:spPr>
          <a:xfrm>
            <a:off x="7594992" y="5349249"/>
            <a:ext cx="1515429" cy="1200329"/>
          </a:xfrm>
          <a:prstGeom prst="rect">
            <a:avLst/>
          </a:prstGeom>
          <a:noFill/>
        </p:spPr>
        <p:txBody>
          <a:bodyPr wrap="square" rtlCol="0">
            <a:spAutoFit/>
          </a:bodyPr>
          <a:lstStyle/>
          <a:p>
            <a:r>
              <a:rPr lang="en-US" sz="1200" dirty="0" smtClean="0"/>
              <a:t>ISIM Contains: </a:t>
            </a:r>
            <a:r>
              <a:rPr lang="en-US" sz="1200" dirty="0" err="1" smtClean="0"/>
              <a:t>NIRSpec</a:t>
            </a:r>
            <a:r>
              <a:rPr lang="en-US" sz="1200" dirty="0" smtClean="0"/>
              <a:t>, </a:t>
            </a:r>
            <a:r>
              <a:rPr lang="en-US" sz="1200" dirty="0" err="1" smtClean="0"/>
              <a:t>NIRCam</a:t>
            </a:r>
            <a:r>
              <a:rPr lang="en-US" sz="1200" dirty="0" smtClean="0"/>
              <a:t>, FGS/NIRISS, and MIRI. All instruments contain POMs. </a:t>
            </a:r>
            <a:r>
              <a:rPr lang="en-US" sz="1200" dirty="0" err="1" smtClean="0"/>
              <a:t>NIRSpec</a:t>
            </a:r>
            <a:r>
              <a:rPr lang="en-US" sz="1200" dirty="0" smtClean="0"/>
              <a:t> has a separate OA and FPA.</a:t>
            </a:r>
            <a:endParaRPr lang="en-US" sz="1200" dirty="0"/>
          </a:p>
        </p:txBody>
      </p:sp>
      <p:cxnSp>
        <p:nvCxnSpPr>
          <p:cNvPr id="11" name="Straight Arrow Connector 10"/>
          <p:cNvCxnSpPr/>
          <p:nvPr/>
        </p:nvCxnSpPr>
        <p:spPr>
          <a:xfrm flipH="1" flipV="1">
            <a:off x="6746269" y="5459519"/>
            <a:ext cx="803925" cy="22530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4641260" y="6098266"/>
            <a:ext cx="489107" cy="28396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4397420" y="5558671"/>
            <a:ext cx="594481" cy="1452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831880" y="2899498"/>
            <a:ext cx="1332926" cy="134091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6870291" y="6069020"/>
            <a:ext cx="33387" cy="39206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4510645" y="5316820"/>
            <a:ext cx="594481" cy="1452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a:off x="7273195" y="909865"/>
            <a:ext cx="0" cy="3475674"/>
          </a:xfrm>
          <a:prstGeom prst="straightConnector1">
            <a:avLst/>
          </a:prstGeom>
          <a:blipFill dpi="0" rotWithShape="0">
            <a:blip r:embed="rId5"/>
            <a:srcRect/>
            <a:stretch>
              <a:fillRect/>
            </a:stretch>
          </a:blipFill>
          <a:ln w="9525" cap="flat" cmpd="sng" algn="ctr">
            <a:solidFill>
              <a:srgbClr val="FF0000"/>
            </a:solidFill>
            <a:prstDash val="dash"/>
            <a:round/>
            <a:headEnd type="none" w="sm" len="sm"/>
            <a:tailEnd type="triangle"/>
          </a:ln>
          <a:effectLst/>
        </p:spPr>
      </p:cxnSp>
      <p:cxnSp>
        <p:nvCxnSpPr>
          <p:cNvPr id="19" name="Straight Arrow Connector 18"/>
          <p:cNvCxnSpPr/>
          <p:nvPr/>
        </p:nvCxnSpPr>
        <p:spPr bwMode="auto">
          <a:xfrm flipH="1" flipV="1">
            <a:off x="6326892" y="1290994"/>
            <a:ext cx="895472" cy="3008875"/>
          </a:xfrm>
          <a:prstGeom prst="straightConnector1">
            <a:avLst/>
          </a:prstGeom>
          <a:blipFill dpi="0" rotWithShape="0">
            <a:blip r:embed="rId5"/>
            <a:srcRect/>
            <a:stretch>
              <a:fillRect/>
            </a:stretch>
          </a:blipFill>
          <a:ln w="9525" cap="flat" cmpd="sng" algn="ctr">
            <a:solidFill>
              <a:srgbClr val="FF0000"/>
            </a:solidFill>
            <a:prstDash val="dash"/>
            <a:round/>
            <a:headEnd type="none" w="sm" len="sm"/>
            <a:tailEnd type="triangle"/>
          </a:ln>
          <a:effectLst/>
        </p:spPr>
      </p:cxnSp>
      <p:cxnSp>
        <p:nvCxnSpPr>
          <p:cNvPr id="20" name="Straight Arrow Connector 19"/>
          <p:cNvCxnSpPr/>
          <p:nvPr/>
        </p:nvCxnSpPr>
        <p:spPr bwMode="auto">
          <a:xfrm flipH="1">
            <a:off x="6221197" y="1307775"/>
            <a:ext cx="37589" cy="3600798"/>
          </a:xfrm>
          <a:prstGeom prst="straightConnector1">
            <a:avLst/>
          </a:prstGeom>
          <a:blipFill dpi="0" rotWithShape="0">
            <a:blip r:embed="rId5"/>
            <a:srcRect/>
            <a:stretch>
              <a:fillRect/>
            </a:stretch>
          </a:blipFill>
          <a:ln w="9525" cap="flat" cmpd="sng" algn="ctr">
            <a:solidFill>
              <a:srgbClr val="FF0000"/>
            </a:solidFill>
            <a:prstDash val="dash"/>
            <a:round/>
            <a:headEnd type="none" w="sm" len="sm"/>
            <a:tailEnd type="triangle"/>
          </a:ln>
          <a:effectLst/>
        </p:spPr>
      </p:cxnSp>
      <p:cxnSp>
        <p:nvCxnSpPr>
          <p:cNvPr id="21" name="Straight Arrow Connector 20"/>
          <p:cNvCxnSpPr/>
          <p:nvPr/>
        </p:nvCxnSpPr>
        <p:spPr bwMode="auto">
          <a:xfrm flipV="1">
            <a:off x="6261875" y="4157199"/>
            <a:ext cx="82859" cy="592436"/>
          </a:xfrm>
          <a:prstGeom prst="straightConnector1">
            <a:avLst/>
          </a:prstGeom>
          <a:blipFill dpi="0" rotWithShape="0">
            <a:blip r:embed="rId6" cstate="print"/>
            <a:srcRect/>
            <a:stretch>
              <a:fillRect/>
            </a:stretch>
          </a:blipFill>
          <a:ln w="9525" cap="flat" cmpd="sng" algn="ctr">
            <a:solidFill>
              <a:srgbClr val="FF0000"/>
            </a:solidFill>
            <a:prstDash val="dash"/>
            <a:round/>
            <a:headEnd type="none" w="sm" len="sm"/>
            <a:tailEnd type="triangle"/>
          </a:ln>
          <a:effectLst/>
        </p:spPr>
      </p:cxnSp>
      <p:cxnSp>
        <p:nvCxnSpPr>
          <p:cNvPr id="22" name="Straight Arrow Connector 21"/>
          <p:cNvCxnSpPr/>
          <p:nvPr/>
        </p:nvCxnSpPr>
        <p:spPr bwMode="auto">
          <a:xfrm>
            <a:off x="6384417" y="4240412"/>
            <a:ext cx="28364" cy="1176843"/>
          </a:xfrm>
          <a:prstGeom prst="straightConnector1">
            <a:avLst/>
          </a:prstGeom>
          <a:blipFill dpi="0" rotWithShape="0">
            <a:blip r:embed="rId5"/>
            <a:srcRect/>
            <a:stretch>
              <a:fillRect/>
            </a:stretch>
          </a:blipFill>
          <a:ln w="9525" cap="flat" cmpd="sng" algn="ctr">
            <a:solidFill>
              <a:srgbClr val="FF0000"/>
            </a:solidFill>
            <a:prstDash val="dash"/>
            <a:round/>
            <a:headEnd type="none" w="sm" len="sm"/>
            <a:tailEnd type="triangle"/>
          </a:ln>
          <a:effectLst/>
        </p:spPr>
      </p:cxnSp>
      <p:sp>
        <p:nvSpPr>
          <p:cNvPr id="23" name="TextBox 22"/>
          <p:cNvSpPr txBox="1"/>
          <p:nvPr/>
        </p:nvSpPr>
        <p:spPr>
          <a:xfrm>
            <a:off x="5427038" y="677852"/>
            <a:ext cx="1496010" cy="276999"/>
          </a:xfrm>
          <a:prstGeom prst="rect">
            <a:avLst/>
          </a:prstGeom>
          <a:noFill/>
        </p:spPr>
        <p:txBody>
          <a:bodyPr wrap="square" rtlCol="0">
            <a:spAutoFit/>
          </a:bodyPr>
          <a:lstStyle/>
          <a:p>
            <a:pPr algn="ctr"/>
            <a:r>
              <a:rPr lang="en-US" sz="1200" dirty="0" smtClean="0">
                <a:solidFill>
                  <a:srgbClr val="FF0000"/>
                </a:solidFill>
              </a:rPr>
              <a:t>SM / SMA</a:t>
            </a:r>
            <a:endParaRPr lang="en-US" sz="1200" dirty="0">
              <a:solidFill>
                <a:srgbClr val="FF0000"/>
              </a:solidFill>
            </a:endParaRPr>
          </a:p>
        </p:txBody>
      </p:sp>
      <p:sp>
        <p:nvSpPr>
          <p:cNvPr id="24" name="TextBox 23"/>
          <p:cNvSpPr txBox="1"/>
          <p:nvPr/>
        </p:nvSpPr>
        <p:spPr>
          <a:xfrm rot="5400000">
            <a:off x="6911598" y="1078281"/>
            <a:ext cx="1000193" cy="276999"/>
          </a:xfrm>
          <a:prstGeom prst="rect">
            <a:avLst/>
          </a:prstGeom>
          <a:noFill/>
        </p:spPr>
        <p:txBody>
          <a:bodyPr wrap="square" rtlCol="0">
            <a:spAutoFit/>
          </a:bodyPr>
          <a:lstStyle/>
          <a:p>
            <a:pPr algn="ctr"/>
            <a:r>
              <a:rPr lang="en-US" sz="1200" dirty="0" smtClean="0">
                <a:solidFill>
                  <a:srgbClr val="FF0000"/>
                </a:solidFill>
              </a:rPr>
              <a:t>Optical Path</a:t>
            </a:r>
            <a:endParaRPr lang="en-US" sz="1200" dirty="0">
              <a:solidFill>
                <a:srgbClr val="FF0000"/>
              </a:solidFill>
            </a:endParaRPr>
          </a:p>
        </p:txBody>
      </p:sp>
      <p:sp>
        <p:nvSpPr>
          <p:cNvPr id="25" name="TextBox 24"/>
          <p:cNvSpPr txBox="1"/>
          <p:nvPr/>
        </p:nvSpPr>
        <p:spPr>
          <a:xfrm>
            <a:off x="6637584" y="4093328"/>
            <a:ext cx="725945" cy="646331"/>
          </a:xfrm>
          <a:prstGeom prst="rect">
            <a:avLst/>
          </a:prstGeom>
          <a:noFill/>
        </p:spPr>
        <p:txBody>
          <a:bodyPr wrap="square" rtlCol="0">
            <a:spAutoFit/>
          </a:bodyPr>
          <a:lstStyle/>
          <a:p>
            <a:pPr algn="ctr"/>
            <a:r>
              <a:rPr lang="en-US" sz="1200" dirty="0" smtClean="0">
                <a:solidFill>
                  <a:schemeClr val="bg1"/>
                </a:solidFill>
              </a:rPr>
              <a:t>PM / PMSA, 18 total</a:t>
            </a:r>
            <a:endParaRPr lang="en-US" sz="1200" dirty="0">
              <a:solidFill>
                <a:schemeClr val="bg1"/>
              </a:solidFill>
            </a:endParaRPr>
          </a:p>
        </p:txBody>
      </p:sp>
      <p:sp>
        <p:nvSpPr>
          <p:cNvPr id="26" name="TextBox 25"/>
          <p:cNvSpPr txBox="1"/>
          <p:nvPr/>
        </p:nvSpPr>
        <p:spPr>
          <a:xfrm>
            <a:off x="5954483" y="4878701"/>
            <a:ext cx="533428" cy="276999"/>
          </a:xfrm>
          <a:prstGeom prst="rect">
            <a:avLst/>
          </a:prstGeom>
          <a:noFill/>
        </p:spPr>
        <p:txBody>
          <a:bodyPr wrap="square" rtlCol="0">
            <a:spAutoFit/>
          </a:bodyPr>
          <a:lstStyle/>
          <a:p>
            <a:pPr algn="ctr"/>
            <a:r>
              <a:rPr lang="en-US" sz="1200" dirty="0" smtClean="0">
                <a:solidFill>
                  <a:schemeClr val="bg1"/>
                </a:solidFill>
              </a:rPr>
              <a:t>TM</a:t>
            </a:r>
            <a:endParaRPr lang="en-US" sz="1200" dirty="0">
              <a:solidFill>
                <a:schemeClr val="bg1"/>
              </a:solidFill>
            </a:endParaRPr>
          </a:p>
        </p:txBody>
      </p:sp>
      <p:sp>
        <p:nvSpPr>
          <p:cNvPr id="27" name="TextBox 26"/>
          <p:cNvSpPr txBox="1"/>
          <p:nvPr/>
        </p:nvSpPr>
        <p:spPr>
          <a:xfrm>
            <a:off x="6212840" y="3895136"/>
            <a:ext cx="533428" cy="276999"/>
          </a:xfrm>
          <a:prstGeom prst="rect">
            <a:avLst/>
          </a:prstGeom>
          <a:noFill/>
        </p:spPr>
        <p:txBody>
          <a:bodyPr wrap="square" rtlCol="0">
            <a:spAutoFit/>
          </a:bodyPr>
          <a:lstStyle/>
          <a:p>
            <a:pPr algn="ctr"/>
            <a:r>
              <a:rPr lang="en-US" sz="1200" dirty="0" smtClean="0">
                <a:solidFill>
                  <a:schemeClr val="bg1"/>
                </a:solidFill>
              </a:rPr>
              <a:t>FSM</a:t>
            </a:r>
            <a:endParaRPr lang="en-US" sz="1200" dirty="0">
              <a:solidFill>
                <a:schemeClr val="bg1"/>
              </a:solidFill>
            </a:endParaRPr>
          </a:p>
        </p:txBody>
      </p:sp>
      <p:sp>
        <p:nvSpPr>
          <p:cNvPr id="28" name="TextBox 27"/>
          <p:cNvSpPr txBox="1"/>
          <p:nvPr/>
        </p:nvSpPr>
        <p:spPr>
          <a:xfrm>
            <a:off x="6146067" y="5407821"/>
            <a:ext cx="724224" cy="646331"/>
          </a:xfrm>
          <a:prstGeom prst="rect">
            <a:avLst/>
          </a:prstGeom>
          <a:noFill/>
        </p:spPr>
        <p:txBody>
          <a:bodyPr wrap="square" rtlCol="0">
            <a:spAutoFit/>
          </a:bodyPr>
          <a:lstStyle/>
          <a:p>
            <a:pPr algn="ctr"/>
            <a:r>
              <a:rPr lang="en-US" sz="1200" dirty="0" smtClean="0">
                <a:solidFill>
                  <a:schemeClr val="bg1"/>
                </a:solidFill>
              </a:rPr>
              <a:t>ISIM / ISIM Structure</a:t>
            </a:r>
            <a:endParaRPr lang="en-US" sz="1200" dirty="0">
              <a:solidFill>
                <a:schemeClr val="bg1"/>
              </a:solidFill>
            </a:endParaRPr>
          </a:p>
        </p:txBody>
      </p:sp>
      <p:sp>
        <p:nvSpPr>
          <p:cNvPr id="31" name="TextBox 30"/>
          <p:cNvSpPr txBox="1"/>
          <p:nvPr/>
        </p:nvSpPr>
        <p:spPr>
          <a:xfrm>
            <a:off x="6603577" y="6499278"/>
            <a:ext cx="533428" cy="276999"/>
          </a:xfrm>
          <a:prstGeom prst="rect">
            <a:avLst/>
          </a:prstGeom>
          <a:noFill/>
        </p:spPr>
        <p:txBody>
          <a:bodyPr wrap="square" rtlCol="0">
            <a:spAutoFit/>
          </a:bodyPr>
          <a:lstStyle/>
          <a:p>
            <a:pPr algn="ctr"/>
            <a:r>
              <a:rPr lang="en-US" sz="1200" dirty="0" smtClean="0"/>
              <a:t>ADIR</a:t>
            </a:r>
            <a:endParaRPr lang="en-US" sz="1200" dirty="0"/>
          </a:p>
        </p:txBody>
      </p:sp>
      <p:sp>
        <p:nvSpPr>
          <p:cNvPr id="32" name="TextBox 31"/>
          <p:cNvSpPr txBox="1"/>
          <p:nvPr/>
        </p:nvSpPr>
        <p:spPr>
          <a:xfrm>
            <a:off x="7096815" y="6494473"/>
            <a:ext cx="533428" cy="276999"/>
          </a:xfrm>
          <a:prstGeom prst="rect">
            <a:avLst/>
          </a:prstGeom>
          <a:noFill/>
        </p:spPr>
        <p:txBody>
          <a:bodyPr wrap="square" rtlCol="0">
            <a:spAutoFit/>
          </a:bodyPr>
          <a:lstStyle/>
          <a:p>
            <a:pPr algn="ctr"/>
            <a:r>
              <a:rPr lang="en-US" sz="1200" dirty="0" smtClean="0"/>
              <a:t>FIR</a:t>
            </a:r>
            <a:endParaRPr lang="en-US" sz="1200" dirty="0"/>
          </a:p>
        </p:txBody>
      </p:sp>
      <p:cxnSp>
        <p:nvCxnSpPr>
          <p:cNvPr id="33" name="Straight Arrow Connector 32"/>
          <p:cNvCxnSpPr>
            <a:stCxn id="32" idx="0"/>
          </p:cNvCxnSpPr>
          <p:nvPr/>
        </p:nvCxnSpPr>
        <p:spPr>
          <a:xfrm flipH="1" flipV="1">
            <a:off x="7306582" y="5797682"/>
            <a:ext cx="56947" cy="69679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5" name="Right Brace 34"/>
          <p:cNvSpPr/>
          <p:nvPr/>
        </p:nvSpPr>
        <p:spPr>
          <a:xfrm>
            <a:off x="8193627" y="3889735"/>
            <a:ext cx="168412" cy="1441606"/>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6" name="Right Brace 35"/>
          <p:cNvSpPr/>
          <p:nvPr/>
        </p:nvSpPr>
        <p:spPr>
          <a:xfrm>
            <a:off x="8193627" y="954851"/>
            <a:ext cx="168412" cy="2916976"/>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7" name="TextBox 36"/>
          <p:cNvSpPr txBox="1"/>
          <p:nvPr/>
        </p:nvSpPr>
        <p:spPr>
          <a:xfrm>
            <a:off x="8318478" y="2274839"/>
            <a:ext cx="673122" cy="276999"/>
          </a:xfrm>
          <a:prstGeom prst="rect">
            <a:avLst/>
          </a:prstGeom>
          <a:noFill/>
        </p:spPr>
        <p:txBody>
          <a:bodyPr wrap="square" rtlCol="0">
            <a:spAutoFit/>
          </a:bodyPr>
          <a:lstStyle/>
          <a:p>
            <a:pPr algn="ctr"/>
            <a:r>
              <a:rPr lang="en-US" sz="1200" dirty="0" smtClean="0"/>
              <a:t>SMSS</a:t>
            </a:r>
            <a:endParaRPr lang="en-US" sz="1200" dirty="0"/>
          </a:p>
        </p:txBody>
      </p:sp>
      <p:sp>
        <p:nvSpPr>
          <p:cNvPr id="38" name="TextBox 37"/>
          <p:cNvSpPr txBox="1"/>
          <p:nvPr/>
        </p:nvSpPr>
        <p:spPr>
          <a:xfrm>
            <a:off x="8334755" y="4287372"/>
            <a:ext cx="673122" cy="646331"/>
          </a:xfrm>
          <a:prstGeom prst="rect">
            <a:avLst/>
          </a:prstGeom>
          <a:noFill/>
        </p:spPr>
        <p:txBody>
          <a:bodyPr wrap="square" rtlCol="0">
            <a:spAutoFit/>
          </a:bodyPr>
          <a:lstStyle/>
          <a:p>
            <a:pPr algn="ctr"/>
            <a:r>
              <a:rPr lang="en-US" sz="1200" dirty="0" smtClean="0"/>
              <a:t>PMBSS = BSF </a:t>
            </a:r>
            <a:br>
              <a:rPr lang="en-US" sz="1200" dirty="0" smtClean="0"/>
            </a:br>
            <a:r>
              <a:rPr lang="en-US" sz="1200" dirty="0" smtClean="0"/>
              <a:t>+ BP</a:t>
            </a:r>
            <a:endParaRPr lang="en-US" sz="1200" dirty="0"/>
          </a:p>
        </p:txBody>
      </p:sp>
      <p:sp>
        <p:nvSpPr>
          <p:cNvPr id="39" name="TextBox 38"/>
          <p:cNvSpPr txBox="1"/>
          <p:nvPr/>
        </p:nvSpPr>
        <p:spPr>
          <a:xfrm>
            <a:off x="4258815" y="6347237"/>
            <a:ext cx="533428" cy="276999"/>
          </a:xfrm>
          <a:prstGeom prst="rect">
            <a:avLst/>
          </a:prstGeom>
          <a:noFill/>
        </p:spPr>
        <p:txBody>
          <a:bodyPr wrap="square" rtlCol="0">
            <a:spAutoFit/>
          </a:bodyPr>
          <a:lstStyle/>
          <a:p>
            <a:pPr algn="ctr"/>
            <a:r>
              <a:rPr lang="en-US" sz="1200" dirty="0" smtClean="0"/>
              <a:t>IEC</a:t>
            </a:r>
            <a:endParaRPr lang="en-US" sz="1200" dirty="0"/>
          </a:p>
        </p:txBody>
      </p:sp>
      <p:sp>
        <p:nvSpPr>
          <p:cNvPr id="40" name="TextBox 39"/>
          <p:cNvSpPr txBox="1"/>
          <p:nvPr/>
        </p:nvSpPr>
        <p:spPr>
          <a:xfrm>
            <a:off x="3936239" y="5434692"/>
            <a:ext cx="533428" cy="276999"/>
          </a:xfrm>
          <a:prstGeom prst="rect">
            <a:avLst/>
          </a:prstGeom>
          <a:noFill/>
        </p:spPr>
        <p:txBody>
          <a:bodyPr wrap="square" rtlCol="0">
            <a:spAutoFit/>
          </a:bodyPr>
          <a:lstStyle/>
          <a:p>
            <a:pPr algn="ctr"/>
            <a:r>
              <a:rPr lang="en-US" sz="1200" dirty="0" smtClean="0"/>
              <a:t>DTA</a:t>
            </a:r>
            <a:endParaRPr lang="en-US" sz="1200" dirty="0"/>
          </a:p>
        </p:txBody>
      </p:sp>
      <p:sp>
        <p:nvSpPr>
          <p:cNvPr id="41" name="TextBox 40"/>
          <p:cNvSpPr txBox="1"/>
          <p:nvPr/>
        </p:nvSpPr>
        <p:spPr>
          <a:xfrm>
            <a:off x="3563488" y="4832534"/>
            <a:ext cx="1012747" cy="646331"/>
          </a:xfrm>
          <a:prstGeom prst="rect">
            <a:avLst/>
          </a:prstGeom>
          <a:noFill/>
        </p:spPr>
        <p:txBody>
          <a:bodyPr wrap="square" rtlCol="0">
            <a:spAutoFit/>
          </a:bodyPr>
          <a:lstStyle/>
          <a:p>
            <a:pPr algn="ctr"/>
            <a:r>
              <a:rPr lang="en-US" sz="1200" dirty="0" smtClean="0"/>
              <a:t>Thermal Management System (TMS)</a:t>
            </a:r>
            <a:endParaRPr lang="en-US" sz="1200" dirty="0"/>
          </a:p>
        </p:txBody>
      </p:sp>
      <p:sp>
        <p:nvSpPr>
          <p:cNvPr id="42" name="TextBox 41"/>
          <p:cNvSpPr txBox="1"/>
          <p:nvPr/>
        </p:nvSpPr>
        <p:spPr>
          <a:xfrm>
            <a:off x="4374546" y="2701699"/>
            <a:ext cx="533428" cy="276999"/>
          </a:xfrm>
          <a:prstGeom prst="rect">
            <a:avLst/>
          </a:prstGeom>
          <a:noFill/>
        </p:spPr>
        <p:txBody>
          <a:bodyPr wrap="square" rtlCol="0">
            <a:spAutoFit/>
          </a:bodyPr>
          <a:lstStyle/>
          <a:p>
            <a:pPr algn="ctr"/>
            <a:r>
              <a:rPr lang="en-US" sz="1200" dirty="0" smtClean="0"/>
              <a:t>AOS</a:t>
            </a:r>
            <a:endParaRPr lang="en-US" sz="1200" dirty="0"/>
          </a:p>
        </p:txBody>
      </p:sp>
      <p:cxnSp>
        <p:nvCxnSpPr>
          <p:cNvPr id="43" name="Straight Arrow Connector 42"/>
          <p:cNvCxnSpPr/>
          <p:nvPr/>
        </p:nvCxnSpPr>
        <p:spPr>
          <a:xfrm flipH="1">
            <a:off x="2138527" y="1830090"/>
            <a:ext cx="1767855" cy="51656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864686" y="1680866"/>
            <a:ext cx="711550" cy="276999"/>
          </a:xfrm>
          <a:prstGeom prst="rect">
            <a:avLst/>
          </a:prstGeom>
          <a:noFill/>
        </p:spPr>
        <p:txBody>
          <a:bodyPr wrap="square" rtlCol="0">
            <a:spAutoFit/>
          </a:bodyPr>
          <a:lstStyle/>
          <a:p>
            <a:pPr algn="ctr"/>
            <a:r>
              <a:rPr lang="en-US" sz="1200" dirty="0" err="1" smtClean="0"/>
              <a:t>CoCOA</a:t>
            </a:r>
            <a:endParaRPr lang="en-US" sz="1200" dirty="0"/>
          </a:p>
        </p:txBody>
      </p:sp>
      <p:cxnSp>
        <p:nvCxnSpPr>
          <p:cNvPr id="46" name="Straight Arrow Connector 45"/>
          <p:cNvCxnSpPr/>
          <p:nvPr/>
        </p:nvCxnSpPr>
        <p:spPr>
          <a:xfrm flipH="1">
            <a:off x="1950079" y="2226037"/>
            <a:ext cx="1767855" cy="51656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3651342" y="2065259"/>
            <a:ext cx="711550" cy="276999"/>
          </a:xfrm>
          <a:prstGeom prst="rect">
            <a:avLst/>
          </a:prstGeom>
          <a:noFill/>
        </p:spPr>
        <p:txBody>
          <a:bodyPr wrap="square" rtlCol="0">
            <a:spAutoFit/>
          </a:bodyPr>
          <a:lstStyle/>
          <a:p>
            <a:pPr algn="ctr"/>
            <a:r>
              <a:rPr lang="en-US" sz="1200" dirty="0" smtClean="0"/>
              <a:t>ACFs (3)</a:t>
            </a:r>
            <a:endParaRPr lang="en-US" sz="1200" dirty="0"/>
          </a:p>
        </p:txBody>
      </p:sp>
      <p:sp>
        <p:nvSpPr>
          <p:cNvPr id="48" name="TextBox 47"/>
          <p:cNvSpPr txBox="1"/>
          <p:nvPr/>
        </p:nvSpPr>
        <p:spPr>
          <a:xfrm>
            <a:off x="5158" y="5218813"/>
            <a:ext cx="910158" cy="646331"/>
          </a:xfrm>
          <a:prstGeom prst="rect">
            <a:avLst/>
          </a:prstGeom>
          <a:noFill/>
        </p:spPr>
        <p:txBody>
          <a:bodyPr wrap="square" rtlCol="0">
            <a:spAutoFit/>
          </a:bodyPr>
          <a:lstStyle/>
          <a:p>
            <a:pPr algn="ctr"/>
            <a:r>
              <a:rPr lang="en-US" sz="1200" dirty="0" smtClean="0"/>
              <a:t>GSE </a:t>
            </a:r>
            <a:r>
              <a:rPr lang="en-US" sz="1200" dirty="0" err="1" smtClean="0"/>
              <a:t>Cryocooler</a:t>
            </a:r>
            <a:r>
              <a:rPr lang="en-US" sz="1200" dirty="0" smtClean="0"/>
              <a:t> Chase</a:t>
            </a:r>
            <a:endParaRPr lang="en-US" sz="1200" dirty="0"/>
          </a:p>
        </p:txBody>
      </p:sp>
      <p:cxnSp>
        <p:nvCxnSpPr>
          <p:cNvPr id="49" name="Straight Arrow Connector 48"/>
          <p:cNvCxnSpPr/>
          <p:nvPr/>
        </p:nvCxnSpPr>
        <p:spPr>
          <a:xfrm flipV="1">
            <a:off x="509138" y="4669381"/>
            <a:ext cx="405263" cy="580644"/>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160628" y="3719563"/>
            <a:ext cx="910158" cy="276999"/>
          </a:xfrm>
          <a:prstGeom prst="rect">
            <a:avLst/>
          </a:prstGeom>
          <a:noFill/>
        </p:spPr>
        <p:txBody>
          <a:bodyPr wrap="square" rtlCol="0">
            <a:spAutoFit/>
          </a:bodyPr>
          <a:lstStyle/>
          <a:p>
            <a:pPr algn="ctr"/>
            <a:r>
              <a:rPr lang="en-US" sz="1200" dirty="0" smtClean="0"/>
              <a:t>SVTS</a:t>
            </a:r>
            <a:endParaRPr lang="en-US" sz="1200" dirty="0"/>
          </a:p>
        </p:txBody>
      </p:sp>
      <p:cxnSp>
        <p:nvCxnSpPr>
          <p:cNvPr id="52" name="Straight Arrow Connector 51"/>
          <p:cNvCxnSpPr>
            <a:stCxn id="51" idx="2"/>
          </p:cNvCxnSpPr>
          <p:nvPr/>
        </p:nvCxnSpPr>
        <p:spPr>
          <a:xfrm>
            <a:off x="615707" y="3996562"/>
            <a:ext cx="659512" cy="38249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flipH="1" flipV="1">
            <a:off x="1991512" y="4769178"/>
            <a:ext cx="266342" cy="118829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flipH="1">
            <a:off x="2613853" y="3564642"/>
            <a:ext cx="1143182" cy="19124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3757034" y="3397410"/>
            <a:ext cx="819201" cy="646331"/>
          </a:xfrm>
          <a:prstGeom prst="rect">
            <a:avLst/>
          </a:prstGeom>
          <a:noFill/>
        </p:spPr>
        <p:txBody>
          <a:bodyPr wrap="square" rtlCol="0">
            <a:spAutoFit/>
          </a:bodyPr>
          <a:lstStyle/>
          <a:p>
            <a:pPr algn="ctr"/>
            <a:r>
              <a:rPr lang="en-US" sz="1200" dirty="0" smtClean="0"/>
              <a:t>Down / </a:t>
            </a:r>
            <a:r>
              <a:rPr lang="en-US" sz="1200" dirty="0" err="1" smtClean="0"/>
              <a:t>Telescop-ing</a:t>
            </a:r>
            <a:r>
              <a:rPr lang="en-US" sz="1200" dirty="0" smtClean="0"/>
              <a:t> Rods</a:t>
            </a:r>
            <a:endParaRPr lang="en-US" sz="1200" dirty="0"/>
          </a:p>
        </p:txBody>
      </p:sp>
      <p:cxnSp>
        <p:nvCxnSpPr>
          <p:cNvPr id="58" name="Straight Arrow Connector 57"/>
          <p:cNvCxnSpPr/>
          <p:nvPr/>
        </p:nvCxnSpPr>
        <p:spPr>
          <a:xfrm flipH="1" flipV="1">
            <a:off x="2247815" y="5005390"/>
            <a:ext cx="577254" cy="55328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2383485" y="5541978"/>
            <a:ext cx="910158" cy="276999"/>
          </a:xfrm>
          <a:prstGeom prst="rect">
            <a:avLst/>
          </a:prstGeom>
          <a:noFill/>
        </p:spPr>
        <p:txBody>
          <a:bodyPr wrap="square" rtlCol="0">
            <a:spAutoFit/>
          </a:bodyPr>
          <a:lstStyle/>
          <a:p>
            <a:pPr algn="ctr"/>
            <a:r>
              <a:rPr lang="en-US" sz="1200" dirty="0" smtClean="0"/>
              <a:t>HOSS</a:t>
            </a:r>
            <a:endParaRPr lang="en-US" sz="1200" dirty="0"/>
          </a:p>
        </p:txBody>
      </p:sp>
      <p:cxnSp>
        <p:nvCxnSpPr>
          <p:cNvPr id="63" name="Straight Arrow Connector 62"/>
          <p:cNvCxnSpPr/>
          <p:nvPr/>
        </p:nvCxnSpPr>
        <p:spPr>
          <a:xfrm flipV="1">
            <a:off x="1699590" y="4815344"/>
            <a:ext cx="1" cy="86513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241864" y="5680477"/>
            <a:ext cx="910158" cy="276999"/>
          </a:xfrm>
          <a:prstGeom prst="rect">
            <a:avLst/>
          </a:prstGeom>
          <a:noFill/>
        </p:spPr>
        <p:txBody>
          <a:bodyPr wrap="square" rtlCol="0">
            <a:spAutoFit/>
          </a:bodyPr>
          <a:lstStyle/>
          <a:p>
            <a:pPr algn="ctr"/>
            <a:r>
              <a:rPr lang="en-US" sz="1200" dirty="0" smtClean="0"/>
              <a:t>IEC DSER</a:t>
            </a:r>
            <a:endParaRPr lang="en-US" sz="1200" dirty="0"/>
          </a:p>
        </p:txBody>
      </p:sp>
      <p:sp>
        <p:nvSpPr>
          <p:cNvPr id="67" name="TextBox 66"/>
          <p:cNvSpPr txBox="1"/>
          <p:nvPr/>
        </p:nvSpPr>
        <p:spPr>
          <a:xfrm>
            <a:off x="1760547" y="5968202"/>
            <a:ext cx="910158" cy="461665"/>
          </a:xfrm>
          <a:prstGeom prst="rect">
            <a:avLst/>
          </a:prstGeom>
          <a:noFill/>
        </p:spPr>
        <p:txBody>
          <a:bodyPr wrap="square" rtlCol="0">
            <a:spAutoFit/>
          </a:bodyPr>
          <a:lstStyle/>
          <a:p>
            <a:pPr algn="ctr"/>
            <a:r>
              <a:rPr lang="en-US" sz="1200" dirty="0" smtClean="0"/>
              <a:t>ISIM DSERs (5)</a:t>
            </a:r>
            <a:endParaRPr lang="en-US" sz="1200" dirty="0"/>
          </a:p>
        </p:txBody>
      </p:sp>
      <p:cxnSp>
        <p:nvCxnSpPr>
          <p:cNvPr id="68" name="Straight Arrow Connector 67"/>
          <p:cNvCxnSpPr>
            <a:stCxn id="72" idx="1"/>
          </p:cNvCxnSpPr>
          <p:nvPr/>
        </p:nvCxnSpPr>
        <p:spPr>
          <a:xfrm>
            <a:off x="2875900" y="4525654"/>
            <a:ext cx="1363157" cy="3039"/>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72" name="Right Brace 71"/>
          <p:cNvSpPr/>
          <p:nvPr/>
        </p:nvSpPr>
        <p:spPr>
          <a:xfrm>
            <a:off x="2638376" y="3895607"/>
            <a:ext cx="237524" cy="1260093"/>
          </a:xfrm>
          <a:prstGeom prst="rightBrac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5" name="TextBox 74"/>
          <p:cNvSpPr txBox="1"/>
          <p:nvPr/>
        </p:nvSpPr>
        <p:spPr>
          <a:xfrm>
            <a:off x="1602587" y="4263176"/>
            <a:ext cx="910158" cy="461665"/>
          </a:xfrm>
          <a:prstGeom prst="rect">
            <a:avLst/>
          </a:prstGeom>
          <a:noFill/>
        </p:spPr>
        <p:txBody>
          <a:bodyPr wrap="square" rtlCol="0">
            <a:spAutoFit/>
          </a:bodyPr>
          <a:lstStyle/>
          <a:p>
            <a:pPr algn="ctr"/>
            <a:r>
              <a:rPr lang="en-US" sz="1200" b="1" dirty="0" smtClean="0">
                <a:solidFill>
                  <a:schemeClr val="bg1"/>
                </a:solidFill>
              </a:rPr>
              <a:t>OTIS Payload</a:t>
            </a:r>
            <a:endParaRPr lang="en-US" sz="1200" b="1" dirty="0">
              <a:solidFill>
                <a:schemeClr val="bg1"/>
              </a:solidFill>
            </a:endParaRPr>
          </a:p>
        </p:txBody>
      </p:sp>
      <p:cxnSp>
        <p:nvCxnSpPr>
          <p:cNvPr id="56" name="Straight Arrow Connector 55"/>
          <p:cNvCxnSpPr/>
          <p:nvPr/>
        </p:nvCxnSpPr>
        <p:spPr>
          <a:xfrm flipH="1" flipV="1">
            <a:off x="4793761" y="841262"/>
            <a:ext cx="10600" cy="5161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a:off x="4793761" y="1338014"/>
            <a:ext cx="405827" cy="22749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flipV="1">
            <a:off x="4804361" y="1192340"/>
            <a:ext cx="395227" cy="14208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TextBox 60"/>
          <p:cNvSpPr txBox="1"/>
          <p:nvPr/>
        </p:nvSpPr>
        <p:spPr>
          <a:xfrm>
            <a:off x="5199588" y="1486586"/>
            <a:ext cx="432033" cy="276999"/>
          </a:xfrm>
          <a:prstGeom prst="rect">
            <a:avLst/>
          </a:prstGeom>
          <a:noFill/>
        </p:spPr>
        <p:txBody>
          <a:bodyPr wrap="square" rtlCol="0">
            <a:spAutoFit/>
          </a:bodyPr>
          <a:lstStyle/>
          <a:p>
            <a:pPr algn="r"/>
            <a:r>
              <a:rPr lang="en-US" sz="1200" b="1" dirty="0" smtClean="0"/>
              <a:t>+V2</a:t>
            </a:r>
            <a:endParaRPr lang="en-US" sz="1200" b="1" dirty="0"/>
          </a:p>
        </p:txBody>
      </p:sp>
      <p:sp>
        <p:nvSpPr>
          <p:cNvPr id="64" name="TextBox 63"/>
          <p:cNvSpPr txBox="1"/>
          <p:nvPr/>
        </p:nvSpPr>
        <p:spPr>
          <a:xfrm>
            <a:off x="5188515" y="1032676"/>
            <a:ext cx="432033" cy="276999"/>
          </a:xfrm>
          <a:prstGeom prst="rect">
            <a:avLst/>
          </a:prstGeom>
          <a:noFill/>
        </p:spPr>
        <p:txBody>
          <a:bodyPr wrap="square" rtlCol="0">
            <a:spAutoFit/>
          </a:bodyPr>
          <a:lstStyle/>
          <a:p>
            <a:pPr algn="r"/>
            <a:r>
              <a:rPr lang="en-US" sz="1200" b="1" dirty="0" smtClean="0"/>
              <a:t>+V3</a:t>
            </a:r>
            <a:endParaRPr lang="en-US" sz="1200" b="1" dirty="0"/>
          </a:p>
        </p:txBody>
      </p:sp>
      <p:sp>
        <p:nvSpPr>
          <p:cNvPr id="66" name="TextBox 65"/>
          <p:cNvSpPr txBox="1"/>
          <p:nvPr/>
        </p:nvSpPr>
        <p:spPr>
          <a:xfrm>
            <a:off x="4760371" y="661266"/>
            <a:ext cx="432033" cy="276999"/>
          </a:xfrm>
          <a:prstGeom prst="rect">
            <a:avLst/>
          </a:prstGeom>
          <a:noFill/>
        </p:spPr>
        <p:txBody>
          <a:bodyPr wrap="square" rtlCol="0">
            <a:spAutoFit/>
          </a:bodyPr>
          <a:lstStyle/>
          <a:p>
            <a:pPr algn="r"/>
            <a:r>
              <a:rPr lang="en-US" sz="1200" b="1" dirty="0" smtClean="0"/>
              <a:t>+V1</a:t>
            </a:r>
            <a:endParaRPr lang="en-US" sz="1200" b="1" dirty="0"/>
          </a:p>
        </p:txBody>
      </p:sp>
      <p:cxnSp>
        <p:nvCxnSpPr>
          <p:cNvPr id="69" name="Straight Arrow Connector 68"/>
          <p:cNvCxnSpPr/>
          <p:nvPr/>
        </p:nvCxnSpPr>
        <p:spPr>
          <a:xfrm flipH="1" flipV="1">
            <a:off x="660720" y="5913752"/>
            <a:ext cx="10600" cy="5161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a:off x="660720" y="6404971"/>
            <a:ext cx="405827" cy="22749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flipH="1">
            <a:off x="315137" y="6410504"/>
            <a:ext cx="356184" cy="22196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944087" y="6321263"/>
            <a:ext cx="432033" cy="276999"/>
          </a:xfrm>
          <a:prstGeom prst="rect">
            <a:avLst/>
          </a:prstGeom>
          <a:noFill/>
        </p:spPr>
        <p:txBody>
          <a:bodyPr wrap="square" rtlCol="0">
            <a:spAutoFit/>
          </a:bodyPr>
          <a:lstStyle/>
          <a:p>
            <a:pPr algn="r"/>
            <a:r>
              <a:rPr lang="en-US" sz="1200" b="1" dirty="0" smtClean="0"/>
              <a:t>+V3</a:t>
            </a:r>
            <a:endParaRPr lang="en-US" sz="1200" b="1" dirty="0"/>
          </a:p>
        </p:txBody>
      </p:sp>
      <p:sp>
        <p:nvSpPr>
          <p:cNvPr id="74" name="TextBox 73"/>
          <p:cNvSpPr txBox="1"/>
          <p:nvPr/>
        </p:nvSpPr>
        <p:spPr>
          <a:xfrm>
            <a:off x="82353" y="6322580"/>
            <a:ext cx="432033" cy="276999"/>
          </a:xfrm>
          <a:prstGeom prst="rect">
            <a:avLst/>
          </a:prstGeom>
          <a:noFill/>
        </p:spPr>
        <p:txBody>
          <a:bodyPr wrap="square" rtlCol="0">
            <a:spAutoFit/>
          </a:bodyPr>
          <a:lstStyle/>
          <a:p>
            <a:pPr algn="r"/>
            <a:r>
              <a:rPr lang="en-US" sz="1200" b="1" dirty="0" smtClean="0"/>
              <a:t>+V2</a:t>
            </a:r>
            <a:endParaRPr lang="en-US" sz="1200" b="1" dirty="0"/>
          </a:p>
        </p:txBody>
      </p:sp>
      <p:sp>
        <p:nvSpPr>
          <p:cNvPr id="76" name="TextBox 75"/>
          <p:cNvSpPr txBox="1"/>
          <p:nvPr/>
        </p:nvSpPr>
        <p:spPr>
          <a:xfrm>
            <a:off x="625345" y="5901924"/>
            <a:ext cx="432033" cy="276999"/>
          </a:xfrm>
          <a:prstGeom prst="rect">
            <a:avLst/>
          </a:prstGeom>
          <a:noFill/>
        </p:spPr>
        <p:txBody>
          <a:bodyPr wrap="square" rtlCol="0">
            <a:spAutoFit/>
          </a:bodyPr>
          <a:lstStyle/>
          <a:p>
            <a:pPr algn="r"/>
            <a:r>
              <a:rPr lang="en-US" sz="1200" b="1" dirty="0" smtClean="0"/>
              <a:t>+V1</a:t>
            </a:r>
            <a:endParaRPr lang="en-US" sz="1200" b="1" dirty="0"/>
          </a:p>
        </p:txBody>
      </p:sp>
      <p:sp>
        <p:nvSpPr>
          <p:cNvPr id="77" name="TextBox 76"/>
          <p:cNvSpPr txBox="1"/>
          <p:nvPr/>
        </p:nvSpPr>
        <p:spPr>
          <a:xfrm>
            <a:off x="524743" y="862817"/>
            <a:ext cx="2497711" cy="276999"/>
          </a:xfrm>
          <a:prstGeom prst="rect">
            <a:avLst/>
          </a:prstGeom>
          <a:noFill/>
        </p:spPr>
        <p:txBody>
          <a:bodyPr wrap="square" rtlCol="0">
            <a:spAutoFit/>
          </a:bodyPr>
          <a:lstStyle/>
          <a:p>
            <a:r>
              <a:rPr lang="en-US" sz="1200" i="1" dirty="0" smtClean="0"/>
              <a:t>Image Source: NASA GSFC</a:t>
            </a:r>
            <a:endParaRPr lang="en-US" sz="1200" i="1" dirty="0"/>
          </a:p>
        </p:txBody>
      </p:sp>
      <p:cxnSp>
        <p:nvCxnSpPr>
          <p:cNvPr id="78" name="Straight Arrow Connector 77"/>
          <p:cNvCxnSpPr/>
          <p:nvPr/>
        </p:nvCxnSpPr>
        <p:spPr>
          <a:xfrm>
            <a:off x="490076" y="3318003"/>
            <a:ext cx="1598031" cy="98248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34056" y="3027681"/>
            <a:ext cx="733504" cy="276999"/>
          </a:xfrm>
          <a:prstGeom prst="rect">
            <a:avLst/>
          </a:prstGeom>
          <a:noFill/>
        </p:spPr>
        <p:txBody>
          <a:bodyPr wrap="square" rtlCol="0">
            <a:spAutoFit/>
          </a:bodyPr>
          <a:lstStyle/>
          <a:p>
            <a:pPr algn="ctr"/>
            <a:r>
              <a:rPr lang="en-US" sz="1200" dirty="0" smtClean="0"/>
              <a:t>ASPA</a:t>
            </a:r>
            <a:endParaRPr lang="en-US" sz="1200" dirty="0"/>
          </a:p>
        </p:txBody>
      </p:sp>
      <p:cxnSp>
        <p:nvCxnSpPr>
          <p:cNvPr id="80" name="Straight Arrow Connector 79"/>
          <p:cNvCxnSpPr/>
          <p:nvPr/>
        </p:nvCxnSpPr>
        <p:spPr>
          <a:xfrm flipV="1">
            <a:off x="5660552" y="6233618"/>
            <a:ext cx="489107" cy="28396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1" name="TextBox 80"/>
          <p:cNvSpPr txBox="1"/>
          <p:nvPr/>
        </p:nvSpPr>
        <p:spPr>
          <a:xfrm>
            <a:off x="4760371" y="6482589"/>
            <a:ext cx="1349968" cy="276999"/>
          </a:xfrm>
          <a:prstGeom prst="rect">
            <a:avLst/>
          </a:prstGeom>
          <a:noFill/>
        </p:spPr>
        <p:txBody>
          <a:bodyPr wrap="square" rtlCol="0">
            <a:spAutoFit/>
          </a:bodyPr>
          <a:lstStyle/>
          <a:p>
            <a:pPr algn="ctr"/>
            <a:r>
              <a:rPr lang="en-US" sz="1200" dirty="0" smtClean="0"/>
              <a:t>Harness Radiator</a:t>
            </a:r>
            <a:endParaRPr lang="en-US" sz="1200" dirty="0"/>
          </a:p>
        </p:txBody>
      </p:sp>
    </p:spTree>
    <p:extLst>
      <p:ext uri="{BB962C8B-B14F-4D97-AF65-F5344CB8AC3E}">
        <p14:creationId xmlns:p14="http://schemas.microsoft.com/office/powerpoint/2010/main" val="2451093878"/>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Recap: Other Commonly-Used Acronyms</a:t>
            </a:r>
            <a:endParaRPr lang="en-US" dirty="0"/>
          </a:p>
        </p:txBody>
      </p:sp>
      <p:sp>
        <p:nvSpPr>
          <p:cNvPr id="3" name="Content Placeholder 2"/>
          <p:cNvSpPr>
            <a:spLocks noGrp="1"/>
          </p:cNvSpPr>
          <p:nvPr>
            <p:ph idx="1"/>
          </p:nvPr>
        </p:nvSpPr>
        <p:spPr/>
        <p:txBody>
          <a:bodyPr/>
          <a:lstStyle/>
          <a:p>
            <a:pPr marL="0" indent="0">
              <a:buNone/>
            </a:pPr>
            <a:r>
              <a:rPr lang="en-US" dirty="0" smtClean="0"/>
              <a:t>Acronyms:</a:t>
            </a:r>
          </a:p>
          <a:p>
            <a:r>
              <a:rPr lang="en-US" sz="1800" dirty="0" smtClean="0"/>
              <a:t>GSE: </a:t>
            </a:r>
            <a:r>
              <a:rPr lang="en-US" sz="1800" b="0" dirty="0" smtClean="0"/>
              <a:t>Ground Support Equipment (in contrast to “flight” equipment)</a:t>
            </a:r>
          </a:p>
          <a:p>
            <a:r>
              <a:rPr lang="en-US" sz="1800" dirty="0" smtClean="0"/>
              <a:t>K: </a:t>
            </a:r>
            <a:r>
              <a:rPr lang="en-US" sz="1800" b="0" dirty="0" smtClean="0"/>
              <a:t>Kelvin </a:t>
            </a:r>
            <a:endParaRPr lang="en-US" sz="1800" dirty="0" smtClean="0"/>
          </a:p>
          <a:p>
            <a:r>
              <a:rPr lang="en-US" sz="1800" dirty="0"/>
              <a:t>L&amp;Cs: </a:t>
            </a:r>
            <a:r>
              <a:rPr lang="en-US" sz="1800" b="0" dirty="0"/>
              <a:t>Limits and Constraints </a:t>
            </a:r>
            <a:endParaRPr lang="en-US" sz="1800" b="0" dirty="0" smtClean="0"/>
          </a:p>
          <a:p>
            <a:r>
              <a:rPr lang="en-US" sz="1800" dirty="0" smtClean="0"/>
              <a:t>LN2 / N2: </a:t>
            </a:r>
            <a:r>
              <a:rPr lang="en-US" sz="1800" b="0" dirty="0" smtClean="0"/>
              <a:t>Liquid Nitrogen / Gaseous Nitrogen</a:t>
            </a:r>
          </a:p>
          <a:p>
            <a:r>
              <a:rPr lang="el-GR" sz="1800" dirty="0">
                <a:latin typeface="Arial Narrow" panose="020B0606020202030204" pitchFamily="34" charset="0"/>
              </a:rPr>
              <a:t>Δ</a:t>
            </a:r>
            <a:r>
              <a:rPr lang="en-US" sz="1800" dirty="0">
                <a:latin typeface="Arial Narrow" panose="020B0606020202030204" pitchFamily="34" charset="0"/>
              </a:rPr>
              <a:t>T or </a:t>
            </a:r>
            <a:r>
              <a:rPr lang="en-US" sz="1800" dirty="0" smtClean="0">
                <a:latin typeface="Arial Narrow" panose="020B0606020202030204" pitchFamily="34" charset="0"/>
              </a:rPr>
              <a:t>delta </a:t>
            </a:r>
            <a:r>
              <a:rPr lang="en-US" sz="1800" dirty="0">
                <a:latin typeface="Arial Narrow" panose="020B0606020202030204" pitchFamily="34" charset="0"/>
              </a:rPr>
              <a:t>T: </a:t>
            </a:r>
            <a:r>
              <a:rPr lang="en-US" sz="1800" b="0" dirty="0">
                <a:latin typeface="Arial Narrow" panose="020B0606020202030204" pitchFamily="34" charset="0"/>
              </a:rPr>
              <a:t>Temperature </a:t>
            </a:r>
            <a:r>
              <a:rPr lang="en-US" sz="1800" b="0" dirty="0" smtClean="0">
                <a:latin typeface="Arial Narrow" panose="020B0606020202030204" pitchFamily="34" charset="0"/>
              </a:rPr>
              <a:t>Difference</a:t>
            </a:r>
          </a:p>
          <a:p>
            <a:r>
              <a:rPr lang="el-GR" sz="1800" dirty="0" smtClean="0">
                <a:latin typeface="Arial Narrow" panose="020B0606020202030204" pitchFamily="34" charset="0"/>
              </a:rPr>
              <a:t>Δ</a:t>
            </a:r>
            <a:r>
              <a:rPr lang="en-US" sz="1800" dirty="0" smtClean="0">
                <a:latin typeface="Arial Narrow" panose="020B0606020202030204" pitchFamily="34" charset="0"/>
              </a:rPr>
              <a:t>t </a:t>
            </a:r>
            <a:r>
              <a:rPr lang="en-US" sz="1800" dirty="0">
                <a:latin typeface="Arial Narrow" panose="020B0606020202030204" pitchFamily="34" charset="0"/>
              </a:rPr>
              <a:t>or </a:t>
            </a:r>
            <a:r>
              <a:rPr lang="en-US" sz="1800" dirty="0" smtClean="0">
                <a:latin typeface="Arial Narrow" panose="020B0606020202030204" pitchFamily="34" charset="0"/>
              </a:rPr>
              <a:t>delta </a:t>
            </a:r>
            <a:r>
              <a:rPr lang="en-US" sz="1800" dirty="0">
                <a:latin typeface="Arial Narrow" panose="020B0606020202030204" pitchFamily="34" charset="0"/>
              </a:rPr>
              <a:t>t</a:t>
            </a:r>
            <a:r>
              <a:rPr lang="en-US" sz="1800" dirty="0" smtClean="0">
                <a:latin typeface="Arial Narrow" panose="020B0606020202030204" pitchFamily="34" charset="0"/>
              </a:rPr>
              <a:t>: </a:t>
            </a:r>
            <a:r>
              <a:rPr lang="en-US" sz="1800" b="0" dirty="0" smtClean="0">
                <a:latin typeface="Arial Narrow" panose="020B0606020202030204" pitchFamily="34" charset="0"/>
              </a:rPr>
              <a:t>Change in time</a:t>
            </a:r>
            <a:endParaRPr lang="en-US" sz="1800" b="0" dirty="0"/>
          </a:p>
          <a:p>
            <a:endParaRPr lang="en-US" sz="1800" dirty="0" smtClean="0"/>
          </a:p>
          <a:p>
            <a:pPr marL="0" indent="0">
              <a:buNone/>
            </a:pPr>
            <a:r>
              <a:rPr lang="en-US" dirty="0" smtClean="0"/>
              <a:t>Shorthand references:</a:t>
            </a:r>
          </a:p>
          <a:p>
            <a:r>
              <a:rPr lang="en-US" sz="1800" dirty="0" smtClean="0"/>
              <a:t>“Gradients”: </a:t>
            </a:r>
            <a:r>
              <a:rPr lang="en-US" sz="1800" b="0" dirty="0" smtClean="0"/>
              <a:t>not used in context of temperature change per length, but rather in magnitude of the temperature difference, especially on large structures</a:t>
            </a:r>
          </a:p>
          <a:p>
            <a:r>
              <a:rPr lang="en-US" sz="1800" dirty="0" smtClean="0"/>
              <a:t>“Harness”: </a:t>
            </a:r>
            <a:r>
              <a:rPr lang="en-US" sz="1800" b="0" dirty="0" smtClean="0"/>
              <a:t>electrical wire bundles </a:t>
            </a:r>
            <a:endParaRPr lang="en-US" sz="1800" dirty="0" smtClean="0"/>
          </a:p>
          <a:p>
            <a:r>
              <a:rPr lang="en-US" sz="1800" dirty="0" smtClean="0"/>
              <a:t>“</a:t>
            </a:r>
            <a:r>
              <a:rPr lang="en-US" sz="1800" dirty="0"/>
              <a:t>Model”: </a:t>
            </a:r>
            <a:r>
              <a:rPr lang="en-US" sz="1800" b="0" dirty="0"/>
              <a:t>specifically refers to the OTIS CV Test Thermal Model unless otherwise </a:t>
            </a:r>
            <a:r>
              <a:rPr lang="en-US" sz="1800" b="0" dirty="0" smtClean="0"/>
              <a:t>indicated</a:t>
            </a:r>
          </a:p>
          <a:p>
            <a:r>
              <a:rPr lang="en-US" sz="1800" dirty="0"/>
              <a:t>“</a:t>
            </a:r>
            <a:r>
              <a:rPr lang="en-US" sz="1800" dirty="0" smtClean="0"/>
              <a:t>Payload” or “OTIS”: </a:t>
            </a:r>
            <a:r>
              <a:rPr lang="en-US" sz="1800" b="0" dirty="0"/>
              <a:t>refers to the entirety of the JWST OTIS </a:t>
            </a:r>
            <a:r>
              <a:rPr lang="en-US" sz="1800" b="0" dirty="0" smtClean="0"/>
              <a:t>system-level hardware assembly </a:t>
            </a:r>
            <a:r>
              <a:rPr lang="en-US" sz="1800" b="0" dirty="0"/>
              <a:t>under </a:t>
            </a:r>
            <a:r>
              <a:rPr lang="en-US" sz="1800" b="0" dirty="0" smtClean="0"/>
              <a:t>test, as distinguished from the OTIS CV test</a:t>
            </a:r>
          </a:p>
          <a:p>
            <a:r>
              <a:rPr lang="en-US" sz="1800" dirty="0" smtClean="0"/>
              <a:t>“Shroud”: </a:t>
            </a:r>
            <a:r>
              <a:rPr lang="en-US" sz="1800" b="0" dirty="0" smtClean="0"/>
              <a:t>specifically refers to the Helium Shroud unless otherwise indicated</a:t>
            </a:r>
          </a:p>
          <a:p>
            <a:endParaRPr lang="en-US" sz="1800" dirty="0"/>
          </a:p>
        </p:txBody>
      </p:sp>
    </p:spTree>
    <p:extLst>
      <p:ext uri="{BB962C8B-B14F-4D97-AF65-F5344CB8AC3E}">
        <p14:creationId xmlns:p14="http://schemas.microsoft.com/office/powerpoint/2010/main" val="3082264683"/>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OTIS CV Test Planning: Pre-Test Thermal Analysis</a:t>
            </a:r>
          </a:p>
        </p:txBody>
      </p:sp>
      <p:sp>
        <p:nvSpPr>
          <p:cNvPr id="3" name="Content Placeholder 2"/>
          <p:cNvSpPr>
            <a:spLocks noGrp="1"/>
          </p:cNvSpPr>
          <p:nvPr>
            <p:ph idx="1"/>
          </p:nvPr>
        </p:nvSpPr>
        <p:spPr/>
        <p:txBody>
          <a:bodyPr/>
          <a:lstStyle/>
          <a:p>
            <a:r>
              <a:rPr lang="en-US" dirty="0" smtClean="0"/>
              <a:t>The development of the OTIS CV Test Thermal Model was a multi-year process that required coordination between five separate organizations</a:t>
            </a:r>
          </a:p>
          <a:p>
            <a:r>
              <a:rPr lang="en-US" dirty="0" smtClean="0"/>
              <a:t>Pre-OTIS </a:t>
            </a:r>
            <a:r>
              <a:rPr lang="en-US" dirty="0"/>
              <a:t>CV T</a:t>
            </a:r>
            <a:r>
              <a:rPr lang="en-US" dirty="0" smtClean="0"/>
              <a:t>est planning using this model </a:t>
            </a:r>
            <a:r>
              <a:rPr lang="en-US" dirty="0"/>
              <a:t>encompassed the following scope of thermal analyses and produced the following deliverables:</a:t>
            </a:r>
          </a:p>
          <a:p>
            <a:pPr lvl="1"/>
            <a:r>
              <a:rPr lang="en-US" sz="1800" dirty="0"/>
              <a:t>Cooldown and Warmup studies to establish timelines </a:t>
            </a:r>
          </a:p>
          <a:p>
            <a:pPr lvl="2"/>
            <a:r>
              <a:rPr lang="en-US" sz="1800" dirty="0"/>
              <a:t>Full transient cooldown and warmup within all specified limits and constraints</a:t>
            </a:r>
          </a:p>
          <a:p>
            <a:pPr lvl="2"/>
            <a:r>
              <a:rPr lang="en-US" sz="1800" dirty="0"/>
              <a:t>Temperature stability estimation and time required to reach stability criterion</a:t>
            </a:r>
          </a:p>
          <a:p>
            <a:pPr lvl="2"/>
            <a:r>
              <a:rPr lang="en-US" sz="1800" dirty="0"/>
              <a:t>Handoff of model results for stray light, thermal distortion, and stress analyses</a:t>
            </a:r>
          </a:p>
          <a:p>
            <a:pPr lvl="1"/>
            <a:r>
              <a:rPr lang="en-US" sz="1800" dirty="0"/>
              <a:t>Timeline optimization against OTIS payload sensitivity</a:t>
            </a:r>
          </a:p>
          <a:p>
            <a:pPr lvl="1"/>
            <a:r>
              <a:rPr lang="en-US" sz="1800" dirty="0"/>
              <a:t>Prediction of temperatures and </a:t>
            </a:r>
            <a:r>
              <a:rPr lang="en-US" sz="1800" dirty="0" err="1"/>
              <a:t>heatflows</a:t>
            </a:r>
            <a:r>
              <a:rPr lang="en-US" sz="1800" dirty="0"/>
              <a:t> during </a:t>
            </a:r>
            <a:r>
              <a:rPr lang="en-US" sz="1800" dirty="0" err="1"/>
              <a:t>cryo</a:t>
            </a:r>
            <a:r>
              <a:rPr lang="en-US" sz="1800" dirty="0"/>
              <a:t>-balance for ISIM and OTE, and validation that steady-state test requirements can be met</a:t>
            </a:r>
          </a:p>
          <a:p>
            <a:pPr lvl="1"/>
            <a:r>
              <a:rPr lang="en-US" sz="1800" dirty="0"/>
              <a:t>Mapping of flight and test thermal sensors to OTIS thermal model </a:t>
            </a:r>
          </a:p>
          <a:p>
            <a:pPr lvl="1"/>
            <a:r>
              <a:rPr lang="en-US" sz="1800" dirty="0"/>
              <a:t>Analysis of off-nominal thermal conditions in OTIS CV test </a:t>
            </a:r>
          </a:p>
          <a:p>
            <a:pPr lvl="1"/>
            <a:r>
              <a:rPr lang="en-US" sz="1800" dirty="0"/>
              <a:t>Incorporation of correlated model parameters on a case-by-case basis from previous subsystem-level CV testing: ISIM </a:t>
            </a:r>
            <a:r>
              <a:rPr lang="en-US" sz="1800" dirty="0" err="1"/>
              <a:t>Cryo</a:t>
            </a:r>
            <a:r>
              <a:rPr lang="en-US" sz="1800" dirty="0"/>
              <a:t>-Vacuum Test, Core 2 Test, and Thermal Pathfinder test</a:t>
            </a:r>
          </a:p>
          <a:p>
            <a:endParaRPr lang="en-US" dirty="0"/>
          </a:p>
        </p:txBody>
      </p:sp>
    </p:spTree>
    <p:extLst>
      <p:ext uri="{BB962C8B-B14F-4D97-AF65-F5344CB8AC3E}">
        <p14:creationId xmlns:p14="http://schemas.microsoft.com/office/powerpoint/2010/main" val="3951060083"/>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rotWithShape="1">
          <a:blip r:embed="rId3"/>
          <a:srcRect l="32311" r="35271"/>
          <a:stretch/>
        </p:blipFill>
        <p:spPr>
          <a:xfrm>
            <a:off x="1877147" y="1090120"/>
            <a:ext cx="5264727" cy="5781675"/>
          </a:xfrm>
          <a:prstGeom prst="rect">
            <a:avLst/>
          </a:prstGeom>
        </p:spPr>
      </p:pic>
      <p:sp>
        <p:nvSpPr>
          <p:cNvPr id="2" name="Title 1"/>
          <p:cNvSpPr>
            <a:spLocks noGrp="1"/>
          </p:cNvSpPr>
          <p:nvPr>
            <p:ph type="title"/>
          </p:nvPr>
        </p:nvSpPr>
        <p:spPr/>
        <p:txBody>
          <a:bodyPr>
            <a:normAutofit fontScale="90000"/>
          </a:bodyPr>
          <a:lstStyle/>
          <a:p>
            <a:r>
              <a:rPr lang="en-US" dirty="0" smtClean="0">
                <a:solidFill>
                  <a:srgbClr val="0B3D91"/>
                </a:solidFill>
              </a:rPr>
              <a:t>OTIS CV Test Thermal Model: A System-Level Integration of Subsystem-Level Deliveries</a:t>
            </a:r>
            <a:endParaRPr lang="en-US" dirty="0"/>
          </a:p>
        </p:txBody>
      </p:sp>
      <p:sp>
        <p:nvSpPr>
          <p:cNvPr id="5" name="TextBox 4"/>
          <p:cNvSpPr txBox="1"/>
          <p:nvPr/>
        </p:nvSpPr>
        <p:spPr>
          <a:xfrm>
            <a:off x="6528254" y="4333997"/>
            <a:ext cx="2322134" cy="523220"/>
          </a:xfrm>
          <a:prstGeom prst="rect">
            <a:avLst/>
          </a:prstGeom>
          <a:noFill/>
        </p:spPr>
        <p:txBody>
          <a:bodyPr wrap="square" rtlCol="0">
            <a:spAutoFit/>
          </a:bodyPr>
          <a:lstStyle/>
          <a:p>
            <a:pPr algn="l"/>
            <a:r>
              <a:rPr lang="en-US" sz="1400" dirty="0" smtClean="0">
                <a:latin typeface="+mj-lt"/>
              </a:rPr>
              <a:t>Ball Aerospace AOS Source Plate Assembly Model</a:t>
            </a:r>
            <a:endParaRPr lang="en-US" sz="1400" dirty="0">
              <a:latin typeface="+mj-lt"/>
            </a:endParaRPr>
          </a:p>
        </p:txBody>
      </p:sp>
      <p:cxnSp>
        <p:nvCxnSpPr>
          <p:cNvPr id="6" name="Straight Arrow Connector 5"/>
          <p:cNvCxnSpPr>
            <a:stCxn id="5" idx="1"/>
          </p:cNvCxnSpPr>
          <p:nvPr/>
        </p:nvCxnSpPr>
        <p:spPr bwMode="auto">
          <a:xfrm flipH="1">
            <a:off x="4565066" y="4595607"/>
            <a:ext cx="1963188" cy="385377"/>
          </a:xfrm>
          <a:prstGeom prst="straightConnector1">
            <a:avLst/>
          </a:prstGeom>
          <a:blipFill dpi="0" rotWithShape="0">
            <a:blip r:embed="rId4" cstate="print"/>
            <a:srcRect/>
            <a:stretch>
              <a:fillRect/>
            </a:stretch>
          </a:blipFill>
          <a:ln w="28575" cap="flat" cmpd="sng" algn="ctr">
            <a:solidFill>
              <a:schemeClr val="tx1"/>
            </a:solidFill>
            <a:prstDash val="solid"/>
            <a:round/>
            <a:headEnd type="none" w="med" len="med"/>
            <a:tailEnd type="triangle"/>
          </a:ln>
          <a:effectLst/>
        </p:spPr>
      </p:cxnSp>
      <p:cxnSp>
        <p:nvCxnSpPr>
          <p:cNvPr id="7" name="Straight Arrow Connector 6"/>
          <p:cNvCxnSpPr>
            <a:stCxn id="8" idx="3"/>
          </p:cNvCxnSpPr>
          <p:nvPr/>
        </p:nvCxnSpPr>
        <p:spPr bwMode="auto">
          <a:xfrm>
            <a:off x="3193822" y="4502498"/>
            <a:ext cx="1073378" cy="1157338"/>
          </a:xfrm>
          <a:prstGeom prst="straightConnector1">
            <a:avLst/>
          </a:prstGeom>
          <a:blipFill dpi="0" rotWithShape="0">
            <a:blip r:embed="rId5" cstate="print"/>
            <a:srcRect/>
            <a:stretch>
              <a:fillRect/>
            </a:stretch>
          </a:blipFill>
          <a:ln w="28575" cap="flat" cmpd="sng" algn="ctr">
            <a:solidFill>
              <a:schemeClr val="tx1"/>
            </a:solidFill>
            <a:prstDash val="solid"/>
            <a:round/>
            <a:headEnd type="none" w="med" len="med"/>
            <a:tailEnd type="triangle"/>
          </a:ln>
          <a:effectLst/>
        </p:spPr>
      </p:cxnSp>
      <p:sp>
        <p:nvSpPr>
          <p:cNvPr id="8" name="TextBox 7"/>
          <p:cNvSpPr txBox="1"/>
          <p:nvPr/>
        </p:nvSpPr>
        <p:spPr>
          <a:xfrm>
            <a:off x="1120994" y="3810000"/>
            <a:ext cx="2072828" cy="1384995"/>
          </a:xfrm>
          <a:prstGeom prst="rect">
            <a:avLst/>
          </a:prstGeom>
          <a:noFill/>
        </p:spPr>
        <p:txBody>
          <a:bodyPr wrap="square" rtlCol="0">
            <a:spAutoFit/>
          </a:bodyPr>
          <a:lstStyle/>
          <a:p>
            <a:pPr algn="r"/>
            <a:r>
              <a:rPr lang="en-US" sz="1400" dirty="0" smtClean="0">
                <a:latin typeface="+mj-lt"/>
              </a:rPr>
              <a:t>Select PMSA Models used a “Detailed” Geometric Representation from Ball Aerospace to better track gradients / mirror transient behavior</a:t>
            </a:r>
            <a:endParaRPr lang="en-US" sz="1400" dirty="0">
              <a:latin typeface="+mj-lt"/>
            </a:endParaRPr>
          </a:p>
        </p:txBody>
      </p:sp>
      <p:cxnSp>
        <p:nvCxnSpPr>
          <p:cNvPr id="9" name="Straight Arrow Connector 8"/>
          <p:cNvCxnSpPr>
            <a:stCxn id="8" idx="3"/>
          </p:cNvCxnSpPr>
          <p:nvPr/>
        </p:nvCxnSpPr>
        <p:spPr bwMode="auto">
          <a:xfrm>
            <a:off x="3193822" y="4502498"/>
            <a:ext cx="1073378" cy="501251"/>
          </a:xfrm>
          <a:prstGeom prst="straightConnector1">
            <a:avLst/>
          </a:prstGeom>
          <a:blipFill dpi="0" rotWithShape="0">
            <a:blip r:embed="rId6" cstate="print"/>
            <a:srcRect/>
            <a:stretch>
              <a:fillRect/>
            </a:stretch>
          </a:blipFill>
          <a:ln w="28575" cap="flat" cmpd="sng" algn="ctr">
            <a:solidFill>
              <a:schemeClr val="tx1"/>
            </a:solidFill>
            <a:prstDash val="solid"/>
            <a:round/>
            <a:headEnd type="none" w="med" len="med"/>
            <a:tailEnd type="triangle"/>
          </a:ln>
          <a:effectLst/>
        </p:spPr>
      </p:cxnSp>
      <p:cxnSp>
        <p:nvCxnSpPr>
          <p:cNvPr id="10" name="Straight Arrow Connector 9"/>
          <p:cNvCxnSpPr>
            <a:stCxn id="8" idx="3"/>
          </p:cNvCxnSpPr>
          <p:nvPr/>
        </p:nvCxnSpPr>
        <p:spPr bwMode="auto">
          <a:xfrm>
            <a:off x="3193822" y="4502498"/>
            <a:ext cx="770454" cy="542493"/>
          </a:xfrm>
          <a:prstGeom prst="straightConnector1">
            <a:avLst/>
          </a:prstGeom>
          <a:blipFill dpi="0" rotWithShape="0">
            <a:blip r:embed="rId7" cstate="print"/>
            <a:srcRect/>
            <a:stretch>
              <a:fillRect/>
            </a:stretch>
          </a:blipFill>
          <a:ln w="28575" cap="flat" cmpd="sng" algn="ctr">
            <a:solidFill>
              <a:schemeClr val="tx1"/>
            </a:solidFill>
            <a:prstDash val="solid"/>
            <a:round/>
            <a:headEnd type="none" w="med" len="med"/>
            <a:tailEnd type="triangle"/>
          </a:ln>
          <a:effectLst/>
        </p:spPr>
      </p:cxnSp>
      <p:cxnSp>
        <p:nvCxnSpPr>
          <p:cNvPr id="11" name="Straight Arrow Connector 10"/>
          <p:cNvCxnSpPr>
            <a:stCxn id="8" idx="3"/>
          </p:cNvCxnSpPr>
          <p:nvPr/>
        </p:nvCxnSpPr>
        <p:spPr bwMode="auto">
          <a:xfrm>
            <a:off x="3193822" y="4502498"/>
            <a:ext cx="1221778" cy="674101"/>
          </a:xfrm>
          <a:prstGeom prst="straightConnector1">
            <a:avLst/>
          </a:prstGeom>
          <a:blipFill dpi="0" rotWithShape="0">
            <a:blip r:embed="rId8" cstate="print"/>
            <a:srcRect/>
            <a:stretch>
              <a:fillRect/>
            </a:stretch>
          </a:blipFill>
          <a:ln w="28575" cap="flat" cmpd="sng" algn="ctr">
            <a:solidFill>
              <a:schemeClr val="tx1"/>
            </a:solidFill>
            <a:prstDash val="solid"/>
            <a:round/>
            <a:headEnd type="none" w="med" len="med"/>
            <a:tailEnd type="triangle"/>
          </a:ln>
          <a:effectLst/>
        </p:spPr>
      </p:cxnSp>
      <p:sp>
        <p:nvSpPr>
          <p:cNvPr id="12" name="TextBox 11"/>
          <p:cNvSpPr txBox="1"/>
          <p:nvPr/>
        </p:nvSpPr>
        <p:spPr>
          <a:xfrm>
            <a:off x="-52602" y="3177482"/>
            <a:ext cx="946722" cy="1169551"/>
          </a:xfrm>
          <a:prstGeom prst="rect">
            <a:avLst/>
          </a:prstGeom>
          <a:noFill/>
        </p:spPr>
        <p:txBody>
          <a:bodyPr wrap="square" rtlCol="0">
            <a:spAutoFit/>
          </a:bodyPr>
          <a:lstStyle/>
          <a:p>
            <a:pPr algn="r"/>
            <a:r>
              <a:rPr lang="en-US" sz="1400" dirty="0" smtClean="0">
                <a:latin typeface="+mj-lt"/>
              </a:rPr>
              <a:t>Reduced GSE Model from Harris Corp.</a:t>
            </a:r>
            <a:endParaRPr lang="en-US" sz="1400" dirty="0">
              <a:latin typeface="+mj-lt"/>
            </a:endParaRPr>
          </a:p>
        </p:txBody>
      </p:sp>
      <p:sp>
        <p:nvSpPr>
          <p:cNvPr id="13" name="Left Brace 12"/>
          <p:cNvSpPr/>
          <p:nvPr/>
        </p:nvSpPr>
        <p:spPr bwMode="auto">
          <a:xfrm>
            <a:off x="872500" y="1066800"/>
            <a:ext cx="457200" cy="5410199"/>
          </a:xfrm>
          <a:prstGeom prst="leftBrace">
            <a:avLst/>
          </a:prstGeom>
          <a:no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i="0" u="none" strike="noStrike" cap="none" normalizeH="0" baseline="0" smtClean="0">
              <a:ln>
                <a:noFill/>
              </a:ln>
              <a:solidFill>
                <a:schemeClr val="tx1"/>
              </a:solidFill>
              <a:effectLst/>
              <a:latin typeface="Arial Narrow" pitchFamily="34" charset="0"/>
            </a:endParaRPr>
          </a:p>
        </p:txBody>
      </p:sp>
      <p:sp>
        <p:nvSpPr>
          <p:cNvPr id="14" name="Rectangle 13"/>
          <p:cNvSpPr/>
          <p:nvPr/>
        </p:nvSpPr>
        <p:spPr>
          <a:xfrm>
            <a:off x="6932674" y="2999130"/>
            <a:ext cx="2066647" cy="1169551"/>
          </a:xfrm>
          <a:prstGeom prst="rect">
            <a:avLst/>
          </a:prstGeom>
        </p:spPr>
        <p:txBody>
          <a:bodyPr wrap="square">
            <a:spAutoFit/>
          </a:bodyPr>
          <a:lstStyle/>
          <a:p>
            <a:pPr algn="l"/>
            <a:r>
              <a:rPr lang="en-US" sz="1400" dirty="0" smtClean="0">
                <a:latin typeface="+mj-lt"/>
              </a:rPr>
              <a:t>Secondary Mirror Model used Ball Aerospace Detailed Thermal Model for tracking gradients / transient behavior </a:t>
            </a:r>
            <a:endParaRPr lang="en-US" sz="1400" dirty="0">
              <a:latin typeface="+mj-lt"/>
            </a:endParaRPr>
          </a:p>
        </p:txBody>
      </p:sp>
      <p:sp>
        <p:nvSpPr>
          <p:cNvPr id="17" name="Left Brace 16"/>
          <p:cNvSpPr/>
          <p:nvPr/>
        </p:nvSpPr>
        <p:spPr bwMode="auto">
          <a:xfrm rot="10800000">
            <a:off x="5731291" y="5044991"/>
            <a:ext cx="396452" cy="1096195"/>
          </a:xfrm>
          <a:prstGeom prst="leftBrace">
            <a:avLst/>
          </a:prstGeom>
          <a:no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400" i="0" u="none" strike="noStrike" cap="none" normalizeH="0" baseline="0" smtClean="0">
              <a:ln>
                <a:noFill/>
              </a:ln>
              <a:solidFill>
                <a:schemeClr val="tx1"/>
              </a:solidFill>
              <a:effectLst/>
              <a:latin typeface="+mj-lt"/>
            </a:endParaRPr>
          </a:p>
        </p:txBody>
      </p:sp>
      <p:sp>
        <p:nvSpPr>
          <p:cNvPr id="18" name="TextBox 17"/>
          <p:cNvSpPr txBox="1"/>
          <p:nvPr/>
        </p:nvSpPr>
        <p:spPr>
          <a:xfrm>
            <a:off x="6130287" y="5187849"/>
            <a:ext cx="2327277" cy="738664"/>
          </a:xfrm>
          <a:prstGeom prst="rect">
            <a:avLst/>
          </a:prstGeom>
          <a:noFill/>
        </p:spPr>
        <p:txBody>
          <a:bodyPr wrap="square" rtlCol="0">
            <a:spAutoFit/>
          </a:bodyPr>
          <a:lstStyle/>
          <a:p>
            <a:pPr algn="l"/>
            <a:r>
              <a:rPr lang="en-US" sz="1400" dirty="0" smtClean="0">
                <a:latin typeface="+mj-lt"/>
              </a:rPr>
              <a:t>Northrop Grumman Corporation Detailed Flight OTIS Model</a:t>
            </a:r>
            <a:endParaRPr lang="en-US" sz="1400" dirty="0">
              <a:latin typeface="+mj-lt"/>
            </a:endParaRPr>
          </a:p>
        </p:txBody>
      </p:sp>
      <p:cxnSp>
        <p:nvCxnSpPr>
          <p:cNvPr id="19" name="Straight Arrow Connector 18"/>
          <p:cNvCxnSpPr/>
          <p:nvPr/>
        </p:nvCxnSpPr>
        <p:spPr bwMode="auto">
          <a:xfrm flipH="1" flipV="1">
            <a:off x="4415601" y="3528148"/>
            <a:ext cx="2517073" cy="29068"/>
          </a:xfrm>
          <a:prstGeom prst="straightConnector1">
            <a:avLst/>
          </a:prstGeom>
          <a:blipFill dpi="0" rotWithShape="0">
            <a:blip r:embed="rId9"/>
            <a:srcRect/>
            <a:stretch>
              <a:fillRect/>
            </a:stretch>
          </a:blipFill>
          <a:ln w="28575" cap="flat" cmpd="sng" algn="ctr">
            <a:solidFill>
              <a:schemeClr val="tx1"/>
            </a:solidFill>
            <a:prstDash val="solid"/>
            <a:round/>
            <a:headEnd type="none" w="med" len="med"/>
            <a:tailEnd type="triangle"/>
          </a:ln>
          <a:effectLst/>
        </p:spPr>
      </p:cxnSp>
      <p:pic>
        <p:nvPicPr>
          <p:cNvPr id="16" name="Picture 15"/>
          <p:cNvPicPr>
            <a:picLocks noChangeAspect="1"/>
          </p:cNvPicPr>
          <p:nvPr/>
        </p:nvPicPr>
        <p:blipFill>
          <a:blip r:embed="rId10" cstate="print"/>
          <a:stretch>
            <a:fillRect/>
          </a:stretch>
        </p:blipFill>
        <p:spPr>
          <a:xfrm>
            <a:off x="7603849" y="860189"/>
            <a:ext cx="1221139" cy="1896047"/>
          </a:xfrm>
          <a:prstGeom prst="rect">
            <a:avLst/>
          </a:prstGeom>
        </p:spPr>
      </p:pic>
      <p:sp>
        <p:nvSpPr>
          <p:cNvPr id="21" name="Rectangle 20"/>
          <p:cNvSpPr/>
          <p:nvPr/>
        </p:nvSpPr>
        <p:spPr>
          <a:xfrm>
            <a:off x="5426793" y="1124440"/>
            <a:ext cx="2202921" cy="954107"/>
          </a:xfrm>
          <a:prstGeom prst="rect">
            <a:avLst/>
          </a:prstGeom>
        </p:spPr>
        <p:txBody>
          <a:bodyPr wrap="square">
            <a:spAutoFit/>
          </a:bodyPr>
          <a:lstStyle/>
          <a:p>
            <a:pPr algn="r"/>
            <a:r>
              <a:rPr lang="en-US" sz="1400" dirty="0" smtClean="0">
                <a:latin typeface="+mj-lt"/>
              </a:rPr>
              <a:t>Chamber / LN2 Shroud / Helium Shroud Dimensions from NASA JSC Chamber A Facilities Team</a:t>
            </a:r>
            <a:endParaRPr lang="en-US" sz="1400" dirty="0">
              <a:latin typeface="+mj-lt"/>
            </a:endParaRPr>
          </a:p>
        </p:txBody>
      </p:sp>
      <p:sp>
        <p:nvSpPr>
          <p:cNvPr id="20" name="TextBox 19"/>
          <p:cNvSpPr txBox="1"/>
          <p:nvPr/>
        </p:nvSpPr>
        <p:spPr>
          <a:xfrm>
            <a:off x="6552388" y="6257145"/>
            <a:ext cx="1898424" cy="276999"/>
          </a:xfrm>
          <a:prstGeom prst="rect">
            <a:avLst/>
          </a:prstGeom>
          <a:noFill/>
        </p:spPr>
        <p:txBody>
          <a:bodyPr wrap="square" rtlCol="0">
            <a:spAutoFit/>
          </a:bodyPr>
          <a:lstStyle/>
          <a:p>
            <a:r>
              <a:rPr lang="en-US" sz="1200" i="1" dirty="0" smtClean="0"/>
              <a:t>Image Source: NASA GSFC</a:t>
            </a:r>
            <a:endParaRPr lang="en-US" sz="1200" i="1" dirty="0"/>
          </a:p>
        </p:txBody>
      </p:sp>
    </p:spTree>
    <p:extLst>
      <p:ext uri="{BB962C8B-B14F-4D97-AF65-F5344CB8AC3E}">
        <p14:creationId xmlns:p14="http://schemas.microsoft.com/office/powerpoint/2010/main" val="2479266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Users\matthews\Documents\JWST\OGSE Status\0695-5300-01-v6.jpg"/>
          <p:cNvPicPr>
            <a:picLocks noChangeAspect="1" noChangeArrowheads="1"/>
          </p:cNvPicPr>
          <p:nvPr/>
        </p:nvPicPr>
        <p:blipFill>
          <a:blip r:embed="rId3" cstate="print">
            <a:clrChange>
              <a:clrFrom>
                <a:srgbClr val="FFFFFF"/>
              </a:clrFrom>
              <a:clrTo>
                <a:srgbClr val="FFFFFF">
                  <a:alpha val="0"/>
                </a:srgbClr>
              </a:clrTo>
            </a:clrChange>
          </a:blip>
          <a:srcRect l="31111" t="6667" r="28535" b="6667"/>
          <a:stretch>
            <a:fillRect/>
          </a:stretch>
        </p:blipFill>
        <p:spPr bwMode="auto">
          <a:xfrm>
            <a:off x="2895600" y="917575"/>
            <a:ext cx="3391999" cy="5629275"/>
          </a:xfrm>
          <a:prstGeom prst="rect">
            <a:avLst/>
          </a:prstGeom>
          <a:noFill/>
        </p:spPr>
      </p:pic>
      <p:sp>
        <p:nvSpPr>
          <p:cNvPr id="2" name="Title 1"/>
          <p:cNvSpPr>
            <a:spLocks noGrp="1"/>
          </p:cNvSpPr>
          <p:nvPr>
            <p:ph type="title"/>
          </p:nvPr>
        </p:nvSpPr>
        <p:spPr/>
        <p:txBody>
          <a:bodyPr/>
          <a:lstStyle/>
          <a:p>
            <a:r>
              <a:rPr lang="en-US" dirty="0" smtClean="0"/>
              <a:t>GSE Thermal Updates and Modeling </a:t>
            </a:r>
            <a:br>
              <a:rPr lang="en-US" dirty="0" smtClean="0"/>
            </a:br>
            <a:r>
              <a:rPr lang="en-US" dirty="0" smtClean="0"/>
              <a:t>for the OTIS CV Test</a:t>
            </a:r>
            <a:endParaRPr lang="en-US" dirty="0"/>
          </a:p>
        </p:txBody>
      </p:sp>
      <p:pic>
        <p:nvPicPr>
          <p:cNvPr id="4" name="Picture 2" descr="C:\Users\havey\Desktop\2017-05-26 ADIR Pre-cool Straps\DSC_018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533" r="16808" b="5630"/>
          <a:stretch/>
        </p:blipFill>
        <p:spPr bwMode="auto">
          <a:xfrm>
            <a:off x="6752840" y="4211085"/>
            <a:ext cx="1638300" cy="1772581"/>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23229" t="12338" r="23009" b="11276"/>
          <a:stretch/>
        </p:blipFill>
        <p:spPr>
          <a:xfrm>
            <a:off x="609600" y="1019315"/>
            <a:ext cx="1820759" cy="1673936"/>
          </a:xfrm>
          <a:prstGeom prst="rect">
            <a:avLst/>
          </a:prstGeom>
          <a:ln w="28575">
            <a:solidFill>
              <a:schemeClr val="tx1"/>
            </a:solidFill>
          </a:ln>
        </p:spPr>
      </p:pic>
      <p:pic>
        <p:nvPicPr>
          <p:cNvPr id="17" name="Picture 2"/>
          <p:cNvPicPr>
            <a:picLocks noGrp="1" noChangeAspect="1" noChangeArrowheads="1"/>
          </p:cNvPicPr>
          <p:nvPr>
            <p:ph idx="1"/>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609600" y="4977907"/>
            <a:ext cx="1773881" cy="1392925"/>
          </a:xfrm>
          <a:ln w="28575">
            <a:solidFill>
              <a:schemeClr val="tx1"/>
            </a:solidFill>
          </a:ln>
        </p:spPr>
      </p:pic>
      <p:pic>
        <p:nvPicPr>
          <p:cNvPr id="18" name="Picture 17"/>
          <p:cNvPicPr>
            <a:picLocks noChangeAspect="1"/>
          </p:cNvPicPr>
          <p:nvPr/>
        </p:nvPicPr>
        <p:blipFill>
          <a:blip r:embed="rId7" cstate="print"/>
          <a:stretch>
            <a:fillRect/>
          </a:stretch>
        </p:blipFill>
        <p:spPr>
          <a:xfrm>
            <a:off x="6519956" y="1232398"/>
            <a:ext cx="2104067" cy="1777574"/>
          </a:xfrm>
          <a:prstGeom prst="rect">
            <a:avLst/>
          </a:prstGeom>
          <a:ln w="28575">
            <a:solidFill>
              <a:schemeClr val="tx1"/>
            </a:solidFill>
          </a:ln>
        </p:spPr>
      </p:pic>
      <p:cxnSp>
        <p:nvCxnSpPr>
          <p:cNvPr id="21" name="Straight Connector 20"/>
          <p:cNvCxnSpPr>
            <a:endCxn id="7" idx="3"/>
          </p:cNvCxnSpPr>
          <p:nvPr/>
        </p:nvCxnSpPr>
        <p:spPr bwMode="auto">
          <a:xfrm flipH="1" flipV="1">
            <a:off x="2430359" y="1856283"/>
            <a:ext cx="1651922" cy="1266027"/>
          </a:xfrm>
          <a:prstGeom prst="line">
            <a:avLst/>
          </a:prstGeom>
          <a:ln w="28575">
            <a:headEnd type="triangle" w="med" len="med"/>
            <a:tailEnd type="none" w="med" len="med"/>
          </a:ln>
        </p:spPr>
        <p:style>
          <a:lnRef idx="1">
            <a:schemeClr val="dk1"/>
          </a:lnRef>
          <a:fillRef idx="0">
            <a:schemeClr val="dk1"/>
          </a:fillRef>
          <a:effectRef idx="0">
            <a:schemeClr val="dk1"/>
          </a:effectRef>
          <a:fontRef idx="minor">
            <a:schemeClr val="tx1"/>
          </a:fontRef>
        </p:style>
      </p:cxnSp>
      <p:cxnSp>
        <p:nvCxnSpPr>
          <p:cNvPr id="24" name="Straight Connector 23"/>
          <p:cNvCxnSpPr>
            <a:endCxn id="50" idx="3"/>
          </p:cNvCxnSpPr>
          <p:nvPr/>
        </p:nvCxnSpPr>
        <p:spPr bwMode="auto">
          <a:xfrm flipH="1" flipV="1">
            <a:off x="2766161" y="3811249"/>
            <a:ext cx="1149362" cy="872745"/>
          </a:xfrm>
          <a:prstGeom prst="line">
            <a:avLst/>
          </a:prstGeom>
          <a:ln w="28575">
            <a:headEnd type="triangle" w="med" len="med"/>
            <a:tailEnd type="none" w="med" len="med"/>
          </a:ln>
        </p:spPr>
        <p:style>
          <a:lnRef idx="1">
            <a:schemeClr val="accent4"/>
          </a:lnRef>
          <a:fillRef idx="0">
            <a:schemeClr val="accent4"/>
          </a:fillRef>
          <a:effectRef idx="0">
            <a:schemeClr val="accent4"/>
          </a:effectRef>
          <a:fontRef idx="minor">
            <a:schemeClr val="tx1"/>
          </a:fontRef>
        </p:style>
      </p:cxnSp>
      <p:cxnSp>
        <p:nvCxnSpPr>
          <p:cNvPr id="26" name="Straight Connector 25"/>
          <p:cNvCxnSpPr>
            <a:endCxn id="4" idx="1"/>
          </p:cNvCxnSpPr>
          <p:nvPr/>
        </p:nvCxnSpPr>
        <p:spPr bwMode="auto">
          <a:xfrm flipV="1">
            <a:off x="4910996" y="5097376"/>
            <a:ext cx="1841844" cy="119306"/>
          </a:xfrm>
          <a:prstGeom prst="line">
            <a:avLst/>
          </a:prstGeom>
          <a:ln w="28575">
            <a:headEnd type="triangle" w="med" len="med"/>
            <a:tailEnd type="none" w="med" len="med"/>
          </a:ln>
        </p:spPr>
        <p:style>
          <a:lnRef idx="1">
            <a:schemeClr val="dk1"/>
          </a:lnRef>
          <a:fillRef idx="0">
            <a:schemeClr val="dk1"/>
          </a:fillRef>
          <a:effectRef idx="0">
            <a:schemeClr val="dk1"/>
          </a:effectRef>
          <a:fontRef idx="minor">
            <a:schemeClr val="tx1"/>
          </a:fontRef>
        </p:style>
      </p:cxnSp>
      <p:cxnSp>
        <p:nvCxnSpPr>
          <p:cNvPr id="27" name="Straight Connector 26"/>
          <p:cNvCxnSpPr>
            <a:endCxn id="17" idx="3"/>
          </p:cNvCxnSpPr>
          <p:nvPr/>
        </p:nvCxnSpPr>
        <p:spPr bwMode="auto">
          <a:xfrm flipH="1">
            <a:off x="2383481" y="4940597"/>
            <a:ext cx="1419340" cy="733773"/>
          </a:xfrm>
          <a:prstGeom prst="line">
            <a:avLst/>
          </a:prstGeom>
          <a:ln w="28575">
            <a:headEnd type="triangle" w="med" len="med"/>
            <a:tailEnd type="none" w="med" len="med"/>
          </a:ln>
        </p:spPr>
        <p:style>
          <a:lnRef idx="1">
            <a:schemeClr val="dk1"/>
          </a:lnRef>
          <a:fillRef idx="0">
            <a:schemeClr val="dk1"/>
          </a:fillRef>
          <a:effectRef idx="0">
            <a:schemeClr val="dk1"/>
          </a:effectRef>
          <a:fontRef idx="minor">
            <a:schemeClr val="tx1"/>
          </a:fontRef>
        </p:style>
      </p:cxnSp>
      <p:sp>
        <p:nvSpPr>
          <p:cNvPr id="30" name="TextBox 29"/>
          <p:cNvSpPr txBox="1"/>
          <p:nvPr/>
        </p:nvSpPr>
        <p:spPr>
          <a:xfrm>
            <a:off x="86840" y="2653050"/>
            <a:ext cx="2819400" cy="369332"/>
          </a:xfrm>
          <a:prstGeom prst="rect">
            <a:avLst/>
          </a:prstGeom>
          <a:noFill/>
        </p:spPr>
        <p:txBody>
          <a:bodyPr wrap="square" rtlCol="0">
            <a:spAutoFit/>
          </a:bodyPr>
          <a:lstStyle/>
          <a:p>
            <a:pPr algn="ctr"/>
            <a:r>
              <a:rPr lang="en-US" i="1" dirty="0" smtClean="0"/>
              <a:t>ACF Augmentation</a:t>
            </a:r>
            <a:endParaRPr lang="en-US" i="1" dirty="0"/>
          </a:p>
        </p:txBody>
      </p:sp>
      <p:sp>
        <p:nvSpPr>
          <p:cNvPr id="31" name="TextBox 30"/>
          <p:cNvSpPr txBox="1"/>
          <p:nvPr/>
        </p:nvSpPr>
        <p:spPr>
          <a:xfrm>
            <a:off x="86840" y="4591769"/>
            <a:ext cx="2819400" cy="369332"/>
          </a:xfrm>
          <a:prstGeom prst="rect">
            <a:avLst/>
          </a:prstGeom>
          <a:noFill/>
        </p:spPr>
        <p:txBody>
          <a:bodyPr wrap="square" rtlCol="0">
            <a:spAutoFit/>
          </a:bodyPr>
          <a:lstStyle/>
          <a:p>
            <a:pPr algn="ctr"/>
            <a:r>
              <a:rPr lang="en-US" i="1" dirty="0" smtClean="0"/>
              <a:t>Modifications to DTA </a:t>
            </a:r>
            <a:r>
              <a:rPr lang="en-US" i="1" dirty="0" err="1" smtClean="0"/>
              <a:t>Offloader</a:t>
            </a:r>
            <a:endParaRPr lang="en-US" i="1" dirty="0"/>
          </a:p>
        </p:txBody>
      </p:sp>
      <p:sp>
        <p:nvSpPr>
          <p:cNvPr id="32" name="TextBox 31"/>
          <p:cNvSpPr txBox="1"/>
          <p:nvPr/>
        </p:nvSpPr>
        <p:spPr>
          <a:xfrm>
            <a:off x="110279" y="6387638"/>
            <a:ext cx="2819400" cy="369332"/>
          </a:xfrm>
          <a:prstGeom prst="rect">
            <a:avLst/>
          </a:prstGeom>
          <a:noFill/>
        </p:spPr>
        <p:txBody>
          <a:bodyPr wrap="square" rtlCol="0">
            <a:spAutoFit/>
          </a:bodyPr>
          <a:lstStyle/>
          <a:p>
            <a:pPr algn="ctr"/>
            <a:r>
              <a:rPr lang="en-US" i="1" dirty="0" smtClean="0"/>
              <a:t>SVTS MLI Modifications</a:t>
            </a:r>
            <a:endParaRPr lang="en-US" i="1" dirty="0"/>
          </a:p>
        </p:txBody>
      </p:sp>
      <p:sp>
        <p:nvSpPr>
          <p:cNvPr id="33" name="TextBox 32"/>
          <p:cNvSpPr txBox="1"/>
          <p:nvPr/>
        </p:nvSpPr>
        <p:spPr>
          <a:xfrm>
            <a:off x="6162289" y="5980592"/>
            <a:ext cx="2819400" cy="369332"/>
          </a:xfrm>
          <a:prstGeom prst="rect">
            <a:avLst/>
          </a:prstGeom>
          <a:noFill/>
        </p:spPr>
        <p:txBody>
          <a:bodyPr wrap="square" rtlCol="0">
            <a:spAutoFit/>
          </a:bodyPr>
          <a:lstStyle/>
          <a:p>
            <a:pPr algn="ctr"/>
            <a:r>
              <a:rPr lang="en-US" i="1" dirty="0" smtClean="0"/>
              <a:t>ISIM Pre-Cool Straps</a:t>
            </a:r>
            <a:endParaRPr lang="en-US" i="1" dirty="0"/>
          </a:p>
        </p:txBody>
      </p:sp>
      <p:sp>
        <p:nvSpPr>
          <p:cNvPr id="35" name="TextBox 34"/>
          <p:cNvSpPr txBox="1"/>
          <p:nvPr/>
        </p:nvSpPr>
        <p:spPr>
          <a:xfrm>
            <a:off x="6162289" y="3034296"/>
            <a:ext cx="2819400" cy="923330"/>
          </a:xfrm>
          <a:prstGeom prst="rect">
            <a:avLst/>
          </a:prstGeom>
          <a:noFill/>
        </p:spPr>
        <p:txBody>
          <a:bodyPr wrap="square" rtlCol="0">
            <a:spAutoFit/>
          </a:bodyPr>
          <a:lstStyle/>
          <a:p>
            <a:pPr algn="ctr"/>
            <a:r>
              <a:rPr lang="en-US" i="1" dirty="0" smtClean="0"/>
              <a:t>Harris Thermal Test Set (TTS) and Eclipse Graphical Generator (EGG) Systems</a:t>
            </a:r>
            <a:endParaRPr lang="en-US" i="1" dirty="0"/>
          </a:p>
        </p:txBody>
      </p:sp>
      <p:cxnSp>
        <p:nvCxnSpPr>
          <p:cNvPr id="37" name="Straight Connector 36"/>
          <p:cNvCxnSpPr>
            <a:endCxn id="7" idx="3"/>
          </p:cNvCxnSpPr>
          <p:nvPr/>
        </p:nvCxnSpPr>
        <p:spPr bwMode="auto">
          <a:xfrm flipH="1" flipV="1">
            <a:off x="2430359" y="1856283"/>
            <a:ext cx="1915369" cy="1346284"/>
          </a:xfrm>
          <a:prstGeom prst="line">
            <a:avLst/>
          </a:prstGeom>
          <a:ln w="28575">
            <a:headEnd type="triangle" w="med" len="med"/>
            <a:tailEnd type="none" w="med" len="med"/>
          </a:ln>
        </p:spPr>
        <p:style>
          <a:lnRef idx="1">
            <a:schemeClr val="dk1"/>
          </a:lnRef>
          <a:fillRef idx="0">
            <a:schemeClr val="dk1"/>
          </a:fillRef>
          <a:effectRef idx="0">
            <a:schemeClr val="dk1"/>
          </a:effectRef>
          <a:fontRef idx="minor">
            <a:schemeClr val="tx1"/>
          </a:fontRef>
        </p:style>
      </p:cxnSp>
      <p:cxnSp>
        <p:nvCxnSpPr>
          <p:cNvPr id="38" name="Straight Connector 37"/>
          <p:cNvCxnSpPr>
            <a:endCxn id="7" idx="3"/>
          </p:cNvCxnSpPr>
          <p:nvPr/>
        </p:nvCxnSpPr>
        <p:spPr bwMode="auto">
          <a:xfrm flipH="1" flipV="1">
            <a:off x="2430359" y="1856283"/>
            <a:ext cx="2158740" cy="1217981"/>
          </a:xfrm>
          <a:prstGeom prst="line">
            <a:avLst/>
          </a:prstGeom>
          <a:ln w="28575">
            <a:headEnd type="triangle" w="med" len="med"/>
            <a:tailEnd type="none" w="med" len="med"/>
          </a:ln>
        </p:spPr>
        <p:style>
          <a:lnRef idx="1">
            <a:schemeClr val="dk1"/>
          </a:lnRef>
          <a:fillRef idx="0">
            <a:schemeClr val="dk1"/>
          </a:fillRef>
          <a:effectRef idx="0">
            <a:schemeClr val="dk1"/>
          </a:effectRef>
          <a:fontRef idx="minor">
            <a:schemeClr val="tx1"/>
          </a:fontRef>
        </p:style>
      </p:cxnSp>
      <p:grpSp>
        <p:nvGrpSpPr>
          <p:cNvPr id="41" name="Group 40"/>
          <p:cNvGrpSpPr/>
          <p:nvPr/>
        </p:nvGrpSpPr>
        <p:grpSpPr>
          <a:xfrm>
            <a:off x="203989" y="3046391"/>
            <a:ext cx="2562172" cy="1625134"/>
            <a:chOff x="4599964" y="1018989"/>
            <a:chExt cx="4708083" cy="3248211"/>
          </a:xfrm>
        </p:grpSpPr>
        <p:pic>
          <p:nvPicPr>
            <p:cNvPr id="42" name="Picture 5"/>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1200" b="99600" l="1506" r="93675"/>
                      </a14:imgEffect>
                    </a14:imgLayer>
                  </a14:imgProps>
                </a:ext>
                <a:ext uri="{28A0092B-C50C-407E-A947-70E740481C1C}">
                  <a14:useLocalDpi xmlns:a14="http://schemas.microsoft.com/office/drawing/2010/main" val="0"/>
                </a:ext>
              </a:extLst>
            </a:blip>
            <a:srcRect/>
            <a:stretch>
              <a:fillRect/>
            </a:stretch>
          </p:blipFill>
          <p:spPr bwMode="auto">
            <a:xfrm>
              <a:off x="7151235" y="1018989"/>
              <a:ext cx="2156812" cy="32482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42"/>
            <p:cNvPicPr>
              <a:picLocks noChangeAspect="1"/>
            </p:cNvPicPr>
            <p:nvPr/>
          </p:nvPicPr>
          <p:blipFill>
            <a:blip r:embed="rId10" cstate="print">
              <a:extLst>
                <a:ext uri="{BEBA8EAE-BF5A-486C-A8C5-ECC9F3942E4B}">
                  <a14:imgProps xmlns:a14="http://schemas.microsoft.com/office/drawing/2010/main">
                    <a14:imgLayer r:embed="rId11">
                      <a14:imgEffect>
                        <a14:backgroundRemoval t="0" b="100000" l="0" r="100000">
                          <a14:foregroundMark x1="2188" y1="82665" x2="8534" y2="82951"/>
                          <a14:foregroundMark x1="16411" y1="95129" x2="21882" y2="95559"/>
                          <a14:foregroundMark x1="78556" y1="68338" x2="84683" y2="69054"/>
                          <a14:foregroundMark x1="91247" y1="80372" x2="95842" y2="81805"/>
                          <a14:foregroundMark x1="97155" y1="81948" x2="97155" y2="79226"/>
                        </a14:backgroundRemoval>
                      </a14:imgEffect>
                    </a14:imgLayer>
                  </a14:imgProps>
                </a:ext>
                <a:ext uri="{28A0092B-C50C-407E-A947-70E740481C1C}">
                  <a14:useLocalDpi xmlns:a14="http://schemas.microsoft.com/office/drawing/2010/main" val="0"/>
                </a:ext>
              </a:extLst>
            </a:blip>
            <a:stretch>
              <a:fillRect/>
            </a:stretch>
          </p:blipFill>
          <p:spPr>
            <a:xfrm>
              <a:off x="4599964" y="1018990"/>
              <a:ext cx="1963419" cy="2998833"/>
            </a:xfrm>
            <a:prstGeom prst="rect">
              <a:avLst/>
            </a:prstGeom>
          </p:spPr>
        </p:pic>
        <p:sp>
          <p:nvSpPr>
            <p:cNvPr id="46" name="Oval 45"/>
            <p:cNvSpPr/>
            <p:nvPr/>
          </p:nvSpPr>
          <p:spPr>
            <a:xfrm>
              <a:off x="8215776" y="3034137"/>
              <a:ext cx="955963" cy="9559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7190532" y="1805313"/>
              <a:ext cx="665009" cy="6992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8" name="Straight Arrow Connector 47"/>
            <p:cNvCxnSpPr/>
            <p:nvPr/>
          </p:nvCxnSpPr>
          <p:spPr>
            <a:xfrm flipV="1">
              <a:off x="6535673" y="2518406"/>
              <a:ext cx="793381" cy="1"/>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50" name="Rectangle 49"/>
          <p:cNvSpPr/>
          <p:nvPr/>
        </p:nvSpPr>
        <p:spPr bwMode="auto">
          <a:xfrm>
            <a:off x="151595" y="2954809"/>
            <a:ext cx="2614566" cy="1712879"/>
          </a:xfrm>
          <a:prstGeom prst="rect">
            <a:avLst/>
          </a:prstGeom>
          <a:noFill/>
          <a:ln w="28575" cap="flat" cmpd="sng" algn="ctr">
            <a:solidFill>
              <a:schemeClr val="tx1"/>
            </a:solid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Tree>
    <p:extLst>
      <p:ext uri="{BB962C8B-B14F-4D97-AF65-F5344CB8AC3E}">
        <p14:creationId xmlns:p14="http://schemas.microsoft.com/office/powerpoint/2010/main" val="3944815410"/>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l="33938" r="38824"/>
          <a:stretch/>
        </p:blipFill>
        <p:spPr>
          <a:xfrm>
            <a:off x="2460633" y="685800"/>
            <a:ext cx="3916355" cy="5567057"/>
          </a:xfrm>
          <a:prstGeom prst="rect">
            <a:avLst/>
          </a:prstGeom>
        </p:spPr>
      </p:pic>
      <p:sp>
        <p:nvSpPr>
          <p:cNvPr id="6" name="TextBox 5"/>
          <p:cNvSpPr txBox="1"/>
          <p:nvPr/>
        </p:nvSpPr>
        <p:spPr>
          <a:xfrm>
            <a:off x="5725886" y="1061158"/>
            <a:ext cx="2732314" cy="1015663"/>
          </a:xfrm>
          <a:prstGeom prst="rect">
            <a:avLst/>
          </a:prstGeom>
          <a:noFill/>
        </p:spPr>
        <p:txBody>
          <a:bodyPr wrap="square" rtlCol="0">
            <a:spAutoFit/>
          </a:bodyPr>
          <a:lstStyle/>
          <a:p>
            <a:pPr algn="l"/>
            <a:r>
              <a:rPr lang="en-US" sz="1200" dirty="0" smtClean="0"/>
              <a:t>Secondary Mirror Assembly: Flight </a:t>
            </a:r>
            <a:r>
              <a:rPr lang="en-US" sz="1200" dirty="0" err="1" smtClean="0"/>
              <a:t>Lightshield</a:t>
            </a:r>
            <a:r>
              <a:rPr lang="en-US" sz="1200" dirty="0" smtClean="0"/>
              <a:t> removed to reflect test configuration with optical test targets, mirror mount and harness connections changed to accommodate detailed SM model</a:t>
            </a:r>
            <a:endParaRPr lang="en-US" sz="1200" dirty="0"/>
          </a:p>
        </p:txBody>
      </p:sp>
      <p:cxnSp>
        <p:nvCxnSpPr>
          <p:cNvPr id="8" name="Straight Arrow Connector 7"/>
          <p:cNvCxnSpPr/>
          <p:nvPr/>
        </p:nvCxnSpPr>
        <p:spPr bwMode="auto">
          <a:xfrm flipH="1" flipV="1">
            <a:off x="4339717" y="990600"/>
            <a:ext cx="1375283" cy="533400"/>
          </a:xfrm>
          <a:prstGeom prst="straightConnector1">
            <a:avLst/>
          </a:prstGeom>
          <a:blipFill dpi="0" rotWithShape="0">
            <a:blip r:embed="rId4" cstate="print"/>
            <a:srcRect/>
            <a:stretch>
              <a:fillRect/>
            </a:stretch>
          </a:blipFill>
          <a:ln w="28575" cap="flat" cmpd="sng" algn="ctr">
            <a:solidFill>
              <a:schemeClr val="tx1"/>
            </a:solidFill>
            <a:prstDash val="solid"/>
            <a:round/>
            <a:headEnd type="none" w="med" len="med"/>
            <a:tailEnd type="triangle"/>
          </a:ln>
          <a:effectLst/>
        </p:spPr>
      </p:cxnSp>
      <p:cxnSp>
        <p:nvCxnSpPr>
          <p:cNvPr id="32" name="Straight Arrow Connector 31"/>
          <p:cNvCxnSpPr/>
          <p:nvPr/>
        </p:nvCxnSpPr>
        <p:spPr bwMode="auto">
          <a:xfrm flipH="1" flipV="1">
            <a:off x="4593377" y="5784406"/>
            <a:ext cx="1026135" cy="634928"/>
          </a:xfrm>
          <a:prstGeom prst="straightConnector1">
            <a:avLst/>
          </a:prstGeom>
          <a:blipFill dpi="0" rotWithShape="0">
            <a:blip r:embed="rId5" cstate="print"/>
            <a:srcRect/>
            <a:stretch>
              <a:fillRect/>
            </a:stretch>
          </a:blipFill>
          <a:ln w="28575" cap="flat" cmpd="sng" algn="ctr">
            <a:solidFill>
              <a:schemeClr val="tx1"/>
            </a:solidFill>
            <a:prstDash val="solid"/>
            <a:round/>
            <a:headEnd type="none" w="med" len="med"/>
            <a:tailEnd type="triangle"/>
          </a:ln>
          <a:effectLst/>
        </p:spPr>
      </p:cxnSp>
      <p:sp>
        <p:nvSpPr>
          <p:cNvPr id="35" name="TextBox 34"/>
          <p:cNvSpPr txBox="1"/>
          <p:nvPr/>
        </p:nvSpPr>
        <p:spPr>
          <a:xfrm>
            <a:off x="6483875" y="5230871"/>
            <a:ext cx="2078991" cy="461665"/>
          </a:xfrm>
          <a:prstGeom prst="rect">
            <a:avLst/>
          </a:prstGeom>
          <a:noFill/>
        </p:spPr>
        <p:txBody>
          <a:bodyPr wrap="square" rtlCol="0">
            <a:spAutoFit/>
          </a:bodyPr>
          <a:lstStyle/>
          <a:p>
            <a:pPr algn="l"/>
            <a:r>
              <a:rPr lang="en-US" sz="1200" dirty="0" smtClean="0"/>
              <a:t>ISIM precool straps attached to flight radiator interfaces</a:t>
            </a:r>
          </a:p>
        </p:txBody>
      </p:sp>
      <p:sp>
        <p:nvSpPr>
          <p:cNvPr id="42" name="TextBox 41"/>
          <p:cNvSpPr txBox="1"/>
          <p:nvPr/>
        </p:nvSpPr>
        <p:spPr>
          <a:xfrm>
            <a:off x="6127218" y="5616935"/>
            <a:ext cx="2627721" cy="461665"/>
          </a:xfrm>
          <a:prstGeom prst="rect">
            <a:avLst/>
          </a:prstGeom>
          <a:noFill/>
        </p:spPr>
        <p:txBody>
          <a:bodyPr wrap="square" rtlCol="0">
            <a:spAutoFit/>
          </a:bodyPr>
          <a:lstStyle/>
          <a:p>
            <a:pPr algn="l"/>
            <a:r>
              <a:rPr lang="en-US" sz="1200" dirty="0" smtClean="0"/>
              <a:t>Aft Deployable ISIM Radiator (ADIR) only deployed 1 degree due to GSE interference</a:t>
            </a:r>
          </a:p>
        </p:txBody>
      </p:sp>
      <p:sp>
        <p:nvSpPr>
          <p:cNvPr id="48" name="TextBox 47"/>
          <p:cNvSpPr txBox="1"/>
          <p:nvPr/>
        </p:nvSpPr>
        <p:spPr>
          <a:xfrm>
            <a:off x="5593742" y="6161224"/>
            <a:ext cx="2078991" cy="461665"/>
          </a:xfrm>
          <a:prstGeom prst="rect">
            <a:avLst/>
          </a:prstGeom>
          <a:noFill/>
        </p:spPr>
        <p:txBody>
          <a:bodyPr wrap="square" rtlCol="0">
            <a:spAutoFit/>
          </a:bodyPr>
          <a:lstStyle/>
          <a:p>
            <a:pPr algn="l"/>
            <a:r>
              <a:rPr lang="en-US" sz="1200" dirty="0" smtClean="0"/>
              <a:t>Flight stray-light Batwings partially deployed due to GSE interference</a:t>
            </a:r>
          </a:p>
        </p:txBody>
      </p:sp>
      <p:cxnSp>
        <p:nvCxnSpPr>
          <p:cNvPr id="53" name="Straight Arrow Connector 52"/>
          <p:cNvCxnSpPr/>
          <p:nvPr/>
        </p:nvCxnSpPr>
        <p:spPr bwMode="auto">
          <a:xfrm flipH="1" flipV="1">
            <a:off x="5413564" y="5601465"/>
            <a:ext cx="713654" cy="127568"/>
          </a:xfrm>
          <a:prstGeom prst="straightConnector1">
            <a:avLst/>
          </a:prstGeom>
          <a:blipFill dpi="0" rotWithShape="0">
            <a:blip r:embed="rId6" cstate="print"/>
            <a:srcRect/>
            <a:stretch>
              <a:fillRect/>
            </a:stretch>
          </a:blipFill>
          <a:ln w="28575" cap="flat" cmpd="sng" algn="ctr">
            <a:solidFill>
              <a:schemeClr val="tx1"/>
            </a:solidFill>
            <a:prstDash val="solid"/>
            <a:round/>
            <a:headEnd type="none" w="med" len="med"/>
            <a:tailEnd type="triangle"/>
          </a:ln>
          <a:effectLst/>
        </p:spPr>
      </p:cxnSp>
      <p:cxnSp>
        <p:nvCxnSpPr>
          <p:cNvPr id="55" name="Straight Arrow Connector 54"/>
          <p:cNvCxnSpPr/>
          <p:nvPr/>
        </p:nvCxnSpPr>
        <p:spPr bwMode="auto">
          <a:xfrm flipH="1" flipV="1">
            <a:off x="5770221" y="5338029"/>
            <a:ext cx="713654" cy="127568"/>
          </a:xfrm>
          <a:prstGeom prst="straightConnector1">
            <a:avLst/>
          </a:prstGeom>
          <a:blipFill dpi="0" rotWithShape="0">
            <a:blip r:embed="rId6" cstate="print"/>
            <a:srcRect/>
            <a:stretch>
              <a:fillRect/>
            </a:stretch>
          </a:blipFill>
          <a:ln w="28575" cap="flat" cmpd="sng" algn="ctr">
            <a:solidFill>
              <a:schemeClr val="tx1"/>
            </a:solidFill>
            <a:prstDash val="solid"/>
            <a:round/>
            <a:headEnd type="none" w="med" len="med"/>
            <a:tailEnd type="triangle"/>
          </a:ln>
          <a:effectLst/>
        </p:spPr>
      </p:cxnSp>
      <p:cxnSp>
        <p:nvCxnSpPr>
          <p:cNvPr id="56" name="Straight Arrow Connector 55"/>
          <p:cNvCxnSpPr/>
          <p:nvPr/>
        </p:nvCxnSpPr>
        <p:spPr bwMode="auto">
          <a:xfrm>
            <a:off x="1991849" y="4153760"/>
            <a:ext cx="1325518" cy="1517953"/>
          </a:xfrm>
          <a:prstGeom prst="straightConnector1">
            <a:avLst/>
          </a:prstGeom>
          <a:blipFill dpi="0" rotWithShape="0">
            <a:blip r:embed="rId7" cstate="print"/>
            <a:srcRect/>
            <a:stretch>
              <a:fillRect/>
            </a:stretch>
          </a:blipFill>
          <a:ln w="28575" cap="flat" cmpd="sng" algn="ctr">
            <a:solidFill>
              <a:schemeClr val="tx1"/>
            </a:solidFill>
            <a:prstDash val="solid"/>
            <a:round/>
            <a:headEnd type="none" w="med" len="med"/>
            <a:tailEnd type="triangle"/>
          </a:ln>
          <a:effectLst/>
        </p:spPr>
      </p:cxnSp>
      <p:cxnSp>
        <p:nvCxnSpPr>
          <p:cNvPr id="58" name="Straight Arrow Connector 57"/>
          <p:cNvCxnSpPr/>
          <p:nvPr/>
        </p:nvCxnSpPr>
        <p:spPr bwMode="auto">
          <a:xfrm>
            <a:off x="1999683" y="4634582"/>
            <a:ext cx="852325" cy="966883"/>
          </a:xfrm>
          <a:prstGeom prst="straightConnector1">
            <a:avLst/>
          </a:prstGeom>
          <a:blipFill dpi="0" rotWithShape="0">
            <a:blip r:embed="rId8" cstate="print"/>
            <a:srcRect/>
            <a:stretch>
              <a:fillRect/>
            </a:stretch>
          </a:blipFill>
          <a:ln w="28575" cap="flat" cmpd="sng" algn="ctr">
            <a:solidFill>
              <a:schemeClr val="tx1"/>
            </a:solidFill>
            <a:prstDash val="solid"/>
            <a:round/>
            <a:headEnd type="none" w="med" len="med"/>
            <a:tailEnd type="triangle"/>
          </a:ln>
          <a:effectLst/>
        </p:spPr>
      </p:cxnSp>
      <p:sp>
        <p:nvSpPr>
          <p:cNvPr id="59" name="TextBox 58"/>
          <p:cNvSpPr txBox="1"/>
          <p:nvPr/>
        </p:nvSpPr>
        <p:spPr>
          <a:xfrm>
            <a:off x="-63105" y="4291107"/>
            <a:ext cx="2088398" cy="646331"/>
          </a:xfrm>
          <a:prstGeom prst="rect">
            <a:avLst/>
          </a:prstGeom>
          <a:noFill/>
        </p:spPr>
        <p:txBody>
          <a:bodyPr wrap="square" rtlCol="0">
            <a:spAutoFit/>
          </a:bodyPr>
          <a:lstStyle/>
          <a:p>
            <a:pPr algn="r"/>
            <a:r>
              <a:rPr lang="en-US" sz="1200" dirty="0" smtClean="0"/>
              <a:t>DTA base held at room temperature to simulate spacecraft boundary</a:t>
            </a:r>
            <a:endParaRPr lang="en-US" sz="1200" dirty="0"/>
          </a:p>
        </p:txBody>
      </p:sp>
      <p:cxnSp>
        <p:nvCxnSpPr>
          <p:cNvPr id="66" name="Straight Arrow Connector 65"/>
          <p:cNvCxnSpPr/>
          <p:nvPr/>
        </p:nvCxnSpPr>
        <p:spPr bwMode="auto">
          <a:xfrm>
            <a:off x="1948229" y="5127498"/>
            <a:ext cx="837614" cy="638412"/>
          </a:xfrm>
          <a:prstGeom prst="straightConnector1">
            <a:avLst/>
          </a:prstGeom>
          <a:blipFill dpi="0" rotWithShape="0">
            <a:blip r:embed="rId9" cstate="print"/>
            <a:srcRect/>
            <a:stretch>
              <a:fillRect/>
            </a:stretch>
          </a:blipFill>
          <a:ln w="28575" cap="flat" cmpd="sng" algn="ctr">
            <a:solidFill>
              <a:schemeClr val="tx1"/>
            </a:solidFill>
            <a:prstDash val="solid"/>
            <a:round/>
            <a:headEnd type="none" w="med" len="med"/>
            <a:tailEnd type="triangle"/>
          </a:ln>
          <a:effectLst/>
        </p:spPr>
      </p:cxnSp>
      <p:sp>
        <p:nvSpPr>
          <p:cNvPr id="68" name="TextBox 67"/>
          <p:cNvSpPr txBox="1"/>
          <p:nvPr/>
        </p:nvSpPr>
        <p:spPr>
          <a:xfrm>
            <a:off x="272771" y="3898313"/>
            <a:ext cx="1907251" cy="461665"/>
          </a:xfrm>
          <a:prstGeom prst="rect">
            <a:avLst/>
          </a:prstGeom>
          <a:noFill/>
        </p:spPr>
        <p:txBody>
          <a:bodyPr wrap="square" rtlCol="0">
            <a:spAutoFit/>
          </a:bodyPr>
          <a:lstStyle/>
          <a:p>
            <a:pPr algn="l"/>
            <a:r>
              <a:rPr lang="en-US" sz="1200" dirty="0" smtClean="0"/>
              <a:t>OTE and IEC harnesses on DTA attached to GSE SVTS</a:t>
            </a:r>
            <a:endParaRPr lang="en-US" sz="1200" dirty="0"/>
          </a:p>
        </p:txBody>
      </p:sp>
      <p:sp>
        <p:nvSpPr>
          <p:cNvPr id="69" name="TextBox 68"/>
          <p:cNvSpPr txBox="1"/>
          <p:nvPr/>
        </p:nvSpPr>
        <p:spPr>
          <a:xfrm>
            <a:off x="102340" y="4831155"/>
            <a:ext cx="1850587" cy="1938992"/>
          </a:xfrm>
          <a:prstGeom prst="rect">
            <a:avLst/>
          </a:prstGeom>
          <a:noFill/>
        </p:spPr>
        <p:txBody>
          <a:bodyPr wrap="square" rtlCol="0">
            <a:spAutoFit/>
          </a:bodyPr>
          <a:lstStyle/>
          <a:p>
            <a:pPr algn="l"/>
            <a:r>
              <a:rPr lang="en-US" sz="1200" dirty="0" smtClean="0"/>
              <a:t>IEC Changes:</a:t>
            </a:r>
          </a:p>
          <a:p>
            <a:pPr marL="171450" indent="-171450" algn="l">
              <a:buFontTx/>
              <a:buChar char="-"/>
            </a:pPr>
            <a:r>
              <a:rPr lang="en-US" sz="1200" dirty="0" smtClean="0"/>
              <a:t>Various Thermal-structural component GSE replacements</a:t>
            </a:r>
          </a:p>
          <a:p>
            <a:pPr marL="171450" indent="-171450" algn="l">
              <a:buFontTx/>
              <a:buChar char="-"/>
            </a:pPr>
            <a:r>
              <a:rPr lang="en-US" sz="1200" dirty="0" smtClean="0"/>
              <a:t>Heater </a:t>
            </a:r>
            <a:r>
              <a:rPr lang="en-US" sz="1200" dirty="0" err="1" smtClean="0"/>
              <a:t>setpoints</a:t>
            </a:r>
            <a:r>
              <a:rPr lang="en-US" sz="1200" dirty="0" smtClean="0"/>
              <a:t> modified for ground testing</a:t>
            </a:r>
          </a:p>
          <a:p>
            <a:pPr marL="171450" indent="-171450" algn="l">
              <a:buFontTx/>
              <a:buChar char="-"/>
            </a:pPr>
            <a:r>
              <a:rPr lang="en-US" sz="1200" dirty="0" smtClean="0"/>
              <a:t>-V2 GSE vent cover</a:t>
            </a:r>
          </a:p>
          <a:p>
            <a:pPr marL="171450" indent="-171450" algn="l">
              <a:buFontTx/>
              <a:buChar char="-"/>
            </a:pPr>
            <a:r>
              <a:rPr lang="en-US" sz="1200" dirty="0" smtClean="0"/>
              <a:t>+V2 vent tied to contamination sequestration duct</a:t>
            </a:r>
          </a:p>
        </p:txBody>
      </p:sp>
      <p:sp>
        <p:nvSpPr>
          <p:cNvPr id="70" name="TextBox 69"/>
          <p:cNvSpPr txBox="1"/>
          <p:nvPr/>
        </p:nvSpPr>
        <p:spPr>
          <a:xfrm>
            <a:off x="1943149" y="6038616"/>
            <a:ext cx="1907251" cy="646331"/>
          </a:xfrm>
          <a:prstGeom prst="rect">
            <a:avLst/>
          </a:prstGeom>
          <a:noFill/>
        </p:spPr>
        <p:txBody>
          <a:bodyPr wrap="square" rtlCol="0">
            <a:spAutoFit/>
          </a:bodyPr>
          <a:lstStyle/>
          <a:p>
            <a:pPr algn="l"/>
            <a:r>
              <a:rPr lang="en-US" sz="1200" dirty="0" smtClean="0"/>
              <a:t>GSE </a:t>
            </a:r>
            <a:r>
              <a:rPr lang="en-US" sz="1200" dirty="0" err="1" smtClean="0"/>
              <a:t>cryoline</a:t>
            </a:r>
            <a:r>
              <a:rPr lang="en-US" sz="1200" dirty="0" smtClean="0"/>
              <a:t> interface between </a:t>
            </a:r>
            <a:r>
              <a:rPr lang="en-US" sz="1200" dirty="0" err="1" smtClean="0"/>
              <a:t>GHe</a:t>
            </a:r>
            <a:r>
              <a:rPr lang="en-US" sz="1200" dirty="0" smtClean="0"/>
              <a:t> Chase and flight </a:t>
            </a:r>
            <a:r>
              <a:rPr lang="en-US" sz="1200" dirty="0" err="1" smtClean="0"/>
              <a:t>cryoline</a:t>
            </a:r>
            <a:r>
              <a:rPr lang="en-US" sz="1200" dirty="0" smtClean="0"/>
              <a:t> for MIRI instrument</a:t>
            </a:r>
            <a:endParaRPr lang="en-US" sz="1200" dirty="0"/>
          </a:p>
        </p:txBody>
      </p:sp>
      <p:cxnSp>
        <p:nvCxnSpPr>
          <p:cNvPr id="88" name="Straight Arrow Connector 87"/>
          <p:cNvCxnSpPr/>
          <p:nvPr/>
        </p:nvCxnSpPr>
        <p:spPr bwMode="auto">
          <a:xfrm>
            <a:off x="1971212" y="3801871"/>
            <a:ext cx="995145" cy="1139617"/>
          </a:xfrm>
          <a:prstGeom prst="straightConnector1">
            <a:avLst/>
          </a:prstGeom>
          <a:blipFill dpi="0" rotWithShape="0">
            <a:blip r:embed="rId10" cstate="print"/>
            <a:srcRect/>
            <a:stretch>
              <a:fillRect/>
            </a:stretch>
          </a:blipFill>
          <a:ln w="28575" cap="flat" cmpd="sng" algn="ctr">
            <a:solidFill>
              <a:schemeClr val="tx1"/>
            </a:solidFill>
            <a:prstDash val="solid"/>
            <a:round/>
            <a:headEnd type="none" w="med" len="med"/>
            <a:tailEnd type="triangle"/>
          </a:ln>
          <a:effectLst/>
        </p:spPr>
      </p:cxnSp>
      <p:sp>
        <p:nvSpPr>
          <p:cNvPr id="90" name="TextBox 89"/>
          <p:cNvSpPr txBox="1"/>
          <p:nvPr/>
        </p:nvSpPr>
        <p:spPr>
          <a:xfrm>
            <a:off x="429405" y="3259739"/>
            <a:ext cx="1907251" cy="646331"/>
          </a:xfrm>
          <a:prstGeom prst="rect">
            <a:avLst/>
          </a:prstGeom>
          <a:noFill/>
        </p:spPr>
        <p:txBody>
          <a:bodyPr wrap="square" rtlCol="0">
            <a:spAutoFit/>
          </a:bodyPr>
          <a:lstStyle/>
          <a:p>
            <a:pPr algn="l"/>
            <a:r>
              <a:rPr lang="en-US" sz="1200" dirty="0" smtClean="0"/>
              <a:t>NG stray-light bib structure replaced with GSE bib to match test configuration</a:t>
            </a:r>
            <a:endParaRPr lang="en-US" sz="1200" dirty="0"/>
          </a:p>
        </p:txBody>
      </p:sp>
      <p:sp>
        <p:nvSpPr>
          <p:cNvPr id="37" name="Title 1"/>
          <p:cNvSpPr>
            <a:spLocks noGrp="1"/>
          </p:cNvSpPr>
          <p:nvPr>
            <p:ph type="title"/>
          </p:nvPr>
        </p:nvSpPr>
        <p:spPr>
          <a:xfrm>
            <a:off x="914400" y="44647"/>
            <a:ext cx="5569475" cy="779463"/>
          </a:xfrm>
        </p:spPr>
        <p:txBody>
          <a:bodyPr/>
          <a:lstStyle/>
          <a:p>
            <a:r>
              <a:rPr lang="en-US" dirty="0" smtClean="0">
                <a:solidFill>
                  <a:srgbClr val="0B3D91"/>
                </a:solidFill>
              </a:rPr>
              <a:t>Modifications to Flight OTIS Model to Match CV Test Configuration</a:t>
            </a:r>
            <a:endParaRPr lang="en-US" dirty="0"/>
          </a:p>
        </p:txBody>
      </p:sp>
      <p:cxnSp>
        <p:nvCxnSpPr>
          <p:cNvPr id="38" name="Straight Arrow Connector 37"/>
          <p:cNvCxnSpPr/>
          <p:nvPr/>
        </p:nvCxnSpPr>
        <p:spPr bwMode="auto">
          <a:xfrm flipH="1">
            <a:off x="5634585" y="2192702"/>
            <a:ext cx="985265" cy="666017"/>
          </a:xfrm>
          <a:prstGeom prst="straightConnector1">
            <a:avLst/>
          </a:prstGeom>
          <a:blipFill dpi="0" rotWithShape="0">
            <a:blip r:embed="rId11" cstate="print"/>
            <a:srcRect/>
            <a:stretch>
              <a:fillRect/>
            </a:stretch>
          </a:blipFill>
          <a:ln w="28575" cap="flat" cmpd="sng" algn="ctr">
            <a:solidFill>
              <a:schemeClr val="tx1"/>
            </a:solidFill>
            <a:prstDash val="solid"/>
            <a:round/>
            <a:headEnd type="none" w="med" len="med"/>
            <a:tailEnd type="triangle"/>
          </a:ln>
          <a:effectLst/>
        </p:spPr>
      </p:cxnSp>
      <p:sp>
        <p:nvSpPr>
          <p:cNvPr id="39" name="TextBox 38"/>
          <p:cNvSpPr txBox="1"/>
          <p:nvPr/>
        </p:nvSpPr>
        <p:spPr>
          <a:xfrm>
            <a:off x="6606090" y="2017137"/>
            <a:ext cx="2078991" cy="830997"/>
          </a:xfrm>
          <a:prstGeom prst="rect">
            <a:avLst/>
          </a:prstGeom>
          <a:noFill/>
        </p:spPr>
        <p:txBody>
          <a:bodyPr wrap="square" rtlCol="0">
            <a:spAutoFit/>
          </a:bodyPr>
          <a:lstStyle/>
          <a:p>
            <a:pPr algn="l"/>
            <a:r>
              <a:rPr lang="en-US" sz="1200" dirty="0" smtClean="0"/>
              <a:t>Detailed payload Secondary Mirror Support Structure model added to simulate mechanism deployment heater operations</a:t>
            </a:r>
          </a:p>
        </p:txBody>
      </p:sp>
      <p:sp>
        <p:nvSpPr>
          <p:cNvPr id="40" name="TextBox 39"/>
          <p:cNvSpPr txBox="1"/>
          <p:nvPr/>
        </p:nvSpPr>
        <p:spPr>
          <a:xfrm>
            <a:off x="396748" y="2122446"/>
            <a:ext cx="1907251" cy="830997"/>
          </a:xfrm>
          <a:prstGeom prst="rect">
            <a:avLst/>
          </a:prstGeom>
          <a:noFill/>
        </p:spPr>
        <p:txBody>
          <a:bodyPr wrap="square" rtlCol="0">
            <a:spAutoFit/>
          </a:bodyPr>
          <a:lstStyle/>
          <a:p>
            <a:pPr algn="r"/>
            <a:r>
              <a:rPr lang="en-US" sz="1200" dirty="0" smtClean="0"/>
              <a:t>GSE “Saver Plate” interfaces modeled to correctly capture heat transfer from OTIS to offloading structure (HOSS)</a:t>
            </a:r>
            <a:endParaRPr lang="en-US" sz="1200" dirty="0"/>
          </a:p>
        </p:txBody>
      </p:sp>
      <p:cxnSp>
        <p:nvCxnSpPr>
          <p:cNvPr id="41" name="Straight Arrow Connector 40"/>
          <p:cNvCxnSpPr>
            <a:stCxn id="40" idx="3"/>
          </p:cNvCxnSpPr>
          <p:nvPr/>
        </p:nvCxnSpPr>
        <p:spPr bwMode="auto">
          <a:xfrm>
            <a:off x="2303999" y="2537945"/>
            <a:ext cx="396415" cy="2002440"/>
          </a:xfrm>
          <a:prstGeom prst="straightConnector1">
            <a:avLst/>
          </a:prstGeom>
          <a:blipFill dpi="0" rotWithShape="0">
            <a:blip r:embed="rId12" cstate="print"/>
            <a:srcRect/>
            <a:stretch>
              <a:fillRect/>
            </a:stretch>
          </a:blipFill>
          <a:ln w="28575" cap="flat" cmpd="sng" algn="ctr">
            <a:solidFill>
              <a:schemeClr val="tx1"/>
            </a:solidFill>
            <a:prstDash val="solid"/>
            <a:round/>
            <a:headEnd type="none" w="med" len="med"/>
            <a:tailEnd type="triangle"/>
          </a:ln>
          <a:effectLst/>
        </p:spPr>
      </p:cxnSp>
      <p:cxnSp>
        <p:nvCxnSpPr>
          <p:cNvPr id="43" name="Straight Arrow Connector 42"/>
          <p:cNvCxnSpPr>
            <a:stCxn id="40" idx="3"/>
          </p:cNvCxnSpPr>
          <p:nvPr/>
        </p:nvCxnSpPr>
        <p:spPr bwMode="auto">
          <a:xfrm>
            <a:off x="2303999" y="2537945"/>
            <a:ext cx="1604606" cy="2589553"/>
          </a:xfrm>
          <a:prstGeom prst="straightConnector1">
            <a:avLst/>
          </a:prstGeom>
          <a:blipFill dpi="0" rotWithShape="0">
            <a:blip r:embed="rId13"/>
            <a:srcRect/>
            <a:stretch>
              <a:fillRect/>
            </a:stretch>
          </a:blipFill>
          <a:ln w="28575" cap="flat" cmpd="sng" algn="ctr">
            <a:solidFill>
              <a:schemeClr val="tx1"/>
            </a:solidFill>
            <a:prstDash val="solid"/>
            <a:round/>
            <a:headEnd type="none" w="med" len="med"/>
            <a:tailEnd type="triangle"/>
          </a:ln>
          <a:effectLst/>
        </p:spPr>
      </p:cxnSp>
      <p:cxnSp>
        <p:nvCxnSpPr>
          <p:cNvPr id="46" name="Straight Arrow Connector 45"/>
          <p:cNvCxnSpPr/>
          <p:nvPr/>
        </p:nvCxnSpPr>
        <p:spPr bwMode="auto">
          <a:xfrm flipH="1">
            <a:off x="5048475" y="3896152"/>
            <a:ext cx="1714253" cy="476101"/>
          </a:xfrm>
          <a:prstGeom prst="straightConnector1">
            <a:avLst/>
          </a:prstGeom>
          <a:blipFill dpi="0" rotWithShape="0">
            <a:blip r:embed="rId14" cstate="print"/>
            <a:srcRect/>
            <a:stretch>
              <a:fillRect/>
            </a:stretch>
          </a:blipFill>
          <a:ln w="28575" cap="flat" cmpd="sng" algn="ctr">
            <a:solidFill>
              <a:schemeClr val="tx1"/>
            </a:solidFill>
            <a:prstDash val="solid"/>
            <a:round/>
            <a:headEnd type="none" w="med" len="med"/>
            <a:tailEnd type="triangle"/>
          </a:ln>
          <a:effectLst/>
        </p:spPr>
      </p:cxnSp>
      <p:sp>
        <p:nvSpPr>
          <p:cNvPr id="47" name="TextBox 46"/>
          <p:cNvSpPr txBox="1"/>
          <p:nvPr/>
        </p:nvSpPr>
        <p:spPr>
          <a:xfrm>
            <a:off x="6842267" y="3668460"/>
            <a:ext cx="2078991" cy="830997"/>
          </a:xfrm>
          <a:prstGeom prst="rect">
            <a:avLst/>
          </a:prstGeom>
          <a:noFill/>
        </p:spPr>
        <p:txBody>
          <a:bodyPr wrap="square" rtlCol="0">
            <a:spAutoFit/>
          </a:bodyPr>
          <a:lstStyle/>
          <a:p>
            <a:pPr algn="l"/>
            <a:r>
              <a:rPr lang="en-US" sz="1200" dirty="0" err="1" smtClean="0"/>
              <a:t>Hingeline</a:t>
            </a:r>
            <a:r>
              <a:rPr lang="en-US" sz="1200" dirty="0" smtClean="0"/>
              <a:t> GSE Clamps between backplane center structure and wings added to simulate test supports for gravity loading</a:t>
            </a:r>
          </a:p>
        </p:txBody>
      </p:sp>
      <p:cxnSp>
        <p:nvCxnSpPr>
          <p:cNvPr id="50" name="Straight Arrow Connector 49"/>
          <p:cNvCxnSpPr/>
          <p:nvPr/>
        </p:nvCxnSpPr>
        <p:spPr bwMode="auto">
          <a:xfrm flipH="1" flipV="1">
            <a:off x="3778317" y="3844203"/>
            <a:ext cx="2984411" cy="51949"/>
          </a:xfrm>
          <a:prstGeom prst="straightConnector1">
            <a:avLst/>
          </a:prstGeom>
          <a:blipFill dpi="0" rotWithShape="0">
            <a:blip r:embed="rId13"/>
            <a:srcRect/>
            <a:stretch>
              <a:fillRect/>
            </a:stretch>
          </a:blipFill>
          <a:ln w="28575" cap="flat" cmpd="sng" algn="ctr">
            <a:solidFill>
              <a:schemeClr val="tx1"/>
            </a:solidFill>
            <a:prstDash val="solid"/>
            <a:round/>
            <a:headEnd type="none" w="med" len="med"/>
            <a:tailEnd type="triangle"/>
          </a:ln>
          <a:effectLst/>
        </p:spPr>
      </p:cxnSp>
      <p:sp>
        <p:nvSpPr>
          <p:cNvPr id="52" name="TextBox 51"/>
          <p:cNvSpPr txBox="1"/>
          <p:nvPr/>
        </p:nvSpPr>
        <p:spPr>
          <a:xfrm>
            <a:off x="6758484" y="4546884"/>
            <a:ext cx="2078991" cy="646331"/>
          </a:xfrm>
          <a:prstGeom prst="rect">
            <a:avLst/>
          </a:prstGeom>
          <a:noFill/>
        </p:spPr>
        <p:txBody>
          <a:bodyPr wrap="square" rtlCol="0">
            <a:spAutoFit/>
          </a:bodyPr>
          <a:lstStyle/>
          <a:p>
            <a:pPr algn="l"/>
            <a:r>
              <a:rPr lang="en-US" sz="1200" dirty="0" smtClean="0"/>
              <a:t>Stray-light frill </a:t>
            </a:r>
            <a:r>
              <a:rPr lang="en-US" sz="1200" dirty="0"/>
              <a:t>c</a:t>
            </a:r>
            <a:r>
              <a:rPr lang="en-US" sz="1200" dirty="0" smtClean="0"/>
              <a:t>utouts for primary mirror optical test targets added to match OTIS test configuration</a:t>
            </a:r>
          </a:p>
        </p:txBody>
      </p:sp>
      <p:cxnSp>
        <p:nvCxnSpPr>
          <p:cNvPr id="54" name="Straight Arrow Connector 53"/>
          <p:cNvCxnSpPr/>
          <p:nvPr/>
        </p:nvCxnSpPr>
        <p:spPr bwMode="auto">
          <a:xfrm flipH="1">
            <a:off x="4991956" y="4878141"/>
            <a:ext cx="1792878" cy="3163"/>
          </a:xfrm>
          <a:prstGeom prst="straightConnector1">
            <a:avLst/>
          </a:prstGeom>
          <a:blipFill dpi="0" rotWithShape="0">
            <a:blip r:embed="rId13"/>
            <a:srcRect/>
            <a:stretch>
              <a:fillRect/>
            </a:stretch>
          </a:blipFill>
          <a:ln w="28575" cap="flat" cmpd="sng" algn="ctr">
            <a:solidFill>
              <a:schemeClr val="tx1"/>
            </a:solidFill>
            <a:prstDash val="solid"/>
            <a:round/>
            <a:headEnd type="none" w="med" len="med"/>
            <a:tailEnd type="triangle"/>
          </a:ln>
          <a:effectLst/>
        </p:spPr>
      </p:cxnSp>
      <p:cxnSp>
        <p:nvCxnSpPr>
          <p:cNvPr id="31" name="Straight Arrow Connector 30"/>
          <p:cNvCxnSpPr/>
          <p:nvPr/>
        </p:nvCxnSpPr>
        <p:spPr>
          <a:xfrm flipH="1" flipV="1">
            <a:off x="753441" y="1021268"/>
            <a:ext cx="10600" cy="51611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753441" y="1512487"/>
            <a:ext cx="405827" cy="22749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flipV="1">
            <a:off x="764042" y="1278580"/>
            <a:ext cx="384229" cy="23944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1010050" y="1739983"/>
            <a:ext cx="432033" cy="276999"/>
          </a:xfrm>
          <a:prstGeom prst="rect">
            <a:avLst/>
          </a:prstGeom>
          <a:noFill/>
        </p:spPr>
        <p:txBody>
          <a:bodyPr wrap="square" rtlCol="0">
            <a:spAutoFit/>
          </a:bodyPr>
          <a:lstStyle/>
          <a:p>
            <a:pPr algn="r"/>
            <a:r>
              <a:rPr lang="en-US" sz="1200" b="1" dirty="0" smtClean="0"/>
              <a:t>+V2</a:t>
            </a:r>
            <a:endParaRPr lang="en-US" sz="1200" b="1" dirty="0"/>
          </a:p>
        </p:txBody>
      </p:sp>
      <p:sp>
        <p:nvSpPr>
          <p:cNvPr id="44" name="TextBox 43"/>
          <p:cNvSpPr txBox="1"/>
          <p:nvPr/>
        </p:nvSpPr>
        <p:spPr>
          <a:xfrm>
            <a:off x="1123003" y="1148498"/>
            <a:ext cx="432033" cy="276999"/>
          </a:xfrm>
          <a:prstGeom prst="rect">
            <a:avLst/>
          </a:prstGeom>
          <a:noFill/>
        </p:spPr>
        <p:txBody>
          <a:bodyPr wrap="square" rtlCol="0">
            <a:spAutoFit/>
          </a:bodyPr>
          <a:lstStyle/>
          <a:p>
            <a:pPr algn="r"/>
            <a:r>
              <a:rPr lang="en-US" sz="1200" b="1" dirty="0" smtClean="0"/>
              <a:t>+V3</a:t>
            </a:r>
            <a:endParaRPr lang="en-US" sz="1200" b="1" dirty="0"/>
          </a:p>
        </p:txBody>
      </p:sp>
      <p:sp>
        <p:nvSpPr>
          <p:cNvPr id="45" name="TextBox 44"/>
          <p:cNvSpPr txBox="1"/>
          <p:nvPr/>
        </p:nvSpPr>
        <p:spPr>
          <a:xfrm>
            <a:off x="720051" y="841272"/>
            <a:ext cx="432033" cy="276999"/>
          </a:xfrm>
          <a:prstGeom prst="rect">
            <a:avLst/>
          </a:prstGeom>
          <a:noFill/>
        </p:spPr>
        <p:txBody>
          <a:bodyPr wrap="square" rtlCol="0">
            <a:spAutoFit/>
          </a:bodyPr>
          <a:lstStyle/>
          <a:p>
            <a:pPr algn="r"/>
            <a:r>
              <a:rPr lang="en-US" sz="1200" b="1" dirty="0" smtClean="0"/>
              <a:t>+V1</a:t>
            </a:r>
            <a:endParaRPr lang="en-US" sz="1200" b="1" dirty="0"/>
          </a:p>
        </p:txBody>
      </p:sp>
      <p:sp>
        <p:nvSpPr>
          <p:cNvPr id="49" name="TextBox 48"/>
          <p:cNvSpPr txBox="1"/>
          <p:nvPr/>
        </p:nvSpPr>
        <p:spPr>
          <a:xfrm>
            <a:off x="1332731" y="841271"/>
            <a:ext cx="2497711" cy="276999"/>
          </a:xfrm>
          <a:prstGeom prst="rect">
            <a:avLst/>
          </a:prstGeom>
          <a:noFill/>
        </p:spPr>
        <p:txBody>
          <a:bodyPr wrap="square" rtlCol="0">
            <a:spAutoFit/>
          </a:bodyPr>
          <a:lstStyle/>
          <a:p>
            <a:r>
              <a:rPr lang="en-US" sz="1200" i="1" dirty="0" smtClean="0"/>
              <a:t>Image Source: NASA GSFC</a:t>
            </a:r>
            <a:endParaRPr lang="en-US" sz="1200" i="1" dirty="0"/>
          </a:p>
        </p:txBody>
      </p:sp>
    </p:spTree>
    <p:extLst>
      <p:ext uri="{BB962C8B-B14F-4D97-AF65-F5344CB8AC3E}">
        <p14:creationId xmlns:p14="http://schemas.microsoft.com/office/powerpoint/2010/main" val="4432028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Subsystem Model Heritage</a:t>
            </a:r>
            <a:endParaRPr lang="en-US" dirty="0"/>
          </a:p>
        </p:txBody>
      </p:sp>
      <p:sp>
        <p:nvSpPr>
          <p:cNvPr id="3" name="Content Placeholder 2"/>
          <p:cNvSpPr>
            <a:spLocks noGrp="1"/>
          </p:cNvSpPr>
          <p:nvPr>
            <p:ph idx="1"/>
          </p:nvPr>
        </p:nvSpPr>
        <p:spPr>
          <a:xfrm>
            <a:off x="466725" y="954228"/>
            <a:ext cx="4257675" cy="5497512"/>
          </a:xfrm>
        </p:spPr>
        <p:txBody>
          <a:bodyPr/>
          <a:lstStyle/>
          <a:p>
            <a:r>
              <a:rPr lang="en-US" dirty="0" smtClean="0"/>
              <a:t>Payload</a:t>
            </a:r>
          </a:p>
          <a:p>
            <a:pPr lvl="1"/>
            <a:r>
              <a:rPr lang="en-US" sz="1800" dirty="0" smtClean="0"/>
              <a:t>AOS: correlated to subsystem-level testing at Ball Aerospace</a:t>
            </a:r>
            <a:r>
              <a:rPr lang="en-US" sz="1800" baseline="30000" dirty="0" smtClean="0"/>
              <a:t>[1]</a:t>
            </a:r>
            <a:endParaRPr lang="en-US" sz="1800" dirty="0" smtClean="0"/>
          </a:p>
          <a:p>
            <a:pPr lvl="1"/>
            <a:r>
              <a:rPr lang="en-US" sz="1800" dirty="0" smtClean="0"/>
              <a:t>IEC: correlated to subsystem-level testing at NASA GSFC</a:t>
            </a:r>
            <a:r>
              <a:rPr lang="en-US" sz="1800" baseline="30000" dirty="0" smtClean="0"/>
              <a:t>[2]</a:t>
            </a:r>
            <a:endParaRPr lang="en-US" sz="1800" dirty="0"/>
          </a:p>
          <a:p>
            <a:pPr lvl="1"/>
            <a:r>
              <a:rPr lang="en-US" sz="1800" dirty="0"/>
              <a:t>ISIM: correlated to ISIM CV </a:t>
            </a:r>
            <a:r>
              <a:rPr lang="en-US" sz="1800" dirty="0" smtClean="0"/>
              <a:t>testing</a:t>
            </a:r>
            <a:r>
              <a:rPr lang="en-US" sz="1800" baseline="30000" dirty="0" smtClean="0"/>
              <a:t>[3,4]</a:t>
            </a:r>
            <a:endParaRPr lang="en-US" sz="1800" dirty="0" smtClean="0"/>
          </a:p>
          <a:p>
            <a:pPr lvl="1"/>
            <a:r>
              <a:rPr lang="en-US" sz="1800" dirty="0" smtClean="0"/>
              <a:t>PM and SM: correlated to segment assembly testing at Ball Aerospace</a:t>
            </a:r>
            <a:r>
              <a:rPr lang="en-US" sz="1800" baseline="30000" dirty="0" smtClean="0"/>
              <a:t>[5]</a:t>
            </a:r>
            <a:endParaRPr lang="en-US" sz="1800" dirty="0" smtClean="0"/>
          </a:p>
          <a:p>
            <a:pPr lvl="1"/>
            <a:r>
              <a:rPr lang="en-US" sz="1800" dirty="0" smtClean="0"/>
              <a:t>PMBSS Structure: correlated to tests at NASA MSFC’s X-Ray Cryogenic Facility (XRCF)</a:t>
            </a:r>
            <a:r>
              <a:rPr lang="en-US" sz="1800" baseline="30000" dirty="0" smtClean="0"/>
              <a:t>[6]</a:t>
            </a:r>
            <a:endParaRPr lang="en-US" sz="1800" dirty="0" smtClean="0"/>
          </a:p>
          <a:p>
            <a:r>
              <a:rPr lang="en-US" dirty="0" smtClean="0"/>
              <a:t>GSE</a:t>
            </a:r>
          </a:p>
          <a:p>
            <a:pPr lvl="1"/>
            <a:r>
              <a:rPr lang="en-US" sz="1800" dirty="0" smtClean="0"/>
              <a:t>Harris thermal simulators, mechanical support hardware, metrology systems: correlated to individual subsystem-level tests and system-level testing at Thermal Pathfinder</a:t>
            </a:r>
            <a:r>
              <a:rPr lang="en-US" sz="1800" baseline="30000" dirty="0" smtClean="0"/>
              <a:t>[7,8,9]</a:t>
            </a:r>
            <a:endParaRPr lang="en-US" sz="1800" dirty="0"/>
          </a:p>
          <a:p>
            <a:pPr lvl="1"/>
            <a:endParaRPr lang="en-US" dirty="0" smtClean="0"/>
          </a:p>
        </p:txBody>
      </p:sp>
      <p:sp>
        <p:nvSpPr>
          <p:cNvPr id="5" name="TextBox 4"/>
          <p:cNvSpPr txBox="1"/>
          <p:nvPr/>
        </p:nvSpPr>
        <p:spPr>
          <a:xfrm>
            <a:off x="7587275" y="6242782"/>
            <a:ext cx="1340192" cy="461665"/>
          </a:xfrm>
          <a:prstGeom prst="rect">
            <a:avLst/>
          </a:prstGeom>
          <a:noFill/>
        </p:spPr>
        <p:txBody>
          <a:bodyPr wrap="square" rtlCol="0">
            <a:spAutoFit/>
          </a:bodyPr>
          <a:lstStyle/>
          <a:p>
            <a:pPr algn="ctr"/>
            <a:r>
              <a:rPr lang="en-US" sz="1200" dirty="0" smtClean="0"/>
              <a:t>Thermal Pathfinder at NASA JSC</a:t>
            </a:r>
            <a:endParaRPr lang="en-US" sz="1200" dirty="0"/>
          </a:p>
        </p:txBody>
      </p:sp>
      <p:sp>
        <p:nvSpPr>
          <p:cNvPr id="6" name="TextBox 5"/>
          <p:cNvSpPr txBox="1"/>
          <p:nvPr/>
        </p:nvSpPr>
        <p:spPr>
          <a:xfrm>
            <a:off x="5181599" y="6473614"/>
            <a:ext cx="1905001" cy="276999"/>
          </a:xfrm>
          <a:prstGeom prst="rect">
            <a:avLst/>
          </a:prstGeom>
          <a:noFill/>
        </p:spPr>
        <p:txBody>
          <a:bodyPr wrap="square" rtlCol="0">
            <a:spAutoFit/>
          </a:bodyPr>
          <a:lstStyle/>
          <a:p>
            <a:pPr algn="r"/>
            <a:r>
              <a:rPr lang="en-US" sz="1200" i="1" dirty="0" smtClean="0"/>
              <a:t>Image sources: NASA/JWST</a:t>
            </a:r>
            <a:endParaRPr lang="en-US" sz="1200" i="1" dirty="0"/>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3312" r="3022"/>
          <a:stretch/>
        </p:blipFill>
        <p:spPr>
          <a:xfrm>
            <a:off x="6565266" y="919192"/>
            <a:ext cx="2362200" cy="1678132"/>
          </a:xfrm>
          <a:prstGeom prst="rect">
            <a:avLst/>
          </a:prstGeom>
        </p:spPr>
      </p:pic>
      <p:sp>
        <p:nvSpPr>
          <p:cNvPr id="8" name="TextBox 7"/>
          <p:cNvSpPr txBox="1"/>
          <p:nvPr/>
        </p:nvSpPr>
        <p:spPr>
          <a:xfrm>
            <a:off x="4959940" y="6248177"/>
            <a:ext cx="2431459" cy="284518"/>
          </a:xfrm>
          <a:prstGeom prst="rect">
            <a:avLst/>
          </a:prstGeom>
          <a:noFill/>
        </p:spPr>
        <p:txBody>
          <a:bodyPr wrap="square" rtlCol="0">
            <a:spAutoFit/>
          </a:bodyPr>
          <a:lstStyle/>
          <a:p>
            <a:pPr algn="ctr"/>
            <a:r>
              <a:rPr lang="en-US" sz="1200" dirty="0" smtClean="0"/>
              <a:t>Core 2 Test at NASA GSFC</a:t>
            </a:r>
            <a:endParaRPr lang="en-US" sz="1200" dirty="0"/>
          </a:p>
        </p:txBody>
      </p:sp>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l="10552" r="7994"/>
          <a:stretch/>
        </p:blipFill>
        <p:spPr>
          <a:xfrm>
            <a:off x="4936637" y="4302678"/>
            <a:ext cx="2438401" cy="1992086"/>
          </a:xfrm>
          <a:prstGeom prst="rect">
            <a:avLst/>
          </a:prstGeom>
        </p:spPr>
      </p:pic>
      <p:sp>
        <p:nvSpPr>
          <p:cNvPr id="10" name="TextBox 9"/>
          <p:cNvSpPr txBox="1"/>
          <p:nvPr/>
        </p:nvSpPr>
        <p:spPr>
          <a:xfrm>
            <a:off x="6565266" y="2556539"/>
            <a:ext cx="2353546" cy="281598"/>
          </a:xfrm>
          <a:prstGeom prst="rect">
            <a:avLst/>
          </a:prstGeom>
          <a:noFill/>
        </p:spPr>
        <p:txBody>
          <a:bodyPr wrap="square" rtlCol="0">
            <a:spAutoFit/>
          </a:bodyPr>
          <a:lstStyle/>
          <a:p>
            <a:pPr algn="ctr"/>
            <a:r>
              <a:rPr lang="en-US" sz="1200" dirty="0" smtClean="0"/>
              <a:t>PM EDU Test at NASA MSFC</a:t>
            </a:r>
            <a:endParaRPr lang="en-US" sz="1200" dirty="0"/>
          </a:p>
        </p:txBody>
      </p:sp>
      <p:pic>
        <p:nvPicPr>
          <p:cNvPr id="14" name="Picture 13"/>
          <p:cNvPicPr>
            <a:picLocks noChangeAspect="1"/>
          </p:cNvPicPr>
          <p:nvPr/>
        </p:nvPicPr>
        <p:blipFill rotWithShape="1">
          <a:blip r:embed="rId5">
            <a:extLst>
              <a:ext uri="{28A0092B-C50C-407E-A947-70E740481C1C}">
                <a14:useLocalDpi xmlns:a14="http://schemas.microsoft.com/office/drawing/2010/main" val="0"/>
              </a:ext>
            </a:extLst>
          </a:blip>
          <a:srcRect l="75000" t="5652" r="1666" b="49177"/>
          <a:stretch/>
        </p:blipFill>
        <p:spPr>
          <a:xfrm>
            <a:off x="4938346" y="919192"/>
            <a:ext cx="1342506" cy="1678132"/>
          </a:xfrm>
          <a:prstGeom prst="rect">
            <a:avLst/>
          </a:prstGeom>
        </p:spPr>
      </p:pic>
      <p:sp>
        <p:nvSpPr>
          <p:cNvPr id="15" name="TextBox 14"/>
          <p:cNvSpPr txBox="1"/>
          <p:nvPr/>
        </p:nvSpPr>
        <p:spPr>
          <a:xfrm>
            <a:off x="4390147" y="2553619"/>
            <a:ext cx="2431459" cy="284518"/>
          </a:xfrm>
          <a:prstGeom prst="rect">
            <a:avLst/>
          </a:prstGeom>
          <a:noFill/>
        </p:spPr>
        <p:txBody>
          <a:bodyPr wrap="square" rtlCol="0">
            <a:spAutoFit/>
          </a:bodyPr>
          <a:lstStyle/>
          <a:p>
            <a:pPr algn="ctr"/>
            <a:r>
              <a:rPr lang="en-US" sz="1200" dirty="0" err="1" smtClean="0"/>
              <a:t>CoCOA</a:t>
            </a:r>
            <a:r>
              <a:rPr lang="en-US" sz="1200" dirty="0" smtClean="0"/>
              <a:t> Test at NASA MSFC</a:t>
            </a:r>
            <a:endParaRPr lang="en-US" sz="1200" dirty="0"/>
          </a:p>
        </p:txBody>
      </p:sp>
      <p:pic>
        <p:nvPicPr>
          <p:cNvPr id="17" name="Picture 16"/>
          <p:cNvPicPr>
            <a:picLocks noChangeAspect="1"/>
          </p:cNvPicPr>
          <p:nvPr/>
        </p:nvPicPr>
        <p:blipFill rotWithShape="1">
          <a:blip r:embed="rId6" cstate="print">
            <a:extLst>
              <a:ext uri="{28A0092B-C50C-407E-A947-70E740481C1C}">
                <a14:useLocalDpi xmlns:a14="http://schemas.microsoft.com/office/drawing/2010/main" val="0"/>
              </a:ext>
            </a:extLst>
          </a:blip>
          <a:srcRect t="24430" b="28191"/>
          <a:stretch/>
        </p:blipFill>
        <p:spPr>
          <a:xfrm>
            <a:off x="4929074" y="2838137"/>
            <a:ext cx="3990829" cy="1219201"/>
          </a:xfrm>
          <a:prstGeom prst="rect">
            <a:avLst/>
          </a:prstGeom>
        </p:spPr>
      </p:pic>
      <p:sp>
        <p:nvSpPr>
          <p:cNvPr id="18" name="TextBox 17"/>
          <p:cNvSpPr txBox="1"/>
          <p:nvPr/>
        </p:nvSpPr>
        <p:spPr>
          <a:xfrm>
            <a:off x="4952377" y="4010751"/>
            <a:ext cx="3967526" cy="276999"/>
          </a:xfrm>
          <a:prstGeom prst="rect">
            <a:avLst/>
          </a:prstGeom>
          <a:noFill/>
        </p:spPr>
        <p:txBody>
          <a:bodyPr wrap="square" rtlCol="0">
            <a:spAutoFit/>
          </a:bodyPr>
          <a:lstStyle/>
          <a:p>
            <a:pPr algn="ctr"/>
            <a:r>
              <a:rPr lang="en-US" sz="1200" dirty="0" smtClean="0"/>
              <a:t>ISIM CV Testing at NASA GSFC</a:t>
            </a:r>
            <a:endParaRPr lang="en-US" sz="1200" dirty="0"/>
          </a:p>
        </p:txBody>
      </p:sp>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98517" y="4298151"/>
            <a:ext cx="1328949" cy="1996613"/>
          </a:xfrm>
          <a:prstGeom prst="rect">
            <a:avLst/>
          </a:prstGeom>
        </p:spPr>
      </p:pic>
    </p:spTree>
    <p:extLst>
      <p:ext uri="{BB962C8B-B14F-4D97-AF65-F5344CB8AC3E}">
        <p14:creationId xmlns:p14="http://schemas.microsoft.com/office/powerpoint/2010/main" val="3325620700"/>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Model Verification</a:t>
            </a:r>
            <a:endParaRPr lang="en-US" dirty="0"/>
          </a:p>
        </p:txBody>
      </p:sp>
      <p:sp>
        <p:nvSpPr>
          <p:cNvPr id="3" name="Content Placeholder 2"/>
          <p:cNvSpPr>
            <a:spLocks noGrp="1"/>
          </p:cNvSpPr>
          <p:nvPr>
            <p:ph idx="1"/>
          </p:nvPr>
        </p:nvSpPr>
        <p:spPr/>
        <p:txBody>
          <a:bodyPr/>
          <a:lstStyle/>
          <a:p>
            <a:r>
              <a:rPr lang="en-US" dirty="0" smtClean="0"/>
              <a:t>Northrop Grumman “Math Model Guidelines” document</a:t>
            </a:r>
          </a:p>
          <a:p>
            <a:pPr lvl="1"/>
            <a:r>
              <a:rPr lang="en-US" dirty="0" smtClean="0"/>
              <a:t>All subsystem models designed to this guideline</a:t>
            </a:r>
          </a:p>
          <a:p>
            <a:pPr lvl="2"/>
            <a:r>
              <a:rPr lang="en-US" dirty="0" smtClean="0"/>
              <a:t>Recurring reviews to assess model status / ensure compliance</a:t>
            </a:r>
          </a:p>
          <a:p>
            <a:pPr lvl="1"/>
            <a:r>
              <a:rPr lang="en-US" dirty="0" smtClean="0"/>
              <a:t>For Thermal Model, defines coordinate systems, mass and thermal dissipation conventions, boundary conditions, model size/numbering/naming</a:t>
            </a:r>
          </a:p>
          <a:p>
            <a:r>
              <a:rPr lang="en-US" dirty="0" smtClean="0"/>
              <a:t>Crosschecks for OTIS system-level model accuracy</a:t>
            </a:r>
            <a:endParaRPr lang="en-US" dirty="0"/>
          </a:p>
          <a:p>
            <a:pPr lvl="1"/>
            <a:r>
              <a:rPr lang="en-US" sz="1800" dirty="0"/>
              <a:t>Flight separate model crosschecks are performed with incoming flight and flight test correlated models that constitute the main OTIS payload </a:t>
            </a:r>
            <a:r>
              <a:rPr lang="en-US" sz="1800" dirty="0" smtClean="0"/>
              <a:t>model</a:t>
            </a:r>
          </a:p>
          <a:p>
            <a:pPr lvl="2"/>
            <a:r>
              <a:rPr lang="en-US" sz="1800" dirty="0" smtClean="0"/>
              <a:t>NASA GSFC maintains separate flight model in different thermal analysis software than Northrop Grumman model for crosscheck</a:t>
            </a:r>
            <a:endParaRPr lang="en-US" sz="1800" dirty="0"/>
          </a:p>
          <a:p>
            <a:pPr lvl="1"/>
            <a:r>
              <a:rPr lang="en-US" sz="1800" dirty="0"/>
              <a:t>OTIS system crosschecks performed by analysts working independently on the same model to verify model accuracy</a:t>
            </a:r>
            <a:r>
              <a:rPr lang="en-US" sz="1800" dirty="0" smtClean="0"/>
              <a:t>:</a:t>
            </a:r>
          </a:p>
          <a:p>
            <a:r>
              <a:rPr lang="en-US" dirty="0" smtClean="0"/>
              <a:t>OTIS CV thermal model version releases and thermal results provided to other subsystems for their model analyses: thermal distortion model, structural model for stress analysis, optical stray light model</a:t>
            </a:r>
          </a:p>
          <a:p>
            <a:r>
              <a:rPr lang="en-US" dirty="0" smtClean="0"/>
              <a:t>Post-test “calibration” of thermal model to OTIS CV test data; enhancement of flight model with test results</a:t>
            </a:r>
            <a:endParaRPr lang="en-US" dirty="0"/>
          </a:p>
          <a:p>
            <a:pPr lvl="1"/>
            <a:endParaRPr lang="en-US" dirty="0"/>
          </a:p>
        </p:txBody>
      </p:sp>
    </p:spTree>
    <p:extLst>
      <p:ext uri="{BB962C8B-B14F-4D97-AF65-F5344CB8AC3E}">
        <p14:creationId xmlns:p14="http://schemas.microsoft.com/office/powerpoint/2010/main" val="276919893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B3D91"/>
                </a:solidFill>
              </a:rPr>
              <a:t>Heat Flows on the OTIS Payload</a:t>
            </a:r>
            <a:endParaRPr lang="en-US" dirty="0"/>
          </a:p>
        </p:txBody>
      </p:sp>
      <p:pic>
        <p:nvPicPr>
          <p:cNvPr id="4" name="Content Placeholder 3"/>
          <p:cNvPicPr>
            <a:picLocks noGr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87345" y="1115621"/>
            <a:ext cx="8016935" cy="5364945"/>
          </a:xfrm>
          <a:prstGeom prst="rect">
            <a:avLst/>
          </a:prstGeom>
          <a:noFill/>
        </p:spPr>
      </p:pic>
    </p:spTree>
    <p:extLst>
      <p:ext uri="{BB962C8B-B14F-4D97-AF65-F5344CB8AC3E}">
        <p14:creationId xmlns:p14="http://schemas.microsoft.com/office/powerpoint/2010/main" val="3960252218"/>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Driving </a:t>
            </a:r>
            <a:r>
              <a:rPr lang="en-US" dirty="0" smtClean="0"/>
              <a:t>Parameters for OTIS Test </a:t>
            </a:r>
            <a:br>
              <a:rPr lang="en-US" dirty="0" smtClean="0"/>
            </a:br>
            <a:r>
              <a:rPr lang="en-US" dirty="0" smtClean="0"/>
              <a:t>Methodology (1 of 2)</a:t>
            </a:r>
            <a:endParaRPr lang="en-US" dirty="0"/>
          </a:p>
        </p:txBody>
      </p:sp>
      <p:sp>
        <p:nvSpPr>
          <p:cNvPr id="3" name="Content Placeholder 2"/>
          <p:cNvSpPr>
            <a:spLocks noGrp="1"/>
          </p:cNvSpPr>
          <p:nvPr>
            <p:ph idx="1"/>
          </p:nvPr>
        </p:nvSpPr>
        <p:spPr/>
        <p:txBody>
          <a:bodyPr/>
          <a:lstStyle/>
          <a:p>
            <a:r>
              <a:rPr lang="en-US" dirty="0" smtClean="0"/>
              <a:t>One of the primary objectives for the OTIS CV Thermal Test Model was to develop the methodology for cooldown and warmup of the OTIS payload while ensuring </a:t>
            </a:r>
            <a:r>
              <a:rPr lang="en-US" dirty="0" smtClean="0">
                <a:solidFill>
                  <a:srgbClr val="FF0000"/>
                </a:solidFill>
              </a:rPr>
              <a:t>payload safety </a:t>
            </a:r>
            <a:r>
              <a:rPr lang="en-US" dirty="0" smtClean="0"/>
              <a:t>and </a:t>
            </a:r>
            <a:r>
              <a:rPr lang="en-US" dirty="0" smtClean="0">
                <a:solidFill>
                  <a:srgbClr val="FF0000"/>
                </a:solidFill>
              </a:rPr>
              <a:t>optimizing test time</a:t>
            </a:r>
            <a:endParaRPr lang="en-US" dirty="0" smtClean="0"/>
          </a:p>
          <a:p>
            <a:r>
              <a:rPr lang="en-US" dirty="0" smtClean="0"/>
              <a:t>For ensuring payload safety, the OTIS CV Test needed to consider all 92 separate thermal limits and constraints (L&amp;Cs) during all test phases: </a:t>
            </a:r>
          </a:p>
          <a:p>
            <a:pPr lvl="1"/>
            <a:r>
              <a:rPr lang="en-US" sz="1800" dirty="0" smtClean="0"/>
              <a:t>These can be divided into four general categories</a:t>
            </a:r>
          </a:p>
          <a:p>
            <a:pPr lvl="2"/>
            <a:r>
              <a:rPr lang="en-US" sz="1800" dirty="0" smtClean="0"/>
              <a:t>Absolute temperature limits</a:t>
            </a:r>
          </a:p>
          <a:p>
            <a:pPr lvl="2"/>
            <a:r>
              <a:rPr lang="en-US" sz="1800" dirty="0" smtClean="0"/>
              <a:t>Structural gradient or temperature difference (</a:t>
            </a:r>
            <a:r>
              <a:rPr lang="el-GR" sz="1800" dirty="0" smtClean="0">
                <a:latin typeface="Arial Narrow" panose="020B0606020202030204" pitchFamily="34" charset="0"/>
              </a:rPr>
              <a:t>Δ</a:t>
            </a:r>
            <a:r>
              <a:rPr lang="en-US" sz="1800" dirty="0" smtClean="0">
                <a:latin typeface="Arial Narrow" panose="020B0606020202030204" pitchFamily="34" charset="0"/>
              </a:rPr>
              <a:t>T)</a:t>
            </a:r>
            <a:r>
              <a:rPr lang="en-US" sz="1800" dirty="0" smtClean="0"/>
              <a:t> requirements</a:t>
            </a:r>
          </a:p>
          <a:p>
            <a:pPr lvl="2"/>
            <a:r>
              <a:rPr lang="en-US" sz="1800" dirty="0" smtClean="0"/>
              <a:t>Rate requirements</a:t>
            </a:r>
          </a:p>
          <a:p>
            <a:pPr lvl="2"/>
            <a:r>
              <a:rPr lang="en-US" sz="1800" dirty="0" smtClean="0"/>
              <a:t>Contamination control requirements</a:t>
            </a:r>
          </a:p>
        </p:txBody>
      </p:sp>
    </p:spTree>
    <p:extLst>
      <p:ext uri="{BB962C8B-B14F-4D97-AF65-F5344CB8AC3E}">
        <p14:creationId xmlns:p14="http://schemas.microsoft.com/office/powerpoint/2010/main" val="641349561"/>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Driving Parameters for OTIS Test </a:t>
            </a:r>
            <a:br>
              <a:rPr lang="en-US" dirty="0" smtClean="0"/>
            </a:br>
            <a:r>
              <a:rPr lang="en-US" dirty="0" smtClean="0"/>
              <a:t>Methodology (2 of 2)</a:t>
            </a:r>
            <a:endParaRPr lang="en-US" dirty="0"/>
          </a:p>
        </p:txBody>
      </p:sp>
      <p:sp>
        <p:nvSpPr>
          <p:cNvPr id="3" name="Content Placeholder 2"/>
          <p:cNvSpPr>
            <a:spLocks noGrp="1"/>
          </p:cNvSpPr>
          <p:nvPr>
            <p:ph idx="1"/>
          </p:nvPr>
        </p:nvSpPr>
        <p:spPr/>
        <p:txBody>
          <a:bodyPr/>
          <a:lstStyle/>
          <a:p>
            <a:r>
              <a:rPr lang="en-US" dirty="0" smtClean="0"/>
              <a:t>Additionally, the following items needed to be addressed:</a:t>
            </a:r>
          </a:p>
          <a:p>
            <a:pPr lvl="1"/>
            <a:r>
              <a:rPr lang="en-US" sz="1800" dirty="0" smtClean="0"/>
              <a:t>Margins for all test hardware to ensure that action was being taken to avoid limits and constraints well before the constraint was violated</a:t>
            </a:r>
          </a:p>
          <a:p>
            <a:pPr lvl="1"/>
            <a:r>
              <a:rPr lang="en-US" sz="1800" dirty="0" smtClean="0"/>
              <a:t>Heater control logic for each ISIM instrument, the FSM and the TM: these needed to reflect the actual hardware installed, as well as control to avoid any limit and constraint violations</a:t>
            </a:r>
          </a:p>
          <a:p>
            <a:pPr lvl="1"/>
            <a:r>
              <a:rPr lang="en-US" sz="1800" dirty="0" smtClean="0"/>
              <a:t>MIRI GSE </a:t>
            </a:r>
            <a:r>
              <a:rPr lang="en-US" sz="1800" dirty="0" err="1" smtClean="0"/>
              <a:t>cryocooler</a:t>
            </a:r>
            <a:r>
              <a:rPr lang="en-US" sz="1800" dirty="0" smtClean="0"/>
              <a:t> logic: needed to reflect the actual function and stage transitions of the hardware to capture the correct temperatures on the MIRI </a:t>
            </a:r>
            <a:r>
              <a:rPr lang="en-US" sz="1800" dirty="0" err="1" smtClean="0"/>
              <a:t>cryocooler</a:t>
            </a:r>
            <a:r>
              <a:rPr lang="en-US" sz="1800" dirty="0" smtClean="0"/>
              <a:t> line and MIRI optical bench</a:t>
            </a:r>
          </a:p>
          <a:p>
            <a:r>
              <a:rPr lang="en-US" dirty="0" smtClean="0"/>
              <a:t>The overall goal of OTIS thermal analysis is to achieve a thorough understanding of the </a:t>
            </a:r>
            <a:r>
              <a:rPr lang="en-US" dirty="0" smtClean="0">
                <a:solidFill>
                  <a:srgbClr val="FF0000"/>
                </a:solidFill>
              </a:rPr>
              <a:t>driving parameters for payload temperature transition, which “knobs to turn” we have, and when to use them to avert hardware damage</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Contamination Control Limits and </a:t>
            </a:r>
            <a:br>
              <a:rPr lang="en-US" dirty="0" smtClean="0"/>
            </a:br>
            <a:r>
              <a:rPr lang="en-US" dirty="0" smtClean="0"/>
              <a:t>Constraints</a:t>
            </a:r>
            <a:endParaRPr lang="en-US" dirty="0"/>
          </a:p>
        </p:txBody>
      </p:sp>
      <p:sp>
        <p:nvSpPr>
          <p:cNvPr id="4" name="Content Placeholder 2"/>
          <p:cNvSpPr txBox="1">
            <a:spLocks/>
          </p:cNvSpPr>
          <p:nvPr/>
        </p:nvSpPr>
        <p:spPr>
          <a:xfrm>
            <a:off x="379396" y="1049338"/>
            <a:ext cx="8520113" cy="5732462"/>
          </a:xfrm>
          <a:prstGeom prst="rect">
            <a:avLst/>
          </a:prstGeom>
        </p:spPr>
        <p:txBody>
          <a:bodyPr>
            <a:normAutofit/>
          </a:bodyPr>
          <a:lstStyle>
            <a:lvl1pPr marL="234950" indent="-234950" algn="l" rtl="0" eaLnBrk="1" fontAlgn="base" hangingPunct="1">
              <a:spcBef>
                <a:spcPct val="0"/>
              </a:spcBef>
              <a:spcAft>
                <a:spcPct val="15000"/>
              </a:spcAft>
              <a:buClr>
                <a:srgbClr val="0B3D91"/>
              </a:buClr>
              <a:buFont typeface="Wingdings" pitchFamily="2" charset="2"/>
              <a:buChar char="§"/>
              <a:defRPr sz="2000" b="1">
                <a:solidFill>
                  <a:schemeClr val="tx1"/>
                </a:solidFill>
                <a:latin typeface="+mn-lt"/>
                <a:ea typeface="+mn-ea"/>
                <a:cs typeface="+mn-cs"/>
              </a:defRPr>
            </a:lvl1pPr>
            <a:lvl2pPr marL="685800" indent="-231775" algn="l" rtl="0" eaLnBrk="1" fontAlgn="base" hangingPunct="1">
              <a:spcBef>
                <a:spcPct val="0"/>
              </a:spcBef>
              <a:spcAft>
                <a:spcPct val="15000"/>
              </a:spcAft>
              <a:buClr>
                <a:srgbClr val="0B3D91"/>
              </a:buClr>
              <a:buChar char="–"/>
              <a:defRPr sz="1900">
                <a:solidFill>
                  <a:schemeClr val="tx1"/>
                </a:solidFill>
                <a:latin typeface="+mn-lt"/>
              </a:defRPr>
            </a:lvl2pPr>
            <a:lvl3pPr marL="969963" indent="-169863" algn="l" rtl="0" eaLnBrk="1" fontAlgn="base" hangingPunct="1">
              <a:spcBef>
                <a:spcPct val="0"/>
              </a:spcBef>
              <a:spcAft>
                <a:spcPct val="15000"/>
              </a:spcAft>
              <a:buClr>
                <a:srgbClr val="0B3D91"/>
              </a:buClr>
              <a:buFont typeface="Palatino Linotype" pitchFamily="18" charset="0"/>
              <a:buChar char="»"/>
              <a:defRPr sz="1900">
                <a:solidFill>
                  <a:schemeClr val="tx1"/>
                </a:solidFill>
                <a:latin typeface="+mn-lt"/>
              </a:defRPr>
            </a:lvl3pPr>
            <a:lvl4pPr marL="1290638" indent="-206375" algn="l" rtl="0" eaLnBrk="1" fontAlgn="base" hangingPunct="1">
              <a:spcBef>
                <a:spcPct val="0"/>
              </a:spcBef>
              <a:spcAft>
                <a:spcPct val="15000"/>
              </a:spcAft>
              <a:buClr>
                <a:srgbClr val="0B3D91"/>
              </a:buClr>
              <a:buFont typeface="Arial" charset="0"/>
              <a:buChar char="-"/>
              <a:defRPr sz="1900">
                <a:solidFill>
                  <a:schemeClr val="tx1"/>
                </a:solidFill>
                <a:latin typeface="+mn-lt"/>
              </a:defRPr>
            </a:lvl4pPr>
            <a:lvl5pPr marL="1636713" indent="-231775" algn="l" rtl="0" eaLnBrk="1" fontAlgn="base" hangingPunct="1">
              <a:spcBef>
                <a:spcPct val="0"/>
              </a:spcBef>
              <a:spcAft>
                <a:spcPct val="15000"/>
              </a:spcAft>
              <a:buClr>
                <a:srgbClr val="0B3D91"/>
              </a:buClr>
              <a:defRPr sz="1900">
                <a:solidFill>
                  <a:schemeClr val="tx1"/>
                </a:solidFill>
                <a:latin typeface="+mn-lt"/>
              </a:defRPr>
            </a:lvl5pPr>
            <a:lvl6pPr marL="2093913" indent="-231775" algn="l" rtl="0" eaLnBrk="1" fontAlgn="base" hangingPunct="1">
              <a:spcBef>
                <a:spcPct val="0"/>
              </a:spcBef>
              <a:spcAft>
                <a:spcPct val="15000"/>
              </a:spcAft>
              <a:buClr>
                <a:srgbClr val="0B3D91"/>
              </a:buClr>
              <a:defRPr sz="1900">
                <a:solidFill>
                  <a:schemeClr val="tx1"/>
                </a:solidFill>
                <a:latin typeface="+mn-lt"/>
              </a:defRPr>
            </a:lvl6pPr>
            <a:lvl7pPr marL="2551113" indent="-231775" algn="l" rtl="0" eaLnBrk="1" fontAlgn="base" hangingPunct="1">
              <a:spcBef>
                <a:spcPct val="0"/>
              </a:spcBef>
              <a:spcAft>
                <a:spcPct val="15000"/>
              </a:spcAft>
              <a:buClr>
                <a:srgbClr val="0B3D91"/>
              </a:buClr>
              <a:defRPr sz="1900">
                <a:solidFill>
                  <a:schemeClr val="tx1"/>
                </a:solidFill>
                <a:latin typeface="+mn-lt"/>
              </a:defRPr>
            </a:lvl7pPr>
            <a:lvl8pPr marL="3008313" indent="-231775" algn="l" rtl="0" eaLnBrk="1" fontAlgn="base" hangingPunct="1">
              <a:spcBef>
                <a:spcPct val="0"/>
              </a:spcBef>
              <a:spcAft>
                <a:spcPct val="15000"/>
              </a:spcAft>
              <a:buClr>
                <a:srgbClr val="0B3D91"/>
              </a:buClr>
              <a:defRPr sz="1900">
                <a:solidFill>
                  <a:schemeClr val="tx1"/>
                </a:solidFill>
                <a:latin typeface="+mn-lt"/>
              </a:defRPr>
            </a:lvl8pPr>
            <a:lvl9pPr marL="3465513" indent="-231775" algn="l" rtl="0" eaLnBrk="1" fontAlgn="base" hangingPunct="1">
              <a:spcBef>
                <a:spcPct val="0"/>
              </a:spcBef>
              <a:spcAft>
                <a:spcPct val="15000"/>
              </a:spcAft>
              <a:buClr>
                <a:srgbClr val="0B3D91"/>
              </a:buClr>
              <a:defRPr sz="1900">
                <a:solidFill>
                  <a:schemeClr val="tx1"/>
                </a:solidFill>
                <a:latin typeface="+mn-lt"/>
              </a:defRPr>
            </a:lvl9pPr>
          </a:lstStyle>
          <a:p>
            <a:r>
              <a:rPr lang="en-US" kern="0" dirty="0" smtClean="0"/>
              <a:t>Since OTIS has a composite truss frame, at 140-170K water is emitted from the composite structure, and at 220-285K molecular contaminants are released</a:t>
            </a:r>
          </a:p>
          <a:p>
            <a:pPr lvl="1"/>
            <a:r>
              <a:rPr lang="en-US" sz="1800" kern="0" dirty="0" smtClean="0"/>
              <a:t>The sensitive optical components (18 Primary Mirrors, Secondary Mirror, Tertiary Mirror, Fine Steering Mirror, ISIM Pick-Off Mirrors) are at risk of being contaminated unless they are kept warmer than the surrounding structure</a:t>
            </a:r>
          </a:p>
          <a:p>
            <a:pPr lvl="1"/>
            <a:r>
              <a:rPr lang="en-US" sz="1800" kern="0" dirty="0" smtClean="0"/>
              <a:t>A plan was developed with the contamination control team to actively heat ISIM and FSM mirrors above environment during cooldown and warmup</a:t>
            </a:r>
          </a:p>
          <a:p>
            <a:pPr lvl="1"/>
            <a:r>
              <a:rPr lang="en-US" sz="1800" kern="0" dirty="0" smtClean="0"/>
              <a:t>Helium shroud and DSER </a:t>
            </a:r>
            <a:r>
              <a:rPr lang="en-US" sz="1800" kern="0" dirty="0" err="1" smtClean="0"/>
              <a:t>warmup</a:t>
            </a:r>
            <a:r>
              <a:rPr lang="en-US" sz="1800" kern="0" dirty="0" smtClean="0"/>
              <a:t> rates were also controlled to prevent </a:t>
            </a:r>
            <a:br>
              <a:rPr lang="en-US" sz="1800" kern="0" dirty="0" smtClean="0"/>
            </a:br>
            <a:r>
              <a:rPr lang="en-US" sz="1800" kern="0" dirty="0" smtClean="0"/>
              <a:t>a large </a:t>
            </a:r>
            <a:r>
              <a:rPr lang="el-GR" sz="1800" kern="0" dirty="0" smtClean="0"/>
              <a:t>Δ</a:t>
            </a:r>
            <a:r>
              <a:rPr lang="en-US" sz="1800" kern="0" dirty="0" smtClean="0"/>
              <a:t>T from forming between environment and primary / secondary / tertiary mirrors</a:t>
            </a:r>
          </a:p>
          <a:p>
            <a:r>
              <a:rPr lang="en-US" kern="0" dirty="0" smtClean="0"/>
              <a:t>In cooldown, an ISIM contamination avoidance phase was used, </a:t>
            </a:r>
            <a:r>
              <a:rPr lang="en-US" kern="0" dirty="0" err="1" smtClean="0"/>
              <a:t>keepingall</a:t>
            </a:r>
            <a:r>
              <a:rPr lang="en-US" kern="0" dirty="0" smtClean="0"/>
              <a:t> instruments above 170K until ISIM structure stopped emitting water below 140K</a:t>
            </a:r>
          </a:p>
          <a:p>
            <a:r>
              <a:rPr lang="en-US" kern="0" dirty="0" smtClean="0"/>
              <a:t>In warmup, both active heater control and shroud rate were used to keep all components within contamination constraints at temperature ranges for water emission and molecular contaminant emission</a:t>
            </a:r>
            <a:endParaRPr lang="en-US" sz="1600" kern="0" dirty="0" smtClean="0"/>
          </a:p>
        </p:txBody>
      </p:sp>
    </p:spTree>
    <p:extLst>
      <p:ext uri="{BB962C8B-B14F-4D97-AF65-F5344CB8AC3E}">
        <p14:creationId xmlns:p14="http://schemas.microsoft.com/office/powerpoint/2010/main" val="3168634330"/>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Thermal Model Predictions </a:t>
            </a:r>
            <a:br>
              <a:rPr lang="en-US" dirty="0" smtClean="0"/>
            </a:br>
            <a:r>
              <a:rPr lang="en-US" dirty="0" smtClean="0"/>
              <a:t>Against One Contamination Constraint </a:t>
            </a:r>
            <a:r>
              <a:rPr lang="en-US" i="1" dirty="0" smtClean="0"/>
              <a:t/>
            </a:r>
            <a:br>
              <a:rPr lang="en-US" i="1" dirty="0" smtClean="0"/>
            </a:br>
            <a:endParaRPr lang="en-US" dirty="0"/>
          </a:p>
        </p:txBody>
      </p:sp>
      <p:pic>
        <p:nvPicPr>
          <p:cNvPr id="4" name="Picture 3"/>
          <p:cNvPicPr>
            <a:picLocks noChangeAspect="1"/>
          </p:cNvPicPr>
          <p:nvPr/>
        </p:nvPicPr>
        <p:blipFill>
          <a:blip r:embed="rId3" cstate="print"/>
          <a:stretch>
            <a:fillRect/>
          </a:stretch>
        </p:blipFill>
        <p:spPr>
          <a:xfrm>
            <a:off x="457200" y="990600"/>
            <a:ext cx="7908909" cy="5742931"/>
          </a:xfrm>
          <a:prstGeom prst="rect">
            <a:avLst/>
          </a:prstGeom>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6725" y="685800"/>
            <a:ext cx="8448675" cy="5497512"/>
          </a:xfrm>
        </p:spPr>
        <p:txBody>
          <a:bodyPr/>
          <a:lstStyle/>
          <a:p>
            <a:r>
              <a:rPr lang="en-US" dirty="0" smtClean="0"/>
              <a:t>To maintain structural integrity and prevent any unacceptable stresses from forming in structural joints and members, PMBSS and ISIM structures both have L&amp;Cs defining allowable </a:t>
            </a:r>
            <a:r>
              <a:rPr lang="el-GR" dirty="0" smtClean="0">
                <a:latin typeface="Arial Narrow" panose="020B0606020202030204" pitchFamily="34" charset="0"/>
              </a:rPr>
              <a:t>Δ</a:t>
            </a:r>
            <a:r>
              <a:rPr lang="en-US" dirty="0" err="1" smtClean="0">
                <a:latin typeface="Arial Narrow" panose="020B0606020202030204" pitchFamily="34" charset="0"/>
              </a:rPr>
              <a:t>Ts</a:t>
            </a:r>
            <a:r>
              <a:rPr lang="en-US" dirty="0" smtClean="0">
                <a:latin typeface="Arial Narrow" panose="020B0606020202030204" pitchFamily="34" charset="0"/>
              </a:rPr>
              <a:t> across any two points</a:t>
            </a:r>
            <a:endParaRPr lang="en-US" dirty="0" smtClean="0"/>
          </a:p>
          <a:p>
            <a:pPr lvl="1"/>
            <a:r>
              <a:rPr lang="en-US" sz="1800" dirty="0" smtClean="0"/>
              <a:t>For both structures, this was the result of structural model analysis with predicted thermal gradients and </a:t>
            </a:r>
            <a:r>
              <a:rPr lang="en-US" sz="1800" dirty="0" err="1" smtClean="0"/>
              <a:t>cryo</a:t>
            </a:r>
            <a:r>
              <a:rPr lang="en-US" sz="1800" dirty="0" smtClean="0"/>
              <a:t>-cycle testing of bare composite structure assemblies</a:t>
            </a:r>
          </a:p>
          <a:p>
            <a:pPr lvl="1"/>
            <a:r>
              <a:rPr lang="en-US" sz="1800" dirty="0" smtClean="0"/>
              <a:t>ISIM structure </a:t>
            </a:r>
            <a:r>
              <a:rPr lang="el-GR" sz="1800" dirty="0" smtClean="0">
                <a:latin typeface="Arial Narrow" panose="020B0606020202030204" pitchFamily="34" charset="0"/>
              </a:rPr>
              <a:t>Δ</a:t>
            </a:r>
            <a:r>
              <a:rPr lang="en-US" sz="1800" dirty="0" smtClean="0">
                <a:latin typeface="Arial Narrow" panose="020B0606020202030204" pitchFamily="34" charset="0"/>
              </a:rPr>
              <a:t>T requirement </a:t>
            </a:r>
            <a:br>
              <a:rPr lang="en-US" sz="1800" dirty="0" smtClean="0">
                <a:latin typeface="Arial Narrow" panose="020B0606020202030204" pitchFamily="34" charset="0"/>
              </a:rPr>
            </a:br>
            <a:r>
              <a:rPr lang="en-US" sz="1800" dirty="0" smtClean="0">
                <a:latin typeface="Arial Narrow" panose="020B0606020202030204" pitchFamily="34" charset="0"/>
              </a:rPr>
              <a:t>remained constant</a:t>
            </a:r>
            <a:endParaRPr lang="en-US" sz="1800" dirty="0" smtClean="0"/>
          </a:p>
          <a:p>
            <a:pPr lvl="1"/>
            <a:r>
              <a:rPr lang="en-US" sz="1800" dirty="0" smtClean="0"/>
              <a:t>PMBSS </a:t>
            </a:r>
            <a:r>
              <a:rPr lang="el-GR" sz="1800" dirty="0">
                <a:latin typeface="Arial Narrow" panose="020B0606020202030204" pitchFamily="34" charset="0"/>
              </a:rPr>
              <a:t>Δ</a:t>
            </a:r>
            <a:r>
              <a:rPr lang="en-US" sz="1800" dirty="0" smtClean="0">
                <a:latin typeface="Arial Narrow" panose="020B0606020202030204" pitchFamily="34" charset="0"/>
              </a:rPr>
              <a:t>T </a:t>
            </a:r>
            <a:r>
              <a:rPr lang="en-US" sz="1800" dirty="0" smtClean="0"/>
              <a:t>requirements varied based </a:t>
            </a:r>
            <a:br>
              <a:rPr lang="en-US" sz="1800" dirty="0" smtClean="0"/>
            </a:br>
            <a:r>
              <a:rPr lang="en-US" sz="1800" dirty="0" smtClean="0"/>
              <a:t>on temperature and if the structure was </a:t>
            </a:r>
            <a:br>
              <a:rPr lang="en-US" sz="1800" dirty="0" smtClean="0"/>
            </a:br>
            <a:r>
              <a:rPr lang="en-US" sz="1800" dirty="0" smtClean="0"/>
              <a:t>warming or cooling</a:t>
            </a:r>
          </a:p>
          <a:p>
            <a:pPr lvl="2"/>
            <a:r>
              <a:rPr lang="en-US" sz="1800" dirty="0" smtClean="0"/>
              <a:t>Especially challenging to manage </a:t>
            </a:r>
            <a:br>
              <a:rPr lang="en-US" sz="1800" dirty="0" smtClean="0"/>
            </a:br>
            <a:r>
              <a:rPr lang="en-US" sz="1800" dirty="0" smtClean="0"/>
              <a:t>given the large </a:t>
            </a:r>
            <a:r>
              <a:rPr lang="el-GR" sz="1800" dirty="0" smtClean="0">
                <a:latin typeface="Arial Narrow" panose="020B0606020202030204" pitchFamily="34" charset="0"/>
              </a:rPr>
              <a:t>Δ</a:t>
            </a:r>
            <a:r>
              <a:rPr lang="en-US" sz="1800" dirty="0" smtClean="0"/>
              <a:t>Ts between heat </a:t>
            </a:r>
            <a:br>
              <a:rPr lang="en-US" sz="1800" dirty="0" smtClean="0"/>
            </a:br>
            <a:r>
              <a:rPr lang="en-US" sz="1800" dirty="0" smtClean="0"/>
              <a:t>sources and sinks inside the </a:t>
            </a:r>
            <a:br>
              <a:rPr lang="en-US" sz="1800" dirty="0" smtClean="0"/>
            </a:br>
            <a:r>
              <a:rPr lang="en-US" sz="1800" dirty="0" smtClean="0"/>
              <a:t>helium shroud, as well as reliance </a:t>
            </a:r>
            <a:br>
              <a:rPr lang="en-US" sz="1800" dirty="0" smtClean="0"/>
            </a:br>
            <a:r>
              <a:rPr lang="en-US" sz="1800" dirty="0" smtClean="0"/>
              <a:t>on passive control to maintain </a:t>
            </a:r>
            <a:br>
              <a:rPr lang="en-US" sz="1800" dirty="0" smtClean="0"/>
            </a:br>
            <a:r>
              <a:rPr lang="en-US" sz="1800" dirty="0" smtClean="0"/>
              <a:t>structural gradients</a:t>
            </a:r>
          </a:p>
        </p:txBody>
      </p:sp>
      <p:sp>
        <p:nvSpPr>
          <p:cNvPr id="2" name="Title 1"/>
          <p:cNvSpPr>
            <a:spLocks noGrp="1"/>
          </p:cNvSpPr>
          <p:nvPr>
            <p:ph type="title"/>
          </p:nvPr>
        </p:nvSpPr>
        <p:spPr/>
        <p:txBody>
          <a:bodyPr/>
          <a:lstStyle/>
          <a:p>
            <a:r>
              <a:rPr lang="en-US" dirty="0" smtClean="0"/>
              <a:t>Structural Limits and Constraints (1 of 2)</a:t>
            </a:r>
            <a:endParaRPr lang="en-US" dirty="0"/>
          </a:p>
        </p:txBody>
      </p:sp>
      <p:sp>
        <p:nvSpPr>
          <p:cNvPr id="5" name="TextBox 4">
            <a:extLst>
              <a:ext uri="{FF2B5EF4-FFF2-40B4-BE49-F238E27FC236}">
                <a16:creationId xmlns:a16="http://schemas.microsoft.com/office/drawing/2014/main" id="{0E07F41B-DB47-48A3-9B23-C3BFAEE919E8}"/>
              </a:ext>
            </a:extLst>
          </p:cNvPr>
          <p:cNvSpPr txBox="1"/>
          <p:nvPr/>
        </p:nvSpPr>
        <p:spPr>
          <a:xfrm>
            <a:off x="4648200" y="5943600"/>
            <a:ext cx="3886200" cy="584775"/>
          </a:xfrm>
          <a:prstGeom prst="rect">
            <a:avLst/>
          </a:prstGeom>
          <a:noFill/>
        </p:spPr>
        <p:txBody>
          <a:bodyPr wrap="square" rtlCol="0">
            <a:spAutoFit/>
          </a:bodyPr>
          <a:lstStyle/>
          <a:p>
            <a:pPr algn="ctr"/>
            <a:r>
              <a:rPr lang="en-US" sz="1600" i="1" dirty="0" smtClean="0"/>
              <a:t>Cryogenic steady-state temperature distribution on PMBSS composite truss structure </a:t>
            </a:r>
            <a:endParaRPr lang="en-US" sz="1600" i="1" dirty="0"/>
          </a:p>
        </p:txBody>
      </p:sp>
      <p:grpSp>
        <p:nvGrpSpPr>
          <p:cNvPr id="7" name="Group 6"/>
          <p:cNvGrpSpPr/>
          <p:nvPr/>
        </p:nvGrpSpPr>
        <p:grpSpPr>
          <a:xfrm>
            <a:off x="4572000" y="2187113"/>
            <a:ext cx="4343401" cy="3696818"/>
            <a:chOff x="5768208" y="762000"/>
            <a:chExt cx="3299593" cy="2808397"/>
          </a:xfrm>
        </p:grpSpPr>
        <p:pic>
          <p:nvPicPr>
            <p:cNvPr id="4" name="Content Placeholder 5"/>
            <p:cNvPicPr>
              <a:picLocks noChangeAspect="1"/>
            </p:cNvPicPr>
            <p:nvPr/>
          </p:nvPicPr>
          <p:blipFill rotWithShape="1">
            <a:blip r:embed="rId3"/>
            <a:srcRect l="31383" t="7868" r="30240" b="3483"/>
            <a:stretch/>
          </p:blipFill>
          <p:spPr>
            <a:xfrm>
              <a:off x="5768208" y="914207"/>
              <a:ext cx="3017785" cy="2656190"/>
            </a:xfrm>
            <a:prstGeom prst="rect">
              <a:avLst/>
            </a:prstGeom>
          </p:spPr>
        </p:pic>
        <p:sp>
          <p:nvSpPr>
            <p:cNvPr id="6" name="Flowchart: Process 5"/>
            <p:cNvSpPr/>
            <p:nvPr/>
          </p:nvSpPr>
          <p:spPr bwMode="auto">
            <a:xfrm>
              <a:off x="8534400" y="762000"/>
              <a:ext cx="533401" cy="685800"/>
            </a:xfrm>
            <a:prstGeom prst="flowChartProcess">
              <a:avLst/>
            </a:prstGeom>
            <a:solidFill>
              <a:schemeClr val="bg1"/>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grpSp>
      <p:sp>
        <p:nvSpPr>
          <p:cNvPr id="12" name="TextBox 11"/>
          <p:cNvSpPr txBox="1"/>
          <p:nvPr/>
        </p:nvSpPr>
        <p:spPr>
          <a:xfrm>
            <a:off x="6096000" y="5410200"/>
            <a:ext cx="2497711" cy="276999"/>
          </a:xfrm>
          <a:prstGeom prst="rect">
            <a:avLst/>
          </a:prstGeom>
          <a:noFill/>
        </p:spPr>
        <p:txBody>
          <a:bodyPr wrap="square" rtlCol="0">
            <a:spAutoFit/>
          </a:bodyPr>
          <a:lstStyle/>
          <a:p>
            <a:pPr algn="r"/>
            <a:r>
              <a:rPr lang="en-US" sz="1200" i="1" dirty="0" smtClean="0"/>
              <a:t>Source: NASA GSFC</a:t>
            </a:r>
            <a:endParaRPr lang="en-US" sz="1200" i="1" dirty="0"/>
          </a:p>
        </p:txBody>
      </p:sp>
    </p:spTree>
    <p:extLst>
      <p:ext uri="{BB962C8B-B14F-4D97-AF65-F5344CB8AC3E}">
        <p14:creationId xmlns:p14="http://schemas.microsoft.com/office/powerpoint/2010/main" val="88903637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3"/>
          <a:srcRect l="9896"/>
          <a:stretch>
            <a:fillRect/>
          </a:stretch>
        </p:blipFill>
        <p:spPr bwMode="auto">
          <a:xfrm>
            <a:off x="381000" y="3124200"/>
            <a:ext cx="3469103" cy="2743199"/>
          </a:xfrm>
          <a:prstGeom prst="rect">
            <a:avLst/>
          </a:prstGeom>
          <a:noFill/>
          <a:ln w="9525">
            <a:noFill/>
            <a:miter lim="800000"/>
            <a:headEnd/>
            <a:tailEnd/>
          </a:ln>
          <a:effectLst/>
        </p:spPr>
      </p:pic>
      <p:sp>
        <p:nvSpPr>
          <p:cNvPr id="2" name="Title 1"/>
          <p:cNvSpPr>
            <a:spLocks noGrp="1"/>
          </p:cNvSpPr>
          <p:nvPr>
            <p:ph type="title"/>
          </p:nvPr>
        </p:nvSpPr>
        <p:spPr/>
        <p:txBody>
          <a:bodyPr/>
          <a:lstStyle/>
          <a:p>
            <a:r>
              <a:rPr lang="en-US" dirty="0" smtClean="0"/>
              <a:t>Structural Limits and Constraints (2 of 2)</a:t>
            </a:r>
            <a:endParaRPr lang="en-US" dirty="0"/>
          </a:p>
        </p:txBody>
      </p:sp>
      <p:sp>
        <p:nvSpPr>
          <p:cNvPr id="3" name="Content Placeholder 2"/>
          <p:cNvSpPr>
            <a:spLocks noGrp="1"/>
          </p:cNvSpPr>
          <p:nvPr>
            <p:ph idx="1"/>
          </p:nvPr>
        </p:nvSpPr>
        <p:spPr>
          <a:xfrm>
            <a:off x="466725" y="914400"/>
            <a:ext cx="8448675" cy="5268912"/>
          </a:xfrm>
        </p:spPr>
        <p:txBody>
          <a:bodyPr/>
          <a:lstStyle/>
          <a:p>
            <a:r>
              <a:rPr lang="en-US" dirty="0" smtClean="0"/>
              <a:t>For mirror assemblies, there are temperature-dependent </a:t>
            </a:r>
            <a:r>
              <a:rPr lang="el-GR" dirty="0">
                <a:latin typeface="Arial Narrow" panose="020B0606020202030204" pitchFamily="34" charset="0"/>
              </a:rPr>
              <a:t>Δ</a:t>
            </a:r>
            <a:r>
              <a:rPr lang="en-US" dirty="0">
                <a:latin typeface="Arial Narrow" panose="020B0606020202030204" pitchFamily="34" charset="0"/>
              </a:rPr>
              <a:t>T</a:t>
            </a:r>
            <a:r>
              <a:rPr lang="en-US" dirty="0"/>
              <a:t> </a:t>
            </a:r>
            <a:r>
              <a:rPr lang="en-US" dirty="0" smtClean="0"/>
              <a:t>requirements between components for structural integrity and to prevent optical distortion</a:t>
            </a:r>
          </a:p>
          <a:p>
            <a:pPr lvl="1"/>
            <a:r>
              <a:rPr lang="en-US" sz="1800" dirty="0" smtClean="0"/>
              <a:t>Violation of limitations on optical components can result in increased surface figure error, resulting in degraded observatory optical performance</a:t>
            </a:r>
          </a:p>
          <a:p>
            <a:pPr lvl="1"/>
            <a:r>
              <a:rPr lang="en-US" sz="1800" dirty="0" smtClean="0"/>
              <a:t>Violation of constraints can cause stress in mirror substrates</a:t>
            </a:r>
          </a:p>
          <a:p>
            <a:pPr lvl="2"/>
            <a:r>
              <a:rPr lang="en-US" sz="1800" dirty="0" smtClean="0">
                <a:sym typeface="Wingdings" panose="05000000000000000000" pitchFamily="2" charset="2"/>
              </a:rPr>
              <a:t>Results in permanent deformation of mirror surface performance</a:t>
            </a:r>
            <a:endParaRPr lang="en-US" sz="1800" dirty="0"/>
          </a:p>
        </p:txBody>
      </p:sp>
      <p:pic>
        <p:nvPicPr>
          <p:cNvPr id="8" name="Picture 7" descr="cid:image001.jpg@01D2DE45.F4622C70"/>
          <p:cNvPicPr>
            <a:picLocks noChangeAspect="1" noChangeArrowheads="1"/>
          </p:cNvPicPr>
          <p:nvPr/>
        </p:nvPicPr>
        <p:blipFill rotWithShape="1">
          <a:blip r:embed="rId4" r:link="rId5">
            <a:extLst>
              <a:ext uri="{28A0092B-C50C-407E-A947-70E740481C1C}">
                <a14:useLocalDpi xmlns:a14="http://schemas.microsoft.com/office/drawing/2010/main" val="0"/>
              </a:ext>
            </a:extLst>
          </a:blip>
          <a:srcRect l="9247" t="8484" r="2979" b="12094"/>
          <a:stretch/>
        </p:blipFill>
        <p:spPr bwMode="auto">
          <a:xfrm>
            <a:off x="4267200" y="2895600"/>
            <a:ext cx="4073236" cy="32004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E07F41B-DB47-48A3-9B23-C3BFAEE919E8}"/>
              </a:ext>
            </a:extLst>
          </p:cNvPr>
          <p:cNvSpPr txBox="1"/>
          <p:nvPr/>
        </p:nvSpPr>
        <p:spPr>
          <a:xfrm>
            <a:off x="4191000" y="6273225"/>
            <a:ext cx="4114800" cy="584775"/>
          </a:xfrm>
          <a:prstGeom prst="rect">
            <a:avLst/>
          </a:prstGeom>
          <a:noFill/>
        </p:spPr>
        <p:txBody>
          <a:bodyPr wrap="square" rtlCol="0">
            <a:spAutoFit/>
          </a:bodyPr>
          <a:lstStyle/>
          <a:p>
            <a:pPr algn="ctr"/>
            <a:r>
              <a:rPr lang="en-US" sz="1600" i="1" dirty="0" smtClean="0"/>
              <a:t>Sample temperature-dependent </a:t>
            </a:r>
            <a:r>
              <a:rPr lang="el-GR" sz="1600" i="1" dirty="0">
                <a:latin typeface="Arial Narrow" panose="020B0606020202030204" pitchFamily="34" charset="0"/>
              </a:rPr>
              <a:t>Δ</a:t>
            </a:r>
            <a:r>
              <a:rPr lang="en-US" sz="1600" i="1" dirty="0" smtClean="0"/>
              <a:t>T requirements for AOS mirror assemblies</a:t>
            </a:r>
            <a:endParaRPr lang="en-US" sz="1600" i="1" dirty="0"/>
          </a:p>
        </p:txBody>
      </p:sp>
      <p:sp>
        <p:nvSpPr>
          <p:cNvPr id="10" name="TextBox 9">
            <a:extLst>
              <a:ext uri="{FF2B5EF4-FFF2-40B4-BE49-F238E27FC236}">
                <a16:creationId xmlns:a16="http://schemas.microsoft.com/office/drawing/2014/main" id="{0E07F41B-DB47-48A3-9B23-C3BFAEE919E8}"/>
              </a:ext>
            </a:extLst>
          </p:cNvPr>
          <p:cNvSpPr txBox="1"/>
          <p:nvPr/>
        </p:nvSpPr>
        <p:spPr>
          <a:xfrm>
            <a:off x="4267200" y="6019800"/>
            <a:ext cx="4038600" cy="307777"/>
          </a:xfrm>
          <a:prstGeom prst="rect">
            <a:avLst/>
          </a:prstGeom>
          <a:noFill/>
        </p:spPr>
        <p:txBody>
          <a:bodyPr wrap="square" rtlCol="0">
            <a:spAutoFit/>
          </a:bodyPr>
          <a:lstStyle/>
          <a:p>
            <a:pPr algn="ctr"/>
            <a:r>
              <a:rPr lang="en-US" sz="1400" b="1" dirty="0" smtClean="0"/>
              <a:t>Temperature of Warmer Part</a:t>
            </a:r>
            <a:endParaRPr lang="en-US" sz="1400" b="1" dirty="0"/>
          </a:p>
        </p:txBody>
      </p:sp>
      <p:sp>
        <p:nvSpPr>
          <p:cNvPr id="11" name="TextBox 10">
            <a:extLst>
              <a:ext uri="{FF2B5EF4-FFF2-40B4-BE49-F238E27FC236}">
                <a16:creationId xmlns:a16="http://schemas.microsoft.com/office/drawing/2014/main" id="{0E07F41B-DB47-48A3-9B23-C3BFAEE919E8}"/>
              </a:ext>
            </a:extLst>
          </p:cNvPr>
          <p:cNvSpPr txBox="1"/>
          <p:nvPr/>
        </p:nvSpPr>
        <p:spPr>
          <a:xfrm rot="16200000">
            <a:off x="2668490" y="4265710"/>
            <a:ext cx="3047998" cy="307777"/>
          </a:xfrm>
          <a:prstGeom prst="rect">
            <a:avLst/>
          </a:prstGeom>
          <a:noFill/>
        </p:spPr>
        <p:txBody>
          <a:bodyPr wrap="square" rtlCol="0">
            <a:spAutoFit/>
          </a:bodyPr>
          <a:lstStyle/>
          <a:p>
            <a:pPr algn="ctr"/>
            <a:r>
              <a:rPr lang="en-US" sz="1400" b="1" dirty="0" smtClean="0"/>
              <a:t>Temperature Difference to Colder Part</a:t>
            </a:r>
            <a:endParaRPr lang="en-US" sz="1400" b="1" dirty="0"/>
          </a:p>
        </p:txBody>
      </p:sp>
      <p:sp>
        <p:nvSpPr>
          <p:cNvPr id="13" name="Rectangle 12"/>
          <p:cNvSpPr/>
          <p:nvPr/>
        </p:nvSpPr>
        <p:spPr>
          <a:xfrm rot="16200000">
            <a:off x="7695762" y="5182039"/>
            <a:ext cx="1497076" cy="276999"/>
          </a:xfrm>
          <a:prstGeom prst="rect">
            <a:avLst/>
          </a:prstGeom>
        </p:spPr>
        <p:txBody>
          <a:bodyPr wrap="none">
            <a:spAutoFit/>
          </a:bodyPr>
          <a:lstStyle/>
          <a:p>
            <a:r>
              <a:rPr lang="en-US" sz="1200" i="1" dirty="0" smtClean="0"/>
              <a:t>Source: Ball Aerospace</a:t>
            </a:r>
            <a:endParaRPr lang="en-US" sz="1200" dirty="0"/>
          </a:p>
        </p:txBody>
      </p:sp>
      <p:sp>
        <p:nvSpPr>
          <p:cNvPr id="14" name="Rectangle 13"/>
          <p:cNvSpPr/>
          <p:nvPr/>
        </p:nvSpPr>
        <p:spPr>
          <a:xfrm rot="16200000">
            <a:off x="3187542" y="5423058"/>
            <a:ext cx="1064715" cy="276999"/>
          </a:xfrm>
          <a:prstGeom prst="rect">
            <a:avLst/>
          </a:prstGeom>
        </p:spPr>
        <p:txBody>
          <a:bodyPr wrap="none">
            <a:spAutoFit/>
          </a:bodyPr>
          <a:lstStyle/>
          <a:p>
            <a:r>
              <a:rPr lang="en-US" sz="1200" i="1" dirty="0" smtClean="0"/>
              <a:t>Source: Ref. 10</a:t>
            </a:r>
            <a:endParaRPr lang="en-US" sz="1200" dirty="0"/>
          </a:p>
        </p:txBody>
      </p:sp>
      <p:sp>
        <p:nvSpPr>
          <p:cNvPr id="17" name="Rectangle 16"/>
          <p:cNvSpPr/>
          <p:nvPr/>
        </p:nvSpPr>
        <p:spPr bwMode="auto">
          <a:xfrm>
            <a:off x="1676400" y="4572000"/>
            <a:ext cx="990600" cy="304800"/>
          </a:xfrm>
          <a:prstGeom prst="rect">
            <a:avLst/>
          </a:prstGeom>
          <a:noFill/>
          <a:ln w="28575" cap="flat" cmpd="sng" algn="ctr">
            <a:solidFill>
              <a:srgbClr val="FF0000"/>
            </a:solid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19" name="Rectangle 18"/>
          <p:cNvSpPr/>
          <p:nvPr/>
        </p:nvSpPr>
        <p:spPr bwMode="auto">
          <a:xfrm>
            <a:off x="3048000" y="3886200"/>
            <a:ext cx="304800" cy="457200"/>
          </a:xfrm>
          <a:prstGeom prst="rect">
            <a:avLst/>
          </a:prstGeom>
          <a:noFill/>
          <a:ln w="28575" cap="flat" cmpd="sng" algn="ctr">
            <a:solidFill>
              <a:srgbClr val="FF0000"/>
            </a:solid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23" name="TextBox 22">
            <a:extLst>
              <a:ext uri="{FF2B5EF4-FFF2-40B4-BE49-F238E27FC236}">
                <a16:creationId xmlns:a16="http://schemas.microsoft.com/office/drawing/2014/main" id="{0E07F41B-DB47-48A3-9B23-C3BFAEE919E8}"/>
              </a:ext>
            </a:extLst>
          </p:cNvPr>
          <p:cNvSpPr txBox="1"/>
          <p:nvPr/>
        </p:nvSpPr>
        <p:spPr>
          <a:xfrm>
            <a:off x="381000" y="6273225"/>
            <a:ext cx="3505200" cy="584775"/>
          </a:xfrm>
          <a:prstGeom prst="rect">
            <a:avLst/>
          </a:prstGeom>
          <a:noFill/>
        </p:spPr>
        <p:txBody>
          <a:bodyPr wrap="square" rtlCol="0">
            <a:spAutoFit/>
          </a:bodyPr>
          <a:lstStyle/>
          <a:p>
            <a:pPr algn="ctr"/>
            <a:r>
              <a:rPr lang="en-US" sz="1600" i="1" dirty="0" smtClean="0"/>
              <a:t>Position of the TM and FSM in the JWST Optical Design</a:t>
            </a:r>
            <a:endParaRPr lang="en-US" sz="1600" i="1" dirty="0"/>
          </a:p>
        </p:txBody>
      </p:sp>
    </p:spTree>
    <p:extLst>
      <p:ext uri="{BB962C8B-B14F-4D97-AF65-F5344CB8AC3E}">
        <p14:creationId xmlns:p14="http://schemas.microsoft.com/office/powerpoint/2010/main" val="889036378"/>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Real-Time Model (RTM) for </a:t>
            </a:r>
            <a:br>
              <a:rPr lang="en-US" dirty="0" smtClean="0"/>
            </a:br>
            <a:r>
              <a:rPr lang="en-US" dirty="0" smtClean="0"/>
              <a:t>AOS Components</a:t>
            </a:r>
            <a:r>
              <a:rPr lang="en-US" baseline="30000" dirty="0" smtClean="0"/>
              <a:t>[11]</a:t>
            </a:r>
            <a:endParaRPr lang="en-US" dirty="0"/>
          </a:p>
        </p:txBody>
      </p:sp>
      <p:sp>
        <p:nvSpPr>
          <p:cNvPr id="3" name="Content Placeholder 2"/>
          <p:cNvSpPr>
            <a:spLocks noGrp="1"/>
          </p:cNvSpPr>
          <p:nvPr>
            <p:ph idx="1"/>
          </p:nvPr>
        </p:nvSpPr>
        <p:spPr>
          <a:xfrm>
            <a:off x="304800" y="914400"/>
            <a:ext cx="8686799" cy="2684462"/>
          </a:xfrm>
        </p:spPr>
        <p:txBody>
          <a:bodyPr/>
          <a:lstStyle/>
          <a:p>
            <a:r>
              <a:rPr lang="en-US" dirty="0" smtClean="0"/>
              <a:t>There were no sensors on the Tertiary Mirror (TM) and Fine Steering Mirror (FSM) had no sensors to track performance against their structural and contamination constraints</a:t>
            </a:r>
          </a:p>
          <a:p>
            <a:r>
              <a:rPr lang="en-US" dirty="0" smtClean="0"/>
              <a:t>A Real-time Thermal Model (RTM) was developed by Ball Aerospace to produce “virtual sensor” telemetry by calculating energy balances based on nearby sensor data, temperature-dependent conductors and thermal mass</a:t>
            </a:r>
            <a:endParaRPr lang="en-US" sz="1800" dirty="0" smtClean="0"/>
          </a:p>
          <a:p>
            <a:pPr lvl="1"/>
            <a:r>
              <a:rPr lang="en-US" sz="1800" dirty="0" smtClean="0"/>
              <a:t>Provides tracking of TM and FSM temperatures when no physical sensors are available, but “virtual sensors” have uncertainty to them</a:t>
            </a:r>
          </a:p>
        </p:txBody>
      </p:sp>
      <p:sp>
        <p:nvSpPr>
          <p:cNvPr id="10" name="TextBox 9">
            <a:extLst>
              <a:ext uri="{FF2B5EF4-FFF2-40B4-BE49-F238E27FC236}">
                <a16:creationId xmlns:a16="http://schemas.microsoft.com/office/drawing/2014/main" id="{0E07F41B-DB47-48A3-9B23-C3BFAEE919E8}"/>
              </a:ext>
            </a:extLst>
          </p:cNvPr>
          <p:cNvSpPr txBox="1"/>
          <p:nvPr/>
        </p:nvSpPr>
        <p:spPr>
          <a:xfrm>
            <a:off x="609600" y="6400800"/>
            <a:ext cx="7696200" cy="338554"/>
          </a:xfrm>
          <a:prstGeom prst="rect">
            <a:avLst/>
          </a:prstGeom>
          <a:noFill/>
        </p:spPr>
        <p:txBody>
          <a:bodyPr wrap="square" rtlCol="0">
            <a:spAutoFit/>
          </a:bodyPr>
          <a:lstStyle/>
          <a:p>
            <a:pPr algn="ctr"/>
            <a:r>
              <a:rPr lang="en-US" sz="1600" i="1" dirty="0"/>
              <a:t>AOS Warmup Tracking at OTIS Using Virtual Sensor Data</a:t>
            </a:r>
          </a:p>
        </p:txBody>
      </p:sp>
      <p:pic>
        <p:nvPicPr>
          <p:cNvPr id="5" name="Picture 4"/>
          <p:cNvPicPr>
            <a:picLocks noChangeAspect="1"/>
          </p:cNvPicPr>
          <p:nvPr/>
        </p:nvPicPr>
        <p:blipFill rotWithShape="1">
          <a:blip r:embed="rId3"/>
          <a:srcRect r="1025"/>
          <a:stretch/>
        </p:blipFill>
        <p:spPr>
          <a:xfrm>
            <a:off x="1371600" y="3429000"/>
            <a:ext cx="6222171" cy="3059628"/>
          </a:xfrm>
          <a:prstGeom prst="rect">
            <a:avLst/>
          </a:prstGeom>
        </p:spPr>
      </p:pic>
    </p:spTree>
    <p:extLst>
      <p:ext uri="{BB962C8B-B14F-4D97-AF65-F5344CB8AC3E}">
        <p14:creationId xmlns:p14="http://schemas.microsoft.com/office/powerpoint/2010/main" val="3587823254"/>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bwMode="auto">
          <a:xfrm>
            <a:off x="6477000" y="1905000"/>
            <a:ext cx="2057400" cy="3127373"/>
          </a:xfrm>
          <a:prstGeom prst="rect">
            <a:avLst/>
          </a:prstGeom>
          <a:pattFill prst="wdUpDiag">
            <a:fgClr>
              <a:schemeClr val="tx2"/>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smtClean="0">
              <a:solidFill>
                <a:srgbClr val="000000"/>
              </a:solidFill>
            </a:endParaRPr>
          </a:p>
        </p:txBody>
      </p:sp>
      <p:sp>
        <p:nvSpPr>
          <p:cNvPr id="34" name="Rectangle 33"/>
          <p:cNvSpPr/>
          <p:nvPr/>
        </p:nvSpPr>
        <p:spPr bwMode="auto">
          <a:xfrm>
            <a:off x="6477000" y="2286000"/>
            <a:ext cx="2057400" cy="2362200"/>
          </a:xfrm>
          <a:prstGeom prst="rect">
            <a:avLst/>
          </a:prstGeom>
          <a:solidFill>
            <a:srgbClr val="FF0000">
              <a:alpha val="35000"/>
            </a:srgb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smtClean="0">
              <a:solidFill>
                <a:srgbClr val="000000"/>
              </a:solidFill>
            </a:endParaRPr>
          </a:p>
        </p:txBody>
      </p:sp>
      <p:sp>
        <p:nvSpPr>
          <p:cNvPr id="2" name="Title 1"/>
          <p:cNvSpPr>
            <a:spLocks noGrp="1"/>
          </p:cNvSpPr>
          <p:nvPr>
            <p:ph type="title"/>
          </p:nvPr>
        </p:nvSpPr>
        <p:spPr/>
        <p:txBody>
          <a:bodyPr/>
          <a:lstStyle/>
          <a:p>
            <a:r>
              <a:rPr lang="en-US" dirty="0" smtClean="0"/>
              <a:t>Example: Constraints for the Fine Steering Mirror (FSM)</a:t>
            </a:r>
            <a:endParaRPr lang="en-US" dirty="0"/>
          </a:p>
        </p:txBody>
      </p:sp>
      <p:sp>
        <p:nvSpPr>
          <p:cNvPr id="3" name="Content Placeholder 2"/>
          <p:cNvSpPr>
            <a:spLocks noGrp="1"/>
          </p:cNvSpPr>
          <p:nvPr>
            <p:ph idx="1"/>
          </p:nvPr>
        </p:nvSpPr>
        <p:spPr>
          <a:xfrm>
            <a:off x="152400" y="1066800"/>
            <a:ext cx="6248400" cy="5345112"/>
          </a:xfrm>
        </p:spPr>
        <p:txBody>
          <a:bodyPr/>
          <a:lstStyle/>
          <a:p>
            <a:r>
              <a:rPr lang="en-US" dirty="0" smtClean="0"/>
              <a:t>FSM had both structural and contamination constraints</a:t>
            </a:r>
          </a:p>
          <a:p>
            <a:pPr lvl="1"/>
            <a:r>
              <a:rPr lang="en-US" sz="1800" dirty="0" smtClean="0"/>
              <a:t>The FSM structural components have temp-dependent </a:t>
            </a:r>
            <a:r>
              <a:rPr lang="el-GR" sz="1800" dirty="0" smtClean="0"/>
              <a:t>Δ</a:t>
            </a:r>
            <a:r>
              <a:rPr lang="en-US" sz="1800" dirty="0" smtClean="0"/>
              <a:t>Ts between mirror substrate, carrier, and baseplate</a:t>
            </a:r>
          </a:p>
          <a:p>
            <a:pPr lvl="1"/>
            <a:r>
              <a:rPr lang="en-US" sz="1800" dirty="0" smtClean="0"/>
              <a:t>FSM Substrate has no sensor: temp must be calculated by RTM</a:t>
            </a:r>
          </a:p>
          <a:p>
            <a:pPr lvl="2"/>
            <a:r>
              <a:rPr lang="en-US" sz="1800" dirty="0" smtClean="0"/>
              <a:t>Uncertainty for calculated FSM temperatures</a:t>
            </a:r>
          </a:p>
          <a:p>
            <a:pPr lvl="2"/>
            <a:r>
              <a:rPr lang="en-US" sz="1800" dirty="0" smtClean="0"/>
              <a:t>The FSM mirror also has a view to the ISIM POMs, possible cross-contamination</a:t>
            </a:r>
          </a:p>
          <a:p>
            <a:pPr lvl="2"/>
            <a:r>
              <a:rPr lang="en-US" sz="1800" dirty="0" smtClean="0"/>
              <a:t>The FSM must be held within a certain temp constraint of each ISIM during temperatures when composite structure emits water (140 K - 170 K) and molecular (220 K - 285 K) contamination.</a:t>
            </a:r>
          </a:p>
          <a:p>
            <a:pPr lvl="2"/>
            <a:r>
              <a:rPr lang="en-US" sz="1800" dirty="0" smtClean="0"/>
              <a:t>ISIM Optics themselves already have L&amp;Cs between each instrument </a:t>
            </a:r>
            <a:r>
              <a:rPr lang="en-US" sz="1800" dirty="0" smtClean="0">
                <a:sym typeface="Wingdings" panose="05000000000000000000" pitchFamily="2" charset="2"/>
              </a:rPr>
              <a:t> </a:t>
            </a:r>
            <a:r>
              <a:rPr lang="en-US" sz="1800" dirty="0" smtClean="0"/>
              <a:t>FSM </a:t>
            </a:r>
            <a:r>
              <a:rPr lang="en-US" sz="1800" dirty="0"/>
              <a:t>substrate temperature needs to be maintained almost at </a:t>
            </a:r>
            <a:r>
              <a:rPr lang="en-US" sz="1800" dirty="0" smtClean="0"/>
              <a:t>median of ISIM temps</a:t>
            </a:r>
          </a:p>
          <a:p>
            <a:pPr lvl="2"/>
            <a:r>
              <a:rPr lang="en-US" sz="1800" dirty="0" smtClean="0"/>
              <a:t>The FSM and ISIM POMs must be warmer than Helium shroud and DSERs</a:t>
            </a:r>
          </a:p>
          <a:p>
            <a:r>
              <a:rPr lang="en-US" dirty="0" smtClean="0"/>
              <a:t>Heater power tables were generated to provide guideline for required FSM heater power during each test phase</a:t>
            </a:r>
          </a:p>
        </p:txBody>
      </p:sp>
      <p:cxnSp>
        <p:nvCxnSpPr>
          <p:cNvPr id="14" name="Straight Connector 13"/>
          <p:cNvCxnSpPr/>
          <p:nvPr/>
        </p:nvCxnSpPr>
        <p:spPr bwMode="auto">
          <a:xfrm>
            <a:off x="6477000" y="5715000"/>
            <a:ext cx="2057400" cy="1"/>
          </a:xfrm>
          <a:prstGeom prst="line">
            <a:avLst/>
          </a:prstGeom>
          <a:ln w="57150">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7" name="Rectangle 16"/>
          <p:cNvSpPr/>
          <p:nvPr/>
        </p:nvSpPr>
        <p:spPr>
          <a:xfrm>
            <a:off x="6096000" y="1143000"/>
            <a:ext cx="2819400" cy="738664"/>
          </a:xfrm>
          <a:prstGeom prst="rect">
            <a:avLst/>
          </a:prstGeom>
        </p:spPr>
        <p:txBody>
          <a:bodyPr wrap="square">
            <a:spAutoFit/>
          </a:bodyPr>
          <a:lstStyle/>
          <a:p>
            <a:pPr algn="ctr"/>
            <a:r>
              <a:rPr lang="en-US" sz="1400" dirty="0" smtClean="0">
                <a:solidFill>
                  <a:schemeClr val="accent2"/>
                </a:solidFill>
              </a:rPr>
              <a:t>Warmest Instrument </a:t>
            </a:r>
            <a:r>
              <a:rPr lang="en-US" sz="1400" dirty="0">
                <a:solidFill>
                  <a:schemeClr val="accent2"/>
                </a:solidFill>
              </a:rPr>
              <a:t>O</a:t>
            </a:r>
            <a:r>
              <a:rPr lang="en-US" sz="1400" dirty="0" smtClean="0">
                <a:solidFill>
                  <a:schemeClr val="accent2"/>
                </a:solidFill>
              </a:rPr>
              <a:t>ptic Temperature (</a:t>
            </a:r>
            <a:r>
              <a:rPr lang="en-US" sz="1400" dirty="0" err="1" smtClean="0">
                <a:solidFill>
                  <a:schemeClr val="accent2"/>
                </a:solidFill>
              </a:rPr>
              <a:t>NIRSpec</a:t>
            </a:r>
            <a:r>
              <a:rPr lang="en-US" sz="1400" dirty="0" smtClean="0">
                <a:solidFill>
                  <a:schemeClr val="accent2"/>
                </a:solidFill>
              </a:rPr>
              <a:t> Focal Plane Assembly = </a:t>
            </a:r>
            <a:r>
              <a:rPr lang="en-US" sz="1400" dirty="0" err="1" smtClean="0">
                <a:solidFill>
                  <a:schemeClr val="accent2"/>
                </a:solidFill>
              </a:rPr>
              <a:t>NIRSpec</a:t>
            </a:r>
            <a:r>
              <a:rPr lang="en-US" sz="1400" dirty="0" smtClean="0">
                <a:solidFill>
                  <a:schemeClr val="accent2"/>
                </a:solidFill>
              </a:rPr>
              <a:t> Bench Temp + Offset)</a:t>
            </a:r>
            <a:endParaRPr lang="en-US" sz="1400" dirty="0">
              <a:solidFill>
                <a:schemeClr val="accent2"/>
              </a:solidFill>
            </a:endParaRPr>
          </a:p>
        </p:txBody>
      </p:sp>
      <p:cxnSp>
        <p:nvCxnSpPr>
          <p:cNvPr id="20" name="Straight Connector 19"/>
          <p:cNvCxnSpPr/>
          <p:nvPr/>
        </p:nvCxnSpPr>
        <p:spPr bwMode="auto">
          <a:xfrm>
            <a:off x="6477000" y="5029200"/>
            <a:ext cx="2057400" cy="1588"/>
          </a:xfrm>
          <a:prstGeom prst="line">
            <a:avLst/>
          </a:prstGeom>
          <a:ln w="38100">
            <a:solidFill>
              <a:schemeClr val="accent2"/>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bwMode="auto">
          <a:xfrm flipV="1">
            <a:off x="6477000" y="1905000"/>
            <a:ext cx="2057400" cy="2"/>
          </a:xfrm>
          <a:prstGeom prst="line">
            <a:avLst/>
          </a:prstGeom>
          <a:ln w="38100">
            <a:solidFill>
              <a:schemeClr val="accent2"/>
            </a:solidFill>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3" name="Rectangle 22"/>
          <p:cNvSpPr/>
          <p:nvPr/>
        </p:nvSpPr>
        <p:spPr>
          <a:xfrm>
            <a:off x="6477000" y="5715000"/>
            <a:ext cx="2057400" cy="523220"/>
          </a:xfrm>
          <a:prstGeom prst="rect">
            <a:avLst/>
          </a:prstGeom>
        </p:spPr>
        <p:txBody>
          <a:bodyPr wrap="square">
            <a:spAutoFit/>
          </a:bodyPr>
          <a:lstStyle/>
          <a:p>
            <a:pPr algn="ctr"/>
            <a:r>
              <a:rPr lang="en-US" sz="1400" dirty="0" smtClean="0"/>
              <a:t>Helium shroud and ISIM DSERS temperature</a:t>
            </a:r>
            <a:endParaRPr lang="en-US" sz="1400" dirty="0"/>
          </a:p>
        </p:txBody>
      </p:sp>
      <p:sp>
        <p:nvSpPr>
          <p:cNvPr id="24" name="Rectangle 23"/>
          <p:cNvSpPr/>
          <p:nvPr/>
        </p:nvSpPr>
        <p:spPr>
          <a:xfrm>
            <a:off x="6477000" y="5029200"/>
            <a:ext cx="2057400" cy="523220"/>
          </a:xfrm>
          <a:prstGeom prst="rect">
            <a:avLst/>
          </a:prstGeom>
        </p:spPr>
        <p:txBody>
          <a:bodyPr wrap="square">
            <a:spAutoFit/>
          </a:bodyPr>
          <a:lstStyle/>
          <a:p>
            <a:pPr algn="ctr"/>
            <a:r>
              <a:rPr lang="en-US" sz="1400" dirty="0" smtClean="0">
                <a:solidFill>
                  <a:schemeClr val="accent2"/>
                </a:solidFill>
              </a:rPr>
              <a:t>Coldest Instrument </a:t>
            </a:r>
            <a:r>
              <a:rPr lang="en-US" sz="1400" dirty="0" err="1" smtClean="0">
                <a:solidFill>
                  <a:schemeClr val="accent2"/>
                </a:solidFill>
              </a:rPr>
              <a:t>OpticTemperature</a:t>
            </a:r>
            <a:endParaRPr lang="en-US" sz="1400" dirty="0">
              <a:solidFill>
                <a:schemeClr val="accent2"/>
              </a:solidFill>
            </a:endParaRPr>
          </a:p>
        </p:txBody>
      </p:sp>
      <p:cxnSp>
        <p:nvCxnSpPr>
          <p:cNvPr id="27" name="Straight Arrow Connector 26"/>
          <p:cNvCxnSpPr/>
          <p:nvPr/>
        </p:nvCxnSpPr>
        <p:spPr bwMode="auto">
          <a:xfrm rot="5400000">
            <a:off x="7086599" y="3505201"/>
            <a:ext cx="3200402" cy="1588"/>
          </a:xfrm>
          <a:prstGeom prst="straightConnector1">
            <a:avLst/>
          </a:prstGeom>
          <a:blipFill dpi="0" rotWithShape="0">
            <a:blip r:embed="rId3"/>
            <a:srcRect/>
            <a:stretch>
              <a:fillRect/>
            </a:stretch>
          </a:blipFill>
          <a:ln w="22225" cap="flat" cmpd="sng" algn="ctr">
            <a:solidFill>
              <a:schemeClr val="accent2"/>
            </a:solidFill>
            <a:prstDash val="dash"/>
            <a:round/>
            <a:headEnd type="triangle" w="med" len="med"/>
            <a:tailEnd type="triangle"/>
          </a:ln>
          <a:effectLst/>
        </p:spPr>
      </p:cxnSp>
      <p:sp>
        <p:nvSpPr>
          <p:cNvPr id="29" name="Rectangle 28"/>
          <p:cNvSpPr/>
          <p:nvPr/>
        </p:nvSpPr>
        <p:spPr>
          <a:xfrm rot="16200000">
            <a:off x="7678351" y="3065849"/>
            <a:ext cx="2324675" cy="307777"/>
          </a:xfrm>
          <a:prstGeom prst="rect">
            <a:avLst/>
          </a:prstGeom>
        </p:spPr>
        <p:txBody>
          <a:bodyPr wrap="none">
            <a:spAutoFit/>
          </a:bodyPr>
          <a:lstStyle/>
          <a:p>
            <a:r>
              <a:rPr lang="en-US" sz="1400" dirty="0" smtClean="0">
                <a:solidFill>
                  <a:schemeClr val="accent2"/>
                </a:solidFill>
              </a:rPr>
              <a:t>ISIM Optic-to-Optic Requirement</a:t>
            </a:r>
            <a:endParaRPr lang="en-US" sz="1400" dirty="0"/>
          </a:p>
        </p:txBody>
      </p:sp>
      <p:cxnSp>
        <p:nvCxnSpPr>
          <p:cNvPr id="30" name="Straight Connector 29"/>
          <p:cNvCxnSpPr>
            <a:stCxn id="34" idx="1"/>
            <a:endCxn id="25" idx="3"/>
          </p:cNvCxnSpPr>
          <p:nvPr/>
        </p:nvCxnSpPr>
        <p:spPr bwMode="auto">
          <a:xfrm rot="10800000" flipH="1" flipV="1">
            <a:off x="6477000" y="3467099"/>
            <a:ext cx="2057400" cy="1587"/>
          </a:xfrm>
          <a:prstGeom prst="line">
            <a:avLst/>
          </a:prstGeom>
          <a:ln w="38100">
            <a:solidFill>
              <a:srgbClr val="FF0000"/>
            </a:solidFill>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bwMode="auto">
          <a:xfrm>
            <a:off x="6477000" y="2276559"/>
            <a:ext cx="2057400" cy="11960"/>
          </a:xfrm>
          <a:prstGeom prst="line">
            <a:avLst/>
          </a:prstGeom>
          <a:ln w="38100">
            <a:solidFill>
              <a:srgbClr val="FF0000"/>
            </a:solidFill>
            <a:prstDash val="sysDash"/>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bwMode="auto">
          <a:xfrm flipV="1">
            <a:off x="6477000" y="4648199"/>
            <a:ext cx="2057400" cy="3"/>
          </a:xfrm>
          <a:prstGeom prst="line">
            <a:avLst/>
          </a:prstGeom>
          <a:ln w="38100">
            <a:solidFill>
              <a:srgbClr val="FF0000"/>
            </a:solidFill>
            <a:prstDash val="sysDash"/>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39" name="Straight Arrow Connector 38"/>
          <p:cNvCxnSpPr/>
          <p:nvPr/>
        </p:nvCxnSpPr>
        <p:spPr bwMode="auto">
          <a:xfrm rot="5400000">
            <a:off x="6894515" y="3697286"/>
            <a:ext cx="2670173" cy="1"/>
          </a:xfrm>
          <a:prstGeom prst="straightConnector1">
            <a:avLst/>
          </a:prstGeom>
          <a:blipFill dpi="0" rotWithShape="0">
            <a:blip r:embed="rId3"/>
            <a:srcRect/>
            <a:stretch>
              <a:fillRect/>
            </a:stretch>
          </a:blipFill>
          <a:ln w="22225" cap="flat" cmpd="sng" algn="ctr">
            <a:solidFill>
              <a:schemeClr val="tx1"/>
            </a:solidFill>
            <a:prstDash val="dash"/>
            <a:round/>
            <a:headEnd type="triangle" w="med" len="med"/>
            <a:tailEnd type="triangle"/>
          </a:ln>
          <a:effectLst/>
        </p:spPr>
      </p:cxnSp>
      <p:cxnSp>
        <p:nvCxnSpPr>
          <p:cNvPr id="41" name="Straight Arrow Connector 40"/>
          <p:cNvCxnSpPr/>
          <p:nvPr/>
        </p:nvCxnSpPr>
        <p:spPr bwMode="auto">
          <a:xfrm rot="5400000">
            <a:off x="6783368" y="3275033"/>
            <a:ext cx="2740066" cy="1"/>
          </a:xfrm>
          <a:prstGeom prst="straightConnector1">
            <a:avLst/>
          </a:prstGeom>
          <a:blipFill dpi="0" rotWithShape="0">
            <a:blip r:embed="rId3"/>
            <a:srcRect/>
            <a:stretch>
              <a:fillRect/>
            </a:stretch>
          </a:blipFill>
          <a:ln w="22225" cap="flat" cmpd="sng" algn="ctr">
            <a:solidFill>
              <a:schemeClr val="tx1"/>
            </a:solidFill>
            <a:prstDash val="dash"/>
            <a:round/>
            <a:headEnd type="triangle" w="med" len="med"/>
            <a:tailEnd type="triangle"/>
          </a:ln>
          <a:effectLst/>
        </p:spPr>
      </p:cxnSp>
      <p:sp>
        <p:nvSpPr>
          <p:cNvPr id="49" name="Rectangle 48"/>
          <p:cNvSpPr/>
          <p:nvPr/>
        </p:nvSpPr>
        <p:spPr>
          <a:xfrm rot="16200000">
            <a:off x="7612280" y="4219612"/>
            <a:ext cx="1431802" cy="307777"/>
          </a:xfrm>
          <a:prstGeom prst="rect">
            <a:avLst/>
          </a:prstGeom>
        </p:spPr>
        <p:txBody>
          <a:bodyPr wrap="none">
            <a:spAutoFit/>
          </a:bodyPr>
          <a:lstStyle/>
          <a:p>
            <a:r>
              <a:rPr lang="en-US" sz="1400" b="1" dirty="0"/>
              <a:t>FSM-to-POM </a:t>
            </a:r>
            <a:r>
              <a:rPr lang="en-US" sz="1400" b="1" dirty="0" err="1" smtClean="0"/>
              <a:t>reqt</a:t>
            </a:r>
            <a:endParaRPr lang="en-US" sz="1400" b="1" dirty="0"/>
          </a:p>
        </p:txBody>
      </p:sp>
      <p:sp>
        <p:nvSpPr>
          <p:cNvPr id="50" name="Rectangle 49"/>
          <p:cNvSpPr/>
          <p:nvPr/>
        </p:nvSpPr>
        <p:spPr>
          <a:xfrm rot="16200000">
            <a:off x="7286589" y="2467012"/>
            <a:ext cx="1431802" cy="307777"/>
          </a:xfrm>
          <a:prstGeom prst="rect">
            <a:avLst/>
          </a:prstGeom>
        </p:spPr>
        <p:txBody>
          <a:bodyPr wrap="none">
            <a:spAutoFit/>
          </a:bodyPr>
          <a:lstStyle/>
          <a:p>
            <a:pPr algn="r"/>
            <a:r>
              <a:rPr lang="en-US" sz="1400" b="1" dirty="0" smtClean="0"/>
              <a:t>FSM-to-POM </a:t>
            </a:r>
            <a:r>
              <a:rPr lang="en-US" sz="1400" b="1" dirty="0" err="1" smtClean="0"/>
              <a:t>reqt</a:t>
            </a:r>
            <a:endParaRPr lang="en-US" sz="1400" b="1" dirty="0"/>
          </a:p>
        </p:txBody>
      </p:sp>
      <p:sp>
        <p:nvSpPr>
          <p:cNvPr id="51" name="Rectangle 50"/>
          <p:cNvSpPr/>
          <p:nvPr/>
        </p:nvSpPr>
        <p:spPr>
          <a:xfrm>
            <a:off x="6460581" y="2301791"/>
            <a:ext cx="1388019" cy="523220"/>
          </a:xfrm>
          <a:prstGeom prst="rect">
            <a:avLst/>
          </a:prstGeom>
          <a:solidFill>
            <a:schemeClr val="bg1">
              <a:alpha val="50000"/>
            </a:schemeClr>
          </a:solidFill>
        </p:spPr>
        <p:txBody>
          <a:bodyPr wrap="square">
            <a:spAutoFit/>
          </a:bodyPr>
          <a:lstStyle/>
          <a:p>
            <a:pPr algn="ctr"/>
            <a:r>
              <a:rPr lang="en-US" sz="1400" b="1" dirty="0" smtClean="0">
                <a:solidFill>
                  <a:srgbClr val="FF0000"/>
                </a:solidFill>
              </a:rPr>
              <a:t>FSM </a:t>
            </a:r>
            <a:r>
              <a:rPr lang="en-US" sz="1400" b="1" dirty="0" err="1" smtClean="0">
                <a:solidFill>
                  <a:srgbClr val="FF0000"/>
                </a:solidFill>
              </a:rPr>
              <a:t>Avg</a:t>
            </a:r>
            <a:r>
              <a:rPr lang="en-US" sz="1400" b="1" dirty="0">
                <a:solidFill>
                  <a:srgbClr val="FF0000"/>
                </a:solidFill>
              </a:rPr>
              <a:t> </a:t>
            </a:r>
            <a:r>
              <a:rPr lang="en-US" sz="1400" b="1" dirty="0" smtClean="0">
                <a:solidFill>
                  <a:srgbClr val="FF0000"/>
                </a:solidFill>
              </a:rPr>
              <a:t>+ Uncertainty</a:t>
            </a:r>
            <a:endParaRPr lang="en-US" sz="1400" b="1" dirty="0">
              <a:solidFill>
                <a:srgbClr val="FF0000"/>
              </a:solidFill>
            </a:endParaRPr>
          </a:p>
        </p:txBody>
      </p:sp>
      <p:sp>
        <p:nvSpPr>
          <p:cNvPr id="52" name="Rectangle 51"/>
          <p:cNvSpPr/>
          <p:nvPr/>
        </p:nvSpPr>
        <p:spPr>
          <a:xfrm>
            <a:off x="6460581" y="3124200"/>
            <a:ext cx="1388019" cy="307777"/>
          </a:xfrm>
          <a:prstGeom prst="rect">
            <a:avLst/>
          </a:prstGeom>
          <a:solidFill>
            <a:schemeClr val="bg1">
              <a:alpha val="50000"/>
            </a:schemeClr>
          </a:solidFill>
        </p:spPr>
        <p:txBody>
          <a:bodyPr wrap="square">
            <a:spAutoFit/>
          </a:bodyPr>
          <a:lstStyle/>
          <a:p>
            <a:pPr algn="ctr"/>
            <a:r>
              <a:rPr lang="en-US" sz="1400" b="1" dirty="0" smtClean="0">
                <a:solidFill>
                  <a:srgbClr val="FF0000"/>
                </a:solidFill>
              </a:rPr>
              <a:t>FSM Average</a:t>
            </a:r>
            <a:endParaRPr lang="en-US" sz="1400" b="1" dirty="0">
              <a:solidFill>
                <a:srgbClr val="FF0000"/>
              </a:solidFill>
            </a:endParaRPr>
          </a:p>
        </p:txBody>
      </p:sp>
      <p:sp>
        <p:nvSpPr>
          <p:cNvPr id="53" name="Rectangle 52"/>
          <p:cNvSpPr/>
          <p:nvPr/>
        </p:nvSpPr>
        <p:spPr>
          <a:xfrm>
            <a:off x="6477000" y="4114800"/>
            <a:ext cx="1371600" cy="523220"/>
          </a:xfrm>
          <a:prstGeom prst="rect">
            <a:avLst/>
          </a:prstGeom>
          <a:solidFill>
            <a:schemeClr val="bg1">
              <a:alpha val="50000"/>
            </a:schemeClr>
          </a:solidFill>
        </p:spPr>
        <p:txBody>
          <a:bodyPr wrap="square">
            <a:spAutoFit/>
          </a:bodyPr>
          <a:lstStyle/>
          <a:p>
            <a:pPr algn="ctr"/>
            <a:r>
              <a:rPr lang="en-US" sz="1400" b="1" dirty="0" smtClean="0">
                <a:solidFill>
                  <a:srgbClr val="FF0000"/>
                </a:solidFill>
              </a:rPr>
              <a:t>FSM </a:t>
            </a:r>
            <a:r>
              <a:rPr lang="en-US" sz="1400" b="1" dirty="0" err="1" smtClean="0">
                <a:solidFill>
                  <a:srgbClr val="FF0000"/>
                </a:solidFill>
              </a:rPr>
              <a:t>Avg</a:t>
            </a:r>
            <a:r>
              <a:rPr lang="en-US" sz="1400" b="1" dirty="0" smtClean="0">
                <a:solidFill>
                  <a:srgbClr val="FF0000"/>
                </a:solidFill>
              </a:rPr>
              <a:t> - Uncertainty</a:t>
            </a:r>
            <a:endParaRPr lang="en-US" sz="1400" b="1" dirty="0">
              <a:solidFill>
                <a:srgbClr val="FF0000"/>
              </a:solidFill>
            </a:endParaRPr>
          </a:p>
        </p:txBody>
      </p:sp>
      <p:cxnSp>
        <p:nvCxnSpPr>
          <p:cNvPr id="54" name="Straight Arrow Connector 53"/>
          <p:cNvCxnSpPr/>
          <p:nvPr/>
        </p:nvCxnSpPr>
        <p:spPr bwMode="auto">
          <a:xfrm rot="16200000" flipH="1">
            <a:off x="8382000" y="5410200"/>
            <a:ext cx="609600" cy="1"/>
          </a:xfrm>
          <a:prstGeom prst="straightConnector1">
            <a:avLst/>
          </a:prstGeom>
          <a:blipFill dpi="0" rotWithShape="0">
            <a:blip r:embed="rId3"/>
            <a:srcRect/>
            <a:stretch>
              <a:fillRect/>
            </a:stretch>
          </a:blipFill>
          <a:ln w="22225" cap="flat" cmpd="sng" algn="ctr">
            <a:solidFill>
              <a:schemeClr val="tx1"/>
            </a:solidFill>
            <a:prstDash val="dash"/>
            <a:round/>
            <a:headEnd type="triangle" w="med" len="med"/>
            <a:tailEnd type="triangle"/>
          </a:ln>
          <a:effectLst/>
        </p:spPr>
      </p:cxnSp>
      <p:sp>
        <p:nvSpPr>
          <p:cNvPr id="57" name="Rectangle 56"/>
          <p:cNvSpPr/>
          <p:nvPr/>
        </p:nvSpPr>
        <p:spPr>
          <a:xfrm rot="16200000">
            <a:off x="8245494" y="5241906"/>
            <a:ext cx="1190390" cy="307777"/>
          </a:xfrm>
          <a:prstGeom prst="rect">
            <a:avLst/>
          </a:prstGeom>
        </p:spPr>
        <p:txBody>
          <a:bodyPr wrap="none">
            <a:spAutoFit/>
          </a:bodyPr>
          <a:lstStyle/>
          <a:p>
            <a:r>
              <a:rPr lang="en-US" sz="1400" dirty="0" smtClean="0"/>
              <a:t>Offset to DSER</a:t>
            </a:r>
            <a:endParaRPr lang="en-US" sz="1400" dirty="0"/>
          </a:p>
        </p:txBody>
      </p:sp>
    </p:spTree>
    <p:extLst>
      <p:ext uri="{BB962C8B-B14F-4D97-AF65-F5344CB8AC3E}">
        <p14:creationId xmlns:p14="http://schemas.microsoft.com/office/powerpoint/2010/main" val="10705994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54"/>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4" grpId="0" animBg="1"/>
      <p:bldP spid="17" grpId="0"/>
      <p:bldP spid="23" grpId="0"/>
      <p:bldP spid="24" grpId="0"/>
      <p:bldP spid="29" grpId="0"/>
      <p:bldP spid="49" grpId="0"/>
      <p:bldP spid="50" grpId="0"/>
      <p:bldP spid="51" grpId="0" animBg="1"/>
      <p:bldP spid="52" grpId="0" animBg="1"/>
      <p:bldP spid="53" grpId="0" animBg="1"/>
      <p:bldP spid="5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5213" y="217553"/>
            <a:ext cx="5492750" cy="779463"/>
          </a:xfrm>
        </p:spPr>
        <p:txBody>
          <a:bodyPr/>
          <a:lstStyle/>
          <a:p>
            <a:r>
              <a:rPr lang="en-US" dirty="0" smtClean="0">
                <a:solidFill>
                  <a:srgbClr val="0B3D91"/>
                </a:solidFill>
              </a:rPr>
              <a:t>Thermal Margin Philosophy for Sparse Sensors</a:t>
            </a:r>
            <a:endParaRPr lang="en-US" sz="2000" dirty="0"/>
          </a:p>
        </p:txBody>
      </p:sp>
      <p:sp>
        <p:nvSpPr>
          <p:cNvPr id="4" name="Rectangle 3"/>
          <p:cNvSpPr/>
          <p:nvPr/>
        </p:nvSpPr>
        <p:spPr bwMode="auto">
          <a:xfrm>
            <a:off x="1851891" y="2087418"/>
            <a:ext cx="2595381" cy="858982"/>
          </a:xfrm>
          <a:prstGeom prst="rect">
            <a:avLst/>
          </a:prstGeom>
          <a:pattFill prst="wdUpDiag">
            <a:fgClr>
              <a:srgbClr val="FF0000"/>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5" name="Rectangle 4"/>
          <p:cNvSpPr/>
          <p:nvPr/>
        </p:nvSpPr>
        <p:spPr bwMode="auto">
          <a:xfrm>
            <a:off x="1838035" y="3029528"/>
            <a:ext cx="2621803" cy="951346"/>
          </a:xfrm>
          <a:prstGeom prst="rect">
            <a:avLst/>
          </a:prstGeom>
          <a:pattFill prst="wdUpDiag">
            <a:fgClr>
              <a:srgbClr val="FFFF00"/>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6" name="Rectangle 5"/>
          <p:cNvSpPr/>
          <p:nvPr/>
        </p:nvSpPr>
        <p:spPr bwMode="auto">
          <a:xfrm>
            <a:off x="1838036" y="4073227"/>
            <a:ext cx="2621802" cy="1838037"/>
          </a:xfrm>
          <a:prstGeom prst="rect">
            <a:avLst/>
          </a:prstGeom>
          <a:solidFill>
            <a:srgbClr val="66FF33"/>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cxnSp>
        <p:nvCxnSpPr>
          <p:cNvPr id="7" name="Straight Connector 6"/>
          <p:cNvCxnSpPr/>
          <p:nvPr/>
        </p:nvCxnSpPr>
        <p:spPr bwMode="auto">
          <a:xfrm flipV="1">
            <a:off x="1856509" y="3431510"/>
            <a:ext cx="2590763" cy="13649"/>
          </a:xfrm>
          <a:prstGeom prst="line">
            <a:avLst/>
          </a:prstGeom>
          <a:blipFill dpi="0" rotWithShape="0">
            <a:blip r:embed="rId3"/>
            <a:srcRect/>
            <a:stretch>
              <a:fillRect/>
            </a:stretch>
          </a:blipFill>
          <a:ln w="38100" cap="flat" cmpd="sng" algn="ctr">
            <a:solidFill>
              <a:schemeClr val="bg1">
                <a:lumMod val="75000"/>
              </a:schemeClr>
            </a:solidFill>
            <a:prstDash val="dash"/>
            <a:round/>
            <a:headEnd type="none" w="med" len="med"/>
            <a:tailEnd type="none" w="med" len="med"/>
          </a:ln>
          <a:effectLst/>
        </p:spPr>
      </p:cxnSp>
      <p:sp>
        <p:nvSpPr>
          <p:cNvPr id="8" name="TextBox 7"/>
          <p:cNvSpPr txBox="1"/>
          <p:nvPr/>
        </p:nvSpPr>
        <p:spPr>
          <a:xfrm>
            <a:off x="4485658" y="2505842"/>
            <a:ext cx="4582142" cy="276999"/>
          </a:xfrm>
          <a:prstGeom prst="rect">
            <a:avLst/>
          </a:prstGeom>
          <a:noFill/>
        </p:spPr>
        <p:txBody>
          <a:bodyPr wrap="square" rtlCol="0">
            <a:spAutoFit/>
          </a:bodyPr>
          <a:lstStyle/>
          <a:p>
            <a:pPr eaLnBrk="0" fontAlgn="base" hangingPunct="0">
              <a:spcBef>
                <a:spcPct val="0"/>
              </a:spcBef>
              <a:spcAft>
                <a:spcPct val="0"/>
              </a:spcAft>
            </a:pPr>
            <a:r>
              <a:rPr lang="en-US" sz="1200" b="1" dirty="0" smtClean="0">
                <a:solidFill>
                  <a:srgbClr val="000000"/>
                </a:solidFill>
              </a:rPr>
              <a:t>&lt; Thermal prediction + margin, approved by structural analysis</a:t>
            </a:r>
          </a:p>
        </p:txBody>
      </p:sp>
      <p:sp>
        <p:nvSpPr>
          <p:cNvPr id="9" name="TextBox 8"/>
          <p:cNvSpPr txBox="1"/>
          <p:nvPr/>
        </p:nvSpPr>
        <p:spPr>
          <a:xfrm>
            <a:off x="4459838" y="3283513"/>
            <a:ext cx="3615092" cy="276999"/>
          </a:xfrm>
          <a:prstGeom prst="rect">
            <a:avLst/>
          </a:prstGeom>
          <a:noFill/>
        </p:spPr>
        <p:txBody>
          <a:bodyPr wrap="none" rtlCol="0">
            <a:spAutoFit/>
          </a:bodyPr>
          <a:lstStyle>
            <a:defPPr>
              <a:defRPr lang="en-US"/>
            </a:defPPr>
            <a:lvl1pPr algn="l">
              <a:defRPr sz="1200">
                <a:solidFill>
                  <a:schemeClr val="bg1">
                    <a:lumMod val="75000"/>
                  </a:schemeClr>
                </a:solidFill>
              </a:defRPr>
            </a:lvl1pPr>
          </a:lstStyle>
          <a:p>
            <a:pPr eaLnBrk="0" fontAlgn="base" hangingPunct="0">
              <a:spcBef>
                <a:spcPct val="0"/>
              </a:spcBef>
              <a:spcAft>
                <a:spcPct val="0"/>
              </a:spcAft>
            </a:pPr>
            <a:r>
              <a:rPr lang="en-US" b="1" dirty="0">
                <a:solidFill>
                  <a:srgbClr val="FF0000"/>
                </a:solidFill>
              </a:rPr>
              <a:t>&lt; Raw thermal prediction using </a:t>
            </a:r>
            <a:r>
              <a:rPr lang="en-US" b="1" i="1" dirty="0">
                <a:solidFill>
                  <a:srgbClr val="FF0000"/>
                </a:solidFill>
              </a:rPr>
              <a:t>all</a:t>
            </a:r>
            <a:r>
              <a:rPr lang="en-US" b="1" dirty="0">
                <a:solidFill>
                  <a:srgbClr val="FF0000"/>
                </a:solidFill>
              </a:rPr>
              <a:t> </a:t>
            </a:r>
            <a:r>
              <a:rPr lang="en-US" b="1" dirty="0" smtClean="0">
                <a:solidFill>
                  <a:srgbClr val="FF0000"/>
                </a:solidFill>
              </a:rPr>
              <a:t>the math </a:t>
            </a:r>
            <a:r>
              <a:rPr lang="en-US" b="1" dirty="0">
                <a:solidFill>
                  <a:srgbClr val="FF0000"/>
                </a:solidFill>
              </a:rPr>
              <a:t>model </a:t>
            </a:r>
            <a:r>
              <a:rPr lang="en-US" b="1" dirty="0" smtClean="0">
                <a:solidFill>
                  <a:srgbClr val="FF0000"/>
                </a:solidFill>
              </a:rPr>
              <a:t>nodes</a:t>
            </a:r>
          </a:p>
        </p:txBody>
      </p:sp>
      <p:cxnSp>
        <p:nvCxnSpPr>
          <p:cNvPr id="10" name="Straight Connector 9"/>
          <p:cNvCxnSpPr>
            <a:endCxn id="26" idx="1"/>
          </p:cNvCxnSpPr>
          <p:nvPr/>
        </p:nvCxnSpPr>
        <p:spPr bwMode="auto">
          <a:xfrm flipV="1">
            <a:off x="1838049" y="2969440"/>
            <a:ext cx="2609223" cy="4641"/>
          </a:xfrm>
          <a:prstGeom prst="line">
            <a:avLst/>
          </a:prstGeom>
          <a:blipFill dpi="0" rotWithShape="0">
            <a:blip r:embed="rId3"/>
            <a:srcRect/>
            <a:stretch>
              <a:fillRect/>
            </a:stretch>
          </a:blipFill>
          <a:ln w="38100" cap="flat" cmpd="sng" algn="ctr">
            <a:solidFill>
              <a:srgbClr val="FF0000"/>
            </a:solidFill>
            <a:prstDash val="solid"/>
            <a:round/>
            <a:headEnd type="none" w="med" len="med"/>
            <a:tailEnd type="none" w="med" len="med"/>
          </a:ln>
          <a:effectLst/>
        </p:spPr>
      </p:cxnSp>
      <p:cxnSp>
        <p:nvCxnSpPr>
          <p:cNvPr id="11" name="Straight Connector 10"/>
          <p:cNvCxnSpPr/>
          <p:nvPr/>
        </p:nvCxnSpPr>
        <p:spPr bwMode="auto">
          <a:xfrm>
            <a:off x="1805727" y="4040856"/>
            <a:ext cx="2654111" cy="0"/>
          </a:xfrm>
          <a:prstGeom prst="line">
            <a:avLst/>
          </a:prstGeom>
          <a:blipFill dpi="0" rotWithShape="0">
            <a:blip r:embed="rId3"/>
            <a:srcRect/>
            <a:stretch>
              <a:fillRect/>
            </a:stretch>
          </a:blipFill>
          <a:ln w="38100" cap="flat" cmpd="sng" algn="ctr">
            <a:solidFill>
              <a:srgbClr val="FFFF00"/>
            </a:solidFill>
            <a:prstDash val="solid"/>
            <a:round/>
            <a:headEnd type="none" w="med" len="med"/>
            <a:tailEnd type="none" w="med" len="med"/>
          </a:ln>
          <a:effectLst/>
        </p:spPr>
      </p:cxnSp>
      <p:cxnSp>
        <p:nvCxnSpPr>
          <p:cNvPr id="12" name="Straight Connector 11"/>
          <p:cNvCxnSpPr/>
          <p:nvPr/>
        </p:nvCxnSpPr>
        <p:spPr bwMode="auto">
          <a:xfrm>
            <a:off x="1801109" y="5938927"/>
            <a:ext cx="2658729" cy="0"/>
          </a:xfrm>
          <a:prstGeom prst="line">
            <a:avLst/>
          </a:prstGeom>
          <a:blipFill dpi="0" rotWithShape="0">
            <a:blip r:embed="rId3"/>
            <a:srcRect/>
            <a:stretch>
              <a:fillRect/>
            </a:stretch>
          </a:blipFill>
          <a:ln w="38100" cap="flat" cmpd="sng" algn="ctr">
            <a:solidFill>
              <a:srgbClr val="66FF33"/>
            </a:solidFill>
            <a:prstDash val="solid"/>
            <a:round/>
            <a:headEnd type="none" w="med" len="med"/>
            <a:tailEnd type="none" w="med" len="med"/>
          </a:ln>
          <a:effectLst/>
        </p:spPr>
      </p:cxnSp>
      <p:cxnSp>
        <p:nvCxnSpPr>
          <p:cNvPr id="13" name="Straight Arrow Connector 12"/>
          <p:cNvCxnSpPr/>
          <p:nvPr/>
        </p:nvCxnSpPr>
        <p:spPr bwMode="auto">
          <a:xfrm flipV="1">
            <a:off x="2253673" y="4073226"/>
            <a:ext cx="0" cy="1893454"/>
          </a:xfrm>
          <a:prstGeom prst="straightConnector1">
            <a:avLst/>
          </a:prstGeom>
          <a:blipFill dpi="0" rotWithShape="0">
            <a:blip r:embed="rId3"/>
            <a:srcRect/>
            <a:stretch>
              <a:fillRect/>
            </a:stretch>
          </a:blipFill>
          <a:ln w="19050" cap="flat" cmpd="sng" algn="ctr">
            <a:solidFill>
              <a:schemeClr val="tx1"/>
            </a:solidFill>
            <a:prstDash val="solid"/>
            <a:round/>
            <a:headEnd type="triangle" w="med" len="med"/>
            <a:tailEnd type="triangle" w="med" len="med"/>
          </a:ln>
          <a:effectLst/>
        </p:spPr>
      </p:cxnSp>
      <p:cxnSp>
        <p:nvCxnSpPr>
          <p:cNvPr id="14" name="Straight Arrow Connector 13"/>
          <p:cNvCxnSpPr/>
          <p:nvPr/>
        </p:nvCxnSpPr>
        <p:spPr bwMode="auto">
          <a:xfrm flipV="1">
            <a:off x="2733964" y="3001818"/>
            <a:ext cx="0" cy="979055"/>
          </a:xfrm>
          <a:prstGeom prst="straightConnector1">
            <a:avLst/>
          </a:prstGeom>
          <a:blipFill dpi="0" rotWithShape="0">
            <a:blip r:embed="rId3"/>
            <a:srcRect/>
            <a:stretch>
              <a:fillRect/>
            </a:stretch>
          </a:blipFill>
          <a:ln w="19050" cap="flat" cmpd="sng" algn="ctr">
            <a:solidFill>
              <a:schemeClr val="tx1"/>
            </a:solidFill>
            <a:prstDash val="solid"/>
            <a:round/>
            <a:headEnd type="triangle" w="med" len="med"/>
            <a:tailEnd type="triangle" w="med" len="med"/>
          </a:ln>
          <a:effectLst/>
        </p:spPr>
      </p:cxnSp>
      <p:cxnSp>
        <p:nvCxnSpPr>
          <p:cNvPr id="15" name="Straight Arrow Connector 14"/>
          <p:cNvCxnSpPr/>
          <p:nvPr/>
        </p:nvCxnSpPr>
        <p:spPr bwMode="auto">
          <a:xfrm flipV="1">
            <a:off x="3454375" y="2678546"/>
            <a:ext cx="0" cy="757382"/>
          </a:xfrm>
          <a:prstGeom prst="straightConnector1">
            <a:avLst/>
          </a:prstGeom>
          <a:blipFill dpi="0" rotWithShape="0">
            <a:blip r:embed="rId3"/>
            <a:srcRect/>
            <a:stretch>
              <a:fillRect/>
            </a:stretch>
          </a:blipFill>
          <a:ln w="38100" cap="flat" cmpd="sng" algn="ctr">
            <a:solidFill>
              <a:schemeClr val="bg1">
                <a:lumMod val="75000"/>
              </a:schemeClr>
            </a:solidFill>
            <a:prstDash val="solid"/>
            <a:round/>
            <a:headEnd type="none" w="med" len="med"/>
            <a:tailEnd type="triangle" w="med" len="med"/>
          </a:ln>
          <a:effectLst/>
        </p:spPr>
      </p:cxnSp>
      <p:sp>
        <p:nvSpPr>
          <p:cNvPr id="16" name="TextBox 15"/>
          <p:cNvSpPr txBox="1"/>
          <p:nvPr/>
        </p:nvSpPr>
        <p:spPr>
          <a:xfrm>
            <a:off x="327090" y="4849081"/>
            <a:ext cx="1119217" cy="276999"/>
          </a:xfrm>
          <a:prstGeom prst="rect">
            <a:avLst/>
          </a:prstGeom>
          <a:noFill/>
        </p:spPr>
        <p:txBody>
          <a:bodyPr wrap="none" rtlCol="0">
            <a:spAutoFit/>
          </a:bodyPr>
          <a:lstStyle/>
          <a:p>
            <a:pPr algn="ctr" eaLnBrk="0" fontAlgn="base" hangingPunct="0">
              <a:spcBef>
                <a:spcPct val="0"/>
              </a:spcBef>
              <a:spcAft>
                <a:spcPct val="0"/>
              </a:spcAft>
            </a:pPr>
            <a:r>
              <a:rPr lang="en-US" sz="1200" b="1" dirty="0" smtClean="0">
                <a:solidFill>
                  <a:srgbClr val="000000"/>
                </a:solidFill>
              </a:rPr>
              <a:t>Operate - green</a:t>
            </a:r>
            <a:endParaRPr lang="en-US" sz="1200" b="1" dirty="0">
              <a:solidFill>
                <a:srgbClr val="000000"/>
              </a:solidFill>
            </a:endParaRPr>
          </a:p>
        </p:txBody>
      </p:sp>
      <p:sp>
        <p:nvSpPr>
          <p:cNvPr id="17" name="TextBox 16"/>
          <p:cNvSpPr txBox="1"/>
          <p:nvPr/>
        </p:nvSpPr>
        <p:spPr>
          <a:xfrm>
            <a:off x="535710" y="2244437"/>
            <a:ext cx="1025236" cy="276999"/>
          </a:xfrm>
          <a:prstGeom prst="rect">
            <a:avLst/>
          </a:prstGeom>
          <a:noFill/>
        </p:spPr>
        <p:txBody>
          <a:bodyPr wrap="square" rtlCol="0">
            <a:spAutoFit/>
          </a:bodyPr>
          <a:lstStyle/>
          <a:p>
            <a:pPr eaLnBrk="0" fontAlgn="base" hangingPunct="0">
              <a:spcBef>
                <a:spcPct val="0"/>
              </a:spcBef>
              <a:spcAft>
                <a:spcPct val="0"/>
              </a:spcAft>
            </a:pPr>
            <a:r>
              <a:rPr lang="en-US" sz="1200" b="1" dirty="0" smtClean="0">
                <a:solidFill>
                  <a:srgbClr val="000000"/>
                </a:solidFill>
              </a:rPr>
              <a:t>Red – no ops</a:t>
            </a:r>
            <a:endParaRPr lang="en-US" sz="1200" b="1" dirty="0">
              <a:solidFill>
                <a:srgbClr val="000000"/>
              </a:solidFill>
            </a:endParaRPr>
          </a:p>
        </p:txBody>
      </p:sp>
      <p:cxnSp>
        <p:nvCxnSpPr>
          <p:cNvPr id="18" name="Straight Connector 17"/>
          <p:cNvCxnSpPr/>
          <p:nvPr/>
        </p:nvCxnSpPr>
        <p:spPr bwMode="auto">
          <a:xfrm>
            <a:off x="1818440" y="2628756"/>
            <a:ext cx="2628832" cy="12205"/>
          </a:xfrm>
          <a:prstGeom prst="line">
            <a:avLst/>
          </a:prstGeom>
          <a:blipFill dpi="0" rotWithShape="0">
            <a:blip r:embed="rId3"/>
            <a:srcRect/>
            <a:stretch>
              <a:fillRect/>
            </a:stretch>
          </a:blipFill>
          <a:ln w="38100" cap="flat" cmpd="sng" algn="ctr">
            <a:solidFill>
              <a:schemeClr val="bg1">
                <a:lumMod val="75000"/>
              </a:schemeClr>
            </a:solidFill>
            <a:prstDash val="solid"/>
            <a:round/>
            <a:headEnd type="none" w="med" len="med"/>
            <a:tailEnd type="none" w="med" len="med"/>
          </a:ln>
          <a:effectLst/>
        </p:spPr>
      </p:cxnSp>
      <p:cxnSp>
        <p:nvCxnSpPr>
          <p:cNvPr id="19" name="Straight Arrow Connector 18"/>
          <p:cNvCxnSpPr/>
          <p:nvPr/>
        </p:nvCxnSpPr>
        <p:spPr bwMode="auto">
          <a:xfrm>
            <a:off x="3205018" y="2660073"/>
            <a:ext cx="0" cy="314036"/>
          </a:xfrm>
          <a:prstGeom prst="straightConnector1">
            <a:avLst/>
          </a:prstGeom>
          <a:blipFill dpi="0" rotWithShape="0">
            <a:blip r:embed="rId3"/>
            <a:srcRect/>
            <a:stretch>
              <a:fillRect/>
            </a:stretch>
          </a:blipFill>
          <a:ln w="28575" cap="flat" cmpd="sng" algn="ctr">
            <a:solidFill>
              <a:schemeClr val="tx1"/>
            </a:solidFill>
            <a:prstDash val="solid"/>
            <a:round/>
            <a:headEnd type="none" w="med" len="med"/>
            <a:tailEnd type="triangle" w="med" len="med"/>
          </a:ln>
          <a:effectLst/>
        </p:spPr>
      </p:cxnSp>
      <p:sp>
        <p:nvSpPr>
          <p:cNvPr id="20" name="Left Brace 19"/>
          <p:cNvSpPr/>
          <p:nvPr/>
        </p:nvSpPr>
        <p:spPr bwMode="auto">
          <a:xfrm>
            <a:off x="1620987" y="2997196"/>
            <a:ext cx="193963" cy="1043709"/>
          </a:xfrm>
          <a:prstGeom prst="leftBrace">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21" name="Left Brace 20"/>
          <p:cNvSpPr/>
          <p:nvPr/>
        </p:nvSpPr>
        <p:spPr bwMode="auto">
          <a:xfrm>
            <a:off x="1625606" y="2032000"/>
            <a:ext cx="166250" cy="895923"/>
          </a:xfrm>
          <a:prstGeom prst="leftBrace">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22" name="TextBox 21"/>
          <p:cNvSpPr txBox="1"/>
          <p:nvPr/>
        </p:nvSpPr>
        <p:spPr>
          <a:xfrm>
            <a:off x="3230824" y="1447800"/>
            <a:ext cx="1417376" cy="369332"/>
          </a:xfrm>
          <a:prstGeom prst="rect">
            <a:avLst/>
          </a:prstGeom>
          <a:noFill/>
        </p:spPr>
        <p:txBody>
          <a:bodyPr wrap="none" rtlCol="0">
            <a:spAutoFit/>
          </a:bodyPr>
          <a:lstStyle/>
          <a:p>
            <a:pPr algn="ctr" eaLnBrk="0" fontAlgn="base" hangingPunct="0">
              <a:spcBef>
                <a:spcPct val="0"/>
              </a:spcBef>
              <a:spcAft>
                <a:spcPct val="0"/>
              </a:spcAft>
            </a:pPr>
            <a:r>
              <a:rPr lang="en-US" b="1" dirty="0" smtClean="0">
                <a:solidFill>
                  <a:srgbClr val="000000"/>
                </a:solidFill>
              </a:rPr>
              <a:t>Final red limit</a:t>
            </a:r>
            <a:endParaRPr lang="en-US" b="1" dirty="0">
              <a:solidFill>
                <a:srgbClr val="000000"/>
              </a:solidFill>
            </a:endParaRPr>
          </a:p>
        </p:txBody>
      </p:sp>
      <p:sp>
        <p:nvSpPr>
          <p:cNvPr id="23" name="TextBox 22"/>
          <p:cNvSpPr txBox="1"/>
          <p:nvPr/>
        </p:nvSpPr>
        <p:spPr>
          <a:xfrm>
            <a:off x="377376" y="3144959"/>
            <a:ext cx="1228224" cy="276999"/>
          </a:xfrm>
          <a:prstGeom prst="rect">
            <a:avLst/>
          </a:prstGeom>
          <a:noFill/>
        </p:spPr>
        <p:txBody>
          <a:bodyPr wrap="square" rtlCol="0">
            <a:spAutoFit/>
          </a:bodyPr>
          <a:lstStyle/>
          <a:p>
            <a:pPr eaLnBrk="0" fontAlgn="base" hangingPunct="0">
              <a:spcBef>
                <a:spcPct val="0"/>
              </a:spcBef>
              <a:spcAft>
                <a:spcPct val="0"/>
              </a:spcAft>
            </a:pPr>
            <a:r>
              <a:rPr lang="en-US" sz="1200" b="1" dirty="0" smtClean="0">
                <a:solidFill>
                  <a:srgbClr val="000000"/>
                </a:solidFill>
              </a:rPr>
              <a:t>Yellow – caution</a:t>
            </a:r>
            <a:endParaRPr lang="en-US" sz="1200" b="1" dirty="0">
              <a:solidFill>
                <a:srgbClr val="000000"/>
              </a:solidFill>
            </a:endParaRPr>
          </a:p>
        </p:txBody>
      </p:sp>
      <p:sp>
        <p:nvSpPr>
          <p:cNvPr id="24" name="TextBox 23"/>
          <p:cNvSpPr txBox="1"/>
          <p:nvPr/>
        </p:nvSpPr>
        <p:spPr>
          <a:xfrm>
            <a:off x="377376" y="3542102"/>
            <a:ext cx="1312890" cy="430887"/>
          </a:xfrm>
          <a:prstGeom prst="rect">
            <a:avLst/>
          </a:prstGeom>
          <a:noFill/>
        </p:spPr>
        <p:txBody>
          <a:bodyPr wrap="square" rtlCol="0">
            <a:spAutoFit/>
          </a:bodyPr>
          <a:lstStyle/>
          <a:p>
            <a:pPr eaLnBrk="0" fontAlgn="base" hangingPunct="0">
              <a:spcBef>
                <a:spcPct val="0"/>
              </a:spcBef>
              <a:spcAft>
                <a:spcPct val="0"/>
              </a:spcAft>
            </a:pPr>
            <a:r>
              <a:rPr lang="en-US" sz="1100" b="1" dirty="0" smtClean="0">
                <a:solidFill>
                  <a:srgbClr val="000000"/>
                </a:solidFill>
              </a:rPr>
              <a:t>Engineering control zone buffer</a:t>
            </a:r>
            <a:endParaRPr lang="en-US" sz="1100" b="1" dirty="0">
              <a:solidFill>
                <a:srgbClr val="000000"/>
              </a:solidFill>
            </a:endParaRPr>
          </a:p>
        </p:txBody>
      </p:sp>
      <p:sp>
        <p:nvSpPr>
          <p:cNvPr id="26" name="TextBox 25"/>
          <p:cNvSpPr txBox="1"/>
          <p:nvPr/>
        </p:nvSpPr>
        <p:spPr>
          <a:xfrm>
            <a:off x="4447272" y="2830940"/>
            <a:ext cx="3106941" cy="276999"/>
          </a:xfrm>
          <a:prstGeom prst="rect">
            <a:avLst/>
          </a:prstGeom>
          <a:noFill/>
        </p:spPr>
        <p:txBody>
          <a:bodyPr wrap="none" rtlCol="0">
            <a:spAutoFit/>
          </a:bodyPr>
          <a:lstStyle/>
          <a:p>
            <a:pPr eaLnBrk="0" fontAlgn="base" hangingPunct="0">
              <a:spcBef>
                <a:spcPct val="0"/>
              </a:spcBef>
              <a:spcAft>
                <a:spcPct val="0"/>
              </a:spcAft>
            </a:pPr>
            <a:r>
              <a:rPr lang="en-US" sz="1200" b="1" i="1" dirty="0" smtClean="0">
                <a:solidFill>
                  <a:srgbClr val="000000"/>
                </a:solidFill>
                <a:latin typeface="Arial" panose="020B0604020202020204" pitchFamily="34" charset="0"/>
                <a:cs typeface="Arial" panose="020B0604020202020204" pitchFamily="34" charset="0"/>
              </a:rPr>
              <a:t>&lt; then </a:t>
            </a:r>
            <a:r>
              <a:rPr lang="en-US" sz="1200" b="1" i="1" u="sng" dirty="0" smtClean="0">
                <a:solidFill>
                  <a:srgbClr val="000000"/>
                </a:solidFill>
                <a:latin typeface="Arial" panose="020B0604020202020204" pitchFamily="34" charset="0"/>
                <a:cs typeface="Arial" panose="020B0604020202020204" pitchFamily="34" charset="0"/>
              </a:rPr>
              <a:t>Sparse sensors derating </a:t>
            </a:r>
            <a:r>
              <a:rPr lang="en-US" sz="1200" b="1" i="1" dirty="0" smtClean="0">
                <a:solidFill>
                  <a:srgbClr val="000000"/>
                </a:solidFill>
                <a:latin typeface="Arial" panose="020B0604020202020204" pitchFamily="34" charset="0"/>
                <a:cs typeface="Arial" panose="020B0604020202020204" pitchFamily="34" charset="0"/>
              </a:rPr>
              <a:t>applied </a:t>
            </a:r>
          </a:p>
        </p:txBody>
      </p:sp>
      <p:sp>
        <p:nvSpPr>
          <p:cNvPr id="28" name="Right Brace 27"/>
          <p:cNvSpPr/>
          <p:nvPr/>
        </p:nvSpPr>
        <p:spPr bwMode="auto">
          <a:xfrm>
            <a:off x="7472219" y="2807854"/>
            <a:ext cx="147781" cy="341745"/>
          </a:xfrm>
          <a:prstGeom prst="rightBrace">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29" name="TextBox 28"/>
          <p:cNvSpPr txBox="1"/>
          <p:nvPr/>
        </p:nvSpPr>
        <p:spPr>
          <a:xfrm>
            <a:off x="7575942" y="2819400"/>
            <a:ext cx="1568058" cy="276999"/>
          </a:xfrm>
          <a:prstGeom prst="rect">
            <a:avLst/>
          </a:prstGeom>
          <a:noFill/>
        </p:spPr>
        <p:txBody>
          <a:bodyPr wrap="none" rtlCol="0">
            <a:spAutoFit/>
          </a:bodyPr>
          <a:lstStyle/>
          <a:p>
            <a:pPr eaLnBrk="0" fontAlgn="base" hangingPunct="0">
              <a:spcBef>
                <a:spcPct val="0"/>
              </a:spcBef>
              <a:spcAft>
                <a:spcPct val="0"/>
              </a:spcAft>
            </a:pPr>
            <a:r>
              <a:rPr lang="en-US" sz="1200" b="1" dirty="0" smtClean="0">
                <a:solidFill>
                  <a:srgbClr val="000000"/>
                </a:solidFill>
              </a:rPr>
              <a:t>Thermal model defined</a:t>
            </a:r>
            <a:endParaRPr lang="en-US" sz="1200" b="1" dirty="0">
              <a:solidFill>
                <a:srgbClr val="000000"/>
              </a:solidFill>
            </a:endParaRPr>
          </a:p>
        </p:txBody>
      </p:sp>
      <p:sp>
        <p:nvSpPr>
          <p:cNvPr id="30" name="Down Arrow 29"/>
          <p:cNvSpPr/>
          <p:nvPr/>
        </p:nvSpPr>
        <p:spPr bwMode="auto">
          <a:xfrm>
            <a:off x="3733800" y="1905000"/>
            <a:ext cx="457200" cy="1066800"/>
          </a:xfrm>
          <a:prstGeom prst="downArrow">
            <a:avLst/>
          </a:prstGeom>
          <a:solidFill>
            <a:schemeClr val="accent2"/>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31" name="TextBox 30"/>
          <p:cNvSpPr txBox="1"/>
          <p:nvPr/>
        </p:nvSpPr>
        <p:spPr>
          <a:xfrm>
            <a:off x="3048000" y="1143000"/>
            <a:ext cx="3676006" cy="338554"/>
          </a:xfrm>
          <a:prstGeom prst="rect">
            <a:avLst/>
          </a:prstGeom>
          <a:solidFill>
            <a:srgbClr val="B0FAFE"/>
          </a:solidFill>
          <a:ln>
            <a:solidFill>
              <a:schemeClr val="tx1"/>
            </a:solidFill>
          </a:ln>
        </p:spPr>
        <p:txBody>
          <a:bodyPr wrap="none" rtlCol="0">
            <a:spAutoFit/>
          </a:bodyPr>
          <a:lstStyle/>
          <a:p>
            <a:pPr eaLnBrk="0" fontAlgn="base" hangingPunct="0">
              <a:spcBef>
                <a:spcPct val="0"/>
              </a:spcBef>
              <a:spcAft>
                <a:spcPct val="0"/>
              </a:spcAft>
            </a:pPr>
            <a:r>
              <a:rPr lang="en-US" sz="1600" b="1" i="1" dirty="0" smtClean="0">
                <a:solidFill>
                  <a:srgbClr val="000000"/>
                </a:solidFill>
              </a:rPr>
              <a:t>Distributed structural thermal ‘GRADIENTS’</a:t>
            </a:r>
            <a:endParaRPr lang="en-US" sz="1600" b="1" i="1" dirty="0">
              <a:solidFill>
                <a:srgbClr val="000000"/>
              </a:solidFill>
            </a:endParaRPr>
          </a:p>
        </p:txBody>
      </p:sp>
    </p:spTree>
    <p:extLst>
      <p:ext uri="{BB962C8B-B14F-4D97-AF65-F5344CB8AC3E}">
        <p14:creationId xmlns:p14="http://schemas.microsoft.com/office/powerpoint/2010/main" val="3398441817"/>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2155" y="134937"/>
            <a:ext cx="5761715" cy="779463"/>
          </a:xfrm>
        </p:spPr>
        <p:txBody>
          <a:bodyPr/>
          <a:lstStyle/>
          <a:p>
            <a:r>
              <a:rPr lang="en-US" dirty="0">
                <a:solidFill>
                  <a:srgbClr val="0B3D91"/>
                </a:solidFill>
              </a:rPr>
              <a:t>Thermal Margin Philosophy for </a:t>
            </a:r>
            <a:r>
              <a:rPr lang="en-US" dirty="0" smtClean="0">
                <a:solidFill>
                  <a:srgbClr val="0B3D91"/>
                </a:solidFill>
              </a:rPr>
              <a:t>Interfaces</a:t>
            </a:r>
            <a:endParaRPr lang="en-US" dirty="0"/>
          </a:p>
        </p:txBody>
      </p:sp>
      <p:sp>
        <p:nvSpPr>
          <p:cNvPr id="5" name="TextBox 4"/>
          <p:cNvSpPr txBox="1"/>
          <p:nvPr/>
        </p:nvSpPr>
        <p:spPr>
          <a:xfrm>
            <a:off x="1284051" y="1371600"/>
            <a:ext cx="2068749" cy="400110"/>
          </a:xfrm>
          <a:prstGeom prst="rect">
            <a:avLst/>
          </a:prstGeom>
          <a:solidFill>
            <a:srgbClr val="FFCCCC"/>
          </a:solidFill>
          <a:ln>
            <a:solidFill>
              <a:schemeClr val="tx1"/>
            </a:solidFill>
          </a:ln>
        </p:spPr>
        <p:txBody>
          <a:bodyPr wrap="square" rtlCol="0">
            <a:spAutoFit/>
          </a:bodyPr>
          <a:lstStyle/>
          <a:p>
            <a:pPr eaLnBrk="0" fontAlgn="base" hangingPunct="0">
              <a:spcBef>
                <a:spcPct val="0"/>
              </a:spcBef>
              <a:spcAft>
                <a:spcPct val="0"/>
              </a:spcAft>
            </a:pPr>
            <a:r>
              <a:rPr lang="en-US" sz="1000" b="1" dirty="0" smtClean="0">
                <a:solidFill>
                  <a:srgbClr val="000000"/>
                </a:solidFill>
              </a:rPr>
              <a:t>INTERFACES-type 1: Sensor(s)  on both sides – </a:t>
            </a:r>
            <a:r>
              <a:rPr lang="en-US" sz="1000" b="1" dirty="0" smtClean="0">
                <a:solidFill>
                  <a:schemeClr val="tx2">
                    <a:lumMod val="75000"/>
                  </a:schemeClr>
                </a:solidFill>
              </a:rPr>
              <a:t>ideal case</a:t>
            </a:r>
            <a:r>
              <a:rPr lang="en-US" sz="1000" b="1" dirty="0" smtClean="0">
                <a:solidFill>
                  <a:srgbClr val="000000"/>
                </a:solidFill>
              </a:rPr>
              <a:t>.</a:t>
            </a:r>
            <a:endParaRPr lang="en-US" sz="1000" b="1" dirty="0">
              <a:solidFill>
                <a:srgbClr val="000000"/>
              </a:solidFill>
            </a:endParaRPr>
          </a:p>
        </p:txBody>
      </p:sp>
      <p:sp>
        <p:nvSpPr>
          <p:cNvPr id="8" name="Rectangle 7"/>
          <p:cNvSpPr/>
          <p:nvPr/>
        </p:nvSpPr>
        <p:spPr bwMode="auto">
          <a:xfrm>
            <a:off x="1370295" y="2817248"/>
            <a:ext cx="1991358" cy="1111928"/>
          </a:xfrm>
          <a:prstGeom prst="rect">
            <a:avLst/>
          </a:prstGeom>
          <a:pattFill prst="wdDnDiag">
            <a:fgClr>
              <a:srgbClr val="FFFF00"/>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9" name="Rectangle 8"/>
          <p:cNvSpPr/>
          <p:nvPr/>
        </p:nvSpPr>
        <p:spPr bwMode="auto">
          <a:xfrm>
            <a:off x="1415126" y="2296172"/>
            <a:ext cx="1951799" cy="497743"/>
          </a:xfrm>
          <a:prstGeom prst="rect">
            <a:avLst/>
          </a:prstGeom>
          <a:pattFill prst="wdUpDiag">
            <a:fgClr>
              <a:srgbClr val="FF0000"/>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10" name="Rectangle 9"/>
          <p:cNvSpPr/>
          <p:nvPr/>
        </p:nvSpPr>
        <p:spPr bwMode="auto">
          <a:xfrm>
            <a:off x="1404779" y="3968270"/>
            <a:ext cx="1952233" cy="1547670"/>
          </a:xfrm>
          <a:prstGeom prst="rect">
            <a:avLst/>
          </a:prstGeom>
          <a:solidFill>
            <a:srgbClr val="66FF33"/>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11" name="TextBox 10"/>
          <p:cNvSpPr txBox="1"/>
          <p:nvPr/>
        </p:nvSpPr>
        <p:spPr>
          <a:xfrm>
            <a:off x="2133600" y="2819401"/>
            <a:ext cx="1223412" cy="461665"/>
          </a:xfrm>
          <a:prstGeom prst="rect">
            <a:avLst/>
          </a:prstGeom>
          <a:noFill/>
        </p:spPr>
        <p:txBody>
          <a:bodyPr wrap="none" rtlCol="0">
            <a:spAutoFit/>
          </a:bodyPr>
          <a:lstStyle/>
          <a:p>
            <a:pPr eaLnBrk="0" fontAlgn="base" hangingPunct="0">
              <a:spcBef>
                <a:spcPct val="0"/>
              </a:spcBef>
              <a:spcAft>
                <a:spcPct val="0"/>
              </a:spcAft>
            </a:pPr>
            <a:r>
              <a:rPr lang="en-US" sz="1200" b="1" dirty="0" smtClean="0">
                <a:solidFill>
                  <a:srgbClr val="000000"/>
                </a:solidFill>
              </a:rPr>
              <a:t>  L&amp;C document </a:t>
            </a:r>
          </a:p>
          <a:p>
            <a:pPr eaLnBrk="0" fontAlgn="base" hangingPunct="0">
              <a:spcBef>
                <a:spcPct val="0"/>
              </a:spcBef>
              <a:spcAft>
                <a:spcPct val="0"/>
              </a:spcAft>
            </a:pPr>
            <a:r>
              <a:rPr lang="en-US" sz="1200" b="1" dirty="0" smtClean="0">
                <a:solidFill>
                  <a:srgbClr val="000000"/>
                </a:solidFill>
              </a:rPr>
              <a:t>user red limit</a:t>
            </a:r>
            <a:endParaRPr lang="en-US" sz="1200" b="1" dirty="0">
              <a:solidFill>
                <a:srgbClr val="000000"/>
              </a:solidFill>
            </a:endParaRPr>
          </a:p>
        </p:txBody>
      </p:sp>
      <p:cxnSp>
        <p:nvCxnSpPr>
          <p:cNvPr id="12" name="Straight Connector 11"/>
          <p:cNvCxnSpPr/>
          <p:nvPr/>
        </p:nvCxnSpPr>
        <p:spPr bwMode="auto">
          <a:xfrm>
            <a:off x="1404790" y="2793902"/>
            <a:ext cx="1956863" cy="13"/>
          </a:xfrm>
          <a:prstGeom prst="line">
            <a:avLst/>
          </a:prstGeom>
          <a:blipFill dpi="0" rotWithShape="0">
            <a:blip r:embed="rId3"/>
            <a:srcRect/>
            <a:stretch>
              <a:fillRect/>
            </a:stretch>
          </a:blipFill>
          <a:ln w="38100" cap="flat" cmpd="sng" algn="ctr">
            <a:solidFill>
              <a:srgbClr val="FF0000"/>
            </a:solidFill>
            <a:prstDash val="solid"/>
            <a:round/>
            <a:headEnd type="none" w="med" len="med"/>
            <a:tailEnd type="none" w="med" len="med"/>
          </a:ln>
          <a:effectLst/>
        </p:spPr>
      </p:cxnSp>
      <p:cxnSp>
        <p:nvCxnSpPr>
          <p:cNvPr id="13" name="Straight Connector 12"/>
          <p:cNvCxnSpPr/>
          <p:nvPr/>
        </p:nvCxnSpPr>
        <p:spPr bwMode="auto">
          <a:xfrm>
            <a:off x="1380655" y="3941014"/>
            <a:ext cx="1972145" cy="27255"/>
          </a:xfrm>
          <a:prstGeom prst="line">
            <a:avLst/>
          </a:prstGeom>
          <a:blipFill dpi="0" rotWithShape="0">
            <a:blip r:embed="rId4" cstate="print"/>
            <a:srcRect/>
            <a:stretch>
              <a:fillRect/>
            </a:stretch>
          </a:blipFill>
          <a:ln w="38100" cap="flat" cmpd="sng" algn="ctr">
            <a:solidFill>
              <a:srgbClr val="FFFF00"/>
            </a:solidFill>
            <a:prstDash val="solid"/>
            <a:round/>
            <a:headEnd type="none" w="med" len="med"/>
            <a:tailEnd type="none" w="med" len="med"/>
          </a:ln>
          <a:effectLst/>
        </p:spPr>
      </p:cxnSp>
      <p:cxnSp>
        <p:nvCxnSpPr>
          <p:cNvPr id="14" name="Straight Arrow Connector 13"/>
          <p:cNvCxnSpPr/>
          <p:nvPr/>
        </p:nvCxnSpPr>
        <p:spPr bwMode="auto">
          <a:xfrm flipV="1">
            <a:off x="1715138" y="3968269"/>
            <a:ext cx="0" cy="1547671"/>
          </a:xfrm>
          <a:prstGeom prst="straightConnector1">
            <a:avLst/>
          </a:prstGeom>
          <a:blipFill dpi="0" rotWithShape="0">
            <a:blip r:embed="rId3"/>
            <a:srcRect/>
            <a:stretch>
              <a:fillRect/>
            </a:stretch>
          </a:blipFill>
          <a:ln w="19050" cap="flat" cmpd="sng" algn="ctr">
            <a:solidFill>
              <a:schemeClr val="tx1"/>
            </a:solidFill>
            <a:prstDash val="solid"/>
            <a:round/>
            <a:headEnd type="triangle" w="med" len="med"/>
            <a:tailEnd type="triangle" w="med" len="med"/>
          </a:ln>
          <a:effectLst/>
        </p:spPr>
      </p:cxnSp>
      <p:sp>
        <p:nvSpPr>
          <p:cNvPr id="15" name="TextBox 14"/>
          <p:cNvSpPr txBox="1"/>
          <p:nvPr/>
        </p:nvSpPr>
        <p:spPr>
          <a:xfrm>
            <a:off x="-128722" y="4569024"/>
            <a:ext cx="1524000" cy="307777"/>
          </a:xfrm>
          <a:prstGeom prst="rect">
            <a:avLst/>
          </a:prstGeom>
          <a:noFill/>
        </p:spPr>
        <p:txBody>
          <a:bodyPr wrap="square" rtlCol="0">
            <a:spAutoFit/>
          </a:bodyPr>
          <a:lstStyle/>
          <a:p>
            <a:pPr algn="ctr" eaLnBrk="0" fontAlgn="base" hangingPunct="0">
              <a:spcBef>
                <a:spcPct val="0"/>
              </a:spcBef>
              <a:spcAft>
                <a:spcPct val="0"/>
              </a:spcAft>
            </a:pPr>
            <a:r>
              <a:rPr lang="en-US" sz="1400" b="1" dirty="0" smtClean="0">
                <a:solidFill>
                  <a:srgbClr val="000000"/>
                </a:solidFill>
              </a:rPr>
              <a:t>Operate - green</a:t>
            </a:r>
            <a:endParaRPr lang="en-US" sz="1400" b="1" dirty="0">
              <a:solidFill>
                <a:srgbClr val="000000"/>
              </a:solidFill>
            </a:endParaRPr>
          </a:p>
        </p:txBody>
      </p:sp>
      <p:sp>
        <p:nvSpPr>
          <p:cNvPr id="16" name="TextBox 15"/>
          <p:cNvSpPr txBox="1"/>
          <p:nvPr/>
        </p:nvSpPr>
        <p:spPr>
          <a:xfrm>
            <a:off x="76200" y="2286001"/>
            <a:ext cx="1121677" cy="307777"/>
          </a:xfrm>
          <a:prstGeom prst="rect">
            <a:avLst/>
          </a:prstGeom>
          <a:noFill/>
        </p:spPr>
        <p:txBody>
          <a:bodyPr wrap="square" rtlCol="0">
            <a:spAutoFit/>
          </a:bodyPr>
          <a:lstStyle/>
          <a:p>
            <a:pPr eaLnBrk="0" fontAlgn="base" hangingPunct="0">
              <a:spcBef>
                <a:spcPct val="0"/>
              </a:spcBef>
              <a:spcAft>
                <a:spcPct val="0"/>
              </a:spcAft>
            </a:pPr>
            <a:r>
              <a:rPr lang="en-US" sz="1400" b="1" dirty="0" smtClean="0">
                <a:solidFill>
                  <a:srgbClr val="000000"/>
                </a:solidFill>
              </a:rPr>
              <a:t>Red – no ops</a:t>
            </a:r>
            <a:endParaRPr lang="en-US" sz="1400" b="1" dirty="0">
              <a:solidFill>
                <a:srgbClr val="000000"/>
              </a:solidFill>
            </a:endParaRPr>
          </a:p>
        </p:txBody>
      </p:sp>
      <p:sp>
        <p:nvSpPr>
          <p:cNvPr id="18" name="Left Brace 17"/>
          <p:cNvSpPr/>
          <p:nvPr/>
        </p:nvSpPr>
        <p:spPr bwMode="auto">
          <a:xfrm>
            <a:off x="1242709" y="2931173"/>
            <a:ext cx="144833" cy="878827"/>
          </a:xfrm>
          <a:prstGeom prst="leftBrace">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19" name="Left Brace 18"/>
          <p:cNvSpPr/>
          <p:nvPr/>
        </p:nvSpPr>
        <p:spPr bwMode="auto">
          <a:xfrm>
            <a:off x="1246158" y="2296173"/>
            <a:ext cx="125442" cy="523228"/>
          </a:xfrm>
          <a:prstGeom prst="leftBrace">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20" name="TextBox 19"/>
          <p:cNvSpPr txBox="1"/>
          <p:nvPr/>
        </p:nvSpPr>
        <p:spPr>
          <a:xfrm>
            <a:off x="22902" y="2984955"/>
            <a:ext cx="1440208" cy="307777"/>
          </a:xfrm>
          <a:prstGeom prst="rect">
            <a:avLst/>
          </a:prstGeom>
          <a:noFill/>
        </p:spPr>
        <p:txBody>
          <a:bodyPr wrap="square" rtlCol="0">
            <a:spAutoFit/>
          </a:bodyPr>
          <a:lstStyle/>
          <a:p>
            <a:pPr eaLnBrk="0" fontAlgn="base" hangingPunct="0">
              <a:spcBef>
                <a:spcPct val="0"/>
              </a:spcBef>
              <a:spcAft>
                <a:spcPct val="0"/>
              </a:spcAft>
            </a:pPr>
            <a:r>
              <a:rPr lang="en-US" sz="1400" b="1" dirty="0" smtClean="0">
                <a:solidFill>
                  <a:srgbClr val="000000"/>
                </a:solidFill>
              </a:rPr>
              <a:t>Yellow – caution</a:t>
            </a:r>
            <a:endParaRPr lang="en-US" sz="1400" b="1" dirty="0">
              <a:solidFill>
                <a:srgbClr val="000000"/>
              </a:solidFill>
            </a:endParaRPr>
          </a:p>
        </p:txBody>
      </p:sp>
      <p:sp>
        <p:nvSpPr>
          <p:cNvPr id="21" name="TextBox 20"/>
          <p:cNvSpPr txBox="1"/>
          <p:nvPr/>
        </p:nvSpPr>
        <p:spPr>
          <a:xfrm>
            <a:off x="314102" y="3352570"/>
            <a:ext cx="980338" cy="362817"/>
          </a:xfrm>
          <a:prstGeom prst="rect">
            <a:avLst/>
          </a:prstGeom>
          <a:noFill/>
        </p:spPr>
        <p:txBody>
          <a:bodyPr wrap="square" rtlCol="0">
            <a:spAutoFit/>
          </a:bodyPr>
          <a:lstStyle/>
          <a:p>
            <a:pPr eaLnBrk="0" fontAlgn="base" hangingPunct="0">
              <a:spcBef>
                <a:spcPct val="0"/>
              </a:spcBef>
              <a:spcAft>
                <a:spcPct val="0"/>
              </a:spcAft>
            </a:pPr>
            <a:r>
              <a:rPr lang="en-US" sz="1100" b="1" dirty="0" smtClean="0">
                <a:solidFill>
                  <a:srgbClr val="000000"/>
                </a:solidFill>
              </a:rPr>
              <a:t>Engineering control zone buffer</a:t>
            </a:r>
            <a:endParaRPr lang="en-US" sz="1100" b="1" dirty="0">
              <a:solidFill>
                <a:srgbClr val="000000"/>
              </a:solidFill>
            </a:endParaRPr>
          </a:p>
        </p:txBody>
      </p:sp>
      <p:cxnSp>
        <p:nvCxnSpPr>
          <p:cNvPr id="22" name="Straight Arrow Connector 21"/>
          <p:cNvCxnSpPr/>
          <p:nvPr/>
        </p:nvCxnSpPr>
        <p:spPr bwMode="auto">
          <a:xfrm flipV="1">
            <a:off x="1752600" y="2817248"/>
            <a:ext cx="0" cy="1112144"/>
          </a:xfrm>
          <a:prstGeom prst="straightConnector1">
            <a:avLst/>
          </a:prstGeom>
          <a:blipFill dpi="0" rotWithShape="0">
            <a:blip r:embed="rId3"/>
            <a:srcRect/>
            <a:stretch>
              <a:fillRect/>
            </a:stretch>
          </a:blipFill>
          <a:ln w="19050" cap="flat" cmpd="sng" algn="ctr">
            <a:solidFill>
              <a:schemeClr val="tx1"/>
            </a:solidFill>
            <a:prstDash val="solid"/>
            <a:round/>
            <a:headEnd type="triangle" w="med" len="med"/>
            <a:tailEnd type="triangle" w="med" len="med"/>
          </a:ln>
          <a:effectLst/>
        </p:spPr>
      </p:cxnSp>
      <p:sp>
        <p:nvSpPr>
          <p:cNvPr id="23" name="TextBox 22"/>
          <p:cNvSpPr txBox="1"/>
          <p:nvPr/>
        </p:nvSpPr>
        <p:spPr>
          <a:xfrm>
            <a:off x="1219200" y="1905000"/>
            <a:ext cx="6400800" cy="246221"/>
          </a:xfrm>
          <a:prstGeom prst="rect">
            <a:avLst/>
          </a:prstGeom>
          <a:noFill/>
          <a:ln>
            <a:solidFill>
              <a:schemeClr val="tx1"/>
            </a:solidFill>
          </a:ln>
        </p:spPr>
        <p:txBody>
          <a:bodyPr wrap="square" rtlCol="0">
            <a:spAutoFit/>
          </a:bodyPr>
          <a:lstStyle/>
          <a:p>
            <a:pPr algn="ctr" eaLnBrk="0" fontAlgn="base" hangingPunct="0">
              <a:spcBef>
                <a:spcPct val="0"/>
              </a:spcBef>
              <a:spcAft>
                <a:spcPct val="0"/>
              </a:spcAft>
            </a:pPr>
            <a:r>
              <a:rPr lang="en-US" sz="1000" b="1" dirty="0" smtClean="0">
                <a:solidFill>
                  <a:srgbClr val="000000"/>
                </a:solidFill>
              </a:rPr>
              <a:t>No added sparse sensor derating needed  </a:t>
            </a:r>
            <a:r>
              <a:rPr lang="en-US" sz="1000" b="1" i="1" dirty="0" smtClean="0">
                <a:solidFill>
                  <a:srgbClr val="FF0000"/>
                </a:solidFill>
              </a:rPr>
              <a:t>if single point sensors are on  </a:t>
            </a:r>
            <a:r>
              <a:rPr lang="en-US" sz="1000" b="1" dirty="0">
                <a:solidFill>
                  <a:srgbClr val="000000"/>
                </a:solidFill>
              </a:rPr>
              <a:t>isot</a:t>
            </a:r>
            <a:r>
              <a:rPr lang="en-US" sz="1000" b="1" dirty="0" smtClean="0">
                <a:solidFill>
                  <a:srgbClr val="000000"/>
                </a:solidFill>
              </a:rPr>
              <a:t>hermal HW)</a:t>
            </a:r>
            <a:endParaRPr lang="en-US" sz="1000" b="1" dirty="0">
              <a:solidFill>
                <a:srgbClr val="000000"/>
              </a:solidFill>
            </a:endParaRPr>
          </a:p>
        </p:txBody>
      </p:sp>
      <p:sp>
        <p:nvSpPr>
          <p:cNvPr id="24" name="Down Arrow 23"/>
          <p:cNvSpPr/>
          <p:nvPr/>
        </p:nvSpPr>
        <p:spPr bwMode="auto">
          <a:xfrm>
            <a:off x="2438400" y="2286000"/>
            <a:ext cx="381000" cy="496077"/>
          </a:xfrm>
          <a:prstGeom prst="downArrow">
            <a:avLst/>
          </a:prstGeom>
          <a:solidFill>
            <a:schemeClr val="accent2"/>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25" name="TextBox 24"/>
          <p:cNvSpPr txBox="1"/>
          <p:nvPr/>
        </p:nvSpPr>
        <p:spPr>
          <a:xfrm>
            <a:off x="3886200" y="1352490"/>
            <a:ext cx="2057400" cy="400110"/>
          </a:xfrm>
          <a:prstGeom prst="rect">
            <a:avLst/>
          </a:prstGeom>
          <a:solidFill>
            <a:srgbClr val="FFCCCC"/>
          </a:solidFill>
          <a:ln>
            <a:solidFill>
              <a:schemeClr val="tx1"/>
            </a:solidFill>
          </a:ln>
        </p:spPr>
        <p:txBody>
          <a:bodyPr wrap="square" rtlCol="0">
            <a:spAutoFit/>
          </a:bodyPr>
          <a:lstStyle>
            <a:defPPr>
              <a:defRPr lang="en-US"/>
            </a:defPPr>
            <a:lvl1pPr eaLnBrk="0" fontAlgn="base" hangingPunct="0">
              <a:spcBef>
                <a:spcPct val="0"/>
              </a:spcBef>
              <a:spcAft>
                <a:spcPct val="0"/>
              </a:spcAft>
              <a:defRPr sz="1000" b="1">
                <a:solidFill>
                  <a:srgbClr val="000000"/>
                </a:solidFill>
              </a:defRPr>
            </a:lvl1pPr>
          </a:lstStyle>
          <a:p>
            <a:r>
              <a:rPr lang="en-US" dirty="0"/>
              <a:t>INTERFACES - type 2:  Sensor(s) on one side.</a:t>
            </a:r>
          </a:p>
        </p:txBody>
      </p:sp>
      <p:sp>
        <p:nvSpPr>
          <p:cNvPr id="26" name="Rectangle 25"/>
          <p:cNvSpPr/>
          <p:nvPr/>
        </p:nvSpPr>
        <p:spPr bwMode="auto">
          <a:xfrm>
            <a:off x="3991906" y="3025083"/>
            <a:ext cx="1723093" cy="997111"/>
          </a:xfrm>
          <a:prstGeom prst="rect">
            <a:avLst/>
          </a:prstGeom>
          <a:pattFill prst="wdDnDiag">
            <a:fgClr>
              <a:srgbClr val="FFFF00"/>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27" name="Rectangle 26"/>
          <p:cNvSpPr/>
          <p:nvPr/>
        </p:nvSpPr>
        <p:spPr bwMode="auto">
          <a:xfrm flipV="1">
            <a:off x="4003709" y="2953354"/>
            <a:ext cx="1669987" cy="35683"/>
          </a:xfrm>
          <a:prstGeom prst="rect">
            <a:avLst/>
          </a:prstGeom>
          <a:pattFill prst="wdUpDiag">
            <a:fgClr>
              <a:srgbClr val="FF0000"/>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28" name="Rectangle 27"/>
          <p:cNvSpPr/>
          <p:nvPr/>
        </p:nvSpPr>
        <p:spPr bwMode="auto">
          <a:xfrm>
            <a:off x="4000759" y="2311412"/>
            <a:ext cx="1714241" cy="670426"/>
          </a:xfrm>
          <a:prstGeom prst="rect">
            <a:avLst/>
          </a:prstGeom>
          <a:pattFill prst="wdUpDiag">
            <a:fgClr>
              <a:srgbClr val="FF0000"/>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dirty="0" smtClean="0">
              <a:solidFill>
                <a:srgbClr val="000000"/>
              </a:solidFill>
            </a:endParaRPr>
          </a:p>
        </p:txBody>
      </p:sp>
      <p:sp>
        <p:nvSpPr>
          <p:cNvPr id="29" name="Rectangle 28"/>
          <p:cNvSpPr/>
          <p:nvPr/>
        </p:nvSpPr>
        <p:spPr bwMode="auto">
          <a:xfrm>
            <a:off x="3991907" y="4084780"/>
            <a:ext cx="1723093" cy="1477819"/>
          </a:xfrm>
          <a:prstGeom prst="rect">
            <a:avLst/>
          </a:prstGeom>
          <a:solidFill>
            <a:srgbClr val="66FF33"/>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cxnSp>
        <p:nvCxnSpPr>
          <p:cNvPr id="30" name="Straight Connector 29"/>
          <p:cNvCxnSpPr/>
          <p:nvPr/>
        </p:nvCxnSpPr>
        <p:spPr bwMode="auto">
          <a:xfrm>
            <a:off x="4003717" y="3017860"/>
            <a:ext cx="1711283" cy="0"/>
          </a:xfrm>
          <a:prstGeom prst="line">
            <a:avLst/>
          </a:prstGeom>
          <a:blipFill dpi="0" rotWithShape="0">
            <a:blip r:embed="rId3"/>
            <a:srcRect/>
            <a:stretch>
              <a:fillRect/>
            </a:stretch>
          </a:blipFill>
          <a:ln w="38100" cap="flat" cmpd="sng" algn="ctr">
            <a:solidFill>
              <a:srgbClr val="FF0000"/>
            </a:solidFill>
            <a:prstDash val="solid"/>
            <a:round/>
            <a:headEnd type="none" w="med" len="med"/>
            <a:tailEnd type="none" w="med" len="med"/>
          </a:ln>
          <a:effectLst/>
        </p:spPr>
      </p:cxnSp>
      <p:cxnSp>
        <p:nvCxnSpPr>
          <p:cNvPr id="31" name="Straight Connector 30"/>
          <p:cNvCxnSpPr/>
          <p:nvPr/>
        </p:nvCxnSpPr>
        <p:spPr bwMode="auto">
          <a:xfrm>
            <a:off x="3971265" y="4059516"/>
            <a:ext cx="1743735" cy="0"/>
          </a:xfrm>
          <a:prstGeom prst="line">
            <a:avLst/>
          </a:prstGeom>
          <a:blipFill dpi="0" rotWithShape="0">
            <a:blip r:embed="rId3"/>
            <a:srcRect/>
            <a:stretch>
              <a:fillRect/>
            </a:stretch>
          </a:blipFill>
          <a:ln w="38100" cap="flat" cmpd="sng" algn="ctr">
            <a:solidFill>
              <a:srgbClr val="FFFF00"/>
            </a:solidFill>
            <a:prstDash val="solid"/>
            <a:round/>
            <a:headEnd type="none" w="med" len="med"/>
            <a:tailEnd type="none" w="med" len="med"/>
          </a:ln>
          <a:effectLst/>
        </p:spPr>
      </p:cxnSp>
      <p:cxnSp>
        <p:nvCxnSpPr>
          <p:cNvPr id="32" name="Straight Arrow Connector 31"/>
          <p:cNvCxnSpPr/>
          <p:nvPr/>
        </p:nvCxnSpPr>
        <p:spPr bwMode="auto">
          <a:xfrm flipV="1">
            <a:off x="4257453" y="4084781"/>
            <a:ext cx="0" cy="1477819"/>
          </a:xfrm>
          <a:prstGeom prst="straightConnector1">
            <a:avLst/>
          </a:prstGeom>
          <a:blipFill dpi="0" rotWithShape="0">
            <a:blip r:embed="rId3"/>
            <a:srcRect/>
            <a:stretch>
              <a:fillRect/>
            </a:stretch>
          </a:blipFill>
          <a:ln w="19050" cap="flat" cmpd="sng" algn="ctr">
            <a:solidFill>
              <a:schemeClr val="tx1"/>
            </a:solidFill>
            <a:prstDash val="solid"/>
            <a:round/>
            <a:headEnd type="triangle" w="med" len="med"/>
            <a:tailEnd type="triangle" w="med" len="med"/>
          </a:ln>
          <a:effectLst/>
        </p:spPr>
      </p:cxnSp>
      <p:cxnSp>
        <p:nvCxnSpPr>
          <p:cNvPr id="33" name="Straight Connector 32"/>
          <p:cNvCxnSpPr/>
          <p:nvPr/>
        </p:nvCxnSpPr>
        <p:spPr bwMode="auto">
          <a:xfrm>
            <a:off x="4000759" y="2795596"/>
            <a:ext cx="1652284" cy="0"/>
          </a:xfrm>
          <a:prstGeom prst="line">
            <a:avLst/>
          </a:prstGeom>
          <a:blipFill dpi="0" rotWithShape="0">
            <a:blip r:embed="rId3"/>
            <a:srcRect/>
            <a:stretch>
              <a:fillRect/>
            </a:stretch>
          </a:blipFill>
          <a:ln w="38100" cap="flat" cmpd="sng" algn="ctr">
            <a:solidFill>
              <a:srgbClr val="FF0000"/>
            </a:solidFill>
            <a:prstDash val="dash"/>
            <a:round/>
            <a:headEnd type="none" w="med" len="med"/>
            <a:tailEnd type="none" w="med" len="med"/>
          </a:ln>
          <a:effectLst/>
        </p:spPr>
      </p:cxnSp>
      <p:cxnSp>
        <p:nvCxnSpPr>
          <p:cNvPr id="34" name="Straight Arrow Connector 33"/>
          <p:cNvCxnSpPr/>
          <p:nvPr/>
        </p:nvCxnSpPr>
        <p:spPr bwMode="auto">
          <a:xfrm>
            <a:off x="5390447" y="2743935"/>
            <a:ext cx="0" cy="245102"/>
          </a:xfrm>
          <a:prstGeom prst="straightConnector1">
            <a:avLst/>
          </a:prstGeom>
          <a:blipFill dpi="0" rotWithShape="0">
            <a:blip r:embed="rId3"/>
            <a:srcRect/>
            <a:stretch>
              <a:fillRect/>
            </a:stretch>
          </a:blipFill>
          <a:ln w="28575" cap="flat" cmpd="sng" algn="ctr">
            <a:solidFill>
              <a:schemeClr val="tx1"/>
            </a:solidFill>
            <a:prstDash val="solid"/>
            <a:round/>
            <a:headEnd type="none" w="med" len="med"/>
            <a:tailEnd type="triangle" w="med" len="med"/>
          </a:ln>
          <a:effectLst/>
        </p:spPr>
      </p:cxnSp>
      <p:cxnSp>
        <p:nvCxnSpPr>
          <p:cNvPr id="35" name="Straight Arrow Connector 34"/>
          <p:cNvCxnSpPr/>
          <p:nvPr/>
        </p:nvCxnSpPr>
        <p:spPr bwMode="auto">
          <a:xfrm flipV="1">
            <a:off x="4343400" y="3048000"/>
            <a:ext cx="8852" cy="1027265"/>
          </a:xfrm>
          <a:prstGeom prst="straightConnector1">
            <a:avLst/>
          </a:prstGeom>
          <a:blipFill dpi="0" rotWithShape="0">
            <a:blip r:embed="rId5" cstate="print"/>
            <a:srcRect/>
            <a:stretch>
              <a:fillRect/>
            </a:stretch>
          </a:blipFill>
          <a:ln w="19050" cap="flat" cmpd="sng" algn="ctr">
            <a:solidFill>
              <a:schemeClr val="tx1"/>
            </a:solidFill>
            <a:prstDash val="solid"/>
            <a:round/>
            <a:headEnd type="triangle" w="med" len="med"/>
            <a:tailEnd type="triangle" w="med" len="med"/>
          </a:ln>
          <a:effectLst/>
        </p:spPr>
      </p:cxnSp>
      <p:sp>
        <p:nvSpPr>
          <p:cNvPr id="36" name="Down Arrow 35"/>
          <p:cNvSpPr/>
          <p:nvPr/>
        </p:nvSpPr>
        <p:spPr bwMode="auto">
          <a:xfrm>
            <a:off x="4876800" y="2286001"/>
            <a:ext cx="381000" cy="724677"/>
          </a:xfrm>
          <a:prstGeom prst="downArrow">
            <a:avLst/>
          </a:prstGeom>
          <a:solidFill>
            <a:schemeClr val="accent2"/>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37" name="Rectangle 36"/>
          <p:cNvSpPr/>
          <p:nvPr/>
        </p:nvSpPr>
        <p:spPr>
          <a:xfrm>
            <a:off x="4953000" y="3048000"/>
            <a:ext cx="914400" cy="830997"/>
          </a:xfrm>
          <a:prstGeom prst="rect">
            <a:avLst/>
          </a:prstGeom>
        </p:spPr>
        <p:txBody>
          <a:bodyPr wrap="square">
            <a:spAutoFit/>
          </a:bodyPr>
          <a:lstStyle/>
          <a:p>
            <a:pPr eaLnBrk="0" fontAlgn="base" hangingPunct="0">
              <a:spcBef>
                <a:spcPct val="0"/>
              </a:spcBef>
              <a:spcAft>
                <a:spcPct val="0"/>
              </a:spcAft>
            </a:pPr>
            <a:r>
              <a:rPr lang="en-US" sz="1200" b="1" dirty="0" smtClean="0">
                <a:solidFill>
                  <a:srgbClr val="000000"/>
                </a:solidFill>
              </a:rPr>
              <a:t>15% derating </a:t>
            </a:r>
            <a:r>
              <a:rPr lang="en-US" sz="1200" b="1" dirty="0">
                <a:solidFill>
                  <a:srgbClr val="000000"/>
                </a:solidFill>
              </a:rPr>
              <a:t>on no sensor side. </a:t>
            </a:r>
          </a:p>
        </p:txBody>
      </p:sp>
      <p:sp>
        <p:nvSpPr>
          <p:cNvPr id="40" name="Rectangle 39"/>
          <p:cNvSpPr/>
          <p:nvPr/>
        </p:nvSpPr>
        <p:spPr bwMode="auto">
          <a:xfrm>
            <a:off x="6354468" y="2286000"/>
            <a:ext cx="1537373" cy="1006732"/>
          </a:xfrm>
          <a:prstGeom prst="rect">
            <a:avLst/>
          </a:prstGeom>
          <a:pattFill prst="wdUpDiag">
            <a:fgClr>
              <a:srgbClr val="FF0000"/>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dirty="0" smtClean="0">
              <a:solidFill>
                <a:srgbClr val="000000"/>
              </a:solidFill>
            </a:endParaRPr>
          </a:p>
        </p:txBody>
      </p:sp>
      <p:sp>
        <p:nvSpPr>
          <p:cNvPr id="41" name="Rectangle 40"/>
          <p:cNvSpPr/>
          <p:nvPr/>
        </p:nvSpPr>
        <p:spPr bwMode="auto">
          <a:xfrm>
            <a:off x="6346319" y="4295289"/>
            <a:ext cx="1553677" cy="1267310"/>
          </a:xfrm>
          <a:prstGeom prst="rect">
            <a:avLst/>
          </a:prstGeom>
          <a:solidFill>
            <a:srgbClr val="66FF33"/>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cxnSp>
        <p:nvCxnSpPr>
          <p:cNvPr id="42" name="Straight Connector 41"/>
          <p:cNvCxnSpPr/>
          <p:nvPr/>
        </p:nvCxnSpPr>
        <p:spPr bwMode="auto">
          <a:xfrm>
            <a:off x="6378920" y="3059605"/>
            <a:ext cx="1521076" cy="0"/>
          </a:xfrm>
          <a:prstGeom prst="line">
            <a:avLst/>
          </a:prstGeom>
          <a:blipFill dpi="0" rotWithShape="0">
            <a:blip r:embed="rId3"/>
            <a:srcRect/>
            <a:stretch>
              <a:fillRect/>
            </a:stretch>
          </a:blipFill>
          <a:ln w="38100" cap="flat" cmpd="sng" algn="ctr">
            <a:solidFill>
              <a:srgbClr val="FF0000"/>
            </a:solidFill>
            <a:prstDash val="sysDash"/>
            <a:round/>
            <a:headEnd type="none" w="med" len="med"/>
            <a:tailEnd type="none" w="med" len="med"/>
          </a:ln>
          <a:effectLst/>
        </p:spPr>
      </p:cxnSp>
      <p:cxnSp>
        <p:nvCxnSpPr>
          <p:cNvPr id="43" name="Straight Connector 42"/>
          <p:cNvCxnSpPr/>
          <p:nvPr/>
        </p:nvCxnSpPr>
        <p:spPr bwMode="auto">
          <a:xfrm>
            <a:off x="6338636" y="4275736"/>
            <a:ext cx="1561360" cy="4240"/>
          </a:xfrm>
          <a:prstGeom prst="line">
            <a:avLst/>
          </a:prstGeom>
          <a:blipFill dpi="0" rotWithShape="0">
            <a:blip r:embed="rId3"/>
            <a:srcRect/>
            <a:stretch>
              <a:fillRect/>
            </a:stretch>
          </a:blipFill>
          <a:ln w="38100" cap="flat" cmpd="sng" algn="ctr">
            <a:solidFill>
              <a:srgbClr val="FFFF00"/>
            </a:solidFill>
            <a:prstDash val="solid"/>
            <a:round/>
            <a:headEnd type="none" w="med" len="med"/>
            <a:tailEnd type="none" w="med" len="med"/>
          </a:ln>
          <a:effectLst/>
        </p:spPr>
      </p:cxnSp>
      <p:cxnSp>
        <p:nvCxnSpPr>
          <p:cNvPr id="44" name="Straight Arrow Connector 43"/>
          <p:cNvCxnSpPr/>
          <p:nvPr/>
        </p:nvCxnSpPr>
        <p:spPr bwMode="auto">
          <a:xfrm flipV="1">
            <a:off x="6553200" y="4295289"/>
            <a:ext cx="0" cy="1267313"/>
          </a:xfrm>
          <a:prstGeom prst="straightConnector1">
            <a:avLst/>
          </a:prstGeom>
          <a:blipFill dpi="0" rotWithShape="0">
            <a:blip r:embed="rId3"/>
            <a:srcRect/>
            <a:stretch>
              <a:fillRect/>
            </a:stretch>
          </a:blipFill>
          <a:ln w="19050" cap="flat" cmpd="sng" algn="ctr">
            <a:solidFill>
              <a:schemeClr val="tx1"/>
            </a:solidFill>
            <a:prstDash val="solid"/>
            <a:round/>
            <a:headEnd type="triangle" w="med" len="med"/>
            <a:tailEnd type="triangle" w="med" len="med"/>
          </a:ln>
          <a:effectLst/>
        </p:spPr>
      </p:cxnSp>
      <p:cxnSp>
        <p:nvCxnSpPr>
          <p:cNvPr id="45" name="Straight Connector 44"/>
          <p:cNvCxnSpPr/>
          <p:nvPr/>
        </p:nvCxnSpPr>
        <p:spPr bwMode="auto">
          <a:xfrm>
            <a:off x="6359910" y="3317515"/>
            <a:ext cx="1521076" cy="0"/>
          </a:xfrm>
          <a:prstGeom prst="line">
            <a:avLst/>
          </a:prstGeom>
          <a:blipFill dpi="0" rotWithShape="0">
            <a:blip r:embed="rId3"/>
            <a:srcRect/>
            <a:stretch>
              <a:fillRect/>
            </a:stretch>
          </a:blipFill>
          <a:ln w="38100" cap="flat" cmpd="sng" algn="ctr">
            <a:solidFill>
              <a:srgbClr val="FF0000"/>
            </a:solidFill>
            <a:prstDash val="solid"/>
            <a:round/>
            <a:headEnd type="none" w="med" len="med"/>
            <a:tailEnd type="none" w="med" len="med"/>
          </a:ln>
          <a:effectLst/>
        </p:spPr>
      </p:cxnSp>
      <p:cxnSp>
        <p:nvCxnSpPr>
          <p:cNvPr id="46" name="Straight Arrow Connector 45"/>
          <p:cNvCxnSpPr/>
          <p:nvPr/>
        </p:nvCxnSpPr>
        <p:spPr bwMode="auto">
          <a:xfrm>
            <a:off x="7002807" y="3081337"/>
            <a:ext cx="0" cy="247017"/>
          </a:xfrm>
          <a:prstGeom prst="straightConnector1">
            <a:avLst/>
          </a:prstGeom>
          <a:blipFill dpi="0" rotWithShape="0">
            <a:blip r:embed="rId3"/>
            <a:srcRect/>
            <a:stretch>
              <a:fillRect/>
            </a:stretch>
          </a:blipFill>
          <a:ln w="28575" cap="flat" cmpd="sng" algn="ctr">
            <a:solidFill>
              <a:schemeClr val="tx1"/>
            </a:solidFill>
            <a:prstDash val="solid"/>
            <a:round/>
            <a:headEnd type="none" w="med" len="med"/>
            <a:tailEnd type="triangle" w="med" len="med"/>
          </a:ln>
          <a:effectLst/>
        </p:spPr>
      </p:cxnSp>
      <p:cxnSp>
        <p:nvCxnSpPr>
          <p:cNvPr id="47" name="Straight Connector 46"/>
          <p:cNvCxnSpPr/>
          <p:nvPr/>
        </p:nvCxnSpPr>
        <p:spPr bwMode="auto">
          <a:xfrm>
            <a:off x="6340226" y="2787965"/>
            <a:ext cx="1540760" cy="9567"/>
          </a:xfrm>
          <a:prstGeom prst="line">
            <a:avLst/>
          </a:prstGeom>
          <a:blipFill dpi="0" rotWithShape="0">
            <a:blip r:embed="rId6" cstate="print"/>
            <a:srcRect/>
            <a:stretch>
              <a:fillRect/>
            </a:stretch>
          </a:blipFill>
          <a:ln w="38100" cap="flat" cmpd="sng" algn="ctr">
            <a:solidFill>
              <a:srgbClr val="FF0000"/>
            </a:solidFill>
            <a:prstDash val="dash"/>
            <a:round/>
            <a:headEnd type="none" w="med" len="med"/>
            <a:tailEnd type="none" w="med" len="med"/>
          </a:ln>
          <a:effectLst/>
        </p:spPr>
      </p:cxnSp>
      <p:cxnSp>
        <p:nvCxnSpPr>
          <p:cNvPr id="48" name="Straight Arrow Connector 47"/>
          <p:cNvCxnSpPr/>
          <p:nvPr/>
        </p:nvCxnSpPr>
        <p:spPr bwMode="auto">
          <a:xfrm>
            <a:off x="7150316" y="2812599"/>
            <a:ext cx="0" cy="247017"/>
          </a:xfrm>
          <a:prstGeom prst="straightConnector1">
            <a:avLst/>
          </a:prstGeom>
          <a:blipFill dpi="0" rotWithShape="0">
            <a:blip r:embed="rId3"/>
            <a:srcRect/>
            <a:stretch>
              <a:fillRect/>
            </a:stretch>
          </a:blipFill>
          <a:ln w="28575" cap="flat" cmpd="sng" algn="ctr">
            <a:solidFill>
              <a:schemeClr val="tx1"/>
            </a:solidFill>
            <a:prstDash val="solid"/>
            <a:round/>
            <a:headEnd type="none" w="med" len="med"/>
            <a:tailEnd type="triangle" w="med" len="med"/>
          </a:ln>
          <a:effectLst/>
        </p:spPr>
      </p:cxnSp>
      <p:sp>
        <p:nvSpPr>
          <p:cNvPr id="49" name="TextBox 48"/>
          <p:cNvSpPr txBox="1"/>
          <p:nvPr/>
        </p:nvSpPr>
        <p:spPr>
          <a:xfrm>
            <a:off x="6324600" y="1352490"/>
            <a:ext cx="1952779" cy="400110"/>
          </a:xfrm>
          <a:prstGeom prst="rect">
            <a:avLst/>
          </a:prstGeom>
          <a:solidFill>
            <a:srgbClr val="FFCCCC"/>
          </a:solidFill>
          <a:ln>
            <a:solidFill>
              <a:schemeClr val="tx1"/>
            </a:solidFill>
          </a:ln>
        </p:spPr>
        <p:txBody>
          <a:bodyPr wrap="none" rtlCol="0">
            <a:spAutoFit/>
          </a:bodyPr>
          <a:lstStyle/>
          <a:p>
            <a:pPr eaLnBrk="0" fontAlgn="base" hangingPunct="0">
              <a:spcBef>
                <a:spcPct val="0"/>
              </a:spcBef>
              <a:spcAft>
                <a:spcPct val="0"/>
              </a:spcAft>
            </a:pPr>
            <a:r>
              <a:rPr lang="en-US" sz="1000" b="1" dirty="0" smtClean="0">
                <a:solidFill>
                  <a:srgbClr val="000000"/>
                </a:solidFill>
              </a:rPr>
              <a:t>INTERFACES - type 3: No sensor(s)</a:t>
            </a:r>
          </a:p>
          <a:p>
            <a:pPr eaLnBrk="0" fontAlgn="base" hangingPunct="0">
              <a:spcBef>
                <a:spcPct val="0"/>
              </a:spcBef>
              <a:spcAft>
                <a:spcPct val="0"/>
              </a:spcAft>
            </a:pPr>
            <a:r>
              <a:rPr lang="en-US" sz="1000" b="1" dirty="0" smtClean="0">
                <a:solidFill>
                  <a:srgbClr val="000000"/>
                </a:solidFill>
              </a:rPr>
              <a:t> on either side.</a:t>
            </a:r>
            <a:endParaRPr lang="en-US" sz="1000" b="1" dirty="0">
              <a:solidFill>
                <a:srgbClr val="000000"/>
              </a:solidFill>
            </a:endParaRPr>
          </a:p>
        </p:txBody>
      </p:sp>
      <p:sp>
        <p:nvSpPr>
          <p:cNvPr id="50" name="Down Arrow 49"/>
          <p:cNvSpPr/>
          <p:nvPr/>
        </p:nvSpPr>
        <p:spPr bwMode="auto">
          <a:xfrm>
            <a:off x="7315200" y="2286000"/>
            <a:ext cx="381000" cy="914400"/>
          </a:xfrm>
          <a:prstGeom prst="downArrow">
            <a:avLst/>
          </a:prstGeom>
          <a:solidFill>
            <a:schemeClr val="accent2"/>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53" name="Rectangle 52"/>
          <p:cNvSpPr/>
          <p:nvPr/>
        </p:nvSpPr>
        <p:spPr bwMode="auto">
          <a:xfrm>
            <a:off x="6346318" y="3337081"/>
            <a:ext cx="1553678" cy="927406"/>
          </a:xfrm>
          <a:prstGeom prst="rect">
            <a:avLst/>
          </a:prstGeom>
          <a:pattFill prst="wdDnDiag">
            <a:fgClr>
              <a:srgbClr val="FFFF00"/>
            </a:fgClr>
            <a:bgClr>
              <a:schemeClr val="bg1"/>
            </a:bgClr>
          </a:patt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b="1" smtClean="0">
              <a:solidFill>
                <a:srgbClr val="000000"/>
              </a:solidFill>
            </a:endParaRPr>
          </a:p>
        </p:txBody>
      </p:sp>
      <p:sp>
        <p:nvSpPr>
          <p:cNvPr id="54" name="Rectangle 53"/>
          <p:cNvSpPr/>
          <p:nvPr/>
        </p:nvSpPr>
        <p:spPr>
          <a:xfrm>
            <a:off x="7010400" y="3276600"/>
            <a:ext cx="990600" cy="830997"/>
          </a:xfrm>
          <a:prstGeom prst="rect">
            <a:avLst/>
          </a:prstGeom>
        </p:spPr>
        <p:txBody>
          <a:bodyPr wrap="square">
            <a:spAutoFit/>
          </a:bodyPr>
          <a:lstStyle/>
          <a:p>
            <a:pPr eaLnBrk="0" fontAlgn="base" hangingPunct="0">
              <a:spcBef>
                <a:spcPct val="0"/>
              </a:spcBef>
              <a:spcAft>
                <a:spcPct val="0"/>
              </a:spcAft>
            </a:pPr>
            <a:r>
              <a:rPr lang="en-US" sz="1200" b="1" dirty="0" smtClean="0">
                <a:solidFill>
                  <a:srgbClr val="000000"/>
                </a:solidFill>
              </a:rPr>
              <a:t>15% derating </a:t>
            </a:r>
            <a:r>
              <a:rPr lang="en-US" sz="1200" b="1" dirty="0">
                <a:solidFill>
                  <a:srgbClr val="000000"/>
                </a:solidFill>
              </a:rPr>
              <a:t>on </a:t>
            </a:r>
            <a:r>
              <a:rPr lang="en-US" sz="1200" b="1" dirty="0" smtClean="0">
                <a:solidFill>
                  <a:srgbClr val="000000"/>
                </a:solidFill>
              </a:rPr>
              <a:t>both for no </a:t>
            </a:r>
            <a:r>
              <a:rPr lang="en-US" sz="1200" b="1" dirty="0">
                <a:solidFill>
                  <a:srgbClr val="000000"/>
                </a:solidFill>
              </a:rPr>
              <a:t>sensor </a:t>
            </a:r>
            <a:r>
              <a:rPr lang="en-US" sz="1200" b="1" dirty="0" smtClean="0">
                <a:solidFill>
                  <a:srgbClr val="000000"/>
                </a:solidFill>
              </a:rPr>
              <a:t>either side. </a:t>
            </a:r>
            <a:endParaRPr lang="en-US" sz="1200" b="1" dirty="0">
              <a:solidFill>
                <a:srgbClr val="000000"/>
              </a:solidFill>
            </a:endParaRPr>
          </a:p>
        </p:txBody>
      </p:sp>
      <p:cxnSp>
        <p:nvCxnSpPr>
          <p:cNvPr id="55" name="Straight Arrow Connector 54"/>
          <p:cNvCxnSpPr/>
          <p:nvPr/>
        </p:nvCxnSpPr>
        <p:spPr bwMode="auto">
          <a:xfrm flipV="1">
            <a:off x="6553200" y="3352570"/>
            <a:ext cx="0" cy="931470"/>
          </a:xfrm>
          <a:prstGeom prst="straightConnector1">
            <a:avLst/>
          </a:prstGeom>
          <a:blipFill dpi="0" rotWithShape="0">
            <a:blip r:embed="rId3"/>
            <a:srcRect/>
            <a:stretch>
              <a:fillRect/>
            </a:stretch>
          </a:blipFill>
          <a:ln w="19050" cap="flat" cmpd="sng" algn="ctr">
            <a:solidFill>
              <a:schemeClr val="tx1"/>
            </a:solidFill>
            <a:prstDash val="solid"/>
            <a:round/>
            <a:headEnd type="triangle" w="med" len="med"/>
            <a:tailEnd type="triangle" w="med" len="med"/>
          </a:ln>
          <a:effectLst/>
        </p:spPr>
      </p:cxnSp>
    </p:spTree>
    <p:extLst>
      <p:ext uri="{BB962C8B-B14F-4D97-AF65-F5344CB8AC3E}">
        <p14:creationId xmlns:p14="http://schemas.microsoft.com/office/powerpoint/2010/main" val="2674665014"/>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Control Methods and Optimization of </a:t>
            </a:r>
            <a:br>
              <a:rPr lang="en-US" dirty="0" smtClean="0"/>
            </a:br>
            <a:r>
              <a:rPr lang="en-US" dirty="0" smtClean="0"/>
              <a:t>Helium Shroud Profile</a:t>
            </a:r>
            <a:endParaRPr lang="en-US" dirty="0"/>
          </a:p>
        </p:txBody>
      </p:sp>
      <p:sp>
        <p:nvSpPr>
          <p:cNvPr id="3" name="Content Placeholder 2"/>
          <p:cNvSpPr>
            <a:spLocks noGrp="1"/>
          </p:cNvSpPr>
          <p:nvPr>
            <p:ph idx="1"/>
          </p:nvPr>
        </p:nvSpPr>
        <p:spPr>
          <a:xfrm>
            <a:off x="466725" y="914400"/>
            <a:ext cx="8448675" cy="5497512"/>
          </a:xfrm>
        </p:spPr>
        <p:txBody>
          <a:bodyPr/>
          <a:lstStyle/>
          <a:p>
            <a:r>
              <a:rPr lang="en-US" sz="1800" dirty="0" smtClean="0"/>
              <a:t>The OTIS CV test employed both passive and active </a:t>
            </a:r>
            <a:r>
              <a:rPr lang="en-US" sz="1800" dirty="0"/>
              <a:t>c</a:t>
            </a:r>
            <a:r>
              <a:rPr lang="en-US" sz="1800" dirty="0" smtClean="0"/>
              <a:t>ontrol methods </a:t>
            </a:r>
          </a:p>
          <a:p>
            <a:pPr lvl="1"/>
            <a:r>
              <a:rPr lang="en-US" sz="1800" dirty="0" smtClean="0"/>
              <a:t>Helium shroud rate is the biggest driver of payload transition rate and hardware safety</a:t>
            </a:r>
          </a:p>
          <a:p>
            <a:pPr lvl="2"/>
            <a:r>
              <a:rPr lang="en-US" sz="1800" dirty="0" smtClean="0"/>
              <a:t>This also directly drives DSER transition rate, all helium uses common refrigerator</a:t>
            </a:r>
          </a:p>
          <a:p>
            <a:pPr lvl="2"/>
            <a:r>
              <a:rPr lang="en-US" sz="1800" dirty="0" smtClean="0"/>
              <a:t>The majority of components on the OTIS payload are passively controlled through interaction with the test environment (composite structure, PMSAs, TMS)</a:t>
            </a:r>
          </a:p>
          <a:p>
            <a:pPr lvl="1"/>
            <a:r>
              <a:rPr lang="en-US" sz="1800" dirty="0" smtClean="0"/>
              <a:t>ISIM instruments, the SM, TM, and FSM, are actively controlled: heaters used when possible to drive transition rate/control L&amp;Cs</a:t>
            </a:r>
          </a:p>
          <a:p>
            <a:r>
              <a:rPr lang="en-US" sz="1800" dirty="0" smtClean="0"/>
              <a:t>Many thermal analysis iterations were performed with different control methodologies </a:t>
            </a:r>
            <a:r>
              <a:rPr lang="en-US" sz="1800" dirty="0"/>
              <a:t>to determine </a:t>
            </a:r>
            <a:r>
              <a:rPr lang="en-US" sz="1800" dirty="0" smtClean="0"/>
              <a:t>the most time-optimized means to cool </a:t>
            </a:r>
            <a:r>
              <a:rPr lang="en-US" sz="1800" dirty="0"/>
              <a:t>and warm the </a:t>
            </a:r>
            <a:r>
              <a:rPr lang="en-US" sz="1800" dirty="0" smtClean="0"/>
              <a:t>payload while ensuring hardware safety</a:t>
            </a:r>
            <a:endParaRPr lang="en-US" sz="1800" dirty="0"/>
          </a:p>
          <a:p>
            <a:pPr lvl="1"/>
            <a:r>
              <a:rPr lang="en-US" sz="1800" dirty="0" smtClean="0"/>
              <a:t>Since </a:t>
            </a:r>
            <a:r>
              <a:rPr lang="en-US" sz="1800" dirty="0"/>
              <a:t>the </a:t>
            </a:r>
            <a:r>
              <a:rPr lang="en-US" sz="1800" dirty="0" smtClean="0"/>
              <a:t>helium shroud rate is the biggest driver of payload transition, an optimization </a:t>
            </a:r>
            <a:r>
              <a:rPr lang="en-US" sz="1800" dirty="0"/>
              <a:t>code was developed allowing the model to analyze a full cooldown or warmup with the shroud temperature as a </a:t>
            </a:r>
            <a:r>
              <a:rPr lang="en-US" sz="1800" dirty="0" smtClean="0"/>
              <a:t>variable</a:t>
            </a:r>
          </a:p>
          <a:p>
            <a:pPr lvl="1"/>
            <a:r>
              <a:rPr lang="en-US" sz="1800" dirty="0"/>
              <a:t>All thermally-critical L&amp;Cs were programmed into the thermal model to ensure that the payload was not violating any L&amp;Cs with each </a:t>
            </a:r>
            <a:r>
              <a:rPr lang="en-US" sz="1800" dirty="0" smtClean="0"/>
              <a:t>time step</a:t>
            </a:r>
            <a:endParaRPr lang="en-US" sz="1800" dirty="0"/>
          </a:p>
          <a:p>
            <a:pPr marL="0" indent="0">
              <a:buNone/>
            </a:pPr>
            <a:endParaRPr lang="en-US" sz="1600" b="0" dirty="0"/>
          </a:p>
        </p:txBody>
      </p:sp>
      <p:sp>
        <p:nvSpPr>
          <p:cNvPr id="6" name="Content Placeholder 2"/>
          <p:cNvSpPr txBox="1">
            <a:spLocks/>
          </p:cNvSpPr>
          <p:nvPr/>
        </p:nvSpPr>
        <p:spPr>
          <a:xfrm>
            <a:off x="457200" y="5410200"/>
            <a:ext cx="8001001" cy="1219200"/>
          </a:xfrm>
          <a:prstGeom prst="rect">
            <a:avLst/>
          </a:prstGeom>
          <a:ln w="38100">
            <a:solidFill>
              <a:srgbClr val="FF0000"/>
            </a:solidFill>
          </a:ln>
        </p:spPr>
        <p:style>
          <a:lnRef idx="2">
            <a:schemeClr val="dk1"/>
          </a:lnRef>
          <a:fillRef idx="1">
            <a:schemeClr val="lt1"/>
          </a:fillRef>
          <a:effectRef idx="0">
            <a:schemeClr val="dk1"/>
          </a:effectRef>
          <a:fontRef idx="minor">
            <a:schemeClr val="dk1"/>
          </a:fontRef>
        </p:style>
        <p:txBody>
          <a:bodyPr/>
          <a:lstStyle/>
          <a:p>
            <a:pPr marL="234950" indent="-234950" fontAlgn="base">
              <a:spcBef>
                <a:spcPct val="0"/>
              </a:spcBef>
              <a:spcAft>
                <a:spcPct val="15000"/>
              </a:spcAft>
              <a:buClr>
                <a:srgbClr val="0B3D91"/>
              </a:buClr>
            </a:pPr>
            <a:r>
              <a:rPr lang="en-US" b="1" dirty="0" smtClean="0"/>
              <a:t>NOTE: With all model predictions, coating </a:t>
            </a:r>
            <a:r>
              <a:rPr lang="en-US" b="1" dirty="0" err="1" smtClean="0"/>
              <a:t>emissivities</a:t>
            </a:r>
            <a:r>
              <a:rPr lang="en-US" b="1" dirty="0" smtClean="0"/>
              <a:t> cannot be assumed constant within the 20 K – 300 K temperature range of the OTIS CV Test</a:t>
            </a:r>
            <a:endParaRPr kumimoji="0" lang="en-US" sz="1800" b="1" i="0" u="none" strike="noStrike" kern="0" cap="none" spc="0" normalizeH="0" baseline="0" noProof="0" dirty="0" smtClean="0">
              <a:ln>
                <a:noFill/>
              </a:ln>
              <a:solidFill>
                <a:schemeClr val="tx1"/>
              </a:solidFill>
              <a:effectLst/>
              <a:uLnTx/>
              <a:uFillTx/>
              <a:latin typeface="+mn-lt"/>
              <a:ea typeface="+mn-ea"/>
              <a:cs typeface="+mn-cs"/>
            </a:endParaRPr>
          </a:p>
          <a:p>
            <a:pPr marL="234950" lvl="0" indent="-234950" fontAlgn="base">
              <a:spcBef>
                <a:spcPct val="0"/>
              </a:spcBef>
              <a:spcAft>
                <a:spcPct val="15000"/>
              </a:spcAft>
              <a:buClr>
                <a:srgbClr val="0B3D91"/>
              </a:buClr>
              <a:buFont typeface="Wingdings" pitchFamily="2" charset="2"/>
              <a:buChar char="§"/>
            </a:pPr>
            <a:r>
              <a:rPr kumimoji="0" lang="en-US" sz="1800" i="0" u="none" strike="noStrike" kern="0" cap="none" spc="0" normalizeH="0" baseline="0" noProof="0" dirty="0" smtClean="0">
                <a:ln>
                  <a:noFill/>
                </a:ln>
                <a:solidFill>
                  <a:schemeClr val="tx1"/>
                </a:solidFill>
                <a:effectLst/>
                <a:uLnTx/>
                <a:uFillTx/>
                <a:latin typeface="+mn-lt"/>
                <a:ea typeface="+mn-ea"/>
                <a:cs typeface="+mn-cs"/>
              </a:rPr>
              <a:t>Two </a:t>
            </a:r>
            <a:r>
              <a:rPr lang="en-US" dirty="0" err="1" smtClean="0"/>
              <a:t>radk</a:t>
            </a:r>
            <a:r>
              <a:rPr lang="en-US" dirty="0" smtClean="0"/>
              <a:t> files: one with room temperature </a:t>
            </a:r>
            <a:r>
              <a:rPr lang="en-US" dirty="0" err="1" smtClean="0"/>
              <a:t>emissivities</a:t>
            </a:r>
            <a:r>
              <a:rPr lang="en-US" dirty="0" smtClean="0"/>
              <a:t> and one with cryogenic </a:t>
            </a:r>
            <a:r>
              <a:rPr lang="en-US" dirty="0" err="1" smtClean="0"/>
              <a:t>emissivities</a:t>
            </a:r>
            <a:endParaRPr lang="en-US" sz="1600" kern="0" dirty="0"/>
          </a:p>
          <a:p>
            <a:pPr marL="234950" lvl="0" indent="-234950" fontAlgn="base">
              <a:spcBef>
                <a:spcPct val="0"/>
              </a:spcBef>
              <a:spcAft>
                <a:spcPct val="15000"/>
              </a:spcAft>
              <a:buClr>
                <a:srgbClr val="0B3D91"/>
              </a:buClr>
              <a:buFont typeface="Wingdings" pitchFamily="2" charset="2"/>
              <a:buChar char="§"/>
            </a:pPr>
            <a:r>
              <a:rPr lang="en-US" dirty="0" smtClean="0"/>
              <a:t>The model transitioned from one set to the other when the PMBSS average reached 90 K</a:t>
            </a:r>
            <a:endParaRPr kumimoji="0" lang="en-US" sz="1800" i="0" u="none" strike="noStrike" kern="0" cap="none" spc="0" normalizeH="0" baseline="0" noProof="0" dirty="0" smtClean="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159413010"/>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13"/>
          <p:cNvPicPr>
            <a:picLocks noGrp="1" noChangeAspect="1"/>
          </p:cNvPicPr>
          <p:nvPr>
            <p:ph idx="1"/>
          </p:nvPr>
        </p:nvPicPr>
        <p:blipFill>
          <a:blip r:embed="rId3"/>
          <a:stretch>
            <a:fillRect/>
          </a:stretch>
        </p:blipFill>
        <p:spPr>
          <a:xfrm>
            <a:off x="563083" y="1066800"/>
            <a:ext cx="7818917" cy="5458968"/>
          </a:xfrm>
          <a:prstGeom prst="rect">
            <a:avLst/>
          </a:prstGeom>
        </p:spPr>
      </p:pic>
      <p:sp>
        <p:nvSpPr>
          <p:cNvPr id="2" name="Title 1"/>
          <p:cNvSpPr>
            <a:spLocks noGrp="1"/>
          </p:cNvSpPr>
          <p:nvPr>
            <p:ph type="title"/>
          </p:nvPr>
        </p:nvSpPr>
        <p:spPr/>
        <p:txBody>
          <a:bodyPr/>
          <a:lstStyle/>
          <a:p>
            <a:r>
              <a:rPr lang="en-US" dirty="0" smtClean="0"/>
              <a:t>Derived Helium Shroud Profile from Optimization Code</a:t>
            </a:r>
            <a:r>
              <a:rPr lang="en-US" baseline="30000" dirty="0" smtClean="0"/>
              <a:t>[12,13]</a:t>
            </a:r>
            <a:endParaRPr lang="en-US" dirty="0"/>
          </a:p>
        </p:txBody>
      </p:sp>
      <p:sp>
        <p:nvSpPr>
          <p:cNvPr id="5" name="Rectangle 4"/>
          <p:cNvSpPr/>
          <p:nvPr/>
        </p:nvSpPr>
        <p:spPr bwMode="auto">
          <a:xfrm>
            <a:off x="1737050" y="1189072"/>
            <a:ext cx="2462784" cy="4754528"/>
          </a:xfrm>
          <a:prstGeom prst="rect">
            <a:avLst/>
          </a:prstGeom>
          <a:solidFill>
            <a:srgbClr val="00B0F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800" b="1" dirty="0" smtClean="0"/>
              <a:t>Cooldown (33 Days)</a:t>
            </a:r>
            <a:endParaRPr kumimoji="0" lang="en-US" sz="800" b="1" i="0" u="none" strike="noStrike" cap="none" normalizeH="0" baseline="0" dirty="0" smtClean="0">
              <a:ln>
                <a:noFill/>
              </a:ln>
              <a:solidFill>
                <a:schemeClr val="tx1"/>
              </a:solidFill>
              <a:effectLst/>
            </a:endParaRPr>
          </a:p>
        </p:txBody>
      </p:sp>
      <p:sp>
        <p:nvSpPr>
          <p:cNvPr id="6" name="Rectangle 5"/>
          <p:cNvSpPr/>
          <p:nvPr/>
        </p:nvSpPr>
        <p:spPr bwMode="auto">
          <a:xfrm>
            <a:off x="4199834" y="1189072"/>
            <a:ext cx="1573406" cy="4754528"/>
          </a:xfrm>
          <a:prstGeom prst="rect">
            <a:avLst/>
          </a:prstGeom>
          <a:solidFill>
            <a:srgbClr val="92D05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800" b="1" dirty="0" err="1" smtClean="0"/>
              <a:t>Cryo</a:t>
            </a:r>
            <a:r>
              <a:rPr lang="en-US" sz="800" b="1" dirty="0" smtClean="0"/>
              <a:t>-Stable (20.9 days)</a:t>
            </a:r>
            <a:endParaRPr kumimoji="0" lang="en-US" sz="800" b="1" i="0" u="none" strike="noStrike" cap="none" normalizeH="0" baseline="0" dirty="0" smtClean="0">
              <a:ln>
                <a:noFill/>
              </a:ln>
              <a:solidFill>
                <a:schemeClr val="tx1"/>
              </a:solidFill>
              <a:effectLst/>
            </a:endParaRPr>
          </a:p>
        </p:txBody>
      </p:sp>
      <p:sp>
        <p:nvSpPr>
          <p:cNvPr id="7" name="Rectangle 6"/>
          <p:cNvSpPr/>
          <p:nvPr/>
        </p:nvSpPr>
        <p:spPr>
          <a:xfrm>
            <a:off x="1143000" y="1189072"/>
            <a:ext cx="710803" cy="461665"/>
          </a:xfrm>
          <a:prstGeom prst="rect">
            <a:avLst/>
          </a:prstGeom>
        </p:spPr>
        <p:txBody>
          <a:bodyPr wrap="square">
            <a:spAutoFit/>
          </a:bodyPr>
          <a:lstStyle/>
          <a:p>
            <a:pPr algn="ctr" eaLnBrk="0" fontAlgn="base" hangingPunct="0">
              <a:spcBef>
                <a:spcPct val="0"/>
              </a:spcBef>
              <a:spcAft>
                <a:spcPct val="0"/>
              </a:spcAft>
            </a:pPr>
            <a:r>
              <a:rPr lang="en-US" sz="800" b="1" dirty="0" smtClean="0"/>
              <a:t>Pre-</a:t>
            </a:r>
            <a:r>
              <a:rPr lang="en-US" sz="800" b="1" dirty="0" err="1" smtClean="0"/>
              <a:t>Cryo</a:t>
            </a:r>
            <a:r>
              <a:rPr lang="en-US" sz="800" b="1" dirty="0" smtClean="0"/>
              <a:t> Warm </a:t>
            </a:r>
            <a:r>
              <a:rPr lang="en-US" sz="800" b="1" dirty="0" err="1" smtClean="0"/>
              <a:t>Vac</a:t>
            </a:r>
            <a:r>
              <a:rPr lang="en-US" sz="800" b="1" dirty="0" smtClean="0"/>
              <a:t> (6.5 days)</a:t>
            </a:r>
            <a:endParaRPr lang="en-US" sz="800" b="1" dirty="0"/>
          </a:p>
        </p:txBody>
      </p:sp>
      <p:sp>
        <p:nvSpPr>
          <p:cNvPr id="8" name="Rectangle 7"/>
          <p:cNvSpPr/>
          <p:nvPr/>
        </p:nvSpPr>
        <p:spPr bwMode="auto">
          <a:xfrm>
            <a:off x="5773240" y="1189072"/>
            <a:ext cx="434210" cy="4754528"/>
          </a:xfrm>
          <a:prstGeom prst="rect">
            <a:avLst/>
          </a:prstGeom>
          <a:solidFill>
            <a:srgbClr val="FFC00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800" b="1" dirty="0" smtClean="0"/>
              <a:t>Thermal</a:t>
            </a:r>
            <a:br>
              <a:rPr lang="en-US" sz="800" b="1" dirty="0" smtClean="0"/>
            </a:br>
            <a:r>
              <a:rPr lang="en-US" sz="800" b="1" dirty="0" smtClean="0"/>
              <a:t>Balance</a:t>
            </a:r>
            <a:br>
              <a:rPr lang="en-US" sz="800" b="1" dirty="0" smtClean="0"/>
            </a:br>
            <a:r>
              <a:rPr lang="en-US" sz="800" b="1" dirty="0" smtClean="0"/>
              <a:t>(</a:t>
            </a:r>
            <a:r>
              <a:rPr lang="en-US" sz="800" b="1" dirty="0"/>
              <a:t>6</a:t>
            </a:r>
            <a:r>
              <a:rPr lang="en-US" sz="800" b="1" dirty="0" smtClean="0"/>
              <a:t> Days)</a:t>
            </a:r>
            <a:endParaRPr kumimoji="0" lang="en-US" sz="800" b="1" i="0" u="none" strike="noStrike" cap="none" normalizeH="0" baseline="0" dirty="0" smtClean="0">
              <a:ln>
                <a:noFill/>
              </a:ln>
              <a:solidFill>
                <a:schemeClr val="tx1"/>
              </a:solidFill>
              <a:effectLst/>
            </a:endParaRPr>
          </a:p>
        </p:txBody>
      </p:sp>
      <p:sp>
        <p:nvSpPr>
          <p:cNvPr id="9" name="Rectangle 8"/>
          <p:cNvSpPr/>
          <p:nvPr/>
        </p:nvSpPr>
        <p:spPr bwMode="auto">
          <a:xfrm>
            <a:off x="6207450" y="1189072"/>
            <a:ext cx="1680464" cy="4754528"/>
          </a:xfrm>
          <a:prstGeom prst="rect">
            <a:avLst/>
          </a:prstGeom>
          <a:solidFill>
            <a:srgbClr val="FF000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800" b="1" dirty="0" smtClean="0"/>
              <a:t>Warmup (22.5 Days)</a:t>
            </a:r>
            <a:endParaRPr kumimoji="0" lang="en-US" sz="800" b="1" i="0" u="none" strike="noStrike" cap="none" normalizeH="0" baseline="0" dirty="0" smtClean="0">
              <a:ln>
                <a:noFill/>
              </a:ln>
              <a:solidFill>
                <a:schemeClr val="tx1"/>
              </a:solidFill>
              <a:effectLst/>
            </a:endParaRPr>
          </a:p>
        </p:txBody>
      </p:sp>
      <p:sp>
        <p:nvSpPr>
          <p:cNvPr id="10" name="Rectangle 9"/>
          <p:cNvSpPr/>
          <p:nvPr/>
        </p:nvSpPr>
        <p:spPr>
          <a:xfrm>
            <a:off x="7780856" y="1189072"/>
            <a:ext cx="641232" cy="461665"/>
          </a:xfrm>
          <a:prstGeom prst="rect">
            <a:avLst/>
          </a:prstGeom>
        </p:spPr>
        <p:txBody>
          <a:bodyPr wrap="square">
            <a:spAutoFit/>
          </a:bodyPr>
          <a:lstStyle/>
          <a:p>
            <a:pPr algn="ctr" eaLnBrk="0" fontAlgn="base" hangingPunct="0">
              <a:spcBef>
                <a:spcPct val="0"/>
              </a:spcBef>
              <a:spcAft>
                <a:spcPct val="0"/>
              </a:spcAft>
            </a:pPr>
            <a:r>
              <a:rPr lang="en-US" sz="800" b="1" dirty="0" smtClean="0"/>
              <a:t>Post-</a:t>
            </a:r>
            <a:r>
              <a:rPr lang="en-US" sz="800" b="1" dirty="0" err="1" smtClean="0"/>
              <a:t>Cryo</a:t>
            </a:r>
            <a:r>
              <a:rPr lang="en-US" sz="800" b="1" dirty="0" smtClean="0"/>
              <a:t> Warm </a:t>
            </a:r>
            <a:r>
              <a:rPr lang="en-US" sz="800" b="1" dirty="0" err="1" smtClean="0"/>
              <a:t>Vac</a:t>
            </a:r>
            <a:r>
              <a:rPr lang="en-US" sz="800" b="1" dirty="0" smtClean="0"/>
              <a:t> (3.8 days)</a:t>
            </a:r>
            <a:endParaRPr lang="en-US" sz="800" b="1" dirty="0"/>
          </a:p>
        </p:txBody>
      </p:sp>
      <p:cxnSp>
        <p:nvCxnSpPr>
          <p:cNvPr id="16" name="Straight Connector 15"/>
          <p:cNvCxnSpPr/>
          <p:nvPr/>
        </p:nvCxnSpPr>
        <p:spPr bwMode="auto">
          <a:xfrm>
            <a:off x="6611112" y="4953000"/>
            <a:ext cx="0" cy="990600"/>
          </a:xfrm>
          <a:prstGeom prst="line">
            <a:avLst/>
          </a:prstGeom>
          <a:ln>
            <a:prstDash val="dash"/>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bwMode="auto">
          <a:xfrm>
            <a:off x="7068312" y="4070541"/>
            <a:ext cx="0" cy="1873059"/>
          </a:xfrm>
          <a:prstGeom prst="line">
            <a:avLst/>
          </a:prstGeom>
          <a:ln>
            <a:prstDash val="dash"/>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0" name="Flowchart: Process 19"/>
          <p:cNvSpPr/>
          <p:nvPr/>
        </p:nvSpPr>
        <p:spPr bwMode="auto">
          <a:xfrm>
            <a:off x="1252728" y="3639312"/>
            <a:ext cx="6931152" cy="402336"/>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21" name="Flowchart: Process 20"/>
          <p:cNvSpPr/>
          <p:nvPr/>
        </p:nvSpPr>
        <p:spPr bwMode="auto">
          <a:xfrm>
            <a:off x="1249989" y="2084832"/>
            <a:ext cx="6931152" cy="877824"/>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22" name="Rectangle 21"/>
          <p:cNvSpPr/>
          <p:nvPr/>
        </p:nvSpPr>
        <p:spPr>
          <a:xfrm>
            <a:off x="6084594" y="5493250"/>
            <a:ext cx="635238" cy="461665"/>
          </a:xfrm>
          <a:prstGeom prst="rect">
            <a:avLst/>
          </a:prstGeom>
        </p:spPr>
        <p:txBody>
          <a:bodyPr wrap="square">
            <a:spAutoFit/>
          </a:bodyPr>
          <a:lstStyle/>
          <a:p>
            <a:pPr algn="ctr"/>
            <a:endParaRPr lang="en-US" sz="800" b="1" dirty="0" smtClean="0"/>
          </a:p>
          <a:p>
            <a:pPr algn="ctr"/>
            <a:r>
              <a:rPr lang="en-US" sz="800" b="1" dirty="0" smtClean="0"/>
              <a:t>Alignment Drift Test</a:t>
            </a:r>
            <a:endParaRPr lang="en-US" sz="800" dirty="0"/>
          </a:p>
        </p:txBody>
      </p:sp>
      <p:sp>
        <p:nvSpPr>
          <p:cNvPr id="24" name="Rectangle 23"/>
          <p:cNvSpPr/>
          <p:nvPr/>
        </p:nvSpPr>
        <p:spPr>
          <a:xfrm>
            <a:off x="6514851" y="5357522"/>
            <a:ext cx="635238" cy="584775"/>
          </a:xfrm>
          <a:prstGeom prst="rect">
            <a:avLst/>
          </a:prstGeom>
        </p:spPr>
        <p:txBody>
          <a:bodyPr wrap="square">
            <a:spAutoFit/>
          </a:bodyPr>
          <a:lstStyle/>
          <a:p>
            <a:pPr algn="ctr"/>
            <a:r>
              <a:rPr lang="en-US" sz="800" b="1" dirty="0" err="1" smtClean="0"/>
              <a:t>Mech-anism</a:t>
            </a:r>
            <a:r>
              <a:rPr lang="en-US" sz="800" b="1" dirty="0" smtClean="0"/>
              <a:t> Heater Tests</a:t>
            </a:r>
            <a:endParaRPr lang="en-US" sz="800" dirty="0"/>
          </a:p>
        </p:txBody>
      </p:sp>
      <p:sp>
        <p:nvSpPr>
          <p:cNvPr id="25" name="TextBox 24"/>
          <p:cNvSpPr txBox="1"/>
          <p:nvPr/>
        </p:nvSpPr>
        <p:spPr>
          <a:xfrm>
            <a:off x="1202169" y="2530994"/>
            <a:ext cx="800482" cy="461665"/>
          </a:xfrm>
          <a:prstGeom prst="rect">
            <a:avLst/>
          </a:prstGeom>
          <a:noFill/>
        </p:spPr>
        <p:txBody>
          <a:bodyPr wrap="square" rtlCol="0">
            <a:spAutoFit/>
          </a:bodyPr>
          <a:lstStyle/>
          <a:p>
            <a:r>
              <a:rPr lang="en-US" sz="800" dirty="0" smtClean="0"/>
              <a:t>Molecular Contamination Band 220-285K</a:t>
            </a:r>
            <a:endParaRPr lang="en-US" sz="800" dirty="0"/>
          </a:p>
        </p:txBody>
      </p:sp>
      <p:sp>
        <p:nvSpPr>
          <p:cNvPr id="26" name="TextBox 25"/>
          <p:cNvSpPr txBox="1"/>
          <p:nvPr/>
        </p:nvSpPr>
        <p:spPr>
          <a:xfrm>
            <a:off x="1202169" y="3608876"/>
            <a:ext cx="800482" cy="461665"/>
          </a:xfrm>
          <a:prstGeom prst="rect">
            <a:avLst/>
          </a:prstGeom>
          <a:noFill/>
        </p:spPr>
        <p:txBody>
          <a:bodyPr wrap="square" rtlCol="0">
            <a:spAutoFit/>
          </a:bodyPr>
          <a:lstStyle/>
          <a:p>
            <a:r>
              <a:rPr lang="en-US" sz="800" dirty="0" smtClean="0"/>
              <a:t>Water Contamination Band 140-170K</a:t>
            </a:r>
            <a:endParaRPr lang="en-US" sz="800" dirty="0"/>
          </a:p>
        </p:txBody>
      </p:sp>
      <p:sp>
        <p:nvSpPr>
          <p:cNvPr id="27" name="TextBox 26"/>
          <p:cNvSpPr txBox="1"/>
          <p:nvPr/>
        </p:nvSpPr>
        <p:spPr>
          <a:xfrm>
            <a:off x="2186331" y="1713621"/>
            <a:ext cx="1800702" cy="738664"/>
          </a:xfrm>
          <a:prstGeom prst="rect">
            <a:avLst/>
          </a:prstGeom>
          <a:noFill/>
        </p:spPr>
        <p:txBody>
          <a:bodyPr wrap="square" rtlCol="0">
            <a:spAutoFit/>
          </a:bodyPr>
          <a:lstStyle/>
          <a:p>
            <a:r>
              <a:rPr lang="en-US" sz="1050" dirty="0" smtClean="0"/>
              <a:t>Shroud rate 1 K/</a:t>
            </a:r>
            <a:r>
              <a:rPr lang="en-US" sz="1050" dirty="0" err="1" smtClean="0"/>
              <a:t>hr</a:t>
            </a:r>
            <a:r>
              <a:rPr lang="en-US" sz="1050" dirty="0" smtClean="0"/>
              <a:t>: avoid </a:t>
            </a:r>
            <a:r>
              <a:rPr lang="en-US" sz="1050" dirty="0"/>
              <a:t>e</a:t>
            </a:r>
            <a:r>
              <a:rPr lang="en-US" sz="1050" dirty="0" smtClean="0"/>
              <a:t>xceedance of PMSA Structure Component-to-Component </a:t>
            </a:r>
            <a:r>
              <a:rPr lang="el-GR" sz="1050" dirty="0" smtClean="0">
                <a:latin typeface="Arial Narrow" panose="020B0606020202030204" pitchFamily="34" charset="0"/>
              </a:rPr>
              <a:t>Δ</a:t>
            </a:r>
            <a:r>
              <a:rPr lang="en-US" sz="1050" dirty="0" smtClean="0">
                <a:latin typeface="Arial Narrow" panose="020B0606020202030204" pitchFamily="34" charset="0"/>
              </a:rPr>
              <a:t>T Constraints</a:t>
            </a:r>
            <a:endParaRPr lang="en-US" sz="1050" dirty="0"/>
          </a:p>
        </p:txBody>
      </p:sp>
      <p:cxnSp>
        <p:nvCxnSpPr>
          <p:cNvPr id="28" name="Straight Arrow Connector 27"/>
          <p:cNvCxnSpPr>
            <a:stCxn id="27" idx="1"/>
          </p:cNvCxnSpPr>
          <p:nvPr/>
        </p:nvCxnSpPr>
        <p:spPr bwMode="auto">
          <a:xfrm flipH="1">
            <a:off x="1853803" y="2082953"/>
            <a:ext cx="332528" cy="181808"/>
          </a:xfrm>
          <a:prstGeom prst="straightConnector1">
            <a:avLst/>
          </a:prstGeom>
          <a:blipFill dpi="0" rotWithShape="0">
            <a:blip r:embed="rId4" cstate="print"/>
            <a:srcRect/>
            <a:stretch>
              <a:fillRect/>
            </a:stretch>
          </a:blipFill>
          <a:ln w="9525" cap="flat" cmpd="sng" algn="ctr">
            <a:solidFill>
              <a:schemeClr val="tx1"/>
            </a:solidFill>
            <a:prstDash val="solid"/>
            <a:round/>
            <a:headEnd type="none" w="sm" len="sm"/>
            <a:tailEnd type="triangle"/>
          </a:ln>
          <a:effectLst/>
        </p:spPr>
      </p:cxnSp>
      <p:sp>
        <p:nvSpPr>
          <p:cNvPr id="29" name="TextBox 28"/>
          <p:cNvSpPr txBox="1"/>
          <p:nvPr/>
        </p:nvSpPr>
        <p:spPr>
          <a:xfrm>
            <a:off x="2448408" y="2784910"/>
            <a:ext cx="1799246" cy="738664"/>
          </a:xfrm>
          <a:prstGeom prst="rect">
            <a:avLst/>
          </a:prstGeom>
          <a:noFill/>
        </p:spPr>
        <p:txBody>
          <a:bodyPr wrap="square" rtlCol="0">
            <a:spAutoFit/>
          </a:bodyPr>
          <a:lstStyle/>
          <a:p>
            <a:r>
              <a:rPr lang="en-US" sz="1050" dirty="0" smtClean="0"/>
              <a:t>Transition to Max </a:t>
            </a:r>
            <a:r>
              <a:rPr lang="en-US" sz="1050" dirty="0"/>
              <a:t>s</a:t>
            </a:r>
            <a:r>
              <a:rPr lang="en-US" sz="1050" dirty="0" smtClean="0"/>
              <a:t>hroud rate of 1.5 K/</a:t>
            </a:r>
            <a:r>
              <a:rPr lang="en-US" sz="1050" dirty="0" err="1" smtClean="0"/>
              <a:t>hr</a:t>
            </a:r>
            <a:r>
              <a:rPr lang="en-US" sz="1050" dirty="0" smtClean="0"/>
              <a:t>, no more limiting constraints for remainder of cooldown</a:t>
            </a:r>
            <a:endParaRPr lang="en-US" sz="1050" dirty="0"/>
          </a:p>
        </p:txBody>
      </p:sp>
      <p:cxnSp>
        <p:nvCxnSpPr>
          <p:cNvPr id="30" name="Straight Arrow Connector 29"/>
          <p:cNvCxnSpPr>
            <a:stCxn id="29" idx="1"/>
          </p:cNvCxnSpPr>
          <p:nvPr/>
        </p:nvCxnSpPr>
        <p:spPr bwMode="auto">
          <a:xfrm flipH="1" flipV="1">
            <a:off x="2008766" y="3106845"/>
            <a:ext cx="439642" cy="47397"/>
          </a:xfrm>
          <a:prstGeom prst="straightConnector1">
            <a:avLst/>
          </a:prstGeom>
          <a:blipFill dpi="0" rotWithShape="0">
            <a:blip r:embed="rId5" cstate="print"/>
            <a:srcRect/>
            <a:stretch>
              <a:fillRect/>
            </a:stretch>
          </a:blipFill>
          <a:ln w="9525" cap="flat" cmpd="sng" algn="ctr">
            <a:solidFill>
              <a:schemeClr val="tx1"/>
            </a:solidFill>
            <a:prstDash val="solid"/>
            <a:round/>
            <a:headEnd type="none" w="sm" len="sm"/>
            <a:tailEnd type="triangle"/>
          </a:ln>
          <a:effectLst/>
        </p:spPr>
      </p:cxnSp>
      <p:sp>
        <p:nvSpPr>
          <p:cNvPr id="32" name="TextBox 31"/>
          <p:cNvSpPr txBox="1"/>
          <p:nvPr/>
        </p:nvSpPr>
        <p:spPr>
          <a:xfrm>
            <a:off x="2385736" y="4837694"/>
            <a:ext cx="938385" cy="415498"/>
          </a:xfrm>
          <a:prstGeom prst="rect">
            <a:avLst/>
          </a:prstGeom>
          <a:noFill/>
        </p:spPr>
        <p:txBody>
          <a:bodyPr wrap="square" rtlCol="0">
            <a:spAutoFit/>
          </a:bodyPr>
          <a:lstStyle/>
          <a:p>
            <a:r>
              <a:rPr lang="en-US" sz="1050" dirty="0" smtClean="0"/>
              <a:t>Shroud Plateau at 20 K</a:t>
            </a:r>
            <a:endParaRPr lang="en-US" sz="1050" dirty="0"/>
          </a:p>
        </p:txBody>
      </p:sp>
      <p:cxnSp>
        <p:nvCxnSpPr>
          <p:cNvPr id="33" name="Straight Arrow Connector 32"/>
          <p:cNvCxnSpPr/>
          <p:nvPr/>
        </p:nvCxnSpPr>
        <p:spPr bwMode="auto">
          <a:xfrm flipH="1">
            <a:off x="2418145" y="5253192"/>
            <a:ext cx="96455" cy="368080"/>
          </a:xfrm>
          <a:prstGeom prst="straightConnector1">
            <a:avLst/>
          </a:prstGeom>
          <a:blipFill dpi="0" rotWithShape="0">
            <a:blip r:embed="rId6" cstate="print"/>
            <a:srcRect/>
            <a:stretch>
              <a:fillRect/>
            </a:stretch>
          </a:blipFill>
          <a:ln w="9525" cap="flat" cmpd="sng" algn="ctr">
            <a:solidFill>
              <a:schemeClr val="tx1"/>
            </a:solidFill>
            <a:prstDash val="solid"/>
            <a:round/>
            <a:headEnd type="none" w="sm" len="sm"/>
            <a:tailEnd type="triangle"/>
          </a:ln>
          <a:effectLst/>
        </p:spPr>
      </p:cxnSp>
      <p:sp>
        <p:nvSpPr>
          <p:cNvPr id="35" name="TextBox 34"/>
          <p:cNvSpPr txBox="1"/>
          <p:nvPr/>
        </p:nvSpPr>
        <p:spPr>
          <a:xfrm>
            <a:off x="3990615" y="4715230"/>
            <a:ext cx="1765248" cy="900246"/>
          </a:xfrm>
          <a:prstGeom prst="rect">
            <a:avLst/>
          </a:prstGeom>
          <a:noFill/>
        </p:spPr>
        <p:txBody>
          <a:bodyPr wrap="square" rtlCol="0">
            <a:spAutoFit/>
          </a:bodyPr>
          <a:lstStyle/>
          <a:p>
            <a:pPr algn="r"/>
            <a:r>
              <a:rPr lang="en-US" sz="1050" dirty="0" smtClean="0"/>
              <a:t>For Thermal Distortion Alignment Drift Test: Shroud driven at 1.5 K/</a:t>
            </a:r>
            <a:r>
              <a:rPr lang="en-US" sz="1050" dirty="0" err="1" smtClean="0"/>
              <a:t>hr</a:t>
            </a:r>
            <a:r>
              <a:rPr lang="en-US" sz="1050" dirty="0" smtClean="0"/>
              <a:t> to 105 K, then back down at -1.5 K/</a:t>
            </a:r>
            <a:r>
              <a:rPr lang="en-US" sz="1050" dirty="0" err="1" smtClean="0"/>
              <a:t>hr</a:t>
            </a:r>
            <a:r>
              <a:rPr lang="en-US" sz="1050" dirty="0" smtClean="0"/>
              <a:t> to 75 K, to be held constant at 75 K</a:t>
            </a:r>
            <a:endParaRPr lang="en-US" sz="1050" dirty="0"/>
          </a:p>
        </p:txBody>
      </p:sp>
      <p:cxnSp>
        <p:nvCxnSpPr>
          <p:cNvPr id="36" name="Straight Arrow Connector 35"/>
          <p:cNvCxnSpPr>
            <a:stCxn id="35" idx="3"/>
          </p:cNvCxnSpPr>
          <p:nvPr/>
        </p:nvCxnSpPr>
        <p:spPr bwMode="auto">
          <a:xfrm flipV="1">
            <a:off x="5755863" y="5155634"/>
            <a:ext cx="492848" cy="9719"/>
          </a:xfrm>
          <a:prstGeom prst="straightConnector1">
            <a:avLst/>
          </a:prstGeom>
          <a:blipFill dpi="0" rotWithShape="0">
            <a:blip r:embed="rId7" cstate="print"/>
            <a:srcRect/>
            <a:stretch>
              <a:fillRect/>
            </a:stretch>
          </a:blipFill>
          <a:ln w="9525" cap="flat" cmpd="sng" algn="ctr">
            <a:solidFill>
              <a:schemeClr val="tx1"/>
            </a:solidFill>
            <a:prstDash val="solid"/>
            <a:round/>
            <a:headEnd type="none" w="sm" len="sm"/>
            <a:tailEnd type="triangle"/>
          </a:ln>
          <a:effectLst/>
        </p:spPr>
      </p:cxnSp>
      <p:sp>
        <p:nvSpPr>
          <p:cNvPr id="38" name="TextBox 37"/>
          <p:cNvSpPr txBox="1"/>
          <p:nvPr/>
        </p:nvSpPr>
        <p:spPr>
          <a:xfrm>
            <a:off x="4231545" y="4151378"/>
            <a:ext cx="1765248" cy="415498"/>
          </a:xfrm>
          <a:prstGeom prst="rect">
            <a:avLst/>
          </a:prstGeom>
          <a:noFill/>
        </p:spPr>
        <p:txBody>
          <a:bodyPr wrap="square" rtlCol="0">
            <a:spAutoFit/>
          </a:bodyPr>
          <a:lstStyle/>
          <a:p>
            <a:pPr algn="r"/>
            <a:r>
              <a:rPr lang="en-US" sz="1050" dirty="0" smtClean="0"/>
              <a:t>Shroud Rate 1.5 K/</a:t>
            </a:r>
            <a:r>
              <a:rPr lang="en-US" sz="1050" dirty="0" err="1" smtClean="0"/>
              <a:t>hr</a:t>
            </a:r>
            <a:r>
              <a:rPr lang="en-US" sz="1050" dirty="0" smtClean="0"/>
              <a:t> after completion of Alignment Drift </a:t>
            </a:r>
            <a:endParaRPr lang="en-US" sz="1050" dirty="0"/>
          </a:p>
        </p:txBody>
      </p:sp>
      <p:cxnSp>
        <p:nvCxnSpPr>
          <p:cNvPr id="39" name="Straight Arrow Connector 38"/>
          <p:cNvCxnSpPr/>
          <p:nvPr/>
        </p:nvCxnSpPr>
        <p:spPr bwMode="auto">
          <a:xfrm>
            <a:off x="5996793" y="4374486"/>
            <a:ext cx="646464" cy="8145"/>
          </a:xfrm>
          <a:prstGeom prst="straightConnector1">
            <a:avLst/>
          </a:prstGeom>
          <a:blipFill dpi="0" rotWithShape="0">
            <a:blip r:embed="rId8" cstate="print"/>
            <a:srcRect/>
            <a:stretch>
              <a:fillRect/>
            </a:stretch>
          </a:blipFill>
          <a:ln w="9525" cap="flat" cmpd="sng" algn="ctr">
            <a:solidFill>
              <a:schemeClr val="tx1"/>
            </a:solidFill>
            <a:prstDash val="solid"/>
            <a:round/>
            <a:headEnd type="none" w="sm" len="sm"/>
            <a:tailEnd type="triangle"/>
          </a:ln>
          <a:effectLst/>
        </p:spPr>
      </p:cxnSp>
      <p:sp>
        <p:nvSpPr>
          <p:cNvPr id="42" name="TextBox 41"/>
          <p:cNvSpPr txBox="1"/>
          <p:nvPr/>
        </p:nvSpPr>
        <p:spPr>
          <a:xfrm>
            <a:off x="4227992" y="3256430"/>
            <a:ext cx="1765248" cy="415498"/>
          </a:xfrm>
          <a:prstGeom prst="rect">
            <a:avLst/>
          </a:prstGeom>
          <a:noFill/>
        </p:spPr>
        <p:txBody>
          <a:bodyPr wrap="square" rtlCol="0">
            <a:spAutoFit/>
          </a:bodyPr>
          <a:lstStyle/>
          <a:p>
            <a:pPr algn="r"/>
            <a:r>
              <a:rPr lang="en-US" sz="1050" dirty="0" smtClean="0"/>
              <a:t>Shroud Rate 1.5 K/</a:t>
            </a:r>
            <a:r>
              <a:rPr lang="en-US" sz="1050" dirty="0" err="1" smtClean="0"/>
              <a:t>hr</a:t>
            </a:r>
            <a:r>
              <a:rPr lang="en-US" sz="1050" dirty="0" smtClean="0"/>
              <a:t> after completion of </a:t>
            </a:r>
            <a:r>
              <a:rPr lang="en-US" sz="1050" dirty="0" err="1" smtClean="0"/>
              <a:t>NIRSpec</a:t>
            </a:r>
            <a:r>
              <a:rPr lang="en-US" sz="1050" dirty="0" smtClean="0"/>
              <a:t> hold</a:t>
            </a:r>
            <a:endParaRPr lang="en-US" sz="1050" dirty="0"/>
          </a:p>
        </p:txBody>
      </p:sp>
      <p:sp>
        <p:nvSpPr>
          <p:cNvPr id="43" name="TextBox 42"/>
          <p:cNvSpPr txBox="1"/>
          <p:nvPr/>
        </p:nvSpPr>
        <p:spPr>
          <a:xfrm>
            <a:off x="3810000" y="3716614"/>
            <a:ext cx="2195399" cy="415498"/>
          </a:xfrm>
          <a:prstGeom prst="rect">
            <a:avLst/>
          </a:prstGeom>
          <a:noFill/>
        </p:spPr>
        <p:txBody>
          <a:bodyPr wrap="square" rtlCol="0">
            <a:spAutoFit/>
          </a:bodyPr>
          <a:lstStyle/>
          <a:p>
            <a:pPr algn="r"/>
            <a:r>
              <a:rPr lang="en-US" sz="1050" dirty="0" smtClean="0"/>
              <a:t>Shroud Hold </a:t>
            </a:r>
            <a:r>
              <a:rPr lang="en-US" sz="1050" dirty="0"/>
              <a:t>2</a:t>
            </a:r>
            <a:r>
              <a:rPr lang="en-US" sz="1050" dirty="0" smtClean="0"/>
              <a:t>4 hours at 120 K to allow </a:t>
            </a:r>
            <a:r>
              <a:rPr lang="en-US" sz="1050" dirty="0" err="1" smtClean="0"/>
              <a:t>NIRSpec</a:t>
            </a:r>
            <a:r>
              <a:rPr lang="en-US" sz="1050" dirty="0" smtClean="0"/>
              <a:t> to </a:t>
            </a:r>
            <a:r>
              <a:rPr lang="en-US" sz="1050" dirty="0" err="1" smtClean="0"/>
              <a:t>isothermalize</a:t>
            </a:r>
            <a:endParaRPr lang="en-US" sz="1050" dirty="0"/>
          </a:p>
        </p:txBody>
      </p:sp>
      <p:cxnSp>
        <p:nvCxnSpPr>
          <p:cNvPr id="44" name="Straight Arrow Connector 43"/>
          <p:cNvCxnSpPr/>
          <p:nvPr/>
        </p:nvCxnSpPr>
        <p:spPr bwMode="auto">
          <a:xfrm>
            <a:off x="5986041" y="3916218"/>
            <a:ext cx="733760" cy="365119"/>
          </a:xfrm>
          <a:prstGeom prst="straightConnector1">
            <a:avLst/>
          </a:prstGeom>
          <a:blipFill dpi="0" rotWithShape="0">
            <a:blip r:embed="rId9" cstate="print"/>
            <a:srcRect/>
            <a:stretch>
              <a:fillRect/>
            </a:stretch>
          </a:blipFill>
          <a:ln w="9525" cap="flat" cmpd="sng" algn="ctr">
            <a:solidFill>
              <a:schemeClr val="tx1"/>
            </a:solidFill>
            <a:prstDash val="solid"/>
            <a:round/>
            <a:headEnd type="none" w="sm" len="sm"/>
            <a:tailEnd type="triangle"/>
          </a:ln>
          <a:effectLst/>
        </p:spPr>
      </p:cxnSp>
      <p:cxnSp>
        <p:nvCxnSpPr>
          <p:cNvPr id="46" name="Straight Arrow Connector 45"/>
          <p:cNvCxnSpPr>
            <a:stCxn id="42" idx="3"/>
          </p:cNvCxnSpPr>
          <p:nvPr/>
        </p:nvCxnSpPr>
        <p:spPr bwMode="auto">
          <a:xfrm>
            <a:off x="5993240" y="3464179"/>
            <a:ext cx="779106" cy="679831"/>
          </a:xfrm>
          <a:prstGeom prst="straightConnector1">
            <a:avLst/>
          </a:prstGeom>
          <a:blipFill dpi="0" rotWithShape="0">
            <a:blip r:embed="rId10" cstate="print"/>
            <a:srcRect/>
            <a:stretch>
              <a:fillRect/>
            </a:stretch>
          </a:blipFill>
          <a:ln w="9525" cap="flat" cmpd="sng" algn="ctr">
            <a:solidFill>
              <a:schemeClr val="tx1"/>
            </a:solidFill>
            <a:prstDash val="solid"/>
            <a:round/>
            <a:headEnd type="none" w="sm" len="sm"/>
            <a:tailEnd type="triangle"/>
          </a:ln>
          <a:effectLst/>
        </p:spPr>
      </p:cxnSp>
      <p:sp>
        <p:nvSpPr>
          <p:cNvPr id="48" name="TextBox 47"/>
          <p:cNvSpPr txBox="1"/>
          <p:nvPr/>
        </p:nvSpPr>
        <p:spPr>
          <a:xfrm>
            <a:off x="4237737" y="2704118"/>
            <a:ext cx="1765248" cy="577081"/>
          </a:xfrm>
          <a:prstGeom prst="rect">
            <a:avLst/>
          </a:prstGeom>
          <a:noFill/>
        </p:spPr>
        <p:txBody>
          <a:bodyPr wrap="square" rtlCol="0">
            <a:spAutoFit/>
          </a:bodyPr>
          <a:lstStyle/>
          <a:p>
            <a:pPr algn="r"/>
            <a:r>
              <a:rPr lang="en-US" sz="1050" dirty="0" smtClean="0"/>
              <a:t>Shroud Hold at 140 K until end of Mechanism Heater Tests and large N2 “burp” </a:t>
            </a:r>
            <a:endParaRPr lang="en-US" sz="1050" dirty="0"/>
          </a:p>
        </p:txBody>
      </p:sp>
      <p:cxnSp>
        <p:nvCxnSpPr>
          <p:cNvPr id="51" name="Straight Arrow Connector 50"/>
          <p:cNvCxnSpPr>
            <a:stCxn id="48" idx="3"/>
          </p:cNvCxnSpPr>
          <p:nvPr/>
        </p:nvCxnSpPr>
        <p:spPr bwMode="auto">
          <a:xfrm>
            <a:off x="6002985" y="2992659"/>
            <a:ext cx="932906" cy="1006467"/>
          </a:xfrm>
          <a:prstGeom prst="straightConnector1">
            <a:avLst/>
          </a:prstGeom>
          <a:blipFill dpi="0" rotWithShape="0">
            <a:blip r:embed="rId11"/>
            <a:srcRect/>
            <a:stretch>
              <a:fillRect/>
            </a:stretch>
          </a:blipFill>
          <a:ln w="9525" cap="flat" cmpd="sng" algn="ctr">
            <a:solidFill>
              <a:schemeClr val="tx1"/>
            </a:solidFill>
            <a:prstDash val="solid"/>
            <a:round/>
            <a:headEnd type="none" w="sm" len="sm"/>
            <a:tailEnd type="triangle"/>
          </a:ln>
          <a:effectLst/>
        </p:spPr>
      </p:cxnSp>
      <p:sp>
        <p:nvSpPr>
          <p:cNvPr id="55" name="TextBox 54"/>
          <p:cNvSpPr txBox="1"/>
          <p:nvPr/>
        </p:nvSpPr>
        <p:spPr>
          <a:xfrm>
            <a:off x="7172751" y="4325550"/>
            <a:ext cx="1693572" cy="738664"/>
          </a:xfrm>
          <a:prstGeom prst="rect">
            <a:avLst/>
          </a:prstGeom>
          <a:noFill/>
        </p:spPr>
        <p:txBody>
          <a:bodyPr wrap="square" rtlCol="0">
            <a:spAutoFit/>
          </a:bodyPr>
          <a:lstStyle/>
          <a:p>
            <a:r>
              <a:rPr lang="en-US" sz="1050" dirty="0" smtClean="0"/>
              <a:t>Shroud Rate faster then slower to avoid exceedance of PM-to-shroud contamination constraints in water band </a:t>
            </a:r>
            <a:endParaRPr lang="en-US" sz="1050" dirty="0"/>
          </a:p>
        </p:txBody>
      </p:sp>
      <p:cxnSp>
        <p:nvCxnSpPr>
          <p:cNvPr id="56" name="Straight Arrow Connector 55"/>
          <p:cNvCxnSpPr/>
          <p:nvPr/>
        </p:nvCxnSpPr>
        <p:spPr bwMode="auto">
          <a:xfrm flipH="1" flipV="1">
            <a:off x="7172750" y="3828573"/>
            <a:ext cx="495755" cy="493071"/>
          </a:xfrm>
          <a:prstGeom prst="straightConnector1">
            <a:avLst/>
          </a:prstGeom>
          <a:blipFill dpi="0" rotWithShape="0">
            <a:blip r:embed="rId12" cstate="print"/>
            <a:srcRect/>
            <a:stretch>
              <a:fillRect/>
            </a:stretch>
          </a:blipFill>
          <a:ln w="9525" cap="flat" cmpd="sng" algn="ctr">
            <a:solidFill>
              <a:schemeClr val="tx1"/>
            </a:solidFill>
            <a:prstDash val="solid"/>
            <a:round/>
            <a:headEnd type="none" w="sm" len="sm"/>
            <a:tailEnd type="triangle"/>
          </a:ln>
          <a:effectLst/>
        </p:spPr>
      </p:cxnSp>
      <p:cxnSp>
        <p:nvCxnSpPr>
          <p:cNvPr id="59" name="Straight Arrow Connector 58"/>
          <p:cNvCxnSpPr/>
          <p:nvPr/>
        </p:nvCxnSpPr>
        <p:spPr bwMode="auto">
          <a:xfrm flipH="1" flipV="1">
            <a:off x="7408231" y="3174025"/>
            <a:ext cx="495755" cy="493071"/>
          </a:xfrm>
          <a:prstGeom prst="straightConnector1">
            <a:avLst/>
          </a:prstGeom>
          <a:blipFill dpi="0" rotWithShape="0">
            <a:blip r:embed="rId12" cstate="print"/>
            <a:srcRect/>
            <a:stretch>
              <a:fillRect/>
            </a:stretch>
          </a:blipFill>
          <a:ln w="9525" cap="flat" cmpd="sng" algn="ctr">
            <a:solidFill>
              <a:schemeClr val="tx1"/>
            </a:solidFill>
            <a:prstDash val="solid"/>
            <a:round/>
            <a:headEnd type="none" w="sm" len="sm"/>
            <a:tailEnd type="triangle"/>
          </a:ln>
          <a:effectLst/>
        </p:spPr>
      </p:cxnSp>
      <p:sp>
        <p:nvSpPr>
          <p:cNvPr id="60" name="TextBox 59"/>
          <p:cNvSpPr txBox="1"/>
          <p:nvPr/>
        </p:nvSpPr>
        <p:spPr>
          <a:xfrm>
            <a:off x="7668504" y="3589924"/>
            <a:ext cx="1307545" cy="577081"/>
          </a:xfrm>
          <a:prstGeom prst="rect">
            <a:avLst/>
          </a:prstGeom>
          <a:noFill/>
        </p:spPr>
        <p:txBody>
          <a:bodyPr wrap="square" rtlCol="0">
            <a:spAutoFit/>
          </a:bodyPr>
          <a:lstStyle/>
          <a:p>
            <a:r>
              <a:rPr lang="en-US" sz="1050" dirty="0" smtClean="0"/>
              <a:t>Shroud rate increases between contamination bands</a:t>
            </a:r>
            <a:endParaRPr lang="en-US" sz="1050" dirty="0"/>
          </a:p>
        </p:txBody>
      </p:sp>
      <p:sp>
        <p:nvSpPr>
          <p:cNvPr id="64" name="TextBox 63"/>
          <p:cNvSpPr txBox="1"/>
          <p:nvPr/>
        </p:nvSpPr>
        <p:spPr>
          <a:xfrm>
            <a:off x="3634042" y="2097034"/>
            <a:ext cx="4022066" cy="253916"/>
          </a:xfrm>
          <a:prstGeom prst="rect">
            <a:avLst/>
          </a:prstGeom>
          <a:noFill/>
        </p:spPr>
        <p:txBody>
          <a:bodyPr wrap="square" rtlCol="0">
            <a:spAutoFit/>
          </a:bodyPr>
          <a:lstStyle/>
          <a:p>
            <a:pPr algn="r"/>
            <a:r>
              <a:rPr lang="en-US" sz="1050" dirty="0" smtClean="0"/>
              <a:t>Transition to 0.5 K/</a:t>
            </a:r>
            <a:r>
              <a:rPr lang="en-US" sz="1050" dirty="0" err="1" smtClean="0"/>
              <a:t>hr</a:t>
            </a:r>
            <a:r>
              <a:rPr lang="en-US" sz="1050" dirty="0" smtClean="0"/>
              <a:t> to avoid exceedance of DSER-to-ISIM POM constraint</a:t>
            </a:r>
            <a:endParaRPr lang="en-US" sz="1050" dirty="0"/>
          </a:p>
        </p:txBody>
      </p:sp>
      <p:cxnSp>
        <p:nvCxnSpPr>
          <p:cNvPr id="69" name="Straight Arrow Connector 68"/>
          <p:cNvCxnSpPr/>
          <p:nvPr/>
        </p:nvCxnSpPr>
        <p:spPr bwMode="auto">
          <a:xfrm>
            <a:off x="7413698" y="2312175"/>
            <a:ext cx="173355" cy="161047"/>
          </a:xfrm>
          <a:prstGeom prst="straightConnector1">
            <a:avLst/>
          </a:prstGeom>
          <a:blipFill dpi="0" rotWithShape="0">
            <a:blip r:embed="rId13" cstate="print"/>
            <a:srcRect/>
            <a:stretch>
              <a:fillRect/>
            </a:stretch>
          </a:blipFill>
          <a:ln w="9525" cap="flat" cmpd="sng" algn="ctr">
            <a:solidFill>
              <a:schemeClr val="tx1"/>
            </a:solidFill>
            <a:prstDash val="solid"/>
            <a:round/>
            <a:headEnd type="none" w="sm" len="sm"/>
            <a:tailEnd type="triangle"/>
          </a:ln>
          <a:effectLst/>
        </p:spPr>
      </p:cxnSp>
      <p:sp>
        <p:nvSpPr>
          <p:cNvPr id="71" name="TextBox 70"/>
          <p:cNvSpPr txBox="1"/>
          <p:nvPr/>
        </p:nvSpPr>
        <p:spPr>
          <a:xfrm>
            <a:off x="4532362" y="1638921"/>
            <a:ext cx="3136143" cy="415498"/>
          </a:xfrm>
          <a:prstGeom prst="rect">
            <a:avLst/>
          </a:prstGeom>
          <a:noFill/>
        </p:spPr>
        <p:txBody>
          <a:bodyPr wrap="square" rtlCol="0">
            <a:spAutoFit/>
          </a:bodyPr>
          <a:lstStyle/>
          <a:p>
            <a:pPr algn="r"/>
            <a:r>
              <a:rPr lang="en-US" sz="1050" dirty="0" smtClean="0"/>
              <a:t>Shroud plateaus at 292 K to drive all optics to their ambient temp requirements, then </a:t>
            </a:r>
            <a:r>
              <a:rPr lang="en-US" sz="1050" dirty="0" err="1" smtClean="0"/>
              <a:t>isothermalizes</a:t>
            </a:r>
            <a:r>
              <a:rPr lang="en-US" sz="1050" dirty="0" smtClean="0"/>
              <a:t> with payload</a:t>
            </a:r>
            <a:endParaRPr lang="en-US" sz="1050" dirty="0"/>
          </a:p>
        </p:txBody>
      </p:sp>
      <p:cxnSp>
        <p:nvCxnSpPr>
          <p:cNvPr id="72" name="Straight Arrow Connector 71"/>
          <p:cNvCxnSpPr/>
          <p:nvPr/>
        </p:nvCxnSpPr>
        <p:spPr bwMode="auto">
          <a:xfrm>
            <a:off x="7656275" y="1812939"/>
            <a:ext cx="173355" cy="161047"/>
          </a:xfrm>
          <a:prstGeom prst="straightConnector1">
            <a:avLst/>
          </a:prstGeom>
          <a:blipFill dpi="0" rotWithShape="0">
            <a:blip r:embed="rId13" cstate="print"/>
            <a:srcRect/>
            <a:stretch>
              <a:fillRect/>
            </a:stretch>
          </a:blipFill>
          <a:ln w="9525" cap="flat" cmpd="sng" algn="ctr">
            <a:solidFill>
              <a:schemeClr val="tx1"/>
            </a:solidFill>
            <a:prstDash val="solid"/>
            <a:round/>
            <a:headEnd type="none" w="sm" len="sm"/>
            <a:tailEnd type="triangle"/>
          </a:ln>
          <a:effectLst/>
        </p:spPr>
      </p:cxnSp>
    </p:spTree>
    <p:extLst>
      <p:ext uri="{BB962C8B-B14F-4D97-AF65-F5344CB8AC3E}">
        <p14:creationId xmlns:p14="http://schemas.microsoft.com/office/powerpoint/2010/main" val="24976090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46"/>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5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8"/>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56"/>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55"/>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0"/>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59"/>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6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71"/>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7" grpId="0"/>
      <p:bldP spid="29" grpId="0"/>
      <p:bldP spid="32" grpId="0"/>
      <p:bldP spid="35" grpId="0"/>
      <p:bldP spid="38" grpId="0"/>
      <p:bldP spid="42" grpId="0"/>
      <p:bldP spid="43" grpId="0"/>
      <p:bldP spid="48" grpId="0"/>
      <p:bldP spid="55" grpId="0"/>
      <p:bldP spid="60" grpId="0"/>
      <p:bldP spid="64" grpId="0"/>
      <p:bldP spid="7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B3D91"/>
                </a:solidFill>
              </a:rPr>
              <a:t>Resultant Payload Performance Predictions from Optimized Shroud Profile</a:t>
            </a:r>
            <a:endParaRPr lang="en-US" dirty="0">
              <a:solidFill>
                <a:schemeClr val="accent6"/>
              </a:solidFill>
            </a:endParaRPr>
          </a:p>
        </p:txBody>
      </p:sp>
      <p:pic>
        <p:nvPicPr>
          <p:cNvPr id="4" name="Content Placeholder 3"/>
          <p:cNvPicPr>
            <a:picLocks noGrp="1" noChangeAspect="1"/>
          </p:cNvPicPr>
          <p:nvPr>
            <p:ph idx="1"/>
          </p:nvPr>
        </p:nvPicPr>
        <p:blipFill>
          <a:blip r:embed="rId3"/>
          <a:stretch>
            <a:fillRect/>
          </a:stretch>
        </p:blipFill>
        <p:spPr>
          <a:xfrm>
            <a:off x="698724" y="974725"/>
            <a:ext cx="7795765" cy="5654675"/>
          </a:xfrm>
          <a:prstGeom prst="rect">
            <a:avLst/>
          </a:prstGeom>
        </p:spPr>
      </p:pic>
      <p:sp>
        <p:nvSpPr>
          <p:cNvPr id="5" name="Rectangle 4"/>
          <p:cNvSpPr/>
          <p:nvPr/>
        </p:nvSpPr>
        <p:spPr bwMode="auto">
          <a:xfrm>
            <a:off x="1865376" y="1121664"/>
            <a:ext cx="2462784" cy="3687728"/>
          </a:xfrm>
          <a:prstGeom prst="rect">
            <a:avLst/>
          </a:prstGeom>
          <a:solidFill>
            <a:srgbClr val="00B0F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800" b="1" dirty="0" smtClean="0"/>
              <a:t>Cooldown (33 Days)</a:t>
            </a:r>
            <a:endParaRPr kumimoji="0" lang="en-US" sz="800" b="1" i="0" u="none" strike="noStrike" cap="none" normalizeH="0" baseline="0" dirty="0" smtClean="0">
              <a:ln>
                <a:noFill/>
              </a:ln>
              <a:solidFill>
                <a:schemeClr val="tx1"/>
              </a:solidFill>
              <a:effectLst/>
            </a:endParaRPr>
          </a:p>
        </p:txBody>
      </p:sp>
      <p:sp>
        <p:nvSpPr>
          <p:cNvPr id="6" name="Rectangle 5"/>
          <p:cNvSpPr/>
          <p:nvPr/>
        </p:nvSpPr>
        <p:spPr bwMode="auto">
          <a:xfrm>
            <a:off x="4328160" y="1121664"/>
            <a:ext cx="1573406" cy="3687728"/>
          </a:xfrm>
          <a:prstGeom prst="rect">
            <a:avLst/>
          </a:prstGeom>
          <a:solidFill>
            <a:srgbClr val="92D05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800" b="1" dirty="0" err="1" smtClean="0"/>
              <a:t>Cryo</a:t>
            </a:r>
            <a:r>
              <a:rPr lang="en-US" sz="800" b="1" dirty="0" smtClean="0"/>
              <a:t>-Stable (20.9 days)</a:t>
            </a:r>
            <a:endParaRPr kumimoji="0" lang="en-US" sz="800" b="1" i="0" u="none" strike="noStrike" cap="none" normalizeH="0" baseline="0" dirty="0" smtClean="0">
              <a:ln>
                <a:noFill/>
              </a:ln>
              <a:solidFill>
                <a:schemeClr val="tx1"/>
              </a:solidFill>
              <a:effectLst/>
            </a:endParaRPr>
          </a:p>
        </p:txBody>
      </p:sp>
      <p:sp>
        <p:nvSpPr>
          <p:cNvPr id="7" name="Rectangle 6"/>
          <p:cNvSpPr/>
          <p:nvPr/>
        </p:nvSpPr>
        <p:spPr>
          <a:xfrm>
            <a:off x="1271326" y="1121664"/>
            <a:ext cx="710803" cy="461665"/>
          </a:xfrm>
          <a:prstGeom prst="rect">
            <a:avLst/>
          </a:prstGeom>
        </p:spPr>
        <p:txBody>
          <a:bodyPr wrap="square">
            <a:spAutoFit/>
          </a:bodyPr>
          <a:lstStyle/>
          <a:p>
            <a:pPr algn="ctr" eaLnBrk="0" fontAlgn="base" hangingPunct="0">
              <a:spcBef>
                <a:spcPct val="0"/>
              </a:spcBef>
              <a:spcAft>
                <a:spcPct val="0"/>
              </a:spcAft>
            </a:pPr>
            <a:r>
              <a:rPr lang="en-US" sz="800" b="1" dirty="0" smtClean="0"/>
              <a:t>Pre-</a:t>
            </a:r>
            <a:r>
              <a:rPr lang="en-US" sz="800" b="1" dirty="0" err="1" smtClean="0"/>
              <a:t>Cryo</a:t>
            </a:r>
            <a:r>
              <a:rPr lang="en-US" sz="800" b="1" dirty="0" smtClean="0"/>
              <a:t> Warm </a:t>
            </a:r>
            <a:r>
              <a:rPr lang="en-US" sz="800" b="1" dirty="0" err="1" smtClean="0"/>
              <a:t>Vac</a:t>
            </a:r>
            <a:r>
              <a:rPr lang="en-US" sz="800" b="1" dirty="0" smtClean="0"/>
              <a:t> (6.5 days)</a:t>
            </a:r>
            <a:endParaRPr lang="en-US" sz="800" b="1" dirty="0"/>
          </a:p>
        </p:txBody>
      </p:sp>
      <p:sp>
        <p:nvSpPr>
          <p:cNvPr id="8" name="Rectangle 7"/>
          <p:cNvSpPr/>
          <p:nvPr/>
        </p:nvSpPr>
        <p:spPr bwMode="auto">
          <a:xfrm>
            <a:off x="5901566" y="1121664"/>
            <a:ext cx="434210" cy="3687728"/>
          </a:xfrm>
          <a:prstGeom prst="rect">
            <a:avLst/>
          </a:prstGeom>
          <a:solidFill>
            <a:srgbClr val="FFC00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800" b="1" dirty="0" smtClean="0"/>
              <a:t>Thermal</a:t>
            </a:r>
            <a:br>
              <a:rPr lang="en-US" sz="800" b="1" dirty="0" smtClean="0"/>
            </a:br>
            <a:r>
              <a:rPr lang="en-US" sz="800" b="1" dirty="0" smtClean="0"/>
              <a:t>Balance</a:t>
            </a:r>
            <a:br>
              <a:rPr lang="en-US" sz="800" b="1" dirty="0" smtClean="0"/>
            </a:br>
            <a:r>
              <a:rPr lang="en-US" sz="800" b="1" dirty="0" smtClean="0"/>
              <a:t>(6 Days)</a:t>
            </a:r>
            <a:endParaRPr kumimoji="0" lang="en-US" sz="800" b="1" i="0" u="none" strike="noStrike" cap="none" normalizeH="0" baseline="0" dirty="0" smtClean="0">
              <a:ln>
                <a:noFill/>
              </a:ln>
              <a:solidFill>
                <a:schemeClr val="tx1"/>
              </a:solidFill>
              <a:effectLst/>
            </a:endParaRPr>
          </a:p>
        </p:txBody>
      </p:sp>
      <p:sp>
        <p:nvSpPr>
          <p:cNvPr id="9" name="Rectangle 8"/>
          <p:cNvSpPr/>
          <p:nvPr/>
        </p:nvSpPr>
        <p:spPr bwMode="auto">
          <a:xfrm>
            <a:off x="6335776" y="1121664"/>
            <a:ext cx="1680464" cy="3687728"/>
          </a:xfrm>
          <a:prstGeom prst="rect">
            <a:avLst/>
          </a:prstGeom>
          <a:solidFill>
            <a:srgbClr val="FF000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800" b="1" dirty="0" smtClean="0"/>
              <a:t>Warmup (22.5 Days)</a:t>
            </a:r>
            <a:endParaRPr kumimoji="0" lang="en-US" sz="800" b="1" i="0" u="none" strike="noStrike" cap="none" normalizeH="0" baseline="0" dirty="0" smtClean="0">
              <a:ln>
                <a:noFill/>
              </a:ln>
              <a:solidFill>
                <a:schemeClr val="tx1"/>
              </a:solidFill>
              <a:effectLst/>
            </a:endParaRPr>
          </a:p>
        </p:txBody>
      </p:sp>
      <p:sp>
        <p:nvSpPr>
          <p:cNvPr id="10" name="Rectangle 9"/>
          <p:cNvSpPr/>
          <p:nvPr/>
        </p:nvSpPr>
        <p:spPr>
          <a:xfrm>
            <a:off x="7909182" y="1121664"/>
            <a:ext cx="641232" cy="461665"/>
          </a:xfrm>
          <a:prstGeom prst="rect">
            <a:avLst/>
          </a:prstGeom>
        </p:spPr>
        <p:txBody>
          <a:bodyPr wrap="square">
            <a:spAutoFit/>
          </a:bodyPr>
          <a:lstStyle/>
          <a:p>
            <a:pPr algn="ctr" eaLnBrk="0" fontAlgn="base" hangingPunct="0">
              <a:spcBef>
                <a:spcPct val="0"/>
              </a:spcBef>
              <a:spcAft>
                <a:spcPct val="0"/>
              </a:spcAft>
            </a:pPr>
            <a:r>
              <a:rPr lang="en-US" sz="800" b="1" dirty="0" smtClean="0"/>
              <a:t>Post-</a:t>
            </a:r>
            <a:r>
              <a:rPr lang="en-US" sz="800" b="1" dirty="0" err="1" smtClean="0"/>
              <a:t>Cryo</a:t>
            </a:r>
            <a:r>
              <a:rPr lang="en-US" sz="800" b="1" dirty="0" smtClean="0"/>
              <a:t> Warm </a:t>
            </a:r>
            <a:r>
              <a:rPr lang="en-US" sz="800" b="1" dirty="0" err="1" smtClean="0"/>
              <a:t>Vac</a:t>
            </a:r>
            <a:r>
              <a:rPr lang="en-US" sz="800" b="1" dirty="0" smtClean="0"/>
              <a:t> (3.8 days)</a:t>
            </a:r>
            <a:endParaRPr lang="en-US" sz="800" b="1" dirty="0"/>
          </a:p>
        </p:txBody>
      </p:sp>
      <p:sp>
        <p:nvSpPr>
          <p:cNvPr id="11" name="Flowchart: Process 10"/>
          <p:cNvSpPr/>
          <p:nvPr/>
        </p:nvSpPr>
        <p:spPr bwMode="auto">
          <a:xfrm>
            <a:off x="1389888" y="3003980"/>
            <a:ext cx="6903720" cy="329184"/>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12" name="Flowchart: Process 11"/>
          <p:cNvSpPr/>
          <p:nvPr/>
        </p:nvSpPr>
        <p:spPr bwMode="auto">
          <a:xfrm>
            <a:off x="1389888" y="1810512"/>
            <a:ext cx="6903720" cy="685800"/>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13" name="TextBox 12"/>
          <p:cNvSpPr txBox="1"/>
          <p:nvPr/>
        </p:nvSpPr>
        <p:spPr>
          <a:xfrm>
            <a:off x="1333963" y="2041344"/>
            <a:ext cx="800482" cy="461665"/>
          </a:xfrm>
          <a:prstGeom prst="rect">
            <a:avLst/>
          </a:prstGeom>
          <a:noFill/>
        </p:spPr>
        <p:txBody>
          <a:bodyPr wrap="square" rtlCol="0">
            <a:spAutoFit/>
          </a:bodyPr>
          <a:lstStyle/>
          <a:p>
            <a:r>
              <a:rPr lang="en-US" sz="800" dirty="0" smtClean="0"/>
              <a:t>Molecular Contamination Band 220-285K</a:t>
            </a:r>
            <a:endParaRPr lang="en-US" sz="800" dirty="0"/>
          </a:p>
        </p:txBody>
      </p:sp>
      <p:sp>
        <p:nvSpPr>
          <p:cNvPr id="14" name="TextBox 13"/>
          <p:cNvSpPr txBox="1"/>
          <p:nvPr/>
        </p:nvSpPr>
        <p:spPr>
          <a:xfrm>
            <a:off x="1333963" y="2937739"/>
            <a:ext cx="800482" cy="461665"/>
          </a:xfrm>
          <a:prstGeom prst="rect">
            <a:avLst/>
          </a:prstGeom>
          <a:noFill/>
        </p:spPr>
        <p:txBody>
          <a:bodyPr wrap="square" rtlCol="0">
            <a:spAutoFit/>
          </a:bodyPr>
          <a:lstStyle/>
          <a:p>
            <a:r>
              <a:rPr lang="en-US" sz="800" dirty="0" smtClean="0"/>
              <a:t>Water Contamination Band </a:t>
            </a:r>
            <a:r>
              <a:rPr lang="en-US" sz="800" dirty="0"/>
              <a:t>140-170</a:t>
            </a:r>
            <a:r>
              <a:rPr lang="en-US" sz="800" dirty="0" smtClean="0"/>
              <a:t>K</a:t>
            </a:r>
            <a:endParaRPr lang="en-US" sz="800" dirty="0"/>
          </a:p>
        </p:txBody>
      </p:sp>
      <p:sp>
        <p:nvSpPr>
          <p:cNvPr id="15" name="Rectangle 14"/>
          <p:cNvSpPr/>
          <p:nvPr/>
        </p:nvSpPr>
        <p:spPr>
          <a:xfrm>
            <a:off x="3185119" y="2120232"/>
            <a:ext cx="1015677" cy="507831"/>
          </a:xfrm>
          <a:prstGeom prst="rect">
            <a:avLst/>
          </a:prstGeom>
        </p:spPr>
        <p:txBody>
          <a:bodyPr wrap="square">
            <a:spAutoFit/>
          </a:bodyPr>
          <a:lstStyle/>
          <a:p>
            <a:pPr eaLnBrk="0" fontAlgn="base" hangingPunct="0">
              <a:spcBef>
                <a:spcPct val="0"/>
              </a:spcBef>
              <a:spcAft>
                <a:spcPct val="0"/>
              </a:spcAft>
            </a:pPr>
            <a:r>
              <a:rPr lang="en-US" sz="900" dirty="0" smtClean="0"/>
              <a:t>Contamination avoidance hold for ISIM </a:t>
            </a:r>
            <a:endParaRPr lang="en-US" sz="900" dirty="0"/>
          </a:p>
        </p:txBody>
      </p:sp>
      <p:cxnSp>
        <p:nvCxnSpPr>
          <p:cNvPr id="16" name="Straight Arrow Connector 15"/>
          <p:cNvCxnSpPr>
            <a:stCxn id="15" idx="1"/>
          </p:cNvCxnSpPr>
          <p:nvPr/>
        </p:nvCxnSpPr>
        <p:spPr>
          <a:xfrm flipH="1">
            <a:off x="2662147" y="2374148"/>
            <a:ext cx="522972" cy="525921"/>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3171974" y="1569048"/>
            <a:ext cx="1015677" cy="369332"/>
          </a:xfrm>
          <a:prstGeom prst="rect">
            <a:avLst/>
          </a:prstGeom>
        </p:spPr>
        <p:txBody>
          <a:bodyPr wrap="square">
            <a:spAutoFit/>
          </a:bodyPr>
          <a:lstStyle/>
          <a:p>
            <a:pPr eaLnBrk="0" fontAlgn="base" hangingPunct="0">
              <a:spcBef>
                <a:spcPct val="0"/>
              </a:spcBef>
              <a:spcAft>
                <a:spcPct val="0"/>
              </a:spcAft>
            </a:pPr>
            <a:r>
              <a:rPr lang="en-US" sz="900" dirty="0" smtClean="0"/>
              <a:t>MIRI </a:t>
            </a:r>
            <a:r>
              <a:rPr lang="en-US" sz="900" dirty="0" err="1" smtClean="0"/>
              <a:t>cryocooler</a:t>
            </a:r>
            <a:r>
              <a:rPr lang="en-US" sz="900" dirty="0" smtClean="0"/>
              <a:t> turn-on</a:t>
            </a:r>
            <a:endParaRPr lang="en-US" sz="900" dirty="0"/>
          </a:p>
        </p:txBody>
      </p:sp>
      <p:cxnSp>
        <p:nvCxnSpPr>
          <p:cNvPr id="18" name="Straight Arrow Connector 17"/>
          <p:cNvCxnSpPr/>
          <p:nvPr/>
        </p:nvCxnSpPr>
        <p:spPr>
          <a:xfrm flipH="1">
            <a:off x="2581120" y="1854838"/>
            <a:ext cx="590854" cy="594187"/>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2896679" y="2929882"/>
            <a:ext cx="272824" cy="27436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3175363" y="2647560"/>
            <a:ext cx="1181451" cy="507831"/>
          </a:xfrm>
          <a:prstGeom prst="rect">
            <a:avLst/>
          </a:prstGeom>
        </p:spPr>
        <p:txBody>
          <a:bodyPr wrap="square">
            <a:spAutoFit/>
          </a:bodyPr>
          <a:lstStyle/>
          <a:p>
            <a:pPr eaLnBrk="0" fontAlgn="base" hangingPunct="0">
              <a:spcBef>
                <a:spcPct val="0"/>
              </a:spcBef>
              <a:spcAft>
                <a:spcPct val="0"/>
              </a:spcAft>
            </a:pPr>
            <a:r>
              <a:rPr lang="en-US" sz="900" dirty="0" smtClean="0"/>
              <a:t>ISIM heater step-down through water contamination band</a:t>
            </a:r>
            <a:endParaRPr lang="en-US" sz="900" dirty="0"/>
          </a:p>
        </p:txBody>
      </p:sp>
      <p:cxnSp>
        <p:nvCxnSpPr>
          <p:cNvPr id="21" name="Straight Arrow Connector 20"/>
          <p:cNvCxnSpPr/>
          <p:nvPr/>
        </p:nvCxnSpPr>
        <p:spPr>
          <a:xfrm flipH="1">
            <a:off x="3579195" y="3883085"/>
            <a:ext cx="800815" cy="80533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4333167" y="3688028"/>
            <a:ext cx="1041583" cy="369332"/>
          </a:xfrm>
          <a:prstGeom prst="rect">
            <a:avLst/>
          </a:prstGeom>
        </p:spPr>
        <p:txBody>
          <a:bodyPr wrap="square">
            <a:spAutoFit/>
          </a:bodyPr>
          <a:lstStyle/>
          <a:p>
            <a:pPr eaLnBrk="0" fontAlgn="base" hangingPunct="0">
              <a:spcBef>
                <a:spcPct val="0"/>
              </a:spcBef>
              <a:spcAft>
                <a:spcPct val="0"/>
              </a:spcAft>
            </a:pPr>
            <a:r>
              <a:rPr lang="en-US" sz="900" dirty="0" smtClean="0"/>
              <a:t>MIRI </a:t>
            </a:r>
            <a:r>
              <a:rPr lang="en-US" sz="900" dirty="0" err="1" smtClean="0"/>
              <a:t>cryocooler</a:t>
            </a:r>
            <a:r>
              <a:rPr lang="en-US" sz="900" dirty="0" smtClean="0"/>
              <a:t> “pinch point”</a:t>
            </a:r>
            <a:endParaRPr lang="en-US" sz="900" dirty="0"/>
          </a:p>
        </p:txBody>
      </p:sp>
      <p:cxnSp>
        <p:nvCxnSpPr>
          <p:cNvPr id="23" name="Straight Arrow Connector 22"/>
          <p:cNvCxnSpPr/>
          <p:nvPr/>
        </p:nvCxnSpPr>
        <p:spPr>
          <a:xfrm flipH="1">
            <a:off x="3596972" y="3351856"/>
            <a:ext cx="800815" cy="80533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4345668" y="3160544"/>
            <a:ext cx="1041583" cy="369332"/>
          </a:xfrm>
          <a:prstGeom prst="rect">
            <a:avLst/>
          </a:prstGeom>
        </p:spPr>
        <p:txBody>
          <a:bodyPr wrap="square">
            <a:spAutoFit/>
          </a:bodyPr>
          <a:lstStyle/>
          <a:p>
            <a:pPr eaLnBrk="0" fontAlgn="base" hangingPunct="0">
              <a:spcBef>
                <a:spcPct val="0"/>
              </a:spcBef>
              <a:spcAft>
                <a:spcPct val="0"/>
              </a:spcAft>
            </a:pPr>
            <a:r>
              <a:rPr lang="en-US" sz="900" dirty="0" smtClean="0"/>
              <a:t>ISIM pre-cool strap “zero-Q”</a:t>
            </a:r>
            <a:endParaRPr lang="en-US" sz="900" dirty="0"/>
          </a:p>
        </p:txBody>
      </p:sp>
      <p:cxnSp>
        <p:nvCxnSpPr>
          <p:cNvPr id="25" name="Straight Arrow Connector 24"/>
          <p:cNvCxnSpPr/>
          <p:nvPr/>
        </p:nvCxnSpPr>
        <p:spPr>
          <a:xfrm>
            <a:off x="6251728" y="3102187"/>
            <a:ext cx="462124" cy="446173"/>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5288836" y="2761467"/>
            <a:ext cx="983009" cy="507831"/>
          </a:xfrm>
          <a:prstGeom prst="rect">
            <a:avLst/>
          </a:prstGeom>
        </p:spPr>
        <p:txBody>
          <a:bodyPr wrap="square">
            <a:spAutoFit/>
          </a:bodyPr>
          <a:lstStyle/>
          <a:p>
            <a:pPr algn="r" eaLnBrk="0" fontAlgn="base" hangingPunct="0">
              <a:spcBef>
                <a:spcPct val="0"/>
              </a:spcBef>
              <a:spcAft>
                <a:spcPct val="0"/>
              </a:spcAft>
            </a:pPr>
            <a:r>
              <a:rPr lang="en-US" sz="900" dirty="0" smtClean="0"/>
              <a:t>Mechanism Deployment Heater Tests</a:t>
            </a:r>
            <a:endParaRPr lang="en-US" sz="900" dirty="0"/>
          </a:p>
        </p:txBody>
      </p:sp>
      <p:cxnSp>
        <p:nvCxnSpPr>
          <p:cNvPr id="27" name="Straight Arrow Connector 26"/>
          <p:cNvCxnSpPr/>
          <p:nvPr/>
        </p:nvCxnSpPr>
        <p:spPr>
          <a:xfrm>
            <a:off x="6494113" y="2677978"/>
            <a:ext cx="631019" cy="609237"/>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5284623" y="2456443"/>
            <a:ext cx="1223445" cy="369332"/>
          </a:xfrm>
          <a:prstGeom prst="rect">
            <a:avLst/>
          </a:prstGeom>
        </p:spPr>
        <p:txBody>
          <a:bodyPr wrap="square">
            <a:spAutoFit/>
          </a:bodyPr>
          <a:lstStyle/>
          <a:p>
            <a:pPr algn="r" eaLnBrk="0" fontAlgn="base" hangingPunct="0">
              <a:spcBef>
                <a:spcPct val="0"/>
              </a:spcBef>
              <a:spcAft>
                <a:spcPct val="0"/>
              </a:spcAft>
            </a:pPr>
            <a:r>
              <a:rPr lang="en-US" sz="900" dirty="0" smtClean="0"/>
              <a:t>Start of water contamination band</a:t>
            </a:r>
            <a:endParaRPr lang="en-US" sz="900" dirty="0"/>
          </a:p>
        </p:txBody>
      </p:sp>
      <p:cxnSp>
        <p:nvCxnSpPr>
          <p:cNvPr id="29" name="Straight Arrow Connector 28"/>
          <p:cNvCxnSpPr/>
          <p:nvPr/>
        </p:nvCxnSpPr>
        <p:spPr>
          <a:xfrm>
            <a:off x="6589527" y="2309495"/>
            <a:ext cx="709059" cy="68458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5426602" y="2117077"/>
            <a:ext cx="1223445" cy="369332"/>
          </a:xfrm>
          <a:prstGeom prst="rect">
            <a:avLst/>
          </a:prstGeom>
        </p:spPr>
        <p:txBody>
          <a:bodyPr wrap="square">
            <a:spAutoFit/>
          </a:bodyPr>
          <a:lstStyle/>
          <a:p>
            <a:pPr algn="r" eaLnBrk="0" fontAlgn="base" hangingPunct="0">
              <a:spcBef>
                <a:spcPct val="0"/>
              </a:spcBef>
              <a:spcAft>
                <a:spcPct val="0"/>
              </a:spcAft>
            </a:pPr>
            <a:r>
              <a:rPr lang="en-US" sz="900" dirty="0" smtClean="0"/>
              <a:t>End of water contamination band</a:t>
            </a:r>
            <a:endParaRPr lang="en-US" sz="900" dirty="0"/>
          </a:p>
        </p:txBody>
      </p:sp>
      <p:sp>
        <p:nvSpPr>
          <p:cNvPr id="31" name="Rectangle 30"/>
          <p:cNvSpPr/>
          <p:nvPr/>
        </p:nvSpPr>
        <p:spPr>
          <a:xfrm>
            <a:off x="5983076" y="1555388"/>
            <a:ext cx="1223445" cy="369332"/>
          </a:xfrm>
          <a:prstGeom prst="rect">
            <a:avLst/>
          </a:prstGeom>
        </p:spPr>
        <p:txBody>
          <a:bodyPr wrap="square">
            <a:spAutoFit/>
          </a:bodyPr>
          <a:lstStyle/>
          <a:p>
            <a:pPr algn="r" eaLnBrk="0" fontAlgn="base" hangingPunct="0">
              <a:spcBef>
                <a:spcPct val="0"/>
              </a:spcBef>
              <a:spcAft>
                <a:spcPct val="0"/>
              </a:spcAft>
            </a:pPr>
            <a:r>
              <a:rPr lang="en-US" sz="900" dirty="0" smtClean="0"/>
              <a:t>End of molecular contamination band</a:t>
            </a:r>
            <a:endParaRPr lang="en-US" sz="900" dirty="0"/>
          </a:p>
        </p:txBody>
      </p:sp>
      <p:sp>
        <p:nvSpPr>
          <p:cNvPr id="32" name="Rectangle 31"/>
          <p:cNvSpPr/>
          <p:nvPr/>
        </p:nvSpPr>
        <p:spPr>
          <a:xfrm>
            <a:off x="5692124" y="1826807"/>
            <a:ext cx="1223445" cy="369332"/>
          </a:xfrm>
          <a:prstGeom prst="rect">
            <a:avLst/>
          </a:prstGeom>
        </p:spPr>
        <p:txBody>
          <a:bodyPr wrap="square">
            <a:spAutoFit/>
          </a:bodyPr>
          <a:lstStyle/>
          <a:p>
            <a:pPr algn="r" eaLnBrk="0" fontAlgn="base" hangingPunct="0">
              <a:spcBef>
                <a:spcPct val="0"/>
              </a:spcBef>
              <a:spcAft>
                <a:spcPct val="0"/>
              </a:spcAft>
            </a:pPr>
            <a:r>
              <a:rPr lang="en-US" sz="900" dirty="0" smtClean="0"/>
              <a:t>Start of molecular contamination band</a:t>
            </a:r>
            <a:endParaRPr lang="en-US" sz="900" dirty="0"/>
          </a:p>
        </p:txBody>
      </p:sp>
      <p:cxnSp>
        <p:nvCxnSpPr>
          <p:cNvPr id="33" name="Straight Arrow Connector 32"/>
          <p:cNvCxnSpPr/>
          <p:nvPr/>
        </p:nvCxnSpPr>
        <p:spPr>
          <a:xfrm>
            <a:off x="6876174" y="2003621"/>
            <a:ext cx="503871" cy="486477"/>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7206521" y="1740054"/>
            <a:ext cx="565879" cy="32747"/>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1596001"/>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did we do in test vs. predictions?</a:t>
            </a:r>
            <a:endParaRPr lang="en-US" dirty="0"/>
          </a:p>
        </p:txBody>
      </p:sp>
      <p:sp>
        <p:nvSpPr>
          <p:cNvPr id="3" name="Content Placeholder 2"/>
          <p:cNvSpPr>
            <a:spLocks noGrp="1"/>
          </p:cNvSpPr>
          <p:nvPr>
            <p:ph idx="1"/>
          </p:nvPr>
        </p:nvSpPr>
        <p:spPr>
          <a:xfrm>
            <a:off x="382905" y="1049338"/>
            <a:ext cx="4562475" cy="5497512"/>
          </a:xfrm>
        </p:spPr>
        <p:txBody>
          <a:bodyPr/>
          <a:lstStyle/>
          <a:p>
            <a:r>
              <a:rPr lang="en-US" sz="1600" dirty="0"/>
              <a:t>Overall, the OTIS CV payload thermal model predicted the hardware performance well in cooldown</a:t>
            </a:r>
          </a:p>
          <a:p>
            <a:pPr lvl="1"/>
            <a:r>
              <a:rPr lang="en-US" sz="1600" dirty="0"/>
              <a:t>Transient simulation predicted </a:t>
            </a:r>
            <a:r>
              <a:rPr lang="en-US" sz="1600" dirty="0" smtClean="0"/>
              <a:t>33 </a:t>
            </a:r>
            <a:r>
              <a:rPr lang="en-US" sz="1600" dirty="0"/>
              <a:t>days of cooldown. OTIS payload reached </a:t>
            </a:r>
            <a:r>
              <a:rPr lang="en-US" sz="1600" dirty="0" err="1"/>
              <a:t>cryo</a:t>
            </a:r>
            <a:r>
              <a:rPr lang="en-US" sz="1600" dirty="0"/>
              <a:t>-stable criterion (27 </a:t>
            </a:r>
            <a:r>
              <a:rPr lang="en-US" sz="1600" dirty="0" err="1"/>
              <a:t>mK</a:t>
            </a:r>
            <a:r>
              <a:rPr lang="en-US" sz="1600" dirty="0"/>
              <a:t>/</a:t>
            </a:r>
            <a:r>
              <a:rPr lang="en-US" sz="1600" dirty="0" err="1"/>
              <a:t>hr</a:t>
            </a:r>
            <a:r>
              <a:rPr lang="en-US" sz="1600" dirty="0"/>
              <a:t> on PMBSS average rate, all instruments stable at operating temperatures) at </a:t>
            </a:r>
            <a:r>
              <a:rPr lang="en-US" sz="1600" dirty="0" smtClean="0"/>
              <a:t>32 </a:t>
            </a:r>
            <a:r>
              <a:rPr lang="en-US" sz="1600" dirty="0"/>
              <a:t>days. </a:t>
            </a:r>
            <a:endParaRPr lang="en-US" sz="1600" dirty="0" smtClean="0"/>
          </a:p>
          <a:p>
            <a:r>
              <a:rPr lang="en-US" sz="1600" dirty="0"/>
              <a:t>Simplifications made for temperature-dependent emissivity regimes caused predictions to be less accurate when hardware was between 60-170K</a:t>
            </a:r>
          </a:p>
          <a:p>
            <a:r>
              <a:rPr lang="en-US" sz="1600" dirty="0" smtClean="0"/>
              <a:t>Thermal balance predictions matched test results very closely </a:t>
            </a:r>
          </a:p>
          <a:p>
            <a:r>
              <a:rPr lang="en-US" sz="1600" dirty="0" smtClean="0"/>
              <a:t>Warmup of the payload occurred </a:t>
            </a:r>
            <a:r>
              <a:rPr lang="en-US" sz="1600" dirty="0"/>
              <a:t>faster than model predictions</a:t>
            </a:r>
          </a:p>
          <a:p>
            <a:pPr lvl="1"/>
            <a:r>
              <a:rPr lang="en-US" sz="1600" dirty="0"/>
              <a:t>Transient simulation predicted </a:t>
            </a:r>
            <a:r>
              <a:rPr lang="en-US" sz="1600" dirty="0" smtClean="0"/>
              <a:t>22.5 </a:t>
            </a:r>
            <a:r>
              <a:rPr lang="en-US" sz="1600" dirty="0"/>
              <a:t>days of warmup. OTIS payload reached end of warmup by 20 days. </a:t>
            </a:r>
            <a:endParaRPr lang="en-US" sz="1600" dirty="0" smtClean="0"/>
          </a:p>
          <a:p>
            <a:pPr lvl="1"/>
            <a:r>
              <a:rPr lang="en-US" sz="1600" dirty="0" smtClean="0"/>
              <a:t>Some primary </a:t>
            </a:r>
            <a:r>
              <a:rPr lang="en-US" sz="1600" dirty="0"/>
              <a:t>schedule drivers from pre-test warmup simulation were observed to be secondary schedule drivers in </a:t>
            </a:r>
            <a:r>
              <a:rPr lang="en-US" sz="1600" dirty="0" smtClean="0"/>
              <a:t>test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3000" y="1143000"/>
            <a:ext cx="3967443" cy="4818062"/>
          </a:xfrm>
          <a:prstGeom prst="rect">
            <a:avLst/>
          </a:prstGeom>
        </p:spPr>
      </p:pic>
      <p:sp>
        <p:nvSpPr>
          <p:cNvPr id="5" name="TextBox 4"/>
          <p:cNvSpPr txBox="1"/>
          <p:nvPr/>
        </p:nvSpPr>
        <p:spPr>
          <a:xfrm>
            <a:off x="6170518" y="5961062"/>
            <a:ext cx="2749925" cy="276999"/>
          </a:xfrm>
          <a:prstGeom prst="rect">
            <a:avLst/>
          </a:prstGeom>
          <a:noFill/>
        </p:spPr>
        <p:txBody>
          <a:bodyPr wrap="square" rtlCol="0">
            <a:spAutoFit/>
          </a:bodyPr>
          <a:lstStyle/>
          <a:p>
            <a:pPr algn="r"/>
            <a:r>
              <a:rPr lang="en-US" sz="1200" i="1" dirty="0" smtClean="0"/>
              <a:t>Image Source: NASA/Chris Gunn</a:t>
            </a:r>
            <a:endParaRPr lang="en-US" sz="1200" i="1" dirty="0"/>
          </a:p>
        </p:txBody>
      </p:sp>
    </p:spTree>
    <p:extLst>
      <p:ext uri="{BB962C8B-B14F-4D97-AF65-F5344CB8AC3E}">
        <p14:creationId xmlns:p14="http://schemas.microsoft.com/office/powerpoint/2010/main" val="3133716852"/>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As-Tested Shroud Profile from the OTIS </a:t>
            </a:r>
            <a:br>
              <a:rPr lang="en-US" dirty="0" smtClean="0"/>
            </a:br>
            <a:r>
              <a:rPr lang="en-US" dirty="0" smtClean="0"/>
              <a:t>CV Test</a:t>
            </a:r>
            <a:endParaRPr lang="en-US" dirty="0"/>
          </a:p>
        </p:txBody>
      </p:sp>
      <p:pic>
        <p:nvPicPr>
          <p:cNvPr id="4" name="Content Placeholder 3"/>
          <p:cNvPicPr>
            <a:picLocks noGrp="1" noChangeAspect="1"/>
          </p:cNvPicPr>
          <p:nvPr>
            <p:ph idx="1"/>
          </p:nvPr>
        </p:nvPicPr>
        <p:blipFill>
          <a:blip r:embed="rId3"/>
          <a:stretch>
            <a:fillRect/>
          </a:stretch>
        </p:blipFill>
        <p:spPr>
          <a:xfrm>
            <a:off x="838200" y="879475"/>
            <a:ext cx="7530799" cy="5808662"/>
          </a:xfrm>
          <a:prstGeom prst="rect">
            <a:avLst/>
          </a:prstGeom>
        </p:spPr>
      </p:pic>
    </p:spTree>
    <p:extLst>
      <p:ext uri="{BB962C8B-B14F-4D97-AF65-F5344CB8AC3E}">
        <p14:creationId xmlns:p14="http://schemas.microsoft.com/office/powerpoint/2010/main" val="3249301058"/>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48640" y="914400"/>
            <a:ext cx="8062345" cy="5852160"/>
          </a:xfrm>
          <a:prstGeom prst="rect">
            <a:avLst/>
          </a:prstGeom>
        </p:spPr>
      </p:pic>
      <p:sp>
        <p:nvSpPr>
          <p:cNvPr id="20" name="Flowchart: Process 19"/>
          <p:cNvSpPr/>
          <p:nvPr/>
        </p:nvSpPr>
        <p:spPr bwMode="auto">
          <a:xfrm>
            <a:off x="1245834" y="3259958"/>
            <a:ext cx="7212365" cy="495562"/>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22" name="Flowchart: Process 21"/>
          <p:cNvSpPr/>
          <p:nvPr/>
        </p:nvSpPr>
        <p:spPr bwMode="auto">
          <a:xfrm>
            <a:off x="1245834" y="1318777"/>
            <a:ext cx="5148072" cy="1103133"/>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14" name="Rectangle 13"/>
          <p:cNvSpPr/>
          <p:nvPr/>
        </p:nvSpPr>
        <p:spPr bwMode="auto">
          <a:xfrm>
            <a:off x="2733597" y="1066800"/>
            <a:ext cx="1124712" cy="5063164"/>
          </a:xfrm>
          <a:prstGeom prst="rect">
            <a:avLst/>
          </a:prstGeom>
          <a:solidFill>
            <a:srgbClr val="00B0F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endParaRPr>
          </a:p>
        </p:txBody>
      </p:sp>
      <p:sp>
        <p:nvSpPr>
          <p:cNvPr id="17" name="Rectangle 16"/>
          <p:cNvSpPr/>
          <p:nvPr/>
        </p:nvSpPr>
        <p:spPr bwMode="auto">
          <a:xfrm>
            <a:off x="3858309" y="1066800"/>
            <a:ext cx="356986" cy="5063164"/>
          </a:xfrm>
          <a:prstGeom prst="rect">
            <a:avLst/>
          </a:prstGeom>
          <a:solidFill>
            <a:srgbClr val="0070C0">
              <a:alpha val="30000"/>
            </a:srgbClr>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000" b="1" i="0" u="none" strike="noStrike" cap="none" normalizeH="0" baseline="0" dirty="0" smtClean="0">
              <a:ln>
                <a:noFill/>
              </a:ln>
              <a:solidFill>
                <a:schemeClr val="tx1"/>
              </a:solidFill>
              <a:effectLst/>
            </a:endParaRPr>
          </a:p>
        </p:txBody>
      </p:sp>
      <p:cxnSp>
        <p:nvCxnSpPr>
          <p:cNvPr id="8" name="Straight Arrow Connector 7"/>
          <p:cNvCxnSpPr>
            <a:stCxn id="5" idx="2"/>
          </p:cNvCxnSpPr>
          <p:nvPr/>
        </p:nvCxnSpPr>
        <p:spPr>
          <a:xfrm flipH="1">
            <a:off x="2885604" y="1601982"/>
            <a:ext cx="548864" cy="1306788"/>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2" name="Rectangle 11"/>
          <p:cNvSpPr/>
          <p:nvPr/>
        </p:nvSpPr>
        <p:spPr>
          <a:xfrm>
            <a:off x="4845522" y="2421911"/>
            <a:ext cx="1234108" cy="72573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Instrument step-down through water contamination band at end of ISIM Decontamination Hold</a:t>
            </a:r>
          </a:p>
        </p:txBody>
      </p:sp>
      <p:cxnSp>
        <p:nvCxnSpPr>
          <p:cNvPr id="13" name="Straight Arrow Connector 12"/>
          <p:cNvCxnSpPr>
            <a:stCxn id="12" idx="1"/>
          </p:cNvCxnSpPr>
          <p:nvPr/>
        </p:nvCxnSpPr>
        <p:spPr>
          <a:xfrm flipH="1">
            <a:off x="4240378" y="2784777"/>
            <a:ext cx="605144" cy="49141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5" name="Rectangle 14"/>
          <p:cNvSpPr/>
          <p:nvPr/>
        </p:nvSpPr>
        <p:spPr>
          <a:xfrm>
            <a:off x="6547254" y="3658040"/>
            <a:ext cx="1404878" cy="35139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Measured MIRI </a:t>
            </a:r>
            <a:r>
              <a:rPr lang="en-US" sz="900" dirty="0" err="1">
                <a:solidFill>
                  <a:schemeClr val="tx1"/>
                </a:solidFill>
              </a:rPr>
              <a:t>cryocooler</a:t>
            </a:r>
            <a:r>
              <a:rPr lang="en-US" sz="900" dirty="0">
                <a:solidFill>
                  <a:schemeClr val="tx1"/>
                </a:solidFill>
              </a:rPr>
              <a:t> Pinch-Point in test</a:t>
            </a:r>
          </a:p>
        </p:txBody>
      </p:sp>
      <p:cxnSp>
        <p:nvCxnSpPr>
          <p:cNvPr id="16" name="Straight Arrow Connector 15"/>
          <p:cNvCxnSpPr>
            <a:stCxn id="15" idx="2"/>
          </p:cNvCxnSpPr>
          <p:nvPr/>
        </p:nvCxnSpPr>
        <p:spPr>
          <a:xfrm flipH="1">
            <a:off x="7086600" y="4009438"/>
            <a:ext cx="163093" cy="190380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9" name="Rectangle 18"/>
          <p:cNvSpPr/>
          <p:nvPr/>
        </p:nvSpPr>
        <p:spPr>
          <a:xfrm>
            <a:off x="5680557" y="3238123"/>
            <a:ext cx="1229810" cy="35139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Predicted MIRI </a:t>
            </a:r>
            <a:r>
              <a:rPr lang="en-US" sz="900" dirty="0" err="1">
                <a:solidFill>
                  <a:schemeClr val="tx1"/>
                </a:solidFill>
              </a:rPr>
              <a:t>cryocooler</a:t>
            </a:r>
            <a:r>
              <a:rPr lang="en-US" sz="900" dirty="0">
                <a:solidFill>
                  <a:schemeClr val="tx1"/>
                </a:solidFill>
              </a:rPr>
              <a:t> Pinch-Point</a:t>
            </a:r>
          </a:p>
        </p:txBody>
      </p:sp>
      <p:cxnSp>
        <p:nvCxnSpPr>
          <p:cNvPr id="21" name="Straight Arrow Connector 20"/>
          <p:cNvCxnSpPr>
            <a:stCxn id="19" idx="2"/>
          </p:cNvCxnSpPr>
          <p:nvPr/>
        </p:nvCxnSpPr>
        <p:spPr>
          <a:xfrm flipH="1">
            <a:off x="6190268" y="3589521"/>
            <a:ext cx="105194" cy="2323723"/>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8" name="Rectangle 27"/>
          <p:cNvSpPr/>
          <p:nvPr/>
        </p:nvSpPr>
        <p:spPr>
          <a:xfrm>
            <a:off x="4215295" y="1507096"/>
            <a:ext cx="1325756" cy="72573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ISIM Structure Max </a:t>
            </a:r>
            <a:r>
              <a:rPr lang="el-GR" sz="900" dirty="0">
                <a:solidFill>
                  <a:schemeClr val="tx1"/>
                </a:solidFill>
              </a:rPr>
              <a:t>Δ</a:t>
            </a:r>
            <a:r>
              <a:rPr lang="en-US" sz="900" dirty="0">
                <a:solidFill>
                  <a:schemeClr val="tx1"/>
                </a:solidFill>
              </a:rPr>
              <a:t>T predicted up to 10 K lower in this range: anticipated earlier end to Decontamination phase</a:t>
            </a:r>
          </a:p>
        </p:txBody>
      </p:sp>
      <p:cxnSp>
        <p:nvCxnSpPr>
          <p:cNvPr id="29" name="Straight Arrow Connector 28"/>
          <p:cNvCxnSpPr/>
          <p:nvPr/>
        </p:nvCxnSpPr>
        <p:spPr>
          <a:xfrm flipH="1">
            <a:off x="3816537" y="2232826"/>
            <a:ext cx="497584" cy="1522694"/>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3" name="Flowchart: Process 22"/>
          <p:cNvSpPr/>
          <p:nvPr/>
        </p:nvSpPr>
        <p:spPr bwMode="auto">
          <a:xfrm>
            <a:off x="8257926" y="1318777"/>
            <a:ext cx="200273" cy="1103133"/>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5" name="Rectangle 4"/>
          <p:cNvSpPr/>
          <p:nvPr/>
        </p:nvSpPr>
        <p:spPr>
          <a:xfrm>
            <a:off x="2798605" y="1289044"/>
            <a:ext cx="1271726" cy="312938"/>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Start of ISIM Decontamination Hold</a:t>
            </a:r>
          </a:p>
        </p:txBody>
      </p:sp>
      <p:sp>
        <p:nvSpPr>
          <p:cNvPr id="24" name="TextBox 23"/>
          <p:cNvSpPr txBox="1"/>
          <p:nvPr/>
        </p:nvSpPr>
        <p:spPr>
          <a:xfrm>
            <a:off x="1192356" y="3438801"/>
            <a:ext cx="1000197" cy="338554"/>
          </a:xfrm>
          <a:prstGeom prst="rect">
            <a:avLst/>
          </a:prstGeom>
          <a:noFill/>
        </p:spPr>
        <p:txBody>
          <a:bodyPr wrap="square" rtlCol="0">
            <a:spAutoFit/>
          </a:bodyPr>
          <a:lstStyle/>
          <a:p>
            <a:r>
              <a:rPr lang="en-US" sz="800" dirty="0" smtClean="0"/>
              <a:t>Water Contamination Band </a:t>
            </a:r>
            <a:r>
              <a:rPr lang="en-US" sz="800" dirty="0"/>
              <a:t>140-170</a:t>
            </a:r>
            <a:r>
              <a:rPr lang="en-US" sz="800" dirty="0" smtClean="0"/>
              <a:t>K</a:t>
            </a:r>
            <a:endParaRPr lang="en-US" sz="800" dirty="0"/>
          </a:p>
        </p:txBody>
      </p:sp>
      <p:sp>
        <p:nvSpPr>
          <p:cNvPr id="25" name="TextBox 24"/>
          <p:cNvSpPr txBox="1"/>
          <p:nvPr/>
        </p:nvSpPr>
        <p:spPr>
          <a:xfrm>
            <a:off x="1158144" y="2129522"/>
            <a:ext cx="823325" cy="461665"/>
          </a:xfrm>
          <a:prstGeom prst="rect">
            <a:avLst/>
          </a:prstGeom>
          <a:noFill/>
        </p:spPr>
        <p:txBody>
          <a:bodyPr wrap="square" rtlCol="0">
            <a:spAutoFit/>
          </a:bodyPr>
          <a:lstStyle/>
          <a:p>
            <a:r>
              <a:rPr lang="en-US" sz="800" dirty="0" smtClean="0"/>
              <a:t>Molecular Contamination Band 220-285K</a:t>
            </a:r>
            <a:endParaRPr lang="en-US" sz="800" dirty="0"/>
          </a:p>
        </p:txBody>
      </p:sp>
      <p:sp>
        <p:nvSpPr>
          <p:cNvPr id="30" name="Rectangle 29"/>
          <p:cNvSpPr/>
          <p:nvPr/>
        </p:nvSpPr>
        <p:spPr>
          <a:xfrm>
            <a:off x="2650203" y="5808690"/>
            <a:ext cx="1208106" cy="369332"/>
          </a:xfrm>
          <a:prstGeom prst="rect">
            <a:avLst/>
          </a:prstGeom>
        </p:spPr>
        <p:txBody>
          <a:bodyPr wrap="square">
            <a:spAutoFit/>
          </a:bodyPr>
          <a:lstStyle/>
          <a:p>
            <a:pPr algn="ctr"/>
            <a:r>
              <a:rPr lang="en-US" sz="900" b="1" dirty="0" smtClean="0"/>
              <a:t>ISIM Decontamination Hold</a:t>
            </a:r>
            <a:endParaRPr lang="en-US" sz="900" dirty="0"/>
          </a:p>
        </p:txBody>
      </p:sp>
      <p:sp>
        <p:nvSpPr>
          <p:cNvPr id="31" name="Rectangle 30"/>
          <p:cNvSpPr/>
          <p:nvPr/>
        </p:nvSpPr>
        <p:spPr>
          <a:xfrm>
            <a:off x="3837775" y="5808690"/>
            <a:ext cx="1208106" cy="369332"/>
          </a:xfrm>
          <a:prstGeom prst="rect">
            <a:avLst/>
          </a:prstGeom>
        </p:spPr>
        <p:txBody>
          <a:bodyPr wrap="square">
            <a:spAutoFit/>
          </a:bodyPr>
          <a:lstStyle/>
          <a:p>
            <a:r>
              <a:rPr lang="en-US" sz="900" b="1" dirty="0" smtClean="0"/>
              <a:t>ISIM </a:t>
            </a:r>
            <a:br>
              <a:rPr lang="en-US" sz="900" b="1" dirty="0" smtClean="0"/>
            </a:br>
            <a:r>
              <a:rPr lang="en-US" sz="900" b="1" dirty="0" smtClean="0"/>
              <a:t>Step-down</a:t>
            </a:r>
            <a:endParaRPr lang="en-US" sz="900" dirty="0"/>
          </a:p>
        </p:txBody>
      </p:sp>
      <p:sp>
        <p:nvSpPr>
          <p:cNvPr id="32" name="Title 1"/>
          <p:cNvSpPr>
            <a:spLocks noGrp="1"/>
          </p:cNvSpPr>
          <p:nvPr>
            <p:ph type="title"/>
          </p:nvPr>
        </p:nvSpPr>
        <p:spPr>
          <a:xfrm>
            <a:off x="914400" y="138113"/>
            <a:ext cx="6172200" cy="779462"/>
          </a:xfrm>
        </p:spPr>
        <p:txBody>
          <a:bodyPr/>
          <a:lstStyle/>
          <a:p>
            <a:r>
              <a:rPr lang="en-US" dirty="0" smtClean="0">
                <a:solidFill>
                  <a:srgbClr val="0B3D91"/>
                </a:solidFill>
              </a:rPr>
              <a:t>Comparison Between Model Predictions </a:t>
            </a:r>
            <a:br>
              <a:rPr lang="en-US" dirty="0" smtClean="0">
                <a:solidFill>
                  <a:srgbClr val="0B3D91"/>
                </a:solidFill>
              </a:rPr>
            </a:br>
            <a:r>
              <a:rPr lang="en-US" dirty="0" smtClean="0">
                <a:solidFill>
                  <a:srgbClr val="0B3D91"/>
                </a:solidFill>
              </a:rPr>
              <a:t>and</a:t>
            </a:r>
            <a:r>
              <a:rPr lang="en-US" dirty="0">
                <a:solidFill>
                  <a:srgbClr val="0B3D91"/>
                </a:solidFill>
              </a:rPr>
              <a:t> </a:t>
            </a:r>
            <a:r>
              <a:rPr lang="en-US" dirty="0" smtClean="0">
                <a:solidFill>
                  <a:srgbClr val="0B3D91"/>
                </a:solidFill>
              </a:rPr>
              <a:t>Measured Test Data in Cooldown: ISIM</a:t>
            </a:r>
            <a:endParaRPr lang="en-US" dirty="0"/>
          </a:p>
        </p:txBody>
      </p:sp>
    </p:spTree>
    <p:extLst>
      <p:ext uri="{BB962C8B-B14F-4D97-AF65-F5344CB8AC3E}">
        <p14:creationId xmlns:p14="http://schemas.microsoft.com/office/powerpoint/2010/main" val="577901641"/>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548640" y="914400"/>
            <a:ext cx="8062346" cy="5852160"/>
          </a:xfrm>
          <a:prstGeom prst="rect">
            <a:avLst/>
          </a:prstGeom>
        </p:spPr>
      </p:pic>
      <p:cxnSp>
        <p:nvCxnSpPr>
          <p:cNvPr id="7" name="Straight Arrow Connector 6"/>
          <p:cNvCxnSpPr>
            <a:stCxn id="6" idx="2"/>
          </p:cNvCxnSpPr>
          <p:nvPr/>
        </p:nvCxnSpPr>
        <p:spPr>
          <a:xfrm flipH="1">
            <a:off x="3281423" y="2089954"/>
            <a:ext cx="1141553" cy="133904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p:cNvCxnSpPr>
            <a:stCxn id="6" idx="2"/>
          </p:cNvCxnSpPr>
          <p:nvPr/>
        </p:nvCxnSpPr>
        <p:spPr>
          <a:xfrm flipH="1">
            <a:off x="3342190" y="2089955"/>
            <a:ext cx="1080786" cy="168411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a:stCxn id="17" idx="2"/>
          </p:cNvCxnSpPr>
          <p:nvPr/>
        </p:nvCxnSpPr>
        <p:spPr>
          <a:xfrm flipH="1">
            <a:off x="5944211" y="3725301"/>
            <a:ext cx="671518" cy="78598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a:stCxn id="17" idx="2"/>
          </p:cNvCxnSpPr>
          <p:nvPr/>
        </p:nvCxnSpPr>
        <p:spPr>
          <a:xfrm flipH="1">
            <a:off x="6216743" y="3725301"/>
            <a:ext cx="398986" cy="107529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30" name="Straight Arrow Connector 29"/>
          <p:cNvCxnSpPr>
            <a:stCxn id="29" idx="2"/>
          </p:cNvCxnSpPr>
          <p:nvPr/>
        </p:nvCxnSpPr>
        <p:spPr>
          <a:xfrm flipH="1">
            <a:off x="4443896" y="3525171"/>
            <a:ext cx="457199" cy="633794"/>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7104025" y="3772623"/>
            <a:ext cx="1371447" cy="738664"/>
          </a:xfrm>
          <a:prstGeom prst="rect">
            <a:avLst/>
          </a:prstGeom>
          <a:noFill/>
        </p:spPr>
        <p:txBody>
          <a:bodyPr wrap="square" rtlCol="0">
            <a:spAutoFit/>
          </a:bodyPr>
          <a:lstStyle/>
          <a:p>
            <a:pPr algn="r"/>
            <a:r>
              <a:rPr lang="en-US" sz="1050" dirty="0" smtClean="0"/>
              <a:t>PMBSS Stability Requirement (27 </a:t>
            </a:r>
            <a:r>
              <a:rPr lang="en-US" sz="1050" dirty="0" err="1" smtClean="0"/>
              <a:t>mK</a:t>
            </a:r>
            <a:r>
              <a:rPr lang="en-US" sz="1050" dirty="0" smtClean="0"/>
              <a:t>/</a:t>
            </a:r>
            <a:r>
              <a:rPr lang="en-US" sz="1050" dirty="0" err="1" smtClean="0"/>
              <a:t>hr</a:t>
            </a:r>
            <a:r>
              <a:rPr lang="en-US" sz="1050" dirty="0" smtClean="0"/>
              <a:t>) met for </a:t>
            </a:r>
            <a:r>
              <a:rPr lang="en-US" sz="1050" dirty="0" err="1" smtClean="0"/>
              <a:t>Cryo</a:t>
            </a:r>
            <a:r>
              <a:rPr lang="en-US" sz="1050" dirty="0" smtClean="0"/>
              <a:t>-Balance Optical Tests</a:t>
            </a:r>
            <a:endParaRPr lang="en-US" sz="1050" dirty="0"/>
          </a:p>
        </p:txBody>
      </p:sp>
      <p:sp>
        <p:nvSpPr>
          <p:cNvPr id="15" name="Flowchart: Process 14"/>
          <p:cNvSpPr/>
          <p:nvPr/>
        </p:nvSpPr>
        <p:spPr bwMode="auto">
          <a:xfrm>
            <a:off x="1245834" y="3259958"/>
            <a:ext cx="7212365" cy="495562"/>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20" name="TextBox 19"/>
          <p:cNvSpPr txBox="1"/>
          <p:nvPr/>
        </p:nvSpPr>
        <p:spPr>
          <a:xfrm>
            <a:off x="1192356" y="3438801"/>
            <a:ext cx="1000197" cy="338554"/>
          </a:xfrm>
          <a:prstGeom prst="rect">
            <a:avLst/>
          </a:prstGeom>
          <a:noFill/>
        </p:spPr>
        <p:txBody>
          <a:bodyPr wrap="square" rtlCol="0">
            <a:spAutoFit/>
          </a:bodyPr>
          <a:lstStyle/>
          <a:p>
            <a:r>
              <a:rPr lang="en-US" sz="800" dirty="0" smtClean="0"/>
              <a:t>Water Contamination Band </a:t>
            </a:r>
            <a:r>
              <a:rPr lang="en-US" sz="800" dirty="0"/>
              <a:t>140-170</a:t>
            </a:r>
            <a:r>
              <a:rPr lang="en-US" sz="800" dirty="0" smtClean="0"/>
              <a:t>K</a:t>
            </a:r>
            <a:endParaRPr lang="en-US" sz="800" dirty="0"/>
          </a:p>
        </p:txBody>
      </p:sp>
      <p:sp>
        <p:nvSpPr>
          <p:cNvPr id="21" name="TextBox 20"/>
          <p:cNvSpPr txBox="1"/>
          <p:nvPr/>
        </p:nvSpPr>
        <p:spPr>
          <a:xfrm>
            <a:off x="1158144" y="2129522"/>
            <a:ext cx="823325" cy="461665"/>
          </a:xfrm>
          <a:prstGeom prst="rect">
            <a:avLst/>
          </a:prstGeom>
          <a:noFill/>
        </p:spPr>
        <p:txBody>
          <a:bodyPr wrap="square" rtlCol="0">
            <a:spAutoFit/>
          </a:bodyPr>
          <a:lstStyle/>
          <a:p>
            <a:r>
              <a:rPr lang="en-US" sz="800" dirty="0" smtClean="0"/>
              <a:t>Molecular Contamination Band 220-285K</a:t>
            </a:r>
            <a:endParaRPr lang="en-US" sz="800" dirty="0"/>
          </a:p>
        </p:txBody>
      </p:sp>
      <p:grpSp>
        <p:nvGrpSpPr>
          <p:cNvPr id="2" name="Group 1"/>
          <p:cNvGrpSpPr/>
          <p:nvPr/>
        </p:nvGrpSpPr>
        <p:grpSpPr>
          <a:xfrm>
            <a:off x="1245833" y="1318776"/>
            <a:ext cx="7212366" cy="1106424"/>
            <a:chOff x="1245833" y="1318776"/>
            <a:chExt cx="7212366" cy="1106424"/>
          </a:xfrm>
        </p:grpSpPr>
        <p:sp>
          <p:nvSpPr>
            <p:cNvPr id="16" name="Flowchart: Process 15"/>
            <p:cNvSpPr/>
            <p:nvPr/>
          </p:nvSpPr>
          <p:spPr bwMode="auto">
            <a:xfrm>
              <a:off x="1245833" y="1318776"/>
              <a:ext cx="4974336" cy="1106424"/>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18" name="Flowchart: Process 17"/>
            <p:cNvSpPr/>
            <p:nvPr/>
          </p:nvSpPr>
          <p:spPr bwMode="auto">
            <a:xfrm>
              <a:off x="8257926" y="1318777"/>
              <a:ext cx="200273" cy="1103133"/>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22" name="Flowchart: Process 21"/>
            <p:cNvSpPr/>
            <p:nvPr/>
          </p:nvSpPr>
          <p:spPr bwMode="auto">
            <a:xfrm>
              <a:off x="6216742" y="2326507"/>
              <a:ext cx="2045112" cy="91440"/>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grpSp>
      <p:sp>
        <p:nvSpPr>
          <p:cNvPr id="24" name="Title 1"/>
          <p:cNvSpPr>
            <a:spLocks noGrp="1"/>
          </p:cNvSpPr>
          <p:nvPr>
            <p:ph type="title"/>
          </p:nvPr>
        </p:nvSpPr>
        <p:spPr>
          <a:xfrm>
            <a:off x="914400" y="138113"/>
            <a:ext cx="6172200" cy="779462"/>
          </a:xfrm>
        </p:spPr>
        <p:txBody>
          <a:bodyPr/>
          <a:lstStyle/>
          <a:p>
            <a:r>
              <a:rPr lang="en-US" dirty="0" smtClean="0">
                <a:solidFill>
                  <a:srgbClr val="0B3D91"/>
                </a:solidFill>
              </a:rPr>
              <a:t>Comparison Between Model Predictions </a:t>
            </a:r>
            <a:br>
              <a:rPr lang="en-US" dirty="0" smtClean="0">
                <a:solidFill>
                  <a:srgbClr val="0B3D91"/>
                </a:solidFill>
              </a:rPr>
            </a:br>
            <a:r>
              <a:rPr lang="en-US" dirty="0" smtClean="0">
                <a:solidFill>
                  <a:srgbClr val="0B3D91"/>
                </a:solidFill>
              </a:rPr>
              <a:t>and Measured Test Data in Cooldown: OTE</a:t>
            </a:r>
            <a:endParaRPr lang="en-US" dirty="0"/>
          </a:p>
        </p:txBody>
      </p:sp>
      <p:sp>
        <p:nvSpPr>
          <p:cNvPr id="6" name="Rectangle 5"/>
          <p:cNvSpPr/>
          <p:nvPr/>
        </p:nvSpPr>
        <p:spPr>
          <a:xfrm>
            <a:off x="3281422" y="1236771"/>
            <a:ext cx="2283107" cy="85318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Divergence of SM (up to 20K) and PM (up to 15K) between pre-test predictions and measured data due to emissivity simplifications in transition regime. Specifically for SM, divergence was also due to activation of SM heater for L&amp;C control  </a:t>
            </a:r>
          </a:p>
        </p:txBody>
      </p:sp>
      <p:sp>
        <p:nvSpPr>
          <p:cNvPr id="17" name="Rectangle 16"/>
          <p:cNvSpPr/>
          <p:nvPr/>
        </p:nvSpPr>
        <p:spPr>
          <a:xfrm>
            <a:off x="5803899" y="3100574"/>
            <a:ext cx="1623659" cy="62472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Divergence of predicted PMBSS structure max up to 22K due to model discrepancy at LRM interface between BSF and IEC</a:t>
            </a:r>
          </a:p>
        </p:txBody>
      </p:sp>
      <p:sp>
        <p:nvSpPr>
          <p:cNvPr id="29" name="Rectangle 28"/>
          <p:cNvSpPr/>
          <p:nvPr/>
        </p:nvSpPr>
        <p:spPr>
          <a:xfrm>
            <a:off x="4229577" y="3100574"/>
            <a:ext cx="1343036" cy="424596"/>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TM predictions track within 5K of test data  through entire cooldown</a:t>
            </a:r>
          </a:p>
        </p:txBody>
      </p:sp>
    </p:spTree>
    <p:extLst>
      <p:ext uri="{BB962C8B-B14F-4D97-AF65-F5344CB8AC3E}">
        <p14:creationId xmlns:p14="http://schemas.microsoft.com/office/powerpoint/2010/main" val="2143119827"/>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663535" y="940443"/>
            <a:ext cx="7763631" cy="5634365"/>
          </a:xfrm>
          <a:prstGeom prst="rect">
            <a:avLst/>
          </a:prstGeom>
        </p:spPr>
      </p:pic>
      <p:sp>
        <p:nvSpPr>
          <p:cNvPr id="2" name="Title 1"/>
          <p:cNvSpPr>
            <a:spLocks noGrp="1"/>
          </p:cNvSpPr>
          <p:nvPr>
            <p:ph type="title"/>
          </p:nvPr>
        </p:nvSpPr>
        <p:spPr>
          <a:xfrm>
            <a:off x="914400" y="138113"/>
            <a:ext cx="5791200" cy="779462"/>
          </a:xfrm>
        </p:spPr>
        <p:txBody>
          <a:bodyPr/>
          <a:lstStyle/>
          <a:p>
            <a:r>
              <a:rPr lang="en-US" dirty="0" smtClean="0">
                <a:solidFill>
                  <a:srgbClr val="0B3D91"/>
                </a:solidFill>
              </a:rPr>
              <a:t>Thermal Balance: Temperature Difference Between Model and Test Sensors</a:t>
            </a:r>
            <a:endParaRPr lang="en-US" dirty="0"/>
          </a:p>
        </p:txBody>
      </p:sp>
      <p:sp>
        <p:nvSpPr>
          <p:cNvPr id="5" name="Rectangle 4"/>
          <p:cNvSpPr/>
          <p:nvPr/>
        </p:nvSpPr>
        <p:spPr>
          <a:xfrm>
            <a:off x="5791200" y="1676400"/>
            <a:ext cx="2133600" cy="523220"/>
          </a:xfrm>
          <a:prstGeom prst="rect">
            <a:avLst/>
          </a:prstGeom>
        </p:spPr>
        <p:txBody>
          <a:bodyPr wrap="square">
            <a:spAutoFit/>
          </a:bodyPr>
          <a:lstStyle/>
          <a:p>
            <a:r>
              <a:rPr lang="en-US" sz="1400" dirty="0" smtClean="0">
                <a:ea typeface="Calibri" panose="020F0502020204030204" pitchFamily="34" charset="0"/>
                <a:cs typeface="Times New Roman" panose="02020603050405020304" pitchFamily="18" charset="0"/>
              </a:rPr>
              <a:t>Vast </a:t>
            </a:r>
            <a:r>
              <a:rPr lang="en-US" sz="1400" dirty="0">
                <a:ea typeface="Calibri" panose="020F0502020204030204" pitchFamily="34" charset="0"/>
                <a:cs typeface="Times New Roman" panose="02020603050405020304" pitchFamily="18" charset="0"/>
              </a:rPr>
              <a:t>majority of temperatures were within 3K of </a:t>
            </a:r>
            <a:r>
              <a:rPr lang="en-US" sz="1400" dirty="0" smtClean="0">
                <a:ea typeface="Calibri" panose="020F0502020204030204" pitchFamily="34" charset="0"/>
                <a:cs typeface="Times New Roman" panose="02020603050405020304" pitchFamily="18" charset="0"/>
              </a:rPr>
              <a:t>predictions</a:t>
            </a:r>
            <a:endParaRPr lang="en-US" sz="1400" dirty="0"/>
          </a:p>
        </p:txBody>
      </p:sp>
      <p:sp>
        <p:nvSpPr>
          <p:cNvPr id="6" name="Rectangle 5"/>
          <p:cNvSpPr/>
          <p:nvPr/>
        </p:nvSpPr>
        <p:spPr bwMode="auto">
          <a:xfrm>
            <a:off x="4545351" y="1057518"/>
            <a:ext cx="535935" cy="4931823"/>
          </a:xfrm>
          <a:prstGeom prst="rect">
            <a:avLst/>
          </a:prstGeom>
          <a:noFill/>
          <a:ln w="19050" cap="flat" cmpd="sng" algn="ctr">
            <a:solidFill>
              <a:srgbClr val="FF0000"/>
            </a:solid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cxnSp>
        <p:nvCxnSpPr>
          <p:cNvPr id="7" name="Straight Arrow Connector 6"/>
          <p:cNvCxnSpPr/>
          <p:nvPr/>
        </p:nvCxnSpPr>
        <p:spPr bwMode="auto">
          <a:xfrm flipH="1">
            <a:off x="5105400" y="2058971"/>
            <a:ext cx="685800" cy="0"/>
          </a:xfrm>
          <a:prstGeom prst="straightConnector1">
            <a:avLst/>
          </a:prstGeom>
          <a:blipFill dpi="0" rotWithShape="0">
            <a:blip r:embed="rId4"/>
            <a:srcRect/>
            <a:stretch>
              <a:fillRect/>
            </a:stretch>
          </a:blipFill>
          <a:ln w="9525" cap="flat" cmpd="sng" algn="ctr">
            <a:solidFill>
              <a:schemeClr val="tx1"/>
            </a:solidFill>
            <a:prstDash val="solid"/>
            <a:round/>
            <a:headEnd type="none" w="sm" len="sm"/>
            <a:tailEnd type="triangle"/>
          </a:ln>
          <a:effectLst/>
        </p:spPr>
      </p:cxnSp>
      <p:cxnSp>
        <p:nvCxnSpPr>
          <p:cNvPr id="8" name="Elbow Connector 7"/>
          <p:cNvCxnSpPr>
            <a:stCxn id="9" idx="3"/>
          </p:cNvCxnSpPr>
          <p:nvPr/>
        </p:nvCxnSpPr>
        <p:spPr>
          <a:xfrm>
            <a:off x="3700159" y="3772922"/>
            <a:ext cx="673527" cy="1452880"/>
          </a:xfrm>
          <a:prstGeom prst="bentConnector2">
            <a:avLst/>
          </a:prstGeom>
        </p:spPr>
        <p:style>
          <a:lnRef idx="1">
            <a:schemeClr val="dk1"/>
          </a:lnRef>
          <a:fillRef idx="0">
            <a:schemeClr val="dk1"/>
          </a:fillRef>
          <a:effectRef idx="0">
            <a:schemeClr val="dk1"/>
          </a:effectRef>
          <a:fontRef idx="minor">
            <a:schemeClr val="tx1"/>
          </a:fontRef>
        </p:style>
      </p:cxnSp>
      <p:sp>
        <p:nvSpPr>
          <p:cNvPr id="9" name="TextBox 8"/>
          <p:cNvSpPr txBox="1"/>
          <p:nvPr/>
        </p:nvSpPr>
        <p:spPr>
          <a:xfrm>
            <a:off x="1926106" y="3403590"/>
            <a:ext cx="1774053" cy="738664"/>
          </a:xfrm>
          <a:prstGeom prst="rect">
            <a:avLst/>
          </a:prstGeom>
          <a:noFill/>
        </p:spPr>
        <p:txBody>
          <a:bodyPr wrap="square" rtlCol="0">
            <a:spAutoFit/>
          </a:bodyPr>
          <a:lstStyle/>
          <a:p>
            <a:pPr algn="r"/>
            <a:r>
              <a:rPr lang="en-US" sz="1400" dirty="0" smtClean="0"/>
              <a:t>PMSA mechanisms predicting colder in OTIS model than test</a:t>
            </a:r>
            <a:endParaRPr lang="en-US" sz="1400" dirty="0"/>
          </a:p>
        </p:txBody>
      </p:sp>
      <p:sp>
        <p:nvSpPr>
          <p:cNvPr id="10" name="Right Brace 9"/>
          <p:cNvSpPr/>
          <p:nvPr/>
        </p:nvSpPr>
        <p:spPr>
          <a:xfrm rot="16200000">
            <a:off x="2785362" y="5166425"/>
            <a:ext cx="393731" cy="926418"/>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cxnSp>
        <p:nvCxnSpPr>
          <p:cNvPr id="11" name="Straight Connector 10"/>
          <p:cNvCxnSpPr>
            <a:stCxn id="10" idx="1"/>
          </p:cNvCxnSpPr>
          <p:nvPr/>
        </p:nvCxnSpPr>
        <p:spPr>
          <a:xfrm flipV="1">
            <a:off x="2982228" y="5086110"/>
            <a:ext cx="0" cy="346659"/>
          </a:xfrm>
          <a:prstGeom prst="line">
            <a:avLst/>
          </a:prstGeom>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2410716" y="4271695"/>
            <a:ext cx="1143021" cy="738664"/>
          </a:xfrm>
          <a:prstGeom prst="rect">
            <a:avLst/>
          </a:prstGeom>
          <a:noFill/>
        </p:spPr>
        <p:txBody>
          <a:bodyPr wrap="square" rtlCol="0">
            <a:spAutoFit/>
          </a:bodyPr>
          <a:lstStyle/>
          <a:p>
            <a:pPr algn="ctr"/>
            <a:r>
              <a:rPr lang="en-US" sz="1400" dirty="0" smtClean="0"/>
              <a:t>Discrepancy at BSF/IEC LRM Interface </a:t>
            </a:r>
            <a:endParaRPr lang="en-US" sz="1400" dirty="0"/>
          </a:p>
        </p:txBody>
      </p:sp>
      <p:sp>
        <p:nvSpPr>
          <p:cNvPr id="13" name="Right Brace 12"/>
          <p:cNvSpPr/>
          <p:nvPr/>
        </p:nvSpPr>
        <p:spPr>
          <a:xfrm rot="16200000">
            <a:off x="5975165" y="4659748"/>
            <a:ext cx="480040" cy="1332764"/>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cxnSp>
        <p:nvCxnSpPr>
          <p:cNvPr id="14" name="Straight Connector 13"/>
          <p:cNvCxnSpPr>
            <a:stCxn id="13" idx="1"/>
          </p:cNvCxnSpPr>
          <p:nvPr/>
        </p:nvCxnSpPr>
        <p:spPr>
          <a:xfrm flipV="1">
            <a:off x="6215185" y="4610317"/>
            <a:ext cx="0" cy="475793"/>
          </a:xfrm>
          <a:prstGeom prst="line">
            <a:avLst/>
          </a:prstGeom>
        </p:spPr>
        <p:style>
          <a:lnRef idx="1">
            <a:schemeClr val="dk1"/>
          </a:lnRef>
          <a:fillRef idx="0">
            <a:schemeClr val="dk1"/>
          </a:fillRef>
          <a:effectRef idx="0">
            <a:schemeClr val="dk1"/>
          </a:effectRef>
          <a:fontRef idx="minor">
            <a:schemeClr val="tx1"/>
          </a:fontRef>
        </p:style>
      </p:cxnSp>
      <p:sp>
        <p:nvSpPr>
          <p:cNvPr id="15" name="TextBox 14"/>
          <p:cNvSpPr txBox="1"/>
          <p:nvPr/>
        </p:nvSpPr>
        <p:spPr>
          <a:xfrm>
            <a:off x="5200148" y="3431609"/>
            <a:ext cx="2030074" cy="1169551"/>
          </a:xfrm>
          <a:prstGeom prst="rect">
            <a:avLst/>
          </a:prstGeom>
          <a:noFill/>
        </p:spPr>
        <p:txBody>
          <a:bodyPr wrap="square" rtlCol="0">
            <a:spAutoFit/>
          </a:bodyPr>
          <a:lstStyle/>
          <a:p>
            <a:pPr algn="ctr"/>
            <a:r>
              <a:rPr lang="en-US" sz="1400" dirty="0" smtClean="0"/>
              <a:t>DTA and IEC predict warmer than test due to configuration differences in model / some incorrect model assumptions</a:t>
            </a:r>
            <a:endParaRPr lang="en-US" sz="1400" dirty="0"/>
          </a:p>
        </p:txBody>
      </p:sp>
    </p:spTree>
    <p:extLst>
      <p:ext uri="{BB962C8B-B14F-4D97-AF65-F5344CB8AC3E}">
        <p14:creationId xmlns:p14="http://schemas.microsoft.com/office/powerpoint/2010/main" val="3668060462"/>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srcRect l="7970" t="8083" r="9068" b="4918"/>
          <a:stretch/>
        </p:blipFill>
        <p:spPr bwMode="auto">
          <a:xfrm>
            <a:off x="1524000" y="1066800"/>
            <a:ext cx="6096000" cy="4648201"/>
          </a:xfrm>
          <a:prstGeom prst="rect">
            <a:avLst/>
          </a:prstGeom>
          <a:noFill/>
          <a:ln w="9525">
            <a:noFill/>
            <a:miter lim="800000"/>
            <a:headEnd/>
            <a:tailEnd/>
          </a:ln>
        </p:spPr>
      </p:pic>
      <p:graphicFrame>
        <p:nvGraphicFramePr>
          <p:cNvPr id="3" name="Table 2"/>
          <p:cNvGraphicFramePr>
            <a:graphicFrameLocks noGrp="1"/>
          </p:cNvGraphicFramePr>
          <p:nvPr>
            <p:extLst>
              <p:ext uri="{D42A27DB-BD31-4B8C-83A1-F6EECF244321}">
                <p14:modId xmlns:p14="http://schemas.microsoft.com/office/powerpoint/2010/main" val="1214464984"/>
              </p:ext>
            </p:extLst>
          </p:nvPr>
        </p:nvGraphicFramePr>
        <p:xfrm>
          <a:off x="838200" y="1087119"/>
          <a:ext cx="685800" cy="4724406"/>
        </p:xfrm>
        <a:graphic>
          <a:graphicData uri="http://schemas.openxmlformats.org/drawingml/2006/table">
            <a:tbl>
              <a:tblPr firstRow="1" bandRow="1">
                <a:tableStyleId>{5C22544A-7EE6-4342-B048-85BDC9FD1C3A}</a:tableStyleId>
              </a:tblPr>
              <a:tblGrid>
                <a:gridCol w="685800">
                  <a:extLst>
                    <a:ext uri="{9D8B030D-6E8A-4147-A177-3AD203B41FA5}">
                      <a16:colId xmlns:a16="http://schemas.microsoft.com/office/drawing/2014/main" val="20000"/>
                    </a:ext>
                  </a:extLst>
                </a:gridCol>
              </a:tblGrid>
              <a:tr h="262467">
                <a:tc>
                  <a:txBody>
                    <a:bodyPr/>
                    <a:lstStyle/>
                    <a:p>
                      <a:pPr algn="r"/>
                      <a:r>
                        <a:rPr lang="en-US" sz="1100" b="1" dirty="0" smtClean="0">
                          <a:solidFill>
                            <a:schemeClr val="tx1"/>
                          </a:solidFill>
                          <a:latin typeface="Calibri" panose="020F0502020204030204" pitchFamily="34" charset="0"/>
                        </a:rPr>
                        <a:t>390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62467">
                <a:tc>
                  <a:txBody>
                    <a:bodyPr/>
                    <a:lstStyle/>
                    <a:p>
                      <a:pPr algn="r"/>
                      <a:r>
                        <a:rPr lang="en-US" sz="1100" b="1" dirty="0" smtClean="0">
                          <a:solidFill>
                            <a:schemeClr val="tx1"/>
                          </a:solidFill>
                          <a:latin typeface="Calibri" panose="020F0502020204030204" pitchFamily="34" charset="0"/>
                        </a:rPr>
                        <a:t>370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62467">
                <a:tc>
                  <a:txBody>
                    <a:bodyPr/>
                    <a:lstStyle/>
                    <a:p>
                      <a:pPr algn="r"/>
                      <a:r>
                        <a:rPr lang="en-US" sz="1100" b="1" dirty="0" smtClean="0">
                          <a:solidFill>
                            <a:schemeClr val="tx1"/>
                          </a:solidFill>
                          <a:latin typeface="Calibri" panose="020F0502020204030204" pitchFamily="34" charset="0"/>
                        </a:rPr>
                        <a:t>350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62467">
                <a:tc>
                  <a:txBody>
                    <a:bodyPr/>
                    <a:lstStyle/>
                    <a:p>
                      <a:pPr algn="r"/>
                      <a:r>
                        <a:rPr lang="en-US" sz="1100" b="1" dirty="0" smtClean="0">
                          <a:solidFill>
                            <a:schemeClr val="tx1"/>
                          </a:solidFill>
                          <a:latin typeface="Calibri" panose="020F0502020204030204" pitchFamily="34" charset="0"/>
                        </a:rPr>
                        <a:t>330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62467">
                <a:tc>
                  <a:txBody>
                    <a:bodyPr/>
                    <a:lstStyle/>
                    <a:p>
                      <a:pPr algn="r"/>
                      <a:r>
                        <a:rPr lang="en-US" sz="1100" b="1" dirty="0" smtClean="0">
                          <a:solidFill>
                            <a:schemeClr val="tx1"/>
                          </a:solidFill>
                          <a:latin typeface="Calibri" panose="020F0502020204030204" pitchFamily="34" charset="0"/>
                        </a:rPr>
                        <a:t>310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62467">
                <a:tc>
                  <a:txBody>
                    <a:bodyPr/>
                    <a:lstStyle/>
                    <a:p>
                      <a:pPr algn="r"/>
                      <a:r>
                        <a:rPr lang="en-US" sz="1100" b="1" dirty="0" smtClean="0">
                          <a:solidFill>
                            <a:schemeClr val="tx1"/>
                          </a:solidFill>
                          <a:latin typeface="Calibri" panose="020F0502020204030204" pitchFamily="34" charset="0"/>
                        </a:rPr>
                        <a:t>290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262467">
                <a:tc>
                  <a:txBody>
                    <a:bodyPr/>
                    <a:lstStyle/>
                    <a:p>
                      <a:pPr algn="r"/>
                      <a:r>
                        <a:rPr lang="en-US" sz="1100" b="1" dirty="0" smtClean="0">
                          <a:solidFill>
                            <a:schemeClr val="tx1"/>
                          </a:solidFill>
                          <a:latin typeface="Calibri" panose="020F0502020204030204" pitchFamily="34" charset="0"/>
                        </a:rPr>
                        <a:t>270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262467">
                <a:tc>
                  <a:txBody>
                    <a:bodyPr/>
                    <a:lstStyle/>
                    <a:p>
                      <a:pPr algn="r"/>
                      <a:r>
                        <a:rPr lang="en-US" sz="1100" b="1" dirty="0" smtClean="0">
                          <a:solidFill>
                            <a:schemeClr val="tx1"/>
                          </a:solidFill>
                          <a:latin typeface="Calibri" panose="020F0502020204030204" pitchFamily="34" charset="0"/>
                        </a:rPr>
                        <a:t>250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262467">
                <a:tc>
                  <a:txBody>
                    <a:bodyPr/>
                    <a:lstStyle/>
                    <a:p>
                      <a:pPr algn="r"/>
                      <a:r>
                        <a:rPr lang="en-US" sz="1100" b="1" dirty="0" smtClean="0">
                          <a:solidFill>
                            <a:schemeClr val="tx1"/>
                          </a:solidFill>
                          <a:latin typeface="Calibri" panose="020F0502020204030204" pitchFamily="34" charset="0"/>
                        </a:rPr>
                        <a:t>230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262467">
                <a:tc>
                  <a:txBody>
                    <a:bodyPr/>
                    <a:lstStyle/>
                    <a:p>
                      <a:pPr algn="r"/>
                      <a:r>
                        <a:rPr lang="en-US" sz="1100" b="1" dirty="0" smtClean="0">
                          <a:solidFill>
                            <a:schemeClr val="tx1"/>
                          </a:solidFill>
                          <a:latin typeface="Calibri" panose="020F0502020204030204" pitchFamily="34" charset="0"/>
                        </a:rPr>
                        <a:t>210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262467">
                <a:tc>
                  <a:txBody>
                    <a:bodyPr/>
                    <a:lstStyle/>
                    <a:p>
                      <a:pPr algn="r"/>
                      <a:r>
                        <a:rPr lang="en-US" sz="1100" b="1" dirty="0" smtClean="0">
                          <a:solidFill>
                            <a:schemeClr val="tx1"/>
                          </a:solidFill>
                          <a:latin typeface="Calibri" panose="020F0502020204030204" pitchFamily="34" charset="0"/>
                        </a:rPr>
                        <a:t>190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262467">
                <a:tc>
                  <a:txBody>
                    <a:bodyPr/>
                    <a:lstStyle/>
                    <a:p>
                      <a:pPr algn="r"/>
                      <a:r>
                        <a:rPr lang="en-US" sz="1100" b="1" dirty="0" smtClean="0">
                          <a:solidFill>
                            <a:schemeClr val="tx1"/>
                          </a:solidFill>
                          <a:latin typeface="Calibri" panose="020F0502020204030204" pitchFamily="34" charset="0"/>
                        </a:rPr>
                        <a:t>170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262467">
                <a:tc>
                  <a:txBody>
                    <a:bodyPr/>
                    <a:lstStyle/>
                    <a:p>
                      <a:pPr algn="r"/>
                      <a:r>
                        <a:rPr lang="en-US" sz="1100" b="1" dirty="0" smtClean="0">
                          <a:solidFill>
                            <a:schemeClr val="tx1"/>
                          </a:solidFill>
                          <a:latin typeface="Calibri" panose="020F0502020204030204" pitchFamily="34" charset="0"/>
                        </a:rPr>
                        <a:t>150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r h="262467">
                <a:tc>
                  <a:txBody>
                    <a:bodyPr/>
                    <a:lstStyle/>
                    <a:p>
                      <a:pPr algn="r"/>
                      <a:r>
                        <a:rPr lang="en-US" sz="1100" b="1" dirty="0" smtClean="0">
                          <a:solidFill>
                            <a:schemeClr val="tx1"/>
                          </a:solidFill>
                          <a:latin typeface="Calibri" panose="020F0502020204030204" pitchFamily="34" charset="0"/>
                        </a:rPr>
                        <a:t>130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3"/>
                  </a:ext>
                </a:extLst>
              </a:tr>
              <a:tr h="262467">
                <a:tc>
                  <a:txBody>
                    <a:bodyPr/>
                    <a:lstStyle/>
                    <a:p>
                      <a:pPr algn="r"/>
                      <a:r>
                        <a:rPr lang="en-US" sz="1100" b="1" dirty="0" smtClean="0">
                          <a:solidFill>
                            <a:schemeClr val="tx1"/>
                          </a:solidFill>
                          <a:latin typeface="Calibri" panose="020F0502020204030204" pitchFamily="34" charset="0"/>
                        </a:rPr>
                        <a:t>110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4"/>
                  </a:ext>
                </a:extLst>
              </a:tr>
              <a:tr h="262467">
                <a:tc>
                  <a:txBody>
                    <a:bodyPr/>
                    <a:lstStyle/>
                    <a:p>
                      <a:pPr algn="r"/>
                      <a:r>
                        <a:rPr lang="en-US" sz="1100" b="1" dirty="0" smtClean="0">
                          <a:solidFill>
                            <a:schemeClr val="tx1"/>
                          </a:solidFill>
                          <a:latin typeface="Calibri" panose="020F0502020204030204" pitchFamily="34" charset="0"/>
                        </a:rPr>
                        <a:t>90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5"/>
                  </a:ext>
                </a:extLst>
              </a:tr>
              <a:tr h="262467">
                <a:tc>
                  <a:txBody>
                    <a:bodyPr/>
                    <a:lstStyle/>
                    <a:p>
                      <a:pPr algn="r"/>
                      <a:r>
                        <a:rPr lang="en-US" sz="1100" b="1" dirty="0" smtClean="0">
                          <a:solidFill>
                            <a:schemeClr val="tx1"/>
                          </a:solidFill>
                          <a:latin typeface="Calibri" panose="020F0502020204030204" pitchFamily="34" charset="0"/>
                        </a:rPr>
                        <a:t>70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6"/>
                  </a:ext>
                </a:extLst>
              </a:tr>
              <a:tr h="262467">
                <a:tc>
                  <a:txBody>
                    <a:bodyPr/>
                    <a:lstStyle/>
                    <a:p>
                      <a:pPr algn="r"/>
                      <a:r>
                        <a:rPr lang="en-US" sz="1100" b="1" dirty="0" smtClean="0">
                          <a:solidFill>
                            <a:schemeClr val="tx1"/>
                          </a:solidFill>
                          <a:latin typeface="Calibri" panose="020F0502020204030204" pitchFamily="34" charset="0"/>
                        </a:rPr>
                        <a:t>50</a:t>
                      </a:r>
                      <a:endParaRPr lang="en-US" sz="1100" b="1" dirty="0">
                        <a:solidFill>
                          <a:schemeClr val="tx1"/>
                        </a:solidFill>
                        <a:latin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7"/>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787157326"/>
              </p:ext>
            </p:extLst>
          </p:nvPr>
        </p:nvGraphicFramePr>
        <p:xfrm>
          <a:off x="1524001" y="5735320"/>
          <a:ext cx="5867400" cy="82296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838200">
                  <a:extLst>
                    <a:ext uri="{9D8B030D-6E8A-4147-A177-3AD203B41FA5}">
                      <a16:colId xmlns:a16="http://schemas.microsoft.com/office/drawing/2014/main" val="20001"/>
                    </a:ext>
                  </a:extLst>
                </a:gridCol>
                <a:gridCol w="8382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gridCol w="838200">
                  <a:extLst>
                    <a:ext uri="{9D8B030D-6E8A-4147-A177-3AD203B41FA5}">
                      <a16:colId xmlns:a16="http://schemas.microsoft.com/office/drawing/2014/main" val="20004"/>
                    </a:ext>
                  </a:extLst>
                </a:gridCol>
                <a:gridCol w="838200">
                  <a:extLst>
                    <a:ext uri="{9D8B030D-6E8A-4147-A177-3AD203B41FA5}">
                      <a16:colId xmlns:a16="http://schemas.microsoft.com/office/drawing/2014/main" val="20005"/>
                    </a:ext>
                  </a:extLst>
                </a:gridCol>
                <a:gridCol w="838200">
                  <a:extLst>
                    <a:ext uri="{9D8B030D-6E8A-4147-A177-3AD203B41FA5}">
                      <a16:colId xmlns:a16="http://schemas.microsoft.com/office/drawing/2014/main" val="20006"/>
                    </a:ext>
                  </a:extLst>
                </a:gridCol>
              </a:tblGrid>
              <a:tr h="370840">
                <a:tc>
                  <a:txBody>
                    <a:bodyPr/>
                    <a:lstStyle/>
                    <a:p>
                      <a:pPr algn="ctr"/>
                      <a:r>
                        <a:rPr lang="en-US" sz="1200" dirty="0" smtClean="0">
                          <a:solidFill>
                            <a:schemeClr val="tx1"/>
                          </a:solidFill>
                          <a:latin typeface="Calibri" panose="020F0502020204030204" pitchFamily="34" charset="0"/>
                        </a:rPr>
                        <a:t>ISIM CV2 Cold Balance (GS)</a:t>
                      </a:r>
                      <a:endParaRPr lang="en-US" sz="1200" dirty="0">
                        <a:solidFill>
                          <a:schemeClr val="tx1"/>
                        </a:solidFill>
                        <a:latin typeface="Calibri" panose="020F0502020204030204" pitchFamily="34" charset="0"/>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Calibri" panose="020F0502020204030204" pitchFamily="34" charset="0"/>
                        </a:rPr>
                        <a:t>ISIM CV2 Warm Balance (GS)</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Calibri" panose="020F0502020204030204" pitchFamily="34" charset="0"/>
                        </a:rPr>
                        <a:t>ISIM CV3 Cold Balance (GS)</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Calibri" panose="020F0502020204030204" pitchFamily="34" charset="0"/>
                        </a:rPr>
                        <a:t>ISIM CV3 Warm Balance (GS)</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Calibri" panose="020F0502020204030204" pitchFamily="34" charset="0"/>
                        </a:rPr>
                        <a:t>ISIM CV3 Cold Balance (GS)</a:t>
                      </a: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tx1"/>
                          </a:solidFill>
                          <a:latin typeface="Calibri" panose="020F0502020204030204" pitchFamily="34" charset="0"/>
                        </a:rPr>
                        <a:t>ISIM CV3 Warm Balance (PM)</a:t>
                      </a:r>
                    </a:p>
                  </a:txBody>
                  <a:tcPr>
                    <a:noFill/>
                  </a:tcPr>
                </a:tc>
                <a:tc>
                  <a:txBody>
                    <a:bodyPr/>
                    <a:lstStyle/>
                    <a:p>
                      <a:pPr algn="ctr"/>
                      <a:r>
                        <a:rPr lang="en-US" sz="1200" dirty="0" smtClean="0">
                          <a:solidFill>
                            <a:schemeClr val="tx1"/>
                          </a:solidFill>
                          <a:latin typeface="Calibri" panose="020F0502020204030204" pitchFamily="34" charset="0"/>
                        </a:rPr>
                        <a:t>OTIS Test Cold Balance</a:t>
                      </a:r>
                      <a:r>
                        <a:rPr lang="en-US" sz="1200" baseline="0" dirty="0" smtClean="0">
                          <a:solidFill>
                            <a:schemeClr val="tx1"/>
                          </a:solidFill>
                          <a:latin typeface="Calibri" panose="020F0502020204030204" pitchFamily="34" charset="0"/>
                        </a:rPr>
                        <a:t> (PM)</a:t>
                      </a:r>
                      <a:endParaRPr lang="en-US" sz="1200" dirty="0">
                        <a:solidFill>
                          <a:schemeClr val="tx1"/>
                        </a:solidFill>
                        <a:latin typeface="Calibri" panose="020F0502020204030204" pitchFamily="34" charset="0"/>
                      </a:endParaRPr>
                    </a:p>
                  </a:txBody>
                  <a:tcPr>
                    <a:noFill/>
                  </a:tcPr>
                </a:tc>
                <a:extLst>
                  <a:ext uri="{0D108BD9-81ED-4DB2-BD59-A6C34878D82A}">
                    <a16:rowId xmlns:a16="http://schemas.microsoft.com/office/drawing/2014/main" val="10000"/>
                  </a:ext>
                </a:extLst>
              </a:tr>
            </a:tbl>
          </a:graphicData>
        </a:graphic>
      </p:graphicFrame>
      <p:sp>
        <p:nvSpPr>
          <p:cNvPr id="5" name="TextBox 4"/>
          <p:cNvSpPr txBox="1"/>
          <p:nvPr/>
        </p:nvSpPr>
        <p:spPr>
          <a:xfrm>
            <a:off x="7584440" y="3014587"/>
            <a:ext cx="1295400" cy="869469"/>
          </a:xfrm>
          <a:prstGeom prst="rect">
            <a:avLst/>
          </a:prstGeom>
          <a:noFill/>
        </p:spPr>
        <p:txBody>
          <a:bodyPr wrap="square" rtlCol="0">
            <a:spAutoFit/>
          </a:bodyPr>
          <a:lstStyle/>
          <a:p>
            <a:pPr>
              <a:spcAft>
                <a:spcPts val="100"/>
              </a:spcAft>
            </a:pPr>
            <a:r>
              <a:rPr lang="en-US" sz="1200" b="1" dirty="0" smtClean="0">
                <a:latin typeface="Calibri" panose="020F0502020204030204" pitchFamily="34" charset="0"/>
              </a:rPr>
              <a:t>FGS</a:t>
            </a:r>
          </a:p>
          <a:p>
            <a:pPr>
              <a:spcAft>
                <a:spcPts val="100"/>
              </a:spcAft>
            </a:pPr>
            <a:r>
              <a:rPr lang="en-US" sz="1200" b="1" dirty="0" err="1" smtClean="0">
                <a:latin typeface="Calibri" panose="020F0502020204030204" pitchFamily="34" charset="0"/>
              </a:rPr>
              <a:t>NIRCam</a:t>
            </a:r>
            <a:endParaRPr lang="en-US" sz="1200" b="1" dirty="0" smtClean="0">
              <a:latin typeface="Calibri" panose="020F0502020204030204" pitchFamily="34" charset="0"/>
            </a:endParaRPr>
          </a:p>
          <a:p>
            <a:pPr>
              <a:spcAft>
                <a:spcPts val="100"/>
              </a:spcAft>
            </a:pPr>
            <a:r>
              <a:rPr lang="en-US" sz="1200" b="1" dirty="0" err="1" smtClean="0">
                <a:latin typeface="Calibri" panose="020F0502020204030204" pitchFamily="34" charset="0"/>
              </a:rPr>
              <a:t>NIRSpec</a:t>
            </a:r>
            <a:r>
              <a:rPr lang="en-US" sz="1200" b="1" dirty="0" smtClean="0">
                <a:latin typeface="Calibri" panose="020F0502020204030204" pitchFamily="34" charset="0"/>
              </a:rPr>
              <a:t> OA</a:t>
            </a:r>
          </a:p>
          <a:p>
            <a:pPr>
              <a:spcAft>
                <a:spcPts val="100"/>
              </a:spcAft>
            </a:pPr>
            <a:r>
              <a:rPr lang="en-US" sz="1200" b="1" dirty="0" err="1" smtClean="0">
                <a:latin typeface="Calibri" panose="020F0502020204030204" pitchFamily="34" charset="0"/>
              </a:rPr>
              <a:t>NIRSpec</a:t>
            </a:r>
            <a:r>
              <a:rPr lang="en-US" sz="1200" b="1" dirty="0" smtClean="0">
                <a:latin typeface="Calibri" panose="020F0502020204030204" pitchFamily="34" charset="0"/>
              </a:rPr>
              <a:t> FPA</a:t>
            </a:r>
          </a:p>
        </p:txBody>
      </p:sp>
      <p:sp>
        <p:nvSpPr>
          <p:cNvPr id="6" name="Title 1"/>
          <p:cNvSpPr txBox="1">
            <a:spLocks/>
          </p:cNvSpPr>
          <p:nvPr/>
        </p:nvSpPr>
        <p:spPr>
          <a:xfrm>
            <a:off x="938390" y="138113"/>
            <a:ext cx="6766560" cy="457200"/>
          </a:xfrm>
          <a:prstGeom prst="rect">
            <a:avLst/>
          </a:prstGeom>
        </p:spPr>
        <p:txBody>
          <a:bodyPr>
            <a:noAutofit/>
          </a:bodyPr>
          <a:lstStyle>
            <a:lvl1pPr algn="l" rtl="0" eaLnBrk="1" fontAlgn="base" hangingPunct="1">
              <a:spcBef>
                <a:spcPct val="0"/>
              </a:spcBef>
              <a:spcAft>
                <a:spcPct val="0"/>
              </a:spcAft>
              <a:defRPr sz="2400">
                <a:solidFill>
                  <a:srgbClr val="0B3D91"/>
                </a:solidFill>
                <a:latin typeface="+mj-lt"/>
                <a:ea typeface="+mj-ea"/>
                <a:cs typeface="+mj-cs"/>
              </a:defRPr>
            </a:lvl1pPr>
            <a:lvl2pPr algn="l" rtl="0" eaLnBrk="1" fontAlgn="base" hangingPunct="1">
              <a:spcBef>
                <a:spcPct val="0"/>
              </a:spcBef>
              <a:spcAft>
                <a:spcPct val="0"/>
              </a:spcAft>
              <a:defRPr sz="2400">
                <a:solidFill>
                  <a:srgbClr val="0B3D91"/>
                </a:solidFill>
                <a:latin typeface="Impact" pitchFamily="34" charset="0"/>
              </a:defRPr>
            </a:lvl2pPr>
            <a:lvl3pPr algn="l" rtl="0" eaLnBrk="1" fontAlgn="base" hangingPunct="1">
              <a:spcBef>
                <a:spcPct val="0"/>
              </a:spcBef>
              <a:spcAft>
                <a:spcPct val="0"/>
              </a:spcAft>
              <a:defRPr sz="2400">
                <a:solidFill>
                  <a:srgbClr val="0B3D91"/>
                </a:solidFill>
                <a:latin typeface="Impact" pitchFamily="34" charset="0"/>
              </a:defRPr>
            </a:lvl3pPr>
            <a:lvl4pPr algn="l" rtl="0" eaLnBrk="1" fontAlgn="base" hangingPunct="1">
              <a:spcBef>
                <a:spcPct val="0"/>
              </a:spcBef>
              <a:spcAft>
                <a:spcPct val="0"/>
              </a:spcAft>
              <a:defRPr sz="2400">
                <a:solidFill>
                  <a:srgbClr val="0B3D91"/>
                </a:solidFill>
                <a:latin typeface="Impact" pitchFamily="34" charset="0"/>
              </a:defRPr>
            </a:lvl4pPr>
            <a:lvl5pPr algn="l" rtl="0" eaLnBrk="1" fontAlgn="base" hangingPunct="1">
              <a:spcBef>
                <a:spcPct val="0"/>
              </a:spcBef>
              <a:spcAft>
                <a:spcPct val="0"/>
              </a:spcAft>
              <a:defRPr sz="2400">
                <a:solidFill>
                  <a:srgbClr val="0B3D91"/>
                </a:solidFill>
                <a:latin typeface="Impact" pitchFamily="34" charset="0"/>
              </a:defRPr>
            </a:lvl5pPr>
            <a:lvl6pPr marL="457200" algn="l" rtl="0" eaLnBrk="1" fontAlgn="base" hangingPunct="1">
              <a:spcBef>
                <a:spcPct val="0"/>
              </a:spcBef>
              <a:spcAft>
                <a:spcPct val="0"/>
              </a:spcAft>
              <a:defRPr sz="2400">
                <a:solidFill>
                  <a:srgbClr val="0B3D91"/>
                </a:solidFill>
                <a:latin typeface="Impact" pitchFamily="34" charset="0"/>
              </a:defRPr>
            </a:lvl6pPr>
            <a:lvl7pPr marL="914400" algn="l" rtl="0" eaLnBrk="1" fontAlgn="base" hangingPunct="1">
              <a:spcBef>
                <a:spcPct val="0"/>
              </a:spcBef>
              <a:spcAft>
                <a:spcPct val="0"/>
              </a:spcAft>
              <a:defRPr sz="2400">
                <a:solidFill>
                  <a:srgbClr val="0B3D91"/>
                </a:solidFill>
                <a:latin typeface="Impact" pitchFamily="34" charset="0"/>
              </a:defRPr>
            </a:lvl7pPr>
            <a:lvl8pPr marL="1371600" algn="l" rtl="0" eaLnBrk="1" fontAlgn="base" hangingPunct="1">
              <a:spcBef>
                <a:spcPct val="0"/>
              </a:spcBef>
              <a:spcAft>
                <a:spcPct val="0"/>
              </a:spcAft>
              <a:defRPr sz="2400">
                <a:solidFill>
                  <a:srgbClr val="0B3D91"/>
                </a:solidFill>
                <a:latin typeface="Impact" pitchFamily="34" charset="0"/>
              </a:defRPr>
            </a:lvl8pPr>
            <a:lvl9pPr marL="1828800" algn="l" rtl="0" eaLnBrk="1" fontAlgn="base" hangingPunct="1">
              <a:spcBef>
                <a:spcPct val="0"/>
              </a:spcBef>
              <a:spcAft>
                <a:spcPct val="0"/>
              </a:spcAft>
              <a:defRPr sz="2400">
                <a:solidFill>
                  <a:srgbClr val="0B3D91"/>
                </a:solidFill>
                <a:latin typeface="Impact" pitchFamily="34" charset="0"/>
              </a:defRPr>
            </a:lvl9pPr>
          </a:lstStyle>
          <a:p>
            <a:r>
              <a:rPr lang="en-US" kern="0" smtClean="0"/>
              <a:t>ISIM Heat Strap Conductance </a:t>
            </a:r>
            <a:br>
              <a:rPr lang="en-US" kern="0" smtClean="0"/>
            </a:br>
            <a:r>
              <a:rPr lang="en-US" kern="0" smtClean="0"/>
              <a:t>Measurements</a:t>
            </a:r>
            <a:r>
              <a:rPr lang="en-US" kern="0" baseline="30000" smtClean="0"/>
              <a:t>[14]</a:t>
            </a:r>
            <a:endParaRPr lang="en-US" kern="0" dirty="0"/>
          </a:p>
        </p:txBody>
      </p:sp>
      <p:sp>
        <p:nvSpPr>
          <p:cNvPr id="7" name="TextBox 6"/>
          <p:cNvSpPr txBox="1"/>
          <p:nvPr/>
        </p:nvSpPr>
        <p:spPr>
          <a:xfrm rot="16200000">
            <a:off x="-722055" y="3166987"/>
            <a:ext cx="3464560" cy="276999"/>
          </a:xfrm>
          <a:prstGeom prst="rect">
            <a:avLst/>
          </a:prstGeom>
          <a:noFill/>
        </p:spPr>
        <p:txBody>
          <a:bodyPr wrap="square" rtlCol="0">
            <a:spAutoFit/>
          </a:bodyPr>
          <a:lstStyle/>
          <a:p>
            <a:pPr algn="ctr">
              <a:spcAft>
                <a:spcPts val="100"/>
              </a:spcAft>
            </a:pPr>
            <a:r>
              <a:rPr lang="en-US" sz="1200" b="1" dirty="0" smtClean="0">
                <a:latin typeface="Calibri" panose="020F0502020204030204" pitchFamily="34" charset="0"/>
              </a:rPr>
              <a:t>Strap Conductance (</a:t>
            </a:r>
            <a:r>
              <a:rPr lang="en-US" sz="1200" b="1" dirty="0" err="1" smtClean="0">
                <a:latin typeface="Calibri" panose="020F0502020204030204" pitchFamily="34" charset="0"/>
              </a:rPr>
              <a:t>mW</a:t>
            </a:r>
            <a:r>
              <a:rPr lang="en-US" sz="1200" b="1" dirty="0" smtClean="0">
                <a:latin typeface="Calibri" panose="020F0502020204030204" pitchFamily="34" charset="0"/>
              </a:rPr>
              <a:t>/K)</a:t>
            </a:r>
          </a:p>
        </p:txBody>
      </p:sp>
    </p:spTree>
    <p:extLst>
      <p:ext uri="{BB962C8B-B14F-4D97-AF65-F5344CB8AC3E}">
        <p14:creationId xmlns:p14="http://schemas.microsoft.com/office/powerpoint/2010/main" val="36677951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48640" y="914400"/>
            <a:ext cx="8068027" cy="5852160"/>
          </a:xfrm>
          <a:prstGeom prst="rect">
            <a:avLst/>
          </a:prstGeom>
        </p:spPr>
      </p:pic>
      <p:sp>
        <p:nvSpPr>
          <p:cNvPr id="32" name="Flowchart: Process 31"/>
          <p:cNvSpPr/>
          <p:nvPr/>
        </p:nvSpPr>
        <p:spPr bwMode="auto">
          <a:xfrm>
            <a:off x="1252728" y="1295400"/>
            <a:ext cx="7159752" cy="1114832"/>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5" name="Rectangle 4"/>
          <p:cNvSpPr/>
          <p:nvPr/>
        </p:nvSpPr>
        <p:spPr>
          <a:xfrm>
            <a:off x="3166723" y="1386792"/>
            <a:ext cx="1623659" cy="99831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Discrepancy between model predictions and test measurements in warmup rate due to model bias towards schedule conservatism, as well as changing of contamination requirements in-test</a:t>
            </a:r>
          </a:p>
        </p:txBody>
      </p:sp>
      <p:sp>
        <p:nvSpPr>
          <p:cNvPr id="6" name="Rectangle 5"/>
          <p:cNvSpPr/>
          <p:nvPr/>
        </p:nvSpPr>
        <p:spPr>
          <a:xfrm>
            <a:off x="4358197" y="4873401"/>
            <a:ext cx="864371" cy="48758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Start of water contamination band</a:t>
            </a:r>
          </a:p>
        </p:txBody>
      </p:sp>
      <p:cxnSp>
        <p:nvCxnSpPr>
          <p:cNvPr id="7" name="Straight Arrow Connector 6"/>
          <p:cNvCxnSpPr/>
          <p:nvPr/>
        </p:nvCxnSpPr>
        <p:spPr>
          <a:xfrm flipV="1">
            <a:off x="4783296" y="3795395"/>
            <a:ext cx="0" cy="107800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p:cNvCxnSpPr>
            <a:stCxn id="5" idx="3"/>
          </p:cNvCxnSpPr>
          <p:nvPr/>
        </p:nvCxnSpPr>
        <p:spPr>
          <a:xfrm>
            <a:off x="4790382" y="1885951"/>
            <a:ext cx="1087700" cy="499158"/>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p:cNvCxnSpPr>
            <a:stCxn id="5" idx="3"/>
          </p:cNvCxnSpPr>
          <p:nvPr/>
        </p:nvCxnSpPr>
        <p:spPr>
          <a:xfrm>
            <a:off x="4790382" y="1885951"/>
            <a:ext cx="1510239" cy="405327"/>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9" name="Rectangle 18"/>
          <p:cNvSpPr/>
          <p:nvPr/>
        </p:nvSpPr>
        <p:spPr>
          <a:xfrm>
            <a:off x="5047896" y="3835910"/>
            <a:ext cx="878975" cy="48758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End of water contamination band</a:t>
            </a:r>
          </a:p>
        </p:txBody>
      </p:sp>
      <p:cxnSp>
        <p:nvCxnSpPr>
          <p:cNvPr id="20" name="Straight Arrow Connector 19"/>
          <p:cNvCxnSpPr/>
          <p:nvPr/>
        </p:nvCxnSpPr>
        <p:spPr>
          <a:xfrm flipH="1" flipV="1">
            <a:off x="5238110" y="3264046"/>
            <a:ext cx="1" cy="571863"/>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p:nvPr/>
        </p:nvCxnSpPr>
        <p:spPr>
          <a:xfrm flipH="1" flipV="1">
            <a:off x="6082268" y="2442758"/>
            <a:ext cx="1" cy="571863"/>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p:cNvCxnSpPr>
            <a:stCxn id="29" idx="0"/>
          </p:cNvCxnSpPr>
          <p:nvPr/>
        </p:nvCxnSpPr>
        <p:spPr>
          <a:xfrm flipV="1">
            <a:off x="7247375" y="1312540"/>
            <a:ext cx="0" cy="871358"/>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7" name="TextBox 26"/>
          <p:cNvSpPr txBox="1"/>
          <p:nvPr/>
        </p:nvSpPr>
        <p:spPr>
          <a:xfrm>
            <a:off x="1815946" y="5592346"/>
            <a:ext cx="1698334" cy="253916"/>
          </a:xfrm>
          <a:prstGeom prst="rect">
            <a:avLst/>
          </a:prstGeom>
          <a:noFill/>
        </p:spPr>
        <p:txBody>
          <a:bodyPr wrap="square" rtlCol="0">
            <a:spAutoFit/>
          </a:bodyPr>
          <a:lstStyle/>
          <a:p>
            <a:pPr algn="ctr"/>
            <a:r>
              <a:rPr lang="en-US" sz="1050" dirty="0" smtClean="0"/>
              <a:t>Alignment Drift Test</a:t>
            </a:r>
          </a:p>
        </p:txBody>
      </p:sp>
      <p:sp>
        <p:nvSpPr>
          <p:cNvPr id="28" name="TextBox 27"/>
          <p:cNvSpPr txBox="1"/>
          <p:nvPr/>
        </p:nvSpPr>
        <p:spPr>
          <a:xfrm>
            <a:off x="3481511" y="4522197"/>
            <a:ext cx="862831" cy="577081"/>
          </a:xfrm>
          <a:prstGeom prst="rect">
            <a:avLst/>
          </a:prstGeom>
          <a:noFill/>
        </p:spPr>
        <p:txBody>
          <a:bodyPr wrap="square" rtlCol="0">
            <a:spAutoFit/>
          </a:bodyPr>
          <a:lstStyle/>
          <a:p>
            <a:pPr algn="ctr"/>
            <a:r>
              <a:rPr lang="en-US" sz="1050" dirty="0"/>
              <a:t>Mechanism Deployment  Heater Tests</a:t>
            </a:r>
          </a:p>
        </p:txBody>
      </p:sp>
      <p:sp>
        <p:nvSpPr>
          <p:cNvPr id="31" name="Flowchart: Process 30"/>
          <p:cNvSpPr/>
          <p:nvPr/>
        </p:nvSpPr>
        <p:spPr bwMode="auto">
          <a:xfrm>
            <a:off x="1252727" y="3259286"/>
            <a:ext cx="7159752" cy="518102"/>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34" name="TextBox 33"/>
          <p:cNvSpPr txBox="1"/>
          <p:nvPr/>
        </p:nvSpPr>
        <p:spPr>
          <a:xfrm>
            <a:off x="1192356" y="3438801"/>
            <a:ext cx="1000197" cy="338554"/>
          </a:xfrm>
          <a:prstGeom prst="rect">
            <a:avLst/>
          </a:prstGeom>
          <a:noFill/>
        </p:spPr>
        <p:txBody>
          <a:bodyPr wrap="square" rtlCol="0">
            <a:spAutoFit/>
          </a:bodyPr>
          <a:lstStyle/>
          <a:p>
            <a:r>
              <a:rPr lang="en-US" sz="800" dirty="0" smtClean="0"/>
              <a:t>Water Contamination Band </a:t>
            </a:r>
            <a:r>
              <a:rPr lang="en-US" sz="800" dirty="0"/>
              <a:t>140-170</a:t>
            </a:r>
            <a:r>
              <a:rPr lang="en-US" sz="800" dirty="0" smtClean="0"/>
              <a:t>K</a:t>
            </a:r>
            <a:endParaRPr lang="en-US" sz="800" dirty="0"/>
          </a:p>
        </p:txBody>
      </p:sp>
      <p:sp>
        <p:nvSpPr>
          <p:cNvPr id="35" name="TextBox 34"/>
          <p:cNvSpPr txBox="1"/>
          <p:nvPr/>
        </p:nvSpPr>
        <p:spPr>
          <a:xfrm>
            <a:off x="1192356" y="1948583"/>
            <a:ext cx="823325" cy="461665"/>
          </a:xfrm>
          <a:prstGeom prst="rect">
            <a:avLst/>
          </a:prstGeom>
          <a:noFill/>
        </p:spPr>
        <p:txBody>
          <a:bodyPr wrap="square" rtlCol="0">
            <a:spAutoFit/>
          </a:bodyPr>
          <a:lstStyle/>
          <a:p>
            <a:r>
              <a:rPr lang="en-US" sz="800" dirty="0" smtClean="0"/>
              <a:t>Molecular Contamination Band 220-285K</a:t>
            </a:r>
            <a:endParaRPr lang="en-US" sz="800" dirty="0"/>
          </a:p>
        </p:txBody>
      </p:sp>
      <p:sp>
        <p:nvSpPr>
          <p:cNvPr id="36" name="Title 1"/>
          <p:cNvSpPr>
            <a:spLocks noGrp="1"/>
          </p:cNvSpPr>
          <p:nvPr>
            <p:ph type="title"/>
          </p:nvPr>
        </p:nvSpPr>
        <p:spPr>
          <a:xfrm>
            <a:off x="914400" y="138113"/>
            <a:ext cx="6172200" cy="779462"/>
          </a:xfrm>
        </p:spPr>
        <p:txBody>
          <a:bodyPr/>
          <a:lstStyle/>
          <a:p>
            <a:r>
              <a:rPr lang="en-US" dirty="0" smtClean="0">
                <a:solidFill>
                  <a:srgbClr val="0B3D91"/>
                </a:solidFill>
              </a:rPr>
              <a:t>Comparison Between Model Predictions </a:t>
            </a:r>
            <a:br>
              <a:rPr lang="en-US" dirty="0" smtClean="0">
                <a:solidFill>
                  <a:srgbClr val="0B3D91"/>
                </a:solidFill>
              </a:rPr>
            </a:br>
            <a:r>
              <a:rPr lang="en-US" dirty="0" smtClean="0">
                <a:solidFill>
                  <a:srgbClr val="0B3D91"/>
                </a:solidFill>
              </a:rPr>
              <a:t>and Measured Test Data in Warmup: ISIM</a:t>
            </a:r>
            <a:endParaRPr lang="en-US" dirty="0"/>
          </a:p>
        </p:txBody>
      </p:sp>
      <p:sp>
        <p:nvSpPr>
          <p:cNvPr id="26" name="Rectangle 25"/>
          <p:cNvSpPr/>
          <p:nvPr/>
        </p:nvSpPr>
        <p:spPr>
          <a:xfrm>
            <a:off x="5909291" y="3019962"/>
            <a:ext cx="997784" cy="48758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Start of molecular contamination band</a:t>
            </a:r>
          </a:p>
        </p:txBody>
      </p:sp>
      <p:sp>
        <p:nvSpPr>
          <p:cNvPr id="29" name="Rectangle 28"/>
          <p:cNvSpPr/>
          <p:nvPr/>
        </p:nvSpPr>
        <p:spPr>
          <a:xfrm>
            <a:off x="6773997" y="2183898"/>
            <a:ext cx="946755" cy="48758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End of molecular contamination band</a:t>
            </a:r>
          </a:p>
        </p:txBody>
      </p:sp>
      <p:sp>
        <p:nvSpPr>
          <p:cNvPr id="24" name="Rectangle 23"/>
          <p:cNvSpPr/>
          <p:nvPr/>
        </p:nvSpPr>
        <p:spPr>
          <a:xfrm>
            <a:off x="2105218" y="2649556"/>
            <a:ext cx="1269675" cy="48758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smtClean="0">
                <a:solidFill>
                  <a:schemeClr val="tx1"/>
                </a:solidFill>
              </a:rPr>
              <a:t>Hold of ISIM instruments at Alignment Drift test “peak” values</a:t>
            </a:r>
            <a:endParaRPr lang="en-US" sz="900" dirty="0">
              <a:solidFill>
                <a:schemeClr val="tx1"/>
              </a:solidFill>
            </a:endParaRPr>
          </a:p>
        </p:txBody>
      </p:sp>
      <p:cxnSp>
        <p:nvCxnSpPr>
          <p:cNvPr id="30" name="Straight Arrow Connector 29"/>
          <p:cNvCxnSpPr/>
          <p:nvPr/>
        </p:nvCxnSpPr>
        <p:spPr>
          <a:xfrm>
            <a:off x="2438400" y="3137139"/>
            <a:ext cx="0" cy="977661"/>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6757450"/>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48640" y="914400"/>
            <a:ext cx="8068027" cy="5852160"/>
          </a:xfrm>
          <a:prstGeom prst="rect">
            <a:avLst/>
          </a:prstGeom>
        </p:spPr>
      </p:pic>
      <p:sp>
        <p:nvSpPr>
          <p:cNvPr id="20" name="Flowchart: Process 19"/>
          <p:cNvSpPr/>
          <p:nvPr/>
        </p:nvSpPr>
        <p:spPr bwMode="auto">
          <a:xfrm>
            <a:off x="1252728" y="1295400"/>
            <a:ext cx="7159752" cy="1114832"/>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5" name="Rectangle 4"/>
          <p:cNvSpPr/>
          <p:nvPr/>
        </p:nvSpPr>
        <p:spPr>
          <a:xfrm>
            <a:off x="2145940" y="2055230"/>
            <a:ext cx="1623659" cy="99831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Thermal Distortion Alignment Drift Test: test-predicted peak for driving PMBSS and SMSS was 105K on the Helium shroud. Actual payload response only required shroud to be driven to 95K</a:t>
            </a:r>
          </a:p>
        </p:txBody>
      </p:sp>
      <p:cxnSp>
        <p:nvCxnSpPr>
          <p:cNvPr id="7" name="Straight Arrow Connector 6"/>
          <p:cNvCxnSpPr/>
          <p:nvPr/>
        </p:nvCxnSpPr>
        <p:spPr>
          <a:xfrm>
            <a:off x="2514600" y="3053547"/>
            <a:ext cx="1" cy="1289853"/>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1" name="Rectangle 10"/>
          <p:cNvSpPr/>
          <p:nvPr/>
        </p:nvSpPr>
        <p:spPr>
          <a:xfrm>
            <a:off x="4379617" y="2181233"/>
            <a:ext cx="807245" cy="3197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dirty="0">
                <a:solidFill>
                  <a:schemeClr val="tx1"/>
                </a:solidFill>
              </a:rPr>
              <a:t>Large N2 “burp” event</a:t>
            </a:r>
          </a:p>
        </p:txBody>
      </p:sp>
      <p:cxnSp>
        <p:nvCxnSpPr>
          <p:cNvPr id="12" name="Straight Arrow Connector 11"/>
          <p:cNvCxnSpPr>
            <a:stCxn id="11" idx="2"/>
          </p:cNvCxnSpPr>
          <p:nvPr/>
        </p:nvCxnSpPr>
        <p:spPr>
          <a:xfrm>
            <a:off x="4783239" y="2500984"/>
            <a:ext cx="0" cy="957806"/>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1815946" y="5592346"/>
            <a:ext cx="1698334" cy="253916"/>
          </a:xfrm>
          <a:prstGeom prst="rect">
            <a:avLst/>
          </a:prstGeom>
          <a:noFill/>
        </p:spPr>
        <p:txBody>
          <a:bodyPr wrap="square" rtlCol="0">
            <a:spAutoFit/>
          </a:bodyPr>
          <a:lstStyle/>
          <a:p>
            <a:pPr algn="ctr"/>
            <a:r>
              <a:rPr lang="en-US" sz="1050" dirty="0" smtClean="0"/>
              <a:t>Alignment Drift Test</a:t>
            </a:r>
          </a:p>
        </p:txBody>
      </p:sp>
      <p:sp>
        <p:nvSpPr>
          <p:cNvPr id="14" name="TextBox 13"/>
          <p:cNvSpPr txBox="1"/>
          <p:nvPr/>
        </p:nvSpPr>
        <p:spPr>
          <a:xfrm>
            <a:off x="3667939" y="4730418"/>
            <a:ext cx="862831" cy="577081"/>
          </a:xfrm>
          <a:prstGeom prst="rect">
            <a:avLst/>
          </a:prstGeom>
          <a:noFill/>
        </p:spPr>
        <p:txBody>
          <a:bodyPr wrap="square" rtlCol="0">
            <a:spAutoFit/>
          </a:bodyPr>
          <a:lstStyle/>
          <a:p>
            <a:pPr algn="ctr"/>
            <a:r>
              <a:rPr lang="en-US" sz="1050" dirty="0"/>
              <a:t>Mechanism Deployment  Heater Tests</a:t>
            </a:r>
          </a:p>
        </p:txBody>
      </p:sp>
      <p:sp>
        <p:nvSpPr>
          <p:cNvPr id="19" name="Flowchart: Process 18"/>
          <p:cNvSpPr/>
          <p:nvPr/>
        </p:nvSpPr>
        <p:spPr bwMode="auto">
          <a:xfrm>
            <a:off x="1252727" y="3259286"/>
            <a:ext cx="7159752" cy="518102"/>
          </a:xfrm>
          <a:prstGeom prst="flowChartProcess">
            <a:avLst/>
          </a:prstGeom>
          <a:solidFill>
            <a:schemeClr val="tx1">
              <a:alpha val="15000"/>
            </a:schemeClr>
          </a:solidFill>
          <a:ln w="9525" cap="flat" cmpd="sng" algn="ctr">
            <a:noFill/>
            <a:prstDash val="solid"/>
            <a:round/>
            <a:headEnd type="none" w="sm" len="sm"/>
            <a:tailEnd type="stealth" w="lg" len="lg"/>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1" i="0" u="none" strike="noStrike" cap="none" normalizeH="0" baseline="0" smtClean="0">
              <a:ln>
                <a:noFill/>
              </a:ln>
              <a:solidFill>
                <a:schemeClr val="tx1"/>
              </a:solidFill>
              <a:effectLst/>
              <a:latin typeface="Arial Narrow" pitchFamily="34" charset="0"/>
            </a:endParaRPr>
          </a:p>
        </p:txBody>
      </p:sp>
      <p:sp>
        <p:nvSpPr>
          <p:cNvPr id="22" name="TextBox 21"/>
          <p:cNvSpPr txBox="1"/>
          <p:nvPr/>
        </p:nvSpPr>
        <p:spPr>
          <a:xfrm>
            <a:off x="1192356" y="3438801"/>
            <a:ext cx="1000197" cy="338554"/>
          </a:xfrm>
          <a:prstGeom prst="rect">
            <a:avLst/>
          </a:prstGeom>
          <a:noFill/>
        </p:spPr>
        <p:txBody>
          <a:bodyPr wrap="square" rtlCol="0">
            <a:spAutoFit/>
          </a:bodyPr>
          <a:lstStyle/>
          <a:p>
            <a:r>
              <a:rPr lang="en-US" sz="800" dirty="0" smtClean="0"/>
              <a:t>Water Contamination Band </a:t>
            </a:r>
            <a:r>
              <a:rPr lang="en-US" sz="800" dirty="0"/>
              <a:t>140-170</a:t>
            </a:r>
            <a:r>
              <a:rPr lang="en-US" sz="800" dirty="0" smtClean="0"/>
              <a:t>K</a:t>
            </a:r>
            <a:endParaRPr lang="en-US" sz="800" dirty="0"/>
          </a:p>
        </p:txBody>
      </p:sp>
      <p:sp>
        <p:nvSpPr>
          <p:cNvPr id="23" name="TextBox 22"/>
          <p:cNvSpPr txBox="1"/>
          <p:nvPr/>
        </p:nvSpPr>
        <p:spPr>
          <a:xfrm>
            <a:off x="1192356" y="1948583"/>
            <a:ext cx="823325" cy="461665"/>
          </a:xfrm>
          <a:prstGeom prst="rect">
            <a:avLst/>
          </a:prstGeom>
          <a:noFill/>
        </p:spPr>
        <p:txBody>
          <a:bodyPr wrap="square" rtlCol="0">
            <a:spAutoFit/>
          </a:bodyPr>
          <a:lstStyle/>
          <a:p>
            <a:r>
              <a:rPr lang="en-US" sz="800" dirty="0" smtClean="0"/>
              <a:t>Molecular Contamination Band 220-285K</a:t>
            </a:r>
            <a:endParaRPr lang="en-US" sz="800" dirty="0"/>
          </a:p>
        </p:txBody>
      </p:sp>
      <p:sp>
        <p:nvSpPr>
          <p:cNvPr id="24" name="Title 1"/>
          <p:cNvSpPr>
            <a:spLocks noGrp="1"/>
          </p:cNvSpPr>
          <p:nvPr>
            <p:ph type="title"/>
          </p:nvPr>
        </p:nvSpPr>
        <p:spPr>
          <a:xfrm>
            <a:off x="914400" y="138113"/>
            <a:ext cx="6172200" cy="779462"/>
          </a:xfrm>
        </p:spPr>
        <p:txBody>
          <a:bodyPr/>
          <a:lstStyle/>
          <a:p>
            <a:r>
              <a:rPr lang="en-US" dirty="0" smtClean="0">
                <a:solidFill>
                  <a:srgbClr val="0B3D91"/>
                </a:solidFill>
              </a:rPr>
              <a:t>Comparison Between Model Predictions </a:t>
            </a:r>
            <a:br>
              <a:rPr lang="en-US" dirty="0" smtClean="0">
                <a:solidFill>
                  <a:srgbClr val="0B3D91"/>
                </a:solidFill>
              </a:rPr>
            </a:br>
            <a:r>
              <a:rPr lang="en-US" dirty="0" smtClean="0">
                <a:solidFill>
                  <a:srgbClr val="0B3D91"/>
                </a:solidFill>
              </a:rPr>
              <a:t>and Measured Test Data in Warmup: OTE</a:t>
            </a:r>
            <a:endParaRPr lang="en-US" dirty="0"/>
          </a:p>
        </p:txBody>
      </p:sp>
    </p:spTree>
    <p:extLst>
      <p:ext uri="{BB962C8B-B14F-4D97-AF65-F5344CB8AC3E}">
        <p14:creationId xmlns:p14="http://schemas.microsoft.com/office/powerpoint/2010/main" val="4084770583"/>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a:t>
            </a:r>
            <a:r>
              <a:rPr lang="el-GR" dirty="0" smtClean="0"/>
              <a:t>Δ</a:t>
            </a:r>
            <a:r>
              <a:rPr lang="en-US" dirty="0" smtClean="0"/>
              <a:t>T as % to Yellow Limit Plot for L&amp;C Tracking </a:t>
            </a:r>
            <a:endParaRPr lang="en-US" dirty="0"/>
          </a:p>
        </p:txBody>
      </p:sp>
      <p:pic>
        <p:nvPicPr>
          <p:cNvPr id="6" name="Content Placeholder 5"/>
          <p:cNvPicPr>
            <a:picLocks noGrp="1" noChangeAspect="1"/>
          </p:cNvPicPr>
          <p:nvPr>
            <p:ph idx="1"/>
          </p:nvPr>
        </p:nvPicPr>
        <p:blipFill>
          <a:blip r:embed="rId3"/>
          <a:stretch>
            <a:fillRect/>
          </a:stretch>
        </p:blipFill>
        <p:spPr>
          <a:xfrm>
            <a:off x="807275" y="1049338"/>
            <a:ext cx="7577075" cy="5497512"/>
          </a:xfrm>
          <a:prstGeom prst="rect">
            <a:avLst/>
          </a:prstGeom>
        </p:spPr>
      </p:pic>
    </p:spTree>
    <p:extLst>
      <p:ext uri="{BB962C8B-B14F-4D97-AF65-F5344CB8AC3E}">
        <p14:creationId xmlns:p14="http://schemas.microsoft.com/office/powerpoint/2010/main" val="2061045253"/>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II Summary </a:t>
            </a:r>
            <a:endParaRPr lang="en-US" dirty="0"/>
          </a:p>
        </p:txBody>
      </p:sp>
      <p:sp>
        <p:nvSpPr>
          <p:cNvPr id="3" name="Content Placeholder 2"/>
          <p:cNvSpPr>
            <a:spLocks noGrp="1"/>
          </p:cNvSpPr>
          <p:nvPr>
            <p:ph idx="1"/>
          </p:nvPr>
        </p:nvSpPr>
        <p:spPr/>
        <p:txBody>
          <a:bodyPr/>
          <a:lstStyle/>
          <a:p>
            <a:r>
              <a:rPr lang="en-US" dirty="0" smtClean="0"/>
              <a:t>In this lecture, we completed a detailed discussion of the OTIS CV test thermal model, covering the following topics:</a:t>
            </a:r>
          </a:p>
          <a:p>
            <a:pPr lvl="1"/>
            <a:r>
              <a:rPr lang="en-US" dirty="0" smtClean="0"/>
              <a:t>Driving constraints for model development</a:t>
            </a:r>
          </a:p>
          <a:p>
            <a:pPr lvl="1"/>
            <a:r>
              <a:rPr lang="en-US" dirty="0" smtClean="0"/>
              <a:t>Process for developing the OTIS CV test methodology</a:t>
            </a:r>
          </a:p>
          <a:p>
            <a:pPr lvl="1"/>
            <a:r>
              <a:rPr lang="en-US" dirty="0" smtClean="0"/>
              <a:t>Comparison of pre-test predictions with test measurements</a:t>
            </a:r>
          </a:p>
          <a:p>
            <a:pPr lvl="1"/>
            <a:endParaRPr lang="en-US" dirty="0"/>
          </a:p>
          <a:p>
            <a:r>
              <a:rPr lang="en-US" dirty="0" smtClean="0"/>
              <a:t>In the next lecture, we will discuss the pre-test planning for off-nominal events</a:t>
            </a:r>
            <a:endParaRPr lang="en-US" dirty="0"/>
          </a:p>
          <a:p>
            <a:pPr lvl="1"/>
            <a:r>
              <a:rPr lang="en-US" dirty="0" smtClean="0"/>
              <a:t>Off-nominal “matrix” for emergency actions to take at each phase of the test</a:t>
            </a:r>
          </a:p>
          <a:p>
            <a:pPr lvl="1"/>
            <a:r>
              <a:rPr lang="en-US" dirty="0" smtClean="0"/>
              <a:t>How pre-test planning prepared us for actual off-nominal events in our test </a:t>
            </a:r>
          </a:p>
          <a:p>
            <a:pPr lvl="1"/>
            <a:endParaRPr lang="en-US" dirty="0" smtClean="0"/>
          </a:p>
        </p:txBody>
      </p:sp>
    </p:spTree>
    <p:extLst>
      <p:ext uri="{BB962C8B-B14F-4D97-AF65-F5344CB8AC3E}">
        <p14:creationId xmlns:p14="http://schemas.microsoft.com/office/powerpoint/2010/main" val="3593406858"/>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 </a:t>
            </a:r>
            <a:r>
              <a:rPr lang="en-US" dirty="0" smtClean="0"/>
              <a:t>Acronyms</a:t>
            </a:r>
            <a:endParaRPr lang="en-US" dirty="0"/>
          </a:p>
        </p:txBody>
      </p:sp>
      <p:graphicFrame>
        <p:nvGraphicFramePr>
          <p:cNvPr id="5" name="Content Placeholder 7"/>
          <p:cNvGraphicFramePr>
            <a:graphicFrameLocks noGrp="1"/>
          </p:cNvGraphicFramePr>
          <p:nvPr>
            <p:ph idx="1"/>
            <p:extLst/>
          </p:nvPr>
        </p:nvGraphicFramePr>
        <p:xfrm>
          <a:off x="152400" y="917575"/>
          <a:ext cx="8839201" cy="5481572"/>
        </p:xfrm>
        <a:graphic>
          <a:graphicData uri="http://schemas.openxmlformats.org/drawingml/2006/table">
            <a:tbl>
              <a:tblPr>
                <a:tableStyleId>{5C22544A-7EE6-4342-B048-85BDC9FD1C3A}</a:tableStyleId>
              </a:tblPr>
              <a:tblGrid>
                <a:gridCol w="789214">
                  <a:extLst>
                    <a:ext uri="{9D8B030D-6E8A-4147-A177-3AD203B41FA5}">
                      <a16:colId xmlns:a16="http://schemas.microsoft.com/office/drawing/2014/main" val="20000"/>
                    </a:ext>
                  </a:extLst>
                </a:gridCol>
                <a:gridCol w="3635508">
                  <a:extLst>
                    <a:ext uri="{9D8B030D-6E8A-4147-A177-3AD203B41FA5}">
                      <a16:colId xmlns:a16="http://schemas.microsoft.com/office/drawing/2014/main" val="20001"/>
                    </a:ext>
                  </a:extLst>
                </a:gridCol>
                <a:gridCol w="784094">
                  <a:extLst>
                    <a:ext uri="{9D8B030D-6E8A-4147-A177-3AD203B41FA5}">
                      <a16:colId xmlns:a16="http://schemas.microsoft.com/office/drawing/2014/main" val="20002"/>
                    </a:ext>
                  </a:extLst>
                </a:gridCol>
                <a:gridCol w="3630385">
                  <a:extLst>
                    <a:ext uri="{9D8B030D-6E8A-4147-A177-3AD203B41FA5}">
                      <a16:colId xmlns:a16="http://schemas.microsoft.com/office/drawing/2014/main" val="20003"/>
                    </a:ext>
                  </a:extLst>
                </a:gridCol>
              </a:tblGrid>
              <a:tr h="329704">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29704">
                <a:tc>
                  <a:txBody>
                    <a:bodyPr/>
                    <a:lstStyle/>
                    <a:p>
                      <a:pPr algn="l" fontAlgn="ctr"/>
                      <a:r>
                        <a:rPr lang="en-US" sz="1400" i="1" u="none" strike="noStrike">
                          <a:effectLst/>
                        </a:rPr>
                        <a:t>AOS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Aft Optical System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ESA</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European Space Agency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29704">
                <a:tc>
                  <a:txBody>
                    <a:bodyPr/>
                    <a:lstStyle/>
                    <a:p>
                      <a:pPr algn="l" fontAlgn="ctr"/>
                      <a:r>
                        <a:rPr lang="en-US" sz="1400" i="1" u="none" strike="noStrike">
                          <a:effectLst/>
                        </a:rPr>
                        <a:t>ACF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Auto-Collimating Flat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FGS</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Fine Guidance Sensor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29704">
                <a:tc>
                  <a:txBody>
                    <a:bodyPr/>
                    <a:lstStyle/>
                    <a:p>
                      <a:pPr algn="l" fontAlgn="ctr"/>
                      <a:r>
                        <a:rPr lang="en-US" sz="1400" i="1" u="none" strike="noStrike">
                          <a:effectLst/>
                        </a:rPr>
                        <a:t>ADIR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Aft Deployable ISIM Radiator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FIR</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Fixed ISIM Radiator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29704">
                <a:tc>
                  <a:txBody>
                    <a:bodyPr/>
                    <a:lstStyle/>
                    <a:p>
                      <a:pPr algn="l" fontAlgn="ctr"/>
                      <a:r>
                        <a:rPr lang="en-US" sz="1400" i="1" u="none" strike="noStrike">
                          <a:effectLst/>
                        </a:rPr>
                        <a:t>ASPA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Aft Optical System Source Plate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FPA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Focal Plane Arrays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29704">
                <a:tc>
                  <a:txBody>
                    <a:bodyPr/>
                    <a:lstStyle/>
                    <a:p>
                      <a:pPr algn="l" fontAlgn="ctr"/>
                      <a:r>
                        <a:rPr lang="en-US" sz="1400" i="1" u="none" strike="noStrike">
                          <a:effectLst/>
                        </a:rPr>
                        <a:t>BP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Back Plane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FSM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Fine Steering Mirror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29704">
                <a:tc>
                  <a:txBody>
                    <a:bodyPr/>
                    <a:lstStyle/>
                    <a:p>
                      <a:pPr algn="l" fontAlgn="ctr"/>
                      <a:r>
                        <a:rPr lang="en-US" sz="1400" i="1" u="none" strike="noStrike">
                          <a:effectLst/>
                        </a:rPr>
                        <a:t>BSF</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Backplane Support Fixture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GSE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Ground Support Equipment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29704">
                <a:tc>
                  <a:txBody>
                    <a:bodyPr/>
                    <a:lstStyle/>
                    <a:p>
                      <a:pPr algn="l" fontAlgn="ctr"/>
                      <a:r>
                        <a:rPr lang="en-US" sz="1400" i="1" u="none" strike="noStrike">
                          <a:effectLst/>
                        </a:rPr>
                        <a:t>CoCOA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Center of Curvature Optical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GSFC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NASA Goddard Space Flight Center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29704">
                <a:tc>
                  <a:txBody>
                    <a:bodyPr/>
                    <a:lstStyle/>
                    <a:p>
                      <a:pPr algn="l" fontAlgn="ctr"/>
                      <a:r>
                        <a:rPr lang="en-US" sz="1400" i="1" u="none" strike="noStrike">
                          <a:effectLst/>
                        </a:rPr>
                        <a:t>CPP</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err="1">
                          <a:effectLst/>
                        </a:rPr>
                        <a:t>Cryo</a:t>
                      </a:r>
                      <a:r>
                        <a:rPr lang="en-US" sz="1400" u="none" strike="noStrike" dirty="0">
                          <a:effectLst/>
                        </a:rPr>
                        <a:t>-Pumping Panels, cold </a:t>
                      </a:r>
                      <a:r>
                        <a:rPr lang="en-US" sz="1400" u="none" strike="noStrike" dirty="0" smtClean="0">
                          <a:effectLst/>
                        </a:rPr>
                        <a:t>panels </a:t>
                      </a:r>
                      <a:r>
                        <a:rPr lang="en-US" sz="1400" u="none" strike="noStrike" dirty="0">
                          <a:effectLst/>
                        </a:rPr>
                        <a:t>between the </a:t>
                      </a:r>
                      <a:r>
                        <a:rPr lang="en-US" sz="1400" u="none" strike="noStrike" dirty="0" smtClean="0">
                          <a:effectLst/>
                        </a:rPr>
                        <a:t>Helium </a:t>
                      </a:r>
                      <a:r>
                        <a:rPr lang="en-US" sz="1400" u="none" strike="noStrike" dirty="0">
                          <a:effectLst/>
                        </a:rPr>
                        <a:t>and LN2 shrouds at NASA JSC</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HOSS</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err="1">
                          <a:effectLst/>
                        </a:rPr>
                        <a:t>Hardpoint</a:t>
                      </a:r>
                      <a:r>
                        <a:rPr lang="en-US" sz="1400" u="none" strike="noStrike" dirty="0">
                          <a:effectLst/>
                        </a:rPr>
                        <a:t> and Offload Support Structure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29704">
                <a:tc>
                  <a:txBody>
                    <a:bodyPr/>
                    <a:lstStyle/>
                    <a:p>
                      <a:pPr algn="l" fontAlgn="ctr"/>
                      <a:r>
                        <a:rPr lang="en-US" sz="1400" i="1" u="none" strike="noStrike">
                          <a:effectLst/>
                        </a:rPr>
                        <a:t>CSA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Canadian Space Agency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IEC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ISIM Electronics Compartment</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29704">
                <a:tc>
                  <a:txBody>
                    <a:bodyPr/>
                    <a:lstStyle/>
                    <a:p>
                      <a:pPr algn="l" fontAlgn="ctr"/>
                      <a:r>
                        <a:rPr lang="en-US" sz="1400" i="1" u="none" strike="noStrike">
                          <a:effectLst/>
                        </a:rPr>
                        <a:t>CTE</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Coefficient of thermal expansion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IR</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Infrared</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329704">
                <a:tc>
                  <a:txBody>
                    <a:bodyPr/>
                    <a:lstStyle/>
                    <a:p>
                      <a:pPr algn="l" fontAlgn="ctr"/>
                      <a:r>
                        <a:rPr lang="en-US" sz="1400" i="1" u="none" strike="noStrike">
                          <a:effectLst/>
                        </a:rPr>
                        <a:t>CV</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smtClean="0">
                          <a:effectLst/>
                        </a:rPr>
                        <a:t>Cryogenic</a:t>
                      </a:r>
                      <a:r>
                        <a:rPr lang="en-US" sz="1400" u="none" strike="noStrike" baseline="0" dirty="0" smtClean="0">
                          <a:effectLst/>
                        </a:rPr>
                        <a:t> </a:t>
                      </a:r>
                      <a:r>
                        <a:rPr lang="en-US" sz="1400" u="none" strike="noStrike" dirty="0" smtClean="0">
                          <a:effectLst/>
                        </a:rPr>
                        <a:t>Vacuum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ISIM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Integrated Science Instrument Module, which contains the Science Instruments (SIs)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29704">
                <a:tc>
                  <a:txBody>
                    <a:bodyPr/>
                    <a:lstStyle/>
                    <a:p>
                      <a:pPr algn="l" fontAlgn="ctr"/>
                      <a:r>
                        <a:rPr lang="el-GR" sz="1400" i="1" u="none" strike="noStrike">
                          <a:effectLst/>
                        </a:rPr>
                        <a:t>Δ</a:t>
                      </a:r>
                      <a:r>
                        <a:rPr lang="en-US" sz="1400" i="1" u="none" strike="noStrike">
                          <a:effectLst/>
                        </a:rPr>
                        <a:t>T, </a:t>
                      </a:r>
                      <a:r>
                        <a:rPr lang="el-GR" sz="1400" i="1" u="none" strike="noStrike">
                          <a:effectLst/>
                        </a:rPr>
                        <a:t>Δ</a:t>
                      </a:r>
                      <a:r>
                        <a:rPr lang="en-US" sz="1400" i="1" u="none" strike="noStrike">
                          <a:effectLst/>
                        </a:rPr>
                        <a:t>t</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Change in temperature; change in time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JSC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NASA Johnson Space Center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329704">
                <a:tc>
                  <a:txBody>
                    <a:bodyPr/>
                    <a:lstStyle/>
                    <a:p>
                      <a:pPr algn="l" fontAlgn="ctr"/>
                      <a:r>
                        <a:rPr lang="en-US" sz="1400" i="1" u="none" strike="noStrike">
                          <a:effectLst/>
                        </a:rPr>
                        <a:t>DTA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Deployable Tower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JWST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James Webb Space Telescope</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329704">
                <a:tc>
                  <a:txBody>
                    <a:bodyPr/>
                    <a:lstStyle/>
                    <a:p>
                      <a:pPr algn="l" fontAlgn="ctr"/>
                      <a:r>
                        <a:rPr lang="en-US" sz="1400" i="1" u="none" strike="noStrike">
                          <a:effectLst/>
                        </a:rPr>
                        <a:t>DSERS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Deep Space Environment Radiative Sink</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K</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Kelvin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r h="329704">
                <a:tc>
                  <a:txBody>
                    <a:bodyPr/>
                    <a:lstStyle/>
                    <a:p>
                      <a:pPr algn="l" fontAlgn="ctr"/>
                      <a:r>
                        <a:rPr lang="en-US" sz="1400" i="1" u="none" strike="noStrike">
                          <a:effectLst/>
                        </a:rPr>
                        <a:t>EC</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European Consortium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L&amp;Cs</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Limits and Constraints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225602073"/>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 Acronyms</a:t>
            </a:r>
            <a:endParaRPr lang="en-US" dirty="0"/>
          </a:p>
        </p:txBody>
      </p:sp>
      <p:graphicFrame>
        <p:nvGraphicFramePr>
          <p:cNvPr id="8" name="Content Placeholder 7"/>
          <p:cNvGraphicFramePr>
            <a:graphicFrameLocks noGrp="1"/>
          </p:cNvGraphicFramePr>
          <p:nvPr>
            <p:ph idx="1"/>
            <p:extLst/>
          </p:nvPr>
        </p:nvGraphicFramePr>
        <p:xfrm>
          <a:off x="152400" y="882656"/>
          <a:ext cx="8828954" cy="5629920"/>
        </p:xfrm>
        <a:graphic>
          <a:graphicData uri="http://schemas.openxmlformats.org/drawingml/2006/table">
            <a:tbl>
              <a:tblPr>
                <a:tableStyleId>{5C22544A-7EE6-4342-B048-85BDC9FD1C3A}</a:tableStyleId>
              </a:tblPr>
              <a:tblGrid>
                <a:gridCol w="762000">
                  <a:extLst>
                    <a:ext uri="{9D8B030D-6E8A-4147-A177-3AD203B41FA5}">
                      <a16:colId xmlns:a16="http://schemas.microsoft.com/office/drawing/2014/main" val="20000"/>
                    </a:ext>
                  </a:extLst>
                </a:gridCol>
                <a:gridCol w="3657592">
                  <a:extLst>
                    <a:ext uri="{9D8B030D-6E8A-4147-A177-3AD203B41FA5}">
                      <a16:colId xmlns:a16="http://schemas.microsoft.com/office/drawing/2014/main" val="20001"/>
                    </a:ext>
                  </a:extLst>
                </a:gridCol>
                <a:gridCol w="762008">
                  <a:extLst>
                    <a:ext uri="{9D8B030D-6E8A-4147-A177-3AD203B41FA5}">
                      <a16:colId xmlns:a16="http://schemas.microsoft.com/office/drawing/2014/main" val="20002"/>
                    </a:ext>
                  </a:extLst>
                </a:gridCol>
                <a:gridCol w="3647354">
                  <a:extLst>
                    <a:ext uri="{9D8B030D-6E8A-4147-A177-3AD203B41FA5}">
                      <a16:colId xmlns:a16="http://schemas.microsoft.com/office/drawing/2014/main" val="20003"/>
                    </a:ext>
                  </a:extLst>
                </a:gridCol>
              </a:tblGrid>
              <a:tr h="264896">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Acronym</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b"/>
                      <a:r>
                        <a:rPr lang="en-US" sz="1400" b="1" u="none" strike="noStrike" dirty="0">
                          <a:effectLst/>
                        </a:rPr>
                        <a:t>Definition</a:t>
                      </a:r>
                      <a:endParaRPr lang="en-US" sz="1400" b="1" i="0" u="none" strike="noStrike" dirty="0">
                        <a:solidFill>
                          <a:srgbClr val="000000"/>
                        </a:solidFill>
                        <a:effectLst/>
                        <a:latin typeface="Calibri" panose="020F0502020204030204" pitchFamily="34" charset="0"/>
                      </a:endParaRPr>
                    </a:p>
                  </a:txBody>
                  <a:tcPr marL="6138" marR="6138" marT="6138"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274006">
                <a:tc>
                  <a:txBody>
                    <a:bodyPr/>
                    <a:lstStyle/>
                    <a:p>
                      <a:pPr algn="l" fontAlgn="ctr"/>
                      <a:r>
                        <a:rPr lang="en-US" sz="1400" i="1" u="none" strike="noStrike" dirty="0">
                          <a:effectLst/>
                        </a:rPr>
                        <a:t>L5</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Layer 5 Sunshield simulator</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dirty="0">
                          <a:effectLst/>
                        </a:rPr>
                        <a:t>PM</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Primary Mirror(s)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267687">
                <a:tc>
                  <a:txBody>
                    <a:bodyPr/>
                    <a:lstStyle/>
                    <a:p>
                      <a:pPr algn="l" fontAlgn="ctr"/>
                      <a:r>
                        <a:rPr lang="en-US" sz="1400" i="1" u="none" strike="noStrike">
                          <a:effectLst/>
                        </a:rPr>
                        <a:t>LN2, N2</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Liquid Nitrogen; Gaseous Nitrogen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PMSA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Primary Mirror Segment Assembly</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423964">
                <a:tc>
                  <a:txBody>
                    <a:bodyPr/>
                    <a:lstStyle/>
                    <a:p>
                      <a:pPr algn="l" fontAlgn="ctr"/>
                      <a:r>
                        <a:rPr lang="en-US" sz="1400" i="1" u="none" strike="noStrike">
                          <a:effectLst/>
                        </a:rPr>
                        <a:t>LRM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Launch Release Mechanism</a:t>
                      </a:r>
                      <a:endParaRPr lang="en-US" sz="1400" b="0" i="0"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PMBSS</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Primary Mirror Backplane Support Structure </a:t>
                      </a:r>
                      <a:r>
                        <a:rPr lang="en-US" sz="1400" u="none" strike="noStrike" dirty="0" smtClean="0">
                          <a:effectLst/>
                        </a:rPr>
                        <a:t/>
                      </a:r>
                      <a:br>
                        <a:rPr lang="en-US" sz="1400" u="none" strike="noStrike" dirty="0" smtClean="0">
                          <a:effectLst/>
                        </a:rPr>
                      </a:br>
                      <a:r>
                        <a:rPr lang="en-US" sz="1400" u="none" strike="noStrike" baseline="0" dirty="0" smtClean="0">
                          <a:effectLst/>
                        </a:rPr>
                        <a:t> </a:t>
                      </a:r>
                      <a:r>
                        <a:rPr lang="en-US" sz="1400" u="none" strike="noStrike" dirty="0" smtClean="0">
                          <a:effectLst/>
                        </a:rPr>
                        <a:t>(</a:t>
                      </a:r>
                      <a:r>
                        <a:rPr lang="en-US" sz="1400" u="none" strike="noStrike" dirty="0">
                          <a:effectLst/>
                        </a:rPr>
                        <a:t>BSF + BP)</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91780">
                <a:tc>
                  <a:txBody>
                    <a:bodyPr/>
                    <a:lstStyle/>
                    <a:p>
                      <a:pPr algn="l" fontAlgn="ctr"/>
                      <a:r>
                        <a:rPr lang="en-US" sz="1400" i="1" u="none" strike="noStrike">
                          <a:effectLst/>
                        </a:rPr>
                        <a:t>MIRI</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Mid-Infrared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a:effectLst/>
                        </a:rPr>
                        <a:t>Q</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Heat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289064">
                <a:tc>
                  <a:txBody>
                    <a:bodyPr/>
                    <a:lstStyle/>
                    <a:p>
                      <a:pPr algn="l" fontAlgn="ctr"/>
                      <a:r>
                        <a:rPr lang="en-US" sz="1400" i="1" u="none" strike="noStrike">
                          <a:effectLst/>
                        </a:rPr>
                        <a:t>MLI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Multi-Layer Insulation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SI</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Science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423964">
                <a:tc>
                  <a:txBody>
                    <a:bodyPr/>
                    <a:lstStyle/>
                    <a:p>
                      <a:pPr algn="l" fontAlgn="ctr"/>
                      <a:r>
                        <a:rPr lang="en-US" sz="1400" i="1" u="none" strike="noStrike">
                          <a:effectLst/>
                        </a:rPr>
                        <a:t>NASA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National Aeronautics and Space Administration</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SINDA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Systems Improved Numerical Differential </a:t>
                      </a:r>
                      <a:r>
                        <a:rPr lang="en-US" sz="1400" u="none" strike="noStrike" dirty="0" smtClean="0">
                          <a:effectLst/>
                        </a:rPr>
                        <a:t>Analyzer</a:t>
                      </a:r>
                      <a:br>
                        <a:rPr lang="en-US" sz="1400" u="none" strike="noStrike" dirty="0" smtClean="0">
                          <a:effectLst/>
                        </a:rPr>
                      </a:br>
                      <a:r>
                        <a:rPr lang="en-US" sz="1400" u="none" strike="noStrike" baseline="0" dirty="0" smtClean="0">
                          <a:effectLst/>
                        </a:rPr>
                        <a:t> </a:t>
                      </a:r>
                      <a:r>
                        <a:rPr lang="en-US" sz="1400" u="none" strike="noStrike" dirty="0" smtClean="0">
                          <a:effectLst/>
                        </a:rPr>
                        <a:t>modeling </a:t>
                      </a:r>
                      <a:r>
                        <a:rPr lang="en-US" sz="1400" u="none" strike="noStrike" dirty="0">
                          <a:effectLst/>
                        </a:rPr>
                        <a:t>tool</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91780">
                <a:tc>
                  <a:txBody>
                    <a:bodyPr/>
                    <a:lstStyle/>
                    <a:p>
                      <a:pPr algn="l" fontAlgn="ctr"/>
                      <a:r>
                        <a:rPr lang="en-US" sz="1400" i="1" u="none" strike="noStrike">
                          <a:effectLst/>
                        </a:rPr>
                        <a:t>NGAS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Northrop Grumman Aerospace Systems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SM</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Secondary Mirror</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25499">
                <a:tc>
                  <a:txBody>
                    <a:bodyPr/>
                    <a:lstStyle/>
                    <a:p>
                      <a:pPr algn="l" fontAlgn="ctr"/>
                      <a:r>
                        <a:rPr lang="en-US" sz="1400" i="1" u="none" strike="noStrike">
                          <a:effectLst/>
                        </a:rPr>
                        <a:t>NIRCam</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Near-Infrared Camera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SMA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Secondary Mirror Assembly</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25499">
                <a:tc>
                  <a:txBody>
                    <a:bodyPr/>
                    <a:lstStyle/>
                    <a:p>
                      <a:pPr algn="l" fontAlgn="ctr"/>
                      <a:r>
                        <a:rPr lang="en-US" sz="1400" i="1" u="none" strike="noStrike">
                          <a:effectLst/>
                        </a:rPr>
                        <a:t>NIRSpec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Near-Infrared Spectrograph Instrument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a:effectLst/>
                        </a:rPr>
                        <a:t>SMSS </a:t>
                      </a:r>
                      <a:endParaRPr lang="en-US" sz="1400" b="0" i="1"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Secondary Mirror Support Structure</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25499">
                <a:tc>
                  <a:txBody>
                    <a:bodyPr/>
                    <a:lstStyle/>
                    <a:p>
                      <a:pPr algn="l" fontAlgn="ctr"/>
                      <a:r>
                        <a:rPr lang="en-US" sz="1400" i="1" u="none" strike="noStrike">
                          <a:effectLst/>
                        </a:rPr>
                        <a:t>OA</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Optical Assembly</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SVTS </a:t>
                      </a:r>
                      <a:endParaRPr lang="en-US" sz="1400" b="0" i="1"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a:effectLst/>
                        </a:rPr>
                        <a:t> Space Vehicle thermal Simulator</a:t>
                      </a:r>
                      <a:endParaRPr lang="en-US" sz="1400" b="0" i="0" u="none" strike="noStrike">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423964">
                <a:tc>
                  <a:txBody>
                    <a:bodyPr/>
                    <a:lstStyle/>
                    <a:p>
                      <a:pPr algn="l" fontAlgn="ctr"/>
                      <a:r>
                        <a:rPr lang="en-US" sz="1400" i="1" u="none" strike="noStrike">
                          <a:effectLst/>
                        </a:rPr>
                        <a:t>OGSE</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Optical Ground Support Equipment, a series of </a:t>
                      </a:r>
                      <a:r>
                        <a:rPr lang="en-US" sz="1400" u="none" strike="noStrike" dirty="0" smtClean="0">
                          <a:effectLst/>
                        </a:rPr>
                        <a:t/>
                      </a:r>
                      <a:br>
                        <a:rPr lang="en-US" sz="1400" u="none" strike="noStrike" dirty="0" smtClean="0">
                          <a:effectLst/>
                        </a:rPr>
                      </a:br>
                      <a:r>
                        <a:rPr lang="en-US" sz="1400" u="none" strike="noStrike" dirty="0" smtClean="0">
                          <a:effectLst/>
                        </a:rPr>
                        <a:t> pre-OTIS </a:t>
                      </a:r>
                      <a:r>
                        <a:rPr lang="en-US" sz="1400" u="none" strike="noStrike" dirty="0">
                          <a:effectLst/>
                        </a:rPr>
                        <a:t>Optical pathfinder tests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TM </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Tertiary Mirror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25499">
                <a:tc>
                  <a:txBody>
                    <a:bodyPr/>
                    <a:lstStyle/>
                    <a:p>
                      <a:pPr algn="just" fontAlgn="ctr"/>
                      <a:r>
                        <a:rPr lang="en-US" sz="1400" i="1" u="none" strike="noStrike">
                          <a:effectLst/>
                        </a:rPr>
                        <a:t>OTE </a:t>
                      </a:r>
                      <a:endParaRPr lang="en-US" sz="1400" b="0" i="1" u="none" strike="noStrike">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Optical Telescope Element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smtClean="0">
                          <a:effectLst/>
                        </a:rPr>
                        <a:t>TMS </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a:t>
                      </a:r>
                      <a:r>
                        <a:rPr lang="en-US" sz="1400" u="none" strike="noStrike" dirty="0" smtClean="0">
                          <a:effectLst/>
                        </a:rPr>
                        <a:t>Thermal Management System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423964">
                <a:tc>
                  <a:txBody>
                    <a:bodyPr/>
                    <a:lstStyle/>
                    <a:p>
                      <a:pPr algn="just" fontAlgn="ctr"/>
                      <a:r>
                        <a:rPr lang="en-US" sz="1400" i="1" u="none" strike="noStrike" dirty="0">
                          <a:effectLst/>
                        </a:rPr>
                        <a:t>OTIS</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Optical Telescope Element plus Integrated Science Instrument Module (OTE + ISIM)</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i="1" u="none" strike="noStrike" dirty="0">
                          <a:effectLst/>
                        </a:rPr>
                        <a:t>TPF</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fontAlgn="ctr"/>
                      <a:r>
                        <a:rPr lang="en-US" sz="1400" u="none" strike="noStrike" dirty="0">
                          <a:effectLst/>
                        </a:rPr>
                        <a:t> Thermal Pathfinder test</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391780">
                <a:tc>
                  <a:txBody>
                    <a:bodyPr/>
                    <a:lstStyle/>
                    <a:p>
                      <a:pPr algn="just" fontAlgn="ctr"/>
                      <a:r>
                        <a:rPr lang="en-US" sz="1400" i="1" u="none" strike="noStrike" dirty="0">
                          <a:effectLst/>
                        </a:rPr>
                        <a:t>PG</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a:t>
                      </a:r>
                      <a:r>
                        <a:rPr lang="en-US" sz="1400" u="none" strike="noStrike" dirty="0" err="1">
                          <a:effectLst/>
                        </a:rPr>
                        <a:t>PhotoGrammetry</a:t>
                      </a:r>
                      <a:r>
                        <a:rPr lang="en-US" sz="1400" u="none" strike="noStrike" dirty="0">
                          <a:effectLst/>
                        </a:rPr>
                        <a:t> cameras</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i="1" u="none" strike="noStrike" dirty="0">
                          <a:effectLst/>
                        </a:rPr>
                        <a:t>W </a:t>
                      </a:r>
                      <a:endParaRPr lang="en-US" sz="1400" b="0" i="1"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Watt(s)</a:t>
                      </a:r>
                      <a:endParaRPr lang="en-US" sz="1400" b="0" i="0" u="none" strike="noStrike" dirty="0">
                        <a:solidFill>
                          <a:srgbClr val="141413"/>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r h="325499">
                <a:tc>
                  <a:txBody>
                    <a:bodyPr/>
                    <a:lstStyle/>
                    <a:p>
                      <a:pPr algn="just" fontAlgn="ctr"/>
                      <a:r>
                        <a:rPr lang="en-US" sz="1400" i="1" u="none" strike="noStrike" dirty="0">
                          <a:effectLst/>
                        </a:rPr>
                        <a:t>POM</a:t>
                      </a:r>
                      <a:endParaRPr lang="en-US" sz="1400" b="0" i="1"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just" fontAlgn="ctr"/>
                      <a:r>
                        <a:rPr lang="en-US" sz="1400" u="none" strike="noStrike" dirty="0">
                          <a:effectLst/>
                        </a:rPr>
                        <a:t> Instrument Pick-Off Mirror</a:t>
                      </a:r>
                      <a:endParaRPr lang="en-US" sz="1400" b="0" i="0" u="none" strike="noStrike" dirty="0">
                        <a:solidFill>
                          <a:srgbClr val="000000"/>
                        </a:solidFill>
                        <a:effectLst/>
                        <a:latin typeface="Arial" panose="020B0604020202020204" pitchFamily="34" charset="0"/>
                      </a:endParaRPr>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dirty="0"/>
                    </a:p>
                  </a:txBody>
                  <a:tcPr marL="6138" marR="6138" marT="613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129013072"/>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(1 of 2)</a:t>
            </a:r>
            <a:endParaRPr lang="en-US" dirty="0"/>
          </a:p>
        </p:txBody>
      </p:sp>
      <p:sp>
        <p:nvSpPr>
          <p:cNvPr id="3" name="Content Placeholder 2"/>
          <p:cNvSpPr>
            <a:spLocks noGrp="1"/>
          </p:cNvSpPr>
          <p:nvPr>
            <p:ph idx="1"/>
          </p:nvPr>
        </p:nvSpPr>
        <p:spPr/>
        <p:txBody>
          <a:bodyPr/>
          <a:lstStyle/>
          <a:p>
            <a:pPr marL="231775" indent="-231775">
              <a:buFont typeface="+mj-lt"/>
              <a:buAutoNum type="arabicPeriod"/>
            </a:pPr>
            <a:r>
              <a:rPr lang="en-US" sz="1600" b="0" dirty="0" smtClean="0"/>
              <a:t>Franck, R. A. “Thermal design, build and test of the JWST Aft Optics Subsystem.” </a:t>
            </a:r>
            <a:r>
              <a:rPr lang="en-US" sz="1600" b="0" i="1" dirty="0" smtClean="0"/>
              <a:t>Cryogenics </a:t>
            </a:r>
            <a:r>
              <a:rPr lang="en-US" sz="1600" b="0" dirty="0" smtClean="0"/>
              <a:t>vol. 64, pp. 235-239. 2014.</a:t>
            </a:r>
          </a:p>
          <a:p>
            <a:pPr marL="231775" indent="-231775">
              <a:buFont typeface="+mj-lt"/>
              <a:buAutoNum type="arabicPeriod"/>
            </a:pPr>
            <a:r>
              <a:rPr lang="en-US" sz="1600" b="0" dirty="0" smtClean="0"/>
              <a:t>Franck, R. A. et al. “JWST Core2 Thermal Test Design.” </a:t>
            </a:r>
            <a:r>
              <a:rPr lang="en-US" sz="1600" b="0" i="1" dirty="0"/>
              <a:t>47</a:t>
            </a:r>
            <a:r>
              <a:rPr lang="en-US" sz="1600" b="0" i="1" baseline="30000" dirty="0"/>
              <a:t>th</a:t>
            </a:r>
            <a:r>
              <a:rPr lang="en-US" sz="1600" b="0" dirty="0"/>
              <a:t> </a:t>
            </a:r>
            <a:r>
              <a:rPr lang="en-US" sz="1600" b="0" i="1" dirty="0"/>
              <a:t>International Conference on Environmental Systems.</a:t>
            </a:r>
            <a:r>
              <a:rPr lang="en-US" sz="1600" b="0" dirty="0"/>
              <a:t> Charleston, SC, July 17-20, 2017</a:t>
            </a:r>
            <a:r>
              <a:rPr lang="en-US" sz="1600" b="0" dirty="0" smtClean="0"/>
              <a:t>.</a:t>
            </a:r>
          </a:p>
          <a:p>
            <a:pPr marL="231775" indent="-231775">
              <a:buFont typeface="+mj-lt"/>
              <a:buAutoNum type="arabicPeriod"/>
            </a:pPr>
            <a:r>
              <a:rPr lang="en-US" sz="1600" b="0" dirty="0" smtClean="0"/>
              <a:t>Kimble, R. A. et al. “</a:t>
            </a:r>
            <a:r>
              <a:rPr lang="en-US" sz="1600" b="0" dirty="0" err="1" smtClean="0"/>
              <a:t>Cryo</a:t>
            </a:r>
            <a:r>
              <a:rPr lang="en-US" sz="1600" b="0" dirty="0" smtClean="0"/>
              <a:t>-Vacuum Testing of the JWST Integrated Science Instrument Module.” </a:t>
            </a:r>
            <a:r>
              <a:rPr lang="en-US" sz="1600" b="0" i="1" dirty="0"/>
              <a:t>Proceedings of </a:t>
            </a:r>
            <a:r>
              <a:rPr lang="en-US" sz="1600" b="0" i="1" dirty="0" smtClean="0"/>
              <a:t>SPIE</a:t>
            </a:r>
            <a:r>
              <a:rPr lang="en-US" sz="1600" b="0" i="1" dirty="0"/>
              <a:t>. </a:t>
            </a:r>
            <a:r>
              <a:rPr lang="en-US" sz="1600" b="0" dirty="0" smtClean="0"/>
              <a:t>Vol. 9904</a:t>
            </a:r>
            <a:r>
              <a:rPr lang="en-US" sz="1600" b="0" dirty="0"/>
              <a:t>, id. </a:t>
            </a:r>
            <a:r>
              <a:rPr lang="en-US" sz="1600" b="0" dirty="0" smtClean="0"/>
              <a:t>990408. 2016.</a:t>
            </a:r>
          </a:p>
          <a:p>
            <a:pPr marL="231775" indent="-231775">
              <a:buFont typeface="+mj-lt"/>
              <a:buAutoNum type="arabicPeriod"/>
            </a:pPr>
            <a:r>
              <a:rPr lang="en-US" sz="1600" b="0" dirty="0" smtClean="0"/>
              <a:t>Glazer, S. and Comber, B. “</a:t>
            </a:r>
            <a:r>
              <a:rPr lang="en-US" sz="1600" b="0" dirty="0"/>
              <a:t>James Webb Space </a:t>
            </a:r>
            <a:r>
              <a:rPr lang="en-US" sz="1600" b="0" dirty="0" smtClean="0"/>
              <a:t>Telescope Integrated </a:t>
            </a:r>
            <a:r>
              <a:rPr lang="en-US" sz="1600" b="0" dirty="0"/>
              <a:t>Science Instrument </a:t>
            </a:r>
            <a:r>
              <a:rPr lang="en-US" sz="1600" b="0" dirty="0" smtClean="0"/>
              <a:t>Module Thermal </a:t>
            </a:r>
            <a:r>
              <a:rPr lang="en-US" sz="1600" b="0" dirty="0"/>
              <a:t>Vacuum/Thermal Balance Test Campaign </a:t>
            </a:r>
            <a:r>
              <a:rPr lang="en-US" sz="1600" b="0" dirty="0" smtClean="0"/>
              <a:t>at </a:t>
            </a:r>
            <a:r>
              <a:rPr lang="en-US" sz="1600" b="0" dirty="0"/>
              <a:t>NASA’s Goddard Space Flight </a:t>
            </a:r>
            <a:r>
              <a:rPr lang="en-US" sz="1600" b="0" dirty="0" smtClean="0"/>
              <a:t>Center.” </a:t>
            </a:r>
            <a:r>
              <a:rPr lang="en-US" sz="1600" b="0" i="1" dirty="0" smtClean="0"/>
              <a:t>29</a:t>
            </a:r>
            <a:r>
              <a:rPr lang="en-US" sz="1600" b="0" i="1" baseline="30000" dirty="0" smtClean="0"/>
              <a:t>th</a:t>
            </a:r>
            <a:r>
              <a:rPr lang="en-US" sz="1600" b="0" i="1" dirty="0" smtClean="0"/>
              <a:t> Space Simulation Conference, </a:t>
            </a:r>
            <a:r>
              <a:rPr lang="en-US" sz="1600" b="0" dirty="0" smtClean="0"/>
              <a:t>Annapolis, MD, Nov 14-17, 2016. </a:t>
            </a:r>
          </a:p>
          <a:p>
            <a:pPr marL="231775" indent="-231775">
              <a:buFont typeface="+mj-lt"/>
              <a:buAutoNum type="arabicPeriod"/>
            </a:pPr>
            <a:r>
              <a:rPr lang="en-US" sz="1600" b="0" dirty="0"/>
              <a:t>Franck, R. A. et al. </a:t>
            </a:r>
            <a:r>
              <a:rPr lang="en-US" sz="1600" b="0" dirty="0" smtClean="0"/>
              <a:t>“Optical Element Thermal Modeling for JWST to Support System Level Ground Tests” </a:t>
            </a:r>
            <a:r>
              <a:rPr lang="en-US" sz="1600" b="0" i="1" dirty="0"/>
              <a:t>44</a:t>
            </a:r>
            <a:r>
              <a:rPr lang="en-US" sz="1600" b="0" i="1" baseline="30000" dirty="0"/>
              <a:t>th</a:t>
            </a:r>
            <a:r>
              <a:rPr lang="en-US" sz="1600" b="0" dirty="0"/>
              <a:t> </a:t>
            </a:r>
            <a:r>
              <a:rPr lang="en-US" sz="1600" b="0" i="1" dirty="0"/>
              <a:t>International Conference on Environmental Systems.</a:t>
            </a:r>
            <a:r>
              <a:rPr lang="en-US" sz="1600" b="0" dirty="0"/>
              <a:t> Tucson, AZ, July 13-17, </a:t>
            </a:r>
            <a:r>
              <a:rPr lang="en-US" sz="1600" b="0" dirty="0" smtClean="0"/>
              <a:t>2014.</a:t>
            </a:r>
          </a:p>
          <a:p>
            <a:pPr marL="231775" indent="-231775">
              <a:buFont typeface="+mj-lt"/>
              <a:buAutoNum type="arabicPeriod"/>
            </a:pPr>
            <a:r>
              <a:rPr lang="en-US" sz="1600" b="0" dirty="0" smtClean="0"/>
              <a:t>Park, S., Freeman, M., Cohen, L. “</a:t>
            </a:r>
            <a:r>
              <a:rPr lang="en-US" sz="1600" b="0" dirty="0"/>
              <a:t>JWST PMBSS Deployable Wings Thermal Management during </a:t>
            </a:r>
            <a:r>
              <a:rPr lang="en-US" sz="1600" b="0" dirty="0" err="1" smtClean="0"/>
              <a:t>Cryo</a:t>
            </a:r>
            <a:r>
              <a:rPr lang="en-US" sz="1600" b="0" dirty="0"/>
              <a:t>-</a:t>
            </a:r>
            <a:r>
              <a:rPr lang="en-US" sz="1600" b="0" dirty="0" smtClean="0"/>
              <a:t>Cycle </a:t>
            </a:r>
            <a:r>
              <a:rPr lang="en-US" sz="1600" b="0" dirty="0"/>
              <a:t>at XRCF</a:t>
            </a:r>
            <a:r>
              <a:rPr lang="en-US" sz="1600" b="0" dirty="0" smtClean="0"/>
              <a:t>” </a:t>
            </a:r>
            <a:r>
              <a:rPr lang="en-US" sz="1600" b="0" i="1" dirty="0" smtClean="0"/>
              <a:t>44</a:t>
            </a:r>
            <a:r>
              <a:rPr lang="en-US" sz="1600" b="0" i="1" baseline="30000" dirty="0" smtClean="0"/>
              <a:t>th</a:t>
            </a:r>
            <a:r>
              <a:rPr lang="en-US" sz="1600" b="0" dirty="0" smtClean="0"/>
              <a:t> </a:t>
            </a:r>
            <a:r>
              <a:rPr lang="en-US" sz="1600" b="0" i="1" dirty="0" smtClean="0"/>
              <a:t>International Conference on Environmental Systems.</a:t>
            </a:r>
            <a:r>
              <a:rPr lang="en-US" sz="1600" b="0" dirty="0" smtClean="0"/>
              <a:t> Tucson, AZ, July 13-17, 2014.</a:t>
            </a:r>
          </a:p>
          <a:p>
            <a:pPr marL="231775" indent="-231775">
              <a:buFont typeface="+mj-lt"/>
              <a:buAutoNum type="arabicPeriod"/>
            </a:pPr>
            <a:r>
              <a:rPr lang="en-US" sz="1600" b="0" dirty="0" smtClean="0"/>
              <a:t>Havey, K., Cooke, D., Huguet, J., and Day, R. “</a:t>
            </a:r>
            <a:r>
              <a:rPr lang="en-US" sz="1600" b="0" dirty="0"/>
              <a:t>Thermal Management of JWST </a:t>
            </a:r>
            <a:r>
              <a:rPr lang="en-US" sz="1600" b="0" dirty="0" err="1"/>
              <a:t>Cryo</a:t>
            </a:r>
            <a:r>
              <a:rPr lang="en-US" sz="1600" b="0" dirty="0"/>
              <a:t>-Vacuum </a:t>
            </a:r>
            <a:r>
              <a:rPr lang="en-US" sz="1600" b="0" dirty="0" smtClean="0"/>
              <a:t>Test Support </a:t>
            </a:r>
            <a:r>
              <a:rPr lang="en-US" sz="1600" b="0" dirty="0"/>
              <a:t>Equipment</a:t>
            </a:r>
            <a:r>
              <a:rPr lang="en-US" sz="1600" b="0" dirty="0" smtClean="0"/>
              <a:t>.” </a:t>
            </a:r>
            <a:r>
              <a:rPr lang="en-US" sz="1600" b="0" i="1" dirty="0"/>
              <a:t>48</a:t>
            </a:r>
            <a:r>
              <a:rPr lang="en-US" sz="1600" b="0" i="1" baseline="30000" dirty="0"/>
              <a:t>th</a:t>
            </a:r>
            <a:r>
              <a:rPr lang="en-US" sz="1600" b="0" dirty="0"/>
              <a:t> </a:t>
            </a:r>
            <a:r>
              <a:rPr lang="en-US" sz="1600" b="0" i="1" dirty="0"/>
              <a:t>International Conference on Environmental Systems.</a:t>
            </a:r>
            <a:r>
              <a:rPr lang="en-US" sz="1600" b="0" dirty="0"/>
              <a:t> Albuquerque, NM, July 8-12, </a:t>
            </a:r>
            <a:r>
              <a:rPr lang="en-US" sz="1600" b="0" dirty="0" smtClean="0"/>
              <a:t>2018</a:t>
            </a:r>
          </a:p>
          <a:p>
            <a:pPr marL="231775" indent="-231775">
              <a:buFont typeface="+mj-lt"/>
              <a:buAutoNum type="arabicPeriod"/>
            </a:pPr>
            <a:r>
              <a:rPr lang="en-US" sz="1600" b="0" dirty="0"/>
              <a:t>Cooke, D., Day, R., Havey, K., and Huguet, J. “Developing Controlled Conductive Boundaries for JWST Cryogenic Testing.” </a:t>
            </a:r>
            <a:r>
              <a:rPr lang="en-US" sz="1600" b="0" i="1" dirty="0"/>
              <a:t>48</a:t>
            </a:r>
            <a:r>
              <a:rPr lang="en-US" sz="1600" b="0" i="1" baseline="30000" dirty="0"/>
              <a:t>th</a:t>
            </a:r>
            <a:r>
              <a:rPr lang="en-US" sz="1600" b="0" dirty="0"/>
              <a:t> </a:t>
            </a:r>
            <a:r>
              <a:rPr lang="en-US" sz="1600" b="0" i="1" dirty="0"/>
              <a:t>International Conference on Environmental Systems.</a:t>
            </a:r>
            <a:r>
              <a:rPr lang="en-US" sz="1600" b="0" dirty="0"/>
              <a:t> Albuquerque, NM, July 8-12, 2018 </a:t>
            </a:r>
          </a:p>
          <a:p>
            <a:pPr marL="0" indent="0">
              <a:buNone/>
            </a:pPr>
            <a:endParaRPr lang="en-US" sz="1600" b="0" dirty="0"/>
          </a:p>
        </p:txBody>
      </p:sp>
    </p:spTree>
    <p:extLst>
      <p:ext uri="{BB962C8B-B14F-4D97-AF65-F5344CB8AC3E}">
        <p14:creationId xmlns:p14="http://schemas.microsoft.com/office/powerpoint/2010/main" val="238276002"/>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(2 of 2)</a:t>
            </a:r>
            <a:endParaRPr lang="en-US" dirty="0"/>
          </a:p>
        </p:txBody>
      </p:sp>
      <p:sp>
        <p:nvSpPr>
          <p:cNvPr id="3" name="Content Placeholder 2"/>
          <p:cNvSpPr>
            <a:spLocks noGrp="1"/>
          </p:cNvSpPr>
          <p:nvPr>
            <p:ph idx="1"/>
          </p:nvPr>
        </p:nvSpPr>
        <p:spPr/>
        <p:txBody>
          <a:bodyPr/>
          <a:lstStyle/>
          <a:p>
            <a:pPr marL="342900" indent="-342900">
              <a:buFont typeface="+mj-lt"/>
              <a:buAutoNum type="arabicPeriod" startAt="9"/>
            </a:pPr>
            <a:r>
              <a:rPr lang="en-US" sz="1600" b="0" dirty="0" smtClean="0"/>
              <a:t>Huguet</a:t>
            </a:r>
            <a:r>
              <a:rPr lang="en-US" sz="1600" b="0" dirty="0"/>
              <a:t>, J</a:t>
            </a:r>
            <a:r>
              <a:rPr lang="en-US" sz="1600" b="0" dirty="0" smtClean="0"/>
              <a:t>., Day</a:t>
            </a:r>
            <a:r>
              <a:rPr lang="en-US" sz="1600" b="0" dirty="0"/>
              <a:t>, R., Havey, K., and Cooke, D. “Thermal Control of Boundaries for JWST Infrared Tests in Cryogenic Vacuum Configuration.” </a:t>
            </a:r>
            <a:r>
              <a:rPr lang="en-US" sz="1600" b="0" i="1" dirty="0"/>
              <a:t>48</a:t>
            </a:r>
            <a:r>
              <a:rPr lang="en-US" sz="1600" b="0" i="1" baseline="30000" dirty="0"/>
              <a:t>th</a:t>
            </a:r>
            <a:r>
              <a:rPr lang="en-US" sz="1600" b="0" dirty="0"/>
              <a:t> </a:t>
            </a:r>
            <a:r>
              <a:rPr lang="en-US" sz="1600" b="0" i="1" dirty="0"/>
              <a:t>International Conference on Environmental Systems.</a:t>
            </a:r>
            <a:r>
              <a:rPr lang="en-US" sz="1600" b="0" dirty="0"/>
              <a:t> Albuquerque, NM, July 8-12, 2018 </a:t>
            </a:r>
            <a:endParaRPr lang="en-US" sz="1600" b="0" dirty="0" smtClean="0"/>
          </a:p>
          <a:p>
            <a:pPr marL="342900" indent="-342900">
              <a:buFont typeface="+mj-lt"/>
              <a:buAutoNum type="arabicPeriod" startAt="9"/>
            </a:pPr>
            <a:r>
              <a:rPr lang="en-US" sz="1600" b="0" dirty="0" smtClean="0"/>
              <a:t>Gardner, J.P. et al. “The James Webb Space Telescope”, </a:t>
            </a:r>
            <a:r>
              <a:rPr lang="en-US" sz="1600" b="0" i="1" dirty="0" smtClean="0"/>
              <a:t>Space Science Reviews vol. 123, 485. 2006.</a:t>
            </a:r>
            <a:endParaRPr lang="en-US" sz="1600" b="0" dirty="0"/>
          </a:p>
          <a:p>
            <a:pPr marL="342900" indent="-342900">
              <a:buFont typeface="+mj-lt"/>
              <a:buAutoNum type="arabicPeriod" startAt="9"/>
            </a:pPr>
            <a:r>
              <a:rPr lang="en-US" sz="1600" b="0" dirty="0"/>
              <a:t>Franck, R., Schweickart, R., and Comber, B. “The Use of Real Time Models to Produce Virtual Sensor Telemetry During the JWST OTIS Test.” </a:t>
            </a:r>
            <a:r>
              <a:rPr lang="en-US" sz="1600" b="0" i="1" dirty="0"/>
              <a:t>48</a:t>
            </a:r>
            <a:r>
              <a:rPr lang="en-US" sz="1600" b="0" i="1" baseline="30000" dirty="0"/>
              <a:t>th</a:t>
            </a:r>
            <a:r>
              <a:rPr lang="en-US" sz="1600" b="0" dirty="0"/>
              <a:t> </a:t>
            </a:r>
            <a:r>
              <a:rPr lang="en-US" sz="1600" b="0" i="1" dirty="0"/>
              <a:t>International Conference on Environmental Systems.</a:t>
            </a:r>
            <a:r>
              <a:rPr lang="en-US" sz="1600" b="0" dirty="0"/>
              <a:t> Albuquerque, NM, July 8-12, 2018 </a:t>
            </a:r>
          </a:p>
          <a:p>
            <a:pPr marL="342900" indent="-342900">
              <a:buFont typeface="+mj-lt"/>
              <a:buAutoNum type="arabicPeriod" startAt="9"/>
            </a:pPr>
            <a:r>
              <a:rPr lang="en-US" sz="1600" b="0" dirty="0"/>
              <a:t>Yang, K., Glazer, S., Ousley, W., and Burt, W. “Thermal Considerations for Reducing the Cooldown and Warmup Duration of the James Webb Space Telescope OTIS </a:t>
            </a:r>
            <a:r>
              <a:rPr lang="en-US" sz="1600" b="0" dirty="0" err="1"/>
              <a:t>Cryo</a:t>
            </a:r>
            <a:r>
              <a:rPr lang="en-US" sz="1600" b="0" dirty="0"/>
              <a:t>-Vacuum Test.” </a:t>
            </a:r>
            <a:r>
              <a:rPr lang="en-US" sz="1600" b="0" i="1" dirty="0"/>
              <a:t>47th International Conference on Environmental Systems. </a:t>
            </a:r>
            <a:r>
              <a:rPr lang="en-US" sz="1600" b="0" dirty="0"/>
              <a:t>Charleston, SC, July 17-20, 2017</a:t>
            </a:r>
            <a:r>
              <a:rPr lang="en-US" sz="1600" b="0" dirty="0" smtClean="0"/>
              <a:t>.</a:t>
            </a:r>
          </a:p>
          <a:p>
            <a:pPr marL="342900" indent="-342900">
              <a:buFont typeface="+mj-lt"/>
              <a:buAutoNum type="arabicPeriod" startAt="9"/>
            </a:pPr>
            <a:r>
              <a:rPr lang="en-US" sz="1600" b="0" dirty="0"/>
              <a:t>Yang, K., </a:t>
            </a:r>
            <a:r>
              <a:rPr lang="en-US" sz="1600" b="0" dirty="0" smtClean="0"/>
              <a:t>et al</a:t>
            </a:r>
            <a:r>
              <a:rPr lang="en-US" sz="1600" b="0" dirty="0"/>
              <a:t>. “Thermal Model Performance for the James Webb Space Telescope OTIS </a:t>
            </a:r>
            <a:r>
              <a:rPr lang="en-US" sz="1600" b="0" dirty="0" err="1"/>
              <a:t>Cryo</a:t>
            </a:r>
            <a:r>
              <a:rPr lang="en-US" sz="1600" b="0" dirty="0"/>
              <a:t>-Vacuum Test .” </a:t>
            </a:r>
            <a:r>
              <a:rPr lang="en-US" sz="1600" b="0" i="1" dirty="0"/>
              <a:t>48</a:t>
            </a:r>
            <a:r>
              <a:rPr lang="en-US" sz="1600" b="0" i="1" baseline="30000" dirty="0"/>
              <a:t>th</a:t>
            </a:r>
            <a:r>
              <a:rPr lang="en-US" sz="1600" b="0" dirty="0"/>
              <a:t> </a:t>
            </a:r>
            <a:r>
              <a:rPr lang="en-US" sz="1600" b="0" i="1" dirty="0"/>
              <a:t>International Conference on Environmental Systems.</a:t>
            </a:r>
            <a:r>
              <a:rPr lang="en-US" sz="1600" b="0" dirty="0"/>
              <a:t> Albuquerque, NM, July 8-12, 2018 </a:t>
            </a:r>
            <a:endParaRPr lang="en-US" sz="1600" b="0" dirty="0" smtClean="0"/>
          </a:p>
          <a:p>
            <a:pPr marL="342900" indent="-342900">
              <a:buFont typeface="+mj-lt"/>
              <a:buAutoNum type="arabicPeriod" startAt="9"/>
            </a:pPr>
            <a:r>
              <a:rPr lang="en-US" sz="1600" b="0" dirty="0" smtClean="0"/>
              <a:t>Comber, B., Glazer, S., and Cleveland, P. “</a:t>
            </a:r>
            <a:r>
              <a:rPr lang="en-US" sz="1600" b="0" dirty="0"/>
              <a:t>James Webb Space </a:t>
            </a:r>
            <a:r>
              <a:rPr lang="en-US" sz="1600" b="0" dirty="0" smtClean="0"/>
              <a:t>Telescope Integrated </a:t>
            </a:r>
            <a:r>
              <a:rPr lang="en-US" sz="1600" b="0" dirty="0"/>
              <a:t>Science Instrument </a:t>
            </a:r>
            <a:r>
              <a:rPr lang="en-US" sz="1600" b="0" dirty="0" smtClean="0"/>
              <a:t>Module Design</a:t>
            </a:r>
            <a:r>
              <a:rPr lang="en-US" sz="1600" b="0" dirty="0"/>
              <a:t>, Optimization, and Calibration of </a:t>
            </a:r>
            <a:r>
              <a:rPr lang="en-US" sz="1600" b="0" dirty="0" smtClean="0"/>
              <a:t>High-Accuracy Instrumentation </a:t>
            </a:r>
            <a:r>
              <a:rPr lang="en-US" sz="1600" b="0" dirty="0"/>
              <a:t>to Measure Heat Flow in Cryogenic </a:t>
            </a:r>
            <a:r>
              <a:rPr lang="en-US" sz="1600" b="0" dirty="0" smtClean="0"/>
              <a:t>Testing” </a:t>
            </a:r>
            <a:r>
              <a:rPr lang="en-US" sz="1600" b="0" i="1" dirty="0" smtClean="0"/>
              <a:t>41</a:t>
            </a:r>
            <a:r>
              <a:rPr lang="en-US" sz="1600" b="0" i="1" baseline="30000" dirty="0" smtClean="0"/>
              <a:t>st</a:t>
            </a:r>
            <a:r>
              <a:rPr lang="en-US" sz="1600" b="0" i="1" dirty="0"/>
              <a:t> </a:t>
            </a:r>
            <a:r>
              <a:rPr lang="en-US" sz="1600" b="0" i="1" dirty="0" smtClean="0"/>
              <a:t>International Conference on Environmental Systems, </a:t>
            </a:r>
            <a:r>
              <a:rPr lang="en-US" sz="1600" b="0" dirty="0" smtClean="0"/>
              <a:t>Portland, OR, July 17-21, 2011. AIAA 2011-5009. </a:t>
            </a:r>
          </a:p>
        </p:txBody>
      </p:sp>
    </p:spTree>
    <p:extLst>
      <p:ext uri="{BB962C8B-B14F-4D97-AF65-F5344CB8AC3E}">
        <p14:creationId xmlns:p14="http://schemas.microsoft.com/office/powerpoint/2010/main" val="1700910070"/>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JWST_Typical_Theme">
  <a:themeElements>
    <a:clrScheme name="OTE PMR Input - April 2003 2">
      <a:dk1>
        <a:srgbClr val="000000"/>
      </a:dk1>
      <a:lt1>
        <a:srgbClr val="FFFFFF"/>
      </a:lt1>
      <a:dk2>
        <a:srgbClr val="008FEE"/>
      </a:dk2>
      <a:lt2>
        <a:srgbClr val="868686"/>
      </a:lt2>
      <a:accent1>
        <a:srgbClr val="D4D400"/>
      </a:accent1>
      <a:accent2>
        <a:srgbClr val="000282"/>
      </a:accent2>
      <a:accent3>
        <a:srgbClr val="FFFFFF"/>
      </a:accent3>
      <a:accent4>
        <a:srgbClr val="000000"/>
      </a:accent4>
      <a:accent5>
        <a:srgbClr val="E6E6AA"/>
      </a:accent5>
      <a:accent6>
        <a:srgbClr val="000275"/>
      </a:accent6>
      <a:hlink>
        <a:srgbClr val="FF0017"/>
      </a:hlink>
      <a:folHlink>
        <a:srgbClr val="006100"/>
      </a:folHlink>
    </a:clrScheme>
    <a:fontScheme name="OTE PMR Input - April 2003">
      <a:majorFont>
        <a:latin typeface="Impact"/>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tx1"/>
          </a:solidFill>
          <a:prstDash val="solid"/>
          <a:round/>
          <a:headEnd type="none" w="sm" len="sm"/>
          <a:tailEnd type="stealth" w="lg" len="lg"/>
        </a:ln>
        <a:effectLst/>
      </a:spPr>
      <a:bodyPr vert="horz" wrap="none" lIns="91440" tIns="45720" rIns="91440" bIns="45720" numCol="1" rtlCol="0"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1800" b="1" i="0" u="none" strike="noStrike" cap="none" normalizeH="0" baseline="0" smtClean="0">
            <a:ln>
              <a:noFill/>
            </a:ln>
            <a:solidFill>
              <a:schemeClr val="tx1"/>
            </a:solidFill>
            <a:effectLst/>
            <a:latin typeface="Arial Narrow" pitchFamily="34" charset="0"/>
          </a:defRPr>
        </a:defPPr>
      </a:lstStyle>
    </a:spDef>
    <a:lnDef>
      <a:spPr bwMode="auto">
        <a:blipFill dpi="0" rotWithShape="0">
          <a:blip xmlns:r="http://schemas.openxmlformats.org/officeDocument/2006/relationships" r:embed="rId1"/>
          <a:srcRect/>
          <a:stretch>
            <a:fillRect/>
          </a:stretch>
        </a:blipFill>
        <a:ln w="9525" cap="flat" cmpd="sng" algn="ctr">
          <a:solidFill>
            <a:schemeClr val="tx1"/>
          </a:solidFill>
          <a:prstDash val="solid"/>
          <a:round/>
          <a:headEnd type="none" w="med" len="med"/>
          <a:tailEnd type="none" w="med" len="med"/>
        </a:ln>
        <a:effectLst/>
      </a:spPr>
      <a:bodyPr/>
      <a:lstStyle/>
    </a:lnDef>
  </a:objectDefaults>
  <a:extraClrSchemeLst>
    <a:extraClrScheme>
      <a:clrScheme name="OTE PMR Input - April 2003 1">
        <a:dk1>
          <a:srgbClr val="FF00FF"/>
        </a:dk1>
        <a:lt1>
          <a:srgbClr val="FFFFFF"/>
        </a:lt1>
        <a:dk2>
          <a:srgbClr val="000000"/>
        </a:dk2>
        <a:lt2>
          <a:srgbClr val="0000FF"/>
        </a:lt2>
        <a:accent1>
          <a:srgbClr val="00B4FF"/>
        </a:accent1>
        <a:accent2>
          <a:srgbClr val="FEFF00"/>
        </a:accent2>
        <a:accent3>
          <a:srgbClr val="AAAAAA"/>
        </a:accent3>
        <a:accent4>
          <a:srgbClr val="DADADA"/>
        </a:accent4>
        <a:accent5>
          <a:srgbClr val="AAD6FF"/>
        </a:accent5>
        <a:accent6>
          <a:srgbClr val="E6E700"/>
        </a:accent6>
        <a:hlink>
          <a:srgbClr val="FF0000"/>
        </a:hlink>
        <a:folHlink>
          <a:srgbClr val="00FF78"/>
        </a:folHlink>
      </a:clrScheme>
      <a:clrMap bg1="dk2" tx1="lt1" bg2="dk1" tx2="lt2" accent1="accent1" accent2="accent2" accent3="accent3" accent4="accent4" accent5="accent5" accent6="accent6" hlink="hlink" folHlink="folHlink"/>
    </a:extraClrScheme>
    <a:extraClrScheme>
      <a:clrScheme name="OTE PMR Input - April 2003 2">
        <a:dk1>
          <a:srgbClr val="000000"/>
        </a:dk1>
        <a:lt1>
          <a:srgbClr val="FFFFFF"/>
        </a:lt1>
        <a:dk2>
          <a:srgbClr val="008FEE"/>
        </a:dk2>
        <a:lt2>
          <a:srgbClr val="868686"/>
        </a:lt2>
        <a:accent1>
          <a:srgbClr val="D4D400"/>
        </a:accent1>
        <a:accent2>
          <a:srgbClr val="000282"/>
        </a:accent2>
        <a:accent3>
          <a:srgbClr val="FFFFFF"/>
        </a:accent3>
        <a:accent4>
          <a:srgbClr val="000000"/>
        </a:accent4>
        <a:accent5>
          <a:srgbClr val="E6E6AA"/>
        </a:accent5>
        <a:accent6>
          <a:srgbClr val="000275"/>
        </a:accent6>
        <a:hlink>
          <a:srgbClr val="FF0017"/>
        </a:hlink>
        <a:folHlink>
          <a:srgbClr val="0061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80CDDDCC69E30429B5ED7C818E8CEB2" ma:contentTypeVersion="0" ma:contentTypeDescription="Create a new document." ma:contentTypeScope="" ma:versionID="f6f517649129cfaf6d8d50ac2d8575c3">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88F3CC-1E72-4855-8D17-878C3BFB45BD}">
  <ds:schemaRefs>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3310109A-2F1A-4323-98C4-A896F8D3B2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10C038F2-FB13-4745-81A5-7B9A4380ADE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JWST_Typical_Theme</Template>
  <TotalTime>67334</TotalTime>
  <Words>17353</Words>
  <Application>Microsoft Office PowerPoint</Application>
  <PresentationFormat>On-screen Show (4:3)</PresentationFormat>
  <Paragraphs>633</Paragraphs>
  <Slides>38</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Arial Narrow</vt:lpstr>
      <vt:lpstr>Calibri</vt:lpstr>
      <vt:lpstr>Impact</vt:lpstr>
      <vt:lpstr>Palatino Linotype</vt:lpstr>
      <vt:lpstr>Times New Roman</vt:lpstr>
      <vt:lpstr>Wingdings</vt:lpstr>
      <vt:lpstr>JWST_Typical_Theme</vt:lpstr>
      <vt:lpstr>James Webb Space Telescope  Optical Telescope Element /  Integrated Science Instrument Module (OTIS) Cryogenic Vacuum Test  Part II: Thermal Analysis</vt:lpstr>
      <vt:lpstr>Overview</vt:lpstr>
      <vt:lpstr>Recap: Components in the OTIS CV Test</vt:lpstr>
      <vt:lpstr>Recap: Other Commonly-Used Acronyms</vt:lpstr>
      <vt:lpstr>OTIS CV Test Planning: Pre-Test Thermal Analysis</vt:lpstr>
      <vt:lpstr>OTIS CV Test Thermal Model: A System-Level Integration of Subsystem-Level Deliveries</vt:lpstr>
      <vt:lpstr>GSE Thermal Updates and Modeling  for the OTIS CV Test</vt:lpstr>
      <vt:lpstr>Modifications to Flight OTIS Model to Match CV Test Configuration</vt:lpstr>
      <vt:lpstr>Subsystem Model Heritage</vt:lpstr>
      <vt:lpstr>Model Verification</vt:lpstr>
      <vt:lpstr>Heat Flows on the OTIS Payload</vt:lpstr>
      <vt:lpstr>Driving Parameters for OTIS Test  Methodology (1 of 2)</vt:lpstr>
      <vt:lpstr>Driving Parameters for OTIS Test  Methodology (2 of 2)</vt:lpstr>
      <vt:lpstr>Contamination Control Limits and  Constraints</vt:lpstr>
      <vt:lpstr>Sample Thermal Model Predictions  Against One Contamination Constraint  </vt:lpstr>
      <vt:lpstr>Structural Limits and Constraints (1 of 2)</vt:lpstr>
      <vt:lpstr>Structural Limits and Constraints (2 of 2)</vt:lpstr>
      <vt:lpstr>Real-Time Model (RTM) for  AOS Components[11]</vt:lpstr>
      <vt:lpstr>Example: Constraints for the Fine Steering Mirror (FSM)</vt:lpstr>
      <vt:lpstr>Thermal Margin Philosophy for Sparse Sensors</vt:lpstr>
      <vt:lpstr>Thermal Margin Philosophy for Interfaces</vt:lpstr>
      <vt:lpstr>Control Methods and Optimization of  Helium Shroud Profile</vt:lpstr>
      <vt:lpstr>Derived Helium Shroud Profile from Optimization Code[12,13]</vt:lpstr>
      <vt:lpstr>Resultant Payload Performance Predictions from Optimized Shroud Profile</vt:lpstr>
      <vt:lpstr>How did we do in test vs. predictions?</vt:lpstr>
      <vt:lpstr>As-Tested Shroud Profile from the OTIS  CV Test</vt:lpstr>
      <vt:lpstr>Comparison Between Model Predictions  and Measured Test Data in Cooldown: ISIM</vt:lpstr>
      <vt:lpstr>Comparison Between Model Predictions  and Measured Test Data in Cooldown: OTE</vt:lpstr>
      <vt:lpstr>Thermal Balance: Temperature Difference Between Model and Test Sensors</vt:lpstr>
      <vt:lpstr>PowerPoint Presentation</vt:lpstr>
      <vt:lpstr>Comparison Between Model Predictions  and Measured Test Data in Warmup: ISIM</vt:lpstr>
      <vt:lpstr>Comparison Between Model Predictions  and Measured Test Data in Warmup: OTE</vt:lpstr>
      <vt:lpstr>Sample ΔT as % to Yellow Limit Plot for L&amp;C Tracking </vt:lpstr>
      <vt:lpstr>Part II Summary </vt:lpstr>
      <vt:lpstr>Reference: Acronyms</vt:lpstr>
      <vt:lpstr>Reference: Acronyms</vt:lpstr>
      <vt:lpstr>References (1 of 2)</vt:lpstr>
      <vt:lpstr>References (2 of 2)</vt:lpstr>
    </vt:vector>
  </TitlesOfParts>
  <Company>Harris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Huguet, Jesse (U.S. Person)</dc:creator>
  <cp:lastModifiedBy>Yang, Kan. (GSFC-5450)</cp:lastModifiedBy>
  <cp:revision>885</cp:revision>
  <cp:lastPrinted>2020-01-13T16:19:02Z</cp:lastPrinted>
  <dcterms:created xsi:type="dcterms:W3CDTF">2017-02-21T14:45:38Z</dcterms:created>
  <dcterms:modified xsi:type="dcterms:W3CDTF">2020-01-13T20:57:28Z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0f9bff4c-586e-4d43-92f1-37ca7557f442</vt:lpwstr>
  </property>
  <property fmtid="{D5CDD505-2E9C-101B-9397-08002B2CF9AE}" pid="3" name="CLASSIFICATION">
    <vt:lpwstr>Export Control</vt:lpwstr>
  </property>
</Properties>
</file>