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86" r:id="rId2"/>
  </p:sldMasterIdLst>
  <p:notesMasterIdLst>
    <p:notesMasterId r:id="rId34"/>
  </p:notesMasterIdLst>
  <p:handoutMasterIdLst>
    <p:handoutMasterId r:id="rId35"/>
  </p:handoutMasterIdLst>
  <p:sldIdLst>
    <p:sldId id="617" r:id="rId3"/>
    <p:sldId id="622" r:id="rId4"/>
    <p:sldId id="620" r:id="rId5"/>
    <p:sldId id="624" r:id="rId6"/>
    <p:sldId id="625" r:id="rId7"/>
    <p:sldId id="634" r:id="rId8"/>
    <p:sldId id="635" r:id="rId9"/>
    <p:sldId id="636" r:id="rId10"/>
    <p:sldId id="641" r:id="rId11"/>
    <p:sldId id="642" r:id="rId12"/>
    <p:sldId id="639" r:id="rId13"/>
    <p:sldId id="659" r:id="rId14"/>
    <p:sldId id="643" r:id="rId15"/>
    <p:sldId id="644" r:id="rId16"/>
    <p:sldId id="645" r:id="rId17"/>
    <p:sldId id="646" r:id="rId18"/>
    <p:sldId id="647" r:id="rId19"/>
    <p:sldId id="648" r:id="rId20"/>
    <p:sldId id="649" r:id="rId21"/>
    <p:sldId id="650" r:id="rId22"/>
    <p:sldId id="653" r:id="rId23"/>
    <p:sldId id="651" r:id="rId24"/>
    <p:sldId id="654" r:id="rId25"/>
    <p:sldId id="652" r:id="rId26"/>
    <p:sldId id="656" r:id="rId27"/>
    <p:sldId id="657" r:id="rId28"/>
    <p:sldId id="658" r:id="rId29"/>
    <p:sldId id="621" r:id="rId30"/>
    <p:sldId id="660" r:id="rId31"/>
    <p:sldId id="661" r:id="rId32"/>
    <p:sldId id="662" r:id="rId33"/>
  </p:sldIdLst>
  <p:sldSz cx="9144000" cy="6858000" type="screen4x3"/>
  <p:notesSz cx="6997700" cy="9271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0">
          <p15:clr>
            <a:srgbClr val="A4A3A4"/>
          </p15:clr>
        </p15:guide>
        <p15:guide id="2" pos="220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00" autoAdjust="0"/>
  </p:normalViewPr>
  <p:slideViewPr>
    <p:cSldViewPr snapToObjects="1">
      <p:cViewPr varScale="1">
        <p:scale>
          <a:sx n="125" d="100"/>
          <a:sy n="125" d="100"/>
        </p:scale>
        <p:origin x="12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100" d="100"/>
          <a:sy n="100" d="100"/>
        </p:scale>
        <p:origin x="-3510" y="-84"/>
      </p:cViewPr>
      <p:guideLst>
        <p:guide orient="horz" pos="2920"/>
        <p:guide pos="220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4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7F44B48-39C9-4E04-919A-D861B878C1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080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5575" y="0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57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5063" y="685800"/>
            <a:ext cx="4668837" cy="3502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186363" cy="41862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5575" y="8831263"/>
            <a:ext cx="3049588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1013EFB-8189-4CB9-9B94-EB929F3E31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412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013EFB-8189-4CB9-9B94-EB929F3E315C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156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013EFB-8189-4CB9-9B94-EB929F3E315C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54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7.01 -- Tutorial 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682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1224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931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886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775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824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265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380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537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94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749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3555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104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GFSSP 7.01 -- Tutorial 6</a:t>
            </a:r>
            <a:endParaRPr lang="en-US"/>
          </a:p>
        </p:txBody>
      </p:sp>
      <p:sp>
        <p:nvSpPr>
          <p:cNvPr id="1057" name="Rectangle 3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615113" y="6478588"/>
            <a:ext cx="1905000" cy="2174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fld id="{B6B75F52-A7F8-4EF3-960D-5C7EFCE1BD9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GFSSP 7.01 -- Tutorial 6</a:t>
            </a: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9316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6.wmf"/><Relationship Id="rId3" Type="http://schemas.openxmlformats.org/officeDocument/2006/relationships/image" Target="../media/image17.pn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5.wmf"/><Relationship Id="rId5" Type="http://schemas.openxmlformats.org/officeDocument/2006/relationships/image" Target="../media/image19.pn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8.png"/><Relationship Id="rId9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533400"/>
            <a:ext cx="8153400" cy="1143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16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Tutorial – </a:t>
            </a:r>
            <a:r>
              <a:rPr lang="en-US" sz="1600" b="1" i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6</a:t>
            </a:r>
            <a: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000" b="1" i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32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Modeling an Oxygen Recirculation Line </a:t>
            </a:r>
            <a:r>
              <a:rPr lang="en-US" sz="32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/>
            </a:r>
            <a:br>
              <a:rPr lang="en-US" sz="3200" b="1" i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</a:br>
            <a:endParaRPr lang="en-US" sz="32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1563688" y="4318000"/>
            <a:ext cx="7391400" cy="1752600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kern="0">
              <a:latin typeface="+mn-lt"/>
            </a:endParaRP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kern="0">
              <a:latin typeface="+mn-lt"/>
            </a:endParaRPr>
          </a:p>
        </p:txBody>
      </p:sp>
      <p:sp>
        <p:nvSpPr>
          <p:cNvPr id="110598" name="Text Box 53"/>
          <p:cNvSpPr txBox="1">
            <a:spLocks noChangeArrowheads="1"/>
          </p:cNvSpPr>
          <p:nvPr/>
        </p:nvSpPr>
        <p:spPr bwMode="auto">
          <a:xfrm>
            <a:off x="6829425" y="5124450"/>
            <a:ext cx="581025" cy="2381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 sz="120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9900" y="2209800"/>
            <a:ext cx="8369300" cy="33239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 smtClean="0">
                <a:latin typeface="Arial" charset="0"/>
              </a:rPr>
              <a:t>In this multi-step project, you will:</a:t>
            </a:r>
            <a:endParaRPr lang="en-US" sz="2000" dirty="0">
              <a:latin typeface="Arial" charset="0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000" dirty="0" smtClean="0">
                <a:latin typeface="Arial" charset="0"/>
              </a:rPr>
              <a:t>Model </a:t>
            </a:r>
            <a:r>
              <a:rPr lang="en-US" sz="2000" dirty="0" err="1" smtClean="0">
                <a:latin typeface="Arial" charset="0"/>
              </a:rPr>
              <a:t>LOx</a:t>
            </a:r>
            <a:r>
              <a:rPr lang="en-US" sz="2000" dirty="0" smtClean="0">
                <a:latin typeface="Arial" charset="0"/>
              </a:rPr>
              <a:t> sitting stagnant in a vertical recirculation line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000" dirty="0" smtClean="0">
                <a:latin typeface="Arial" charset="0"/>
              </a:rPr>
              <a:t>Evaluate the effect of heat transfer on the </a:t>
            </a:r>
            <a:r>
              <a:rPr lang="en-US" sz="2000" dirty="0" err="1" smtClean="0">
                <a:latin typeface="Arial" charset="0"/>
              </a:rPr>
              <a:t>flowrate</a:t>
            </a:r>
            <a:endParaRPr lang="en-US" sz="2000" dirty="0" smtClean="0">
              <a:latin typeface="Arial" charset="0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000" dirty="0" smtClean="0">
                <a:latin typeface="Arial" charset="0"/>
              </a:rPr>
              <a:t>Model a helium injector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000" dirty="0" smtClean="0">
                <a:latin typeface="Arial" charset="0"/>
              </a:rPr>
              <a:t>Use VTASC’s import option to combine the </a:t>
            </a:r>
            <a:r>
              <a:rPr lang="en-US" sz="2000" dirty="0" err="1" smtClean="0">
                <a:latin typeface="Arial" charset="0"/>
              </a:rPr>
              <a:t>LOx</a:t>
            </a:r>
            <a:r>
              <a:rPr lang="en-US" sz="2000" dirty="0" smtClean="0">
                <a:latin typeface="Arial" charset="0"/>
              </a:rPr>
              <a:t> recirculation and helium injector models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000" dirty="0" smtClean="0">
                <a:latin typeface="Arial" charset="0"/>
              </a:rPr>
              <a:t>Evaluate the </a:t>
            </a:r>
            <a:r>
              <a:rPr lang="en-US" sz="2000" dirty="0" err="1" smtClean="0">
                <a:latin typeface="Arial" charset="0"/>
              </a:rPr>
              <a:t>LOx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flowrate</a:t>
            </a:r>
            <a:r>
              <a:rPr lang="en-US" sz="2000" dirty="0" smtClean="0">
                <a:latin typeface="Arial" charset="0"/>
              </a:rPr>
              <a:t> when both heat transfer and helium bubbling are applied</a:t>
            </a:r>
            <a:endParaRPr lang="en-US" sz="2000" dirty="0">
              <a:latin typeface="Arial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3425" y="1015647"/>
            <a:ext cx="2386013" cy="25217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1640" y="3760552"/>
            <a:ext cx="2226945" cy="23536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9921" y="1013131"/>
            <a:ext cx="2060257" cy="168021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Conductors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4159250" cy="448840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Fluid-Solid Convection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Wetted Area: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GFSSP will calculate h by </a:t>
            </a:r>
            <a:r>
              <a:rPr lang="en-US" sz="1600" dirty="0" err="1" smtClean="0">
                <a:latin typeface="Arial" charset="0"/>
              </a:rPr>
              <a:t>Dittus-Boelter</a:t>
            </a:r>
            <a:r>
              <a:rPr lang="en-US" sz="1600" dirty="0" smtClean="0">
                <a:latin typeface="Arial" charset="0"/>
              </a:rPr>
              <a:t> correlation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Solid-Solid Conduction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“Average” Area: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</a:pPr>
            <a:endParaRPr lang="en-US" sz="1600" baseline="-250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Distance (pipe thickness):  0.225 in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Solid-Ambient Convection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Exposed Area: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Natural convection:</a:t>
            </a:r>
          </a:p>
          <a:p>
            <a:pPr lvl="2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h = 2 BTU/hr-ft</a:t>
            </a:r>
            <a:r>
              <a:rPr lang="en-US" sz="1600" baseline="30000" dirty="0" smtClean="0">
                <a:latin typeface="Arial" charset="0"/>
              </a:rPr>
              <a:t>2</a:t>
            </a:r>
            <a:r>
              <a:rPr lang="en-US" sz="1600" dirty="0" smtClean="0">
                <a:latin typeface="Arial" charset="0"/>
              </a:rPr>
              <a:t>-°F</a:t>
            </a:r>
          </a:p>
          <a:p>
            <a:pPr lvl="2" algn="l"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>
                <a:latin typeface="Arial" charset="0"/>
              </a:rPr>
              <a:t>    = 5.56×10</a:t>
            </a:r>
            <a:r>
              <a:rPr lang="en-US" sz="1600" baseline="30000" dirty="0" smtClean="0">
                <a:latin typeface="Arial" charset="0"/>
              </a:rPr>
              <a:t>-4</a:t>
            </a:r>
            <a:r>
              <a:rPr lang="en-US" sz="1600" dirty="0" smtClean="0">
                <a:latin typeface="Arial" charset="0"/>
              </a:rPr>
              <a:t> BTU/s-ft</a:t>
            </a:r>
            <a:r>
              <a:rPr lang="en-US" sz="1600" baseline="30000" dirty="0" smtClean="0">
                <a:latin typeface="Arial" charset="0"/>
              </a:rPr>
              <a:t>2</a:t>
            </a:r>
            <a:r>
              <a:rPr lang="en-US" sz="1600" dirty="0" smtClean="0">
                <a:latin typeface="Arial" charset="0"/>
              </a:rPr>
              <a:t>-°F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7696200" y="1477175"/>
            <a:ext cx="914400" cy="6858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6019800" y="1600200"/>
            <a:ext cx="609600" cy="3048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1247775" y="1752600"/>
          <a:ext cx="329565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4" name="Equation" r:id="rId6" imgW="2361960" imgH="228600" progId="Equation.DSMT4">
                  <p:embed/>
                </p:oleObj>
              </mc:Choice>
              <mc:Fallback>
                <p:oleObj name="Equation" r:id="rId6" imgW="2361960" imgH="2286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7775" y="1752600"/>
                        <a:ext cx="3295650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044575" y="3144044"/>
          <a:ext cx="3479800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5" name="Equation" r:id="rId8" imgW="2501640" imgH="253800" progId="Equation.DSMT4">
                  <p:embed/>
                </p:oleObj>
              </mc:Choice>
              <mc:Fallback>
                <p:oleObj name="Equation" r:id="rId8" imgW="2501640" imgH="2538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3144044"/>
                        <a:ext cx="3479800" cy="354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6" name="Equation" r:id="rId10" imgW="114120" imgH="215640" progId="Equation.3">
                  <p:embed/>
                </p:oleObj>
              </mc:Choice>
              <mc:Fallback>
                <p:oleObj name="Equation" r:id="rId10" imgW="11412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1" name="Object 7"/>
          <p:cNvGraphicFramePr>
            <a:graphicFrameLocks noChangeAspect="1"/>
          </p:cNvGraphicFramePr>
          <p:nvPr/>
        </p:nvGraphicFramePr>
        <p:xfrm>
          <a:off x="1044575" y="4419600"/>
          <a:ext cx="331311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67" name="Equation" r:id="rId12" imgW="2374560" imgH="228600" progId="Equation.DSMT4">
                  <p:embed/>
                </p:oleObj>
              </mc:Choice>
              <mc:Fallback>
                <p:oleObj name="Equation" r:id="rId12" imgW="2374560" imgH="2286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4419600"/>
                        <a:ext cx="3313112" cy="320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Oval 17"/>
          <p:cNvSpPr/>
          <p:nvPr/>
        </p:nvSpPr>
        <p:spPr bwMode="auto">
          <a:xfrm>
            <a:off x="6705600" y="4206875"/>
            <a:ext cx="914400" cy="6858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573" y="1685924"/>
            <a:ext cx="5906453" cy="461248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Result of </a:t>
            </a:r>
            <a:r>
              <a:rPr lang="en-US" sz="2400" b="1" kern="0" dirty="0" err="1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LOx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Model with Heat Input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084584"/>
            <a:ext cx="7683500" cy="62324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Rerun the model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Addition of 0.106 BTU/s of heat has increased flow rate to 0.172 lb/s</a:t>
            </a:r>
          </a:p>
        </p:txBody>
      </p:sp>
      <p:sp>
        <p:nvSpPr>
          <p:cNvPr id="10" name="Oval 9"/>
          <p:cNvSpPr/>
          <p:nvPr/>
        </p:nvSpPr>
        <p:spPr bwMode="auto">
          <a:xfrm>
            <a:off x="2819400" y="3810000"/>
            <a:ext cx="1143000" cy="11430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4474092" y="2210752"/>
            <a:ext cx="990600" cy="8382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2133600" y="2209800"/>
            <a:ext cx="914400" cy="8382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1447800" y="5625702"/>
            <a:ext cx="838200" cy="4572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2057400" y="5163024"/>
            <a:ext cx="838200" cy="4572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54766" y="2209800"/>
            <a:ext cx="24034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n-lt"/>
              </a:rPr>
              <a:t> </a:t>
            </a:r>
            <a:endParaRPr lang="en-US" sz="1400" dirty="0">
              <a:latin typeface="+mn-lt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5334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Efficiency of Heat Leak as Pump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85800" y="2209800"/>
            <a:ext cx="7772400" cy="41148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latin typeface="Arial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9900" y="1219200"/>
            <a:ext cx="8369300" cy="46089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Use the values from the output file to determine the following: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Pump Power: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Heat Input: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Efficiency: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Carnot Efficiency: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</p:txBody>
      </p:sp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2057400" y="2209800"/>
          <a:ext cx="293370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8" name="Equation" r:id="rId3" imgW="2920680" imgH="914400" progId="Equation.DSMT4">
                  <p:embed/>
                </p:oleObj>
              </mc:Choice>
              <mc:Fallback>
                <p:oleObj name="Equation" r:id="rId3" imgW="2920680" imgH="9144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209800"/>
                        <a:ext cx="2933700" cy="923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3" name="Object 3"/>
          <p:cNvGraphicFramePr>
            <a:graphicFrameLocks noChangeAspect="1"/>
          </p:cNvGraphicFramePr>
          <p:nvPr/>
        </p:nvGraphicFramePr>
        <p:xfrm>
          <a:off x="1863725" y="3437730"/>
          <a:ext cx="72707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9" name="Equation" r:id="rId5" imgW="723600" imgH="393480" progId="Equation.DSMT4">
                  <p:embed/>
                </p:oleObj>
              </mc:Choice>
              <mc:Fallback>
                <p:oleObj name="Equation" r:id="rId5" imgW="72360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3437730"/>
                        <a:ext cx="727075" cy="398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4" name="Object 4"/>
          <p:cNvGraphicFramePr>
            <a:graphicFrameLocks noChangeAspect="1"/>
          </p:cNvGraphicFramePr>
          <p:nvPr/>
        </p:nvGraphicFramePr>
        <p:xfrm>
          <a:off x="2028825" y="4340225"/>
          <a:ext cx="5619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0" name="Equation" r:id="rId7" imgW="558720" imgH="444240" progId="Equation.DSMT4">
                  <p:embed/>
                </p:oleObj>
              </mc:Choice>
              <mc:Fallback>
                <p:oleObj name="Equation" r:id="rId7" imgW="558720" imgH="4442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8825" y="4340225"/>
                        <a:ext cx="561975" cy="450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5" name="Object 5"/>
          <p:cNvGraphicFramePr>
            <a:graphicFrameLocks noChangeAspect="1"/>
          </p:cNvGraphicFramePr>
          <p:nvPr/>
        </p:nvGraphicFramePr>
        <p:xfrm>
          <a:off x="2425700" y="5350316"/>
          <a:ext cx="10731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01" name="Equation" r:id="rId9" imgW="1066680" imgH="469800" progId="Equation.DSMT4">
                  <p:embed/>
                </p:oleObj>
              </mc:Choice>
              <mc:Fallback>
                <p:oleObj name="Equation" r:id="rId9" imgW="1066680" imgH="4698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5700" y="5350316"/>
                        <a:ext cx="1073150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019300" y="1840468"/>
            <a:ext cx="812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dirty="0" err="1" smtClean="0">
                <a:latin typeface="+mn-lt"/>
              </a:rPr>
              <a:t>Flowrate</a:t>
            </a:r>
            <a:endParaRPr lang="en-US" sz="1000" b="1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97300" y="1840468"/>
            <a:ext cx="812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dirty="0" smtClean="0">
                <a:latin typeface="+mn-lt"/>
              </a:rPr>
              <a:t>P1 – P8</a:t>
            </a:r>
            <a:endParaRPr lang="en-US" sz="1000" b="1" dirty="0">
              <a:latin typeface="+mn-lt"/>
            </a:endParaRPr>
          </a:p>
        </p:txBody>
      </p:sp>
      <p:cxnSp>
        <p:nvCxnSpPr>
          <p:cNvPr id="16" name="Straight Arrow Connector 15"/>
          <p:cNvCxnSpPr/>
          <p:nvPr/>
        </p:nvCxnSpPr>
        <p:spPr bwMode="auto">
          <a:xfrm rot="16200000" flipH="1">
            <a:off x="2649895" y="2103794"/>
            <a:ext cx="199311" cy="165100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8" name="Straight Arrow Connector 17"/>
          <p:cNvCxnSpPr/>
          <p:nvPr/>
        </p:nvCxnSpPr>
        <p:spPr bwMode="auto">
          <a:xfrm rot="10800000" flipV="1">
            <a:off x="3581402" y="2039778"/>
            <a:ext cx="215901" cy="199309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598" y="761047"/>
            <a:ext cx="4839176" cy="31889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412" y="3115538"/>
            <a:ext cx="4839176" cy="318897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Part 3:  Model a Helium Injector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444875" cy="290079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u="sng" dirty="0" smtClean="0">
                <a:latin typeface="Arial" charset="0"/>
              </a:rPr>
              <a:t>Save</a:t>
            </a:r>
            <a:r>
              <a:rPr lang="en-US" sz="1600" dirty="0" smtClean="0">
                <a:latin typeface="Arial" charset="0"/>
              </a:rPr>
              <a:t> current tut6.vts file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Start a </a:t>
            </a:r>
            <a:r>
              <a:rPr lang="en-US" sz="1600" u="sng" dirty="0" smtClean="0">
                <a:latin typeface="Arial" charset="0"/>
              </a:rPr>
              <a:t>new</a:t>
            </a:r>
            <a:r>
              <a:rPr lang="en-US" sz="1600" dirty="0" smtClean="0">
                <a:latin typeface="Arial" charset="0"/>
              </a:rPr>
              <a:t> file tut6a.vts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User information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Input file:  Tut6a.dat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Output file:  Tut6a.out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Circuit options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Inertia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Steady-state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Fluid is </a:t>
            </a:r>
            <a:r>
              <a:rPr lang="en-US" sz="1600" u="sng" dirty="0" smtClean="0">
                <a:latin typeface="Arial" charset="0"/>
              </a:rPr>
              <a:t>helium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4076700" y="2070170"/>
            <a:ext cx="762000" cy="3810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4953000" y="4348163"/>
            <a:ext cx="762000" cy="3810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ut6aSchemat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219200"/>
            <a:ext cx="7010400" cy="54864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685800" y="609600"/>
            <a:ext cx="7772400" cy="76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Build Model on Canvas</a:t>
            </a:r>
            <a:endParaRPr lang="en-US" sz="3200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8023" y="3197422"/>
            <a:ext cx="1340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n-lt"/>
              </a:rPr>
              <a:t>High Pressure</a:t>
            </a:r>
          </a:p>
          <a:p>
            <a:r>
              <a:rPr lang="en-US" sz="1400" dirty="0" smtClean="0">
                <a:latin typeface="+mn-lt"/>
              </a:rPr>
              <a:t>Helium Supply</a:t>
            </a:r>
            <a:endParaRPr lang="en-US" sz="14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1269" y="3351310"/>
            <a:ext cx="8418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n-lt"/>
              </a:rPr>
              <a:t>Ambient</a:t>
            </a:r>
            <a:endParaRPr lang="en-US" sz="14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2200" y="5029200"/>
            <a:ext cx="44226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n-lt"/>
              </a:rPr>
              <a:t>Now would be a good time to save your Tut6a.vts file.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610" y="1150620"/>
            <a:ext cx="4107180" cy="425386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Steady-State Boundary Conditions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492500" cy="176202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1: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425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100 °F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4: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14.7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60 °F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5029200" y="1676400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639" y="3690938"/>
            <a:ext cx="2060257" cy="2366963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Fluid Branches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949700" cy="347018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12:  Pipe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L = 12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D = 0.152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Smooth pipe:  </a:t>
            </a:r>
            <a:r>
              <a:rPr lang="el-GR" sz="1600" dirty="0" smtClean="0">
                <a:latin typeface="Arial" charset="0"/>
              </a:rPr>
              <a:t>ε</a:t>
            </a:r>
            <a:r>
              <a:rPr lang="en-US" sz="1600" dirty="0" smtClean="0">
                <a:latin typeface="Arial" charset="0"/>
              </a:rPr>
              <a:t> = 0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23:  </a:t>
            </a:r>
            <a:r>
              <a:rPr lang="en-US" sz="1600" dirty="0" err="1" smtClean="0">
                <a:latin typeface="Arial" charset="0"/>
              </a:rPr>
              <a:t>Restrction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A = 0.0012566 in</a:t>
            </a:r>
            <a:r>
              <a:rPr lang="en-US" sz="1600" baseline="30000" dirty="0" smtClean="0">
                <a:latin typeface="Arial" charset="0"/>
              </a:rPr>
              <a:t>2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</a:t>
            </a:r>
            <a:r>
              <a:rPr lang="en-US" sz="1600" baseline="-25000" dirty="0" smtClean="0">
                <a:latin typeface="Arial" charset="0"/>
              </a:rPr>
              <a:t>L</a:t>
            </a:r>
            <a:r>
              <a:rPr lang="en-US" sz="1600" dirty="0" smtClean="0">
                <a:latin typeface="Arial" charset="0"/>
              </a:rPr>
              <a:t> = 0.6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Inertia box checked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34:  Pipe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L = 28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D = 0.152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Smooth pipe:  </a:t>
            </a:r>
            <a:r>
              <a:rPr lang="el-GR" sz="1600" dirty="0" smtClean="0">
                <a:latin typeface="Arial" charset="0"/>
              </a:rPr>
              <a:t>ε</a:t>
            </a:r>
            <a:r>
              <a:rPr lang="en-US" sz="1600" dirty="0" smtClean="0">
                <a:latin typeface="Arial" charset="0"/>
              </a:rPr>
              <a:t> = 0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5865496" y="5280437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896" y="990600"/>
            <a:ext cx="2060257" cy="27003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7444" y="990600"/>
            <a:ext cx="2060257" cy="2700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703" y="2496659"/>
            <a:ext cx="6360795" cy="317373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Result of Helium Injector Model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501650" y="1295400"/>
            <a:ext cx="7683500" cy="62324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Run the model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The injector can provide 0.00163 lb/s of helium to ambient pressure</a:t>
            </a:r>
          </a:p>
        </p:txBody>
      </p:sp>
      <p:sp>
        <p:nvSpPr>
          <p:cNvPr id="10" name="Oval 9"/>
          <p:cNvSpPr/>
          <p:nvPr/>
        </p:nvSpPr>
        <p:spPr bwMode="auto">
          <a:xfrm>
            <a:off x="3352800" y="4038600"/>
            <a:ext cx="990600" cy="9906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04" y="1357134"/>
            <a:ext cx="5520690" cy="478917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GFSSP 7.01 -- Tutorial 6</a:t>
            </a:r>
            <a:endParaRPr 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Part 4:  Combine He Injector with </a:t>
            </a:r>
            <a:r>
              <a:rPr lang="en-US" sz="2400" b="1" kern="0" dirty="0" err="1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LOx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</a:t>
            </a:r>
            <a:r>
              <a:rPr lang="en-US" sz="2400" b="1" kern="0" dirty="0" err="1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Recirc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Line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1" y="1143000"/>
            <a:ext cx="3111500" cy="299312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u="sng" dirty="0" smtClean="0">
                <a:latin typeface="Arial" charset="0"/>
              </a:rPr>
              <a:t>Save</a:t>
            </a:r>
            <a:r>
              <a:rPr lang="en-US" sz="1600" dirty="0" smtClean="0">
                <a:latin typeface="Arial" charset="0"/>
              </a:rPr>
              <a:t> current tut6a.vts file, then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u="sng" dirty="0" smtClean="0">
                <a:latin typeface="Arial" charset="0"/>
              </a:rPr>
              <a:t>Save As</a:t>
            </a:r>
            <a:r>
              <a:rPr lang="en-US" sz="1600" dirty="0" smtClean="0">
                <a:latin typeface="Arial" charset="0"/>
              </a:rPr>
              <a:t> tut6b.vts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Select </a:t>
            </a:r>
            <a:r>
              <a:rPr lang="en-US" sz="1600" u="sng" dirty="0" smtClean="0">
                <a:latin typeface="Arial" charset="0"/>
              </a:rPr>
              <a:t>File/Import Model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Select </a:t>
            </a:r>
            <a:r>
              <a:rPr lang="en-US" sz="1600" dirty="0" err="1" smtClean="0">
                <a:latin typeface="Arial" charset="0"/>
              </a:rPr>
              <a:t>LOx</a:t>
            </a:r>
            <a:r>
              <a:rPr lang="en-US" sz="1600" dirty="0" smtClean="0">
                <a:latin typeface="Arial" charset="0"/>
              </a:rPr>
              <a:t> Recirculation Line model (tut6.vts)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To prevent conflict with existing nodes/branches, select an </a:t>
            </a:r>
            <a:r>
              <a:rPr lang="en-US" sz="1600" u="sng" dirty="0" smtClean="0">
                <a:latin typeface="Arial" charset="0"/>
              </a:rPr>
              <a:t>offset of 100</a:t>
            </a:r>
            <a:r>
              <a:rPr lang="en-US" sz="1600" dirty="0" smtClean="0">
                <a:latin typeface="Arial" charset="0"/>
              </a:rPr>
              <a:t> and click Apply.</a:t>
            </a:r>
            <a:endParaRPr lang="en-US" sz="1600" u="sng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Rearrange the canvas as necessary*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61560" y="4065717"/>
            <a:ext cx="1378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n-lt"/>
              </a:rPr>
              <a:t>Helium Injector</a:t>
            </a:r>
            <a:endParaRPr lang="en-US" sz="14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03946" y="3428240"/>
            <a:ext cx="1459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+mn-lt"/>
              </a:rPr>
              <a:t>LOx</a:t>
            </a:r>
            <a:r>
              <a:rPr lang="en-US" sz="1400" dirty="0" smtClean="0">
                <a:latin typeface="+mn-lt"/>
              </a:rPr>
              <a:t> </a:t>
            </a:r>
            <a:r>
              <a:rPr lang="en-US" sz="1400" dirty="0" err="1" smtClean="0">
                <a:latin typeface="+mn-lt"/>
              </a:rPr>
              <a:t>Recirc</a:t>
            </a:r>
            <a:r>
              <a:rPr lang="en-US" sz="1400" dirty="0" smtClean="0">
                <a:latin typeface="+mn-lt"/>
              </a:rPr>
              <a:t> Line</a:t>
            </a:r>
            <a:endParaRPr lang="en-US" sz="1400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11566" y="4599801"/>
            <a:ext cx="13775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latin typeface="+mn-lt"/>
              </a:rPr>
              <a:t>Note renumbered nodes</a:t>
            </a:r>
            <a:r>
              <a:rPr lang="en-US" sz="1000" dirty="0">
                <a:latin typeface="+mn-lt"/>
              </a:rPr>
              <a:t> </a:t>
            </a:r>
            <a:r>
              <a:rPr lang="en-US" sz="1000" dirty="0" smtClean="0">
                <a:latin typeface="+mn-lt"/>
              </a:rPr>
              <a:t>and branches on imported model.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5430798"/>
            <a:ext cx="3124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latin typeface="+mn-lt"/>
              </a:rPr>
              <a:t>*HINT:  To move a group of nodes/branches, select multiple items by holding down the CTRL key (or rubber-band them while holding down the SHIFT key).  Then drag them across the canvas while holding down the SHIFT key.</a:t>
            </a:r>
            <a:endParaRPr lang="en-US" sz="1000" dirty="0">
              <a:latin typeface="+mn-lt"/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04800" y="4251082"/>
            <a:ext cx="3124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latin typeface="+mn-lt"/>
              </a:rPr>
              <a:t>NOTE:  If the import aborts, close your model, then restart VTASC afresh.  This should expunge the gremlins.</a:t>
            </a:r>
            <a:endParaRPr lang="en-US" sz="1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1187609"/>
            <a:ext cx="5520690" cy="478917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Connect Injector to </a:t>
            </a:r>
            <a:r>
              <a:rPr lang="en-US" sz="2400" b="1" kern="0" dirty="0" err="1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Recirc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Line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1" y="1143000"/>
            <a:ext cx="3111500" cy="16850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u="sng" dirty="0" smtClean="0">
                <a:latin typeface="Arial" charset="0"/>
              </a:rPr>
              <a:t>Right-click</a:t>
            </a:r>
            <a:r>
              <a:rPr lang="en-US" sz="1600" dirty="0" smtClean="0">
                <a:latin typeface="Arial" charset="0"/>
              </a:rPr>
              <a:t> Injector branch 34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Select </a:t>
            </a:r>
            <a:r>
              <a:rPr lang="en-US" sz="1600" u="sng" dirty="0" smtClean="0">
                <a:latin typeface="Arial" charset="0"/>
              </a:rPr>
              <a:t>Change Branch Connection</a:t>
            </a: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Change downstream node to </a:t>
            </a:r>
            <a:r>
              <a:rPr lang="en-US" sz="1600" dirty="0" err="1" smtClean="0">
                <a:latin typeface="Arial" charset="0"/>
              </a:rPr>
              <a:t>Recirc</a:t>
            </a:r>
            <a:r>
              <a:rPr lang="en-US" sz="1600" dirty="0" smtClean="0">
                <a:latin typeface="Arial" charset="0"/>
              </a:rPr>
              <a:t> Line node 103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u="sng" dirty="0" smtClean="0">
                <a:latin typeface="Arial" charset="0"/>
              </a:rPr>
              <a:t>Delete</a:t>
            </a:r>
            <a:r>
              <a:rPr lang="en-US" sz="1600" dirty="0" smtClean="0">
                <a:latin typeface="Arial" charset="0"/>
              </a:rPr>
              <a:t> Injector node 4</a:t>
            </a:r>
            <a:endParaRPr lang="en-US" sz="1600" u="sng" dirty="0" smtClean="0">
              <a:latin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53000" y="4724400"/>
            <a:ext cx="13775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latin typeface="+mn-lt"/>
              </a:rPr>
              <a:t>Branch 34 now connects injector to </a:t>
            </a:r>
            <a:r>
              <a:rPr lang="en-US" sz="1000" dirty="0" err="1" smtClean="0">
                <a:latin typeface="+mn-lt"/>
              </a:rPr>
              <a:t>recirc</a:t>
            </a:r>
            <a:r>
              <a:rPr lang="en-US" sz="1000" dirty="0" smtClean="0">
                <a:latin typeface="+mn-lt"/>
              </a:rPr>
              <a:t> line node 103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" y="3413760"/>
            <a:ext cx="4301490" cy="28346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048063"/>
            <a:ext cx="5376863" cy="35433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Part 1:  </a:t>
            </a:r>
            <a:r>
              <a:rPr lang="en-US" sz="2400" b="1" kern="0" dirty="0" err="1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LOx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Sitting Stagnant 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949700" cy="233140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VTASC File:  Tut6.vts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User Information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Input File:  Tut6.dat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Output File:  Tut6.out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Circuit Options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Select Gravity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Steady-State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Fluid is Liquid Oxygen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4038600" y="2042003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1143000" y="4495800"/>
            <a:ext cx="762000" cy="3810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0921" y="973425"/>
            <a:ext cx="5376863" cy="3543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0921" y="2658249"/>
            <a:ext cx="5376863" cy="35433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User Options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444875" cy="290079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User information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Input file:  Tut6b.dat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Output file:  Tut6b.out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Solution Control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Mixture Enthalpy2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Circuit options*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Gravity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Inertia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err="1" smtClean="0">
                <a:latin typeface="Arial" charset="0"/>
              </a:rPr>
              <a:t>Dittus-Boelter</a:t>
            </a: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</a:pPr>
            <a:endParaRPr lang="en-US" sz="1600" dirty="0" smtClean="0">
              <a:latin typeface="Arial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4115753" y="3768179"/>
            <a:ext cx="762000" cy="3048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5029200" y="1761300"/>
            <a:ext cx="762000" cy="3810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4076700" y="5274350"/>
            <a:ext cx="990600" cy="2033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5583079" y="5274349"/>
            <a:ext cx="762000" cy="203299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4115753" y="4067949"/>
            <a:ext cx="762000" cy="2667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" y="5430798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latin typeface="+mn-lt"/>
              </a:rPr>
              <a:t>*NOTE:  Many of these options will already be checked after they were imported.</a:t>
            </a:r>
            <a:endParaRPr lang="en-US" sz="1000" dirty="0">
              <a:latin typeface="+mn-lt"/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990600"/>
            <a:ext cx="5376863" cy="3543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495" y="3405984"/>
            <a:ext cx="4301490" cy="28346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3899" y="3405984"/>
            <a:ext cx="4301490" cy="283464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User Options (cont.)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444875" cy="233140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Unsteady options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Unsteady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Time step:  0.1 sec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Final time:  100 sec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Fluids are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Helium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Oxygen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err="1" smtClean="0">
                <a:latin typeface="Arial" charset="0"/>
              </a:rPr>
              <a:t>Winplot</a:t>
            </a:r>
            <a:r>
              <a:rPr lang="en-US" sz="1600" dirty="0" smtClean="0">
                <a:latin typeface="Arial" charset="0"/>
              </a:rPr>
              <a:t> binary output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7186612" y="1409700"/>
            <a:ext cx="762001" cy="1905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4709160" y="1600200"/>
            <a:ext cx="7620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1143000" y="4541520"/>
            <a:ext cx="762000" cy="3810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4960620" y="4069080"/>
            <a:ext cx="762000" cy="2286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7010399" y="4030980"/>
            <a:ext cx="609599" cy="3048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921067"/>
            <a:ext cx="4107180" cy="425386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Complete Transient Boundary Conditions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492500" cy="46089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1: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425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100 °F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He mass fraction:  1.0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err="1" smtClean="0">
                <a:latin typeface="Arial" charset="0"/>
              </a:rPr>
              <a:t>LOx</a:t>
            </a:r>
            <a:r>
              <a:rPr lang="en-US" sz="1600" dirty="0" smtClean="0">
                <a:latin typeface="Arial" charset="0"/>
              </a:rPr>
              <a:t> mass fraction:  0.0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101: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55.78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-272.5 °F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He mass fraction:  0.0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err="1" smtClean="0">
                <a:latin typeface="Arial" charset="0"/>
              </a:rPr>
              <a:t>LOx</a:t>
            </a:r>
            <a:r>
              <a:rPr lang="en-US" sz="1600" dirty="0" smtClean="0">
                <a:latin typeface="Arial" charset="0"/>
              </a:rPr>
              <a:t> mass fraction:  1.0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8: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53.0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-272.5 °F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He mass fraction:  0.0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err="1" smtClean="0">
                <a:latin typeface="Arial" charset="0"/>
              </a:rPr>
              <a:t>LOx</a:t>
            </a:r>
            <a:r>
              <a:rPr lang="en-US" sz="1600" dirty="0" smtClean="0">
                <a:latin typeface="Arial" charset="0"/>
              </a:rPr>
              <a:t> mass fraction:  1.0*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562600" y="2347912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9900" y="5540514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latin typeface="+mn-lt"/>
              </a:rPr>
              <a:t>*Strictly speaking, node 8 will be some mixture of </a:t>
            </a:r>
            <a:r>
              <a:rPr lang="en-US" sz="1000" dirty="0" err="1" smtClean="0">
                <a:latin typeface="+mn-lt"/>
              </a:rPr>
              <a:t>LOx</a:t>
            </a:r>
            <a:r>
              <a:rPr lang="en-US" sz="1000" dirty="0" smtClean="0">
                <a:latin typeface="+mn-lt"/>
              </a:rPr>
              <a:t> and He.  However, because it is downstream, setting the boundary mass fraction to pure </a:t>
            </a:r>
            <a:r>
              <a:rPr lang="en-US" sz="1000" dirty="0" err="1" smtClean="0">
                <a:latin typeface="+mn-lt"/>
              </a:rPr>
              <a:t>LOx</a:t>
            </a:r>
            <a:r>
              <a:rPr lang="en-US" sz="1000" dirty="0" smtClean="0">
                <a:latin typeface="+mn-lt"/>
              </a:rPr>
              <a:t> will not affect the calculations.</a:t>
            </a:r>
            <a:endParaRPr lang="en-US" sz="1000" dirty="0">
              <a:latin typeface="+mn-lt"/>
            </a:endParaRPr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0310" y="3048000"/>
            <a:ext cx="26860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0310" y="4238625"/>
            <a:ext cx="26860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0310" y="5429250"/>
            <a:ext cx="26860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5793" y="844867"/>
            <a:ext cx="4107180" cy="42538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5793" y="1994535"/>
            <a:ext cx="4107180" cy="425386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Complete Internal Node Initial Conditions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492500" cy="290079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Nodes 2 and 3: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14.7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60 °F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He mass fraction:  1.0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err="1" smtClean="0">
                <a:latin typeface="Arial" charset="0"/>
              </a:rPr>
              <a:t>LOx</a:t>
            </a:r>
            <a:r>
              <a:rPr lang="en-US" sz="1600" dirty="0" smtClean="0">
                <a:latin typeface="Arial" charset="0"/>
              </a:rPr>
              <a:t> mass fraction:  0.0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Nodes 102, 103, 104, 5, 6, and 7: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14.7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60 °F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He mass fraction:  0.0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err="1" smtClean="0">
                <a:latin typeface="Arial" charset="0"/>
              </a:rPr>
              <a:t>LOx</a:t>
            </a:r>
            <a:r>
              <a:rPr lang="en-US" sz="1600" dirty="0" smtClean="0">
                <a:latin typeface="Arial" charset="0"/>
              </a:rPr>
              <a:t> mass fraction:  1.0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5344479" y="1374458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8500" y="4844355"/>
            <a:ext cx="3263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latin typeface="+mn-lt"/>
              </a:rPr>
              <a:t>*NOTE:  Node Volumes can be set to 0.0.  GFSSP will calculate the volumes based on the pipe dimensions.</a:t>
            </a:r>
            <a:endParaRPr lang="en-US" sz="1000" dirty="0">
              <a:latin typeface="+mn-lt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6661786" y="982027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5344479" y="2548892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6661786" y="2087143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98500" y="5346322"/>
            <a:ext cx="326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latin typeface="+mn-lt"/>
              </a:rPr>
              <a:t>*SHORTCUT:  After setting node 102 properties, right-click the node and select Save Properties.  Then right-click node 103 and select Apply Properties.  Repeat for remaining recirculation line internal nodes.</a:t>
            </a:r>
            <a:endParaRPr lang="en-US" sz="1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347786"/>
            <a:ext cx="2943225" cy="38576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575" y="1347787"/>
            <a:ext cx="2943225" cy="385762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Complete Fluid Branches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949700" cy="31854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12:  Pipe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L = 12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D = 0.152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Smooth pipe:  </a:t>
            </a:r>
            <a:r>
              <a:rPr lang="el-GR" sz="1600" dirty="0" smtClean="0">
                <a:latin typeface="Arial" charset="0"/>
              </a:rPr>
              <a:t>ε</a:t>
            </a:r>
            <a:r>
              <a:rPr lang="en-US" sz="1600" dirty="0" smtClean="0">
                <a:latin typeface="Arial" charset="0"/>
              </a:rPr>
              <a:t> = 0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Gravity angle:  90°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34:  Pipe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L = 28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D = 0.152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Smooth pipe:  </a:t>
            </a:r>
            <a:r>
              <a:rPr lang="el-GR" sz="1600" dirty="0" smtClean="0">
                <a:latin typeface="Arial" charset="0"/>
              </a:rPr>
              <a:t>ε</a:t>
            </a:r>
            <a:r>
              <a:rPr lang="en-US" sz="1600" dirty="0" smtClean="0">
                <a:latin typeface="Arial" charset="0"/>
              </a:rPr>
              <a:t> = 0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Gravity angle:  90°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7149465" y="2819400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4191000" y="2895600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8500" y="5448180"/>
            <a:ext cx="32639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latin typeface="+mn-lt"/>
              </a:rPr>
              <a:t>*NOTE:  Most fluid branches will be already set after the model import.  However, the gravity angle must be set in the helium injector pipes.</a:t>
            </a:r>
            <a:endParaRPr lang="en-US" sz="1000" dirty="0">
              <a:latin typeface="+mn-lt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809"/>
            <a:ext cx="9144000" cy="50969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524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err="1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Flowrates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8760" y="5334000"/>
            <a:ext cx="6553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 smtClean="0">
                <a:latin typeface="+mn-lt"/>
              </a:rPr>
              <a:t>With injection of 0.005 lb/s helium, </a:t>
            </a:r>
            <a:r>
              <a:rPr lang="en-US" sz="1200" b="1" dirty="0" err="1" smtClean="0">
                <a:latin typeface="+mn-lt"/>
              </a:rPr>
              <a:t>LOx</a:t>
            </a:r>
            <a:r>
              <a:rPr lang="en-US" sz="1200" b="1" dirty="0" smtClean="0">
                <a:latin typeface="+mn-lt"/>
              </a:rPr>
              <a:t> flowrate reaches steady-state at 1.80 lb/s.</a:t>
            </a:r>
            <a:endParaRPr lang="en-US" sz="12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77200" y="4269704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 smtClean="0">
                <a:latin typeface="+mn-lt"/>
              </a:rPr>
              <a:t>Helium</a:t>
            </a:r>
            <a:endParaRPr lang="en-US" sz="1200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7200" y="2185964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 err="1" smtClean="0">
                <a:latin typeface="+mn-lt"/>
              </a:rPr>
              <a:t>LOx</a:t>
            </a:r>
            <a:r>
              <a:rPr lang="en-US" sz="1200" b="1" dirty="0" smtClean="0">
                <a:latin typeface="+mn-lt"/>
              </a:rPr>
              <a:t>-He mixture</a:t>
            </a:r>
            <a:endParaRPr lang="en-US" sz="1200" b="1" dirty="0">
              <a:latin typeface="+mn-lt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515"/>
            <a:ext cx="9144000" cy="50969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524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Mass Fractions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5171181"/>
            <a:ext cx="3124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 smtClean="0">
                <a:latin typeface="+mn-lt"/>
              </a:rPr>
              <a:t>In Node 7, flow is 99.7% </a:t>
            </a:r>
            <a:r>
              <a:rPr lang="en-US" sz="1200" b="1" dirty="0" err="1" smtClean="0">
                <a:latin typeface="+mn-lt"/>
              </a:rPr>
              <a:t>LOx</a:t>
            </a:r>
            <a:r>
              <a:rPr lang="en-US" sz="1200" b="1" dirty="0" smtClean="0">
                <a:latin typeface="+mn-lt"/>
              </a:rPr>
              <a:t>, 0.3% He.</a:t>
            </a:r>
            <a:endParaRPr lang="en-US" sz="12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73900" y="4572000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 smtClean="0">
                <a:latin typeface="+mn-lt"/>
              </a:rPr>
              <a:t>Helium</a:t>
            </a:r>
            <a:endParaRPr lang="en-US" sz="1200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9800" y="1510099"/>
            <a:ext cx="546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 err="1" smtClean="0">
                <a:latin typeface="+mn-lt"/>
              </a:rPr>
              <a:t>LOx</a:t>
            </a:r>
            <a:endParaRPr lang="en-US" sz="1200" b="1" dirty="0">
              <a:latin typeface="+mn-lt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515"/>
            <a:ext cx="9144000" cy="509696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524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Solid Temperatures</a:t>
            </a:r>
            <a:endParaRPr lang="en-US" sz="2400" b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780" y="5091499"/>
            <a:ext cx="3581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1" dirty="0" smtClean="0">
                <a:latin typeface="+mn-lt"/>
              </a:rPr>
              <a:t>Recirculation line chills down in 100 seconds.</a:t>
            </a:r>
            <a:endParaRPr lang="en-US" sz="1200" b="1" dirty="0">
              <a:latin typeface="+mn-lt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5334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STUDY OF THE RESULTS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685800" y="2209800"/>
            <a:ext cx="7772400" cy="4114800"/>
          </a:xfrm>
          <a:prstGeom prst="rect">
            <a:avLst/>
          </a:prstGeom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latin typeface="Arial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143000" y="2004060"/>
          <a:ext cx="6781800" cy="2120082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390900"/>
                <a:gridCol w="3390900"/>
              </a:tblGrid>
              <a:tr h="586740">
                <a:tc>
                  <a:txBody>
                    <a:bodyPr/>
                    <a:lstStyle/>
                    <a:p>
                      <a:r>
                        <a:rPr lang="en-US" dirty="0" smtClean="0"/>
                        <a:t>Model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Calculated </a:t>
                      </a:r>
                      <a:r>
                        <a:rPr lang="en-US" dirty="0" err="1" smtClean="0"/>
                        <a:t>Flowrate</a:t>
                      </a:r>
                      <a:r>
                        <a:rPr lang="en-US" dirty="0" smtClean="0"/>
                        <a:t> (</a:t>
                      </a:r>
                      <a:r>
                        <a:rPr lang="en-US" dirty="0" err="1" smtClean="0"/>
                        <a:t>lb</a:t>
                      </a:r>
                      <a:r>
                        <a:rPr lang="en-US" baseline="-25000" dirty="0" err="1" smtClean="0"/>
                        <a:t>m</a:t>
                      </a:r>
                      <a:r>
                        <a:rPr lang="en-US" dirty="0" smtClean="0"/>
                        <a:t>/s)</a:t>
                      </a:r>
                      <a:endParaRPr lang="en-US" dirty="0"/>
                    </a:p>
                  </a:txBody>
                  <a:tcPr/>
                </a:tc>
              </a:tr>
              <a:tr h="511114">
                <a:tc>
                  <a:txBody>
                    <a:bodyPr/>
                    <a:lstStyle/>
                    <a:p>
                      <a:r>
                        <a:rPr lang="en-US" dirty="0" smtClean="0"/>
                        <a:t>Stagnant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&lt;0.010</a:t>
                      </a:r>
                      <a:endParaRPr lang="en-US" dirty="0"/>
                    </a:p>
                  </a:txBody>
                  <a:tcPr/>
                </a:tc>
              </a:tr>
              <a:tr h="511114">
                <a:tc>
                  <a:txBody>
                    <a:bodyPr/>
                    <a:lstStyle/>
                    <a:p>
                      <a:r>
                        <a:rPr lang="en-US" dirty="0" smtClean="0"/>
                        <a:t>Heat Leak (0.106 BTU/s)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0.172 </a:t>
                      </a:r>
                      <a:endParaRPr lang="en-US" dirty="0"/>
                    </a:p>
                  </a:txBody>
                  <a:tcPr/>
                </a:tc>
              </a:tr>
              <a:tr h="511114">
                <a:tc>
                  <a:txBody>
                    <a:bodyPr/>
                    <a:lstStyle/>
                    <a:p>
                      <a:r>
                        <a:rPr lang="en-US" dirty="0" smtClean="0"/>
                        <a:t>Heat Leak and He Injection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1.80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72358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66800" y="457200"/>
            <a:ext cx="6781800" cy="914400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 smtClean="0">
                <a:solidFill>
                  <a:srgbClr val="1F497D"/>
                </a:solidFill>
                <a:latin typeface="Calibri"/>
              </a:rPr>
              <a:t>Challenge Problem 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 smtClean="0">
                <a:solidFill>
                  <a:srgbClr val="1F497D"/>
                </a:solidFill>
                <a:latin typeface="Calibri"/>
              </a:rPr>
              <a:t>A Deflating Bicycle Tire</a:t>
            </a:r>
            <a:endParaRPr lang="en-US" sz="2400" b="1" kern="0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62000" y="1524000"/>
            <a:ext cx="8001000" cy="4876800"/>
          </a:xfrm>
          <a:prstGeom prst="rect">
            <a:avLst/>
          </a:prstGeom>
        </p:spPr>
        <p:txBody>
          <a:bodyPr/>
          <a:lstStyle/>
          <a:p>
            <a:pPr algn="l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This is problem 13.39 of </a:t>
            </a:r>
            <a:r>
              <a:rPr lang="en-US" sz="2000" u="sng" dirty="0" smtClean="0">
                <a:solidFill>
                  <a:prstClr val="black"/>
                </a:solidFill>
                <a:latin typeface="Calibri"/>
              </a:rPr>
              <a:t>Introduction to Fluid Mechanics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, 4</a:t>
            </a:r>
            <a:r>
              <a:rPr lang="en-US" sz="2000" baseline="30000" dirty="0" smtClean="0">
                <a:solidFill>
                  <a:prstClr val="black"/>
                </a:solidFill>
                <a:latin typeface="Calibri"/>
              </a:rPr>
              <a:t>th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 ed., by Fox and McDonald.</a:t>
            </a:r>
          </a:p>
          <a:p>
            <a:pPr algn="l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endParaRPr lang="en-US" sz="2000" dirty="0">
              <a:solidFill>
                <a:prstClr val="black"/>
              </a:solidFill>
              <a:latin typeface="Calibri"/>
            </a:endParaRPr>
          </a:p>
          <a:p>
            <a:pPr algn="l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Air escapes from a high-pressure bicycle tire through a hole with diameter d = 0.254 mm.  The initial pressure in the tire is P = 620 </a:t>
            </a:r>
            <a:r>
              <a:rPr lang="en-US" sz="2000" dirty="0" err="1" smtClean="0">
                <a:solidFill>
                  <a:prstClr val="black"/>
                </a:solidFill>
                <a:latin typeface="Calibri"/>
              </a:rPr>
              <a:t>kPa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 (gage).  (Assume that the temperature remains constant at 27 C.)  The internal volume of the tire is approximately 4.26x10</a:t>
            </a:r>
            <a:r>
              <a:rPr lang="en-US" sz="2000" baseline="30000" dirty="0" smtClean="0">
                <a:solidFill>
                  <a:prstClr val="black"/>
                </a:solidFill>
                <a:latin typeface="Calibri"/>
              </a:rPr>
              <a:t>-4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 m</a:t>
            </a:r>
            <a:r>
              <a:rPr lang="en-US" sz="2000" baseline="30000" dirty="0" smtClean="0">
                <a:solidFill>
                  <a:prstClr val="black"/>
                </a:solidFill>
                <a:latin typeface="Calibri"/>
              </a:rPr>
              <a:t>3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, and is constant.  Estimate the time needed for the pressure in the tire to drop to 310 </a:t>
            </a:r>
            <a:r>
              <a:rPr lang="en-US" sz="2000" dirty="0" err="1" smtClean="0">
                <a:solidFill>
                  <a:prstClr val="black"/>
                </a:solidFill>
                <a:latin typeface="Calibri"/>
              </a:rPr>
              <a:t>kPa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 (gage).  Compute the change in specific entropy of the air in the tire during this process.</a:t>
            </a:r>
            <a:endParaRPr lang="en-US" sz="180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343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Tut6Schemat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1219200"/>
            <a:ext cx="6572250" cy="51435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685800" y="609600"/>
            <a:ext cx="7772400" cy="76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Build Model on Canvas</a:t>
            </a:r>
            <a:endParaRPr lang="en-US" sz="3200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281940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The recirculation line is simply a 6’ vertical smooth pipe of 1.87” diameter.</a:t>
            </a:r>
            <a:endParaRPr lang="en-US" sz="1600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1457" y="4721423"/>
            <a:ext cx="2820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+mn-lt"/>
              </a:rPr>
              <a:t>Now would be a good time to save your Tut6.vts file.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219200"/>
            <a:ext cx="3345942" cy="1844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72358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66800" y="457200"/>
            <a:ext cx="6781800" cy="914400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 smtClean="0">
                <a:solidFill>
                  <a:srgbClr val="1F497D"/>
                </a:solidFill>
                <a:latin typeface="Calibri"/>
              </a:rPr>
              <a:t>Challenge Problem 5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 smtClean="0">
                <a:solidFill>
                  <a:srgbClr val="1F497D"/>
                </a:solidFill>
                <a:latin typeface="Calibri"/>
              </a:rPr>
              <a:t>A Deflating Bicycle Tire</a:t>
            </a:r>
            <a:endParaRPr lang="en-US" sz="2400" b="1" kern="0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769305" y="2209800"/>
            <a:ext cx="8001000" cy="4876800"/>
          </a:xfrm>
          <a:prstGeom prst="rect">
            <a:avLst/>
          </a:prstGeom>
        </p:spPr>
        <p:txBody>
          <a:bodyPr/>
          <a:lstStyle/>
          <a:p>
            <a:pPr algn="l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Hints:</a:t>
            </a:r>
          </a:p>
          <a:p>
            <a:pPr marL="342900" indent="-342900" algn="l" eaLnBrk="1" fontAlgn="auto" hangingPunct="1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We can assume the temperature remains constant because of heat transfer from the tire walls.  In GFSSP we can approximate this with a solid node of a large mass of arbitrary material, initially at 27 C.</a:t>
            </a:r>
          </a:p>
          <a:p>
            <a:pPr marL="342900" indent="-342900" algn="l" eaLnBrk="1" fontAlgn="auto" hangingPunct="1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At these temperatures and pressures, air behaves as an ideal gas.</a:t>
            </a:r>
          </a:p>
          <a:p>
            <a:pPr marL="342900" indent="-342900" algn="l" eaLnBrk="1" fontAlgn="auto" hangingPunct="1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Gage pressures should be converted to absolute pressures by adding the ambient pressure of 101 </a:t>
            </a:r>
            <a:r>
              <a:rPr lang="en-US" sz="2000" dirty="0" err="1" smtClean="0">
                <a:solidFill>
                  <a:prstClr val="black"/>
                </a:solidFill>
                <a:latin typeface="Calibri"/>
              </a:rPr>
              <a:t>kPa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42900" indent="-342900" algn="l" eaLnBrk="1" fontAlgn="auto" hangingPunct="1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Because the pressure in the tire is more than 2x greater than the ambient pressure outside, we can expect choked flow in the hole.</a:t>
            </a:r>
          </a:p>
          <a:p>
            <a:pPr marL="342900" indent="-342900" algn="l" eaLnBrk="1" fontAlgn="auto" hangingPunct="1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Specific entropy values can be found in the output file.  They can also be plotted in </a:t>
            </a:r>
            <a:r>
              <a:rPr lang="en-US" sz="2000" dirty="0" err="1" smtClean="0">
                <a:solidFill>
                  <a:prstClr val="black"/>
                </a:solidFill>
                <a:latin typeface="Calibri"/>
              </a:rPr>
              <a:t>Winplot</a:t>
            </a:r>
            <a:r>
              <a:rPr lang="en-US" sz="2000" dirty="0" smtClean="0">
                <a:solidFill>
                  <a:prstClr val="black"/>
                </a:solidFill>
                <a:latin typeface="Calibri"/>
              </a:rPr>
              <a:t> by selecting “Extended Plot Information” on the Output Control Page.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4294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 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GFSSP 7.01 -- Tutorial 6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723585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66800" y="457200"/>
            <a:ext cx="6781800" cy="914400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0" dirty="0" smtClean="0">
                <a:solidFill>
                  <a:srgbClr val="1F497D"/>
                </a:solidFill>
                <a:latin typeface="Calibri"/>
              </a:rPr>
              <a:t>Challenge Problem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028DC-4BBE-44D4-8241-4110145E5E1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205" y="923290"/>
            <a:ext cx="5667375" cy="569595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6019800" y="4733290"/>
            <a:ext cx="140478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5410200" y="5998210"/>
            <a:ext cx="2014380" cy="457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73990" y="6440249"/>
            <a:ext cx="499602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prstClr val="black"/>
                </a:solidFill>
                <a:latin typeface="Calibri"/>
              </a:rPr>
              <a:t>http://www.slideshare.net/SubodhKumar27/solution-manual-fluid-mechanics-fox-mcdonald</a:t>
            </a:r>
          </a:p>
        </p:txBody>
      </p:sp>
    </p:spTree>
    <p:extLst>
      <p:ext uri="{BB962C8B-B14F-4D97-AF65-F5344CB8AC3E}">
        <p14:creationId xmlns:p14="http://schemas.microsoft.com/office/powerpoint/2010/main" val="1487938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143000"/>
            <a:ext cx="4107180" cy="425386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Steady-State Boundary Conditions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492500" cy="28238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1: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55.78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-272.5 °F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 8: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P = 53.0 </a:t>
            </a:r>
            <a:r>
              <a:rPr lang="en-US" sz="1600" dirty="0" err="1" smtClean="0">
                <a:latin typeface="Arial" charset="0"/>
              </a:rPr>
              <a:t>psia</a:t>
            </a: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 = -272.5 °F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The 2.78 </a:t>
            </a:r>
            <a:r>
              <a:rPr lang="en-US" sz="1600" dirty="0" err="1" smtClean="0">
                <a:latin typeface="Arial" charset="0"/>
              </a:rPr>
              <a:t>psia</a:t>
            </a:r>
            <a:r>
              <a:rPr lang="en-US" sz="1600" dirty="0" smtClean="0">
                <a:latin typeface="Arial" charset="0"/>
              </a:rPr>
              <a:t> ∆P corresponds to the hydrostatic head of 6 ft of Lox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At this pressure, the </a:t>
            </a:r>
            <a:r>
              <a:rPr lang="en-US" sz="1600" dirty="0" err="1" smtClean="0">
                <a:latin typeface="Arial" charset="0"/>
              </a:rPr>
              <a:t>LOx</a:t>
            </a:r>
            <a:r>
              <a:rPr lang="en-US" sz="1600" dirty="0" smtClean="0">
                <a:latin typeface="Arial" charset="0"/>
              </a:rPr>
              <a:t> is approximately 1 °F </a:t>
            </a:r>
            <a:r>
              <a:rPr lang="en-US" sz="1600" dirty="0" err="1" smtClean="0">
                <a:latin typeface="Arial" charset="0"/>
              </a:rPr>
              <a:t>subcooled</a:t>
            </a:r>
            <a:r>
              <a:rPr lang="en-US" sz="1600" dirty="0" smtClean="0">
                <a:latin typeface="Arial" charset="0"/>
              </a:rPr>
              <a:t>.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5257800" y="1676400"/>
            <a:ext cx="914400" cy="5334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Fluid Branches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949700" cy="204671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12:  Inlet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A = 0.639 in</a:t>
            </a:r>
            <a:r>
              <a:rPr lang="en-US" sz="1600" baseline="30000" dirty="0" smtClean="0">
                <a:latin typeface="Arial" charset="0"/>
              </a:rPr>
              <a:t>2</a:t>
            </a:r>
            <a:r>
              <a:rPr lang="en-US" sz="1600" dirty="0" smtClean="0">
                <a:latin typeface="Arial" charset="0"/>
              </a:rPr>
              <a:t>, C</a:t>
            </a:r>
            <a:r>
              <a:rPr lang="en-US" sz="1600" baseline="-25000" dirty="0" smtClean="0">
                <a:latin typeface="Arial" charset="0"/>
              </a:rPr>
              <a:t>L</a:t>
            </a:r>
            <a:r>
              <a:rPr lang="en-US" sz="1600" dirty="0" smtClean="0">
                <a:latin typeface="Arial" charset="0"/>
              </a:rPr>
              <a:t> = 0.424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Branch 23, 34, 45, 56, 67, 78:  Pipes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L = 6 ft / 6 = 1 ft = 12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D = 1.87 in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Smooth pipe:  </a:t>
            </a:r>
            <a:r>
              <a:rPr lang="el-GR" sz="1600" dirty="0" smtClean="0">
                <a:latin typeface="Arial" charset="0"/>
              </a:rPr>
              <a:t>ε</a:t>
            </a:r>
            <a:r>
              <a:rPr lang="en-US" sz="1600" dirty="0" smtClean="0">
                <a:latin typeface="Arial" charset="0"/>
              </a:rPr>
              <a:t> = 0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Angle = 180° (vertical)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1" y="965995"/>
            <a:ext cx="2119122" cy="24345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3428604"/>
            <a:ext cx="2119122" cy="2777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402" y="1887059"/>
            <a:ext cx="6360795" cy="424053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Result of Stagnant </a:t>
            </a:r>
            <a:r>
              <a:rPr lang="en-US" sz="2400" b="1" kern="0" dirty="0" err="1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LOx</a:t>
            </a: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 Model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7683500" cy="62324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Run the model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Flow rate should be close to zero (&lt; 0.01 lb/s)</a:t>
            </a:r>
          </a:p>
        </p:txBody>
      </p:sp>
      <p:sp>
        <p:nvSpPr>
          <p:cNvPr id="10" name="Oval 9"/>
          <p:cNvSpPr/>
          <p:nvPr/>
        </p:nvSpPr>
        <p:spPr bwMode="auto">
          <a:xfrm>
            <a:off x="3124200" y="4191000"/>
            <a:ext cx="1143000" cy="11430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600200"/>
            <a:ext cx="5376863" cy="35433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9906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Part 2:  Add Heat Transfer to Model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469900" y="1143000"/>
            <a:ext cx="3444875" cy="140038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Select Advanced/Enable Conjugate Heat Transfer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Circuit Options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Add </a:t>
            </a:r>
            <a:r>
              <a:rPr lang="en-US" sz="1600" dirty="0" err="1" smtClean="0">
                <a:latin typeface="Arial" charset="0"/>
              </a:rPr>
              <a:t>Dittus-Boelter</a:t>
            </a:r>
            <a:r>
              <a:rPr lang="en-US" sz="1600" dirty="0" smtClean="0">
                <a:latin typeface="Arial" charset="0"/>
              </a:rPr>
              <a:t> heat transfer correlation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4114800" y="4163482"/>
            <a:ext cx="762000" cy="3810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5486400" y="4163482"/>
            <a:ext cx="762000" cy="381000"/>
          </a:xfrm>
          <a:prstGeom prst="ellipse">
            <a:avLst/>
          </a:prstGeom>
          <a:noFill/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Tut6Schematic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8752" y="1079329"/>
            <a:ext cx="7010400" cy="54864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685800" y="609600"/>
            <a:ext cx="7772400" cy="762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3200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Update Model on Canvas</a:t>
            </a:r>
            <a:endParaRPr lang="en-US" sz="3200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64751" y="3505199"/>
            <a:ext cx="11512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n-lt"/>
              </a:rPr>
              <a:t>Solid Nodes</a:t>
            </a:r>
            <a:endParaRPr lang="en-US" sz="14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7735" y="5486400"/>
            <a:ext cx="1080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n-lt"/>
              </a:rPr>
              <a:t>Fluid-Solid</a:t>
            </a:r>
          </a:p>
          <a:p>
            <a:r>
              <a:rPr lang="en-US" sz="1400" dirty="0" smtClean="0">
                <a:latin typeface="+mn-lt"/>
              </a:rPr>
              <a:t>Convection</a:t>
            </a:r>
            <a:endParaRPr lang="en-US" sz="14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44428" y="4901625"/>
            <a:ext cx="1090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n-lt"/>
              </a:rPr>
              <a:t>Solid-Solid</a:t>
            </a:r>
          </a:p>
          <a:p>
            <a:r>
              <a:rPr lang="en-US" sz="1400" dirty="0" smtClean="0">
                <a:latin typeface="+mn-lt"/>
              </a:rPr>
              <a:t>Conduction</a:t>
            </a:r>
            <a:endParaRPr lang="en-US" sz="1400" dirty="0">
              <a:latin typeface="+mn-lt"/>
            </a:endParaRPr>
          </a:p>
        </p:txBody>
      </p:sp>
      <p:cxnSp>
        <p:nvCxnSpPr>
          <p:cNvPr id="11" name="Straight Arrow Connector 10"/>
          <p:cNvCxnSpPr/>
          <p:nvPr/>
        </p:nvCxnSpPr>
        <p:spPr bwMode="auto">
          <a:xfrm rot="5400000">
            <a:off x="5193661" y="3974964"/>
            <a:ext cx="347246" cy="84827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Straight Arrow Connector 12"/>
          <p:cNvCxnSpPr/>
          <p:nvPr/>
        </p:nvCxnSpPr>
        <p:spPr bwMode="auto">
          <a:xfrm rot="16200000" flipV="1">
            <a:off x="4535682" y="4840479"/>
            <a:ext cx="987832" cy="304009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6846423" y="3483975"/>
            <a:ext cx="13195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n-lt"/>
              </a:rPr>
              <a:t>Ambient Node</a:t>
            </a:r>
            <a:endParaRPr lang="en-US" sz="1400" dirty="0">
              <a:latin typeface="+mn-lt"/>
            </a:endParaRPr>
          </a:p>
        </p:txBody>
      </p:sp>
      <p:cxnSp>
        <p:nvCxnSpPr>
          <p:cNvPr id="17" name="Straight Arrow Connector 16"/>
          <p:cNvCxnSpPr/>
          <p:nvPr/>
        </p:nvCxnSpPr>
        <p:spPr bwMode="auto">
          <a:xfrm rot="10800000" flipV="1">
            <a:off x="6629401" y="3822530"/>
            <a:ext cx="528635" cy="520870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 rot="5400000" flipH="1" flipV="1">
            <a:off x="5435889" y="4774914"/>
            <a:ext cx="253424" cy="1588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 rot="16200000" flipV="1">
            <a:off x="6181308" y="4668885"/>
            <a:ext cx="809199" cy="521032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6509447" y="5334001"/>
            <a:ext cx="1300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n-lt"/>
              </a:rPr>
              <a:t>Solid-Ambient</a:t>
            </a:r>
          </a:p>
          <a:p>
            <a:r>
              <a:rPr lang="en-US" sz="1400" dirty="0" smtClean="0">
                <a:latin typeface="+mn-lt"/>
              </a:rPr>
              <a:t>Convection</a:t>
            </a:r>
            <a:endParaRPr lang="en-US" sz="1400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2000" y="243840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dirty="0" smtClean="0">
                <a:latin typeface="+mn-lt"/>
              </a:rPr>
              <a:t>Allow 1’ of the pipe to be exposed to ambient.  The rest remains insulated.</a:t>
            </a:r>
            <a:endParaRPr lang="en-US" sz="1600" dirty="0">
              <a:latin typeface="+mn-lt"/>
            </a:endParaRPr>
          </a:p>
        </p:txBody>
      </p:sp>
      <p:cxnSp>
        <p:nvCxnSpPr>
          <p:cNvPr id="27" name="Straight Arrow Connector 26"/>
          <p:cNvCxnSpPr/>
          <p:nvPr/>
        </p:nvCxnSpPr>
        <p:spPr bwMode="auto">
          <a:xfrm rot="16200000" flipH="1">
            <a:off x="5688669" y="3944696"/>
            <a:ext cx="347246" cy="145364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3" name="Donut 32"/>
          <p:cNvSpPr/>
          <p:nvPr/>
        </p:nvSpPr>
        <p:spPr bwMode="auto">
          <a:xfrm>
            <a:off x="878752" y="3542502"/>
            <a:ext cx="2133600" cy="1943898"/>
          </a:xfrm>
          <a:prstGeom prst="donut">
            <a:avLst>
              <a:gd name="adj" fmla="val 10478"/>
            </a:avLst>
          </a:prstGeom>
          <a:solidFill>
            <a:srgbClr val="00B05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 bwMode="auto">
          <a:xfrm>
            <a:off x="1066800" y="4524801"/>
            <a:ext cx="1752600" cy="1588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1716842" y="4526389"/>
            <a:ext cx="596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n-lt"/>
              </a:rPr>
              <a:t>1.87”</a:t>
            </a:r>
            <a:endParaRPr lang="en-US" sz="1400" dirty="0">
              <a:latin typeface="+mn-lt"/>
            </a:endParaRPr>
          </a:p>
        </p:txBody>
      </p:sp>
      <p:cxnSp>
        <p:nvCxnSpPr>
          <p:cNvPr id="42" name="Straight Arrow Connector 41"/>
          <p:cNvCxnSpPr/>
          <p:nvPr/>
        </p:nvCxnSpPr>
        <p:spPr bwMode="auto">
          <a:xfrm>
            <a:off x="878752" y="5562600"/>
            <a:ext cx="2133600" cy="17472"/>
          </a:xfrm>
          <a:prstGeom prst="straightConnector1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1716842" y="5580072"/>
            <a:ext cx="596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n-lt"/>
              </a:rPr>
              <a:t>2.32”</a:t>
            </a:r>
            <a:endParaRPr lang="en-US" sz="1400" dirty="0">
              <a:latin typeface="+mn-lt"/>
            </a:endParaRP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7.01 -- Tutorial 6</a:t>
            </a:r>
            <a:endParaRPr lang="en-US" dirty="0"/>
          </a:p>
        </p:txBody>
      </p:sp>
      <p:sp>
        <p:nvSpPr>
          <p:cNvPr id="4" name="Date Placeholder 2"/>
          <p:cNvSpPr txBox="1">
            <a:spLocks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400">
              <a:latin typeface="+mn-lt"/>
            </a:endParaRPr>
          </a:p>
          <a:p>
            <a:pPr>
              <a:defRPr/>
            </a:pPr>
            <a:endParaRPr lang="en-US" sz="1400"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381000"/>
            <a:ext cx="7772400" cy="6096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400" b="1" kern="0" dirty="0" smtClean="0">
                <a:solidFill>
                  <a:schemeClr val="tx2"/>
                </a:solidFill>
                <a:latin typeface="Arial" charset="0"/>
                <a:ea typeface="+mj-ea"/>
                <a:cs typeface="+mj-cs"/>
              </a:rPr>
              <a:t>Set Up Solid Nodes</a:t>
            </a:r>
            <a:endParaRPr lang="en-US" sz="2000" b="1" i="1" kern="0" dirty="0">
              <a:solidFill>
                <a:schemeClr val="tx2"/>
              </a:solidFill>
              <a:latin typeface="Arial" charset="0"/>
              <a:ea typeface="+mj-ea"/>
              <a:cs typeface="+mj-cs"/>
            </a:endParaRPr>
          </a:p>
        </p:txBody>
      </p:sp>
      <p:sp>
        <p:nvSpPr>
          <p:cNvPr id="111622" name="Text Box 5"/>
          <p:cNvSpPr txBox="1">
            <a:spLocks noChangeArrowheads="1"/>
          </p:cNvSpPr>
          <p:nvPr/>
        </p:nvSpPr>
        <p:spPr bwMode="auto">
          <a:xfrm>
            <a:off x="381000" y="1238483"/>
            <a:ext cx="4038600" cy="343170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Exposed pipe section is 5.26 </a:t>
            </a:r>
            <a:r>
              <a:rPr lang="en-US" sz="1600" dirty="0" err="1" smtClean="0">
                <a:latin typeface="Arial" charset="0"/>
              </a:rPr>
              <a:t>lb</a:t>
            </a:r>
            <a:r>
              <a:rPr lang="en-US" sz="1600" baseline="-25000" dirty="0" err="1" smtClean="0">
                <a:latin typeface="Arial" charset="0"/>
              </a:rPr>
              <a:t>m</a:t>
            </a:r>
            <a:r>
              <a:rPr lang="en-US" sz="1600" dirty="0" smtClean="0">
                <a:latin typeface="Arial" charset="0"/>
              </a:rPr>
              <a:t> of </a:t>
            </a:r>
            <a:r>
              <a:rPr lang="en-US" sz="1600" dirty="0" err="1" smtClean="0">
                <a:latin typeface="Arial" charset="0"/>
              </a:rPr>
              <a:t>Inconel</a:t>
            </a:r>
            <a:r>
              <a:rPr lang="en-US" sz="1600" dirty="0" smtClean="0">
                <a:latin typeface="Arial" charset="0"/>
              </a:rPr>
              <a:t> 718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endParaRPr lang="en-US" sz="1600" dirty="0" smtClean="0">
              <a:latin typeface="Arial" charset="0"/>
            </a:endParaRP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Nodes 9 &amp; 10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Guess T = 70 °F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Mass = 5.26 </a:t>
            </a:r>
            <a:r>
              <a:rPr lang="en-US" sz="1600" dirty="0" err="1" smtClean="0">
                <a:latin typeface="Arial" charset="0"/>
              </a:rPr>
              <a:t>lb</a:t>
            </a:r>
            <a:r>
              <a:rPr lang="en-US" sz="1600" baseline="-25000" dirty="0" err="1" smtClean="0">
                <a:latin typeface="Arial" charset="0"/>
              </a:rPr>
              <a:t>m</a:t>
            </a:r>
            <a:r>
              <a:rPr lang="en-US" sz="1600" dirty="0" smtClean="0">
                <a:latin typeface="Arial" charset="0"/>
              </a:rPr>
              <a:t> / 2 = 2.63 </a:t>
            </a:r>
            <a:r>
              <a:rPr lang="en-US" sz="1600" dirty="0" err="1" smtClean="0">
                <a:latin typeface="Arial" charset="0"/>
              </a:rPr>
              <a:t>lb</a:t>
            </a:r>
            <a:r>
              <a:rPr lang="en-US" sz="1600" baseline="-25000" dirty="0" err="1" smtClean="0">
                <a:latin typeface="Arial" charset="0"/>
              </a:rPr>
              <a:t>m</a:t>
            </a:r>
            <a:endParaRPr lang="en-US" sz="1600" baseline="-25000" dirty="0" smtClean="0">
              <a:latin typeface="Arial" charset="0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Material 17</a:t>
            </a:r>
          </a:p>
          <a:p>
            <a:pPr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smtClean="0">
                <a:latin typeface="Arial" charset="0"/>
              </a:rPr>
              <a:t>Ambient Node 11</a:t>
            </a:r>
          </a:p>
          <a:p>
            <a:pPr lvl="1" algn="l">
              <a:spcBef>
                <a:spcPts val="0"/>
              </a:spcBef>
              <a:spcAft>
                <a:spcPts val="300"/>
              </a:spcAft>
              <a:buFont typeface="Arial" pitchFamily="34" charset="0"/>
              <a:buChar char="•"/>
            </a:pPr>
            <a:r>
              <a:rPr lang="en-US" sz="1600" dirty="0" err="1" smtClean="0">
                <a:latin typeface="Arial" charset="0"/>
              </a:rPr>
              <a:t>T</a:t>
            </a:r>
            <a:r>
              <a:rPr lang="en-US" sz="1600" baseline="-25000" dirty="0" err="1" smtClean="0">
                <a:latin typeface="Arial" charset="0"/>
              </a:rPr>
              <a:t>amb</a:t>
            </a:r>
            <a:r>
              <a:rPr lang="en-US" sz="1600" dirty="0" smtClean="0">
                <a:latin typeface="Arial" charset="0"/>
              </a:rPr>
              <a:t> = 70 °F</a:t>
            </a:r>
          </a:p>
        </p:txBody>
      </p: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85800" y="2057400"/>
          <a:ext cx="3481388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3" name="Equation" r:id="rId3" imgW="3466800" imgH="888840" progId="Equation.DSMT4">
                  <p:embed/>
                </p:oleObj>
              </mc:Choice>
              <mc:Fallback>
                <p:oleObj name="Equation" r:id="rId3" imgW="3466800" imgH="888840" progId="Equation.DSMT4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057400"/>
                        <a:ext cx="3481388" cy="896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DD9A86-0B70-47D9-AE3C-DD7156CB9A0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3900" y="990600"/>
            <a:ext cx="4343400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3900" y="3748246"/>
            <a:ext cx="3909060" cy="2468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12701</TotalTime>
  <Words>1706</Words>
  <Application>Microsoft Office PowerPoint</Application>
  <PresentationFormat>On-screen Show (4:3)</PresentationFormat>
  <Paragraphs>355</Paragraphs>
  <Slides>31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Times New Roman</vt:lpstr>
      <vt:lpstr>Default Design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MSFC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Computational Model of Evaporative Mass Transfer</dc:title>
  <dc:creator>Alok Majumdar</dc:creator>
  <cp:lastModifiedBy>Leclair, Andre C. (MSFC-ER43)</cp:lastModifiedBy>
  <cp:revision>377</cp:revision>
  <cp:lastPrinted>2000-03-02T18:47:58Z</cp:lastPrinted>
  <dcterms:created xsi:type="dcterms:W3CDTF">2000-02-22T21:14:35Z</dcterms:created>
  <dcterms:modified xsi:type="dcterms:W3CDTF">2016-02-25T22:15:50Z</dcterms:modified>
</cp:coreProperties>
</file>