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617" r:id="rId2"/>
    <p:sldId id="622" r:id="rId3"/>
    <p:sldId id="660" r:id="rId4"/>
    <p:sldId id="620" r:id="rId5"/>
    <p:sldId id="624" r:id="rId6"/>
    <p:sldId id="661" r:id="rId7"/>
    <p:sldId id="625" r:id="rId8"/>
    <p:sldId id="662" r:id="rId9"/>
    <p:sldId id="634" r:id="rId10"/>
    <p:sldId id="663" r:id="rId11"/>
    <p:sldId id="664" r:id="rId12"/>
    <p:sldId id="665" r:id="rId13"/>
    <p:sldId id="635" r:id="rId14"/>
    <p:sldId id="641" r:id="rId15"/>
    <p:sldId id="672" r:id="rId16"/>
    <p:sldId id="673" r:id="rId17"/>
    <p:sldId id="674" r:id="rId18"/>
    <p:sldId id="675" r:id="rId19"/>
  </p:sldIdLst>
  <p:sldSz cx="9144000" cy="6858000" type="screen4x3"/>
  <p:notesSz cx="6997700" cy="9271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0">
          <p15:clr>
            <a:srgbClr val="A4A3A4"/>
          </p15:clr>
        </p15:guide>
        <p15:guide id="2" pos="220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00" autoAdjust="0"/>
  </p:normalViewPr>
  <p:slideViewPr>
    <p:cSldViewPr snapToObjects="1">
      <p:cViewPr varScale="1">
        <p:scale>
          <a:sx n="125" d="100"/>
          <a:sy n="125" d="100"/>
        </p:scale>
        <p:origin x="12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100" d="100"/>
          <a:sy n="100" d="100"/>
        </p:scale>
        <p:origin x="-3510" y="-84"/>
      </p:cViewPr>
      <p:guideLst>
        <p:guide orient="horz" pos="2920"/>
        <p:guide pos="22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7F44B48-39C9-4E04-919A-D861B878C1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9678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5800"/>
            <a:ext cx="4668837" cy="3502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186363" cy="41862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1013EFB-8189-4CB9-9B94-EB929F3E31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5421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013EFB-8189-4CB9-9B94-EB929F3E315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258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013EFB-8189-4CB9-9B94-EB929F3E315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732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D9B6-6143-43D5-AF66-F06916620CC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3555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1057" name="Rectangle 3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615113" y="6478588"/>
            <a:ext cx="1905000" cy="2174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7477DBCE-67B3-4E2F-8DA6-4D6A5017068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533400"/>
            <a:ext cx="8153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16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Tutorial – </a:t>
            </a:r>
            <a:r>
              <a:rPr lang="en-US" sz="1600" b="1" i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4</a:t>
            </a: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Modeling a Pressure Regulator</a:t>
            </a:r>
            <a:r>
              <a:rPr lang="en-US" sz="32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/>
            </a:r>
            <a:br>
              <a:rPr lang="en-US" sz="32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</a:br>
            <a:endParaRPr lang="en-US" sz="32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0598" name="Text Box 53"/>
          <p:cNvSpPr txBox="1">
            <a:spLocks noChangeArrowheads="1"/>
          </p:cNvSpPr>
          <p:nvPr/>
        </p:nvSpPr>
        <p:spPr bwMode="auto">
          <a:xfrm>
            <a:off x="6829425" y="5124450"/>
            <a:ext cx="581025" cy="238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9900" y="2209800"/>
            <a:ext cx="8369300" cy="163121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 smtClean="0">
                <a:latin typeface="Arial" charset="0"/>
              </a:rPr>
              <a:t>In this project, you will:</a:t>
            </a:r>
            <a:endParaRPr lang="en-US" sz="2000" dirty="0">
              <a:latin typeface="Arial" charset="0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 dirty="0" smtClean="0">
                <a:latin typeface="Arial" charset="0"/>
              </a:rPr>
              <a:t>Use GFSSP’s built-in pressure regulator options to model the regulated </a:t>
            </a:r>
            <a:r>
              <a:rPr lang="en-US" sz="2000" dirty="0" err="1" smtClean="0">
                <a:latin typeface="Arial" charset="0"/>
              </a:rPr>
              <a:t>blowdown</a:t>
            </a:r>
            <a:r>
              <a:rPr lang="en-US" sz="2000" dirty="0" smtClean="0">
                <a:latin typeface="Arial" charset="0"/>
              </a:rPr>
              <a:t> of a tank of compressed air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 dirty="0" smtClean="0">
                <a:latin typeface="Arial" charset="0"/>
              </a:rPr>
              <a:t>Learn the difference between the two pressure regulator options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A47D6F-2FB3-43F4-B47A-48FF83167BF8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Pressure History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2653" y="1905000"/>
            <a:ext cx="14882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Tank Pressure</a:t>
            </a:r>
            <a:endParaRPr lang="en-US" sz="1600" baseline="-250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71600" y="4419600"/>
            <a:ext cx="327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Pressure downstream of regulator</a:t>
            </a:r>
            <a:endParaRPr lang="en-US" sz="1600" baseline="-25000" dirty="0">
              <a:latin typeface="+mn-lt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DE2036-12DF-48EF-9187-0862F7A8C875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Temperature History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31518" y="1981200"/>
            <a:ext cx="14882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Temperature of air inside tank</a:t>
            </a:r>
            <a:endParaRPr lang="en-US" sz="1600" baseline="-25000" dirty="0">
              <a:latin typeface="+mn-lt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164554-1197-4B94-9CAC-150B2BDF536C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Pressure Regulator Area History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35918" y="2895600"/>
            <a:ext cx="2555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Notice that area changes to maintain defined downstream pressure.</a:t>
            </a:r>
            <a:endParaRPr lang="en-US" sz="1600" baseline="-25000" dirty="0">
              <a:latin typeface="+mn-lt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C63431-6AA1-43ED-89E3-06816EE41CB5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905000"/>
            <a:ext cx="4335780" cy="286512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4800" y="381000"/>
            <a:ext cx="86106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2: Modeling the Forward-Looking Pressure Regulator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759200" cy="257762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Now we will repeat the exercise using a different pressure regulator algorithm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Go to Advanced/Pressure Regulator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Delete the current pressure regulator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“Option 2” radio button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Click “Add”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Fill in the dialog boxes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Click “Accept”, “Done”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7543800" y="2133600"/>
            <a:ext cx="1066800" cy="460178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4ECB88-3563-4121-B65D-9A7026453EC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371600"/>
            <a:ext cx="5376863" cy="35433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Rename the GFSSP Files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381000" y="1238483"/>
            <a:ext cx="2743200" cy="217751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On the edit options page, rename the input and output files: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Tut4a.dat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Tut4a.out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This will prevent overwriting the results of the first pressure regulator</a:t>
            </a:r>
          </a:p>
        </p:txBody>
      </p:sp>
      <p:sp>
        <p:nvSpPr>
          <p:cNvPr id="15" name="Oval 14"/>
          <p:cNvSpPr/>
          <p:nvPr/>
        </p:nvSpPr>
        <p:spPr bwMode="auto">
          <a:xfrm>
            <a:off x="4419600" y="1905001"/>
            <a:ext cx="2209800" cy="380999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C0C408-6031-472E-88B8-36BA1F420C51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Result of Pressure Regulator Model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7683500" cy="441659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Run the model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Note that this model runs faster.  Why?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GFSSP’s Option 1 pressure regulator iterates the branch area at every </a:t>
            </a:r>
            <a:r>
              <a:rPr lang="en-US" sz="1600" dirty="0" err="1" smtClean="0">
                <a:latin typeface="Arial" charset="0"/>
              </a:rPr>
              <a:t>timestep</a:t>
            </a:r>
            <a:r>
              <a:rPr lang="en-US" sz="1600" dirty="0" smtClean="0">
                <a:latin typeface="Arial" charset="0"/>
              </a:rPr>
              <a:t> to meet the required pressure.  Therefore each </a:t>
            </a:r>
            <a:r>
              <a:rPr lang="en-US" sz="1600" dirty="0" err="1" smtClean="0">
                <a:latin typeface="Arial" charset="0"/>
              </a:rPr>
              <a:t>timestep</a:t>
            </a:r>
            <a:r>
              <a:rPr lang="en-US" sz="1600" dirty="0" smtClean="0">
                <a:latin typeface="Arial" charset="0"/>
              </a:rPr>
              <a:t> is run 10-20 times.  It’s like a regulator that reacts instantaneously.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The Option 2 regulator adjusts the area just once at the beginning of each time step, based on a relation developed by </a:t>
            </a:r>
            <a:r>
              <a:rPr lang="en-US" sz="1600" dirty="0" err="1" smtClean="0">
                <a:latin typeface="Arial" charset="0"/>
              </a:rPr>
              <a:t>Schallhorn</a:t>
            </a:r>
            <a:r>
              <a:rPr lang="en-US" sz="1600" dirty="0" smtClean="0">
                <a:latin typeface="Arial" charset="0"/>
              </a:rPr>
              <a:t> and Haas.  It reacts in a finite amount of time, as would a real pressure regulator.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Plot the new Option 2 results (Tut4a.WPL) over the Option 1 results (Tut4.WPL)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Time permitting, try rerunning Option 2 with a different relaxation factor and note its effect on the pressure oscillations.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743200" y="3429000"/>
          <a:ext cx="3081338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9" name="Equation" r:id="rId3" imgW="1536480" imgH="520560" progId="Equation.DSMT4">
                  <p:embed/>
                </p:oleObj>
              </mc:Choice>
              <mc:Fallback>
                <p:oleObj name="Equation" r:id="rId3" imgW="1536480" imgH="52056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429000"/>
                        <a:ext cx="3081338" cy="1044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2FB92-2862-4532-813F-CB18795776B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23035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Pressure History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2653" y="2074277"/>
            <a:ext cx="14882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Tank Pressure</a:t>
            </a:r>
            <a:endParaRPr lang="en-US" sz="1600" baseline="-250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6400" y="4419600"/>
            <a:ext cx="327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Pressure downstream of regulator</a:t>
            </a:r>
            <a:endParaRPr lang="en-US" sz="1600" baseline="-250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" y="2844225"/>
            <a:ext cx="167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Note oscillations over time when using Option 2</a:t>
            </a:r>
            <a:endParaRPr lang="en-US" sz="1600" baseline="-25000" dirty="0">
              <a:latin typeface="+mn-lt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52CCC3-A424-4E71-AD3D-31C6573F50DC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Challenge Problem 4</a:t>
            </a:r>
          </a:p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Leakage Flow Past a Piston</a:t>
            </a:r>
            <a:endParaRPr lang="en-US" sz="20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609600" y="1600200"/>
            <a:ext cx="7683500" cy="132343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sz="1600" dirty="0">
                <a:latin typeface="Arial" charset="0"/>
              </a:rPr>
              <a:t>A hydraulic system operates at a pressure of 20 </a:t>
            </a:r>
            <a:r>
              <a:rPr lang="en-US" sz="1600" dirty="0" err="1">
                <a:latin typeface="Arial" charset="0"/>
              </a:rPr>
              <a:t>MPa</a:t>
            </a:r>
            <a:r>
              <a:rPr lang="en-US" sz="1600" dirty="0">
                <a:latin typeface="Arial" charset="0"/>
              </a:rPr>
              <a:t>.  The hydraulic fluid is SAE 10W oil (density = 920 kg/m3, viscosity at 55 °C = 0.018 N-s/m2).  A control valve consists of a piston 25 mm in diameter, fitted to a cylinder with a mean radial clearance of 5 </a:t>
            </a:r>
            <a:r>
              <a:rPr lang="en-US" sz="1600" dirty="0" smtClean="0">
                <a:latin typeface="Arial" charset="0"/>
              </a:rPr>
              <a:t>microns.  </a:t>
            </a:r>
            <a:r>
              <a:rPr lang="en-US" sz="1600" dirty="0">
                <a:latin typeface="Arial" charset="0"/>
              </a:rPr>
              <a:t>Determine leakage flow rate if the pressure on the low-pressure side of the piston is 1.0 </a:t>
            </a:r>
            <a:r>
              <a:rPr lang="en-US" sz="1600" dirty="0" err="1">
                <a:latin typeface="Arial" charset="0"/>
              </a:rPr>
              <a:t>MPa</a:t>
            </a:r>
            <a:r>
              <a:rPr lang="en-US" sz="1600" dirty="0">
                <a:latin typeface="Arial" charset="0"/>
              </a:rPr>
              <a:t>.  The piston is 15 mm long.</a:t>
            </a:r>
            <a:endParaRPr lang="en-US" sz="1600" dirty="0" smtClean="0">
              <a:latin typeface="Arial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2FB92-2862-4532-813F-CB18795776B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9" name="Picture 8" descr="FoxMcDonald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57081" y="3048000"/>
            <a:ext cx="37719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0097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Challenge Problem 4</a:t>
            </a:r>
          </a:p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Leakage Flow Past a Piston</a:t>
            </a:r>
            <a:endParaRPr lang="en-US" sz="20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609600" y="1600200"/>
            <a:ext cx="7683500" cy="30469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Hints: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SI </a:t>
            </a:r>
            <a:r>
              <a:rPr lang="en-US" sz="1600" dirty="0"/>
              <a:t>units can be enabled from the Advanced menu.  When entering parameters, you may need to </a:t>
            </a:r>
            <a:r>
              <a:rPr lang="en-US" sz="1600" dirty="0" smtClean="0"/>
              <a:t>multiply </a:t>
            </a:r>
            <a:r>
              <a:rPr lang="en-US" sz="1600" dirty="0"/>
              <a:t>or divide by some power of 10.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dirty="0"/>
              <a:t>Face Seal branch option can be used to model laminar flow through a tight clearance</a:t>
            </a:r>
            <a:r>
              <a:rPr lang="en-US" sz="1600" dirty="0" smtClean="0"/>
              <a:t>.  Note that it asks for radius, not diameter.</a:t>
            </a:r>
            <a:endParaRPr lang="en-US" sz="1600" dirty="0"/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GFSSP </a:t>
            </a:r>
            <a:r>
              <a:rPr lang="en-US" sz="1600" dirty="0"/>
              <a:t>requires at least one internal node between the two boundaries.  The single flow resistance can be broken up into two identical branches, each with half the cylinder length.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This </a:t>
            </a:r>
            <a:r>
              <a:rPr lang="en-US" sz="1600" dirty="0"/>
              <a:t>problem is Example 8.1 in </a:t>
            </a:r>
            <a:r>
              <a:rPr lang="en-US" sz="1600" u="sng" dirty="0"/>
              <a:t>Introduction to Fluid Mechanics, 4</a:t>
            </a:r>
            <a:r>
              <a:rPr lang="en-US" sz="1600" u="sng" baseline="30000" dirty="0"/>
              <a:t>th</a:t>
            </a:r>
            <a:r>
              <a:rPr lang="en-US" sz="1600" u="sng" dirty="0"/>
              <a:t> ed.</a:t>
            </a:r>
            <a:r>
              <a:rPr lang="en-US" sz="1600" dirty="0"/>
              <a:t>, by Fox and McDonald.  The velocity given in the text is 0.147 m/s, and the volumetric flow rate (mass flow rate / density) is 57.6 mm</a:t>
            </a:r>
            <a:r>
              <a:rPr lang="en-US" sz="1600" baseline="30000" dirty="0"/>
              <a:t>3</a:t>
            </a:r>
            <a:r>
              <a:rPr lang="en-US" sz="1600" dirty="0"/>
              <a:t>/s.  How does GFSSP’s answer compare?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2FB92-2862-4532-813F-CB18795776B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893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033411"/>
            <a:ext cx="5376863" cy="35433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Options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187700" cy="176202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VTASC File:  Tut4.vts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User Information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Input File:  Tut4.dat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Output File:  Tut4.out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Fluid is Ideal Gas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 Defaults to air properties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5029200" y="2424061"/>
            <a:ext cx="762000" cy="381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B259B-E3D0-49E7-8F62-51E8E7A84D1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937" y="933450"/>
            <a:ext cx="4839176" cy="31889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937" y="2992438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Options (cont.)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187700" cy="253915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Transient run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Time step:  0.1 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Final time:  100 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Print Freq:  25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Pressure Regulator option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Output Control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</a:t>
            </a:r>
            <a:r>
              <a:rPr lang="en-US" sz="1600" dirty="0" err="1" smtClean="0">
                <a:latin typeface="Arial" charset="0"/>
              </a:rPr>
              <a:t>Winplot</a:t>
            </a:r>
            <a:r>
              <a:rPr lang="en-US" sz="1600" dirty="0" smtClean="0">
                <a:latin typeface="Arial" charset="0"/>
              </a:rPr>
              <a:t> binary output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6934200" y="1322070"/>
            <a:ext cx="533400" cy="2286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4648200" y="1434465"/>
            <a:ext cx="7620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4305300" y="3771900"/>
            <a:ext cx="533400" cy="2286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4126469" y="2499360"/>
            <a:ext cx="762000" cy="3048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C128C8-CE85-4420-B92D-BE226E63943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ut5Schemat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1890712"/>
            <a:ext cx="4610100" cy="307657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685800" y="609600"/>
            <a:ext cx="7772400" cy="76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Build Model on Canvas</a:t>
            </a:r>
            <a:endParaRPr lang="en-US" sz="3200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400" y="2743200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Air tank</a:t>
            </a:r>
            <a:endParaRPr lang="en-US" sz="16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3300" y="41148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Pressure Regulator</a:t>
            </a:r>
            <a:endParaRPr lang="en-US" sz="16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3000" y="274320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Ambient</a:t>
            </a:r>
            <a:endParaRPr lang="en-US" sz="16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53000" y="4114800"/>
            <a:ext cx="723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Exit</a:t>
            </a:r>
            <a:endParaRPr lang="en-US" sz="1600" dirty="0">
              <a:latin typeface="+mn-lt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rot="16200000" flipH="1">
            <a:off x="3464927" y="3160127"/>
            <a:ext cx="347246" cy="190500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rot="5400000" flipH="1" flipV="1">
            <a:off x="3876676" y="3876676"/>
            <a:ext cx="380999" cy="95250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rot="16200000" flipV="1">
            <a:off x="4972052" y="3819528"/>
            <a:ext cx="380997" cy="209549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rot="5400000">
            <a:off x="5331827" y="3160128"/>
            <a:ext cx="271049" cy="114300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392173-F093-47F3-A2B3-684E714DEE8C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8153" y="1173480"/>
            <a:ext cx="4693920" cy="48615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Transient Boundary Condition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92500" cy="9079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3: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14.7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80.0 °F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5410200" y="2819400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4862" y="3505200"/>
            <a:ext cx="28098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75902F-F00E-4BC0-B912-2078C643D019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6193" y="990600"/>
            <a:ext cx="4693920" cy="48615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Internal Nodes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92500" cy="233140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1: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Initial P = 100.0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Initial T = 80.0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Vol. = 10 ft</a:t>
            </a:r>
            <a:r>
              <a:rPr lang="en-US" sz="1600" baseline="30000" dirty="0" smtClean="0">
                <a:latin typeface="Arial" charset="0"/>
              </a:rPr>
              <a:t>3</a:t>
            </a:r>
            <a:r>
              <a:rPr lang="en-US" sz="1600" dirty="0" smtClean="0">
                <a:latin typeface="Arial" charset="0"/>
              </a:rPr>
              <a:t> = 17280 in</a:t>
            </a:r>
            <a:r>
              <a:rPr lang="en-US" sz="1600" baseline="30000" dirty="0" smtClean="0">
                <a:latin typeface="Arial" charset="0"/>
              </a:rPr>
              <a:t>3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2: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Initial P = 14.7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Initial T = 80.0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Vol. = 100 in</a:t>
            </a:r>
            <a:r>
              <a:rPr lang="en-US" sz="1600" baseline="30000" dirty="0" smtClean="0">
                <a:latin typeface="Arial" charset="0"/>
              </a:rPr>
              <a:t>3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4876800" y="1600200"/>
            <a:ext cx="10668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4953000" y="2705100"/>
            <a:ext cx="10668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B89388-2293-4161-BBAF-9D014D09EACE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Fluid Branches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176202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12:  Pressure Regulator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Initial A = 0.04 in</a:t>
            </a:r>
            <a:r>
              <a:rPr lang="en-US" sz="1600" baseline="30000" dirty="0" smtClean="0">
                <a:latin typeface="Arial" charset="0"/>
              </a:rPr>
              <a:t>2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</a:t>
            </a:r>
            <a:r>
              <a:rPr lang="en-US" sz="1600" baseline="-25000" dirty="0" smtClean="0">
                <a:latin typeface="Arial" charset="0"/>
              </a:rPr>
              <a:t>L</a:t>
            </a:r>
            <a:r>
              <a:rPr lang="en-US" sz="1600" dirty="0" smtClean="0">
                <a:latin typeface="Arial" charset="0"/>
              </a:rPr>
              <a:t> = 1.0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23:  Exit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 = 0.00785 in</a:t>
            </a:r>
            <a:r>
              <a:rPr lang="en-US" sz="1600" baseline="30000" dirty="0" smtClean="0">
                <a:latin typeface="Arial" charset="0"/>
              </a:rPr>
              <a:t>2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</a:t>
            </a:r>
            <a:r>
              <a:rPr lang="en-US" sz="1600" baseline="-25000" dirty="0" smtClean="0">
                <a:latin typeface="Arial" charset="0"/>
              </a:rPr>
              <a:t>L</a:t>
            </a:r>
            <a:r>
              <a:rPr lang="en-US" sz="1600" dirty="0" smtClean="0">
                <a:latin typeface="Arial" charset="0"/>
              </a:rPr>
              <a:t> = 1.0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7BC3C0-8F7B-47F9-96F3-4B8C27BD5BE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1" y="914401"/>
            <a:ext cx="2207419" cy="25360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1" y="3536474"/>
            <a:ext cx="2207419" cy="25360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Pressure Regulator Option 1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8293100" cy="229293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Advanced/Pressure Regulator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Make sure the “Option 1” radio button is selected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Click “Add”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Fill in the dialog boxes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Create a pressure history data file:  preg_hist.dat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Click “Accept”, “Done”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For each time step, GFSSP will adjust the area of Branch 12 to maintain the desired pressure in the downstream node.</a:t>
            </a:r>
          </a:p>
        </p:txBody>
      </p:sp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0" y="4038600"/>
            <a:ext cx="28575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794375" y="3497848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err="1" smtClean="0">
                <a:latin typeface="+mn-lt"/>
              </a:rPr>
              <a:t>N</a:t>
            </a:r>
            <a:r>
              <a:rPr lang="en-US" sz="1600" baseline="-25000" dirty="0" err="1" smtClean="0">
                <a:latin typeface="+mn-lt"/>
              </a:rPr>
              <a:t>Lines</a:t>
            </a:r>
            <a:endParaRPr lang="en-US" sz="1600" baseline="-25000" dirty="0">
              <a:latin typeface="+mn-lt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rot="5400000">
            <a:off x="5829300" y="4076700"/>
            <a:ext cx="533400" cy="1588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019800" y="5859254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Time, Pressure</a:t>
            </a:r>
            <a:endParaRPr lang="en-US" sz="1600" baseline="-25000" dirty="0">
              <a:latin typeface="+mn-lt"/>
            </a:endParaRPr>
          </a:p>
        </p:txBody>
      </p:sp>
      <p:cxnSp>
        <p:nvCxnSpPr>
          <p:cNvPr id="17" name="Straight Arrow Connector 16"/>
          <p:cNvCxnSpPr/>
          <p:nvPr/>
        </p:nvCxnSpPr>
        <p:spPr bwMode="auto">
          <a:xfrm rot="16200000" flipV="1">
            <a:off x="5733257" y="5468938"/>
            <a:ext cx="838198" cy="111124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 flipH="1" flipV="1">
            <a:off x="6708775" y="5105402"/>
            <a:ext cx="301625" cy="838197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E30E2B-0821-4ADB-8DA5-9F0EFD90DCA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0" y="3473926"/>
            <a:ext cx="4064794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4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Result of Pressure Regulator Model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7683500" cy="11541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Run the model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Note that in each time step GFSSP is adjusting the area of Branch 12 to meet the desired pressure.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What effect do you think this has on run time?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DE31D-AFD9-4684-A0E3-1614F7AE464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81" y="2281922"/>
            <a:ext cx="3507105" cy="390048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13180</TotalTime>
  <Words>929</Words>
  <Application>Microsoft Office PowerPoint</Application>
  <PresentationFormat>On-screen Show (4:3)</PresentationFormat>
  <Paragraphs>160</Paragraphs>
  <Slides>18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Times New Roman</vt:lpstr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471</cp:revision>
  <cp:lastPrinted>2000-03-02T18:47:58Z</cp:lastPrinted>
  <dcterms:created xsi:type="dcterms:W3CDTF">2000-02-22T21:14:35Z</dcterms:created>
  <dcterms:modified xsi:type="dcterms:W3CDTF">2015-10-16T18:00:05Z</dcterms:modified>
</cp:coreProperties>
</file>