
<file path=[Content_Types].xml><?xml version="1.0" encoding="utf-8"?>
<Types xmlns="http://schemas.openxmlformats.org/package/2006/content-types">
  <Override PartName="/ppt/notesSlides/notesSlide4.xml" ContentType="application/vnd.openxmlformats-officedocument.presentationml.notes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9.xml" ContentType="application/vnd.openxmlformats-officedocument.presentationml.notesSlide+xml"/>
  <Override PartName="/ppt/slides/slide5.xml" ContentType="application/vnd.openxmlformats-officedocument.presentationml.slide+xml"/>
  <Override PartName="/ppt/slideLayouts/slideLayout11.xml" ContentType="application/vnd.openxmlformats-officedocument.presentationml.slideLayout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.xml" ContentType="application/vnd.openxmlformats-officedocument.presentationml.slideLayout+xml"/>
  <Override PartName="/ppt/notesSlides/notesSlide12.xml" ContentType="application/vnd.openxmlformats-officedocument.presentationml.notes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xml" ContentType="application/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theme/theme3.xml" ContentType="application/vnd.openxmlformats-officedocument.theme+xml"/>
  <Default Extension="pdf" ContentType="application/pdf"/>
  <Override PartName="/ppt/notesSlides/notesSlide6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notesSlides/notesSlide1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bin" ContentType="application/vnd.openxmlformats-officedocument.presentationml.printerSettings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53" r:id="rId1"/>
  </p:sldMasterIdLst>
  <p:notesMasterIdLst>
    <p:notesMasterId r:id="rId18"/>
  </p:notesMasterIdLst>
  <p:handoutMasterIdLst>
    <p:handoutMasterId r:id="rId19"/>
  </p:handoutMasterIdLst>
  <p:sldIdLst>
    <p:sldId id="353" r:id="rId2"/>
    <p:sldId id="339" r:id="rId3"/>
    <p:sldId id="354" r:id="rId4"/>
    <p:sldId id="368" r:id="rId5"/>
    <p:sldId id="355" r:id="rId6"/>
    <p:sldId id="356" r:id="rId7"/>
    <p:sldId id="357" r:id="rId8"/>
    <p:sldId id="360" r:id="rId9"/>
    <p:sldId id="359" r:id="rId10"/>
    <p:sldId id="361" r:id="rId11"/>
    <p:sldId id="362" r:id="rId12"/>
    <p:sldId id="364" r:id="rId13"/>
    <p:sldId id="363" r:id="rId14"/>
    <p:sldId id="365" r:id="rId15"/>
    <p:sldId id="366" r:id="rId16"/>
    <p:sldId id="367" r:id="rId17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F0000"/>
    <a:srgbClr val="3399FF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85419" autoAdjust="0"/>
  </p:normalViewPr>
  <p:slideViewPr>
    <p:cSldViewPr snapToGrid="0">
      <p:cViewPr varScale="1">
        <p:scale>
          <a:sx n="148" d="100"/>
          <a:sy n="148" d="100"/>
        </p:scale>
        <p:origin x="-1312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02" d="100"/>
          <a:sy n="102" d="100"/>
        </p:scale>
        <p:origin x="-2384" y="-120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fld id="{50AF514C-8EF6-4F07-A71B-84FBAEDA8E0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/>
            </a:lvl1pPr>
          </a:lstStyle>
          <a:p>
            <a:fld id="{1A49AB42-4651-4169-981A-CE48E69D61F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9AB42-4651-4169-981A-CE48E69D61F5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7"/>
          <p:cNvSpPr>
            <a:spLocks noChangeShapeType="1"/>
          </p:cNvSpPr>
          <p:nvPr/>
        </p:nvSpPr>
        <p:spPr bwMode="auto">
          <a:xfrm>
            <a:off x="685800" y="6324600"/>
            <a:ext cx="7848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3" name="Rectangle 22"/>
          <p:cNvSpPr>
            <a:spLocks noChangeArrowheads="1"/>
          </p:cNvSpPr>
          <p:nvPr/>
        </p:nvSpPr>
        <p:spPr bwMode="auto">
          <a:xfrm>
            <a:off x="533400" y="355600"/>
            <a:ext cx="6781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2000" b="1">
              <a:solidFill>
                <a:schemeClr val="tx2"/>
              </a:solidFill>
              <a:latin typeface="Arial" charset="0"/>
              <a:ea typeface="+mn-ea"/>
            </a:endParaRPr>
          </a:p>
        </p:txBody>
      </p:sp>
      <p:sp>
        <p:nvSpPr>
          <p:cNvPr id="4" name="Rectangle 24"/>
          <p:cNvSpPr>
            <a:spLocks noChangeArrowheads="1"/>
          </p:cNvSpPr>
          <p:nvPr/>
        </p:nvSpPr>
        <p:spPr bwMode="auto">
          <a:xfrm>
            <a:off x="533400" y="276225"/>
            <a:ext cx="8382000" cy="762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5" name="Line 25"/>
          <p:cNvSpPr>
            <a:spLocks noChangeShapeType="1"/>
          </p:cNvSpPr>
          <p:nvPr/>
        </p:nvSpPr>
        <p:spPr bwMode="auto">
          <a:xfrm>
            <a:off x="7391400" y="276225"/>
            <a:ext cx="0" cy="762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6" name="Line 26"/>
          <p:cNvSpPr>
            <a:spLocks noChangeShapeType="1"/>
          </p:cNvSpPr>
          <p:nvPr/>
        </p:nvSpPr>
        <p:spPr bwMode="auto">
          <a:xfrm>
            <a:off x="7391400" y="657225"/>
            <a:ext cx="1524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7" name="Text Box 27"/>
          <p:cNvSpPr txBox="1">
            <a:spLocks noChangeArrowheads="1"/>
          </p:cNvSpPr>
          <p:nvPr/>
        </p:nvSpPr>
        <p:spPr bwMode="auto">
          <a:xfrm>
            <a:off x="7391400" y="365125"/>
            <a:ext cx="15541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b="1">
                <a:latin typeface="Arial" charset="0"/>
                <a:ea typeface="+mn-ea"/>
              </a:rPr>
              <a:t>Bill Prosser</a:t>
            </a:r>
          </a:p>
        </p:txBody>
      </p:sp>
      <p:sp>
        <p:nvSpPr>
          <p:cNvPr id="8" name="Rectangle 37"/>
          <p:cNvSpPr>
            <a:spLocks noChangeArrowheads="1"/>
          </p:cNvSpPr>
          <p:nvPr userDrawn="1"/>
        </p:nvSpPr>
        <p:spPr bwMode="auto">
          <a:xfrm>
            <a:off x="444500" y="355600"/>
            <a:ext cx="6781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000" b="1">
                <a:solidFill>
                  <a:schemeClr val="tx2"/>
                </a:solidFill>
                <a:latin typeface="Arial" charset="0"/>
                <a:ea typeface="+mn-ea"/>
              </a:rPr>
              <a:t>Computational Nondestructive Evaluation (NDE) for Critical Exploration Methodology</a:t>
            </a:r>
          </a:p>
        </p:txBody>
      </p:sp>
      <p:sp>
        <p:nvSpPr>
          <p:cNvPr id="9" name="Text Box 38"/>
          <p:cNvSpPr txBox="1">
            <a:spLocks noChangeArrowheads="1"/>
          </p:cNvSpPr>
          <p:nvPr userDrawn="1"/>
        </p:nvSpPr>
        <p:spPr bwMode="auto">
          <a:xfrm>
            <a:off x="7367588" y="696913"/>
            <a:ext cx="1562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b="1">
                <a:latin typeface="Arial" charset="0"/>
                <a:ea typeface="+mn-ea"/>
              </a:rPr>
              <a:t>March 20, 2008</a:t>
            </a:r>
          </a:p>
        </p:txBody>
      </p:sp>
      <p:sp>
        <p:nvSpPr>
          <p:cNvPr id="10" name="Rectangle 4"/>
          <p:cNvSpPr>
            <a:spLocks noGrp="1" noChangeArrowheads="1"/>
          </p:cNvSpPr>
          <p:nvPr>
            <p:ph type="ftr" sz="quarter" idx="10"/>
          </p:nvPr>
        </p:nvSpPr>
        <p:spPr>
          <a:xfrm>
            <a:off x="1943100" y="6388100"/>
            <a:ext cx="5715000" cy="3048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This briefing is for status only and may not represent complete engineering data analysis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/>
              <a:t>This briefing is for status only and may not represent complete engineering data analysis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8120745" y="6439879"/>
            <a:ext cx="9361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975C865B-0EB0-4587-BA29-567C1786CF42}" type="slidenum">
              <a:rPr lang="en-US" sz="1200" smtClean="0"/>
              <a:pPr algn="ctr"/>
              <a:t>‹#›</a:t>
            </a:fld>
            <a:endParaRPr lang="en-US" sz="11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This briefing is for status only and may not represent complete engineering data analysis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4351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4351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This briefing is for status only and may not represent complete engineering data analysis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This briefing is for status only and may not represent complete engineering data analysis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This briefing is for status only and may not represent complete engineering data analysis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This briefing is for status only and may not represent complete engineering data analysis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This briefing is for status only and may not represent complete engineering data analysis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This briefing is for status only and may not represent complete engineering data analysis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This briefing is for status only and may not represent complete engineering data analysis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03988" y="298450"/>
            <a:ext cx="2030412" cy="52514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9575" y="298450"/>
            <a:ext cx="5942013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This briefing is for status only and may not represent complete engineering data analysis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4351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>
            <a:off x="685800" y="6324600"/>
            <a:ext cx="7848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381000" y="276225"/>
            <a:ext cx="8534400" cy="762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>
            <a:off x="7391400" y="276225"/>
            <a:ext cx="0" cy="762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20490" name="Line 10"/>
          <p:cNvSpPr>
            <a:spLocks noChangeShapeType="1"/>
          </p:cNvSpPr>
          <p:nvPr/>
        </p:nvSpPr>
        <p:spPr bwMode="auto">
          <a:xfrm>
            <a:off x="7391400" y="657225"/>
            <a:ext cx="1524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20497" name="Text Box 17"/>
          <p:cNvSpPr txBox="1">
            <a:spLocks noChangeArrowheads="1"/>
          </p:cNvSpPr>
          <p:nvPr userDrawn="1"/>
        </p:nvSpPr>
        <p:spPr bwMode="auto">
          <a:xfrm>
            <a:off x="7391400" y="304056"/>
            <a:ext cx="155416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 anchorCtr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b="1" dirty="0" smtClean="0">
                <a:latin typeface="Arial" charset="0"/>
                <a:ea typeface="+mn-ea"/>
              </a:rPr>
              <a:t>William Prosser</a:t>
            </a:r>
            <a:endParaRPr lang="en-US" sz="1400" b="1" dirty="0">
              <a:latin typeface="Arial" charset="0"/>
              <a:ea typeface="+mn-ea"/>
            </a:endParaRPr>
          </a:p>
        </p:txBody>
      </p:sp>
      <p:sp>
        <p:nvSpPr>
          <p:cNvPr id="2050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37652" y="6455230"/>
            <a:ext cx="5334000" cy="228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  <a:ea typeface="+mn-ea"/>
              </a:defRPr>
            </a:lvl1pPr>
          </a:lstStyle>
          <a:p>
            <a:pPr>
              <a:defRPr/>
            </a:pPr>
            <a:r>
              <a:rPr lang="en-US" dirty="0"/>
              <a:t>This briefing is for status only and may not represent complete engineering data analysis</a:t>
            </a:r>
          </a:p>
        </p:txBody>
      </p:sp>
      <p:sp>
        <p:nvSpPr>
          <p:cNvPr id="20507" name="Rectangle 27"/>
          <p:cNvSpPr>
            <a:spLocks noChangeArrowheads="1"/>
          </p:cNvSpPr>
          <p:nvPr userDrawn="1"/>
        </p:nvSpPr>
        <p:spPr bwMode="auto">
          <a:xfrm>
            <a:off x="533400" y="355600"/>
            <a:ext cx="6781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2000" b="1">
              <a:solidFill>
                <a:schemeClr val="tx2"/>
              </a:solidFill>
              <a:latin typeface="Arial" charset="0"/>
              <a:ea typeface="+mn-ea"/>
            </a:endParaRPr>
          </a:p>
        </p:txBody>
      </p:sp>
      <p:sp>
        <p:nvSpPr>
          <p:cNvPr id="20510" name="Text Box 30"/>
          <p:cNvSpPr txBox="1">
            <a:spLocks noChangeArrowheads="1"/>
          </p:cNvSpPr>
          <p:nvPr userDrawn="1"/>
        </p:nvSpPr>
        <p:spPr bwMode="auto">
          <a:xfrm>
            <a:off x="7210425" y="686126"/>
            <a:ext cx="18923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b="1" dirty="0" smtClean="0">
                <a:latin typeface="Arial" charset="0"/>
                <a:ea typeface="+mn-ea"/>
              </a:rPr>
              <a:t>April 15, 2011</a:t>
            </a:r>
            <a:endParaRPr lang="en-US" sz="1400" b="1" dirty="0">
              <a:latin typeface="Arial" charset="0"/>
              <a:ea typeface="+mn-ea"/>
            </a:endParaRPr>
          </a:p>
        </p:txBody>
      </p:sp>
      <p:sp>
        <p:nvSpPr>
          <p:cNvPr id="20512" name="Text Box 32"/>
          <p:cNvSpPr txBox="1">
            <a:spLocks noChangeArrowheads="1"/>
          </p:cNvSpPr>
          <p:nvPr userDrawn="1"/>
        </p:nvSpPr>
        <p:spPr bwMode="auto">
          <a:xfrm>
            <a:off x="790575" y="319088"/>
            <a:ext cx="6399213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036" name="Rectangle 33"/>
          <p:cNvSpPr>
            <a:spLocks noGrp="1" noChangeArrowheads="1"/>
          </p:cNvSpPr>
          <p:nvPr>
            <p:ph type="title"/>
          </p:nvPr>
        </p:nvSpPr>
        <p:spPr bwMode="auto">
          <a:xfrm>
            <a:off x="409575" y="298450"/>
            <a:ext cx="6938963" cy="739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5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5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5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5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5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5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5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5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5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png"/><Relationship Id="rId5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df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df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df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df"/><Relationship Id="rId4" Type="http://schemas.openxmlformats.org/officeDocument/2006/relationships/image" Target="../media/image11.png"/><Relationship Id="rId5" Type="http://schemas.openxmlformats.org/officeDocument/2006/relationships/image" Target="../media/image12.pdf"/><Relationship Id="rId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df"/><Relationship Id="rId4" Type="http://schemas.openxmlformats.org/officeDocument/2006/relationships/image" Target="../media/image15.png"/><Relationship Id="rId5" Type="http://schemas.openxmlformats.org/officeDocument/2006/relationships/image" Target="../media/image16.pdf"/><Relationship Id="rId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370114" y="287564"/>
            <a:ext cx="7043058" cy="739775"/>
          </a:xfrm>
        </p:spPr>
        <p:txBody>
          <a:bodyPr/>
          <a:lstStyle/>
          <a:p>
            <a:pPr eaLnBrk="1" hangingPunct="1"/>
            <a:r>
              <a:rPr lang="en-US" sz="2400" dirty="0" smtClean="0"/>
              <a:t>Introduction to Probability of Detection (POD) for Nondestructive Evaluation (NDE)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This briefing is for status only and may not represent complete engineering data analysis</a:t>
            </a:r>
          </a:p>
        </p:txBody>
      </p:sp>
      <p:pic>
        <p:nvPicPr>
          <p:cNvPr id="5" name="Picture 4" descr="Crack Indication on Stringer 6 Panel 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788" y="1162758"/>
            <a:ext cx="2636072" cy="3166658"/>
          </a:xfrm>
          <a:prstGeom prst="rect">
            <a:avLst/>
          </a:prstGeom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863384" y="5768898"/>
            <a:ext cx="3423834" cy="5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 err="1">
                <a:latin typeface="+mn-lt"/>
              </a:rPr>
              <a:t>Thermographic</a:t>
            </a:r>
            <a:r>
              <a:rPr lang="en-US" sz="1600" dirty="0">
                <a:latin typeface="+mn-lt"/>
              </a:rPr>
              <a:t> Inspection of</a:t>
            </a:r>
            <a:r>
              <a:rPr lang="en-US" sz="1600" dirty="0" smtClean="0">
                <a:latin typeface="+mn-lt"/>
              </a:rPr>
              <a:t> Space </a:t>
            </a:r>
          </a:p>
          <a:p>
            <a:pPr algn="ctr"/>
            <a:r>
              <a:rPr lang="en-US" sz="1600" dirty="0" smtClean="0">
                <a:latin typeface="+mn-lt"/>
              </a:rPr>
              <a:t>Shuttle Wing Leading Edge</a:t>
            </a:r>
            <a:endParaRPr lang="en-US" sz="1600" dirty="0">
              <a:latin typeface="+mn-lt"/>
            </a:endParaRPr>
          </a:p>
        </p:txBody>
      </p:sp>
      <p:pic>
        <p:nvPicPr>
          <p:cNvPr id="7" name="Picture 14" descr="Picture 5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18448" y="3845176"/>
            <a:ext cx="3216404" cy="1994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181982" y="4362709"/>
            <a:ext cx="2933515" cy="5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 smtClean="0">
                <a:latin typeface="+mn-lt"/>
              </a:rPr>
              <a:t>Radiograph of Cracked Space </a:t>
            </a:r>
          </a:p>
          <a:p>
            <a:pPr algn="ctr"/>
            <a:r>
              <a:rPr lang="en-US" sz="1600" dirty="0" smtClean="0">
                <a:latin typeface="+mn-lt"/>
              </a:rPr>
              <a:t>Shuttle External Tank Stringer</a:t>
            </a:r>
            <a:endParaRPr lang="en-US" sz="1600" dirty="0">
              <a:latin typeface="+mn-lt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09498" y="3781170"/>
            <a:ext cx="2431174" cy="5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 smtClean="0">
                <a:latin typeface="+mn-lt"/>
              </a:rPr>
              <a:t>Ultrasonic Inspection of </a:t>
            </a:r>
          </a:p>
          <a:p>
            <a:pPr algn="ctr"/>
            <a:r>
              <a:rPr lang="en-US" sz="1600" dirty="0" smtClean="0">
                <a:latin typeface="+mn-lt"/>
              </a:rPr>
              <a:t>Composite Crew Module</a:t>
            </a:r>
          </a:p>
        </p:txBody>
      </p:sp>
      <p:pic>
        <p:nvPicPr>
          <p:cNvPr id="10" name="Picture 9" descr="CCM-UT inspection.jpg"/>
          <p:cNvPicPr>
            <a:picLocks noChangeAspect="1"/>
          </p:cNvPicPr>
          <p:nvPr/>
        </p:nvPicPr>
        <p:blipFill>
          <a:blip r:embed="rId5"/>
          <a:srcRect b="10938"/>
          <a:stretch>
            <a:fillRect/>
          </a:stretch>
        </p:blipFill>
        <p:spPr>
          <a:xfrm>
            <a:off x="329883" y="1133958"/>
            <a:ext cx="4197787" cy="26111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This briefing is for status only and may not represent complete engineering data analysis</a:t>
            </a: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409575" y="287564"/>
            <a:ext cx="6938963" cy="739775"/>
          </a:xfrm>
          <a:noFill/>
        </p:spPr>
        <p:txBody>
          <a:bodyPr/>
          <a:lstStyle/>
          <a:p>
            <a:pPr eaLnBrk="1" hangingPunct="1"/>
            <a:r>
              <a:rPr lang="en-US" sz="4000" dirty="0" smtClean="0"/>
              <a:t>Outline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What is POD and why is it important?</a:t>
            </a:r>
          </a:p>
          <a:p>
            <a:pPr eaLnBrk="1" hangingPunct="1"/>
            <a:r>
              <a:rPr lang="en-US" dirty="0" smtClean="0"/>
              <a:t>How is POD used?</a:t>
            </a:r>
          </a:p>
          <a:p>
            <a:pPr eaLnBrk="1" hangingPunct="1"/>
            <a:r>
              <a:rPr lang="en-US" dirty="0" smtClean="0"/>
              <a:t>How do you estimate POD for NDE?</a:t>
            </a:r>
          </a:p>
          <a:p>
            <a:pPr eaLnBrk="1" hangingPunct="1"/>
            <a:r>
              <a:rPr lang="en-US" dirty="0" smtClean="0"/>
              <a:t>When is POD required?</a:t>
            </a:r>
          </a:p>
          <a:p>
            <a:pPr eaLnBrk="1" hangingPunct="1"/>
            <a:r>
              <a:rPr lang="en-US" dirty="0" smtClean="0"/>
              <a:t>What is not covered</a:t>
            </a:r>
          </a:p>
          <a:p>
            <a:pPr lvl="1" eaLnBrk="1" hangingPunct="1"/>
            <a:r>
              <a:rPr lang="en-US" dirty="0" smtClean="0"/>
              <a:t>POD detailed statistical methodologies</a:t>
            </a:r>
          </a:p>
          <a:p>
            <a:pPr lvl="1" eaLnBrk="1" hangingPunct="1"/>
            <a:r>
              <a:rPr lang="en-US" dirty="0" smtClean="0"/>
              <a:t>Actual POD curves, or detectable flaw size limits based on POD for specific NDE techniques or applications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NDE Capability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178" y="1171212"/>
            <a:ext cx="8807930" cy="4114800"/>
          </a:xfrm>
        </p:spPr>
        <p:txBody>
          <a:bodyPr/>
          <a:lstStyle/>
          <a:p>
            <a:r>
              <a:rPr lang="en-US" dirty="0" smtClean="0"/>
              <a:t>“What is smallest flaw that an NDE technique can detect?”</a:t>
            </a:r>
          </a:p>
          <a:p>
            <a:r>
              <a:rPr lang="en-US" dirty="0" smtClean="0"/>
              <a:t>One of the most commonly asked questions about NDE … Also, the wrong question to be asking!</a:t>
            </a:r>
          </a:p>
          <a:p>
            <a:r>
              <a:rPr lang="en-US" dirty="0" smtClean="0"/>
              <a:t>More important question is “what are the largest flaws that might be missed by an NDE technique?” It is these flaws that can lead to failure.</a:t>
            </a:r>
          </a:p>
          <a:p>
            <a:r>
              <a:rPr lang="en-US" dirty="0" smtClean="0"/>
              <a:t>Also of importance is an understanding of the false call rate</a:t>
            </a:r>
          </a:p>
          <a:p>
            <a:r>
              <a:rPr lang="en-US" dirty="0" smtClean="0"/>
              <a:t>These questions relate to the “capability” of NDE, which is characterized by “Probability of Detection” or POD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What is POD?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9369" y="1435100"/>
            <a:ext cx="8494538" cy="4114800"/>
          </a:xfrm>
        </p:spPr>
        <p:txBody>
          <a:bodyPr/>
          <a:lstStyle/>
          <a:p>
            <a:r>
              <a:rPr lang="en-US" dirty="0" smtClean="0"/>
              <a:t>POD is the probability that a flaw of a specific type will be detected by a given technique given the flaw exists in the material.  It is usually unknown and therefore statistically estimated.</a:t>
            </a:r>
          </a:p>
          <a:p>
            <a:r>
              <a:rPr lang="en-US" dirty="0" smtClean="0"/>
              <a:t>False call rate is the percentage of times a technique will indicate a flaw when no flaw is present in the material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“Perfect” NDE Technique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661" y="1319441"/>
            <a:ext cx="4313245" cy="4766479"/>
          </a:xfrm>
        </p:spPr>
        <p:txBody>
          <a:bodyPr/>
          <a:lstStyle/>
          <a:p>
            <a:r>
              <a:rPr lang="en-US" dirty="0" smtClean="0"/>
              <a:t>Detects all flaws regardless of size</a:t>
            </a:r>
          </a:p>
          <a:p>
            <a:r>
              <a:rPr lang="en-US" dirty="0" smtClean="0"/>
              <a:t>Also would have no “false calls”</a:t>
            </a:r>
          </a:p>
          <a:p>
            <a:pPr marL="342900" lvl="1" indent="-342900">
              <a:buFontTx/>
              <a:buChar char="•"/>
            </a:pPr>
            <a:r>
              <a:rPr lang="en-US" sz="2400" dirty="0" smtClean="0"/>
              <a:t>All real measurement techniques have some minimum size below which detection is not possible</a:t>
            </a:r>
          </a:p>
          <a:p>
            <a:r>
              <a:rPr lang="en-US" dirty="0" smtClean="0"/>
              <a:t>“Perfect” NDE technique does not exist!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4332450" y="1285684"/>
            <a:ext cx="4800600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4343400" y="1483597"/>
            <a:ext cx="48006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“Ideal” NDE Technique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442" y="1245430"/>
            <a:ext cx="4491419" cy="4634328"/>
          </a:xfrm>
        </p:spPr>
        <p:txBody>
          <a:bodyPr/>
          <a:lstStyle/>
          <a:p>
            <a:r>
              <a:rPr lang="en-US" dirty="0" smtClean="0"/>
              <a:t>Detects all flaws above a certain flaw size</a:t>
            </a:r>
          </a:p>
          <a:p>
            <a:r>
              <a:rPr lang="en-US" dirty="0" smtClean="0"/>
              <a:t>Any flaw size that can be detected at least once will always be detected</a:t>
            </a:r>
          </a:p>
          <a:p>
            <a:r>
              <a:rPr lang="en-US" dirty="0" smtClean="0"/>
              <a:t>“What is smallest flaw NDE technique can detect” would be the important question</a:t>
            </a:r>
          </a:p>
          <a:p>
            <a:r>
              <a:rPr lang="en-US" dirty="0" smtClean="0"/>
              <a:t>“Ideal” NDE also does not exist!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513032" y="5129326"/>
            <a:ext cx="20704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  <a:latin typeface="+mn-lt"/>
              </a:rPr>
              <a:t>Smallest Flaw Detected</a:t>
            </a:r>
            <a:endParaRPr lang="en-US" sz="1400" dirty="0">
              <a:solidFill>
                <a:srgbClr val="FF0000"/>
              </a:solidFill>
              <a:latin typeface="+mn-lt"/>
            </a:endParaRPr>
          </a:p>
        </p:txBody>
      </p:sp>
      <p:cxnSp>
        <p:nvCxnSpPr>
          <p:cNvPr id="10" name="Straight Arrow Connector 9"/>
          <p:cNvCxnSpPr/>
          <p:nvPr/>
        </p:nvCxnSpPr>
        <p:spPr bwMode="auto">
          <a:xfrm rot="16200000" flipV="1">
            <a:off x="5661515" y="4687964"/>
            <a:ext cx="746469" cy="235213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4330700" y="1351652"/>
            <a:ext cx="48133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Real NDE Techniques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71211"/>
            <a:ext cx="4601896" cy="4791011"/>
          </a:xfrm>
        </p:spPr>
        <p:txBody>
          <a:bodyPr/>
          <a:lstStyle/>
          <a:p>
            <a:r>
              <a:rPr lang="en-US" dirty="0" smtClean="0"/>
              <a:t>POD is a function of size</a:t>
            </a:r>
          </a:p>
          <a:p>
            <a:pPr lvl="1"/>
            <a:r>
              <a:rPr lang="en-US" dirty="0" smtClean="0"/>
              <a:t>Zero for very small flaws</a:t>
            </a:r>
          </a:p>
          <a:p>
            <a:pPr lvl="1"/>
            <a:r>
              <a:rPr lang="en-US" dirty="0" smtClean="0"/>
              <a:t>Near perfect for large flaws</a:t>
            </a:r>
          </a:p>
          <a:p>
            <a:pPr lvl="1"/>
            <a:r>
              <a:rPr lang="en-US" dirty="0" smtClean="0"/>
              <a:t>Transition region in between</a:t>
            </a:r>
          </a:p>
          <a:p>
            <a:r>
              <a:rPr lang="en-US" dirty="0" smtClean="0"/>
              <a:t>POD for smallest detectable flaw is very low – much more likely not to be detected!</a:t>
            </a:r>
          </a:p>
          <a:p>
            <a:r>
              <a:rPr lang="en-US" dirty="0" smtClean="0"/>
              <a:t>When POD required by NASA (more later), must have 90% probability of detection (with 95% confidence level – also more later)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795530" y="4749986"/>
            <a:ext cx="20704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  <a:latin typeface="+mn-lt"/>
              </a:rPr>
              <a:t>Smallest Flaw Detected</a:t>
            </a:r>
            <a:endParaRPr lang="en-US" sz="1400" dirty="0">
              <a:solidFill>
                <a:srgbClr val="FF0000"/>
              </a:solidFill>
              <a:latin typeface="+mn-lt"/>
            </a:endParaRPr>
          </a:p>
        </p:txBody>
      </p:sp>
      <p:cxnSp>
        <p:nvCxnSpPr>
          <p:cNvPr id="11" name="Straight Arrow Connector 10"/>
          <p:cNvCxnSpPr/>
          <p:nvPr/>
        </p:nvCxnSpPr>
        <p:spPr bwMode="auto">
          <a:xfrm rot="5400000" flipH="1" flipV="1">
            <a:off x="5537963" y="4424240"/>
            <a:ext cx="461805" cy="255663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7" name="TextBox 16"/>
          <p:cNvSpPr txBox="1"/>
          <p:nvPr/>
        </p:nvSpPr>
        <p:spPr>
          <a:xfrm>
            <a:off x="5566464" y="1999613"/>
            <a:ext cx="9178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accent2"/>
                </a:solidFill>
              </a:rPr>
              <a:t>90% POD</a:t>
            </a:r>
            <a:endParaRPr lang="en-US" sz="1400" dirty="0">
              <a:solidFill>
                <a:schemeClr val="accent2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 rot="5400000">
            <a:off x="5843165" y="3294479"/>
            <a:ext cx="2053380" cy="158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How is POD Used?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931" y="1014949"/>
            <a:ext cx="8568763" cy="4114800"/>
          </a:xfrm>
        </p:spPr>
        <p:txBody>
          <a:bodyPr/>
          <a:lstStyle/>
          <a:p>
            <a:r>
              <a:rPr lang="en-US" dirty="0" smtClean="0"/>
              <a:t>All real materials and structures have flaws</a:t>
            </a:r>
          </a:p>
          <a:p>
            <a:r>
              <a:rPr lang="en-US" dirty="0" smtClean="0"/>
              <a:t>For fracture critical components, materials/structural engineers must calculate</a:t>
            </a:r>
            <a:r>
              <a:rPr lang="en-US" dirty="0" smtClean="0"/>
              <a:t> an “critical </a:t>
            </a:r>
            <a:r>
              <a:rPr lang="en-US" dirty="0" smtClean="0"/>
              <a:t>flaw size”</a:t>
            </a:r>
          </a:p>
          <a:p>
            <a:pPr lvl="1"/>
            <a:r>
              <a:rPr lang="en-US" dirty="0" smtClean="0"/>
              <a:t>Function of material properties, structural geometry, operating environment (loads, temperature, etc.), planned lifetime, etc.</a:t>
            </a:r>
          </a:p>
          <a:p>
            <a:pPr lvl="1"/>
            <a:r>
              <a:rPr lang="en-US" dirty="0" smtClean="0"/>
              <a:t>Conservative assumptions (e.g. multiple estimated lifetimes)</a:t>
            </a:r>
          </a:p>
          <a:p>
            <a:r>
              <a:rPr lang="en-US" dirty="0" smtClean="0"/>
              <a:t>NDE used to ensure that no flaws are present that are of this critical size or larger</a:t>
            </a:r>
          </a:p>
          <a:p>
            <a:pPr lvl="1"/>
            <a:r>
              <a:rPr lang="en-US" dirty="0" smtClean="0"/>
              <a:t>Flaw size detection capability established by POD</a:t>
            </a:r>
          </a:p>
          <a:p>
            <a:pPr lvl="1"/>
            <a:r>
              <a:rPr lang="en-US" dirty="0" smtClean="0"/>
              <a:t>Must be equal to or less than critical flaw size </a:t>
            </a:r>
          </a:p>
          <a:p>
            <a:r>
              <a:rPr lang="en-US" dirty="0" smtClean="0"/>
              <a:t>Results in low probability that flaws exist in material or structure that will grow to failure -&gt; SAFETY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How is POD Estimated?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76" y="1113486"/>
            <a:ext cx="8656218" cy="4988928"/>
          </a:xfrm>
        </p:spPr>
        <p:txBody>
          <a:bodyPr/>
          <a:lstStyle/>
          <a:p>
            <a:r>
              <a:rPr lang="en-US" dirty="0" smtClean="0"/>
              <a:t>Statistical in nature – never can determine “actual” POD</a:t>
            </a:r>
          </a:p>
          <a:p>
            <a:r>
              <a:rPr lang="en-US" dirty="0" smtClean="0"/>
              <a:t>POD “estimated” from results of NDE tests using a statistical sampling of specimens with representative flaws of known sizes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 r="11398"/>
              <a:stretch>
                <a:fillRect/>
              </a:stretch>
            </p:blipFill>
          </mc:Choice>
          <mc:Fallback>
            <p:blipFill>
              <a:blip r:embed="rId4"/>
              <a:srcRect r="11398"/>
              <a:stretch>
                <a:fillRect/>
              </a:stretch>
            </p:blipFill>
          </mc:Fallback>
        </mc:AlternateContent>
        <p:spPr>
          <a:xfrm>
            <a:off x="4655973" y="2902019"/>
            <a:ext cx="4264653" cy="3429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rcRect l="13369"/>
              <a:stretch>
                <a:fillRect/>
              </a:stretch>
            </p:blipFill>
          </mc:Choice>
          <mc:Fallback>
            <p:blipFill>
              <a:blip r:embed="rId6"/>
              <a:srcRect l="13369"/>
              <a:stretch>
                <a:fillRect/>
              </a:stretch>
            </p:blipFill>
          </mc:Fallback>
        </mc:AlternateContent>
        <p:spPr>
          <a:xfrm>
            <a:off x="179038" y="2902019"/>
            <a:ext cx="4147833" cy="3429000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 bwMode="auto">
          <a:xfrm>
            <a:off x="3488534" y="4378916"/>
            <a:ext cx="1129856" cy="478298"/>
          </a:xfrm>
          <a:prstGeom prst="rightArrow">
            <a:avLst/>
          </a:prstGeom>
          <a:solidFill>
            <a:schemeClr val="accent2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45100" y="3892371"/>
            <a:ext cx="14219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  <a:latin typeface="+mn-lt"/>
              </a:rPr>
              <a:t>Flaws Detected</a:t>
            </a:r>
            <a:endParaRPr lang="en-US" sz="1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57298" y="5182788"/>
            <a:ext cx="12720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  <a:latin typeface="+mn-lt"/>
              </a:rPr>
              <a:t>Flaws Missed</a:t>
            </a:r>
            <a:endParaRPr lang="en-US" sz="1400" dirty="0">
              <a:solidFill>
                <a:srgbClr val="FF0000"/>
              </a:solidFill>
              <a:latin typeface="+mn-lt"/>
            </a:endParaRPr>
          </a:p>
        </p:txBody>
      </p:sp>
      <p:cxnSp>
        <p:nvCxnSpPr>
          <p:cNvPr id="13" name="Straight Arrow Connector 12"/>
          <p:cNvCxnSpPr/>
          <p:nvPr/>
        </p:nvCxnSpPr>
        <p:spPr bwMode="auto">
          <a:xfrm rot="10800000">
            <a:off x="2061785" y="3710954"/>
            <a:ext cx="453588" cy="329857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7" name="Straight Arrow Connector 16"/>
          <p:cNvCxnSpPr/>
          <p:nvPr/>
        </p:nvCxnSpPr>
        <p:spPr bwMode="auto">
          <a:xfrm rot="10800000" flipV="1">
            <a:off x="1995805" y="5347722"/>
            <a:ext cx="515275" cy="391867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Confidence Intervals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684" y="989785"/>
            <a:ext cx="8568763" cy="3306640"/>
          </a:xfrm>
        </p:spPr>
        <p:txBody>
          <a:bodyPr/>
          <a:lstStyle/>
          <a:p>
            <a:r>
              <a:rPr lang="en-US" dirty="0" smtClean="0"/>
              <a:t>How good is our POD estimate?</a:t>
            </a:r>
          </a:p>
          <a:p>
            <a:r>
              <a:rPr lang="en-US" dirty="0" smtClean="0"/>
              <a:t>Confidence interval is a function of number of samples</a:t>
            </a:r>
          </a:p>
          <a:p>
            <a:r>
              <a:rPr lang="en-US" dirty="0" smtClean="0"/>
              <a:t>NASA requirement is to demonstrate at least 90% POD at a given flaw size with 95% confidence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0" y="3000956"/>
            <a:ext cx="4800600" cy="3429000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 bwMode="auto">
          <a:xfrm rot="5400000">
            <a:off x="1678367" y="4910794"/>
            <a:ext cx="2053380" cy="158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Straight Connector 9"/>
          <p:cNvCxnSpPr/>
          <p:nvPr/>
        </p:nvCxnSpPr>
        <p:spPr bwMode="auto">
          <a:xfrm rot="5400000">
            <a:off x="6012060" y="4906511"/>
            <a:ext cx="2053380" cy="158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1" name="Picture 10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4192246" y="3000957"/>
            <a:ext cx="4800600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Two Methods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88" y="1022563"/>
            <a:ext cx="8931637" cy="5360229"/>
          </a:xfrm>
        </p:spPr>
        <p:txBody>
          <a:bodyPr/>
          <a:lstStyle/>
          <a:p>
            <a:r>
              <a:rPr lang="en-US" sz="2000" dirty="0" smtClean="0"/>
              <a:t>Full POD (MIL-HDBK-1823A 2009 Nondestructive Evaluation System Reliability Assessment)</a:t>
            </a:r>
          </a:p>
          <a:p>
            <a:pPr lvl="1"/>
            <a:r>
              <a:rPr lang="en-US" sz="1600" dirty="0" smtClean="0"/>
              <a:t>Larger number of test flaws whose flaw sizes are distributed over range from not detectable to readily detectable</a:t>
            </a:r>
          </a:p>
          <a:p>
            <a:pPr lvl="1"/>
            <a:r>
              <a:rPr lang="en-US" sz="1600" dirty="0" smtClean="0"/>
              <a:t>Perform testing and generate estimate of POD curve</a:t>
            </a:r>
          </a:p>
          <a:p>
            <a:pPr lvl="1"/>
            <a:r>
              <a:rPr lang="en-US" sz="1600" dirty="0" smtClean="0"/>
              <a:t>Determine estimated flaw size for 90% POD with 95% confidence</a:t>
            </a:r>
          </a:p>
          <a:p>
            <a:pPr lvl="1"/>
            <a:r>
              <a:rPr lang="en-US" sz="1600" dirty="0" smtClean="0"/>
              <a:t>Provides minimum flaw size with required capability</a:t>
            </a:r>
          </a:p>
          <a:p>
            <a:r>
              <a:rPr lang="en-US" sz="2000" dirty="0" smtClean="0"/>
              <a:t>Point Estimate (Materials Evaluation, Vol. 40, No. 9, pp 922-932, 1982)</a:t>
            </a:r>
          </a:p>
          <a:p>
            <a:pPr lvl="1"/>
            <a:r>
              <a:rPr lang="en-US" sz="1600" dirty="0" smtClean="0"/>
              <a:t>Demonstrate capability is </a:t>
            </a:r>
            <a:r>
              <a:rPr lang="en-US" sz="1600" u="sng" dirty="0" smtClean="0"/>
              <a:t>at least</a:t>
            </a:r>
            <a:r>
              <a:rPr lang="en-US" sz="1600" dirty="0" smtClean="0"/>
              <a:t> 90% POD at a given flaw size with 95% confidence</a:t>
            </a:r>
          </a:p>
          <a:p>
            <a:pPr lvl="1"/>
            <a:r>
              <a:rPr lang="en-US" sz="1600" dirty="0" smtClean="0"/>
              <a:t>Smaller number of specimens with nominally </a:t>
            </a:r>
            <a:r>
              <a:rPr lang="en-US" sz="1600" u="sng" dirty="0" smtClean="0"/>
              <a:t>same size</a:t>
            </a:r>
            <a:r>
              <a:rPr lang="en-US" sz="1600" dirty="0" smtClean="0"/>
              <a:t> flaws (and a few larger and smaller flaw sizes to verify detection assumptions)</a:t>
            </a:r>
          </a:p>
          <a:p>
            <a:pPr lvl="1"/>
            <a:r>
              <a:rPr lang="en-US" sz="1600" dirty="0" smtClean="0"/>
              <a:t>Binomial statistics provides number of successful detections required for 90/95 demonstration (e.g. 29/29, 45/46 …)</a:t>
            </a:r>
          </a:p>
          <a:p>
            <a:pPr lvl="1"/>
            <a:r>
              <a:rPr lang="en-US" sz="1600" dirty="0" smtClean="0"/>
              <a:t>Specified flaw size set in demonstration.  Required capability may exist at even smaller flaw sizes</a:t>
            </a:r>
            <a:endParaRPr lang="en-US" sz="1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This briefing is for status only and may not represent complete engineering data analysis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Factors Affecting Capability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931" y="1195743"/>
            <a:ext cx="8708964" cy="5038615"/>
          </a:xfrm>
        </p:spPr>
        <p:txBody>
          <a:bodyPr/>
          <a:lstStyle/>
          <a:p>
            <a:r>
              <a:rPr lang="en-US" dirty="0" smtClean="0"/>
              <a:t>Flaw</a:t>
            </a:r>
          </a:p>
          <a:p>
            <a:pPr lvl="1"/>
            <a:r>
              <a:rPr lang="en-US" dirty="0" smtClean="0"/>
              <a:t>Nature, Length, width, depth, location, surface characteristics, etc.</a:t>
            </a:r>
          </a:p>
          <a:p>
            <a:r>
              <a:rPr lang="en-US" dirty="0" smtClean="0"/>
              <a:t>Material</a:t>
            </a:r>
          </a:p>
          <a:p>
            <a:pPr lvl="1"/>
            <a:r>
              <a:rPr lang="en-US" dirty="0" smtClean="0"/>
              <a:t>Surface finish, microstructure, product form, physical properties, etc.</a:t>
            </a:r>
          </a:p>
          <a:p>
            <a:r>
              <a:rPr lang="en-US" dirty="0" smtClean="0"/>
              <a:t>Structure</a:t>
            </a:r>
          </a:p>
          <a:p>
            <a:pPr lvl="1"/>
            <a:r>
              <a:rPr lang="en-US" dirty="0" smtClean="0"/>
              <a:t>Dimensional variations, geometry, inspection access, etc.</a:t>
            </a:r>
          </a:p>
          <a:p>
            <a:r>
              <a:rPr lang="en-US" dirty="0" smtClean="0"/>
              <a:t>NDE Technique</a:t>
            </a:r>
          </a:p>
          <a:p>
            <a:pPr lvl="1"/>
            <a:r>
              <a:rPr lang="en-US" dirty="0" smtClean="0"/>
              <a:t>Probe sensitivity variations, instrument settings, electronic noise, etc. </a:t>
            </a:r>
          </a:p>
          <a:p>
            <a:r>
              <a:rPr lang="en-US" dirty="0" smtClean="0"/>
              <a:t>Operator (Human Factors)</a:t>
            </a:r>
          </a:p>
          <a:p>
            <a:pPr lvl="1"/>
            <a:r>
              <a:rPr lang="en-US" dirty="0" smtClean="0"/>
              <a:t>Skills, training, attention to detail, etc.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When is POD Required?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685" y="1080292"/>
            <a:ext cx="8750200" cy="4271692"/>
          </a:xfrm>
        </p:spPr>
        <p:txBody>
          <a:bodyPr/>
          <a:lstStyle/>
          <a:p>
            <a:r>
              <a:rPr lang="en-US" dirty="0" smtClean="0"/>
              <a:t>Primary Agency Guidance – NASA STD-5009 – Nondestructive Evaluation Requirements for Fracture-Critical Metallic Components</a:t>
            </a:r>
          </a:p>
          <a:p>
            <a:r>
              <a:rPr lang="en-US" dirty="0" smtClean="0"/>
              <a:t>Also called out in other Program specific requirements and procurement standards</a:t>
            </a:r>
          </a:p>
          <a:p>
            <a:pPr lvl="1"/>
            <a:r>
              <a:rPr lang="en-US" sz="1800" dirty="0" smtClean="0"/>
              <a:t>SD73-SH-0082A Space Shuttle Orbiter Fracture Control Plan</a:t>
            </a:r>
          </a:p>
          <a:p>
            <a:pPr lvl="1"/>
            <a:r>
              <a:rPr lang="en-US" sz="1800" dirty="0" smtClean="0"/>
              <a:t>SSP-30558 Fracture Control Requirements for Space Station</a:t>
            </a:r>
          </a:p>
          <a:p>
            <a:pPr lvl="1"/>
            <a:r>
              <a:rPr lang="en-US" sz="1800" dirty="0" smtClean="0"/>
              <a:t>ANSI/AIAA S-080 – Metallic Pressure Vessels</a:t>
            </a:r>
          </a:p>
          <a:p>
            <a:pPr lvl="1"/>
            <a:r>
              <a:rPr lang="en-US" sz="1800" dirty="0" smtClean="0"/>
              <a:t>ANSI/AIAA S-081 - COPV Metallic Pressure Vessel Liners</a:t>
            </a:r>
          </a:p>
          <a:p>
            <a:pPr lvl="1"/>
            <a:r>
              <a:rPr lang="en-US" sz="1800" dirty="0" smtClean="0"/>
              <a:t>NASA-STD-5019 Fracture Control Requirements for Spaceflight Hardware</a:t>
            </a:r>
          </a:p>
          <a:p>
            <a:r>
              <a:rPr lang="en-US" dirty="0" smtClean="0"/>
              <a:t>Check with NDE technical authority for specific program or project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NASA STD-5009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212" y="973292"/>
            <a:ext cx="8890401" cy="4725039"/>
          </a:xfrm>
        </p:spPr>
        <p:txBody>
          <a:bodyPr/>
          <a:lstStyle/>
          <a:p>
            <a:r>
              <a:rPr lang="en-US" dirty="0" smtClean="0"/>
              <a:t>Defines requirements for nondestructive evaluation in support of NASA-STD-5019, Fracture Control Requirements for Spaceflight Hardware</a:t>
            </a:r>
          </a:p>
          <a:p>
            <a:r>
              <a:rPr lang="en-US" dirty="0" smtClean="0"/>
              <a:t>Fracture-Critical Hardware, Component, or Part: Classification that assumes that cracks in the hardware, component, or part could lead to a catastrophic failure, an event that results in loss of life, serious personal injury, loss of the manned flight system, or national asset.</a:t>
            </a:r>
          </a:p>
          <a:p>
            <a:r>
              <a:rPr lang="en-US" dirty="0" smtClean="0"/>
              <a:t>Nondestructive inspections of fracture-critical hardware shall detect the initial crack sizes used in the damage tolerance fracture analyses with a capability of 90/95 (90 percent probability of detection at a 95 percent confidence level).</a:t>
            </a:r>
          </a:p>
          <a:p>
            <a:r>
              <a:rPr lang="en-US" dirty="0" smtClean="0"/>
              <a:t>Not all components are fracture critical!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NASA STD-5009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190" y="1212235"/>
            <a:ext cx="8832671" cy="4840699"/>
          </a:xfrm>
        </p:spPr>
        <p:txBody>
          <a:bodyPr/>
          <a:lstStyle/>
          <a:p>
            <a:r>
              <a:rPr lang="en-US" dirty="0" smtClean="0"/>
              <a:t>Two NASA NDE Classifications</a:t>
            </a:r>
          </a:p>
          <a:p>
            <a:pPr lvl="1"/>
            <a:r>
              <a:rPr lang="en-US" dirty="0" smtClean="0"/>
              <a:t>Standard</a:t>
            </a:r>
          </a:p>
          <a:p>
            <a:pPr lvl="2"/>
            <a:r>
              <a:rPr lang="en-US" sz="1600" dirty="0" smtClean="0"/>
              <a:t>Limited to the following NDE techniques: eddy current, fluorescent </a:t>
            </a:r>
            <a:r>
              <a:rPr lang="en-US" sz="1600" dirty="0" err="1" smtClean="0"/>
              <a:t>penetrant</a:t>
            </a:r>
            <a:r>
              <a:rPr lang="en-US" sz="1600" dirty="0" smtClean="0"/>
              <a:t>, magnetic particle, radiography, and </a:t>
            </a:r>
            <a:r>
              <a:rPr lang="en-US" sz="1600" dirty="0" err="1" smtClean="0"/>
              <a:t>ultrasonics</a:t>
            </a:r>
            <a:endParaRPr lang="en-US" sz="1600" dirty="0" smtClean="0"/>
          </a:p>
          <a:p>
            <a:pPr lvl="2"/>
            <a:r>
              <a:rPr lang="en-US" sz="1600" dirty="0" smtClean="0"/>
              <a:t>Established minimum detectable crack sizes</a:t>
            </a:r>
          </a:p>
          <a:p>
            <a:pPr lvl="2"/>
            <a:r>
              <a:rPr lang="en-US" sz="1600" dirty="0" smtClean="0"/>
              <a:t>Formal POD demonstration not required, only a calibration on simulated or real crack-like flaws</a:t>
            </a:r>
          </a:p>
          <a:p>
            <a:pPr lvl="1"/>
            <a:r>
              <a:rPr lang="en-US" dirty="0" smtClean="0"/>
              <a:t>Special</a:t>
            </a:r>
          </a:p>
          <a:p>
            <a:pPr lvl="2"/>
            <a:r>
              <a:rPr lang="en-US" sz="1600" dirty="0" smtClean="0"/>
              <a:t>Flaw sizes smaller than standard established minimum detectable </a:t>
            </a:r>
            <a:r>
              <a:rPr lang="en-US" sz="1600" dirty="0" smtClean="0"/>
              <a:t>sizes</a:t>
            </a:r>
          </a:p>
          <a:p>
            <a:pPr lvl="2"/>
            <a:r>
              <a:rPr lang="en-US" sz="1600" dirty="0" smtClean="0"/>
              <a:t>Includes techniques other than those listed above</a:t>
            </a:r>
          </a:p>
          <a:p>
            <a:pPr lvl="2"/>
            <a:r>
              <a:rPr lang="en-US" sz="1600" dirty="0" smtClean="0"/>
              <a:t>Formal 90/95 POD demonstration required by specific </a:t>
            </a:r>
            <a:r>
              <a:rPr lang="en-US" sz="1600" dirty="0" err="1" smtClean="0"/>
              <a:t>inspector(s</a:t>
            </a:r>
            <a:r>
              <a:rPr lang="en-US" sz="1600" dirty="0" smtClean="0"/>
              <a:t>) that will perform inspection</a:t>
            </a:r>
          </a:p>
          <a:p>
            <a:pPr lvl="2"/>
            <a:r>
              <a:rPr lang="en-US" sz="1600" dirty="0" smtClean="0"/>
              <a:t>Can use either point estimate or full POD method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Summary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1195" y="1138226"/>
            <a:ext cx="8672711" cy="4832244"/>
          </a:xfrm>
        </p:spPr>
        <p:txBody>
          <a:bodyPr/>
          <a:lstStyle/>
          <a:p>
            <a:r>
              <a:rPr lang="en-US" sz="2000" dirty="0" smtClean="0"/>
              <a:t>POD used to estimate capability of NDE</a:t>
            </a:r>
            <a:r>
              <a:rPr lang="en-US" sz="2000" dirty="0" smtClean="0"/>
              <a:t> techniques</a:t>
            </a:r>
          </a:p>
          <a:p>
            <a:r>
              <a:rPr lang="en-US" sz="2000" dirty="0" smtClean="0"/>
              <a:t>Many factors affect POD</a:t>
            </a:r>
          </a:p>
          <a:p>
            <a:r>
              <a:rPr lang="en-US" sz="2000" dirty="0" smtClean="0"/>
              <a:t>Two methods for estimating POD: Point estimate and full POD method</a:t>
            </a:r>
          </a:p>
          <a:p>
            <a:r>
              <a:rPr lang="en-US" sz="2000" dirty="0" smtClean="0"/>
              <a:t>When POD required by NASA, must demonstrate 90 percent POD with 95 percent confidence</a:t>
            </a:r>
          </a:p>
          <a:p>
            <a:r>
              <a:rPr lang="en-US" sz="2000" dirty="0" smtClean="0"/>
              <a:t>NASA STD-5009 provides general guidance for when POD required, but also included in other program or procurement specific documents</a:t>
            </a:r>
          </a:p>
          <a:p>
            <a:r>
              <a:rPr lang="en-US" sz="2000" dirty="0" smtClean="0"/>
              <a:t>NASA STD-5009 designates two levels of NDE</a:t>
            </a:r>
          </a:p>
          <a:p>
            <a:pPr lvl="1"/>
            <a:r>
              <a:rPr lang="en-US" sz="1800" dirty="0" smtClean="0"/>
              <a:t>Standard – certain methods and established minimum detectable flaw sizes – no formal POD demonstration required</a:t>
            </a:r>
          </a:p>
          <a:p>
            <a:pPr lvl="1"/>
            <a:r>
              <a:rPr lang="en-US" sz="1800" dirty="0" smtClean="0"/>
              <a:t>Special – smaller flaw sizes or nonstandard methods – formal POD demonstration required by specific </a:t>
            </a:r>
            <a:r>
              <a:rPr lang="en-US" sz="1800" dirty="0" err="1" smtClean="0"/>
              <a:t>inspector(s</a:t>
            </a:r>
            <a:r>
              <a:rPr lang="en-US" sz="1800" dirty="0" smtClean="0"/>
              <a:t>)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briefing is for status only and may not represent complete engineering data analysis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13037</TotalTime>
  <Words>1508</Words>
  <Application>Microsoft Macintosh PowerPoint</Application>
  <PresentationFormat>On-screen Show (4:3)</PresentationFormat>
  <Paragraphs>150</Paragraphs>
  <Slides>16</Slides>
  <Notes>13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Blank Presentation</vt:lpstr>
      <vt:lpstr>Introduction to Probability of Detection (POD) for Nondestructive Evaluation (NDE)</vt:lpstr>
      <vt:lpstr>Outline</vt:lpstr>
      <vt:lpstr>NDE Capability</vt:lpstr>
      <vt:lpstr>What is POD?</vt:lpstr>
      <vt:lpstr>“Perfect” NDE Technique</vt:lpstr>
      <vt:lpstr>“Ideal” NDE Technique</vt:lpstr>
      <vt:lpstr>Real NDE Techniques</vt:lpstr>
      <vt:lpstr>How is POD Used?</vt:lpstr>
      <vt:lpstr>How is POD Estimated?</vt:lpstr>
      <vt:lpstr>Confidence Intervals</vt:lpstr>
      <vt:lpstr>Two Methods</vt:lpstr>
      <vt:lpstr>Factors Affecting Capability</vt:lpstr>
      <vt:lpstr>When is POD Required?</vt:lpstr>
      <vt:lpstr>NASA STD-5009</vt:lpstr>
      <vt:lpstr>NASA STD-5009</vt:lpstr>
      <vt:lpstr>Summary</vt:lpstr>
    </vt:vector>
  </TitlesOfParts>
  <Company>LMIT ODIN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Crew Launch Vehicle (CLV) Upper Stage Preliminary Design Weight Allocation Peer Review</dc:title>
  <cp:lastModifiedBy>ODIN</cp:lastModifiedBy>
  <cp:revision>241</cp:revision>
  <cp:lastPrinted>2006-10-04T16:46:10Z</cp:lastPrinted>
  <dcterms:created xsi:type="dcterms:W3CDTF">2011-06-28T19:42:49Z</dcterms:created>
  <dcterms:modified xsi:type="dcterms:W3CDTF">2011-06-30T15:07:46Z</dcterms:modified>
</cp:coreProperties>
</file>