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Default Extension="doc" ContentType="application/msword"/>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2"/>
  </p:notesMasterIdLst>
  <p:sldIdLst>
    <p:sldId id="299" r:id="rId2"/>
    <p:sldId id="326" r:id="rId3"/>
    <p:sldId id="327" r:id="rId4"/>
    <p:sldId id="368" r:id="rId5"/>
    <p:sldId id="328" r:id="rId6"/>
    <p:sldId id="329" r:id="rId7"/>
    <p:sldId id="323" r:id="rId8"/>
    <p:sldId id="330" r:id="rId9"/>
    <p:sldId id="379" r:id="rId10"/>
    <p:sldId id="380" r:id="rId11"/>
    <p:sldId id="381" r:id="rId12"/>
    <p:sldId id="331" r:id="rId13"/>
    <p:sldId id="332" r:id="rId14"/>
    <p:sldId id="333" r:id="rId15"/>
    <p:sldId id="334" r:id="rId16"/>
    <p:sldId id="335" r:id="rId17"/>
    <p:sldId id="336" r:id="rId18"/>
    <p:sldId id="353" r:id="rId19"/>
    <p:sldId id="337" r:id="rId20"/>
    <p:sldId id="338" r:id="rId21"/>
    <p:sldId id="343" r:id="rId22"/>
    <p:sldId id="339" r:id="rId23"/>
    <p:sldId id="340" r:id="rId24"/>
    <p:sldId id="354" r:id="rId25"/>
    <p:sldId id="341" r:id="rId26"/>
    <p:sldId id="355" r:id="rId27"/>
    <p:sldId id="342" r:id="rId28"/>
    <p:sldId id="305" r:id="rId29"/>
    <p:sldId id="306" r:id="rId30"/>
    <p:sldId id="370" r:id="rId31"/>
    <p:sldId id="303" r:id="rId32"/>
    <p:sldId id="356" r:id="rId33"/>
    <p:sldId id="357" r:id="rId34"/>
    <p:sldId id="304" r:id="rId35"/>
    <p:sldId id="345" r:id="rId36"/>
    <p:sldId id="358" r:id="rId37"/>
    <p:sldId id="373" r:id="rId38"/>
    <p:sldId id="374" r:id="rId39"/>
    <p:sldId id="307" r:id="rId40"/>
    <p:sldId id="308" r:id="rId41"/>
    <p:sldId id="309" r:id="rId42"/>
    <p:sldId id="359" r:id="rId43"/>
    <p:sldId id="348" r:id="rId44"/>
    <p:sldId id="360" r:id="rId45"/>
    <p:sldId id="375" r:id="rId46"/>
    <p:sldId id="310" r:id="rId47"/>
    <p:sldId id="312" r:id="rId48"/>
    <p:sldId id="361" r:id="rId49"/>
    <p:sldId id="362" r:id="rId50"/>
    <p:sldId id="376" r:id="rId51"/>
    <p:sldId id="314" r:id="rId52"/>
    <p:sldId id="372" r:id="rId53"/>
    <p:sldId id="349" r:id="rId54"/>
    <p:sldId id="363" r:id="rId55"/>
    <p:sldId id="313" r:id="rId56"/>
    <p:sldId id="377" r:id="rId57"/>
    <p:sldId id="316" r:id="rId58"/>
    <p:sldId id="317" r:id="rId59"/>
    <p:sldId id="364" r:id="rId60"/>
    <p:sldId id="318" r:id="rId61"/>
    <p:sldId id="365" r:id="rId62"/>
    <p:sldId id="371" r:id="rId63"/>
    <p:sldId id="367" r:id="rId64"/>
    <p:sldId id="350" r:id="rId65"/>
    <p:sldId id="378" r:id="rId66"/>
    <p:sldId id="351" r:id="rId67"/>
    <p:sldId id="294" r:id="rId68"/>
    <p:sldId id="297" r:id="rId69"/>
    <p:sldId id="298" r:id="rId70"/>
    <p:sldId id="352" r:id="rId71"/>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C99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notesView">
  <p:normalViewPr>
    <p:restoredLeft sz="37574" autoAdjust="0"/>
    <p:restoredTop sz="94630" autoAdjust="0"/>
  </p:normalViewPr>
  <p:slideViewPr>
    <p:cSldViewPr snapToGrid="0">
      <p:cViewPr varScale="1">
        <p:scale>
          <a:sx n="84" d="100"/>
          <a:sy n="84" d="100"/>
        </p:scale>
        <p:origin x="869"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824"/>
    </p:cViewPr>
  </p:sorterViewPr>
  <p:notesViewPr>
    <p:cSldViewPr snapToGrid="0">
      <p:cViewPr varScale="1">
        <p:scale>
          <a:sx n="66" d="100"/>
          <a:sy n="66" d="100"/>
        </p:scale>
        <p:origin x="3106" y="72"/>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680" b="1" i="0" u="none" strike="noStrike" kern="1200" cap="all" spc="100" normalizeH="0" baseline="0">
                <a:solidFill>
                  <a:schemeClr val="lt1"/>
                </a:solidFill>
                <a:latin typeface="+mn-lt"/>
                <a:ea typeface="+mn-ea"/>
                <a:cs typeface="+mn-cs"/>
              </a:defRPr>
            </a:pPr>
            <a:r>
              <a:rPr lang="en-US"/>
              <a:t>Predicted Stratification in Ullage</a:t>
            </a:r>
          </a:p>
        </c:rich>
      </c:tx>
      <c:layout/>
      <c:overlay val="0"/>
      <c:spPr>
        <a:noFill/>
        <a:ln>
          <a:noFill/>
        </a:ln>
        <a:effectLst/>
      </c:spPr>
      <c:txPr>
        <a:bodyPr rot="0" spcFirstLastPara="1" vertOverflow="ellipsis" vert="horz" wrap="square" anchor="ctr" anchorCtr="1"/>
        <a:lstStyle/>
        <a:p>
          <a:pPr>
            <a:defRPr sz="1680" b="1" i="0" u="none" strike="noStrike" kern="1200" cap="all" spc="100" normalizeH="0" baseline="0">
              <a:solidFill>
                <a:schemeClr val="lt1"/>
              </a:solidFill>
              <a:latin typeface="+mn-lt"/>
              <a:ea typeface="+mn-ea"/>
              <a:cs typeface="+mn-cs"/>
            </a:defRPr>
          </a:pPr>
          <a:endParaRPr lang="en-US"/>
        </a:p>
      </c:txPr>
    </c:title>
    <c:autoTitleDeleted val="0"/>
    <c:plotArea>
      <c:layout>
        <c:manualLayout>
          <c:layoutTarget val="inner"/>
          <c:xMode val="edge"/>
          <c:yMode val="edge"/>
          <c:x val="0.12714829396325458"/>
          <c:y val="0.28034703995333915"/>
          <c:w val="0.82662248468941379"/>
          <c:h val="0.55540937591134443"/>
        </c:manualLayout>
      </c:layout>
      <c:scatterChart>
        <c:scatterStyle val="lineMarker"/>
        <c:varyColors val="0"/>
        <c:ser>
          <c:idx val="0"/>
          <c:order val="0"/>
          <c:spPr>
            <a:ln w="28575" cap="rnd">
              <a:solidFill>
                <a:schemeClr val="lt1">
                  <a:alpha val="50000"/>
                </a:schemeClr>
              </a:solidFill>
              <a:round/>
            </a:ln>
            <a:effectLst>
              <a:outerShdw dist="25400" dir="2700000" algn="tl" rotWithShape="0">
                <a:schemeClr val="accent1"/>
              </a:outerShdw>
            </a:effectLst>
          </c:spPr>
          <c:marker>
            <c:symbol val="circle"/>
            <c:size val="6"/>
            <c:spPr>
              <a:solidFill>
                <a:schemeClr val="accent1"/>
              </a:solidFill>
              <a:ln w="22225">
                <a:solidFill>
                  <a:schemeClr val="lt1"/>
                </a:solidFill>
                <a:round/>
              </a:ln>
              <a:effectLst/>
            </c:spPr>
          </c:marker>
          <c:xVal>
            <c:numRef>
              <c:f>Sheet1!$A$5:$A$12</c:f>
              <c:numCache>
                <c:formatCode>General</c:formatCode>
                <c:ptCount val="8"/>
                <c:pt idx="0">
                  <c:v>7.38</c:v>
                </c:pt>
                <c:pt idx="1">
                  <c:v>14.76</c:v>
                </c:pt>
                <c:pt idx="2">
                  <c:v>23.38</c:v>
                </c:pt>
                <c:pt idx="3">
                  <c:v>33.46</c:v>
                </c:pt>
                <c:pt idx="4">
                  <c:v>44.29</c:v>
                </c:pt>
                <c:pt idx="5">
                  <c:v>56.6</c:v>
                </c:pt>
                <c:pt idx="6">
                  <c:v>72.599999999999994</c:v>
                </c:pt>
                <c:pt idx="7">
                  <c:v>110.73</c:v>
                </c:pt>
              </c:numCache>
            </c:numRef>
          </c:xVal>
          <c:yVal>
            <c:numRef>
              <c:f>Sheet1!$B$5:$B$12</c:f>
              <c:numCache>
                <c:formatCode>General</c:formatCode>
                <c:ptCount val="8"/>
                <c:pt idx="0">
                  <c:v>37.799999999999997</c:v>
                </c:pt>
                <c:pt idx="1">
                  <c:v>50.4</c:v>
                </c:pt>
                <c:pt idx="2">
                  <c:v>60.75</c:v>
                </c:pt>
                <c:pt idx="3">
                  <c:v>72</c:v>
                </c:pt>
                <c:pt idx="4">
                  <c:v>86.4</c:v>
                </c:pt>
                <c:pt idx="5">
                  <c:v>103.5</c:v>
                </c:pt>
                <c:pt idx="6">
                  <c:v>129.6</c:v>
                </c:pt>
                <c:pt idx="7">
                  <c:v>202.5</c:v>
                </c:pt>
              </c:numCache>
            </c:numRef>
          </c:yVal>
          <c:smooth val="0"/>
        </c:ser>
        <c:dLbls>
          <c:showLegendKey val="0"/>
          <c:showVal val="0"/>
          <c:showCatName val="0"/>
          <c:showSerName val="0"/>
          <c:showPercent val="0"/>
          <c:showBubbleSize val="0"/>
        </c:dLbls>
        <c:axId val="232474880"/>
        <c:axId val="232473704"/>
      </c:scatterChart>
      <c:valAx>
        <c:axId val="232474880"/>
        <c:scaling>
          <c:orientation val="minMax"/>
        </c:scaling>
        <c:delete val="0"/>
        <c:axPos val="b"/>
        <c:majorGridlines>
          <c:spPr>
            <a:ln w="9525" cap="flat" cmpd="sng" algn="ctr">
              <a:solidFill>
                <a:schemeClr val="lt1">
                  <a:alpha val="25000"/>
                </a:schemeClr>
              </a:solidFill>
              <a:round/>
            </a:ln>
            <a:effectLst/>
          </c:spPr>
        </c:majorGridlines>
        <c:numFmt formatCode="General" sourceLinked="1"/>
        <c:majorTickMark val="none"/>
        <c:minorTickMark val="none"/>
        <c:tickLblPos val="nextTo"/>
        <c:spPr>
          <a:noFill/>
          <a:ln w="12700" cap="flat" cmpd="sng" algn="ctr">
            <a:solidFill>
              <a:schemeClr val="lt1">
                <a:alpha val="25000"/>
              </a:schemeClr>
            </a:solidFill>
            <a:round/>
          </a:ln>
          <a:effectLst/>
        </c:spPr>
        <c:txPr>
          <a:bodyPr rot="-60000000" spcFirstLastPara="1" vertOverflow="ellipsis" vert="horz" wrap="square" anchor="ctr" anchorCtr="1"/>
          <a:lstStyle/>
          <a:p>
            <a:pPr>
              <a:defRPr sz="1400" b="0" i="0" u="none" strike="noStrike" kern="1200" spc="100" baseline="0">
                <a:solidFill>
                  <a:schemeClr val="lt1"/>
                </a:solidFill>
                <a:latin typeface="+mn-lt"/>
                <a:ea typeface="+mn-ea"/>
                <a:cs typeface="+mn-cs"/>
              </a:defRPr>
            </a:pPr>
            <a:endParaRPr lang="en-US"/>
          </a:p>
        </c:txPr>
        <c:crossAx val="232473704"/>
        <c:crosses val="autoZero"/>
        <c:crossBetween val="midCat"/>
      </c:valAx>
      <c:valAx>
        <c:axId val="232473704"/>
        <c:scaling>
          <c:orientation val="minMax"/>
        </c:scaling>
        <c:delete val="0"/>
        <c:axPos val="l"/>
        <c:majorGridlines>
          <c:spPr>
            <a:ln w="9525" cap="flat" cmpd="sng" algn="ctr">
              <a:solidFill>
                <a:schemeClr val="lt1">
                  <a:alpha val="25000"/>
                </a:schemeClr>
              </a:solidFill>
              <a:round/>
            </a:ln>
            <a:effectLst/>
          </c:spPr>
        </c:majorGridlines>
        <c:numFmt formatCode="General" sourceLinked="1"/>
        <c:majorTickMark val="none"/>
        <c:minorTickMark val="none"/>
        <c:tickLblPos val="nextTo"/>
        <c:spPr>
          <a:noFill/>
          <a:ln>
            <a:noFill/>
          </a:ln>
          <a:effectLst/>
        </c:spPr>
        <c:txPr>
          <a:bodyPr rot="0" spcFirstLastPara="1" vertOverflow="ellipsis" wrap="square" anchor="ctr" anchorCtr="1"/>
          <a:lstStyle/>
          <a:p>
            <a:pPr>
              <a:defRPr sz="1400" b="0" i="0" u="none" strike="noStrike" kern="1200" baseline="0">
                <a:solidFill>
                  <a:schemeClr val="lt1"/>
                </a:solidFill>
                <a:latin typeface="+mn-lt"/>
                <a:ea typeface="+mn-ea"/>
                <a:cs typeface="+mn-cs"/>
              </a:defRPr>
            </a:pPr>
            <a:endParaRPr lang="en-US"/>
          </a:p>
        </c:txPr>
        <c:crossAx val="232474880"/>
        <c:crosses val="autoZero"/>
        <c:crossBetween val="midCat"/>
      </c:valAx>
      <c:spPr>
        <a:noFill/>
        <a:ln>
          <a:noFill/>
        </a:ln>
        <a:effectLst/>
      </c:spPr>
    </c:plotArea>
    <c:plotVisOnly val="1"/>
    <c:dispBlanksAs val="gap"/>
    <c:showDLblsOverMax val="0"/>
  </c:chart>
  <c:spPr>
    <a:solidFill>
      <a:schemeClr val="accent1"/>
    </a:solidFill>
    <a:ln w="9525" cap="flat" cmpd="sng" algn="ctr">
      <a:solidFill>
        <a:schemeClr val="accent1"/>
      </a:solidFill>
      <a:round/>
    </a:ln>
    <a:effectLst/>
  </c:spPr>
  <c:txPr>
    <a:bodyPr/>
    <a:lstStyle/>
    <a:p>
      <a:pPr>
        <a:defRPr sz="1400" baseline="0"/>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7">
  <cs:axisTitle>
    <cs:lnRef idx="0"/>
    <cs:fillRef idx="0"/>
    <cs:effectRef idx="0"/>
    <cs:fontRef idx="minor">
      <a:schemeClr val="lt1"/>
    </cs:fontRef>
    <cs:defRPr sz="900" b="1" kern="1200"/>
  </cs:axisTitle>
  <cs:categoryAxis>
    <cs:lnRef idx="0">
      <cs:styleClr val="0"/>
    </cs:lnRef>
    <cs:fillRef idx="0"/>
    <cs:effectRef idx="0"/>
    <cs:fontRef idx="minor">
      <a:schemeClr val="lt1"/>
    </cs:fontRef>
    <cs:spPr>
      <a:ln w="12700" cap="flat" cmpd="sng" algn="ctr">
        <a:solidFill>
          <a:schemeClr val="lt1">
            <a:alpha val="25000"/>
          </a:schemeClr>
        </a:solidFill>
        <a:round/>
      </a:ln>
    </cs:spPr>
    <cs:defRPr sz="900" b="0" kern="1200" spc="100" baseline="0"/>
  </cs:categoryAxis>
  <cs:chartArea>
    <cs:lnRef idx="0">
      <cs:styleClr val="0"/>
    </cs:lnRef>
    <cs:fillRef idx="0">
      <cs:styleClr val="0"/>
    </cs:fillRef>
    <cs:effectRef idx="0"/>
    <cs:fontRef idx="minor">
      <a:schemeClr val="dk1"/>
    </cs:fontRef>
    <cs:spPr>
      <a:solidFill>
        <a:schemeClr val="phClr"/>
      </a:solidFill>
      <a:ln w="9525" cap="flat" cmpd="sng" algn="ctr">
        <a:solidFill>
          <a:schemeClr val="phClr"/>
        </a:solidFill>
        <a:round/>
      </a:ln>
    </cs:spPr>
    <cs:defRPr sz="1000" kern="1200"/>
  </cs:chartArea>
  <cs:dataLabel>
    <cs:lnRef idx="0"/>
    <cs:fillRef idx="0"/>
    <cs:effectRef idx="0"/>
    <cs:fontRef idx="minor">
      <a:schemeClr val="lt1"/>
    </cs:fontRef>
    <cs:defRPr sz="900" b="1" kern="1200"/>
  </cs:dataLabel>
  <cs:dataLabelCallout>
    <cs:lnRef idx="0">
      <cs:styleClr val="auto"/>
    </cs:lnRef>
    <cs:fillRef idx="0"/>
    <cs:effectRef idx="0"/>
    <cs:fontRef idx="minor">
      <cs:styleClr val="auto"/>
    </cs:fontRef>
    <cs:spPr>
      <a:solidFill>
        <a:schemeClr val="lt1"/>
      </a:solidFill>
      <a:ln>
        <a:solidFill>
          <a:schemeClr val="phClr"/>
        </a:solidFill>
      </a:ln>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pattFill prst="ltUpDiag">
        <a:fgClr>
          <a:schemeClr val="phClr"/>
        </a:fgClr>
        <a:bgClr>
          <a:schemeClr val="lt1"/>
        </a:bgClr>
      </a:pattFill>
    </cs:spPr>
  </cs:dataPoint>
  <cs:dataPoint3D>
    <cs:lnRef idx="0"/>
    <cs:fillRef idx="0">
      <cs:styleClr val="auto"/>
    </cs:fillRef>
    <cs:effectRef idx="0"/>
    <cs:fontRef idx="minor">
      <a:schemeClr val="dk1"/>
    </cs:fontRef>
    <cs:spPr>
      <a:pattFill prst="ltUpDiag">
        <a:fgClr>
          <a:schemeClr val="phClr"/>
        </a:fgClr>
        <a:bgClr>
          <a:schemeClr val="lt1"/>
        </a:bgClr>
      </a:pattFill>
    </cs:spPr>
  </cs:dataPoint3D>
  <cs:dataPointLine>
    <cs:lnRef idx="0">
      <cs:styleClr val="auto"/>
    </cs:lnRef>
    <cs:fillRef idx="0"/>
    <cs:effectRef idx="0">
      <cs:styleClr val="auto"/>
    </cs:effectRef>
    <cs:fontRef idx="minor">
      <a:schemeClr val="dk1"/>
    </cs:fontRef>
    <cs:spPr>
      <a:ln w="28575" cap="rnd">
        <a:solidFill>
          <a:schemeClr val="lt1">
            <a:alpha val="50000"/>
          </a:schemeClr>
        </a:solidFill>
        <a:round/>
      </a:ln>
      <a:effectLst>
        <a:outerShdw dist="25400" dir="2700000" algn="tl" rotWithShape="0">
          <a:schemeClr val="phClr"/>
        </a:outerShdw>
      </a:effectLst>
    </cs:spPr>
  </cs:dataPointLine>
  <cs:dataPointMarker>
    <cs:lnRef idx="0"/>
    <cs:fillRef idx="0">
      <cs:styleClr val="auto"/>
    </cs:fillRef>
    <cs:effectRef idx="0"/>
    <cs:fontRef idx="minor">
      <a:schemeClr val="dk1"/>
    </cs:fontRef>
    <cs:spPr>
      <a:solidFill>
        <a:schemeClr val="phClr"/>
      </a:solidFill>
      <a:ln w="22225">
        <a:solidFill>
          <a:schemeClr val="lt1"/>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styleClr val="0"/>
    </cs:lnRef>
    <cs:fillRef idx="0"/>
    <cs:effectRef idx="0"/>
    <cs:fontRef idx="minor">
      <a:schemeClr val="lt1"/>
    </cs:fontRef>
    <cs:spPr>
      <a:ln w="9525">
        <a:solidFill>
          <a:schemeClr val="phClr">
            <a:lumMod val="60000"/>
            <a:lumOff val="40000"/>
          </a:schemeClr>
        </a:solidFill>
      </a:ln>
    </cs:spPr>
    <cs:defRPr sz="900" kern="1200"/>
  </cs:dataTable>
  <cs:downBar>
    <cs:lnRef idx="0">
      <cs:styleClr val="0"/>
    </cs:lnRef>
    <cs:fillRef idx="0"/>
    <cs:effectRef idx="0"/>
    <cs:fontRef idx="minor">
      <a:schemeClr val="dk1"/>
    </cs:fontRef>
    <cs:spPr>
      <a:solidFill>
        <a:schemeClr val="dk1">
          <a:lumMod val="35000"/>
          <a:lumOff val="65000"/>
        </a:schemeClr>
      </a:solidFill>
      <a:ln w="9525">
        <a:solidFill>
          <a:schemeClr val="phClr">
            <a:lumMod val="60000"/>
            <a:lumOff val="40000"/>
          </a:schemeClr>
        </a:solidFill>
      </a:ln>
    </cs:spPr>
  </cs:downBar>
  <cs:dropLine>
    <cs:lnRef idx="0">
      <cs:styleClr val="0"/>
    </cs:lnRef>
    <cs:fillRef idx="0"/>
    <cs:effectRef idx="0"/>
    <cs:fontRef idx="minor">
      <a:schemeClr val="dk1"/>
    </cs:fontRef>
    <cs:spPr>
      <a:ln w="9525" cap="flat" cmpd="sng" algn="ctr">
        <a:gradFill>
          <a:gsLst>
            <a:gs pos="79000">
              <a:schemeClr val="phClr"/>
            </a:gs>
            <a:gs pos="0">
              <a:schemeClr val="lt1">
                <a:alpha val="60000"/>
              </a:schemeClr>
            </a:gs>
          </a:gsLst>
          <a:lin ang="5400000" scaled="0"/>
        </a:gradFill>
        <a:round/>
      </a:ln>
    </cs:spPr>
  </cs:dropLine>
  <cs:errorBar>
    <cs:lnRef idx="0">
      <cs:styleClr val="0"/>
    </cs:lnRef>
    <cs:fillRef idx="0"/>
    <cs:effectRef idx="0"/>
    <cs:fontRef idx="minor">
      <a:schemeClr val="dk1"/>
    </cs:fontRef>
    <cs:spPr>
      <a:ln w="9525">
        <a:solidFill>
          <a:schemeClr val="phClr">
            <a:lumMod val="60000"/>
            <a:lumOff val="40000"/>
          </a:schemeClr>
        </a:solidFill>
        <a:round/>
      </a:ln>
      <a:effectLst>
        <a:glow rad="25400">
          <a:schemeClr val="lt1"/>
        </a:glow>
      </a:effectLst>
    </cs:spPr>
  </cs:errorBar>
  <cs:floor>
    <cs:lnRef idx="0"/>
    <cs:fillRef idx="0"/>
    <cs:effectRef idx="0"/>
    <cs:fontRef idx="minor">
      <a:schemeClr val="dk1"/>
    </cs:fontRef>
  </cs:floor>
  <cs:gridlineMajor>
    <cs:lnRef idx="0">
      <cs:styleClr val="0"/>
    </cs:lnRef>
    <cs:fillRef idx="0"/>
    <cs:effectRef idx="0"/>
    <cs:fontRef idx="minor">
      <a:schemeClr val="dk1"/>
    </cs:fontRef>
    <cs:spPr>
      <a:ln w="9525" cap="flat" cmpd="sng" algn="ctr">
        <a:solidFill>
          <a:schemeClr val="lt1">
            <a:alpha val="25000"/>
          </a:schemeClr>
        </a:solidFill>
        <a:round/>
      </a:ln>
    </cs:spPr>
  </cs:gridlineMajor>
  <cs:gridlineMinor>
    <cs:lnRef idx="0">
      <cs:styleClr val="0"/>
    </cs:lnRef>
    <cs:fillRef idx="0"/>
    <cs:effectRef idx="0"/>
    <cs:fontRef idx="minor">
      <a:schemeClr val="dk1"/>
    </cs:fontRef>
    <cs:spPr>
      <a:ln>
        <a:solidFill>
          <a:schemeClr val="lt1">
            <a:alpha val="10000"/>
          </a:schemeClr>
        </a:solidFill>
      </a:ln>
    </cs:spPr>
  </cs:gridlineMinor>
  <cs:hiLoLine>
    <cs:lnRef idx="0">
      <cs:styleClr val="0"/>
    </cs:lnRef>
    <cs:fillRef idx="0"/>
    <cs:effectRef idx="0"/>
    <cs:fontRef idx="minor">
      <a:schemeClr val="dk1"/>
    </cs:fontRef>
    <cs:spPr>
      <a:ln w="9525">
        <a:solidFill>
          <a:schemeClr val="phClr">
            <a:lumMod val="60000"/>
            <a:lumOff val="40000"/>
          </a:schemeClr>
        </a:solidFill>
        <a:prstDash val="dash"/>
      </a:ln>
    </cs:spPr>
  </cs:hiLoLine>
  <cs:leaderLine>
    <cs:lnRef idx="0">
      <cs:styleClr val="0"/>
    </cs:lnRef>
    <cs:fillRef idx="0"/>
    <cs:effectRef idx="0"/>
    <cs:fontRef idx="minor">
      <a:schemeClr val="dk1"/>
    </cs:fontRef>
    <cs:spPr>
      <a:ln w="9525">
        <a:solidFill>
          <a:schemeClr val="phClr">
            <a:lumMod val="60000"/>
            <a:lumOff val="40000"/>
          </a:schemeClr>
        </a:solidFill>
      </a:ln>
    </cs:spPr>
  </cs:leaderLine>
  <cs:legend>
    <cs:lnRef idx="0"/>
    <cs:fillRef idx="0"/>
    <cs:effectRef idx="0"/>
    <cs:fontRef idx="minor">
      <a:schemeClr val="lt1"/>
    </cs:fontRef>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styleClr val="0"/>
    </cs:lnRef>
    <cs:fillRef idx="0"/>
    <cs:effectRef idx="0"/>
    <cs:fontRef idx="minor">
      <a:schemeClr val="lt1"/>
    </cs:fontRef>
    <cs:spPr>
      <a:ln w="3175" cap="flat" cmpd="sng" algn="ctr">
        <a:solidFill>
          <a:schemeClr val="phClr">
            <a:lumMod val="60000"/>
            <a:lumOff val="40000"/>
          </a:schemeClr>
        </a:solidFill>
        <a:round/>
      </a:ln>
    </cs:spPr>
    <cs:defRPr sz="900" kern="1200"/>
  </cs:seriesAxis>
  <cs:seriesLine>
    <cs:lnRef idx="0">
      <cs:styleClr val="0"/>
    </cs:lnRef>
    <cs:fillRef idx="0"/>
    <cs:effectRef idx="0"/>
    <cs:fontRef idx="minor">
      <a:schemeClr val="dk1"/>
    </cs:fontRef>
    <cs:spPr>
      <a:ln w="9525">
        <a:solidFill>
          <a:schemeClr val="phClr">
            <a:lumMod val="60000"/>
            <a:lumOff val="40000"/>
            <a:tint val="50000"/>
          </a:schemeClr>
        </a:solidFill>
        <a:prstDash val="dash"/>
      </a:ln>
    </cs:spPr>
  </cs:seriesLine>
  <cs:title>
    <cs:lnRef idx="0"/>
    <cs:fillRef idx="0"/>
    <cs:effectRef idx="0"/>
    <cs:fontRef idx="minor">
      <a:schemeClr val="lt1"/>
    </cs:fontRef>
    <cs:defRPr sz="1500" b="1" kern="1200" cap="all" spc="100" normalizeH="0" baseline="0"/>
  </cs:title>
  <cs:trendline>
    <cs:lnRef idx="0"/>
    <cs:fillRef idx="0"/>
    <cs:effectRef idx="0"/>
    <cs:fontRef idx="minor">
      <a:schemeClr val="dk1"/>
    </cs:fontRef>
    <cs:spPr>
      <a:ln w="28575" cap="rnd">
        <a:solidFill>
          <a:schemeClr val="lt1">
            <a:alpha val="50000"/>
          </a:schemeClr>
        </a:solidFill>
        <a:round/>
      </a:ln>
    </cs:spPr>
  </cs:trendline>
  <cs:trendlineLabel>
    <cs:lnRef idx="0"/>
    <cs:fillRef idx="0"/>
    <cs:effectRef idx="0"/>
    <cs:fontRef idx="minor">
      <a:schemeClr val="lt1"/>
    </cs:fontRef>
    <cs:defRPr sz="900" kern="1200"/>
  </cs:trendlineLabel>
  <cs:upBar>
    <cs:lnRef idx="0">
      <cs:styleClr val="0"/>
    </cs:lnRef>
    <cs:fillRef idx="0"/>
    <cs:effectRef idx="0"/>
    <cs:fontRef idx="minor">
      <a:schemeClr val="dk1"/>
    </cs:fontRef>
    <cs:spPr>
      <a:solidFill>
        <a:schemeClr val="lt1">
          <a:lumMod val="95000"/>
        </a:schemeClr>
      </a:solidFill>
      <a:ln w="9525">
        <a:solidFill>
          <a:schemeClr val="phClr">
            <a:lumMod val="60000"/>
            <a:lumOff val="40000"/>
          </a:schemeClr>
        </a:solidFill>
      </a:ln>
    </cs:spPr>
  </cs:upBar>
  <cs:valueAxis>
    <cs:lnRef idx="0"/>
    <cs:fillRef idx="0"/>
    <cs:effectRef idx="0"/>
    <cs:fontRef idx="minor">
      <a:schemeClr val="lt1"/>
    </cs:fontRef>
    <cs:defRPr sz="900" kern="1200"/>
  </cs:valueAxis>
  <cs:wall>
    <cs:lnRef idx="0"/>
    <cs:fillRef idx="0"/>
    <cs:effectRef idx="0"/>
    <cs:fontRef idx="minor">
      <a:schemeClr val="dk1"/>
    </cs:fontRef>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5" Type="http://schemas.openxmlformats.org/officeDocument/2006/relationships/image" Target="../media/image16.wmf"/><Relationship Id="rId4" Type="http://schemas.openxmlformats.org/officeDocument/2006/relationships/image" Target="../media/image15.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image" Target="../media/image17.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image" Target="../media/image20.emf"/><Relationship Id="rId5" Type="http://schemas.openxmlformats.org/officeDocument/2006/relationships/image" Target="../media/image24.emf"/><Relationship Id="rId4" Type="http://schemas.openxmlformats.org/officeDocument/2006/relationships/image" Target="../media/image2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emf"/><Relationship Id="rId5" Type="http://schemas.openxmlformats.org/officeDocument/2006/relationships/image" Target="../media/image32.wmf"/><Relationship Id="rId4" Type="http://schemas.openxmlformats.org/officeDocument/2006/relationships/image" Target="../media/image31.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44.wmf"/><Relationship Id="rId2" Type="http://schemas.openxmlformats.org/officeDocument/2006/relationships/image" Target="../media/image43.wmf"/><Relationship Id="rId1" Type="http://schemas.openxmlformats.org/officeDocument/2006/relationships/image" Target="../media/image42.wmf"/><Relationship Id="rId4" Type="http://schemas.openxmlformats.org/officeDocument/2006/relationships/image" Target="../media/image45.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image" Target="../media/image47.wmf"/><Relationship Id="rId1" Type="http://schemas.openxmlformats.org/officeDocument/2006/relationships/image" Target="../media/image46.wmf"/><Relationship Id="rId4" Type="http://schemas.openxmlformats.org/officeDocument/2006/relationships/image" Target="../media/image49.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56.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5819C718-6800-4976-AEDE-E16131FF2EFE}" type="datetimeFigureOut">
              <a:rPr lang="en-US" smtClean="0"/>
              <a:pPr/>
              <a:t>1/26/2015</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2CA83D0C-CFCD-4C91-A40A-162123E53F2C}" type="slidenum">
              <a:rPr lang="en-US" smtClean="0"/>
              <a:pPr/>
              <a:t>‹#›</a:t>
            </a:fld>
            <a:endParaRPr lang="en-US"/>
          </a:p>
        </p:txBody>
      </p:sp>
    </p:spTree>
    <p:extLst>
      <p:ext uri="{BB962C8B-B14F-4D97-AF65-F5344CB8AC3E}">
        <p14:creationId xmlns:p14="http://schemas.microsoft.com/office/powerpoint/2010/main" val="2004422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slide" Target="../slides/slide12.xml"/><Relationship Id="rId1" Type="http://schemas.openxmlformats.org/officeDocument/2006/relationships/notesMaster" Target="../notesMasters/notesMaster1.xml"/><Relationship Id="rId4" Type="http://schemas.openxmlformats.org/officeDocument/2006/relationships/image" Target="../media/image11.emf"/></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203960" y="712153"/>
            <a:ext cx="4648200" cy="3486150"/>
          </a:xfrm>
        </p:spPr>
      </p:sp>
      <p:sp>
        <p:nvSpPr>
          <p:cNvPr id="3" name="Notes Placeholder 2"/>
          <p:cNvSpPr>
            <a:spLocks noGrp="1"/>
          </p:cNvSpPr>
          <p:nvPr>
            <p:ph type="body" idx="1"/>
          </p:nvPr>
        </p:nvSpPr>
        <p:spPr/>
        <p:txBody>
          <a:bodyPr/>
          <a:lstStyle/>
          <a:p>
            <a:r>
              <a:rPr lang="en-US" dirty="0" smtClean="0"/>
              <a:t>I am Alok Majumdar work at NASA/Marshall Space Flight Center.  In this lesson I will talk on Numerical Modeling of Cryogenic Fluid Management.</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a:t>
            </a:fld>
            <a:endParaRPr lang="en-US"/>
          </a:p>
        </p:txBody>
      </p:sp>
    </p:spTree>
    <p:extLst>
      <p:ext uri="{BB962C8B-B14F-4D97-AF65-F5344CB8AC3E}">
        <p14:creationId xmlns:p14="http://schemas.microsoft.com/office/powerpoint/2010/main" val="23297246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Cryogenic Fluid Management, also known as CFM, involves storage and transfer of cryogenic liquids.  Due to extremely cold temperature cryogenic liquids need special attention for storage and transport.  At normal atmospheric pressure, the saturation temperature of liquid hydrogen is 36 R or 20 K and the </a:t>
            </a:r>
            <a:r>
              <a:rPr lang="en-US" dirty="0"/>
              <a:t>saturation temperature of liquid </a:t>
            </a:r>
            <a:r>
              <a:rPr lang="en-US" dirty="0" smtClean="0"/>
              <a:t>oxygen </a:t>
            </a:r>
            <a:r>
              <a:rPr lang="en-US" dirty="0"/>
              <a:t>is </a:t>
            </a:r>
            <a:r>
              <a:rPr lang="en-US" dirty="0" smtClean="0"/>
              <a:t>162 </a:t>
            </a:r>
            <a:r>
              <a:rPr lang="en-US" dirty="0"/>
              <a:t>R or </a:t>
            </a:r>
            <a:r>
              <a:rPr lang="en-US" dirty="0" smtClean="0"/>
              <a:t>90 K.  Evidently the cryogenic tanks and transfer lines experience very large temperature gradient.  Therefore, extremely good insulation is necessary to prevent loss of liquid due to boiling. Cryogenic Transfer Lines need to be cooled down to saturation temperature of the liquid or below before steady flow of liquid is established.</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a:t>
            </a:fld>
            <a:endParaRPr lang="en-US"/>
          </a:p>
        </p:txBody>
      </p:sp>
    </p:spTree>
    <p:extLst>
      <p:ext uri="{BB962C8B-B14F-4D97-AF65-F5344CB8AC3E}">
        <p14:creationId xmlns:p14="http://schemas.microsoft.com/office/powerpoint/2010/main" val="640257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Numerical modeling of Cryogenic Fluid Management applications such as storage and transfer, are very complex because it must account for strong coupling of fluid flow and heat transfer with change of phase.  There will always be some boiling of liquid even with good insulation. Therefore, numerical </a:t>
            </a:r>
            <a:r>
              <a:rPr lang="en-US" dirty="0"/>
              <a:t>modeling </a:t>
            </a:r>
            <a:r>
              <a:rPr lang="en-US" dirty="0" smtClean="0"/>
              <a:t>is </a:t>
            </a:r>
            <a:r>
              <a:rPr lang="en-US" dirty="0"/>
              <a:t>necessary to answer the questions, such as:</a:t>
            </a:r>
          </a:p>
          <a:p>
            <a:r>
              <a:rPr lang="en-US" dirty="0"/>
              <a:t>How long it takes to chilldown the transfer line and fill the tank?</a:t>
            </a:r>
          </a:p>
          <a:p>
            <a:r>
              <a:rPr lang="en-US" dirty="0"/>
              <a:t>How much propellant is needed to chill down the system?</a:t>
            </a:r>
          </a:p>
          <a:p>
            <a:r>
              <a:rPr lang="en-US" dirty="0"/>
              <a:t>How much propellant will be lost due to boil-off and how to minimize the loss</a:t>
            </a:r>
            <a:r>
              <a:rPr lang="en-US" dirty="0" smtClean="0"/>
              <a:t>?</a:t>
            </a:r>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a:t>
            </a:fld>
            <a:endParaRPr lang="en-US"/>
          </a:p>
        </p:txBody>
      </p:sp>
    </p:spTree>
    <p:extLst>
      <p:ext uri="{BB962C8B-B14F-4D97-AF65-F5344CB8AC3E}">
        <p14:creationId xmlns:p14="http://schemas.microsoft.com/office/powerpoint/2010/main" val="31719024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lesson we are going to learn the basics of a finite volume procedure for modeling flow in a network and application of this procedure in several fluid management applications.  Finite volume procedure of solving governing equations of fluid flow has been extensively used in commercial Computational Fluid Dynamics also known as CFD code.  FLUENT, CFX and FLOW3D are few examples of commercial CFD codes that use finite volume procedure. The finite volume procedure has been implemented in NASA/MSFC developed thermo-fluid dynamic software, Generalized Fluid System Simulation Program also known as GFSSP for modeling flow network.  GFSSP has been used to analyze four CFM application problems described in this lesson.</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a:t>
            </a:fld>
            <a:endParaRPr lang="en-US"/>
          </a:p>
        </p:txBody>
      </p:sp>
    </p:spTree>
    <p:extLst>
      <p:ext uri="{BB962C8B-B14F-4D97-AF65-F5344CB8AC3E}">
        <p14:creationId xmlns:p14="http://schemas.microsoft.com/office/powerpoint/2010/main" val="34343289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lesson roadmap.  In the first part of the lesson, the basics of the finite volume procedure</a:t>
            </a:r>
            <a:r>
              <a:rPr lang="en-US" dirty="0" smtClean="0">
                <a:solidFill>
                  <a:srgbClr val="FF0000"/>
                </a:solidFill>
              </a:rPr>
              <a:t> </a:t>
            </a:r>
            <a:r>
              <a:rPr lang="en-US" dirty="0" smtClean="0"/>
              <a:t>is covered. It includes the description of governing equations of fluid flow and heat transfer in a flow network.  Thermodynamic and thermo-physical properties that are required to construct the equations are discussed.  Finally, the numerical solution procedure for solving the governing equations are explained.</a:t>
            </a:r>
          </a:p>
          <a:p>
            <a:endParaRPr lang="en-US" dirty="0"/>
          </a:p>
          <a:p>
            <a:r>
              <a:rPr lang="en-US" dirty="0" smtClean="0"/>
              <a:t>In the second part of the lesson, finite volume procedure in modeling four CFM applications are described.  The chilldown of cryogenic transfer line is the topic of the first example.  The second example is about chilling and filling a cryogenic tank with minimum loss of cryogenic propellant.  Modeling of boil-off in a ground storage tank is described in example 3.  The final example discusses how to minimize boil-off in a propellant tank in space.  The lesson concludes by identifying further research needed to improve the fidelity of the numerical procedure.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a:t>
            </a:fld>
            <a:endParaRPr lang="en-US"/>
          </a:p>
        </p:txBody>
      </p:sp>
    </p:spTree>
    <p:extLst>
      <p:ext uri="{BB962C8B-B14F-4D97-AF65-F5344CB8AC3E}">
        <p14:creationId xmlns:p14="http://schemas.microsoft.com/office/powerpoint/2010/main" val="2752633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slide we introduce the fundamental of finite volume procedure.  Finite volume procedure is an extension of the control volume analysis technique of classical thermodynamics.  On the left a typical control volume is shown for mass and energy conservation based on </a:t>
            </a:r>
            <a:r>
              <a:rPr lang="en-US" dirty="0"/>
              <a:t>the</a:t>
            </a:r>
            <a:r>
              <a:rPr lang="en-US" dirty="0" smtClean="0"/>
              <a:t> first law of thermodynamics.  Finite volume analysis of fluid network is shown on the right.  A fluid network consists of boundary nodes, internal nodes and branches.  Boundary and internal nodes are connected through branches in series or parallel arrangements.  Mass and energy conservation equations are solved in internal nodes similar to control volumes of classical thermodynamics.  Flowrates are calculated in branches.  In control volume analysis, mass flow rates are known.  In finite volume analysis, the mass flow rates are not known and therefore momentum equations are solved in branches to calculate flowrates which are necessary to solve mass and energy conservation equations in the node.  In addition to flow energy, heat and work can be added to internal nodes similar to control volumes.  Thus </a:t>
            </a:r>
            <a:r>
              <a:rPr lang="en-US" dirty="0"/>
              <a:t>the </a:t>
            </a:r>
            <a:r>
              <a:rPr lang="en-US" dirty="0" smtClean="0"/>
              <a:t>finite volume procedure can model thermodynamics, fluid flow and heat transfer within an unified mathematical framework.</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a:t>
            </a:fld>
            <a:endParaRPr lang="en-US"/>
          </a:p>
        </p:txBody>
      </p:sp>
    </p:spTree>
    <p:extLst>
      <p:ext uri="{BB962C8B-B14F-4D97-AF65-F5344CB8AC3E}">
        <p14:creationId xmlns:p14="http://schemas.microsoft.com/office/powerpoint/2010/main" val="3735095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 are three basic components of the finite volume procedure.  The first component is the development of governing equations describing the conservation of mass, momentum and energy of cryogenic fluid and conservation of thermal energy of solid in contact with cryogenic fluid.</a:t>
            </a:r>
          </a:p>
          <a:p>
            <a:endParaRPr lang="en-US" dirty="0" smtClean="0"/>
          </a:p>
          <a:p>
            <a:r>
              <a:rPr lang="en-US" dirty="0" smtClean="0"/>
              <a:t>The second component of the finite volume procedure is to provide thermodynamic and thermo-physical properties of cryogenic fluid and material properties of the solid in constructing the governing equations. </a:t>
            </a:r>
          </a:p>
          <a:p>
            <a:endParaRPr lang="en-US" dirty="0"/>
          </a:p>
          <a:p>
            <a:r>
              <a:rPr lang="en-US" dirty="0" smtClean="0"/>
              <a:t>The third and final component is to solve the governing equation using a numerical solution technique to calculate the variables such as pressure, temperature and flowrate.</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7</a:t>
            </a:fld>
            <a:endParaRPr lang="en-US"/>
          </a:p>
        </p:txBody>
      </p:sp>
    </p:spTree>
    <p:extLst>
      <p:ext uri="{BB962C8B-B14F-4D97-AF65-F5344CB8AC3E}">
        <p14:creationId xmlns:p14="http://schemas.microsoft.com/office/powerpoint/2010/main" val="28596113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explains the mathematical closure of the finite volume procedure. </a:t>
            </a:r>
            <a:r>
              <a:rPr lang="en-US" dirty="0" smtClean="0">
                <a:solidFill>
                  <a:srgbClr val="FF0000"/>
                </a:solidFill>
              </a:rPr>
              <a:t> </a:t>
            </a:r>
            <a:r>
              <a:rPr lang="en-US" dirty="0" smtClean="0"/>
              <a:t>Listed here are the unknown variables and the corresponding governing equations designated to solve for the unknown variable.  Pressure is calculated from mass conservation equation, flowrate is calculated from momentum conservation equation, fluid temperature is obtained by solving energy conservation equation of fluid; solid temperature is solved from energy conservation equation of solid.  Finally, the resident mass in the internal node is calculated from thermodynamic equation of state.</a:t>
            </a:r>
          </a:p>
          <a:p>
            <a:endParaRPr lang="en-US" dirty="0"/>
          </a:p>
          <a:p>
            <a:r>
              <a:rPr lang="en-US" dirty="0" smtClean="0"/>
              <a:t>We will now describe those five equations in next few slides. We first describe the meaning of each symbol before describing the equations.</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8</a:t>
            </a:fld>
            <a:endParaRPr lang="en-US"/>
          </a:p>
        </p:txBody>
      </p:sp>
    </p:spTree>
    <p:extLst>
      <p:ext uri="{BB962C8B-B14F-4D97-AF65-F5344CB8AC3E}">
        <p14:creationId xmlns:p14="http://schemas.microsoft.com/office/powerpoint/2010/main" val="1122176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A83D0C-CFCD-4C91-A40A-162123E53F2C}" type="slidenum">
              <a:rPr lang="en-US" smtClean="0"/>
              <a:pPr/>
              <a:t>9</a:t>
            </a:fld>
            <a:endParaRPr lang="en-US"/>
          </a:p>
        </p:txBody>
      </p:sp>
    </p:spTree>
    <p:extLst>
      <p:ext uri="{BB962C8B-B14F-4D97-AF65-F5344CB8AC3E}">
        <p14:creationId xmlns:p14="http://schemas.microsoft.com/office/powerpoint/2010/main" val="3161848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A83D0C-CFCD-4C91-A40A-162123E53F2C}" type="slidenum">
              <a:rPr lang="en-US" smtClean="0"/>
              <a:pPr/>
              <a:t>10</a:t>
            </a:fld>
            <a:endParaRPr lang="en-US"/>
          </a:p>
        </p:txBody>
      </p:sp>
    </p:spTree>
    <p:extLst>
      <p:ext uri="{BB962C8B-B14F-4D97-AF65-F5344CB8AC3E}">
        <p14:creationId xmlns:p14="http://schemas.microsoft.com/office/powerpoint/2010/main" val="21687587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A83D0C-CFCD-4C91-A40A-162123E53F2C}" type="slidenum">
              <a:rPr lang="en-US" smtClean="0"/>
              <a:pPr/>
              <a:t>11</a:t>
            </a:fld>
            <a:endParaRPr lang="en-US"/>
          </a:p>
        </p:txBody>
      </p:sp>
    </p:spTree>
    <p:extLst>
      <p:ext uri="{BB962C8B-B14F-4D97-AF65-F5344CB8AC3E}">
        <p14:creationId xmlns:p14="http://schemas.microsoft.com/office/powerpoint/2010/main" val="8441382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Mass conservation equation is described in this slide.  The schematic shows that node I is connected with four neighboring nodes (j=1,4) through four branches.  The flowrate,</a:t>
            </a:r>
          </a:p>
          <a:p>
            <a:r>
              <a:rPr lang="en-US" dirty="0" smtClean="0"/>
              <a:t> is positive when flow is from </a:t>
            </a:r>
            <a:r>
              <a:rPr lang="en-US" dirty="0" err="1" smtClean="0"/>
              <a:t>ith</a:t>
            </a:r>
            <a:r>
              <a:rPr lang="en-US" dirty="0" smtClean="0"/>
              <a:t> to </a:t>
            </a:r>
            <a:r>
              <a:rPr lang="en-US" dirty="0" err="1" smtClean="0"/>
              <a:t>jth</a:t>
            </a:r>
            <a:r>
              <a:rPr lang="en-US" dirty="0" smtClean="0"/>
              <a:t> node.  The negative value of 	implies that flow is </a:t>
            </a:r>
            <a:r>
              <a:rPr lang="en-US" dirty="0" err="1" smtClean="0"/>
              <a:t>jth</a:t>
            </a:r>
            <a:r>
              <a:rPr lang="en-US" dirty="0" smtClean="0"/>
              <a:t> node to </a:t>
            </a:r>
            <a:r>
              <a:rPr lang="en-US" dirty="0" err="1" smtClean="0"/>
              <a:t>ith</a:t>
            </a:r>
            <a:r>
              <a:rPr lang="en-US" dirty="0" smtClean="0"/>
              <a:t> node.  It is possible that two different fluids (k = 1 &amp; 2) can enter into node i from two neighboring nodes, designated by j =1 &amp; 4 and mixes and fluid mixture enter into nodes designated by j = 2 &amp; 3.  k is the fluid index and a different value of k indicates a different fluid.  The equation in this slide represents mass conservation equation.  The left side of the equation represents rate of change of mass with time.  The right hand side of the equation represents net influx into the node, i.  With positive influx, the resident mass in the node, m increases and vice-versa.  For steady state, the left hand side of the equation is zero which implies that rate of inflow is equal to the rate of outflow.  It may be noted that pressure does not appear explicitly in mass conservation equation although it is earmarked for calculating pressures.  It is possible only when mass and momentum conservation equations are solved simultaneously; this will be explained later in the lesson.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12</a:t>
            </a:fld>
            <a:endParaRPr lang="en-US"/>
          </a:p>
        </p:txBody>
      </p:sp>
      <p:pic>
        <p:nvPicPr>
          <p:cNvPr id="9" name="Picture 8"/>
          <p:cNvPicPr>
            <a:picLocks noChangeAspect="1"/>
          </p:cNvPicPr>
          <p:nvPr/>
        </p:nvPicPr>
        <p:blipFill>
          <a:blip r:embed="rId3"/>
          <a:stretch>
            <a:fillRect/>
          </a:stretch>
        </p:blipFill>
        <p:spPr>
          <a:xfrm>
            <a:off x="6182422" y="4546600"/>
            <a:ext cx="253875" cy="355600"/>
          </a:xfrm>
          <a:prstGeom prst="rect">
            <a:avLst/>
          </a:prstGeom>
        </p:spPr>
      </p:pic>
      <p:pic>
        <p:nvPicPr>
          <p:cNvPr id="10" name="Picture 9"/>
          <p:cNvPicPr>
            <a:picLocks noChangeAspect="1"/>
          </p:cNvPicPr>
          <p:nvPr/>
        </p:nvPicPr>
        <p:blipFill>
          <a:blip r:embed="rId4"/>
          <a:stretch>
            <a:fillRect/>
          </a:stretch>
        </p:blipFill>
        <p:spPr>
          <a:xfrm>
            <a:off x="4994089" y="4724147"/>
            <a:ext cx="253101" cy="356106"/>
          </a:xfrm>
          <a:prstGeom prst="rect">
            <a:avLst/>
          </a:prstGeom>
        </p:spPr>
      </p:pic>
    </p:spTree>
    <p:extLst>
      <p:ext uri="{BB962C8B-B14F-4D97-AF65-F5344CB8AC3E}">
        <p14:creationId xmlns:p14="http://schemas.microsoft.com/office/powerpoint/2010/main" val="249556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Momentum Conservation equation is the representation of Newton’s Second Law of motion for fluid flow.  Momentum conservation equation is solved in branches shown in the schematic.  Pressures are located at the inlet and outlet of a branch and flowrates are assumed to be located in the middle of the branch.  Gravity always acts vertically downward, and angle theta represents the angle between the flowrate vector and gravity vector.  According to Newton’s second law of motion, product of mass and acceleration of fluid equals to the applied force on the fluid. The product of mass and acceleration consists of unsteady and longitudinal inertia.  The applied force term consists of pressure, gravity and friction.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13</a:t>
            </a:fld>
            <a:endParaRPr lang="en-US"/>
          </a:p>
        </p:txBody>
      </p:sp>
    </p:spTree>
    <p:extLst>
      <p:ext uri="{BB962C8B-B14F-4D97-AF65-F5344CB8AC3E}">
        <p14:creationId xmlns:p14="http://schemas.microsoft.com/office/powerpoint/2010/main" val="8920579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slide each term of momentum conservation equation is presented.  The unsteady term is expressed as the rate of change of momentum in the branch.  The longitudinal inertia is expressed as the product of mass flowrate and velocity change between the current and upstream branch.  The MAX operator helps to account for computing inertia of flow in either direction.  If the flow is positive, the first term exists and the second term is zero.  For negative flowrates, the first term is zero and the second term exists.  The pressure term is expressed as the product of branch cross-sectional area and pressure difference between upstream and downstream node.  The gravity term is the product of density, gravitational acceleration, g, volume, and cosine of the angle between gravity vector and flowrate vector divided by conversion factor, </a:t>
            </a:r>
            <a:r>
              <a:rPr lang="en-US" dirty="0" err="1" smtClean="0"/>
              <a:t>g</a:t>
            </a:r>
            <a:r>
              <a:rPr lang="en-US" baseline="-25000" dirty="0" err="1" smtClean="0"/>
              <a:t>c</a:t>
            </a:r>
            <a:r>
              <a:rPr lang="en-US" dirty="0" smtClean="0"/>
              <a:t>. The friction term is represented by the product of Resistance Factor, </a:t>
            </a:r>
            <a:r>
              <a:rPr lang="en-US" dirty="0" err="1" smtClean="0"/>
              <a:t>K</a:t>
            </a:r>
            <a:r>
              <a:rPr lang="en-US" baseline="-25000" dirty="0" err="1" smtClean="0"/>
              <a:t>f</a:t>
            </a:r>
            <a:r>
              <a:rPr lang="en-US" dirty="0" smtClean="0"/>
              <a:t> and square of mass flow rate and branch cross-sectional area.  The square of the mass flowrate is represented by the product of the  flowrate and its absolute value. Such representation allows the friction term to always act opposite to the direction of flow.  </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14</a:t>
            </a:fld>
            <a:endParaRPr lang="en-US"/>
          </a:p>
        </p:txBody>
      </p:sp>
    </p:spTree>
    <p:extLst>
      <p:ext uri="{BB962C8B-B14F-4D97-AF65-F5344CB8AC3E}">
        <p14:creationId xmlns:p14="http://schemas.microsoft.com/office/powerpoint/2010/main" val="40680470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Energy conservation equation is expressed in terms of enthalpy which states that the rate of increase of internal energy equals the net inflow of energy into the node plus any heat source applied to the node.  Upwind scheme has been used to model the advection of energy from neighboring nodes.  If the flow is from I to j, then energy inflow in the node I is expressed as the product of mass flowrate and enthalpy of node j.  On the contrary, if the flow is from j to I, the energy inflow is expressed as the product of mass flowrate and enthalpy of node j.  The “MAX” operator in the equation allows that.</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15</a:t>
            </a:fld>
            <a:endParaRPr lang="en-US"/>
          </a:p>
        </p:txBody>
      </p:sp>
    </p:spTree>
    <p:extLst>
      <p:ext uri="{BB962C8B-B14F-4D97-AF65-F5344CB8AC3E}">
        <p14:creationId xmlns:p14="http://schemas.microsoft.com/office/powerpoint/2010/main" val="7376393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Continuing with the discussion of governing equations this slide introduces the network for a solid to fluid conjugate heat transfer.  In addition to boundary nodes for fluid (double rectangle), internal nodes for fluid (single rectangle) and branches for fluid flow, solid network consists of solid node, ambient node and conductors.  The conductors are of three different kinds: solid to solid, solid to fluid and solid to ambient.  With the help of these additional five elements, any solid-fluid network can be constructed.</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16</a:t>
            </a:fld>
            <a:endParaRPr lang="en-US"/>
          </a:p>
        </p:txBody>
      </p:sp>
    </p:spTree>
    <p:extLst>
      <p:ext uri="{BB962C8B-B14F-4D97-AF65-F5344CB8AC3E}">
        <p14:creationId xmlns:p14="http://schemas.microsoft.com/office/powerpoint/2010/main" val="26766682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energy conservation equation for a solid node has been considered in this slide.  The solid node, i has four neighboring solid nodes (</a:t>
            </a:r>
            <a:r>
              <a:rPr lang="en-US" dirty="0" err="1" smtClean="0"/>
              <a:t>j</a:t>
            </a:r>
            <a:r>
              <a:rPr lang="en-US" baseline="-25000" dirty="0" err="1" smtClean="0"/>
              <a:t>s</a:t>
            </a:r>
            <a:r>
              <a:rPr lang="en-US" dirty="0" smtClean="0"/>
              <a:t> = 1,4), has four neighboring fluid </a:t>
            </a:r>
            <a:r>
              <a:rPr lang="en-US" dirty="0"/>
              <a:t>nodes (</a:t>
            </a:r>
            <a:r>
              <a:rPr lang="en-US" dirty="0" err="1" smtClean="0"/>
              <a:t>j</a:t>
            </a:r>
            <a:r>
              <a:rPr lang="en-US" baseline="-25000" dirty="0" err="1" smtClean="0"/>
              <a:t>f</a:t>
            </a:r>
            <a:r>
              <a:rPr lang="en-US" dirty="0" smtClean="0"/>
              <a:t> </a:t>
            </a:r>
            <a:r>
              <a:rPr lang="en-US" dirty="0"/>
              <a:t>= 1,4), </a:t>
            </a:r>
            <a:r>
              <a:rPr lang="en-US" dirty="0" smtClean="0"/>
              <a:t>and has two ambient nodes </a:t>
            </a:r>
            <a:r>
              <a:rPr lang="en-US" dirty="0"/>
              <a:t>(</a:t>
            </a:r>
            <a:r>
              <a:rPr lang="en-US" dirty="0" err="1" smtClean="0"/>
              <a:t>j</a:t>
            </a:r>
            <a:r>
              <a:rPr lang="en-US" baseline="-25000" dirty="0" err="1" smtClean="0"/>
              <a:t>a</a:t>
            </a:r>
            <a:r>
              <a:rPr lang="en-US" dirty="0" smtClean="0"/>
              <a:t> </a:t>
            </a:r>
            <a:r>
              <a:rPr lang="en-US" dirty="0"/>
              <a:t>= </a:t>
            </a:r>
            <a:r>
              <a:rPr lang="en-US" dirty="0" smtClean="0"/>
              <a:t>1,2).  In the next slide we will discuss the energy conservation equation for solid node, i.</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17</a:t>
            </a:fld>
            <a:endParaRPr lang="en-US"/>
          </a:p>
        </p:txBody>
      </p:sp>
    </p:spTree>
    <p:extLst>
      <p:ext uri="{BB962C8B-B14F-4D97-AF65-F5344CB8AC3E}">
        <p14:creationId xmlns:p14="http://schemas.microsoft.com/office/powerpoint/2010/main" val="5726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differential form of the conservation equation is expressed on</a:t>
            </a:r>
            <a:r>
              <a:rPr lang="en-US" dirty="0" smtClean="0">
                <a:solidFill>
                  <a:srgbClr val="FF0000"/>
                </a:solidFill>
              </a:rPr>
              <a:t> </a:t>
            </a:r>
            <a:r>
              <a:rPr lang="en-US" dirty="0" smtClean="0"/>
              <a:t>the left.  The rate of change of energy in the node i appears in the left side of the equation.  The right hand side of the equation expresses the net inflow of energy from neighboring nodes and heat source.  The inflow of energy from neighboring nodes consist of three terms. </a:t>
            </a:r>
          </a:p>
          <a:p>
            <a:r>
              <a:rPr lang="en-US" dirty="0" err="1" smtClean="0"/>
              <a:t>q</a:t>
            </a:r>
            <a:r>
              <a:rPr lang="en-US" baseline="-25000" dirty="0" err="1" smtClean="0"/>
              <a:t>ss</a:t>
            </a:r>
            <a:r>
              <a:rPr lang="en-US" baseline="30000" dirty="0" smtClean="0"/>
              <a:t>’  </a:t>
            </a:r>
            <a:r>
              <a:rPr lang="en-US" dirty="0" smtClean="0"/>
              <a:t>represents heat conduction between solid nodes, </a:t>
            </a:r>
            <a:r>
              <a:rPr lang="en-US" dirty="0" err="1" smtClean="0"/>
              <a:t>q</a:t>
            </a:r>
            <a:r>
              <a:rPr lang="en-US" baseline="-25000" dirty="0" err="1" smtClean="0"/>
              <a:t>sf</a:t>
            </a:r>
            <a:r>
              <a:rPr lang="en-US" baseline="30000" dirty="0" smtClean="0"/>
              <a:t>’  </a:t>
            </a:r>
            <a:r>
              <a:rPr lang="en-US" dirty="0" smtClean="0"/>
              <a:t>represents convection heat transfer between solid and fluid nodes, </a:t>
            </a:r>
            <a:r>
              <a:rPr lang="en-US" dirty="0" err="1" smtClean="0"/>
              <a:t>q</a:t>
            </a:r>
            <a:r>
              <a:rPr lang="en-US" baseline="-25000" dirty="0" err="1" smtClean="0"/>
              <a:t>sa</a:t>
            </a:r>
            <a:r>
              <a:rPr lang="en-US" baseline="30000" dirty="0" smtClean="0"/>
              <a:t>’ </a:t>
            </a:r>
            <a:r>
              <a:rPr lang="en-US" dirty="0" smtClean="0"/>
              <a:t>represents heat transfer between solid and ambient nodes. h represents the heat transfer coefficient, A is the surface area of heat transfer, </a:t>
            </a:r>
            <a:r>
              <a:rPr lang="en-US" dirty="0" err="1" smtClean="0"/>
              <a:t>T</a:t>
            </a:r>
            <a:r>
              <a:rPr lang="en-US" baseline="-25000" dirty="0" err="1" smtClean="0"/>
              <a:t>s</a:t>
            </a:r>
            <a:r>
              <a:rPr lang="en-US" dirty="0" smtClean="0"/>
              <a:t>, </a:t>
            </a:r>
            <a:r>
              <a:rPr lang="en-US" dirty="0"/>
              <a:t>, </a:t>
            </a:r>
            <a:r>
              <a:rPr lang="en-US" dirty="0" err="1" smtClean="0"/>
              <a:t>T</a:t>
            </a:r>
            <a:r>
              <a:rPr lang="en-US" baseline="-25000" dirty="0" err="1" smtClean="0"/>
              <a:t>f</a:t>
            </a:r>
            <a:r>
              <a:rPr lang="en-US" dirty="0" smtClean="0"/>
              <a:t>, </a:t>
            </a:r>
            <a:r>
              <a:rPr lang="en-US" dirty="0"/>
              <a:t>, </a:t>
            </a:r>
            <a:r>
              <a:rPr lang="en-US" dirty="0" smtClean="0"/>
              <a:t>T</a:t>
            </a:r>
            <a:r>
              <a:rPr lang="en-US" baseline="-25000" dirty="0" smtClean="0"/>
              <a:t>a</a:t>
            </a:r>
            <a:r>
              <a:rPr lang="en-US" dirty="0"/>
              <a:t> </a:t>
            </a:r>
            <a:r>
              <a:rPr lang="en-US" dirty="0" smtClean="0"/>
              <a:t>are the temperatures of solid, fluid and ambient nodes respectively. The equation expressed </a:t>
            </a:r>
            <a:r>
              <a:rPr lang="en-US" dirty="0"/>
              <a:t>on</a:t>
            </a:r>
            <a:r>
              <a:rPr lang="en-US" dirty="0">
                <a:solidFill>
                  <a:srgbClr val="FF0000"/>
                </a:solidFill>
              </a:rPr>
              <a:t> </a:t>
            </a:r>
            <a:r>
              <a:rPr lang="en-US" dirty="0" smtClean="0"/>
              <a:t>the right is the successive substitution form of the conservation equation.  Following a few steps of algebraic manipulation, </a:t>
            </a:r>
            <a:r>
              <a:rPr lang="en-US" dirty="0" err="1" smtClean="0"/>
              <a:t>T</a:t>
            </a:r>
            <a:r>
              <a:rPr lang="en-US" baseline="-25000" dirty="0" err="1" smtClean="0"/>
              <a:t>s</a:t>
            </a:r>
            <a:r>
              <a:rPr lang="en-US" dirty="0" smtClean="0"/>
              <a:t> is expressed as a function of temperatures of neighboring nodes, temperature at the previous time step and heat source.  This equation is solved in conjunction with fluid flow equation.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18</a:t>
            </a:fld>
            <a:endParaRPr lang="en-US"/>
          </a:p>
        </p:txBody>
      </p:sp>
    </p:spTree>
    <p:extLst>
      <p:ext uri="{BB962C8B-B14F-4D97-AF65-F5344CB8AC3E}">
        <p14:creationId xmlns:p14="http://schemas.microsoft.com/office/powerpoint/2010/main" val="29544121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Finally, the thermodynamic equation of state is used to calculate the resident mass of the node.  According to the equation of state, the resident mass can be expressed in terms of node pressure, p, node volume, V, Gas Constant, R, node temperature, T and compressibility factor, Z. Z is determined from the equation of state of the real fluid.</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19</a:t>
            </a:fld>
            <a:endParaRPr lang="en-US"/>
          </a:p>
        </p:txBody>
      </p:sp>
    </p:spTree>
    <p:extLst>
      <p:ext uri="{BB962C8B-B14F-4D97-AF65-F5344CB8AC3E}">
        <p14:creationId xmlns:p14="http://schemas.microsoft.com/office/powerpoint/2010/main" val="8197076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have already observed that thermo-dynamic and thermo-physical properties are required to develop the governing equations discussed in the previous slides.  These properties are evaluated using a thermodynamic property program for a given value of pressure and enthalpy at the node at each iteration.  The thermodynamic property program provides temperature, density, viscosity, conductivity and specific heat for all fluid regimes (liquid, vapor and saturated mixture of liquid and vapor)</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20</a:t>
            </a:fld>
            <a:endParaRPr lang="en-US"/>
          </a:p>
        </p:txBody>
      </p:sp>
    </p:spTree>
    <p:extLst>
      <p:ext uri="{BB962C8B-B14F-4D97-AF65-F5344CB8AC3E}">
        <p14:creationId xmlns:p14="http://schemas.microsoft.com/office/powerpoint/2010/main" val="9399895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GASP is the thermodynamic and thermo-physical property program used in all example problems discussed in this lesson.  Based on pressure and enthalpy, GASP locates the thermodynamic state of the fluid in the appropriate region: compressed liquid region, liquid-vapor saturation region or superheated vapor region as shown in the right side of this slide.  GASP provides thermodynamic properties of the fluids listed in the table shown in left side of the slide.  All cryogenic fluids used in liquid propulsion applications are included in GASP.</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21</a:t>
            </a:fld>
            <a:endParaRPr lang="en-US"/>
          </a:p>
        </p:txBody>
      </p:sp>
    </p:spTree>
    <p:extLst>
      <p:ext uri="{BB962C8B-B14F-4D97-AF65-F5344CB8AC3E}">
        <p14:creationId xmlns:p14="http://schemas.microsoft.com/office/powerpoint/2010/main" val="14180095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turn our attention to solving the governing equations discussed in previous slides.  The system of governing equations are non-linear algebraic equations. There are two methods of solving non-linear algebraic equations: Successive Substitution and Newton-Raphson.  The procedure discussed in this lesson uses a hybrid method.  This method uses a combination of successive substitution and Newton-Raphson and is called Simultaneous Adjustment with Successive Substitution (SASS).</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22</a:t>
            </a:fld>
            <a:endParaRPr lang="en-US"/>
          </a:p>
        </p:txBody>
      </p:sp>
    </p:spTree>
    <p:extLst>
      <p:ext uri="{BB962C8B-B14F-4D97-AF65-F5344CB8AC3E}">
        <p14:creationId xmlns:p14="http://schemas.microsoft.com/office/powerpoint/2010/main" val="740398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Successive Substitution method consists of five steps.  First, a solution is guessed for each variable in the system of equations.  In the second step, the equations are so arranged that each variable is expressed in terms of other variables.  Then each variable is solved and a new value of each variable is obtained.  Instead of using the new variables in the next iteration, an weighted average of old and new value is often used in the next iteration to ensure numerical stability.  This process is called under-relaxation of the variables during iterative process.  Finally convergence is checked by making sure that the variables are no longer changing with iterations.  If changes between two successive iterations are large, steps 2 to 4 are repeated until convergence is achieved.</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23</a:t>
            </a:fld>
            <a:endParaRPr lang="en-US"/>
          </a:p>
        </p:txBody>
      </p:sp>
    </p:spTree>
    <p:extLst>
      <p:ext uri="{BB962C8B-B14F-4D97-AF65-F5344CB8AC3E}">
        <p14:creationId xmlns:p14="http://schemas.microsoft.com/office/powerpoint/2010/main" val="21474497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advantage of the successive substitution method is that it is simple to program and takes less computer memory.  The disadvantage is the difficulty to make a decision in which order the equation must be solved to ensure convergence.  For a highly non-linear and coupled problems, many trials are necessary to find the optimum solution sequence to achieve the convergence.  It may also require high under-relaxation which slows down the convergence.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24</a:t>
            </a:fld>
            <a:endParaRPr lang="en-US"/>
          </a:p>
        </p:txBody>
      </p:sp>
    </p:spTree>
    <p:extLst>
      <p:ext uri="{BB962C8B-B14F-4D97-AF65-F5344CB8AC3E}">
        <p14:creationId xmlns:p14="http://schemas.microsoft.com/office/powerpoint/2010/main" val="24809915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 now describe the Newton-Raphson Method of solving non-linear and coupled algebraic equations.  Like the</a:t>
            </a:r>
            <a:r>
              <a:rPr lang="en-US" dirty="0" smtClean="0">
                <a:solidFill>
                  <a:srgbClr val="FF0000"/>
                </a:solidFill>
              </a:rPr>
              <a:t> </a:t>
            </a:r>
            <a:r>
              <a:rPr lang="en-US" dirty="0" smtClean="0"/>
              <a:t>successive substitution method, in the first step, the</a:t>
            </a:r>
            <a:r>
              <a:rPr lang="en-US" dirty="0" smtClean="0">
                <a:solidFill>
                  <a:srgbClr val="FF0000"/>
                </a:solidFill>
              </a:rPr>
              <a:t> </a:t>
            </a:r>
            <a:r>
              <a:rPr lang="en-US" dirty="0" smtClean="0"/>
              <a:t>solution for each variable in the system of equation is guessed.  With the guessed values equations are not satisfied.  In other words F(</a:t>
            </a:r>
            <a:r>
              <a:rPr lang="en-US" dirty="0" err="1" smtClean="0"/>
              <a:t>x,y,z</a:t>
            </a:r>
            <a:r>
              <a:rPr lang="en-US" dirty="0" smtClean="0"/>
              <a:t>) is not equal to zero.  Instead there are residuals.  In the second step, the residuals of each equation are</a:t>
            </a:r>
            <a:r>
              <a:rPr lang="en-US" dirty="0" smtClean="0">
                <a:solidFill>
                  <a:srgbClr val="FF0000"/>
                </a:solidFill>
              </a:rPr>
              <a:t> </a:t>
            </a:r>
            <a:r>
              <a:rPr lang="en-US" dirty="0" smtClean="0"/>
              <a:t>calculated.  The third step involves the development of correction equations.  The intent of these correction equations is to correct each variable to force the residuals to zero.  The correction equations are solved in the fourth step by the Gaussian Elimination Method.  In the fifth step corrections are applied to each variable.  Finally, iterations of steps 2 through 5 are continued until the corrections become very small.</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25</a:t>
            </a:fld>
            <a:endParaRPr lang="en-US"/>
          </a:p>
        </p:txBody>
      </p:sp>
    </p:spTree>
    <p:extLst>
      <p:ext uri="{BB962C8B-B14F-4D97-AF65-F5344CB8AC3E}">
        <p14:creationId xmlns:p14="http://schemas.microsoft.com/office/powerpoint/2010/main" val="104028826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advantage of the Newton-Raphson method is the simultaneous solution of each variable.  No decision making process is involved to determine the order in which equation must be solved.  The disadvantage of </a:t>
            </a:r>
            <a:r>
              <a:rPr lang="en-US" dirty="0"/>
              <a:t>the </a:t>
            </a:r>
            <a:r>
              <a:rPr lang="en-US" dirty="0" smtClean="0"/>
              <a:t>N-R method that it requires more computer memory and is also more difficult to program than </a:t>
            </a:r>
            <a:r>
              <a:rPr lang="en-US" dirty="0"/>
              <a:t>the</a:t>
            </a:r>
            <a:r>
              <a:rPr lang="en-US" dirty="0">
                <a:solidFill>
                  <a:srgbClr val="FF0000"/>
                </a:solidFill>
              </a:rPr>
              <a:t> </a:t>
            </a:r>
            <a:r>
              <a:rPr lang="en-US" dirty="0" smtClean="0"/>
              <a:t>successive substitution method.</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26</a:t>
            </a:fld>
            <a:endParaRPr lang="en-US"/>
          </a:p>
        </p:txBody>
      </p:sp>
    </p:spTree>
    <p:extLst>
      <p:ext uri="{BB962C8B-B14F-4D97-AF65-F5344CB8AC3E}">
        <p14:creationId xmlns:p14="http://schemas.microsoft.com/office/powerpoint/2010/main" val="3312201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a:t>
            </a:r>
            <a:r>
              <a:rPr lang="en-US" dirty="0" smtClean="0">
                <a:solidFill>
                  <a:srgbClr val="FF0000"/>
                </a:solidFill>
              </a:rPr>
              <a:t> </a:t>
            </a:r>
            <a:r>
              <a:rPr lang="en-US" dirty="0" smtClean="0"/>
              <a:t>SASS algorithm, mass and momentum conservation equations are solved simultaneously by Newton-Raphson method.  The energy and species conservation equations are solved by successive substitution method.  This hybrid practice reduces code overhead while maintaining superior convergence characteristics.  The schematic at</a:t>
            </a:r>
            <a:r>
              <a:rPr lang="en-US" dirty="0" smtClean="0">
                <a:solidFill>
                  <a:srgbClr val="FF0000"/>
                </a:solidFill>
              </a:rPr>
              <a:t> </a:t>
            </a:r>
            <a:r>
              <a:rPr lang="en-US" dirty="0" smtClean="0"/>
              <a:t>the top of the slide shows the flow of the solution procedure to describe how each equation is used to compute different variables and how the equations are coupled.  For example, the</a:t>
            </a:r>
            <a:r>
              <a:rPr lang="en-US" dirty="0" smtClean="0">
                <a:solidFill>
                  <a:srgbClr val="FF0000"/>
                </a:solidFill>
              </a:rPr>
              <a:t> </a:t>
            </a:r>
            <a:r>
              <a:rPr lang="en-US" dirty="0" smtClean="0"/>
              <a:t>mass conservation equation is used to calculate pressure and </a:t>
            </a:r>
            <a:r>
              <a:rPr lang="en-US" dirty="0"/>
              <a:t>the</a:t>
            </a:r>
            <a:r>
              <a:rPr lang="en-US" dirty="0">
                <a:solidFill>
                  <a:srgbClr val="FF0000"/>
                </a:solidFill>
              </a:rPr>
              <a:t> </a:t>
            </a:r>
            <a:r>
              <a:rPr lang="en-US" dirty="0" smtClean="0"/>
              <a:t>mass conservation equation needs the input of mass flowrate and resident mass.  The mass flowrate is calculated by solving the momentum conservation equation and resident mass is calculated from the equation of state.</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27</a:t>
            </a:fld>
            <a:endParaRPr lang="en-US"/>
          </a:p>
        </p:txBody>
      </p:sp>
    </p:spTree>
    <p:extLst>
      <p:ext uri="{BB962C8B-B14F-4D97-AF65-F5344CB8AC3E}">
        <p14:creationId xmlns:p14="http://schemas.microsoft.com/office/powerpoint/2010/main" val="10148274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next two slides, we describe ten necessary steps to numerically model CFM applications which are time-dependent conjugate heat transfer problems.  Initially, the flow domain is discretized into fluid nodes and branches and solid domain into solid nodes and conductors.  Solid and fluid nodes are then connected with solid to fluid conductors to account for coupling between fluid flow and heat transfer from solid walls.  At each fluid node, mass and energy conservation equations are solved to calculate pressure (p) and enthalpy (h) of fluid, and thermo-dynamic equation of state is solved to compute resident mass of fluid. </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28</a:t>
            </a:fld>
            <a:endParaRPr lang="en-US"/>
          </a:p>
        </p:txBody>
      </p:sp>
    </p:spTree>
    <p:extLst>
      <p:ext uri="{BB962C8B-B14F-4D97-AF65-F5344CB8AC3E}">
        <p14:creationId xmlns:p14="http://schemas.microsoft.com/office/powerpoint/2010/main" val="37057999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 each fluid branch, the momentum conservation equation is solved to calculate the flowrate.  It may be recalled that fluid nodes are connected by branches and therefore flowrates are calculated at branches.  From pressure and enthalpy, fluid temperatures and all other thermo-dynamic and thermo-physical properties are calculated.  These properties are required to develop the governing equations.  At each solid node, the energy conservation equation is solved to calculate the temperature of the solid node.  Steps 4 through 7 are repeated until convergence.  After obtaining the convergence, the solution proceeds to the next time step.  The solution progresses through the time steps until the final time step is reached.  After reaching the final time step, the solution is complete.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29</a:t>
            </a:fld>
            <a:endParaRPr lang="en-US"/>
          </a:p>
        </p:txBody>
      </p:sp>
    </p:spTree>
    <p:extLst>
      <p:ext uri="{BB962C8B-B14F-4D97-AF65-F5344CB8AC3E}">
        <p14:creationId xmlns:p14="http://schemas.microsoft.com/office/powerpoint/2010/main" val="391868559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Now we will discuss the application of the numerical procedure described in this lesson.  We will describe four CFM application problems.</a:t>
            </a:r>
          </a:p>
          <a:p>
            <a:endParaRPr lang="en-US" dirty="0" smtClean="0"/>
          </a:p>
          <a:p>
            <a:r>
              <a:rPr lang="en-US" dirty="0" smtClean="0"/>
              <a:t>In the first problem we will consider the chilldown of a cryogenic transfer line.  The purpose of this application problem is to estimate how long it takes to chill down a given transfer line to establish a steady flow of propellant through the line.  The model also calculates the temperature of solid wall and flow properties including flowrate, velocity and other thermodynamic and thermo-physical properties of the fluid.</a:t>
            </a:r>
          </a:p>
          <a:p>
            <a:endParaRPr lang="en-US" dirty="0"/>
          </a:p>
          <a:p>
            <a:r>
              <a:rPr lang="en-US" dirty="0" smtClean="0"/>
              <a:t>Modeling of no vent chill and fill of a cryogenic tank is the subject of the second problem.  The model calculates the time to fill the tank and consumption of propellant to chill the tank prior to fill.</a:t>
            </a:r>
          </a:p>
          <a:p>
            <a:endParaRPr lang="en-US" dirty="0"/>
          </a:p>
          <a:p>
            <a:r>
              <a:rPr lang="en-US" dirty="0" smtClean="0"/>
              <a:t>The third application problem is the estimation of boil-off in a cryogenic propellant tank.  The purpose of the numerical model is to compare the performance of different insulating materials to reduce the boil-off in a propellant storage tank.</a:t>
            </a:r>
          </a:p>
          <a:p>
            <a:endParaRPr lang="en-US" dirty="0"/>
          </a:p>
          <a:p>
            <a:r>
              <a:rPr lang="en-US" dirty="0" smtClean="0"/>
              <a:t>The last problem we will discuss is self-pressurization of a cryogenic propellant tank due to heat leak and boil-off. We will discuss modeling of heat leak through multi-layer insulation, and</a:t>
            </a:r>
            <a:r>
              <a:rPr lang="en-US" dirty="0" smtClean="0">
                <a:solidFill>
                  <a:srgbClr val="FF0000"/>
                </a:solidFill>
              </a:rPr>
              <a:t> </a:t>
            </a:r>
            <a:r>
              <a:rPr lang="en-US" dirty="0" smtClean="0"/>
              <a:t>evaporative mass transfer at the liquid-vapor interface.</a:t>
            </a:r>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30</a:t>
            </a:fld>
            <a:endParaRPr lang="en-US"/>
          </a:p>
        </p:txBody>
      </p:sp>
    </p:spTree>
    <p:extLst>
      <p:ext uri="{BB962C8B-B14F-4D97-AF65-F5344CB8AC3E}">
        <p14:creationId xmlns:p14="http://schemas.microsoft.com/office/powerpoint/2010/main" val="27500894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81100" y="698500"/>
            <a:ext cx="4648200" cy="3486150"/>
          </a:xfrm>
        </p:spPr>
      </p:sp>
      <p:sp>
        <p:nvSpPr>
          <p:cNvPr id="3" name="Notes Placeholder 2"/>
          <p:cNvSpPr>
            <a:spLocks noGrp="1"/>
          </p:cNvSpPr>
          <p:nvPr>
            <p:ph type="body" idx="1"/>
          </p:nvPr>
        </p:nvSpPr>
        <p:spPr/>
        <p:txBody>
          <a:bodyPr/>
          <a:lstStyle/>
          <a:p>
            <a:r>
              <a:rPr lang="en-US" dirty="0" smtClean="0"/>
              <a:t>Thermodynamics, Fluid Mechanics and Heat Transfer: all three disciplines play crucial role in the process of chilldown of a cryogenic transfer line.  Cryogenic liquid flashes into vapor on contact with the pipe wall at ambient temperature.  Heat of vaporization is extracted from the solid wall to cool the wall.  As </a:t>
            </a:r>
            <a:r>
              <a:rPr lang="en-US" dirty="0"/>
              <a:t>the</a:t>
            </a:r>
            <a:r>
              <a:rPr lang="en-US" dirty="0" smtClean="0"/>
              <a:t> walls are cooled to saturation temperature, vapor starts condensing and liquid starts flowing through lines with some vapor content.  The liquid front gradually advances from upstream to downstream.  Flow rate gradually increases as more and more liquid occupies the line.  Chilldown follows a reversed boiling curve.  In boiling</a:t>
            </a:r>
            <a:r>
              <a:rPr lang="en-US" dirty="0" smtClean="0">
                <a:solidFill>
                  <a:srgbClr val="FF0000"/>
                </a:solidFill>
              </a:rPr>
              <a:t>,</a:t>
            </a:r>
            <a:r>
              <a:rPr lang="en-US" dirty="0" smtClean="0"/>
              <a:t> temperature difference between solid wall and liquid gradually increases as liquid reaches saturation and then becomes superheated.  A reverse trend happens during chilldown.  Initially temperature difference between solid and fluid is very large and gradually decreases during </a:t>
            </a:r>
            <a:r>
              <a:rPr lang="en-US" dirty="0" err="1" smtClean="0"/>
              <a:t>chilldown</a:t>
            </a:r>
            <a:r>
              <a:rPr lang="en-US" dirty="0" smtClean="0">
                <a:solidFill>
                  <a:srgbClr val="FF0000"/>
                </a:solidFill>
              </a:rPr>
              <a:t>.</a:t>
            </a:r>
            <a:endParaRPr lang="en-US" dirty="0">
              <a:solidFill>
                <a:srgbClr val="FF0000"/>
              </a:solidFill>
            </a:endParaRPr>
          </a:p>
        </p:txBody>
      </p:sp>
      <p:sp>
        <p:nvSpPr>
          <p:cNvPr id="4" name="Slide Number Placeholder 3"/>
          <p:cNvSpPr>
            <a:spLocks noGrp="1"/>
          </p:cNvSpPr>
          <p:nvPr>
            <p:ph type="sldNum" sz="quarter" idx="10"/>
          </p:nvPr>
        </p:nvSpPr>
        <p:spPr/>
        <p:txBody>
          <a:bodyPr/>
          <a:lstStyle/>
          <a:p>
            <a:fld id="{2CA83D0C-CFCD-4C91-A40A-162123E53F2C}" type="slidenum">
              <a:rPr lang="en-US" smtClean="0"/>
              <a:pPr/>
              <a:t>31</a:t>
            </a:fld>
            <a:endParaRPr lang="en-US"/>
          </a:p>
        </p:txBody>
      </p:sp>
    </p:spTree>
    <p:extLst>
      <p:ext uri="{BB962C8B-B14F-4D97-AF65-F5344CB8AC3E}">
        <p14:creationId xmlns:p14="http://schemas.microsoft.com/office/powerpoint/2010/main" val="160510279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schematic of an</a:t>
            </a:r>
            <a:r>
              <a:rPr lang="en-US" dirty="0" smtClean="0">
                <a:solidFill>
                  <a:srgbClr val="FF0000"/>
                </a:solidFill>
              </a:rPr>
              <a:t> </a:t>
            </a:r>
            <a:r>
              <a:rPr lang="en-US" dirty="0" smtClean="0"/>
              <a:t>experiment conducted in National Bureau of Standards in Boulder, Colorado to study the chilldown of long transfer line using liquid hydrogen.  A 200 ft long, 5/8 inch diameter, vacuum jacketed copper tube was chilled using liquid hydrogen from a </a:t>
            </a:r>
            <a:r>
              <a:rPr lang="en-US" dirty="0" err="1" smtClean="0"/>
              <a:t>dewar</a:t>
            </a:r>
            <a:r>
              <a:rPr lang="en-US" dirty="0" smtClean="0"/>
              <a:t>.  Temperature of the tube wall was measured at 4 stations.</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32</a:t>
            </a:fld>
            <a:endParaRPr lang="en-US"/>
          </a:p>
        </p:txBody>
      </p:sp>
    </p:spTree>
    <p:extLst>
      <p:ext uri="{BB962C8B-B14F-4D97-AF65-F5344CB8AC3E}">
        <p14:creationId xmlns:p14="http://schemas.microsoft.com/office/powerpoint/2010/main" val="189743345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different regimes of a boiling curve are</a:t>
            </a:r>
            <a:r>
              <a:rPr lang="en-US" dirty="0" smtClean="0">
                <a:solidFill>
                  <a:srgbClr val="FF0000"/>
                </a:solidFill>
              </a:rPr>
              <a:t> </a:t>
            </a:r>
            <a:r>
              <a:rPr lang="en-US" dirty="0" smtClean="0"/>
              <a:t>shown in this slide.  The variation of heat fluxes with the temperature difference between solid wall and saturation temperature at different regimes of boiling are shown</a:t>
            </a:r>
            <a:r>
              <a:rPr lang="en-US" dirty="0" smtClean="0">
                <a:solidFill>
                  <a:srgbClr val="FF0000"/>
                </a:solidFill>
              </a:rPr>
              <a:t>.</a:t>
            </a:r>
            <a:r>
              <a:rPr lang="en-US" dirty="0" smtClean="0"/>
              <a:t>  Chilldown may be considered as a reverse boiling curve as it starts from right hand side of the curve.  The chilldown begins with the film boiling because initial temperature difference is very high.  A considerable amount of time is spent in this region until it reaches Leidenfrost point labelled as E when it enters into Transition Boiling.  Heat Flux decreases </a:t>
            </a:r>
            <a:r>
              <a:rPr lang="en-US" dirty="0"/>
              <a:t>until Leidenfrost point </a:t>
            </a:r>
            <a:r>
              <a:rPr lang="en-US" dirty="0" smtClean="0"/>
              <a:t>and starts increasing in the Transition region.  The heat flux increases until it reaches critical heat flux at point D.  After reaching critical flux, heat flux diminishes as temperature difference diminishes in the Nucleate Boiling and Single Phase Convection heat transfer regime with the reduction of temperature difference.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33</a:t>
            </a:fld>
            <a:endParaRPr lang="en-US"/>
          </a:p>
        </p:txBody>
      </p:sp>
    </p:spTree>
    <p:extLst>
      <p:ext uri="{BB962C8B-B14F-4D97-AF65-F5344CB8AC3E}">
        <p14:creationId xmlns:p14="http://schemas.microsoft.com/office/powerpoint/2010/main" val="310448980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numerical model of the test setup is shown in this slide.  The 200 ft pipe line has been discretized into 30 pipe segments, each with 80 inches of pipe length.  There are 31 fluid nodes, each fluid node is connected with solid nodes.  The total mass is distributed to 31 solid nodes.  The fluid and solid nodes are connected by solid to fluid conductors.  The solid nodes are connected by solid to solid conductors.  The boundary nodes 1 and 33 represent the inlet </a:t>
            </a:r>
            <a:r>
              <a:rPr lang="en-US" dirty="0" err="1" smtClean="0"/>
              <a:t>dewar</a:t>
            </a:r>
            <a:r>
              <a:rPr lang="en-US" dirty="0" smtClean="0"/>
              <a:t> and ambient outlet respectively. </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34</a:t>
            </a:fld>
            <a:endParaRPr lang="en-US"/>
          </a:p>
        </p:txBody>
      </p:sp>
    </p:spTree>
    <p:extLst>
      <p:ext uri="{BB962C8B-B14F-4D97-AF65-F5344CB8AC3E}">
        <p14:creationId xmlns:p14="http://schemas.microsoft.com/office/powerpoint/2010/main" val="177365574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single phase flow the </a:t>
            </a:r>
            <a:r>
              <a:rPr lang="en-US" dirty="0" err="1" smtClean="0"/>
              <a:t>Dittus-Boelter</a:t>
            </a:r>
            <a:r>
              <a:rPr lang="en-US" dirty="0" smtClean="0"/>
              <a:t> equation has been used to calculate heat transfer co-efficient between solid and fluid.  </a:t>
            </a:r>
            <a:r>
              <a:rPr lang="en-US" dirty="0" err="1" smtClean="0"/>
              <a:t>Nusselt</a:t>
            </a:r>
            <a:r>
              <a:rPr lang="en-US" dirty="0" smtClean="0"/>
              <a:t> number is expressed as a function of Reynolds number and Prandtl number.  Reynolds number is calculated at the node from density, upstream velocity, diameter and viscosity and Prandtl number is calculated from specific heat, viscosity and conductivity.</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35</a:t>
            </a:fld>
            <a:endParaRPr lang="en-US"/>
          </a:p>
        </p:txBody>
      </p:sp>
    </p:spTree>
    <p:extLst>
      <p:ext uri="{BB962C8B-B14F-4D97-AF65-F5344CB8AC3E}">
        <p14:creationId xmlns:p14="http://schemas.microsoft.com/office/powerpoint/2010/main" val="296908731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For two phase flows, modified </a:t>
            </a:r>
            <a:r>
              <a:rPr lang="en-US" dirty="0" err="1" smtClean="0"/>
              <a:t>Miropolski’s</a:t>
            </a:r>
            <a:r>
              <a:rPr lang="en-US" dirty="0" smtClean="0"/>
              <a:t> correlation is used for computing heat transfer coefficient for film boiling to model the </a:t>
            </a:r>
            <a:r>
              <a:rPr lang="en-US" dirty="0" err="1" smtClean="0"/>
              <a:t>chilldown</a:t>
            </a:r>
            <a:r>
              <a:rPr lang="en-US" dirty="0" smtClean="0"/>
              <a:t> problem considered in this lesson.  Since film boiling regime prevails during chilldown process, the heat transfer coefficient for two phase flows used modified </a:t>
            </a:r>
            <a:r>
              <a:rPr lang="en-US" dirty="0" err="1" smtClean="0"/>
              <a:t>Miropolski’s</a:t>
            </a:r>
            <a:r>
              <a:rPr lang="en-US" dirty="0" smtClean="0"/>
              <a:t> correlation.  In this correlation, </a:t>
            </a:r>
            <a:r>
              <a:rPr lang="en-US" dirty="0" err="1" smtClean="0"/>
              <a:t>Nusselt</a:t>
            </a:r>
            <a:r>
              <a:rPr lang="en-US" dirty="0" smtClean="0"/>
              <a:t> number is expressed as function of Reynolds number, Prandtl number and two phase multiplier, Y. Y is computed from quality and ratio of liquid and vapor density.  Reynolds number also accounts for vapor quality and density ratio.  For single phase flow, modified </a:t>
            </a:r>
            <a:r>
              <a:rPr lang="en-US" dirty="0" err="1" smtClean="0"/>
              <a:t>Miropolski’s</a:t>
            </a:r>
            <a:r>
              <a:rPr lang="en-US" dirty="0" smtClean="0"/>
              <a:t> correlation reduces to </a:t>
            </a:r>
            <a:r>
              <a:rPr lang="en-US" dirty="0" err="1" smtClean="0"/>
              <a:t>Dittus</a:t>
            </a:r>
            <a:r>
              <a:rPr lang="en-US" dirty="0" smtClean="0"/>
              <a:t> </a:t>
            </a:r>
            <a:r>
              <a:rPr lang="en-US" dirty="0" err="1" smtClean="0"/>
              <a:t>Boelter</a:t>
            </a:r>
            <a:r>
              <a:rPr lang="en-US" dirty="0" smtClean="0"/>
              <a:t> equation.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36</a:t>
            </a:fld>
            <a:endParaRPr lang="en-US"/>
          </a:p>
        </p:txBody>
      </p:sp>
    </p:spTree>
    <p:extLst>
      <p:ext uri="{BB962C8B-B14F-4D97-AF65-F5344CB8AC3E}">
        <p14:creationId xmlns:p14="http://schemas.microsoft.com/office/powerpoint/2010/main" val="84323482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comparison between predicted and measured temperature at 4 measuring stations are shown in this slide.  The predictions and measurements compare reasonably well.  In general measurements show more rapid chilldown than predictions.  This discrepancy can be attributed to the deficiency of heat transfer correlation that does not account for other boiling regimes such as nucleate and transition</a:t>
            </a:r>
            <a:r>
              <a:rPr lang="en-US" dirty="0" smtClean="0"/>
              <a:t>.</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37</a:t>
            </a:fld>
            <a:endParaRPr lang="en-US"/>
          </a:p>
        </p:txBody>
      </p:sp>
    </p:spTree>
    <p:extLst>
      <p:ext uri="{BB962C8B-B14F-4D97-AF65-F5344CB8AC3E}">
        <p14:creationId xmlns:p14="http://schemas.microsoft.com/office/powerpoint/2010/main" val="175398728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comparison of measured and predicted chilldown time of the transfer line at different driving pressures for both liquid hydrogen and nitrogen is shown in this slide. Chilldown time decreases with increasing pressure primarily due to higher flowrate at higher pressure.  Sub-cooling helps </a:t>
            </a:r>
            <a:r>
              <a:rPr lang="en-US" dirty="0" smtClean="0"/>
              <a:t>reduce </a:t>
            </a:r>
            <a:r>
              <a:rPr lang="en-US" dirty="0"/>
              <a:t>chilldown time. Generally, predicted chilldown time is slightly higher than measured data.</a:t>
            </a:r>
          </a:p>
          <a:p>
            <a:endParaRPr lang="en-US" dirty="0"/>
          </a:p>
          <a:p>
            <a:r>
              <a:rPr lang="en-US" dirty="0"/>
              <a:t>Discrepancy between the prediction and measurements can be attributed to the inaccuracy in Heat Transfer Coefficient Correlation as discussed in the previous slide</a:t>
            </a:r>
            <a:r>
              <a:rPr lang="en-US" dirty="0" smtClean="0"/>
              <a:t>.</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38</a:t>
            </a:fld>
            <a:endParaRPr lang="en-US"/>
          </a:p>
        </p:txBody>
      </p:sp>
    </p:spTree>
    <p:extLst>
      <p:ext uri="{BB962C8B-B14F-4D97-AF65-F5344CB8AC3E}">
        <p14:creationId xmlns:p14="http://schemas.microsoft.com/office/powerpoint/2010/main" val="7817916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the second problem of this lesson, we consider no vent chill and fill of a cryogenic tank.  Tank filling in space is more challenging than on the ground.</a:t>
            </a:r>
            <a:endParaRPr lang="en-US" dirty="0"/>
          </a:p>
          <a:p>
            <a:r>
              <a:rPr lang="en-US" dirty="0"/>
              <a:t>Tank Chilldown in micro-gravity environment is different than ground based tank </a:t>
            </a:r>
            <a:r>
              <a:rPr lang="en-US" dirty="0" smtClean="0"/>
              <a:t>chilldown.  During </a:t>
            </a:r>
            <a:r>
              <a:rPr lang="en-US" dirty="0"/>
              <a:t>normal gravity chilldown, a vent on top of the tank is kept open to vent the vapor generated during chill process and maintain a low tank pressure</a:t>
            </a:r>
          </a:p>
          <a:p>
            <a:r>
              <a:rPr lang="en-US" dirty="0"/>
              <a:t>In micro-gravity environment, due to absence of stratification, such practice may result in dumping large amount of liquid </a:t>
            </a:r>
            <a:r>
              <a:rPr lang="en-US" dirty="0" smtClean="0"/>
              <a:t>overboard.</a:t>
            </a:r>
            <a:endParaRPr lang="en-US" dirty="0"/>
          </a:p>
          <a:p>
            <a:r>
              <a:rPr lang="en-US" dirty="0"/>
              <a:t>The intent of no-vent chill &amp; fill method is to minimize the loss of propellant during chilldown of propellant tank in micro-gravity environment</a:t>
            </a:r>
          </a:p>
          <a:p>
            <a:r>
              <a:rPr lang="en-US" dirty="0"/>
              <a:t>No-vent chill &amp; fill method consists of repeated cyclic process of charge, hold and </a:t>
            </a:r>
            <a:r>
              <a:rPr lang="en-US" dirty="0" smtClean="0"/>
              <a:t>vent.  Vent valve is closed during charging with liquid propellant.</a:t>
            </a:r>
          </a:p>
          <a:p>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39</a:t>
            </a:fld>
            <a:endParaRPr lang="en-US"/>
          </a:p>
        </p:txBody>
      </p:sp>
    </p:spTree>
    <p:extLst>
      <p:ext uri="{BB962C8B-B14F-4D97-AF65-F5344CB8AC3E}">
        <p14:creationId xmlns:p14="http://schemas.microsoft.com/office/powerpoint/2010/main" val="137681837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 experiment was performed in the K-site Test Tank at GRC to gather test data on no vent chill and fill of a cryogenic tank.  An 175 ft</a:t>
            </a:r>
            <a:r>
              <a:rPr lang="en-US" baseline="30000" dirty="0" smtClean="0"/>
              <a:t>3</a:t>
            </a:r>
            <a:r>
              <a:rPr lang="en-US" dirty="0" smtClean="0"/>
              <a:t> Aluminum tank weighing 329 </a:t>
            </a:r>
            <a:r>
              <a:rPr lang="en-US" dirty="0" err="1" smtClean="0"/>
              <a:t>lbs</a:t>
            </a:r>
            <a:r>
              <a:rPr lang="en-US" dirty="0" smtClean="0"/>
              <a:t> was insulated with 34 layers of MLI.  The tank was subjected to 6 cycles of charge-hold-vent process.  A small amount of LH</a:t>
            </a:r>
            <a:r>
              <a:rPr lang="en-US" baseline="-25000" dirty="0" smtClean="0"/>
              <a:t>2</a:t>
            </a:r>
            <a:r>
              <a:rPr lang="en-US" dirty="0" smtClean="0"/>
              <a:t> was injected into the closed tank and turned into vapor</a:t>
            </a:r>
            <a:r>
              <a:rPr lang="en-US" dirty="0" smtClean="0">
                <a:solidFill>
                  <a:srgbClr val="FF0000"/>
                </a:solidFill>
              </a:rPr>
              <a:t>,</a:t>
            </a:r>
            <a:r>
              <a:rPr lang="en-US" dirty="0" smtClean="0"/>
              <a:t> extracting heat from the tank wall.  In this process, the</a:t>
            </a:r>
            <a:r>
              <a:rPr lang="en-US" dirty="0" smtClean="0">
                <a:solidFill>
                  <a:srgbClr val="FF0000"/>
                </a:solidFill>
              </a:rPr>
              <a:t> </a:t>
            </a:r>
            <a:r>
              <a:rPr lang="en-US" dirty="0" smtClean="0"/>
              <a:t>tank chills down and becomes pressurized.  After a hold process, the tank is allowed to vent to lower the pressure.  After the venting, the vent valve is closed and the next cycle of </a:t>
            </a:r>
            <a:r>
              <a:rPr lang="en-US" dirty="0"/>
              <a:t>charge-hold-vent </a:t>
            </a:r>
            <a:r>
              <a:rPr lang="en-US" dirty="0" smtClean="0"/>
              <a:t>process begins.  It took 6 cycles to reduce the tank wall to saturation temperature.  714 </a:t>
            </a:r>
            <a:r>
              <a:rPr lang="en-US" dirty="0" err="1" smtClean="0"/>
              <a:t>lbs</a:t>
            </a:r>
            <a:r>
              <a:rPr lang="en-US" dirty="0" smtClean="0"/>
              <a:t> of </a:t>
            </a:r>
            <a:r>
              <a:rPr lang="en-US" dirty="0"/>
              <a:t>LH</a:t>
            </a:r>
            <a:r>
              <a:rPr lang="en-US" baseline="-25000" dirty="0"/>
              <a:t>2</a:t>
            </a:r>
            <a:r>
              <a:rPr lang="en-US" dirty="0"/>
              <a:t> </a:t>
            </a:r>
            <a:r>
              <a:rPr lang="en-US" dirty="0" smtClean="0"/>
              <a:t>was loaded in the tank in 2.35 hours and tank was filled to 94%.  The fluid and wall temperatures were measured and measured consumption of </a:t>
            </a:r>
            <a:r>
              <a:rPr lang="en-US" dirty="0"/>
              <a:t>LH</a:t>
            </a:r>
            <a:r>
              <a:rPr lang="en-US" baseline="-25000" dirty="0"/>
              <a:t>2</a:t>
            </a:r>
            <a:r>
              <a:rPr lang="en-US" dirty="0"/>
              <a:t> </a:t>
            </a:r>
            <a:r>
              <a:rPr lang="en-US" dirty="0" smtClean="0"/>
              <a:t>was 32 lbs.</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40</a:t>
            </a:fld>
            <a:endParaRPr lang="en-US"/>
          </a:p>
        </p:txBody>
      </p:sp>
    </p:spTree>
    <p:extLst>
      <p:ext uri="{BB962C8B-B14F-4D97-AF65-F5344CB8AC3E}">
        <p14:creationId xmlns:p14="http://schemas.microsoft.com/office/powerpoint/2010/main" val="36698484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Using GFSSP, two numerical models were developed.  First, a single node tank model was developed.  A fixed flowrate branch was used to charge a given amount of propellant to the tank.  Tank wall was represented by a solid node.  A vent valve was connected to the</a:t>
            </a:r>
            <a:r>
              <a:rPr lang="en-US" dirty="0" smtClean="0">
                <a:solidFill>
                  <a:srgbClr val="FF0000"/>
                </a:solidFill>
              </a:rPr>
              <a:t> </a:t>
            </a:r>
            <a:r>
              <a:rPr lang="en-US" dirty="0" smtClean="0"/>
              <a:t>outlet boundary.</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41</a:t>
            </a:fld>
            <a:endParaRPr lang="en-US"/>
          </a:p>
        </p:txBody>
      </p:sp>
    </p:spTree>
    <p:extLst>
      <p:ext uri="{BB962C8B-B14F-4D97-AF65-F5344CB8AC3E}">
        <p14:creationId xmlns:p14="http://schemas.microsoft.com/office/powerpoint/2010/main" val="32363590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nine node tank model was also developed to model this experiment.  The tank was discretized into nine nodes and eight branches.  Each fluid node was connected to a corresponding solid node.  The total flowrate was equally distributed into 9 branches with fixed flowrate option.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42</a:t>
            </a:fld>
            <a:endParaRPr lang="en-US"/>
          </a:p>
        </p:txBody>
      </p:sp>
    </p:spTree>
    <p:extLst>
      <p:ext uri="{BB962C8B-B14F-4D97-AF65-F5344CB8AC3E}">
        <p14:creationId xmlns:p14="http://schemas.microsoft.com/office/powerpoint/2010/main" val="76642363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Solid to fluid heat transfer coefficient was calculated from a heat transfer correlation for a natural convection flow over a vertical plate.  </a:t>
            </a:r>
            <a:r>
              <a:rPr lang="en-US" dirty="0" err="1" smtClean="0"/>
              <a:t>Nusselt</a:t>
            </a:r>
            <a:r>
              <a:rPr lang="en-US" dirty="0" smtClean="0"/>
              <a:t> number was expressed as a function of Grashoff and Prandtl number.</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43</a:t>
            </a:fld>
            <a:endParaRPr lang="en-US"/>
          </a:p>
        </p:txBody>
      </p:sp>
    </p:spTree>
    <p:extLst>
      <p:ext uri="{BB962C8B-B14F-4D97-AF65-F5344CB8AC3E}">
        <p14:creationId xmlns:p14="http://schemas.microsoft.com/office/powerpoint/2010/main" val="374065059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Inlet flowrate into the tank and predicted pressure are shown in this slide.  There are five short pulses of liquid hydrogen flow into the tank.  After each pulse, there is a period of no flow into the tank.  During this period, the tank holds the propellant with vent valve closed for the tank to reach thermal equilibrium with cold vapor.  Pressure rises almost instantaneously because of liquid turning into vapor with large increase in specific volume.  The pressure continues to increase at a lower rate due to heat transfer from wall during this hold period.  The hold period is followed by venting causing pressure to drop rapidly.  After shutting the vent valve, the next pulse of inlet flow occurs.  After five pulses, a constant inlet flow was maintained to fill the tank.  Once the continuous filling starts, pressure initially drops due to some condensation of vapor in the tank.  Once the tank is getting nearly filled, pressure rises due to the compression of vapor in the ullage space.</a:t>
            </a:r>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44</a:t>
            </a:fld>
            <a:endParaRPr lang="en-US"/>
          </a:p>
        </p:txBody>
      </p:sp>
    </p:spTree>
    <p:extLst>
      <p:ext uri="{BB962C8B-B14F-4D97-AF65-F5344CB8AC3E}">
        <p14:creationId xmlns:p14="http://schemas.microsoft.com/office/powerpoint/2010/main" val="16500533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predicted vent flowrate during five cycles of charge-hold-vent.  The total amount of propellant vapor vented during this period is 32.5 lbs.  This number compares well (within 1.5%) with measured propellant loss during the test.  This slide also shows the predicted history of tank loading.    Very little mass is accumulated during first six charge-hold-vent cycles.  Once the tank wall reaches the saturation temperature, the tank is easily filled with </a:t>
            </a:r>
            <a:r>
              <a:rPr lang="en-US" dirty="0" smtClean="0"/>
              <a:t>a</a:t>
            </a:r>
            <a:r>
              <a:rPr lang="en-US" dirty="0" smtClean="0">
                <a:solidFill>
                  <a:srgbClr val="FF0000"/>
                </a:solidFill>
              </a:rPr>
              <a:t> </a:t>
            </a:r>
            <a:r>
              <a:rPr lang="en-US" dirty="0" smtClean="0"/>
              <a:t>closed </a:t>
            </a:r>
            <a:r>
              <a:rPr lang="en-US" dirty="0"/>
              <a:t>vent valve. </a:t>
            </a:r>
            <a:endParaRPr lang="en-US" dirty="0" smtClean="0"/>
          </a:p>
          <a:p>
            <a:endParaRPr lang="en-US" dirty="0" smtClean="0">
              <a:solidFill>
                <a:srgbClr val="FF0000"/>
              </a:solidFill>
            </a:endParaRP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45</a:t>
            </a:fld>
            <a:endParaRPr lang="en-US"/>
          </a:p>
        </p:txBody>
      </p:sp>
    </p:spTree>
    <p:extLst>
      <p:ext uri="{BB962C8B-B14F-4D97-AF65-F5344CB8AC3E}">
        <p14:creationId xmlns:p14="http://schemas.microsoft.com/office/powerpoint/2010/main" val="17374195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Temperatures were measured during the test.  The upper and lower bound of measured temperature history is shown in this slide.  GFSSP model results for single and nine node are also shown to compare the predicted and test data.  For nine node model, the centerline temperature is plotted.</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46</a:t>
            </a:fld>
            <a:endParaRPr lang="en-US"/>
          </a:p>
        </p:txBody>
      </p:sp>
    </p:spTree>
    <p:extLst>
      <p:ext uri="{BB962C8B-B14F-4D97-AF65-F5344CB8AC3E}">
        <p14:creationId xmlns:p14="http://schemas.microsoft.com/office/powerpoint/2010/main" val="3670828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third example in this lesson is the modeling of boil-off in a Cryogenic Propellant Tank.  A study was undertaken in Kennedy Space Center to reduce the boil-off from Liquid Hydrogen Storage Tank at KSC.</a:t>
            </a:r>
          </a:p>
          <a:p>
            <a:endParaRPr lang="en-US" dirty="0" smtClean="0"/>
          </a:p>
          <a:p>
            <a:r>
              <a:rPr lang="en-US" dirty="0"/>
              <a:t>Cost of boil-off of propellants in cryogenic storage tanks at launch complex 39 at Kennedy Space Center is in order of $1 M per </a:t>
            </a:r>
            <a:r>
              <a:rPr lang="en-US" dirty="0" smtClean="0"/>
              <a:t>year.  The </a:t>
            </a:r>
            <a:r>
              <a:rPr lang="en-US" dirty="0"/>
              <a:t>vacuumed annulus space between inner and outer spheres of the storage tank is filled with </a:t>
            </a:r>
            <a:r>
              <a:rPr lang="en-US" dirty="0" smtClean="0"/>
              <a:t>insulation.  Numerical </a:t>
            </a:r>
            <a:r>
              <a:rPr lang="en-US" dirty="0"/>
              <a:t>modeling of boil-off was performed to study the effect of thermal properties for different insulations on </a:t>
            </a:r>
            <a:r>
              <a:rPr lang="en-US" dirty="0" smtClean="0"/>
              <a:t>boil-off.</a:t>
            </a:r>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47</a:t>
            </a:fld>
            <a:endParaRPr lang="en-US"/>
          </a:p>
        </p:txBody>
      </p:sp>
    </p:spTree>
    <p:extLst>
      <p:ext uri="{BB962C8B-B14F-4D97-AF65-F5344CB8AC3E}">
        <p14:creationId xmlns:p14="http://schemas.microsoft.com/office/powerpoint/2010/main" val="27251051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intent of this study was to validate the numerical procedure by comparing with test data from a small scale experiment.  The validated numerical procedure was then used to model the full scale storage tank to predict the field data and perform parametric study on the performance of different insulation.</a:t>
            </a:r>
          </a:p>
          <a:p>
            <a:endParaRPr lang="en-US" dirty="0" smtClean="0"/>
          </a:p>
          <a:p>
            <a:pPr lvl="0"/>
            <a:r>
              <a:rPr lang="en-US" altLang="en-US" dirty="0">
                <a:latin typeface="Calibri" pitchFamily="34" charset="0"/>
                <a:cs typeface="Arial" pitchFamily="34" charset="0"/>
              </a:rPr>
              <a:t>Two 1000L (35.3 ft</a:t>
            </a:r>
            <a:r>
              <a:rPr lang="en-US" altLang="en-US" baseline="30000" dirty="0">
                <a:latin typeface="Calibri" pitchFamily="34" charset="0"/>
                <a:cs typeface="Arial" pitchFamily="34" charset="0"/>
              </a:rPr>
              <a:t>3</a:t>
            </a:r>
            <a:r>
              <a:rPr lang="en-US" altLang="en-US" dirty="0">
                <a:latin typeface="Calibri" pitchFamily="34" charset="0"/>
                <a:cs typeface="Arial" pitchFamily="34" charset="0"/>
              </a:rPr>
              <a:t>) 1/15 </a:t>
            </a:r>
            <a:r>
              <a:rPr lang="en-US" altLang="en-US" baseline="30000" dirty="0" err="1">
                <a:latin typeface="Calibri" pitchFamily="34" charset="0"/>
                <a:cs typeface="Arial" pitchFamily="34" charset="0"/>
              </a:rPr>
              <a:t>th</a:t>
            </a:r>
            <a:r>
              <a:rPr lang="en-US" altLang="en-US" dirty="0">
                <a:latin typeface="Calibri" pitchFamily="34" charset="0"/>
                <a:cs typeface="Arial" pitchFamily="34" charset="0"/>
              </a:rPr>
              <a:t> scale Demonstration Tanks  (inner diameter = 49 inches, outer diameter = 60 inches, wall thickness of 0.1875 inch </a:t>
            </a:r>
            <a:r>
              <a:rPr lang="en-US" altLang="en-US" dirty="0" smtClean="0">
                <a:latin typeface="Calibri" pitchFamily="34" charset="0"/>
                <a:cs typeface="Arial" pitchFamily="34" charset="0"/>
              </a:rPr>
              <a:t>were built </a:t>
            </a:r>
            <a:r>
              <a:rPr lang="en-US" altLang="en-US" dirty="0">
                <a:latin typeface="Calibri" pitchFamily="34" charset="0"/>
                <a:cs typeface="Arial" pitchFamily="34" charset="0"/>
              </a:rPr>
              <a:t>at KSC to study the performance of Perlite and Glass Bubble </a:t>
            </a:r>
            <a:r>
              <a:rPr lang="en-US" altLang="en-US" dirty="0" smtClean="0">
                <a:latin typeface="Calibri" pitchFamily="34" charset="0"/>
                <a:cs typeface="Arial" pitchFamily="34" charset="0"/>
              </a:rPr>
              <a:t>insulation</a:t>
            </a:r>
          </a:p>
          <a:p>
            <a:pPr lvl="0"/>
            <a:endParaRPr lang="en-US" altLang="en-US" dirty="0">
              <a:latin typeface="Calibri" pitchFamily="34" charset="0"/>
              <a:cs typeface="Arial" pitchFamily="34" charset="0"/>
            </a:endParaRP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48</a:t>
            </a:fld>
            <a:endParaRPr lang="en-US"/>
          </a:p>
        </p:txBody>
      </p:sp>
    </p:spTree>
    <p:extLst>
      <p:ext uri="{BB962C8B-B14F-4D97-AF65-F5344CB8AC3E}">
        <p14:creationId xmlns:p14="http://schemas.microsoft.com/office/powerpoint/2010/main" val="427617431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Liquid Hydrogen Storage Tank at Launch Complex 39 used for space shuttle launch.  The inner and outer diameter of the spherical tank is 70 and 61.4 feet respectively.  The wall thickness is 0.6875 inch and the annulus space is filled with perlite insulation.</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49</a:t>
            </a:fld>
            <a:endParaRPr lang="en-US"/>
          </a:p>
        </p:txBody>
      </p:sp>
    </p:spTree>
    <p:extLst>
      <p:ext uri="{BB962C8B-B14F-4D97-AF65-F5344CB8AC3E}">
        <p14:creationId xmlns:p14="http://schemas.microsoft.com/office/powerpoint/2010/main" val="25329162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spcBef>
                <a:spcPct val="50000"/>
              </a:spcBef>
            </a:pPr>
            <a:r>
              <a:rPr lang="en-US" dirty="0"/>
              <a:t>This slide describes the different  heat </a:t>
            </a:r>
            <a:r>
              <a:rPr lang="en-US" dirty="0" smtClean="0"/>
              <a:t>leaks </a:t>
            </a:r>
            <a:r>
              <a:rPr lang="en-US" dirty="0"/>
              <a:t>to </a:t>
            </a:r>
            <a:r>
              <a:rPr lang="en-US" dirty="0" smtClean="0"/>
              <a:t>the propellant</a:t>
            </a:r>
            <a:r>
              <a:rPr lang="en-US" dirty="0"/>
              <a:t>. </a:t>
            </a:r>
            <a:r>
              <a:rPr lang="en-US" altLang="en-US" dirty="0"/>
              <a:t>Cryogenic Propellant receives heat from three different sources: 1.  Heat Leak to propellant through insulating layer, 2.  Heat transfer from ullage to propellant, and 3.  Heat leak through support structure</a:t>
            </a:r>
            <a:r>
              <a:rPr lang="en-US" altLang="en-US" dirty="0" smtClean="0"/>
              <a:t>.  In propellant tank ullage is defined as the empty space between liquid propellant and top wall of the tank. This space is usually filled with propellant vapor.</a:t>
            </a:r>
            <a:endParaRPr lang="en-US" altLang="en-US" dirty="0"/>
          </a:p>
          <a:p>
            <a:pPr>
              <a:spcBef>
                <a:spcPct val="50000"/>
              </a:spcBef>
            </a:pPr>
            <a:r>
              <a:rPr lang="en-US" dirty="0"/>
              <a:t>Boil-off rate is calculated assuming all heat transfer contributes to phase </a:t>
            </a:r>
            <a:r>
              <a:rPr lang="en-US" dirty="0" smtClean="0"/>
              <a:t>change</a:t>
            </a:r>
          </a:p>
          <a:p>
            <a:pPr>
              <a:spcBef>
                <a:spcPct val="50000"/>
              </a:spcBef>
            </a:pPr>
            <a:endParaRPr lang="en-US" dirty="0"/>
          </a:p>
          <a:p>
            <a:endParaRPr lang="en-US" dirty="0"/>
          </a:p>
          <a:p>
            <a:pPr>
              <a:spcBef>
                <a:spcPct val="50000"/>
              </a:spcBef>
            </a:pPr>
            <a:endParaRPr lang="en-US" alt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50</a:t>
            </a:fld>
            <a:endParaRPr lang="en-US"/>
          </a:p>
        </p:txBody>
      </p:sp>
    </p:spTree>
    <p:extLst>
      <p:ext uri="{BB962C8B-B14F-4D97-AF65-F5344CB8AC3E}">
        <p14:creationId xmlns:p14="http://schemas.microsoft.com/office/powerpoint/2010/main" val="1858906320"/>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GFSSP model of boil-off in the demonstration tank.  Nodes 2 and 4 represent the Tank Ullage and Liquid Propellant in the tank.  A pseudo boundary node 3 separates liquid and vapor surface.  Both ullage and propellant nodes are connected with solid nodes.  There are 6 solid nodes in series connected with both ullage and propellant nodes.  The inner tank wall, insulation and outer tank wall are represented by six solid nodes.  The boil-off vapor was allowed to vent through branch 12.  During the entire simulation branch 46 was closed.</a:t>
            </a:r>
          </a:p>
          <a:p>
            <a:pPr>
              <a:spcBef>
                <a:spcPct val="50000"/>
              </a:spcBef>
            </a:pPr>
            <a:r>
              <a:rPr lang="en-US" altLang="en-US" dirty="0"/>
              <a:t>Unsteady simulation was performed until steady-state solution </a:t>
            </a:r>
            <a:r>
              <a:rPr lang="en-US" altLang="en-US" dirty="0" smtClean="0"/>
              <a:t>was reached</a:t>
            </a:r>
            <a:endParaRPr lang="en-US" altLang="en-US" dirty="0"/>
          </a:p>
          <a:p>
            <a:pPr>
              <a:spcBef>
                <a:spcPct val="50000"/>
              </a:spcBef>
            </a:pPr>
            <a:r>
              <a:rPr lang="en-US" altLang="en-US" dirty="0" smtClean="0"/>
              <a:t>The </a:t>
            </a:r>
            <a:r>
              <a:rPr lang="en-US" altLang="en-US" dirty="0"/>
              <a:t>model predicts boil-off rate, temperature distribution in metal, temperature and pressure of propellant and </a:t>
            </a:r>
            <a:r>
              <a:rPr lang="en-US" altLang="en-US" dirty="0" smtClean="0"/>
              <a:t>ullage.</a:t>
            </a:r>
          </a:p>
          <a:p>
            <a:pPr>
              <a:spcBef>
                <a:spcPct val="50000"/>
              </a:spcBef>
            </a:pPr>
            <a:endParaRPr lang="en-US" altLang="en-US" dirty="0"/>
          </a:p>
          <a:p>
            <a:endParaRPr lang="en-US" dirty="0" smtClean="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51</a:t>
            </a:fld>
            <a:endParaRPr lang="en-US"/>
          </a:p>
        </p:txBody>
      </p:sp>
    </p:spTree>
    <p:extLst>
      <p:ext uri="{BB962C8B-B14F-4D97-AF65-F5344CB8AC3E}">
        <p14:creationId xmlns:p14="http://schemas.microsoft.com/office/powerpoint/2010/main" val="547330518"/>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GFSSP model of LH2 storage tank at KSC is shown in this slide.  The difference between this model and the model of demonstration tank described in the previous slide is the discretization of the ullage space.  In this model, the ullage was discretized into eight nodes and seven branches to model the stratification in the ullage.  For each ullage node, there are six solid nodes to represent inner wall of metal, insulation and outer layer of metal.</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52</a:t>
            </a:fld>
            <a:endParaRPr lang="en-US"/>
          </a:p>
        </p:txBody>
      </p:sp>
    </p:spTree>
    <p:extLst>
      <p:ext uri="{BB962C8B-B14F-4D97-AF65-F5344CB8AC3E}">
        <p14:creationId xmlns:p14="http://schemas.microsoft.com/office/powerpoint/2010/main" val="4454261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heat transfer from wall to ullage and ullage to liquid was estimated from a natural convection correlation where </a:t>
            </a:r>
            <a:r>
              <a:rPr lang="en-US" dirty="0" err="1" smtClean="0"/>
              <a:t>Nusselt</a:t>
            </a:r>
            <a:r>
              <a:rPr lang="en-US" dirty="0"/>
              <a:t> number was expressed as a function of Raleigh number.  Raleigh number has been expressed as a function of Acceleration due to </a:t>
            </a:r>
            <a:r>
              <a:rPr lang="en-US" dirty="0" smtClean="0"/>
              <a:t>gravity, Temperature difference between </a:t>
            </a:r>
            <a:r>
              <a:rPr lang="en-US" dirty="0"/>
              <a:t>liquid and </a:t>
            </a:r>
            <a:r>
              <a:rPr lang="en-US" dirty="0" smtClean="0"/>
              <a:t>wall, Diameter </a:t>
            </a:r>
            <a:r>
              <a:rPr lang="en-US" dirty="0"/>
              <a:t>of inner </a:t>
            </a:r>
            <a:r>
              <a:rPr lang="en-US" dirty="0" smtClean="0"/>
              <a:t>wall, Kinematic </a:t>
            </a:r>
            <a:r>
              <a:rPr lang="en-US" dirty="0"/>
              <a:t>viscosity of </a:t>
            </a:r>
            <a:r>
              <a:rPr lang="en-US" dirty="0" smtClean="0"/>
              <a:t>fluid, Thermal </a:t>
            </a:r>
            <a:r>
              <a:rPr lang="en-US" dirty="0"/>
              <a:t>diffusivity of </a:t>
            </a:r>
            <a:r>
              <a:rPr lang="en-US" dirty="0" smtClean="0"/>
              <a:t>fluid, and Thermal </a:t>
            </a:r>
            <a:r>
              <a:rPr lang="en-US" dirty="0"/>
              <a:t>conductivity of </a:t>
            </a:r>
            <a:r>
              <a:rPr lang="en-US" dirty="0" smtClean="0"/>
              <a:t>fluid</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53</a:t>
            </a:fld>
            <a:endParaRPr lang="en-US"/>
          </a:p>
        </p:txBody>
      </p:sp>
    </p:spTree>
    <p:extLst>
      <p:ext uri="{BB962C8B-B14F-4D97-AF65-F5344CB8AC3E}">
        <p14:creationId xmlns:p14="http://schemas.microsoft.com/office/powerpoint/2010/main" val="70835118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Two types of insulation were</a:t>
            </a:r>
            <a:r>
              <a:rPr lang="en-US" dirty="0" smtClean="0">
                <a:solidFill>
                  <a:srgbClr val="FF0000"/>
                </a:solidFill>
              </a:rPr>
              <a:t> </a:t>
            </a:r>
            <a:r>
              <a:rPr lang="en-US" dirty="0" smtClean="0"/>
              <a:t>considered to investigate the performance to reduce boil-off of cryogenic propellant.  In this slide, the physical properties of Perlite and Glass Bubble insulation are compared.  Glass Bubbles thermal conductivity is 30% less than perlite but 25% heavier.  Glass Bubbles, manufactured by 3M, are hollow glass microspheres with a high strength to density ratio.</a:t>
            </a:r>
          </a:p>
        </p:txBody>
      </p:sp>
      <p:sp>
        <p:nvSpPr>
          <p:cNvPr id="4" name="Slide Number Placeholder 3"/>
          <p:cNvSpPr>
            <a:spLocks noGrp="1"/>
          </p:cNvSpPr>
          <p:nvPr>
            <p:ph type="sldNum" sz="quarter" idx="10"/>
          </p:nvPr>
        </p:nvSpPr>
        <p:spPr/>
        <p:txBody>
          <a:bodyPr/>
          <a:lstStyle/>
          <a:p>
            <a:fld id="{2CA83D0C-CFCD-4C91-A40A-162123E53F2C}" type="slidenum">
              <a:rPr lang="en-US" smtClean="0"/>
              <a:pPr/>
              <a:t>54</a:t>
            </a:fld>
            <a:endParaRPr lang="en-US"/>
          </a:p>
        </p:txBody>
      </p:sp>
    </p:spTree>
    <p:extLst>
      <p:ext uri="{BB962C8B-B14F-4D97-AF65-F5344CB8AC3E}">
        <p14:creationId xmlns:p14="http://schemas.microsoft.com/office/powerpoint/2010/main" val="647218734"/>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comparison of test data and predictions for both nitrogen and hydrogen using perlite and glass bubble insulation.  Both test and predictions show improved performance to reduce boil-off when using glass bubble insulation.  The test results show that there is about 17% improvement for Nitrogen whereas GFSSP predicts about 28 % improvement.  For hydrogen, test result predicts 33% improvement where as GFSSP predicts 38% improvement.  The discrepancy may be due to inaccuracy in thermal conductivity of the materials at cryogenic temperature.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55</a:t>
            </a:fld>
            <a:endParaRPr lang="en-US"/>
          </a:p>
        </p:txBody>
      </p:sp>
    </p:spTree>
    <p:extLst>
      <p:ext uri="{BB962C8B-B14F-4D97-AF65-F5344CB8AC3E}">
        <p14:creationId xmlns:p14="http://schemas.microsoft.com/office/powerpoint/2010/main" val="118135492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slide shows the field data and predicted results of full scale LH2 storage tank at Kennedy Space Center.  According to field data about 300 Gallons/day is the amount of boil-off from the tank.  However the numerical model predicts 258 Gallons/day. The observed discrepancy may be attributed to the degradation of the insulating material due to compacting or any other reasons.  The model also predicts about 30% improvement in performance by using glass bubble insulation.  This slide also shows predicted stratification in the ullage.  The predicted temperature difference between top and bottom layer is in the order of </a:t>
            </a:r>
            <a:r>
              <a:rPr lang="en-US" dirty="0" smtClean="0"/>
              <a:t>180 R.</a:t>
            </a:r>
            <a:endParaRPr lang="en-US" dirty="0" smtClean="0"/>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56</a:t>
            </a:fld>
            <a:endParaRPr lang="en-US"/>
          </a:p>
        </p:txBody>
      </p:sp>
    </p:spTree>
    <p:extLst>
      <p:ext uri="{BB962C8B-B14F-4D97-AF65-F5344CB8AC3E}">
        <p14:creationId xmlns:p14="http://schemas.microsoft.com/office/powerpoint/2010/main" val="59845364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fourth and last example of this lesson is the modeling of self-pressurization of a cryogenic propellant tank due to heat leak and boil-off.  An experiment was performed in the Multi-purpose Hydrogen Test Bed at Marshall Space Flight Center to investigate the performance of </a:t>
            </a:r>
            <a:r>
              <a:rPr lang="en-US" dirty="0"/>
              <a:t>the</a:t>
            </a:r>
            <a:r>
              <a:rPr lang="en-US" dirty="0">
                <a:solidFill>
                  <a:srgbClr val="FF0000"/>
                </a:solidFill>
              </a:rPr>
              <a:t> </a:t>
            </a:r>
            <a:r>
              <a:rPr lang="en-US" dirty="0" smtClean="0"/>
              <a:t>Thermodynamic Vent System to reduce boil-off.  </a:t>
            </a:r>
          </a:p>
          <a:p>
            <a:r>
              <a:rPr lang="en-US" dirty="0"/>
              <a:t>Propellant boil-off can be reduced by </a:t>
            </a:r>
            <a:r>
              <a:rPr lang="en-US" dirty="0" smtClean="0"/>
              <a:t>TVS. A small </a:t>
            </a:r>
            <a:r>
              <a:rPr lang="en-US" dirty="0"/>
              <a:t>amount of propellant drawn from the </a:t>
            </a:r>
            <a:r>
              <a:rPr lang="en-US" dirty="0" smtClean="0"/>
              <a:t>Tank </a:t>
            </a:r>
            <a:r>
              <a:rPr lang="en-US" dirty="0"/>
              <a:t>is cooled by </a:t>
            </a:r>
            <a:r>
              <a:rPr lang="en-US" dirty="0" smtClean="0"/>
              <a:t>a cold </a:t>
            </a:r>
            <a:r>
              <a:rPr lang="en-US" dirty="0"/>
              <a:t>two-phase </a:t>
            </a:r>
            <a:r>
              <a:rPr lang="en-US" dirty="0" smtClean="0"/>
              <a:t>mixture in a heat exchanger where liquid propellant is passed through an inner tube.  Cold </a:t>
            </a:r>
            <a:r>
              <a:rPr lang="en-US" dirty="0"/>
              <a:t>two-phase mixture is produced by passing a tiny fraction of liquid through a J-T </a:t>
            </a:r>
            <a:r>
              <a:rPr lang="en-US" dirty="0" smtClean="0"/>
              <a:t>valve.  This cold mixture is allowed to go through annulus surrounding the inner tube where liquid propellant is flowing.  Cooled </a:t>
            </a:r>
            <a:r>
              <a:rPr lang="en-US" dirty="0"/>
              <a:t>liquid is sprayed in the ullage to reduce pressure build-up due to </a:t>
            </a:r>
            <a:r>
              <a:rPr lang="en-US" dirty="0" smtClean="0"/>
              <a:t>boil-off.  The </a:t>
            </a:r>
            <a:r>
              <a:rPr lang="en-US" dirty="0"/>
              <a:t>vapor in the cold side of heat exchanger is allowed to escape in the </a:t>
            </a:r>
            <a:r>
              <a:rPr lang="en-US" dirty="0" smtClean="0"/>
              <a:t>space.  Thermodynamic vent system only operates within a certain pressure band.  TVS starts only when pressure reaches a set pressure after self-pressurization due to heat leak and boil-off.  In this example, only self-pressurization of the MHTB Tank was modelled.</a:t>
            </a:r>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57</a:t>
            </a:fld>
            <a:endParaRPr lang="en-US"/>
          </a:p>
        </p:txBody>
      </p:sp>
    </p:spTree>
    <p:extLst>
      <p:ext uri="{BB962C8B-B14F-4D97-AF65-F5344CB8AC3E}">
        <p14:creationId xmlns:p14="http://schemas.microsoft.com/office/powerpoint/2010/main" val="346496542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numerical model of the self-pressurization of MHTB tank is shown in this slide.  The tank was self-pressurized at 50% fill level.  The ullage space was discretized into 5 nodes and 4 branches.  The branches were</a:t>
            </a:r>
            <a:r>
              <a:rPr lang="en-US" dirty="0" smtClean="0">
                <a:solidFill>
                  <a:srgbClr val="FF0000"/>
                </a:solidFill>
              </a:rPr>
              <a:t> </a:t>
            </a:r>
            <a:r>
              <a:rPr lang="en-US" dirty="0" smtClean="0"/>
              <a:t>represented as pipe segments.  The length and diameter of the pipe was set up to represent the correct ullage height and volume.  Each fluid node was connected with a solid node that represents the tank wall.  Each ullage node is also connected with branches to allow the liquid spray when TVS system is in</a:t>
            </a:r>
            <a:r>
              <a:rPr lang="en-US" dirty="0" smtClean="0">
                <a:solidFill>
                  <a:srgbClr val="FF0000"/>
                </a:solidFill>
              </a:rPr>
              <a:t> </a:t>
            </a:r>
            <a:r>
              <a:rPr lang="en-US" dirty="0" smtClean="0"/>
              <a:t>operation.  For this model, however, the TVS is not in operation.  Node 4 represents the liquid propellant.  Node 3 is a pseudo-boundary node that separates liquid-vapor interface.</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58</a:t>
            </a:fld>
            <a:endParaRPr lang="en-US"/>
          </a:p>
        </p:txBody>
      </p:sp>
    </p:spTree>
    <p:extLst>
      <p:ext uri="{BB962C8B-B14F-4D97-AF65-F5344CB8AC3E}">
        <p14:creationId xmlns:p14="http://schemas.microsoft.com/office/powerpoint/2010/main" val="1273723665"/>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describes the evaporative mass transfer at Liquid-Vapor interface.  The evaporative mass transfer is calculated from the heat balance at </a:t>
            </a:r>
            <a:r>
              <a:rPr lang="en-US" dirty="0"/>
              <a:t>Liquid-Vapor </a:t>
            </a:r>
            <a:r>
              <a:rPr lang="en-US" dirty="0" smtClean="0"/>
              <a:t>interface.  First </a:t>
            </a:r>
            <a:r>
              <a:rPr lang="en-US" dirty="0"/>
              <a:t>Ullage to Interface heat transfer, </a:t>
            </a:r>
            <a:r>
              <a:rPr lang="en-US" dirty="0" smtClean="0"/>
              <a:t>Q</a:t>
            </a:r>
            <a:r>
              <a:rPr lang="en-US" baseline="-25000" dirty="0" smtClean="0"/>
              <a:t>UI  </a:t>
            </a:r>
            <a:r>
              <a:rPr lang="en-US" dirty="0" smtClean="0"/>
              <a:t>is calculated. Then</a:t>
            </a:r>
            <a:r>
              <a:rPr lang="en-US" dirty="0"/>
              <a:t> </a:t>
            </a:r>
            <a:r>
              <a:rPr lang="en-US" dirty="0" smtClean="0"/>
              <a:t>the </a:t>
            </a:r>
            <a:r>
              <a:rPr lang="en-US" dirty="0"/>
              <a:t>Interface to Liquid heat transfer, Q</a:t>
            </a:r>
            <a:r>
              <a:rPr lang="en-US" baseline="-25000" dirty="0"/>
              <a:t>IL</a:t>
            </a:r>
            <a:r>
              <a:rPr lang="en-US" dirty="0"/>
              <a:t> </a:t>
            </a:r>
            <a:r>
              <a:rPr lang="en-US" dirty="0" smtClean="0"/>
              <a:t>is calculated. Finally evaporative mass transfer is calculated from the difference between the two heat transfer rates.</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59</a:t>
            </a:fld>
            <a:endParaRPr lang="en-US"/>
          </a:p>
        </p:txBody>
      </p:sp>
    </p:spTree>
    <p:extLst>
      <p:ext uri="{BB962C8B-B14F-4D97-AF65-F5344CB8AC3E}">
        <p14:creationId xmlns:p14="http://schemas.microsoft.com/office/powerpoint/2010/main" val="303648980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dirty="0" smtClean="0">
                <a:solidFill>
                  <a:srgbClr val="FF0000"/>
                </a:solidFill>
              </a:rPr>
              <a:t> </a:t>
            </a:r>
            <a:r>
              <a:rPr lang="en-US" dirty="0" smtClean="0"/>
              <a:t>MHTB tank was wrapped with three Multi Layer Insulation (MLI) blankets to reduce the heat leak.  The outer blanket is more dense than inner blankets as shown in this slide.  T</a:t>
            </a:r>
            <a:r>
              <a:rPr lang="en-US" baseline="-25000" dirty="0" smtClean="0"/>
              <a:t>C</a:t>
            </a:r>
            <a:r>
              <a:rPr lang="en-US" dirty="0" smtClean="0"/>
              <a:t> represents cold wall temperature; the ambient temperature is represented by </a:t>
            </a:r>
            <a:r>
              <a:rPr lang="en-US" dirty="0" err="1" smtClean="0"/>
              <a:t>T</a:t>
            </a:r>
            <a:r>
              <a:rPr lang="en-US" baseline="-25000" dirty="0" err="1" smtClean="0"/>
              <a:t>amb</a:t>
            </a:r>
            <a:r>
              <a:rPr lang="en-US" dirty="0" smtClean="0"/>
              <a:t>.  The intent of the heat transfer model through MLI is to calculate the temperatures in the intermediate sections (T</a:t>
            </a:r>
            <a:r>
              <a:rPr lang="en-US" baseline="-25000" dirty="0" smtClean="0"/>
              <a:t>2,</a:t>
            </a:r>
            <a:r>
              <a:rPr lang="en-US" dirty="0"/>
              <a:t> </a:t>
            </a:r>
            <a:r>
              <a:rPr lang="en-US" dirty="0" smtClean="0"/>
              <a:t>T</a:t>
            </a:r>
            <a:r>
              <a:rPr lang="en-US" baseline="-25000" dirty="0" smtClean="0"/>
              <a:t>1   </a:t>
            </a:r>
            <a:r>
              <a:rPr lang="en-US" dirty="0" smtClean="0"/>
              <a:t>and T</a:t>
            </a:r>
            <a:r>
              <a:rPr lang="en-US" baseline="-25000" dirty="0" smtClean="0"/>
              <a:t>H</a:t>
            </a:r>
            <a:r>
              <a:rPr lang="en-US" dirty="0" smtClean="0"/>
              <a:t>) and the heat flux between the sections.  According to law of energy conservation, the heat flux between the sections must be identical.</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60</a:t>
            </a:fld>
            <a:endParaRPr lang="en-US"/>
          </a:p>
        </p:txBody>
      </p:sp>
    </p:spTree>
    <p:extLst>
      <p:ext uri="{BB962C8B-B14F-4D97-AF65-F5344CB8AC3E}">
        <p14:creationId xmlns:p14="http://schemas.microsoft.com/office/powerpoint/2010/main" val="389490748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two governing equations to calculate heat leak to the cryogenic tank are the modified Lockheed equation and </a:t>
            </a:r>
            <a:r>
              <a:rPr lang="en-US" dirty="0"/>
              <a:t>the</a:t>
            </a:r>
            <a:r>
              <a:rPr lang="en-US" dirty="0">
                <a:solidFill>
                  <a:srgbClr val="FF0000"/>
                </a:solidFill>
              </a:rPr>
              <a:t> </a:t>
            </a:r>
            <a:r>
              <a:rPr lang="en-US" dirty="0" smtClean="0"/>
              <a:t>radiative heat transfer equation.  The modified </a:t>
            </a:r>
            <a:r>
              <a:rPr lang="en-US" dirty="0"/>
              <a:t>Lockheed equation </a:t>
            </a:r>
            <a:r>
              <a:rPr lang="en-US" dirty="0" smtClean="0"/>
              <a:t>calculates heat flux through a MLI blanket with given hot and cold boundary temperatures.  The heat flux is a function of MLI layer density, number of MLI layers, MLI emissivity, interstitial gas pressure and average of hot and cold boundary temperatures.  The radiative heat transfer is calculated between the ambient and outer surface of the MLI blanket.</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61</a:t>
            </a:fld>
            <a:endParaRPr lang="en-US"/>
          </a:p>
        </p:txBody>
      </p:sp>
    </p:spTree>
    <p:extLst>
      <p:ext uri="{BB962C8B-B14F-4D97-AF65-F5344CB8AC3E}">
        <p14:creationId xmlns:p14="http://schemas.microsoft.com/office/powerpoint/2010/main" val="122262768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governing equations to model MLI heat transfer are solved by the Newton-Raphson method.  In order to solve a set of equations by Newton-Raphson method, the equations must be expressed as F(x, y, z) = 0. Therefore, the energy conservation equations are expressed in this form.  The unknown variables are </a:t>
            </a:r>
            <a:r>
              <a:rPr lang="en-US" dirty="0"/>
              <a:t>T</a:t>
            </a:r>
            <a:r>
              <a:rPr lang="en-US" baseline="-25000" dirty="0"/>
              <a:t>H</a:t>
            </a:r>
            <a:r>
              <a:rPr lang="en-US" dirty="0"/>
              <a:t> , T</a:t>
            </a:r>
            <a:r>
              <a:rPr lang="en-US" baseline="-25000" dirty="0"/>
              <a:t>1</a:t>
            </a:r>
            <a:r>
              <a:rPr lang="en-US" dirty="0"/>
              <a:t> and </a:t>
            </a:r>
            <a:r>
              <a:rPr lang="en-US" dirty="0" smtClean="0"/>
              <a:t>T</a:t>
            </a:r>
            <a:r>
              <a:rPr lang="en-US" baseline="-25000" dirty="0" smtClean="0"/>
              <a:t>2</a:t>
            </a:r>
            <a:r>
              <a:rPr lang="en-US" dirty="0" smtClean="0"/>
              <a:t>. The governing equations (1, 2 &amp; 3) are solved to find the three unknown variables. </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62</a:t>
            </a:fld>
            <a:endParaRPr lang="en-US"/>
          </a:p>
        </p:txBody>
      </p:sp>
    </p:spTree>
    <p:extLst>
      <p:ext uri="{BB962C8B-B14F-4D97-AF65-F5344CB8AC3E}">
        <p14:creationId xmlns:p14="http://schemas.microsoft.com/office/powerpoint/2010/main" val="3819431646"/>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shows the flow diagram of the computer program developed to solve the governing equations described in the previous slide.  The three major subroutines are MLIEQNS, MLICOEF and GAUSSY.  The conservation equations are developed in MLIEQNS.  MLIEQNS calls QFLUXMLI and QFLUXRAD to compute modified Lockheed equation and radiation equation.  The partial derivatives for N-R solver are computed in MLICOEF.  The correction equations are solved by GAUSSY.  The driver routine calls these subroutines and control the iterative process.  This set of subroutines is included in GFSSP to model heat transfer through MLI.</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63</a:t>
            </a:fld>
            <a:endParaRPr lang="en-US"/>
          </a:p>
        </p:txBody>
      </p:sp>
    </p:spTree>
    <p:extLst>
      <p:ext uri="{BB962C8B-B14F-4D97-AF65-F5344CB8AC3E}">
        <p14:creationId xmlns:p14="http://schemas.microsoft.com/office/powerpoint/2010/main" val="93852598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few important details of the numerical model are</a:t>
            </a:r>
            <a:r>
              <a:rPr lang="en-US" dirty="0" smtClean="0">
                <a:solidFill>
                  <a:srgbClr val="FF0000"/>
                </a:solidFill>
              </a:rPr>
              <a:t> </a:t>
            </a:r>
            <a:r>
              <a:rPr lang="en-US" dirty="0" smtClean="0"/>
              <a:t>described in this slide.</a:t>
            </a:r>
          </a:p>
          <a:p>
            <a:r>
              <a:rPr lang="en-US" dirty="0"/>
              <a:t>The model consists of 6 fluid nodes, 6 solid nodes and 13 fluid </a:t>
            </a:r>
            <a:r>
              <a:rPr lang="en-US" dirty="0" smtClean="0"/>
              <a:t>branches. The model was developed for 50% fill level of MHTB tank. The </a:t>
            </a:r>
            <a:r>
              <a:rPr lang="en-US" dirty="0"/>
              <a:t>separation of liquid and vapor in the tank is modeled through a pseudo boundary </a:t>
            </a:r>
            <a:r>
              <a:rPr lang="en-US" dirty="0" smtClean="0"/>
              <a:t>node. The </a:t>
            </a:r>
            <a:r>
              <a:rPr lang="en-US" dirty="0"/>
              <a:t>model simulates 16.7 hours of self-pressurization in a tank without any </a:t>
            </a:r>
            <a:r>
              <a:rPr lang="en-US" dirty="0" smtClean="0"/>
              <a:t>venting. A </a:t>
            </a:r>
            <a:r>
              <a:rPr lang="en-US" dirty="0"/>
              <a:t>time step of 0.1 second was used that required 598,900 time steps to complete the </a:t>
            </a:r>
            <a:r>
              <a:rPr lang="en-US" dirty="0" smtClean="0"/>
              <a:t>simulation. </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64</a:t>
            </a:fld>
            <a:endParaRPr lang="en-US"/>
          </a:p>
        </p:txBody>
      </p:sp>
    </p:spTree>
    <p:extLst>
      <p:ext uri="{BB962C8B-B14F-4D97-AF65-F5344CB8AC3E}">
        <p14:creationId xmlns:p14="http://schemas.microsoft.com/office/powerpoint/2010/main" val="1660609628"/>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comparison between the test data and numerical prediction is shown in this slide. </a:t>
            </a:r>
            <a:r>
              <a:rPr lang="en-US" dirty="0" smtClean="0"/>
              <a:t>The orange line represents the test data which includes both self pressurization and pressure cycling due to TVS spray.  Numerical predictions are performed only during self pressurization. </a:t>
            </a:r>
            <a:r>
              <a:rPr lang="en-US" dirty="0"/>
              <a:t>The numerical predictions are shown for Degradation Factor (DF) of 1 and 2.8.  The Degradation Factor is an empirical factor in </a:t>
            </a:r>
            <a:r>
              <a:rPr lang="en-US" dirty="0" smtClean="0"/>
              <a:t>the</a:t>
            </a:r>
            <a:r>
              <a:rPr lang="en-US" dirty="0" smtClean="0">
                <a:solidFill>
                  <a:srgbClr val="FF0000"/>
                </a:solidFill>
              </a:rPr>
              <a:t> </a:t>
            </a:r>
            <a:r>
              <a:rPr lang="en-US" dirty="0" smtClean="0"/>
              <a:t>modified </a:t>
            </a:r>
            <a:r>
              <a:rPr lang="en-US" dirty="0"/>
              <a:t>Lockheed equation.  It may be noted that DF = 2.8 provides better comparison with test data</a:t>
            </a:r>
            <a:r>
              <a:rPr lang="en-US" dirty="0" smtClean="0"/>
              <a:t>.</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65</a:t>
            </a:fld>
            <a:endParaRPr lang="en-US"/>
          </a:p>
        </p:txBody>
      </p:sp>
    </p:spTree>
    <p:extLst>
      <p:ext uri="{BB962C8B-B14F-4D97-AF65-F5344CB8AC3E}">
        <p14:creationId xmlns:p14="http://schemas.microsoft.com/office/powerpoint/2010/main" val="110214777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lesson has two major parts. In the first part, the basics of the finite volume procedure for a fluid network has been described.  We also discussed the governing equations and methods of solving those equations.  This numerical procedure has been incorporated into a general purpose flow network code (GFSSP- Generalized Fluid System Simulation Program).  </a:t>
            </a:r>
            <a:endParaRPr lang="en-US" dirty="0"/>
          </a:p>
          <a:p>
            <a:endParaRPr lang="en-US" dirty="0" smtClean="0"/>
          </a:p>
          <a:p>
            <a:r>
              <a:rPr lang="en-US" dirty="0" smtClean="0"/>
              <a:t>The second part of the lesson describes the application of the finite volume procedure in solving four major problems of Cryogenic Fluid Management:</a:t>
            </a:r>
          </a:p>
          <a:p>
            <a:pPr marL="514350" indent="-514350">
              <a:buAutoNum type="arabicPeriod"/>
            </a:pPr>
            <a:r>
              <a:rPr lang="en-US" dirty="0"/>
              <a:t>Chilldown of a cryogenic transfer line</a:t>
            </a:r>
          </a:p>
          <a:p>
            <a:pPr marL="514350" indent="-514350">
              <a:buAutoNum type="arabicPeriod"/>
            </a:pPr>
            <a:r>
              <a:rPr lang="en-US" dirty="0"/>
              <a:t>No vent chill and fill of a cryogenic propellant tank</a:t>
            </a:r>
          </a:p>
          <a:p>
            <a:pPr marL="514350" indent="-514350">
              <a:buAutoNum type="arabicPeriod"/>
            </a:pPr>
            <a:r>
              <a:rPr lang="en-US" dirty="0"/>
              <a:t>Boil-off in a cryogenic propellant tank</a:t>
            </a:r>
          </a:p>
          <a:p>
            <a:pPr marL="514350" indent="-514350">
              <a:buAutoNum type="arabicPeriod"/>
            </a:pPr>
            <a:r>
              <a:rPr lang="en-US" dirty="0"/>
              <a:t>Self-pressurization of cryogenic propellant </a:t>
            </a:r>
            <a:r>
              <a:rPr lang="en-US" dirty="0" smtClean="0"/>
              <a:t>tank</a:t>
            </a:r>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66</a:t>
            </a:fld>
            <a:endParaRPr lang="en-US"/>
          </a:p>
        </p:txBody>
      </p:sp>
    </p:spTree>
    <p:extLst>
      <p:ext uri="{BB962C8B-B14F-4D97-AF65-F5344CB8AC3E}">
        <p14:creationId xmlns:p14="http://schemas.microsoft.com/office/powerpoint/2010/main" val="2197379226"/>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slide describes three areas of research to improve the state of the art of numerical modeling of Cryogenic Fluid Management applications.</a:t>
            </a:r>
          </a:p>
          <a:p>
            <a:endParaRPr lang="en-US" dirty="0"/>
          </a:p>
          <a:p>
            <a:r>
              <a:rPr lang="en-US" dirty="0"/>
              <a:t>Implementation of full boiling curve that includes film boiling, transition between film boiling and nucleate boiling and nucleate </a:t>
            </a:r>
            <a:r>
              <a:rPr lang="en-US" dirty="0" smtClean="0"/>
              <a:t>boiling.  This will improve the fidelity of prediction of cryogenic transfer line chilldown</a:t>
            </a:r>
            <a:endParaRPr lang="en-US" dirty="0"/>
          </a:p>
          <a:p>
            <a:endParaRPr lang="en-US" dirty="0"/>
          </a:p>
          <a:p>
            <a:r>
              <a:rPr lang="en-US" dirty="0"/>
              <a:t>Development of </a:t>
            </a:r>
            <a:r>
              <a:rPr lang="en-US" dirty="0" smtClean="0"/>
              <a:t>a</a:t>
            </a:r>
            <a:r>
              <a:rPr lang="en-US" dirty="0" smtClean="0">
                <a:solidFill>
                  <a:srgbClr val="FF0000"/>
                </a:solidFill>
              </a:rPr>
              <a:t> </a:t>
            </a:r>
            <a:r>
              <a:rPr lang="en-US" dirty="0" smtClean="0"/>
              <a:t>numerical </a:t>
            </a:r>
            <a:r>
              <a:rPr lang="en-US" dirty="0"/>
              <a:t>algorithm to model two phase separated flow that will address the physics of unsettled </a:t>
            </a:r>
            <a:r>
              <a:rPr lang="en-US" dirty="0" smtClean="0"/>
              <a:t>condition.  This will improve the fidelity of tank loading model in micro-gravity condition.</a:t>
            </a:r>
            <a:endParaRPr lang="en-US" dirty="0"/>
          </a:p>
          <a:p>
            <a:endParaRPr lang="en-US" dirty="0"/>
          </a:p>
          <a:p>
            <a:r>
              <a:rPr lang="en-US" dirty="0"/>
              <a:t>Development of a </a:t>
            </a:r>
            <a:r>
              <a:rPr lang="en-US" dirty="0" smtClean="0"/>
              <a:t>technique </a:t>
            </a:r>
            <a:r>
              <a:rPr lang="en-US" dirty="0"/>
              <a:t>to integrate two or more models for integrated system </a:t>
            </a:r>
            <a:r>
              <a:rPr lang="en-US" dirty="0" smtClean="0"/>
              <a:t>analysis. This will allow modeling of an integrated system of a cryogenic tank with </a:t>
            </a:r>
            <a:r>
              <a:rPr lang="en-US" dirty="0"/>
              <a:t>a </a:t>
            </a:r>
            <a:r>
              <a:rPr lang="en-US" dirty="0" smtClean="0"/>
              <a:t>thermo-dynamic vent system.</a:t>
            </a:r>
          </a:p>
          <a:p>
            <a:endParaRPr lang="en-US" dirty="0"/>
          </a:p>
          <a:p>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67</a:t>
            </a:fld>
            <a:endParaRPr lang="en-US"/>
          </a:p>
        </p:txBody>
      </p:sp>
    </p:spTree>
    <p:extLst>
      <p:ext uri="{BB962C8B-B14F-4D97-AF65-F5344CB8AC3E}">
        <p14:creationId xmlns:p14="http://schemas.microsoft.com/office/powerpoint/2010/main" val="211037414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 would like to acknowledge the listed individuals and NESC Passive Thermal Technical Discipline Team for their contributions and technical review of this lesson.  I would also like to thank Dee Bullock for her support with Graphics.</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68</a:t>
            </a:fld>
            <a:endParaRPr lang="en-US"/>
          </a:p>
        </p:txBody>
      </p:sp>
    </p:spTree>
    <p:extLst>
      <p:ext uri="{BB962C8B-B14F-4D97-AF65-F5344CB8AC3E}">
        <p14:creationId xmlns:p14="http://schemas.microsoft.com/office/powerpoint/2010/main" val="23252374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publications referred in this lesson are listed in last two slides. This concludes the presentation </a:t>
            </a:r>
            <a:r>
              <a:rPr lang="en-US" smtClean="0"/>
              <a:t>of </a:t>
            </a:r>
            <a:r>
              <a:rPr lang="en-US"/>
              <a:t>Numerical Modeling of Cryogenic Fluid </a:t>
            </a:r>
            <a:r>
              <a:rPr lang="en-US" smtClean="0"/>
              <a:t>Management.  </a:t>
            </a:r>
            <a:endParaRPr lang="en-US" dirty="0"/>
          </a:p>
        </p:txBody>
      </p:sp>
      <p:sp>
        <p:nvSpPr>
          <p:cNvPr id="4" name="Slide Number Placeholder 3"/>
          <p:cNvSpPr>
            <a:spLocks noGrp="1"/>
          </p:cNvSpPr>
          <p:nvPr>
            <p:ph type="sldNum" sz="quarter" idx="10"/>
          </p:nvPr>
        </p:nvSpPr>
        <p:spPr/>
        <p:txBody>
          <a:bodyPr/>
          <a:lstStyle/>
          <a:p>
            <a:fld id="{2CA83D0C-CFCD-4C91-A40A-162123E53F2C}" type="slidenum">
              <a:rPr lang="en-US" smtClean="0"/>
              <a:pPr/>
              <a:t>69</a:t>
            </a:fld>
            <a:endParaRPr lang="en-US"/>
          </a:p>
        </p:txBody>
      </p:sp>
    </p:spTree>
    <p:extLst>
      <p:ext uri="{BB962C8B-B14F-4D97-AF65-F5344CB8AC3E}">
        <p14:creationId xmlns:p14="http://schemas.microsoft.com/office/powerpoint/2010/main" val="2189357503"/>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CA83D0C-CFCD-4C91-A40A-162123E53F2C}" type="slidenum">
              <a:rPr lang="en-US" smtClean="0"/>
              <a:pPr/>
              <a:t>70</a:t>
            </a:fld>
            <a:endParaRPr lang="en-US"/>
          </a:p>
        </p:txBody>
      </p:sp>
    </p:spTree>
    <p:extLst>
      <p:ext uri="{BB962C8B-B14F-4D97-AF65-F5344CB8AC3E}">
        <p14:creationId xmlns:p14="http://schemas.microsoft.com/office/powerpoint/2010/main" val="7406592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84FCFB0-B755-4F48-A70C-B615579C4010}" type="datetime1">
              <a:rPr lang="en-US" smtClean="0"/>
              <a:pPr/>
              <a:t>1/26/2015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CC9C6B7-0E8A-4071-8AE6-FF6DBCEB215A}" type="datetime1">
              <a:rPr lang="en-US" smtClean="0"/>
              <a:pPr/>
              <a:t>1/26/2015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67046CB-EE8D-4A00-9D42-2A730E10692B}" type="datetime1">
              <a:rPr lang="en-US" smtClean="0"/>
              <a:pPr/>
              <a:t>1/26/2015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8071270-D56E-49E4-86C5-CDE461B7CDBF}" type="datetime1">
              <a:rPr lang="en-US" smtClean="0"/>
              <a:pPr/>
              <a:t>1/26/2015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4E0BEC0-C2B4-4AE6-8F3D-8824B0671A2E}" type="datetime1">
              <a:rPr lang="en-US" smtClean="0"/>
              <a:pPr/>
              <a:t>1/26/2015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B143DE0-EF1F-4E9E-AC40-9A2C24D961BA}" type="datetime1">
              <a:rPr lang="en-US" smtClean="0"/>
              <a:pPr/>
              <a:t>1/26/2015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B0D58-DDF2-4BDA-8DBE-5523810E5FD1}" type="datetime1">
              <a:rPr lang="en-US" smtClean="0"/>
              <a:pPr/>
              <a:t>1/26/2015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B878C3-9599-4995-8772-CA410F2283E3}" type="datetime1">
              <a:rPr lang="en-US" smtClean="0"/>
              <a:pPr/>
              <a:t>1/26/2015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2DA7283-821E-4149-9DE8-63972EE781F9}" type="datetime1">
              <a:rPr lang="en-US" smtClean="0"/>
              <a:pPr/>
              <a:t>1/26/2015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CCFDADD-9074-4AE2-A27C-6B0E690CAED9}" type="datetime1">
              <a:rPr lang="en-US" smtClean="0"/>
              <a:pPr/>
              <a:t>1/26/2015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97F63E7-8A1B-4954-8C4B-28E7EBC6B8A0}" type="datetime1">
              <a:rPr lang="en-US" smtClean="0"/>
              <a:pPr/>
              <a:t>1/26/2015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12A7E3-FD50-4FEC-BF90-4D40D615D49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387147-69D0-4B0E-9147-5F86034A56D2}" type="datetime1">
              <a:rPr lang="en-US" smtClean="0"/>
              <a:pPr/>
              <a:t>1/26/2015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12A7E3-FD50-4FEC-BF90-4D40D615D493}"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9.wmf"/><Relationship Id="rId4" Type="http://schemas.openxmlformats.org/officeDocument/2006/relationships/oleObject" Target="../embeddings/oleObject1.bin"/></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4.bin"/><Relationship Id="rId13" Type="http://schemas.openxmlformats.org/officeDocument/2006/relationships/image" Target="../media/image16.wmf"/><Relationship Id="rId3" Type="http://schemas.openxmlformats.org/officeDocument/2006/relationships/notesSlide" Target="../notesSlides/notesSlide14.xml"/><Relationship Id="rId7" Type="http://schemas.openxmlformats.org/officeDocument/2006/relationships/image" Target="../media/image13.wmf"/><Relationship Id="rId12"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oleObject" Target="../embeddings/oleObject3.bin"/><Relationship Id="rId11" Type="http://schemas.openxmlformats.org/officeDocument/2006/relationships/image" Target="../media/image15.wmf"/><Relationship Id="rId5" Type="http://schemas.openxmlformats.org/officeDocument/2006/relationships/image" Target="../media/image12.wmf"/><Relationship Id="rId10" Type="http://schemas.openxmlformats.org/officeDocument/2006/relationships/oleObject" Target="../embeddings/oleObject5.bin"/><Relationship Id="rId4" Type="http://schemas.openxmlformats.org/officeDocument/2006/relationships/oleObject" Target="../embeddings/oleObject2.bin"/><Relationship Id="rId9" Type="http://schemas.openxmlformats.org/officeDocument/2006/relationships/image" Target="../media/image14.wmf"/></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8.w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8.bin"/><Relationship Id="rId5" Type="http://schemas.openxmlformats.org/officeDocument/2006/relationships/image" Target="../media/image17.wmf"/><Relationship Id="rId4" Type="http://schemas.openxmlformats.org/officeDocument/2006/relationships/oleObject" Target="../embeddings/oleObject7.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oleObject" Target="../embeddings/oleObject11.bin"/><Relationship Id="rId13" Type="http://schemas.openxmlformats.org/officeDocument/2006/relationships/image" Target="../media/image24.emf"/><Relationship Id="rId3" Type="http://schemas.openxmlformats.org/officeDocument/2006/relationships/notesSlide" Target="../notesSlides/notesSlide18.xml"/><Relationship Id="rId7" Type="http://schemas.openxmlformats.org/officeDocument/2006/relationships/image" Target="../media/image21.emf"/><Relationship Id="rId12" Type="http://schemas.openxmlformats.org/officeDocument/2006/relationships/oleObject" Target="../embeddings/oleObject13.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oleObject" Target="../embeddings/oleObject10.bin"/><Relationship Id="rId11" Type="http://schemas.openxmlformats.org/officeDocument/2006/relationships/image" Target="../media/image23.emf"/><Relationship Id="rId5" Type="http://schemas.openxmlformats.org/officeDocument/2006/relationships/image" Target="../media/image20.emf"/><Relationship Id="rId10" Type="http://schemas.openxmlformats.org/officeDocument/2006/relationships/oleObject" Target="../embeddings/oleObject12.bin"/><Relationship Id="rId4" Type="http://schemas.openxmlformats.org/officeDocument/2006/relationships/oleObject" Target="../embeddings/oleObject9.bin"/><Relationship Id="rId9" Type="http://schemas.openxmlformats.org/officeDocument/2006/relationships/image" Target="../media/image22.emf"/></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vmlDrawing" Target="../drawings/vmlDrawing5.vml"/><Relationship Id="rId5" Type="http://schemas.openxmlformats.org/officeDocument/2006/relationships/image" Target="../media/image25.wmf"/><Relationship Id="rId4" Type="http://schemas.openxmlformats.org/officeDocument/2006/relationships/oleObject" Target="../embeddings/oleObject14.bin"/></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27.jpeg"/><Relationship Id="rId5" Type="http://schemas.openxmlformats.org/officeDocument/2006/relationships/image" Target="../media/image26.emf"/><Relationship Id="rId4" Type="http://schemas.openxmlformats.org/officeDocument/2006/relationships/oleObject" Target="../embeddings/Microsoft_Word_97_-_2003_Document1.doc"/></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oleObject" Target="../embeddings/oleObject17.bin"/><Relationship Id="rId13" Type="http://schemas.openxmlformats.org/officeDocument/2006/relationships/image" Target="../media/image32.wmf"/><Relationship Id="rId18" Type="http://schemas.openxmlformats.org/officeDocument/2006/relationships/image" Target="../media/image37.wmf"/><Relationship Id="rId3" Type="http://schemas.openxmlformats.org/officeDocument/2006/relationships/notesSlide" Target="../notesSlides/notesSlide27.xml"/><Relationship Id="rId7" Type="http://schemas.openxmlformats.org/officeDocument/2006/relationships/image" Target="../media/image29.wmf"/><Relationship Id="rId12" Type="http://schemas.openxmlformats.org/officeDocument/2006/relationships/oleObject" Target="../embeddings/oleObject19.bin"/><Relationship Id="rId17" Type="http://schemas.openxmlformats.org/officeDocument/2006/relationships/image" Target="../media/image36.wmf"/><Relationship Id="rId2" Type="http://schemas.openxmlformats.org/officeDocument/2006/relationships/slideLayout" Target="../slideLayouts/slideLayout7.xml"/><Relationship Id="rId16" Type="http://schemas.openxmlformats.org/officeDocument/2006/relationships/image" Target="../media/image35.wmf"/><Relationship Id="rId1" Type="http://schemas.openxmlformats.org/officeDocument/2006/relationships/vmlDrawing" Target="../drawings/vmlDrawing7.vml"/><Relationship Id="rId6" Type="http://schemas.openxmlformats.org/officeDocument/2006/relationships/oleObject" Target="../embeddings/oleObject16.bin"/><Relationship Id="rId11" Type="http://schemas.openxmlformats.org/officeDocument/2006/relationships/image" Target="../media/image31.wmf"/><Relationship Id="rId5" Type="http://schemas.openxmlformats.org/officeDocument/2006/relationships/image" Target="../media/image28.emf"/><Relationship Id="rId15" Type="http://schemas.openxmlformats.org/officeDocument/2006/relationships/image" Target="../media/image34.wmf"/><Relationship Id="rId10" Type="http://schemas.openxmlformats.org/officeDocument/2006/relationships/oleObject" Target="../embeddings/oleObject18.bin"/><Relationship Id="rId19" Type="http://schemas.openxmlformats.org/officeDocument/2006/relationships/image" Target="../media/image38.wmf"/><Relationship Id="rId4" Type="http://schemas.openxmlformats.org/officeDocument/2006/relationships/oleObject" Target="../embeddings/oleObject15.bin"/><Relationship Id="rId9" Type="http://schemas.openxmlformats.org/officeDocument/2006/relationships/image" Target="../media/image30.wmf"/><Relationship Id="rId14" Type="http://schemas.openxmlformats.org/officeDocument/2006/relationships/image" Target="../media/image33.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8" Type="http://schemas.openxmlformats.org/officeDocument/2006/relationships/oleObject" Target="../embeddings/oleObject22.bin"/><Relationship Id="rId3" Type="http://schemas.openxmlformats.org/officeDocument/2006/relationships/notesSlide" Target="../notesSlides/notesSlide35.xml"/><Relationship Id="rId7" Type="http://schemas.openxmlformats.org/officeDocument/2006/relationships/image" Target="../media/image43.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oleObject" Target="../embeddings/oleObject21.bin"/><Relationship Id="rId11" Type="http://schemas.openxmlformats.org/officeDocument/2006/relationships/image" Target="../media/image45.wmf"/><Relationship Id="rId5" Type="http://schemas.openxmlformats.org/officeDocument/2006/relationships/image" Target="../media/image42.wmf"/><Relationship Id="rId10" Type="http://schemas.openxmlformats.org/officeDocument/2006/relationships/oleObject" Target="../embeddings/oleObject23.bin"/><Relationship Id="rId4" Type="http://schemas.openxmlformats.org/officeDocument/2006/relationships/oleObject" Target="../embeddings/oleObject20.bin"/><Relationship Id="rId9" Type="http://schemas.openxmlformats.org/officeDocument/2006/relationships/image" Target="../media/image44.wmf"/></Relationships>
</file>

<file path=ppt/slides/_rels/slide36.xml.rels><?xml version="1.0" encoding="UTF-8" standalone="yes"?>
<Relationships xmlns="http://schemas.openxmlformats.org/package/2006/relationships"><Relationship Id="rId8" Type="http://schemas.openxmlformats.org/officeDocument/2006/relationships/oleObject" Target="../embeddings/oleObject26.bin"/><Relationship Id="rId3" Type="http://schemas.openxmlformats.org/officeDocument/2006/relationships/notesSlide" Target="../notesSlides/notesSlide36.xml"/><Relationship Id="rId7" Type="http://schemas.openxmlformats.org/officeDocument/2006/relationships/image" Target="../media/image47.wmf"/><Relationship Id="rId2" Type="http://schemas.openxmlformats.org/officeDocument/2006/relationships/slideLayout" Target="../slideLayouts/slideLayout7.xml"/><Relationship Id="rId1" Type="http://schemas.openxmlformats.org/officeDocument/2006/relationships/vmlDrawing" Target="../drawings/vmlDrawing9.vml"/><Relationship Id="rId6" Type="http://schemas.openxmlformats.org/officeDocument/2006/relationships/oleObject" Target="../embeddings/oleObject25.bin"/><Relationship Id="rId11" Type="http://schemas.openxmlformats.org/officeDocument/2006/relationships/image" Target="../media/image49.wmf"/><Relationship Id="rId5" Type="http://schemas.openxmlformats.org/officeDocument/2006/relationships/image" Target="../media/image46.wmf"/><Relationship Id="rId10" Type="http://schemas.openxmlformats.org/officeDocument/2006/relationships/oleObject" Target="../embeddings/oleObject27.bin"/><Relationship Id="rId4" Type="http://schemas.openxmlformats.org/officeDocument/2006/relationships/oleObject" Target="../embeddings/oleObject24.bin"/><Relationship Id="rId9" Type="http://schemas.openxmlformats.org/officeDocument/2006/relationships/image" Target="../media/image48.wmf"/></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53.emf"/><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55.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7.xml"/><Relationship Id="rId1" Type="http://schemas.openxmlformats.org/officeDocument/2006/relationships/vmlDrawing" Target="../drawings/vmlDrawing10.vml"/><Relationship Id="rId5" Type="http://schemas.openxmlformats.org/officeDocument/2006/relationships/image" Target="../media/image56.wmf"/><Relationship Id="rId4" Type="http://schemas.openxmlformats.org/officeDocument/2006/relationships/oleObject" Target="../embeddings/oleObject28.bin"/></Relationships>
</file>

<file path=ppt/slides/_rels/slide44.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610.png"/><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56.xml"/><Relationship Id="rId1" Type="http://schemas.openxmlformats.org/officeDocument/2006/relationships/slideLayout" Target="../slideLayouts/slideLayout7.xml"/><Relationship Id="rId4" Type="http://schemas.openxmlformats.org/officeDocument/2006/relationships/chart" Target="../charts/chart1.xml"/></Relationships>
</file>

<file path=ppt/slides/_rels/slide5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72.png"/><Relationship Id="rId3" Type="http://schemas.openxmlformats.org/officeDocument/2006/relationships/image" Target="../media/image670.png"/><Relationship Id="rId7" Type="http://schemas.openxmlformats.org/officeDocument/2006/relationships/image" Target="../media/image71.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image" Target="../media/image700.png"/><Relationship Id="rId11" Type="http://schemas.openxmlformats.org/officeDocument/2006/relationships/image" Target="../media/image75.png"/><Relationship Id="rId5" Type="http://schemas.openxmlformats.org/officeDocument/2006/relationships/image" Target="../media/image690.png"/><Relationship Id="rId10" Type="http://schemas.openxmlformats.org/officeDocument/2006/relationships/image" Target="../media/image74.png"/><Relationship Id="rId4" Type="http://schemas.openxmlformats.org/officeDocument/2006/relationships/image" Target="../media/image680.png"/><Relationship Id="rId9" Type="http://schemas.openxmlformats.org/officeDocument/2006/relationships/image" Target="../media/image73.png"/></Relationships>
</file>

<file path=ppt/slides/_rels/slide6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70.wmf"/><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image" Target="../media/image72.jpeg"/><Relationship Id="rId5" Type="http://schemas.openxmlformats.org/officeDocument/2006/relationships/image" Target="../media/image71.jpeg"/><Relationship Id="rId4" Type="http://schemas.openxmlformats.org/officeDocument/2006/relationships/image" Target="../media/image78.png"/></Relationships>
</file>

<file path=ppt/slides/_rels/slide6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D12A7E3-FD50-4FEC-BF90-4D40D615D493}" type="slidenum">
              <a:rPr lang="en-US" smtClean="0"/>
              <a:pPr/>
              <a:t>1</a:t>
            </a:fld>
            <a:endParaRPr lang="en-US"/>
          </a:p>
        </p:txBody>
      </p:sp>
      <p:sp>
        <p:nvSpPr>
          <p:cNvPr id="5" name="TextBox 4"/>
          <p:cNvSpPr txBox="1"/>
          <p:nvPr/>
        </p:nvSpPr>
        <p:spPr>
          <a:xfrm>
            <a:off x="1102057" y="2201287"/>
            <a:ext cx="6968511" cy="1754326"/>
          </a:xfrm>
          <a:prstGeom prst="rect">
            <a:avLst/>
          </a:prstGeom>
          <a:noFill/>
        </p:spPr>
        <p:txBody>
          <a:bodyPr wrap="square" rtlCol="0">
            <a:spAutoFit/>
          </a:bodyPr>
          <a:lstStyle/>
          <a:p>
            <a:pPr algn="ctr"/>
            <a:r>
              <a:rPr lang="en-US" sz="3600" b="1" dirty="0" smtClean="0"/>
              <a:t>Numerical Modeling of Cryogenic Fluid Management</a:t>
            </a:r>
          </a:p>
          <a:p>
            <a:pPr algn="ctr"/>
            <a:endParaRPr lang="en-US" sz="3600" b="1"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3875" y="284163"/>
            <a:ext cx="8229600" cy="525462"/>
          </a:xfrm>
        </p:spPr>
        <p:txBody>
          <a:bodyPr>
            <a:normAutofit fontScale="90000"/>
          </a:bodyPr>
          <a:lstStyle/>
          <a:p>
            <a:r>
              <a:rPr lang="en-US" sz="3100" b="1" dirty="0"/>
              <a:t>Introduction</a:t>
            </a:r>
            <a:r>
              <a:rPr lang="en-US" b="1" dirty="0"/>
              <a:t/>
            </a:r>
            <a:br>
              <a:rPr lang="en-US" b="1" dirty="0"/>
            </a:br>
            <a:endParaRPr lang="en-US" dirty="0"/>
          </a:p>
        </p:txBody>
      </p:sp>
      <p:sp>
        <p:nvSpPr>
          <p:cNvPr id="3" name="Content Placeholder 2"/>
          <p:cNvSpPr>
            <a:spLocks noGrp="1"/>
          </p:cNvSpPr>
          <p:nvPr>
            <p:ph idx="1"/>
          </p:nvPr>
        </p:nvSpPr>
        <p:spPr>
          <a:xfrm>
            <a:off x="590550" y="714375"/>
            <a:ext cx="8229600" cy="5086350"/>
          </a:xfrm>
        </p:spPr>
        <p:txBody>
          <a:bodyPr>
            <a:normAutofit fontScale="92500" lnSpcReduction="20000"/>
          </a:bodyPr>
          <a:lstStyle/>
          <a:p>
            <a:pPr marL="0" indent="0">
              <a:buNone/>
            </a:pPr>
            <a:r>
              <a:rPr lang="en-US" sz="2800" dirty="0" smtClean="0"/>
              <a:t>Cryogenic Fluid Management (CFM) involves storage and transfer of cryogenic liquids [1].</a:t>
            </a:r>
          </a:p>
          <a:p>
            <a:pPr marL="0" indent="0">
              <a:buNone/>
            </a:pPr>
            <a:endParaRPr lang="en-US" sz="2800" dirty="0" smtClean="0"/>
          </a:p>
          <a:p>
            <a:pPr marL="0" indent="0">
              <a:buNone/>
            </a:pPr>
            <a:r>
              <a:rPr lang="en-US" sz="2800" dirty="0" smtClean="0"/>
              <a:t>Cryogenic liquids are extremely cold (36 R or 20 K for </a:t>
            </a:r>
            <a:r>
              <a:rPr lang="en-US" sz="2800" dirty="0"/>
              <a:t>l</a:t>
            </a:r>
            <a:r>
              <a:rPr lang="en-US" sz="2800" dirty="0" smtClean="0"/>
              <a:t>iquid </a:t>
            </a:r>
            <a:r>
              <a:rPr lang="en-US" sz="2800" dirty="0"/>
              <a:t>h</a:t>
            </a:r>
            <a:r>
              <a:rPr lang="en-US" sz="2800" dirty="0" smtClean="0"/>
              <a:t>ydrogen; 162 R or 90 K for liquid oxygen). As a result cryogenic tanks and transfer lines experience very large temperature gradient with the ambient.</a:t>
            </a:r>
          </a:p>
          <a:p>
            <a:pPr marL="0" indent="0">
              <a:buNone/>
            </a:pPr>
            <a:endParaRPr lang="en-US" sz="2800" dirty="0" smtClean="0"/>
          </a:p>
          <a:p>
            <a:pPr marL="0" indent="0">
              <a:buNone/>
            </a:pPr>
            <a:r>
              <a:rPr lang="en-US" sz="2800" dirty="0" smtClean="0"/>
              <a:t>An extremely good insulation is necessary to prevent boiling of cryogenic fluid stored in tanks.</a:t>
            </a:r>
          </a:p>
          <a:p>
            <a:pPr marL="0" indent="0">
              <a:buNone/>
            </a:pPr>
            <a:endParaRPr lang="en-US" sz="2800" dirty="0" smtClean="0"/>
          </a:p>
          <a:p>
            <a:pPr marL="0" indent="0">
              <a:buNone/>
            </a:pPr>
            <a:r>
              <a:rPr lang="en-US" sz="2800" dirty="0" smtClean="0"/>
              <a:t>Cryogenic transfer lines need to be cooled down to cryogenic temperature before steady flow of liquid is established.</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a:t>
            </a:fld>
            <a:endParaRPr lang="en-US"/>
          </a:p>
        </p:txBody>
      </p:sp>
    </p:spTree>
    <p:extLst>
      <p:ext uri="{BB962C8B-B14F-4D97-AF65-F5344CB8AC3E}">
        <p14:creationId xmlns:p14="http://schemas.microsoft.com/office/powerpoint/2010/main" val="494910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87387"/>
          </a:xfrm>
        </p:spPr>
        <p:txBody>
          <a:bodyPr>
            <a:normAutofit fontScale="90000"/>
          </a:bodyPr>
          <a:lstStyle/>
          <a:p>
            <a:r>
              <a:rPr lang="en-US" sz="3100" b="1" dirty="0"/>
              <a:t>Introduction</a:t>
            </a:r>
            <a:r>
              <a:rPr lang="en-US" b="1" dirty="0"/>
              <a:t/>
            </a:r>
            <a:br>
              <a:rPr lang="en-US" b="1" dirty="0"/>
            </a:br>
            <a:endParaRPr lang="en-US" dirty="0"/>
          </a:p>
        </p:txBody>
      </p:sp>
      <p:sp>
        <p:nvSpPr>
          <p:cNvPr id="3" name="Content Placeholder 2"/>
          <p:cNvSpPr>
            <a:spLocks noGrp="1"/>
          </p:cNvSpPr>
          <p:nvPr>
            <p:ph idx="1"/>
          </p:nvPr>
        </p:nvSpPr>
        <p:spPr>
          <a:xfrm>
            <a:off x="285750" y="819150"/>
            <a:ext cx="8572500" cy="4525963"/>
          </a:xfrm>
        </p:spPr>
        <p:txBody>
          <a:bodyPr>
            <a:noAutofit/>
          </a:bodyPr>
          <a:lstStyle/>
          <a:p>
            <a:pPr marL="0" indent="0">
              <a:buNone/>
            </a:pPr>
            <a:r>
              <a:rPr lang="en-US" sz="2800" dirty="0" smtClean="0"/>
              <a:t>Numerical modeling of cryogenic fluid management applications is very complex because it must account for the strong coupling of fluid flow and heat transfer with change of phase.</a:t>
            </a:r>
          </a:p>
          <a:p>
            <a:pPr marL="0" indent="0">
              <a:buNone/>
            </a:pPr>
            <a:r>
              <a:rPr lang="en-US" sz="2800" dirty="0" smtClean="0"/>
              <a:t>Numerical modeling is, however, necessary to answer  questions, such as:</a:t>
            </a:r>
          </a:p>
          <a:p>
            <a:pPr marL="0" indent="0">
              <a:buNone/>
            </a:pPr>
            <a:r>
              <a:rPr lang="en-US" sz="2800" dirty="0" smtClean="0"/>
              <a:t>How </a:t>
            </a:r>
            <a:r>
              <a:rPr lang="en-US" sz="2800" dirty="0"/>
              <a:t>long does it take to chilldown the transfer line and fill the tank</a:t>
            </a:r>
            <a:r>
              <a:rPr lang="en-US" sz="2800" dirty="0" smtClean="0"/>
              <a:t>?</a:t>
            </a:r>
            <a:endParaRPr lang="en-US" sz="2800" dirty="0"/>
          </a:p>
          <a:p>
            <a:pPr marL="0" indent="0">
              <a:buNone/>
            </a:pPr>
            <a:r>
              <a:rPr lang="en-US" sz="2800" dirty="0" smtClean="0"/>
              <a:t>How much propellant is needed to chill down the system?</a:t>
            </a:r>
          </a:p>
          <a:p>
            <a:pPr marL="0" indent="0">
              <a:buNone/>
            </a:pPr>
            <a:r>
              <a:rPr lang="en-US" sz="2800" dirty="0" smtClean="0"/>
              <a:t>How much propellant will be lost due to boil-off and how to minimize the loss?</a:t>
            </a:r>
          </a:p>
        </p:txBody>
      </p:sp>
      <p:sp>
        <p:nvSpPr>
          <p:cNvPr id="4" name="Slide Number Placeholder 3"/>
          <p:cNvSpPr>
            <a:spLocks noGrp="1"/>
          </p:cNvSpPr>
          <p:nvPr>
            <p:ph type="sldNum" sz="quarter" idx="12"/>
          </p:nvPr>
        </p:nvSpPr>
        <p:spPr/>
        <p:txBody>
          <a:bodyPr/>
          <a:lstStyle/>
          <a:p>
            <a:fld id="{6D12A7E3-FD50-4FEC-BF90-4D40D615D493}" type="slidenum">
              <a:rPr lang="en-US" smtClean="0"/>
              <a:pPr/>
              <a:t>3</a:t>
            </a:fld>
            <a:endParaRPr lang="en-US" dirty="0"/>
          </a:p>
        </p:txBody>
      </p:sp>
    </p:spTree>
    <p:extLst>
      <p:ext uri="{BB962C8B-B14F-4D97-AF65-F5344CB8AC3E}">
        <p14:creationId xmlns:p14="http://schemas.microsoft.com/office/powerpoint/2010/main" val="31383856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US" sz="2800" b="1" dirty="0"/>
              <a:t>Introduction</a:t>
            </a:r>
            <a:endParaRPr lang="en-US" sz="2800" dirty="0"/>
          </a:p>
        </p:txBody>
      </p:sp>
      <p:sp>
        <p:nvSpPr>
          <p:cNvPr id="4" name="Content Placeholder 3"/>
          <p:cNvSpPr>
            <a:spLocks noGrp="1"/>
          </p:cNvSpPr>
          <p:nvPr>
            <p:ph idx="1"/>
          </p:nvPr>
        </p:nvSpPr>
        <p:spPr>
          <a:xfrm>
            <a:off x="466725" y="1200150"/>
            <a:ext cx="8229600" cy="5295900"/>
          </a:xfrm>
        </p:spPr>
        <p:txBody>
          <a:bodyPr>
            <a:normAutofit fontScale="92500" lnSpcReduction="20000"/>
          </a:bodyPr>
          <a:lstStyle/>
          <a:p>
            <a:pPr marL="0" indent="0">
              <a:buNone/>
            </a:pPr>
            <a:r>
              <a:rPr lang="en-US" sz="2800" dirty="0"/>
              <a:t>This lesson describes the basics and applications of a finite volume procedure [</a:t>
            </a:r>
            <a:r>
              <a:rPr lang="en-US" sz="2800" dirty="0" smtClean="0"/>
              <a:t>2] </a:t>
            </a:r>
            <a:r>
              <a:rPr lang="en-US" sz="2800" dirty="0"/>
              <a:t>in a fluid network in modeling a few cryogenic fluid management applications which include transfer, loading and storage of cryogenic fluids in tanks</a:t>
            </a:r>
            <a:r>
              <a:rPr lang="en-US" sz="2800" dirty="0" smtClean="0"/>
              <a:t>.</a:t>
            </a:r>
          </a:p>
          <a:p>
            <a:pPr marL="0" indent="0">
              <a:buNone/>
            </a:pPr>
            <a:endParaRPr lang="en-US" sz="2800" dirty="0" smtClean="0"/>
          </a:p>
          <a:p>
            <a:pPr marL="0" indent="0">
              <a:buNone/>
            </a:pPr>
            <a:r>
              <a:rPr lang="en-US" sz="2800" dirty="0" smtClean="0"/>
              <a:t>The finite volume procedure has been extensively used in commercial CFD codes such as FLUENT, CFX &amp; FLOW3D</a:t>
            </a:r>
          </a:p>
          <a:p>
            <a:pPr marL="0" indent="0">
              <a:buNone/>
            </a:pPr>
            <a:endParaRPr lang="en-US" sz="2800" dirty="0" smtClean="0"/>
          </a:p>
          <a:p>
            <a:pPr marL="0" indent="0">
              <a:buNone/>
            </a:pPr>
            <a:r>
              <a:rPr lang="en-US" sz="2800" dirty="0" smtClean="0"/>
              <a:t>The finite volume procedure has been incorporated in Generalized Fluid System Simulation Program (GFSSP) [3</a:t>
            </a:r>
            <a:r>
              <a:rPr lang="en-US" sz="2800" dirty="0"/>
              <a:t>]</a:t>
            </a:r>
            <a:r>
              <a:rPr lang="en-US" sz="2800" dirty="0" smtClean="0"/>
              <a:t> for modeling network flow</a:t>
            </a:r>
            <a:endParaRPr lang="en-US" sz="2800" dirty="0"/>
          </a:p>
          <a:p>
            <a:pPr marL="0" indent="0">
              <a:buNone/>
            </a:pPr>
            <a:endParaRPr lang="en-US" sz="2800" dirty="0" smtClean="0"/>
          </a:p>
          <a:p>
            <a:pPr marL="0" indent="0">
              <a:buNone/>
            </a:pPr>
            <a:r>
              <a:rPr lang="en-US" sz="2800" dirty="0" smtClean="0"/>
              <a:t>GFSSP has been used to analyze four CFM application problems described in this lesson</a:t>
            </a:r>
            <a:endParaRPr lang="en-US" sz="2800" dirty="0"/>
          </a:p>
          <a:p>
            <a:pPr marL="0" indent="0">
              <a:buNone/>
            </a:pPr>
            <a:endParaRPr lang="en-US" dirty="0"/>
          </a:p>
        </p:txBody>
      </p:sp>
      <p:sp>
        <p:nvSpPr>
          <p:cNvPr id="2" name="Slide Number Placeholder 1"/>
          <p:cNvSpPr>
            <a:spLocks noGrp="1"/>
          </p:cNvSpPr>
          <p:nvPr>
            <p:ph type="sldNum" sz="quarter" idx="12"/>
          </p:nvPr>
        </p:nvSpPr>
        <p:spPr>
          <a:xfrm>
            <a:off x="6553200" y="6394450"/>
            <a:ext cx="2133600" cy="365125"/>
          </a:xfrm>
        </p:spPr>
        <p:txBody>
          <a:bodyPr/>
          <a:lstStyle/>
          <a:p>
            <a:fld id="{6D12A7E3-FD50-4FEC-BF90-4D40D615D493}" type="slidenum">
              <a:rPr lang="en-US" smtClean="0"/>
              <a:pPr/>
              <a:t>4</a:t>
            </a:fld>
            <a:endParaRPr lang="en-US"/>
          </a:p>
        </p:txBody>
      </p:sp>
    </p:spTree>
    <p:extLst>
      <p:ext uri="{BB962C8B-B14F-4D97-AF65-F5344CB8AC3E}">
        <p14:creationId xmlns:p14="http://schemas.microsoft.com/office/powerpoint/2010/main" val="2597620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a:t>
            </a:fld>
            <a:endParaRPr lang="en-US"/>
          </a:p>
        </p:txBody>
      </p:sp>
      <p:sp>
        <p:nvSpPr>
          <p:cNvPr id="3" name="TextBox 2"/>
          <p:cNvSpPr txBox="1"/>
          <p:nvPr/>
        </p:nvSpPr>
        <p:spPr>
          <a:xfrm>
            <a:off x="1066800" y="533400"/>
            <a:ext cx="6968511" cy="523220"/>
          </a:xfrm>
          <a:prstGeom prst="rect">
            <a:avLst/>
          </a:prstGeom>
          <a:noFill/>
        </p:spPr>
        <p:txBody>
          <a:bodyPr wrap="square" rtlCol="0">
            <a:spAutoFit/>
          </a:bodyPr>
          <a:lstStyle/>
          <a:p>
            <a:pPr algn="ctr"/>
            <a:r>
              <a:rPr lang="en-US" sz="2800" b="1" dirty="0" smtClean="0"/>
              <a:t>Lesson Roadmap</a:t>
            </a:r>
            <a:endParaRPr lang="en-US" sz="2800" b="1" dirty="0"/>
          </a:p>
        </p:txBody>
      </p:sp>
      <p:sp>
        <p:nvSpPr>
          <p:cNvPr id="4"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D12A7E3-FD50-4FEC-BF90-4D40D615D493}" type="slidenum">
              <a:rPr lang="en-US" smtClean="0"/>
              <a:pPr/>
              <a:t>5</a:t>
            </a:fld>
            <a:endParaRPr lang="en-US"/>
          </a:p>
        </p:txBody>
      </p:sp>
      <p:sp>
        <p:nvSpPr>
          <p:cNvPr id="5" name="TextBox 4"/>
          <p:cNvSpPr txBox="1"/>
          <p:nvPr/>
        </p:nvSpPr>
        <p:spPr>
          <a:xfrm>
            <a:off x="1490848" y="1743074"/>
            <a:ext cx="1852428" cy="523220"/>
          </a:xfrm>
          <a:prstGeom prst="rect">
            <a:avLst/>
          </a:prstGeom>
          <a:noFill/>
          <a:ln>
            <a:solidFill>
              <a:schemeClr val="tx1"/>
            </a:solidFill>
          </a:ln>
        </p:spPr>
        <p:txBody>
          <a:bodyPr wrap="square" rtlCol="0">
            <a:spAutoFit/>
          </a:bodyPr>
          <a:lstStyle/>
          <a:p>
            <a:pPr algn="ctr"/>
            <a:r>
              <a:rPr lang="en-US" sz="1400" b="1" dirty="0" smtClean="0"/>
              <a:t>Finite Volume Procedure  Basics</a:t>
            </a:r>
            <a:endParaRPr lang="en-US" sz="1400" b="1" dirty="0"/>
          </a:p>
        </p:txBody>
      </p:sp>
      <p:sp>
        <p:nvSpPr>
          <p:cNvPr id="6" name="TextBox 5"/>
          <p:cNvSpPr txBox="1"/>
          <p:nvPr/>
        </p:nvSpPr>
        <p:spPr>
          <a:xfrm>
            <a:off x="3714442" y="1847850"/>
            <a:ext cx="993605" cy="523220"/>
          </a:xfrm>
          <a:prstGeom prst="rect">
            <a:avLst/>
          </a:prstGeom>
          <a:noFill/>
          <a:ln>
            <a:solidFill>
              <a:schemeClr val="tx1"/>
            </a:solidFill>
          </a:ln>
        </p:spPr>
        <p:txBody>
          <a:bodyPr wrap="none" rtlCol="0">
            <a:spAutoFit/>
          </a:bodyPr>
          <a:lstStyle/>
          <a:p>
            <a:pPr algn="ctr"/>
            <a:r>
              <a:rPr lang="en-US" sz="1400" b="1" dirty="0" smtClean="0"/>
              <a:t>Governing </a:t>
            </a:r>
          </a:p>
          <a:p>
            <a:pPr algn="ctr"/>
            <a:r>
              <a:rPr lang="en-US" sz="1400" b="1" dirty="0" smtClean="0"/>
              <a:t>Equations</a:t>
            </a:r>
            <a:endParaRPr lang="en-US" sz="1400" b="1" dirty="0"/>
          </a:p>
        </p:txBody>
      </p:sp>
      <p:sp>
        <p:nvSpPr>
          <p:cNvPr id="7" name="TextBox 6"/>
          <p:cNvSpPr txBox="1"/>
          <p:nvPr/>
        </p:nvSpPr>
        <p:spPr>
          <a:xfrm>
            <a:off x="5045308" y="1847850"/>
            <a:ext cx="1396536" cy="523220"/>
          </a:xfrm>
          <a:prstGeom prst="rect">
            <a:avLst/>
          </a:prstGeom>
          <a:noFill/>
          <a:ln>
            <a:solidFill>
              <a:schemeClr val="tx1"/>
            </a:solidFill>
          </a:ln>
        </p:spPr>
        <p:txBody>
          <a:bodyPr wrap="none" rtlCol="0">
            <a:spAutoFit/>
          </a:bodyPr>
          <a:lstStyle/>
          <a:p>
            <a:pPr algn="ctr"/>
            <a:r>
              <a:rPr lang="en-US" sz="1400" b="1" dirty="0" smtClean="0"/>
              <a:t>Thermodynamic</a:t>
            </a:r>
          </a:p>
          <a:p>
            <a:pPr algn="ctr"/>
            <a:r>
              <a:rPr lang="en-US" sz="1400" b="1" dirty="0" smtClean="0"/>
              <a:t>Properties</a:t>
            </a:r>
            <a:endParaRPr lang="en-US" sz="1400" b="1" dirty="0"/>
          </a:p>
        </p:txBody>
      </p:sp>
      <p:sp>
        <p:nvSpPr>
          <p:cNvPr id="8" name="TextBox 7"/>
          <p:cNvSpPr txBox="1"/>
          <p:nvPr/>
        </p:nvSpPr>
        <p:spPr>
          <a:xfrm>
            <a:off x="6651724" y="1847850"/>
            <a:ext cx="948337" cy="523220"/>
          </a:xfrm>
          <a:prstGeom prst="rect">
            <a:avLst/>
          </a:prstGeom>
          <a:noFill/>
          <a:ln>
            <a:solidFill>
              <a:schemeClr val="tx1"/>
            </a:solidFill>
          </a:ln>
        </p:spPr>
        <p:txBody>
          <a:bodyPr wrap="none" rtlCol="0">
            <a:spAutoFit/>
          </a:bodyPr>
          <a:lstStyle/>
          <a:p>
            <a:pPr algn="ctr"/>
            <a:r>
              <a:rPr lang="en-US" sz="1400" b="1" dirty="0"/>
              <a:t>Solution</a:t>
            </a:r>
          </a:p>
          <a:p>
            <a:pPr algn="ctr"/>
            <a:r>
              <a:rPr lang="en-US" sz="1400" b="1" dirty="0"/>
              <a:t>Procedure</a:t>
            </a:r>
          </a:p>
        </p:txBody>
      </p:sp>
      <p:sp>
        <p:nvSpPr>
          <p:cNvPr id="9" name="TextBox 8"/>
          <p:cNvSpPr txBox="1"/>
          <p:nvPr/>
        </p:nvSpPr>
        <p:spPr>
          <a:xfrm>
            <a:off x="999907" y="3248024"/>
            <a:ext cx="1752818" cy="738664"/>
          </a:xfrm>
          <a:prstGeom prst="rect">
            <a:avLst/>
          </a:prstGeom>
          <a:noFill/>
          <a:ln>
            <a:solidFill>
              <a:schemeClr val="tx1"/>
            </a:solidFill>
          </a:ln>
        </p:spPr>
        <p:txBody>
          <a:bodyPr wrap="square" rtlCol="0">
            <a:spAutoFit/>
          </a:bodyPr>
          <a:lstStyle/>
          <a:p>
            <a:pPr algn="ctr"/>
            <a:r>
              <a:rPr lang="en-US" sz="1400" b="1" dirty="0" smtClean="0"/>
              <a:t>Cryogenic Transfer Line Chilldown</a:t>
            </a:r>
          </a:p>
          <a:p>
            <a:pPr algn="ctr"/>
            <a:r>
              <a:rPr lang="en-US" sz="1400" b="1" dirty="0" smtClean="0"/>
              <a:t>(Example – 1)</a:t>
            </a:r>
            <a:endParaRPr lang="en-US" sz="1400" b="1" dirty="0"/>
          </a:p>
        </p:txBody>
      </p:sp>
      <p:sp>
        <p:nvSpPr>
          <p:cNvPr id="10" name="TextBox 9"/>
          <p:cNvSpPr txBox="1"/>
          <p:nvPr/>
        </p:nvSpPr>
        <p:spPr>
          <a:xfrm>
            <a:off x="3819654" y="3248024"/>
            <a:ext cx="1923922" cy="738664"/>
          </a:xfrm>
          <a:prstGeom prst="rect">
            <a:avLst/>
          </a:prstGeom>
          <a:noFill/>
          <a:ln>
            <a:solidFill>
              <a:schemeClr val="tx1"/>
            </a:solidFill>
          </a:ln>
        </p:spPr>
        <p:txBody>
          <a:bodyPr wrap="square" rtlCol="0">
            <a:spAutoFit/>
          </a:bodyPr>
          <a:lstStyle/>
          <a:p>
            <a:pPr algn="ctr"/>
            <a:r>
              <a:rPr lang="en-US" sz="1400" b="1" dirty="0" smtClean="0"/>
              <a:t>No vent chill &amp; Fill of Cryogenic Tank</a:t>
            </a:r>
          </a:p>
          <a:p>
            <a:pPr algn="ctr"/>
            <a:r>
              <a:rPr lang="en-US" sz="1400" b="1" dirty="0" smtClean="0"/>
              <a:t>(Example – 2)</a:t>
            </a:r>
            <a:endParaRPr lang="en-US" sz="1400" b="1" dirty="0"/>
          </a:p>
        </p:txBody>
      </p:sp>
      <p:sp>
        <p:nvSpPr>
          <p:cNvPr id="11" name="TextBox 10"/>
          <p:cNvSpPr txBox="1"/>
          <p:nvPr/>
        </p:nvSpPr>
        <p:spPr>
          <a:xfrm>
            <a:off x="6559873" y="3352800"/>
            <a:ext cx="1684499" cy="738664"/>
          </a:xfrm>
          <a:prstGeom prst="rect">
            <a:avLst/>
          </a:prstGeom>
          <a:noFill/>
          <a:ln>
            <a:solidFill>
              <a:schemeClr val="tx1"/>
            </a:solidFill>
          </a:ln>
        </p:spPr>
        <p:txBody>
          <a:bodyPr wrap="none" rtlCol="0">
            <a:spAutoFit/>
          </a:bodyPr>
          <a:lstStyle/>
          <a:p>
            <a:pPr algn="ctr"/>
            <a:r>
              <a:rPr lang="en-US" sz="1400" b="1" dirty="0" smtClean="0"/>
              <a:t>Boil-off in a Ground </a:t>
            </a:r>
          </a:p>
          <a:p>
            <a:pPr algn="ctr"/>
            <a:r>
              <a:rPr lang="en-US" sz="1400" b="1" dirty="0" smtClean="0"/>
              <a:t>Storage Tank</a:t>
            </a:r>
          </a:p>
          <a:p>
            <a:pPr algn="ctr"/>
            <a:r>
              <a:rPr lang="en-US" sz="1400" b="1" dirty="0" smtClean="0"/>
              <a:t>(Example – 3)</a:t>
            </a:r>
            <a:endParaRPr lang="en-US" sz="1400" b="1" dirty="0"/>
          </a:p>
        </p:txBody>
      </p:sp>
      <p:sp>
        <p:nvSpPr>
          <p:cNvPr id="12" name="TextBox 11"/>
          <p:cNvSpPr txBox="1"/>
          <p:nvPr/>
        </p:nvSpPr>
        <p:spPr>
          <a:xfrm>
            <a:off x="824183" y="5495924"/>
            <a:ext cx="1995217" cy="738664"/>
          </a:xfrm>
          <a:prstGeom prst="rect">
            <a:avLst/>
          </a:prstGeom>
          <a:noFill/>
          <a:ln>
            <a:solidFill>
              <a:schemeClr val="tx1"/>
            </a:solidFill>
          </a:ln>
        </p:spPr>
        <p:txBody>
          <a:bodyPr wrap="square" rtlCol="0">
            <a:spAutoFit/>
          </a:bodyPr>
          <a:lstStyle/>
          <a:p>
            <a:pPr algn="ctr"/>
            <a:r>
              <a:rPr lang="en-US" sz="1400" b="1" dirty="0" smtClean="0"/>
              <a:t>Boil-off in Propellant </a:t>
            </a:r>
          </a:p>
          <a:p>
            <a:pPr algn="ctr"/>
            <a:r>
              <a:rPr lang="en-US" sz="1400" b="1" dirty="0" smtClean="0"/>
              <a:t>Tank in space</a:t>
            </a:r>
          </a:p>
          <a:p>
            <a:pPr algn="ctr"/>
            <a:r>
              <a:rPr lang="en-US" sz="1400" b="1" dirty="0" smtClean="0"/>
              <a:t>(Example -4)</a:t>
            </a:r>
            <a:endParaRPr lang="en-US" sz="1400" b="1" dirty="0"/>
          </a:p>
        </p:txBody>
      </p:sp>
      <p:sp>
        <p:nvSpPr>
          <p:cNvPr id="13" name="TextBox 12"/>
          <p:cNvSpPr txBox="1"/>
          <p:nvPr/>
        </p:nvSpPr>
        <p:spPr>
          <a:xfrm>
            <a:off x="3529482" y="5495925"/>
            <a:ext cx="1528294" cy="523220"/>
          </a:xfrm>
          <a:prstGeom prst="rect">
            <a:avLst/>
          </a:prstGeom>
          <a:noFill/>
          <a:ln>
            <a:solidFill>
              <a:schemeClr val="tx1"/>
            </a:solidFill>
          </a:ln>
        </p:spPr>
        <p:txBody>
          <a:bodyPr wrap="square" rtlCol="0">
            <a:spAutoFit/>
          </a:bodyPr>
          <a:lstStyle/>
          <a:p>
            <a:pPr algn="ctr"/>
            <a:r>
              <a:rPr lang="en-US" sz="1400" b="1" dirty="0" smtClean="0"/>
              <a:t>Putting It All Together</a:t>
            </a:r>
            <a:endParaRPr lang="en-US" sz="1400" b="1" dirty="0"/>
          </a:p>
        </p:txBody>
      </p:sp>
      <p:sp>
        <p:nvSpPr>
          <p:cNvPr id="14" name="TextBox 13"/>
          <p:cNvSpPr txBox="1"/>
          <p:nvPr/>
        </p:nvSpPr>
        <p:spPr>
          <a:xfrm>
            <a:off x="5505661" y="5495925"/>
            <a:ext cx="1714290" cy="738664"/>
          </a:xfrm>
          <a:prstGeom prst="rect">
            <a:avLst/>
          </a:prstGeom>
          <a:noFill/>
          <a:ln>
            <a:solidFill>
              <a:schemeClr val="tx1"/>
            </a:solidFill>
          </a:ln>
        </p:spPr>
        <p:txBody>
          <a:bodyPr wrap="square" rtlCol="0">
            <a:spAutoFit/>
          </a:bodyPr>
          <a:lstStyle/>
          <a:p>
            <a:pPr algn="ctr"/>
            <a:r>
              <a:rPr lang="en-US" sz="1400" b="1" dirty="0" smtClean="0"/>
              <a:t>Research needed</a:t>
            </a:r>
          </a:p>
          <a:p>
            <a:pPr algn="ctr"/>
            <a:r>
              <a:rPr lang="en-US" sz="1400" b="1" dirty="0" smtClean="0"/>
              <a:t>for further Improvement</a:t>
            </a:r>
            <a:endParaRPr lang="en-US" sz="1400" b="1" dirty="0"/>
          </a:p>
        </p:txBody>
      </p:sp>
      <p:cxnSp>
        <p:nvCxnSpPr>
          <p:cNvPr id="15" name="Elbow Connector 14"/>
          <p:cNvCxnSpPr>
            <a:stCxn id="5" idx="3"/>
            <a:endCxn id="6" idx="1"/>
          </p:cNvCxnSpPr>
          <p:nvPr/>
        </p:nvCxnSpPr>
        <p:spPr>
          <a:xfrm>
            <a:off x="3343276" y="2004684"/>
            <a:ext cx="371166" cy="104776"/>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6" idx="3"/>
            <a:endCxn id="7" idx="1"/>
          </p:cNvCxnSpPr>
          <p:nvPr/>
        </p:nvCxnSpPr>
        <p:spPr>
          <a:xfrm>
            <a:off x="4708047" y="2109460"/>
            <a:ext cx="337261" cy="12700"/>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7" name="Shape 22"/>
          <p:cNvCxnSpPr>
            <a:stCxn id="7" idx="3"/>
            <a:endCxn id="8" idx="1"/>
          </p:cNvCxnSpPr>
          <p:nvPr/>
        </p:nvCxnSpPr>
        <p:spPr>
          <a:xfrm>
            <a:off x="6441844" y="2109460"/>
            <a:ext cx="209880" cy="12700"/>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Elbow Connector 17"/>
          <p:cNvCxnSpPr>
            <a:stCxn id="8" idx="3"/>
            <a:endCxn id="9" idx="1"/>
          </p:cNvCxnSpPr>
          <p:nvPr/>
        </p:nvCxnSpPr>
        <p:spPr>
          <a:xfrm flipH="1">
            <a:off x="999907" y="2109460"/>
            <a:ext cx="6600154" cy="1507896"/>
          </a:xfrm>
          <a:prstGeom prst="bentConnector5">
            <a:avLst>
              <a:gd name="adj1" fmla="val -3464"/>
              <a:gd name="adj2" fmla="val 46428"/>
              <a:gd name="adj3" fmla="val 103464"/>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9" name="Shape 28"/>
          <p:cNvCxnSpPr>
            <a:stCxn id="10" idx="3"/>
            <a:endCxn id="11" idx="1"/>
          </p:cNvCxnSpPr>
          <p:nvPr/>
        </p:nvCxnSpPr>
        <p:spPr>
          <a:xfrm>
            <a:off x="5743576" y="3617356"/>
            <a:ext cx="816297" cy="104776"/>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0" name="Elbow Connector 19"/>
          <p:cNvCxnSpPr>
            <a:stCxn id="11" idx="3"/>
            <a:endCxn id="12" idx="1"/>
          </p:cNvCxnSpPr>
          <p:nvPr/>
        </p:nvCxnSpPr>
        <p:spPr>
          <a:xfrm flipH="1">
            <a:off x="824183" y="3722132"/>
            <a:ext cx="7420189" cy="2143124"/>
          </a:xfrm>
          <a:prstGeom prst="bentConnector5">
            <a:avLst>
              <a:gd name="adj1" fmla="val -3081"/>
              <a:gd name="adj2" fmla="val 50000"/>
              <a:gd name="adj3" fmla="val 103081"/>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1" name="Elbow Connector 20"/>
          <p:cNvCxnSpPr>
            <a:stCxn id="12" idx="3"/>
            <a:endCxn id="13" idx="1"/>
          </p:cNvCxnSpPr>
          <p:nvPr/>
        </p:nvCxnSpPr>
        <p:spPr>
          <a:xfrm flipV="1">
            <a:off x="2819400" y="5757535"/>
            <a:ext cx="710082" cy="107721"/>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2" name="Shape 34"/>
          <p:cNvCxnSpPr>
            <a:stCxn id="13" idx="3"/>
            <a:endCxn id="14" idx="1"/>
          </p:cNvCxnSpPr>
          <p:nvPr/>
        </p:nvCxnSpPr>
        <p:spPr>
          <a:xfrm>
            <a:off x="5057776" y="5757535"/>
            <a:ext cx="447885" cy="107722"/>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pic>
        <p:nvPicPr>
          <p:cNvPr id="23" name="Picture 10" descr="D:\Documents and Settings\srickman\Local Settings\Temporary Internet Files\Content.IE5\SDLVD7QI\MP900385960[1].jpg"/>
          <p:cNvPicPr>
            <a:picLocks noChangeAspect="1" noChangeArrowheads="1"/>
          </p:cNvPicPr>
          <p:nvPr/>
        </p:nvPicPr>
        <p:blipFill>
          <a:blip r:embed="rId3" cstate="print"/>
          <a:srcRect/>
          <a:stretch>
            <a:fillRect/>
          </a:stretch>
        </p:blipFill>
        <p:spPr bwMode="auto">
          <a:xfrm>
            <a:off x="255814" y="1323975"/>
            <a:ext cx="972911" cy="1362075"/>
          </a:xfrm>
          <a:prstGeom prst="rect">
            <a:avLst/>
          </a:prstGeom>
          <a:noFill/>
        </p:spPr>
      </p:pic>
      <p:pic>
        <p:nvPicPr>
          <p:cNvPr id="24" name="Picture 11" descr="D:\Documents and Settings\srickman\Local Settings\Temporary Internet Files\Content.IE5\X0Z00CIN\MP900385962[1].jpg"/>
          <p:cNvPicPr>
            <a:picLocks noChangeAspect="1" noChangeArrowheads="1"/>
          </p:cNvPicPr>
          <p:nvPr/>
        </p:nvPicPr>
        <p:blipFill>
          <a:blip r:embed="rId4" cstate="print"/>
          <a:srcRect/>
          <a:stretch>
            <a:fillRect/>
          </a:stretch>
        </p:blipFill>
        <p:spPr bwMode="auto">
          <a:xfrm>
            <a:off x="7599588" y="5143499"/>
            <a:ext cx="877661" cy="1228725"/>
          </a:xfrm>
          <a:prstGeom prst="rect">
            <a:avLst/>
          </a:prstGeom>
          <a:noFill/>
          <a:ln>
            <a:solidFill>
              <a:schemeClr val="tx1"/>
            </a:solidFill>
          </a:ln>
        </p:spPr>
      </p:pic>
      <p:cxnSp>
        <p:nvCxnSpPr>
          <p:cNvPr id="27" name="Elbow Connector 26"/>
          <p:cNvCxnSpPr>
            <a:stCxn id="23" idx="3"/>
            <a:endCxn id="5" idx="1"/>
          </p:cNvCxnSpPr>
          <p:nvPr/>
        </p:nvCxnSpPr>
        <p:spPr>
          <a:xfrm flipV="1">
            <a:off x="1228725" y="2004684"/>
            <a:ext cx="262123" cy="329"/>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28" name="Elbow Connector 27"/>
          <p:cNvCxnSpPr>
            <a:stCxn id="14" idx="3"/>
            <a:endCxn id="24" idx="1"/>
          </p:cNvCxnSpPr>
          <p:nvPr/>
        </p:nvCxnSpPr>
        <p:spPr>
          <a:xfrm flipV="1">
            <a:off x="7219951" y="5757862"/>
            <a:ext cx="379637" cy="107395"/>
          </a:xfrm>
          <a:prstGeom prst="bentConnector3">
            <a:avLst>
              <a:gd name="adj1" fmla="val 50000"/>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3" name="Elbow Connector 32"/>
          <p:cNvCxnSpPr>
            <a:stCxn id="9" idx="3"/>
            <a:endCxn id="10" idx="1"/>
          </p:cNvCxnSpPr>
          <p:nvPr/>
        </p:nvCxnSpPr>
        <p:spPr>
          <a:xfrm>
            <a:off x="2752725" y="3617356"/>
            <a:ext cx="1066929" cy="12700"/>
          </a:xfrm>
          <a:prstGeom prst="bentConnector3">
            <a:avLst>
              <a:gd name="adj1" fmla="val 50000"/>
            </a:avLst>
          </a:prstGeom>
          <a:ln>
            <a:solidFill>
              <a:schemeClr val="tx1"/>
            </a:solidFill>
            <a:tailEnd type="triangle" w="lg" len="lg"/>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120276" y="4210645"/>
            <a:ext cx="1518149" cy="307777"/>
          </a:xfrm>
          <a:prstGeom prst="rect">
            <a:avLst/>
          </a:prstGeom>
          <a:noFill/>
          <a:ln w="19050">
            <a:solidFill>
              <a:srgbClr val="0070C0"/>
            </a:solidFill>
          </a:ln>
        </p:spPr>
        <p:txBody>
          <a:bodyPr wrap="square" rtlCol="0">
            <a:spAutoFit/>
          </a:bodyPr>
          <a:lstStyle/>
          <a:p>
            <a:pPr algn="ctr"/>
            <a:r>
              <a:rPr lang="en-US" sz="1400" b="1" dirty="0" smtClean="0">
                <a:solidFill>
                  <a:srgbClr val="0070C0"/>
                </a:solidFill>
              </a:rPr>
              <a:t>Two-phase flow</a:t>
            </a:r>
            <a:endParaRPr lang="en-US" sz="1400" b="1" dirty="0">
              <a:solidFill>
                <a:srgbClr val="0070C0"/>
              </a:solidFill>
            </a:endParaRPr>
          </a:p>
        </p:txBody>
      </p:sp>
      <p:cxnSp>
        <p:nvCxnSpPr>
          <p:cNvPr id="35" name="Elbow Connector 34"/>
          <p:cNvCxnSpPr>
            <a:stCxn id="9" idx="2"/>
            <a:endCxn id="34" idx="0"/>
          </p:cNvCxnSpPr>
          <p:nvPr/>
        </p:nvCxnSpPr>
        <p:spPr>
          <a:xfrm rot="16200000" flipH="1">
            <a:off x="1765855" y="4097148"/>
            <a:ext cx="223957" cy="3035"/>
          </a:xfrm>
          <a:prstGeom prst="bentConnector3">
            <a:avLst>
              <a:gd name="adj1" fmla="val 50000"/>
            </a:avLst>
          </a:prstGeom>
          <a:ln w="19050">
            <a:headEnd type="triangle" w="lg" len="lg"/>
            <a:tailEnd type="triangle" w="lg" len="lg"/>
          </a:ln>
        </p:spPr>
        <p:style>
          <a:lnRef idx="1">
            <a:schemeClr val="accent1"/>
          </a:lnRef>
          <a:fillRef idx="0">
            <a:schemeClr val="accent1"/>
          </a:fillRef>
          <a:effectRef idx="0">
            <a:schemeClr val="accent1"/>
          </a:effectRef>
          <a:fontRef idx="minor">
            <a:schemeClr val="tx1"/>
          </a:fontRef>
        </p:style>
      </p:cxnSp>
      <p:sp>
        <p:nvSpPr>
          <p:cNvPr id="39" name="TextBox 38"/>
          <p:cNvSpPr txBox="1"/>
          <p:nvPr/>
        </p:nvSpPr>
        <p:spPr>
          <a:xfrm>
            <a:off x="904468" y="4973238"/>
            <a:ext cx="1949765" cy="307777"/>
          </a:xfrm>
          <a:prstGeom prst="rect">
            <a:avLst/>
          </a:prstGeom>
          <a:noFill/>
          <a:ln w="19050">
            <a:solidFill>
              <a:srgbClr val="0070C0"/>
            </a:solidFill>
          </a:ln>
        </p:spPr>
        <p:txBody>
          <a:bodyPr wrap="square" rtlCol="0">
            <a:spAutoFit/>
          </a:bodyPr>
          <a:lstStyle/>
          <a:p>
            <a:pPr algn="ctr"/>
            <a:r>
              <a:rPr lang="en-US" sz="1400" b="1" dirty="0" smtClean="0">
                <a:solidFill>
                  <a:srgbClr val="0070C0"/>
                </a:solidFill>
              </a:rPr>
              <a:t>Multi-Layer Insulation</a:t>
            </a:r>
            <a:endParaRPr lang="en-US" sz="1400" b="1" dirty="0">
              <a:solidFill>
                <a:srgbClr val="0070C0"/>
              </a:solidFill>
            </a:endParaRPr>
          </a:p>
        </p:txBody>
      </p:sp>
      <p:cxnSp>
        <p:nvCxnSpPr>
          <p:cNvPr id="43" name="Elbow Connector 42"/>
          <p:cNvCxnSpPr/>
          <p:nvPr/>
        </p:nvCxnSpPr>
        <p:spPr>
          <a:xfrm rot="16200000" flipH="1">
            <a:off x="1715326" y="5391563"/>
            <a:ext cx="223957" cy="2861"/>
          </a:xfrm>
          <a:prstGeom prst="bentConnector3">
            <a:avLst>
              <a:gd name="adj1" fmla="val 113796"/>
            </a:avLst>
          </a:prstGeom>
          <a:ln w="19050">
            <a:headEnd type="triangle" w="lg" len="lg"/>
            <a:tailEnd type="triangle" w="lg" len="lg"/>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16971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Finite Volume Procedure </a:t>
            </a:r>
            <a:br>
              <a:rPr lang="en-US" sz="2800" b="1" dirty="0"/>
            </a:br>
            <a:r>
              <a:rPr lang="en-US" sz="2800" b="1" dirty="0"/>
              <a:t>Basics</a:t>
            </a:r>
            <a:endParaRPr lang="en-US" sz="2800" dirty="0"/>
          </a:p>
        </p:txBody>
      </p:sp>
      <p:sp>
        <p:nvSpPr>
          <p:cNvPr id="3" name="Content Placeholder 2"/>
          <p:cNvSpPr>
            <a:spLocks noGrp="1"/>
          </p:cNvSpPr>
          <p:nvPr>
            <p:ph idx="1"/>
          </p:nvPr>
        </p:nvSpPr>
        <p:spPr>
          <a:xfrm>
            <a:off x="457200" y="1600201"/>
            <a:ext cx="8229600" cy="1790700"/>
          </a:xfrm>
        </p:spPr>
        <p:txBody>
          <a:bodyPr>
            <a:normAutofit fontScale="77500" lnSpcReduction="20000"/>
          </a:bodyPr>
          <a:lstStyle/>
          <a:p>
            <a:pPr marL="0" indent="0">
              <a:buNone/>
            </a:pPr>
            <a:r>
              <a:rPr lang="en-US" sz="3300" dirty="0" smtClean="0"/>
              <a:t>The Finite Volume Procedure for a fluid network is an extension of single control volume analysis of mass and energy conservation in classical thermodynamics.</a:t>
            </a:r>
          </a:p>
          <a:p>
            <a:pPr marL="0" indent="0">
              <a:buNone/>
            </a:pPr>
            <a:endParaRPr lang="en-US" sz="3300" dirty="0"/>
          </a:p>
          <a:p>
            <a:pPr marL="0" indent="0">
              <a:buNone/>
            </a:pPr>
            <a:r>
              <a:rPr lang="en-US" sz="2800" dirty="0" smtClean="0"/>
              <a:t> </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6</a:t>
            </a:fld>
            <a:endParaRPr lang="en-US"/>
          </a:p>
        </p:txBody>
      </p:sp>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05275" y="2780616"/>
            <a:ext cx="4324349" cy="2781299"/>
          </a:xfrm>
          <a:prstGeom prst="rect">
            <a:avLst/>
          </a:prstGeom>
          <a:noFill/>
          <a:ln>
            <a:noFill/>
          </a:ln>
        </p:spPr>
      </p:pic>
      <p:pic>
        <p:nvPicPr>
          <p:cNvPr id="512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42914" y="3190875"/>
            <a:ext cx="2576512" cy="1706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342899" y="5238750"/>
            <a:ext cx="3038476" cy="646331"/>
          </a:xfrm>
          <a:prstGeom prst="rect">
            <a:avLst/>
          </a:prstGeom>
          <a:noFill/>
        </p:spPr>
        <p:txBody>
          <a:bodyPr wrap="square" rtlCol="0">
            <a:spAutoFit/>
          </a:bodyPr>
          <a:lstStyle/>
          <a:p>
            <a:pPr algn="ctr"/>
            <a:r>
              <a:rPr lang="en-US" dirty="0" smtClean="0"/>
              <a:t>Control Volume Analysis</a:t>
            </a:r>
          </a:p>
          <a:p>
            <a:pPr algn="ctr"/>
            <a:r>
              <a:rPr lang="en-US" dirty="0" smtClean="0"/>
              <a:t>in Classical Thermodynamics</a:t>
            </a:r>
            <a:endParaRPr lang="en-US" dirty="0"/>
          </a:p>
        </p:txBody>
      </p:sp>
      <p:sp>
        <p:nvSpPr>
          <p:cNvPr id="7" name="TextBox 6"/>
          <p:cNvSpPr txBox="1"/>
          <p:nvPr/>
        </p:nvSpPr>
        <p:spPr>
          <a:xfrm>
            <a:off x="4781550" y="5658534"/>
            <a:ext cx="2733675" cy="646331"/>
          </a:xfrm>
          <a:prstGeom prst="rect">
            <a:avLst/>
          </a:prstGeom>
          <a:noFill/>
        </p:spPr>
        <p:txBody>
          <a:bodyPr wrap="square" rtlCol="0">
            <a:spAutoFit/>
          </a:bodyPr>
          <a:lstStyle/>
          <a:p>
            <a:pPr algn="ctr"/>
            <a:r>
              <a:rPr lang="en-US" dirty="0" smtClean="0"/>
              <a:t>Finite Volume Analysis in Fluid Network</a:t>
            </a:r>
            <a:endParaRPr lang="en-US" dirty="0"/>
          </a:p>
        </p:txBody>
      </p:sp>
    </p:spTree>
    <p:extLst>
      <p:ext uri="{BB962C8B-B14F-4D97-AF65-F5344CB8AC3E}">
        <p14:creationId xmlns:p14="http://schemas.microsoft.com/office/powerpoint/2010/main" val="3324441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Finite Volume Procedure </a:t>
            </a:r>
            <a:br>
              <a:rPr lang="en-US" sz="2800" b="1" dirty="0" smtClean="0"/>
            </a:br>
            <a:r>
              <a:rPr lang="en-US" sz="2800" b="1" dirty="0" smtClean="0"/>
              <a:t>Basic Components</a:t>
            </a:r>
            <a:endParaRPr lang="en-US" sz="2800" b="1" dirty="0"/>
          </a:p>
        </p:txBody>
      </p:sp>
      <p:sp>
        <p:nvSpPr>
          <p:cNvPr id="3" name="Content Placeholder 2"/>
          <p:cNvSpPr>
            <a:spLocks noGrp="1"/>
          </p:cNvSpPr>
          <p:nvPr>
            <p:ph idx="1"/>
          </p:nvPr>
        </p:nvSpPr>
        <p:spPr>
          <a:xfrm>
            <a:off x="457200" y="1276350"/>
            <a:ext cx="8229600" cy="4525963"/>
          </a:xfrm>
        </p:spPr>
        <p:txBody>
          <a:bodyPr>
            <a:normAutofit fontScale="92500" lnSpcReduction="10000"/>
          </a:bodyPr>
          <a:lstStyle/>
          <a:p>
            <a:pPr marL="0" indent="0">
              <a:buNone/>
            </a:pPr>
            <a:r>
              <a:rPr lang="en-US" sz="2800" dirty="0" smtClean="0"/>
              <a:t>Development of governing equations describing the conservation of mass, momentum and energy of cryogenic fluid and conservation of thermal energy of solid in contact with cryogenic fluid [3]</a:t>
            </a:r>
          </a:p>
          <a:p>
            <a:pPr marL="0" indent="0">
              <a:buNone/>
            </a:pPr>
            <a:endParaRPr lang="en-US" sz="2800" dirty="0"/>
          </a:p>
          <a:p>
            <a:pPr marL="0" indent="0">
              <a:buNone/>
            </a:pPr>
            <a:r>
              <a:rPr lang="en-US" sz="2800" dirty="0" smtClean="0"/>
              <a:t>Use of accurate thermodynamic and thermo-physical property of cryogenic fluid and material properties in development of the governing equations</a:t>
            </a:r>
          </a:p>
          <a:p>
            <a:pPr marL="0" indent="0">
              <a:buNone/>
            </a:pPr>
            <a:endParaRPr lang="en-US" sz="2800" dirty="0" smtClean="0"/>
          </a:p>
          <a:p>
            <a:pPr marL="0" indent="0">
              <a:buNone/>
            </a:pPr>
            <a:r>
              <a:rPr lang="en-US" sz="2800" dirty="0" smtClean="0"/>
              <a:t>Numerical solution of the governing equations by an iterative method </a:t>
            </a:r>
            <a:endParaRPr lang="en-US" sz="2800" dirty="0"/>
          </a:p>
          <a:p>
            <a:pPr marL="0" indent="0">
              <a:buNone/>
            </a:pP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7</a:t>
            </a:fld>
            <a:endParaRPr lang="en-US"/>
          </a:p>
        </p:txBody>
      </p:sp>
    </p:spTree>
    <p:extLst>
      <p:ext uri="{BB962C8B-B14F-4D97-AF65-F5344CB8AC3E}">
        <p14:creationId xmlns:p14="http://schemas.microsoft.com/office/powerpoint/2010/main" val="169801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8</a:t>
            </a:fld>
            <a:endParaRPr lang="en-US"/>
          </a:p>
        </p:txBody>
      </p:sp>
      <p:sp>
        <p:nvSpPr>
          <p:cNvPr id="3" name="Date Placeholder 1"/>
          <p:cNvSpPr>
            <a:spLocks noGrp="1"/>
          </p:cNvSpPr>
          <p:nvPr>
            <p:ph type="dt" sz="quarter" idx="10"/>
          </p:nvPr>
        </p:nvSpPr>
        <p:spPr>
          <a:xfrm>
            <a:off x="685800" y="6248400"/>
            <a:ext cx="1905000" cy="457200"/>
          </a:xfrm>
        </p:spPr>
        <p:txBody>
          <a:bodyPr/>
          <a:lstStyle/>
          <a:p>
            <a:pPr>
              <a:defRPr/>
            </a:pPr>
            <a:r>
              <a:rPr lang="en-US" smtClean="0"/>
              <a:t> </a:t>
            </a:r>
            <a:endParaRPr lang="en-US"/>
          </a:p>
        </p:txBody>
      </p:sp>
      <p:sp>
        <p:nvSpPr>
          <p:cNvPr id="5" name="Rectangle 4"/>
          <p:cNvSpPr>
            <a:spLocks noChangeArrowheads="1"/>
          </p:cNvSpPr>
          <p:nvPr/>
        </p:nvSpPr>
        <p:spPr bwMode="auto">
          <a:xfrm>
            <a:off x="685800" y="314325"/>
            <a:ext cx="7772400" cy="1143000"/>
          </a:xfrm>
          <a:prstGeom prst="rect">
            <a:avLst/>
          </a:prstGeom>
          <a:noFill/>
          <a:ln w="9525">
            <a:noFill/>
            <a:miter lim="800000"/>
            <a:headEnd/>
            <a:tailEnd/>
          </a:ln>
        </p:spPr>
        <p:txBody>
          <a:bodyPr anchor="ctr"/>
          <a:lstStyle/>
          <a:p>
            <a:pPr algn="ctr"/>
            <a:r>
              <a:rPr lang="en-US" sz="2800" b="1" dirty="0"/>
              <a:t>Finite Volume Procedure </a:t>
            </a:r>
            <a:endParaRPr lang="en-US" sz="2800" b="1" dirty="0" smtClean="0"/>
          </a:p>
          <a:p>
            <a:pPr algn="ctr"/>
            <a:r>
              <a:rPr lang="en-US" sz="2800" b="1" dirty="0" smtClean="0"/>
              <a:t>Mathematical </a:t>
            </a:r>
            <a:r>
              <a:rPr lang="en-US" sz="2800" b="1" dirty="0"/>
              <a:t>Closure</a:t>
            </a:r>
          </a:p>
        </p:txBody>
      </p:sp>
      <p:sp>
        <p:nvSpPr>
          <p:cNvPr id="6" name="Rectangle 5"/>
          <p:cNvSpPr>
            <a:spLocks noChangeArrowheads="1"/>
          </p:cNvSpPr>
          <p:nvPr/>
        </p:nvSpPr>
        <p:spPr bwMode="auto">
          <a:xfrm>
            <a:off x="685800" y="1647825"/>
            <a:ext cx="8001000" cy="4343400"/>
          </a:xfrm>
          <a:prstGeom prst="rect">
            <a:avLst/>
          </a:prstGeom>
          <a:noFill/>
          <a:ln w="9525">
            <a:noFill/>
            <a:miter lim="800000"/>
            <a:headEnd/>
            <a:tailEnd/>
          </a:ln>
        </p:spPr>
        <p:txBody>
          <a:bodyPr/>
          <a:lstStyle/>
          <a:p>
            <a:pPr marL="342900" indent="-342900" algn="l">
              <a:lnSpc>
                <a:spcPct val="80000"/>
              </a:lnSpc>
            </a:pPr>
            <a:endParaRPr lang="en-US" sz="2000" dirty="0"/>
          </a:p>
          <a:p>
            <a:pPr marL="342900" indent="-342900" algn="l">
              <a:lnSpc>
                <a:spcPct val="80000"/>
              </a:lnSpc>
            </a:pPr>
            <a:r>
              <a:rPr lang="en-US" sz="2200" b="1" u="sng" dirty="0"/>
              <a:t>Unknown Variables</a:t>
            </a:r>
            <a:r>
              <a:rPr lang="en-US" sz="2200" b="1" dirty="0"/>
              <a:t>	</a:t>
            </a:r>
            <a:r>
              <a:rPr lang="en-US" sz="2200" b="1" u="sng" dirty="0" smtClean="0"/>
              <a:t>Governing </a:t>
            </a:r>
            <a:r>
              <a:rPr lang="en-US" sz="2200" b="1" u="sng" dirty="0"/>
              <a:t>Equations to Solve</a:t>
            </a:r>
            <a:endParaRPr lang="en-US" sz="2200" b="1" dirty="0"/>
          </a:p>
          <a:p>
            <a:pPr marL="342900" indent="-342900" algn="l">
              <a:lnSpc>
                <a:spcPct val="80000"/>
              </a:lnSpc>
            </a:pPr>
            <a:endParaRPr lang="en-US" sz="2200" dirty="0"/>
          </a:p>
          <a:p>
            <a:pPr marL="342900" indent="-342900" algn="l">
              <a:lnSpc>
                <a:spcPct val="80000"/>
              </a:lnSpc>
            </a:pPr>
            <a:r>
              <a:rPr lang="en-US" sz="2200" dirty="0"/>
              <a:t>1. Pressure		1. Mass Conservation Equation</a:t>
            </a:r>
          </a:p>
          <a:p>
            <a:pPr marL="342900" indent="-342900" algn="l">
              <a:lnSpc>
                <a:spcPct val="80000"/>
              </a:lnSpc>
            </a:pPr>
            <a:endParaRPr lang="en-US" sz="2200" dirty="0"/>
          </a:p>
          <a:p>
            <a:pPr marL="342900" indent="-342900" algn="l">
              <a:lnSpc>
                <a:spcPct val="80000"/>
              </a:lnSpc>
            </a:pPr>
            <a:r>
              <a:rPr lang="en-US" sz="2200" dirty="0"/>
              <a:t>2. Flowrate		2. Momentum Conservation Equation</a:t>
            </a:r>
          </a:p>
          <a:p>
            <a:pPr marL="342900" indent="-342900" algn="l">
              <a:lnSpc>
                <a:spcPct val="80000"/>
              </a:lnSpc>
            </a:pPr>
            <a:endParaRPr lang="en-US" sz="2200" dirty="0"/>
          </a:p>
          <a:p>
            <a:pPr marL="342900" indent="-342900" algn="l">
              <a:lnSpc>
                <a:spcPct val="80000"/>
              </a:lnSpc>
            </a:pPr>
            <a:r>
              <a:rPr lang="en-US" sz="2200" dirty="0"/>
              <a:t>3. Fluid Temperature	3. Energy Conservation Equation of Fluid</a:t>
            </a:r>
          </a:p>
          <a:p>
            <a:pPr marL="342900" indent="-342900" algn="l">
              <a:lnSpc>
                <a:spcPct val="80000"/>
              </a:lnSpc>
            </a:pPr>
            <a:endParaRPr lang="en-US" sz="2200" dirty="0"/>
          </a:p>
          <a:p>
            <a:pPr marL="342900" indent="-342900" algn="l">
              <a:lnSpc>
                <a:spcPct val="80000"/>
              </a:lnSpc>
            </a:pPr>
            <a:r>
              <a:rPr lang="en-US" sz="2200" dirty="0"/>
              <a:t>4. Solid Temperature	4. Energy Conservation Equation of Solid</a:t>
            </a:r>
          </a:p>
          <a:p>
            <a:pPr marL="342900" indent="-342900" algn="l">
              <a:lnSpc>
                <a:spcPct val="80000"/>
              </a:lnSpc>
            </a:pPr>
            <a:endParaRPr lang="en-US" sz="2200" dirty="0"/>
          </a:p>
          <a:p>
            <a:pPr marL="342900" indent="-342900" algn="l">
              <a:lnSpc>
                <a:spcPct val="80000"/>
              </a:lnSpc>
            </a:pPr>
            <a:r>
              <a:rPr lang="en-US" sz="2200" dirty="0" smtClean="0"/>
              <a:t>5. </a:t>
            </a:r>
            <a:r>
              <a:rPr lang="en-US" sz="2200" dirty="0"/>
              <a:t>Mass			</a:t>
            </a:r>
            <a:r>
              <a:rPr lang="en-US" sz="2200" dirty="0" smtClean="0"/>
              <a:t>5. </a:t>
            </a:r>
            <a:r>
              <a:rPr lang="en-US" sz="2200" dirty="0"/>
              <a:t>Thermodynamic Equation of State</a:t>
            </a:r>
          </a:p>
          <a:p>
            <a:pPr marL="342900" indent="-342900" algn="l">
              <a:lnSpc>
                <a:spcPct val="80000"/>
              </a:lnSpc>
              <a:spcBef>
                <a:spcPct val="20000"/>
              </a:spcBef>
            </a:pPr>
            <a:endParaRPr lang="en-US" sz="2200" dirty="0"/>
          </a:p>
        </p:txBody>
      </p:sp>
    </p:spTree>
    <p:extLst>
      <p:ext uri="{BB962C8B-B14F-4D97-AF65-F5344CB8AC3E}">
        <p14:creationId xmlns:p14="http://schemas.microsoft.com/office/powerpoint/2010/main" val="6777580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850049" y="6404057"/>
            <a:ext cx="2133600" cy="365125"/>
          </a:xfrm>
        </p:spPr>
        <p:txBody>
          <a:bodyPr/>
          <a:lstStyle/>
          <a:p>
            <a:fld id="{6D12A7E3-FD50-4FEC-BF90-4D40D615D493}" type="slidenum">
              <a:rPr lang="en-US" smtClean="0"/>
              <a:pPr/>
              <a:t>9</a:t>
            </a:fld>
            <a:endParaRPr lang="en-US" dirty="0"/>
          </a:p>
        </p:txBody>
      </p:sp>
      <p:sp>
        <p:nvSpPr>
          <p:cNvPr id="3" name="Rectangle 2"/>
          <p:cNvSpPr/>
          <p:nvPr/>
        </p:nvSpPr>
        <p:spPr>
          <a:xfrm>
            <a:off x="2217088" y="4697905"/>
            <a:ext cx="4572000" cy="923330"/>
          </a:xfrm>
          <a:prstGeom prst="rect">
            <a:avLst/>
          </a:prstGeom>
        </p:spPr>
        <p:txBody>
          <a:bodyPr>
            <a:spAutoFit/>
          </a:bodyPr>
          <a:lstStyle/>
          <a:p>
            <a:r>
              <a:rPr lang="en-US" b="1" dirty="0">
                <a:latin typeface="Times New Roman" panose="02020603050405020304" pitchFamily="18" charset="0"/>
                <a:ea typeface="Times New Roman" panose="02020603050405020304" pitchFamily="18" charset="0"/>
              </a:rPr>
              <a:t> </a:t>
            </a:r>
            <a:endParaRPr lang="en-US" sz="1200" dirty="0">
              <a:latin typeface="Times New Roman" panose="02020603050405020304" pitchFamily="18" charset="0"/>
              <a:ea typeface="Times New Roman" panose="02020603050405020304" pitchFamily="18" charset="0"/>
            </a:endParaRPr>
          </a:p>
          <a:p>
            <a:r>
              <a:rPr lang="en-US" b="1" dirty="0" smtClean="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
        <p:nvSpPr>
          <p:cNvPr id="4" name="TextBox 3"/>
          <p:cNvSpPr txBox="1"/>
          <p:nvPr/>
        </p:nvSpPr>
        <p:spPr>
          <a:xfrm>
            <a:off x="1624715" y="192013"/>
            <a:ext cx="5756745" cy="800219"/>
          </a:xfrm>
          <a:prstGeom prst="rect">
            <a:avLst/>
          </a:prstGeom>
          <a:noFill/>
        </p:spPr>
        <p:txBody>
          <a:bodyPr wrap="square" rtlCol="0">
            <a:spAutoFit/>
          </a:bodyPr>
          <a:lstStyle/>
          <a:p>
            <a:pPr algn="ctr"/>
            <a:r>
              <a:rPr lang="en-US" sz="2800" b="1" dirty="0" smtClean="0">
                <a:latin typeface="Calibri" panose="020F0502020204030204" pitchFamily="34" charset="0"/>
                <a:ea typeface="Times New Roman" panose="02020603050405020304" pitchFamily="18" charset="0"/>
              </a:rPr>
              <a:t>Nomenclature</a:t>
            </a:r>
            <a:endParaRPr lang="en-US" sz="2800" dirty="0">
              <a:latin typeface="Calibri" panose="020F0502020204030204" pitchFamily="34" charset="0"/>
              <a:ea typeface="Times New Roman" panose="02020603050405020304" pitchFamily="18" charset="0"/>
            </a:endParaRPr>
          </a:p>
          <a:p>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2890794193"/>
              </p:ext>
            </p:extLst>
          </p:nvPr>
        </p:nvGraphicFramePr>
        <p:xfrm>
          <a:off x="1574358" y="792700"/>
          <a:ext cx="6096000" cy="5461000"/>
        </p:xfrm>
        <a:graphic>
          <a:graphicData uri="http://schemas.openxmlformats.org/drawingml/2006/table">
            <a:tbl>
              <a:tblPr firstRow="1" bandRow="1">
                <a:tableStyleId>{5C22544A-7EE6-4342-B048-85BDC9FD1C3A}</a:tableStyleId>
              </a:tblPr>
              <a:tblGrid>
                <a:gridCol w="1105232"/>
                <a:gridCol w="4990768"/>
              </a:tblGrid>
              <a:tr h="370840">
                <a:tc>
                  <a:txBody>
                    <a:bodyPr/>
                    <a:lstStyle/>
                    <a:p>
                      <a:pPr algn="ctr"/>
                      <a:r>
                        <a:rPr lang="en-US" b="1" dirty="0" smtClean="0">
                          <a:latin typeface="Times New Roman" panose="02020603050405020304" pitchFamily="18" charset="0"/>
                          <a:ea typeface="Times New Roman" panose="02020603050405020304" pitchFamily="18" charset="0"/>
                        </a:rPr>
                        <a:t> </a:t>
                      </a:r>
                      <a:r>
                        <a:rPr lang="en-US" b="1" dirty="0" smtClean="0">
                          <a:latin typeface="Calibri" panose="020F0502020204030204" pitchFamily="34" charset="0"/>
                          <a:ea typeface="Times New Roman" panose="02020603050405020304" pitchFamily="18" charset="0"/>
                        </a:rPr>
                        <a:t>Symbol</a:t>
                      </a:r>
                      <a:endParaRPr lang="en-US" dirty="0">
                        <a:latin typeface="Calibri" panose="020F050202020403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latin typeface="Calibri" panose="020F0502020204030204" pitchFamily="34" charset="0"/>
                          <a:ea typeface="Times New Roman" panose="02020603050405020304" pitchFamily="18" charset="0"/>
                        </a:rPr>
                        <a:t>Description</a:t>
                      </a:r>
                      <a:endParaRPr lang="en-US" sz="1200" dirty="0" smtClean="0">
                        <a:effectLst/>
                        <a:latin typeface="Calibri" panose="020F0502020204030204" pitchFamily="34" charset="0"/>
                        <a:ea typeface="Times New Roman" panose="02020603050405020304" pitchFamily="18" charset="0"/>
                      </a:endParaRPr>
                    </a:p>
                    <a:p>
                      <a:endParaRPr lang="en-US" dirty="0"/>
                    </a:p>
                  </a:txBody>
                  <a:tcPr/>
                </a:tc>
              </a:tr>
              <a:tr h="370840">
                <a:tc>
                  <a:txBody>
                    <a:bodyPr/>
                    <a:lstStyle/>
                    <a:p>
                      <a:r>
                        <a:rPr lang="en-US" sz="1800" kern="1200" dirty="0" smtClean="0">
                          <a:solidFill>
                            <a:schemeClr val="dk1"/>
                          </a:solidFill>
                          <a:effectLst/>
                          <a:latin typeface="+mn-lt"/>
                          <a:ea typeface="+mn-ea"/>
                          <a:cs typeface="+mn-cs"/>
                        </a:rPr>
                        <a:t>A</a:t>
                      </a:r>
                      <a:endParaRPr lang="en-US" dirty="0"/>
                    </a:p>
                  </a:txBody>
                  <a:tcPr/>
                </a:tc>
                <a:tc>
                  <a:txBody>
                    <a:bodyPr/>
                    <a:lstStyle/>
                    <a:p>
                      <a:r>
                        <a:rPr lang="en-US" sz="1800" kern="1200" dirty="0" smtClean="0">
                          <a:solidFill>
                            <a:schemeClr val="dk1"/>
                          </a:solidFill>
                          <a:effectLst/>
                          <a:latin typeface="+mn-lt"/>
                          <a:ea typeface="+mn-ea"/>
                          <a:cs typeface="+mn-cs"/>
                        </a:rPr>
                        <a:t>Area (ft</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err="1" smtClean="0">
                          <a:solidFill>
                            <a:schemeClr val="dk1"/>
                          </a:solidFill>
                          <a:effectLst/>
                          <a:latin typeface="+mn-lt"/>
                          <a:ea typeface="+mn-ea"/>
                          <a:cs typeface="+mn-cs"/>
                        </a:rPr>
                        <a:t>c</a:t>
                      </a:r>
                      <a:r>
                        <a:rPr lang="en-US" sz="1800" kern="1200" baseline="-25000" dirty="0" err="1" smtClean="0">
                          <a:solidFill>
                            <a:schemeClr val="dk1"/>
                          </a:solidFill>
                          <a:effectLst/>
                          <a:latin typeface="+mn-lt"/>
                          <a:ea typeface="+mn-ea"/>
                          <a:cs typeface="+mn-cs"/>
                        </a:rPr>
                        <a:t>p</a:t>
                      </a:r>
                      <a:endParaRPr lang="en-US" dirty="0"/>
                    </a:p>
                  </a:txBody>
                  <a:tcPr/>
                </a:tc>
                <a:tc>
                  <a:txBody>
                    <a:bodyPr/>
                    <a:lstStyle/>
                    <a:p>
                      <a:r>
                        <a:rPr lang="en-US" sz="1800" kern="1200" dirty="0" smtClean="0">
                          <a:solidFill>
                            <a:schemeClr val="dk1"/>
                          </a:solidFill>
                          <a:effectLst/>
                          <a:latin typeface="+mn-lt"/>
                          <a:ea typeface="+mn-ea"/>
                          <a:cs typeface="+mn-cs"/>
                        </a:rPr>
                        <a:t>Specific Heat (Btu/</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 </a:t>
                      </a:r>
                      <a:r>
                        <a:rPr lang="en-US" sz="1800" kern="1200" baseline="30000" dirty="0" err="1" smtClean="0">
                          <a:solidFill>
                            <a:schemeClr val="dk1"/>
                          </a:solidFill>
                          <a:effectLst/>
                          <a:latin typeface="+mn-lt"/>
                          <a:ea typeface="+mn-ea"/>
                          <a:cs typeface="+mn-cs"/>
                        </a:rPr>
                        <a:t>o</a:t>
                      </a:r>
                      <a:r>
                        <a:rPr lang="en-US" sz="1800" kern="1200" dirty="0" err="1" smtClean="0">
                          <a:solidFill>
                            <a:schemeClr val="dk1"/>
                          </a:solidFill>
                          <a:effectLst/>
                          <a:latin typeface="+mn-lt"/>
                          <a:ea typeface="+mn-ea"/>
                          <a:cs typeface="+mn-cs"/>
                        </a:rPr>
                        <a:t>F</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rPr>
                        <a:t>D</a:t>
                      </a:r>
                      <a:endParaRPr lang="en-US" dirty="0"/>
                    </a:p>
                  </a:txBody>
                  <a:tcPr/>
                </a:tc>
                <a:tc>
                  <a:txBody>
                    <a:bodyPr/>
                    <a:lstStyle/>
                    <a:p>
                      <a:r>
                        <a:rPr lang="en-US" sz="1800" kern="1200" dirty="0" smtClean="0">
                          <a:solidFill>
                            <a:schemeClr val="dk1"/>
                          </a:solidFill>
                          <a:effectLst/>
                          <a:latin typeface="+mn-lt"/>
                          <a:ea typeface="+mn-ea"/>
                          <a:cs typeface="+mn-cs"/>
                        </a:rPr>
                        <a:t>Diameter (</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rPr>
                        <a:t>g</a:t>
                      </a:r>
                      <a:endParaRPr lang="en-US" dirty="0"/>
                    </a:p>
                  </a:txBody>
                  <a:tcPr/>
                </a:tc>
                <a:tc>
                  <a:txBody>
                    <a:bodyPr/>
                    <a:lstStyle/>
                    <a:p>
                      <a:r>
                        <a:rPr lang="en-US" sz="1800" kern="1200" dirty="0" smtClean="0">
                          <a:solidFill>
                            <a:schemeClr val="dk1"/>
                          </a:solidFill>
                          <a:effectLst/>
                          <a:latin typeface="+mn-lt"/>
                          <a:ea typeface="+mn-ea"/>
                          <a:cs typeface="+mn-cs"/>
                        </a:rPr>
                        <a:t>Gravitational Acceleration (</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 sec</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err="1" smtClean="0">
                          <a:solidFill>
                            <a:schemeClr val="dk1"/>
                          </a:solidFill>
                          <a:effectLst/>
                          <a:latin typeface="+mn-lt"/>
                          <a:ea typeface="+mn-ea"/>
                          <a:cs typeface="+mn-cs"/>
                        </a:rPr>
                        <a:t>g</a:t>
                      </a:r>
                      <a:r>
                        <a:rPr lang="en-US" sz="1800" kern="1200" baseline="-25000" dirty="0" err="1" smtClean="0">
                          <a:solidFill>
                            <a:schemeClr val="dk1"/>
                          </a:solidFill>
                          <a:effectLst/>
                          <a:latin typeface="+mn-lt"/>
                          <a:ea typeface="+mn-ea"/>
                          <a:cs typeface="+mn-cs"/>
                        </a:rPr>
                        <a:t>c</a:t>
                      </a:r>
                      <a:endParaRPr lang="en-US" dirty="0"/>
                    </a:p>
                  </a:txBody>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rPr>
                        <a:t>Conversion Constant (= 32.174 </a:t>
                      </a:r>
                      <a:r>
                        <a:rPr lang="en-US" sz="1800" dirty="0" err="1">
                          <a:effectLst/>
                          <a:latin typeface="Calibri" panose="020F0502020204030204" pitchFamily="34" charset="0"/>
                          <a:ea typeface="Times New Roman" panose="02020603050405020304" pitchFamily="18" charset="0"/>
                        </a:rPr>
                        <a:t>lb-ft</a:t>
                      </a:r>
                      <a:r>
                        <a:rPr lang="en-US" sz="1800" dirty="0">
                          <a:effectLst/>
                          <a:latin typeface="Calibri" panose="020F0502020204030204" pitchFamily="34" charset="0"/>
                          <a:ea typeface="Times New Roman" panose="02020603050405020304" pitchFamily="18" charset="0"/>
                        </a:rPr>
                        <a:t>/lb</a:t>
                      </a:r>
                      <a:r>
                        <a:rPr lang="en-US" sz="1800" baseline="-25000" dirty="0">
                          <a:effectLst/>
                          <a:latin typeface="Calibri" panose="020F0502020204030204" pitchFamily="34" charset="0"/>
                          <a:ea typeface="Times New Roman" panose="02020603050405020304" pitchFamily="18" charset="0"/>
                        </a:rPr>
                        <a:t>f</a:t>
                      </a:r>
                      <a:r>
                        <a:rPr lang="en-US" sz="1800" dirty="0">
                          <a:effectLst/>
                          <a:latin typeface="Calibri" panose="020F0502020204030204" pitchFamily="34" charset="0"/>
                          <a:ea typeface="Times New Roman" panose="02020603050405020304" pitchFamily="18" charset="0"/>
                        </a:rPr>
                        <a:t>-sec</a:t>
                      </a:r>
                      <a:r>
                        <a:rPr lang="en-US" sz="1800" baseline="30000" dirty="0">
                          <a:effectLst/>
                          <a:latin typeface="Calibri" panose="020F0502020204030204" pitchFamily="34" charset="0"/>
                          <a:ea typeface="Times New Roman" panose="02020603050405020304" pitchFamily="18" charset="0"/>
                        </a:rPr>
                        <a:t>2</a:t>
                      </a:r>
                      <a:r>
                        <a:rPr lang="en-US" sz="1800" dirty="0">
                          <a:effectLst/>
                          <a:latin typeface="Calibri" panose="020F0502020204030204" pitchFamily="34" charset="0"/>
                          <a:ea typeface="Times New Roman" panose="02020603050405020304" pitchFamily="18" charset="0"/>
                        </a:rPr>
                        <a:t>)</a:t>
                      </a:r>
                    </a:p>
                  </a:txBody>
                  <a:tcPr marL="68580" marR="68580" marT="0" marB="0"/>
                </a:tc>
              </a:tr>
              <a:tr h="370840">
                <a:tc>
                  <a:txBody>
                    <a:bodyPr/>
                    <a:lstStyle/>
                    <a:p>
                      <a:r>
                        <a:rPr lang="en-US" sz="1800" kern="1200" dirty="0" smtClean="0">
                          <a:solidFill>
                            <a:schemeClr val="dk1"/>
                          </a:solidFill>
                          <a:effectLst/>
                          <a:latin typeface="+mn-lt"/>
                          <a:ea typeface="+mn-ea"/>
                          <a:cs typeface="+mn-cs"/>
                        </a:rPr>
                        <a:t>h</a:t>
                      </a:r>
                      <a:endParaRPr lang="en-US" dirty="0"/>
                    </a:p>
                  </a:txBody>
                  <a:tcPr/>
                </a:tc>
                <a:tc>
                  <a:txBody>
                    <a:bodyPr/>
                    <a:lstStyle/>
                    <a:p>
                      <a:r>
                        <a:rPr lang="en-US" sz="1800" kern="1200" dirty="0" smtClean="0">
                          <a:solidFill>
                            <a:schemeClr val="dk1"/>
                          </a:solidFill>
                          <a:effectLst/>
                          <a:latin typeface="+mn-lt"/>
                          <a:ea typeface="+mn-ea"/>
                          <a:cs typeface="+mn-cs"/>
                        </a:rPr>
                        <a:t>Enthalpy (Btu/</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err="1" smtClean="0">
                          <a:solidFill>
                            <a:schemeClr val="dk1"/>
                          </a:solidFill>
                          <a:effectLst/>
                          <a:latin typeface="+mn-lt"/>
                          <a:ea typeface="+mn-ea"/>
                          <a:cs typeface="+mn-cs"/>
                        </a:rPr>
                        <a:t>h</a:t>
                      </a:r>
                      <a:r>
                        <a:rPr lang="en-US" sz="1800" kern="1200" baseline="-25000" dirty="0" err="1" smtClean="0">
                          <a:solidFill>
                            <a:schemeClr val="dk1"/>
                          </a:solidFill>
                          <a:effectLst/>
                          <a:latin typeface="+mn-lt"/>
                          <a:ea typeface="+mn-ea"/>
                          <a:cs typeface="+mn-cs"/>
                        </a:rPr>
                        <a:t>ij</a:t>
                      </a:r>
                      <a:endParaRPr lang="en-US" dirty="0"/>
                    </a:p>
                  </a:txBody>
                  <a:tcPr/>
                </a:tc>
                <a:tc>
                  <a:txBody>
                    <a:bodyPr/>
                    <a:lstStyle/>
                    <a:p>
                      <a:r>
                        <a:rPr lang="en-US" sz="1800" kern="1200" dirty="0" smtClean="0">
                          <a:solidFill>
                            <a:schemeClr val="dk1"/>
                          </a:solidFill>
                          <a:effectLst/>
                          <a:latin typeface="+mn-lt"/>
                          <a:ea typeface="+mn-ea"/>
                          <a:cs typeface="+mn-cs"/>
                        </a:rPr>
                        <a:t>Heat Transfer Coefficient (Btu/ft</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-sec-</a:t>
                      </a:r>
                      <a:r>
                        <a:rPr lang="en-US" sz="1800" kern="1200" dirty="0" smtClean="0">
                          <a:solidFill>
                            <a:schemeClr val="dk1"/>
                          </a:solidFill>
                          <a:effectLst/>
                          <a:latin typeface="+mn-lt"/>
                          <a:ea typeface="+mn-ea"/>
                          <a:cs typeface="+mn-cs"/>
                          <a:sym typeface="Symbol" panose="05050102010706020507" pitchFamily="18" charset="2"/>
                        </a:rPr>
                        <a:t></a:t>
                      </a:r>
                      <a:r>
                        <a:rPr lang="en-US" sz="1800" kern="1200" dirty="0" smtClean="0">
                          <a:solidFill>
                            <a:schemeClr val="dk1"/>
                          </a:solidFill>
                          <a:effectLst/>
                          <a:latin typeface="+mn-lt"/>
                          <a:ea typeface="+mn-ea"/>
                          <a:cs typeface="+mn-cs"/>
                        </a:rPr>
                        <a:t>R)</a:t>
                      </a:r>
                      <a:endParaRPr lang="en-US" dirty="0"/>
                    </a:p>
                  </a:txBody>
                  <a:tcPr/>
                </a:tc>
              </a:tr>
              <a:tr h="370840">
                <a:tc>
                  <a:txBody>
                    <a:bodyPr/>
                    <a:lstStyle/>
                    <a:p>
                      <a:r>
                        <a:rPr lang="en-US" sz="1800" kern="1200" dirty="0" smtClean="0">
                          <a:solidFill>
                            <a:schemeClr val="dk1"/>
                          </a:solidFill>
                          <a:effectLst/>
                          <a:latin typeface="+mn-lt"/>
                          <a:ea typeface="+mn-ea"/>
                          <a:cs typeface="+mn-cs"/>
                        </a:rPr>
                        <a:t>J</a:t>
                      </a:r>
                      <a:endParaRPr lang="en-US" dirty="0"/>
                    </a:p>
                  </a:txBody>
                  <a:tcPr/>
                </a:tc>
                <a:tc>
                  <a:txBody>
                    <a:bodyPr/>
                    <a:lstStyle/>
                    <a:p>
                      <a:r>
                        <a:rPr lang="en-US" sz="1800" kern="1200" dirty="0" smtClean="0">
                          <a:solidFill>
                            <a:schemeClr val="dk1"/>
                          </a:solidFill>
                          <a:effectLst/>
                          <a:latin typeface="+mn-lt"/>
                          <a:ea typeface="+mn-ea"/>
                          <a:cs typeface="+mn-cs"/>
                        </a:rPr>
                        <a:t>Mechanical Equivalent of Heat (778 </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-lb</a:t>
                      </a:r>
                      <a:r>
                        <a:rPr lang="en-US" sz="1800" kern="1200" baseline="-25000" dirty="0" smtClean="0">
                          <a:solidFill>
                            <a:schemeClr val="dk1"/>
                          </a:solidFill>
                          <a:effectLst/>
                          <a:latin typeface="+mn-lt"/>
                          <a:ea typeface="+mn-ea"/>
                          <a:cs typeface="+mn-cs"/>
                        </a:rPr>
                        <a:t>f</a:t>
                      </a:r>
                      <a:r>
                        <a:rPr lang="en-US" sz="1800" kern="1200" dirty="0" smtClean="0">
                          <a:solidFill>
                            <a:schemeClr val="dk1"/>
                          </a:solidFill>
                          <a:effectLst/>
                          <a:latin typeface="+mn-lt"/>
                          <a:ea typeface="+mn-ea"/>
                          <a:cs typeface="+mn-cs"/>
                        </a:rPr>
                        <a:t>/Btu)</a:t>
                      </a:r>
                      <a:endParaRPr lang="en-US" dirty="0"/>
                    </a:p>
                  </a:txBody>
                  <a:tcPr/>
                </a:tc>
              </a:tr>
              <a:tr h="370840">
                <a:tc>
                  <a:txBody>
                    <a:bodyPr/>
                    <a:lstStyle/>
                    <a:p>
                      <a:r>
                        <a:rPr lang="en-US" sz="1800" kern="1200" dirty="0" err="1" smtClean="0">
                          <a:solidFill>
                            <a:schemeClr val="dk1"/>
                          </a:solidFill>
                          <a:effectLst/>
                          <a:latin typeface="+mn-lt"/>
                          <a:ea typeface="+mn-ea"/>
                          <a:cs typeface="+mn-cs"/>
                        </a:rPr>
                        <a:t>K</a:t>
                      </a:r>
                      <a:r>
                        <a:rPr lang="en-US" sz="1800" kern="1200" baseline="-25000" dirty="0" err="1" smtClean="0">
                          <a:solidFill>
                            <a:schemeClr val="dk1"/>
                          </a:solidFill>
                          <a:effectLst/>
                          <a:latin typeface="+mn-lt"/>
                          <a:ea typeface="+mn-ea"/>
                          <a:cs typeface="+mn-cs"/>
                        </a:rPr>
                        <a:t>f</a:t>
                      </a:r>
                      <a:endParaRPr lang="en-US" dirty="0"/>
                    </a:p>
                  </a:txBody>
                  <a:tcPr/>
                </a:tc>
                <a:tc>
                  <a:txBody>
                    <a:bodyPr/>
                    <a:lstStyle/>
                    <a:p>
                      <a:r>
                        <a:rPr lang="en-US" sz="1800" kern="1200" dirty="0" smtClean="0">
                          <a:solidFill>
                            <a:schemeClr val="dk1"/>
                          </a:solidFill>
                          <a:effectLst/>
                          <a:latin typeface="+mn-lt"/>
                          <a:ea typeface="+mn-ea"/>
                          <a:cs typeface="+mn-cs"/>
                        </a:rPr>
                        <a:t>Flow Resistance Coefficient (lb</a:t>
                      </a:r>
                      <a:r>
                        <a:rPr lang="en-US" sz="1800" kern="1200" baseline="-25000" dirty="0" smtClean="0">
                          <a:solidFill>
                            <a:schemeClr val="dk1"/>
                          </a:solidFill>
                          <a:effectLst/>
                          <a:latin typeface="+mn-lt"/>
                          <a:ea typeface="+mn-ea"/>
                          <a:cs typeface="+mn-cs"/>
                        </a:rPr>
                        <a:t>f</a:t>
                      </a:r>
                      <a:r>
                        <a:rPr lang="en-US" sz="1800" kern="1200" dirty="0" smtClean="0">
                          <a:solidFill>
                            <a:schemeClr val="dk1"/>
                          </a:solidFill>
                          <a:effectLst/>
                          <a:latin typeface="+mn-lt"/>
                          <a:ea typeface="+mn-ea"/>
                          <a:cs typeface="+mn-cs"/>
                        </a:rPr>
                        <a:t>-sec</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a:t>
                      </a:r>
                      <a:r>
                        <a:rPr lang="en-US" sz="1800" kern="1200" dirty="0" err="1" smtClean="0">
                          <a:solidFill>
                            <a:schemeClr val="dk1"/>
                          </a:solidFill>
                          <a:effectLst/>
                          <a:latin typeface="+mn-lt"/>
                          <a:ea typeface="+mn-ea"/>
                          <a:cs typeface="+mn-cs"/>
                        </a:rPr>
                        <a:t>lb-ft</a:t>
                      </a:r>
                      <a:r>
                        <a:rPr lang="en-US" sz="1800" kern="1200" dirty="0" smtClean="0">
                          <a:solidFill>
                            <a:schemeClr val="dk1"/>
                          </a:solidFill>
                          <a:effectLst/>
                          <a:latin typeface="+mn-lt"/>
                          <a:ea typeface="+mn-ea"/>
                          <a:cs typeface="+mn-cs"/>
                        </a:rPr>
                        <a:t>)</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 )</a:t>
                      </a:r>
                      <a:endParaRPr lang="en-US" dirty="0"/>
                    </a:p>
                  </a:txBody>
                  <a:tcPr/>
                </a:tc>
              </a:tr>
              <a:tr h="370840">
                <a:tc>
                  <a:txBody>
                    <a:bodyPr/>
                    <a:lstStyle/>
                    <a:p>
                      <a:r>
                        <a:rPr lang="en-US" sz="1800" kern="1200" dirty="0" smtClean="0">
                          <a:solidFill>
                            <a:schemeClr val="dk1"/>
                          </a:solidFill>
                          <a:effectLst/>
                          <a:latin typeface="+mn-lt"/>
                          <a:ea typeface="+mn-ea"/>
                          <a:cs typeface="+mn-cs"/>
                        </a:rPr>
                        <a:t>k</a:t>
                      </a:r>
                      <a:endParaRPr lang="en-US" dirty="0"/>
                    </a:p>
                  </a:txBody>
                  <a:tcPr/>
                </a:tc>
                <a:tc>
                  <a:txBody>
                    <a:bodyPr/>
                    <a:lstStyle/>
                    <a:p>
                      <a:r>
                        <a:rPr lang="en-US" sz="1800" kern="1200" dirty="0" smtClean="0">
                          <a:solidFill>
                            <a:schemeClr val="dk1"/>
                          </a:solidFill>
                          <a:effectLst/>
                          <a:latin typeface="+mn-lt"/>
                          <a:ea typeface="+mn-ea"/>
                          <a:cs typeface="+mn-cs"/>
                        </a:rPr>
                        <a:t>Thermal Conductivity (Btu/</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-sec-</a:t>
                      </a:r>
                      <a:r>
                        <a:rPr lang="en-US" sz="1800" kern="1200" dirty="0" smtClean="0">
                          <a:solidFill>
                            <a:schemeClr val="dk1"/>
                          </a:solidFill>
                          <a:effectLst/>
                          <a:latin typeface="+mn-lt"/>
                          <a:ea typeface="+mn-ea"/>
                          <a:cs typeface="+mn-cs"/>
                          <a:sym typeface="Symbol" panose="05050102010706020507" pitchFamily="18" charset="2"/>
                        </a:rPr>
                        <a:t></a:t>
                      </a:r>
                      <a:r>
                        <a:rPr lang="en-US" sz="1800" kern="1200" dirty="0" smtClean="0">
                          <a:solidFill>
                            <a:schemeClr val="dk1"/>
                          </a:solidFill>
                          <a:effectLst/>
                          <a:latin typeface="+mn-lt"/>
                          <a:ea typeface="+mn-ea"/>
                          <a:cs typeface="+mn-cs"/>
                        </a:rPr>
                        <a:t> R)</a:t>
                      </a:r>
                      <a:endParaRPr lang="en-US" dirty="0"/>
                    </a:p>
                  </a:txBody>
                  <a:tcPr/>
                </a:tc>
              </a:tr>
              <a:tr h="370840">
                <a:tc>
                  <a:txBody>
                    <a:bodyPr/>
                    <a:lstStyle/>
                    <a:p>
                      <a:r>
                        <a:rPr lang="en-US" sz="1800" kern="1200" dirty="0" smtClean="0">
                          <a:solidFill>
                            <a:schemeClr val="dk1"/>
                          </a:solidFill>
                          <a:effectLst/>
                          <a:latin typeface="+mn-lt"/>
                          <a:ea typeface="+mn-ea"/>
                          <a:cs typeface="+mn-cs"/>
                        </a:rPr>
                        <a:t>L</a:t>
                      </a:r>
                      <a:endParaRPr lang="en-US" dirty="0"/>
                    </a:p>
                  </a:txBody>
                  <a:tcPr/>
                </a:tc>
                <a:tc>
                  <a:txBody>
                    <a:bodyPr/>
                    <a:lstStyle/>
                    <a:p>
                      <a:r>
                        <a:rPr lang="en-US" sz="1800" kern="1200" dirty="0" smtClean="0">
                          <a:solidFill>
                            <a:schemeClr val="dk1"/>
                          </a:solidFill>
                          <a:effectLst/>
                          <a:latin typeface="+mn-lt"/>
                          <a:ea typeface="+mn-ea"/>
                          <a:cs typeface="+mn-cs"/>
                        </a:rPr>
                        <a:t>Length (</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rPr>
                        <a:t>m</a:t>
                      </a:r>
                      <a:endParaRPr lang="en-US" dirty="0"/>
                    </a:p>
                  </a:txBody>
                  <a:tcPr/>
                </a:tc>
                <a:tc>
                  <a:txBody>
                    <a:bodyPr/>
                    <a:lstStyle/>
                    <a:p>
                      <a:pPr marL="0" marR="0">
                        <a:spcBef>
                          <a:spcPts val="0"/>
                        </a:spcBef>
                        <a:spcAft>
                          <a:spcPts val="0"/>
                        </a:spcAft>
                      </a:pPr>
                      <a:r>
                        <a:rPr lang="en-US" sz="1800" dirty="0">
                          <a:effectLst/>
                          <a:latin typeface="Calibri" panose="020F0502020204030204" pitchFamily="34" charset="0"/>
                          <a:ea typeface="Times New Roman" panose="02020603050405020304" pitchFamily="18" charset="0"/>
                        </a:rPr>
                        <a:t>Resident Mass (</a:t>
                      </a:r>
                      <a:r>
                        <a:rPr lang="en-US" sz="1800" dirty="0" err="1">
                          <a:effectLst/>
                          <a:latin typeface="Calibri" panose="020F0502020204030204" pitchFamily="34" charset="0"/>
                          <a:ea typeface="Times New Roman" panose="02020603050405020304" pitchFamily="18" charset="0"/>
                        </a:rPr>
                        <a:t>lb</a:t>
                      </a:r>
                      <a:r>
                        <a:rPr lang="en-US" sz="1800" dirty="0">
                          <a:effectLst/>
                          <a:latin typeface="Calibri" panose="020F0502020204030204" pitchFamily="34" charset="0"/>
                          <a:ea typeface="Times New Roman" panose="02020603050405020304" pitchFamily="18" charset="0"/>
                        </a:rPr>
                        <a:t>)</a:t>
                      </a:r>
                    </a:p>
                  </a:txBody>
                  <a:tcPr marL="68580" marR="68580" marT="0" marB="0"/>
                </a:tc>
              </a:tr>
              <a:tr h="370840">
                <a:tc>
                  <a:txBody>
                    <a:bodyPr/>
                    <a:lstStyle/>
                    <a:p>
                      <a:endParaRPr lang="en-US" dirty="0"/>
                    </a:p>
                  </a:txBody>
                  <a:tcPr/>
                </a:tc>
                <a:tc>
                  <a:txBody>
                    <a:bodyPr/>
                    <a:lstStyle/>
                    <a:p>
                      <a:r>
                        <a:rPr lang="en-US" sz="1800" kern="1200" dirty="0" smtClean="0">
                          <a:solidFill>
                            <a:schemeClr val="dk1"/>
                          </a:solidFill>
                          <a:effectLst/>
                          <a:latin typeface="+mn-lt"/>
                          <a:ea typeface="+mn-ea"/>
                          <a:cs typeface="+mn-cs"/>
                        </a:rPr>
                        <a:t>Mass Flow Rate (</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/sec)</a:t>
                      </a:r>
                      <a:endParaRPr lang="en-US" dirty="0"/>
                    </a:p>
                  </a:txBody>
                  <a:tcPr/>
                </a:tc>
              </a:tr>
            </a:tbl>
          </a:graphicData>
        </a:graphic>
      </p:graphicFrame>
      <p:pic>
        <p:nvPicPr>
          <p:cNvPr id="6" name="Picture 5"/>
          <p:cNvPicPr>
            <a:picLocks noChangeAspect="1"/>
          </p:cNvPicPr>
          <p:nvPr/>
        </p:nvPicPr>
        <p:blipFill>
          <a:blip r:embed="rId3"/>
          <a:stretch>
            <a:fillRect/>
          </a:stretch>
        </p:blipFill>
        <p:spPr>
          <a:xfrm>
            <a:off x="1699931" y="5861453"/>
            <a:ext cx="247930" cy="350018"/>
          </a:xfrm>
          <a:prstGeom prst="rect">
            <a:avLst/>
          </a:prstGeom>
        </p:spPr>
      </p:pic>
    </p:spTree>
    <p:extLst>
      <p:ext uri="{BB962C8B-B14F-4D97-AF65-F5344CB8AC3E}">
        <p14:creationId xmlns:p14="http://schemas.microsoft.com/office/powerpoint/2010/main" val="170246800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10</a:t>
            </a:fld>
            <a:endParaRPr lang="en-US"/>
          </a:p>
        </p:txBody>
      </p:sp>
      <p:sp>
        <p:nvSpPr>
          <p:cNvPr id="4" name="Rectangle 3"/>
          <p:cNvSpPr/>
          <p:nvPr/>
        </p:nvSpPr>
        <p:spPr>
          <a:xfrm>
            <a:off x="2217088" y="4697905"/>
            <a:ext cx="4572000" cy="923330"/>
          </a:xfrm>
          <a:prstGeom prst="rect">
            <a:avLst/>
          </a:prstGeom>
        </p:spPr>
        <p:txBody>
          <a:bodyPr>
            <a:spAutoFit/>
          </a:bodyPr>
          <a:lstStyle/>
          <a:p>
            <a:r>
              <a:rPr lang="en-US" b="1" dirty="0">
                <a:latin typeface="Times New Roman" panose="02020603050405020304" pitchFamily="18" charset="0"/>
                <a:ea typeface="Times New Roman" panose="02020603050405020304" pitchFamily="18" charset="0"/>
              </a:rPr>
              <a:t> </a:t>
            </a:r>
            <a:endParaRPr lang="en-US" sz="1200" dirty="0">
              <a:latin typeface="Times New Roman" panose="02020603050405020304" pitchFamily="18" charset="0"/>
              <a:ea typeface="Times New Roman" panose="02020603050405020304" pitchFamily="18" charset="0"/>
            </a:endParaRPr>
          </a:p>
          <a:p>
            <a:r>
              <a:rPr lang="en-US" b="1" dirty="0" smtClean="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
        <p:nvSpPr>
          <p:cNvPr id="5" name="TextBox 4"/>
          <p:cNvSpPr txBox="1"/>
          <p:nvPr/>
        </p:nvSpPr>
        <p:spPr>
          <a:xfrm>
            <a:off x="1624715" y="192013"/>
            <a:ext cx="5756745" cy="800219"/>
          </a:xfrm>
          <a:prstGeom prst="rect">
            <a:avLst/>
          </a:prstGeom>
          <a:noFill/>
        </p:spPr>
        <p:txBody>
          <a:bodyPr wrap="square" rtlCol="0">
            <a:spAutoFit/>
          </a:bodyPr>
          <a:lstStyle/>
          <a:p>
            <a:pPr algn="ctr"/>
            <a:r>
              <a:rPr lang="en-US" sz="2800" b="1" dirty="0" smtClean="0">
                <a:latin typeface="Calibri" panose="020F0502020204030204" pitchFamily="34" charset="0"/>
                <a:ea typeface="Times New Roman" panose="02020603050405020304" pitchFamily="18" charset="0"/>
              </a:rPr>
              <a:t>Nomenclature</a:t>
            </a:r>
            <a:endParaRPr lang="en-US" sz="2800" dirty="0">
              <a:latin typeface="Calibri" panose="020F0502020204030204" pitchFamily="34" charset="0"/>
              <a:ea typeface="Times New Roman" panose="02020603050405020304" pitchFamily="18" charset="0"/>
            </a:endParaRPr>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1705367033"/>
              </p:ext>
            </p:extLst>
          </p:nvPr>
        </p:nvGraphicFramePr>
        <p:xfrm>
          <a:off x="1574358" y="792700"/>
          <a:ext cx="6096000" cy="5086892"/>
        </p:xfrm>
        <a:graphic>
          <a:graphicData uri="http://schemas.openxmlformats.org/drawingml/2006/table">
            <a:tbl>
              <a:tblPr firstRow="1" bandRow="1">
                <a:tableStyleId>{5C22544A-7EE6-4342-B048-85BDC9FD1C3A}</a:tableStyleId>
              </a:tblPr>
              <a:tblGrid>
                <a:gridCol w="1105232"/>
                <a:gridCol w="4990768"/>
              </a:tblGrid>
              <a:tr h="370840">
                <a:tc>
                  <a:txBody>
                    <a:bodyPr/>
                    <a:lstStyle/>
                    <a:p>
                      <a:pPr algn="ctr"/>
                      <a:r>
                        <a:rPr lang="en-US" b="1" dirty="0" smtClean="0">
                          <a:latin typeface="Times New Roman" panose="02020603050405020304" pitchFamily="18" charset="0"/>
                          <a:ea typeface="Times New Roman" panose="02020603050405020304" pitchFamily="18" charset="0"/>
                        </a:rPr>
                        <a:t> </a:t>
                      </a:r>
                      <a:r>
                        <a:rPr lang="en-US" b="1" dirty="0" smtClean="0">
                          <a:latin typeface="Calibri" panose="020F0502020204030204" pitchFamily="34" charset="0"/>
                          <a:ea typeface="Times New Roman" panose="02020603050405020304" pitchFamily="18" charset="0"/>
                        </a:rPr>
                        <a:t>Symbol</a:t>
                      </a:r>
                      <a:endParaRPr lang="en-US" dirty="0">
                        <a:latin typeface="Calibri" panose="020F050202020403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latin typeface="Calibri" panose="020F0502020204030204" pitchFamily="34" charset="0"/>
                          <a:ea typeface="Times New Roman" panose="02020603050405020304" pitchFamily="18" charset="0"/>
                        </a:rPr>
                        <a:t>Description</a:t>
                      </a:r>
                      <a:endParaRPr lang="en-US" sz="1200" dirty="0" smtClean="0">
                        <a:effectLst/>
                        <a:latin typeface="Calibri" panose="020F0502020204030204" pitchFamily="34" charset="0"/>
                        <a:ea typeface="Times New Roman" panose="02020603050405020304" pitchFamily="18" charset="0"/>
                      </a:endParaRPr>
                    </a:p>
                    <a:p>
                      <a:endParaRPr lang="en-US" dirty="0"/>
                    </a:p>
                  </a:txBody>
                  <a:tcPr/>
                </a:tc>
              </a:tr>
              <a:tr h="370840">
                <a:tc>
                  <a:txBody>
                    <a:bodyPr/>
                    <a:lstStyle/>
                    <a:p>
                      <a:r>
                        <a:rPr lang="en-US" sz="1800" kern="1200" dirty="0" smtClean="0">
                          <a:solidFill>
                            <a:schemeClr val="dk1"/>
                          </a:solidFill>
                          <a:effectLst/>
                          <a:latin typeface="+mn-lt"/>
                          <a:ea typeface="+mn-ea"/>
                          <a:cs typeface="+mn-cs"/>
                        </a:rPr>
                        <a:t>p</a:t>
                      </a:r>
                      <a:endParaRPr lang="en-US" dirty="0"/>
                    </a:p>
                  </a:txBody>
                  <a:tcPr/>
                </a:tc>
                <a:tc>
                  <a:txBody>
                    <a:bodyPr/>
                    <a:lstStyle/>
                    <a:p>
                      <a:r>
                        <a:rPr lang="en-US" sz="1800" kern="1200" dirty="0" smtClean="0">
                          <a:solidFill>
                            <a:schemeClr val="dk1"/>
                          </a:solidFill>
                          <a:effectLst/>
                          <a:latin typeface="+mn-lt"/>
                          <a:ea typeface="+mn-ea"/>
                          <a:cs typeface="+mn-cs"/>
                        </a:rPr>
                        <a:t>Pressure (lb</a:t>
                      </a:r>
                      <a:r>
                        <a:rPr lang="en-US" sz="1800" kern="1200" baseline="-25000" dirty="0" smtClean="0">
                          <a:solidFill>
                            <a:schemeClr val="dk1"/>
                          </a:solidFill>
                          <a:effectLst/>
                          <a:latin typeface="+mn-lt"/>
                          <a:ea typeface="+mn-ea"/>
                          <a:cs typeface="+mn-cs"/>
                        </a:rPr>
                        <a:t>f</a:t>
                      </a:r>
                      <a:r>
                        <a:rPr lang="en-US" sz="1800" kern="1200" dirty="0" smtClean="0">
                          <a:solidFill>
                            <a:schemeClr val="dk1"/>
                          </a:solidFill>
                          <a:effectLst/>
                          <a:latin typeface="+mn-lt"/>
                          <a:ea typeface="+mn-ea"/>
                          <a:cs typeface="+mn-cs"/>
                        </a:rPr>
                        <a:t>/ ft</a:t>
                      </a:r>
                      <a:r>
                        <a:rPr lang="en-US" sz="1800" kern="1200" baseline="30000" dirty="0" smtClean="0">
                          <a:solidFill>
                            <a:schemeClr val="dk1"/>
                          </a:solidFill>
                          <a:effectLst/>
                          <a:latin typeface="+mn-lt"/>
                          <a:ea typeface="+mn-ea"/>
                          <a:cs typeface="+mn-cs"/>
                        </a:rPr>
                        <a:t>2</a:t>
                      </a:r>
                      <a:r>
                        <a:rPr lang="en-US" sz="1800" kern="1200" dirty="0" smtClean="0">
                          <a:solidFill>
                            <a:schemeClr val="dk1"/>
                          </a:solidFill>
                          <a:effectLst/>
                          <a:latin typeface="+mn-lt"/>
                          <a:ea typeface="+mn-ea"/>
                          <a:cs typeface="+mn-cs"/>
                        </a:rPr>
                        <a:t>)</a:t>
                      </a:r>
                      <a:endParaRPr lang="en-US" dirty="0"/>
                    </a:p>
                  </a:txBody>
                  <a:tcPr/>
                </a:tc>
              </a:tr>
              <a:tr h="372652">
                <a:tc>
                  <a:txBody>
                    <a:bodyPr/>
                    <a:lstStyle/>
                    <a:p>
                      <a:r>
                        <a:rPr lang="en-US" sz="1800" kern="1200" dirty="0" err="1" smtClean="0">
                          <a:solidFill>
                            <a:schemeClr val="dk1"/>
                          </a:solidFill>
                          <a:effectLst/>
                          <a:latin typeface="+mn-lt"/>
                          <a:ea typeface="+mn-ea"/>
                          <a:cs typeface="+mn-cs"/>
                        </a:rPr>
                        <a:t>Pr</a:t>
                      </a:r>
                      <a:endParaRPr lang="en-US" dirty="0"/>
                    </a:p>
                  </a:txBody>
                  <a:tcPr/>
                </a:tc>
                <a:tc>
                  <a:txBody>
                    <a:bodyPr/>
                    <a:lstStyle/>
                    <a:p>
                      <a:r>
                        <a:rPr lang="en-US" sz="1800" kern="1200" dirty="0" smtClean="0">
                          <a:solidFill>
                            <a:schemeClr val="dk1"/>
                          </a:solidFill>
                          <a:effectLst/>
                          <a:latin typeface="+mn-lt"/>
                          <a:ea typeface="+mn-ea"/>
                          <a:cs typeface="+mn-cs"/>
                        </a:rPr>
                        <a:t>Prandtl Number </a:t>
                      </a:r>
                      <a:endParaRPr lang="en-US" dirty="0"/>
                    </a:p>
                  </a:txBody>
                  <a:tcPr/>
                </a:tc>
              </a:tr>
              <a:tr h="0">
                <a:tc>
                  <a:txBody>
                    <a:bodyPr/>
                    <a:lstStyle/>
                    <a:p>
                      <a:endParaRPr lang="en-US" dirty="0"/>
                    </a:p>
                  </a:txBody>
                  <a:tcPr/>
                </a:tc>
                <a:tc>
                  <a:txBody>
                    <a:bodyPr/>
                    <a:lstStyle/>
                    <a:p>
                      <a:endParaRPr lang="en-US" dirty="0"/>
                    </a:p>
                  </a:txBody>
                  <a:tcPr/>
                </a:tc>
              </a:tr>
              <a:tr h="370840">
                <a:tc>
                  <a:txBody>
                    <a:bodyPr/>
                    <a:lstStyle/>
                    <a:p>
                      <a:r>
                        <a:rPr lang="en-US" sz="1800" kern="1200" dirty="0" smtClean="0">
                          <a:solidFill>
                            <a:schemeClr val="dk1"/>
                          </a:solidFill>
                          <a:effectLst/>
                          <a:latin typeface="+mn-lt"/>
                          <a:ea typeface="+mn-ea"/>
                          <a:cs typeface="+mn-cs"/>
                        </a:rPr>
                        <a:t>Re</a:t>
                      </a:r>
                      <a:endParaRPr lang="en-US" dirty="0"/>
                    </a:p>
                  </a:txBody>
                  <a:tcPr/>
                </a:tc>
                <a:tc>
                  <a:txBody>
                    <a:bodyPr/>
                    <a:lstStyle/>
                    <a:p>
                      <a:r>
                        <a:rPr lang="en-US" sz="1800" kern="1200" dirty="0" smtClean="0">
                          <a:solidFill>
                            <a:schemeClr val="dk1"/>
                          </a:solidFill>
                          <a:effectLst/>
                          <a:latin typeface="+mn-lt"/>
                          <a:ea typeface="+mn-ea"/>
                          <a:cs typeface="+mn-cs"/>
                        </a:rPr>
                        <a:t>Reynolds Number </a:t>
                      </a:r>
                      <a:endParaRPr lang="en-US" dirty="0"/>
                    </a:p>
                  </a:txBody>
                  <a:tcPr/>
                </a:tc>
              </a:tr>
              <a:tr h="370840">
                <a:tc>
                  <a:txBody>
                    <a:bodyPr/>
                    <a:lstStyle/>
                    <a:p>
                      <a:r>
                        <a:rPr lang="en-US" sz="1800" kern="1200" dirty="0" smtClean="0">
                          <a:solidFill>
                            <a:schemeClr val="dk1"/>
                          </a:solidFill>
                          <a:effectLst/>
                          <a:latin typeface="+mn-lt"/>
                          <a:ea typeface="+mn-ea"/>
                          <a:cs typeface="+mn-cs"/>
                        </a:rPr>
                        <a:t>R</a:t>
                      </a:r>
                      <a:endParaRPr lang="en-US" dirty="0"/>
                    </a:p>
                  </a:txBody>
                  <a:tcPr/>
                </a:tc>
                <a:tc>
                  <a:txBody>
                    <a:bodyPr/>
                    <a:lstStyle/>
                    <a:p>
                      <a:pPr marL="0" marR="0">
                        <a:spcBef>
                          <a:spcPts val="0"/>
                        </a:spcBef>
                        <a:spcAft>
                          <a:spcPts val="0"/>
                        </a:spcAft>
                      </a:pPr>
                      <a:r>
                        <a:rPr lang="en-US" sz="1800" kern="1200" dirty="0" smtClean="0">
                          <a:solidFill>
                            <a:schemeClr val="dk1"/>
                          </a:solidFill>
                          <a:effectLst/>
                          <a:latin typeface="+mn-lt"/>
                          <a:ea typeface="+mn-ea"/>
                          <a:cs typeface="+mn-cs"/>
                        </a:rPr>
                        <a:t>Gas Constant (lb</a:t>
                      </a:r>
                      <a:r>
                        <a:rPr lang="en-US" sz="1800" kern="1200" baseline="-25000" dirty="0" smtClean="0">
                          <a:solidFill>
                            <a:schemeClr val="dk1"/>
                          </a:solidFill>
                          <a:effectLst/>
                          <a:latin typeface="+mn-lt"/>
                          <a:ea typeface="+mn-ea"/>
                          <a:cs typeface="+mn-cs"/>
                        </a:rPr>
                        <a:t>f</a:t>
                      </a:r>
                      <a:r>
                        <a:rPr lang="en-US" sz="1800" kern="1200" dirty="0" smtClean="0">
                          <a:solidFill>
                            <a:schemeClr val="dk1"/>
                          </a:solidFill>
                          <a:effectLst/>
                          <a:latin typeface="+mn-lt"/>
                          <a:ea typeface="+mn-ea"/>
                          <a:cs typeface="+mn-cs"/>
                        </a:rPr>
                        <a:t>-</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-R)</a:t>
                      </a:r>
                      <a:endParaRPr lang="en-US" sz="1800" dirty="0">
                        <a:effectLst/>
                        <a:latin typeface="Calibri" panose="020F0502020204030204" pitchFamily="34" charset="0"/>
                        <a:ea typeface="Times New Roman" panose="02020603050405020304" pitchFamily="18" charset="0"/>
                      </a:endParaRPr>
                    </a:p>
                  </a:txBody>
                  <a:tcPr marL="68580" marR="68580" marT="0" marB="0"/>
                </a:tc>
              </a:tr>
              <a:tr h="370840">
                <a:tc>
                  <a:txBody>
                    <a:bodyPr/>
                    <a:lstStyle/>
                    <a:p>
                      <a:r>
                        <a:rPr lang="en-US" sz="1800" kern="1200" dirty="0" smtClean="0">
                          <a:solidFill>
                            <a:schemeClr val="dk1"/>
                          </a:solidFill>
                          <a:effectLst/>
                          <a:latin typeface="+mn-lt"/>
                          <a:ea typeface="+mn-ea"/>
                          <a:cs typeface="+mn-cs"/>
                        </a:rPr>
                        <a:t>T</a:t>
                      </a:r>
                      <a:endParaRPr lang="en-US" dirty="0"/>
                    </a:p>
                  </a:txBody>
                  <a:tcPr/>
                </a:tc>
                <a:tc>
                  <a:txBody>
                    <a:bodyPr/>
                    <a:lstStyle/>
                    <a:p>
                      <a:r>
                        <a:rPr lang="en-US" sz="1800" kern="1200" dirty="0" smtClean="0">
                          <a:solidFill>
                            <a:schemeClr val="dk1"/>
                          </a:solidFill>
                          <a:effectLst/>
                          <a:latin typeface="+mn-lt"/>
                          <a:ea typeface="+mn-ea"/>
                          <a:cs typeface="+mn-cs"/>
                        </a:rPr>
                        <a:t>Fluid Temperature (</a:t>
                      </a:r>
                      <a:r>
                        <a:rPr lang="en-US" sz="1800" kern="1200" baseline="30000" dirty="0" smtClean="0">
                          <a:solidFill>
                            <a:schemeClr val="dk1"/>
                          </a:solidFill>
                          <a:effectLst/>
                          <a:latin typeface="+mn-lt"/>
                          <a:ea typeface="+mn-ea"/>
                          <a:cs typeface="+mn-cs"/>
                        </a:rPr>
                        <a:t>o</a:t>
                      </a:r>
                      <a:r>
                        <a:rPr lang="en-US" sz="1800" kern="1200" dirty="0" smtClean="0">
                          <a:solidFill>
                            <a:schemeClr val="dk1"/>
                          </a:solidFill>
                          <a:effectLst/>
                          <a:latin typeface="+mn-lt"/>
                          <a:ea typeface="+mn-ea"/>
                          <a:cs typeface="+mn-cs"/>
                        </a:rPr>
                        <a:t> F)</a:t>
                      </a:r>
                      <a:endParaRPr lang="en-US" dirty="0"/>
                    </a:p>
                  </a:txBody>
                  <a:tcPr/>
                </a:tc>
              </a:tr>
              <a:tr h="370840">
                <a:tc>
                  <a:txBody>
                    <a:bodyPr/>
                    <a:lstStyle/>
                    <a:p>
                      <a:r>
                        <a:rPr lang="en-US" sz="1800" kern="1200" dirty="0" err="1" smtClean="0">
                          <a:solidFill>
                            <a:schemeClr val="dk1"/>
                          </a:solidFill>
                          <a:effectLst/>
                          <a:latin typeface="+mn-lt"/>
                          <a:ea typeface="+mn-ea"/>
                          <a:cs typeface="+mn-cs"/>
                        </a:rPr>
                        <a:t>T</a:t>
                      </a:r>
                      <a:r>
                        <a:rPr lang="en-US" sz="1800" kern="1200" baseline="-25000" dirty="0" err="1" smtClean="0">
                          <a:solidFill>
                            <a:schemeClr val="dk1"/>
                          </a:solidFill>
                          <a:effectLst/>
                          <a:latin typeface="+mn-lt"/>
                          <a:ea typeface="+mn-ea"/>
                          <a:cs typeface="+mn-cs"/>
                        </a:rPr>
                        <a:t>s</a:t>
                      </a:r>
                      <a:endParaRPr lang="en-US" dirty="0"/>
                    </a:p>
                  </a:txBody>
                  <a:tcPr/>
                </a:tc>
                <a:tc>
                  <a:txBody>
                    <a:bodyPr/>
                    <a:lstStyle/>
                    <a:p>
                      <a:r>
                        <a:rPr lang="en-US" sz="1800" kern="1200" dirty="0" smtClean="0">
                          <a:solidFill>
                            <a:schemeClr val="dk1"/>
                          </a:solidFill>
                          <a:effectLst/>
                          <a:latin typeface="+mn-lt"/>
                          <a:ea typeface="+mn-ea"/>
                          <a:cs typeface="+mn-cs"/>
                        </a:rPr>
                        <a:t>Solid Temperature (</a:t>
                      </a:r>
                      <a:r>
                        <a:rPr lang="en-US" sz="1800" kern="1200" baseline="30000" dirty="0" smtClean="0">
                          <a:solidFill>
                            <a:schemeClr val="dk1"/>
                          </a:solidFill>
                          <a:effectLst/>
                          <a:latin typeface="+mn-lt"/>
                          <a:ea typeface="+mn-ea"/>
                          <a:cs typeface="+mn-cs"/>
                        </a:rPr>
                        <a:t>o</a:t>
                      </a:r>
                      <a:r>
                        <a:rPr lang="en-US" sz="1800" kern="1200" dirty="0" smtClean="0">
                          <a:solidFill>
                            <a:schemeClr val="dk1"/>
                          </a:solidFill>
                          <a:effectLst/>
                          <a:latin typeface="+mn-lt"/>
                          <a:ea typeface="+mn-ea"/>
                          <a:cs typeface="+mn-cs"/>
                        </a:rPr>
                        <a:t> F)</a:t>
                      </a:r>
                      <a:endParaRPr lang="en-US" dirty="0"/>
                    </a:p>
                  </a:txBody>
                  <a:tcPr/>
                </a:tc>
              </a:tr>
              <a:tr h="370840">
                <a:tc>
                  <a:txBody>
                    <a:bodyPr/>
                    <a:lstStyle/>
                    <a:p>
                      <a:r>
                        <a:rPr lang="en-US" sz="1800" kern="1200" dirty="0" smtClean="0">
                          <a:solidFill>
                            <a:schemeClr val="dk1"/>
                          </a:solidFill>
                          <a:effectLst/>
                          <a:latin typeface="+mn-lt"/>
                          <a:ea typeface="+mn-ea"/>
                          <a:cs typeface="+mn-cs"/>
                        </a:rPr>
                        <a:t>u</a:t>
                      </a:r>
                      <a:endParaRPr lang="en-US" dirty="0"/>
                    </a:p>
                  </a:txBody>
                  <a:tcPr/>
                </a:tc>
                <a:tc>
                  <a:txBody>
                    <a:bodyPr/>
                    <a:lstStyle/>
                    <a:p>
                      <a:r>
                        <a:rPr lang="en-US" sz="1800" kern="1200" dirty="0" smtClean="0">
                          <a:solidFill>
                            <a:schemeClr val="dk1"/>
                          </a:solidFill>
                          <a:effectLst/>
                          <a:latin typeface="+mn-lt"/>
                          <a:ea typeface="+mn-ea"/>
                          <a:cs typeface="+mn-cs"/>
                        </a:rPr>
                        <a:t>Velocity (</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/sec)</a:t>
                      </a:r>
                      <a:endParaRPr lang="en-US" dirty="0"/>
                    </a:p>
                  </a:txBody>
                  <a:tcPr/>
                </a:tc>
              </a:tr>
              <a:tr h="370840">
                <a:tc>
                  <a:txBody>
                    <a:bodyPr/>
                    <a:lstStyle/>
                    <a:p>
                      <a:r>
                        <a:rPr lang="en-US" sz="1800" kern="1200" dirty="0" smtClean="0">
                          <a:solidFill>
                            <a:schemeClr val="dk1"/>
                          </a:solidFill>
                          <a:effectLst/>
                          <a:latin typeface="+mn-lt"/>
                          <a:ea typeface="+mn-ea"/>
                          <a:cs typeface="+mn-cs"/>
                        </a:rPr>
                        <a:t>V</a:t>
                      </a:r>
                      <a:endParaRPr lang="en-US" dirty="0"/>
                    </a:p>
                  </a:txBody>
                  <a:tcPr/>
                </a:tc>
                <a:tc>
                  <a:txBody>
                    <a:bodyPr/>
                    <a:lstStyle/>
                    <a:p>
                      <a:r>
                        <a:rPr lang="en-US" sz="1800" kern="1200" dirty="0" smtClean="0">
                          <a:solidFill>
                            <a:schemeClr val="dk1"/>
                          </a:solidFill>
                          <a:effectLst/>
                          <a:latin typeface="+mn-lt"/>
                          <a:ea typeface="+mn-ea"/>
                          <a:cs typeface="+mn-cs"/>
                        </a:rPr>
                        <a:t>Volume (ft</a:t>
                      </a:r>
                      <a:r>
                        <a:rPr lang="en-US" sz="1800" kern="1200" baseline="30000" dirty="0" smtClean="0">
                          <a:solidFill>
                            <a:schemeClr val="dk1"/>
                          </a:solidFill>
                          <a:effectLst/>
                          <a:latin typeface="+mn-lt"/>
                          <a:ea typeface="+mn-ea"/>
                          <a:cs typeface="+mn-cs"/>
                        </a:rPr>
                        <a:t>3</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rPr>
                        <a:t>x</a:t>
                      </a:r>
                      <a:endParaRPr lang="en-US" dirty="0"/>
                    </a:p>
                  </a:txBody>
                  <a:tcPr/>
                </a:tc>
                <a:tc>
                  <a:txBody>
                    <a:bodyPr/>
                    <a:lstStyle/>
                    <a:p>
                      <a:r>
                        <a:rPr lang="en-US" sz="1800" kern="1200" dirty="0" smtClean="0">
                          <a:solidFill>
                            <a:schemeClr val="dk1"/>
                          </a:solidFill>
                          <a:effectLst/>
                          <a:latin typeface="+mn-lt"/>
                          <a:ea typeface="+mn-ea"/>
                          <a:cs typeface="+mn-cs"/>
                        </a:rPr>
                        <a:t>Quality and Mass Fraction</a:t>
                      </a:r>
                      <a:endParaRPr lang="en-US" dirty="0"/>
                    </a:p>
                  </a:txBody>
                  <a:tcPr/>
                </a:tc>
              </a:tr>
              <a:tr h="370840">
                <a:tc>
                  <a:txBody>
                    <a:bodyPr/>
                    <a:lstStyle/>
                    <a:p>
                      <a:r>
                        <a:rPr lang="en-US" sz="1800" kern="1200" dirty="0" smtClean="0">
                          <a:solidFill>
                            <a:schemeClr val="dk1"/>
                          </a:solidFill>
                          <a:effectLst/>
                          <a:latin typeface="+mn-lt"/>
                          <a:ea typeface="+mn-ea"/>
                          <a:cs typeface="+mn-cs"/>
                        </a:rPr>
                        <a:t>z</a:t>
                      </a:r>
                      <a:endParaRPr lang="en-US" dirty="0"/>
                    </a:p>
                  </a:txBody>
                  <a:tcPr/>
                </a:tc>
                <a:tc>
                  <a:txBody>
                    <a:bodyPr/>
                    <a:lstStyle/>
                    <a:p>
                      <a:r>
                        <a:rPr lang="en-US" sz="1800" kern="1200" dirty="0" smtClean="0">
                          <a:solidFill>
                            <a:schemeClr val="dk1"/>
                          </a:solidFill>
                          <a:effectLst/>
                          <a:latin typeface="+mn-lt"/>
                          <a:ea typeface="+mn-ea"/>
                          <a:cs typeface="+mn-cs"/>
                        </a:rPr>
                        <a:t>Compressibility Factor</a:t>
                      </a:r>
                      <a:endParaRPr lang="en-US" dirty="0"/>
                    </a:p>
                  </a:txBody>
                  <a:tcPr/>
                </a:tc>
              </a:tr>
              <a:tr h="370840">
                <a:tc>
                  <a:txBody>
                    <a:bodyPr/>
                    <a:lstStyle/>
                    <a:p>
                      <a:r>
                        <a:rPr lang="en-US" sz="1800" kern="1200" dirty="0" smtClean="0">
                          <a:solidFill>
                            <a:schemeClr val="dk1"/>
                          </a:solidFill>
                          <a:effectLst/>
                          <a:latin typeface="+mn-lt"/>
                          <a:ea typeface="+mn-ea"/>
                          <a:cs typeface="+mn-cs"/>
                          <a:sym typeface="Symbol" panose="05050102010706020507" pitchFamily="18" charset="2"/>
                        </a:rPr>
                        <a:t></a:t>
                      </a:r>
                      <a:endParaRPr lang="en-US" dirty="0"/>
                    </a:p>
                  </a:txBody>
                  <a:tcPr/>
                </a:tc>
                <a:tc>
                  <a:txBody>
                    <a:bodyPr/>
                    <a:lstStyle/>
                    <a:p>
                      <a:pPr marL="0" marR="0">
                        <a:spcBef>
                          <a:spcPts val="0"/>
                        </a:spcBef>
                        <a:spcAft>
                          <a:spcPts val="0"/>
                        </a:spcAft>
                      </a:pPr>
                      <a:r>
                        <a:rPr lang="en-US" sz="1800" kern="1200" dirty="0" smtClean="0">
                          <a:solidFill>
                            <a:schemeClr val="dk1"/>
                          </a:solidFill>
                          <a:effectLst/>
                          <a:latin typeface="+mn-lt"/>
                          <a:ea typeface="+mn-ea"/>
                          <a:cs typeface="+mn-cs"/>
                        </a:rPr>
                        <a:t>Density (</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/ft</a:t>
                      </a:r>
                      <a:r>
                        <a:rPr lang="en-US" sz="1800" kern="1200" baseline="30000" dirty="0" smtClean="0">
                          <a:solidFill>
                            <a:schemeClr val="dk1"/>
                          </a:solidFill>
                          <a:effectLst/>
                          <a:latin typeface="+mn-lt"/>
                          <a:ea typeface="+mn-ea"/>
                          <a:cs typeface="+mn-cs"/>
                        </a:rPr>
                        <a:t>3</a:t>
                      </a:r>
                      <a:r>
                        <a:rPr lang="en-US" sz="1800" kern="1200" dirty="0" smtClean="0">
                          <a:solidFill>
                            <a:schemeClr val="dk1"/>
                          </a:solidFill>
                          <a:effectLst/>
                          <a:latin typeface="+mn-lt"/>
                          <a:ea typeface="+mn-ea"/>
                          <a:cs typeface="+mn-cs"/>
                        </a:rPr>
                        <a:t>)</a:t>
                      </a:r>
                      <a:endParaRPr lang="en-US" sz="1800" dirty="0">
                        <a:effectLst/>
                        <a:latin typeface="Calibri" panose="020F0502020204030204" pitchFamily="34" charset="0"/>
                        <a:ea typeface="Times New Roman" panose="02020603050405020304" pitchFamily="18" charset="0"/>
                      </a:endParaRPr>
                    </a:p>
                  </a:txBody>
                  <a:tcPr marL="68580" marR="68580" marT="0" marB="0"/>
                </a:tc>
              </a:tr>
            </a:tbl>
          </a:graphicData>
        </a:graphic>
      </p:graphicFrame>
      <p:sp>
        <p:nvSpPr>
          <p:cNvPr id="9" name="Rectangle 8"/>
          <p:cNvSpPr/>
          <p:nvPr/>
        </p:nvSpPr>
        <p:spPr>
          <a:xfrm>
            <a:off x="2649124" y="2195078"/>
            <a:ext cx="2223686" cy="369332"/>
          </a:xfrm>
          <a:prstGeom prst="rect">
            <a:avLst/>
          </a:prstGeom>
        </p:spPr>
        <p:txBody>
          <a:bodyPr wrap="none">
            <a:spAutoFit/>
          </a:bodyPr>
          <a:lstStyle/>
          <a:p>
            <a:r>
              <a:rPr lang="en-US" dirty="0">
                <a:ea typeface="Times New Roman" panose="02020603050405020304" pitchFamily="18" charset="0"/>
              </a:rPr>
              <a:t>Heat Source (Btu/sec)</a:t>
            </a:r>
            <a:endParaRPr lang="en-US" dirty="0"/>
          </a:p>
        </p:txBody>
      </p:sp>
      <mc:AlternateContent xmlns:mc="http://schemas.openxmlformats.org/markup-compatibility/2006" xmlns:a14="http://schemas.microsoft.com/office/drawing/2010/main">
        <mc:Choice Requires="a14">
          <p:sp>
            <p:nvSpPr>
              <p:cNvPr id="10" name="TextBox 9"/>
              <p:cNvSpPr txBox="1"/>
              <p:nvPr/>
            </p:nvSpPr>
            <p:spPr>
              <a:xfrm>
                <a:off x="1558720" y="2206526"/>
                <a:ext cx="1316736" cy="379848"/>
              </a:xfrm>
              <a:prstGeom prst="rect">
                <a:avLst/>
              </a:prstGeom>
              <a:noFill/>
            </p:spPr>
            <p:txBody>
              <a:bodyPr wrap="square" rtlCol="0">
                <a:spAutoFit/>
              </a:bodyPr>
              <a:lstStyle/>
              <a:p>
                <a14:m>
                  <m:oMath xmlns:m="http://schemas.openxmlformats.org/officeDocument/2006/math">
                    <m:r>
                      <a:rPr lang="en-US" b="0" i="1" smtClean="0">
                        <a:latin typeface="Cambria Math" panose="02040503050406030204" pitchFamily="18" charset="0"/>
                      </a:rPr>
                      <m:t>𝑄</m:t>
                    </m:r>
                    <m:r>
                      <a:rPr lang="en-US" b="0" i="1" smtClean="0">
                        <a:latin typeface="Cambria Math" panose="02040503050406030204" pitchFamily="18" charset="0"/>
                      </a:rPr>
                      <m:t>,</m:t>
                    </m:r>
                    <m:acc>
                      <m:accPr>
                        <m:chr m:val="̇"/>
                        <m:ctrlPr>
                          <a:rPr lang="en-US" b="0" i="1" smtClean="0">
                            <a:latin typeface="Cambria Math" panose="02040503050406030204" pitchFamily="18" charset="0"/>
                          </a:rPr>
                        </m:ctrlPr>
                      </m:accPr>
                      <m:e>
                        <m:r>
                          <a:rPr lang="en-US" b="0" i="1" smtClean="0">
                            <a:latin typeface="Cambria Math" panose="02040503050406030204" pitchFamily="18" charset="0"/>
                          </a:rPr>
                          <m:t>𝑞</m:t>
                        </m:r>
                        <m:r>
                          <a:rPr lang="en-US" b="0" i="1" smtClean="0">
                            <a:latin typeface="Cambria Math" panose="02040503050406030204" pitchFamily="18" charset="0"/>
                          </a:rPr>
                          <m:t>,</m:t>
                        </m:r>
                      </m:e>
                    </m:acc>
                  </m:oMath>
                </a14:m>
                <a:r>
                  <a:rPr lang="en-US" dirty="0" smtClean="0"/>
                  <a:t> </a:t>
                </a:r>
                <a14:m>
                  <m:oMath xmlns:m="http://schemas.openxmlformats.org/officeDocument/2006/math">
                    <m:acc>
                      <m:accPr>
                        <m:chr m:val="̇"/>
                        <m:ctrlPr>
                          <a:rPr lang="en-US" i="1" dirty="0" smtClean="0">
                            <a:latin typeface="Cambria Math" panose="02040503050406030204" pitchFamily="18" charset="0"/>
                          </a:rPr>
                        </m:ctrlPr>
                      </m:accPr>
                      <m:e>
                        <m:r>
                          <a:rPr lang="en-US" b="0" i="1" dirty="0" smtClean="0">
                            <a:latin typeface="Cambria Math" panose="02040503050406030204" pitchFamily="18" charset="0"/>
                          </a:rPr>
                          <m:t>𝑆</m:t>
                        </m:r>
                      </m:e>
                    </m:acc>
                  </m:oMath>
                </a14:m>
                <a:endParaRPr lang="en-US" dirty="0"/>
              </a:p>
            </p:txBody>
          </p:sp>
        </mc:Choice>
        <mc:Fallback xmlns="">
          <p:sp>
            <p:nvSpPr>
              <p:cNvPr id="10" name="TextBox 9"/>
              <p:cNvSpPr txBox="1">
                <a:spLocks noRot="1" noChangeAspect="1" noMove="1" noResize="1" noEditPoints="1" noAdjustHandles="1" noChangeArrowheads="1" noChangeShapeType="1" noTextEdit="1"/>
              </p:cNvSpPr>
              <p:nvPr/>
            </p:nvSpPr>
            <p:spPr>
              <a:xfrm>
                <a:off x="1558720" y="2206526"/>
                <a:ext cx="1316736" cy="379848"/>
              </a:xfrm>
              <a:prstGeom prst="rect">
                <a:avLst/>
              </a:prstGeom>
              <a:blipFill rotWithShape="0">
                <a:blip r:embed="rId4"/>
                <a:stretch>
                  <a:fillRect l="-926" b="-9677"/>
                </a:stretch>
              </a:blipFill>
            </p:spPr>
            <p:txBody>
              <a:bodyPr/>
              <a:lstStyle/>
              <a:p>
                <a:r>
                  <a:rPr lang="en-US">
                    <a:noFill/>
                  </a:rPr>
                  <a:t> </a:t>
                </a:r>
              </a:p>
            </p:txBody>
          </p:sp>
        </mc:Fallback>
      </mc:AlternateContent>
    </p:spTree>
    <p:extLst>
      <p:ext uri="{BB962C8B-B14F-4D97-AF65-F5344CB8AC3E}">
        <p14:creationId xmlns:p14="http://schemas.microsoft.com/office/powerpoint/2010/main" val="5316282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11</a:t>
            </a:fld>
            <a:endParaRPr lang="en-US"/>
          </a:p>
        </p:txBody>
      </p:sp>
      <p:sp>
        <p:nvSpPr>
          <p:cNvPr id="3" name="Slide Number Placeholder 1"/>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D12A7E3-FD50-4FEC-BF90-4D40D615D493}" type="slidenum">
              <a:rPr lang="en-US" smtClean="0"/>
              <a:pPr/>
              <a:t>11</a:t>
            </a:fld>
            <a:endParaRPr lang="en-US"/>
          </a:p>
        </p:txBody>
      </p:sp>
      <p:sp>
        <p:nvSpPr>
          <p:cNvPr id="4" name="Rectangle 3"/>
          <p:cNvSpPr/>
          <p:nvPr/>
        </p:nvSpPr>
        <p:spPr>
          <a:xfrm>
            <a:off x="2217088" y="4697905"/>
            <a:ext cx="4572000" cy="923330"/>
          </a:xfrm>
          <a:prstGeom prst="rect">
            <a:avLst/>
          </a:prstGeom>
        </p:spPr>
        <p:txBody>
          <a:bodyPr>
            <a:spAutoFit/>
          </a:bodyPr>
          <a:lstStyle/>
          <a:p>
            <a:r>
              <a:rPr lang="en-US" b="1" dirty="0">
                <a:latin typeface="Times New Roman" panose="02020603050405020304" pitchFamily="18" charset="0"/>
                <a:ea typeface="Times New Roman" panose="02020603050405020304" pitchFamily="18" charset="0"/>
              </a:rPr>
              <a:t> </a:t>
            </a:r>
            <a:endParaRPr lang="en-US" sz="1200" dirty="0">
              <a:latin typeface="Times New Roman" panose="02020603050405020304" pitchFamily="18" charset="0"/>
              <a:ea typeface="Times New Roman" panose="02020603050405020304" pitchFamily="18" charset="0"/>
            </a:endParaRPr>
          </a:p>
          <a:p>
            <a:r>
              <a:rPr lang="en-US" b="1" dirty="0" smtClean="0">
                <a:latin typeface="Times New Roman" panose="02020603050405020304" pitchFamily="18" charset="0"/>
                <a:ea typeface="Times New Roman" panose="02020603050405020304" pitchFamily="18" charset="0"/>
              </a:rPr>
              <a:t>	</a:t>
            </a:r>
            <a:r>
              <a:rPr lang="en-US" b="1" dirty="0">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sp>
        <p:nvSpPr>
          <p:cNvPr id="5" name="TextBox 4"/>
          <p:cNvSpPr txBox="1"/>
          <p:nvPr/>
        </p:nvSpPr>
        <p:spPr>
          <a:xfrm>
            <a:off x="1624715" y="192013"/>
            <a:ext cx="5756745" cy="800219"/>
          </a:xfrm>
          <a:prstGeom prst="rect">
            <a:avLst/>
          </a:prstGeom>
          <a:noFill/>
        </p:spPr>
        <p:txBody>
          <a:bodyPr wrap="square" rtlCol="0">
            <a:spAutoFit/>
          </a:bodyPr>
          <a:lstStyle/>
          <a:p>
            <a:pPr algn="ctr"/>
            <a:r>
              <a:rPr lang="en-US" sz="2800" b="1" dirty="0" smtClean="0">
                <a:latin typeface="Calibri" panose="020F0502020204030204" pitchFamily="34" charset="0"/>
                <a:ea typeface="Times New Roman" panose="02020603050405020304" pitchFamily="18" charset="0"/>
              </a:rPr>
              <a:t>Nomenclature</a:t>
            </a:r>
            <a:endParaRPr lang="en-US" sz="2800" dirty="0">
              <a:latin typeface="Calibri" panose="020F0502020204030204" pitchFamily="34" charset="0"/>
              <a:ea typeface="Times New Roman" panose="02020603050405020304" pitchFamily="18" charset="0"/>
            </a:endParaRPr>
          </a:p>
          <a:p>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2542042848"/>
              </p:ext>
            </p:extLst>
          </p:nvPr>
        </p:nvGraphicFramePr>
        <p:xfrm>
          <a:off x="1574358" y="792700"/>
          <a:ext cx="6096000" cy="5853044"/>
        </p:xfrm>
        <a:graphic>
          <a:graphicData uri="http://schemas.openxmlformats.org/drawingml/2006/table">
            <a:tbl>
              <a:tblPr firstRow="1" bandRow="1">
                <a:tableStyleId>{5C22544A-7EE6-4342-B048-85BDC9FD1C3A}</a:tableStyleId>
              </a:tblPr>
              <a:tblGrid>
                <a:gridCol w="1105232"/>
                <a:gridCol w="4990768"/>
              </a:tblGrid>
              <a:tr h="392044">
                <a:tc>
                  <a:txBody>
                    <a:bodyPr/>
                    <a:lstStyle/>
                    <a:p>
                      <a:pPr algn="ctr"/>
                      <a:r>
                        <a:rPr lang="en-US" b="1" dirty="0" smtClean="0">
                          <a:latin typeface="Times New Roman" panose="02020603050405020304" pitchFamily="18" charset="0"/>
                          <a:ea typeface="Times New Roman" panose="02020603050405020304" pitchFamily="18" charset="0"/>
                        </a:rPr>
                        <a:t> </a:t>
                      </a:r>
                      <a:r>
                        <a:rPr lang="en-US" b="1" dirty="0" smtClean="0">
                          <a:latin typeface="Calibri" panose="020F0502020204030204" pitchFamily="34" charset="0"/>
                          <a:ea typeface="Times New Roman" panose="02020603050405020304" pitchFamily="18" charset="0"/>
                        </a:rPr>
                        <a:t>Symbol</a:t>
                      </a:r>
                      <a:endParaRPr lang="en-US" dirty="0">
                        <a:latin typeface="Calibri" panose="020F0502020204030204" pitchFamily="34" charset="0"/>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latin typeface="Calibri" panose="020F0502020204030204" pitchFamily="34" charset="0"/>
                          <a:ea typeface="Times New Roman" panose="02020603050405020304" pitchFamily="18" charset="0"/>
                        </a:rPr>
                        <a:t>Description</a:t>
                      </a:r>
                      <a:endParaRPr lang="en-US" dirty="0"/>
                    </a:p>
                  </a:txBody>
                  <a:tcPr/>
                </a:tc>
              </a:tr>
              <a:tr h="370840">
                <a:tc>
                  <a:txBody>
                    <a:bodyPr/>
                    <a:lstStyle/>
                    <a:p>
                      <a:r>
                        <a:rPr lang="en-US" sz="1800" kern="1200" dirty="0" smtClean="0">
                          <a:solidFill>
                            <a:schemeClr val="dk1"/>
                          </a:solidFill>
                          <a:effectLst/>
                          <a:latin typeface="+mn-lt"/>
                          <a:ea typeface="+mn-ea"/>
                          <a:cs typeface="+mn-cs"/>
                          <a:sym typeface="Symbol" panose="05050102010706020507" pitchFamily="18" charset="2"/>
                        </a:rPr>
                        <a:t></a:t>
                      </a:r>
                      <a:endParaRPr lang="en-US" dirty="0"/>
                    </a:p>
                  </a:txBody>
                  <a:tcPr/>
                </a:tc>
                <a:tc>
                  <a:txBody>
                    <a:bodyPr/>
                    <a:lstStyle/>
                    <a:p>
                      <a:r>
                        <a:rPr lang="en-US" sz="1800" kern="1200" dirty="0" smtClean="0">
                          <a:solidFill>
                            <a:schemeClr val="dk1"/>
                          </a:solidFill>
                          <a:effectLst/>
                          <a:latin typeface="+mn-lt"/>
                          <a:ea typeface="+mn-ea"/>
                          <a:cs typeface="+mn-cs"/>
                        </a:rPr>
                        <a:t>Angle Between Branch Flow Velocity Vector and Gravity Vector (</a:t>
                      </a:r>
                      <a:r>
                        <a:rPr lang="en-US" sz="1800" kern="1200" dirty="0" err="1" smtClean="0">
                          <a:solidFill>
                            <a:schemeClr val="dk1"/>
                          </a:solidFill>
                          <a:effectLst/>
                          <a:latin typeface="+mn-lt"/>
                          <a:ea typeface="+mn-ea"/>
                          <a:cs typeface="+mn-cs"/>
                        </a:rPr>
                        <a:t>deg</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sym typeface="Symbol" panose="05050102010706020507" pitchFamily="18" charset="2"/>
                        </a:rPr>
                        <a:t></a:t>
                      </a:r>
                      <a:r>
                        <a:rPr lang="en-US" sz="1800" kern="1200" baseline="-25000" dirty="0" err="1" smtClean="0">
                          <a:solidFill>
                            <a:schemeClr val="dk1"/>
                          </a:solidFill>
                          <a:effectLst/>
                          <a:latin typeface="+mn-lt"/>
                          <a:ea typeface="+mn-ea"/>
                          <a:cs typeface="+mn-cs"/>
                        </a:rPr>
                        <a:t>ij</a:t>
                      </a:r>
                      <a:endParaRPr lang="en-US" dirty="0"/>
                    </a:p>
                  </a:txBody>
                  <a:tcPr/>
                </a:tc>
                <a:tc>
                  <a:txBody>
                    <a:bodyPr/>
                    <a:lstStyle/>
                    <a:p>
                      <a:r>
                        <a:rPr lang="en-US" sz="1800" kern="1200" dirty="0" smtClean="0">
                          <a:solidFill>
                            <a:schemeClr val="dk1"/>
                          </a:solidFill>
                          <a:effectLst/>
                          <a:latin typeface="+mn-lt"/>
                          <a:ea typeface="+mn-ea"/>
                          <a:cs typeface="+mn-cs"/>
                        </a:rPr>
                        <a:t>Emissivity</a:t>
                      </a:r>
                      <a:endParaRPr lang="en-US" dirty="0"/>
                    </a:p>
                  </a:txBody>
                  <a:tcPr/>
                </a:tc>
              </a:tr>
              <a:tr h="370840">
                <a:tc>
                  <a:txBody>
                    <a:bodyPr/>
                    <a:lstStyle/>
                    <a:p>
                      <a:r>
                        <a:rPr lang="el-GR" dirty="0" smtClean="0"/>
                        <a:t>β</a:t>
                      </a:r>
                      <a:endParaRPr lang="en-US" dirty="0"/>
                    </a:p>
                  </a:txBody>
                  <a:tcPr/>
                </a:tc>
                <a:tc>
                  <a:txBody>
                    <a:bodyPr/>
                    <a:lstStyle/>
                    <a:p>
                      <a:r>
                        <a:rPr lang="en-US" dirty="0" smtClean="0"/>
                        <a:t>Coefficient of thermal expansion (1/R)</a:t>
                      </a:r>
                      <a:endParaRPr lang="en-US" dirty="0"/>
                    </a:p>
                  </a:txBody>
                  <a:tcPr/>
                </a:tc>
              </a:tr>
              <a:tr h="370840">
                <a:tc>
                  <a:txBody>
                    <a:bodyPr/>
                    <a:lstStyle/>
                    <a:p>
                      <a:r>
                        <a:rPr lang="en-US" sz="1800" kern="1200" dirty="0" smtClean="0">
                          <a:solidFill>
                            <a:schemeClr val="dk1"/>
                          </a:solidFill>
                          <a:effectLst/>
                          <a:latin typeface="+mn-lt"/>
                          <a:ea typeface="+mn-ea"/>
                          <a:cs typeface="+mn-cs"/>
                          <a:sym typeface="Symbol" panose="05050102010706020507" pitchFamily="18" charset="2"/>
                        </a:rPr>
                        <a:t></a:t>
                      </a:r>
                      <a:endParaRPr lang="en-US" dirty="0"/>
                    </a:p>
                  </a:txBody>
                  <a:tcPr/>
                </a:tc>
                <a:tc>
                  <a:txBody>
                    <a:bodyPr/>
                    <a:lstStyle/>
                    <a:p>
                      <a:r>
                        <a:rPr lang="en-US" sz="1800" kern="1200" dirty="0" smtClean="0">
                          <a:solidFill>
                            <a:schemeClr val="dk1"/>
                          </a:solidFill>
                          <a:effectLst/>
                          <a:latin typeface="+mn-lt"/>
                          <a:ea typeface="+mn-ea"/>
                          <a:cs typeface="+mn-cs"/>
                        </a:rPr>
                        <a:t>Viscosity ( </a:t>
                      </a:r>
                      <a:r>
                        <a:rPr lang="en-US" sz="1800" kern="1200" dirty="0" err="1" smtClean="0">
                          <a:solidFill>
                            <a:schemeClr val="dk1"/>
                          </a:solidFill>
                          <a:effectLst/>
                          <a:latin typeface="+mn-lt"/>
                          <a:ea typeface="+mn-ea"/>
                          <a:cs typeface="+mn-cs"/>
                        </a:rPr>
                        <a:t>lb</a:t>
                      </a:r>
                      <a:r>
                        <a:rPr lang="en-US" sz="1800" kern="1200" dirty="0" smtClean="0">
                          <a:solidFill>
                            <a:schemeClr val="dk1"/>
                          </a:solidFill>
                          <a:effectLst/>
                          <a:latin typeface="+mn-lt"/>
                          <a:ea typeface="+mn-ea"/>
                          <a:cs typeface="+mn-cs"/>
                        </a:rPr>
                        <a:t>/</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-sec)</a:t>
                      </a:r>
                      <a:endParaRPr lang="en-US" dirty="0"/>
                    </a:p>
                  </a:txBody>
                  <a:tcPr/>
                </a:tc>
              </a:tr>
              <a:tr h="370840">
                <a:tc>
                  <a:txBody>
                    <a:bodyPr/>
                    <a:lstStyle/>
                    <a:p>
                      <a:endParaRPr lang="en-US" dirty="0"/>
                    </a:p>
                  </a:txBody>
                  <a:tcPr/>
                </a:tc>
                <a:tc>
                  <a:txBody>
                    <a:bodyPr/>
                    <a:lstStyle/>
                    <a:p>
                      <a:r>
                        <a:rPr lang="en-US" sz="1800" kern="1200" dirty="0" smtClean="0">
                          <a:solidFill>
                            <a:schemeClr val="dk1"/>
                          </a:solidFill>
                          <a:effectLst/>
                          <a:latin typeface="+mn-lt"/>
                          <a:ea typeface="+mn-ea"/>
                          <a:cs typeface="+mn-cs"/>
                        </a:rPr>
                        <a:t>Distance between two solid nodes(</a:t>
                      </a:r>
                      <a:r>
                        <a:rPr lang="en-US" sz="1800" kern="1200" dirty="0" err="1" smtClean="0">
                          <a:solidFill>
                            <a:schemeClr val="dk1"/>
                          </a:solidFill>
                          <a:effectLst/>
                          <a:latin typeface="+mn-lt"/>
                          <a:ea typeface="+mn-ea"/>
                          <a:cs typeface="+mn-cs"/>
                        </a:rPr>
                        <a:t>ft</a:t>
                      </a:r>
                      <a:r>
                        <a:rPr lang="en-US" sz="1800" kern="1200" dirty="0" smtClean="0">
                          <a:solidFill>
                            <a:schemeClr val="dk1"/>
                          </a:solidFill>
                          <a:effectLst/>
                          <a:latin typeface="+mn-lt"/>
                          <a:ea typeface="+mn-ea"/>
                          <a:cs typeface="+mn-cs"/>
                        </a:rPr>
                        <a:t>)</a:t>
                      </a:r>
                      <a:endParaRPr lang="en-US" dirty="0"/>
                    </a:p>
                  </a:txBody>
                  <a:tcPr/>
                </a:tc>
              </a:tr>
              <a:tr h="370840">
                <a:tc>
                  <a:txBody>
                    <a:bodyPr/>
                    <a:lstStyle/>
                    <a:p>
                      <a:r>
                        <a:rPr lang="en-US" sz="1800" kern="1200" dirty="0" smtClean="0">
                          <a:solidFill>
                            <a:schemeClr val="dk1"/>
                          </a:solidFill>
                          <a:effectLst/>
                          <a:latin typeface="+mn-lt"/>
                          <a:ea typeface="+mn-ea"/>
                          <a:cs typeface="+mn-cs"/>
                          <a:sym typeface="Symbol" panose="05050102010706020507" pitchFamily="18" charset="2"/>
                        </a:rPr>
                        <a:t></a:t>
                      </a:r>
                      <a:endParaRPr lang="en-US" dirty="0"/>
                    </a:p>
                  </a:txBody>
                  <a:tcPr/>
                </a:tc>
                <a:tc>
                  <a:txBody>
                    <a:bodyPr/>
                    <a:lstStyle/>
                    <a:p>
                      <a:r>
                        <a:rPr lang="en-US" sz="1800" kern="1200" dirty="0" smtClean="0">
                          <a:solidFill>
                            <a:schemeClr val="dk1"/>
                          </a:solidFill>
                          <a:effectLst/>
                          <a:latin typeface="+mn-lt"/>
                          <a:ea typeface="+mn-ea"/>
                          <a:cs typeface="+mn-cs"/>
                        </a:rPr>
                        <a:t>Time Step (sec)</a:t>
                      </a:r>
                      <a:endParaRPr lang="en-US" dirty="0"/>
                    </a:p>
                  </a:txBody>
                  <a:tcPr/>
                </a:tc>
              </a:tr>
              <a:tr h="370840">
                <a:tc>
                  <a:txBody>
                    <a:bodyPr/>
                    <a:lstStyle/>
                    <a:p>
                      <a:endParaRPr lang="en-US" dirty="0"/>
                    </a:p>
                  </a:txBody>
                  <a:tcPr/>
                </a:tc>
                <a:tc>
                  <a:txBody>
                    <a:bodyPr/>
                    <a:lstStyle/>
                    <a:p>
                      <a:pPr marL="0" marR="0">
                        <a:spcBef>
                          <a:spcPts val="0"/>
                        </a:spcBef>
                        <a:spcAft>
                          <a:spcPts val="0"/>
                        </a:spcAft>
                      </a:pPr>
                      <a:r>
                        <a:rPr lang="en-US" sz="1800" kern="1200" dirty="0" smtClean="0">
                          <a:solidFill>
                            <a:schemeClr val="dk1"/>
                          </a:solidFill>
                          <a:effectLst/>
                          <a:latin typeface="+mn-lt"/>
                          <a:ea typeface="+mn-ea"/>
                          <a:cs typeface="+mn-cs"/>
                        </a:rPr>
                        <a:t>Stefan Boltzmann </a:t>
                      </a:r>
                      <a:r>
                        <a:rPr lang="en-US" sz="1800" kern="1200" dirty="0" smtClean="0">
                          <a:solidFill>
                            <a:schemeClr val="dk1"/>
                          </a:solidFill>
                          <a:effectLst/>
                          <a:latin typeface="+mn-lt"/>
                          <a:ea typeface="+mn-ea"/>
                          <a:cs typeface="+mn-cs"/>
                        </a:rPr>
                        <a:t>Constant</a:t>
                      </a:r>
                      <a:endParaRPr lang="en-US" sz="1800" dirty="0">
                        <a:effectLst/>
                        <a:latin typeface="Calibri" panose="020F0502020204030204" pitchFamily="34" charset="0"/>
                        <a:ea typeface="Times New Roman" panose="02020603050405020304" pitchFamily="18" charset="0"/>
                      </a:endParaRPr>
                    </a:p>
                  </a:txBody>
                  <a:tcPr marL="68580" marR="68580" marT="0" marB="0"/>
                </a:tc>
              </a:tr>
              <a:tr h="370840">
                <a:tc>
                  <a:txBody>
                    <a:bodyPr/>
                    <a:lstStyle/>
                    <a:p>
                      <a:r>
                        <a:rPr lang="en-US" sz="1800" b="1" kern="1200" dirty="0" smtClean="0">
                          <a:solidFill>
                            <a:schemeClr val="dk1"/>
                          </a:solidFill>
                          <a:effectLst/>
                          <a:latin typeface="+mn-lt"/>
                          <a:ea typeface="+mn-ea"/>
                          <a:cs typeface="+mn-cs"/>
                        </a:rPr>
                        <a:t>Subscript </a:t>
                      </a:r>
                      <a:endParaRPr lang="en-US" dirty="0"/>
                    </a:p>
                  </a:txBody>
                  <a:tcPr/>
                </a:tc>
                <a:tc>
                  <a:txBody>
                    <a:bodyPr/>
                    <a:lstStyle/>
                    <a:p>
                      <a:endParaRPr lang="en-US" dirty="0"/>
                    </a:p>
                  </a:txBody>
                  <a:tcPr/>
                </a:tc>
              </a:tr>
              <a:tr h="370840">
                <a:tc>
                  <a:txBody>
                    <a:bodyPr/>
                    <a:lstStyle/>
                    <a:p>
                      <a:r>
                        <a:rPr lang="en-US" sz="1800" kern="1200" dirty="0" smtClean="0">
                          <a:solidFill>
                            <a:schemeClr val="dk1"/>
                          </a:solidFill>
                          <a:effectLst/>
                          <a:latin typeface="+mn-lt"/>
                          <a:ea typeface="+mn-ea"/>
                          <a:cs typeface="+mn-cs"/>
                        </a:rPr>
                        <a:t>a</a:t>
                      </a:r>
                      <a:endParaRPr lang="en-US" dirty="0"/>
                    </a:p>
                  </a:txBody>
                  <a:tcPr/>
                </a:tc>
                <a:tc>
                  <a:txBody>
                    <a:bodyPr/>
                    <a:lstStyle/>
                    <a:p>
                      <a:r>
                        <a:rPr lang="en-US" sz="1800" kern="1200" dirty="0" smtClean="0">
                          <a:solidFill>
                            <a:schemeClr val="dk1"/>
                          </a:solidFill>
                          <a:effectLst/>
                          <a:latin typeface="+mn-lt"/>
                          <a:ea typeface="+mn-ea"/>
                          <a:cs typeface="+mn-cs"/>
                        </a:rPr>
                        <a:t>Ambient</a:t>
                      </a:r>
                      <a:endParaRPr lang="en-US" dirty="0"/>
                    </a:p>
                  </a:txBody>
                  <a:tcPr/>
                </a:tc>
              </a:tr>
              <a:tr h="370840">
                <a:tc>
                  <a:txBody>
                    <a:bodyPr/>
                    <a:lstStyle/>
                    <a:p>
                      <a:r>
                        <a:rPr lang="en-US" dirty="0" smtClean="0"/>
                        <a:t>S</a:t>
                      </a:r>
                      <a:endParaRPr lang="en-US" dirty="0"/>
                    </a:p>
                  </a:txBody>
                  <a:tcPr/>
                </a:tc>
                <a:tc>
                  <a:txBody>
                    <a:bodyPr/>
                    <a:lstStyle/>
                    <a:p>
                      <a:r>
                        <a:rPr lang="en-US" sz="1800" kern="1200" dirty="0" smtClean="0">
                          <a:solidFill>
                            <a:schemeClr val="dk1"/>
                          </a:solidFill>
                          <a:effectLst/>
                          <a:latin typeface="+mn-lt"/>
                          <a:ea typeface="+mn-ea"/>
                          <a:cs typeface="+mn-cs"/>
                        </a:rPr>
                        <a:t>Solid</a:t>
                      </a:r>
                      <a:endParaRPr lang="en-US" dirty="0"/>
                    </a:p>
                  </a:txBody>
                  <a:tcPr/>
                </a:tc>
              </a:tr>
              <a:tr h="370840">
                <a:tc>
                  <a:txBody>
                    <a:bodyPr/>
                    <a:lstStyle/>
                    <a:p>
                      <a:r>
                        <a:rPr lang="en-US" sz="1800" kern="1200" dirty="0" smtClean="0">
                          <a:solidFill>
                            <a:schemeClr val="dk1"/>
                          </a:solidFill>
                          <a:effectLst/>
                          <a:latin typeface="+mn-lt"/>
                          <a:ea typeface="+mn-ea"/>
                          <a:cs typeface="+mn-cs"/>
                        </a:rPr>
                        <a:t>i</a:t>
                      </a:r>
                      <a:endParaRPr lang="en-US" dirty="0"/>
                    </a:p>
                  </a:txBody>
                  <a:tcPr/>
                </a:tc>
                <a:tc>
                  <a:txBody>
                    <a:bodyPr/>
                    <a:lstStyle/>
                    <a:p>
                      <a:r>
                        <a:rPr lang="en-US" sz="1800" kern="1200" dirty="0" smtClean="0">
                          <a:solidFill>
                            <a:schemeClr val="dk1"/>
                          </a:solidFill>
                          <a:effectLst/>
                          <a:latin typeface="+mn-lt"/>
                          <a:ea typeface="+mn-ea"/>
                          <a:cs typeface="+mn-cs"/>
                        </a:rPr>
                        <a:t>Node</a:t>
                      </a:r>
                      <a:endParaRPr lang="en-US" dirty="0"/>
                    </a:p>
                  </a:txBody>
                  <a:tcPr/>
                </a:tc>
              </a:tr>
              <a:tr h="370840">
                <a:tc>
                  <a:txBody>
                    <a:bodyPr/>
                    <a:lstStyle/>
                    <a:p>
                      <a:r>
                        <a:rPr lang="en-US" sz="1800" kern="1200" dirty="0" err="1" smtClean="0">
                          <a:solidFill>
                            <a:schemeClr val="dk1"/>
                          </a:solidFill>
                          <a:effectLst/>
                          <a:latin typeface="+mn-lt"/>
                          <a:ea typeface="+mn-ea"/>
                          <a:cs typeface="+mn-cs"/>
                        </a:rPr>
                        <a:t>ij</a:t>
                      </a:r>
                      <a:endParaRPr lang="en-US" dirty="0"/>
                    </a:p>
                  </a:txBody>
                  <a:tcPr/>
                </a:tc>
                <a:tc>
                  <a:txBody>
                    <a:bodyPr/>
                    <a:lstStyle/>
                    <a:p>
                      <a:r>
                        <a:rPr lang="en-US" sz="1800" kern="1200" dirty="0" smtClean="0">
                          <a:solidFill>
                            <a:schemeClr val="dk1"/>
                          </a:solidFill>
                          <a:effectLst/>
                          <a:latin typeface="+mn-lt"/>
                          <a:ea typeface="+mn-ea"/>
                          <a:cs typeface="+mn-cs"/>
                        </a:rPr>
                        <a:t>Branch</a:t>
                      </a:r>
                      <a:endParaRPr lang="en-US" dirty="0"/>
                    </a:p>
                  </a:txBody>
                  <a:tcPr/>
                </a:tc>
              </a:tr>
              <a:tr h="370840">
                <a:tc>
                  <a:txBody>
                    <a:bodyPr/>
                    <a:lstStyle/>
                    <a:p>
                      <a:r>
                        <a:rPr lang="en-US" dirty="0" smtClean="0"/>
                        <a:t>v</a:t>
                      </a:r>
                      <a:endParaRPr lang="en-US" dirty="0"/>
                    </a:p>
                  </a:txBody>
                  <a:tcPr/>
                </a:tc>
                <a:tc>
                  <a:txBody>
                    <a:bodyPr/>
                    <a:lstStyle/>
                    <a:p>
                      <a:r>
                        <a:rPr lang="en-US" dirty="0" smtClean="0"/>
                        <a:t>Vapor</a:t>
                      </a:r>
                      <a:endParaRPr lang="en-US" dirty="0"/>
                    </a:p>
                  </a:txBody>
                  <a:tcPr/>
                </a:tc>
              </a:tr>
              <a:tr h="370840">
                <a:tc>
                  <a:txBody>
                    <a:bodyPr/>
                    <a:lstStyle/>
                    <a:p>
                      <a:r>
                        <a:rPr lang="en-US" dirty="0" smtClean="0"/>
                        <a:t>l</a:t>
                      </a:r>
                      <a:endParaRPr lang="en-US" dirty="0"/>
                    </a:p>
                  </a:txBody>
                  <a:tcPr/>
                </a:tc>
                <a:tc>
                  <a:txBody>
                    <a:bodyPr/>
                    <a:lstStyle/>
                    <a:p>
                      <a:r>
                        <a:rPr lang="en-US" dirty="0" smtClean="0"/>
                        <a:t>Liquid</a:t>
                      </a:r>
                      <a:endParaRPr lang="en-US" dirty="0"/>
                    </a:p>
                  </a:txBody>
                  <a:tcPr/>
                </a:tc>
              </a:tr>
            </a:tbl>
          </a:graphicData>
        </a:graphic>
      </p:graphicFrame>
      <p:pic>
        <p:nvPicPr>
          <p:cNvPr id="10" name="Picture 9"/>
          <p:cNvPicPr>
            <a:picLocks noChangeAspect="1"/>
          </p:cNvPicPr>
          <p:nvPr/>
        </p:nvPicPr>
        <p:blipFill>
          <a:blip r:embed="rId3"/>
          <a:stretch>
            <a:fillRect/>
          </a:stretch>
        </p:blipFill>
        <p:spPr>
          <a:xfrm>
            <a:off x="1662966" y="2964323"/>
            <a:ext cx="247619" cy="314286"/>
          </a:xfrm>
          <a:prstGeom prst="rect">
            <a:avLst/>
          </a:prstGeom>
        </p:spPr>
      </p:pic>
      <p:pic>
        <p:nvPicPr>
          <p:cNvPr id="11" name="Picture 10"/>
          <p:cNvPicPr>
            <a:picLocks noChangeAspect="1"/>
          </p:cNvPicPr>
          <p:nvPr/>
        </p:nvPicPr>
        <p:blipFill>
          <a:blip r:embed="rId4"/>
          <a:stretch>
            <a:fillRect/>
          </a:stretch>
        </p:blipFill>
        <p:spPr>
          <a:xfrm>
            <a:off x="1662966" y="3792773"/>
            <a:ext cx="194628" cy="175166"/>
          </a:xfrm>
          <a:prstGeom prst="rect">
            <a:avLst/>
          </a:prstGeom>
        </p:spPr>
      </p:pic>
    </p:spTree>
    <p:extLst>
      <p:ext uri="{BB962C8B-B14F-4D97-AF65-F5344CB8AC3E}">
        <p14:creationId xmlns:p14="http://schemas.microsoft.com/office/powerpoint/2010/main" val="37112516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12</a:t>
            </a:fld>
            <a:endParaRPr lang="en-US"/>
          </a:p>
        </p:txBody>
      </p:sp>
      <p:sp>
        <p:nvSpPr>
          <p:cNvPr id="3" name="Date Placeholder 1"/>
          <p:cNvSpPr>
            <a:spLocks noGrp="1"/>
          </p:cNvSpPr>
          <p:nvPr>
            <p:ph type="dt" sz="quarter" idx="10"/>
          </p:nvPr>
        </p:nvSpPr>
        <p:spPr>
          <a:xfrm>
            <a:off x="685800" y="6248400"/>
            <a:ext cx="1905000" cy="457200"/>
          </a:xfrm>
        </p:spPr>
        <p:txBody>
          <a:bodyPr/>
          <a:lstStyle/>
          <a:p>
            <a:pPr>
              <a:defRPr/>
            </a:pPr>
            <a:r>
              <a:rPr lang="en-US" smtClean="0"/>
              <a:t> </a:t>
            </a:r>
            <a:endParaRPr lang="en-US"/>
          </a:p>
        </p:txBody>
      </p:sp>
      <p:sp>
        <p:nvSpPr>
          <p:cNvPr id="5" name="Rectangle 2"/>
          <p:cNvSpPr>
            <a:spLocks noChangeArrowheads="1"/>
          </p:cNvSpPr>
          <p:nvPr/>
        </p:nvSpPr>
        <p:spPr bwMode="auto">
          <a:xfrm>
            <a:off x="762000" y="152400"/>
            <a:ext cx="7772400" cy="914400"/>
          </a:xfrm>
          <a:prstGeom prst="rect">
            <a:avLst/>
          </a:prstGeom>
          <a:noFill/>
          <a:ln w="9525">
            <a:noFill/>
            <a:miter lim="800000"/>
            <a:headEnd/>
            <a:tailEnd/>
          </a:ln>
        </p:spPr>
        <p:txBody>
          <a:bodyPr lIns="92075" tIns="46038" rIns="92075" bIns="46038" anchor="ctr"/>
          <a:lstStyle/>
          <a:p>
            <a:endParaRPr lang="en-US" sz="2800" b="1"/>
          </a:p>
        </p:txBody>
      </p:sp>
      <p:sp>
        <p:nvSpPr>
          <p:cNvPr id="6" name="Rectangle 4"/>
          <p:cNvSpPr>
            <a:spLocks noChangeArrowheads="1"/>
          </p:cNvSpPr>
          <p:nvPr/>
        </p:nvSpPr>
        <p:spPr bwMode="auto">
          <a:xfrm>
            <a:off x="471488" y="1828800"/>
            <a:ext cx="3633174" cy="369332"/>
          </a:xfrm>
          <a:prstGeom prst="rect">
            <a:avLst/>
          </a:prstGeom>
          <a:noFill/>
          <a:ln w="9525">
            <a:noFill/>
            <a:miter lim="800000"/>
            <a:headEnd/>
            <a:tailEnd/>
          </a:ln>
        </p:spPr>
        <p:txBody>
          <a:bodyPr wrap="none" lIns="0" tIns="0" rIns="0" bIns="0">
            <a:spAutoFit/>
          </a:bodyPr>
          <a:lstStyle/>
          <a:p>
            <a:r>
              <a:rPr lang="en-US" sz="2400" b="1" dirty="0" smtClean="0">
                <a:solidFill>
                  <a:srgbClr val="000000"/>
                </a:solidFill>
              </a:rPr>
              <a:t>Mass Conservation Equation</a:t>
            </a:r>
            <a:endParaRPr lang="en-US" sz="2400" dirty="0"/>
          </a:p>
        </p:txBody>
      </p:sp>
      <p:grpSp>
        <p:nvGrpSpPr>
          <p:cNvPr id="7" name="Group 87"/>
          <p:cNvGrpSpPr>
            <a:grpSpLocks/>
          </p:cNvGrpSpPr>
          <p:nvPr/>
        </p:nvGrpSpPr>
        <p:grpSpPr bwMode="auto">
          <a:xfrm>
            <a:off x="4507992" y="1417174"/>
            <a:ext cx="4206169" cy="4297826"/>
            <a:chOff x="1736" y="981"/>
            <a:chExt cx="2257" cy="2241"/>
          </a:xfrm>
        </p:grpSpPr>
        <p:sp>
          <p:nvSpPr>
            <p:cNvPr id="8" name="Rectangle 5"/>
            <p:cNvSpPr>
              <a:spLocks noChangeArrowheads="1"/>
            </p:cNvSpPr>
            <p:nvPr/>
          </p:nvSpPr>
          <p:spPr bwMode="auto">
            <a:xfrm>
              <a:off x="2718" y="1961"/>
              <a:ext cx="266" cy="266"/>
            </a:xfrm>
            <a:prstGeom prst="rect">
              <a:avLst/>
            </a:prstGeom>
            <a:solidFill>
              <a:srgbClr val="FFFFFF"/>
            </a:solidFill>
            <a:ln w="0">
              <a:solidFill>
                <a:srgbClr val="000000"/>
              </a:solidFill>
              <a:miter lim="800000"/>
              <a:headEnd/>
              <a:tailEnd/>
            </a:ln>
          </p:spPr>
          <p:txBody>
            <a:bodyPr/>
            <a:lstStyle/>
            <a:p>
              <a:endParaRPr lang="en-US"/>
            </a:p>
          </p:txBody>
        </p:sp>
        <p:sp>
          <p:nvSpPr>
            <p:cNvPr id="9" name="Rectangle 6"/>
            <p:cNvSpPr>
              <a:spLocks noChangeArrowheads="1"/>
            </p:cNvSpPr>
            <p:nvPr/>
          </p:nvSpPr>
          <p:spPr bwMode="auto">
            <a:xfrm>
              <a:off x="1736" y="1961"/>
              <a:ext cx="267" cy="266"/>
            </a:xfrm>
            <a:prstGeom prst="rect">
              <a:avLst/>
            </a:prstGeom>
            <a:solidFill>
              <a:srgbClr val="FFFFFF"/>
            </a:solidFill>
            <a:ln w="0">
              <a:solidFill>
                <a:srgbClr val="000000"/>
              </a:solidFill>
              <a:miter lim="800000"/>
              <a:headEnd/>
              <a:tailEnd/>
            </a:ln>
          </p:spPr>
          <p:txBody>
            <a:bodyPr/>
            <a:lstStyle/>
            <a:p>
              <a:endParaRPr lang="en-US"/>
            </a:p>
          </p:txBody>
        </p:sp>
        <p:sp>
          <p:nvSpPr>
            <p:cNvPr id="10" name="Oval 7"/>
            <p:cNvSpPr>
              <a:spLocks noChangeArrowheads="1"/>
            </p:cNvSpPr>
            <p:nvPr/>
          </p:nvSpPr>
          <p:spPr bwMode="auto">
            <a:xfrm>
              <a:off x="2239" y="2014"/>
              <a:ext cx="241" cy="161"/>
            </a:xfrm>
            <a:prstGeom prst="ellipse">
              <a:avLst/>
            </a:prstGeom>
            <a:solidFill>
              <a:srgbClr val="FFFFFF"/>
            </a:solidFill>
            <a:ln w="0">
              <a:solidFill>
                <a:srgbClr val="000000"/>
              </a:solidFill>
              <a:round/>
              <a:headEnd/>
              <a:tailEnd/>
            </a:ln>
          </p:spPr>
          <p:txBody>
            <a:bodyPr/>
            <a:lstStyle/>
            <a:p>
              <a:endParaRPr lang="en-US"/>
            </a:p>
          </p:txBody>
        </p:sp>
        <p:sp>
          <p:nvSpPr>
            <p:cNvPr id="11" name="Line 8"/>
            <p:cNvSpPr>
              <a:spLocks noChangeShapeType="1"/>
            </p:cNvSpPr>
            <p:nvPr/>
          </p:nvSpPr>
          <p:spPr bwMode="auto">
            <a:xfrm>
              <a:off x="2002" y="2093"/>
              <a:ext cx="237" cy="1"/>
            </a:xfrm>
            <a:prstGeom prst="line">
              <a:avLst/>
            </a:prstGeom>
            <a:noFill/>
            <a:ln w="0">
              <a:solidFill>
                <a:srgbClr val="000000"/>
              </a:solidFill>
              <a:round/>
              <a:headEnd/>
              <a:tailEnd/>
            </a:ln>
          </p:spPr>
          <p:txBody>
            <a:bodyPr/>
            <a:lstStyle/>
            <a:p>
              <a:endParaRPr lang="en-US"/>
            </a:p>
          </p:txBody>
        </p:sp>
        <p:sp>
          <p:nvSpPr>
            <p:cNvPr id="12" name="Line 9"/>
            <p:cNvSpPr>
              <a:spLocks noChangeShapeType="1"/>
            </p:cNvSpPr>
            <p:nvPr/>
          </p:nvSpPr>
          <p:spPr bwMode="auto">
            <a:xfrm>
              <a:off x="2479" y="2093"/>
              <a:ext cx="239" cy="1"/>
            </a:xfrm>
            <a:prstGeom prst="line">
              <a:avLst/>
            </a:prstGeom>
            <a:noFill/>
            <a:ln w="0">
              <a:solidFill>
                <a:srgbClr val="000000"/>
              </a:solidFill>
              <a:round/>
              <a:headEnd/>
              <a:tailEnd/>
            </a:ln>
          </p:spPr>
          <p:txBody>
            <a:bodyPr/>
            <a:lstStyle/>
            <a:p>
              <a:endParaRPr lang="en-US"/>
            </a:p>
          </p:txBody>
        </p:sp>
        <p:sp>
          <p:nvSpPr>
            <p:cNvPr id="13" name="Freeform 10"/>
            <p:cNvSpPr>
              <a:spLocks/>
            </p:cNvSpPr>
            <p:nvPr/>
          </p:nvSpPr>
          <p:spPr bwMode="auto">
            <a:xfrm>
              <a:off x="2664" y="2067"/>
              <a:ext cx="54" cy="53"/>
            </a:xfrm>
            <a:custGeom>
              <a:avLst/>
              <a:gdLst>
                <a:gd name="T0" fmla="*/ 0 w 54"/>
                <a:gd name="T1" fmla="*/ 0 h 53"/>
                <a:gd name="T2" fmla="*/ 54 w 54"/>
                <a:gd name="T3" fmla="*/ 26 h 53"/>
                <a:gd name="T4" fmla="*/ 0 w 54"/>
                <a:gd name="T5" fmla="*/ 53 h 53"/>
                <a:gd name="T6" fmla="*/ 27 w 54"/>
                <a:gd name="T7" fmla="*/ 26 h 53"/>
                <a:gd name="T8" fmla="*/ 0 w 54"/>
                <a:gd name="T9" fmla="*/ 0 h 53"/>
                <a:gd name="T10" fmla="*/ 0 60000 65536"/>
                <a:gd name="T11" fmla="*/ 0 60000 65536"/>
                <a:gd name="T12" fmla="*/ 0 60000 65536"/>
                <a:gd name="T13" fmla="*/ 0 60000 65536"/>
                <a:gd name="T14" fmla="*/ 0 60000 65536"/>
                <a:gd name="T15" fmla="*/ 0 w 54"/>
                <a:gd name="T16" fmla="*/ 0 h 53"/>
                <a:gd name="T17" fmla="*/ 54 w 54"/>
                <a:gd name="T18" fmla="*/ 53 h 53"/>
              </a:gdLst>
              <a:ahLst/>
              <a:cxnLst>
                <a:cxn ang="T10">
                  <a:pos x="T0" y="T1"/>
                </a:cxn>
                <a:cxn ang="T11">
                  <a:pos x="T2" y="T3"/>
                </a:cxn>
                <a:cxn ang="T12">
                  <a:pos x="T4" y="T5"/>
                </a:cxn>
                <a:cxn ang="T13">
                  <a:pos x="T6" y="T7"/>
                </a:cxn>
                <a:cxn ang="T14">
                  <a:pos x="T8" y="T9"/>
                </a:cxn>
              </a:cxnLst>
              <a:rect l="T15" t="T16" r="T17" b="T18"/>
              <a:pathLst>
                <a:path w="54" h="53">
                  <a:moveTo>
                    <a:pt x="0" y="0"/>
                  </a:moveTo>
                  <a:lnTo>
                    <a:pt x="54" y="26"/>
                  </a:lnTo>
                  <a:lnTo>
                    <a:pt x="0" y="53"/>
                  </a:lnTo>
                  <a:lnTo>
                    <a:pt x="27" y="26"/>
                  </a:lnTo>
                  <a:lnTo>
                    <a:pt x="0" y="0"/>
                  </a:lnTo>
                  <a:close/>
                </a:path>
              </a:pathLst>
            </a:custGeom>
            <a:solidFill>
              <a:srgbClr val="000000"/>
            </a:solidFill>
            <a:ln w="0">
              <a:solidFill>
                <a:srgbClr val="000000"/>
              </a:solidFill>
              <a:prstDash val="solid"/>
              <a:round/>
              <a:headEnd/>
              <a:tailEnd/>
            </a:ln>
          </p:spPr>
          <p:txBody>
            <a:bodyPr/>
            <a:lstStyle/>
            <a:p>
              <a:endParaRPr lang="en-US"/>
            </a:p>
          </p:txBody>
        </p:sp>
        <p:sp>
          <p:nvSpPr>
            <p:cNvPr id="14" name="Rectangle 11"/>
            <p:cNvSpPr>
              <a:spLocks noChangeArrowheads="1"/>
            </p:cNvSpPr>
            <p:nvPr/>
          </p:nvSpPr>
          <p:spPr bwMode="auto">
            <a:xfrm>
              <a:off x="1788" y="2000"/>
              <a:ext cx="190" cy="96"/>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15" name="Rectangle 12"/>
            <p:cNvSpPr>
              <a:spLocks noChangeArrowheads="1"/>
            </p:cNvSpPr>
            <p:nvPr/>
          </p:nvSpPr>
          <p:spPr bwMode="auto">
            <a:xfrm>
              <a:off x="1806" y="2099"/>
              <a:ext cx="153" cy="96"/>
            </a:xfrm>
            <a:prstGeom prst="rect">
              <a:avLst/>
            </a:prstGeom>
            <a:noFill/>
            <a:ln w="9525">
              <a:noFill/>
              <a:miter lim="800000"/>
              <a:headEnd/>
              <a:tailEnd/>
            </a:ln>
          </p:spPr>
          <p:txBody>
            <a:bodyPr wrap="none" lIns="0" tIns="0" rIns="0" bIns="0">
              <a:spAutoFit/>
            </a:bodyPr>
            <a:lstStyle/>
            <a:p>
              <a:r>
                <a:rPr lang="en-US" sz="1000">
                  <a:solidFill>
                    <a:srgbClr val="000000"/>
                  </a:solidFill>
                </a:rPr>
                <a:t>j = 1</a:t>
              </a:r>
              <a:endParaRPr lang="en-US" sz="2000"/>
            </a:p>
          </p:txBody>
        </p:sp>
        <p:sp>
          <p:nvSpPr>
            <p:cNvPr id="16" name="Rectangle 13"/>
            <p:cNvSpPr>
              <a:spLocks noChangeArrowheads="1"/>
            </p:cNvSpPr>
            <p:nvPr/>
          </p:nvSpPr>
          <p:spPr bwMode="auto">
            <a:xfrm>
              <a:off x="2341" y="2045"/>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17" name="Rectangle 14"/>
            <p:cNvSpPr>
              <a:spLocks noChangeArrowheads="1"/>
            </p:cNvSpPr>
            <p:nvPr/>
          </p:nvSpPr>
          <p:spPr bwMode="auto">
            <a:xfrm>
              <a:off x="2401" y="2084"/>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18" name="Rectangle 15"/>
            <p:cNvSpPr>
              <a:spLocks noChangeArrowheads="1"/>
            </p:cNvSpPr>
            <p:nvPr/>
          </p:nvSpPr>
          <p:spPr bwMode="auto">
            <a:xfrm>
              <a:off x="2359" y="1977"/>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19" name="Rectangle 16"/>
            <p:cNvSpPr>
              <a:spLocks noChangeArrowheads="1"/>
            </p:cNvSpPr>
            <p:nvPr/>
          </p:nvSpPr>
          <p:spPr bwMode="auto">
            <a:xfrm>
              <a:off x="3700" y="1961"/>
              <a:ext cx="265" cy="265"/>
            </a:xfrm>
            <a:prstGeom prst="rect">
              <a:avLst/>
            </a:prstGeom>
            <a:solidFill>
              <a:srgbClr val="FFFFFF"/>
            </a:solidFill>
            <a:ln w="0">
              <a:solidFill>
                <a:srgbClr val="000000"/>
              </a:solidFill>
              <a:miter lim="800000"/>
              <a:headEnd/>
              <a:tailEnd/>
            </a:ln>
          </p:spPr>
          <p:txBody>
            <a:bodyPr/>
            <a:lstStyle/>
            <a:p>
              <a:endParaRPr lang="en-US"/>
            </a:p>
          </p:txBody>
        </p:sp>
        <p:sp>
          <p:nvSpPr>
            <p:cNvPr id="20" name="Freeform 17"/>
            <p:cNvSpPr>
              <a:spLocks/>
            </p:cNvSpPr>
            <p:nvPr/>
          </p:nvSpPr>
          <p:spPr bwMode="auto">
            <a:xfrm>
              <a:off x="3222" y="2014"/>
              <a:ext cx="239" cy="160"/>
            </a:xfrm>
            <a:custGeom>
              <a:avLst/>
              <a:gdLst>
                <a:gd name="T0" fmla="*/ 239 w 239"/>
                <a:gd name="T1" fmla="*/ 79 h 160"/>
                <a:gd name="T2" fmla="*/ 236 w 239"/>
                <a:gd name="T3" fmla="*/ 63 h 160"/>
                <a:gd name="T4" fmla="*/ 229 w 239"/>
                <a:gd name="T5" fmla="*/ 48 h 160"/>
                <a:gd name="T6" fmla="*/ 218 w 239"/>
                <a:gd name="T7" fmla="*/ 35 h 160"/>
                <a:gd name="T8" fmla="*/ 203 w 239"/>
                <a:gd name="T9" fmla="*/ 22 h 160"/>
                <a:gd name="T10" fmla="*/ 186 w 239"/>
                <a:gd name="T11" fmla="*/ 14 h 160"/>
                <a:gd name="T12" fmla="*/ 165 w 239"/>
                <a:gd name="T13" fmla="*/ 5 h 160"/>
                <a:gd name="T14" fmla="*/ 143 w 239"/>
                <a:gd name="T15" fmla="*/ 1 h 160"/>
                <a:gd name="T16" fmla="*/ 119 w 239"/>
                <a:gd name="T17" fmla="*/ 0 h 160"/>
                <a:gd name="T18" fmla="*/ 94 w 239"/>
                <a:gd name="T19" fmla="*/ 1 h 160"/>
                <a:gd name="T20" fmla="*/ 72 w 239"/>
                <a:gd name="T21" fmla="*/ 5 h 160"/>
                <a:gd name="T22" fmla="*/ 52 w 239"/>
                <a:gd name="T23" fmla="*/ 14 h 160"/>
                <a:gd name="T24" fmla="*/ 35 w 239"/>
                <a:gd name="T25" fmla="*/ 22 h 160"/>
                <a:gd name="T26" fmla="*/ 19 w 239"/>
                <a:gd name="T27" fmla="*/ 35 h 160"/>
                <a:gd name="T28" fmla="*/ 10 w 239"/>
                <a:gd name="T29" fmla="*/ 48 h 160"/>
                <a:gd name="T30" fmla="*/ 2 w 239"/>
                <a:gd name="T31" fmla="*/ 63 h 160"/>
                <a:gd name="T32" fmla="*/ 0 w 239"/>
                <a:gd name="T33" fmla="*/ 79 h 160"/>
                <a:gd name="T34" fmla="*/ 2 w 239"/>
                <a:gd name="T35" fmla="*/ 94 h 160"/>
                <a:gd name="T36" fmla="*/ 10 w 239"/>
                <a:gd name="T37" fmla="*/ 110 h 160"/>
                <a:gd name="T38" fmla="*/ 19 w 239"/>
                <a:gd name="T39" fmla="*/ 124 h 160"/>
                <a:gd name="T40" fmla="*/ 35 w 239"/>
                <a:gd name="T41" fmla="*/ 136 h 160"/>
                <a:gd name="T42" fmla="*/ 52 w 239"/>
                <a:gd name="T43" fmla="*/ 145 h 160"/>
                <a:gd name="T44" fmla="*/ 72 w 239"/>
                <a:gd name="T45" fmla="*/ 153 h 160"/>
                <a:gd name="T46" fmla="*/ 94 w 239"/>
                <a:gd name="T47" fmla="*/ 158 h 160"/>
                <a:gd name="T48" fmla="*/ 119 w 239"/>
                <a:gd name="T49" fmla="*/ 160 h 160"/>
                <a:gd name="T50" fmla="*/ 143 w 239"/>
                <a:gd name="T51" fmla="*/ 158 h 160"/>
                <a:gd name="T52" fmla="*/ 165 w 239"/>
                <a:gd name="T53" fmla="*/ 153 h 160"/>
                <a:gd name="T54" fmla="*/ 186 w 239"/>
                <a:gd name="T55" fmla="*/ 145 h 160"/>
                <a:gd name="T56" fmla="*/ 203 w 239"/>
                <a:gd name="T57" fmla="*/ 136 h 160"/>
                <a:gd name="T58" fmla="*/ 218 w 239"/>
                <a:gd name="T59" fmla="*/ 124 h 160"/>
                <a:gd name="T60" fmla="*/ 229 w 239"/>
                <a:gd name="T61" fmla="*/ 110 h 160"/>
                <a:gd name="T62" fmla="*/ 236 w 239"/>
                <a:gd name="T63" fmla="*/ 94 h 160"/>
                <a:gd name="T64" fmla="*/ 239 w 239"/>
                <a:gd name="T65" fmla="*/ 79 h 16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39"/>
                <a:gd name="T100" fmla="*/ 0 h 160"/>
                <a:gd name="T101" fmla="*/ 239 w 239"/>
                <a:gd name="T102" fmla="*/ 160 h 16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39" h="160">
                  <a:moveTo>
                    <a:pt x="239" y="79"/>
                  </a:moveTo>
                  <a:lnTo>
                    <a:pt x="236" y="63"/>
                  </a:lnTo>
                  <a:lnTo>
                    <a:pt x="229" y="48"/>
                  </a:lnTo>
                  <a:lnTo>
                    <a:pt x="218" y="35"/>
                  </a:lnTo>
                  <a:lnTo>
                    <a:pt x="203" y="22"/>
                  </a:lnTo>
                  <a:lnTo>
                    <a:pt x="186" y="14"/>
                  </a:lnTo>
                  <a:lnTo>
                    <a:pt x="165" y="5"/>
                  </a:lnTo>
                  <a:lnTo>
                    <a:pt x="143" y="1"/>
                  </a:lnTo>
                  <a:lnTo>
                    <a:pt x="119" y="0"/>
                  </a:lnTo>
                  <a:lnTo>
                    <a:pt x="94" y="1"/>
                  </a:lnTo>
                  <a:lnTo>
                    <a:pt x="72" y="5"/>
                  </a:lnTo>
                  <a:lnTo>
                    <a:pt x="52" y="14"/>
                  </a:lnTo>
                  <a:lnTo>
                    <a:pt x="35" y="22"/>
                  </a:lnTo>
                  <a:lnTo>
                    <a:pt x="19" y="35"/>
                  </a:lnTo>
                  <a:lnTo>
                    <a:pt x="10" y="48"/>
                  </a:lnTo>
                  <a:lnTo>
                    <a:pt x="2" y="63"/>
                  </a:lnTo>
                  <a:lnTo>
                    <a:pt x="0" y="79"/>
                  </a:lnTo>
                  <a:lnTo>
                    <a:pt x="2" y="94"/>
                  </a:lnTo>
                  <a:lnTo>
                    <a:pt x="10" y="110"/>
                  </a:lnTo>
                  <a:lnTo>
                    <a:pt x="19" y="124"/>
                  </a:lnTo>
                  <a:lnTo>
                    <a:pt x="35" y="136"/>
                  </a:lnTo>
                  <a:lnTo>
                    <a:pt x="52" y="145"/>
                  </a:lnTo>
                  <a:lnTo>
                    <a:pt x="72" y="153"/>
                  </a:lnTo>
                  <a:lnTo>
                    <a:pt x="94" y="158"/>
                  </a:lnTo>
                  <a:lnTo>
                    <a:pt x="119" y="160"/>
                  </a:lnTo>
                  <a:lnTo>
                    <a:pt x="143" y="158"/>
                  </a:lnTo>
                  <a:lnTo>
                    <a:pt x="165" y="153"/>
                  </a:lnTo>
                  <a:lnTo>
                    <a:pt x="186" y="145"/>
                  </a:lnTo>
                  <a:lnTo>
                    <a:pt x="203" y="136"/>
                  </a:lnTo>
                  <a:lnTo>
                    <a:pt x="218" y="124"/>
                  </a:lnTo>
                  <a:lnTo>
                    <a:pt x="229" y="110"/>
                  </a:lnTo>
                  <a:lnTo>
                    <a:pt x="236" y="94"/>
                  </a:lnTo>
                  <a:lnTo>
                    <a:pt x="239" y="79"/>
                  </a:lnTo>
                  <a:close/>
                </a:path>
              </a:pathLst>
            </a:custGeom>
            <a:solidFill>
              <a:srgbClr val="FFFFFF"/>
            </a:solidFill>
            <a:ln w="0">
              <a:solidFill>
                <a:srgbClr val="000000"/>
              </a:solidFill>
              <a:prstDash val="solid"/>
              <a:round/>
              <a:headEnd/>
              <a:tailEnd/>
            </a:ln>
          </p:spPr>
          <p:txBody>
            <a:bodyPr/>
            <a:lstStyle/>
            <a:p>
              <a:endParaRPr lang="en-US"/>
            </a:p>
          </p:txBody>
        </p:sp>
        <p:sp>
          <p:nvSpPr>
            <p:cNvPr id="21" name="Line 18"/>
            <p:cNvSpPr>
              <a:spLocks noChangeShapeType="1"/>
            </p:cNvSpPr>
            <p:nvPr/>
          </p:nvSpPr>
          <p:spPr bwMode="auto">
            <a:xfrm flipH="1">
              <a:off x="3461" y="2093"/>
              <a:ext cx="239" cy="1"/>
            </a:xfrm>
            <a:prstGeom prst="line">
              <a:avLst/>
            </a:prstGeom>
            <a:noFill/>
            <a:ln w="0">
              <a:solidFill>
                <a:srgbClr val="000000"/>
              </a:solidFill>
              <a:round/>
              <a:headEnd/>
              <a:tailEnd/>
            </a:ln>
          </p:spPr>
          <p:txBody>
            <a:bodyPr/>
            <a:lstStyle/>
            <a:p>
              <a:endParaRPr lang="en-US"/>
            </a:p>
          </p:txBody>
        </p:sp>
        <p:sp>
          <p:nvSpPr>
            <p:cNvPr id="22" name="Freeform 19"/>
            <p:cNvSpPr>
              <a:spLocks/>
            </p:cNvSpPr>
            <p:nvPr/>
          </p:nvSpPr>
          <p:spPr bwMode="auto">
            <a:xfrm>
              <a:off x="3646" y="2067"/>
              <a:ext cx="54" cy="53"/>
            </a:xfrm>
            <a:custGeom>
              <a:avLst/>
              <a:gdLst>
                <a:gd name="T0" fmla="*/ 0 w 54"/>
                <a:gd name="T1" fmla="*/ 53 h 53"/>
                <a:gd name="T2" fmla="*/ 54 w 54"/>
                <a:gd name="T3" fmla="*/ 26 h 53"/>
                <a:gd name="T4" fmla="*/ 0 w 54"/>
                <a:gd name="T5" fmla="*/ 0 h 53"/>
                <a:gd name="T6" fmla="*/ 27 w 54"/>
                <a:gd name="T7" fmla="*/ 26 h 53"/>
                <a:gd name="T8" fmla="*/ 0 w 54"/>
                <a:gd name="T9" fmla="*/ 53 h 53"/>
                <a:gd name="T10" fmla="*/ 0 60000 65536"/>
                <a:gd name="T11" fmla="*/ 0 60000 65536"/>
                <a:gd name="T12" fmla="*/ 0 60000 65536"/>
                <a:gd name="T13" fmla="*/ 0 60000 65536"/>
                <a:gd name="T14" fmla="*/ 0 60000 65536"/>
                <a:gd name="T15" fmla="*/ 0 w 54"/>
                <a:gd name="T16" fmla="*/ 0 h 53"/>
                <a:gd name="T17" fmla="*/ 54 w 54"/>
                <a:gd name="T18" fmla="*/ 53 h 53"/>
              </a:gdLst>
              <a:ahLst/>
              <a:cxnLst>
                <a:cxn ang="T10">
                  <a:pos x="T0" y="T1"/>
                </a:cxn>
                <a:cxn ang="T11">
                  <a:pos x="T2" y="T3"/>
                </a:cxn>
                <a:cxn ang="T12">
                  <a:pos x="T4" y="T5"/>
                </a:cxn>
                <a:cxn ang="T13">
                  <a:pos x="T6" y="T7"/>
                </a:cxn>
                <a:cxn ang="T14">
                  <a:pos x="T8" y="T9"/>
                </a:cxn>
              </a:cxnLst>
              <a:rect l="T15" t="T16" r="T17" b="T18"/>
              <a:pathLst>
                <a:path w="54" h="53">
                  <a:moveTo>
                    <a:pt x="0" y="53"/>
                  </a:moveTo>
                  <a:lnTo>
                    <a:pt x="54" y="26"/>
                  </a:lnTo>
                  <a:lnTo>
                    <a:pt x="0" y="0"/>
                  </a:lnTo>
                  <a:lnTo>
                    <a:pt x="27" y="26"/>
                  </a:lnTo>
                  <a:lnTo>
                    <a:pt x="0" y="53"/>
                  </a:lnTo>
                  <a:close/>
                </a:path>
              </a:pathLst>
            </a:custGeom>
            <a:solidFill>
              <a:srgbClr val="000000"/>
            </a:solidFill>
            <a:ln w="0">
              <a:solidFill>
                <a:srgbClr val="000000"/>
              </a:solidFill>
              <a:prstDash val="solid"/>
              <a:round/>
              <a:headEnd/>
              <a:tailEnd/>
            </a:ln>
          </p:spPr>
          <p:txBody>
            <a:bodyPr/>
            <a:lstStyle/>
            <a:p>
              <a:endParaRPr lang="en-US"/>
            </a:p>
          </p:txBody>
        </p:sp>
        <p:sp>
          <p:nvSpPr>
            <p:cNvPr id="23" name="Line 20"/>
            <p:cNvSpPr>
              <a:spLocks noChangeShapeType="1"/>
            </p:cNvSpPr>
            <p:nvPr/>
          </p:nvSpPr>
          <p:spPr bwMode="auto">
            <a:xfrm flipH="1">
              <a:off x="2982" y="2093"/>
              <a:ext cx="240" cy="1"/>
            </a:xfrm>
            <a:prstGeom prst="line">
              <a:avLst/>
            </a:prstGeom>
            <a:noFill/>
            <a:ln w="0">
              <a:solidFill>
                <a:srgbClr val="000000"/>
              </a:solidFill>
              <a:round/>
              <a:headEnd/>
              <a:tailEnd/>
            </a:ln>
          </p:spPr>
          <p:txBody>
            <a:bodyPr/>
            <a:lstStyle/>
            <a:p>
              <a:endParaRPr lang="en-US"/>
            </a:p>
          </p:txBody>
        </p:sp>
        <p:sp>
          <p:nvSpPr>
            <p:cNvPr id="24" name="Rectangle 21"/>
            <p:cNvSpPr>
              <a:spLocks noChangeArrowheads="1"/>
            </p:cNvSpPr>
            <p:nvPr/>
          </p:nvSpPr>
          <p:spPr bwMode="auto">
            <a:xfrm>
              <a:off x="3759" y="2000"/>
              <a:ext cx="190" cy="96"/>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25" name="Rectangle 22"/>
            <p:cNvSpPr>
              <a:spLocks noChangeArrowheads="1"/>
            </p:cNvSpPr>
            <p:nvPr/>
          </p:nvSpPr>
          <p:spPr bwMode="auto">
            <a:xfrm>
              <a:off x="3775" y="2099"/>
              <a:ext cx="153" cy="96"/>
            </a:xfrm>
            <a:prstGeom prst="rect">
              <a:avLst/>
            </a:prstGeom>
            <a:noFill/>
            <a:ln w="9525">
              <a:noFill/>
              <a:miter lim="800000"/>
              <a:headEnd/>
              <a:tailEnd/>
            </a:ln>
          </p:spPr>
          <p:txBody>
            <a:bodyPr wrap="none" lIns="0" tIns="0" rIns="0" bIns="0">
              <a:spAutoFit/>
            </a:bodyPr>
            <a:lstStyle/>
            <a:p>
              <a:r>
                <a:rPr lang="en-US" sz="1000">
                  <a:solidFill>
                    <a:srgbClr val="000000"/>
                  </a:solidFill>
                </a:rPr>
                <a:t>j = 3</a:t>
              </a:r>
              <a:endParaRPr lang="en-US" sz="2000"/>
            </a:p>
          </p:txBody>
        </p:sp>
        <p:sp>
          <p:nvSpPr>
            <p:cNvPr id="26" name="Rectangle 23"/>
            <p:cNvSpPr>
              <a:spLocks noChangeArrowheads="1"/>
            </p:cNvSpPr>
            <p:nvPr/>
          </p:nvSpPr>
          <p:spPr bwMode="auto">
            <a:xfrm>
              <a:off x="3319" y="2039"/>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27" name="Rectangle 24"/>
            <p:cNvSpPr>
              <a:spLocks noChangeArrowheads="1"/>
            </p:cNvSpPr>
            <p:nvPr/>
          </p:nvSpPr>
          <p:spPr bwMode="auto">
            <a:xfrm>
              <a:off x="3380" y="2079"/>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28" name="Rectangle 25"/>
            <p:cNvSpPr>
              <a:spLocks noChangeArrowheads="1"/>
            </p:cNvSpPr>
            <p:nvPr/>
          </p:nvSpPr>
          <p:spPr bwMode="auto">
            <a:xfrm>
              <a:off x="3338" y="1971"/>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29" name="Rectangle 26"/>
            <p:cNvSpPr>
              <a:spLocks noChangeArrowheads="1"/>
            </p:cNvSpPr>
            <p:nvPr/>
          </p:nvSpPr>
          <p:spPr bwMode="auto">
            <a:xfrm>
              <a:off x="2716" y="981"/>
              <a:ext cx="265" cy="266"/>
            </a:xfrm>
            <a:prstGeom prst="rect">
              <a:avLst/>
            </a:prstGeom>
            <a:solidFill>
              <a:srgbClr val="FFFFFF"/>
            </a:solidFill>
            <a:ln w="0">
              <a:solidFill>
                <a:srgbClr val="000000"/>
              </a:solidFill>
              <a:miter lim="800000"/>
              <a:headEnd/>
              <a:tailEnd/>
            </a:ln>
          </p:spPr>
          <p:txBody>
            <a:bodyPr/>
            <a:lstStyle/>
            <a:p>
              <a:endParaRPr lang="en-US"/>
            </a:p>
          </p:txBody>
        </p:sp>
        <p:sp>
          <p:nvSpPr>
            <p:cNvPr id="30" name="Freeform 27"/>
            <p:cNvSpPr>
              <a:spLocks/>
            </p:cNvSpPr>
            <p:nvPr/>
          </p:nvSpPr>
          <p:spPr bwMode="auto">
            <a:xfrm>
              <a:off x="2769" y="1484"/>
              <a:ext cx="160" cy="240"/>
            </a:xfrm>
            <a:custGeom>
              <a:avLst/>
              <a:gdLst>
                <a:gd name="T0" fmla="*/ 80 w 160"/>
                <a:gd name="T1" fmla="*/ 0 h 240"/>
                <a:gd name="T2" fmla="*/ 65 w 160"/>
                <a:gd name="T3" fmla="*/ 3 h 240"/>
                <a:gd name="T4" fmla="*/ 49 w 160"/>
                <a:gd name="T5" fmla="*/ 10 h 240"/>
                <a:gd name="T6" fmla="*/ 35 w 160"/>
                <a:gd name="T7" fmla="*/ 22 h 240"/>
                <a:gd name="T8" fmla="*/ 24 w 160"/>
                <a:gd name="T9" fmla="*/ 36 h 240"/>
                <a:gd name="T10" fmla="*/ 14 w 160"/>
                <a:gd name="T11" fmla="*/ 53 h 240"/>
                <a:gd name="T12" fmla="*/ 7 w 160"/>
                <a:gd name="T13" fmla="*/ 74 h 240"/>
                <a:gd name="T14" fmla="*/ 1 w 160"/>
                <a:gd name="T15" fmla="*/ 97 h 240"/>
                <a:gd name="T16" fmla="*/ 0 w 160"/>
                <a:gd name="T17" fmla="*/ 121 h 240"/>
                <a:gd name="T18" fmla="*/ 1 w 160"/>
                <a:gd name="T19" fmla="*/ 145 h 240"/>
                <a:gd name="T20" fmla="*/ 7 w 160"/>
                <a:gd name="T21" fmla="*/ 167 h 240"/>
                <a:gd name="T22" fmla="*/ 14 w 160"/>
                <a:gd name="T23" fmla="*/ 187 h 240"/>
                <a:gd name="T24" fmla="*/ 24 w 160"/>
                <a:gd name="T25" fmla="*/ 204 h 240"/>
                <a:gd name="T26" fmla="*/ 35 w 160"/>
                <a:gd name="T27" fmla="*/ 220 h 240"/>
                <a:gd name="T28" fmla="*/ 49 w 160"/>
                <a:gd name="T29" fmla="*/ 230 h 240"/>
                <a:gd name="T30" fmla="*/ 65 w 160"/>
                <a:gd name="T31" fmla="*/ 237 h 240"/>
                <a:gd name="T32" fmla="*/ 80 w 160"/>
                <a:gd name="T33" fmla="*/ 240 h 240"/>
                <a:gd name="T34" fmla="*/ 96 w 160"/>
                <a:gd name="T35" fmla="*/ 237 h 240"/>
                <a:gd name="T36" fmla="*/ 112 w 160"/>
                <a:gd name="T37" fmla="*/ 230 h 240"/>
                <a:gd name="T38" fmla="*/ 124 w 160"/>
                <a:gd name="T39" fmla="*/ 220 h 240"/>
                <a:gd name="T40" fmla="*/ 137 w 160"/>
                <a:gd name="T41" fmla="*/ 204 h 240"/>
                <a:gd name="T42" fmla="*/ 146 w 160"/>
                <a:gd name="T43" fmla="*/ 187 h 240"/>
                <a:gd name="T44" fmla="*/ 154 w 160"/>
                <a:gd name="T45" fmla="*/ 167 h 240"/>
                <a:gd name="T46" fmla="*/ 158 w 160"/>
                <a:gd name="T47" fmla="*/ 145 h 240"/>
                <a:gd name="T48" fmla="*/ 160 w 160"/>
                <a:gd name="T49" fmla="*/ 121 h 240"/>
                <a:gd name="T50" fmla="*/ 158 w 160"/>
                <a:gd name="T51" fmla="*/ 97 h 240"/>
                <a:gd name="T52" fmla="*/ 154 w 160"/>
                <a:gd name="T53" fmla="*/ 74 h 240"/>
                <a:gd name="T54" fmla="*/ 146 w 160"/>
                <a:gd name="T55" fmla="*/ 53 h 240"/>
                <a:gd name="T56" fmla="*/ 137 w 160"/>
                <a:gd name="T57" fmla="*/ 36 h 240"/>
                <a:gd name="T58" fmla="*/ 124 w 160"/>
                <a:gd name="T59" fmla="*/ 22 h 240"/>
                <a:gd name="T60" fmla="*/ 112 w 160"/>
                <a:gd name="T61" fmla="*/ 10 h 240"/>
                <a:gd name="T62" fmla="*/ 96 w 160"/>
                <a:gd name="T63" fmla="*/ 3 h 240"/>
                <a:gd name="T64" fmla="*/ 80 w 160"/>
                <a:gd name="T65" fmla="*/ 0 h 2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0"/>
                <a:gd name="T100" fmla="*/ 0 h 240"/>
                <a:gd name="T101" fmla="*/ 160 w 160"/>
                <a:gd name="T102" fmla="*/ 240 h 24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0" h="240">
                  <a:moveTo>
                    <a:pt x="80" y="0"/>
                  </a:moveTo>
                  <a:lnTo>
                    <a:pt x="65" y="3"/>
                  </a:lnTo>
                  <a:lnTo>
                    <a:pt x="49" y="10"/>
                  </a:lnTo>
                  <a:lnTo>
                    <a:pt x="35" y="22"/>
                  </a:lnTo>
                  <a:lnTo>
                    <a:pt x="24" y="36"/>
                  </a:lnTo>
                  <a:lnTo>
                    <a:pt x="14" y="53"/>
                  </a:lnTo>
                  <a:lnTo>
                    <a:pt x="7" y="74"/>
                  </a:lnTo>
                  <a:lnTo>
                    <a:pt x="1" y="97"/>
                  </a:lnTo>
                  <a:lnTo>
                    <a:pt x="0" y="121"/>
                  </a:lnTo>
                  <a:lnTo>
                    <a:pt x="1" y="145"/>
                  </a:lnTo>
                  <a:lnTo>
                    <a:pt x="7" y="167"/>
                  </a:lnTo>
                  <a:lnTo>
                    <a:pt x="14" y="187"/>
                  </a:lnTo>
                  <a:lnTo>
                    <a:pt x="24" y="204"/>
                  </a:lnTo>
                  <a:lnTo>
                    <a:pt x="35" y="220"/>
                  </a:lnTo>
                  <a:lnTo>
                    <a:pt x="49" y="230"/>
                  </a:lnTo>
                  <a:lnTo>
                    <a:pt x="65" y="237"/>
                  </a:lnTo>
                  <a:lnTo>
                    <a:pt x="80" y="240"/>
                  </a:lnTo>
                  <a:lnTo>
                    <a:pt x="96" y="237"/>
                  </a:lnTo>
                  <a:lnTo>
                    <a:pt x="112" y="230"/>
                  </a:lnTo>
                  <a:lnTo>
                    <a:pt x="124" y="220"/>
                  </a:lnTo>
                  <a:lnTo>
                    <a:pt x="137" y="204"/>
                  </a:lnTo>
                  <a:lnTo>
                    <a:pt x="146" y="187"/>
                  </a:lnTo>
                  <a:lnTo>
                    <a:pt x="154" y="167"/>
                  </a:lnTo>
                  <a:lnTo>
                    <a:pt x="158" y="145"/>
                  </a:lnTo>
                  <a:lnTo>
                    <a:pt x="160" y="121"/>
                  </a:lnTo>
                  <a:lnTo>
                    <a:pt x="158" y="97"/>
                  </a:lnTo>
                  <a:lnTo>
                    <a:pt x="154" y="74"/>
                  </a:lnTo>
                  <a:lnTo>
                    <a:pt x="146" y="53"/>
                  </a:lnTo>
                  <a:lnTo>
                    <a:pt x="137" y="36"/>
                  </a:lnTo>
                  <a:lnTo>
                    <a:pt x="124" y="22"/>
                  </a:lnTo>
                  <a:lnTo>
                    <a:pt x="112" y="10"/>
                  </a:lnTo>
                  <a:lnTo>
                    <a:pt x="96" y="3"/>
                  </a:lnTo>
                  <a:lnTo>
                    <a:pt x="80" y="0"/>
                  </a:lnTo>
                  <a:close/>
                </a:path>
              </a:pathLst>
            </a:custGeom>
            <a:solidFill>
              <a:srgbClr val="FFFFFF"/>
            </a:solidFill>
            <a:ln w="0">
              <a:solidFill>
                <a:srgbClr val="000000"/>
              </a:solidFill>
              <a:prstDash val="solid"/>
              <a:round/>
              <a:headEnd/>
              <a:tailEnd/>
            </a:ln>
          </p:spPr>
          <p:txBody>
            <a:bodyPr/>
            <a:lstStyle/>
            <a:p>
              <a:endParaRPr lang="en-US"/>
            </a:p>
          </p:txBody>
        </p:sp>
        <p:sp>
          <p:nvSpPr>
            <p:cNvPr id="31" name="Line 28"/>
            <p:cNvSpPr>
              <a:spLocks noChangeShapeType="1"/>
            </p:cNvSpPr>
            <p:nvPr/>
          </p:nvSpPr>
          <p:spPr bwMode="auto">
            <a:xfrm>
              <a:off x="2849" y="1247"/>
              <a:ext cx="1" cy="237"/>
            </a:xfrm>
            <a:prstGeom prst="line">
              <a:avLst/>
            </a:prstGeom>
            <a:noFill/>
            <a:ln w="0">
              <a:solidFill>
                <a:srgbClr val="000000"/>
              </a:solidFill>
              <a:round/>
              <a:headEnd/>
              <a:tailEnd/>
            </a:ln>
          </p:spPr>
          <p:txBody>
            <a:bodyPr/>
            <a:lstStyle/>
            <a:p>
              <a:endParaRPr lang="en-US"/>
            </a:p>
          </p:txBody>
        </p:sp>
        <p:sp>
          <p:nvSpPr>
            <p:cNvPr id="32" name="Freeform 29"/>
            <p:cNvSpPr>
              <a:spLocks/>
            </p:cNvSpPr>
            <p:nvPr/>
          </p:nvSpPr>
          <p:spPr bwMode="auto">
            <a:xfrm>
              <a:off x="2823" y="1247"/>
              <a:ext cx="52" cy="52"/>
            </a:xfrm>
            <a:custGeom>
              <a:avLst/>
              <a:gdLst>
                <a:gd name="T0" fmla="*/ 52 w 52"/>
                <a:gd name="T1" fmla="*/ 52 h 52"/>
                <a:gd name="T2" fmla="*/ 26 w 52"/>
                <a:gd name="T3" fmla="*/ 0 h 52"/>
                <a:gd name="T4" fmla="*/ 0 w 52"/>
                <a:gd name="T5" fmla="*/ 52 h 52"/>
                <a:gd name="T6" fmla="*/ 26 w 52"/>
                <a:gd name="T7" fmla="*/ 25 h 52"/>
                <a:gd name="T8" fmla="*/ 52 w 52"/>
                <a:gd name="T9" fmla="*/ 52 h 52"/>
                <a:gd name="T10" fmla="*/ 0 60000 65536"/>
                <a:gd name="T11" fmla="*/ 0 60000 65536"/>
                <a:gd name="T12" fmla="*/ 0 60000 65536"/>
                <a:gd name="T13" fmla="*/ 0 60000 65536"/>
                <a:gd name="T14" fmla="*/ 0 60000 65536"/>
                <a:gd name="T15" fmla="*/ 0 w 52"/>
                <a:gd name="T16" fmla="*/ 0 h 52"/>
                <a:gd name="T17" fmla="*/ 52 w 52"/>
                <a:gd name="T18" fmla="*/ 52 h 52"/>
              </a:gdLst>
              <a:ahLst/>
              <a:cxnLst>
                <a:cxn ang="T10">
                  <a:pos x="T0" y="T1"/>
                </a:cxn>
                <a:cxn ang="T11">
                  <a:pos x="T2" y="T3"/>
                </a:cxn>
                <a:cxn ang="T12">
                  <a:pos x="T4" y="T5"/>
                </a:cxn>
                <a:cxn ang="T13">
                  <a:pos x="T6" y="T7"/>
                </a:cxn>
                <a:cxn ang="T14">
                  <a:pos x="T8" y="T9"/>
                </a:cxn>
              </a:cxnLst>
              <a:rect l="T15" t="T16" r="T17" b="T18"/>
              <a:pathLst>
                <a:path w="52" h="52">
                  <a:moveTo>
                    <a:pt x="52" y="52"/>
                  </a:moveTo>
                  <a:lnTo>
                    <a:pt x="26" y="0"/>
                  </a:lnTo>
                  <a:lnTo>
                    <a:pt x="0" y="52"/>
                  </a:lnTo>
                  <a:lnTo>
                    <a:pt x="26" y="25"/>
                  </a:lnTo>
                  <a:lnTo>
                    <a:pt x="52" y="52"/>
                  </a:lnTo>
                  <a:close/>
                </a:path>
              </a:pathLst>
            </a:custGeom>
            <a:solidFill>
              <a:srgbClr val="000000"/>
            </a:solidFill>
            <a:ln w="0">
              <a:solidFill>
                <a:srgbClr val="000000"/>
              </a:solidFill>
              <a:prstDash val="solid"/>
              <a:round/>
              <a:headEnd/>
              <a:tailEnd/>
            </a:ln>
          </p:spPr>
          <p:txBody>
            <a:bodyPr/>
            <a:lstStyle/>
            <a:p>
              <a:endParaRPr lang="en-US"/>
            </a:p>
          </p:txBody>
        </p:sp>
        <p:sp>
          <p:nvSpPr>
            <p:cNvPr id="33" name="Line 30"/>
            <p:cNvSpPr>
              <a:spLocks noChangeShapeType="1"/>
            </p:cNvSpPr>
            <p:nvPr/>
          </p:nvSpPr>
          <p:spPr bwMode="auto">
            <a:xfrm>
              <a:off x="2849" y="1724"/>
              <a:ext cx="1" cy="239"/>
            </a:xfrm>
            <a:prstGeom prst="line">
              <a:avLst/>
            </a:prstGeom>
            <a:noFill/>
            <a:ln w="0">
              <a:solidFill>
                <a:srgbClr val="000000"/>
              </a:solidFill>
              <a:round/>
              <a:headEnd/>
              <a:tailEnd/>
            </a:ln>
          </p:spPr>
          <p:txBody>
            <a:bodyPr/>
            <a:lstStyle/>
            <a:p>
              <a:endParaRPr lang="en-US"/>
            </a:p>
          </p:txBody>
        </p:sp>
        <p:sp>
          <p:nvSpPr>
            <p:cNvPr id="34" name="Rectangle 31"/>
            <p:cNvSpPr>
              <a:spLocks noChangeArrowheads="1"/>
            </p:cNvSpPr>
            <p:nvPr/>
          </p:nvSpPr>
          <p:spPr bwMode="auto">
            <a:xfrm>
              <a:off x="2776" y="1015"/>
              <a:ext cx="190" cy="96"/>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35" name="Rectangle 32"/>
            <p:cNvSpPr>
              <a:spLocks noChangeArrowheads="1"/>
            </p:cNvSpPr>
            <p:nvPr/>
          </p:nvSpPr>
          <p:spPr bwMode="auto">
            <a:xfrm>
              <a:off x="2792" y="1114"/>
              <a:ext cx="153" cy="96"/>
            </a:xfrm>
            <a:prstGeom prst="rect">
              <a:avLst/>
            </a:prstGeom>
            <a:noFill/>
            <a:ln w="9525">
              <a:noFill/>
              <a:miter lim="800000"/>
              <a:headEnd/>
              <a:tailEnd/>
            </a:ln>
          </p:spPr>
          <p:txBody>
            <a:bodyPr wrap="none" lIns="0" tIns="0" rIns="0" bIns="0">
              <a:spAutoFit/>
            </a:bodyPr>
            <a:lstStyle/>
            <a:p>
              <a:r>
                <a:rPr lang="en-US" sz="1000">
                  <a:solidFill>
                    <a:srgbClr val="000000"/>
                  </a:solidFill>
                </a:rPr>
                <a:t>j = 2</a:t>
              </a:r>
              <a:endParaRPr lang="en-US" sz="2000"/>
            </a:p>
          </p:txBody>
        </p:sp>
        <p:sp>
          <p:nvSpPr>
            <p:cNvPr id="36" name="Rectangle 33"/>
            <p:cNvSpPr>
              <a:spLocks noChangeArrowheads="1"/>
            </p:cNvSpPr>
            <p:nvPr/>
          </p:nvSpPr>
          <p:spPr bwMode="auto">
            <a:xfrm>
              <a:off x="2820" y="1552"/>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37" name="Rectangle 34"/>
            <p:cNvSpPr>
              <a:spLocks noChangeArrowheads="1"/>
            </p:cNvSpPr>
            <p:nvPr/>
          </p:nvSpPr>
          <p:spPr bwMode="auto">
            <a:xfrm>
              <a:off x="2880" y="1592"/>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38" name="Rectangle 35"/>
            <p:cNvSpPr>
              <a:spLocks noChangeArrowheads="1"/>
            </p:cNvSpPr>
            <p:nvPr/>
          </p:nvSpPr>
          <p:spPr bwMode="auto">
            <a:xfrm>
              <a:off x="2839" y="1484"/>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39" name="Rectangle 36"/>
            <p:cNvSpPr>
              <a:spLocks noChangeArrowheads="1"/>
            </p:cNvSpPr>
            <p:nvPr/>
          </p:nvSpPr>
          <p:spPr bwMode="auto">
            <a:xfrm>
              <a:off x="2716" y="2945"/>
              <a:ext cx="266" cy="266"/>
            </a:xfrm>
            <a:prstGeom prst="rect">
              <a:avLst/>
            </a:prstGeom>
            <a:solidFill>
              <a:srgbClr val="FFFFFF"/>
            </a:solidFill>
            <a:ln w="0">
              <a:solidFill>
                <a:srgbClr val="000000"/>
              </a:solidFill>
              <a:miter lim="800000"/>
              <a:headEnd/>
              <a:tailEnd/>
            </a:ln>
          </p:spPr>
          <p:txBody>
            <a:bodyPr/>
            <a:lstStyle/>
            <a:p>
              <a:endParaRPr lang="en-US"/>
            </a:p>
          </p:txBody>
        </p:sp>
        <p:sp>
          <p:nvSpPr>
            <p:cNvPr id="40" name="Freeform 37"/>
            <p:cNvSpPr>
              <a:spLocks/>
            </p:cNvSpPr>
            <p:nvPr/>
          </p:nvSpPr>
          <p:spPr bwMode="auto">
            <a:xfrm>
              <a:off x="2770" y="2468"/>
              <a:ext cx="159" cy="238"/>
            </a:xfrm>
            <a:custGeom>
              <a:avLst/>
              <a:gdLst>
                <a:gd name="T0" fmla="*/ 79 w 159"/>
                <a:gd name="T1" fmla="*/ 238 h 238"/>
                <a:gd name="T2" fmla="*/ 95 w 159"/>
                <a:gd name="T3" fmla="*/ 235 h 238"/>
                <a:gd name="T4" fmla="*/ 111 w 159"/>
                <a:gd name="T5" fmla="*/ 228 h 238"/>
                <a:gd name="T6" fmla="*/ 123 w 159"/>
                <a:gd name="T7" fmla="*/ 218 h 238"/>
                <a:gd name="T8" fmla="*/ 136 w 159"/>
                <a:gd name="T9" fmla="*/ 204 h 238"/>
                <a:gd name="T10" fmla="*/ 145 w 159"/>
                <a:gd name="T11" fmla="*/ 185 h 238"/>
                <a:gd name="T12" fmla="*/ 153 w 159"/>
                <a:gd name="T13" fmla="*/ 165 h 238"/>
                <a:gd name="T14" fmla="*/ 157 w 159"/>
                <a:gd name="T15" fmla="*/ 143 h 238"/>
                <a:gd name="T16" fmla="*/ 159 w 159"/>
                <a:gd name="T17" fmla="*/ 119 h 238"/>
                <a:gd name="T18" fmla="*/ 157 w 159"/>
                <a:gd name="T19" fmla="*/ 95 h 238"/>
                <a:gd name="T20" fmla="*/ 153 w 159"/>
                <a:gd name="T21" fmla="*/ 72 h 238"/>
                <a:gd name="T22" fmla="*/ 145 w 159"/>
                <a:gd name="T23" fmla="*/ 52 h 238"/>
                <a:gd name="T24" fmla="*/ 136 w 159"/>
                <a:gd name="T25" fmla="*/ 34 h 238"/>
                <a:gd name="T26" fmla="*/ 123 w 159"/>
                <a:gd name="T27" fmla="*/ 20 h 238"/>
                <a:gd name="T28" fmla="*/ 111 w 159"/>
                <a:gd name="T29" fmla="*/ 10 h 238"/>
                <a:gd name="T30" fmla="*/ 95 w 159"/>
                <a:gd name="T31" fmla="*/ 3 h 238"/>
                <a:gd name="T32" fmla="*/ 79 w 159"/>
                <a:gd name="T33" fmla="*/ 0 h 238"/>
                <a:gd name="T34" fmla="*/ 64 w 159"/>
                <a:gd name="T35" fmla="*/ 3 h 238"/>
                <a:gd name="T36" fmla="*/ 48 w 159"/>
                <a:gd name="T37" fmla="*/ 10 h 238"/>
                <a:gd name="T38" fmla="*/ 36 w 159"/>
                <a:gd name="T39" fmla="*/ 20 h 238"/>
                <a:gd name="T40" fmla="*/ 23 w 159"/>
                <a:gd name="T41" fmla="*/ 34 h 238"/>
                <a:gd name="T42" fmla="*/ 14 w 159"/>
                <a:gd name="T43" fmla="*/ 52 h 238"/>
                <a:gd name="T44" fmla="*/ 6 w 159"/>
                <a:gd name="T45" fmla="*/ 72 h 238"/>
                <a:gd name="T46" fmla="*/ 2 w 159"/>
                <a:gd name="T47" fmla="*/ 95 h 238"/>
                <a:gd name="T48" fmla="*/ 0 w 159"/>
                <a:gd name="T49" fmla="*/ 119 h 238"/>
                <a:gd name="T50" fmla="*/ 2 w 159"/>
                <a:gd name="T51" fmla="*/ 143 h 238"/>
                <a:gd name="T52" fmla="*/ 6 w 159"/>
                <a:gd name="T53" fmla="*/ 165 h 238"/>
                <a:gd name="T54" fmla="*/ 14 w 159"/>
                <a:gd name="T55" fmla="*/ 185 h 238"/>
                <a:gd name="T56" fmla="*/ 23 w 159"/>
                <a:gd name="T57" fmla="*/ 204 h 238"/>
                <a:gd name="T58" fmla="*/ 36 w 159"/>
                <a:gd name="T59" fmla="*/ 218 h 238"/>
                <a:gd name="T60" fmla="*/ 48 w 159"/>
                <a:gd name="T61" fmla="*/ 228 h 238"/>
                <a:gd name="T62" fmla="*/ 64 w 159"/>
                <a:gd name="T63" fmla="*/ 235 h 238"/>
                <a:gd name="T64" fmla="*/ 79 w 159"/>
                <a:gd name="T65" fmla="*/ 238 h 23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59"/>
                <a:gd name="T100" fmla="*/ 0 h 238"/>
                <a:gd name="T101" fmla="*/ 159 w 159"/>
                <a:gd name="T102" fmla="*/ 238 h 23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59" h="238">
                  <a:moveTo>
                    <a:pt x="79" y="238"/>
                  </a:moveTo>
                  <a:lnTo>
                    <a:pt x="95" y="235"/>
                  </a:lnTo>
                  <a:lnTo>
                    <a:pt x="111" y="228"/>
                  </a:lnTo>
                  <a:lnTo>
                    <a:pt x="123" y="218"/>
                  </a:lnTo>
                  <a:lnTo>
                    <a:pt x="136" y="204"/>
                  </a:lnTo>
                  <a:lnTo>
                    <a:pt x="145" y="185"/>
                  </a:lnTo>
                  <a:lnTo>
                    <a:pt x="153" y="165"/>
                  </a:lnTo>
                  <a:lnTo>
                    <a:pt x="157" y="143"/>
                  </a:lnTo>
                  <a:lnTo>
                    <a:pt x="159" y="119"/>
                  </a:lnTo>
                  <a:lnTo>
                    <a:pt x="157" y="95"/>
                  </a:lnTo>
                  <a:lnTo>
                    <a:pt x="153" y="72"/>
                  </a:lnTo>
                  <a:lnTo>
                    <a:pt x="145" y="52"/>
                  </a:lnTo>
                  <a:lnTo>
                    <a:pt x="136" y="34"/>
                  </a:lnTo>
                  <a:lnTo>
                    <a:pt x="123" y="20"/>
                  </a:lnTo>
                  <a:lnTo>
                    <a:pt x="111" y="10"/>
                  </a:lnTo>
                  <a:lnTo>
                    <a:pt x="95" y="3"/>
                  </a:lnTo>
                  <a:lnTo>
                    <a:pt x="79" y="0"/>
                  </a:lnTo>
                  <a:lnTo>
                    <a:pt x="64" y="3"/>
                  </a:lnTo>
                  <a:lnTo>
                    <a:pt x="48" y="10"/>
                  </a:lnTo>
                  <a:lnTo>
                    <a:pt x="36" y="20"/>
                  </a:lnTo>
                  <a:lnTo>
                    <a:pt x="23" y="34"/>
                  </a:lnTo>
                  <a:lnTo>
                    <a:pt x="14" y="52"/>
                  </a:lnTo>
                  <a:lnTo>
                    <a:pt x="6" y="72"/>
                  </a:lnTo>
                  <a:lnTo>
                    <a:pt x="2" y="95"/>
                  </a:lnTo>
                  <a:lnTo>
                    <a:pt x="0" y="119"/>
                  </a:lnTo>
                  <a:lnTo>
                    <a:pt x="2" y="143"/>
                  </a:lnTo>
                  <a:lnTo>
                    <a:pt x="6" y="165"/>
                  </a:lnTo>
                  <a:lnTo>
                    <a:pt x="14" y="185"/>
                  </a:lnTo>
                  <a:lnTo>
                    <a:pt x="23" y="204"/>
                  </a:lnTo>
                  <a:lnTo>
                    <a:pt x="36" y="218"/>
                  </a:lnTo>
                  <a:lnTo>
                    <a:pt x="48" y="228"/>
                  </a:lnTo>
                  <a:lnTo>
                    <a:pt x="64" y="235"/>
                  </a:lnTo>
                  <a:lnTo>
                    <a:pt x="79" y="238"/>
                  </a:lnTo>
                  <a:close/>
                </a:path>
              </a:pathLst>
            </a:custGeom>
            <a:solidFill>
              <a:srgbClr val="FFFFFF"/>
            </a:solidFill>
            <a:ln w="0">
              <a:solidFill>
                <a:srgbClr val="000000"/>
              </a:solidFill>
              <a:prstDash val="solid"/>
              <a:round/>
              <a:headEnd/>
              <a:tailEnd/>
            </a:ln>
          </p:spPr>
          <p:txBody>
            <a:bodyPr/>
            <a:lstStyle/>
            <a:p>
              <a:endParaRPr lang="en-US"/>
            </a:p>
          </p:txBody>
        </p:sp>
        <p:sp>
          <p:nvSpPr>
            <p:cNvPr id="41" name="Line 38"/>
            <p:cNvSpPr>
              <a:spLocks noChangeShapeType="1"/>
            </p:cNvSpPr>
            <p:nvPr/>
          </p:nvSpPr>
          <p:spPr bwMode="auto">
            <a:xfrm flipV="1">
              <a:off x="2849" y="2706"/>
              <a:ext cx="1" cy="239"/>
            </a:xfrm>
            <a:prstGeom prst="line">
              <a:avLst/>
            </a:prstGeom>
            <a:noFill/>
            <a:ln w="0">
              <a:solidFill>
                <a:srgbClr val="000000"/>
              </a:solidFill>
              <a:round/>
              <a:headEnd/>
              <a:tailEnd/>
            </a:ln>
          </p:spPr>
          <p:txBody>
            <a:bodyPr/>
            <a:lstStyle/>
            <a:p>
              <a:endParaRPr lang="en-US"/>
            </a:p>
          </p:txBody>
        </p:sp>
        <p:sp>
          <p:nvSpPr>
            <p:cNvPr id="42" name="Line 39"/>
            <p:cNvSpPr>
              <a:spLocks noChangeShapeType="1"/>
            </p:cNvSpPr>
            <p:nvPr/>
          </p:nvSpPr>
          <p:spPr bwMode="auto">
            <a:xfrm flipV="1">
              <a:off x="2849" y="2229"/>
              <a:ext cx="1" cy="239"/>
            </a:xfrm>
            <a:prstGeom prst="line">
              <a:avLst/>
            </a:prstGeom>
            <a:noFill/>
            <a:ln w="0">
              <a:solidFill>
                <a:srgbClr val="000000"/>
              </a:solidFill>
              <a:round/>
              <a:headEnd/>
              <a:tailEnd/>
            </a:ln>
          </p:spPr>
          <p:txBody>
            <a:bodyPr/>
            <a:lstStyle/>
            <a:p>
              <a:endParaRPr lang="en-US"/>
            </a:p>
          </p:txBody>
        </p:sp>
        <p:sp>
          <p:nvSpPr>
            <p:cNvPr id="43" name="Freeform 40"/>
            <p:cNvSpPr>
              <a:spLocks/>
            </p:cNvSpPr>
            <p:nvPr/>
          </p:nvSpPr>
          <p:spPr bwMode="auto">
            <a:xfrm>
              <a:off x="2823" y="2229"/>
              <a:ext cx="53" cy="52"/>
            </a:xfrm>
            <a:custGeom>
              <a:avLst/>
              <a:gdLst>
                <a:gd name="T0" fmla="*/ 0 w 53"/>
                <a:gd name="T1" fmla="*/ 52 h 52"/>
                <a:gd name="T2" fmla="*/ 26 w 53"/>
                <a:gd name="T3" fmla="*/ 0 h 52"/>
                <a:gd name="T4" fmla="*/ 53 w 53"/>
                <a:gd name="T5" fmla="*/ 52 h 52"/>
                <a:gd name="T6" fmla="*/ 26 w 53"/>
                <a:gd name="T7" fmla="*/ 27 h 52"/>
                <a:gd name="T8" fmla="*/ 0 w 53"/>
                <a:gd name="T9" fmla="*/ 52 h 52"/>
                <a:gd name="T10" fmla="*/ 0 60000 65536"/>
                <a:gd name="T11" fmla="*/ 0 60000 65536"/>
                <a:gd name="T12" fmla="*/ 0 60000 65536"/>
                <a:gd name="T13" fmla="*/ 0 60000 65536"/>
                <a:gd name="T14" fmla="*/ 0 60000 65536"/>
                <a:gd name="T15" fmla="*/ 0 w 53"/>
                <a:gd name="T16" fmla="*/ 0 h 52"/>
                <a:gd name="T17" fmla="*/ 53 w 53"/>
                <a:gd name="T18" fmla="*/ 52 h 52"/>
              </a:gdLst>
              <a:ahLst/>
              <a:cxnLst>
                <a:cxn ang="T10">
                  <a:pos x="T0" y="T1"/>
                </a:cxn>
                <a:cxn ang="T11">
                  <a:pos x="T2" y="T3"/>
                </a:cxn>
                <a:cxn ang="T12">
                  <a:pos x="T4" y="T5"/>
                </a:cxn>
                <a:cxn ang="T13">
                  <a:pos x="T6" y="T7"/>
                </a:cxn>
                <a:cxn ang="T14">
                  <a:pos x="T8" y="T9"/>
                </a:cxn>
              </a:cxnLst>
              <a:rect l="T15" t="T16" r="T17" b="T18"/>
              <a:pathLst>
                <a:path w="53" h="52">
                  <a:moveTo>
                    <a:pt x="0" y="52"/>
                  </a:moveTo>
                  <a:lnTo>
                    <a:pt x="26" y="0"/>
                  </a:lnTo>
                  <a:lnTo>
                    <a:pt x="53" y="52"/>
                  </a:lnTo>
                  <a:lnTo>
                    <a:pt x="26" y="27"/>
                  </a:lnTo>
                  <a:lnTo>
                    <a:pt x="0" y="52"/>
                  </a:lnTo>
                  <a:close/>
                </a:path>
              </a:pathLst>
            </a:custGeom>
            <a:solidFill>
              <a:srgbClr val="000000"/>
            </a:solidFill>
            <a:ln w="0">
              <a:solidFill>
                <a:srgbClr val="000000"/>
              </a:solidFill>
              <a:prstDash val="solid"/>
              <a:round/>
              <a:headEnd/>
              <a:tailEnd/>
            </a:ln>
          </p:spPr>
          <p:txBody>
            <a:bodyPr/>
            <a:lstStyle/>
            <a:p>
              <a:endParaRPr lang="en-US"/>
            </a:p>
          </p:txBody>
        </p:sp>
        <p:sp>
          <p:nvSpPr>
            <p:cNvPr id="44" name="Rectangle 41"/>
            <p:cNvSpPr>
              <a:spLocks noChangeArrowheads="1"/>
            </p:cNvSpPr>
            <p:nvPr/>
          </p:nvSpPr>
          <p:spPr bwMode="auto">
            <a:xfrm>
              <a:off x="2776" y="2991"/>
              <a:ext cx="190" cy="96"/>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45" name="Rectangle 42"/>
            <p:cNvSpPr>
              <a:spLocks noChangeArrowheads="1"/>
            </p:cNvSpPr>
            <p:nvPr/>
          </p:nvSpPr>
          <p:spPr bwMode="auto">
            <a:xfrm>
              <a:off x="2793" y="3091"/>
              <a:ext cx="153" cy="96"/>
            </a:xfrm>
            <a:prstGeom prst="rect">
              <a:avLst/>
            </a:prstGeom>
            <a:noFill/>
            <a:ln w="9525">
              <a:noFill/>
              <a:miter lim="800000"/>
              <a:headEnd/>
              <a:tailEnd/>
            </a:ln>
          </p:spPr>
          <p:txBody>
            <a:bodyPr wrap="none" lIns="0" tIns="0" rIns="0" bIns="0">
              <a:spAutoFit/>
            </a:bodyPr>
            <a:lstStyle/>
            <a:p>
              <a:r>
                <a:rPr lang="en-US" sz="1000">
                  <a:solidFill>
                    <a:srgbClr val="000000"/>
                  </a:solidFill>
                </a:rPr>
                <a:t>j = 4</a:t>
              </a:r>
              <a:endParaRPr lang="en-US" sz="2000"/>
            </a:p>
          </p:txBody>
        </p:sp>
        <p:sp>
          <p:nvSpPr>
            <p:cNvPr id="46" name="Rectangle 43"/>
            <p:cNvSpPr>
              <a:spLocks noChangeArrowheads="1"/>
            </p:cNvSpPr>
            <p:nvPr/>
          </p:nvSpPr>
          <p:spPr bwMode="auto">
            <a:xfrm>
              <a:off x="2826" y="2541"/>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47" name="Rectangle 44"/>
            <p:cNvSpPr>
              <a:spLocks noChangeArrowheads="1"/>
            </p:cNvSpPr>
            <p:nvPr/>
          </p:nvSpPr>
          <p:spPr bwMode="auto">
            <a:xfrm>
              <a:off x="2886" y="2581"/>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48" name="Rectangle 45"/>
            <p:cNvSpPr>
              <a:spLocks noChangeArrowheads="1"/>
            </p:cNvSpPr>
            <p:nvPr/>
          </p:nvSpPr>
          <p:spPr bwMode="auto">
            <a:xfrm>
              <a:off x="2846" y="2474"/>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49" name="Rectangle 46"/>
            <p:cNvSpPr>
              <a:spLocks noChangeArrowheads="1"/>
            </p:cNvSpPr>
            <p:nvPr/>
          </p:nvSpPr>
          <p:spPr bwMode="auto">
            <a:xfrm>
              <a:off x="3548" y="2536"/>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50" name="Rectangle 47"/>
            <p:cNvSpPr>
              <a:spLocks noChangeArrowheads="1"/>
            </p:cNvSpPr>
            <p:nvPr/>
          </p:nvSpPr>
          <p:spPr bwMode="auto">
            <a:xfrm>
              <a:off x="3608" y="2575"/>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51" name="Rectangle 48"/>
            <p:cNvSpPr>
              <a:spLocks noChangeArrowheads="1"/>
            </p:cNvSpPr>
            <p:nvPr/>
          </p:nvSpPr>
          <p:spPr bwMode="auto">
            <a:xfrm>
              <a:off x="3566" y="2468"/>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52" name="Rectangle 49"/>
            <p:cNvSpPr>
              <a:spLocks noChangeArrowheads="1"/>
            </p:cNvSpPr>
            <p:nvPr/>
          </p:nvSpPr>
          <p:spPr bwMode="auto">
            <a:xfrm>
              <a:off x="3295" y="2539"/>
              <a:ext cx="67" cy="96"/>
            </a:xfrm>
            <a:prstGeom prst="rect">
              <a:avLst/>
            </a:prstGeom>
            <a:noFill/>
            <a:ln w="9525">
              <a:noFill/>
              <a:miter lim="800000"/>
              <a:headEnd/>
              <a:tailEnd/>
            </a:ln>
          </p:spPr>
          <p:txBody>
            <a:bodyPr wrap="none" lIns="0" tIns="0" rIns="0" bIns="0">
              <a:spAutoFit/>
            </a:bodyPr>
            <a:lstStyle/>
            <a:p>
              <a:r>
                <a:rPr lang="en-US" sz="1000">
                  <a:solidFill>
                    <a:srgbClr val="000000"/>
                  </a:solidFill>
                </a:rPr>
                <a:t>m</a:t>
              </a:r>
              <a:endParaRPr lang="en-US" sz="2000"/>
            </a:p>
          </p:txBody>
        </p:sp>
        <p:sp>
          <p:nvSpPr>
            <p:cNvPr id="53" name="Rectangle 50"/>
            <p:cNvSpPr>
              <a:spLocks noChangeArrowheads="1"/>
            </p:cNvSpPr>
            <p:nvPr/>
          </p:nvSpPr>
          <p:spPr bwMode="auto">
            <a:xfrm>
              <a:off x="3355" y="2578"/>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54" name="Rectangle 51"/>
            <p:cNvSpPr>
              <a:spLocks noChangeArrowheads="1"/>
            </p:cNvSpPr>
            <p:nvPr/>
          </p:nvSpPr>
          <p:spPr bwMode="auto">
            <a:xfrm>
              <a:off x="3314" y="2471"/>
              <a:ext cx="24"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55" name="Rectangle 52"/>
            <p:cNvSpPr>
              <a:spLocks noChangeArrowheads="1"/>
            </p:cNvSpPr>
            <p:nvPr/>
          </p:nvSpPr>
          <p:spPr bwMode="auto">
            <a:xfrm>
              <a:off x="3425" y="2549"/>
              <a:ext cx="47" cy="96"/>
            </a:xfrm>
            <a:prstGeom prst="rect">
              <a:avLst/>
            </a:prstGeom>
            <a:noFill/>
            <a:ln w="9525">
              <a:noFill/>
              <a:miter lim="800000"/>
              <a:headEnd/>
              <a:tailEnd/>
            </a:ln>
          </p:spPr>
          <p:txBody>
            <a:bodyPr wrap="none" lIns="0" tIns="0" rIns="0" bIns="0">
              <a:spAutoFit/>
            </a:bodyPr>
            <a:lstStyle/>
            <a:p>
              <a:r>
                <a:rPr lang="en-US" sz="1000">
                  <a:solidFill>
                    <a:srgbClr val="000000"/>
                  </a:solidFill>
                </a:rPr>
                <a:t>=</a:t>
              </a:r>
              <a:endParaRPr lang="en-US" sz="2000"/>
            </a:p>
          </p:txBody>
        </p:sp>
        <p:sp>
          <p:nvSpPr>
            <p:cNvPr id="56" name="Rectangle 53"/>
            <p:cNvSpPr>
              <a:spLocks noChangeArrowheads="1"/>
            </p:cNvSpPr>
            <p:nvPr/>
          </p:nvSpPr>
          <p:spPr bwMode="auto">
            <a:xfrm>
              <a:off x="3505" y="2537"/>
              <a:ext cx="27" cy="96"/>
            </a:xfrm>
            <a:prstGeom prst="rect">
              <a:avLst/>
            </a:prstGeom>
            <a:noFill/>
            <a:ln w="9525">
              <a:noFill/>
              <a:miter lim="800000"/>
              <a:headEnd/>
              <a:tailEnd/>
            </a:ln>
          </p:spPr>
          <p:txBody>
            <a:bodyPr wrap="none" lIns="0" tIns="0" rIns="0" bIns="0">
              <a:spAutoFit/>
            </a:bodyPr>
            <a:lstStyle/>
            <a:p>
              <a:r>
                <a:rPr lang="en-US" sz="1000">
                  <a:solidFill>
                    <a:srgbClr val="000000"/>
                  </a:solidFill>
                </a:rPr>
                <a:t>-</a:t>
              </a:r>
              <a:endParaRPr lang="en-US" sz="2000"/>
            </a:p>
          </p:txBody>
        </p:sp>
        <p:sp>
          <p:nvSpPr>
            <p:cNvPr id="57" name="Rectangle 54"/>
            <p:cNvSpPr>
              <a:spLocks noChangeArrowheads="1"/>
            </p:cNvSpPr>
            <p:nvPr/>
          </p:nvSpPr>
          <p:spPr bwMode="auto">
            <a:xfrm>
              <a:off x="1783" y="2266"/>
              <a:ext cx="221" cy="96"/>
            </a:xfrm>
            <a:prstGeom prst="rect">
              <a:avLst/>
            </a:prstGeom>
            <a:noFill/>
            <a:ln w="9525">
              <a:noFill/>
              <a:miter lim="800000"/>
              <a:headEnd/>
              <a:tailEnd/>
            </a:ln>
          </p:spPr>
          <p:txBody>
            <a:bodyPr wrap="none" lIns="0" tIns="0" rIns="0" bIns="0">
              <a:spAutoFit/>
            </a:bodyPr>
            <a:lstStyle/>
            <a:p>
              <a:r>
                <a:rPr lang="en-US" sz="1000">
                  <a:solidFill>
                    <a:srgbClr val="000000"/>
                  </a:solidFill>
                </a:rPr>
                <a:t>Single</a:t>
              </a:r>
              <a:endParaRPr lang="en-US" sz="2000"/>
            </a:p>
          </p:txBody>
        </p:sp>
        <p:sp>
          <p:nvSpPr>
            <p:cNvPr id="58" name="Rectangle 55"/>
            <p:cNvSpPr>
              <a:spLocks noChangeArrowheads="1"/>
            </p:cNvSpPr>
            <p:nvPr/>
          </p:nvSpPr>
          <p:spPr bwMode="auto">
            <a:xfrm>
              <a:off x="1807" y="2365"/>
              <a:ext cx="173" cy="96"/>
            </a:xfrm>
            <a:prstGeom prst="rect">
              <a:avLst/>
            </a:prstGeom>
            <a:noFill/>
            <a:ln w="9525">
              <a:noFill/>
              <a:miter lim="800000"/>
              <a:headEnd/>
              <a:tailEnd/>
            </a:ln>
          </p:spPr>
          <p:txBody>
            <a:bodyPr wrap="none" lIns="0" tIns="0" rIns="0" bIns="0">
              <a:spAutoFit/>
            </a:bodyPr>
            <a:lstStyle/>
            <a:p>
              <a:r>
                <a:rPr lang="en-US" sz="1000">
                  <a:solidFill>
                    <a:srgbClr val="000000"/>
                  </a:solidFill>
                </a:rPr>
                <a:t>Fluid</a:t>
              </a:r>
              <a:endParaRPr lang="en-US" sz="2000"/>
            </a:p>
          </p:txBody>
        </p:sp>
        <p:sp>
          <p:nvSpPr>
            <p:cNvPr id="59" name="Rectangle 56"/>
            <p:cNvSpPr>
              <a:spLocks noChangeArrowheads="1"/>
            </p:cNvSpPr>
            <p:nvPr/>
          </p:nvSpPr>
          <p:spPr bwMode="auto">
            <a:xfrm>
              <a:off x="1806" y="2464"/>
              <a:ext cx="175" cy="96"/>
            </a:xfrm>
            <a:prstGeom prst="rect">
              <a:avLst/>
            </a:prstGeom>
            <a:noFill/>
            <a:ln w="9525">
              <a:noFill/>
              <a:miter lim="800000"/>
              <a:headEnd/>
              <a:tailEnd/>
            </a:ln>
          </p:spPr>
          <p:txBody>
            <a:bodyPr wrap="none" lIns="0" tIns="0" rIns="0" bIns="0">
              <a:spAutoFit/>
            </a:bodyPr>
            <a:lstStyle/>
            <a:p>
              <a:r>
                <a:rPr lang="en-US" sz="1000">
                  <a:solidFill>
                    <a:srgbClr val="000000"/>
                  </a:solidFill>
                </a:rPr>
                <a:t>k = 1</a:t>
              </a:r>
              <a:endParaRPr lang="en-US" sz="2000"/>
            </a:p>
          </p:txBody>
        </p:sp>
        <p:sp>
          <p:nvSpPr>
            <p:cNvPr id="60" name="Rectangle 57"/>
            <p:cNvSpPr>
              <a:spLocks noChangeArrowheads="1"/>
            </p:cNvSpPr>
            <p:nvPr/>
          </p:nvSpPr>
          <p:spPr bwMode="auto">
            <a:xfrm>
              <a:off x="2445" y="2928"/>
              <a:ext cx="221" cy="96"/>
            </a:xfrm>
            <a:prstGeom prst="rect">
              <a:avLst/>
            </a:prstGeom>
            <a:noFill/>
            <a:ln w="9525">
              <a:noFill/>
              <a:miter lim="800000"/>
              <a:headEnd/>
              <a:tailEnd/>
            </a:ln>
          </p:spPr>
          <p:txBody>
            <a:bodyPr wrap="none" lIns="0" tIns="0" rIns="0" bIns="0">
              <a:spAutoFit/>
            </a:bodyPr>
            <a:lstStyle/>
            <a:p>
              <a:r>
                <a:rPr lang="en-US" sz="1000">
                  <a:solidFill>
                    <a:srgbClr val="000000"/>
                  </a:solidFill>
                </a:rPr>
                <a:t>Single</a:t>
              </a:r>
              <a:endParaRPr lang="en-US" sz="2000"/>
            </a:p>
          </p:txBody>
        </p:sp>
        <p:sp>
          <p:nvSpPr>
            <p:cNvPr id="61" name="Rectangle 58"/>
            <p:cNvSpPr>
              <a:spLocks noChangeArrowheads="1"/>
            </p:cNvSpPr>
            <p:nvPr/>
          </p:nvSpPr>
          <p:spPr bwMode="auto">
            <a:xfrm>
              <a:off x="2469" y="3027"/>
              <a:ext cx="173" cy="96"/>
            </a:xfrm>
            <a:prstGeom prst="rect">
              <a:avLst/>
            </a:prstGeom>
            <a:noFill/>
            <a:ln w="9525">
              <a:noFill/>
              <a:miter lim="800000"/>
              <a:headEnd/>
              <a:tailEnd/>
            </a:ln>
          </p:spPr>
          <p:txBody>
            <a:bodyPr wrap="none" lIns="0" tIns="0" rIns="0" bIns="0">
              <a:spAutoFit/>
            </a:bodyPr>
            <a:lstStyle/>
            <a:p>
              <a:r>
                <a:rPr lang="en-US" sz="1000">
                  <a:solidFill>
                    <a:srgbClr val="000000"/>
                  </a:solidFill>
                </a:rPr>
                <a:t>Fluid</a:t>
              </a:r>
              <a:endParaRPr lang="en-US" sz="2000"/>
            </a:p>
          </p:txBody>
        </p:sp>
        <p:sp>
          <p:nvSpPr>
            <p:cNvPr id="62" name="Rectangle 59"/>
            <p:cNvSpPr>
              <a:spLocks noChangeArrowheads="1"/>
            </p:cNvSpPr>
            <p:nvPr/>
          </p:nvSpPr>
          <p:spPr bwMode="auto">
            <a:xfrm>
              <a:off x="2468" y="3126"/>
              <a:ext cx="175" cy="96"/>
            </a:xfrm>
            <a:prstGeom prst="rect">
              <a:avLst/>
            </a:prstGeom>
            <a:noFill/>
            <a:ln w="9525">
              <a:noFill/>
              <a:miter lim="800000"/>
              <a:headEnd/>
              <a:tailEnd/>
            </a:ln>
          </p:spPr>
          <p:txBody>
            <a:bodyPr wrap="none" lIns="0" tIns="0" rIns="0" bIns="0">
              <a:spAutoFit/>
            </a:bodyPr>
            <a:lstStyle/>
            <a:p>
              <a:r>
                <a:rPr lang="en-US" sz="1000">
                  <a:solidFill>
                    <a:srgbClr val="000000"/>
                  </a:solidFill>
                </a:rPr>
                <a:t>k = 2</a:t>
              </a:r>
              <a:endParaRPr lang="en-US" sz="2000"/>
            </a:p>
          </p:txBody>
        </p:sp>
        <p:sp>
          <p:nvSpPr>
            <p:cNvPr id="63" name="Rectangle 60"/>
            <p:cNvSpPr>
              <a:spLocks noChangeArrowheads="1"/>
            </p:cNvSpPr>
            <p:nvPr/>
          </p:nvSpPr>
          <p:spPr bwMode="auto">
            <a:xfrm>
              <a:off x="3729" y="1709"/>
              <a:ext cx="195" cy="96"/>
            </a:xfrm>
            <a:prstGeom prst="rect">
              <a:avLst/>
            </a:prstGeom>
            <a:noFill/>
            <a:ln w="9525">
              <a:noFill/>
              <a:miter lim="800000"/>
              <a:headEnd/>
              <a:tailEnd/>
            </a:ln>
          </p:spPr>
          <p:txBody>
            <a:bodyPr wrap="none" lIns="0" tIns="0" rIns="0" bIns="0">
              <a:spAutoFit/>
            </a:bodyPr>
            <a:lstStyle/>
            <a:p>
              <a:r>
                <a:rPr lang="en-US" sz="1000">
                  <a:solidFill>
                    <a:srgbClr val="000000"/>
                  </a:solidFill>
                </a:rPr>
                <a:t>Fluid </a:t>
              </a:r>
              <a:endParaRPr lang="en-US" sz="2000"/>
            </a:p>
          </p:txBody>
        </p:sp>
        <p:sp>
          <p:nvSpPr>
            <p:cNvPr id="64" name="Rectangle 61"/>
            <p:cNvSpPr>
              <a:spLocks noChangeArrowheads="1"/>
            </p:cNvSpPr>
            <p:nvPr/>
          </p:nvSpPr>
          <p:spPr bwMode="auto">
            <a:xfrm>
              <a:off x="3731" y="1808"/>
              <a:ext cx="262" cy="96"/>
            </a:xfrm>
            <a:prstGeom prst="rect">
              <a:avLst/>
            </a:prstGeom>
            <a:noFill/>
            <a:ln w="9525">
              <a:noFill/>
              <a:miter lim="800000"/>
              <a:headEnd/>
              <a:tailEnd/>
            </a:ln>
          </p:spPr>
          <p:txBody>
            <a:bodyPr wrap="none" lIns="0" tIns="0" rIns="0" bIns="0">
              <a:spAutoFit/>
            </a:bodyPr>
            <a:lstStyle/>
            <a:p>
              <a:r>
                <a:rPr lang="en-US" sz="1000">
                  <a:solidFill>
                    <a:srgbClr val="000000"/>
                  </a:solidFill>
                </a:rPr>
                <a:t>Mixture</a:t>
              </a:r>
              <a:endParaRPr lang="en-US" sz="2000"/>
            </a:p>
          </p:txBody>
        </p:sp>
        <p:sp>
          <p:nvSpPr>
            <p:cNvPr id="65" name="Rectangle 62"/>
            <p:cNvSpPr>
              <a:spLocks noChangeArrowheads="1"/>
            </p:cNvSpPr>
            <p:nvPr/>
          </p:nvSpPr>
          <p:spPr bwMode="auto">
            <a:xfrm>
              <a:off x="3067" y="989"/>
              <a:ext cx="195" cy="96"/>
            </a:xfrm>
            <a:prstGeom prst="rect">
              <a:avLst/>
            </a:prstGeom>
            <a:noFill/>
            <a:ln w="9525">
              <a:noFill/>
              <a:miter lim="800000"/>
              <a:headEnd/>
              <a:tailEnd/>
            </a:ln>
          </p:spPr>
          <p:txBody>
            <a:bodyPr wrap="none" lIns="0" tIns="0" rIns="0" bIns="0">
              <a:spAutoFit/>
            </a:bodyPr>
            <a:lstStyle/>
            <a:p>
              <a:r>
                <a:rPr lang="en-US" sz="1000">
                  <a:solidFill>
                    <a:srgbClr val="000000"/>
                  </a:solidFill>
                </a:rPr>
                <a:t>Fluid </a:t>
              </a:r>
              <a:endParaRPr lang="en-US" sz="2000"/>
            </a:p>
          </p:txBody>
        </p:sp>
        <p:sp>
          <p:nvSpPr>
            <p:cNvPr id="66" name="Rectangle 63"/>
            <p:cNvSpPr>
              <a:spLocks noChangeArrowheads="1"/>
            </p:cNvSpPr>
            <p:nvPr/>
          </p:nvSpPr>
          <p:spPr bwMode="auto">
            <a:xfrm>
              <a:off x="3069" y="1088"/>
              <a:ext cx="262" cy="96"/>
            </a:xfrm>
            <a:prstGeom prst="rect">
              <a:avLst/>
            </a:prstGeom>
            <a:noFill/>
            <a:ln w="9525">
              <a:noFill/>
              <a:miter lim="800000"/>
              <a:headEnd/>
              <a:tailEnd/>
            </a:ln>
          </p:spPr>
          <p:txBody>
            <a:bodyPr wrap="none" lIns="0" tIns="0" rIns="0" bIns="0">
              <a:spAutoFit/>
            </a:bodyPr>
            <a:lstStyle/>
            <a:p>
              <a:r>
                <a:rPr lang="en-US" sz="1000">
                  <a:solidFill>
                    <a:srgbClr val="000000"/>
                  </a:solidFill>
                </a:rPr>
                <a:t>Mixture</a:t>
              </a:r>
              <a:endParaRPr lang="en-US" sz="2000"/>
            </a:p>
          </p:txBody>
        </p:sp>
        <p:sp>
          <p:nvSpPr>
            <p:cNvPr id="67" name="Rectangle 64"/>
            <p:cNvSpPr>
              <a:spLocks noChangeArrowheads="1"/>
            </p:cNvSpPr>
            <p:nvPr/>
          </p:nvSpPr>
          <p:spPr bwMode="auto">
            <a:xfrm>
              <a:off x="2777" y="1998"/>
              <a:ext cx="190" cy="96"/>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68" name="Rectangle 65"/>
            <p:cNvSpPr>
              <a:spLocks noChangeArrowheads="1"/>
            </p:cNvSpPr>
            <p:nvPr/>
          </p:nvSpPr>
          <p:spPr bwMode="auto">
            <a:xfrm>
              <a:off x="2858" y="2097"/>
              <a:ext cx="18" cy="96"/>
            </a:xfrm>
            <a:prstGeom prst="rect">
              <a:avLst/>
            </a:prstGeom>
            <a:noFill/>
            <a:ln w="9525">
              <a:noFill/>
              <a:miter lim="800000"/>
              <a:headEnd/>
              <a:tailEnd/>
            </a:ln>
          </p:spPr>
          <p:txBody>
            <a:bodyPr wrap="none" lIns="0" tIns="0" rIns="0" bIns="0">
              <a:spAutoFit/>
            </a:bodyPr>
            <a:lstStyle/>
            <a:p>
              <a:r>
                <a:rPr lang="en-US" sz="1000">
                  <a:solidFill>
                    <a:srgbClr val="000000"/>
                  </a:solidFill>
                </a:rPr>
                <a:t>i</a:t>
              </a:r>
              <a:endParaRPr lang="en-US" sz="2000"/>
            </a:p>
          </p:txBody>
        </p:sp>
      </p:grpSp>
      <p:graphicFrame>
        <p:nvGraphicFramePr>
          <p:cNvPr id="70" name="Object 90"/>
          <p:cNvGraphicFramePr>
            <a:graphicFrameLocks noChangeAspect="1"/>
          </p:cNvGraphicFramePr>
          <p:nvPr>
            <p:extLst>
              <p:ext uri="{D42A27DB-BD31-4B8C-83A1-F6EECF244321}">
                <p14:modId xmlns:p14="http://schemas.microsoft.com/office/powerpoint/2010/main" val="4055471693"/>
              </p:ext>
            </p:extLst>
          </p:nvPr>
        </p:nvGraphicFramePr>
        <p:xfrm>
          <a:off x="708222" y="2421984"/>
          <a:ext cx="3094748" cy="1150939"/>
        </p:xfrm>
        <a:graphic>
          <a:graphicData uri="http://schemas.openxmlformats.org/presentationml/2006/ole">
            <mc:AlternateContent xmlns:mc="http://schemas.openxmlformats.org/markup-compatibility/2006">
              <mc:Choice xmlns:v="urn:schemas-microsoft-com:vml" Requires="v">
                <p:oleObj spid="_x0000_s6337" name="Equation" r:id="rId4" imgW="1536480" imgH="571320" progId="Equation.DSMT4">
                  <p:embed/>
                </p:oleObj>
              </mc:Choice>
              <mc:Fallback>
                <p:oleObj name="Equation" r:id="rId4" imgW="1536480" imgH="571320" progId="Equation.DSMT4">
                  <p:embed/>
                  <p:pic>
                    <p:nvPicPr>
                      <p:cNvPr id="0" name="Picture 14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8222" y="2421984"/>
                        <a:ext cx="3094748" cy="115093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 name="Text Box 91"/>
          <p:cNvSpPr txBox="1">
            <a:spLocks noChangeArrowheads="1"/>
          </p:cNvSpPr>
          <p:nvPr/>
        </p:nvSpPr>
        <p:spPr bwMode="auto">
          <a:xfrm>
            <a:off x="79375" y="3824754"/>
            <a:ext cx="4378301" cy="1938992"/>
          </a:xfrm>
          <a:prstGeom prst="rect">
            <a:avLst/>
          </a:prstGeom>
          <a:noFill/>
          <a:ln w="19050">
            <a:noFill/>
            <a:miter lim="800000"/>
            <a:headEnd/>
            <a:tailEnd/>
          </a:ln>
        </p:spPr>
        <p:txBody>
          <a:bodyPr wrap="square" anchor="ctr">
            <a:spAutoFit/>
          </a:bodyPr>
          <a:lstStyle/>
          <a:p>
            <a:pPr algn="l">
              <a:spcBef>
                <a:spcPct val="50000"/>
              </a:spcBef>
            </a:pPr>
            <a:r>
              <a:rPr lang="en-US" sz="2400" dirty="0"/>
              <a:t>Note :  Pressure does not appear explicitly in Mass Conservation Equation although  it is earmarked for calculating pressures</a:t>
            </a:r>
          </a:p>
        </p:txBody>
      </p:sp>
      <p:sp>
        <p:nvSpPr>
          <p:cNvPr id="73" name="Rectangle 72"/>
          <p:cNvSpPr>
            <a:spLocks noChangeArrowheads="1"/>
          </p:cNvSpPr>
          <p:nvPr/>
        </p:nvSpPr>
        <p:spPr bwMode="auto">
          <a:xfrm>
            <a:off x="685800" y="314325"/>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(1)</a:t>
            </a:r>
            <a:endParaRPr lang="en-US" sz="2800" b="1" dirty="0"/>
          </a:p>
          <a:p>
            <a:pPr algn="ctr"/>
            <a:r>
              <a:rPr lang="en-US" sz="2800" b="1" dirty="0" smtClean="0"/>
              <a:t> </a:t>
            </a:r>
          </a:p>
        </p:txBody>
      </p:sp>
    </p:spTree>
    <p:extLst>
      <p:ext uri="{BB962C8B-B14F-4D97-AF65-F5344CB8AC3E}">
        <p14:creationId xmlns:p14="http://schemas.microsoft.com/office/powerpoint/2010/main" val="34950879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13</a:t>
            </a:fld>
            <a:endParaRPr lang="en-US"/>
          </a:p>
        </p:txBody>
      </p:sp>
      <p:sp>
        <p:nvSpPr>
          <p:cNvPr id="3" name="Date Placeholder 1"/>
          <p:cNvSpPr>
            <a:spLocks noGrp="1"/>
          </p:cNvSpPr>
          <p:nvPr>
            <p:ph type="dt" sz="quarter" idx="10"/>
          </p:nvPr>
        </p:nvSpPr>
        <p:spPr>
          <a:xfrm>
            <a:off x="685800" y="6248400"/>
            <a:ext cx="1905000" cy="457200"/>
          </a:xfrm>
        </p:spPr>
        <p:txBody>
          <a:bodyPr/>
          <a:lstStyle/>
          <a:p>
            <a:pPr>
              <a:defRPr/>
            </a:pPr>
            <a:r>
              <a:rPr lang="en-US" smtClean="0"/>
              <a:t> </a:t>
            </a:r>
            <a:endParaRPr lang="en-US"/>
          </a:p>
        </p:txBody>
      </p:sp>
      <p:sp>
        <p:nvSpPr>
          <p:cNvPr id="5" name="Rectangle 2"/>
          <p:cNvSpPr>
            <a:spLocks noChangeArrowheads="1"/>
          </p:cNvSpPr>
          <p:nvPr/>
        </p:nvSpPr>
        <p:spPr bwMode="auto">
          <a:xfrm>
            <a:off x="762000" y="152400"/>
            <a:ext cx="7772400" cy="914400"/>
          </a:xfrm>
          <a:prstGeom prst="rect">
            <a:avLst/>
          </a:prstGeom>
          <a:noFill/>
          <a:ln w="9525">
            <a:noFill/>
            <a:miter lim="800000"/>
            <a:headEnd/>
            <a:tailEnd/>
          </a:ln>
        </p:spPr>
        <p:txBody>
          <a:bodyPr lIns="92075" tIns="46038" rIns="92075" bIns="46038" anchor="ctr"/>
          <a:lstStyle/>
          <a:p>
            <a:endParaRPr lang="en-US" sz="2800" b="1"/>
          </a:p>
        </p:txBody>
      </p:sp>
      <p:sp>
        <p:nvSpPr>
          <p:cNvPr id="6" name="Rectangle 5"/>
          <p:cNvSpPr>
            <a:spLocks noChangeArrowheads="1"/>
          </p:cNvSpPr>
          <p:nvPr/>
        </p:nvSpPr>
        <p:spPr bwMode="auto">
          <a:xfrm>
            <a:off x="277455" y="1241880"/>
            <a:ext cx="5235664" cy="430887"/>
          </a:xfrm>
          <a:prstGeom prst="rect">
            <a:avLst/>
          </a:prstGeom>
          <a:noFill/>
          <a:ln w="9525">
            <a:noFill/>
            <a:miter lim="800000"/>
            <a:headEnd/>
            <a:tailEnd/>
          </a:ln>
        </p:spPr>
        <p:txBody>
          <a:bodyPr wrap="none" lIns="0" tIns="0" rIns="0" bIns="0">
            <a:spAutoFit/>
          </a:bodyPr>
          <a:lstStyle/>
          <a:p>
            <a:r>
              <a:rPr lang="en-US" sz="2800" b="1" dirty="0" smtClean="0">
                <a:solidFill>
                  <a:srgbClr val="000000"/>
                </a:solidFill>
              </a:rPr>
              <a:t>Momentum Conservation Equation</a:t>
            </a:r>
            <a:endParaRPr lang="en-US" sz="2800" dirty="0"/>
          </a:p>
        </p:txBody>
      </p:sp>
      <p:grpSp>
        <p:nvGrpSpPr>
          <p:cNvPr id="46" name="Group 45"/>
          <p:cNvGrpSpPr/>
          <p:nvPr/>
        </p:nvGrpSpPr>
        <p:grpSpPr>
          <a:xfrm>
            <a:off x="5722938" y="2675731"/>
            <a:ext cx="3163887" cy="2333625"/>
            <a:chOff x="5684838" y="1524000"/>
            <a:chExt cx="3163887" cy="2333625"/>
          </a:xfrm>
        </p:grpSpPr>
        <p:sp>
          <p:nvSpPr>
            <p:cNvPr id="8" name="Freeform 6"/>
            <p:cNvSpPr>
              <a:spLocks/>
            </p:cNvSpPr>
            <p:nvPr/>
          </p:nvSpPr>
          <p:spPr bwMode="auto">
            <a:xfrm>
              <a:off x="5948363" y="1527175"/>
              <a:ext cx="2713038" cy="2230438"/>
            </a:xfrm>
            <a:custGeom>
              <a:avLst/>
              <a:gdLst>
                <a:gd name="T0" fmla="*/ 0 w 1709"/>
                <a:gd name="T1" fmla="*/ 1077 h 1405"/>
                <a:gd name="T2" fmla="*/ 241 w 1709"/>
                <a:gd name="T3" fmla="*/ 1405 h 1405"/>
                <a:gd name="T4" fmla="*/ 1709 w 1709"/>
                <a:gd name="T5" fmla="*/ 327 h 1405"/>
                <a:gd name="T6" fmla="*/ 1468 w 1709"/>
                <a:gd name="T7" fmla="*/ 0 h 1405"/>
                <a:gd name="T8" fmla="*/ 0 w 1709"/>
                <a:gd name="T9" fmla="*/ 1077 h 1405"/>
                <a:gd name="T10" fmla="*/ 0 60000 65536"/>
                <a:gd name="T11" fmla="*/ 0 60000 65536"/>
                <a:gd name="T12" fmla="*/ 0 60000 65536"/>
                <a:gd name="T13" fmla="*/ 0 60000 65536"/>
                <a:gd name="T14" fmla="*/ 0 60000 65536"/>
                <a:gd name="T15" fmla="*/ 0 w 1709"/>
                <a:gd name="T16" fmla="*/ 0 h 1405"/>
                <a:gd name="T17" fmla="*/ 1709 w 1709"/>
                <a:gd name="T18" fmla="*/ 1405 h 1405"/>
              </a:gdLst>
              <a:ahLst/>
              <a:cxnLst>
                <a:cxn ang="T10">
                  <a:pos x="T0" y="T1"/>
                </a:cxn>
                <a:cxn ang="T11">
                  <a:pos x="T2" y="T3"/>
                </a:cxn>
                <a:cxn ang="T12">
                  <a:pos x="T4" y="T5"/>
                </a:cxn>
                <a:cxn ang="T13">
                  <a:pos x="T6" y="T7"/>
                </a:cxn>
                <a:cxn ang="T14">
                  <a:pos x="T8" y="T9"/>
                </a:cxn>
              </a:cxnLst>
              <a:rect l="T15" t="T16" r="T17" b="T18"/>
              <a:pathLst>
                <a:path w="1709" h="1405">
                  <a:moveTo>
                    <a:pt x="0" y="1077"/>
                  </a:moveTo>
                  <a:lnTo>
                    <a:pt x="241" y="1405"/>
                  </a:lnTo>
                  <a:lnTo>
                    <a:pt x="1709" y="327"/>
                  </a:lnTo>
                  <a:lnTo>
                    <a:pt x="1468" y="0"/>
                  </a:lnTo>
                  <a:lnTo>
                    <a:pt x="0" y="1077"/>
                  </a:lnTo>
                  <a:close/>
                </a:path>
              </a:pathLst>
            </a:custGeom>
            <a:solidFill>
              <a:srgbClr val="FFFFFF"/>
            </a:solidFill>
            <a:ln w="0">
              <a:solidFill>
                <a:srgbClr val="000000"/>
              </a:solidFill>
              <a:prstDash val="solid"/>
              <a:round/>
              <a:headEnd/>
              <a:tailEnd/>
            </a:ln>
          </p:spPr>
          <p:txBody>
            <a:bodyPr/>
            <a:lstStyle/>
            <a:p>
              <a:endParaRPr lang="en-US"/>
            </a:p>
          </p:txBody>
        </p:sp>
        <p:sp>
          <p:nvSpPr>
            <p:cNvPr id="9" name="Oval 7"/>
            <p:cNvSpPr>
              <a:spLocks noChangeArrowheads="1"/>
            </p:cNvSpPr>
            <p:nvPr/>
          </p:nvSpPr>
          <p:spPr bwMode="auto">
            <a:xfrm>
              <a:off x="6061075" y="3403600"/>
              <a:ext cx="176213" cy="176213"/>
            </a:xfrm>
            <a:prstGeom prst="ellipse">
              <a:avLst/>
            </a:prstGeom>
            <a:solidFill>
              <a:srgbClr val="FFFFFF"/>
            </a:solidFill>
            <a:ln w="0">
              <a:solidFill>
                <a:srgbClr val="000000"/>
              </a:solidFill>
              <a:round/>
              <a:headEnd/>
              <a:tailEnd/>
            </a:ln>
          </p:spPr>
          <p:txBody>
            <a:bodyPr/>
            <a:lstStyle/>
            <a:p>
              <a:endParaRPr lang="en-US"/>
            </a:p>
          </p:txBody>
        </p:sp>
        <p:sp>
          <p:nvSpPr>
            <p:cNvPr id="10" name="Oval 8"/>
            <p:cNvSpPr>
              <a:spLocks noChangeArrowheads="1"/>
            </p:cNvSpPr>
            <p:nvPr/>
          </p:nvSpPr>
          <p:spPr bwMode="auto">
            <a:xfrm>
              <a:off x="8391525" y="1689100"/>
              <a:ext cx="176213" cy="174625"/>
            </a:xfrm>
            <a:prstGeom prst="ellipse">
              <a:avLst/>
            </a:prstGeom>
            <a:solidFill>
              <a:srgbClr val="FFFFFF"/>
            </a:solidFill>
            <a:ln w="0">
              <a:solidFill>
                <a:srgbClr val="000000"/>
              </a:solidFill>
              <a:round/>
              <a:headEnd/>
              <a:tailEnd/>
            </a:ln>
          </p:spPr>
          <p:txBody>
            <a:bodyPr/>
            <a:lstStyle/>
            <a:p>
              <a:endParaRPr lang="en-US"/>
            </a:p>
          </p:txBody>
        </p:sp>
        <p:sp>
          <p:nvSpPr>
            <p:cNvPr id="11" name="Line 9"/>
            <p:cNvSpPr>
              <a:spLocks noChangeShapeType="1"/>
            </p:cNvSpPr>
            <p:nvPr/>
          </p:nvSpPr>
          <p:spPr bwMode="auto">
            <a:xfrm flipH="1">
              <a:off x="6926263" y="2403475"/>
              <a:ext cx="688975" cy="544513"/>
            </a:xfrm>
            <a:prstGeom prst="line">
              <a:avLst/>
            </a:prstGeom>
            <a:noFill/>
            <a:ln w="0">
              <a:solidFill>
                <a:srgbClr val="000000"/>
              </a:solidFill>
              <a:round/>
              <a:headEnd/>
              <a:tailEnd/>
            </a:ln>
          </p:spPr>
          <p:txBody>
            <a:bodyPr/>
            <a:lstStyle/>
            <a:p>
              <a:endParaRPr lang="en-US"/>
            </a:p>
          </p:txBody>
        </p:sp>
        <p:sp>
          <p:nvSpPr>
            <p:cNvPr id="12" name="Freeform 10"/>
            <p:cNvSpPr>
              <a:spLocks/>
            </p:cNvSpPr>
            <p:nvPr/>
          </p:nvSpPr>
          <p:spPr bwMode="auto">
            <a:xfrm>
              <a:off x="7524750" y="2403475"/>
              <a:ext cx="90488" cy="85725"/>
            </a:xfrm>
            <a:custGeom>
              <a:avLst/>
              <a:gdLst>
                <a:gd name="T0" fmla="*/ 32 w 57"/>
                <a:gd name="T1" fmla="*/ 54 h 54"/>
                <a:gd name="T2" fmla="*/ 57 w 57"/>
                <a:gd name="T3" fmla="*/ 0 h 54"/>
                <a:gd name="T4" fmla="*/ 0 w 57"/>
                <a:gd name="T5" fmla="*/ 12 h 54"/>
                <a:gd name="T6" fmla="*/ 36 w 57"/>
                <a:gd name="T7" fmla="*/ 16 h 54"/>
                <a:gd name="T8" fmla="*/ 32 w 57"/>
                <a:gd name="T9" fmla="*/ 54 h 54"/>
                <a:gd name="T10" fmla="*/ 0 60000 65536"/>
                <a:gd name="T11" fmla="*/ 0 60000 65536"/>
                <a:gd name="T12" fmla="*/ 0 60000 65536"/>
                <a:gd name="T13" fmla="*/ 0 60000 65536"/>
                <a:gd name="T14" fmla="*/ 0 60000 65536"/>
                <a:gd name="T15" fmla="*/ 0 w 57"/>
                <a:gd name="T16" fmla="*/ 0 h 54"/>
                <a:gd name="T17" fmla="*/ 57 w 57"/>
                <a:gd name="T18" fmla="*/ 54 h 54"/>
              </a:gdLst>
              <a:ahLst/>
              <a:cxnLst>
                <a:cxn ang="T10">
                  <a:pos x="T0" y="T1"/>
                </a:cxn>
                <a:cxn ang="T11">
                  <a:pos x="T2" y="T3"/>
                </a:cxn>
                <a:cxn ang="T12">
                  <a:pos x="T4" y="T5"/>
                </a:cxn>
                <a:cxn ang="T13">
                  <a:pos x="T6" y="T7"/>
                </a:cxn>
                <a:cxn ang="T14">
                  <a:pos x="T8" y="T9"/>
                </a:cxn>
              </a:cxnLst>
              <a:rect l="T15" t="T16" r="T17" b="T18"/>
              <a:pathLst>
                <a:path w="57" h="54">
                  <a:moveTo>
                    <a:pt x="32" y="54"/>
                  </a:moveTo>
                  <a:lnTo>
                    <a:pt x="57" y="0"/>
                  </a:lnTo>
                  <a:lnTo>
                    <a:pt x="0" y="12"/>
                  </a:lnTo>
                  <a:lnTo>
                    <a:pt x="36" y="16"/>
                  </a:lnTo>
                  <a:lnTo>
                    <a:pt x="32" y="54"/>
                  </a:lnTo>
                  <a:close/>
                </a:path>
              </a:pathLst>
            </a:custGeom>
            <a:solidFill>
              <a:srgbClr val="000000"/>
            </a:solidFill>
            <a:ln w="0">
              <a:solidFill>
                <a:srgbClr val="000000"/>
              </a:solidFill>
              <a:prstDash val="solid"/>
              <a:round/>
              <a:headEnd/>
              <a:tailEnd/>
            </a:ln>
          </p:spPr>
          <p:txBody>
            <a:bodyPr/>
            <a:lstStyle/>
            <a:p>
              <a:endParaRPr lang="en-US"/>
            </a:p>
          </p:txBody>
        </p:sp>
        <p:sp>
          <p:nvSpPr>
            <p:cNvPr id="14" name="Rectangle 12"/>
            <p:cNvSpPr>
              <a:spLocks noChangeArrowheads="1"/>
            </p:cNvSpPr>
            <p:nvPr/>
          </p:nvSpPr>
          <p:spPr bwMode="auto">
            <a:xfrm>
              <a:off x="6170613" y="3422650"/>
              <a:ext cx="33338" cy="182563"/>
            </a:xfrm>
            <a:prstGeom prst="rect">
              <a:avLst/>
            </a:prstGeom>
            <a:noFill/>
            <a:ln w="9525">
              <a:noFill/>
              <a:miter lim="800000"/>
              <a:headEnd/>
              <a:tailEnd/>
            </a:ln>
          </p:spPr>
          <p:txBody>
            <a:bodyPr wrap="none" lIns="0" tIns="0" rIns="0" bIns="0">
              <a:spAutoFit/>
            </a:bodyPr>
            <a:lstStyle/>
            <a:p>
              <a:r>
                <a:rPr lang="en-US" sz="1200">
                  <a:solidFill>
                    <a:srgbClr val="000000"/>
                  </a:solidFill>
                </a:rPr>
                <a:t>i</a:t>
              </a:r>
              <a:endParaRPr lang="en-US" sz="2000"/>
            </a:p>
          </p:txBody>
        </p:sp>
        <p:sp>
          <p:nvSpPr>
            <p:cNvPr id="15" name="Rectangle 13"/>
            <p:cNvSpPr>
              <a:spLocks noChangeArrowheads="1"/>
            </p:cNvSpPr>
            <p:nvPr/>
          </p:nvSpPr>
          <p:spPr bwMode="auto">
            <a:xfrm>
              <a:off x="8501063" y="1684338"/>
              <a:ext cx="33338" cy="182563"/>
            </a:xfrm>
            <a:prstGeom prst="rect">
              <a:avLst/>
            </a:prstGeom>
            <a:noFill/>
            <a:ln w="9525">
              <a:noFill/>
              <a:miter lim="800000"/>
              <a:headEnd/>
              <a:tailEnd/>
            </a:ln>
          </p:spPr>
          <p:txBody>
            <a:bodyPr wrap="none" lIns="0" tIns="0" rIns="0" bIns="0">
              <a:spAutoFit/>
            </a:bodyPr>
            <a:lstStyle/>
            <a:p>
              <a:r>
                <a:rPr lang="en-US" sz="1200">
                  <a:solidFill>
                    <a:srgbClr val="000000"/>
                  </a:solidFill>
                </a:rPr>
                <a:t>j</a:t>
              </a:r>
              <a:endParaRPr lang="en-US" sz="2000"/>
            </a:p>
          </p:txBody>
        </p:sp>
        <p:sp>
          <p:nvSpPr>
            <p:cNvPr id="24" name="Line 22"/>
            <p:cNvSpPr>
              <a:spLocks noChangeShapeType="1"/>
            </p:cNvSpPr>
            <p:nvPr/>
          </p:nvSpPr>
          <p:spPr bwMode="auto">
            <a:xfrm>
              <a:off x="6932613" y="2940050"/>
              <a:ext cx="1588" cy="917575"/>
            </a:xfrm>
            <a:prstGeom prst="line">
              <a:avLst/>
            </a:prstGeom>
            <a:noFill/>
            <a:ln w="0">
              <a:solidFill>
                <a:srgbClr val="000000"/>
              </a:solidFill>
              <a:round/>
              <a:headEnd/>
              <a:tailEnd/>
            </a:ln>
          </p:spPr>
          <p:txBody>
            <a:bodyPr/>
            <a:lstStyle/>
            <a:p>
              <a:endParaRPr lang="en-US"/>
            </a:p>
          </p:txBody>
        </p:sp>
        <p:sp>
          <p:nvSpPr>
            <p:cNvPr id="25" name="Freeform 23"/>
            <p:cNvSpPr>
              <a:spLocks/>
            </p:cNvSpPr>
            <p:nvPr/>
          </p:nvSpPr>
          <p:spPr bwMode="auto">
            <a:xfrm>
              <a:off x="6892925" y="3775075"/>
              <a:ext cx="82550" cy="82550"/>
            </a:xfrm>
            <a:custGeom>
              <a:avLst/>
              <a:gdLst>
                <a:gd name="T0" fmla="*/ 52 w 52"/>
                <a:gd name="T1" fmla="*/ 0 h 52"/>
                <a:gd name="T2" fmla="*/ 25 w 52"/>
                <a:gd name="T3" fmla="*/ 52 h 52"/>
                <a:gd name="T4" fmla="*/ 0 w 52"/>
                <a:gd name="T5" fmla="*/ 0 h 52"/>
                <a:gd name="T6" fmla="*/ 25 w 52"/>
                <a:gd name="T7" fmla="*/ 25 h 52"/>
                <a:gd name="T8" fmla="*/ 52 w 52"/>
                <a:gd name="T9" fmla="*/ 0 h 52"/>
                <a:gd name="T10" fmla="*/ 0 60000 65536"/>
                <a:gd name="T11" fmla="*/ 0 60000 65536"/>
                <a:gd name="T12" fmla="*/ 0 60000 65536"/>
                <a:gd name="T13" fmla="*/ 0 60000 65536"/>
                <a:gd name="T14" fmla="*/ 0 60000 65536"/>
                <a:gd name="T15" fmla="*/ 0 w 52"/>
                <a:gd name="T16" fmla="*/ 0 h 52"/>
                <a:gd name="T17" fmla="*/ 52 w 52"/>
                <a:gd name="T18" fmla="*/ 52 h 52"/>
              </a:gdLst>
              <a:ahLst/>
              <a:cxnLst>
                <a:cxn ang="T10">
                  <a:pos x="T0" y="T1"/>
                </a:cxn>
                <a:cxn ang="T11">
                  <a:pos x="T2" y="T3"/>
                </a:cxn>
                <a:cxn ang="T12">
                  <a:pos x="T4" y="T5"/>
                </a:cxn>
                <a:cxn ang="T13">
                  <a:pos x="T6" y="T7"/>
                </a:cxn>
                <a:cxn ang="T14">
                  <a:pos x="T8" y="T9"/>
                </a:cxn>
              </a:cxnLst>
              <a:rect l="T15" t="T16" r="T17" b="T18"/>
              <a:pathLst>
                <a:path w="52" h="52">
                  <a:moveTo>
                    <a:pt x="52" y="0"/>
                  </a:moveTo>
                  <a:lnTo>
                    <a:pt x="25" y="52"/>
                  </a:lnTo>
                  <a:lnTo>
                    <a:pt x="0" y="0"/>
                  </a:lnTo>
                  <a:lnTo>
                    <a:pt x="25" y="25"/>
                  </a:lnTo>
                  <a:lnTo>
                    <a:pt x="52" y="0"/>
                  </a:lnTo>
                  <a:close/>
                </a:path>
              </a:pathLst>
            </a:custGeom>
            <a:solidFill>
              <a:srgbClr val="000000"/>
            </a:solidFill>
            <a:ln w="0">
              <a:solidFill>
                <a:srgbClr val="000000"/>
              </a:solidFill>
              <a:prstDash val="solid"/>
              <a:round/>
              <a:headEnd/>
              <a:tailEnd/>
            </a:ln>
          </p:spPr>
          <p:txBody>
            <a:bodyPr/>
            <a:lstStyle/>
            <a:p>
              <a:endParaRPr lang="en-US"/>
            </a:p>
          </p:txBody>
        </p:sp>
        <p:sp>
          <p:nvSpPr>
            <p:cNvPr id="26" name="Rectangle 24"/>
            <p:cNvSpPr>
              <a:spLocks noChangeArrowheads="1"/>
            </p:cNvSpPr>
            <p:nvPr/>
          </p:nvSpPr>
          <p:spPr bwMode="auto">
            <a:xfrm>
              <a:off x="7032625" y="3524250"/>
              <a:ext cx="84138" cy="182563"/>
            </a:xfrm>
            <a:prstGeom prst="rect">
              <a:avLst/>
            </a:prstGeom>
            <a:noFill/>
            <a:ln w="9525">
              <a:noFill/>
              <a:miter lim="800000"/>
              <a:headEnd/>
              <a:tailEnd/>
            </a:ln>
          </p:spPr>
          <p:txBody>
            <a:bodyPr wrap="none" lIns="0" tIns="0" rIns="0" bIns="0">
              <a:spAutoFit/>
            </a:bodyPr>
            <a:lstStyle/>
            <a:p>
              <a:r>
                <a:rPr lang="en-US" sz="1200">
                  <a:solidFill>
                    <a:srgbClr val="000000"/>
                  </a:solidFill>
                </a:rPr>
                <a:t>g</a:t>
              </a:r>
              <a:endParaRPr lang="en-US" sz="2000"/>
            </a:p>
          </p:txBody>
        </p:sp>
        <p:sp>
          <p:nvSpPr>
            <p:cNvPr id="27" name="Rectangle 25"/>
            <p:cNvSpPr>
              <a:spLocks noChangeArrowheads="1"/>
            </p:cNvSpPr>
            <p:nvPr/>
          </p:nvSpPr>
          <p:spPr bwMode="auto">
            <a:xfrm>
              <a:off x="7032625" y="2922588"/>
              <a:ext cx="93663" cy="182563"/>
            </a:xfrm>
            <a:prstGeom prst="rect">
              <a:avLst/>
            </a:prstGeom>
            <a:noFill/>
            <a:ln w="9525">
              <a:noFill/>
              <a:miter lim="800000"/>
              <a:headEnd/>
              <a:tailEnd/>
            </a:ln>
          </p:spPr>
          <p:txBody>
            <a:bodyPr wrap="none" lIns="0" tIns="0" rIns="0" bIns="0">
              <a:spAutoFit/>
            </a:bodyPr>
            <a:lstStyle/>
            <a:p>
              <a:r>
                <a:rPr lang="en-US" sz="1200" b="1">
                  <a:solidFill>
                    <a:srgbClr val="000000"/>
                  </a:solidFill>
                </a:rPr>
                <a:t>q</a:t>
              </a:r>
              <a:endParaRPr lang="en-US" sz="2000"/>
            </a:p>
          </p:txBody>
        </p:sp>
        <p:sp>
          <p:nvSpPr>
            <p:cNvPr id="33" name="Rectangle 31"/>
            <p:cNvSpPr>
              <a:spLocks noChangeArrowheads="1"/>
            </p:cNvSpPr>
            <p:nvPr/>
          </p:nvSpPr>
          <p:spPr bwMode="auto">
            <a:xfrm>
              <a:off x="7077075" y="2435225"/>
              <a:ext cx="50800" cy="106363"/>
            </a:xfrm>
            <a:prstGeom prst="rect">
              <a:avLst/>
            </a:prstGeom>
            <a:noFill/>
            <a:ln w="9525">
              <a:noFill/>
              <a:miter lim="800000"/>
              <a:headEnd/>
              <a:tailEnd/>
            </a:ln>
          </p:spPr>
          <p:txBody>
            <a:bodyPr wrap="none" lIns="0" tIns="0" rIns="0" bIns="0">
              <a:spAutoFit/>
            </a:bodyPr>
            <a:lstStyle/>
            <a:p>
              <a:r>
                <a:rPr lang="en-US" sz="700" b="1">
                  <a:solidFill>
                    <a:srgbClr val="000000"/>
                  </a:solidFill>
                </a:rPr>
                <a:t> .</a:t>
              </a:r>
              <a:endParaRPr lang="en-US" sz="2000"/>
            </a:p>
          </p:txBody>
        </p:sp>
        <p:sp>
          <p:nvSpPr>
            <p:cNvPr id="34" name="Rectangle 32"/>
            <p:cNvSpPr>
              <a:spLocks noChangeArrowheads="1"/>
            </p:cNvSpPr>
            <p:nvPr/>
          </p:nvSpPr>
          <p:spPr bwMode="auto">
            <a:xfrm>
              <a:off x="7094538" y="2497138"/>
              <a:ext cx="134938" cy="182563"/>
            </a:xfrm>
            <a:prstGeom prst="rect">
              <a:avLst/>
            </a:prstGeom>
            <a:noFill/>
            <a:ln w="9525">
              <a:noFill/>
              <a:miter lim="800000"/>
              <a:headEnd/>
              <a:tailEnd/>
            </a:ln>
          </p:spPr>
          <p:txBody>
            <a:bodyPr wrap="none" lIns="0" tIns="0" rIns="0" bIns="0">
              <a:spAutoFit/>
            </a:bodyPr>
            <a:lstStyle/>
            <a:p>
              <a:r>
                <a:rPr lang="en-US" sz="1200" b="1">
                  <a:solidFill>
                    <a:srgbClr val="000000"/>
                  </a:solidFill>
                </a:rPr>
                <a:t>m</a:t>
              </a:r>
              <a:endParaRPr lang="en-US" sz="2000"/>
            </a:p>
          </p:txBody>
        </p:sp>
        <p:sp>
          <p:nvSpPr>
            <p:cNvPr id="35" name="Rectangle 33"/>
            <p:cNvSpPr>
              <a:spLocks noChangeArrowheads="1"/>
            </p:cNvSpPr>
            <p:nvPr/>
          </p:nvSpPr>
          <p:spPr bwMode="auto">
            <a:xfrm>
              <a:off x="7207250" y="2574925"/>
              <a:ext cx="50800" cy="106363"/>
            </a:xfrm>
            <a:prstGeom prst="rect">
              <a:avLst/>
            </a:prstGeom>
            <a:noFill/>
            <a:ln w="9525">
              <a:noFill/>
              <a:miter lim="800000"/>
              <a:headEnd/>
              <a:tailEnd/>
            </a:ln>
          </p:spPr>
          <p:txBody>
            <a:bodyPr wrap="none" lIns="0" tIns="0" rIns="0" bIns="0">
              <a:spAutoFit/>
            </a:bodyPr>
            <a:lstStyle/>
            <a:p>
              <a:r>
                <a:rPr lang="en-US" sz="700" b="1">
                  <a:solidFill>
                    <a:srgbClr val="000000"/>
                  </a:solidFill>
                </a:rPr>
                <a:t>ij</a:t>
              </a:r>
              <a:endParaRPr lang="en-US" sz="2000"/>
            </a:p>
          </p:txBody>
        </p:sp>
        <p:sp>
          <p:nvSpPr>
            <p:cNvPr id="37" name="Rectangle 35"/>
            <p:cNvSpPr>
              <a:spLocks noChangeArrowheads="1"/>
            </p:cNvSpPr>
            <p:nvPr/>
          </p:nvSpPr>
          <p:spPr bwMode="auto">
            <a:xfrm>
              <a:off x="6845300" y="2095500"/>
              <a:ext cx="400050" cy="152400"/>
            </a:xfrm>
            <a:prstGeom prst="rect">
              <a:avLst/>
            </a:prstGeom>
            <a:noFill/>
            <a:ln w="9525">
              <a:noFill/>
              <a:miter lim="800000"/>
              <a:headEnd/>
              <a:tailEnd/>
            </a:ln>
          </p:spPr>
          <p:txBody>
            <a:bodyPr wrap="none" lIns="0" tIns="0" rIns="0" bIns="0">
              <a:spAutoFit/>
            </a:bodyPr>
            <a:lstStyle/>
            <a:p>
              <a:r>
                <a:rPr lang="en-US" sz="1000">
                  <a:solidFill>
                    <a:srgbClr val="000000"/>
                  </a:solidFill>
                </a:rPr>
                <a:t>Branch</a:t>
              </a:r>
              <a:endParaRPr lang="en-US" sz="2000"/>
            </a:p>
          </p:txBody>
        </p:sp>
        <p:sp>
          <p:nvSpPr>
            <p:cNvPr id="38" name="Rectangle 36"/>
            <p:cNvSpPr>
              <a:spLocks noChangeArrowheads="1"/>
            </p:cNvSpPr>
            <p:nvPr/>
          </p:nvSpPr>
          <p:spPr bwMode="auto">
            <a:xfrm>
              <a:off x="5684838" y="3503613"/>
              <a:ext cx="301625" cy="152400"/>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sp>
          <p:nvSpPr>
            <p:cNvPr id="39" name="Rectangle 37"/>
            <p:cNvSpPr>
              <a:spLocks noChangeArrowheads="1"/>
            </p:cNvSpPr>
            <p:nvPr/>
          </p:nvSpPr>
          <p:spPr bwMode="auto">
            <a:xfrm>
              <a:off x="8547100" y="1524000"/>
              <a:ext cx="301625" cy="152400"/>
            </a:xfrm>
            <a:prstGeom prst="rect">
              <a:avLst/>
            </a:prstGeom>
            <a:noFill/>
            <a:ln w="9525">
              <a:noFill/>
              <a:miter lim="800000"/>
              <a:headEnd/>
              <a:tailEnd/>
            </a:ln>
          </p:spPr>
          <p:txBody>
            <a:bodyPr wrap="none" lIns="0" tIns="0" rIns="0" bIns="0">
              <a:spAutoFit/>
            </a:bodyPr>
            <a:lstStyle/>
            <a:p>
              <a:r>
                <a:rPr lang="en-US" sz="1000">
                  <a:solidFill>
                    <a:srgbClr val="000000"/>
                  </a:solidFill>
                </a:rPr>
                <a:t>Node</a:t>
              </a:r>
              <a:endParaRPr lang="en-US" sz="2000"/>
            </a:p>
          </p:txBody>
        </p:sp>
      </p:grpSp>
      <p:sp>
        <p:nvSpPr>
          <p:cNvPr id="41" name="Text Box 40"/>
          <p:cNvSpPr txBox="1">
            <a:spLocks noChangeArrowheads="1"/>
          </p:cNvSpPr>
          <p:nvPr/>
        </p:nvSpPr>
        <p:spPr bwMode="auto">
          <a:xfrm>
            <a:off x="92075" y="1994228"/>
            <a:ext cx="6856621" cy="523220"/>
          </a:xfrm>
          <a:prstGeom prst="rect">
            <a:avLst/>
          </a:prstGeom>
          <a:noFill/>
          <a:ln w="19050">
            <a:noFill/>
            <a:miter lim="800000"/>
            <a:headEnd/>
            <a:tailEnd/>
          </a:ln>
        </p:spPr>
        <p:txBody>
          <a:bodyPr wrap="none" anchor="ctr">
            <a:spAutoFit/>
          </a:bodyPr>
          <a:lstStyle/>
          <a:p>
            <a:pPr>
              <a:spcBef>
                <a:spcPct val="50000"/>
              </a:spcBef>
              <a:buFontTx/>
              <a:buChar char="•"/>
            </a:pPr>
            <a:r>
              <a:rPr lang="en-US" sz="2800" dirty="0"/>
              <a:t> Represents Newton’s Second Law of Motion</a:t>
            </a:r>
          </a:p>
        </p:txBody>
      </p:sp>
      <p:sp>
        <p:nvSpPr>
          <p:cNvPr id="42" name="Text Box 41"/>
          <p:cNvSpPr txBox="1">
            <a:spLocks noChangeArrowheads="1"/>
          </p:cNvSpPr>
          <p:nvPr/>
        </p:nvSpPr>
        <p:spPr bwMode="auto">
          <a:xfrm>
            <a:off x="277455" y="2800211"/>
            <a:ext cx="5358775" cy="523220"/>
          </a:xfrm>
          <a:prstGeom prst="rect">
            <a:avLst/>
          </a:prstGeom>
          <a:noFill/>
          <a:ln w="19050">
            <a:noFill/>
            <a:miter lim="800000"/>
            <a:headEnd/>
            <a:tailEnd/>
          </a:ln>
        </p:spPr>
        <p:txBody>
          <a:bodyPr wrap="none" anchor="ctr">
            <a:spAutoFit/>
          </a:bodyPr>
          <a:lstStyle/>
          <a:p>
            <a:pPr>
              <a:spcBef>
                <a:spcPct val="50000"/>
              </a:spcBef>
            </a:pPr>
            <a:r>
              <a:rPr lang="en-US" sz="2800" i="1" dirty="0"/>
              <a:t>Mass X Acceleration     =      Forces</a:t>
            </a:r>
            <a:r>
              <a:rPr lang="en-US" sz="2800" dirty="0"/>
              <a:t>   </a:t>
            </a:r>
          </a:p>
        </p:txBody>
      </p:sp>
      <p:sp>
        <p:nvSpPr>
          <p:cNvPr id="43" name="Text Box 42"/>
          <p:cNvSpPr txBox="1">
            <a:spLocks noChangeArrowheads="1"/>
          </p:cNvSpPr>
          <p:nvPr/>
        </p:nvSpPr>
        <p:spPr bwMode="auto">
          <a:xfrm>
            <a:off x="92075" y="3555206"/>
            <a:ext cx="3284874" cy="1815882"/>
          </a:xfrm>
          <a:prstGeom prst="rect">
            <a:avLst/>
          </a:prstGeom>
          <a:noFill/>
          <a:ln w="19050">
            <a:noFill/>
            <a:miter lim="800000"/>
            <a:headEnd/>
            <a:tailEnd/>
          </a:ln>
        </p:spPr>
        <p:txBody>
          <a:bodyPr wrap="none" anchor="ctr">
            <a:spAutoFit/>
          </a:bodyPr>
          <a:lstStyle/>
          <a:p>
            <a:pPr algn="l">
              <a:spcBef>
                <a:spcPct val="50000"/>
              </a:spcBef>
              <a:buFontTx/>
              <a:buChar char="•"/>
            </a:pPr>
            <a:r>
              <a:rPr lang="en-US" sz="2800" dirty="0"/>
              <a:t> Unsteady</a:t>
            </a:r>
          </a:p>
          <a:p>
            <a:pPr algn="l">
              <a:spcBef>
                <a:spcPct val="50000"/>
              </a:spcBef>
              <a:buFontTx/>
              <a:buChar char="•"/>
            </a:pPr>
            <a:r>
              <a:rPr lang="en-US" sz="2800" dirty="0"/>
              <a:t> Longitudinal Inertia</a:t>
            </a:r>
          </a:p>
          <a:p>
            <a:pPr algn="l">
              <a:spcBef>
                <a:spcPct val="50000"/>
              </a:spcBef>
              <a:buFontTx/>
              <a:buChar char="•"/>
            </a:pPr>
            <a:endParaRPr lang="en-US" sz="2800" dirty="0"/>
          </a:p>
        </p:txBody>
      </p:sp>
      <p:sp>
        <p:nvSpPr>
          <p:cNvPr id="44" name="Text Box 43"/>
          <p:cNvSpPr txBox="1">
            <a:spLocks noChangeArrowheads="1"/>
          </p:cNvSpPr>
          <p:nvPr/>
        </p:nvSpPr>
        <p:spPr bwMode="auto">
          <a:xfrm>
            <a:off x="4023306" y="3399631"/>
            <a:ext cx="1699632" cy="2462213"/>
          </a:xfrm>
          <a:prstGeom prst="rect">
            <a:avLst/>
          </a:prstGeom>
          <a:noFill/>
          <a:ln w="19050">
            <a:noFill/>
            <a:miter lim="800000"/>
            <a:headEnd/>
            <a:tailEnd/>
          </a:ln>
        </p:spPr>
        <p:txBody>
          <a:bodyPr wrap="none" anchor="ctr">
            <a:spAutoFit/>
          </a:bodyPr>
          <a:lstStyle/>
          <a:p>
            <a:pPr algn="l">
              <a:spcBef>
                <a:spcPct val="50000"/>
              </a:spcBef>
              <a:buFontTx/>
              <a:buChar char="•"/>
            </a:pPr>
            <a:r>
              <a:rPr lang="en-US" sz="2800" dirty="0"/>
              <a:t> Pressure</a:t>
            </a:r>
          </a:p>
          <a:p>
            <a:pPr algn="l">
              <a:spcBef>
                <a:spcPct val="50000"/>
              </a:spcBef>
              <a:buFontTx/>
              <a:buChar char="•"/>
            </a:pPr>
            <a:r>
              <a:rPr lang="en-US" sz="2800" dirty="0"/>
              <a:t> Gravity</a:t>
            </a:r>
          </a:p>
          <a:p>
            <a:pPr algn="l">
              <a:spcBef>
                <a:spcPct val="50000"/>
              </a:spcBef>
              <a:buFontTx/>
              <a:buChar char="•"/>
            </a:pPr>
            <a:r>
              <a:rPr lang="en-US" sz="2800" dirty="0"/>
              <a:t> Friction</a:t>
            </a:r>
          </a:p>
          <a:p>
            <a:pPr algn="l">
              <a:spcBef>
                <a:spcPct val="50000"/>
              </a:spcBef>
            </a:pPr>
            <a:endParaRPr lang="en-US" sz="2800" dirty="0"/>
          </a:p>
        </p:txBody>
      </p:sp>
      <p:sp>
        <p:nvSpPr>
          <p:cNvPr id="45" name="Rectangle 44"/>
          <p:cNvSpPr>
            <a:spLocks noChangeArrowheads="1"/>
          </p:cNvSpPr>
          <p:nvPr/>
        </p:nvSpPr>
        <p:spPr bwMode="auto">
          <a:xfrm>
            <a:off x="685800" y="314325"/>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(2)</a:t>
            </a:r>
            <a:endParaRPr lang="en-US" sz="2800" b="1" dirty="0"/>
          </a:p>
          <a:p>
            <a:pPr algn="ctr"/>
            <a:r>
              <a:rPr lang="en-US" sz="2800" b="1" dirty="0" smtClean="0"/>
              <a:t> </a:t>
            </a:r>
          </a:p>
        </p:txBody>
      </p:sp>
    </p:spTree>
    <p:extLst>
      <p:ext uri="{BB962C8B-B14F-4D97-AF65-F5344CB8AC3E}">
        <p14:creationId xmlns:p14="http://schemas.microsoft.com/office/powerpoint/2010/main" val="3337942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14</a:t>
            </a:fld>
            <a:endParaRPr lang="en-US"/>
          </a:p>
        </p:txBody>
      </p:sp>
      <p:graphicFrame>
        <p:nvGraphicFramePr>
          <p:cNvPr id="4" name="Object 37"/>
          <p:cNvGraphicFramePr>
            <a:graphicFrameLocks noChangeAspect="1"/>
          </p:cNvGraphicFramePr>
          <p:nvPr>
            <p:extLst>
              <p:ext uri="{D42A27DB-BD31-4B8C-83A1-F6EECF244321}">
                <p14:modId xmlns:p14="http://schemas.microsoft.com/office/powerpoint/2010/main" val="2147890103"/>
              </p:ext>
            </p:extLst>
          </p:nvPr>
        </p:nvGraphicFramePr>
        <p:xfrm>
          <a:off x="563574" y="3091508"/>
          <a:ext cx="2290489" cy="903107"/>
        </p:xfrm>
        <a:graphic>
          <a:graphicData uri="http://schemas.openxmlformats.org/presentationml/2006/ole">
            <mc:AlternateContent xmlns:mc="http://schemas.openxmlformats.org/markup-compatibility/2006">
              <mc:Choice xmlns:v="urn:schemas-microsoft-com:vml" Requires="v">
                <p:oleObj spid="_x0000_s8130" name="Equation" r:id="rId4" imgW="1320480" imgH="520560" progId="">
                  <p:embed/>
                </p:oleObj>
              </mc:Choice>
              <mc:Fallback>
                <p:oleObj name="Equation" r:id="rId4" imgW="1320480" imgH="520560" progId="">
                  <p:embed/>
                  <p:pic>
                    <p:nvPicPr>
                      <p:cNvPr id="0" name="Picture 70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574" y="3091508"/>
                        <a:ext cx="2290489" cy="90310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38"/>
          <p:cNvGraphicFramePr>
            <a:graphicFrameLocks noChangeAspect="1"/>
          </p:cNvGraphicFramePr>
          <p:nvPr>
            <p:extLst>
              <p:ext uri="{D42A27DB-BD31-4B8C-83A1-F6EECF244321}">
                <p14:modId xmlns:p14="http://schemas.microsoft.com/office/powerpoint/2010/main" val="583829290"/>
              </p:ext>
            </p:extLst>
          </p:nvPr>
        </p:nvGraphicFramePr>
        <p:xfrm>
          <a:off x="563574" y="4881561"/>
          <a:ext cx="5330762" cy="770870"/>
        </p:xfrm>
        <a:graphic>
          <a:graphicData uri="http://schemas.openxmlformats.org/presentationml/2006/ole">
            <mc:AlternateContent xmlns:mc="http://schemas.openxmlformats.org/markup-compatibility/2006">
              <mc:Choice xmlns:v="urn:schemas-microsoft-com:vml" Requires="v">
                <p:oleObj spid="_x0000_s8131" name="Equation" r:id="rId6" imgW="2971800" imgH="431640" progId="">
                  <p:embed/>
                </p:oleObj>
              </mc:Choice>
              <mc:Fallback>
                <p:oleObj name="Equation" r:id="rId6" imgW="2971800" imgH="431640" progId="">
                  <p:embed/>
                  <p:pic>
                    <p:nvPicPr>
                      <p:cNvPr id="0" name="Picture 70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63574" y="4881561"/>
                        <a:ext cx="5330762" cy="77087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 Box 40"/>
          <p:cNvSpPr txBox="1">
            <a:spLocks noChangeArrowheads="1"/>
          </p:cNvSpPr>
          <p:nvPr/>
        </p:nvSpPr>
        <p:spPr bwMode="auto">
          <a:xfrm>
            <a:off x="2498725" y="1820863"/>
            <a:ext cx="184150" cy="396875"/>
          </a:xfrm>
          <a:prstGeom prst="rect">
            <a:avLst/>
          </a:prstGeom>
          <a:noFill/>
          <a:ln w="19050">
            <a:noFill/>
            <a:miter lim="800000"/>
            <a:headEnd/>
            <a:tailEnd/>
          </a:ln>
        </p:spPr>
        <p:txBody>
          <a:bodyPr wrap="none" anchor="ctr">
            <a:spAutoFit/>
          </a:bodyPr>
          <a:lstStyle/>
          <a:p>
            <a:pPr>
              <a:spcBef>
                <a:spcPct val="50000"/>
              </a:spcBef>
            </a:pPr>
            <a:endParaRPr lang="en-US" sz="2000"/>
          </a:p>
        </p:txBody>
      </p:sp>
      <p:sp>
        <p:nvSpPr>
          <p:cNvPr id="8" name="Text Box 41"/>
          <p:cNvSpPr txBox="1">
            <a:spLocks noChangeArrowheads="1"/>
          </p:cNvSpPr>
          <p:nvPr/>
        </p:nvSpPr>
        <p:spPr bwMode="auto">
          <a:xfrm>
            <a:off x="96838" y="1689428"/>
            <a:ext cx="4053802" cy="523220"/>
          </a:xfrm>
          <a:prstGeom prst="rect">
            <a:avLst/>
          </a:prstGeom>
          <a:noFill/>
          <a:ln w="19050">
            <a:noFill/>
            <a:miter lim="800000"/>
            <a:headEnd/>
            <a:tailEnd/>
          </a:ln>
        </p:spPr>
        <p:txBody>
          <a:bodyPr wrap="none" anchor="ctr">
            <a:spAutoFit/>
          </a:bodyPr>
          <a:lstStyle/>
          <a:p>
            <a:pPr>
              <a:spcBef>
                <a:spcPct val="50000"/>
              </a:spcBef>
            </a:pPr>
            <a:r>
              <a:rPr lang="en-US" sz="2800" i="1" dirty="0"/>
              <a:t>Mass X Acceleration </a:t>
            </a:r>
            <a:r>
              <a:rPr lang="en-US" sz="2800" i="1" dirty="0" smtClean="0"/>
              <a:t>Terms</a:t>
            </a:r>
            <a:endParaRPr lang="en-US" sz="2800" i="1" dirty="0"/>
          </a:p>
        </p:txBody>
      </p:sp>
      <p:sp>
        <p:nvSpPr>
          <p:cNvPr id="9" name="Text Box 42"/>
          <p:cNvSpPr txBox="1">
            <a:spLocks noChangeArrowheads="1"/>
          </p:cNvSpPr>
          <p:nvPr/>
        </p:nvSpPr>
        <p:spPr bwMode="auto">
          <a:xfrm>
            <a:off x="411921" y="2470943"/>
            <a:ext cx="1640321" cy="523220"/>
          </a:xfrm>
          <a:prstGeom prst="rect">
            <a:avLst/>
          </a:prstGeom>
          <a:noFill/>
          <a:ln w="19050">
            <a:noFill/>
            <a:miter lim="800000"/>
            <a:headEnd/>
            <a:tailEnd/>
          </a:ln>
        </p:spPr>
        <p:txBody>
          <a:bodyPr wrap="none" anchor="ctr">
            <a:spAutoFit/>
          </a:bodyPr>
          <a:lstStyle/>
          <a:p>
            <a:pPr>
              <a:spcBef>
                <a:spcPct val="50000"/>
              </a:spcBef>
            </a:pPr>
            <a:r>
              <a:rPr lang="en-US" sz="2800" dirty="0"/>
              <a:t> </a:t>
            </a:r>
            <a:r>
              <a:rPr lang="en-US" sz="2800" u="sng" dirty="0"/>
              <a:t>Unsteady</a:t>
            </a:r>
            <a:endParaRPr lang="en-US" sz="2800" dirty="0"/>
          </a:p>
        </p:txBody>
      </p:sp>
      <p:sp>
        <p:nvSpPr>
          <p:cNvPr id="10" name="Text Box 43"/>
          <p:cNvSpPr txBox="1">
            <a:spLocks noChangeArrowheads="1"/>
          </p:cNvSpPr>
          <p:nvPr/>
        </p:nvSpPr>
        <p:spPr bwMode="auto">
          <a:xfrm>
            <a:off x="411921" y="3999705"/>
            <a:ext cx="3023585" cy="523220"/>
          </a:xfrm>
          <a:prstGeom prst="rect">
            <a:avLst/>
          </a:prstGeom>
          <a:noFill/>
          <a:ln w="19050">
            <a:noFill/>
            <a:miter lim="800000"/>
            <a:headEnd/>
            <a:tailEnd/>
          </a:ln>
        </p:spPr>
        <p:txBody>
          <a:bodyPr wrap="none" anchor="ctr">
            <a:spAutoFit/>
          </a:bodyPr>
          <a:lstStyle/>
          <a:p>
            <a:pPr>
              <a:spcBef>
                <a:spcPct val="50000"/>
              </a:spcBef>
            </a:pPr>
            <a:r>
              <a:rPr lang="en-US" sz="2800" u="sng" dirty="0"/>
              <a:t>Longitudinal Inertia</a:t>
            </a:r>
            <a:endParaRPr lang="en-US" sz="2800" dirty="0"/>
          </a:p>
        </p:txBody>
      </p:sp>
      <p:sp>
        <p:nvSpPr>
          <p:cNvPr id="12" name="Rectangle 3"/>
          <p:cNvSpPr>
            <a:spLocks noChangeArrowheads="1"/>
          </p:cNvSpPr>
          <p:nvPr/>
        </p:nvSpPr>
        <p:spPr bwMode="auto">
          <a:xfrm>
            <a:off x="5851524" y="1644183"/>
            <a:ext cx="1914691" cy="523220"/>
          </a:xfrm>
          <a:prstGeom prst="rect">
            <a:avLst/>
          </a:prstGeom>
          <a:noFill/>
          <a:ln w="19050">
            <a:noFill/>
            <a:miter lim="800000"/>
            <a:headEnd/>
            <a:tailEnd/>
          </a:ln>
        </p:spPr>
        <p:txBody>
          <a:bodyPr wrap="none" anchor="ctr">
            <a:spAutoFit/>
          </a:bodyPr>
          <a:lstStyle/>
          <a:p>
            <a:r>
              <a:rPr lang="en-US" sz="2800" i="1" dirty="0"/>
              <a:t>Force </a:t>
            </a:r>
            <a:r>
              <a:rPr lang="en-US" sz="2800" i="1" dirty="0" smtClean="0"/>
              <a:t>Terms</a:t>
            </a:r>
            <a:endParaRPr lang="en-US" sz="2800" i="1" dirty="0"/>
          </a:p>
        </p:txBody>
      </p:sp>
      <p:sp>
        <p:nvSpPr>
          <p:cNvPr id="13" name="Rectangle 4"/>
          <p:cNvSpPr>
            <a:spLocks noChangeArrowheads="1"/>
          </p:cNvSpPr>
          <p:nvPr/>
        </p:nvSpPr>
        <p:spPr bwMode="auto">
          <a:xfrm>
            <a:off x="5967411" y="2025977"/>
            <a:ext cx="1438342" cy="523220"/>
          </a:xfrm>
          <a:prstGeom prst="rect">
            <a:avLst/>
          </a:prstGeom>
          <a:noFill/>
          <a:ln w="19050">
            <a:noFill/>
            <a:miter lim="800000"/>
            <a:headEnd/>
            <a:tailEnd/>
          </a:ln>
        </p:spPr>
        <p:txBody>
          <a:bodyPr wrap="none" anchor="ctr">
            <a:spAutoFit/>
          </a:bodyPr>
          <a:lstStyle/>
          <a:p>
            <a:r>
              <a:rPr lang="en-US" sz="2800" u="sng" dirty="0"/>
              <a:t>Pressure</a:t>
            </a:r>
          </a:p>
        </p:txBody>
      </p:sp>
      <p:sp>
        <p:nvSpPr>
          <p:cNvPr id="14" name="Rectangle 5"/>
          <p:cNvSpPr>
            <a:spLocks noChangeArrowheads="1"/>
          </p:cNvSpPr>
          <p:nvPr/>
        </p:nvSpPr>
        <p:spPr bwMode="auto">
          <a:xfrm>
            <a:off x="5967411" y="3076902"/>
            <a:ext cx="1219693" cy="523220"/>
          </a:xfrm>
          <a:prstGeom prst="rect">
            <a:avLst/>
          </a:prstGeom>
          <a:noFill/>
          <a:ln w="19050">
            <a:noFill/>
            <a:miter lim="800000"/>
            <a:headEnd/>
            <a:tailEnd/>
          </a:ln>
        </p:spPr>
        <p:txBody>
          <a:bodyPr wrap="none" anchor="ctr">
            <a:spAutoFit/>
          </a:bodyPr>
          <a:lstStyle/>
          <a:p>
            <a:r>
              <a:rPr lang="en-US" sz="2800" u="sng" dirty="0"/>
              <a:t>Gravity</a:t>
            </a:r>
            <a:endParaRPr lang="en-US" sz="2800" dirty="0"/>
          </a:p>
        </p:txBody>
      </p:sp>
      <p:sp>
        <p:nvSpPr>
          <p:cNvPr id="15" name="Rectangle 6"/>
          <p:cNvSpPr>
            <a:spLocks noChangeArrowheads="1"/>
          </p:cNvSpPr>
          <p:nvPr/>
        </p:nvSpPr>
        <p:spPr bwMode="auto">
          <a:xfrm>
            <a:off x="6182512" y="4432299"/>
            <a:ext cx="1289135" cy="523220"/>
          </a:xfrm>
          <a:prstGeom prst="rect">
            <a:avLst/>
          </a:prstGeom>
          <a:noFill/>
          <a:ln w="19050">
            <a:noFill/>
            <a:miter lim="800000"/>
            <a:headEnd/>
            <a:tailEnd/>
          </a:ln>
        </p:spPr>
        <p:txBody>
          <a:bodyPr wrap="none" anchor="ctr">
            <a:spAutoFit/>
          </a:bodyPr>
          <a:lstStyle/>
          <a:p>
            <a:r>
              <a:rPr lang="en-US" sz="2800" u="sng" dirty="0"/>
              <a:t>Friction</a:t>
            </a:r>
            <a:endParaRPr lang="en-US" sz="2800" dirty="0"/>
          </a:p>
        </p:txBody>
      </p:sp>
      <p:graphicFrame>
        <p:nvGraphicFramePr>
          <p:cNvPr id="16" name="Object 42"/>
          <p:cNvGraphicFramePr>
            <a:graphicFrameLocks noChangeAspect="1"/>
          </p:cNvGraphicFramePr>
          <p:nvPr>
            <p:extLst>
              <p:ext uri="{D42A27DB-BD31-4B8C-83A1-F6EECF244321}">
                <p14:modId xmlns:p14="http://schemas.microsoft.com/office/powerpoint/2010/main" val="1713311679"/>
              </p:ext>
            </p:extLst>
          </p:nvPr>
        </p:nvGraphicFramePr>
        <p:xfrm>
          <a:off x="6182512" y="2518794"/>
          <a:ext cx="1571618" cy="612057"/>
        </p:xfrm>
        <a:graphic>
          <a:graphicData uri="http://schemas.openxmlformats.org/presentationml/2006/ole">
            <mc:AlternateContent xmlns:mc="http://schemas.openxmlformats.org/markup-compatibility/2006">
              <mc:Choice xmlns:v="urn:schemas-microsoft-com:vml" Requires="v">
                <p:oleObj spid="_x0000_s8132" name="Equation" r:id="rId8" imgW="774360" imgH="304560" progId="">
                  <p:embed/>
                </p:oleObj>
              </mc:Choice>
              <mc:Fallback>
                <p:oleObj name="Equation" r:id="rId8" imgW="774360" imgH="304560" progId="">
                  <p:embed/>
                  <p:pic>
                    <p:nvPicPr>
                      <p:cNvPr id="0" name="Picture 70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82512" y="2518794"/>
                        <a:ext cx="1571618" cy="61205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7" name="Object 43"/>
          <p:cNvGraphicFramePr>
            <a:graphicFrameLocks noChangeAspect="1"/>
          </p:cNvGraphicFramePr>
          <p:nvPr>
            <p:extLst>
              <p:ext uri="{D42A27DB-BD31-4B8C-83A1-F6EECF244321}">
                <p14:modId xmlns:p14="http://schemas.microsoft.com/office/powerpoint/2010/main" val="1082718832"/>
              </p:ext>
            </p:extLst>
          </p:nvPr>
        </p:nvGraphicFramePr>
        <p:xfrm>
          <a:off x="6243640" y="3709647"/>
          <a:ext cx="1130457" cy="722410"/>
        </p:xfrm>
        <a:graphic>
          <a:graphicData uri="http://schemas.openxmlformats.org/presentationml/2006/ole">
            <mc:AlternateContent xmlns:mc="http://schemas.openxmlformats.org/markup-compatibility/2006">
              <mc:Choice xmlns:v="urn:schemas-microsoft-com:vml" Requires="v">
                <p:oleObj spid="_x0000_s8133" name="Equation" r:id="rId10" imgW="672840" imgH="431640" progId="">
                  <p:embed/>
                </p:oleObj>
              </mc:Choice>
              <mc:Fallback>
                <p:oleObj name="Equation" r:id="rId10" imgW="672840" imgH="431640" progId="">
                  <p:embed/>
                  <p:pic>
                    <p:nvPicPr>
                      <p:cNvPr id="0" name="Picture 71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243640" y="3709647"/>
                        <a:ext cx="1130457" cy="72241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8" name="Object 44"/>
          <p:cNvGraphicFramePr>
            <a:graphicFrameLocks noChangeAspect="1"/>
          </p:cNvGraphicFramePr>
          <p:nvPr>
            <p:extLst>
              <p:ext uri="{D42A27DB-BD31-4B8C-83A1-F6EECF244321}">
                <p14:modId xmlns:p14="http://schemas.microsoft.com/office/powerpoint/2010/main" val="2252726081"/>
              </p:ext>
            </p:extLst>
          </p:nvPr>
        </p:nvGraphicFramePr>
        <p:xfrm>
          <a:off x="6457541" y="5046875"/>
          <a:ext cx="1756155" cy="763939"/>
        </p:xfrm>
        <a:graphic>
          <a:graphicData uri="http://schemas.openxmlformats.org/presentationml/2006/ole">
            <mc:AlternateContent xmlns:mc="http://schemas.openxmlformats.org/markup-compatibility/2006">
              <mc:Choice xmlns:v="urn:schemas-microsoft-com:vml" Requires="v">
                <p:oleObj spid="_x0000_s8134" name="Equation" r:id="rId12" imgW="990360" imgH="431640" progId="">
                  <p:embed/>
                </p:oleObj>
              </mc:Choice>
              <mc:Fallback>
                <p:oleObj name="Equation" r:id="rId12" imgW="990360" imgH="431640" progId="">
                  <p:embed/>
                  <p:pic>
                    <p:nvPicPr>
                      <p:cNvPr id="0" name="Picture 7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457541" y="5046875"/>
                        <a:ext cx="1756155" cy="76393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9" name="Rectangle 18"/>
          <p:cNvSpPr>
            <a:spLocks noChangeArrowheads="1"/>
          </p:cNvSpPr>
          <p:nvPr/>
        </p:nvSpPr>
        <p:spPr bwMode="auto">
          <a:xfrm>
            <a:off x="685800" y="314325"/>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(2)</a:t>
            </a:r>
            <a:endParaRPr lang="en-US" sz="2800" b="1" dirty="0"/>
          </a:p>
          <a:p>
            <a:pPr algn="ctr"/>
            <a:r>
              <a:rPr lang="en-US" sz="2800" b="1" dirty="0" smtClean="0"/>
              <a:t> </a:t>
            </a:r>
          </a:p>
        </p:txBody>
      </p:sp>
      <p:sp>
        <p:nvSpPr>
          <p:cNvPr id="20" name="Rectangle 19"/>
          <p:cNvSpPr>
            <a:spLocks noChangeArrowheads="1"/>
          </p:cNvSpPr>
          <p:nvPr/>
        </p:nvSpPr>
        <p:spPr bwMode="auto">
          <a:xfrm>
            <a:off x="277455" y="1241880"/>
            <a:ext cx="5235664" cy="430887"/>
          </a:xfrm>
          <a:prstGeom prst="rect">
            <a:avLst/>
          </a:prstGeom>
          <a:noFill/>
          <a:ln w="9525">
            <a:noFill/>
            <a:miter lim="800000"/>
            <a:headEnd/>
            <a:tailEnd/>
          </a:ln>
        </p:spPr>
        <p:txBody>
          <a:bodyPr wrap="none" lIns="0" tIns="0" rIns="0" bIns="0">
            <a:spAutoFit/>
          </a:bodyPr>
          <a:lstStyle/>
          <a:p>
            <a:r>
              <a:rPr lang="en-US" sz="2800" b="1" dirty="0" smtClean="0">
                <a:solidFill>
                  <a:srgbClr val="000000"/>
                </a:solidFill>
              </a:rPr>
              <a:t>Momentum Conservation Equation</a:t>
            </a:r>
            <a:endParaRPr lang="en-US" sz="2800" dirty="0"/>
          </a:p>
        </p:txBody>
      </p:sp>
    </p:spTree>
    <p:extLst>
      <p:ext uri="{BB962C8B-B14F-4D97-AF65-F5344CB8AC3E}">
        <p14:creationId xmlns:p14="http://schemas.microsoft.com/office/powerpoint/2010/main" val="32287061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15</a:t>
            </a:fld>
            <a:endParaRPr lang="en-US"/>
          </a:p>
        </p:txBody>
      </p:sp>
      <p:sp>
        <p:nvSpPr>
          <p:cNvPr id="3" name="Date Placeholder 1"/>
          <p:cNvSpPr>
            <a:spLocks noGrp="1"/>
          </p:cNvSpPr>
          <p:nvPr>
            <p:ph type="dt" sz="quarter" idx="10"/>
          </p:nvPr>
        </p:nvSpPr>
        <p:spPr>
          <a:xfrm>
            <a:off x="685800" y="6248400"/>
            <a:ext cx="1905000" cy="457200"/>
          </a:xfrm>
        </p:spPr>
        <p:txBody>
          <a:bodyPr/>
          <a:lstStyle/>
          <a:p>
            <a:pPr>
              <a:defRPr/>
            </a:pPr>
            <a:r>
              <a:rPr lang="en-US" smtClean="0"/>
              <a:t> </a:t>
            </a:r>
            <a:endParaRPr lang="en-US"/>
          </a:p>
        </p:txBody>
      </p:sp>
      <p:sp>
        <p:nvSpPr>
          <p:cNvPr id="5" name="Rectangle 2"/>
          <p:cNvSpPr>
            <a:spLocks noChangeArrowheads="1"/>
          </p:cNvSpPr>
          <p:nvPr/>
        </p:nvSpPr>
        <p:spPr bwMode="auto">
          <a:xfrm>
            <a:off x="762000" y="152400"/>
            <a:ext cx="7772400" cy="914400"/>
          </a:xfrm>
          <a:prstGeom prst="rect">
            <a:avLst/>
          </a:prstGeom>
          <a:noFill/>
          <a:ln w="9525">
            <a:noFill/>
            <a:miter lim="800000"/>
            <a:headEnd/>
            <a:tailEnd/>
          </a:ln>
        </p:spPr>
        <p:txBody>
          <a:bodyPr lIns="92075" tIns="46038" rIns="92075" bIns="46038" anchor="ctr"/>
          <a:lstStyle/>
          <a:p>
            <a:endParaRPr lang="en-US" sz="2800" b="1"/>
          </a:p>
        </p:txBody>
      </p:sp>
      <p:sp>
        <p:nvSpPr>
          <p:cNvPr id="6" name="Rectangle 5"/>
          <p:cNvSpPr>
            <a:spLocks noChangeArrowheads="1"/>
          </p:cNvSpPr>
          <p:nvPr/>
        </p:nvSpPr>
        <p:spPr bwMode="auto">
          <a:xfrm>
            <a:off x="430346" y="1271588"/>
            <a:ext cx="5788764" cy="430887"/>
          </a:xfrm>
          <a:prstGeom prst="rect">
            <a:avLst/>
          </a:prstGeom>
          <a:noFill/>
          <a:ln w="9525">
            <a:noFill/>
            <a:miter lim="800000"/>
            <a:headEnd/>
            <a:tailEnd/>
          </a:ln>
        </p:spPr>
        <p:txBody>
          <a:bodyPr wrap="none" lIns="0" tIns="0" rIns="0" bIns="0">
            <a:spAutoFit/>
          </a:bodyPr>
          <a:lstStyle/>
          <a:p>
            <a:r>
              <a:rPr lang="en-US" sz="2800" b="1" dirty="0" smtClean="0">
                <a:solidFill>
                  <a:srgbClr val="000000"/>
                </a:solidFill>
              </a:rPr>
              <a:t>Energy Conservation Equation for Fluid</a:t>
            </a:r>
            <a:endParaRPr lang="en-US" sz="2800" dirty="0"/>
          </a:p>
        </p:txBody>
      </p:sp>
      <p:sp>
        <p:nvSpPr>
          <p:cNvPr id="7" name="Rectangle 60"/>
          <p:cNvSpPr>
            <a:spLocks noChangeArrowheads="1"/>
          </p:cNvSpPr>
          <p:nvPr/>
        </p:nvSpPr>
        <p:spPr bwMode="auto">
          <a:xfrm>
            <a:off x="6103938" y="4835525"/>
            <a:ext cx="304800" cy="168275"/>
          </a:xfrm>
          <a:prstGeom prst="rect">
            <a:avLst/>
          </a:prstGeom>
          <a:noFill/>
          <a:ln w="9525">
            <a:noFill/>
            <a:miter lim="800000"/>
            <a:headEnd/>
            <a:tailEnd/>
          </a:ln>
        </p:spPr>
        <p:txBody>
          <a:bodyPr wrap="none" lIns="0" tIns="0" rIns="0" bIns="0">
            <a:spAutoFit/>
          </a:bodyPr>
          <a:lstStyle/>
          <a:p>
            <a:r>
              <a:rPr lang="en-US" sz="1100">
                <a:solidFill>
                  <a:srgbClr val="000000"/>
                </a:solidFill>
              </a:rPr>
              <a:t>k = 2</a:t>
            </a:r>
            <a:endParaRPr lang="en-US" sz="2000"/>
          </a:p>
        </p:txBody>
      </p:sp>
      <p:grpSp>
        <p:nvGrpSpPr>
          <p:cNvPr id="8" name="Group 67"/>
          <p:cNvGrpSpPr>
            <a:grpSpLocks/>
          </p:cNvGrpSpPr>
          <p:nvPr/>
        </p:nvGrpSpPr>
        <p:grpSpPr bwMode="auto">
          <a:xfrm>
            <a:off x="5141913" y="1131888"/>
            <a:ext cx="3768725" cy="3721100"/>
            <a:chOff x="1722" y="923"/>
            <a:chExt cx="2374" cy="2344"/>
          </a:xfrm>
        </p:grpSpPr>
        <p:sp>
          <p:nvSpPr>
            <p:cNvPr id="9" name="Rectangle 6"/>
            <p:cNvSpPr>
              <a:spLocks noChangeArrowheads="1"/>
            </p:cNvSpPr>
            <p:nvPr/>
          </p:nvSpPr>
          <p:spPr bwMode="auto">
            <a:xfrm>
              <a:off x="2755" y="1954"/>
              <a:ext cx="280" cy="279"/>
            </a:xfrm>
            <a:prstGeom prst="rect">
              <a:avLst/>
            </a:prstGeom>
            <a:solidFill>
              <a:srgbClr val="FFFFFF"/>
            </a:solidFill>
            <a:ln w="0">
              <a:solidFill>
                <a:srgbClr val="000000"/>
              </a:solidFill>
              <a:miter lim="800000"/>
              <a:headEnd/>
              <a:tailEnd/>
            </a:ln>
          </p:spPr>
          <p:txBody>
            <a:bodyPr/>
            <a:lstStyle/>
            <a:p>
              <a:endParaRPr lang="en-US"/>
            </a:p>
          </p:txBody>
        </p:sp>
        <p:sp>
          <p:nvSpPr>
            <p:cNvPr id="10" name="Rectangle 7"/>
            <p:cNvSpPr>
              <a:spLocks noChangeArrowheads="1"/>
            </p:cNvSpPr>
            <p:nvPr/>
          </p:nvSpPr>
          <p:spPr bwMode="auto">
            <a:xfrm>
              <a:off x="1722" y="1954"/>
              <a:ext cx="282" cy="279"/>
            </a:xfrm>
            <a:prstGeom prst="rect">
              <a:avLst/>
            </a:prstGeom>
            <a:solidFill>
              <a:srgbClr val="FFFFFF"/>
            </a:solidFill>
            <a:ln w="0">
              <a:solidFill>
                <a:srgbClr val="000000"/>
              </a:solidFill>
              <a:miter lim="800000"/>
              <a:headEnd/>
              <a:tailEnd/>
            </a:ln>
          </p:spPr>
          <p:txBody>
            <a:bodyPr/>
            <a:lstStyle/>
            <a:p>
              <a:endParaRPr lang="en-US"/>
            </a:p>
          </p:txBody>
        </p:sp>
        <p:sp>
          <p:nvSpPr>
            <p:cNvPr id="11" name="Oval 8"/>
            <p:cNvSpPr>
              <a:spLocks noChangeArrowheads="1"/>
            </p:cNvSpPr>
            <p:nvPr/>
          </p:nvSpPr>
          <p:spPr bwMode="auto">
            <a:xfrm>
              <a:off x="2252" y="2009"/>
              <a:ext cx="253" cy="169"/>
            </a:xfrm>
            <a:prstGeom prst="ellipse">
              <a:avLst/>
            </a:prstGeom>
            <a:solidFill>
              <a:srgbClr val="FFFFFF"/>
            </a:solidFill>
            <a:ln w="0">
              <a:solidFill>
                <a:srgbClr val="000000"/>
              </a:solidFill>
              <a:round/>
              <a:headEnd/>
              <a:tailEnd/>
            </a:ln>
          </p:spPr>
          <p:txBody>
            <a:bodyPr/>
            <a:lstStyle/>
            <a:p>
              <a:endParaRPr lang="en-US"/>
            </a:p>
          </p:txBody>
        </p:sp>
        <p:sp>
          <p:nvSpPr>
            <p:cNvPr id="12" name="Line 9"/>
            <p:cNvSpPr>
              <a:spLocks noChangeShapeType="1"/>
            </p:cNvSpPr>
            <p:nvPr/>
          </p:nvSpPr>
          <p:spPr bwMode="auto">
            <a:xfrm>
              <a:off x="2002" y="2092"/>
              <a:ext cx="250" cy="1"/>
            </a:xfrm>
            <a:prstGeom prst="line">
              <a:avLst/>
            </a:prstGeom>
            <a:noFill/>
            <a:ln w="0">
              <a:solidFill>
                <a:srgbClr val="000000"/>
              </a:solidFill>
              <a:round/>
              <a:headEnd/>
              <a:tailEnd/>
            </a:ln>
          </p:spPr>
          <p:txBody>
            <a:bodyPr/>
            <a:lstStyle/>
            <a:p>
              <a:endParaRPr lang="en-US"/>
            </a:p>
          </p:txBody>
        </p:sp>
        <p:sp>
          <p:nvSpPr>
            <p:cNvPr id="13" name="Line 10"/>
            <p:cNvSpPr>
              <a:spLocks noChangeShapeType="1"/>
            </p:cNvSpPr>
            <p:nvPr/>
          </p:nvSpPr>
          <p:spPr bwMode="auto">
            <a:xfrm>
              <a:off x="2504" y="2092"/>
              <a:ext cx="251" cy="1"/>
            </a:xfrm>
            <a:prstGeom prst="line">
              <a:avLst/>
            </a:prstGeom>
            <a:noFill/>
            <a:ln w="0">
              <a:solidFill>
                <a:srgbClr val="000000"/>
              </a:solidFill>
              <a:round/>
              <a:headEnd/>
              <a:tailEnd/>
            </a:ln>
          </p:spPr>
          <p:txBody>
            <a:bodyPr/>
            <a:lstStyle/>
            <a:p>
              <a:endParaRPr lang="en-US"/>
            </a:p>
          </p:txBody>
        </p:sp>
        <p:sp>
          <p:nvSpPr>
            <p:cNvPr id="14" name="Freeform 11"/>
            <p:cNvSpPr>
              <a:spLocks/>
            </p:cNvSpPr>
            <p:nvPr/>
          </p:nvSpPr>
          <p:spPr bwMode="auto">
            <a:xfrm>
              <a:off x="2699" y="2065"/>
              <a:ext cx="56" cy="55"/>
            </a:xfrm>
            <a:custGeom>
              <a:avLst/>
              <a:gdLst>
                <a:gd name="T0" fmla="*/ 0 w 56"/>
                <a:gd name="T1" fmla="*/ 0 h 55"/>
                <a:gd name="T2" fmla="*/ 56 w 56"/>
                <a:gd name="T3" fmla="*/ 27 h 55"/>
                <a:gd name="T4" fmla="*/ 0 w 56"/>
                <a:gd name="T5" fmla="*/ 55 h 55"/>
                <a:gd name="T6" fmla="*/ 28 w 56"/>
                <a:gd name="T7" fmla="*/ 27 h 55"/>
                <a:gd name="T8" fmla="*/ 0 w 56"/>
                <a:gd name="T9" fmla="*/ 0 h 55"/>
                <a:gd name="T10" fmla="*/ 0 60000 65536"/>
                <a:gd name="T11" fmla="*/ 0 60000 65536"/>
                <a:gd name="T12" fmla="*/ 0 60000 65536"/>
                <a:gd name="T13" fmla="*/ 0 60000 65536"/>
                <a:gd name="T14" fmla="*/ 0 60000 65536"/>
                <a:gd name="T15" fmla="*/ 0 w 56"/>
                <a:gd name="T16" fmla="*/ 0 h 55"/>
                <a:gd name="T17" fmla="*/ 56 w 56"/>
                <a:gd name="T18" fmla="*/ 55 h 55"/>
              </a:gdLst>
              <a:ahLst/>
              <a:cxnLst>
                <a:cxn ang="T10">
                  <a:pos x="T0" y="T1"/>
                </a:cxn>
                <a:cxn ang="T11">
                  <a:pos x="T2" y="T3"/>
                </a:cxn>
                <a:cxn ang="T12">
                  <a:pos x="T4" y="T5"/>
                </a:cxn>
                <a:cxn ang="T13">
                  <a:pos x="T6" y="T7"/>
                </a:cxn>
                <a:cxn ang="T14">
                  <a:pos x="T8" y="T9"/>
                </a:cxn>
              </a:cxnLst>
              <a:rect l="T15" t="T16" r="T17" b="T18"/>
              <a:pathLst>
                <a:path w="56" h="55">
                  <a:moveTo>
                    <a:pt x="0" y="0"/>
                  </a:moveTo>
                  <a:lnTo>
                    <a:pt x="56" y="27"/>
                  </a:lnTo>
                  <a:lnTo>
                    <a:pt x="0" y="55"/>
                  </a:lnTo>
                  <a:lnTo>
                    <a:pt x="28" y="27"/>
                  </a:lnTo>
                  <a:lnTo>
                    <a:pt x="0" y="0"/>
                  </a:lnTo>
                  <a:close/>
                </a:path>
              </a:pathLst>
            </a:custGeom>
            <a:solidFill>
              <a:srgbClr val="000000"/>
            </a:solidFill>
            <a:ln w="0">
              <a:solidFill>
                <a:srgbClr val="000000"/>
              </a:solidFill>
              <a:prstDash val="solid"/>
              <a:round/>
              <a:headEnd/>
              <a:tailEnd/>
            </a:ln>
          </p:spPr>
          <p:txBody>
            <a:bodyPr/>
            <a:lstStyle/>
            <a:p>
              <a:endParaRPr lang="en-US"/>
            </a:p>
          </p:txBody>
        </p:sp>
        <p:sp>
          <p:nvSpPr>
            <p:cNvPr id="15" name="Rectangle 12"/>
            <p:cNvSpPr>
              <a:spLocks noChangeArrowheads="1"/>
            </p:cNvSpPr>
            <p:nvPr/>
          </p:nvSpPr>
          <p:spPr bwMode="auto">
            <a:xfrm>
              <a:off x="1767" y="1994"/>
              <a:ext cx="211" cy="106"/>
            </a:xfrm>
            <a:prstGeom prst="rect">
              <a:avLst/>
            </a:prstGeom>
            <a:noFill/>
            <a:ln w="9525">
              <a:noFill/>
              <a:miter lim="800000"/>
              <a:headEnd/>
              <a:tailEnd/>
            </a:ln>
          </p:spPr>
          <p:txBody>
            <a:bodyPr wrap="none" lIns="0" tIns="0" rIns="0" bIns="0">
              <a:spAutoFit/>
            </a:bodyPr>
            <a:lstStyle/>
            <a:p>
              <a:r>
                <a:rPr lang="en-US" sz="1100">
                  <a:solidFill>
                    <a:srgbClr val="000000"/>
                  </a:solidFill>
                </a:rPr>
                <a:t>Node</a:t>
              </a:r>
              <a:endParaRPr lang="en-US" sz="2000"/>
            </a:p>
          </p:txBody>
        </p:sp>
        <p:sp>
          <p:nvSpPr>
            <p:cNvPr id="16" name="Rectangle 13"/>
            <p:cNvSpPr>
              <a:spLocks noChangeArrowheads="1"/>
            </p:cNvSpPr>
            <p:nvPr/>
          </p:nvSpPr>
          <p:spPr bwMode="auto">
            <a:xfrm>
              <a:off x="1787" y="2098"/>
              <a:ext cx="168" cy="106"/>
            </a:xfrm>
            <a:prstGeom prst="rect">
              <a:avLst/>
            </a:prstGeom>
            <a:noFill/>
            <a:ln w="9525">
              <a:noFill/>
              <a:miter lim="800000"/>
              <a:headEnd/>
              <a:tailEnd/>
            </a:ln>
          </p:spPr>
          <p:txBody>
            <a:bodyPr wrap="none" lIns="0" tIns="0" rIns="0" bIns="0">
              <a:spAutoFit/>
            </a:bodyPr>
            <a:lstStyle/>
            <a:p>
              <a:r>
                <a:rPr lang="en-US" sz="1100">
                  <a:solidFill>
                    <a:srgbClr val="000000"/>
                  </a:solidFill>
                </a:rPr>
                <a:t>j = 1</a:t>
              </a:r>
              <a:endParaRPr lang="en-US" sz="2000"/>
            </a:p>
          </p:txBody>
        </p:sp>
        <p:sp>
          <p:nvSpPr>
            <p:cNvPr id="17" name="Rectangle 14"/>
            <p:cNvSpPr>
              <a:spLocks noChangeArrowheads="1"/>
            </p:cNvSpPr>
            <p:nvPr/>
          </p:nvSpPr>
          <p:spPr bwMode="auto">
            <a:xfrm>
              <a:off x="2355" y="2041"/>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18" name="Rectangle 15"/>
            <p:cNvSpPr>
              <a:spLocks noChangeArrowheads="1"/>
            </p:cNvSpPr>
            <p:nvPr/>
          </p:nvSpPr>
          <p:spPr bwMode="auto">
            <a:xfrm>
              <a:off x="2423" y="2083"/>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19" name="Rectangle 16"/>
            <p:cNvSpPr>
              <a:spLocks noChangeArrowheads="1"/>
            </p:cNvSpPr>
            <p:nvPr/>
          </p:nvSpPr>
          <p:spPr bwMode="auto">
            <a:xfrm>
              <a:off x="2379" y="1970"/>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20" name="Rectangle 17"/>
            <p:cNvSpPr>
              <a:spLocks noChangeArrowheads="1"/>
            </p:cNvSpPr>
            <p:nvPr/>
          </p:nvSpPr>
          <p:spPr bwMode="auto">
            <a:xfrm>
              <a:off x="3788" y="1954"/>
              <a:ext cx="278" cy="278"/>
            </a:xfrm>
            <a:prstGeom prst="rect">
              <a:avLst/>
            </a:prstGeom>
            <a:solidFill>
              <a:srgbClr val="FFFFFF"/>
            </a:solidFill>
            <a:ln w="0">
              <a:solidFill>
                <a:srgbClr val="000000"/>
              </a:solidFill>
              <a:miter lim="800000"/>
              <a:headEnd/>
              <a:tailEnd/>
            </a:ln>
          </p:spPr>
          <p:txBody>
            <a:bodyPr/>
            <a:lstStyle/>
            <a:p>
              <a:endParaRPr lang="en-US"/>
            </a:p>
          </p:txBody>
        </p:sp>
        <p:sp>
          <p:nvSpPr>
            <p:cNvPr id="21" name="Freeform 18"/>
            <p:cNvSpPr>
              <a:spLocks/>
            </p:cNvSpPr>
            <p:nvPr/>
          </p:nvSpPr>
          <p:spPr bwMode="auto">
            <a:xfrm>
              <a:off x="3285" y="2009"/>
              <a:ext cx="251" cy="168"/>
            </a:xfrm>
            <a:custGeom>
              <a:avLst/>
              <a:gdLst>
                <a:gd name="T0" fmla="*/ 251 w 251"/>
                <a:gd name="T1" fmla="*/ 83 h 168"/>
                <a:gd name="T2" fmla="*/ 248 w 251"/>
                <a:gd name="T3" fmla="*/ 67 h 168"/>
                <a:gd name="T4" fmla="*/ 241 w 251"/>
                <a:gd name="T5" fmla="*/ 50 h 168"/>
                <a:gd name="T6" fmla="*/ 229 w 251"/>
                <a:gd name="T7" fmla="*/ 37 h 168"/>
                <a:gd name="T8" fmla="*/ 214 w 251"/>
                <a:gd name="T9" fmla="*/ 23 h 168"/>
                <a:gd name="T10" fmla="*/ 196 w 251"/>
                <a:gd name="T11" fmla="*/ 15 h 168"/>
                <a:gd name="T12" fmla="*/ 174 w 251"/>
                <a:gd name="T13" fmla="*/ 6 h 168"/>
                <a:gd name="T14" fmla="*/ 150 w 251"/>
                <a:gd name="T15" fmla="*/ 1 h 168"/>
                <a:gd name="T16" fmla="*/ 125 w 251"/>
                <a:gd name="T17" fmla="*/ 0 h 168"/>
                <a:gd name="T18" fmla="*/ 100 w 251"/>
                <a:gd name="T19" fmla="*/ 1 h 168"/>
                <a:gd name="T20" fmla="*/ 76 w 251"/>
                <a:gd name="T21" fmla="*/ 6 h 168"/>
                <a:gd name="T22" fmla="*/ 55 w 251"/>
                <a:gd name="T23" fmla="*/ 15 h 168"/>
                <a:gd name="T24" fmla="*/ 37 w 251"/>
                <a:gd name="T25" fmla="*/ 23 h 168"/>
                <a:gd name="T26" fmla="*/ 21 w 251"/>
                <a:gd name="T27" fmla="*/ 37 h 168"/>
                <a:gd name="T28" fmla="*/ 10 w 251"/>
                <a:gd name="T29" fmla="*/ 50 h 168"/>
                <a:gd name="T30" fmla="*/ 3 w 251"/>
                <a:gd name="T31" fmla="*/ 67 h 168"/>
                <a:gd name="T32" fmla="*/ 0 w 251"/>
                <a:gd name="T33" fmla="*/ 83 h 168"/>
                <a:gd name="T34" fmla="*/ 3 w 251"/>
                <a:gd name="T35" fmla="*/ 99 h 168"/>
                <a:gd name="T36" fmla="*/ 10 w 251"/>
                <a:gd name="T37" fmla="*/ 116 h 168"/>
                <a:gd name="T38" fmla="*/ 21 w 251"/>
                <a:gd name="T39" fmla="*/ 131 h 168"/>
                <a:gd name="T40" fmla="*/ 37 w 251"/>
                <a:gd name="T41" fmla="*/ 142 h 168"/>
                <a:gd name="T42" fmla="*/ 55 w 251"/>
                <a:gd name="T43" fmla="*/ 153 h 168"/>
                <a:gd name="T44" fmla="*/ 76 w 251"/>
                <a:gd name="T45" fmla="*/ 160 h 168"/>
                <a:gd name="T46" fmla="*/ 100 w 251"/>
                <a:gd name="T47" fmla="*/ 166 h 168"/>
                <a:gd name="T48" fmla="*/ 125 w 251"/>
                <a:gd name="T49" fmla="*/ 168 h 168"/>
                <a:gd name="T50" fmla="*/ 150 w 251"/>
                <a:gd name="T51" fmla="*/ 166 h 168"/>
                <a:gd name="T52" fmla="*/ 174 w 251"/>
                <a:gd name="T53" fmla="*/ 160 h 168"/>
                <a:gd name="T54" fmla="*/ 196 w 251"/>
                <a:gd name="T55" fmla="*/ 153 h 168"/>
                <a:gd name="T56" fmla="*/ 214 w 251"/>
                <a:gd name="T57" fmla="*/ 142 h 168"/>
                <a:gd name="T58" fmla="*/ 229 w 251"/>
                <a:gd name="T59" fmla="*/ 131 h 168"/>
                <a:gd name="T60" fmla="*/ 241 w 251"/>
                <a:gd name="T61" fmla="*/ 116 h 168"/>
                <a:gd name="T62" fmla="*/ 248 w 251"/>
                <a:gd name="T63" fmla="*/ 99 h 168"/>
                <a:gd name="T64" fmla="*/ 251 w 251"/>
                <a:gd name="T65" fmla="*/ 83 h 16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251"/>
                <a:gd name="T100" fmla="*/ 0 h 168"/>
                <a:gd name="T101" fmla="*/ 251 w 251"/>
                <a:gd name="T102" fmla="*/ 168 h 168"/>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251" h="168">
                  <a:moveTo>
                    <a:pt x="251" y="83"/>
                  </a:moveTo>
                  <a:lnTo>
                    <a:pt x="248" y="67"/>
                  </a:lnTo>
                  <a:lnTo>
                    <a:pt x="241" y="50"/>
                  </a:lnTo>
                  <a:lnTo>
                    <a:pt x="229" y="37"/>
                  </a:lnTo>
                  <a:lnTo>
                    <a:pt x="214" y="23"/>
                  </a:lnTo>
                  <a:lnTo>
                    <a:pt x="196" y="15"/>
                  </a:lnTo>
                  <a:lnTo>
                    <a:pt x="174" y="6"/>
                  </a:lnTo>
                  <a:lnTo>
                    <a:pt x="150" y="1"/>
                  </a:lnTo>
                  <a:lnTo>
                    <a:pt x="125" y="0"/>
                  </a:lnTo>
                  <a:lnTo>
                    <a:pt x="100" y="1"/>
                  </a:lnTo>
                  <a:lnTo>
                    <a:pt x="76" y="6"/>
                  </a:lnTo>
                  <a:lnTo>
                    <a:pt x="55" y="15"/>
                  </a:lnTo>
                  <a:lnTo>
                    <a:pt x="37" y="23"/>
                  </a:lnTo>
                  <a:lnTo>
                    <a:pt x="21" y="37"/>
                  </a:lnTo>
                  <a:lnTo>
                    <a:pt x="10" y="50"/>
                  </a:lnTo>
                  <a:lnTo>
                    <a:pt x="3" y="67"/>
                  </a:lnTo>
                  <a:lnTo>
                    <a:pt x="0" y="83"/>
                  </a:lnTo>
                  <a:lnTo>
                    <a:pt x="3" y="99"/>
                  </a:lnTo>
                  <a:lnTo>
                    <a:pt x="10" y="116"/>
                  </a:lnTo>
                  <a:lnTo>
                    <a:pt x="21" y="131"/>
                  </a:lnTo>
                  <a:lnTo>
                    <a:pt x="37" y="142"/>
                  </a:lnTo>
                  <a:lnTo>
                    <a:pt x="55" y="153"/>
                  </a:lnTo>
                  <a:lnTo>
                    <a:pt x="76" y="160"/>
                  </a:lnTo>
                  <a:lnTo>
                    <a:pt x="100" y="166"/>
                  </a:lnTo>
                  <a:lnTo>
                    <a:pt x="125" y="168"/>
                  </a:lnTo>
                  <a:lnTo>
                    <a:pt x="150" y="166"/>
                  </a:lnTo>
                  <a:lnTo>
                    <a:pt x="174" y="160"/>
                  </a:lnTo>
                  <a:lnTo>
                    <a:pt x="196" y="153"/>
                  </a:lnTo>
                  <a:lnTo>
                    <a:pt x="214" y="142"/>
                  </a:lnTo>
                  <a:lnTo>
                    <a:pt x="229" y="131"/>
                  </a:lnTo>
                  <a:lnTo>
                    <a:pt x="241" y="116"/>
                  </a:lnTo>
                  <a:lnTo>
                    <a:pt x="248" y="99"/>
                  </a:lnTo>
                  <a:lnTo>
                    <a:pt x="251" y="83"/>
                  </a:lnTo>
                  <a:close/>
                </a:path>
              </a:pathLst>
            </a:custGeom>
            <a:solidFill>
              <a:srgbClr val="FFFFFF"/>
            </a:solidFill>
            <a:ln w="0">
              <a:solidFill>
                <a:srgbClr val="000000"/>
              </a:solidFill>
              <a:prstDash val="solid"/>
              <a:round/>
              <a:headEnd/>
              <a:tailEnd/>
            </a:ln>
          </p:spPr>
          <p:txBody>
            <a:bodyPr/>
            <a:lstStyle/>
            <a:p>
              <a:endParaRPr lang="en-US"/>
            </a:p>
          </p:txBody>
        </p:sp>
        <p:sp>
          <p:nvSpPr>
            <p:cNvPr id="22" name="Line 19"/>
            <p:cNvSpPr>
              <a:spLocks noChangeShapeType="1"/>
            </p:cNvSpPr>
            <p:nvPr/>
          </p:nvSpPr>
          <p:spPr bwMode="auto">
            <a:xfrm flipH="1">
              <a:off x="3536" y="2092"/>
              <a:ext cx="252" cy="1"/>
            </a:xfrm>
            <a:prstGeom prst="line">
              <a:avLst/>
            </a:prstGeom>
            <a:noFill/>
            <a:ln w="0">
              <a:solidFill>
                <a:srgbClr val="000000"/>
              </a:solidFill>
              <a:round/>
              <a:headEnd/>
              <a:tailEnd/>
            </a:ln>
          </p:spPr>
          <p:txBody>
            <a:bodyPr/>
            <a:lstStyle/>
            <a:p>
              <a:endParaRPr lang="en-US"/>
            </a:p>
          </p:txBody>
        </p:sp>
        <p:sp>
          <p:nvSpPr>
            <p:cNvPr id="23" name="Freeform 20"/>
            <p:cNvSpPr>
              <a:spLocks/>
            </p:cNvSpPr>
            <p:nvPr/>
          </p:nvSpPr>
          <p:spPr bwMode="auto">
            <a:xfrm>
              <a:off x="3731" y="2065"/>
              <a:ext cx="57" cy="55"/>
            </a:xfrm>
            <a:custGeom>
              <a:avLst/>
              <a:gdLst>
                <a:gd name="T0" fmla="*/ 0 w 57"/>
                <a:gd name="T1" fmla="*/ 55 h 55"/>
                <a:gd name="T2" fmla="*/ 57 w 57"/>
                <a:gd name="T3" fmla="*/ 27 h 55"/>
                <a:gd name="T4" fmla="*/ 0 w 57"/>
                <a:gd name="T5" fmla="*/ 0 h 55"/>
                <a:gd name="T6" fmla="*/ 28 w 57"/>
                <a:gd name="T7" fmla="*/ 27 h 55"/>
                <a:gd name="T8" fmla="*/ 0 w 57"/>
                <a:gd name="T9" fmla="*/ 55 h 55"/>
                <a:gd name="T10" fmla="*/ 0 60000 65536"/>
                <a:gd name="T11" fmla="*/ 0 60000 65536"/>
                <a:gd name="T12" fmla="*/ 0 60000 65536"/>
                <a:gd name="T13" fmla="*/ 0 60000 65536"/>
                <a:gd name="T14" fmla="*/ 0 60000 65536"/>
                <a:gd name="T15" fmla="*/ 0 w 57"/>
                <a:gd name="T16" fmla="*/ 0 h 55"/>
                <a:gd name="T17" fmla="*/ 57 w 57"/>
                <a:gd name="T18" fmla="*/ 55 h 55"/>
              </a:gdLst>
              <a:ahLst/>
              <a:cxnLst>
                <a:cxn ang="T10">
                  <a:pos x="T0" y="T1"/>
                </a:cxn>
                <a:cxn ang="T11">
                  <a:pos x="T2" y="T3"/>
                </a:cxn>
                <a:cxn ang="T12">
                  <a:pos x="T4" y="T5"/>
                </a:cxn>
                <a:cxn ang="T13">
                  <a:pos x="T6" y="T7"/>
                </a:cxn>
                <a:cxn ang="T14">
                  <a:pos x="T8" y="T9"/>
                </a:cxn>
              </a:cxnLst>
              <a:rect l="T15" t="T16" r="T17" b="T18"/>
              <a:pathLst>
                <a:path w="57" h="55">
                  <a:moveTo>
                    <a:pt x="0" y="55"/>
                  </a:moveTo>
                  <a:lnTo>
                    <a:pt x="57" y="27"/>
                  </a:lnTo>
                  <a:lnTo>
                    <a:pt x="0" y="0"/>
                  </a:lnTo>
                  <a:lnTo>
                    <a:pt x="28" y="27"/>
                  </a:lnTo>
                  <a:lnTo>
                    <a:pt x="0" y="55"/>
                  </a:lnTo>
                  <a:close/>
                </a:path>
              </a:pathLst>
            </a:custGeom>
            <a:solidFill>
              <a:srgbClr val="000000"/>
            </a:solidFill>
            <a:ln w="0">
              <a:solidFill>
                <a:srgbClr val="000000"/>
              </a:solidFill>
              <a:prstDash val="solid"/>
              <a:round/>
              <a:headEnd/>
              <a:tailEnd/>
            </a:ln>
          </p:spPr>
          <p:txBody>
            <a:bodyPr/>
            <a:lstStyle/>
            <a:p>
              <a:endParaRPr lang="en-US"/>
            </a:p>
          </p:txBody>
        </p:sp>
        <p:sp>
          <p:nvSpPr>
            <p:cNvPr id="24" name="Line 21"/>
            <p:cNvSpPr>
              <a:spLocks noChangeShapeType="1"/>
            </p:cNvSpPr>
            <p:nvPr/>
          </p:nvSpPr>
          <p:spPr bwMode="auto">
            <a:xfrm flipH="1">
              <a:off x="3033" y="2092"/>
              <a:ext cx="252" cy="1"/>
            </a:xfrm>
            <a:prstGeom prst="line">
              <a:avLst/>
            </a:prstGeom>
            <a:noFill/>
            <a:ln w="0">
              <a:solidFill>
                <a:srgbClr val="000000"/>
              </a:solidFill>
              <a:round/>
              <a:headEnd/>
              <a:tailEnd/>
            </a:ln>
          </p:spPr>
          <p:txBody>
            <a:bodyPr/>
            <a:lstStyle/>
            <a:p>
              <a:endParaRPr lang="en-US"/>
            </a:p>
          </p:txBody>
        </p:sp>
        <p:sp>
          <p:nvSpPr>
            <p:cNvPr id="25" name="Rectangle 22"/>
            <p:cNvSpPr>
              <a:spLocks noChangeArrowheads="1"/>
            </p:cNvSpPr>
            <p:nvPr/>
          </p:nvSpPr>
          <p:spPr bwMode="auto">
            <a:xfrm>
              <a:off x="3840" y="1994"/>
              <a:ext cx="211" cy="106"/>
            </a:xfrm>
            <a:prstGeom prst="rect">
              <a:avLst/>
            </a:prstGeom>
            <a:noFill/>
            <a:ln w="9525">
              <a:noFill/>
              <a:miter lim="800000"/>
              <a:headEnd/>
              <a:tailEnd/>
            </a:ln>
          </p:spPr>
          <p:txBody>
            <a:bodyPr wrap="none" lIns="0" tIns="0" rIns="0" bIns="0">
              <a:spAutoFit/>
            </a:bodyPr>
            <a:lstStyle/>
            <a:p>
              <a:r>
                <a:rPr lang="en-US" sz="1100">
                  <a:solidFill>
                    <a:srgbClr val="000000"/>
                  </a:solidFill>
                </a:rPr>
                <a:t>Node</a:t>
              </a:r>
              <a:endParaRPr lang="en-US" sz="2000"/>
            </a:p>
          </p:txBody>
        </p:sp>
        <p:sp>
          <p:nvSpPr>
            <p:cNvPr id="26" name="Rectangle 23"/>
            <p:cNvSpPr>
              <a:spLocks noChangeArrowheads="1"/>
            </p:cNvSpPr>
            <p:nvPr/>
          </p:nvSpPr>
          <p:spPr bwMode="auto">
            <a:xfrm>
              <a:off x="3858" y="2098"/>
              <a:ext cx="168" cy="106"/>
            </a:xfrm>
            <a:prstGeom prst="rect">
              <a:avLst/>
            </a:prstGeom>
            <a:noFill/>
            <a:ln w="9525">
              <a:noFill/>
              <a:miter lim="800000"/>
              <a:headEnd/>
              <a:tailEnd/>
            </a:ln>
          </p:spPr>
          <p:txBody>
            <a:bodyPr wrap="none" lIns="0" tIns="0" rIns="0" bIns="0">
              <a:spAutoFit/>
            </a:bodyPr>
            <a:lstStyle/>
            <a:p>
              <a:r>
                <a:rPr lang="en-US" sz="1100">
                  <a:solidFill>
                    <a:srgbClr val="000000"/>
                  </a:solidFill>
                </a:rPr>
                <a:t>j = 3</a:t>
              </a:r>
              <a:endParaRPr lang="en-US" sz="2000"/>
            </a:p>
          </p:txBody>
        </p:sp>
        <p:sp>
          <p:nvSpPr>
            <p:cNvPr id="27" name="Rectangle 24"/>
            <p:cNvSpPr>
              <a:spLocks noChangeArrowheads="1"/>
            </p:cNvSpPr>
            <p:nvPr/>
          </p:nvSpPr>
          <p:spPr bwMode="auto">
            <a:xfrm>
              <a:off x="3383" y="2035"/>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28" name="Rectangle 25"/>
            <p:cNvSpPr>
              <a:spLocks noChangeArrowheads="1"/>
            </p:cNvSpPr>
            <p:nvPr/>
          </p:nvSpPr>
          <p:spPr bwMode="auto">
            <a:xfrm>
              <a:off x="3453" y="2077"/>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29" name="Rectangle 26"/>
            <p:cNvSpPr>
              <a:spLocks noChangeArrowheads="1"/>
            </p:cNvSpPr>
            <p:nvPr/>
          </p:nvSpPr>
          <p:spPr bwMode="auto">
            <a:xfrm>
              <a:off x="3409" y="1964"/>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30" name="Rectangle 27"/>
            <p:cNvSpPr>
              <a:spLocks noChangeArrowheads="1"/>
            </p:cNvSpPr>
            <p:nvPr/>
          </p:nvSpPr>
          <p:spPr bwMode="auto">
            <a:xfrm>
              <a:off x="2754" y="923"/>
              <a:ext cx="278" cy="279"/>
            </a:xfrm>
            <a:prstGeom prst="rect">
              <a:avLst/>
            </a:prstGeom>
            <a:solidFill>
              <a:srgbClr val="FFFFFF"/>
            </a:solidFill>
            <a:ln w="0">
              <a:solidFill>
                <a:srgbClr val="000000"/>
              </a:solidFill>
              <a:miter lim="800000"/>
              <a:headEnd/>
              <a:tailEnd/>
            </a:ln>
          </p:spPr>
          <p:txBody>
            <a:bodyPr/>
            <a:lstStyle/>
            <a:p>
              <a:endParaRPr lang="en-US"/>
            </a:p>
          </p:txBody>
        </p:sp>
        <p:sp>
          <p:nvSpPr>
            <p:cNvPr id="31" name="Freeform 28"/>
            <p:cNvSpPr>
              <a:spLocks/>
            </p:cNvSpPr>
            <p:nvPr/>
          </p:nvSpPr>
          <p:spPr bwMode="auto">
            <a:xfrm>
              <a:off x="2809" y="1452"/>
              <a:ext cx="168" cy="252"/>
            </a:xfrm>
            <a:custGeom>
              <a:avLst/>
              <a:gdLst>
                <a:gd name="T0" fmla="*/ 84 w 168"/>
                <a:gd name="T1" fmla="*/ 0 h 252"/>
                <a:gd name="T2" fmla="*/ 68 w 168"/>
                <a:gd name="T3" fmla="*/ 3 h 252"/>
                <a:gd name="T4" fmla="*/ 52 w 168"/>
                <a:gd name="T5" fmla="*/ 11 h 252"/>
                <a:gd name="T6" fmla="*/ 37 w 168"/>
                <a:gd name="T7" fmla="*/ 23 h 252"/>
                <a:gd name="T8" fmla="*/ 25 w 168"/>
                <a:gd name="T9" fmla="*/ 37 h 252"/>
                <a:gd name="T10" fmla="*/ 15 w 168"/>
                <a:gd name="T11" fmla="*/ 55 h 252"/>
                <a:gd name="T12" fmla="*/ 7 w 168"/>
                <a:gd name="T13" fmla="*/ 78 h 252"/>
                <a:gd name="T14" fmla="*/ 1 w 168"/>
                <a:gd name="T15" fmla="*/ 101 h 252"/>
                <a:gd name="T16" fmla="*/ 0 w 168"/>
                <a:gd name="T17" fmla="*/ 127 h 252"/>
                <a:gd name="T18" fmla="*/ 1 w 168"/>
                <a:gd name="T19" fmla="*/ 152 h 252"/>
                <a:gd name="T20" fmla="*/ 7 w 168"/>
                <a:gd name="T21" fmla="*/ 176 h 252"/>
                <a:gd name="T22" fmla="*/ 15 w 168"/>
                <a:gd name="T23" fmla="*/ 197 h 252"/>
                <a:gd name="T24" fmla="*/ 25 w 168"/>
                <a:gd name="T25" fmla="*/ 214 h 252"/>
                <a:gd name="T26" fmla="*/ 37 w 168"/>
                <a:gd name="T27" fmla="*/ 231 h 252"/>
                <a:gd name="T28" fmla="*/ 52 w 168"/>
                <a:gd name="T29" fmla="*/ 241 h 252"/>
                <a:gd name="T30" fmla="*/ 68 w 168"/>
                <a:gd name="T31" fmla="*/ 249 h 252"/>
                <a:gd name="T32" fmla="*/ 84 w 168"/>
                <a:gd name="T33" fmla="*/ 252 h 252"/>
                <a:gd name="T34" fmla="*/ 101 w 168"/>
                <a:gd name="T35" fmla="*/ 249 h 252"/>
                <a:gd name="T36" fmla="*/ 117 w 168"/>
                <a:gd name="T37" fmla="*/ 241 h 252"/>
                <a:gd name="T38" fmla="*/ 131 w 168"/>
                <a:gd name="T39" fmla="*/ 231 h 252"/>
                <a:gd name="T40" fmla="*/ 144 w 168"/>
                <a:gd name="T41" fmla="*/ 214 h 252"/>
                <a:gd name="T42" fmla="*/ 153 w 168"/>
                <a:gd name="T43" fmla="*/ 197 h 252"/>
                <a:gd name="T44" fmla="*/ 162 w 168"/>
                <a:gd name="T45" fmla="*/ 176 h 252"/>
                <a:gd name="T46" fmla="*/ 166 w 168"/>
                <a:gd name="T47" fmla="*/ 152 h 252"/>
                <a:gd name="T48" fmla="*/ 168 w 168"/>
                <a:gd name="T49" fmla="*/ 127 h 252"/>
                <a:gd name="T50" fmla="*/ 166 w 168"/>
                <a:gd name="T51" fmla="*/ 101 h 252"/>
                <a:gd name="T52" fmla="*/ 162 w 168"/>
                <a:gd name="T53" fmla="*/ 78 h 252"/>
                <a:gd name="T54" fmla="*/ 153 w 168"/>
                <a:gd name="T55" fmla="*/ 55 h 252"/>
                <a:gd name="T56" fmla="*/ 144 w 168"/>
                <a:gd name="T57" fmla="*/ 37 h 252"/>
                <a:gd name="T58" fmla="*/ 131 w 168"/>
                <a:gd name="T59" fmla="*/ 23 h 252"/>
                <a:gd name="T60" fmla="*/ 117 w 168"/>
                <a:gd name="T61" fmla="*/ 11 h 252"/>
                <a:gd name="T62" fmla="*/ 101 w 168"/>
                <a:gd name="T63" fmla="*/ 3 h 252"/>
                <a:gd name="T64" fmla="*/ 84 w 168"/>
                <a:gd name="T65" fmla="*/ 0 h 25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8"/>
                <a:gd name="T100" fmla="*/ 0 h 252"/>
                <a:gd name="T101" fmla="*/ 168 w 168"/>
                <a:gd name="T102" fmla="*/ 252 h 252"/>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8" h="252">
                  <a:moveTo>
                    <a:pt x="84" y="0"/>
                  </a:moveTo>
                  <a:lnTo>
                    <a:pt x="68" y="3"/>
                  </a:lnTo>
                  <a:lnTo>
                    <a:pt x="52" y="11"/>
                  </a:lnTo>
                  <a:lnTo>
                    <a:pt x="37" y="23"/>
                  </a:lnTo>
                  <a:lnTo>
                    <a:pt x="25" y="37"/>
                  </a:lnTo>
                  <a:lnTo>
                    <a:pt x="15" y="55"/>
                  </a:lnTo>
                  <a:lnTo>
                    <a:pt x="7" y="78"/>
                  </a:lnTo>
                  <a:lnTo>
                    <a:pt x="1" y="101"/>
                  </a:lnTo>
                  <a:lnTo>
                    <a:pt x="0" y="127"/>
                  </a:lnTo>
                  <a:lnTo>
                    <a:pt x="1" y="152"/>
                  </a:lnTo>
                  <a:lnTo>
                    <a:pt x="7" y="176"/>
                  </a:lnTo>
                  <a:lnTo>
                    <a:pt x="15" y="197"/>
                  </a:lnTo>
                  <a:lnTo>
                    <a:pt x="25" y="214"/>
                  </a:lnTo>
                  <a:lnTo>
                    <a:pt x="37" y="231"/>
                  </a:lnTo>
                  <a:lnTo>
                    <a:pt x="52" y="241"/>
                  </a:lnTo>
                  <a:lnTo>
                    <a:pt x="68" y="249"/>
                  </a:lnTo>
                  <a:lnTo>
                    <a:pt x="84" y="252"/>
                  </a:lnTo>
                  <a:lnTo>
                    <a:pt x="101" y="249"/>
                  </a:lnTo>
                  <a:lnTo>
                    <a:pt x="117" y="241"/>
                  </a:lnTo>
                  <a:lnTo>
                    <a:pt x="131" y="231"/>
                  </a:lnTo>
                  <a:lnTo>
                    <a:pt x="144" y="214"/>
                  </a:lnTo>
                  <a:lnTo>
                    <a:pt x="153" y="197"/>
                  </a:lnTo>
                  <a:lnTo>
                    <a:pt x="162" y="176"/>
                  </a:lnTo>
                  <a:lnTo>
                    <a:pt x="166" y="152"/>
                  </a:lnTo>
                  <a:lnTo>
                    <a:pt x="168" y="127"/>
                  </a:lnTo>
                  <a:lnTo>
                    <a:pt x="166" y="101"/>
                  </a:lnTo>
                  <a:lnTo>
                    <a:pt x="162" y="78"/>
                  </a:lnTo>
                  <a:lnTo>
                    <a:pt x="153" y="55"/>
                  </a:lnTo>
                  <a:lnTo>
                    <a:pt x="144" y="37"/>
                  </a:lnTo>
                  <a:lnTo>
                    <a:pt x="131" y="23"/>
                  </a:lnTo>
                  <a:lnTo>
                    <a:pt x="117" y="11"/>
                  </a:lnTo>
                  <a:lnTo>
                    <a:pt x="101" y="3"/>
                  </a:lnTo>
                  <a:lnTo>
                    <a:pt x="84" y="0"/>
                  </a:lnTo>
                  <a:close/>
                </a:path>
              </a:pathLst>
            </a:custGeom>
            <a:solidFill>
              <a:srgbClr val="FFFFFF"/>
            </a:solidFill>
            <a:ln w="0">
              <a:solidFill>
                <a:srgbClr val="000000"/>
              </a:solidFill>
              <a:prstDash val="solid"/>
              <a:round/>
              <a:headEnd/>
              <a:tailEnd/>
            </a:ln>
          </p:spPr>
          <p:txBody>
            <a:bodyPr/>
            <a:lstStyle/>
            <a:p>
              <a:endParaRPr lang="en-US"/>
            </a:p>
          </p:txBody>
        </p:sp>
        <p:sp>
          <p:nvSpPr>
            <p:cNvPr id="32" name="Line 29"/>
            <p:cNvSpPr>
              <a:spLocks noChangeShapeType="1"/>
            </p:cNvSpPr>
            <p:nvPr/>
          </p:nvSpPr>
          <p:spPr bwMode="auto">
            <a:xfrm>
              <a:off x="2893" y="1202"/>
              <a:ext cx="1" cy="250"/>
            </a:xfrm>
            <a:prstGeom prst="line">
              <a:avLst/>
            </a:prstGeom>
            <a:noFill/>
            <a:ln w="0">
              <a:solidFill>
                <a:srgbClr val="000000"/>
              </a:solidFill>
              <a:round/>
              <a:headEnd/>
              <a:tailEnd/>
            </a:ln>
          </p:spPr>
          <p:txBody>
            <a:bodyPr/>
            <a:lstStyle/>
            <a:p>
              <a:endParaRPr lang="en-US"/>
            </a:p>
          </p:txBody>
        </p:sp>
        <p:sp>
          <p:nvSpPr>
            <p:cNvPr id="33" name="Freeform 30"/>
            <p:cNvSpPr>
              <a:spLocks/>
            </p:cNvSpPr>
            <p:nvPr/>
          </p:nvSpPr>
          <p:spPr bwMode="auto">
            <a:xfrm>
              <a:off x="2865" y="1202"/>
              <a:ext cx="55" cy="55"/>
            </a:xfrm>
            <a:custGeom>
              <a:avLst/>
              <a:gdLst>
                <a:gd name="T0" fmla="*/ 55 w 55"/>
                <a:gd name="T1" fmla="*/ 55 h 55"/>
                <a:gd name="T2" fmla="*/ 28 w 55"/>
                <a:gd name="T3" fmla="*/ 0 h 55"/>
                <a:gd name="T4" fmla="*/ 0 w 55"/>
                <a:gd name="T5" fmla="*/ 55 h 55"/>
                <a:gd name="T6" fmla="*/ 28 w 55"/>
                <a:gd name="T7" fmla="*/ 27 h 55"/>
                <a:gd name="T8" fmla="*/ 55 w 55"/>
                <a:gd name="T9" fmla="*/ 55 h 55"/>
                <a:gd name="T10" fmla="*/ 0 60000 65536"/>
                <a:gd name="T11" fmla="*/ 0 60000 65536"/>
                <a:gd name="T12" fmla="*/ 0 60000 65536"/>
                <a:gd name="T13" fmla="*/ 0 60000 65536"/>
                <a:gd name="T14" fmla="*/ 0 60000 65536"/>
                <a:gd name="T15" fmla="*/ 0 w 55"/>
                <a:gd name="T16" fmla="*/ 0 h 55"/>
                <a:gd name="T17" fmla="*/ 55 w 55"/>
                <a:gd name="T18" fmla="*/ 55 h 55"/>
              </a:gdLst>
              <a:ahLst/>
              <a:cxnLst>
                <a:cxn ang="T10">
                  <a:pos x="T0" y="T1"/>
                </a:cxn>
                <a:cxn ang="T11">
                  <a:pos x="T2" y="T3"/>
                </a:cxn>
                <a:cxn ang="T12">
                  <a:pos x="T4" y="T5"/>
                </a:cxn>
                <a:cxn ang="T13">
                  <a:pos x="T6" y="T7"/>
                </a:cxn>
                <a:cxn ang="T14">
                  <a:pos x="T8" y="T9"/>
                </a:cxn>
              </a:cxnLst>
              <a:rect l="T15" t="T16" r="T17" b="T18"/>
              <a:pathLst>
                <a:path w="55" h="55">
                  <a:moveTo>
                    <a:pt x="55" y="55"/>
                  </a:moveTo>
                  <a:lnTo>
                    <a:pt x="28" y="0"/>
                  </a:lnTo>
                  <a:lnTo>
                    <a:pt x="0" y="55"/>
                  </a:lnTo>
                  <a:lnTo>
                    <a:pt x="28" y="27"/>
                  </a:lnTo>
                  <a:lnTo>
                    <a:pt x="55" y="55"/>
                  </a:lnTo>
                  <a:close/>
                </a:path>
              </a:pathLst>
            </a:custGeom>
            <a:solidFill>
              <a:srgbClr val="000000"/>
            </a:solidFill>
            <a:ln w="0">
              <a:solidFill>
                <a:srgbClr val="000000"/>
              </a:solidFill>
              <a:prstDash val="solid"/>
              <a:round/>
              <a:headEnd/>
              <a:tailEnd/>
            </a:ln>
          </p:spPr>
          <p:txBody>
            <a:bodyPr/>
            <a:lstStyle/>
            <a:p>
              <a:endParaRPr lang="en-US"/>
            </a:p>
          </p:txBody>
        </p:sp>
        <p:sp>
          <p:nvSpPr>
            <p:cNvPr id="34" name="Line 31"/>
            <p:cNvSpPr>
              <a:spLocks noChangeShapeType="1"/>
            </p:cNvSpPr>
            <p:nvPr/>
          </p:nvSpPr>
          <p:spPr bwMode="auto">
            <a:xfrm>
              <a:off x="2893" y="1704"/>
              <a:ext cx="1" cy="251"/>
            </a:xfrm>
            <a:prstGeom prst="line">
              <a:avLst/>
            </a:prstGeom>
            <a:noFill/>
            <a:ln w="0">
              <a:solidFill>
                <a:srgbClr val="000000"/>
              </a:solidFill>
              <a:round/>
              <a:headEnd/>
              <a:tailEnd/>
            </a:ln>
          </p:spPr>
          <p:txBody>
            <a:bodyPr/>
            <a:lstStyle/>
            <a:p>
              <a:endParaRPr lang="en-US"/>
            </a:p>
          </p:txBody>
        </p:sp>
        <p:sp>
          <p:nvSpPr>
            <p:cNvPr id="35" name="Rectangle 32"/>
            <p:cNvSpPr>
              <a:spLocks noChangeArrowheads="1"/>
            </p:cNvSpPr>
            <p:nvPr/>
          </p:nvSpPr>
          <p:spPr bwMode="auto">
            <a:xfrm>
              <a:off x="2805" y="958"/>
              <a:ext cx="211" cy="106"/>
            </a:xfrm>
            <a:prstGeom prst="rect">
              <a:avLst/>
            </a:prstGeom>
            <a:noFill/>
            <a:ln w="9525">
              <a:noFill/>
              <a:miter lim="800000"/>
              <a:headEnd/>
              <a:tailEnd/>
            </a:ln>
          </p:spPr>
          <p:txBody>
            <a:bodyPr wrap="none" lIns="0" tIns="0" rIns="0" bIns="0">
              <a:spAutoFit/>
            </a:bodyPr>
            <a:lstStyle/>
            <a:p>
              <a:r>
                <a:rPr lang="en-US" sz="1100">
                  <a:solidFill>
                    <a:srgbClr val="000000"/>
                  </a:solidFill>
                </a:rPr>
                <a:t>Node</a:t>
              </a:r>
              <a:endParaRPr lang="en-US" sz="2000"/>
            </a:p>
          </p:txBody>
        </p:sp>
        <p:sp>
          <p:nvSpPr>
            <p:cNvPr id="36" name="Rectangle 33"/>
            <p:cNvSpPr>
              <a:spLocks noChangeArrowheads="1"/>
            </p:cNvSpPr>
            <p:nvPr/>
          </p:nvSpPr>
          <p:spPr bwMode="auto">
            <a:xfrm>
              <a:off x="2824" y="1062"/>
              <a:ext cx="168" cy="106"/>
            </a:xfrm>
            <a:prstGeom prst="rect">
              <a:avLst/>
            </a:prstGeom>
            <a:noFill/>
            <a:ln w="9525">
              <a:noFill/>
              <a:miter lim="800000"/>
              <a:headEnd/>
              <a:tailEnd/>
            </a:ln>
          </p:spPr>
          <p:txBody>
            <a:bodyPr wrap="none" lIns="0" tIns="0" rIns="0" bIns="0">
              <a:spAutoFit/>
            </a:bodyPr>
            <a:lstStyle/>
            <a:p>
              <a:r>
                <a:rPr lang="en-US" sz="1100">
                  <a:solidFill>
                    <a:srgbClr val="000000"/>
                  </a:solidFill>
                </a:rPr>
                <a:t>j = 2</a:t>
              </a:r>
              <a:endParaRPr lang="en-US" sz="2000"/>
            </a:p>
          </p:txBody>
        </p:sp>
        <p:sp>
          <p:nvSpPr>
            <p:cNvPr id="37" name="Rectangle 34"/>
            <p:cNvSpPr>
              <a:spLocks noChangeArrowheads="1"/>
            </p:cNvSpPr>
            <p:nvPr/>
          </p:nvSpPr>
          <p:spPr bwMode="auto">
            <a:xfrm>
              <a:off x="2859" y="1524"/>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38" name="Rectangle 35"/>
            <p:cNvSpPr>
              <a:spLocks noChangeArrowheads="1"/>
            </p:cNvSpPr>
            <p:nvPr/>
          </p:nvSpPr>
          <p:spPr bwMode="auto">
            <a:xfrm>
              <a:off x="2927" y="1565"/>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39" name="Rectangle 36"/>
            <p:cNvSpPr>
              <a:spLocks noChangeArrowheads="1"/>
            </p:cNvSpPr>
            <p:nvPr/>
          </p:nvSpPr>
          <p:spPr bwMode="auto">
            <a:xfrm>
              <a:off x="2883" y="1452"/>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40" name="Rectangle 37"/>
            <p:cNvSpPr>
              <a:spLocks noChangeArrowheads="1"/>
            </p:cNvSpPr>
            <p:nvPr/>
          </p:nvSpPr>
          <p:spPr bwMode="auto">
            <a:xfrm>
              <a:off x="2754" y="2988"/>
              <a:ext cx="279" cy="279"/>
            </a:xfrm>
            <a:prstGeom prst="rect">
              <a:avLst/>
            </a:prstGeom>
            <a:solidFill>
              <a:srgbClr val="FFFFFF"/>
            </a:solidFill>
            <a:ln w="0">
              <a:solidFill>
                <a:srgbClr val="000000"/>
              </a:solidFill>
              <a:miter lim="800000"/>
              <a:headEnd/>
              <a:tailEnd/>
            </a:ln>
          </p:spPr>
          <p:txBody>
            <a:bodyPr/>
            <a:lstStyle/>
            <a:p>
              <a:endParaRPr lang="en-US"/>
            </a:p>
          </p:txBody>
        </p:sp>
        <p:sp>
          <p:nvSpPr>
            <p:cNvPr id="41" name="Freeform 38"/>
            <p:cNvSpPr>
              <a:spLocks/>
            </p:cNvSpPr>
            <p:nvPr/>
          </p:nvSpPr>
          <p:spPr bwMode="auto">
            <a:xfrm>
              <a:off x="2810" y="2486"/>
              <a:ext cx="167" cy="250"/>
            </a:xfrm>
            <a:custGeom>
              <a:avLst/>
              <a:gdLst>
                <a:gd name="T0" fmla="*/ 83 w 167"/>
                <a:gd name="T1" fmla="*/ 250 h 250"/>
                <a:gd name="T2" fmla="*/ 100 w 167"/>
                <a:gd name="T3" fmla="*/ 247 h 250"/>
                <a:gd name="T4" fmla="*/ 116 w 167"/>
                <a:gd name="T5" fmla="*/ 240 h 250"/>
                <a:gd name="T6" fmla="*/ 130 w 167"/>
                <a:gd name="T7" fmla="*/ 229 h 250"/>
                <a:gd name="T8" fmla="*/ 143 w 167"/>
                <a:gd name="T9" fmla="*/ 214 h 250"/>
                <a:gd name="T10" fmla="*/ 152 w 167"/>
                <a:gd name="T11" fmla="*/ 195 h 250"/>
                <a:gd name="T12" fmla="*/ 161 w 167"/>
                <a:gd name="T13" fmla="*/ 174 h 250"/>
                <a:gd name="T14" fmla="*/ 165 w 167"/>
                <a:gd name="T15" fmla="*/ 150 h 250"/>
                <a:gd name="T16" fmla="*/ 167 w 167"/>
                <a:gd name="T17" fmla="*/ 125 h 250"/>
                <a:gd name="T18" fmla="*/ 165 w 167"/>
                <a:gd name="T19" fmla="*/ 100 h 250"/>
                <a:gd name="T20" fmla="*/ 161 w 167"/>
                <a:gd name="T21" fmla="*/ 76 h 250"/>
                <a:gd name="T22" fmla="*/ 152 w 167"/>
                <a:gd name="T23" fmla="*/ 55 h 250"/>
                <a:gd name="T24" fmla="*/ 143 w 167"/>
                <a:gd name="T25" fmla="*/ 36 h 250"/>
                <a:gd name="T26" fmla="*/ 130 w 167"/>
                <a:gd name="T27" fmla="*/ 21 h 250"/>
                <a:gd name="T28" fmla="*/ 116 w 167"/>
                <a:gd name="T29" fmla="*/ 11 h 250"/>
                <a:gd name="T30" fmla="*/ 100 w 167"/>
                <a:gd name="T31" fmla="*/ 3 h 250"/>
                <a:gd name="T32" fmla="*/ 83 w 167"/>
                <a:gd name="T33" fmla="*/ 0 h 250"/>
                <a:gd name="T34" fmla="*/ 67 w 167"/>
                <a:gd name="T35" fmla="*/ 3 h 250"/>
                <a:gd name="T36" fmla="*/ 51 w 167"/>
                <a:gd name="T37" fmla="*/ 11 h 250"/>
                <a:gd name="T38" fmla="*/ 37 w 167"/>
                <a:gd name="T39" fmla="*/ 21 h 250"/>
                <a:gd name="T40" fmla="*/ 24 w 167"/>
                <a:gd name="T41" fmla="*/ 36 h 250"/>
                <a:gd name="T42" fmla="*/ 15 w 167"/>
                <a:gd name="T43" fmla="*/ 55 h 250"/>
                <a:gd name="T44" fmla="*/ 6 w 167"/>
                <a:gd name="T45" fmla="*/ 76 h 250"/>
                <a:gd name="T46" fmla="*/ 2 w 167"/>
                <a:gd name="T47" fmla="*/ 100 h 250"/>
                <a:gd name="T48" fmla="*/ 0 w 167"/>
                <a:gd name="T49" fmla="*/ 125 h 250"/>
                <a:gd name="T50" fmla="*/ 2 w 167"/>
                <a:gd name="T51" fmla="*/ 150 h 250"/>
                <a:gd name="T52" fmla="*/ 6 w 167"/>
                <a:gd name="T53" fmla="*/ 174 h 250"/>
                <a:gd name="T54" fmla="*/ 15 w 167"/>
                <a:gd name="T55" fmla="*/ 195 h 250"/>
                <a:gd name="T56" fmla="*/ 24 w 167"/>
                <a:gd name="T57" fmla="*/ 214 h 250"/>
                <a:gd name="T58" fmla="*/ 37 w 167"/>
                <a:gd name="T59" fmla="*/ 229 h 250"/>
                <a:gd name="T60" fmla="*/ 51 w 167"/>
                <a:gd name="T61" fmla="*/ 240 h 250"/>
                <a:gd name="T62" fmla="*/ 67 w 167"/>
                <a:gd name="T63" fmla="*/ 247 h 250"/>
                <a:gd name="T64" fmla="*/ 83 w 167"/>
                <a:gd name="T65" fmla="*/ 250 h 25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167"/>
                <a:gd name="T100" fmla="*/ 0 h 250"/>
                <a:gd name="T101" fmla="*/ 167 w 167"/>
                <a:gd name="T102" fmla="*/ 250 h 250"/>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167" h="250">
                  <a:moveTo>
                    <a:pt x="83" y="250"/>
                  </a:moveTo>
                  <a:lnTo>
                    <a:pt x="100" y="247"/>
                  </a:lnTo>
                  <a:lnTo>
                    <a:pt x="116" y="240"/>
                  </a:lnTo>
                  <a:lnTo>
                    <a:pt x="130" y="229"/>
                  </a:lnTo>
                  <a:lnTo>
                    <a:pt x="143" y="214"/>
                  </a:lnTo>
                  <a:lnTo>
                    <a:pt x="152" y="195"/>
                  </a:lnTo>
                  <a:lnTo>
                    <a:pt x="161" y="174"/>
                  </a:lnTo>
                  <a:lnTo>
                    <a:pt x="165" y="150"/>
                  </a:lnTo>
                  <a:lnTo>
                    <a:pt x="167" y="125"/>
                  </a:lnTo>
                  <a:lnTo>
                    <a:pt x="165" y="100"/>
                  </a:lnTo>
                  <a:lnTo>
                    <a:pt x="161" y="76"/>
                  </a:lnTo>
                  <a:lnTo>
                    <a:pt x="152" y="55"/>
                  </a:lnTo>
                  <a:lnTo>
                    <a:pt x="143" y="36"/>
                  </a:lnTo>
                  <a:lnTo>
                    <a:pt x="130" y="21"/>
                  </a:lnTo>
                  <a:lnTo>
                    <a:pt x="116" y="11"/>
                  </a:lnTo>
                  <a:lnTo>
                    <a:pt x="100" y="3"/>
                  </a:lnTo>
                  <a:lnTo>
                    <a:pt x="83" y="0"/>
                  </a:lnTo>
                  <a:lnTo>
                    <a:pt x="67" y="3"/>
                  </a:lnTo>
                  <a:lnTo>
                    <a:pt x="51" y="11"/>
                  </a:lnTo>
                  <a:lnTo>
                    <a:pt x="37" y="21"/>
                  </a:lnTo>
                  <a:lnTo>
                    <a:pt x="24" y="36"/>
                  </a:lnTo>
                  <a:lnTo>
                    <a:pt x="15" y="55"/>
                  </a:lnTo>
                  <a:lnTo>
                    <a:pt x="6" y="76"/>
                  </a:lnTo>
                  <a:lnTo>
                    <a:pt x="2" y="100"/>
                  </a:lnTo>
                  <a:lnTo>
                    <a:pt x="0" y="125"/>
                  </a:lnTo>
                  <a:lnTo>
                    <a:pt x="2" y="150"/>
                  </a:lnTo>
                  <a:lnTo>
                    <a:pt x="6" y="174"/>
                  </a:lnTo>
                  <a:lnTo>
                    <a:pt x="15" y="195"/>
                  </a:lnTo>
                  <a:lnTo>
                    <a:pt x="24" y="214"/>
                  </a:lnTo>
                  <a:lnTo>
                    <a:pt x="37" y="229"/>
                  </a:lnTo>
                  <a:lnTo>
                    <a:pt x="51" y="240"/>
                  </a:lnTo>
                  <a:lnTo>
                    <a:pt x="67" y="247"/>
                  </a:lnTo>
                  <a:lnTo>
                    <a:pt x="83" y="250"/>
                  </a:lnTo>
                  <a:close/>
                </a:path>
              </a:pathLst>
            </a:custGeom>
            <a:solidFill>
              <a:srgbClr val="FFFFFF"/>
            </a:solidFill>
            <a:ln w="0">
              <a:solidFill>
                <a:srgbClr val="000000"/>
              </a:solidFill>
              <a:prstDash val="solid"/>
              <a:round/>
              <a:headEnd/>
              <a:tailEnd/>
            </a:ln>
          </p:spPr>
          <p:txBody>
            <a:bodyPr/>
            <a:lstStyle/>
            <a:p>
              <a:endParaRPr lang="en-US"/>
            </a:p>
          </p:txBody>
        </p:sp>
        <p:sp>
          <p:nvSpPr>
            <p:cNvPr id="42" name="Line 39"/>
            <p:cNvSpPr>
              <a:spLocks noChangeShapeType="1"/>
            </p:cNvSpPr>
            <p:nvPr/>
          </p:nvSpPr>
          <p:spPr bwMode="auto">
            <a:xfrm flipV="1">
              <a:off x="2893" y="2736"/>
              <a:ext cx="1" cy="252"/>
            </a:xfrm>
            <a:prstGeom prst="line">
              <a:avLst/>
            </a:prstGeom>
            <a:noFill/>
            <a:ln w="0">
              <a:solidFill>
                <a:srgbClr val="000000"/>
              </a:solidFill>
              <a:round/>
              <a:headEnd/>
              <a:tailEnd/>
            </a:ln>
          </p:spPr>
          <p:txBody>
            <a:bodyPr/>
            <a:lstStyle/>
            <a:p>
              <a:endParaRPr lang="en-US"/>
            </a:p>
          </p:txBody>
        </p:sp>
        <p:sp>
          <p:nvSpPr>
            <p:cNvPr id="43" name="Line 40"/>
            <p:cNvSpPr>
              <a:spLocks noChangeShapeType="1"/>
            </p:cNvSpPr>
            <p:nvPr/>
          </p:nvSpPr>
          <p:spPr bwMode="auto">
            <a:xfrm flipV="1">
              <a:off x="2893" y="2235"/>
              <a:ext cx="1" cy="251"/>
            </a:xfrm>
            <a:prstGeom prst="line">
              <a:avLst/>
            </a:prstGeom>
            <a:noFill/>
            <a:ln w="0">
              <a:solidFill>
                <a:srgbClr val="000000"/>
              </a:solidFill>
              <a:round/>
              <a:headEnd/>
              <a:tailEnd/>
            </a:ln>
          </p:spPr>
          <p:txBody>
            <a:bodyPr/>
            <a:lstStyle/>
            <a:p>
              <a:endParaRPr lang="en-US"/>
            </a:p>
          </p:txBody>
        </p:sp>
        <p:sp>
          <p:nvSpPr>
            <p:cNvPr id="44" name="Freeform 41"/>
            <p:cNvSpPr>
              <a:spLocks/>
            </p:cNvSpPr>
            <p:nvPr/>
          </p:nvSpPr>
          <p:spPr bwMode="auto">
            <a:xfrm>
              <a:off x="2865" y="2235"/>
              <a:ext cx="57" cy="55"/>
            </a:xfrm>
            <a:custGeom>
              <a:avLst/>
              <a:gdLst>
                <a:gd name="T0" fmla="*/ 0 w 57"/>
                <a:gd name="T1" fmla="*/ 55 h 55"/>
                <a:gd name="T2" fmla="*/ 28 w 57"/>
                <a:gd name="T3" fmla="*/ 0 h 55"/>
                <a:gd name="T4" fmla="*/ 57 w 57"/>
                <a:gd name="T5" fmla="*/ 55 h 55"/>
                <a:gd name="T6" fmla="*/ 28 w 57"/>
                <a:gd name="T7" fmla="*/ 28 h 55"/>
                <a:gd name="T8" fmla="*/ 0 w 57"/>
                <a:gd name="T9" fmla="*/ 55 h 55"/>
                <a:gd name="T10" fmla="*/ 0 60000 65536"/>
                <a:gd name="T11" fmla="*/ 0 60000 65536"/>
                <a:gd name="T12" fmla="*/ 0 60000 65536"/>
                <a:gd name="T13" fmla="*/ 0 60000 65536"/>
                <a:gd name="T14" fmla="*/ 0 60000 65536"/>
                <a:gd name="T15" fmla="*/ 0 w 57"/>
                <a:gd name="T16" fmla="*/ 0 h 55"/>
                <a:gd name="T17" fmla="*/ 57 w 57"/>
                <a:gd name="T18" fmla="*/ 55 h 55"/>
              </a:gdLst>
              <a:ahLst/>
              <a:cxnLst>
                <a:cxn ang="T10">
                  <a:pos x="T0" y="T1"/>
                </a:cxn>
                <a:cxn ang="T11">
                  <a:pos x="T2" y="T3"/>
                </a:cxn>
                <a:cxn ang="T12">
                  <a:pos x="T4" y="T5"/>
                </a:cxn>
                <a:cxn ang="T13">
                  <a:pos x="T6" y="T7"/>
                </a:cxn>
                <a:cxn ang="T14">
                  <a:pos x="T8" y="T9"/>
                </a:cxn>
              </a:cxnLst>
              <a:rect l="T15" t="T16" r="T17" b="T18"/>
              <a:pathLst>
                <a:path w="57" h="55">
                  <a:moveTo>
                    <a:pt x="0" y="55"/>
                  </a:moveTo>
                  <a:lnTo>
                    <a:pt x="28" y="0"/>
                  </a:lnTo>
                  <a:lnTo>
                    <a:pt x="57" y="55"/>
                  </a:lnTo>
                  <a:lnTo>
                    <a:pt x="28" y="28"/>
                  </a:lnTo>
                  <a:lnTo>
                    <a:pt x="0" y="55"/>
                  </a:lnTo>
                  <a:close/>
                </a:path>
              </a:pathLst>
            </a:custGeom>
            <a:solidFill>
              <a:srgbClr val="000000"/>
            </a:solidFill>
            <a:ln w="0">
              <a:solidFill>
                <a:srgbClr val="000000"/>
              </a:solidFill>
              <a:prstDash val="solid"/>
              <a:round/>
              <a:headEnd/>
              <a:tailEnd/>
            </a:ln>
          </p:spPr>
          <p:txBody>
            <a:bodyPr/>
            <a:lstStyle/>
            <a:p>
              <a:endParaRPr lang="en-US"/>
            </a:p>
          </p:txBody>
        </p:sp>
        <p:sp>
          <p:nvSpPr>
            <p:cNvPr id="45" name="Rectangle 42"/>
            <p:cNvSpPr>
              <a:spLocks noChangeArrowheads="1"/>
            </p:cNvSpPr>
            <p:nvPr/>
          </p:nvSpPr>
          <p:spPr bwMode="auto">
            <a:xfrm>
              <a:off x="2805" y="3037"/>
              <a:ext cx="211" cy="106"/>
            </a:xfrm>
            <a:prstGeom prst="rect">
              <a:avLst/>
            </a:prstGeom>
            <a:noFill/>
            <a:ln w="9525">
              <a:noFill/>
              <a:miter lim="800000"/>
              <a:headEnd/>
              <a:tailEnd/>
            </a:ln>
          </p:spPr>
          <p:txBody>
            <a:bodyPr wrap="none" lIns="0" tIns="0" rIns="0" bIns="0">
              <a:spAutoFit/>
            </a:bodyPr>
            <a:lstStyle/>
            <a:p>
              <a:r>
                <a:rPr lang="en-US" sz="1100">
                  <a:solidFill>
                    <a:srgbClr val="000000"/>
                  </a:solidFill>
                </a:rPr>
                <a:t>Node</a:t>
              </a:r>
              <a:endParaRPr lang="en-US" sz="2000"/>
            </a:p>
          </p:txBody>
        </p:sp>
        <p:sp>
          <p:nvSpPr>
            <p:cNvPr id="46" name="Rectangle 43"/>
            <p:cNvSpPr>
              <a:spLocks noChangeArrowheads="1"/>
            </p:cNvSpPr>
            <p:nvPr/>
          </p:nvSpPr>
          <p:spPr bwMode="auto">
            <a:xfrm>
              <a:off x="2825" y="3141"/>
              <a:ext cx="168" cy="106"/>
            </a:xfrm>
            <a:prstGeom prst="rect">
              <a:avLst/>
            </a:prstGeom>
            <a:noFill/>
            <a:ln w="9525">
              <a:noFill/>
              <a:miter lim="800000"/>
              <a:headEnd/>
              <a:tailEnd/>
            </a:ln>
          </p:spPr>
          <p:txBody>
            <a:bodyPr wrap="none" lIns="0" tIns="0" rIns="0" bIns="0">
              <a:spAutoFit/>
            </a:bodyPr>
            <a:lstStyle/>
            <a:p>
              <a:r>
                <a:rPr lang="en-US" sz="1100">
                  <a:solidFill>
                    <a:srgbClr val="000000"/>
                  </a:solidFill>
                </a:rPr>
                <a:t>j = 4</a:t>
              </a:r>
              <a:endParaRPr lang="en-US" sz="2000"/>
            </a:p>
          </p:txBody>
        </p:sp>
        <p:sp>
          <p:nvSpPr>
            <p:cNvPr id="47" name="Rectangle 44"/>
            <p:cNvSpPr>
              <a:spLocks noChangeArrowheads="1"/>
            </p:cNvSpPr>
            <p:nvPr/>
          </p:nvSpPr>
          <p:spPr bwMode="auto">
            <a:xfrm>
              <a:off x="2865" y="2564"/>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48" name="Rectangle 45"/>
            <p:cNvSpPr>
              <a:spLocks noChangeArrowheads="1"/>
            </p:cNvSpPr>
            <p:nvPr/>
          </p:nvSpPr>
          <p:spPr bwMode="auto">
            <a:xfrm>
              <a:off x="2933" y="2605"/>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49" name="Rectangle 46"/>
            <p:cNvSpPr>
              <a:spLocks noChangeArrowheads="1"/>
            </p:cNvSpPr>
            <p:nvPr/>
          </p:nvSpPr>
          <p:spPr bwMode="auto">
            <a:xfrm>
              <a:off x="2891" y="2492"/>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50" name="Rectangle 47"/>
            <p:cNvSpPr>
              <a:spLocks noChangeArrowheads="1"/>
            </p:cNvSpPr>
            <p:nvPr/>
          </p:nvSpPr>
          <p:spPr bwMode="auto">
            <a:xfrm>
              <a:off x="3624" y="2558"/>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51" name="Rectangle 48"/>
            <p:cNvSpPr>
              <a:spLocks noChangeArrowheads="1"/>
            </p:cNvSpPr>
            <p:nvPr/>
          </p:nvSpPr>
          <p:spPr bwMode="auto">
            <a:xfrm>
              <a:off x="3692" y="2599"/>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ji</a:t>
              </a:r>
              <a:endParaRPr lang="en-US" sz="2000"/>
            </a:p>
          </p:txBody>
        </p:sp>
        <p:sp>
          <p:nvSpPr>
            <p:cNvPr id="52" name="Rectangle 49"/>
            <p:cNvSpPr>
              <a:spLocks noChangeArrowheads="1"/>
            </p:cNvSpPr>
            <p:nvPr/>
          </p:nvSpPr>
          <p:spPr bwMode="auto">
            <a:xfrm>
              <a:off x="3648" y="2486"/>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53" name="Rectangle 50"/>
            <p:cNvSpPr>
              <a:spLocks noChangeArrowheads="1"/>
            </p:cNvSpPr>
            <p:nvPr/>
          </p:nvSpPr>
          <p:spPr bwMode="auto">
            <a:xfrm>
              <a:off x="3357" y="2561"/>
              <a:ext cx="73" cy="106"/>
            </a:xfrm>
            <a:prstGeom prst="rect">
              <a:avLst/>
            </a:prstGeom>
            <a:noFill/>
            <a:ln w="9525">
              <a:noFill/>
              <a:miter lim="800000"/>
              <a:headEnd/>
              <a:tailEnd/>
            </a:ln>
          </p:spPr>
          <p:txBody>
            <a:bodyPr wrap="none" lIns="0" tIns="0" rIns="0" bIns="0">
              <a:spAutoFit/>
            </a:bodyPr>
            <a:lstStyle/>
            <a:p>
              <a:r>
                <a:rPr lang="en-US" sz="1100">
                  <a:solidFill>
                    <a:srgbClr val="000000"/>
                  </a:solidFill>
                </a:rPr>
                <a:t>m</a:t>
              </a:r>
              <a:endParaRPr lang="en-US" sz="2000"/>
            </a:p>
          </p:txBody>
        </p:sp>
        <p:sp>
          <p:nvSpPr>
            <p:cNvPr id="54" name="Rectangle 51"/>
            <p:cNvSpPr>
              <a:spLocks noChangeArrowheads="1"/>
            </p:cNvSpPr>
            <p:nvPr/>
          </p:nvSpPr>
          <p:spPr bwMode="auto">
            <a:xfrm>
              <a:off x="3426" y="2602"/>
              <a:ext cx="28" cy="77"/>
            </a:xfrm>
            <a:prstGeom prst="rect">
              <a:avLst/>
            </a:prstGeom>
            <a:noFill/>
            <a:ln w="9525">
              <a:noFill/>
              <a:miter lim="800000"/>
              <a:headEnd/>
              <a:tailEnd/>
            </a:ln>
          </p:spPr>
          <p:txBody>
            <a:bodyPr wrap="none" lIns="0" tIns="0" rIns="0" bIns="0">
              <a:spAutoFit/>
            </a:bodyPr>
            <a:lstStyle/>
            <a:p>
              <a:r>
                <a:rPr lang="en-US" sz="800">
                  <a:solidFill>
                    <a:srgbClr val="000000"/>
                  </a:solidFill>
                </a:rPr>
                <a:t>ij</a:t>
              </a:r>
              <a:endParaRPr lang="en-US" sz="2000"/>
            </a:p>
          </p:txBody>
        </p:sp>
        <p:sp>
          <p:nvSpPr>
            <p:cNvPr id="55" name="Rectangle 52"/>
            <p:cNvSpPr>
              <a:spLocks noChangeArrowheads="1"/>
            </p:cNvSpPr>
            <p:nvPr/>
          </p:nvSpPr>
          <p:spPr bwMode="auto">
            <a:xfrm>
              <a:off x="3383" y="2489"/>
              <a:ext cx="27" cy="115"/>
            </a:xfrm>
            <a:prstGeom prst="rect">
              <a:avLst/>
            </a:prstGeom>
            <a:noFill/>
            <a:ln w="9525">
              <a:noFill/>
              <a:miter lim="800000"/>
              <a:headEnd/>
              <a:tailEnd/>
            </a:ln>
          </p:spPr>
          <p:txBody>
            <a:bodyPr wrap="none" lIns="0" tIns="0" rIns="0" bIns="0">
              <a:spAutoFit/>
            </a:bodyPr>
            <a:lstStyle/>
            <a:p>
              <a:r>
                <a:rPr lang="en-US" sz="1200">
                  <a:solidFill>
                    <a:srgbClr val="000000"/>
                  </a:solidFill>
                </a:rPr>
                <a:t>.</a:t>
              </a:r>
              <a:endParaRPr lang="en-US" sz="2000"/>
            </a:p>
          </p:txBody>
        </p:sp>
        <p:sp>
          <p:nvSpPr>
            <p:cNvPr id="56" name="Rectangle 53"/>
            <p:cNvSpPr>
              <a:spLocks noChangeArrowheads="1"/>
            </p:cNvSpPr>
            <p:nvPr/>
          </p:nvSpPr>
          <p:spPr bwMode="auto">
            <a:xfrm>
              <a:off x="3496" y="2571"/>
              <a:ext cx="51"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57" name="Rectangle 54"/>
            <p:cNvSpPr>
              <a:spLocks noChangeArrowheads="1"/>
            </p:cNvSpPr>
            <p:nvPr/>
          </p:nvSpPr>
          <p:spPr bwMode="auto">
            <a:xfrm>
              <a:off x="3581" y="2559"/>
              <a:ext cx="29" cy="106"/>
            </a:xfrm>
            <a:prstGeom prst="rect">
              <a:avLst/>
            </a:prstGeom>
            <a:noFill/>
            <a:ln w="9525">
              <a:noFill/>
              <a:miter lim="800000"/>
              <a:headEnd/>
              <a:tailEnd/>
            </a:ln>
          </p:spPr>
          <p:txBody>
            <a:bodyPr wrap="none" lIns="0" tIns="0" rIns="0" bIns="0">
              <a:spAutoFit/>
            </a:bodyPr>
            <a:lstStyle/>
            <a:p>
              <a:r>
                <a:rPr lang="en-US" sz="1100">
                  <a:solidFill>
                    <a:srgbClr val="000000"/>
                  </a:solidFill>
                </a:rPr>
                <a:t>-</a:t>
              </a:r>
              <a:endParaRPr lang="en-US" sz="2000"/>
            </a:p>
          </p:txBody>
        </p:sp>
        <p:sp>
          <p:nvSpPr>
            <p:cNvPr id="58" name="Rectangle 55"/>
            <p:cNvSpPr>
              <a:spLocks noChangeArrowheads="1"/>
            </p:cNvSpPr>
            <p:nvPr/>
          </p:nvSpPr>
          <p:spPr bwMode="auto">
            <a:xfrm>
              <a:off x="1760" y="2273"/>
              <a:ext cx="246" cy="106"/>
            </a:xfrm>
            <a:prstGeom prst="rect">
              <a:avLst/>
            </a:prstGeom>
            <a:noFill/>
            <a:ln w="9525">
              <a:noFill/>
              <a:miter lim="800000"/>
              <a:headEnd/>
              <a:tailEnd/>
            </a:ln>
          </p:spPr>
          <p:txBody>
            <a:bodyPr wrap="none" lIns="0" tIns="0" rIns="0" bIns="0">
              <a:spAutoFit/>
            </a:bodyPr>
            <a:lstStyle/>
            <a:p>
              <a:r>
                <a:rPr lang="en-US" sz="1100">
                  <a:solidFill>
                    <a:srgbClr val="000000"/>
                  </a:solidFill>
                </a:rPr>
                <a:t>Single</a:t>
              </a:r>
              <a:endParaRPr lang="en-US" sz="2000"/>
            </a:p>
          </p:txBody>
        </p:sp>
        <p:sp>
          <p:nvSpPr>
            <p:cNvPr id="59" name="Rectangle 56"/>
            <p:cNvSpPr>
              <a:spLocks noChangeArrowheads="1"/>
            </p:cNvSpPr>
            <p:nvPr/>
          </p:nvSpPr>
          <p:spPr bwMode="auto">
            <a:xfrm>
              <a:off x="1787" y="2378"/>
              <a:ext cx="192" cy="106"/>
            </a:xfrm>
            <a:prstGeom prst="rect">
              <a:avLst/>
            </a:prstGeom>
            <a:noFill/>
            <a:ln w="9525">
              <a:noFill/>
              <a:miter lim="800000"/>
              <a:headEnd/>
              <a:tailEnd/>
            </a:ln>
          </p:spPr>
          <p:txBody>
            <a:bodyPr wrap="none" lIns="0" tIns="0" rIns="0" bIns="0">
              <a:spAutoFit/>
            </a:bodyPr>
            <a:lstStyle/>
            <a:p>
              <a:r>
                <a:rPr lang="en-US" sz="1100">
                  <a:solidFill>
                    <a:srgbClr val="000000"/>
                  </a:solidFill>
                </a:rPr>
                <a:t>Fluid</a:t>
              </a:r>
              <a:endParaRPr lang="en-US" sz="2000"/>
            </a:p>
          </p:txBody>
        </p:sp>
        <p:sp>
          <p:nvSpPr>
            <p:cNvPr id="60" name="Rectangle 57"/>
            <p:cNvSpPr>
              <a:spLocks noChangeArrowheads="1"/>
            </p:cNvSpPr>
            <p:nvPr/>
          </p:nvSpPr>
          <p:spPr bwMode="auto">
            <a:xfrm>
              <a:off x="1786" y="2482"/>
              <a:ext cx="192" cy="106"/>
            </a:xfrm>
            <a:prstGeom prst="rect">
              <a:avLst/>
            </a:prstGeom>
            <a:noFill/>
            <a:ln w="9525">
              <a:noFill/>
              <a:miter lim="800000"/>
              <a:headEnd/>
              <a:tailEnd/>
            </a:ln>
          </p:spPr>
          <p:txBody>
            <a:bodyPr wrap="none" lIns="0" tIns="0" rIns="0" bIns="0">
              <a:spAutoFit/>
            </a:bodyPr>
            <a:lstStyle/>
            <a:p>
              <a:r>
                <a:rPr lang="en-US" sz="1100">
                  <a:solidFill>
                    <a:srgbClr val="000000"/>
                  </a:solidFill>
                </a:rPr>
                <a:t>k = 1</a:t>
              </a:r>
              <a:endParaRPr lang="en-US" sz="2000"/>
            </a:p>
          </p:txBody>
        </p:sp>
        <p:sp>
          <p:nvSpPr>
            <p:cNvPr id="61" name="Rectangle 58"/>
            <p:cNvSpPr>
              <a:spLocks noChangeArrowheads="1"/>
            </p:cNvSpPr>
            <p:nvPr/>
          </p:nvSpPr>
          <p:spPr bwMode="auto">
            <a:xfrm>
              <a:off x="2456" y="2970"/>
              <a:ext cx="246" cy="106"/>
            </a:xfrm>
            <a:prstGeom prst="rect">
              <a:avLst/>
            </a:prstGeom>
            <a:noFill/>
            <a:ln w="9525">
              <a:noFill/>
              <a:miter lim="800000"/>
              <a:headEnd/>
              <a:tailEnd/>
            </a:ln>
          </p:spPr>
          <p:txBody>
            <a:bodyPr wrap="none" lIns="0" tIns="0" rIns="0" bIns="0">
              <a:spAutoFit/>
            </a:bodyPr>
            <a:lstStyle/>
            <a:p>
              <a:r>
                <a:rPr lang="en-US" sz="1100">
                  <a:solidFill>
                    <a:srgbClr val="000000"/>
                  </a:solidFill>
                </a:rPr>
                <a:t>Single</a:t>
              </a:r>
              <a:endParaRPr lang="en-US" sz="2000"/>
            </a:p>
          </p:txBody>
        </p:sp>
        <p:sp>
          <p:nvSpPr>
            <p:cNvPr id="62" name="Rectangle 59"/>
            <p:cNvSpPr>
              <a:spLocks noChangeArrowheads="1"/>
            </p:cNvSpPr>
            <p:nvPr/>
          </p:nvSpPr>
          <p:spPr bwMode="auto">
            <a:xfrm>
              <a:off x="2483" y="3074"/>
              <a:ext cx="192" cy="106"/>
            </a:xfrm>
            <a:prstGeom prst="rect">
              <a:avLst/>
            </a:prstGeom>
            <a:noFill/>
            <a:ln w="9525">
              <a:noFill/>
              <a:miter lim="800000"/>
              <a:headEnd/>
              <a:tailEnd/>
            </a:ln>
          </p:spPr>
          <p:txBody>
            <a:bodyPr wrap="none" lIns="0" tIns="0" rIns="0" bIns="0">
              <a:spAutoFit/>
            </a:bodyPr>
            <a:lstStyle/>
            <a:p>
              <a:r>
                <a:rPr lang="en-US" sz="1100">
                  <a:solidFill>
                    <a:srgbClr val="000000"/>
                  </a:solidFill>
                </a:rPr>
                <a:t>Fluid</a:t>
              </a:r>
              <a:endParaRPr lang="en-US" sz="2000"/>
            </a:p>
          </p:txBody>
        </p:sp>
        <p:sp>
          <p:nvSpPr>
            <p:cNvPr id="63" name="Rectangle 61"/>
            <p:cNvSpPr>
              <a:spLocks noChangeArrowheads="1"/>
            </p:cNvSpPr>
            <p:nvPr/>
          </p:nvSpPr>
          <p:spPr bwMode="auto">
            <a:xfrm>
              <a:off x="3807" y="1689"/>
              <a:ext cx="216" cy="106"/>
            </a:xfrm>
            <a:prstGeom prst="rect">
              <a:avLst/>
            </a:prstGeom>
            <a:noFill/>
            <a:ln w="9525">
              <a:noFill/>
              <a:miter lim="800000"/>
              <a:headEnd/>
              <a:tailEnd/>
            </a:ln>
          </p:spPr>
          <p:txBody>
            <a:bodyPr wrap="none" lIns="0" tIns="0" rIns="0" bIns="0">
              <a:spAutoFit/>
            </a:bodyPr>
            <a:lstStyle/>
            <a:p>
              <a:r>
                <a:rPr lang="en-US" sz="1100">
                  <a:solidFill>
                    <a:srgbClr val="000000"/>
                  </a:solidFill>
                </a:rPr>
                <a:t>Fluid </a:t>
              </a:r>
              <a:endParaRPr lang="en-US" sz="2000"/>
            </a:p>
          </p:txBody>
        </p:sp>
        <p:sp>
          <p:nvSpPr>
            <p:cNvPr id="64" name="Rectangle 62"/>
            <p:cNvSpPr>
              <a:spLocks noChangeArrowheads="1"/>
            </p:cNvSpPr>
            <p:nvPr/>
          </p:nvSpPr>
          <p:spPr bwMode="auto">
            <a:xfrm>
              <a:off x="3808" y="1793"/>
              <a:ext cx="288" cy="106"/>
            </a:xfrm>
            <a:prstGeom prst="rect">
              <a:avLst/>
            </a:prstGeom>
            <a:noFill/>
            <a:ln w="9525">
              <a:noFill/>
              <a:miter lim="800000"/>
              <a:headEnd/>
              <a:tailEnd/>
            </a:ln>
          </p:spPr>
          <p:txBody>
            <a:bodyPr wrap="none" lIns="0" tIns="0" rIns="0" bIns="0">
              <a:spAutoFit/>
            </a:bodyPr>
            <a:lstStyle/>
            <a:p>
              <a:r>
                <a:rPr lang="en-US" sz="1100">
                  <a:solidFill>
                    <a:srgbClr val="000000"/>
                  </a:solidFill>
                </a:rPr>
                <a:t>Mixture</a:t>
              </a:r>
              <a:endParaRPr lang="en-US" sz="2000"/>
            </a:p>
          </p:txBody>
        </p:sp>
        <p:sp>
          <p:nvSpPr>
            <p:cNvPr id="65" name="Rectangle 63"/>
            <p:cNvSpPr>
              <a:spLocks noChangeArrowheads="1"/>
            </p:cNvSpPr>
            <p:nvPr/>
          </p:nvSpPr>
          <p:spPr bwMode="auto">
            <a:xfrm>
              <a:off x="3111" y="932"/>
              <a:ext cx="216" cy="106"/>
            </a:xfrm>
            <a:prstGeom prst="rect">
              <a:avLst/>
            </a:prstGeom>
            <a:noFill/>
            <a:ln w="9525">
              <a:noFill/>
              <a:miter lim="800000"/>
              <a:headEnd/>
              <a:tailEnd/>
            </a:ln>
          </p:spPr>
          <p:txBody>
            <a:bodyPr wrap="none" lIns="0" tIns="0" rIns="0" bIns="0">
              <a:spAutoFit/>
            </a:bodyPr>
            <a:lstStyle/>
            <a:p>
              <a:r>
                <a:rPr lang="en-US" sz="1100">
                  <a:solidFill>
                    <a:srgbClr val="000000"/>
                  </a:solidFill>
                </a:rPr>
                <a:t>Fluid </a:t>
              </a:r>
              <a:endParaRPr lang="en-US" sz="2000"/>
            </a:p>
          </p:txBody>
        </p:sp>
        <p:sp>
          <p:nvSpPr>
            <p:cNvPr id="66" name="Rectangle 64"/>
            <p:cNvSpPr>
              <a:spLocks noChangeArrowheads="1"/>
            </p:cNvSpPr>
            <p:nvPr/>
          </p:nvSpPr>
          <p:spPr bwMode="auto">
            <a:xfrm>
              <a:off x="3112" y="1036"/>
              <a:ext cx="288" cy="106"/>
            </a:xfrm>
            <a:prstGeom prst="rect">
              <a:avLst/>
            </a:prstGeom>
            <a:noFill/>
            <a:ln w="9525">
              <a:noFill/>
              <a:miter lim="800000"/>
              <a:headEnd/>
              <a:tailEnd/>
            </a:ln>
          </p:spPr>
          <p:txBody>
            <a:bodyPr wrap="none" lIns="0" tIns="0" rIns="0" bIns="0">
              <a:spAutoFit/>
            </a:bodyPr>
            <a:lstStyle/>
            <a:p>
              <a:r>
                <a:rPr lang="en-US" sz="1100">
                  <a:solidFill>
                    <a:srgbClr val="000000"/>
                  </a:solidFill>
                </a:rPr>
                <a:t>Mixture</a:t>
              </a:r>
              <a:endParaRPr lang="en-US" sz="2000"/>
            </a:p>
          </p:txBody>
        </p:sp>
        <p:sp>
          <p:nvSpPr>
            <p:cNvPr id="67" name="Rectangle 65"/>
            <p:cNvSpPr>
              <a:spLocks noChangeArrowheads="1"/>
            </p:cNvSpPr>
            <p:nvPr/>
          </p:nvSpPr>
          <p:spPr bwMode="auto">
            <a:xfrm>
              <a:off x="2807" y="1992"/>
              <a:ext cx="211" cy="106"/>
            </a:xfrm>
            <a:prstGeom prst="rect">
              <a:avLst/>
            </a:prstGeom>
            <a:noFill/>
            <a:ln w="9525">
              <a:noFill/>
              <a:miter lim="800000"/>
              <a:headEnd/>
              <a:tailEnd/>
            </a:ln>
          </p:spPr>
          <p:txBody>
            <a:bodyPr wrap="none" lIns="0" tIns="0" rIns="0" bIns="0">
              <a:spAutoFit/>
            </a:bodyPr>
            <a:lstStyle/>
            <a:p>
              <a:r>
                <a:rPr lang="en-US" sz="1100">
                  <a:solidFill>
                    <a:srgbClr val="000000"/>
                  </a:solidFill>
                </a:rPr>
                <a:t>Node</a:t>
              </a:r>
              <a:endParaRPr lang="en-US" sz="2000"/>
            </a:p>
          </p:txBody>
        </p:sp>
        <p:sp>
          <p:nvSpPr>
            <p:cNvPr id="68" name="Rectangle 66"/>
            <p:cNvSpPr>
              <a:spLocks noChangeArrowheads="1"/>
            </p:cNvSpPr>
            <p:nvPr/>
          </p:nvSpPr>
          <p:spPr bwMode="auto">
            <a:xfrm>
              <a:off x="2901" y="2096"/>
              <a:ext cx="20" cy="106"/>
            </a:xfrm>
            <a:prstGeom prst="rect">
              <a:avLst/>
            </a:prstGeom>
            <a:noFill/>
            <a:ln w="9525">
              <a:noFill/>
              <a:miter lim="800000"/>
              <a:headEnd/>
              <a:tailEnd/>
            </a:ln>
          </p:spPr>
          <p:txBody>
            <a:bodyPr wrap="none" lIns="0" tIns="0" rIns="0" bIns="0">
              <a:spAutoFit/>
            </a:bodyPr>
            <a:lstStyle/>
            <a:p>
              <a:r>
                <a:rPr lang="en-US" sz="1100">
                  <a:solidFill>
                    <a:srgbClr val="000000"/>
                  </a:solidFill>
                </a:rPr>
                <a:t>i</a:t>
              </a:r>
              <a:endParaRPr lang="en-US" sz="2000"/>
            </a:p>
          </p:txBody>
        </p:sp>
      </p:grpSp>
      <p:graphicFrame>
        <p:nvGraphicFramePr>
          <p:cNvPr id="69" name="Object 4"/>
          <p:cNvGraphicFramePr>
            <a:graphicFrameLocks/>
          </p:cNvGraphicFramePr>
          <p:nvPr>
            <p:extLst>
              <p:ext uri="{D42A27DB-BD31-4B8C-83A1-F6EECF244321}">
                <p14:modId xmlns:p14="http://schemas.microsoft.com/office/powerpoint/2010/main" val="1263112611"/>
              </p:ext>
            </p:extLst>
          </p:nvPr>
        </p:nvGraphicFramePr>
        <p:xfrm>
          <a:off x="952983" y="5033962"/>
          <a:ext cx="6003443" cy="1236899"/>
        </p:xfrm>
        <a:graphic>
          <a:graphicData uri="http://schemas.openxmlformats.org/presentationml/2006/ole">
            <mc:AlternateContent xmlns:mc="http://schemas.openxmlformats.org/markup-compatibility/2006">
              <mc:Choice xmlns:v="urn:schemas-microsoft-com:vml" Requires="v">
                <p:oleObj spid="_x0000_s8574" name="Equation" r:id="rId4" imgW="5016240" imgH="749160" progId="">
                  <p:embed/>
                </p:oleObj>
              </mc:Choice>
              <mc:Fallback>
                <p:oleObj name="Equation" r:id="rId4" imgW="5016240" imgH="749160" progId="">
                  <p:embed/>
                  <p:pic>
                    <p:nvPicPr>
                      <p:cNvPr id="0" name="Picture 27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52983" y="5033962"/>
                        <a:ext cx="6003443" cy="12368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1" name="Text Box 69"/>
          <p:cNvSpPr txBox="1">
            <a:spLocks noChangeArrowheads="1"/>
          </p:cNvSpPr>
          <p:nvPr/>
        </p:nvSpPr>
        <p:spPr bwMode="auto">
          <a:xfrm>
            <a:off x="-336683" y="2053433"/>
            <a:ext cx="5099183" cy="1200329"/>
          </a:xfrm>
          <a:prstGeom prst="rect">
            <a:avLst/>
          </a:prstGeom>
          <a:noFill/>
          <a:ln w="19050">
            <a:noFill/>
            <a:miter lim="800000"/>
            <a:headEnd/>
            <a:tailEnd/>
          </a:ln>
        </p:spPr>
        <p:txBody>
          <a:bodyPr wrap="square" anchor="ctr">
            <a:spAutoFit/>
          </a:bodyPr>
          <a:lstStyle/>
          <a:p>
            <a:pPr lvl="1">
              <a:spcBef>
                <a:spcPct val="50000"/>
              </a:spcBef>
            </a:pPr>
            <a:r>
              <a:rPr lang="en-US" sz="2400" dirty="0"/>
              <a:t> Energy Conservation Equation </a:t>
            </a:r>
            <a:r>
              <a:rPr lang="en-US" sz="2400" dirty="0" smtClean="0"/>
              <a:t>is expressed </a:t>
            </a:r>
            <a:r>
              <a:rPr lang="en-US" sz="2400" dirty="0"/>
              <a:t>in e</a:t>
            </a:r>
            <a:r>
              <a:rPr lang="en-US" sz="2400" dirty="0" smtClean="0"/>
              <a:t>nthalpy based </a:t>
            </a:r>
            <a:r>
              <a:rPr lang="en-US" sz="2400" dirty="0"/>
              <a:t>on </a:t>
            </a:r>
            <a:r>
              <a:rPr lang="en-US" sz="2400" dirty="0" smtClean="0"/>
              <a:t>upwind scheme</a:t>
            </a:r>
            <a:endParaRPr lang="en-US" sz="2400" dirty="0"/>
          </a:p>
        </p:txBody>
      </p:sp>
      <p:graphicFrame>
        <p:nvGraphicFramePr>
          <p:cNvPr id="72" name="Object 70"/>
          <p:cNvGraphicFramePr>
            <a:graphicFrameLocks noChangeAspect="1"/>
          </p:cNvGraphicFramePr>
          <p:nvPr/>
        </p:nvGraphicFramePr>
        <p:xfrm>
          <a:off x="5811838" y="3597275"/>
          <a:ext cx="239712" cy="330200"/>
        </p:xfrm>
        <a:graphic>
          <a:graphicData uri="http://schemas.openxmlformats.org/presentationml/2006/ole">
            <mc:AlternateContent xmlns:mc="http://schemas.openxmlformats.org/markup-compatibility/2006">
              <mc:Choice xmlns:v="urn:schemas-microsoft-com:vml" Requires="v">
                <p:oleObj spid="_x0000_s8575" name="Equation" r:id="rId6" imgW="241195" imgH="330057" progId="Equation.3">
                  <p:embed/>
                </p:oleObj>
              </mc:Choice>
              <mc:Fallback>
                <p:oleObj name="Equation" r:id="rId6" imgW="241195" imgH="330057" progId="Equation.3">
                  <p:embed/>
                  <p:pic>
                    <p:nvPicPr>
                      <p:cNvPr id="0" name="Picture 27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11838" y="3597275"/>
                        <a:ext cx="239712" cy="33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3" name="Line 72"/>
          <p:cNvSpPr>
            <a:spLocks noChangeShapeType="1"/>
          </p:cNvSpPr>
          <p:nvPr/>
        </p:nvSpPr>
        <p:spPr bwMode="auto">
          <a:xfrm flipV="1">
            <a:off x="6162678" y="3209925"/>
            <a:ext cx="519112" cy="519113"/>
          </a:xfrm>
          <a:prstGeom prst="line">
            <a:avLst/>
          </a:prstGeom>
          <a:noFill/>
          <a:ln w="6350">
            <a:solidFill>
              <a:schemeClr val="tx1"/>
            </a:solidFill>
            <a:round/>
            <a:headEnd/>
            <a:tailEnd type="arrow" w="med" len="med"/>
          </a:ln>
        </p:spPr>
        <p:txBody>
          <a:bodyPr wrap="none" anchor="ctr"/>
          <a:lstStyle/>
          <a:p>
            <a:endParaRPr lang="en-US"/>
          </a:p>
        </p:txBody>
      </p:sp>
      <p:sp>
        <p:nvSpPr>
          <p:cNvPr id="75" name="Text Box 74"/>
          <p:cNvSpPr txBox="1">
            <a:spLocks noChangeArrowheads="1"/>
          </p:cNvSpPr>
          <p:nvPr/>
        </p:nvSpPr>
        <p:spPr bwMode="auto">
          <a:xfrm>
            <a:off x="297132" y="3927477"/>
            <a:ext cx="5285486" cy="861774"/>
          </a:xfrm>
          <a:prstGeom prst="rect">
            <a:avLst/>
          </a:prstGeom>
          <a:noFill/>
          <a:ln w="19050">
            <a:noFill/>
            <a:miter lim="800000"/>
            <a:headEnd/>
            <a:tailEnd/>
          </a:ln>
        </p:spPr>
        <p:txBody>
          <a:bodyPr wrap="none" anchor="ctr">
            <a:spAutoFit/>
          </a:bodyPr>
          <a:lstStyle/>
          <a:p>
            <a:pPr algn="l">
              <a:spcBef>
                <a:spcPct val="50000"/>
              </a:spcBef>
            </a:pPr>
            <a:r>
              <a:rPr lang="en-US" sz="2000" i="1" dirty="0"/>
              <a:t>Rate of Increase of Internal Energy = </a:t>
            </a:r>
          </a:p>
          <a:p>
            <a:pPr algn="l">
              <a:spcBef>
                <a:spcPct val="50000"/>
              </a:spcBef>
            </a:pPr>
            <a:r>
              <a:rPr lang="en-US" sz="2000" i="1" dirty="0"/>
              <a:t>Enthalpy Inflow - Enthalpy Outflow + Heat Source</a:t>
            </a:r>
          </a:p>
        </p:txBody>
      </p:sp>
      <p:sp>
        <p:nvSpPr>
          <p:cNvPr id="77" name="Rectangle 76"/>
          <p:cNvSpPr>
            <a:spLocks noChangeArrowheads="1"/>
          </p:cNvSpPr>
          <p:nvPr/>
        </p:nvSpPr>
        <p:spPr bwMode="auto">
          <a:xfrm>
            <a:off x="731838" y="149226"/>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(3)</a:t>
            </a:r>
            <a:endParaRPr lang="en-US" sz="2800" b="1" dirty="0"/>
          </a:p>
          <a:p>
            <a:pPr algn="ctr"/>
            <a:r>
              <a:rPr lang="en-US" sz="2800" b="1" dirty="0" smtClean="0"/>
              <a:t> </a:t>
            </a:r>
          </a:p>
        </p:txBody>
      </p:sp>
    </p:spTree>
    <p:extLst>
      <p:ext uri="{BB962C8B-B14F-4D97-AF65-F5344CB8AC3E}">
        <p14:creationId xmlns:p14="http://schemas.microsoft.com/office/powerpoint/2010/main" val="41984653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16</a:t>
            </a:fld>
            <a:endParaRPr lang="en-US"/>
          </a:p>
        </p:txBody>
      </p:sp>
      <p:grpSp>
        <p:nvGrpSpPr>
          <p:cNvPr id="3" name="Group 2"/>
          <p:cNvGrpSpPr>
            <a:grpSpLocks/>
          </p:cNvGrpSpPr>
          <p:nvPr/>
        </p:nvGrpSpPr>
        <p:grpSpPr bwMode="auto">
          <a:xfrm>
            <a:off x="736533" y="1143000"/>
            <a:ext cx="7264467" cy="5169997"/>
            <a:chOff x="2550" y="2552"/>
            <a:chExt cx="8640" cy="5788"/>
          </a:xfrm>
        </p:grpSpPr>
        <p:grpSp>
          <p:nvGrpSpPr>
            <p:cNvPr id="4" name="Group 3"/>
            <p:cNvGrpSpPr>
              <a:grpSpLocks/>
            </p:cNvGrpSpPr>
            <p:nvPr/>
          </p:nvGrpSpPr>
          <p:grpSpPr bwMode="auto">
            <a:xfrm>
              <a:off x="4050" y="4230"/>
              <a:ext cx="307" cy="302"/>
              <a:chOff x="2050" y="7387"/>
              <a:chExt cx="307" cy="302"/>
            </a:xfrm>
          </p:grpSpPr>
          <p:sp>
            <p:nvSpPr>
              <p:cNvPr id="66" name="Rectangle 7"/>
              <p:cNvSpPr>
                <a:spLocks noChangeArrowheads="1"/>
              </p:cNvSpPr>
              <p:nvPr/>
            </p:nvSpPr>
            <p:spPr bwMode="auto">
              <a:xfrm>
                <a:off x="2050" y="7387"/>
                <a:ext cx="307" cy="302"/>
              </a:xfrm>
              <a:prstGeom prst="rect">
                <a:avLst/>
              </a:prstGeom>
              <a:solidFill>
                <a:srgbClr val="FFFFFF"/>
              </a:solidFill>
              <a:ln w="8890">
                <a:solidFill>
                  <a:srgbClr val="000000"/>
                </a:solidFill>
                <a:miter lim="800000"/>
                <a:headEnd/>
                <a:tailEnd/>
              </a:ln>
            </p:spPr>
            <p:txBody>
              <a:bodyPr/>
              <a:lstStyle/>
              <a:p>
                <a:endParaRPr lang="en-US"/>
              </a:p>
            </p:txBody>
          </p:sp>
          <p:sp>
            <p:nvSpPr>
              <p:cNvPr id="67" name="Rectangle 8"/>
              <p:cNvSpPr>
                <a:spLocks noChangeArrowheads="1"/>
              </p:cNvSpPr>
              <p:nvPr/>
            </p:nvSpPr>
            <p:spPr bwMode="auto">
              <a:xfrm>
                <a:off x="2141" y="7454"/>
                <a:ext cx="156" cy="151"/>
              </a:xfrm>
              <a:prstGeom prst="rect">
                <a:avLst/>
              </a:prstGeom>
              <a:solidFill>
                <a:srgbClr val="FFFFFF"/>
              </a:solidFill>
              <a:ln w="8890">
                <a:solidFill>
                  <a:srgbClr val="000000"/>
                </a:solidFill>
                <a:miter lim="800000"/>
                <a:headEnd/>
                <a:tailEnd/>
              </a:ln>
            </p:spPr>
            <p:txBody>
              <a:bodyPr/>
              <a:lstStyle/>
              <a:p>
                <a:endParaRPr lang="en-US"/>
              </a:p>
            </p:txBody>
          </p:sp>
        </p:grpSp>
        <p:sp>
          <p:nvSpPr>
            <p:cNvPr id="5" name="Rectangle 9"/>
            <p:cNvSpPr>
              <a:spLocks noChangeArrowheads="1"/>
            </p:cNvSpPr>
            <p:nvPr/>
          </p:nvSpPr>
          <p:spPr bwMode="auto">
            <a:xfrm>
              <a:off x="5130" y="4230"/>
              <a:ext cx="307" cy="302"/>
            </a:xfrm>
            <a:prstGeom prst="rect">
              <a:avLst/>
            </a:prstGeom>
            <a:solidFill>
              <a:srgbClr val="FFFFFF"/>
            </a:solidFill>
            <a:ln w="8890">
              <a:solidFill>
                <a:srgbClr val="000000"/>
              </a:solidFill>
              <a:miter lim="800000"/>
              <a:headEnd/>
              <a:tailEnd/>
            </a:ln>
          </p:spPr>
          <p:txBody>
            <a:bodyPr/>
            <a:lstStyle/>
            <a:p>
              <a:endParaRPr lang="en-US"/>
            </a:p>
          </p:txBody>
        </p:sp>
        <p:sp>
          <p:nvSpPr>
            <p:cNvPr id="6" name="Rectangle 10"/>
            <p:cNvSpPr>
              <a:spLocks noChangeArrowheads="1"/>
            </p:cNvSpPr>
            <p:nvPr/>
          </p:nvSpPr>
          <p:spPr bwMode="auto">
            <a:xfrm>
              <a:off x="6181" y="4230"/>
              <a:ext cx="307" cy="302"/>
            </a:xfrm>
            <a:prstGeom prst="rect">
              <a:avLst/>
            </a:prstGeom>
            <a:solidFill>
              <a:srgbClr val="FFFFFF"/>
            </a:solidFill>
            <a:ln w="8890">
              <a:solidFill>
                <a:srgbClr val="000000"/>
              </a:solidFill>
              <a:miter lim="800000"/>
              <a:headEnd/>
              <a:tailEnd/>
            </a:ln>
          </p:spPr>
          <p:txBody>
            <a:bodyPr/>
            <a:lstStyle/>
            <a:p>
              <a:endParaRPr lang="en-US"/>
            </a:p>
          </p:txBody>
        </p:sp>
        <p:grpSp>
          <p:nvGrpSpPr>
            <p:cNvPr id="7" name="Group 11"/>
            <p:cNvGrpSpPr>
              <a:grpSpLocks/>
            </p:cNvGrpSpPr>
            <p:nvPr/>
          </p:nvGrpSpPr>
          <p:grpSpPr bwMode="auto">
            <a:xfrm>
              <a:off x="7388" y="4230"/>
              <a:ext cx="307" cy="302"/>
              <a:chOff x="2050" y="7387"/>
              <a:chExt cx="307" cy="302"/>
            </a:xfrm>
          </p:grpSpPr>
          <p:sp>
            <p:nvSpPr>
              <p:cNvPr id="64" name="Rectangle 12"/>
              <p:cNvSpPr>
                <a:spLocks noChangeArrowheads="1"/>
              </p:cNvSpPr>
              <p:nvPr/>
            </p:nvSpPr>
            <p:spPr bwMode="auto">
              <a:xfrm>
                <a:off x="2050" y="7387"/>
                <a:ext cx="307" cy="302"/>
              </a:xfrm>
              <a:prstGeom prst="rect">
                <a:avLst/>
              </a:prstGeom>
              <a:solidFill>
                <a:srgbClr val="FFFFFF"/>
              </a:solidFill>
              <a:ln w="8890">
                <a:solidFill>
                  <a:srgbClr val="000000"/>
                </a:solidFill>
                <a:miter lim="800000"/>
                <a:headEnd/>
                <a:tailEnd/>
              </a:ln>
            </p:spPr>
            <p:txBody>
              <a:bodyPr/>
              <a:lstStyle/>
              <a:p>
                <a:endParaRPr lang="en-US"/>
              </a:p>
            </p:txBody>
          </p:sp>
          <p:sp>
            <p:nvSpPr>
              <p:cNvPr id="65" name="Rectangle 13"/>
              <p:cNvSpPr>
                <a:spLocks noChangeArrowheads="1"/>
              </p:cNvSpPr>
              <p:nvPr/>
            </p:nvSpPr>
            <p:spPr bwMode="auto">
              <a:xfrm>
                <a:off x="2141" y="7454"/>
                <a:ext cx="156" cy="151"/>
              </a:xfrm>
              <a:prstGeom prst="rect">
                <a:avLst/>
              </a:prstGeom>
              <a:solidFill>
                <a:srgbClr val="FFFFFF"/>
              </a:solidFill>
              <a:ln w="8890">
                <a:solidFill>
                  <a:srgbClr val="000000"/>
                </a:solidFill>
                <a:miter lim="800000"/>
                <a:headEnd/>
                <a:tailEnd/>
              </a:ln>
            </p:spPr>
            <p:txBody>
              <a:bodyPr/>
              <a:lstStyle/>
              <a:p>
                <a:endParaRPr lang="en-US"/>
              </a:p>
            </p:txBody>
          </p:sp>
        </p:grpSp>
        <p:grpSp>
          <p:nvGrpSpPr>
            <p:cNvPr id="8" name="Group 14"/>
            <p:cNvGrpSpPr>
              <a:grpSpLocks/>
            </p:cNvGrpSpPr>
            <p:nvPr/>
          </p:nvGrpSpPr>
          <p:grpSpPr bwMode="auto">
            <a:xfrm>
              <a:off x="4386" y="4297"/>
              <a:ext cx="744" cy="186"/>
              <a:chOff x="1810" y="8301"/>
              <a:chExt cx="902" cy="156"/>
            </a:xfrm>
          </p:grpSpPr>
          <p:sp>
            <p:nvSpPr>
              <p:cNvPr id="59" name="Oval 15"/>
              <p:cNvSpPr>
                <a:spLocks noChangeArrowheads="1"/>
              </p:cNvSpPr>
              <p:nvPr/>
            </p:nvSpPr>
            <p:spPr bwMode="auto">
              <a:xfrm>
                <a:off x="2110" y="8311"/>
                <a:ext cx="302" cy="134"/>
              </a:xfrm>
              <a:prstGeom prst="ellipse">
                <a:avLst/>
              </a:prstGeom>
              <a:solidFill>
                <a:srgbClr val="FFFFFF"/>
              </a:solidFill>
              <a:ln w="8890">
                <a:solidFill>
                  <a:srgbClr val="000000"/>
                </a:solidFill>
                <a:round/>
                <a:headEnd/>
                <a:tailEnd/>
              </a:ln>
            </p:spPr>
            <p:txBody>
              <a:bodyPr/>
              <a:lstStyle/>
              <a:p>
                <a:endParaRPr lang="en-US"/>
              </a:p>
            </p:txBody>
          </p:sp>
          <p:grpSp>
            <p:nvGrpSpPr>
              <p:cNvPr id="60" name="Group 16"/>
              <p:cNvGrpSpPr>
                <a:grpSpLocks/>
              </p:cNvGrpSpPr>
              <p:nvPr/>
            </p:nvGrpSpPr>
            <p:grpSpPr bwMode="auto">
              <a:xfrm>
                <a:off x="2410" y="8301"/>
                <a:ext cx="302" cy="156"/>
                <a:chOff x="2410" y="8301"/>
                <a:chExt cx="302" cy="156"/>
              </a:xfrm>
            </p:grpSpPr>
            <p:sp>
              <p:nvSpPr>
                <p:cNvPr id="62" name="Line 17"/>
                <p:cNvSpPr>
                  <a:spLocks noChangeShapeType="1"/>
                </p:cNvSpPr>
                <p:nvPr/>
              </p:nvSpPr>
              <p:spPr bwMode="auto">
                <a:xfrm>
                  <a:off x="2410" y="8378"/>
                  <a:ext cx="148" cy="1"/>
                </a:xfrm>
                <a:prstGeom prst="line">
                  <a:avLst/>
                </a:prstGeom>
                <a:noFill/>
                <a:ln w="8890">
                  <a:solidFill>
                    <a:srgbClr val="000000"/>
                  </a:solidFill>
                  <a:round/>
                  <a:headEnd/>
                  <a:tailEnd/>
                </a:ln>
              </p:spPr>
              <p:txBody>
                <a:bodyPr/>
                <a:lstStyle/>
                <a:p>
                  <a:endParaRPr lang="en-US"/>
                </a:p>
              </p:txBody>
            </p:sp>
            <p:sp>
              <p:nvSpPr>
                <p:cNvPr id="63" name="Freeform 18"/>
                <p:cNvSpPr>
                  <a:spLocks/>
                </p:cNvSpPr>
                <p:nvPr/>
              </p:nvSpPr>
              <p:spPr bwMode="auto">
                <a:xfrm>
                  <a:off x="2554" y="8301"/>
                  <a:ext cx="158" cy="156"/>
                </a:xfrm>
                <a:custGeom>
                  <a:avLst/>
                  <a:gdLst>
                    <a:gd name="T0" fmla="*/ 0 w 158"/>
                    <a:gd name="T1" fmla="*/ 156 h 156"/>
                    <a:gd name="T2" fmla="*/ 158 w 158"/>
                    <a:gd name="T3" fmla="*/ 80 h 156"/>
                    <a:gd name="T4" fmla="*/ 0 w 158"/>
                    <a:gd name="T5" fmla="*/ 0 h 156"/>
                    <a:gd name="T6" fmla="*/ 0 w 158"/>
                    <a:gd name="T7" fmla="*/ 156 h 156"/>
                    <a:gd name="T8" fmla="*/ 0 60000 65536"/>
                    <a:gd name="T9" fmla="*/ 0 60000 65536"/>
                    <a:gd name="T10" fmla="*/ 0 60000 65536"/>
                    <a:gd name="T11" fmla="*/ 0 60000 65536"/>
                    <a:gd name="T12" fmla="*/ 0 w 158"/>
                    <a:gd name="T13" fmla="*/ 0 h 156"/>
                    <a:gd name="T14" fmla="*/ 158 w 158"/>
                    <a:gd name="T15" fmla="*/ 156 h 156"/>
                  </a:gdLst>
                  <a:ahLst/>
                  <a:cxnLst>
                    <a:cxn ang="T8">
                      <a:pos x="T0" y="T1"/>
                    </a:cxn>
                    <a:cxn ang="T9">
                      <a:pos x="T2" y="T3"/>
                    </a:cxn>
                    <a:cxn ang="T10">
                      <a:pos x="T4" y="T5"/>
                    </a:cxn>
                    <a:cxn ang="T11">
                      <a:pos x="T6" y="T7"/>
                    </a:cxn>
                  </a:cxnLst>
                  <a:rect l="T12" t="T13" r="T14" b="T15"/>
                  <a:pathLst>
                    <a:path w="158" h="156">
                      <a:moveTo>
                        <a:pt x="0" y="156"/>
                      </a:moveTo>
                      <a:lnTo>
                        <a:pt x="158" y="80"/>
                      </a:lnTo>
                      <a:lnTo>
                        <a:pt x="0" y="0"/>
                      </a:lnTo>
                      <a:lnTo>
                        <a:pt x="0" y="156"/>
                      </a:lnTo>
                      <a:close/>
                    </a:path>
                  </a:pathLst>
                </a:custGeom>
                <a:solidFill>
                  <a:srgbClr val="000000"/>
                </a:solidFill>
                <a:ln w="9525">
                  <a:noFill/>
                  <a:round/>
                  <a:headEnd/>
                  <a:tailEnd/>
                </a:ln>
              </p:spPr>
              <p:txBody>
                <a:bodyPr/>
                <a:lstStyle/>
                <a:p>
                  <a:endParaRPr lang="en-US"/>
                </a:p>
              </p:txBody>
            </p:sp>
          </p:grpSp>
          <p:sp>
            <p:nvSpPr>
              <p:cNvPr id="61" name="Line 19"/>
              <p:cNvSpPr>
                <a:spLocks noChangeShapeType="1"/>
              </p:cNvSpPr>
              <p:nvPr/>
            </p:nvSpPr>
            <p:spPr bwMode="auto">
              <a:xfrm>
                <a:off x="1810" y="8378"/>
                <a:ext cx="300" cy="1"/>
              </a:xfrm>
              <a:prstGeom prst="line">
                <a:avLst/>
              </a:prstGeom>
              <a:noFill/>
              <a:ln w="8890">
                <a:solidFill>
                  <a:srgbClr val="000000"/>
                </a:solidFill>
                <a:round/>
                <a:headEnd/>
                <a:tailEnd/>
              </a:ln>
            </p:spPr>
            <p:txBody>
              <a:bodyPr/>
              <a:lstStyle/>
              <a:p>
                <a:endParaRPr lang="en-US"/>
              </a:p>
            </p:txBody>
          </p:sp>
        </p:grpSp>
        <p:grpSp>
          <p:nvGrpSpPr>
            <p:cNvPr id="9" name="Group 20"/>
            <p:cNvGrpSpPr>
              <a:grpSpLocks/>
            </p:cNvGrpSpPr>
            <p:nvPr/>
          </p:nvGrpSpPr>
          <p:grpSpPr bwMode="auto">
            <a:xfrm>
              <a:off x="5437" y="4309"/>
              <a:ext cx="744" cy="179"/>
              <a:chOff x="1810" y="8301"/>
              <a:chExt cx="902" cy="156"/>
            </a:xfrm>
          </p:grpSpPr>
          <p:sp>
            <p:nvSpPr>
              <p:cNvPr id="54" name="Oval 21"/>
              <p:cNvSpPr>
                <a:spLocks noChangeArrowheads="1"/>
              </p:cNvSpPr>
              <p:nvPr/>
            </p:nvSpPr>
            <p:spPr bwMode="auto">
              <a:xfrm>
                <a:off x="2110" y="8311"/>
                <a:ext cx="302" cy="134"/>
              </a:xfrm>
              <a:prstGeom prst="ellipse">
                <a:avLst/>
              </a:prstGeom>
              <a:solidFill>
                <a:srgbClr val="FFFFFF"/>
              </a:solidFill>
              <a:ln w="8890">
                <a:solidFill>
                  <a:srgbClr val="000000"/>
                </a:solidFill>
                <a:round/>
                <a:headEnd/>
                <a:tailEnd/>
              </a:ln>
            </p:spPr>
            <p:txBody>
              <a:bodyPr/>
              <a:lstStyle/>
              <a:p>
                <a:endParaRPr lang="en-US"/>
              </a:p>
            </p:txBody>
          </p:sp>
          <p:grpSp>
            <p:nvGrpSpPr>
              <p:cNvPr id="55" name="Group 22"/>
              <p:cNvGrpSpPr>
                <a:grpSpLocks/>
              </p:cNvGrpSpPr>
              <p:nvPr/>
            </p:nvGrpSpPr>
            <p:grpSpPr bwMode="auto">
              <a:xfrm>
                <a:off x="2410" y="8301"/>
                <a:ext cx="302" cy="156"/>
                <a:chOff x="2410" y="8301"/>
                <a:chExt cx="302" cy="156"/>
              </a:xfrm>
            </p:grpSpPr>
            <p:sp>
              <p:nvSpPr>
                <p:cNvPr id="57" name="Line 23"/>
                <p:cNvSpPr>
                  <a:spLocks noChangeShapeType="1"/>
                </p:cNvSpPr>
                <p:nvPr/>
              </p:nvSpPr>
              <p:spPr bwMode="auto">
                <a:xfrm>
                  <a:off x="2410" y="8378"/>
                  <a:ext cx="148" cy="1"/>
                </a:xfrm>
                <a:prstGeom prst="line">
                  <a:avLst/>
                </a:prstGeom>
                <a:noFill/>
                <a:ln w="8890">
                  <a:solidFill>
                    <a:srgbClr val="000000"/>
                  </a:solidFill>
                  <a:round/>
                  <a:headEnd/>
                  <a:tailEnd/>
                </a:ln>
              </p:spPr>
              <p:txBody>
                <a:bodyPr/>
                <a:lstStyle/>
                <a:p>
                  <a:endParaRPr lang="en-US"/>
                </a:p>
              </p:txBody>
            </p:sp>
            <p:sp>
              <p:nvSpPr>
                <p:cNvPr id="58" name="Freeform 24"/>
                <p:cNvSpPr>
                  <a:spLocks/>
                </p:cNvSpPr>
                <p:nvPr/>
              </p:nvSpPr>
              <p:spPr bwMode="auto">
                <a:xfrm>
                  <a:off x="2554" y="8301"/>
                  <a:ext cx="158" cy="156"/>
                </a:xfrm>
                <a:custGeom>
                  <a:avLst/>
                  <a:gdLst>
                    <a:gd name="T0" fmla="*/ 0 w 158"/>
                    <a:gd name="T1" fmla="*/ 156 h 156"/>
                    <a:gd name="T2" fmla="*/ 158 w 158"/>
                    <a:gd name="T3" fmla="*/ 80 h 156"/>
                    <a:gd name="T4" fmla="*/ 0 w 158"/>
                    <a:gd name="T5" fmla="*/ 0 h 156"/>
                    <a:gd name="T6" fmla="*/ 0 w 158"/>
                    <a:gd name="T7" fmla="*/ 156 h 156"/>
                    <a:gd name="T8" fmla="*/ 0 60000 65536"/>
                    <a:gd name="T9" fmla="*/ 0 60000 65536"/>
                    <a:gd name="T10" fmla="*/ 0 60000 65536"/>
                    <a:gd name="T11" fmla="*/ 0 60000 65536"/>
                    <a:gd name="T12" fmla="*/ 0 w 158"/>
                    <a:gd name="T13" fmla="*/ 0 h 156"/>
                    <a:gd name="T14" fmla="*/ 158 w 158"/>
                    <a:gd name="T15" fmla="*/ 156 h 156"/>
                  </a:gdLst>
                  <a:ahLst/>
                  <a:cxnLst>
                    <a:cxn ang="T8">
                      <a:pos x="T0" y="T1"/>
                    </a:cxn>
                    <a:cxn ang="T9">
                      <a:pos x="T2" y="T3"/>
                    </a:cxn>
                    <a:cxn ang="T10">
                      <a:pos x="T4" y="T5"/>
                    </a:cxn>
                    <a:cxn ang="T11">
                      <a:pos x="T6" y="T7"/>
                    </a:cxn>
                  </a:cxnLst>
                  <a:rect l="T12" t="T13" r="T14" b="T15"/>
                  <a:pathLst>
                    <a:path w="158" h="156">
                      <a:moveTo>
                        <a:pt x="0" y="156"/>
                      </a:moveTo>
                      <a:lnTo>
                        <a:pt x="158" y="80"/>
                      </a:lnTo>
                      <a:lnTo>
                        <a:pt x="0" y="0"/>
                      </a:lnTo>
                      <a:lnTo>
                        <a:pt x="0" y="156"/>
                      </a:lnTo>
                      <a:close/>
                    </a:path>
                  </a:pathLst>
                </a:custGeom>
                <a:solidFill>
                  <a:srgbClr val="000000"/>
                </a:solidFill>
                <a:ln w="9525">
                  <a:noFill/>
                  <a:round/>
                  <a:headEnd/>
                  <a:tailEnd/>
                </a:ln>
              </p:spPr>
              <p:txBody>
                <a:bodyPr/>
                <a:lstStyle/>
                <a:p>
                  <a:endParaRPr lang="en-US"/>
                </a:p>
              </p:txBody>
            </p:sp>
          </p:grpSp>
          <p:sp>
            <p:nvSpPr>
              <p:cNvPr id="56" name="Line 25"/>
              <p:cNvSpPr>
                <a:spLocks noChangeShapeType="1"/>
              </p:cNvSpPr>
              <p:nvPr/>
            </p:nvSpPr>
            <p:spPr bwMode="auto">
              <a:xfrm>
                <a:off x="1810" y="8378"/>
                <a:ext cx="300" cy="1"/>
              </a:xfrm>
              <a:prstGeom prst="line">
                <a:avLst/>
              </a:prstGeom>
              <a:noFill/>
              <a:ln w="8890">
                <a:solidFill>
                  <a:srgbClr val="000000"/>
                </a:solidFill>
                <a:round/>
                <a:headEnd/>
                <a:tailEnd/>
              </a:ln>
            </p:spPr>
            <p:txBody>
              <a:bodyPr/>
              <a:lstStyle/>
              <a:p>
                <a:endParaRPr lang="en-US"/>
              </a:p>
            </p:txBody>
          </p:sp>
        </p:grpSp>
        <p:grpSp>
          <p:nvGrpSpPr>
            <p:cNvPr id="10" name="Group 26"/>
            <p:cNvGrpSpPr>
              <a:grpSpLocks/>
            </p:cNvGrpSpPr>
            <p:nvPr/>
          </p:nvGrpSpPr>
          <p:grpSpPr bwMode="auto">
            <a:xfrm>
              <a:off x="6488" y="4304"/>
              <a:ext cx="900" cy="179"/>
              <a:chOff x="1810" y="8301"/>
              <a:chExt cx="902" cy="156"/>
            </a:xfrm>
          </p:grpSpPr>
          <p:sp>
            <p:nvSpPr>
              <p:cNvPr id="49" name="Oval 27"/>
              <p:cNvSpPr>
                <a:spLocks noChangeArrowheads="1"/>
              </p:cNvSpPr>
              <p:nvPr/>
            </p:nvSpPr>
            <p:spPr bwMode="auto">
              <a:xfrm>
                <a:off x="2110" y="8311"/>
                <a:ext cx="302" cy="134"/>
              </a:xfrm>
              <a:prstGeom prst="ellipse">
                <a:avLst/>
              </a:prstGeom>
              <a:solidFill>
                <a:srgbClr val="FFFFFF"/>
              </a:solidFill>
              <a:ln w="8890">
                <a:solidFill>
                  <a:srgbClr val="000000"/>
                </a:solidFill>
                <a:round/>
                <a:headEnd/>
                <a:tailEnd/>
              </a:ln>
            </p:spPr>
            <p:txBody>
              <a:bodyPr/>
              <a:lstStyle/>
              <a:p>
                <a:endParaRPr lang="en-US"/>
              </a:p>
            </p:txBody>
          </p:sp>
          <p:grpSp>
            <p:nvGrpSpPr>
              <p:cNvPr id="50" name="Group 28"/>
              <p:cNvGrpSpPr>
                <a:grpSpLocks/>
              </p:cNvGrpSpPr>
              <p:nvPr/>
            </p:nvGrpSpPr>
            <p:grpSpPr bwMode="auto">
              <a:xfrm>
                <a:off x="2410" y="8301"/>
                <a:ext cx="302" cy="156"/>
                <a:chOff x="2410" y="8301"/>
                <a:chExt cx="302" cy="156"/>
              </a:xfrm>
            </p:grpSpPr>
            <p:sp>
              <p:nvSpPr>
                <p:cNvPr id="52" name="Line 29"/>
                <p:cNvSpPr>
                  <a:spLocks noChangeShapeType="1"/>
                </p:cNvSpPr>
                <p:nvPr/>
              </p:nvSpPr>
              <p:spPr bwMode="auto">
                <a:xfrm>
                  <a:off x="2410" y="8378"/>
                  <a:ext cx="148" cy="1"/>
                </a:xfrm>
                <a:prstGeom prst="line">
                  <a:avLst/>
                </a:prstGeom>
                <a:noFill/>
                <a:ln w="8890">
                  <a:solidFill>
                    <a:srgbClr val="000000"/>
                  </a:solidFill>
                  <a:round/>
                  <a:headEnd/>
                  <a:tailEnd/>
                </a:ln>
              </p:spPr>
              <p:txBody>
                <a:bodyPr/>
                <a:lstStyle/>
                <a:p>
                  <a:endParaRPr lang="en-US"/>
                </a:p>
              </p:txBody>
            </p:sp>
            <p:sp>
              <p:nvSpPr>
                <p:cNvPr id="53" name="Freeform 30"/>
                <p:cNvSpPr>
                  <a:spLocks/>
                </p:cNvSpPr>
                <p:nvPr/>
              </p:nvSpPr>
              <p:spPr bwMode="auto">
                <a:xfrm>
                  <a:off x="2554" y="8301"/>
                  <a:ext cx="158" cy="156"/>
                </a:xfrm>
                <a:custGeom>
                  <a:avLst/>
                  <a:gdLst>
                    <a:gd name="T0" fmla="*/ 0 w 158"/>
                    <a:gd name="T1" fmla="*/ 156 h 156"/>
                    <a:gd name="T2" fmla="*/ 158 w 158"/>
                    <a:gd name="T3" fmla="*/ 80 h 156"/>
                    <a:gd name="T4" fmla="*/ 0 w 158"/>
                    <a:gd name="T5" fmla="*/ 0 h 156"/>
                    <a:gd name="T6" fmla="*/ 0 w 158"/>
                    <a:gd name="T7" fmla="*/ 156 h 156"/>
                    <a:gd name="T8" fmla="*/ 0 60000 65536"/>
                    <a:gd name="T9" fmla="*/ 0 60000 65536"/>
                    <a:gd name="T10" fmla="*/ 0 60000 65536"/>
                    <a:gd name="T11" fmla="*/ 0 60000 65536"/>
                    <a:gd name="T12" fmla="*/ 0 w 158"/>
                    <a:gd name="T13" fmla="*/ 0 h 156"/>
                    <a:gd name="T14" fmla="*/ 158 w 158"/>
                    <a:gd name="T15" fmla="*/ 156 h 156"/>
                  </a:gdLst>
                  <a:ahLst/>
                  <a:cxnLst>
                    <a:cxn ang="T8">
                      <a:pos x="T0" y="T1"/>
                    </a:cxn>
                    <a:cxn ang="T9">
                      <a:pos x="T2" y="T3"/>
                    </a:cxn>
                    <a:cxn ang="T10">
                      <a:pos x="T4" y="T5"/>
                    </a:cxn>
                    <a:cxn ang="T11">
                      <a:pos x="T6" y="T7"/>
                    </a:cxn>
                  </a:cxnLst>
                  <a:rect l="T12" t="T13" r="T14" b="T15"/>
                  <a:pathLst>
                    <a:path w="158" h="156">
                      <a:moveTo>
                        <a:pt x="0" y="156"/>
                      </a:moveTo>
                      <a:lnTo>
                        <a:pt x="158" y="80"/>
                      </a:lnTo>
                      <a:lnTo>
                        <a:pt x="0" y="0"/>
                      </a:lnTo>
                      <a:lnTo>
                        <a:pt x="0" y="156"/>
                      </a:lnTo>
                      <a:close/>
                    </a:path>
                  </a:pathLst>
                </a:custGeom>
                <a:solidFill>
                  <a:srgbClr val="000000"/>
                </a:solidFill>
                <a:ln w="9525">
                  <a:noFill/>
                  <a:round/>
                  <a:headEnd/>
                  <a:tailEnd/>
                </a:ln>
              </p:spPr>
              <p:txBody>
                <a:bodyPr/>
                <a:lstStyle/>
                <a:p>
                  <a:endParaRPr lang="en-US"/>
                </a:p>
              </p:txBody>
            </p:sp>
          </p:grpSp>
          <p:sp>
            <p:nvSpPr>
              <p:cNvPr id="51" name="Line 31"/>
              <p:cNvSpPr>
                <a:spLocks noChangeShapeType="1"/>
              </p:cNvSpPr>
              <p:nvPr/>
            </p:nvSpPr>
            <p:spPr bwMode="auto">
              <a:xfrm>
                <a:off x="1810" y="8378"/>
                <a:ext cx="300" cy="1"/>
              </a:xfrm>
              <a:prstGeom prst="line">
                <a:avLst/>
              </a:prstGeom>
              <a:noFill/>
              <a:ln w="8890">
                <a:solidFill>
                  <a:srgbClr val="000000"/>
                </a:solidFill>
                <a:round/>
                <a:headEnd/>
                <a:tailEnd/>
              </a:ln>
            </p:spPr>
            <p:txBody>
              <a:bodyPr/>
              <a:lstStyle/>
              <a:p>
                <a:endParaRPr lang="en-US"/>
              </a:p>
            </p:txBody>
          </p:sp>
        </p:grpSp>
        <p:sp>
          <p:nvSpPr>
            <p:cNvPr id="11" name="Rectangle 32"/>
            <p:cNvSpPr>
              <a:spLocks noChangeArrowheads="1"/>
            </p:cNvSpPr>
            <p:nvPr/>
          </p:nvSpPr>
          <p:spPr bwMode="auto">
            <a:xfrm>
              <a:off x="5130" y="3510"/>
              <a:ext cx="307" cy="302"/>
            </a:xfrm>
            <a:prstGeom prst="rect">
              <a:avLst/>
            </a:prstGeom>
            <a:solidFill>
              <a:srgbClr val="969696"/>
            </a:solidFill>
            <a:ln w="8890">
              <a:solidFill>
                <a:srgbClr val="000000"/>
              </a:solidFill>
              <a:miter lim="800000"/>
              <a:headEnd/>
              <a:tailEnd/>
            </a:ln>
          </p:spPr>
          <p:txBody>
            <a:bodyPr/>
            <a:lstStyle/>
            <a:p>
              <a:endParaRPr lang="en-US"/>
            </a:p>
          </p:txBody>
        </p:sp>
        <p:sp>
          <p:nvSpPr>
            <p:cNvPr id="12" name="Rectangle 33"/>
            <p:cNvSpPr>
              <a:spLocks noChangeArrowheads="1"/>
            </p:cNvSpPr>
            <p:nvPr/>
          </p:nvSpPr>
          <p:spPr bwMode="auto">
            <a:xfrm>
              <a:off x="6181" y="3510"/>
              <a:ext cx="307" cy="302"/>
            </a:xfrm>
            <a:prstGeom prst="rect">
              <a:avLst/>
            </a:prstGeom>
            <a:solidFill>
              <a:srgbClr val="969696"/>
            </a:solidFill>
            <a:ln w="8890">
              <a:solidFill>
                <a:srgbClr val="000000"/>
              </a:solidFill>
              <a:miter lim="800000"/>
              <a:headEnd/>
              <a:tailEnd/>
            </a:ln>
          </p:spPr>
          <p:txBody>
            <a:bodyPr/>
            <a:lstStyle/>
            <a:p>
              <a:endParaRPr lang="en-US"/>
            </a:p>
          </p:txBody>
        </p:sp>
        <p:sp>
          <p:nvSpPr>
            <p:cNvPr id="13" name="Line 34"/>
            <p:cNvSpPr>
              <a:spLocks noChangeShapeType="1"/>
            </p:cNvSpPr>
            <p:nvPr/>
          </p:nvSpPr>
          <p:spPr bwMode="auto">
            <a:xfrm>
              <a:off x="5256" y="3812"/>
              <a:ext cx="0" cy="418"/>
            </a:xfrm>
            <a:prstGeom prst="line">
              <a:avLst/>
            </a:prstGeom>
            <a:noFill/>
            <a:ln w="3175">
              <a:solidFill>
                <a:srgbClr val="000000"/>
              </a:solidFill>
              <a:round/>
              <a:headEnd type="arrow" w="med" len="med"/>
              <a:tailEnd type="arrow" w="med" len="med"/>
            </a:ln>
          </p:spPr>
          <p:txBody>
            <a:bodyPr/>
            <a:lstStyle/>
            <a:p>
              <a:endParaRPr lang="en-US"/>
            </a:p>
          </p:txBody>
        </p:sp>
        <p:sp>
          <p:nvSpPr>
            <p:cNvPr id="14" name="Line 35"/>
            <p:cNvSpPr>
              <a:spLocks noChangeShapeType="1"/>
            </p:cNvSpPr>
            <p:nvPr/>
          </p:nvSpPr>
          <p:spPr bwMode="auto">
            <a:xfrm>
              <a:off x="6378" y="3812"/>
              <a:ext cx="0" cy="418"/>
            </a:xfrm>
            <a:prstGeom prst="line">
              <a:avLst/>
            </a:prstGeom>
            <a:noFill/>
            <a:ln w="3175">
              <a:solidFill>
                <a:srgbClr val="000000"/>
              </a:solidFill>
              <a:round/>
              <a:headEnd type="arrow" w="med" len="med"/>
              <a:tailEnd type="arrow" w="med" len="med"/>
            </a:ln>
          </p:spPr>
          <p:txBody>
            <a:bodyPr/>
            <a:lstStyle/>
            <a:p>
              <a:endParaRPr lang="en-US"/>
            </a:p>
          </p:txBody>
        </p:sp>
        <p:sp>
          <p:nvSpPr>
            <p:cNvPr id="15" name="Oval 36"/>
            <p:cNvSpPr>
              <a:spLocks noChangeArrowheads="1"/>
            </p:cNvSpPr>
            <p:nvPr/>
          </p:nvSpPr>
          <p:spPr bwMode="auto">
            <a:xfrm>
              <a:off x="5145" y="2552"/>
              <a:ext cx="374" cy="374"/>
            </a:xfrm>
            <a:prstGeom prst="ellipse">
              <a:avLst/>
            </a:prstGeom>
            <a:noFill/>
            <a:ln w="9525">
              <a:solidFill>
                <a:srgbClr val="000000"/>
              </a:solidFill>
              <a:round/>
              <a:headEnd/>
              <a:tailEnd/>
            </a:ln>
          </p:spPr>
          <p:txBody>
            <a:bodyPr/>
            <a:lstStyle/>
            <a:p>
              <a:endParaRPr lang="en-US"/>
            </a:p>
          </p:txBody>
        </p:sp>
        <p:sp>
          <p:nvSpPr>
            <p:cNvPr id="16" name="Line 37"/>
            <p:cNvSpPr>
              <a:spLocks noChangeShapeType="1"/>
            </p:cNvSpPr>
            <p:nvPr/>
          </p:nvSpPr>
          <p:spPr bwMode="auto">
            <a:xfrm>
              <a:off x="5317" y="2956"/>
              <a:ext cx="0" cy="554"/>
            </a:xfrm>
            <a:prstGeom prst="line">
              <a:avLst/>
            </a:prstGeom>
            <a:noFill/>
            <a:ln w="3175">
              <a:solidFill>
                <a:srgbClr val="000000"/>
              </a:solidFill>
              <a:round/>
              <a:headEnd type="arrow" w="med" len="med"/>
              <a:tailEnd type="arrow" w="med" len="med"/>
            </a:ln>
          </p:spPr>
          <p:txBody>
            <a:bodyPr/>
            <a:lstStyle/>
            <a:p>
              <a:endParaRPr lang="en-US"/>
            </a:p>
          </p:txBody>
        </p:sp>
        <p:sp>
          <p:nvSpPr>
            <p:cNvPr id="17" name="Oval 38"/>
            <p:cNvSpPr>
              <a:spLocks noChangeArrowheads="1"/>
            </p:cNvSpPr>
            <p:nvPr/>
          </p:nvSpPr>
          <p:spPr bwMode="auto">
            <a:xfrm>
              <a:off x="6191" y="2552"/>
              <a:ext cx="374" cy="374"/>
            </a:xfrm>
            <a:prstGeom prst="ellipse">
              <a:avLst/>
            </a:prstGeom>
            <a:noFill/>
            <a:ln w="9525">
              <a:solidFill>
                <a:srgbClr val="000000"/>
              </a:solidFill>
              <a:round/>
              <a:headEnd/>
              <a:tailEnd/>
            </a:ln>
          </p:spPr>
          <p:txBody>
            <a:bodyPr/>
            <a:lstStyle/>
            <a:p>
              <a:endParaRPr lang="en-US"/>
            </a:p>
          </p:txBody>
        </p:sp>
        <p:sp>
          <p:nvSpPr>
            <p:cNvPr id="18" name="Line 39"/>
            <p:cNvSpPr>
              <a:spLocks noChangeShapeType="1"/>
            </p:cNvSpPr>
            <p:nvPr/>
          </p:nvSpPr>
          <p:spPr bwMode="auto">
            <a:xfrm>
              <a:off x="6378" y="2956"/>
              <a:ext cx="0" cy="554"/>
            </a:xfrm>
            <a:prstGeom prst="line">
              <a:avLst/>
            </a:prstGeom>
            <a:noFill/>
            <a:ln w="9525">
              <a:solidFill>
                <a:srgbClr val="000000"/>
              </a:solidFill>
              <a:round/>
              <a:headEnd type="arrow" w="med" len="med"/>
              <a:tailEnd type="arrow" w="med" len="med"/>
            </a:ln>
          </p:spPr>
          <p:txBody>
            <a:bodyPr/>
            <a:lstStyle/>
            <a:p>
              <a:endParaRPr lang="en-US"/>
            </a:p>
          </p:txBody>
        </p:sp>
        <p:grpSp>
          <p:nvGrpSpPr>
            <p:cNvPr id="19" name="Group 40"/>
            <p:cNvGrpSpPr>
              <a:grpSpLocks/>
            </p:cNvGrpSpPr>
            <p:nvPr/>
          </p:nvGrpSpPr>
          <p:grpSpPr bwMode="auto">
            <a:xfrm>
              <a:off x="2550" y="6968"/>
              <a:ext cx="902" cy="156"/>
              <a:chOff x="1810" y="8301"/>
              <a:chExt cx="902" cy="156"/>
            </a:xfrm>
          </p:grpSpPr>
          <p:sp>
            <p:nvSpPr>
              <p:cNvPr id="44" name="Oval 41"/>
              <p:cNvSpPr>
                <a:spLocks noChangeArrowheads="1"/>
              </p:cNvSpPr>
              <p:nvPr/>
            </p:nvSpPr>
            <p:spPr bwMode="auto">
              <a:xfrm>
                <a:off x="2110" y="8311"/>
                <a:ext cx="302" cy="134"/>
              </a:xfrm>
              <a:prstGeom prst="ellipse">
                <a:avLst/>
              </a:prstGeom>
              <a:solidFill>
                <a:srgbClr val="FFFFFF"/>
              </a:solidFill>
              <a:ln w="8890">
                <a:solidFill>
                  <a:srgbClr val="000000"/>
                </a:solidFill>
                <a:round/>
                <a:headEnd/>
                <a:tailEnd/>
              </a:ln>
            </p:spPr>
            <p:txBody>
              <a:bodyPr/>
              <a:lstStyle/>
              <a:p>
                <a:endParaRPr lang="en-US"/>
              </a:p>
            </p:txBody>
          </p:sp>
          <p:grpSp>
            <p:nvGrpSpPr>
              <p:cNvPr id="45" name="Group 42"/>
              <p:cNvGrpSpPr>
                <a:grpSpLocks/>
              </p:cNvGrpSpPr>
              <p:nvPr/>
            </p:nvGrpSpPr>
            <p:grpSpPr bwMode="auto">
              <a:xfrm>
                <a:off x="2410" y="8301"/>
                <a:ext cx="302" cy="156"/>
                <a:chOff x="2410" y="8301"/>
                <a:chExt cx="302" cy="156"/>
              </a:xfrm>
            </p:grpSpPr>
            <p:sp>
              <p:nvSpPr>
                <p:cNvPr id="47" name="Line 43"/>
                <p:cNvSpPr>
                  <a:spLocks noChangeShapeType="1"/>
                </p:cNvSpPr>
                <p:nvPr/>
              </p:nvSpPr>
              <p:spPr bwMode="auto">
                <a:xfrm>
                  <a:off x="2410" y="8378"/>
                  <a:ext cx="148" cy="1"/>
                </a:xfrm>
                <a:prstGeom prst="line">
                  <a:avLst/>
                </a:prstGeom>
                <a:noFill/>
                <a:ln w="8890">
                  <a:solidFill>
                    <a:srgbClr val="000000"/>
                  </a:solidFill>
                  <a:round/>
                  <a:headEnd/>
                  <a:tailEnd/>
                </a:ln>
              </p:spPr>
              <p:txBody>
                <a:bodyPr/>
                <a:lstStyle/>
                <a:p>
                  <a:endParaRPr lang="en-US"/>
                </a:p>
              </p:txBody>
            </p:sp>
            <p:sp>
              <p:nvSpPr>
                <p:cNvPr id="48" name="Freeform 44"/>
                <p:cNvSpPr>
                  <a:spLocks/>
                </p:cNvSpPr>
                <p:nvPr/>
              </p:nvSpPr>
              <p:spPr bwMode="auto">
                <a:xfrm>
                  <a:off x="2554" y="8301"/>
                  <a:ext cx="158" cy="156"/>
                </a:xfrm>
                <a:custGeom>
                  <a:avLst/>
                  <a:gdLst>
                    <a:gd name="T0" fmla="*/ 0 w 158"/>
                    <a:gd name="T1" fmla="*/ 156 h 156"/>
                    <a:gd name="T2" fmla="*/ 158 w 158"/>
                    <a:gd name="T3" fmla="*/ 80 h 156"/>
                    <a:gd name="T4" fmla="*/ 0 w 158"/>
                    <a:gd name="T5" fmla="*/ 0 h 156"/>
                    <a:gd name="T6" fmla="*/ 0 w 158"/>
                    <a:gd name="T7" fmla="*/ 156 h 156"/>
                    <a:gd name="T8" fmla="*/ 0 60000 65536"/>
                    <a:gd name="T9" fmla="*/ 0 60000 65536"/>
                    <a:gd name="T10" fmla="*/ 0 60000 65536"/>
                    <a:gd name="T11" fmla="*/ 0 60000 65536"/>
                    <a:gd name="T12" fmla="*/ 0 w 158"/>
                    <a:gd name="T13" fmla="*/ 0 h 156"/>
                    <a:gd name="T14" fmla="*/ 158 w 158"/>
                    <a:gd name="T15" fmla="*/ 156 h 156"/>
                  </a:gdLst>
                  <a:ahLst/>
                  <a:cxnLst>
                    <a:cxn ang="T8">
                      <a:pos x="T0" y="T1"/>
                    </a:cxn>
                    <a:cxn ang="T9">
                      <a:pos x="T2" y="T3"/>
                    </a:cxn>
                    <a:cxn ang="T10">
                      <a:pos x="T4" y="T5"/>
                    </a:cxn>
                    <a:cxn ang="T11">
                      <a:pos x="T6" y="T7"/>
                    </a:cxn>
                  </a:cxnLst>
                  <a:rect l="T12" t="T13" r="T14" b="T15"/>
                  <a:pathLst>
                    <a:path w="158" h="156">
                      <a:moveTo>
                        <a:pt x="0" y="156"/>
                      </a:moveTo>
                      <a:lnTo>
                        <a:pt x="158" y="80"/>
                      </a:lnTo>
                      <a:lnTo>
                        <a:pt x="0" y="0"/>
                      </a:lnTo>
                      <a:lnTo>
                        <a:pt x="0" y="156"/>
                      </a:lnTo>
                      <a:close/>
                    </a:path>
                  </a:pathLst>
                </a:custGeom>
                <a:solidFill>
                  <a:srgbClr val="000000"/>
                </a:solidFill>
                <a:ln w="9525">
                  <a:noFill/>
                  <a:round/>
                  <a:headEnd/>
                  <a:tailEnd/>
                </a:ln>
              </p:spPr>
              <p:txBody>
                <a:bodyPr/>
                <a:lstStyle/>
                <a:p>
                  <a:endParaRPr lang="en-US"/>
                </a:p>
              </p:txBody>
            </p:sp>
          </p:grpSp>
          <p:sp>
            <p:nvSpPr>
              <p:cNvPr id="46" name="Line 45"/>
              <p:cNvSpPr>
                <a:spLocks noChangeShapeType="1"/>
              </p:cNvSpPr>
              <p:nvPr/>
            </p:nvSpPr>
            <p:spPr bwMode="auto">
              <a:xfrm>
                <a:off x="1810" y="8378"/>
                <a:ext cx="300" cy="1"/>
              </a:xfrm>
              <a:prstGeom prst="line">
                <a:avLst/>
              </a:prstGeom>
              <a:noFill/>
              <a:ln w="8890">
                <a:solidFill>
                  <a:srgbClr val="000000"/>
                </a:solidFill>
                <a:round/>
                <a:headEnd/>
                <a:tailEnd/>
              </a:ln>
            </p:spPr>
            <p:txBody>
              <a:bodyPr/>
              <a:lstStyle/>
              <a:p>
                <a:endParaRPr lang="en-US"/>
              </a:p>
            </p:txBody>
          </p:sp>
        </p:grpSp>
        <p:grpSp>
          <p:nvGrpSpPr>
            <p:cNvPr id="20" name="Group 46"/>
            <p:cNvGrpSpPr>
              <a:grpSpLocks/>
            </p:cNvGrpSpPr>
            <p:nvPr/>
          </p:nvGrpSpPr>
          <p:grpSpPr bwMode="auto">
            <a:xfrm>
              <a:off x="2550" y="5888"/>
              <a:ext cx="307" cy="302"/>
              <a:chOff x="2050" y="7387"/>
              <a:chExt cx="307" cy="302"/>
            </a:xfrm>
          </p:grpSpPr>
          <p:sp>
            <p:nvSpPr>
              <p:cNvPr id="42" name="Rectangle 47"/>
              <p:cNvSpPr>
                <a:spLocks noChangeArrowheads="1"/>
              </p:cNvSpPr>
              <p:nvPr/>
            </p:nvSpPr>
            <p:spPr bwMode="auto">
              <a:xfrm>
                <a:off x="2050" y="7387"/>
                <a:ext cx="307" cy="302"/>
              </a:xfrm>
              <a:prstGeom prst="rect">
                <a:avLst/>
              </a:prstGeom>
              <a:solidFill>
                <a:srgbClr val="FFFFFF"/>
              </a:solidFill>
              <a:ln w="8890">
                <a:solidFill>
                  <a:srgbClr val="000000"/>
                </a:solidFill>
                <a:miter lim="800000"/>
                <a:headEnd/>
                <a:tailEnd/>
              </a:ln>
            </p:spPr>
            <p:txBody>
              <a:bodyPr/>
              <a:lstStyle/>
              <a:p>
                <a:endParaRPr lang="en-US"/>
              </a:p>
            </p:txBody>
          </p:sp>
          <p:sp>
            <p:nvSpPr>
              <p:cNvPr id="43" name="Rectangle 48"/>
              <p:cNvSpPr>
                <a:spLocks noChangeArrowheads="1"/>
              </p:cNvSpPr>
              <p:nvPr/>
            </p:nvSpPr>
            <p:spPr bwMode="auto">
              <a:xfrm>
                <a:off x="2141" y="7454"/>
                <a:ext cx="156" cy="151"/>
              </a:xfrm>
              <a:prstGeom prst="rect">
                <a:avLst/>
              </a:prstGeom>
              <a:solidFill>
                <a:srgbClr val="FFFFFF"/>
              </a:solidFill>
              <a:ln w="8890">
                <a:solidFill>
                  <a:srgbClr val="000000"/>
                </a:solidFill>
                <a:miter lim="800000"/>
                <a:headEnd/>
                <a:tailEnd/>
              </a:ln>
            </p:spPr>
            <p:txBody>
              <a:bodyPr/>
              <a:lstStyle/>
              <a:p>
                <a:endParaRPr lang="en-US"/>
              </a:p>
            </p:txBody>
          </p:sp>
        </p:grpSp>
        <p:sp>
          <p:nvSpPr>
            <p:cNvPr id="21" name="Rectangle 49"/>
            <p:cNvSpPr>
              <a:spLocks noChangeArrowheads="1"/>
            </p:cNvSpPr>
            <p:nvPr/>
          </p:nvSpPr>
          <p:spPr bwMode="auto">
            <a:xfrm>
              <a:off x="3270" y="5887"/>
              <a:ext cx="1539" cy="270"/>
            </a:xfrm>
            <a:prstGeom prst="rect">
              <a:avLst/>
            </a:prstGeom>
            <a:noFill/>
            <a:ln w="9525">
              <a:noFill/>
              <a:miter lim="800000"/>
              <a:headEnd/>
              <a:tailEnd/>
            </a:ln>
          </p:spPr>
          <p:txBody>
            <a:bodyPr wrap="none" lIns="0" tIns="0" rIns="0" bIns="0">
              <a:spAutoFit/>
            </a:bodyPr>
            <a:lstStyle/>
            <a:p>
              <a:pPr algn="l"/>
              <a:r>
                <a:rPr lang="en-US" sz="1400" dirty="0">
                  <a:solidFill>
                    <a:srgbClr val="000000"/>
                  </a:solidFill>
                </a:rPr>
                <a:t>Boundary Node</a:t>
              </a:r>
              <a:endParaRPr lang="en-US" sz="1400" dirty="0">
                <a:latin typeface="Times New Roman" pitchFamily="18" charset="0"/>
              </a:endParaRPr>
            </a:p>
          </p:txBody>
        </p:sp>
        <p:sp>
          <p:nvSpPr>
            <p:cNvPr id="22" name="Rectangle 50"/>
            <p:cNvSpPr>
              <a:spLocks noChangeArrowheads="1"/>
            </p:cNvSpPr>
            <p:nvPr/>
          </p:nvSpPr>
          <p:spPr bwMode="auto">
            <a:xfrm>
              <a:off x="2550" y="6428"/>
              <a:ext cx="307" cy="302"/>
            </a:xfrm>
            <a:prstGeom prst="rect">
              <a:avLst/>
            </a:prstGeom>
            <a:solidFill>
              <a:srgbClr val="FFFFFF"/>
            </a:solidFill>
            <a:ln w="8890">
              <a:solidFill>
                <a:srgbClr val="000000"/>
              </a:solidFill>
              <a:miter lim="800000"/>
              <a:headEnd/>
              <a:tailEnd/>
            </a:ln>
          </p:spPr>
          <p:txBody>
            <a:bodyPr/>
            <a:lstStyle/>
            <a:p>
              <a:endParaRPr lang="en-US"/>
            </a:p>
          </p:txBody>
        </p:sp>
        <p:sp>
          <p:nvSpPr>
            <p:cNvPr id="23" name="Rectangle 51"/>
            <p:cNvSpPr>
              <a:spLocks noChangeArrowheads="1"/>
            </p:cNvSpPr>
            <p:nvPr/>
          </p:nvSpPr>
          <p:spPr bwMode="auto">
            <a:xfrm>
              <a:off x="3270" y="6427"/>
              <a:ext cx="1547" cy="309"/>
            </a:xfrm>
            <a:prstGeom prst="rect">
              <a:avLst/>
            </a:prstGeom>
            <a:noFill/>
            <a:ln w="9525">
              <a:noFill/>
              <a:miter lim="800000"/>
              <a:headEnd/>
              <a:tailEnd/>
            </a:ln>
          </p:spPr>
          <p:txBody>
            <a:bodyPr wrap="none" lIns="0" tIns="0" rIns="0" bIns="0">
              <a:spAutoFit/>
            </a:bodyPr>
            <a:lstStyle/>
            <a:p>
              <a:pPr algn="l"/>
              <a:r>
                <a:rPr lang="en-US" sz="1600" dirty="0">
                  <a:solidFill>
                    <a:srgbClr val="000000"/>
                  </a:solidFill>
                </a:rPr>
                <a:t>Internal Node</a:t>
              </a:r>
              <a:endParaRPr lang="en-US" sz="1600" dirty="0">
                <a:latin typeface="Times New Roman" pitchFamily="18" charset="0"/>
              </a:endParaRPr>
            </a:p>
          </p:txBody>
        </p:sp>
        <p:sp>
          <p:nvSpPr>
            <p:cNvPr id="24" name="Rectangle 52"/>
            <p:cNvSpPr>
              <a:spLocks noChangeArrowheads="1"/>
            </p:cNvSpPr>
            <p:nvPr/>
          </p:nvSpPr>
          <p:spPr bwMode="auto">
            <a:xfrm>
              <a:off x="4390" y="5730"/>
              <a:ext cx="60" cy="287"/>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sz="2800">
                <a:latin typeface="Times New Roman" pitchFamily="18" charset="0"/>
              </a:endParaRPr>
            </a:p>
          </p:txBody>
        </p:sp>
        <p:sp>
          <p:nvSpPr>
            <p:cNvPr id="25" name="Rectangle 53"/>
            <p:cNvSpPr>
              <a:spLocks noChangeArrowheads="1"/>
            </p:cNvSpPr>
            <p:nvPr/>
          </p:nvSpPr>
          <p:spPr bwMode="auto">
            <a:xfrm>
              <a:off x="3630" y="6967"/>
              <a:ext cx="900" cy="270"/>
            </a:xfrm>
            <a:prstGeom prst="rect">
              <a:avLst/>
            </a:prstGeom>
            <a:noFill/>
            <a:ln w="9525">
              <a:noFill/>
              <a:miter lim="800000"/>
              <a:headEnd/>
              <a:tailEnd/>
            </a:ln>
          </p:spPr>
          <p:txBody>
            <a:bodyPr wrap="none" lIns="0" tIns="0" rIns="0" bIns="0">
              <a:spAutoFit/>
            </a:bodyPr>
            <a:lstStyle/>
            <a:p>
              <a:pPr algn="l"/>
              <a:r>
                <a:rPr lang="en-US" sz="1400" dirty="0">
                  <a:solidFill>
                    <a:srgbClr val="000000"/>
                  </a:solidFill>
                </a:rPr>
                <a:t>Branches</a:t>
              </a:r>
              <a:endParaRPr lang="en-US" sz="1400" dirty="0">
                <a:latin typeface="Times New Roman" pitchFamily="18" charset="0"/>
              </a:endParaRPr>
            </a:p>
          </p:txBody>
        </p:sp>
        <p:sp>
          <p:nvSpPr>
            <p:cNvPr id="26" name="Rectangle 54"/>
            <p:cNvSpPr>
              <a:spLocks noChangeArrowheads="1"/>
            </p:cNvSpPr>
            <p:nvPr/>
          </p:nvSpPr>
          <p:spPr bwMode="auto">
            <a:xfrm>
              <a:off x="4173" y="6230"/>
              <a:ext cx="60" cy="287"/>
            </a:xfrm>
            <a:prstGeom prst="rect">
              <a:avLst/>
            </a:prstGeom>
            <a:noFill/>
            <a:ln w="9525">
              <a:noFill/>
              <a:miter lim="800000"/>
              <a:headEnd/>
              <a:tailEnd/>
            </a:ln>
          </p:spPr>
          <p:txBody>
            <a:bodyPr wrap="none" lIns="0" tIns="0" rIns="0" bIns="0">
              <a:spAutoFit/>
            </a:bodyPr>
            <a:lstStyle/>
            <a:p>
              <a:pPr algn="l"/>
              <a:r>
                <a:rPr lang="en-US" sz="1200">
                  <a:solidFill>
                    <a:srgbClr val="000000"/>
                  </a:solidFill>
                  <a:latin typeface="Times New Roman" pitchFamily="18" charset="0"/>
                </a:rPr>
                <a:t> </a:t>
              </a:r>
              <a:endParaRPr lang="en-US" sz="2800">
                <a:latin typeface="Times New Roman" pitchFamily="18" charset="0"/>
              </a:endParaRPr>
            </a:p>
          </p:txBody>
        </p:sp>
        <p:sp>
          <p:nvSpPr>
            <p:cNvPr id="27" name="Rectangle 55"/>
            <p:cNvSpPr>
              <a:spLocks noChangeArrowheads="1"/>
            </p:cNvSpPr>
            <p:nvPr/>
          </p:nvSpPr>
          <p:spPr bwMode="auto">
            <a:xfrm>
              <a:off x="7576" y="5715"/>
              <a:ext cx="307" cy="302"/>
            </a:xfrm>
            <a:prstGeom prst="rect">
              <a:avLst/>
            </a:prstGeom>
            <a:solidFill>
              <a:srgbClr val="969696"/>
            </a:solidFill>
            <a:ln w="8890">
              <a:solidFill>
                <a:srgbClr val="000000"/>
              </a:solidFill>
              <a:miter lim="800000"/>
              <a:headEnd/>
              <a:tailEnd/>
            </a:ln>
          </p:spPr>
          <p:txBody>
            <a:bodyPr/>
            <a:lstStyle/>
            <a:p>
              <a:endParaRPr lang="en-US"/>
            </a:p>
          </p:txBody>
        </p:sp>
        <p:sp>
          <p:nvSpPr>
            <p:cNvPr id="28" name="Oval 56"/>
            <p:cNvSpPr>
              <a:spLocks noChangeArrowheads="1"/>
            </p:cNvSpPr>
            <p:nvPr/>
          </p:nvSpPr>
          <p:spPr bwMode="auto">
            <a:xfrm>
              <a:off x="7545" y="6227"/>
              <a:ext cx="374" cy="374"/>
            </a:xfrm>
            <a:prstGeom prst="ellipse">
              <a:avLst/>
            </a:prstGeom>
            <a:noFill/>
            <a:ln w="9525">
              <a:solidFill>
                <a:srgbClr val="000000"/>
              </a:solidFill>
              <a:round/>
              <a:headEnd/>
              <a:tailEnd/>
            </a:ln>
          </p:spPr>
          <p:txBody>
            <a:bodyPr/>
            <a:lstStyle/>
            <a:p>
              <a:endParaRPr lang="en-US"/>
            </a:p>
          </p:txBody>
        </p:sp>
        <p:sp>
          <p:nvSpPr>
            <p:cNvPr id="29" name="Text Box 57"/>
            <p:cNvSpPr txBox="1">
              <a:spLocks noChangeArrowheads="1"/>
            </p:cNvSpPr>
            <p:nvPr/>
          </p:nvSpPr>
          <p:spPr bwMode="auto">
            <a:xfrm>
              <a:off x="8295" y="5685"/>
              <a:ext cx="1620" cy="405"/>
            </a:xfrm>
            <a:prstGeom prst="rect">
              <a:avLst/>
            </a:prstGeom>
            <a:solidFill>
              <a:srgbClr val="FFFFFF"/>
            </a:solidFill>
            <a:ln w="9525">
              <a:noFill/>
              <a:miter lim="800000"/>
              <a:headEnd/>
              <a:tailEnd/>
            </a:ln>
          </p:spPr>
          <p:txBody>
            <a:bodyPr/>
            <a:lstStyle/>
            <a:p>
              <a:pPr algn="l"/>
              <a:r>
                <a:rPr lang="en-US" sz="1400" dirty="0"/>
                <a:t>Solid Node</a:t>
              </a:r>
              <a:endParaRPr lang="en-US" sz="1400" dirty="0">
                <a:latin typeface="Times New Roman" pitchFamily="18" charset="0"/>
              </a:endParaRPr>
            </a:p>
          </p:txBody>
        </p:sp>
        <p:sp>
          <p:nvSpPr>
            <p:cNvPr id="30" name="Text Box 58"/>
            <p:cNvSpPr txBox="1">
              <a:spLocks noChangeArrowheads="1"/>
            </p:cNvSpPr>
            <p:nvPr/>
          </p:nvSpPr>
          <p:spPr bwMode="auto">
            <a:xfrm>
              <a:off x="8250" y="6210"/>
              <a:ext cx="2050" cy="420"/>
            </a:xfrm>
            <a:prstGeom prst="rect">
              <a:avLst/>
            </a:prstGeom>
            <a:solidFill>
              <a:srgbClr val="FFFFFF"/>
            </a:solidFill>
            <a:ln w="9525">
              <a:noFill/>
              <a:miter lim="800000"/>
              <a:headEnd/>
              <a:tailEnd/>
            </a:ln>
          </p:spPr>
          <p:txBody>
            <a:bodyPr/>
            <a:lstStyle/>
            <a:p>
              <a:pPr algn="l"/>
              <a:r>
                <a:rPr lang="en-US" sz="1400" dirty="0"/>
                <a:t>Ambient Node</a:t>
              </a:r>
              <a:endParaRPr lang="en-US" sz="1400" dirty="0">
                <a:latin typeface="Times New Roman" pitchFamily="18" charset="0"/>
              </a:endParaRPr>
            </a:p>
          </p:txBody>
        </p:sp>
        <p:sp>
          <p:nvSpPr>
            <p:cNvPr id="31" name="Text Box 59"/>
            <p:cNvSpPr txBox="1">
              <a:spLocks noChangeArrowheads="1"/>
            </p:cNvSpPr>
            <p:nvPr/>
          </p:nvSpPr>
          <p:spPr bwMode="auto">
            <a:xfrm>
              <a:off x="8310" y="6690"/>
              <a:ext cx="2370" cy="420"/>
            </a:xfrm>
            <a:prstGeom prst="rect">
              <a:avLst/>
            </a:prstGeom>
            <a:solidFill>
              <a:srgbClr val="FFFFFF"/>
            </a:solidFill>
            <a:ln w="9525">
              <a:noFill/>
              <a:miter lim="800000"/>
              <a:headEnd/>
              <a:tailEnd/>
            </a:ln>
          </p:spPr>
          <p:txBody>
            <a:bodyPr/>
            <a:lstStyle/>
            <a:p>
              <a:pPr algn="l"/>
              <a:r>
                <a:rPr lang="en-US" sz="1400"/>
                <a:t>Conductor</a:t>
              </a:r>
              <a:endParaRPr lang="en-US" sz="1400">
                <a:latin typeface="Times New Roman" pitchFamily="18" charset="0"/>
              </a:endParaRPr>
            </a:p>
          </p:txBody>
        </p:sp>
        <p:sp>
          <p:nvSpPr>
            <p:cNvPr id="32" name="Text Box 60"/>
            <p:cNvSpPr txBox="1">
              <a:spLocks noChangeArrowheads="1"/>
            </p:cNvSpPr>
            <p:nvPr/>
          </p:nvSpPr>
          <p:spPr bwMode="auto">
            <a:xfrm>
              <a:off x="8325" y="7110"/>
              <a:ext cx="2220" cy="510"/>
            </a:xfrm>
            <a:prstGeom prst="rect">
              <a:avLst/>
            </a:prstGeom>
            <a:solidFill>
              <a:srgbClr val="FFFFFF"/>
            </a:solidFill>
            <a:ln w="9525">
              <a:noFill/>
              <a:miter lim="800000"/>
              <a:headEnd/>
              <a:tailEnd/>
            </a:ln>
          </p:spPr>
          <p:txBody>
            <a:bodyPr/>
            <a:lstStyle/>
            <a:p>
              <a:endParaRPr lang="en-US" sz="2800">
                <a:latin typeface="Times New Roman" pitchFamily="18" charset="0"/>
              </a:endParaRPr>
            </a:p>
          </p:txBody>
        </p:sp>
        <p:sp>
          <p:nvSpPr>
            <p:cNvPr id="33" name="Text Box 61"/>
            <p:cNvSpPr txBox="1">
              <a:spLocks noChangeArrowheads="1"/>
            </p:cNvSpPr>
            <p:nvPr/>
          </p:nvSpPr>
          <p:spPr bwMode="auto">
            <a:xfrm>
              <a:off x="8325" y="7575"/>
              <a:ext cx="2865" cy="390"/>
            </a:xfrm>
            <a:prstGeom prst="rect">
              <a:avLst/>
            </a:prstGeom>
            <a:solidFill>
              <a:srgbClr val="FFFFFF"/>
            </a:solidFill>
            <a:ln w="9525">
              <a:noFill/>
              <a:miter lim="800000"/>
              <a:headEnd/>
              <a:tailEnd/>
            </a:ln>
          </p:spPr>
          <p:txBody>
            <a:bodyPr/>
            <a:lstStyle/>
            <a:p>
              <a:endParaRPr lang="en-US" sz="2800">
                <a:latin typeface="Times New Roman" pitchFamily="18" charset="0"/>
              </a:endParaRPr>
            </a:p>
          </p:txBody>
        </p:sp>
        <p:sp>
          <p:nvSpPr>
            <p:cNvPr id="34" name="Line 62"/>
            <p:cNvSpPr>
              <a:spLocks noChangeShapeType="1"/>
            </p:cNvSpPr>
            <p:nvPr/>
          </p:nvSpPr>
          <p:spPr bwMode="auto">
            <a:xfrm rot="5400000">
              <a:off x="5796" y="3242"/>
              <a:ext cx="1" cy="808"/>
            </a:xfrm>
            <a:prstGeom prst="line">
              <a:avLst/>
            </a:prstGeom>
            <a:noFill/>
            <a:ln w="3175">
              <a:solidFill>
                <a:srgbClr val="000000"/>
              </a:solidFill>
              <a:round/>
              <a:headEnd type="arrow" w="med" len="med"/>
              <a:tailEnd type="arrow" w="med" len="med"/>
            </a:ln>
          </p:spPr>
          <p:txBody>
            <a:bodyPr/>
            <a:lstStyle/>
            <a:p>
              <a:endParaRPr lang="en-US"/>
            </a:p>
          </p:txBody>
        </p:sp>
        <p:sp>
          <p:nvSpPr>
            <p:cNvPr id="35" name="Line 63"/>
            <p:cNvSpPr>
              <a:spLocks noChangeShapeType="1"/>
            </p:cNvSpPr>
            <p:nvPr/>
          </p:nvSpPr>
          <p:spPr bwMode="auto">
            <a:xfrm>
              <a:off x="7515" y="6900"/>
              <a:ext cx="540" cy="0"/>
            </a:xfrm>
            <a:prstGeom prst="line">
              <a:avLst/>
            </a:prstGeom>
            <a:noFill/>
            <a:ln w="9525">
              <a:solidFill>
                <a:srgbClr val="000000"/>
              </a:solidFill>
              <a:round/>
              <a:headEnd type="arrow" w="med" len="med"/>
              <a:tailEnd type="arrow" w="med" len="med"/>
            </a:ln>
          </p:spPr>
          <p:txBody>
            <a:bodyPr/>
            <a:lstStyle/>
            <a:p>
              <a:endParaRPr lang="en-US"/>
            </a:p>
          </p:txBody>
        </p:sp>
        <p:sp>
          <p:nvSpPr>
            <p:cNvPr id="36" name="Line 64"/>
            <p:cNvSpPr>
              <a:spLocks noChangeShapeType="1"/>
            </p:cNvSpPr>
            <p:nvPr/>
          </p:nvSpPr>
          <p:spPr bwMode="auto">
            <a:xfrm>
              <a:off x="8355" y="7260"/>
              <a:ext cx="510" cy="0"/>
            </a:xfrm>
            <a:prstGeom prst="line">
              <a:avLst/>
            </a:prstGeom>
            <a:noFill/>
            <a:ln w="19050">
              <a:solidFill>
                <a:srgbClr val="000000"/>
              </a:solidFill>
              <a:round/>
              <a:headEnd type="triangle" w="med" len="med"/>
              <a:tailEnd type="triangle" w="med" len="med"/>
            </a:ln>
          </p:spPr>
          <p:txBody>
            <a:bodyPr/>
            <a:lstStyle/>
            <a:p>
              <a:endParaRPr lang="en-US"/>
            </a:p>
          </p:txBody>
        </p:sp>
        <p:sp>
          <p:nvSpPr>
            <p:cNvPr id="37" name="Text Box 65"/>
            <p:cNvSpPr txBox="1">
              <a:spLocks noChangeArrowheads="1"/>
            </p:cNvSpPr>
            <p:nvPr/>
          </p:nvSpPr>
          <p:spPr bwMode="auto">
            <a:xfrm>
              <a:off x="9225" y="7095"/>
              <a:ext cx="1920" cy="300"/>
            </a:xfrm>
            <a:prstGeom prst="rect">
              <a:avLst/>
            </a:prstGeom>
            <a:solidFill>
              <a:srgbClr val="FFFFFF"/>
            </a:solidFill>
            <a:ln w="9525">
              <a:noFill/>
              <a:miter lim="800000"/>
              <a:headEnd/>
              <a:tailEnd/>
            </a:ln>
          </p:spPr>
          <p:txBody>
            <a:bodyPr/>
            <a:lstStyle/>
            <a:p>
              <a:pPr algn="l"/>
              <a:r>
                <a:rPr lang="en-US" sz="1400"/>
                <a:t>Solid to Solid</a:t>
              </a:r>
              <a:endParaRPr lang="en-US" sz="1400">
                <a:latin typeface="Times New Roman" pitchFamily="18" charset="0"/>
              </a:endParaRPr>
            </a:p>
          </p:txBody>
        </p:sp>
        <p:sp>
          <p:nvSpPr>
            <p:cNvPr id="38" name="Line 66"/>
            <p:cNvSpPr>
              <a:spLocks noChangeShapeType="1"/>
            </p:cNvSpPr>
            <p:nvPr/>
          </p:nvSpPr>
          <p:spPr bwMode="auto">
            <a:xfrm>
              <a:off x="8400" y="7635"/>
              <a:ext cx="510" cy="0"/>
            </a:xfrm>
            <a:prstGeom prst="line">
              <a:avLst/>
            </a:prstGeom>
            <a:noFill/>
            <a:ln w="9525" cap="rnd">
              <a:solidFill>
                <a:srgbClr val="000000"/>
              </a:solidFill>
              <a:prstDash val="sysDot"/>
              <a:round/>
              <a:headEnd type="triangle" w="med" len="med"/>
              <a:tailEnd type="triangle" w="med" len="med"/>
            </a:ln>
          </p:spPr>
          <p:txBody>
            <a:bodyPr/>
            <a:lstStyle/>
            <a:p>
              <a:endParaRPr lang="en-US"/>
            </a:p>
          </p:txBody>
        </p:sp>
        <p:sp>
          <p:nvSpPr>
            <p:cNvPr id="39" name="Text Box 67"/>
            <p:cNvSpPr txBox="1">
              <a:spLocks noChangeArrowheads="1"/>
            </p:cNvSpPr>
            <p:nvPr/>
          </p:nvSpPr>
          <p:spPr bwMode="auto">
            <a:xfrm>
              <a:off x="9240" y="7500"/>
              <a:ext cx="1950" cy="390"/>
            </a:xfrm>
            <a:prstGeom prst="rect">
              <a:avLst/>
            </a:prstGeom>
            <a:solidFill>
              <a:srgbClr val="FFFFFF"/>
            </a:solidFill>
            <a:ln w="9525">
              <a:noFill/>
              <a:miter lim="800000"/>
              <a:headEnd/>
              <a:tailEnd/>
            </a:ln>
          </p:spPr>
          <p:txBody>
            <a:bodyPr/>
            <a:lstStyle/>
            <a:p>
              <a:pPr algn="l"/>
              <a:r>
                <a:rPr lang="en-US" sz="1400"/>
                <a:t>Solid to Fluid</a:t>
              </a:r>
              <a:endParaRPr lang="en-US" sz="1400">
                <a:latin typeface="Times New Roman" pitchFamily="18" charset="0"/>
              </a:endParaRPr>
            </a:p>
          </p:txBody>
        </p:sp>
        <p:sp>
          <p:nvSpPr>
            <p:cNvPr id="40" name="Line 68"/>
            <p:cNvSpPr>
              <a:spLocks noChangeShapeType="1"/>
            </p:cNvSpPr>
            <p:nvPr/>
          </p:nvSpPr>
          <p:spPr bwMode="auto">
            <a:xfrm>
              <a:off x="8385" y="8025"/>
              <a:ext cx="480" cy="0"/>
            </a:xfrm>
            <a:prstGeom prst="line">
              <a:avLst/>
            </a:prstGeom>
            <a:noFill/>
            <a:ln w="9525">
              <a:solidFill>
                <a:srgbClr val="000000"/>
              </a:solidFill>
              <a:prstDash val="dash"/>
              <a:round/>
              <a:headEnd type="arrow" w="med" len="med"/>
              <a:tailEnd type="arrow" w="med" len="med"/>
            </a:ln>
          </p:spPr>
          <p:txBody>
            <a:bodyPr/>
            <a:lstStyle/>
            <a:p>
              <a:endParaRPr lang="en-US"/>
            </a:p>
          </p:txBody>
        </p:sp>
        <p:sp>
          <p:nvSpPr>
            <p:cNvPr id="41" name="Text Box 69"/>
            <p:cNvSpPr txBox="1">
              <a:spLocks noChangeArrowheads="1"/>
            </p:cNvSpPr>
            <p:nvPr/>
          </p:nvSpPr>
          <p:spPr bwMode="auto">
            <a:xfrm>
              <a:off x="9255" y="7845"/>
              <a:ext cx="1890" cy="495"/>
            </a:xfrm>
            <a:prstGeom prst="rect">
              <a:avLst/>
            </a:prstGeom>
            <a:solidFill>
              <a:srgbClr val="FFFFFF"/>
            </a:solidFill>
            <a:ln w="9525">
              <a:noFill/>
              <a:miter lim="800000"/>
              <a:headEnd/>
              <a:tailEnd/>
            </a:ln>
          </p:spPr>
          <p:txBody>
            <a:bodyPr/>
            <a:lstStyle/>
            <a:p>
              <a:pPr algn="l"/>
              <a:r>
                <a:rPr lang="en-US" sz="1400" dirty="0"/>
                <a:t>Solid to Ambient</a:t>
              </a:r>
              <a:endParaRPr lang="en-US" sz="1400" dirty="0">
                <a:latin typeface="Times New Roman" pitchFamily="18" charset="0"/>
              </a:endParaRPr>
            </a:p>
          </p:txBody>
        </p:sp>
      </p:grpSp>
      <p:sp>
        <p:nvSpPr>
          <p:cNvPr id="68" name="Text Box 70"/>
          <p:cNvSpPr txBox="1">
            <a:spLocks noChangeArrowheads="1"/>
          </p:cNvSpPr>
          <p:nvPr/>
        </p:nvSpPr>
        <p:spPr bwMode="auto">
          <a:xfrm>
            <a:off x="884238" y="681335"/>
            <a:ext cx="7467600" cy="461665"/>
          </a:xfrm>
          <a:prstGeom prst="rect">
            <a:avLst/>
          </a:prstGeom>
          <a:noFill/>
          <a:ln w="19050">
            <a:noFill/>
            <a:miter lim="800000"/>
            <a:headEnd/>
            <a:tailEnd/>
          </a:ln>
        </p:spPr>
        <p:txBody>
          <a:bodyPr>
            <a:spAutoFit/>
          </a:bodyPr>
          <a:lstStyle/>
          <a:p>
            <a:pPr algn="ctr">
              <a:spcBef>
                <a:spcPct val="50000"/>
              </a:spcBef>
            </a:pPr>
            <a:r>
              <a:rPr lang="en-US" sz="2400" b="1" dirty="0"/>
              <a:t> Solid – Fluid Network for Conjugate Heat Transfer</a:t>
            </a:r>
          </a:p>
        </p:txBody>
      </p:sp>
      <p:sp>
        <p:nvSpPr>
          <p:cNvPr id="69" name="Rectangle 68"/>
          <p:cNvSpPr>
            <a:spLocks noChangeArrowheads="1"/>
          </p:cNvSpPr>
          <p:nvPr/>
        </p:nvSpPr>
        <p:spPr bwMode="auto">
          <a:xfrm>
            <a:off x="736533" y="0"/>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(4)</a:t>
            </a:r>
            <a:endParaRPr lang="en-US" sz="2800" b="1" dirty="0"/>
          </a:p>
          <a:p>
            <a:pPr algn="ctr"/>
            <a:r>
              <a:rPr lang="en-US" sz="2800" b="1" dirty="0" smtClean="0"/>
              <a:t> </a:t>
            </a:r>
          </a:p>
        </p:txBody>
      </p:sp>
    </p:spTree>
    <p:extLst>
      <p:ext uri="{BB962C8B-B14F-4D97-AF65-F5344CB8AC3E}">
        <p14:creationId xmlns:p14="http://schemas.microsoft.com/office/powerpoint/2010/main" val="22690009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17</a:t>
            </a:fld>
            <a:endParaRPr lang="en-US"/>
          </a:p>
        </p:txBody>
      </p:sp>
      <p:sp>
        <p:nvSpPr>
          <p:cNvPr id="9" name="Text Box 10"/>
          <p:cNvSpPr txBox="1">
            <a:spLocks noChangeArrowheads="1"/>
          </p:cNvSpPr>
          <p:nvPr/>
        </p:nvSpPr>
        <p:spPr bwMode="auto">
          <a:xfrm>
            <a:off x="1338626" y="1092171"/>
            <a:ext cx="6302644" cy="400110"/>
          </a:xfrm>
          <a:prstGeom prst="rect">
            <a:avLst/>
          </a:prstGeom>
          <a:noFill/>
          <a:ln w="9525">
            <a:noFill/>
            <a:miter lim="800000"/>
            <a:headEnd/>
            <a:tailEnd/>
          </a:ln>
          <a:effectLst/>
        </p:spPr>
        <p:txBody>
          <a:bodyPr wrap="square">
            <a:spAutoFit/>
          </a:bodyPr>
          <a:lstStyle/>
          <a:p>
            <a:pPr algn="ctr">
              <a:spcBef>
                <a:spcPct val="50000"/>
              </a:spcBef>
            </a:pPr>
            <a:r>
              <a:rPr lang="en-US" sz="2000" b="1" dirty="0" smtClean="0"/>
              <a:t>Energy Conservation for Solid Node</a:t>
            </a:r>
            <a:endParaRPr lang="en-US" sz="2000" b="1" dirty="0"/>
          </a:p>
        </p:txBody>
      </p:sp>
      <p:grpSp>
        <p:nvGrpSpPr>
          <p:cNvPr id="24" name="Group 23"/>
          <p:cNvGrpSpPr/>
          <p:nvPr/>
        </p:nvGrpSpPr>
        <p:grpSpPr>
          <a:xfrm>
            <a:off x="1911847" y="2057400"/>
            <a:ext cx="6098677" cy="3886200"/>
            <a:chOff x="3061992" y="1192213"/>
            <a:chExt cx="5092700" cy="2997200"/>
          </a:xfrm>
        </p:grpSpPr>
        <p:pic>
          <p:nvPicPr>
            <p:cNvPr id="3" name="Picture 4"/>
            <p:cNvPicPr>
              <a:picLocks noChangeAspect="1" noChangeArrowheads="1"/>
            </p:cNvPicPr>
            <p:nvPr/>
          </p:nvPicPr>
          <p:blipFill>
            <a:blip r:embed="rId3" cstate="print"/>
            <a:srcRect/>
            <a:stretch>
              <a:fillRect/>
            </a:stretch>
          </p:blipFill>
          <p:spPr bwMode="auto">
            <a:xfrm>
              <a:off x="3061992" y="1192213"/>
              <a:ext cx="3173413" cy="2997200"/>
            </a:xfrm>
            <a:prstGeom prst="rect">
              <a:avLst/>
            </a:prstGeom>
            <a:noFill/>
            <a:ln w="9525">
              <a:noFill/>
              <a:miter lim="800000"/>
              <a:headEnd/>
              <a:tailEnd/>
            </a:ln>
            <a:effectLst/>
          </p:spPr>
        </p:pic>
        <p:sp>
          <p:nvSpPr>
            <p:cNvPr id="15" name="Line 16"/>
            <p:cNvSpPr>
              <a:spLocks noChangeShapeType="1"/>
            </p:cNvSpPr>
            <p:nvPr/>
          </p:nvSpPr>
          <p:spPr bwMode="auto">
            <a:xfrm>
              <a:off x="5716292" y="2057400"/>
              <a:ext cx="762000" cy="0"/>
            </a:xfrm>
            <a:prstGeom prst="line">
              <a:avLst/>
            </a:prstGeom>
            <a:noFill/>
            <a:ln w="9525">
              <a:solidFill>
                <a:srgbClr val="993300"/>
              </a:solidFill>
              <a:round/>
              <a:headEnd/>
              <a:tailEnd type="triangle" w="med" len="med"/>
            </a:ln>
            <a:effectLst/>
          </p:spPr>
          <p:txBody>
            <a:bodyPr/>
            <a:lstStyle/>
            <a:p>
              <a:endParaRPr lang="en-US"/>
            </a:p>
          </p:txBody>
        </p:sp>
        <p:sp>
          <p:nvSpPr>
            <p:cNvPr id="16" name="Text Box 17"/>
            <p:cNvSpPr txBox="1">
              <a:spLocks noChangeArrowheads="1"/>
            </p:cNvSpPr>
            <p:nvPr/>
          </p:nvSpPr>
          <p:spPr bwMode="auto">
            <a:xfrm>
              <a:off x="6554492" y="1889125"/>
              <a:ext cx="1219200" cy="336550"/>
            </a:xfrm>
            <a:prstGeom prst="rect">
              <a:avLst/>
            </a:prstGeom>
            <a:noFill/>
            <a:ln w="9525">
              <a:noFill/>
              <a:miter lim="800000"/>
              <a:headEnd/>
              <a:tailEnd/>
            </a:ln>
            <a:effectLst/>
          </p:spPr>
          <p:txBody>
            <a:bodyPr>
              <a:spAutoFit/>
            </a:bodyPr>
            <a:lstStyle/>
            <a:p>
              <a:pPr>
                <a:spcBef>
                  <a:spcPct val="50000"/>
                </a:spcBef>
              </a:pPr>
              <a:r>
                <a:rPr lang="en-US" sz="1600" i="1" dirty="0"/>
                <a:t>Solid Node</a:t>
              </a:r>
            </a:p>
          </p:txBody>
        </p:sp>
        <p:sp>
          <p:nvSpPr>
            <p:cNvPr id="17" name="Line 18"/>
            <p:cNvSpPr>
              <a:spLocks noChangeShapeType="1"/>
            </p:cNvSpPr>
            <p:nvPr/>
          </p:nvSpPr>
          <p:spPr bwMode="auto">
            <a:xfrm>
              <a:off x="5182892" y="1447800"/>
              <a:ext cx="914400" cy="0"/>
            </a:xfrm>
            <a:prstGeom prst="line">
              <a:avLst/>
            </a:prstGeom>
            <a:noFill/>
            <a:ln w="9525">
              <a:solidFill>
                <a:srgbClr val="993300"/>
              </a:solidFill>
              <a:round/>
              <a:headEnd/>
              <a:tailEnd type="triangle" w="med" len="med"/>
            </a:ln>
            <a:effectLst/>
          </p:spPr>
          <p:txBody>
            <a:bodyPr/>
            <a:lstStyle/>
            <a:p>
              <a:endParaRPr lang="en-US"/>
            </a:p>
          </p:txBody>
        </p:sp>
        <p:sp>
          <p:nvSpPr>
            <p:cNvPr id="18" name="Text Box 19"/>
            <p:cNvSpPr txBox="1">
              <a:spLocks noChangeArrowheads="1"/>
            </p:cNvSpPr>
            <p:nvPr/>
          </p:nvSpPr>
          <p:spPr bwMode="auto">
            <a:xfrm>
              <a:off x="6235405" y="1295400"/>
              <a:ext cx="1538287" cy="336550"/>
            </a:xfrm>
            <a:prstGeom prst="rect">
              <a:avLst/>
            </a:prstGeom>
            <a:noFill/>
            <a:ln w="9525">
              <a:noFill/>
              <a:miter lim="800000"/>
              <a:headEnd/>
              <a:tailEnd/>
            </a:ln>
            <a:effectLst/>
          </p:spPr>
          <p:txBody>
            <a:bodyPr>
              <a:spAutoFit/>
            </a:bodyPr>
            <a:lstStyle/>
            <a:p>
              <a:pPr>
                <a:spcBef>
                  <a:spcPct val="50000"/>
                </a:spcBef>
              </a:pPr>
              <a:r>
                <a:rPr lang="en-US" sz="1600" i="1" dirty="0"/>
                <a:t>Ambient Node</a:t>
              </a:r>
            </a:p>
          </p:txBody>
        </p:sp>
        <p:sp>
          <p:nvSpPr>
            <p:cNvPr id="19" name="Line 20"/>
            <p:cNvSpPr>
              <a:spLocks noChangeShapeType="1"/>
            </p:cNvSpPr>
            <p:nvPr/>
          </p:nvSpPr>
          <p:spPr bwMode="auto">
            <a:xfrm flipV="1">
              <a:off x="5563892" y="3124200"/>
              <a:ext cx="381000" cy="273050"/>
            </a:xfrm>
            <a:prstGeom prst="line">
              <a:avLst/>
            </a:prstGeom>
            <a:noFill/>
            <a:ln w="9525">
              <a:solidFill>
                <a:srgbClr val="993300"/>
              </a:solidFill>
              <a:round/>
              <a:headEnd/>
              <a:tailEnd/>
            </a:ln>
            <a:effectLst/>
          </p:spPr>
          <p:txBody>
            <a:bodyPr/>
            <a:lstStyle/>
            <a:p>
              <a:endParaRPr lang="en-US"/>
            </a:p>
          </p:txBody>
        </p:sp>
        <p:sp>
          <p:nvSpPr>
            <p:cNvPr id="20" name="Line 21"/>
            <p:cNvSpPr>
              <a:spLocks noChangeShapeType="1"/>
            </p:cNvSpPr>
            <p:nvPr/>
          </p:nvSpPr>
          <p:spPr bwMode="auto">
            <a:xfrm>
              <a:off x="5944892" y="3124200"/>
              <a:ext cx="533400" cy="0"/>
            </a:xfrm>
            <a:prstGeom prst="line">
              <a:avLst/>
            </a:prstGeom>
            <a:noFill/>
            <a:ln w="9525">
              <a:solidFill>
                <a:srgbClr val="993300"/>
              </a:solidFill>
              <a:round/>
              <a:headEnd/>
              <a:tailEnd type="triangle" w="med" len="med"/>
            </a:ln>
            <a:effectLst/>
          </p:spPr>
          <p:txBody>
            <a:bodyPr/>
            <a:lstStyle/>
            <a:p>
              <a:endParaRPr lang="en-US"/>
            </a:p>
          </p:txBody>
        </p:sp>
        <p:sp>
          <p:nvSpPr>
            <p:cNvPr id="21" name="Text Box 22"/>
            <p:cNvSpPr txBox="1">
              <a:spLocks noChangeArrowheads="1"/>
            </p:cNvSpPr>
            <p:nvPr/>
          </p:nvSpPr>
          <p:spPr bwMode="auto">
            <a:xfrm>
              <a:off x="6706892" y="2895600"/>
              <a:ext cx="1447800" cy="336550"/>
            </a:xfrm>
            <a:prstGeom prst="rect">
              <a:avLst/>
            </a:prstGeom>
            <a:noFill/>
            <a:ln w="9525">
              <a:noFill/>
              <a:miter lim="800000"/>
              <a:headEnd/>
              <a:tailEnd/>
            </a:ln>
            <a:effectLst/>
          </p:spPr>
          <p:txBody>
            <a:bodyPr>
              <a:spAutoFit/>
            </a:bodyPr>
            <a:lstStyle/>
            <a:p>
              <a:pPr>
                <a:spcBef>
                  <a:spcPct val="50000"/>
                </a:spcBef>
              </a:pPr>
              <a:r>
                <a:rPr lang="en-US" sz="1600" i="1" dirty="0"/>
                <a:t>Fluid Node</a:t>
              </a:r>
            </a:p>
          </p:txBody>
        </p:sp>
      </p:grpSp>
      <p:sp>
        <p:nvSpPr>
          <p:cNvPr id="22" name="Rectangle 21"/>
          <p:cNvSpPr>
            <a:spLocks noChangeArrowheads="1"/>
          </p:cNvSpPr>
          <p:nvPr/>
        </p:nvSpPr>
        <p:spPr bwMode="auto">
          <a:xfrm>
            <a:off x="731838" y="149226"/>
            <a:ext cx="7772400" cy="1143000"/>
          </a:xfrm>
          <a:prstGeom prst="rect">
            <a:avLst/>
          </a:prstGeom>
          <a:noFill/>
          <a:ln w="9525">
            <a:noFill/>
            <a:miter lim="800000"/>
            <a:headEnd/>
            <a:tailEnd/>
          </a:ln>
        </p:spPr>
        <p:txBody>
          <a:bodyPr anchor="ctr"/>
          <a:lstStyle/>
          <a:p>
            <a:pPr algn="ctr"/>
            <a:r>
              <a:rPr lang="en-US" sz="2400" b="1" dirty="0"/>
              <a:t>Finite Volume </a:t>
            </a:r>
            <a:r>
              <a:rPr lang="en-US" sz="2400" b="1" dirty="0" smtClean="0"/>
              <a:t>Procedure</a:t>
            </a:r>
          </a:p>
          <a:p>
            <a:pPr algn="ctr"/>
            <a:r>
              <a:rPr lang="en-US" sz="2400" b="1" dirty="0" smtClean="0"/>
              <a:t>Governing Equations (4)</a:t>
            </a:r>
            <a:endParaRPr lang="en-US" sz="2400" b="1" dirty="0"/>
          </a:p>
          <a:p>
            <a:pPr algn="ctr"/>
            <a:r>
              <a:rPr lang="en-US" sz="2400" b="1" dirty="0" smtClean="0"/>
              <a:t> </a:t>
            </a:r>
          </a:p>
        </p:txBody>
      </p:sp>
    </p:spTree>
    <p:extLst>
      <p:ext uri="{BB962C8B-B14F-4D97-AF65-F5344CB8AC3E}">
        <p14:creationId xmlns:p14="http://schemas.microsoft.com/office/powerpoint/2010/main" val="3753122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18</a:t>
            </a:fld>
            <a:endParaRPr lang="en-US"/>
          </a:p>
        </p:txBody>
      </p:sp>
      <p:grpSp>
        <p:nvGrpSpPr>
          <p:cNvPr id="3" name="Group 2"/>
          <p:cNvGrpSpPr/>
          <p:nvPr/>
        </p:nvGrpSpPr>
        <p:grpSpPr>
          <a:xfrm>
            <a:off x="95250" y="2428875"/>
            <a:ext cx="8800616" cy="2996823"/>
            <a:chOff x="923441" y="4054098"/>
            <a:chExt cx="8077200" cy="2209800"/>
          </a:xfrm>
        </p:grpSpPr>
        <p:graphicFrame>
          <p:nvGraphicFramePr>
            <p:cNvPr id="4" name="Object 5"/>
            <p:cNvGraphicFramePr>
              <a:graphicFrameLocks noChangeAspect="1"/>
            </p:cNvGraphicFramePr>
            <p:nvPr>
              <p:extLst>
                <p:ext uri="{D42A27DB-BD31-4B8C-83A1-F6EECF244321}">
                  <p14:modId xmlns:p14="http://schemas.microsoft.com/office/powerpoint/2010/main" val="727989264"/>
                </p:ext>
              </p:extLst>
            </p:nvPr>
          </p:nvGraphicFramePr>
          <p:xfrm>
            <a:off x="1068092" y="4189413"/>
            <a:ext cx="2554288" cy="493712"/>
          </p:xfrm>
          <a:graphic>
            <a:graphicData uri="http://schemas.openxmlformats.org/presentationml/2006/ole">
              <mc:AlternateContent xmlns:mc="http://schemas.openxmlformats.org/markup-compatibility/2006">
                <mc:Choice xmlns:v="urn:schemas-microsoft-com:vml" Requires="v">
                  <p:oleObj spid="_x0000_s16187" name="Equation" r:id="rId4" imgW="2554288" imgH="494260" progId="Equation.3">
                    <p:embed/>
                  </p:oleObj>
                </mc:Choice>
                <mc:Fallback>
                  <p:oleObj name="Equation" r:id="rId4" imgW="2554288" imgH="494260" progId="Equation.3">
                    <p:embed/>
                    <p:pic>
                      <p:nvPicPr>
                        <p:cNvPr id="0" name="Picture 57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68092" y="4189413"/>
                          <a:ext cx="2554288" cy="493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6"/>
            <p:cNvGraphicFramePr>
              <a:graphicFrameLocks noChangeAspect="1"/>
            </p:cNvGraphicFramePr>
            <p:nvPr>
              <p:extLst>
                <p:ext uri="{D42A27DB-BD31-4B8C-83A1-F6EECF244321}">
                  <p14:modId xmlns:p14="http://schemas.microsoft.com/office/powerpoint/2010/main" val="3722792595"/>
                </p:ext>
              </p:extLst>
            </p:nvPr>
          </p:nvGraphicFramePr>
          <p:xfrm>
            <a:off x="5106692" y="4419600"/>
            <a:ext cx="3573463" cy="963613"/>
          </p:xfrm>
          <a:graphic>
            <a:graphicData uri="http://schemas.openxmlformats.org/presentationml/2006/ole">
              <mc:AlternateContent xmlns:mc="http://schemas.openxmlformats.org/markup-compatibility/2006">
                <mc:Choice xmlns:v="urn:schemas-microsoft-com:vml" Requires="v">
                  <p:oleObj spid="_x0000_s16188" name="Equation" r:id="rId6" imgW="3573914" imgH="963357" progId="Equation.3">
                    <p:embed/>
                  </p:oleObj>
                </mc:Choice>
                <mc:Fallback>
                  <p:oleObj name="Equation" r:id="rId6" imgW="3573914" imgH="963357" progId="Equation.3">
                    <p:embed/>
                    <p:pic>
                      <p:nvPicPr>
                        <p:cNvPr id="0" name="Picture 57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06692" y="4419600"/>
                          <a:ext cx="3573463" cy="96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 name="Object 7"/>
            <p:cNvGraphicFramePr>
              <a:graphicFrameLocks noChangeAspect="1"/>
            </p:cNvGraphicFramePr>
            <p:nvPr>
              <p:extLst>
                <p:ext uri="{D42A27DB-BD31-4B8C-83A1-F6EECF244321}">
                  <p14:modId xmlns:p14="http://schemas.microsoft.com/office/powerpoint/2010/main" val="3137935559"/>
                </p:ext>
              </p:extLst>
            </p:nvPr>
          </p:nvGraphicFramePr>
          <p:xfrm>
            <a:off x="1372892" y="4737100"/>
            <a:ext cx="1582738" cy="328613"/>
          </p:xfrm>
          <a:graphic>
            <a:graphicData uri="http://schemas.openxmlformats.org/presentationml/2006/ole">
              <mc:AlternateContent xmlns:mc="http://schemas.openxmlformats.org/markup-compatibility/2006">
                <mc:Choice xmlns:v="urn:schemas-microsoft-com:vml" Requires="v">
                  <p:oleObj spid="_x0000_s16189" name="Equation" r:id="rId8" imgW="1582203" imgH="329267" progId="Equation.3">
                    <p:embed/>
                  </p:oleObj>
                </mc:Choice>
                <mc:Fallback>
                  <p:oleObj name="Equation" r:id="rId8" imgW="1582203" imgH="329267" progId="Equation.3">
                    <p:embed/>
                    <p:pic>
                      <p:nvPicPr>
                        <p:cNvPr id="0" name="Picture 57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72892" y="4737100"/>
                          <a:ext cx="1582738"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8"/>
            <p:cNvGraphicFramePr>
              <a:graphicFrameLocks noChangeAspect="1"/>
            </p:cNvGraphicFramePr>
            <p:nvPr>
              <p:extLst>
                <p:ext uri="{D42A27DB-BD31-4B8C-83A1-F6EECF244321}">
                  <p14:modId xmlns:p14="http://schemas.microsoft.com/office/powerpoint/2010/main" val="1568004704"/>
                </p:ext>
              </p:extLst>
            </p:nvPr>
          </p:nvGraphicFramePr>
          <p:xfrm>
            <a:off x="1372892" y="5230813"/>
            <a:ext cx="1362075" cy="342900"/>
          </p:xfrm>
          <a:graphic>
            <a:graphicData uri="http://schemas.openxmlformats.org/presentationml/2006/ole">
              <mc:AlternateContent xmlns:mc="http://schemas.openxmlformats.org/markup-compatibility/2006">
                <mc:Choice xmlns:v="urn:schemas-microsoft-com:vml" Requires="v">
                  <p:oleObj spid="_x0000_s16190" name="Equation" r:id="rId10" imgW="1362863" imgH="342207" progId="Equation.3">
                    <p:embed/>
                  </p:oleObj>
                </mc:Choice>
                <mc:Fallback>
                  <p:oleObj name="Equation" r:id="rId10" imgW="1362863" imgH="342207" progId="Equation.3">
                    <p:embed/>
                    <p:pic>
                      <p:nvPicPr>
                        <p:cNvPr id="0" name="Picture 57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372892" y="5230813"/>
                          <a:ext cx="1362075" cy="34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9"/>
            <p:cNvGraphicFramePr>
              <a:graphicFrameLocks noChangeAspect="1"/>
            </p:cNvGraphicFramePr>
            <p:nvPr>
              <p:extLst>
                <p:ext uri="{D42A27DB-BD31-4B8C-83A1-F6EECF244321}">
                  <p14:modId xmlns:p14="http://schemas.microsoft.com/office/powerpoint/2010/main" val="2544951081"/>
                </p:ext>
              </p:extLst>
            </p:nvPr>
          </p:nvGraphicFramePr>
          <p:xfrm>
            <a:off x="1372892" y="5778500"/>
            <a:ext cx="1335088" cy="328613"/>
          </p:xfrm>
          <a:graphic>
            <a:graphicData uri="http://schemas.openxmlformats.org/presentationml/2006/ole">
              <mc:AlternateContent xmlns:mc="http://schemas.openxmlformats.org/markup-compatibility/2006">
                <mc:Choice xmlns:v="urn:schemas-microsoft-com:vml" Requires="v">
                  <p:oleObj spid="_x0000_s16191" name="Equation" r:id="rId12" imgW="1334410" imgH="329267" progId="Equation.3">
                    <p:embed/>
                  </p:oleObj>
                </mc:Choice>
                <mc:Fallback>
                  <p:oleObj name="Equation" r:id="rId12" imgW="1334410" imgH="329267" progId="Equation.3">
                    <p:embed/>
                    <p:pic>
                      <p:nvPicPr>
                        <p:cNvPr id="0" name="Picture 57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372892" y="5778500"/>
                          <a:ext cx="1335088" cy="32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 name="Rectangle 11"/>
            <p:cNvSpPr>
              <a:spLocks noChangeArrowheads="1"/>
            </p:cNvSpPr>
            <p:nvPr/>
          </p:nvSpPr>
          <p:spPr bwMode="auto">
            <a:xfrm>
              <a:off x="923441" y="4054098"/>
              <a:ext cx="3124200" cy="2209800"/>
            </a:xfrm>
            <a:prstGeom prst="rect">
              <a:avLst/>
            </a:prstGeom>
            <a:solidFill>
              <a:schemeClr val="accent1">
                <a:alpha val="10001"/>
              </a:schemeClr>
            </a:solidFill>
            <a:ln w="9525">
              <a:solidFill>
                <a:schemeClr val="tx1"/>
              </a:solidFill>
              <a:miter lim="800000"/>
              <a:headEnd/>
              <a:tailEnd/>
            </a:ln>
            <a:effectLst/>
          </p:spPr>
          <p:txBody>
            <a:bodyPr wrap="none" anchor="ctr"/>
            <a:lstStyle/>
            <a:p>
              <a:endParaRPr lang="en-US"/>
            </a:p>
          </p:txBody>
        </p:sp>
        <p:sp>
          <p:nvSpPr>
            <p:cNvPr id="10" name="Rectangle 12"/>
            <p:cNvSpPr>
              <a:spLocks noChangeArrowheads="1"/>
            </p:cNvSpPr>
            <p:nvPr/>
          </p:nvSpPr>
          <p:spPr bwMode="auto">
            <a:xfrm>
              <a:off x="4962041" y="4266904"/>
              <a:ext cx="4038600" cy="1193800"/>
            </a:xfrm>
            <a:prstGeom prst="rect">
              <a:avLst/>
            </a:prstGeom>
            <a:solidFill>
              <a:schemeClr val="accent1">
                <a:alpha val="10001"/>
              </a:schemeClr>
            </a:solidFill>
            <a:ln w="9525">
              <a:solidFill>
                <a:schemeClr val="tx1"/>
              </a:solidFill>
              <a:miter lim="800000"/>
              <a:headEnd/>
              <a:tailEnd/>
            </a:ln>
            <a:effectLst/>
          </p:spPr>
          <p:txBody>
            <a:bodyPr wrap="none" anchor="ctr"/>
            <a:lstStyle/>
            <a:p>
              <a:endParaRPr lang="en-US"/>
            </a:p>
          </p:txBody>
        </p:sp>
        <p:sp>
          <p:nvSpPr>
            <p:cNvPr id="11" name="Line 13"/>
            <p:cNvSpPr>
              <a:spLocks noChangeShapeType="1"/>
            </p:cNvSpPr>
            <p:nvPr/>
          </p:nvSpPr>
          <p:spPr bwMode="auto">
            <a:xfrm>
              <a:off x="4039892" y="4876800"/>
              <a:ext cx="914400" cy="0"/>
            </a:xfrm>
            <a:prstGeom prst="line">
              <a:avLst/>
            </a:prstGeom>
            <a:noFill/>
            <a:ln w="38100">
              <a:solidFill>
                <a:srgbClr val="FF0000"/>
              </a:solidFill>
              <a:round/>
              <a:headEnd/>
              <a:tailEnd type="triangle" w="med" len="med"/>
            </a:ln>
            <a:effectLst/>
          </p:spPr>
          <p:txBody>
            <a:bodyPr/>
            <a:lstStyle/>
            <a:p>
              <a:endParaRPr lang="en-US"/>
            </a:p>
          </p:txBody>
        </p:sp>
      </p:grpSp>
      <p:sp>
        <p:nvSpPr>
          <p:cNvPr id="12" name="Text Box 14"/>
          <p:cNvSpPr txBox="1">
            <a:spLocks noChangeArrowheads="1"/>
          </p:cNvSpPr>
          <p:nvPr/>
        </p:nvSpPr>
        <p:spPr bwMode="auto">
          <a:xfrm>
            <a:off x="551966" y="1612469"/>
            <a:ext cx="2039938" cy="641350"/>
          </a:xfrm>
          <a:prstGeom prst="rect">
            <a:avLst/>
          </a:prstGeom>
          <a:noFill/>
          <a:ln w="9525">
            <a:noFill/>
            <a:miter lim="800000"/>
            <a:headEnd/>
            <a:tailEnd/>
          </a:ln>
          <a:effectLst/>
        </p:spPr>
        <p:txBody>
          <a:bodyPr>
            <a:spAutoFit/>
          </a:bodyPr>
          <a:lstStyle/>
          <a:p>
            <a:pPr algn="ctr">
              <a:spcBef>
                <a:spcPct val="50000"/>
              </a:spcBef>
            </a:pPr>
            <a:r>
              <a:rPr lang="en-US" dirty="0"/>
              <a:t>Conservation Equation</a:t>
            </a:r>
          </a:p>
        </p:txBody>
      </p:sp>
      <p:sp>
        <p:nvSpPr>
          <p:cNvPr id="13" name="Text Box 15"/>
          <p:cNvSpPr txBox="1">
            <a:spLocks noChangeArrowheads="1"/>
          </p:cNvSpPr>
          <p:nvPr/>
        </p:nvSpPr>
        <p:spPr bwMode="auto">
          <a:xfrm>
            <a:off x="5992840" y="1600253"/>
            <a:ext cx="2590800" cy="641350"/>
          </a:xfrm>
          <a:prstGeom prst="rect">
            <a:avLst/>
          </a:prstGeom>
          <a:noFill/>
          <a:ln w="9525">
            <a:noFill/>
            <a:miter lim="800000"/>
            <a:headEnd/>
            <a:tailEnd/>
          </a:ln>
          <a:effectLst/>
        </p:spPr>
        <p:txBody>
          <a:bodyPr>
            <a:spAutoFit/>
          </a:bodyPr>
          <a:lstStyle/>
          <a:p>
            <a:pPr algn="ctr">
              <a:spcBef>
                <a:spcPct val="50000"/>
              </a:spcBef>
            </a:pPr>
            <a:r>
              <a:rPr lang="en-US" dirty="0"/>
              <a:t>Successive Substitution Form</a:t>
            </a:r>
          </a:p>
        </p:txBody>
      </p:sp>
      <p:sp>
        <p:nvSpPr>
          <p:cNvPr id="14" name="Rectangle 13"/>
          <p:cNvSpPr>
            <a:spLocks noChangeArrowheads="1"/>
          </p:cNvSpPr>
          <p:nvPr/>
        </p:nvSpPr>
        <p:spPr bwMode="auto">
          <a:xfrm>
            <a:off x="731838" y="149226"/>
            <a:ext cx="7772400" cy="1143000"/>
          </a:xfrm>
          <a:prstGeom prst="rect">
            <a:avLst/>
          </a:prstGeom>
          <a:noFill/>
          <a:ln w="9525">
            <a:noFill/>
            <a:miter lim="800000"/>
            <a:headEnd/>
            <a:tailEnd/>
          </a:ln>
        </p:spPr>
        <p:txBody>
          <a:bodyPr anchor="ctr"/>
          <a:lstStyle/>
          <a:p>
            <a:pPr algn="ctr"/>
            <a:r>
              <a:rPr lang="en-US" sz="2400" b="1" dirty="0"/>
              <a:t>Finite Volume </a:t>
            </a:r>
            <a:r>
              <a:rPr lang="en-US" sz="2400" b="1" dirty="0" smtClean="0"/>
              <a:t>Procedure</a:t>
            </a:r>
          </a:p>
          <a:p>
            <a:pPr algn="ctr"/>
            <a:r>
              <a:rPr lang="en-US" sz="2400" b="1" dirty="0" smtClean="0"/>
              <a:t>Governing Equations (4)</a:t>
            </a:r>
            <a:endParaRPr lang="en-US" sz="2400" b="1" dirty="0"/>
          </a:p>
          <a:p>
            <a:pPr algn="ctr"/>
            <a:r>
              <a:rPr lang="en-US" sz="2400" b="1" dirty="0" smtClean="0"/>
              <a:t> </a:t>
            </a:r>
          </a:p>
        </p:txBody>
      </p:sp>
      <p:sp>
        <p:nvSpPr>
          <p:cNvPr id="15" name="Text Box 10"/>
          <p:cNvSpPr txBox="1">
            <a:spLocks noChangeArrowheads="1"/>
          </p:cNvSpPr>
          <p:nvPr/>
        </p:nvSpPr>
        <p:spPr bwMode="auto">
          <a:xfrm>
            <a:off x="1338626" y="1092171"/>
            <a:ext cx="6302644" cy="400110"/>
          </a:xfrm>
          <a:prstGeom prst="rect">
            <a:avLst/>
          </a:prstGeom>
          <a:noFill/>
          <a:ln w="9525">
            <a:noFill/>
            <a:miter lim="800000"/>
            <a:headEnd/>
            <a:tailEnd/>
          </a:ln>
          <a:effectLst/>
        </p:spPr>
        <p:txBody>
          <a:bodyPr wrap="square">
            <a:spAutoFit/>
          </a:bodyPr>
          <a:lstStyle/>
          <a:p>
            <a:pPr algn="ctr">
              <a:spcBef>
                <a:spcPct val="50000"/>
              </a:spcBef>
            </a:pPr>
            <a:r>
              <a:rPr lang="en-US" sz="2000" b="1" dirty="0" smtClean="0"/>
              <a:t>Energy Conservation for Solid Node</a:t>
            </a:r>
            <a:endParaRPr lang="en-US" sz="2000" b="1" dirty="0"/>
          </a:p>
        </p:txBody>
      </p:sp>
    </p:spTree>
    <p:extLst>
      <p:ext uri="{BB962C8B-B14F-4D97-AF65-F5344CB8AC3E}">
        <p14:creationId xmlns:p14="http://schemas.microsoft.com/office/powerpoint/2010/main" val="41421783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19</a:t>
            </a:fld>
            <a:endParaRPr lang="en-US"/>
          </a:p>
        </p:txBody>
      </p:sp>
      <p:sp>
        <p:nvSpPr>
          <p:cNvPr id="4" name="Rectangle 3"/>
          <p:cNvSpPr>
            <a:spLocks noChangeArrowheads="1"/>
          </p:cNvSpPr>
          <p:nvPr/>
        </p:nvSpPr>
        <p:spPr bwMode="auto">
          <a:xfrm>
            <a:off x="847725" y="1172697"/>
            <a:ext cx="2717603" cy="523220"/>
          </a:xfrm>
          <a:prstGeom prst="rect">
            <a:avLst/>
          </a:prstGeom>
          <a:noFill/>
          <a:ln w="19050">
            <a:noFill/>
            <a:miter lim="800000"/>
            <a:headEnd/>
            <a:tailEnd/>
          </a:ln>
        </p:spPr>
        <p:txBody>
          <a:bodyPr wrap="none" anchor="ctr">
            <a:spAutoFit/>
          </a:bodyPr>
          <a:lstStyle/>
          <a:p>
            <a:r>
              <a:rPr lang="en-US" sz="2800" b="1" dirty="0" smtClean="0">
                <a:solidFill>
                  <a:srgbClr val="000000"/>
                </a:solidFill>
              </a:rPr>
              <a:t>Equation of state</a:t>
            </a:r>
            <a:endParaRPr lang="en-US" sz="2800" b="1" dirty="0">
              <a:solidFill>
                <a:srgbClr val="000000"/>
              </a:solidFill>
            </a:endParaRPr>
          </a:p>
        </p:txBody>
      </p:sp>
      <p:sp>
        <p:nvSpPr>
          <p:cNvPr id="5" name="Text Box 4"/>
          <p:cNvSpPr txBox="1">
            <a:spLocks noChangeArrowheads="1"/>
          </p:cNvSpPr>
          <p:nvPr/>
        </p:nvSpPr>
        <p:spPr bwMode="auto">
          <a:xfrm>
            <a:off x="655638" y="1955621"/>
            <a:ext cx="7848600" cy="1384995"/>
          </a:xfrm>
          <a:prstGeom prst="rect">
            <a:avLst/>
          </a:prstGeom>
          <a:noFill/>
          <a:ln w="19050">
            <a:noFill/>
            <a:miter lim="800000"/>
            <a:headEnd/>
            <a:tailEnd/>
          </a:ln>
        </p:spPr>
        <p:txBody>
          <a:bodyPr wrap="square" anchor="ctr">
            <a:spAutoFit/>
          </a:bodyPr>
          <a:lstStyle/>
          <a:p>
            <a:pPr algn="l">
              <a:spcBef>
                <a:spcPct val="50000"/>
              </a:spcBef>
            </a:pPr>
            <a:r>
              <a:rPr lang="en-US" sz="2800" dirty="0"/>
              <a:t>For unsteady flow, resident mass in a control volume is calculated </a:t>
            </a:r>
            <a:r>
              <a:rPr lang="en-US" sz="2800" dirty="0" smtClean="0"/>
              <a:t>from </a:t>
            </a:r>
            <a:r>
              <a:rPr lang="en-US" sz="2800" dirty="0"/>
              <a:t>the equation of state for a real fluid</a:t>
            </a:r>
          </a:p>
        </p:txBody>
      </p:sp>
      <p:graphicFrame>
        <p:nvGraphicFramePr>
          <p:cNvPr id="6" name="Object 5"/>
          <p:cNvGraphicFramePr>
            <a:graphicFrameLocks noChangeAspect="1"/>
          </p:cNvGraphicFramePr>
          <p:nvPr>
            <p:extLst>
              <p:ext uri="{D42A27DB-BD31-4B8C-83A1-F6EECF244321}">
                <p14:modId xmlns:p14="http://schemas.microsoft.com/office/powerpoint/2010/main" val="328163892"/>
              </p:ext>
            </p:extLst>
          </p:nvPr>
        </p:nvGraphicFramePr>
        <p:xfrm>
          <a:off x="1330324" y="3395662"/>
          <a:ext cx="1293759" cy="905631"/>
        </p:xfrm>
        <a:graphic>
          <a:graphicData uri="http://schemas.openxmlformats.org/presentationml/2006/ole">
            <mc:AlternateContent xmlns:mc="http://schemas.openxmlformats.org/markup-compatibility/2006">
              <mc:Choice xmlns:v="urn:schemas-microsoft-com:vml" Requires="v">
                <p:oleObj spid="_x0000_s10425" name="Equation" r:id="rId4" imgW="1016000" imgH="711200" progId="Equation.3">
                  <p:embed/>
                </p:oleObj>
              </mc:Choice>
              <mc:Fallback>
                <p:oleObj name="Equation" r:id="rId4" imgW="1016000" imgH="711200" progId="Equation.3">
                  <p:embed/>
                  <p:pic>
                    <p:nvPicPr>
                      <p:cNvPr id="0" name="Picture 13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30324" y="3395662"/>
                        <a:ext cx="1293759" cy="905631"/>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 Box 6"/>
          <p:cNvSpPr txBox="1">
            <a:spLocks noChangeArrowheads="1"/>
          </p:cNvSpPr>
          <p:nvPr/>
        </p:nvSpPr>
        <p:spPr bwMode="auto">
          <a:xfrm>
            <a:off x="742950" y="4539419"/>
            <a:ext cx="8015288" cy="954107"/>
          </a:xfrm>
          <a:prstGeom prst="rect">
            <a:avLst/>
          </a:prstGeom>
          <a:noFill/>
          <a:ln w="19050">
            <a:noFill/>
            <a:miter lim="800000"/>
            <a:headEnd/>
            <a:tailEnd/>
          </a:ln>
        </p:spPr>
        <p:txBody>
          <a:bodyPr wrap="square" anchor="ctr">
            <a:spAutoFit/>
          </a:bodyPr>
          <a:lstStyle/>
          <a:p>
            <a:pPr algn="l">
              <a:spcBef>
                <a:spcPct val="50000"/>
              </a:spcBef>
            </a:pPr>
            <a:r>
              <a:rPr lang="en-US" sz="2800" dirty="0"/>
              <a:t>z</a:t>
            </a:r>
            <a:r>
              <a:rPr lang="en-US" sz="2800" dirty="0" smtClean="0"/>
              <a:t> </a:t>
            </a:r>
            <a:r>
              <a:rPr lang="en-US" sz="2800" dirty="0"/>
              <a:t>is the compressibility factor determined </a:t>
            </a:r>
            <a:r>
              <a:rPr lang="en-US" sz="2800" dirty="0" smtClean="0"/>
              <a:t>from the equation </a:t>
            </a:r>
            <a:r>
              <a:rPr lang="en-US" sz="2800" dirty="0"/>
              <a:t>of </a:t>
            </a:r>
            <a:r>
              <a:rPr lang="en-US" sz="2800" dirty="0" smtClean="0"/>
              <a:t>state of real fluid</a:t>
            </a:r>
            <a:endParaRPr lang="en-US" sz="2800" dirty="0"/>
          </a:p>
        </p:txBody>
      </p:sp>
      <p:sp>
        <p:nvSpPr>
          <p:cNvPr id="8" name="Rectangle 7"/>
          <p:cNvSpPr>
            <a:spLocks noChangeArrowheads="1"/>
          </p:cNvSpPr>
          <p:nvPr/>
        </p:nvSpPr>
        <p:spPr bwMode="auto">
          <a:xfrm>
            <a:off x="731838" y="149226"/>
            <a:ext cx="7772400" cy="1143000"/>
          </a:xfrm>
          <a:prstGeom prst="rect">
            <a:avLst/>
          </a:prstGeom>
          <a:noFill/>
          <a:ln w="9525">
            <a:noFill/>
            <a:miter lim="800000"/>
            <a:headEnd/>
            <a:tailEnd/>
          </a:ln>
        </p:spPr>
        <p:txBody>
          <a:bodyPr anchor="ctr"/>
          <a:lstStyle/>
          <a:p>
            <a:pPr algn="ctr"/>
            <a:r>
              <a:rPr lang="en-US" sz="2800" b="1" dirty="0"/>
              <a:t>Finite Volume </a:t>
            </a:r>
            <a:r>
              <a:rPr lang="en-US" sz="2800" b="1" dirty="0" smtClean="0"/>
              <a:t>Procedure</a:t>
            </a:r>
          </a:p>
          <a:p>
            <a:pPr algn="ctr"/>
            <a:r>
              <a:rPr lang="en-US" sz="2800" b="1" dirty="0" smtClean="0"/>
              <a:t>Governing Equations (5)</a:t>
            </a:r>
            <a:endParaRPr lang="en-US" sz="2800" b="1" dirty="0"/>
          </a:p>
          <a:p>
            <a:pPr algn="ctr"/>
            <a:r>
              <a:rPr lang="en-US" sz="2800" b="1" dirty="0" smtClean="0"/>
              <a:t> </a:t>
            </a:r>
          </a:p>
        </p:txBody>
      </p:sp>
    </p:spTree>
    <p:extLst>
      <p:ext uri="{BB962C8B-B14F-4D97-AF65-F5344CB8AC3E}">
        <p14:creationId xmlns:p14="http://schemas.microsoft.com/office/powerpoint/2010/main" val="14244697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smtClean="0"/>
              <a:t>Thermodynamic &amp; Thermo-physical Properties</a:t>
            </a:r>
            <a:endParaRPr lang="en-US" sz="2800" b="1" dirty="0"/>
          </a:p>
        </p:txBody>
      </p:sp>
      <p:sp>
        <p:nvSpPr>
          <p:cNvPr id="3" name="Content Placeholder 2"/>
          <p:cNvSpPr>
            <a:spLocks noGrp="1"/>
          </p:cNvSpPr>
          <p:nvPr>
            <p:ph idx="1"/>
          </p:nvPr>
        </p:nvSpPr>
        <p:spPr/>
        <p:txBody>
          <a:bodyPr>
            <a:normAutofit lnSpcReduction="10000"/>
          </a:bodyPr>
          <a:lstStyle/>
          <a:p>
            <a:pPr marL="0" indent="0">
              <a:buNone/>
            </a:pPr>
            <a:r>
              <a:rPr lang="en-US" sz="2800" dirty="0" smtClean="0"/>
              <a:t>Governing equations require thermodynamic and thermo-physical properties which are dependent on fluid properties such as pressure and temperature (or enthalpy)</a:t>
            </a:r>
          </a:p>
          <a:p>
            <a:pPr marL="0" indent="0">
              <a:buNone/>
            </a:pPr>
            <a:r>
              <a:rPr lang="en-US" sz="2800" dirty="0" smtClean="0"/>
              <a:t>The properties are evaluated using a thermodynamic property program for a given value of pressure and enthalpy at the node at each iteration</a:t>
            </a:r>
          </a:p>
          <a:p>
            <a:pPr marL="0" indent="0">
              <a:buNone/>
            </a:pPr>
            <a:r>
              <a:rPr lang="en-US" sz="2800" dirty="0" smtClean="0"/>
              <a:t>The thermodynamic property program provides density, viscosity, conductivity and specific heat for all fluid regimes (liquid, vapor and saturated mixture of liquid and vapor)</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20</a:t>
            </a:fld>
            <a:endParaRPr lang="en-US"/>
          </a:p>
        </p:txBody>
      </p:sp>
    </p:spTree>
    <p:extLst>
      <p:ext uri="{BB962C8B-B14F-4D97-AF65-F5344CB8AC3E}">
        <p14:creationId xmlns:p14="http://schemas.microsoft.com/office/powerpoint/2010/main" val="4147663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Thermodynamic &amp; Thermo-physical Properties</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21</a:t>
            </a:fld>
            <a:endParaRPr lang="en-US"/>
          </a:p>
        </p:txBody>
      </p:sp>
      <p:graphicFrame>
        <p:nvGraphicFramePr>
          <p:cNvPr id="5" name="Object 4"/>
          <p:cNvGraphicFramePr>
            <a:graphicFrameLocks/>
          </p:cNvGraphicFramePr>
          <p:nvPr>
            <p:extLst>
              <p:ext uri="{D42A27DB-BD31-4B8C-83A1-F6EECF244321}">
                <p14:modId xmlns:p14="http://schemas.microsoft.com/office/powerpoint/2010/main" val="123841640"/>
              </p:ext>
            </p:extLst>
          </p:nvPr>
        </p:nvGraphicFramePr>
        <p:xfrm>
          <a:off x="581025" y="2419350"/>
          <a:ext cx="5010150" cy="5210175"/>
        </p:xfrm>
        <a:graphic>
          <a:graphicData uri="http://schemas.openxmlformats.org/presentationml/2006/ole">
            <mc:AlternateContent xmlns:mc="http://schemas.openxmlformats.org/markup-compatibility/2006">
              <mc:Choice xmlns:v="urn:schemas-microsoft-com:vml" Requires="v">
                <p:oleObj spid="_x0000_s12472" name="Document" r:id="rId4" imgW="6265778" imgH="6521737" progId="Word.Document.8">
                  <p:embed/>
                </p:oleObj>
              </mc:Choice>
              <mc:Fallback>
                <p:oleObj name="Document" r:id="rId4" imgW="6265778" imgH="6521737" progId="Word.Document.8">
                  <p:embed/>
                  <p:pic>
                    <p:nvPicPr>
                      <p:cNvPr id="0" name="Picture 134"/>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1025" y="2419350"/>
                        <a:ext cx="5010150" cy="5210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52422" y="2243613"/>
            <a:ext cx="4739103" cy="3633313"/>
          </a:xfrm>
          <a:prstGeom prst="rect">
            <a:avLst/>
          </a:prstGeom>
        </p:spPr>
      </p:pic>
      <p:sp>
        <p:nvSpPr>
          <p:cNvPr id="7" name="TextBox 6"/>
          <p:cNvSpPr txBox="1"/>
          <p:nvPr/>
        </p:nvSpPr>
        <p:spPr>
          <a:xfrm>
            <a:off x="790572" y="1308556"/>
            <a:ext cx="3543299" cy="523220"/>
          </a:xfrm>
          <a:prstGeom prst="rect">
            <a:avLst/>
          </a:prstGeom>
          <a:noFill/>
        </p:spPr>
        <p:txBody>
          <a:bodyPr wrap="square" rtlCol="0">
            <a:spAutoFit/>
          </a:bodyPr>
          <a:lstStyle/>
          <a:p>
            <a:r>
              <a:rPr lang="en-US" sz="2800" dirty="0" smtClean="0"/>
              <a:t>GASP[4] Fluid Library</a:t>
            </a:r>
            <a:endParaRPr lang="en-US" sz="2800" dirty="0"/>
          </a:p>
        </p:txBody>
      </p:sp>
      <p:sp>
        <p:nvSpPr>
          <p:cNvPr id="8" name="TextBox 7"/>
          <p:cNvSpPr txBox="1"/>
          <p:nvPr/>
        </p:nvSpPr>
        <p:spPr>
          <a:xfrm>
            <a:off x="4600575" y="1289506"/>
            <a:ext cx="3581400" cy="954107"/>
          </a:xfrm>
          <a:prstGeom prst="rect">
            <a:avLst/>
          </a:prstGeom>
          <a:noFill/>
        </p:spPr>
        <p:txBody>
          <a:bodyPr wrap="square" rtlCol="0">
            <a:spAutoFit/>
          </a:bodyPr>
          <a:lstStyle/>
          <a:p>
            <a:pPr algn="ctr"/>
            <a:r>
              <a:rPr lang="en-US" sz="2800" dirty="0" smtClean="0"/>
              <a:t>Thermodynamic state of a real fluid</a:t>
            </a:r>
            <a:endParaRPr lang="en-US" sz="2800" dirty="0"/>
          </a:p>
        </p:txBody>
      </p:sp>
    </p:spTree>
    <p:extLst>
      <p:ext uri="{BB962C8B-B14F-4D97-AF65-F5344CB8AC3E}">
        <p14:creationId xmlns:p14="http://schemas.microsoft.com/office/powerpoint/2010/main" val="845412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22</a:t>
            </a:fld>
            <a:endParaRPr lang="en-US"/>
          </a:p>
        </p:txBody>
      </p:sp>
      <p:sp>
        <p:nvSpPr>
          <p:cNvPr id="3" name="TextBox 2"/>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
        <p:nvSpPr>
          <p:cNvPr id="4" name="Rectangle 3"/>
          <p:cNvSpPr>
            <a:spLocks noChangeArrowheads="1"/>
          </p:cNvSpPr>
          <p:nvPr/>
        </p:nvSpPr>
        <p:spPr bwMode="auto">
          <a:xfrm>
            <a:off x="685800" y="1390650"/>
            <a:ext cx="7772400" cy="4114800"/>
          </a:xfrm>
          <a:prstGeom prst="rect">
            <a:avLst/>
          </a:prstGeom>
          <a:noFill/>
          <a:ln w="9525">
            <a:noFill/>
            <a:miter lim="800000"/>
            <a:headEnd/>
            <a:tailEnd/>
          </a:ln>
        </p:spPr>
        <p:txBody>
          <a:bodyPr/>
          <a:lstStyle/>
          <a:p>
            <a:pPr algn="l">
              <a:spcBef>
                <a:spcPct val="20000"/>
              </a:spcBef>
            </a:pPr>
            <a:r>
              <a:rPr lang="en-US" sz="2800" dirty="0">
                <a:latin typeface="+mj-lt"/>
              </a:rPr>
              <a:t>Non linear Algebraic Equations are solved by</a:t>
            </a:r>
          </a:p>
          <a:p>
            <a:pPr marL="742950" lvl="1" indent="-285750" algn="l">
              <a:spcBef>
                <a:spcPct val="20000"/>
              </a:spcBef>
              <a:buFontTx/>
              <a:buChar char="–"/>
            </a:pPr>
            <a:r>
              <a:rPr lang="en-US" sz="2800" dirty="0">
                <a:latin typeface="+mj-lt"/>
              </a:rPr>
              <a:t>Successive Substitution</a:t>
            </a:r>
          </a:p>
          <a:p>
            <a:pPr marL="742950" lvl="1" indent="-285750" algn="l">
              <a:spcBef>
                <a:spcPct val="20000"/>
              </a:spcBef>
              <a:buFontTx/>
              <a:buChar char="–"/>
            </a:pPr>
            <a:r>
              <a:rPr lang="en-US" sz="2800" dirty="0" smtClean="0">
                <a:latin typeface="+mj-lt"/>
              </a:rPr>
              <a:t>Newton-Raphson</a:t>
            </a:r>
          </a:p>
          <a:p>
            <a:pPr lvl="1" algn="l">
              <a:spcBef>
                <a:spcPct val="20000"/>
              </a:spcBef>
            </a:pPr>
            <a:endParaRPr lang="en-US" sz="2800" dirty="0">
              <a:latin typeface="+mj-lt"/>
            </a:endParaRPr>
          </a:p>
          <a:p>
            <a:pPr algn="l">
              <a:spcBef>
                <a:spcPct val="20000"/>
              </a:spcBef>
            </a:pPr>
            <a:r>
              <a:rPr lang="en-US" sz="2800" dirty="0" smtClean="0">
                <a:latin typeface="+mj-lt"/>
              </a:rPr>
              <a:t>The present procedure uses </a:t>
            </a:r>
            <a:r>
              <a:rPr lang="en-US" sz="2800" dirty="0">
                <a:latin typeface="+mj-lt"/>
              </a:rPr>
              <a:t>a Hybrid Method</a:t>
            </a:r>
          </a:p>
          <a:p>
            <a:pPr marL="742950" lvl="1" indent="-285750" algn="l">
              <a:spcBef>
                <a:spcPct val="20000"/>
              </a:spcBef>
              <a:buFontTx/>
              <a:buChar char="–"/>
            </a:pPr>
            <a:r>
              <a:rPr lang="en-US" sz="2800" dirty="0">
                <a:latin typeface="+mj-lt"/>
              </a:rPr>
              <a:t>SASS ( Simultaneous Adjustment with Successive Substitution)</a:t>
            </a:r>
          </a:p>
          <a:p>
            <a:pPr marL="742950" lvl="1" indent="-285750" algn="l">
              <a:spcBef>
                <a:spcPct val="20000"/>
              </a:spcBef>
              <a:buFontTx/>
              <a:buChar char="–"/>
            </a:pPr>
            <a:r>
              <a:rPr lang="en-US" sz="2800" dirty="0">
                <a:latin typeface="+mj-lt"/>
              </a:rPr>
              <a:t>This method is a combination of Successive Substitution and Newton-Raphson </a:t>
            </a:r>
          </a:p>
        </p:txBody>
      </p:sp>
    </p:spTree>
    <p:extLst>
      <p:ext uri="{BB962C8B-B14F-4D97-AF65-F5344CB8AC3E}">
        <p14:creationId xmlns:p14="http://schemas.microsoft.com/office/powerpoint/2010/main" val="19452307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23</a:t>
            </a:fld>
            <a:endParaRPr lang="en-US"/>
          </a:p>
        </p:txBody>
      </p:sp>
      <p:sp>
        <p:nvSpPr>
          <p:cNvPr id="3" name="Rectangle 2"/>
          <p:cNvSpPr>
            <a:spLocks noChangeArrowheads="1"/>
          </p:cNvSpPr>
          <p:nvPr/>
        </p:nvSpPr>
        <p:spPr bwMode="auto">
          <a:xfrm>
            <a:off x="373063" y="152400"/>
            <a:ext cx="8570912" cy="800100"/>
          </a:xfrm>
          <a:prstGeom prst="rect">
            <a:avLst/>
          </a:prstGeom>
          <a:noFill/>
          <a:ln w="9525">
            <a:noFill/>
            <a:miter lim="800000"/>
            <a:headEnd/>
            <a:tailEnd/>
          </a:ln>
        </p:spPr>
        <p:txBody>
          <a:bodyPr lIns="92075" tIns="46038" rIns="92075" bIns="46038" anchor="ctr"/>
          <a:lstStyle/>
          <a:p>
            <a:endParaRPr lang="en-US" sz="2800" b="1">
              <a:latin typeface="Times New Roman" pitchFamily="18" charset="0"/>
            </a:endParaRPr>
          </a:p>
        </p:txBody>
      </p:sp>
      <p:sp>
        <p:nvSpPr>
          <p:cNvPr id="4" name="Rectangle 3"/>
          <p:cNvSpPr>
            <a:spLocks noChangeArrowheads="1"/>
          </p:cNvSpPr>
          <p:nvPr/>
        </p:nvSpPr>
        <p:spPr bwMode="auto">
          <a:xfrm>
            <a:off x="684212" y="952500"/>
            <a:ext cx="4930517" cy="523862"/>
          </a:xfrm>
          <a:prstGeom prst="rect">
            <a:avLst/>
          </a:prstGeom>
          <a:noFill/>
          <a:ln w="9525">
            <a:noFill/>
            <a:miter lim="800000"/>
            <a:headEnd/>
            <a:tailEnd/>
          </a:ln>
        </p:spPr>
        <p:txBody>
          <a:bodyPr wrap="none" lIns="92075" tIns="46038" rIns="92075" bIns="46038">
            <a:spAutoFit/>
          </a:bodyPr>
          <a:lstStyle/>
          <a:p>
            <a:r>
              <a:rPr lang="en-US" sz="2800" dirty="0" smtClean="0">
                <a:latin typeface="+mj-lt"/>
              </a:rPr>
              <a:t>Successive Substitution Method</a:t>
            </a:r>
            <a:endParaRPr lang="en-US" sz="2800" dirty="0">
              <a:latin typeface="+mj-lt"/>
            </a:endParaRPr>
          </a:p>
        </p:txBody>
      </p:sp>
      <p:sp>
        <p:nvSpPr>
          <p:cNvPr id="5" name="Rectangle 4"/>
          <p:cNvSpPr>
            <a:spLocks noChangeArrowheads="1"/>
          </p:cNvSpPr>
          <p:nvPr/>
        </p:nvSpPr>
        <p:spPr bwMode="auto">
          <a:xfrm>
            <a:off x="573881" y="1485874"/>
            <a:ext cx="8370094" cy="4894290"/>
          </a:xfrm>
          <a:prstGeom prst="rect">
            <a:avLst/>
          </a:prstGeom>
          <a:noFill/>
          <a:ln w="9525">
            <a:noFill/>
            <a:miter lim="800000"/>
            <a:headEnd/>
            <a:tailEnd/>
          </a:ln>
        </p:spPr>
        <p:txBody>
          <a:bodyPr wrap="square" lIns="92075" tIns="46038" rIns="92075" bIns="46038">
            <a:spAutoFit/>
          </a:bodyPr>
          <a:lstStyle/>
          <a:p>
            <a:pPr algn="l"/>
            <a:r>
              <a:rPr lang="en-US" sz="2400" i="1" dirty="0">
                <a:latin typeface="+mj-lt"/>
              </a:rPr>
              <a:t>STEPS:</a:t>
            </a:r>
            <a:endParaRPr lang="en-US" sz="2400" b="1" dirty="0">
              <a:latin typeface="+mj-lt"/>
            </a:endParaRPr>
          </a:p>
          <a:p>
            <a:pPr algn="l"/>
            <a:endParaRPr lang="en-US" sz="2400" b="1" dirty="0">
              <a:latin typeface="+mj-lt"/>
            </a:endParaRPr>
          </a:p>
          <a:p>
            <a:pPr marL="457200" indent="-457200" algn="l">
              <a:buAutoNum type="arabicPeriod"/>
            </a:pPr>
            <a:r>
              <a:rPr lang="en-US" sz="2400" b="1" dirty="0" smtClean="0">
                <a:latin typeface="+mj-lt"/>
              </a:rPr>
              <a:t>Guess </a:t>
            </a:r>
            <a:r>
              <a:rPr lang="en-US" sz="2400" b="1" dirty="0">
                <a:latin typeface="+mj-lt"/>
              </a:rPr>
              <a:t>a solution for each variable in the system of </a:t>
            </a:r>
            <a:r>
              <a:rPr lang="en-US" sz="2400" b="1" dirty="0" smtClean="0">
                <a:latin typeface="+mj-lt"/>
              </a:rPr>
              <a:t>equations</a:t>
            </a:r>
          </a:p>
          <a:p>
            <a:pPr algn="l"/>
            <a:endParaRPr lang="en-US" sz="2400" b="1" dirty="0">
              <a:latin typeface="+mj-lt"/>
            </a:endParaRPr>
          </a:p>
          <a:p>
            <a:pPr algn="l"/>
            <a:r>
              <a:rPr lang="en-US" sz="2400" b="1" dirty="0">
                <a:latin typeface="+mj-lt"/>
              </a:rPr>
              <a:t>2. Express each equation such that each variable is expressed in terms </a:t>
            </a:r>
            <a:r>
              <a:rPr lang="en-US" sz="2400" b="1" dirty="0" smtClean="0">
                <a:latin typeface="+mj-lt"/>
              </a:rPr>
              <a:t>of other </a:t>
            </a:r>
            <a:r>
              <a:rPr lang="en-US" sz="2400" b="1" dirty="0">
                <a:latin typeface="+mj-lt"/>
              </a:rPr>
              <a:t>variables: e. g. X = f (Y,Z) and Y = f (X,Z) </a:t>
            </a:r>
            <a:r>
              <a:rPr lang="en-US" sz="2400" b="1" dirty="0" err="1" smtClean="0">
                <a:latin typeface="+mj-lt"/>
              </a:rPr>
              <a:t>etc</a:t>
            </a:r>
            <a:endParaRPr lang="en-US" sz="2400" b="1" dirty="0" smtClean="0">
              <a:latin typeface="+mj-lt"/>
            </a:endParaRPr>
          </a:p>
          <a:p>
            <a:pPr algn="l"/>
            <a:endParaRPr lang="en-US" sz="2400" dirty="0">
              <a:latin typeface="+mj-lt"/>
            </a:endParaRPr>
          </a:p>
          <a:p>
            <a:pPr algn="l"/>
            <a:r>
              <a:rPr lang="en-US" sz="2400" b="1" dirty="0">
                <a:latin typeface="+mj-lt"/>
              </a:rPr>
              <a:t>3. Solve for each </a:t>
            </a:r>
            <a:r>
              <a:rPr lang="en-US" sz="2400" b="1" dirty="0" smtClean="0">
                <a:latin typeface="+mj-lt"/>
              </a:rPr>
              <a:t>variable</a:t>
            </a:r>
          </a:p>
          <a:p>
            <a:pPr algn="l"/>
            <a:endParaRPr lang="en-US" sz="2400" dirty="0">
              <a:latin typeface="+mj-lt"/>
            </a:endParaRPr>
          </a:p>
          <a:p>
            <a:pPr algn="l"/>
            <a:r>
              <a:rPr lang="en-US" sz="2400" b="1" dirty="0">
                <a:latin typeface="+mj-lt"/>
              </a:rPr>
              <a:t>4. Under-relax the variable, if </a:t>
            </a:r>
            <a:r>
              <a:rPr lang="en-US" sz="2400" b="1" dirty="0" smtClean="0">
                <a:latin typeface="+mj-lt"/>
              </a:rPr>
              <a:t>necessary</a:t>
            </a:r>
          </a:p>
          <a:p>
            <a:pPr algn="l"/>
            <a:endParaRPr lang="en-US" sz="2400" dirty="0">
              <a:latin typeface="+mj-lt"/>
            </a:endParaRPr>
          </a:p>
          <a:p>
            <a:pPr algn="l"/>
            <a:r>
              <a:rPr lang="en-US" sz="2400" b="1" dirty="0">
                <a:latin typeface="+mj-lt"/>
              </a:rPr>
              <a:t>5. Repeat steps 1 through 4 until convergence</a:t>
            </a:r>
            <a:endParaRPr lang="en-US" sz="2400" dirty="0">
              <a:latin typeface="+mj-lt"/>
            </a:endParaRPr>
          </a:p>
          <a:p>
            <a:pPr algn="l"/>
            <a:r>
              <a:rPr lang="en-US" sz="2400" b="1" dirty="0">
                <a:latin typeface="+mj-lt"/>
              </a:rPr>
              <a:t> </a:t>
            </a:r>
          </a:p>
        </p:txBody>
      </p:sp>
      <p:sp>
        <p:nvSpPr>
          <p:cNvPr id="7" name="TextBox 6"/>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Tree>
    <p:extLst>
      <p:ext uri="{BB962C8B-B14F-4D97-AF65-F5344CB8AC3E}">
        <p14:creationId xmlns:p14="http://schemas.microsoft.com/office/powerpoint/2010/main" val="27499113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24</a:t>
            </a:fld>
            <a:endParaRPr lang="en-US"/>
          </a:p>
        </p:txBody>
      </p:sp>
      <p:sp>
        <p:nvSpPr>
          <p:cNvPr id="3" name="Rectangle 2"/>
          <p:cNvSpPr/>
          <p:nvPr/>
        </p:nvSpPr>
        <p:spPr>
          <a:xfrm>
            <a:off x="809625" y="2251755"/>
            <a:ext cx="7467600" cy="3046988"/>
          </a:xfrm>
          <a:prstGeom prst="rect">
            <a:avLst/>
          </a:prstGeom>
        </p:spPr>
        <p:txBody>
          <a:bodyPr wrap="square">
            <a:spAutoFit/>
          </a:bodyPr>
          <a:lstStyle/>
          <a:p>
            <a:r>
              <a:rPr lang="en-US" sz="2400" i="1" dirty="0"/>
              <a:t>ADVANTAGES:</a:t>
            </a:r>
            <a:endParaRPr lang="en-US" sz="2400" b="1" dirty="0"/>
          </a:p>
          <a:p>
            <a:endParaRPr lang="en-US" sz="2400" b="1" dirty="0"/>
          </a:p>
          <a:p>
            <a:r>
              <a:rPr lang="en-US" sz="2400" b="1" dirty="0"/>
              <a:t>Simple to program; takes less computer memory</a:t>
            </a:r>
          </a:p>
          <a:p>
            <a:endParaRPr lang="en-US" sz="2400" b="1" dirty="0"/>
          </a:p>
          <a:p>
            <a:r>
              <a:rPr lang="en-US" sz="2400" i="1" dirty="0"/>
              <a:t>DISADVANTAGES:</a:t>
            </a:r>
            <a:endParaRPr lang="en-US" sz="2400" b="1" dirty="0"/>
          </a:p>
          <a:p>
            <a:endParaRPr lang="en-US" sz="2400" b="1" dirty="0"/>
          </a:p>
          <a:p>
            <a:r>
              <a:rPr lang="en-US" sz="2400" b="1" dirty="0"/>
              <a:t>It is difficult to make a decision in which order the equations must be solved to ensure convergence</a:t>
            </a:r>
          </a:p>
        </p:txBody>
      </p:sp>
      <p:sp>
        <p:nvSpPr>
          <p:cNvPr id="4" name="TextBox 3"/>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
        <p:nvSpPr>
          <p:cNvPr id="5" name="Rectangle 4"/>
          <p:cNvSpPr>
            <a:spLocks noChangeArrowheads="1"/>
          </p:cNvSpPr>
          <p:nvPr/>
        </p:nvSpPr>
        <p:spPr bwMode="auto">
          <a:xfrm>
            <a:off x="684212" y="952500"/>
            <a:ext cx="4930517" cy="523862"/>
          </a:xfrm>
          <a:prstGeom prst="rect">
            <a:avLst/>
          </a:prstGeom>
          <a:noFill/>
          <a:ln w="9525">
            <a:noFill/>
            <a:miter lim="800000"/>
            <a:headEnd/>
            <a:tailEnd/>
          </a:ln>
        </p:spPr>
        <p:txBody>
          <a:bodyPr wrap="none" lIns="92075" tIns="46038" rIns="92075" bIns="46038">
            <a:spAutoFit/>
          </a:bodyPr>
          <a:lstStyle/>
          <a:p>
            <a:r>
              <a:rPr lang="en-US" sz="2800" dirty="0" smtClean="0">
                <a:latin typeface="+mj-lt"/>
              </a:rPr>
              <a:t>Successive Substitution Method</a:t>
            </a:r>
            <a:endParaRPr lang="en-US" sz="2800" dirty="0">
              <a:latin typeface="+mj-lt"/>
            </a:endParaRPr>
          </a:p>
        </p:txBody>
      </p:sp>
    </p:spTree>
    <p:extLst>
      <p:ext uri="{BB962C8B-B14F-4D97-AF65-F5344CB8AC3E}">
        <p14:creationId xmlns:p14="http://schemas.microsoft.com/office/powerpoint/2010/main" val="28892641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25</a:t>
            </a:fld>
            <a:endParaRPr lang="en-US"/>
          </a:p>
        </p:txBody>
      </p:sp>
      <p:sp>
        <p:nvSpPr>
          <p:cNvPr id="3" name="Rectangle 2"/>
          <p:cNvSpPr>
            <a:spLocks noChangeArrowheads="1"/>
          </p:cNvSpPr>
          <p:nvPr/>
        </p:nvSpPr>
        <p:spPr bwMode="auto">
          <a:xfrm>
            <a:off x="373063" y="152400"/>
            <a:ext cx="8570912" cy="800100"/>
          </a:xfrm>
          <a:prstGeom prst="rect">
            <a:avLst/>
          </a:prstGeom>
          <a:noFill/>
          <a:ln w="9525">
            <a:noFill/>
            <a:miter lim="800000"/>
            <a:headEnd/>
            <a:tailEnd/>
          </a:ln>
        </p:spPr>
        <p:txBody>
          <a:bodyPr lIns="92075" tIns="46038" rIns="92075" bIns="46038" anchor="ctr"/>
          <a:lstStyle/>
          <a:p>
            <a:endParaRPr lang="en-US" sz="2800" b="1">
              <a:latin typeface="+mj-lt"/>
            </a:endParaRPr>
          </a:p>
        </p:txBody>
      </p:sp>
      <p:sp>
        <p:nvSpPr>
          <p:cNvPr id="4" name="Rectangle 3"/>
          <p:cNvSpPr>
            <a:spLocks noChangeArrowheads="1"/>
          </p:cNvSpPr>
          <p:nvPr/>
        </p:nvSpPr>
        <p:spPr bwMode="auto">
          <a:xfrm>
            <a:off x="683135" y="807389"/>
            <a:ext cx="3975384" cy="523862"/>
          </a:xfrm>
          <a:prstGeom prst="rect">
            <a:avLst/>
          </a:prstGeom>
          <a:noFill/>
          <a:ln w="9525">
            <a:noFill/>
            <a:miter lim="800000"/>
            <a:headEnd/>
            <a:tailEnd/>
          </a:ln>
        </p:spPr>
        <p:txBody>
          <a:bodyPr wrap="none" lIns="92075" tIns="46038" rIns="92075" bIns="46038">
            <a:spAutoFit/>
          </a:bodyPr>
          <a:lstStyle/>
          <a:p>
            <a:r>
              <a:rPr lang="en-US" sz="2800" dirty="0" smtClean="0">
                <a:latin typeface="+mj-lt"/>
              </a:rPr>
              <a:t>Newton-Raphson Method</a:t>
            </a:r>
            <a:endParaRPr lang="en-US" sz="2800" dirty="0">
              <a:latin typeface="+mj-lt"/>
            </a:endParaRPr>
          </a:p>
        </p:txBody>
      </p:sp>
      <p:sp>
        <p:nvSpPr>
          <p:cNvPr id="5" name="Rectangle 4"/>
          <p:cNvSpPr>
            <a:spLocks noChangeArrowheads="1"/>
          </p:cNvSpPr>
          <p:nvPr/>
        </p:nvSpPr>
        <p:spPr bwMode="auto">
          <a:xfrm>
            <a:off x="257175" y="1331251"/>
            <a:ext cx="8494713" cy="5263621"/>
          </a:xfrm>
          <a:prstGeom prst="rect">
            <a:avLst/>
          </a:prstGeom>
          <a:noFill/>
          <a:ln w="9525">
            <a:noFill/>
            <a:miter lim="800000"/>
            <a:headEnd/>
            <a:tailEnd/>
          </a:ln>
        </p:spPr>
        <p:txBody>
          <a:bodyPr wrap="square" lIns="92075" tIns="46038" rIns="92075" bIns="46038">
            <a:spAutoFit/>
          </a:bodyPr>
          <a:lstStyle/>
          <a:p>
            <a:pPr algn="l"/>
            <a:r>
              <a:rPr lang="en-US" sz="2400" i="1" dirty="0">
                <a:latin typeface="+mj-lt"/>
              </a:rPr>
              <a:t>STEPS</a:t>
            </a:r>
            <a:r>
              <a:rPr lang="en-US" sz="2400" i="1" dirty="0" smtClean="0">
                <a:latin typeface="+mj-lt"/>
              </a:rPr>
              <a:t>:</a:t>
            </a:r>
            <a:endParaRPr lang="en-US" sz="2400" b="1" dirty="0">
              <a:latin typeface="+mj-lt"/>
            </a:endParaRPr>
          </a:p>
          <a:p>
            <a:pPr marL="457200" indent="-457200" algn="l">
              <a:buAutoNum type="arabicPeriod"/>
            </a:pPr>
            <a:r>
              <a:rPr lang="en-US" sz="2400" b="1" dirty="0" smtClean="0">
                <a:latin typeface="+mj-lt"/>
              </a:rPr>
              <a:t>Guess </a:t>
            </a:r>
            <a:r>
              <a:rPr lang="en-US" sz="2400" b="1" dirty="0">
                <a:latin typeface="+mj-lt"/>
              </a:rPr>
              <a:t>a solution for each variable in the system of </a:t>
            </a:r>
            <a:r>
              <a:rPr lang="en-US" sz="2400" b="1" dirty="0" smtClean="0">
                <a:latin typeface="+mj-lt"/>
              </a:rPr>
              <a:t>equations</a:t>
            </a:r>
          </a:p>
          <a:p>
            <a:pPr algn="l"/>
            <a:endParaRPr lang="en-US" sz="2400" b="1" dirty="0">
              <a:latin typeface="+mj-lt"/>
            </a:endParaRPr>
          </a:p>
          <a:p>
            <a:pPr algn="l"/>
            <a:r>
              <a:rPr lang="en-US" sz="2400" b="1" dirty="0">
                <a:latin typeface="+mj-lt"/>
              </a:rPr>
              <a:t>2. Calculate the residuals of each </a:t>
            </a:r>
            <a:r>
              <a:rPr lang="en-US" sz="2400" b="1" dirty="0" smtClean="0">
                <a:latin typeface="+mj-lt"/>
              </a:rPr>
              <a:t>equation</a:t>
            </a:r>
          </a:p>
          <a:p>
            <a:pPr algn="l"/>
            <a:endParaRPr lang="en-US" sz="2400" dirty="0">
              <a:latin typeface="+mj-lt"/>
            </a:endParaRPr>
          </a:p>
          <a:p>
            <a:pPr algn="l"/>
            <a:r>
              <a:rPr lang="en-US" sz="2400" b="1" dirty="0">
                <a:latin typeface="+mj-lt"/>
              </a:rPr>
              <a:t>3. Develop a set of correction equations for all </a:t>
            </a:r>
            <a:r>
              <a:rPr lang="en-US" sz="2400" b="1" dirty="0" smtClean="0">
                <a:latin typeface="+mj-lt"/>
              </a:rPr>
              <a:t>variables</a:t>
            </a:r>
          </a:p>
          <a:p>
            <a:pPr algn="l"/>
            <a:endParaRPr lang="en-US" sz="2400" dirty="0">
              <a:latin typeface="+mj-lt"/>
            </a:endParaRPr>
          </a:p>
          <a:p>
            <a:pPr algn="l"/>
            <a:r>
              <a:rPr lang="en-US" sz="2400" b="1" dirty="0">
                <a:latin typeface="+mj-lt"/>
              </a:rPr>
              <a:t>4. Solve for the correction equations by Gaussian Elimination </a:t>
            </a:r>
            <a:r>
              <a:rPr lang="en-US" sz="2400" b="1" dirty="0" smtClean="0">
                <a:latin typeface="+mj-lt"/>
              </a:rPr>
              <a:t>method</a:t>
            </a:r>
          </a:p>
          <a:p>
            <a:pPr algn="l"/>
            <a:endParaRPr lang="en-US" sz="2400" dirty="0">
              <a:latin typeface="+mj-lt"/>
            </a:endParaRPr>
          </a:p>
          <a:p>
            <a:pPr algn="l"/>
            <a:r>
              <a:rPr lang="en-US" sz="2400" b="1" dirty="0">
                <a:latin typeface="+mj-lt"/>
              </a:rPr>
              <a:t>5. Apply correction to each </a:t>
            </a:r>
            <a:r>
              <a:rPr lang="en-US" sz="2400" b="1" dirty="0" smtClean="0">
                <a:latin typeface="+mj-lt"/>
              </a:rPr>
              <a:t>variable</a:t>
            </a:r>
          </a:p>
          <a:p>
            <a:pPr algn="l"/>
            <a:endParaRPr lang="en-US" sz="2400" b="1" dirty="0">
              <a:latin typeface="+mj-lt"/>
            </a:endParaRPr>
          </a:p>
          <a:p>
            <a:pPr algn="l"/>
            <a:r>
              <a:rPr lang="en-US" sz="2400" b="1" dirty="0">
                <a:latin typeface="+mj-lt"/>
              </a:rPr>
              <a:t>6. Iterate until the corrections become very small</a:t>
            </a:r>
            <a:endParaRPr lang="en-US" sz="2400" dirty="0">
              <a:latin typeface="+mj-lt"/>
            </a:endParaRPr>
          </a:p>
          <a:p>
            <a:pPr algn="l"/>
            <a:r>
              <a:rPr lang="en-US" sz="2400" b="1" dirty="0">
                <a:latin typeface="+mj-lt"/>
              </a:rPr>
              <a:t> </a:t>
            </a:r>
          </a:p>
        </p:txBody>
      </p:sp>
      <p:sp>
        <p:nvSpPr>
          <p:cNvPr id="7" name="TextBox 6"/>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Tree>
    <p:extLst>
      <p:ext uri="{BB962C8B-B14F-4D97-AF65-F5344CB8AC3E}">
        <p14:creationId xmlns:p14="http://schemas.microsoft.com/office/powerpoint/2010/main" val="517803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26</a:t>
            </a:fld>
            <a:endParaRPr lang="en-US"/>
          </a:p>
        </p:txBody>
      </p:sp>
      <p:sp>
        <p:nvSpPr>
          <p:cNvPr id="3" name="Rectangle 2"/>
          <p:cNvSpPr/>
          <p:nvPr/>
        </p:nvSpPr>
        <p:spPr>
          <a:xfrm>
            <a:off x="1504949" y="1914525"/>
            <a:ext cx="6530361" cy="3785652"/>
          </a:xfrm>
          <a:prstGeom prst="rect">
            <a:avLst/>
          </a:prstGeom>
        </p:spPr>
        <p:txBody>
          <a:bodyPr wrap="square">
            <a:spAutoFit/>
          </a:bodyPr>
          <a:lstStyle/>
          <a:p>
            <a:r>
              <a:rPr lang="en-US" sz="2400" i="1" dirty="0"/>
              <a:t>ADVANTAGES:</a:t>
            </a:r>
            <a:endParaRPr lang="en-US" sz="2400" b="1" dirty="0"/>
          </a:p>
          <a:p>
            <a:endParaRPr lang="en-US" sz="2400" b="1" dirty="0"/>
          </a:p>
          <a:p>
            <a:r>
              <a:rPr lang="en-US" sz="2400" b="1" dirty="0"/>
              <a:t>No decision making process is involved to determine the order in which equations must be solved</a:t>
            </a:r>
          </a:p>
          <a:p>
            <a:endParaRPr lang="en-US" sz="2400" b="1" dirty="0"/>
          </a:p>
          <a:p>
            <a:r>
              <a:rPr lang="en-US" sz="2400" i="1" dirty="0"/>
              <a:t>DISADVANTAGES:</a:t>
            </a:r>
            <a:endParaRPr lang="en-US" sz="2400" b="1" dirty="0"/>
          </a:p>
          <a:p>
            <a:endParaRPr lang="en-US" sz="2400" b="1" dirty="0"/>
          </a:p>
          <a:p>
            <a:r>
              <a:rPr lang="en-US" sz="2400" b="1" dirty="0"/>
              <a:t>Requires more computer memory; difficult to program.</a:t>
            </a:r>
          </a:p>
        </p:txBody>
      </p:sp>
      <p:sp>
        <p:nvSpPr>
          <p:cNvPr id="4" name="TextBox 3"/>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
        <p:nvSpPr>
          <p:cNvPr id="5" name="Rectangle 4"/>
          <p:cNvSpPr>
            <a:spLocks noChangeArrowheads="1"/>
          </p:cNvSpPr>
          <p:nvPr/>
        </p:nvSpPr>
        <p:spPr bwMode="auto">
          <a:xfrm>
            <a:off x="683135" y="1122369"/>
            <a:ext cx="3975384" cy="523862"/>
          </a:xfrm>
          <a:prstGeom prst="rect">
            <a:avLst/>
          </a:prstGeom>
          <a:noFill/>
          <a:ln w="9525">
            <a:noFill/>
            <a:miter lim="800000"/>
            <a:headEnd/>
            <a:tailEnd/>
          </a:ln>
        </p:spPr>
        <p:txBody>
          <a:bodyPr wrap="none" lIns="92075" tIns="46038" rIns="92075" bIns="46038">
            <a:spAutoFit/>
          </a:bodyPr>
          <a:lstStyle/>
          <a:p>
            <a:r>
              <a:rPr lang="en-US" sz="2800" dirty="0" smtClean="0">
                <a:latin typeface="+mj-lt"/>
              </a:rPr>
              <a:t>Newton-Raphson Method</a:t>
            </a:r>
            <a:endParaRPr lang="en-US" sz="2800" dirty="0">
              <a:latin typeface="+mj-lt"/>
            </a:endParaRPr>
          </a:p>
        </p:txBody>
      </p:sp>
    </p:spTree>
    <p:extLst>
      <p:ext uri="{BB962C8B-B14F-4D97-AF65-F5344CB8AC3E}">
        <p14:creationId xmlns:p14="http://schemas.microsoft.com/office/powerpoint/2010/main" val="773586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27</a:t>
            </a:fld>
            <a:endParaRPr lang="en-US"/>
          </a:p>
        </p:txBody>
      </p:sp>
      <p:grpSp>
        <p:nvGrpSpPr>
          <p:cNvPr id="14" name="Group 13"/>
          <p:cNvGrpSpPr/>
          <p:nvPr/>
        </p:nvGrpSpPr>
        <p:grpSpPr>
          <a:xfrm>
            <a:off x="3164646" y="2745665"/>
            <a:ext cx="7159625" cy="3811588"/>
            <a:chOff x="2935288" y="1927225"/>
            <a:chExt cx="7348537" cy="3941763"/>
          </a:xfrm>
        </p:grpSpPr>
        <p:graphicFrame>
          <p:nvGraphicFramePr>
            <p:cNvPr id="4" name="Object 6"/>
            <p:cNvGraphicFramePr>
              <a:graphicFrameLocks noChangeAspect="1"/>
            </p:cNvGraphicFramePr>
            <p:nvPr>
              <p:extLst>
                <p:ext uri="{D42A27DB-BD31-4B8C-83A1-F6EECF244321}">
                  <p14:modId xmlns:p14="http://schemas.microsoft.com/office/powerpoint/2010/main" val="3782893133"/>
                </p:ext>
              </p:extLst>
            </p:nvPr>
          </p:nvGraphicFramePr>
          <p:xfrm>
            <a:off x="2935288" y="1927225"/>
            <a:ext cx="7348537" cy="3941763"/>
          </p:xfrm>
          <a:graphic>
            <a:graphicData uri="http://schemas.openxmlformats.org/presentationml/2006/ole">
              <mc:AlternateContent xmlns:mc="http://schemas.openxmlformats.org/markup-compatibility/2006">
                <mc:Choice xmlns:v="urn:schemas-microsoft-com:vml" Requires="v">
                  <p:oleObj spid="_x0000_s12191" name="Chart" r:id="rId4" imgW="3553920" imgH="1906200" progId="">
                    <p:embed/>
                  </p:oleObj>
                </mc:Choice>
                <mc:Fallback>
                  <p:oleObj name="Chart" r:id="rId4" imgW="3553920" imgH="1906200" progId="">
                    <p:embed/>
                    <p:pic>
                      <p:nvPicPr>
                        <p:cNvPr id="0" name="Picture 65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35288" y="1927225"/>
                          <a:ext cx="7348537" cy="394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5" name="Group 7"/>
            <p:cNvGrpSpPr>
              <a:grpSpLocks/>
            </p:cNvGrpSpPr>
            <p:nvPr/>
          </p:nvGrpSpPr>
          <p:grpSpPr bwMode="auto">
            <a:xfrm>
              <a:off x="5208588" y="2851150"/>
              <a:ext cx="2911475" cy="2384425"/>
              <a:chOff x="2563" y="1766"/>
              <a:chExt cx="1834" cy="1502"/>
            </a:xfrm>
          </p:grpSpPr>
          <p:sp>
            <p:nvSpPr>
              <p:cNvPr id="6" name="Text Box 8"/>
              <p:cNvSpPr txBox="1">
                <a:spLocks noChangeArrowheads="1"/>
              </p:cNvSpPr>
              <p:nvPr/>
            </p:nvSpPr>
            <p:spPr bwMode="auto">
              <a:xfrm>
                <a:off x="2887" y="1783"/>
                <a:ext cx="494" cy="221"/>
              </a:xfrm>
              <a:prstGeom prst="rect">
                <a:avLst/>
              </a:prstGeom>
              <a:noFill/>
              <a:ln w="9525">
                <a:noFill/>
                <a:miter lim="800000"/>
                <a:headEnd/>
                <a:tailEnd/>
              </a:ln>
            </p:spPr>
            <p:txBody>
              <a:bodyPr>
                <a:spAutoFit/>
              </a:bodyPr>
              <a:lstStyle/>
              <a:p>
                <a:pPr algn="l" eaLnBrk="1" hangingPunct="1">
                  <a:spcBef>
                    <a:spcPct val="50000"/>
                  </a:spcBef>
                </a:pPr>
                <a:r>
                  <a:rPr lang="en-US" sz="1600" b="1" dirty="0">
                    <a:solidFill>
                      <a:schemeClr val="bg1"/>
                    </a:solidFill>
                    <a:latin typeface="Times New Roman" pitchFamily="18" charset="0"/>
                  </a:rPr>
                  <a:t>Mass</a:t>
                </a:r>
              </a:p>
            </p:txBody>
          </p:sp>
          <p:sp>
            <p:nvSpPr>
              <p:cNvPr id="7" name="Text Box 9"/>
              <p:cNvSpPr txBox="1">
                <a:spLocks noChangeArrowheads="1"/>
              </p:cNvSpPr>
              <p:nvPr/>
            </p:nvSpPr>
            <p:spPr bwMode="auto">
              <a:xfrm>
                <a:off x="3441" y="1766"/>
                <a:ext cx="956" cy="221"/>
              </a:xfrm>
              <a:prstGeom prst="rect">
                <a:avLst/>
              </a:prstGeom>
              <a:noFill/>
              <a:ln w="9525">
                <a:noFill/>
                <a:miter lim="800000"/>
                <a:headEnd/>
                <a:tailEnd/>
              </a:ln>
            </p:spPr>
            <p:txBody>
              <a:bodyPr>
                <a:spAutoFit/>
              </a:bodyPr>
              <a:lstStyle/>
              <a:p>
                <a:pPr algn="l" eaLnBrk="1" hangingPunct="1">
                  <a:spcBef>
                    <a:spcPct val="50000"/>
                  </a:spcBef>
                </a:pPr>
                <a:r>
                  <a:rPr lang="en-US" sz="1600" b="1" dirty="0">
                    <a:solidFill>
                      <a:schemeClr val="bg1"/>
                    </a:solidFill>
                    <a:latin typeface="Times New Roman" pitchFamily="18" charset="0"/>
                  </a:rPr>
                  <a:t>Momentum</a:t>
                </a:r>
              </a:p>
            </p:txBody>
          </p:sp>
          <p:sp>
            <p:nvSpPr>
              <p:cNvPr id="8" name="Text Box 10"/>
              <p:cNvSpPr txBox="1">
                <a:spLocks noChangeArrowheads="1"/>
              </p:cNvSpPr>
              <p:nvPr/>
            </p:nvSpPr>
            <p:spPr bwMode="auto">
              <a:xfrm>
                <a:off x="3732" y="2341"/>
                <a:ext cx="568" cy="221"/>
              </a:xfrm>
              <a:prstGeom prst="rect">
                <a:avLst/>
              </a:prstGeom>
              <a:noFill/>
              <a:ln w="9525">
                <a:noFill/>
                <a:miter lim="800000"/>
                <a:headEnd/>
                <a:tailEnd/>
              </a:ln>
            </p:spPr>
            <p:txBody>
              <a:bodyPr>
                <a:spAutoFit/>
              </a:bodyPr>
              <a:lstStyle/>
              <a:p>
                <a:pPr algn="l" eaLnBrk="1" hangingPunct="1">
                  <a:spcBef>
                    <a:spcPct val="50000"/>
                  </a:spcBef>
                </a:pPr>
                <a:r>
                  <a:rPr lang="en-US" sz="1600" b="1" dirty="0">
                    <a:latin typeface="Times New Roman" pitchFamily="18" charset="0"/>
                  </a:rPr>
                  <a:t>Energy</a:t>
                </a:r>
              </a:p>
            </p:txBody>
          </p:sp>
          <p:sp>
            <p:nvSpPr>
              <p:cNvPr id="9" name="Text Box 11"/>
              <p:cNvSpPr txBox="1">
                <a:spLocks noChangeArrowheads="1"/>
              </p:cNvSpPr>
              <p:nvPr/>
            </p:nvSpPr>
            <p:spPr bwMode="auto">
              <a:xfrm>
                <a:off x="3198" y="3047"/>
                <a:ext cx="613" cy="221"/>
              </a:xfrm>
              <a:prstGeom prst="rect">
                <a:avLst/>
              </a:prstGeom>
              <a:noFill/>
              <a:ln w="9525">
                <a:noFill/>
                <a:miter lim="800000"/>
                <a:headEnd/>
                <a:tailEnd/>
              </a:ln>
            </p:spPr>
            <p:txBody>
              <a:bodyPr>
                <a:spAutoFit/>
              </a:bodyPr>
              <a:lstStyle/>
              <a:p>
                <a:pPr algn="l" eaLnBrk="1" hangingPunct="1">
                  <a:spcBef>
                    <a:spcPct val="50000"/>
                  </a:spcBef>
                </a:pPr>
                <a:r>
                  <a:rPr lang="en-US" sz="1600" b="1" dirty="0">
                    <a:latin typeface="Times New Roman" pitchFamily="18" charset="0"/>
                  </a:rPr>
                  <a:t>Specie</a:t>
                </a:r>
              </a:p>
            </p:txBody>
          </p:sp>
          <p:sp>
            <p:nvSpPr>
              <p:cNvPr id="10" name="Text Box 12"/>
              <p:cNvSpPr txBox="1">
                <a:spLocks noChangeArrowheads="1"/>
              </p:cNvSpPr>
              <p:nvPr/>
            </p:nvSpPr>
            <p:spPr bwMode="auto">
              <a:xfrm>
                <a:off x="2674" y="2378"/>
                <a:ext cx="524" cy="221"/>
              </a:xfrm>
              <a:prstGeom prst="rect">
                <a:avLst/>
              </a:prstGeom>
              <a:noFill/>
              <a:ln w="9525">
                <a:noFill/>
                <a:miter lim="800000"/>
                <a:headEnd/>
                <a:tailEnd/>
              </a:ln>
            </p:spPr>
            <p:txBody>
              <a:bodyPr>
                <a:spAutoFit/>
              </a:bodyPr>
              <a:lstStyle/>
              <a:p>
                <a:pPr algn="l" eaLnBrk="1" hangingPunct="1">
                  <a:spcBef>
                    <a:spcPct val="50000"/>
                  </a:spcBef>
                </a:pPr>
                <a:r>
                  <a:rPr lang="en-US" sz="1600" b="1" dirty="0">
                    <a:latin typeface="Times New Roman" pitchFamily="18" charset="0"/>
                  </a:rPr>
                  <a:t>State</a:t>
                </a:r>
              </a:p>
            </p:txBody>
          </p:sp>
          <p:graphicFrame>
            <p:nvGraphicFramePr>
              <p:cNvPr id="11" name="Object 13"/>
              <p:cNvGraphicFramePr>
                <a:graphicFrameLocks noChangeAspect="1"/>
              </p:cNvGraphicFramePr>
              <p:nvPr/>
            </p:nvGraphicFramePr>
            <p:xfrm>
              <a:off x="2563" y="2044"/>
              <a:ext cx="112" cy="232"/>
            </p:xfrm>
            <a:graphic>
              <a:graphicData uri="http://schemas.openxmlformats.org/presentationml/2006/ole">
                <mc:AlternateContent xmlns:mc="http://schemas.openxmlformats.org/markup-compatibility/2006">
                  <mc:Choice xmlns:v="urn:schemas-microsoft-com:vml" Requires="v">
                    <p:oleObj spid="_x0000_s12192" name="Equation" r:id="rId6" imgW="177723" imgH="368140" progId="Equation.3">
                      <p:embed/>
                    </p:oleObj>
                  </mc:Choice>
                  <mc:Fallback>
                    <p:oleObj name="Equation" r:id="rId6" imgW="177723" imgH="368140" progId="Equation.3">
                      <p:embed/>
                      <p:pic>
                        <p:nvPicPr>
                          <p:cNvPr id="0" name="Picture 65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563" y="2044"/>
                            <a:ext cx="112" cy="23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 name="Text Box 14"/>
              <p:cNvSpPr txBox="1">
                <a:spLocks noChangeArrowheads="1"/>
              </p:cNvSpPr>
              <p:nvPr/>
            </p:nvSpPr>
            <p:spPr bwMode="auto">
              <a:xfrm>
                <a:off x="2564" y="2113"/>
                <a:ext cx="1634" cy="252"/>
              </a:xfrm>
              <a:prstGeom prst="rect">
                <a:avLst/>
              </a:prstGeom>
              <a:noFill/>
              <a:ln w="9525">
                <a:noFill/>
                <a:miter lim="800000"/>
                <a:headEnd/>
                <a:tailEnd/>
              </a:ln>
            </p:spPr>
            <p:txBody>
              <a:bodyPr>
                <a:spAutoFit/>
              </a:bodyPr>
              <a:lstStyle/>
              <a:p>
                <a:pPr algn="l" eaLnBrk="1" hangingPunct="1">
                  <a:spcBef>
                    <a:spcPct val="50000"/>
                  </a:spcBef>
                </a:pPr>
                <a:r>
                  <a:rPr lang="en-US" sz="2000" b="1" i="1" dirty="0">
                    <a:solidFill>
                      <a:srgbClr val="FF0000"/>
                    </a:solidFill>
                    <a:latin typeface="Times New Roman" pitchFamily="18" charset="0"/>
                  </a:rPr>
                  <a:t>Simultaneous</a:t>
                </a:r>
              </a:p>
            </p:txBody>
          </p:sp>
          <p:sp>
            <p:nvSpPr>
              <p:cNvPr id="13" name="Text Box 15"/>
              <p:cNvSpPr txBox="1">
                <a:spLocks noChangeArrowheads="1"/>
              </p:cNvSpPr>
              <p:nvPr/>
            </p:nvSpPr>
            <p:spPr bwMode="auto">
              <a:xfrm>
                <a:off x="3081" y="2567"/>
                <a:ext cx="1316" cy="446"/>
              </a:xfrm>
              <a:prstGeom prst="rect">
                <a:avLst/>
              </a:prstGeom>
              <a:noFill/>
              <a:ln w="9525">
                <a:noFill/>
                <a:miter lim="800000"/>
                <a:headEnd/>
                <a:tailEnd/>
              </a:ln>
            </p:spPr>
            <p:txBody>
              <a:bodyPr wrap="square">
                <a:spAutoFit/>
              </a:bodyPr>
              <a:lstStyle/>
              <a:p>
                <a:pPr algn="ctr" eaLnBrk="1" hangingPunct="1">
                  <a:spcBef>
                    <a:spcPct val="50000"/>
                  </a:spcBef>
                </a:pPr>
                <a:r>
                  <a:rPr lang="en-US" sz="2000" b="1" i="1" dirty="0">
                    <a:solidFill>
                      <a:srgbClr val="FF0000"/>
                    </a:solidFill>
                    <a:latin typeface="Times New Roman" pitchFamily="18" charset="0"/>
                  </a:rPr>
                  <a:t>Successive Substitution</a:t>
                </a:r>
              </a:p>
            </p:txBody>
          </p:sp>
        </p:grpSp>
      </p:grpSp>
      <p:sp>
        <p:nvSpPr>
          <p:cNvPr id="15" name="Title 1"/>
          <p:cNvSpPr txBox="1">
            <a:spLocks/>
          </p:cNvSpPr>
          <p:nvPr/>
        </p:nvSpPr>
        <p:spPr>
          <a:xfrm>
            <a:off x="473806" y="190500"/>
            <a:ext cx="8229600" cy="5334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t>Solution Procedure</a:t>
            </a:r>
          </a:p>
          <a:p>
            <a:r>
              <a:rPr lang="en-US" sz="2800" b="1" dirty="0"/>
              <a:t/>
            </a:r>
            <a:br>
              <a:rPr lang="en-US" sz="2800" b="1" dirty="0"/>
            </a:br>
            <a:r>
              <a:rPr lang="en-US" b="1" dirty="0" smtClean="0">
                <a:cs typeface="Arial" pitchFamily="34" charset="0"/>
              </a:rPr>
              <a:t/>
            </a:r>
            <a:br>
              <a:rPr lang="en-US" b="1" dirty="0" smtClean="0">
                <a:cs typeface="Arial" pitchFamily="34" charset="0"/>
              </a:rPr>
            </a:br>
            <a:endParaRPr lang="en-US" b="1" dirty="0"/>
          </a:p>
        </p:txBody>
      </p:sp>
      <p:sp>
        <p:nvSpPr>
          <p:cNvPr id="45" name="Text Box 37"/>
          <p:cNvSpPr txBox="1">
            <a:spLocks noChangeArrowheads="1"/>
          </p:cNvSpPr>
          <p:nvPr/>
        </p:nvSpPr>
        <p:spPr bwMode="auto">
          <a:xfrm>
            <a:off x="1808163" y="5568950"/>
            <a:ext cx="339725" cy="366713"/>
          </a:xfrm>
          <a:prstGeom prst="rect">
            <a:avLst/>
          </a:prstGeom>
          <a:noFill/>
          <a:ln w="9525">
            <a:noFill/>
            <a:miter lim="800000"/>
            <a:headEnd/>
            <a:tailEnd/>
          </a:ln>
          <a:effectLst/>
        </p:spPr>
        <p:txBody>
          <a:bodyPr>
            <a:spAutoFit/>
          </a:bodyPr>
          <a:lstStyle/>
          <a:p>
            <a:pPr>
              <a:spcBef>
                <a:spcPct val="50000"/>
              </a:spcBef>
            </a:pPr>
            <a:endParaRPr lang="en-US"/>
          </a:p>
        </p:txBody>
      </p:sp>
      <p:sp>
        <p:nvSpPr>
          <p:cNvPr id="50" name="Text Box 43"/>
          <p:cNvSpPr txBox="1">
            <a:spLocks noChangeArrowheads="1"/>
          </p:cNvSpPr>
          <p:nvPr/>
        </p:nvSpPr>
        <p:spPr bwMode="auto">
          <a:xfrm>
            <a:off x="2528888" y="5653088"/>
            <a:ext cx="525462" cy="366712"/>
          </a:xfrm>
          <a:prstGeom prst="rect">
            <a:avLst/>
          </a:prstGeom>
          <a:noFill/>
          <a:ln w="9525">
            <a:noFill/>
            <a:miter lim="800000"/>
            <a:headEnd/>
            <a:tailEnd/>
          </a:ln>
          <a:effectLst/>
        </p:spPr>
        <p:txBody>
          <a:bodyPr>
            <a:spAutoFit/>
          </a:bodyPr>
          <a:lstStyle/>
          <a:p>
            <a:pPr>
              <a:spcBef>
                <a:spcPct val="50000"/>
              </a:spcBef>
            </a:pPr>
            <a:endParaRPr lang="en-US"/>
          </a:p>
        </p:txBody>
      </p:sp>
      <p:grpSp>
        <p:nvGrpSpPr>
          <p:cNvPr id="88" name="Group 87"/>
          <p:cNvGrpSpPr/>
          <p:nvPr/>
        </p:nvGrpSpPr>
        <p:grpSpPr>
          <a:xfrm>
            <a:off x="929419" y="896941"/>
            <a:ext cx="7454900" cy="1538287"/>
            <a:chOff x="992188" y="1674813"/>
            <a:chExt cx="7454900" cy="1538287"/>
          </a:xfrm>
        </p:grpSpPr>
        <p:graphicFrame>
          <p:nvGraphicFramePr>
            <p:cNvPr id="16" name="Object 15"/>
            <p:cNvGraphicFramePr>
              <a:graphicFrameLocks noChangeAspect="1"/>
            </p:cNvGraphicFramePr>
            <p:nvPr>
              <p:extLst>
                <p:ext uri="{D42A27DB-BD31-4B8C-83A1-F6EECF244321}">
                  <p14:modId xmlns:p14="http://schemas.microsoft.com/office/powerpoint/2010/main" val="1644662083"/>
                </p:ext>
              </p:extLst>
            </p:nvPr>
          </p:nvGraphicFramePr>
          <p:xfrm>
            <a:off x="2387600" y="2051050"/>
            <a:ext cx="177800" cy="381000"/>
          </p:xfrm>
          <a:graphic>
            <a:graphicData uri="http://schemas.openxmlformats.org/presentationml/2006/ole">
              <mc:AlternateContent xmlns:mc="http://schemas.openxmlformats.org/markup-compatibility/2006">
                <mc:Choice xmlns:v="urn:schemas-microsoft-com:vml" Requires="v">
                  <p:oleObj spid="_x0000_s12193" name="Equation" r:id="rId8" imgW="177646" imgH="380670" progId="">
                    <p:embed/>
                  </p:oleObj>
                </mc:Choice>
                <mc:Fallback>
                  <p:oleObj name="Equation" r:id="rId8" imgW="177646" imgH="380670" progId="">
                    <p:embed/>
                    <p:pic>
                      <p:nvPicPr>
                        <p:cNvPr id="0" name="Picture 65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87600" y="2051050"/>
                          <a:ext cx="1778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3739377144"/>
                </p:ext>
              </p:extLst>
            </p:nvPr>
          </p:nvGraphicFramePr>
          <p:xfrm>
            <a:off x="6578600" y="2146300"/>
            <a:ext cx="177800" cy="188913"/>
          </p:xfrm>
          <a:graphic>
            <a:graphicData uri="http://schemas.openxmlformats.org/presentationml/2006/ole">
              <mc:AlternateContent xmlns:mc="http://schemas.openxmlformats.org/markup-compatibility/2006">
                <mc:Choice xmlns:v="urn:schemas-microsoft-com:vml" Requires="v">
                  <p:oleObj spid="_x0000_s12194" name="Equation" r:id="rId10" imgW="190417" imgH="203112" progId="">
                    <p:embed/>
                  </p:oleObj>
                </mc:Choice>
                <mc:Fallback>
                  <p:oleObj name="Equation" r:id="rId10" imgW="190417" imgH="203112" progId="">
                    <p:embed/>
                    <p:pic>
                      <p:nvPicPr>
                        <p:cNvPr id="0" name="Picture 66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578600" y="2146300"/>
                          <a:ext cx="177800" cy="1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8" name="Object 17"/>
            <p:cNvGraphicFramePr>
              <a:graphicFrameLocks noChangeAspect="1"/>
            </p:cNvGraphicFramePr>
            <p:nvPr>
              <p:extLst>
                <p:ext uri="{D42A27DB-BD31-4B8C-83A1-F6EECF244321}">
                  <p14:modId xmlns:p14="http://schemas.microsoft.com/office/powerpoint/2010/main" val="963998651"/>
                </p:ext>
              </p:extLst>
            </p:nvPr>
          </p:nvGraphicFramePr>
          <p:xfrm>
            <a:off x="1687513" y="2713038"/>
            <a:ext cx="190500" cy="203200"/>
          </p:xfrm>
          <a:graphic>
            <a:graphicData uri="http://schemas.openxmlformats.org/presentationml/2006/ole">
              <mc:AlternateContent xmlns:mc="http://schemas.openxmlformats.org/markup-compatibility/2006">
                <mc:Choice xmlns:v="urn:schemas-microsoft-com:vml" Requires="v">
                  <p:oleObj spid="_x0000_s12195" name="Equation" r:id="rId12" imgW="190417" imgH="203112" progId="">
                    <p:embed/>
                  </p:oleObj>
                </mc:Choice>
                <mc:Fallback>
                  <p:oleObj name="Equation" r:id="rId12" imgW="190417" imgH="203112" progId="">
                    <p:embed/>
                    <p:pic>
                      <p:nvPicPr>
                        <p:cNvPr id="0" name="Picture 66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687513" y="2713038"/>
                          <a:ext cx="190500" cy="203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Oval 18"/>
            <p:cNvSpPr>
              <a:spLocks noChangeArrowheads="1"/>
            </p:cNvSpPr>
            <p:nvPr/>
          </p:nvSpPr>
          <p:spPr bwMode="auto">
            <a:xfrm>
              <a:off x="992188" y="1674813"/>
              <a:ext cx="7454900" cy="1538287"/>
            </a:xfrm>
            <a:prstGeom prst="ellipse">
              <a:avLst/>
            </a:prstGeom>
            <a:solidFill>
              <a:schemeClr val="tx2">
                <a:lumMod val="40000"/>
                <a:lumOff val="60000"/>
              </a:schemeClr>
            </a:solidFill>
            <a:ln w="9525">
              <a:solidFill>
                <a:schemeClr val="tx1"/>
              </a:solidFill>
              <a:round/>
              <a:headEnd/>
              <a:tailEnd/>
            </a:ln>
            <a:effectLst/>
          </p:spPr>
          <p:txBody>
            <a:bodyPr wrap="none" anchor="ctr"/>
            <a:lstStyle/>
            <a:p>
              <a:endParaRPr lang="en-US"/>
            </a:p>
          </p:txBody>
        </p:sp>
        <p:sp>
          <p:nvSpPr>
            <p:cNvPr id="20" name="Rectangle 19"/>
            <p:cNvSpPr>
              <a:spLocks noChangeArrowheads="1"/>
            </p:cNvSpPr>
            <p:nvPr/>
          </p:nvSpPr>
          <p:spPr bwMode="auto">
            <a:xfrm>
              <a:off x="1565275" y="2263775"/>
              <a:ext cx="866775"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1" name="Rectangle 20"/>
            <p:cNvSpPr>
              <a:spLocks noChangeArrowheads="1"/>
            </p:cNvSpPr>
            <p:nvPr/>
          </p:nvSpPr>
          <p:spPr bwMode="auto">
            <a:xfrm>
              <a:off x="2674938" y="2263775"/>
              <a:ext cx="879475"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2" name="Rectangle 21"/>
            <p:cNvSpPr>
              <a:spLocks noChangeArrowheads="1"/>
            </p:cNvSpPr>
            <p:nvPr/>
          </p:nvSpPr>
          <p:spPr bwMode="auto">
            <a:xfrm>
              <a:off x="6054725" y="2257425"/>
              <a:ext cx="885825"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3" name="Rectangle 22"/>
            <p:cNvSpPr>
              <a:spLocks noChangeArrowheads="1"/>
            </p:cNvSpPr>
            <p:nvPr/>
          </p:nvSpPr>
          <p:spPr bwMode="auto">
            <a:xfrm>
              <a:off x="3811588" y="2284413"/>
              <a:ext cx="900112"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4" name="Rectangle 23"/>
            <p:cNvSpPr>
              <a:spLocks noChangeArrowheads="1"/>
            </p:cNvSpPr>
            <p:nvPr/>
          </p:nvSpPr>
          <p:spPr bwMode="auto">
            <a:xfrm>
              <a:off x="4967288" y="2265363"/>
              <a:ext cx="866775"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5" name="Rectangle 24"/>
            <p:cNvSpPr>
              <a:spLocks noChangeArrowheads="1"/>
            </p:cNvSpPr>
            <p:nvPr/>
          </p:nvSpPr>
          <p:spPr bwMode="auto">
            <a:xfrm>
              <a:off x="7172325" y="2257425"/>
              <a:ext cx="1004888" cy="409575"/>
            </a:xfrm>
            <a:prstGeom prst="rect">
              <a:avLst/>
            </a:prstGeom>
            <a:solidFill>
              <a:schemeClr val="accent1"/>
            </a:solidFill>
            <a:ln w="9525">
              <a:solidFill>
                <a:schemeClr val="tx1"/>
              </a:solidFill>
              <a:miter lim="800000"/>
              <a:headEnd/>
              <a:tailEnd/>
            </a:ln>
            <a:effectLst/>
          </p:spPr>
          <p:txBody>
            <a:bodyPr wrap="none" anchor="ctr"/>
            <a:lstStyle/>
            <a:p>
              <a:endParaRPr lang="en-US"/>
            </a:p>
          </p:txBody>
        </p:sp>
        <p:sp>
          <p:nvSpPr>
            <p:cNvPr id="26" name="Line 15"/>
            <p:cNvSpPr>
              <a:spLocks noChangeShapeType="1"/>
            </p:cNvSpPr>
            <p:nvPr/>
          </p:nvSpPr>
          <p:spPr bwMode="auto">
            <a:xfrm flipV="1">
              <a:off x="2008188" y="1931988"/>
              <a:ext cx="7937" cy="319087"/>
            </a:xfrm>
            <a:prstGeom prst="line">
              <a:avLst/>
            </a:prstGeom>
            <a:noFill/>
            <a:ln w="9525">
              <a:solidFill>
                <a:schemeClr val="tx1"/>
              </a:solidFill>
              <a:round/>
              <a:headEnd/>
              <a:tailEnd type="triangle" w="med" len="med"/>
            </a:ln>
            <a:effectLst/>
          </p:spPr>
          <p:txBody>
            <a:bodyPr/>
            <a:lstStyle/>
            <a:p>
              <a:endParaRPr lang="en-US"/>
            </a:p>
          </p:txBody>
        </p:sp>
        <p:sp>
          <p:nvSpPr>
            <p:cNvPr id="27" name="Line 16"/>
            <p:cNvSpPr>
              <a:spLocks noChangeShapeType="1"/>
            </p:cNvSpPr>
            <p:nvPr/>
          </p:nvSpPr>
          <p:spPr bwMode="auto">
            <a:xfrm flipV="1">
              <a:off x="6491288" y="1773238"/>
              <a:ext cx="0" cy="477837"/>
            </a:xfrm>
            <a:prstGeom prst="line">
              <a:avLst/>
            </a:prstGeom>
            <a:noFill/>
            <a:ln w="9525">
              <a:solidFill>
                <a:schemeClr val="tx1"/>
              </a:solidFill>
              <a:round/>
              <a:headEnd/>
              <a:tailEnd type="triangle" w="med" len="med"/>
            </a:ln>
            <a:effectLst/>
          </p:spPr>
          <p:txBody>
            <a:bodyPr/>
            <a:lstStyle/>
            <a:p>
              <a:endParaRPr lang="en-US"/>
            </a:p>
          </p:txBody>
        </p:sp>
        <p:sp>
          <p:nvSpPr>
            <p:cNvPr id="28" name="Line 17"/>
            <p:cNvSpPr>
              <a:spLocks noChangeShapeType="1"/>
            </p:cNvSpPr>
            <p:nvPr/>
          </p:nvSpPr>
          <p:spPr bwMode="auto">
            <a:xfrm flipV="1">
              <a:off x="5429250" y="1695450"/>
              <a:ext cx="14288" cy="561975"/>
            </a:xfrm>
            <a:prstGeom prst="line">
              <a:avLst/>
            </a:prstGeom>
            <a:noFill/>
            <a:ln w="9525">
              <a:solidFill>
                <a:schemeClr val="tx1"/>
              </a:solidFill>
              <a:round/>
              <a:headEnd/>
              <a:tailEnd type="triangle" w="med" len="med"/>
            </a:ln>
            <a:effectLst/>
          </p:spPr>
          <p:txBody>
            <a:bodyPr/>
            <a:lstStyle/>
            <a:p>
              <a:endParaRPr lang="en-US"/>
            </a:p>
          </p:txBody>
        </p:sp>
        <p:sp>
          <p:nvSpPr>
            <p:cNvPr id="29" name="Line 18"/>
            <p:cNvSpPr>
              <a:spLocks noChangeShapeType="1"/>
            </p:cNvSpPr>
            <p:nvPr/>
          </p:nvSpPr>
          <p:spPr bwMode="auto">
            <a:xfrm flipV="1">
              <a:off x="4308475" y="1674813"/>
              <a:ext cx="20638" cy="617537"/>
            </a:xfrm>
            <a:prstGeom prst="line">
              <a:avLst/>
            </a:prstGeom>
            <a:noFill/>
            <a:ln w="9525">
              <a:solidFill>
                <a:schemeClr val="tx1"/>
              </a:solidFill>
              <a:round/>
              <a:headEnd/>
              <a:tailEnd type="triangle" w="med" len="med"/>
            </a:ln>
            <a:effectLst/>
          </p:spPr>
          <p:txBody>
            <a:bodyPr/>
            <a:lstStyle/>
            <a:p>
              <a:endParaRPr lang="en-US"/>
            </a:p>
          </p:txBody>
        </p:sp>
        <p:sp>
          <p:nvSpPr>
            <p:cNvPr id="30" name="Line 19"/>
            <p:cNvSpPr>
              <a:spLocks noChangeShapeType="1"/>
            </p:cNvSpPr>
            <p:nvPr/>
          </p:nvSpPr>
          <p:spPr bwMode="auto">
            <a:xfrm flipV="1">
              <a:off x="3117850" y="1765300"/>
              <a:ext cx="7938" cy="492125"/>
            </a:xfrm>
            <a:prstGeom prst="line">
              <a:avLst/>
            </a:prstGeom>
            <a:noFill/>
            <a:ln w="9525">
              <a:solidFill>
                <a:schemeClr val="tx1"/>
              </a:solidFill>
              <a:round/>
              <a:headEnd/>
              <a:tailEnd type="triangle" w="med" len="med"/>
            </a:ln>
            <a:effectLst/>
          </p:spPr>
          <p:txBody>
            <a:bodyPr/>
            <a:lstStyle/>
            <a:p>
              <a:endParaRPr lang="en-US"/>
            </a:p>
          </p:txBody>
        </p:sp>
        <p:sp>
          <p:nvSpPr>
            <p:cNvPr id="31" name="Line 20"/>
            <p:cNvSpPr>
              <a:spLocks noChangeShapeType="1"/>
            </p:cNvSpPr>
            <p:nvPr/>
          </p:nvSpPr>
          <p:spPr bwMode="auto">
            <a:xfrm flipV="1">
              <a:off x="7696200" y="1992313"/>
              <a:ext cx="7938" cy="250825"/>
            </a:xfrm>
            <a:prstGeom prst="line">
              <a:avLst/>
            </a:prstGeom>
            <a:noFill/>
            <a:ln w="9525">
              <a:solidFill>
                <a:schemeClr val="tx1"/>
              </a:solidFill>
              <a:round/>
              <a:headEnd/>
              <a:tailEnd type="triangle" w="med" len="med"/>
            </a:ln>
            <a:effectLst/>
          </p:spPr>
          <p:txBody>
            <a:bodyPr/>
            <a:lstStyle/>
            <a:p>
              <a:endParaRPr lang="en-US"/>
            </a:p>
          </p:txBody>
        </p:sp>
        <p:sp>
          <p:nvSpPr>
            <p:cNvPr id="32" name="Line 21"/>
            <p:cNvSpPr>
              <a:spLocks noChangeShapeType="1"/>
            </p:cNvSpPr>
            <p:nvPr/>
          </p:nvSpPr>
          <p:spPr bwMode="auto">
            <a:xfrm flipV="1">
              <a:off x="1960563" y="2679700"/>
              <a:ext cx="0" cy="292100"/>
            </a:xfrm>
            <a:prstGeom prst="line">
              <a:avLst/>
            </a:prstGeom>
            <a:noFill/>
            <a:ln w="9525">
              <a:solidFill>
                <a:schemeClr val="tx1"/>
              </a:solidFill>
              <a:round/>
              <a:headEnd/>
              <a:tailEnd type="triangle" w="med" len="med"/>
            </a:ln>
            <a:effectLst/>
          </p:spPr>
          <p:txBody>
            <a:bodyPr/>
            <a:lstStyle/>
            <a:p>
              <a:endParaRPr lang="en-US"/>
            </a:p>
          </p:txBody>
        </p:sp>
        <p:sp>
          <p:nvSpPr>
            <p:cNvPr id="33" name="Line 22"/>
            <p:cNvSpPr>
              <a:spLocks noChangeShapeType="1"/>
            </p:cNvSpPr>
            <p:nvPr/>
          </p:nvSpPr>
          <p:spPr bwMode="auto">
            <a:xfrm flipV="1">
              <a:off x="3082925" y="2679700"/>
              <a:ext cx="0" cy="465138"/>
            </a:xfrm>
            <a:prstGeom prst="line">
              <a:avLst/>
            </a:prstGeom>
            <a:noFill/>
            <a:ln w="9525">
              <a:solidFill>
                <a:schemeClr val="tx1"/>
              </a:solidFill>
              <a:round/>
              <a:headEnd/>
              <a:tailEnd type="triangle" w="med" len="med"/>
            </a:ln>
            <a:effectLst/>
          </p:spPr>
          <p:txBody>
            <a:bodyPr/>
            <a:lstStyle/>
            <a:p>
              <a:endParaRPr lang="en-US"/>
            </a:p>
          </p:txBody>
        </p:sp>
        <p:sp>
          <p:nvSpPr>
            <p:cNvPr id="34" name="Line 23"/>
            <p:cNvSpPr>
              <a:spLocks noChangeShapeType="1"/>
            </p:cNvSpPr>
            <p:nvPr/>
          </p:nvSpPr>
          <p:spPr bwMode="auto">
            <a:xfrm flipV="1">
              <a:off x="4240213" y="2693988"/>
              <a:ext cx="0" cy="519112"/>
            </a:xfrm>
            <a:prstGeom prst="line">
              <a:avLst/>
            </a:prstGeom>
            <a:noFill/>
            <a:ln w="9525">
              <a:solidFill>
                <a:schemeClr val="tx1"/>
              </a:solidFill>
              <a:round/>
              <a:headEnd/>
              <a:tailEnd type="triangle" w="med" len="med"/>
            </a:ln>
            <a:effectLst/>
          </p:spPr>
          <p:txBody>
            <a:bodyPr/>
            <a:lstStyle/>
            <a:p>
              <a:endParaRPr lang="en-US"/>
            </a:p>
          </p:txBody>
        </p:sp>
        <p:sp>
          <p:nvSpPr>
            <p:cNvPr id="35" name="Line 24"/>
            <p:cNvSpPr>
              <a:spLocks noChangeShapeType="1"/>
            </p:cNvSpPr>
            <p:nvPr/>
          </p:nvSpPr>
          <p:spPr bwMode="auto">
            <a:xfrm flipH="1" flipV="1">
              <a:off x="5403850" y="2679700"/>
              <a:ext cx="6350" cy="533400"/>
            </a:xfrm>
            <a:prstGeom prst="line">
              <a:avLst/>
            </a:prstGeom>
            <a:noFill/>
            <a:ln w="9525">
              <a:solidFill>
                <a:schemeClr val="tx1"/>
              </a:solidFill>
              <a:round/>
              <a:headEnd/>
              <a:tailEnd type="triangle" w="med" len="med"/>
            </a:ln>
            <a:effectLst/>
          </p:spPr>
          <p:txBody>
            <a:bodyPr/>
            <a:lstStyle/>
            <a:p>
              <a:endParaRPr lang="en-US"/>
            </a:p>
          </p:txBody>
        </p:sp>
        <p:sp>
          <p:nvSpPr>
            <p:cNvPr id="36" name="Line 25"/>
            <p:cNvSpPr>
              <a:spLocks noChangeShapeType="1"/>
            </p:cNvSpPr>
            <p:nvPr/>
          </p:nvSpPr>
          <p:spPr bwMode="auto">
            <a:xfrm flipH="1" flipV="1">
              <a:off x="6470650" y="2673350"/>
              <a:ext cx="6350" cy="457200"/>
            </a:xfrm>
            <a:prstGeom prst="line">
              <a:avLst/>
            </a:prstGeom>
            <a:noFill/>
            <a:ln w="9525">
              <a:solidFill>
                <a:schemeClr val="tx1"/>
              </a:solidFill>
              <a:round/>
              <a:headEnd/>
              <a:tailEnd type="triangle" w="med" len="med"/>
            </a:ln>
            <a:effectLst/>
          </p:spPr>
          <p:txBody>
            <a:bodyPr/>
            <a:lstStyle/>
            <a:p>
              <a:endParaRPr lang="en-US"/>
            </a:p>
          </p:txBody>
        </p:sp>
        <p:sp>
          <p:nvSpPr>
            <p:cNvPr id="37" name="Line 26"/>
            <p:cNvSpPr>
              <a:spLocks noChangeShapeType="1"/>
            </p:cNvSpPr>
            <p:nvPr/>
          </p:nvSpPr>
          <p:spPr bwMode="auto">
            <a:xfrm flipV="1">
              <a:off x="7669213" y="2667000"/>
              <a:ext cx="0" cy="249238"/>
            </a:xfrm>
            <a:prstGeom prst="line">
              <a:avLst/>
            </a:prstGeom>
            <a:noFill/>
            <a:ln w="9525">
              <a:solidFill>
                <a:schemeClr val="tx1"/>
              </a:solidFill>
              <a:round/>
              <a:headEnd/>
              <a:tailEnd type="triangle" w="med" len="med"/>
            </a:ln>
            <a:effectLst/>
          </p:spPr>
          <p:txBody>
            <a:bodyPr/>
            <a:lstStyle/>
            <a:p>
              <a:endParaRPr lang="en-US"/>
            </a:p>
          </p:txBody>
        </p:sp>
        <p:sp>
          <p:nvSpPr>
            <p:cNvPr id="38" name="Text Box 27"/>
            <p:cNvSpPr txBox="1">
              <a:spLocks noChangeArrowheads="1"/>
            </p:cNvSpPr>
            <p:nvPr/>
          </p:nvSpPr>
          <p:spPr bwMode="auto">
            <a:xfrm>
              <a:off x="1468438" y="2257425"/>
              <a:ext cx="1047750" cy="396875"/>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Mass Conservation</a:t>
              </a:r>
            </a:p>
          </p:txBody>
        </p:sp>
        <p:sp>
          <p:nvSpPr>
            <p:cNvPr id="39" name="Text Box 28"/>
            <p:cNvSpPr txBox="1">
              <a:spLocks noChangeArrowheads="1"/>
            </p:cNvSpPr>
            <p:nvPr/>
          </p:nvSpPr>
          <p:spPr bwMode="auto">
            <a:xfrm>
              <a:off x="2374900" y="2244725"/>
              <a:ext cx="1544638" cy="477054"/>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Momentum </a:t>
              </a:r>
              <a:endParaRPr lang="en-US" sz="1000" b="1" dirty="0" smtClean="0">
                <a:solidFill>
                  <a:srgbClr val="FFFF00"/>
                </a:solidFill>
              </a:endParaRPr>
            </a:p>
            <a:p>
              <a:pPr algn="ctr">
                <a:spcBef>
                  <a:spcPct val="50000"/>
                </a:spcBef>
              </a:pPr>
              <a:r>
                <a:rPr lang="en-US" sz="1000" b="1" dirty="0" smtClean="0">
                  <a:solidFill>
                    <a:srgbClr val="FFFF00"/>
                  </a:solidFill>
                </a:rPr>
                <a:t>Conservation</a:t>
              </a:r>
              <a:endParaRPr lang="en-US" sz="1000" b="1" dirty="0">
                <a:solidFill>
                  <a:srgbClr val="FFFF00"/>
                </a:solidFill>
              </a:endParaRPr>
            </a:p>
          </p:txBody>
        </p:sp>
        <p:sp>
          <p:nvSpPr>
            <p:cNvPr id="40" name="Text Box 29"/>
            <p:cNvSpPr txBox="1">
              <a:spLocks noChangeArrowheads="1"/>
            </p:cNvSpPr>
            <p:nvPr/>
          </p:nvSpPr>
          <p:spPr bwMode="auto">
            <a:xfrm>
              <a:off x="3713163" y="2271713"/>
              <a:ext cx="1100137" cy="396875"/>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Energy Conservation</a:t>
              </a:r>
            </a:p>
          </p:txBody>
        </p:sp>
        <p:sp>
          <p:nvSpPr>
            <p:cNvPr id="41" name="Text Box 30"/>
            <p:cNvSpPr txBox="1">
              <a:spLocks noChangeArrowheads="1"/>
            </p:cNvSpPr>
            <p:nvPr/>
          </p:nvSpPr>
          <p:spPr bwMode="auto">
            <a:xfrm>
              <a:off x="4987925" y="2278063"/>
              <a:ext cx="844550" cy="396875"/>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Equation of State</a:t>
              </a:r>
            </a:p>
          </p:txBody>
        </p:sp>
        <p:sp>
          <p:nvSpPr>
            <p:cNvPr id="42" name="Text Box 31"/>
            <p:cNvSpPr txBox="1">
              <a:spLocks noChangeArrowheads="1"/>
            </p:cNvSpPr>
            <p:nvPr/>
          </p:nvSpPr>
          <p:spPr bwMode="auto">
            <a:xfrm>
              <a:off x="6019800" y="2257425"/>
              <a:ext cx="947738" cy="396875"/>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Heat Conduction</a:t>
              </a:r>
            </a:p>
          </p:txBody>
        </p:sp>
        <p:sp>
          <p:nvSpPr>
            <p:cNvPr id="43" name="Text Box 32"/>
            <p:cNvSpPr txBox="1">
              <a:spLocks noChangeArrowheads="1"/>
            </p:cNvSpPr>
            <p:nvPr/>
          </p:nvSpPr>
          <p:spPr bwMode="auto">
            <a:xfrm>
              <a:off x="6981825" y="2257425"/>
              <a:ext cx="1392238" cy="396875"/>
            </a:xfrm>
            <a:prstGeom prst="rect">
              <a:avLst/>
            </a:prstGeom>
            <a:noFill/>
            <a:ln w="9525">
              <a:noFill/>
              <a:miter lim="800000"/>
              <a:headEnd/>
              <a:tailEnd/>
            </a:ln>
            <a:effectLst/>
          </p:spPr>
          <p:txBody>
            <a:bodyPr>
              <a:spAutoFit/>
            </a:bodyPr>
            <a:lstStyle/>
            <a:p>
              <a:pPr algn="ctr">
                <a:spcBef>
                  <a:spcPct val="50000"/>
                </a:spcBef>
              </a:pPr>
              <a:r>
                <a:rPr lang="en-US" sz="1000" b="1" dirty="0">
                  <a:solidFill>
                    <a:srgbClr val="FFFF00"/>
                  </a:solidFill>
                </a:rPr>
                <a:t>Thermodynamic Property</a:t>
              </a:r>
            </a:p>
          </p:txBody>
        </p:sp>
        <p:pic>
          <p:nvPicPr>
            <p:cNvPr id="51" name="Picture 45"/>
            <p:cNvPicPr>
              <a:picLocks noChangeAspect="1" noChangeArrowheads="1"/>
            </p:cNvPicPr>
            <p:nvPr/>
          </p:nvPicPr>
          <p:blipFill>
            <a:blip r:embed="rId14" cstate="print"/>
            <a:srcRect/>
            <a:stretch>
              <a:fillRect/>
            </a:stretch>
          </p:blipFill>
          <p:spPr bwMode="auto">
            <a:xfrm>
              <a:off x="2813050" y="2786063"/>
              <a:ext cx="177800" cy="203200"/>
            </a:xfrm>
            <a:prstGeom prst="rect">
              <a:avLst/>
            </a:prstGeom>
            <a:noFill/>
            <a:ln w="9525">
              <a:noFill/>
              <a:miter lim="800000"/>
              <a:headEnd/>
              <a:tailEnd/>
            </a:ln>
            <a:effectLst/>
          </p:spPr>
        </p:pic>
        <p:pic>
          <p:nvPicPr>
            <p:cNvPr id="52" name="Picture 46"/>
            <p:cNvPicPr>
              <a:picLocks noChangeAspect="1" noChangeArrowheads="1"/>
            </p:cNvPicPr>
            <p:nvPr/>
          </p:nvPicPr>
          <p:blipFill>
            <a:blip r:embed="rId15" cstate="print"/>
            <a:srcRect/>
            <a:stretch>
              <a:fillRect/>
            </a:stretch>
          </p:blipFill>
          <p:spPr bwMode="auto">
            <a:xfrm>
              <a:off x="2020888" y="2686050"/>
              <a:ext cx="266700" cy="279400"/>
            </a:xfrm>
            <a:prstGeom prst="rect">
              <a:avLst/>
            </a:prstGeom>
            <a:noFill/>
            <a:ln w="9525">
              <a:noFill/>
              <a:miter lim="800000"/>
              <a:headEnd/>
              <a:tailEnd/>
            </a:ln>
            <a:effectLst/>
          </p:spPr>
        </p:pic>
        <p:pic>
          <p:nvPicPr>
            <p:cNvPr id="53" name="Picture 47"/>
            <p:cNvPicPr>
              <a:picLocks noChangeAspect="1" noChangeArrowheads="1"/>
            </p:cNvPicPr>
            <p:nvPr/>
          </p:nvPicPr>
          <p:blipFill>
            <a:blip r:embed="rId15" cstate="print"/>
            <a:srcRect/>
            <a:stretch>
              <a:fillRect/>
            </a:stretch>
          </p:blipFill>
          <p:spPr bwMode="auto">
            <a:xfrm>
              <a:off x="3122613" y="2747963"/>
              <a:ext cx="266700" cy="279400"/>
            </a:xfrm>
            <a:prstGeom prst="rect">
              <a:avLst/>
            </a:prstGeom>
            <a:noFill/>
            <a:ln w="9525">
              <a:noFill/>
              <a:miter lim="800000"/>
              <a:headEnd/>
              <a:tailEnd/>
            </a:ln>
            <a:effectLst/>
          </p:spPr>
        </p:pic>
        <p:pic>
          <p:nvPicPr>
            <p:cNvPr id="54" name="Picture 48"/>
            <p:cNvPicPr>
              <a:picLocks noChangeAspect="1" noChangeArrowheads="1"/>
            </p:cNvPicPr>
            <p:nvPr/>
          </p:nvPicPr>
          <p:blipFill>
            <a:blip r:embed="rId16" cstate="print"/>
            <a:srcRect/>
            <a:stretch>
              <a:fillRect/>
            </a:stretch>
          </p:blipFill>
          <p:spPr bwMode="auto">
            <a:xfrm>
              <a:off x="1712913" y="2695575"/>
              <a:ext cx="190500" cy="203200"/>
            </a:xfrm>
            <a:prstGeom prst="rect">
              <a:avLst/>
            </a:prstGeom>
            <a:noFill/>
            <a:ln w="9525">
              <a:noFill/>
              <a:miter lim="800000"/>
              <a:headEnd/>
              <a:tailEnd/>
            </a:ln>
            <a:effectLst/>
          </p:spPr>
        </p:pic>
        <p:pic>
          <p:nvPicPr>
            <p:cNvPr id="55" name="Picture 49"/>
            <p:cNvPicPr>
              <a:picLocks noChangeAspect="1" noChangeArrowheads="1"/>
            </p:cNvPicPr>
            <p:nvPr/>
          </p:nvPicPr>
          <p:blipFill>
            <a:blip r:embed="rId16" cstate="print"/>
            <a:srcRect/>
            <a:stretch>
              <a:fillRect/>
            </a:stretch>
          </p:blipFill>
          <p:spPr bwMode="auto">
            <a:xfrm>
              <a:off x="3160713" y="1927225"/>
              <a:ext cx="190500" cy="203200"/>
            </a:xfrm>
            <a:prstGeom prst="rect">
              <a:avLst/>
            </a:prstGeom>
            <a:noFill/>
            <a:ln w="9525">
              <a:noFill/>
              <a:miter lim="800000"/>
              <a:headEnd/>
              <a:tailEnd/>
            </a:ln>
            <a:effectLst/>
          </p:spPr>
        </p:pic>
        <p:pic>
          <p:nvPicPr>
            <p:cNvPr id="56" name="Picture 50"/>
            <p:cNvPicPr>
              <a:picLocks noChangeAspect="1" noChangeArrowheads="1"/>
            </p:cNvPicPr>
            <p:nvPr/>
          </p:nvPicPr>
          <p:blipFill>
            <a:blip r:embed="rId16" cstate="print"/>
            <a:srcRect/>
            <a:stretch>
              <a:fillRect/>
            </a:stretch>
          </p:blipFill>
          <p:spPr bwMode="auto">
            <a:xfrm>
              <a:off x="2606675" y="2779713"/>
              <a:ext cx="190500" cy="203200"/>
            </a:xfrm>
            <a:prstGeom prst="rect">
              <a:avLst/>
            </a:prstGeom>
            <a:noFill/>
            <a:ln w="9525">
              <a:noFill/>
              <a:miter lim="800000"/>
              <a:headEnd/>
              <a:tailEnd/>
            </a:ln>
            <a:effectLst/>
          </p:spPr>
        </p:pic>
        <p:pic>
          <p:nvPicPr>
            <p:cNvPr id="57" name="Picture 51"/>
            <p:cNvPicPr>
              <a:picLocks noChangeAspect="1" noChangeArrowheads="1"/>
            </p:cNvPicPr>
            <p:nvPr/>
          </p:nvPicPr>
          <p:blipFill>
            <a:blip r:embed="rId16" cstate="print"/>
            <a:srcRect/>
            <a:stretch>
              <a:fillRect/>
            </a:stretch>
          </p:blipFill>
          <p:spPr bwMode="auto">
            <a:xfrm>
              <a:off x="3957638" y="2827338"/>
              <a:ext cx="190500" cy="203200"/>
            </a:xfrm>
            <a:prstGeom prst="rect">
              <a:avLst/>
            </a:prstGeom>
            <a:noFill/>
            <a:ln w="9525">
              <a:noFill/>
              <a:miter lim="800000"/>
              <a:headEnd/>
              <a:tailEnd/>
            </a:ln>
            <a:effectLst/>
          </p:spPr>
        </p:pic>
        <p:pic>
          <p:nvPicPr>
            <p:cNvPr id="58" name="Picture 52"/>
            <p:cNvPicPr>
              <a:picLocks noChangeAspect="1" noChangeArrowheads="1"/>
            </p:cNvPicPr>
            <p:nvPr/>
          </p:nvPicPr>
          <p:blipFill>
            <a:blip r:embed="rId17" cstate="print"/>
            <a:srcRect/>
            <a:stretch>
              <a:fillRect/>
            </a:stretch>
          </p:blipFill>
          <p:spPr bwMode="auto">
            <a:xfrm>
              <a:off x="4357688" y="1893888"/>
              <a:ext cx="152400" cy="215900"/>
            </a:xfrm>
            <a:prstGeom prst="rect">
              <a:avLst/>
            </a:prstGeom>
            <a:noFill/>
            <a:ln w="9525">
              <a:noFill/>
              <a:miter lim="800000"/>
              <a:headEnd/>
              <a:tailEnd/>
            </a:ln>
            <a:effectLst/>
          </p:spPr>
        </p:pic>
        <p:pic>
          <p:nvPicPr>
            <p:cNvPr id="59" name="Picture 53"/>
            <p:cNvPicPr>
              <a:picLocks noChangeAspect="1" noChangeArrowheads="1"/>
            </p:cNvPicPr>
            <p:nvPr/>
          </p:nvPicPr>
          <p:blipFill>
            <a:blip r:embed="rId14" cstate="print"/>
            <a:srcRect/>
            <a:stretch>
              <a:fillRect/>
            </a:stretch>
          </p:blipFill>
          <p:spPr bwMode="auto">
            <a:xfrm>
              <a:off x="5154613" y="2841625"/>
              <a:ext cx="177800" cy="203200"/>
            </a:xfrm>
            <a:prstGeom prst="rect">
              <a:avLst/>
            </a:prstGeom>
            <a:noFill/>
            <a:ln w="9525">
              <a:noFill/>
              <a:miter lim="800000"/>
              <a:headEnd/>
              <a:tailEnd/>
            </a:ln>
            <a:effectLst/>
          </p:spPr>
        </p:pic>
        <p:pic>
          <p:nvPicPr>
            <p:cNvPr id="60" name="Picture 54"/>
            <p:cNvPicPr>
              <a:picLocks noChangeAspect="1" noChangeArrowheads="1"/>
            </p:cNvPicPr>
            <p:nvPr/>
          </p:nvPicPr>
          <p:blipFill>
            <a:blip r:embed="rId18" cstate="print"/>
            <a:srcRect/>
            <a:stretch>
              <a:fillRect/>
            </a:stretch>
          </p:blipFill>
          <p:spPr bwMode="auto">
            <a:xfrm>
              <a:off x="5456238" y="2795588"/>
              <a:ext cx="228600" cy="279400"/>
            </a:xfrm>
            <a:prstGeom prst="rect">
              <a:avLst/>
            </a:prstGeom>
            <a:noFill/>
            <a:ln w="9525">
              <a:noFill/>
              <a:miter lim="800000"/>
              <a:headEnd/>
              <a:tailEnd/>
            </a:ln>
            <a:effectLst/>
          </p:spPr>
        </p:pic>
        <p:pic>
          <p:nvPicPr>
            <p:cNvPr id="61" name="Picture 55"/>
            <p:cNvPicPr>
              <a:picLocks noChangeAspect="1" noChangeArrowheads="1"/>
            </p:cNvPicPr>
            <p:nvPr/>
          </p:nvPicPr>
          <p:blipFill>
            <a:blip r:embed="rId15" cstate="print"/>
            <a:srcRect/>
            <a:stretch>
              <a:fillRect/>
            </a:stretch>
          </p:blipFill>
          <p:spPr bwMode="auto">
            <a:xfrm>
              <a:off x="5470525" y="1847850"/>
              <a:ext cx="266700" cy="279400"/>
            </a:xfrm>
            <a:prstGeom prst="rect">
              <a:avLst/>
            </a:prstGeom>
            <a:noFill/>
            <a:ln w="9525">
              <a:noFill/>
              <a:miter lim="800000"/>
              <a:headEnd/>
              <a:tailEnd/>
            </a:ln>
            <a:effectLst/>
          </p:spPr>
        </p:pic>
        <p:pic>
          <p:nvPicPr>
            <p:cNvPr id="62" name="Picture 56"/>
            <p:cNvPicPr>
              <a:picLocks noChangeAspect="1" noChangeArrowheads="1"/>
            </p:cNvPicPr>
            <p:nvPr/>
          </p:nvPicPr>
          <p:blipFill>
            <a:blip r:embed="rId14" cstate="print"/>
            <a:srcRect/>
            <a:stretch>
              <a:fillRect/>
            </a:stretch>
          </p:blipFill>
          <p:spPr bwMode="auto">
            <a:xfrm>
              <a:off x="2073275" y="1970088"/>
              <a:ext cx="177800" cy="203200"/>
            </a:xfrm>
            <a:prstGeom prst="rect">
              <a:avLst/>
            </a:prstGeom>
            <a:noFill/>
            <a:ln w="9525">
              <a:noFill/>
              <a:miter lim="800000"/>
              <a:headEnd/>
              <a:tailEnd/>
            </a:ln>
            <a:effectLst/>
          </p:spPr>
        </p:pic>
        <p:pic>
          <p:nvPicPr>
            <p:cNvPr id="63" name="Picture 57"/>
            <p:cNvPicPr>
              <a:picLocks noChangeAspect="1" noChangeArrowheads="1"/>
            </p:cNvPicPr>
            <p:nvPr/>
          </p:nvPicPr>
          <p:blipFill>
            <a:blip r:embed="rId19" cstate="print"/>
            <a:srcRect/>
            <a:stretch>
              <a:fillRect/>
            </a:stretch>
          </p:blipFill>
          <p:spPr bwMode="auto">
            <a:xfrm>
              <a:off x="6521450" y="1889125"/>
              <a:ext cx="215900" cy="279400"/>
            </a:xfrm>
            <a:prstGeom prst="rect">
              <a:avLst/>
            </a:prstGeom>
            <a:noFill/>
            <a:ln w="9525">
              <a:noFill/>
              <a:miter lim="800000"/>
              <a:headEnd/>
              <a:tailEnd/>
            </a:ln>
            <a:effectLst/>
          </p:spPr>
        </p:pic>
        <p:pic>
          <p:nvPicPr>
            <p:cNvPr id="64" name="Picture 58"/>
            <p:cNvPicPr>
              <a:picLocks noChangeAspect="1" noChangeArrowheads="1"/>
            </p:cNvPicPr>
            <p:nvPr/>
          </p:nvPicPr>
          <p:blipFill>
            <a:blip r:embed="rId18" cstate="print"/>
            <a:srcRect/>
            <a:stretch>
              <a:fillRect/>
            </a:stretch>
          </p:blipFill>
          <p:spPr bwMode="auto">
            <a:xfrm>
              <a:off x="6515100" y="2762250"/>
              <a:ext cx="228600" cy="279400"/>
            </a:xfrm>
            <a:prstGeom prst="rect">
              <a:avLst/>
            </a:prstGeom>
            <a:noFill/>
            <a:ln w="9525">
              <a:noFill/>
              <a:miter lim="800000"/>
              <a:headEnd/>
              <a:tailEnd/>
            </a:ln>
            <a:effectLst/>
          </p:spPr>
        </p:pic>
        <p:pic>
          <p:nvPicPr>
            <p:cNvPr id="65" name="Picture 59"/>
            <p:cNvPicPr>
              <a:picLocks noChangeAspect="1" noChangeArrowheads="1"/>
            </p:cNvPicPr>
            <p:nvPr/>
          </p:nvPicPr>
          <p:blipFill>
            <a:blip r:embed="rId14" cstate="print"/>
            <a:srcRect/>
            <a:stretch>
              <a:fillRect/>
            </a:stretch>
          </p:blipFill>
          <p:spPr bwMode="auto">
            <a:xfrm>
              <a:off x="7407275" y="2698750"/>
              <a:ext cx="177800" cy="203200"/>
            </a:xfrm>
            <a:prstGeom prst="rect">
              <a:avLst/>
            </a:prstGeom>
            <a:noFill/>
            <a:ln w="9525">
              <a:noFill/>
              <a:miter lim="800000"/>
              <a:headEnd/>
              <a:tailEnd/>
            </a:ln>
            <a:effectLst/>
          </p:spPr>
        </p:pic>
        <p:pic>
          <p:nvPicPr>
            <p:cNvPr id="66" name="Picture 60"/>
            <p:cNvPicPr>
              <a:picLocks noChangeAspect="1" noChangeArrowheads="1"/>
            </p:cNvPicPr>
            <p:nvPr/>
          </p:nvPicPr>
          <p:blipFill>
            <a:blip r:embed="rId17" cstate="print"/>
            <a:srcRect/>
            <a:stretch>
              <a:fillRect/>
            </a:stretch>
          </p:blipFill>
          <p:spPr bwMode="auto">
            <a:xfrm>
              <a:off x="7729538" y="2668588"/>
              <a:ext cx="152400" cy="215900"/>
            </a:xfrm>
            <a:prstGeom prst="rect">
              <a:avLst/>
            </a:prstGeom>
            <a:noFill/>
            <a:ln w="9525">
              <a:noFill/>
              <a:miter lim="800000"/>
              <a:headEnd/>
              <a:tailEnd/>
            </a:ln>
            <a:effectLst/>
          </p:spPr>
        </p:pic>
        <p:pic>
          <p:nvPicPr>
            <p:cNvPr id="67" name="Picture 61"/>
            <p:cNvPicPr>
              <a:picLocks noChangeAspect="1" noChangeArrowheads="1"/>
            </p:cNvPicPr>
            <p:nvPr/>
          </p:nvPicPr>
          <p:blipFill>
            <a:blip r:embed="rId18" cstate="print"/>
            <a:srcRect/>
            <a:stretch>
              <a:fillRect/>
            </a:stretch>
          </p:blipFill>
          <p:spPr bwMode="auto">
            <a:xfrm>
              <a:off x="7734300" y="1992313"/>
              <a:ext cx="228600" cy="279400"/>
            </a:xfrm>
            <a:prstGeom prst="rect">
              <a:avLst/>
            </a:prstGeom>
            <a:noFill/>
            <a:ln w="9525">
              <a:noFill/>
              <a:miter lim="800000"/>
              <a:headEnd/>
              <a:tailEnd/>
            </a:ln>
            <a:effectLst/>
          </p:spPr>
        </p:pic>
        <p:pic>
          <p:nvPicPr>
            <p:cNvPr id="68" name="Picture 62"/>
            <p:cNvPicPr>
              <a:picLocks noChangeAspect="1" noChangeArrowheads="1"/>
            </p:cNvPicPr>
            <p:nvPr/>
          </p:nvPicPr>
          <p:blipFill>
            <a:blip r:embed="rId15" cstate="print"/>
            <a:srcRect/>
            <a:stretch>
              <a:fillRect/>
            </a:stretch>
          </p:blipFill>
          <p:spPr bwMode="auto">
            <a:xfrm>
              <a:off x="4335463" y="2805113"/>
              <a:ext cx="266700" cy="279400"/>
            </a:xfrm>
            <a:prstGeom prst="rect">
              <a:avLst/>
            </a:prstGeom>
            <a:noFill/>
            <a:ln w="9525">
              <a:noFill/>
              <a:miter lim="800000"/>
              <a:headEnd/>
              <a:tailEnd/>
            </a:ln>
            <a:effectLst/>
          </p:spPr>
        </p:pic>
      </p:grpSp>
      <p:sp>
        <p:nvSpPr>
          <p:cNvPr id="69" name="Text Box 63"/>
          <p:cNvSpPr txBox="1">
            <a:spLocks noChangeArrowheads="1"/>
          </p:cNvSpPr>
          <p:nvPr/>
        </p:nvSpPr>
        <p:spPr bwMode="auto">
          <a:xfrm>
            <a:off x="379287" y="2573967"/>
            <a:ext cx="3913188" cy="4154984"/>
          </a:xfrm>
          <a:prstGeom prst="rect">
            <a:avLst/>
          </a:prstGeom>
          <a:noFill/>
          <a:ln w="9525">
            <a:noFill/>
            <a:miter lim="800000"/>
            <a:headEnd/>
            <a:tailEnd/>
          </a:ln>
          <a:effectLst/>
        </p:spPr>
        <p:txBody>
          <a:bodyPr>
            <a:spAutoFit/>
          </a:bodyPr>
          <a:lstStyle/>
          <a:p>
            <a:pPr>
              <a:spcBef>
                <a:spcPct val="50000"/>
              </a:spcBef>
            </a:pPr>
            <a:r>
              <a:rPr lang="en-US" sz="2200" dirty="0" smtClean="0"/>
              <a:t>Mass &amp; Momentum conservation equations are solved simultaneously by Newton-Raphson method</a:t>
            </a:r>
          </a:p>
          <a:p>
            <a:pPr>
              <a:spcBef>
                <a:spcPct val="50000"/>
              </a:spcBef>
            </a:pPr>
            <a:r>
              <a:rPr lang="en-US" sz="2200" dirty="0" smtClean="0"/>
              <a:t>Energy &amp; Species conservation equations are solved by successive substitution method</a:t>
            </a:r>
          </a:p>
          <a:p>
            <a:pPr>
              <a:spcBef>
                <a:spcPct val="50000"/>
              </a:spcBef>
            </a:pPr>
            <a:r>
              <a:rPr lang="en-US" sz="2200" dirty="0" smtClean="0"/>
              <a:t>This hybrid practice reduces code overhead while maintaining superior convergence characteristics</a:t>
            </a:r>
            <a:endParaRPr lang="en-US" sz="2200" dirty="0"/>
          </a:p>
        </p:txBody>
      </p:sp>
    </p:spTree>
    <p:extLst>
      <p:ext uri="{BB962C8B-B14F-4D97-AF65-F5344CB8AC3E}">
        <p14:creationId xmlns:p14="http://schemas.microsoft.com/office/powerpoint/2010/main" val="1655457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8130" y="1000125"/>
            <a:ext cx="8705850" cy="4525963"/>
          </a:xfrm>
        </p:spPr>
        <p:txBody>
          <a:bodyPr>
            <a:noAutofit/>
          </a:bodyPr>
          <a:lstStyle/>
          <a:p>
            <a:pPr marL="0" indent="0">
              <a:buNone/>
            </a:pPr>
            <a:r>
              <a:rPr lang="en-US" sz="2800" dirty="0" smtClean="0"/>
              <a:t>Numerical Modeling consists of </a:t>
            </a:r>
            <a:r>
              <a:rPr lang="en-US" sz="2800" b="1" dirty="0" smtClean="0"/>
              <a:t>10</a:t>
            </a:r>
            <a:r>
              <a:rPr lang="en-US" sz="2800" dirty="0" smtClean="0"/>
              <a:t> </a:t>
            </a:r>
            <a:r>
              <a:rPr lang="en-US" sz="2800" b="1" dirty="0" smtClean="0"/>
              <a:t>steps</a:t>
            </a:r>
            <a:r>
              <a:rPr lang="en-US" sz="2800" b="1" i="1" dirty="0" smtClean="0"/>
              <a:t> </a:t>
            </a:r>
            <a:r>
              <a:rPr lang="en-US" sz="2800" dirty="0" smtClean="0"/>
              <a:t>for a time-dependent (</a:t>
            </a:r>
            <a:r>
              <a:rPr lang="en-US" sz="2800" b="1" dirty="0" smtClean="0"/>
              <a:t>transient</a:t>
            </a:r>
            <a:r>
              <a:rPr lang="en-US" sz="2800" dirty="0" smtClean="0"/>
              <a:t>) </a:t>
            </a:r>
            <a:r>
              <a:rPr lang="en-US" sz="2800" b="1" dirty="0" smtClean="0"/>
              <a:t>conjugate heat transfer</a:t>
            </a:r>
            <a:r>
              <a:rPr lang="en-US" sz="2800" dirty="0" smtClean="0"/>
              <a:t> problem:</a:t>
            </a:r>
          </a:p>
          <a:p>
            <a:pPr marL="514350" indent="-514350">
              <a:buFont typeface="+mj-lt"/>
              <a:buAutoNum type="arabicPeriod"/>
            </a:pPr>
            <a:r>
              <a:rPr lang="en-US" sz="2800" dirty="0" smtClean="0"/>
              <a:t>Subdivide the flow domain into fluid nodes and branches</a:t>
            </a:r>
          </a:p>
          <a:p>
            <a:pPr marL="514350" indent="-514350">
              <a:buFont typeface="+mj-lt"/>
              <a:buAutoNum type="arabicPeriod"/>
            </a:pPr>
            <a:r>
              <a:rPr lang="en-US" sz="2800" dirty="0" smtClean="0"/>
              <a:t>Subdivide the solid domain into solid nodes and conductors</a:t>
            </a:r>
          </a:p>
          <a:p>
            <a:pPr marL="514350" indent="-514350">
              <a:buFont typeface="+mj-lt"/>
              <a:buAutoNum type="arabicPeriod"/>
            </a:pPr>
            <a:r>
              <a:rPr lang="en-US" sz="2800" dirty="0" smtClean="0"/>
              <a:t>Connect the solid and fluid nodes with solid to fluid conductors</a:t>
            </a:r>
          </a:p>
          <a:p>
            <a:pPr marL="514350" indent="-514350">
              <a:buFont typeface="+mj-lt"/>
              <a:buAutoNum type="arabicPeriod"/>
            </a:pPr>
            <a:r>
              <a:rPr lang="en-US" sz="2800" dirty="0" smtClean="0"/>
              <a:t>At each fluid node solve mass and energy conservation equation to calculate pressure (p) and enthalpy (h) </a:t>
            </a:r>
            <a:r>
              <a:rPr lang="en-US" sz="2800" dirty="0"/>
              <a:t>of </a:t>
            </a:r>
            <a:r>
              <a:rPr lang="en-US" sz="2800" dirty="0" smtClean="0"/>
              <a:t>fluid and equation of state to compute resident mass (</a:t>
            </a:r>
            <a:r>
              <a:rPr lang="en-US" sz="2800" dirty="0" err="1" smtClean="0"/>
              <a:t>m</a:t>
            </a:r>
            <a:r>
              <a:rPr lang="en-US" sz="2800" baseline="-25000" dirty="0" err="1" smtClean="0"/>
              <a:t>R</a:t>
            </a:r>
            <a:r>
              <a:rPr lang="en-US" sz="2800" dirty="0" smtClean="0"/>
              <a:t>) of fluid</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28</a:t>
            </a:fld>
            <a:endParaRPr lang="en-US" dirty="0"/>
          </a:p>
        </p:txBody>
      </p:sp>
      <p:sp>
        <p:nvSpPr>
          <p:cNvPr id="6" name="TextBox 5"/>
          <p:cNvSpPr txBox="1"/>
          <p:nvPr/>
        </p:nvSpPr>
        <p:spPr>
          <a:xfrm>
            <a:off x="1066800" y="295275"/>
            <a:ext cx="6968511" cy="523220"/>
          </a:xfrm>
          <a:prstGeom prst="rect">
            <a:avLst/>
          </a:prstGeom>
          <a:noFill/>
        </p:spPr>
        <p:txBody>
          <a:bodyPr wrap="square" rtlCol="0">
            <a:spAutoFit/>
          </a:bodyPr>
          <a:lstStyle/>
          <a:p>
            <a:pPr algn="ctr"/>
            <a:r>
              <a:rPr lang="en-US" sz="2800" b="1" dirty="0" smtClean="0"/>
              <a:t>Solution Procedure</a:t>
            </a:r>
            <a:endParaRPr lang="en-US" sz="2800" b="1" dirty="0"/>
          </a:p>
        </p:txBody>
      </p:sp>
    </p:spTree>
    <p:extLst>
      <p:ext uri="{BB962C8B-B14F-4D97-AF65-F5344CB8AC3E}">
        <p14:creationId xmlns:p14="http://schemas.microsoft.com/office/powerpoint/2010/main" val="34151264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4825" y="712788"/>
            <a:ext cx="8229600" cy="896937"/>
          </a:xfrm>
        </p:spPr>
        <p:txBody>
          <a:bodyPr>
            <a:normAutofit fontScale="90000"/>
          </a:bodyPr>
          <a:lstStyle/>
          <a:p>
            <a:r>
              <a:rPr lang="en-US" sz="3200" b="1" dirty="0"/>
              <a:t>Solution Procedure</a:t>
            </a:r>
            <a:br>
              <a:rPr lang="en-US" sz="3200" b="1" dirty="0"/>
            </a:br>
            <a:r>
              <a:rPr lang="en-US" b="1" dirty="0"/>
              <a:t/>
            </a:r>
            <a:br>
              <a:rPr lang="en-US" b="1" dirty="0"/>
            </a:br>
            <a:endParaRPr lang="en-US" dirty="0"/>
          </a:p>
        </p:txBody>
      </p:sp>
      <p:sp>
        <p:nvSpPr>
          <p:cNvPr id="3" name="Content Placeholder 2"/>
          <p:cNvSpPr>
            <a:spLocks noGrp="1"/>
          </p:cNvSpPr>
          <p:nvPr>
            <p:ph idx="1"/>
          </p:nvPr>
        </p:nvSpPr>
        <p:spPr>
          <a:xfrm>
            <a:off x="481012" y="1104900"/>
            <a:ext cx="8229600" cy="3876675"/>
          </a:xfrm>
        </p:spPr>
        <p:txBody>
          <a:bodyPr>
            <a:noAutofit/>
          </a:bodyPr>
          <a:lstStyle/>
          <a:p>
            <a:pPr marL="0" indent="0">
              <a:buNone/>
            </a:pPr>
            <a:r>
              <a:rPr lang="en-US" sz="2400" dirty="0" smtClean="0"/>
              <a:t>5. </a:t>
            </a:r>
            <a:r>
              <a:rPr lang="en-US" sz="2800" dirty="0"/>
              <a:t>At each fluid branch, solve momentum conservation equations to calculate flow </a:t>
            </a:r>
            <a:r>
              <a:rPr lang="en-US" sz="2800" dirty="0" smtClean="0"/>
              <a:t>rate (  )</a:t>
            </a:r>
          </a:p>
          <a:p>
            <a:pPr marL="0" indent="0">
              <a:buNone/>
            </a:pPr>
            <a:r>
              <a:rPr lang="en-US" sz="2800" dirty="0" smtClean="0"/>
              <a:t>6. </a:t>
            </a:r>
            <a:r>
              <a:rPr lang="en-US" sz="2800" dirty="0"/>
              <a:t>From pressure and enthalpy, calculate </a:t>
            </a:r>
            <a:r>
              <a:rPr lang="en-US" sz="2800" dirty="0" smtClean="0"/>
              <a:t>fluid temperature (T</a:t>
            </a:r>
            <a:r>
              <a:rPr lang="en-US" sz="2800" baseline="-25000" dirty="0" smtClean="0"/>
              <a:t>F</a:t>
            </a:r>
            <a:r>
              <a:rPr lang="en-US" sz="2800" dirty="0" smtClean="0"/>
              <a:t>) and all </a:t>
            </a:r>
            <a:r>
              <a:rPr lang="en-US" sz="2800" dirty="0"/>
              <a:t>other thermo-dynamic and thermo-physical properties required in governing </a:t>
            </a:r>
            <a:r>
              <a:rPr lang="en-US" sz="2800" dirty="0" smtClean="0"/>
              <a:t>equations</a:t>
            </a:r>
          </a:p>
          <a:p>
            <a:pPr marL="0" indent="0">
              <a:buNone/>
            </a:pPr>
            <a:r>
              <a:rPr lang="en-US" sz="2800" dirty="0" smtClean="0"/>
              <a:t>7. At each solid node, solve energy conservation equation to calculate temperature of the solid node (T</a:t>
            </a:r>
            <a:r>
              <a:rPr lang="en-US" sz="2800" baseline="-25000" dirty="0" smtClean="0"/>
              <a:t>S</a:t>
            </a:r>
            <a:r>
              <a:rPr lang="en-US" sz="2800" dirty="0" smtClean="0"/>
              <a:t>)</a:t>
            </a:r>
          </a:p>
          <a:p>
            <a:pPr marL="0" indent="0">
              <a:buNone/>
            </a:pPr>
            <a:r>
              <a:rPr lang="en-US" sz="2800" dirty="0" smtClean="0"/>
              <a:t>8. Steps 4 through 7 are repeated until convergence</a:t>
            </a:r>
          </a:p>
          <a:p>
            <a:pPr marL="0" indent="0">
              <a:buNone/>
            </a:pPr>
            <a:r>
              <a:rPr lang="en-US" sz="2800" dirty="0" smtClean="0"/>
              <a:t>9. Steps 4 through 8 are repeated for each time step</a:t>
            </a:r>
          </a:p>
          <a:p>
            <a:pPr marL="0" indent="0">
              <a:buNone/>
            </a:pPr>
            <a:r>
              <a:rPr lang="en-US" sz="2800" dirty="0" smtClean="0"/>
              <a:t>10. Terminate the calculation when final time step is reached</a:t>
            </a:r>
            <a:endParaRPr lang="en-US" sz="2800" dirty="0"/>
          </a:p>
          <a:p>
            <a:pPr marL="0" indent="0">
              <a:buNone/>
            </a:pP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29</a:t>
            </a:fld>
            <a:endParaRPr lang="en-US" dirty="0"/>
          </a:p>
        </p:txBody>
      </p:sp>
      <p:pic>
        <p:nvPicPr>
          <p:cNvPr id="144" name="Picture 51"/>
          <p:cNvPicPr>
            <a:picLocks noChangeAspect="1" noChangeArrowheads="1"/>
          </p:cNvPicPr>
          <p:nvPr/>
        </p:nvPicPr>
        <p:blipFill>
          <a:blip r:embed="rId3" cstate="print"/>
          <a:srcRect/>
          <a:stretch>
            <a:fillRect/>
          </a:stretch>
        </p:blipFill>
        <p:spPr bwMode="auto">
          <a:xfrm>
            <a:off x="5227636" y="1717674"/>
            <a:ext cx="252412" cy="269239"/>
          </a:xfrm>
          <a:prstGeom prst="rect">
            <a:avLst/>
          </a:prstGeom>
          <a:noFill/>
          <a:ln w="9525">
            <a:noFill/>
            <a:miter lim="800000"/>
            <a:headEnd/>
            <a:tailEnd/>
          </a:ln>
          <a:effectLst/>
        </p:spPr>
      </p:pic>
    </p:spTree>
    <p:extLst>
      <p:ext uri="{BB962C8B-B14F-4D97-AF65-F5344CB8AC3E}">
        <p14:creationId xmlns:p14="http://schemas.microsoft.com/office/powerpoint/2010/main" val="3480964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30</a:t>
            </a:fld>
            <a:endParaRPr lang="en-US"/>
          </a:p>
        </p:txBody>
      </p:sp>
      <p:sp>
        <p:nvSpPr>
          <p:cNvPr id="3" name="Slide Number Placeholder 1"/>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D12A7E3-FD50-4FEC-BF90-4D40D615D493}" type="slidenum">
              <a:rPr lang="en-US" smtClean="0"/>
              <a:pPr/>
              <a:t>30</a:t>
            </a:fld>
            <a:endParaRPr lang="en-US"/>
          </a:p>
        </p:txBody>
      </p:sp>
      <p:sp>
        <p:nvSpPr>
          <p:cNvPr id="4" name="TextBox 3"/>
          <p:cNvSpPr txBox="1"/>
          <p:nvPr/>
        </p:nvSpPr>
        <p:spPr>
          <a:xfrm>
            <a:off x="1733550" y="232291"/>
            <a:ext cx="6048375" cy="523220"/>
          </a:xfrm>
          <a:prstGeom prst="rect">
            <a:avLst/>
          </a:prstGeom>
          <a:noFill/>
        </p:spPr>
        <p:txBody>
          <a:bodyPr wrap="square" rtlCol="0">
            <a:spAutoFit/>
          </a:bodyPr>
          <a:lstStyle/>
          <a:p>
            <a:pPr algn="ctr"/>
            <a:r>
              <a:rPr lang="en-US" sz="2800" b="1" dirty="0" smtClean="0"/>
              <a:t>Example Problems</a:t>
            </a:r>
            <a:endParaRPr lang="en-US" sz="2800" dirty="0"/>
          </a:p>
        </p:txBody>
      </p:sp>
      <p:graphicFrame>
        <p:nvGraphicFramePr>
          <p:cNvPr id="5" name="Table 4"/>
          <p:cNvGraphicFramePr>
            <a:graphicFrameLocks noGrp="1"/>
          </p:cNvGraphicFramePr>
          <p:nvPr>
            <p:extLst>
              <p:ext uri="{D42A27DB-BD31-4B8C-83A1-F6EECF244321}">
                <p14:modId xmlns:p14="http://schemas.microsoft.com/office/powerpoint/2010/main" val="2232127022"/>
              </p:ext>
            </p:extLst>
          </p:nvPr>
        </p:nvGraphicFramePr>
        <p:xfrm>
          <a:off x="923592" y="1325435"/>
          <a:ext cx="7663816" cy="5030914"/>
        </p:xfrm>
        <a:graphic>
          <a:graphicData uri="http://schemas.openxmlformats.org/drawingml/2006/table">
            <a:tbl>
              <a:tblPr firstRow="1" bandRow="1">
                <a:tableStyleId>{5C22544A-7EE6-4342-B048-85BDC9FD1C3A}</a:tableStyleId>
              </a:tblPr>
              <a:tblGrid>
                <a:gridCol w="3831908"/>
                <a:gridCol w="3831908"/>
              </a:tblGrid>
              <a:tr h="496964">
                <a:tc>
                  <a:txBody>
                    <a:bodyPr/>
                    <a:lstStyle/>
                    <a:p>
                      <a:pPr algn="ctr"/>
                      <a:r>
                        <a:rPr lang="en-US" dirty="0" smtClean="0"/>
                        <a:t>Problem Description</a:t>
                      </a:r>
                      <a:endParaRPr lang="en-US" dirty="0"/>
                    </a:p>
                  </a:txBody>
                  <a:tcPr/>
                </a:tc>
                <a:tc>
                  <a:txBody>
                    <a:bodyPr/>
                    <a:lstStyle/>
                    <a:p>
                      <a:pPr algn="ctr"/>
                      <a:r>
                        <a:rPr lang="en-US" dirty="0" smtClean="0"/>
                        <a:t>Purpose</a:t>
                      </a:r>
                      <a:endParaRPr lang="en-US" dirty="0"/>
                    </a:p>
                  </a:txBody>
                  <a:tcPr/>
                </a:tc>
              </a:tr>
              <a:tr h="1225392">
                <a:tc>
                  <a:txBody>
                    <a:bodyPr/>
                    <a:lstStyle/>
                    <a:p>
                      <a:pPr algn="ctr"/>
                      <a:r>
                        <a:rPr lang="en-US" dirty="0" smtClean="0"/>
                        <a:t>1. </a:t>
                      </a:r>
                      <a:r>
                        <a:rPr lang="en-US" sz="1800" b="1" dirty="0" smtClean="0"/>
                        <a:t>Chilldown of Cryogenic Transfer Line</a:t>
                      </a:r>
                      <a:endParaRPr lang="en-US" dirty="0"/>
                    </a:p>
                  </a:txBody>
                  <a:tcPr/>
                </a:tc>
                <a:tc>
                  <a:txBody>
                    <a:bodyPr/>
                    <a:lstStyle/>
                    <a:p>
                      <a:pPr algn="ctr"/>
                      <a:r>
                        <a:rPr lang="en-US" b="1" dirty="0" smtClean="0"/>
                        <a:t>Estimation of chilldown time, temperature and flowrate history</a:t>
                      </a:r>
                      <a:endParaRPr lang="en-US" b="1" dirty="0"/>
                    </a:p>
                  </a:txBody>
                  <a:tcPr/>
                </a:tc>
              </a:tr>
              <a:tr h="857774">
                <a:tc>
                  <a:txBody>
                    <a:bodyPr/>
                    <a:lstStyle/>
                    <a:p>
                      <a:pPr algn="ctr"/>
                      <a:r>
                        <a:rPr lang="en-US" sz="1800" b="1" dirty="0" smtClean="0"/>
                        <a:t>2. No Vent Chill and Fill of a Cryogenic Tank </a:t>
                      </a:r>
                      <a:endParaRPr lang="en-US" dirty="0"/>
                    </a:p>
                  </a:txBody>
                  <a:tcPr/>
                </a:tc>
                <a:tc>
                  <a:txBody>
                    <a:bodyPr/>
                    <a:lstStyle/>
                    <a:p>
                      <a:pPr algn="ctr"/>
                      <a:r>
                        <a:rPr lang="en-US" b="1" dirty="0" smtClean="0"/>
                        <a:t>Time to fill the tank and propellant consumption</a:t>
                      </a:r>
                      <a:endParaRPr lang="en-US" b="1" dirty="0"/>
                    </a:p>
                  </a:txBody>
                  <a:tcPr/>
                </a:tc>
              </a:tr>
              <a:tr h="857774">
                <a:tc>
                  <a:txBody>
                    <a:bodyPr/>
                    <a:lstStyle/>
                    <a:p>
                      <a:pPr algn="ctr"/>
                      <a:r>
                        <a:rPr lang="en-US" sz="1800" b="1" dirty="0" smtClean="0"/>
                        <a:t>3. Boil-off in a Cryogenic Propellant Tank </a:t>
                      </a:r>
                      <a:endParaRPr lang="en-US" dirty="0"/>
                    </a:p>
                  </a:txBody>
                  <a:tcPr/>
                </a:tc>
                <a:tc>
                  <a:txBody>
                    <a:bodyPr/>
                    <a:lstStyle/>
                    <a:p>
                      <a:pPr algn="ctr"/>
                      <a:r>
                        <a:rPr lang="en-US" b="1" dirty="0" smtClean="0"/>
                        <a:t>Performance of insulating material to reduce boil-off</a:t>
                      </a:r>
                      <a:endParaRPr lang="en-US" b="1" dirty="0"/>
                    </a:p>
                  </a:txBody>
                  <a:tcPr/>
                </a:tc>
              </a:tr>
              <a:tr h="1593010">
                <a:tc>
                  <a:txBody>
                    <a:bodyPr/>
                    <a:lstStyle/>
                    <a:p>
                      <a:pPr algn="ctr"/>
                      <a:r>
                        <a:rPr lang="en-US" sz="1800" b="1" dirty="0" smtClean="0"/>
                        <a:t>4. Self-Pressurization of a Cryogenic Propellant Tank Due to Boil-off </a:t>
                      </a:r>
                      <a:endParaRPr lang="en-US" dirty="0"/>
                    </a:p>
                  </a:txBody>
                  <a:tcPr/>
                </a:tc>
                <a:tc>
                  <a:txBody>
                    <a:bodyPr/>
                    <a:lstStyle/>
                    <a:p>
                      <a:pPr algn="ctr"/>
                      <a:r>
                        <a:rPr lang="en-US" b="1" dirty="0" smtClean="0"/>
                        <a:t>Modeling heat leak through Multi Layer Insulation and Thermodynamic Vent System</a:t>
                      </a:r>
                      <a:r>
                        <a:rPr lang="en-US" b="1" baseline="0" dirty="0" smtClean="0"/>
                        <a:t> to reduce boil-off</a:t>
                      </a:r>
                      <a:endParaRPr lang="en-US" b="1" dirty="0"/>
                    </a:p>
                  </a:txBody>
                  <a:tcPr/>
                </a:tc>
              </a:tr>
            </a:tbl>
          </a:graphicData>
        </a:graphic>
      </p:graphicFrame>
      <p:sp>
        <p:nvSpPr>
          <p:cNvPr id="6" name="TextBox 5"/>
          <p:cNvSpPr txBox="1"/>
          <p:nvPr/>
        </p:nvSpPr>
        <p:spPr>
          <a:xfrm>
            <a:off x="1114425" y="758547"/>
            <a:ext cx="7000875" cy="461665"/>
          </a:xfrm>
          <a:prstGeom prst="rect">
            <a:avLst/>
          </a:prstGeom>
          <a:noFill/>
        </p:spPr>
        <p:txBody>
          <a:bodyPr wrap="square" rtlCol="0">
            <a:spAutoFit/>
          </a:bodyPr>
          <a:lstStyle/>
          <a:p>
            <a:pPr algn="ctr"/>
            <a:r>
              <a:rPr lang="en-US" sz="2400" b="1" dirty="0"/>
              <a:t>CFM application problems described in this lesson</a:t>
            </a:r>
          </a:p>
        </p:txBody>
      </p:sp>
    </p:spTree>
    <p:extLst>
      <p:ext uri="{BB962C8B-B14F-4D97-AF65-F5344CB8AC3E}">
        <p14:creationId xmlns:p14="http://schemas.microsoft.com/office/powerpoint/2010/main" val="209514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5554"/>
            <a:ext cx="8229600" cy="1143000"/>
          </a:xfrm>
        </p:spPr>
        <p:txBody>
          <a:bodyPr>
            <a:normAutofit/>
          </a:bodyPr>
          <a:lstStyle/>
          <a:p>
            <a:r>
              <a:rPr lang="en-US" sz="2800" b="1" dirty="0"/>
              <a:t>Chilldown of Cryogenic Transfer </a:t>
            </a:r>
            <a:r>
              <a:rPr lang="en-US" sz="2800" b="1" dirty="0" smtClean="0"/>
              <a:t>Line</a:t>
            </a:r>
            <a:br>
              <a:rPr lang="en-US" sz="2800" b="1" dirty="0" smtClean="0"/>
            </a:br>
            <a:r>
              <a:rPr lang="en-US" sz="2800" b="1" dirty="0" smtClean="0"/>
              <a:t>(Example 1)</a:t>
            </a:r>
            <a:endParaRPr lang="en-US" sz="2800" b="1" dirty="0"/>
          </a:p>
        </p:txBody>
      </p:sp>
      <p:sp>
        <p:nvSpPr>
          <p:cNvPr id="3" name="Content Placeholder 2"/>
          <p:cNvSpPr>
            <a:spLocks noGrp="1"/>
          </p:cNvSpPr>
          <p:nvPr>
            <p:ph sz="half" idx="1"/>
          </p:nvPr>
        </p:nvSpPr>
        <p:spPr>
          <a:xfrm>
            <a:off x="466726" y="1143697"/>
            <a:ext cx="8124824" cy="5268031"/>
          </a:xfrm>
          <a:ln w="0">
            <a:noFill/>
          </a:ln>
        </p:spPr>
        <p:txBody>
          <a:bodyPr>
            <a:normAutofit/>
          </a:bodyPr>
          <a:lstStyle/>
          <a:p>
            <a:r>
              <a:rPr lang="en-US" dirty="0" smtClean="0"/>
              <a:t>Cryogenic liquid flashes into vapor on contact with the pipe wall at ambient temperature</a:t>
            </a:r>
          </a:p>
          <a:p>
            <a:r>
              <a:rPr lang="en-US" dirty="0" smtClean="0"/>
              <a:t>Heat of vaporization is extracted from solid wall to chill the wall</a:t>
            </a:r>
          </a:p>
          <a:p>
            <a:r>
              <a:rPr lang="en-US" dirty="0" smtClean="0"/>
              <a:t>As walls are chilled to saturation temperature, vapor starts condensing, liquid flow is established</a:t>
            </a:r>
          </a:p>
          <a:p>
            <a:r>
              <a:rPr lang="en-US" dirty="0" smtClean="0"/>
              <a:t>Liquid front gradually advances from upstream to downstream </a:t>
            </a:r>
          </a:p>
          <a:p>
            <a:r>
              <a:rPr lang="en-US" dirty="0" smtClean="0"/>
              <a:t>Flow rate gradually increases as more and more vapor condensed to liquid </a:t>
            </a:r>
          </a:p>
          <a:p>
            <a:r>
              <a:rPr lang="en-US" dirty="0" smtClean="0"/>
              <a:t>Chilldown follows a “reversed boiling curve”</a:t>
            </a:r>
            <a:endParaRPr lang="en-US" dirty="0"/>
          </a:p>
        </p:txBody>
      </p:sp>
      <p:sp>
        <p:nvSpPr>
          <p:cNvPr id="5" name="Slide Number Placeholder 4"/>
          <p:cNvSpPr>
            <a:spLocks noGrp="1"/>
          </p:cNvSpPr>
          <p:nvPr>
            <p:ph type="sldNum" sz="quarter" idx="12"/>
          </p:nvPr>
        </p:nvSpPr>
        <p:spPr>
          <a:xfrm>
            <a:off x="6553200" y="6492875"/>
            <a:ext cx="2133600" cy="365125"/>
          </a:xfrm>
        </p:spPr>
        <p:txBody>
          <a:bodyPr/>
          <a:lstStyle/>
          <a:p>
            <a:fld id="{6D12A7E3-FD50-4FEC-BF90-4D40D615D493}" type="slidenum">
              <a:rPr lang="en-US" smtClean="0"/>
              <a:pPr/>
              <a:t>31</a:t>
            </a:fld>
            <a:endParaRPr lang="en-US" dirty="0"/>
          </a:p>
        </p:txBody>
      </p:sp>
    </p:spTree>
    <p:extLst>
      <p:ext uri="{BB962C8B-B14F-4D97-AF65-F5344CB8AC3E}">
        <p14:creationId xmlns:p14="http://schemas.microsoft.com/office/powerpoint/2010/main" val="4162758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32</a:t>
            </a:fld>
            <a:endParaRPr lang="en-US"/>
          </a:p>
        </p:txBody>
      </p:sp>
      <p:pic>
        <p:nvPicPr>
          <p:cNvPr id="4" name="Picture 4" descr="C:\Users\SNEU\Documents\NASA Docs\poster pics\cryo line pic.png"/>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628775" y="2034124"/>
            <a:ext cx="4895926" cy="287085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692434" y="1621087"/>
            <a:ext cx="1189011" cy="584775"/>
          </a:xfrm>
          <a:prstGeom prst="rect">
            <a:avLst/>
          </a:prstGeom>
          <a:noFill/>
        </p:spPr>
        <p:txBody>
          <a:bodyPr wrap="square" rtlCol="0">
            <a:spAutoFit/>
          </a:bodyPr>
          <a:lstStyle/>
          <a:p>
            <a:r>
              <a:rPr lang="en-US" sz="1600" dirty="0" smtClean="0">
                <a:latin typeface="Segoe UI Light" pitchFamily="34" charset="0"/>
              </a:rPr>
              <a:t>Storage Dewar</a:t>
            </a:r>
            <a:endParaRPr lang="en-US" sz="1600" dirty="0">
              <a:latin typeface="Segoe UI Light" pitchFamily="34" charset="0"/>
            </a:endParaRPr>
          </a:p>
        </p:txBody>
      </p:sp>
      <p:sp>
        <p:nvSpPr>
          <p:cNvPr id="7" name="TextBox 6"/>
          <p:cNvSpPr txBox="1"/>
          <p:nvPr/>
        </p:nvSpPr>
        <p:spPr>
          <a:xfrm>
            <a:off x="6025436" y="2289984"/>
            <a:ext cx="1371203" cy="646330"/>
          </a:xfrm>
          <a:prstGeom prst="rect">
            <a:avLst/>
          </a:prstGeom>
          <a:noFill/>
        </p:spPr>
        <p:txBody>
          <a:bodyPr wrap="square" rtlCol="0">
            <a:spAutoFit/>
          </a:bodyPr>
          <a:lstStyle/>
          <a:p>
            <a:r>
              <a:rPr lang="en-US" dirty="0" smtClean="0">
                <a:latin typeface="Segoe UI Light" pitchFamily="34" charset="0"/>
              </a:rPr>
              <a:t>Vacuum Jacket</a:t>
            </a:r>
          </a:p>
        </p:txBody>
      </p:sp>
      <p:sp>
        <p:nvSpPr>
          <p:cNvPr id="8" name="TextBox 7"/>
          <p:cNvSpPr txBox="1"/>
          <p:nvPr/>
        </p:nvSpPr>
        <p:spPr>
          <a:xfrm>
            <a:off x="3412667" y="1694489"/>
            <a:ext cx="2238138" cy="584775"/>
          </a:xfrm>
          <a:prstGeom prst="rect">
            <a:avLst/>
          </a:prstGeom>
          <a:noFill/>
        </p:spPr>
        <p:txBody>
          <a:bodyPr wrap="square" rtlCol="0">
            <a:spAutoFit/>
          </a:bodyPr>
          <a:lstStyle/>
          <a:p>
            <a:r>
              <a:rPr lang="en-US" sz="1600" dirty="0" smtClean="0">
                <a:latin typeface="Segoe UI Light" pitchFamily="34" charset="0"/>
              </a:rPr>
              <a:t>Pressurizing Gas</a:t>
            </a:r>
          </a:p>
          <a:p>
            <a:endParaRPr lang="en-US" sz="1600" dirty="0"/>
          </a:p>
        </p:txBody>
      </p:sp>
      <p:sp>
        <p:nvSpPr>
          <p:cNvPr id="10" name="TextBox 9"/>
          <p:cNvSpPr txBox="1"/>
          <p:nvPr/>
        </p:nvSpPr>
        <p:spPr>
          <a:xfrm>
            <a:off x="5264322" y="3319537"/>
            <a:ext cx="2238138" cy="1077218"/>
          </a:xfrm>
          <a:prstGeom prst="rect">
            <a:avLst/>
          </a:prstGeom>
          <a:noFill/>
        </p:spPr>
        <p:txBody>
          <a:bodyPr wrap="square" rtlCol="0">
            <a:spAutoFit/>
          </a:bodyPr>
          <a:lstStyle/>
          <a:p>
            <a:r>
              <a:rPr lang="en-US" sz="1600" dirty="0" smtClean="0">
                <a:latin typeface="Segoe UI Light" pitchFamily="34" charset="0"/>
              </a:rPr>
              <a:t>Transfer Line (Copper)</a:t>
            </a:r>
          </a:p>
          <a:p>
            <a:r>
              <a:rPr lang="en-US" sz="1600" dirty="0" smtClean="0">
                <a:latin typeface="Segoe UI Light" pitchFamily="34" charset="0"/>
              </a:rPr>
              <a:t>Length:  200 </a:t>
            </a:r>
            <a:r>
              <a:rPr lang="en-US" sz="1600" dirty="0" err="1" smtClean="0">
                <a:latin typeface="Segoe UI Light" pitchFamily="34" charset="0"/>
              </a:rPr>
              <a:t>ft</a:t>
            </a:r>
            <a:endParaRPr lang="en-US" sz="1600" dirty="0" smtClean="0">
              <a:latin typeface="Segoe UI Light" pitchFamily="34" charset="0"/>
            </a:endParaRPr>
          </a:p>
          <a:p>
            <a:r>
              <a:rPr lang="en-US" sz="1600" dirty="0" smtClean="0">
                <a:latin typeface="Segoe UI Light" pitchFamily="34" charset="0"/>
              </a:rPr>
              <a:t>Inner Diameter: 5/8 in</a:t>
            </a:r>
          </a:p>
          <a:p>
            <a:endParaRPr lang="en-US" sz="800" dirty="0" smtClean="0">
              <a:latin typeface="Segoe UI Light" pitchFamily="34" charset="0"/>
            </a:endParaRPr>
          </a:p>
          <a:p>
            <a:endParaRPr lang="en-US" sz="800" dirty="0"/>
          </a:p>
        </p:txBody>
      </p:sp>
      <p:cxnSp>
        <p:nvCxnSpPr>
          <p:cNvPr id="11" name="Straight Arrow Connector 10"/>
          <p:cNvCxnSpPr/>
          <p:nvPr/>
        </p:nvCxnSpPr>
        <p:spPr>
          <a:xfrm flipV="1">
            <a:off x="2970277" y="3124734"/>
            <a:ext cx="642675" cy="51879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flipV="1">
            <a:off x="2970277" y="3576990"/>
            <a:ext cx="1036520" cy="47257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2973817" y="4049566"/>
            <a:ext cx="1409351" cy="41886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flipV="1">
            <a:off x="3070655" y="4516292"/>
            <a:ext cx="1872281" cy="37790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a:off x="5123014" y="4086937"/>
            <a:ext cx="141308" cy="22632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2442744" y="2053605"/>
            <a:ext cx="419651" cy="30451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flipV="1">
            <a:off x="5375237" y="2432297"/>
            <a:ext cx="433466" cy="1902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5405635" y="2632421"/>
            <a:ext cx="490340" cy="33673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342900" y="813091"/>
            <a:ext cx="8582025" cy="400110"/>
          </a:xfrm>
          <a:prstGeom prst="rect">
            <a:avLst/>
          </a:prstGeom>
          <a:noFill/>
        </p:spPr>
        <p:txBody>
          <a:bodyPr wrap="square" rtlCol="0">
            <a:spAutoFit/>
          </a:bodyPr>
          <a:lstStyle/>
          <a:p>
            <a:r>
              <a:rPr lang="en-US" sz="2000" dirty="0" smtClean="0"/>
              <a:t>Experiment conducted in National Bureau of Standard in Boulder, Colorado [ 5 ]</a:t>
            </a:r>
            <a:endParaRPr lang="en-US" sz="2000" dirty="0"/>
          </a:p>
        </p:txBody>
      </p:sp>
      <p:sp>
        <p:nvSpPr>
          <p:cNvPr id="3" name="TextBox 2"/>
          <p:cNvSpPr txBox="1"/>
          <p:nvPr/>
        </p:nvSpPr>
        <p:spPr>
          <a:xfrm>
            <a:off x="1780546" y="3920444"/>
            <a:ext cx="1123950" cy="338554"/>
          </a:xfrm>
          <a:prstGeom prst="rect">
            <a:avLst/>
          </a:prstGeom>
          <a:noFill/>
        </p:spPr>
        <p:txBody>
          <a:bodyPr wrap="square" rtlCol="0">
            <a:spAutoFit/>
          </a:bodyPr>
          <a:lstStyle/>
          <a:p>
            <a:pPr algn="r"/>
            <a:r>
              <a:rPr lang="en-US" sz="1600" dirty="0" smtClean="0">
                <a:latin typeface="Segoe UI Light" panose="020B0502040204020203" pitchFamily="34" charset="0"/>
              </a:rPr>
              <a:t>Station 2</a:t>
            </a:r>
            <a:endParaRPr lang="en-US" sz="1600" dirty="0">
              <a:latin typeface="Segoe UI Light" panose="020B0502040204020203" pitchFamily="34" charset="0"/>
            </a:endParaRPr>
          </a:p>
        </p:txBody>
      </p:sp>
      <p:sp>
        <p:nvSpPr>
          <p:cNvPr id="19" name="TextBox 18"/>
          <p:cNvSpPr txBox="1"/>
          <p:nvPr/>
        </p:nvSpPr>
        <p:spPr>
          <a:xfrm>
            <a:off x="1757495" y="4366689"/>
            <a:ext cx="1123950" cy="338554"/>
          </a:xfrm>
          <a:prstGeom prst="rect">
            <a:avLst/>
          </a:prstGeom>
          <a:noFill/>
        </p:spPr>
        <p:txBody>
          <a:bodyPr wrap="square" rtlCol="0">
            <a:spAutoFit/>
          </a:bodyPr>
          <a:lstStyle/>
          <a:p>
            <a:pPr algn="r"/>
            <a:r>
              <a:rPr lang="en-US" sz="1600" dirty="0" smtClean="0">
                <a:latin typeface="Segoe UI Light" panose="020B0502040204020203" pitchFamily="34" charset="0"/>
              </a:rPr>
              <a:t>Station 3</a:t>
            </a:r>
            <a:endParaRPr lang="en-US" sz="1600" dirty="0">
              <a:latin typeface="Segoe UI Light" panose="020B0502040204020203" pitchFamily="34" charset="0"/>
            </a:endParaRPr>
          </a:p>
        </p:txBody>
      </p:sp>
      <p:sp>
        <p:nvSpPr>
          <p:cNvPr id="20" name="TextBox 19"/>
          <p:cNvSpPr txBox="1"/>
          <p:nvPr/>
        </p:nvSpPr>
        <p:spPr>
          <a:xfrm>
            <a:off x="1880769" y="4735700"/>
            <a:ext cx="1123950" cy="338554"/>
          </a:xfrm>
          <a:prstGeom prst="rect">
            <a:avLst/>
          </a:prstGeom>
          <a:noFill/>
        </p:spPr>
        <p:txBody>
          <a:bodyPr wrap="square" rtlCol="0">
            <a:spAutoFit/>
          </a:bodyPr>
          <a:lstStyle/>
          <a:p>
            <a:pPr algn="r"/>
            <a:r>
              <a:rPr lang="en-US" sz="1600" dirty="0" smtClean="0">
                <a:latin typeface="Segoe UI Light" panose="020B0502040204020203" pitchFamily="34" charset="0"/>
              </a:rPr>
              <a:t>Station 4</a:t>
            </a:r>
            <a:endParaRPr lang="en-US" sz="1600" dirty="0">
              <a:latin typeface="Segoe UI Light" panose="020B0502040204020203" pitchFamily="34" charset="0"/>
            </a:endParaRPr>
          </a:p>
        </p:txBody>
      </p:sp>
      <p:sp>
        <p:nvSpPr>
          <p:cNvPr id="21" name="TextBox 20"/>
          <p:cNvSpPr txBox="1"/>
          <p:nvPr/>
        </p:nvSpPr>
        <p:spPr>
          <a:xfrm>
            <a:off x="1780546" y="3557137"/>
            <a:ext cx="1123950" cy="338554"/>
          </a:xfrm>
          <a:prstGeom prst="rect">
            <a:avLst/>
          </a:prstGeom>
          <a:noFill/>
        </p:spPr>
        <p:txBody>
          <a:bodyPr wrap="square" rtlCol="0">
            <a:spAutoFit/>
          </a:bodyPr>
          <a:lstStyle/>
          <a:p>
            <a:pPr algn="r"/>
            <a:r>
              <a:rPr lang="en-US" sz="1600" dirty="0" smtClean="0">
                <a:latin typeface="Segoe UI Light" panose="020B0502040204020203" pitchFamily="34" charset="0"/>
              </a:rPr>
              <a:t>Station 1</a:t>
            </a:r>
            <a:endParaRPr lang="en-US" sz="1600" dirty="0">
              <a:latin typeface="Segoe UI Light" panose="020B0502040204020203" pitchFamily="34" charset="0"/>
            </a:endParaRPr>
          </a:p>
        </p:txBody>
      </p:sp>
      <p:sp>
        <p:nvSpPr>
          <p:cNvPr id="22" name="Rectangle 21"/>
          <p:cNvSpPr/>
          <p:nvPr/>
        </p:nvSpPr>
        <p:spPr>
          <a:xfrm>
            <a:off x="914401" y="242560"/>
            <a:ext cx="7629524" cy="523220"/>
          </a:xfrm>
          <a:prstGeom prst="rect">
            <a:avLst/>
          </a:prstGeom>
        </p:spPr>
        <p:txBody>
          <a:bodyPr wrap="square">
            <a:spAutoFit/>
          </a:bodyPr>
          <a:lstStyle/>
          <a:p>
            <a:pPr algn="ctr"/>
            <a:r>
              <a:rPr lang="en-US" sz="2800" b="1" dirty="0"/>
              <a:t>Chilldown of Cryogenic Transfer Line (Example 1)</a:t>
            </a:r>
          </a:p>
        </p:txBody>
      </p:sp>
    </p:spTree>
    <p:extLst>
      <p:ext uri="{BB962C8B-B14F-4D97-AF65-F5344CB8AC3E}">
        <p14:creationId xmlns:p14="http://schemas.microsoft.com/office/powerpoint/2010/main" val="24062632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33</a:t>
            </a:fld>
            <a:endParaRPr lang="en-US"/>
          </a:p>
        </p:txBody>
      </p:sp>
      <p:pic>
        <p:nvPicPr>
          <p:cNvPr id="3" name="Picture 7"/>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8728" t="16075" r="7793" b="11482"/>
          <a:stretch/>
        </p:blipFill>
        <p:spPr bwMode="auto">
          <a:xfrm>
            <a:off x="1059156" y="1390650"/>
            <a:ext cx="6812804" cy="51911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203370" y="899815"/>
            <a:ext cx="4524375" cy="461665"/>
          </a:xfrm>
          <a:prstGeom prst="rect">
            <a:avLst/>
          </a:prstGeom>
          <a:noFill/>
        </p:spPr>
        <p:txBody>
          <a:bodyPr wrap="square" rtlCol="0">
            <a:spAutoFit/>
          </a:bodyPr>
          <a:lstStyle/>
          <a:p>
            <a:pPr algn="ctr"/>
            <a:r>
              <a:rPr lang="en-US" sz="2400" dirty="0" smtClean="0"/>
              <a:t>Boiling Curve</a:t>
            </a:r>
            <a:endParaRPr lang="en-US" sz="2400" dirty="0"/>
          </a:p>
        </p:txBody>
      </p:sp>
      <p:sp>
        <p:nvSpPr>
          <p:cNvPr id="5" name="Rectangle 4"/>
          <p:cNvSpPr/>
          <p:nvPr/>
        </p:nvSpPr>
        <p:spPr>
          <a:xfrm>
            <a:off x="914401" y="242560"/>
            <a:ext cx="7629524" cy="523220"/>
          </a:xfrm>
          <a:prstGeom prst="rect">
            <a:avLst/>
          </a:prstGeom>
        </p:spPr>
        <p:txBody>
          <a:bodyPr wrap="square">
            <a:spAutoFit/>
          </a:bodyPr>
          <a:lstStyle/>
          <a:p>
            <a:pPr algn="ctr"/>
            <a:r>
              <a:rPr lang="en-US" sz="2800" b="1" dirty="0"/>
              <a:t>Chilldown of Cryogenic Transfer Line (Example 1)</a:t>
            </a:r>
          </a:p>
        </p:txBody>
      </p:sp>
    </p:spTree>
    <p:extLst>
      <p:ext uri="{BB962C8B-B14F-4D97-AF65-F5344CB8AC3E}">
        <p14:creationId xmlns:p14="http://schemas.microsoft.com/office/powerpoint/2010/main" val="12949808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604317" y="6492875"/>
            <a:ext cx="2133600" cy="365125"/>
          </a:xfrm>
        </p:spPr>
        <p:txBody>
          <a:bodyPr/>
          <a:lstStyle/>
          <a:p>
            <a:fld id="{6D12A7E3-FD50-4FEC-BF90-4D40D615D493}" type="slidenum">
              <a:rPr lang="en-US" smtClean="0"/>
              <a:pPr/>
              <a:t>34</a:t>
            </a:fld>
            <a:endParaRPr lang="en-US"/>
          </a:p>
        </p:txBody>
      </p:sp>
      <p:sp>
        <p:nvSpPr>
          <p:cNvPr id="6" name="TextBox 5"/>
          <p:cNvSpPr txBox="1"/>
          <p:nvPr/>
        </p:nvSpPr>
        <p:spPr>
          <a:xfrm>
            <a:off x="266700" y="190500"/>
            <a:ext cx="8715375" cy="461665"/>
          </a:xfrm>
          <a:prstGeom prst="rect">
            <a:avLst/>
          </a:prstGeom>
          <a:noFill/>
        </p:spPr>
        <p:txBody>
          <a:bodyPr wrap="square" rtlCol="0">
            <a:spAutoFit/>
          </a:bodyPr>
          <a:lstStyle/>
          <a:p>
            <a:pPr algn="ctr"/>
            <a:r>
              <a:rPr lang="en-US" sz="2400" b="1" dirty="0"/>
              <a:t>Chilldown of Cryogenic Transfer </a:t>
            </a:r>
            <a:r>
              <a:rPr lang="en-US" sz="2400" b="1" dirty="0" smtClean="0"/>
              <a:t>Line (</a:t>
            </a:r>
            <a:r>
              <a:rPr lang="en-US" sz="2400" b="1" dirty="0"/>
              <a:t>Example 1)</a:t>
            </a:r>
          </a:p>
        </p:txBody>
      </p:sp>
      <p:grpSp>
        <p:nvGrpSpPr>
          <p:cNvPr id="11" name="Group 10"/>
          <p:cNvGrpSpPr/>
          <p:nvPr/>
        </p:nvGrpSpPr>
        <p:grpSpPr>
          <a:xfrm>
            <a:off x="1652582" y="1125754"/>
            <a:ext cx="5044757" cy="4962565"/>
            <a:chOff x="3727767" y="1579840"/>
            <a:chExt cx="5044757" cy="4962565"/>
          </a:xfrm>
        </p:grpSpPr>
        <p:pic>
          <p:nvPicPr>
            <p:cNvPr id="3" name="Picture 2" descr="F2c.jpg"/>
            <p:cNvPicPr/>
            <p:nvPr/>
          </p:nvPicPr>
          <p:blipFill>
            <a:blip r:embed="rId3" cstate="print"/>
            <a:stretch>
              <a:fillRect/>
            </a:stretch>
          </p:blipFill>
          <p:spPr>
            <a:xfrm>
              <a:off x="3727767" y="2204720"/>
              <a:ext cx="5044757" cy="4337685"/>
            </a:xfrm>
            <a:prstGeom prst="rect">
              <a:avLst/>
            </a:prstGeom>
          </p:spPr>
        </p:pic>
        <p:sp>
          <p:nvSpPr>
            <p:cNvPr id="9" name="TextBox 8"/>
            <p:cNvSpPr txBox="1"/>
            <p:nvPr/>
          </p:nvSpPr>
          <p:spPr>
            <a:xfrm>
              <a:off x="3861116" y="5305425"/>
              <a:ext cx="2733675" cy="646331"/>
            </a:xfrm>
            <a:prstGeom prst="rect">
              <a:avLst/>
            </a:prstGeom>
            <a:noFill/>
          </p:spPr>
          <p:txBody>
            <a:bodyPr wrap="square" rtlCol="0">
              <a:spAutoFit/>
            </a:bodyPr>
            <a:lstStyle/>
            <a:p>
              <a:pPr algn="ctr"/>
              <a:r>
                <a:rPr lang="en-US" dirty="0"/>
                <a:t>Network flow model of the </a:t>
              </a:r>
              <a:r>
                <a:rPr lang="en-US" dirty="0" smtClean="0"/>
                <a:t>Experimental Setup</a:t>
              </a:r>
              <a:endParaRPr lang="en-US" dirty="0"/>
            </a:p>
          </p:txBody>
        </p:sp>
        <p:sp>
          <p:nvSpPr>
            <p:cNvPr id="10" name="TextBox 9"/>
            <p:cNvSpPr txBox="1"/>
            <p:nvPr/>
          </p:nvSpPr>
          <p:spPr>
            <a:xfrm>
              <a:off x="3780153" y="1793625"/>
              <a:ext cx="1447800" cy="307777"/>
            </a:xfrm>
            <a:prstGeom prst="rect">
              <a:avLst/>
            </a:prstGeom>
            <a:noFill/>
          </p:spPr>
          <p:txBody>
            <a:bodyPr wrap="square" rtlCol="0">
              <a:spAutoFit/>
            </a:bodyPr>
            <a:lstStyle/>
            <a:p>
              <a:pPr algn="ctr"/>
              <a:r>
                <a:rPr lang="en-US" sz="1400" dirty="0" smtClean="0"/>
                <a:t>Solid Node</a:t>
              </a:r>
              <a:endParaRPr lang="en-US" sz="1400" dirty="0"/>
            </a:p>
          </p:txBody>
        </p:sp>
        <p:cxnSp>
          <p:nvCxnSpPr>
            <p:cNvPr id="12" name="Straight Arrow Connector 11"/>
            <p:cNvCxnSpPr/>
            <p:nvPr/>
          </p:nvCxnSpPr>
          <p:spPr>
            <a:xfrm flipH="1">
              <a:off x="4276725" y="2071360"/>
              <a:ext cx="227328" cy="203648"/>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504053" y="3086100"/>
              <a:ext cx="1033463" cy="307777"/>
            </a:xfrm>
            <a:prstGeom prst="rect">
              <a:avLst/>
            </a:prstGeom>
            <a:noFill/>
          </p:spPr>
          <p:txBody>
            <a:bodyPr wrap="square" rtlCol="0">
              <a:spAutoFit/>
            </a:bodyPr>
            <a:lstStyle/>
            <a:p>
              <a:r>
                <a:rPr lang="en-US" sz="1400" dirty="0" smtClean="0"/>
                <a:t>Fluid Node</a:t>
              </a:r>
              <a:endParaRPr lang="en-US" sz="1400" dirty="0"/>
            </a:p>
          </p:txBody>
        </p:sp>
        <p:cxnSp>
          <p:nvCxnSpPr>
            <p:cNvPr id="15" name="Straight Arrow Connector 14"/>
            <p:cNvCxnSpPr/>
            <p:nvPr/>
          </p:nvCxnSpPr>
          <p:spPr>
            <a:xfrm flipV="1">
              <a:off x="5423852" y="3086100"/>
              <a:ext cx="320832" cy="13335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6109015" y="3086100"/>
              <a:ext cx="1472885" cy="307777"/>
            </a:xfrm>
            <a:prstGeom prst="rect">
              <a:avLst/>
            </a:prstGeom>
            <a:noFill/>
          </p:spPr>
          <p:txBody>
            <a:bodyPr wrap="square" rtlCol="0">
              <a:spAutoFit/>
            </a:bodyPr>
            <a:lstStyle/>
            <a:p>
              <a:r>
                <a:rPr lang="en-US" sz="1400" dirty="0" smtClean="0"/>
                <a:t>Fluid Branch</a:t>
              </a:r>
              <a:endParaRPr lang="en-US" sz="1400" dirty="0"/>
            </a:p>
          </p:txBody>
        </p:sp>
        <p:cxnSp>
          <p:nvCxnSpPr>
            <p:cNvPr id="18" name="Straight Arrow Connector 17"/>
            <p:cNvCxnSpPr/>
            <p:nvPr/>
          </p:nvCxnSpPr>
          <p:spPr>
            <a:xfrm flipV="1">
              <a:off x="7162800" y="3019425"/>
              <a:ext cx="276225" cy="200025"/>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9" name="TextBox 18"/>
            <p:cNvSpPr txBox="1"/>
            <p:nvPr/>
          </p:nvSpPr>
          <p:spPr>
            <a:xfrm>
              <a:off x="4806154" y="1619081"/>
              <a:ext cx="1877060" cy="523220"/>
            </a:xfrm>
            <a:prstGeom prst="rect">
              <a:avLst/>
            </a:prstGeom>
            <a:noFill/>
          </p:spPr>
          <p:txBody>
            <a:bodyPr wrap="square" rtlCol="0">
              <a:spAutoFit/>
            </a:bodyPr>
            <a:lstStyle/>
            <a:p>
              <a:pPr algn="ctr"/>
              <a:r>
                <a:rPr lang="en-US" sz="1400" dirty="0" smtClean="0"/>
                <a:t>Solid to Solid Conductor</a:t>
              </a:r>
              <a:endParaRPr lang="en-US" sz="1400" dirty="0"/>
            </a:p>
          </p:txBody>
        </p:sp>
        <p:cxnSp>
          <p:nvCxnSpPr>
            <p:cNvPr id="21" name="Straight Arrow Connector 20"/>
            <p:cNvCxnSpPr>
              <a:stCxn id="19" idx="2"/>
            </p:cNvCxnSpPr>
            <p:nvPr/>
          </p:nvCxnSpPr>
          <p:spPr>
            <a:xfrm>
              <a:off x="5744684" y="2142301"/>
              <a:ext cx="217966" cy="21037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250145" y="1579840"/>
              <a:ext cx="1877060" cy="523220"/>
            </a:xfrm>
            <a:prstGeom prst="rect">
              <a:avLst/>
            </a:prstGeom>
            <a:noFill/>
          </p:spPr>
          <p:txBody>
            <a:bodyPr wrap="square" rtlCol="0">
              <a:spAutoFit/>
            </a:bodyPr>
            <a:lstStyle/>
            <a:p>
              <a:pPr algn="ctr"/>
              <a:r>
                <a:rPr lang="en-US" sz="1400" dirty="0" smtClean="0"/>
                <a:t>Solid to Fluid Conductor</a:t>
              </a:r>
              <a:endParaRPr lang="en-US" sz="1400" dirty="0"/>
            </a:p>
          </p:txBody>
        </p:sp>
        <p:cxnSp>
          <p:nvCxnSpPr>
            <p:cNvPr id="24" name="Straight Arrow Connector 23"/>
            <p:cNvCxnSpPr>
              <a:stCxn id="22" idx="2"/>
            </p:cNvCxnSpPr>
            <p:nvPr/>
          </p:nvCxnSpPr>
          <p:spPr>
            <a:xfrm>
              <a:off x="7188675" y="2103060"/>
              <a:ext cx="393225" cy="468690"/>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15872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35</a:t>
            </a:fld>
            <a:endParaRPr lang="en-US"/>
          </a:p>
        </p:txBody>
      </p:sp>
      <p:sp>
        <p:nvSpPr>
          <p:cNvPr id="3" name="Date Placeholder 1"/>
          <p:cNvSpPr>
            <a:spLocks noGrp="1"/>
          </p:cNvSpPr>
          <p:nvPr>
            <p:ph type="dt" sz="half" idx="10"/>
          </p:nvPr>
        </p:nvSpPr>
        <p:spPr>
          <a:xfrm>
            <a:off x="685800" y="6248400"/>
            <a:ext cx="1905000" cy="457200"/>
          </a:xfrm>
        </p:spPr>
        <p:txBody>
          <a:bodyPr/>
          <a:lstStyle/>
          <a:p>
            <a:pPr>
              <a:defRPr/>
            </a:pPr>
            <a:r>
              <a:rPr lang="en-US" smtClean="0"/>
              <a:t> </a:t>
            </a:r>
            <a:endParaRPr lang="en-US"/>
          </a:p>
        </p:txBody>
      </p:sp>
      <p:sp>
        <p:nvSpPr>
          <p:cNvPr id="4" name="Footer Placeholder 2"/>
          <p:cNvSpPr>
            <a:spLocks noGrp="1"/>
          </p:cNvSpPr>
          <p:nvPr>
            <p:ph type="ftr" sz="quarter" idx="11"/>
          </p:nvPr>
        </p:nvSpPr>
        <p:spPr>
          <a:xfrm>
            <a:off x="3124200" y="6248400"/>
            <a:ext cx="2230464" cy="457200"/>
          </a:xfrm>
        </p:spPr>
        <p:txBody>
          <a:bodyPr/>
          <a:lstStyle/>
          <a:p>
            <a:pPr>
              <a:defRPr/>
            </a:pPr>
            <a:r>
              <a:rPr lang="en-US" dirty="0" smtClean="0"/>
              <a:t>GFSSP 6.04 Training Course  Mathematical Formulation</a:t>
            </a:r>
            <a:endParaRPr lang="en-US" dirty="0"/>
          </a:p>
        </p:txBody>
      </p:sp>
      <p:sp>
        <p:nvSpPr>
          <p:cNvPr id="5" name="Date Placeholder 1"/>
          <p:cNvSpPr txBox="1">
            <a:spLocks/>
          </p:cNvSpPr>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smtClean="0">
              <a:ln>
                <a:noFill/>
              </a:ln>
              <a:solidFill>
                <a:schemeClr val="tx1"/>
              </a:solidFill>
              <a:effectLst/>
              <a:uLnTx/>
              <a:uFillTx/>
              <a:latin typeface="+mn-lt"/>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a:ln>
                <a:noFill/>
              </a:ln>
              <a:solidFill>
                <a:schemeClr val="tx1"/>
              </a:solidFill>
              <a:effectLst/>
              <a:uLnTx/>
              <a:uFillTx/>
              <a:latin typeface="+mn-lt"/>
              <a:ea typeface="+mn-ea"/>
              <a:cs typeface="+mn-cs"/>
            </a:endParaRPr>
          </a:p>
        </p:txBody>
      </p:sp>
      <p:sp>
        <p:nvSpPr>
          <p:cNvPr id="10" name="Text Box 8"/>
          <p:cNvSpPr txBox="1">
            <a:spLocks noChangeArrowheads="1"/>
          </p:cNvSpPr>
          <p:nvPr/>
        </p:nvSpPr>
        <p:spPr bwMode="auto">
          <a:xfrm>
            <a:off x="976437" y="1383300"/>
            <a:ext cx="6934200" cy="461665"/>
          </a:xfrm>
          <a:prstGeom prst="rect">
            <a:avLst/>
          </a:prstGeom>
          <a:noFill/>
          <a:ln w="19050">
            <a:noFill/>
            <a:miter lim="800000"/>
            <a:headEnd/>
            <a:tailEnd/>
          </a:ln>
        </p:spPr>
        <p:txBody>
          <a:bodyPr>
            <a:spAutoFit/>
          </a:bodyPr>
          <a:lstStyle/>
          <a:p>
            <a:pPr algn="ctr">
              <a:spcBef>
                <a:spcPct val="50000"/>
              </a:spcBef>
            </a:pPr>
            <a:r>
              <a:rPr lang="en-US" sz="2400" dirty="0" err="1"/>
              <a:t>Dittus-Boelter</a:t>
            </a:r>
            <a:r>
              <a:rPr lang="en-US" sz="2400" dirty="0"/>
              <a:t> Equation for Single Phase</a:t>
            </a:r>
          </a:p>
        </p:txBody>
      </p:sp>
      <p:grpSp>
        <p:nvGrpSpPr>
          <p:cNvPr id="6" name="Group 5"/>
          <p:cNvGrpSpPr/>
          <p:nvPr/>
        </p:nvGrpSpPr>
        <p:grpSpPr>
          <a:xfrm>
            <a:off x="2712433" y="2328904"/>
            <a:ext cx="3629025" cy="2809875"/>
            <a:chOff x="1714500" y="1685925"/>
            <a:chExt cx="1752600" cy="1695450"/>
          </a:xfrm>
        </p:grpSpPr>
        <p:graphicFrame>
          <p:nvGraphicFramePr>
            <p:cNvPr id="7" name="Object 5"/>
            <p:cNvGraphicFramePr>
              <a:graphicFrameLocks noChangeAspect="1"/>
            </p:cNvGraphicFramePr>
            <p:nvPr>
              <p:extLst>
                <p:ext uri="{D42A27DB-BD31-4B8C-83A1-F6EECF244321}">
                  <p14:modId xmlns:p14="http://schemas.microsoft.com/office/powerpoint/2010/main" val="3428132073"/>
                </p:ext>
              </p:extLst>
            </p:nvPr>
          </p:nvGraphicFramePr>
          <p:xfrm>
            <a:off x="1771650" y="1685925"/>
            <a:ext cx="660400" cy="431800"/>
          </p:xfrm>
          <a:graphic>
            <a:graphicData uri="http://schemas.openxmlformats.org/presentationml/2006/ole">
              <mc:AlternateContent xmlns:mc="http://schemas.openxmlformats.org/markup-compatibility/2006">
                <mc:Choice xmlns:v="urn:schemas-microsoft-com:vml" Requires="v">
                  <p:oleObj spid="_x0000_s14178" name="Equation" r:id="rId4" imgW="660113" imgH="431613" progId="">
                    <p:embed/>
                  </p:oleObj>
                </mc:Choice>
                <mc:Fallback>
                  <p:oleObj name="Equation" r:id="rId4" imgW="660113" imgH="431613" progId="">
                    <p:embed/>
                    <p:pic>
                      <p:nvPicPr>
                        <p:cNvPr id="0" name="Picture 65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71650" y="1685925"/>
                          <a:ext cx="660400"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8" name="Object 6"/>
            <p:cNvGraphicFramePr>
              <a:graphicFrameLocks noChangeAspect="1"/>
            </p:cNvGraphicFramePr>
            <p:nvPr>
              <p:extLst>
                <p:ext uri="{D42A27DB-BD31-4B8C-83A1-F6EECF244321}">
                  <p14:modId xmlns:p14="http://schemas.microsoft.com/office/powerpoint/2010/main" val="3902738292"/>
                </p:ext>
              </p:extLst>
            </p:nvPr>
          </p:nvGraphicFramePr>
          <p:xfrm>
            <a:off x="1714500" y="2155825"/>
            <a:ext cx="1752600" cy="292100"/>
          </p:xfrm>
          <a:graphic>
            <a:graphicData uri="http://schemas.openxmlformats.org/presentationml/2006/ole">
              <mc:AlternateContent xmlns:mc="http://schemas.openxmlformats.org/markup-compatibility/2006">
                <mc:Choice xmlns:v="urn:schemas-microsoft-com:vml" Requires="v">
                  <p:oleObj spid="_x0000_s14179" name="Equation" r:id="rId6" imgW="1752600" imgH="292100" progId="">
                    <p:embed/>
                  </p:oleObj>
                </mc:Choice>
                <mc:Fallback>
                  <p:oleObj name="Equation" r:id="rId6" imgW="1752600" imgH="292100" progId="">
                    <p:embed/>
                    <p:pic>
                      <p:nvPicPr>
                        <p:cNvPr id="0" name="Picture 65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14500" y="2155825"/>
                          <a:ext cx="1752600" cy="2921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9" name="Object 7"/>
            <p:cNvGraphicFramePr>
              <a:graphicFrameLocks noChangeAspect="1"/>
            </p:cNvGraphicFramePr>
            <p:nvPr>
              <p:extLst>
                <p:ext uri="{D42A27DB-BD31-4B8C-83A1-F6EECF244321}">
                  <p14:modId xmlns:p14="http://schemas.microsoft.com/office/powerpoint/2010/main" val="3560611252"/>
                </p:ext>
              </p:extLst>
            </p:nvPr>
          </p:nvGraphicFramePr>
          <p:xfrm>
            <a:off x="1755775" y="2495550"/>
            <a:ext cx="749300" cy="431800"/>
          </p:xfrm>
          <a:graphic>
            <a:graphicData uri="http://schemas.openxmlformats.org/presentationml/2006/ole">
              <mc:AlternateContent xmlns:mc="http://schemas.openxmlformats.org/markup-compatibility/2006">
                <mc:Choice xmlns:v="urn:schemas-microsoft-com:vml" Requires="v">
                  <p:oleObj spid="_x0000_s14180" name="Equation" r:id="rId8" imgW="748975" imgH="431613" progId="">
                    <p:embed/>
                  </p:oleObj>
                </mc:Choice>
                <mc:Fallback>
                  <p:oleObj name="Equation" r:id="rId8" imgW="748975" imgH="431613" progId="">
                    <p:embed/>
                    <p:pic>
                      <p:nvPicPr>
                        <p:cNvPr id="0" name="Picture 65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5775" y="2495550"/>
                          <a:ext cx="749300" cy="431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12" name="Object 10"/>
            <p:cNvGraphicFramePr>
              <a:graphicFrameLocks noChangeAspect="1"/>
            </p:cNvGraphicFramePr>
            <p:nvPr>
              <p:extLst>
                <p:ext uri="{D42A27DB-BD31-4B8C-83A1-F6EECF244321}">
                  <p14:modId xmlns:p14="http://schemas.microsoft.com/office/powerpoint/2010/main" val="3654663455"/>
                </p:ext>
              </p:extLst>
            </p:nvPr>
          </p:nvGraphicFramePr>
          <p:xfrm>
            <a:off x="1800225" y="2898775"/>
            <a:ext cx="838200" cy="482600"/>
          </p:xfrm>
          <a:graphic>
            <a:graphicData uri="http://schemas.openxmlformats.org/presentationml/2006/ole">
              <mc:AlternateContent xmlns:mc="http://schemas.openxmlformats.org/markup-compatibility/2006">
                <mc:Choice xmlns:v="urn:schemas-microsoft-com:vml" Requires="v">
                  <p:oleObj spid="_x0000_s14181" name="Equation" r:id="rId10" imgW="837836" imgH="482391" progId="">
                    <p:embed/>
                  </p:oleObj>
                </mc:Choice>
                <mc:Fallback>
                  <p:oleObj name="Equation" r:id="rId10" imgW="837836" imgH="482391" progId="">
                    <p:embed/>
                    <p:pic>
                      <p:nvPicPr>
                        <p:cNvPr id="0" name="Picture 65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00225" y="2898775"/>
                          <a:ext cx="838200"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17" name="TextBox 16"/>
          <p:cNvSpPr txBox="1"/>
          <p:nvPr/>
        </p:nvSpPr>
        <p:spPr>
          <a:xfrm>
            <a:off x="304800" y="8721"/>
            <a:ext cx="8715375" cy="954107"/>
          </a:xfrm>
          <a:prstGeom prst="rect">
            <a:avLst/>
          </a:prstGeom>
          <a:noFill/>
        </p:spPr>
        <p:txBody>
          <a:bodyPr wrap="square" rtlCol="0">
            <a:spAutoFit/>
          </a:bodyPr>
          <a:lstStyle/>
          <a:p>
            <a:pPr algn="ctr"/>
            <a:r>
              <a:rPr lang="en-US" sz="2800" b="1" dirty="0"/>
              <a:t>Chilldown of Cryogenic Transfer </a:t>
            </a:r>
            <a:r>
              <a:rPr lang="en-US" sz="2800" b="1" dirty="0" smtClean="0"/>
              <a:t>Line (</a:t>
            </a:r>
            <a:r>
              <a:rPr lang="en-US" sz="2800" b="1" dirty="0"/>
              <a:t>Example 1</a:t>
            </a:r>
            <a:r>
              <a:rPr lang="en-US" sz="2800" b="1" dirty="0" smtClean="0"/>
              <a:t>)</a:t>
            </a:r>
          </a:p>
          <a:p>
            <a:pPr algn="ctr"/>
            <a:endParaRPr lang="en-US" sz="2800" b="1" dirty="0"/>
          </a:p>
        </p:txBody>
      </p:sp>
      <p:sp>
        <p:nvSpPr>
          <p:cNvPr id="18" name="Rectangle 17"/>
          <p:cNvSpPr/>
          <p:nvPr/>
        </p:nvSpPr>
        <p:spPr>
          <a:xfrm>
            <a:off x="2854854" y="566171"/>
            <a:ext cx="3344185" cy="461665"/>
          </a:xfrm>
          <a:prstGeom prst="rect">
            <a:avLst/>
          </a:prstGeom>
        </p:spPr>
        <p:txBody>
          <a:bodyPr wrap="none">
            <a:spAutoFit/>
          </a:bodyPr>
          <a:lstStyle/>
          <a:p>
            <a:pPr algn="ctr"/>
            <a:r>
              <a:rPr lang="en-US" sz="2400" b="1" dirty="0"/>
              <a:t>Heat Transfer Coefficient</a:t>
            </a:r>
          </a:p>
        </p:txBody>
      </p:sp>
    </p:spTree>
    <p:extLst>
      <p:ext uri="{BB962C8B-B14F-4D97-AF65-F5344CB8AC3E}">
        <p14:creationId xmlns:p14="http://schemas.microsoft.com/office/powerpoint/2010/main" val="8796898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36</a:t>
            </a:fld>
            <a:endParaRPr lang="en-US"/>
          </a:p>
        </p:txBody>
      </p:sp>
      <p:sp>
        <p:nvSpPr>
          <p:cNvPr id="3" name="Text Box 9"/>
          <p:cNvSpPr txBox="1">
            <a:spLocks noChangeArrowheads="1"/>
          </p:cNvSpPr>
          <p:nvPr/>
        </p:nvSpPr>
        <p:spPr bwMode="auto">
          <a:xfrm>
            <a:off x="742950" y="690949"/>
            <a:ext cx="7543800" cy="461665"/>
          </a:xfrm>
          <a:prstGeom prst="rect">
            <a:avLst/>
          </a:prstGeom>
          <a:noFill/>
          <a:ln w="19050">
            <a:noFill/>
            <a:miter lim="800000"/>
            <a:headEnd/>
            <a:tailEnd/>
          </a:ln>
        </p:spPr>
        <p:txBody>
          <a:bodyPr>
            <a:spAutoFit/>
          </a:bodyPr>
          <a:lstStyle/>
          <a:p>
            <a:pPr algn="ctr">
              <a:spcBef>
                <a:spcPct val="50000"/>
              </a:spcBef>
            </a:pPr>
            <a:r>
              <a:rPr lang="en-US" sz="2400" dirty="0"/>
              <a:t>Modified </a:t>
            </a:r>
            <a:r>
              <a:rPr lang="en-US" sz="2400" dirty="0" err="1" smtClean="0"/>
              <a:t>Miropolski’s</a:t>
            </a:r>
            <a:r>
              <a:rPr lang="en-US" sz="2400" dirty="0" smtClean="0"/>
              <a:t> Correlation [6] </a:t>
            </a:r>
            <a:r>
              <a:rPr lang="en-US" sz="2400" dirty="0"/>
              <a:t>for Two </a:t>
            </a:r>
            <a:r>
              <a:rPr lang="en-US" sz="2400" dirty="0" smtClean="0"/>
              <a:t>Phase Flow</a:t>
            </a:r>
            <a:endParaRPr lang="en-US" sz="2400" dirty="0"/>
          </a:p>
        </p:txBody>
      </p:sp>
      <p:grpSp>
        <p:nvGrpSpPr>
          <p:cNvPr id="8" name="Group 7"/>
          <p:cNvGrpSpPr/>
          <p:nvPr/>
        </p:nvGrpSpPr>
        <p:grpSpPr>
          <a:xfrm>
            <a:off x="2357437" y="2016526"/>
            <a:ext cx="4314825" cy="3286125"/>
            <a:chOff x="1752600" y="3962400"/>
            <a:chExt cx="2540000" cy="2063750"/>
          </a:xfrm>
        </p:grpSpPr>
        <p:graphicFrame>
          <p:nvGraphicFramePr>
            <p:cNvPr id="4" name="Object 3"/>
            <p:cNvGraphicFramePr>
              <a:graphicFrameLocks noChangeAspect="1"/>
            </p:cNvGraphicFramePr>
            <p:nvPr>
              <p:extLst>
                <p:ext uri="{D42A27DB-BD31-4B8C-83A1-F6EECF244321}">
                  <p14:modId xmlns:p14="http://schemas.microsoft.com/office/powerpoint/2010/main" val="850638531"/>
                </p:ext>
              </p:extLst>
            </p:nvPr>
          </p:nvGraphicFramePr>
          <p:xfrm>
            <a:off x="1752600" y="3962400"/>
            <a:ext cx="2540000" cy="381000"/>
          </p:xfrm>
          <a:graphic>
            <a:graphicData uri="http://schemas.openxmlformats.org/presentationml/2006/ole">
              <mc:AlternateContent xmlns:mc="http://schemas.openxmlformats.org/markup-compatibility/2006">
                <mc:Choice xmlns:v="urn:schemas-microsoft-com:vml" Requires="v">
                  <p:oleObj spid="_x0000_s17046" name="Equation" r:id="rId4" imgW="1777229" imgH="266584" progId="">
                    <p:embed/>
                  </p:oleObj>
                </mc:Choice>
                <mc:Fallback>
                  <p:oleObj name="Equation" r:id="rId4" imgW="1777229" imgH="266584" progId="">
                    <p:embed/>
                    <p:pic>
                      <p:nvPicPr>
                        <p:cNvPr id="0" name="Picture 45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52600" y="3962400"/>
                          <a:ext cx="2540000" cy="381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040688433"/>
                </p:ext>
              </p:extLst>
            </p:nvPr>
          </p:nvGraphicFramePr>
          <p:xfrm>
            <a:off x="1752600" y="4495800"/>
            <a:ext cx="1993900" cy="482600"/>
          </p:xfrm>
          <a:graphic>
            <a:graphicData uri="http://schemas.openxmlformats.org/presentationml/2006/ole">
              <mc:AlternateContent xmlns:mc="http://schemas.openxmlformats.org/markup-compatibility/2006">
                <mc:Choice xmlns:v="urn:schemas-microsoft-com:vml" Requires="v">
                  <p:oleObj spid="_x0000_s17047" name="Equation" r:id="rId6" imgW="1993900" imgH="482600" progId="">
                    <p:embed/>
                  </p:oleObj>
                </mc:Choice>
                <mc:Fallback>
                  <p:oleObj name="Equation" r:id="rId6" imgW="1993900" imgH="482600" progId="">
                    <p:embed/>
                    <p:pic>
                      <p:nvPicPr>
                        <p:cNvPr id="0" name="Picture 45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52600" y="4495800"/>
                          <a:ext cx="1993900"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223372137"/>
                </p:ext>
              </p:extLst>
            </p:nvPr>
          </p:nvGraphicFramePr>
          <p:xfrm>
            <a:off x="1752600" y="5003800"/>
            <a:ext cx="838200" cy="482600"/>
          </p:xfrm>
          <a:graphic>
            <a:graphicData uri="http://schemas.openxmlformats.org/presentationml/2006/ole">
              <mc:AlternateContent xmlns:mc="http://schemas.openxmlformats.org/markup-compatibility/2006">
                <mc:Choice xmlns:v="urn:schemas-microsoft-com:vml" Requires="v">
                  <p:oleObj spid="_x0000_s17048" name="Equation" r:id="rId8" imgW="837836" imgH="482391" progId="">
                    <p:embed/>
                  </p:oleObj>
                </mc:Choice>
                <mc:Fallback>
                  <p:oleObj name="Equation" r:id="rId8" imgW="837836" imgH="482391" progId="">
                    <p:embed/>
                    <p:pic>
                      <p:nvPicPr>
                        <p:cNvPr id="0" name="Picture 45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52600" y="5003800"/>
                          <a:ext cx="838200" cy="482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997095485"/>
                </p:ext>
              </p:extLst>
            </p:nvPr>
          </p:nvGraphicFramePr>
          <p:xfrm>
            <a:off x="1803400" y="5505450"/>
            <a:ext cx="1752600" cy="520700"/>
          </p:xfrm>
          <a:graphic>
            <a:graphicData uri="http://schemas.openxmlformats.org/presentationml/2006/ole">
              <mc:AlternateContent xmlns:mc="http://schemas.openxmlformats.org/markup-compatibility/2006">
                <mc:Choice xmlns:v="urn:schemas-microsoft-com:vml" Requires="v">
                  <p:oleObj spid="_x0000_s17049" name="Equation" r:id="rId10" imgW="1752600" imgH="520700" progId="">
                    <p:embed/>
                  </p:oleObj>
                </mc:Choice>
                <mc:Fallback>
                  <p:oleObj name="Equation" r:id="rId10" imgW="1752600" imgH="520700" progId="">
                    <p:embed/>
                    <p:pic>
                      <p:nvPicPr>
                        <p:cNvPr id="0" name="Picture 45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03400" y="5505450"/>
                          <a:ext cx="1752600" cy="520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9" name="TextBox 8"/>
          <p:cNvSpPr txBox="1"/>
          <p:nvPr/>
        </p:nvSpPr>
        <p:spPr>
          <a:xfrm>
            <a:off x="304800" y="8721"/>
            <a:ext cx="8715375" cy="954107"/>
          </a:xfrm>
          <a:prstGeom prst="rect">
            <a:avLst/>
          </a:prstGeom>
          <a:noFill/>
        </p:spPr>
        <p:txBody>
          <a:bodyPr wrap="square" rtlCol="0">
            <a:spAutoFit/>
          </a:bodyPr>
          <a:lstStyle/>
          <a:p>
            <a:pPr algn="ctr"/>
            <a:r>
              <a:rPr lang="en-US" sz="2800" b="1" dirty="0"/>
              <a:t>Chilldown of Cryogenic Transfer </a:t>
            </a:r>
            <a:r>
              <a:rPr lang="en-US" sz="2800" b="1" dirty="0" smtClean="0"/>
              <a:t>Line (</a:t>
            </a:r>
            <a:r>
              <a:rPr lang="en-US" sz="2800" b="1" dirty="0"/>
              <a:t>Example 1</a:t>
            </a:r>
            <a:r>
              <a:rPr lang="en-US" sz="2800" b="1" dirty="0" smtClean="0"/>
              <a:t>)</a:t>
            </a:r>
          </a:p>
          <a:p>
            <a:pPr algn="ctr"/>
            <a:endParaRPr lang="en-US" sz="2800" b="1" dirty="0"/>
          </a:p>
        </p:txBody>
      </p:sp>
    </p:spTree>
    <p:extLst>
      <p:ext uri="{BB962C8B-B14F-4D97-AF65-F5344CB8AC3E}">
        <p14:creationId xmlns:p14="http://schemas.microsoft.com/office/powerpoint/2010/main" val="17682731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37</a:t>
            </a:fld>
            <a:endParaRPr lang="en-US"/>
          </a:p>
        </p:txBody>
      </p:sp>
      <p:sp>
        <p:nvSpPr>
          <p:cNvPr id="3" name="TextBox 2"/>
          <p:cNvSpPr txBox="1"/>
          <p:nvPr/>
        </p:nvSpPr>
        <p:spPr>
          <a:xfrm>
            <a:off x="1297927" y="5661967"/>
            <a:ext cx="5800726" cy="784830"/>
          </a:xfrm>
          <a:prstGeom prst="rect">
            <a:avLst/>
          </a:prstGeom>
          <a:noFill/>
        </p:spPr>
        <p:txBody>
          <a:bodyPr wrap="square" rtlCol="0">
            <a:spAutoFit/>
          </a:bodyPr>
          <a:lstStyle/>
          <a:p>
            <a:r>
              <a:rPr lang="en-US" sz="1500" dirty="0"/>
              <a:t>Station 1 – 20 feet from Entrance ;  Station 2 – 80 feet from Entrance</a:t>
            </a:r>
          </a:p>
          <a:p>
            <a:r>
              <a:rPr lang="en-US" sz="1500" dirty="0"/>
              <a:t>Station 3 – 141 feet from Entrance ;  Station 2 – 198 feet from Entrance</a:t>
            </a:r>
          </a:p>
          <a:p>
            <a:endParaRPr lang="en-US" sz="1500" dirty="0"/>
          </a:p>
        </p:txBody>
      </p:sp>
      <p:sp>
        <p:nvSpPr>
          <p:cNvPr id="4" name="TextBox 3"/>
          <p:cNvSpPr txBox="1"/>
          <p:nvPr/>
        </p:nvSpPr>
        <p:spPr>
          <a:xfrm>
            <a:off x="6400801" y="4029075"/>
            <a:ext cx="721519" cy="415498"/>
          </a:xfrm>
          <a:prstGeom prst="rect">
            <a:avLst/>
          </a:prstGeom>
          <a:noFill/>
        </p:spPr>
        <p:txBody>
          <a:bodyPr wrap="square" rtlCol="0">
            <a:spAutoFit/>
          </a:bodyPr>
          <a:lstStyle/>
          <a:p>
            <a:r>
              <a:rPr lang="en-US" sz="2100" dirty="0">
                <a:solidFill>
                  <a:srgbClr val="FF0000"/>
                </a:solidFill>
              </a:rPr>
              <a:t>TBD</a:t>
            </a:r>
          </a:p>
        </p:txBody>
      </p:sp>
      <p:sp>
        <p:nvSpPr>
          <p:cNvPr id="10" name="Rectangle 9"/>
          <p:cNvSpPr/>
          <p:nvPr/>
        </p:nvSpPr>
        <p:spPr>
          <a:xfrm>
            <a:off x="1630317" y="265520"/>
            <a:ext cx="5722143" cy="415498"/>
          </a:xfrm>
          <a:prstGeom prst="rect">
            <a:avLst/>
          </a:prstGeom>
        </p:spPr>
        <p:txBody>
          <a:bodyPr wrap="square">
            <a:spAutoFit/>
          </a:bodyPr>
          <a:lstStyle/>
          <a:p>
            <a:pPr algn="ctr"/>
            <a:r>
              <a:rPr lang="en-US" sz="2100" b="1" dirty="0"/>
              <a:t>Chilldown of Cryogenic Transfer Line (Example 1)</a:t>
            </a:r>
          </a:p>
        </p:txBody>
      </p:sp>
      <p:sp>
        <p:nvSpPr>
          <p:cNvPr id="8" name="Rectangle 7"/>
          <p:cNvSpPr/>
          <p:nvPr/>
        </p:nvSpPr>
        <p:spPr>
          <a:xfrm>
            <a:off x="1781094" y="753353"/>
            <a:ext cx="4834392" cy="338554"/>
          </a:xfrm>
          <a:prstGeom prst="rect">
            <a:avLst/>
          </a:prstGeom>
        </p:spPr>
        <p:txBody>
          <a:bodyPr wrap="square">
            <a:spAutoFit/>
          </a:bodyPr>
          <a:lstStyle/>
          <a:p>
            <a:pPr algn="ctr"/>
            <a:r>
              <a:rPr lang="en-US" sz="1600" b="1" dirty="0" smtClean="0"/>
              <a:t>Comparison between Test &amp; Prediction</a:t>
            </a:r>
            <a:endParaRPr lang="en-US" sz="1600" b="1"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361" y="1258170"/>
            <a:ext cx="7715875" cy="4219060"/>
          </a:xfrm>
          <a:prstGeom prst="rect">
            <a:avLst/>
          </a:prstGeom>
        </p:spPr>
      </p:pic>
    </p:spTree>
    <p:extLst>
      <p:ext uri="{BB962C8B-B14F-4D97-AF65-F5344CB8AC3E}">
        <p14:creationId xmlns:p14="http://schemas.microsoft.com/office/powerpoint/2010/main" val="246823085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556806" y="1245596"/>
            <a:ext cx="3063194" cy="5110754"/>
          </a:xfrm>
          <a:prstGeom prst="rect">
            <a:avLst/>
          </a:prstGeom>
        </p:spPr>
      </p:pic>
      <p:sp>
        <p:nvSpPr>
          <p:cNvPr id="2" name="Slide Number Placeholder 1"/>
          <p:cNvSpPr>
            <a:spLocks noGrp="1"/>
          </p:cNvSpPr>
          <p:nvPr>
            <p:ph type="sldNum" sz="quarter" idx="12"/>
          </p:nvPr>
        </p:nvSpPr>
        <p:spPr/>
        <p:txBody>
          <a:bodyPr/>
          <a:lstStyle/>
          <a:p>
            <a:fld id="{6D12A7E3-FD50-4FEC-BF90-4D40D615D493}" type="slidenum">
              <a:rPr lang="en-US" smtClean="0"/>
              <a:pPr/>
              <a:t>38</a:t>
            </a:fld>
            <a:endParaRPr lang="en-US"/>
          </a:p>
        </p:txBody>
      </p:sp>
      <p:sp>
        <p:nvSpPr>
          <p:cNvPr id="4" name="TextBox 3"/>
          <p:cNvSpPr txBox="1"/>
          <p:nvPr/>
        </p:nvSpPr>
        <p:spPr>
          <a:xfrm>
            <a:off x="6438942" y="2169413"/>
            <a:ext cx="635794" cy="415498"/>
          </a:xfrm>
          <a:prstGeom prst="rect">
            <a:avLst/>
          </a:prstGeom>
          <a:noFill/>
        </p:spPr>
        <p:txBody>
          <a:bodyPr wrap="square" rtlCol="0">
            <a:spAutoFit/>
          </a:bodyPr>
          <a:lstStyle/>
          <a:p>
            <a:r>
              <a:rPr lang="en-US" sz="2100" dirty="0"/>
              <a:t>LH</a:t>
            </a:r>
            <a:r>
              <a:rPr lang="en-US" sz="2100" baseline="-25000" dirty="0"/>
              <a:t>2</a:t>
            </a:r>
            <a:endParaRPr lang="en-US" sz="2100" dirty="0"/>
          </a:p>
        </p:txBody>
      </p:sp>
      <p:sp>
        <p:nvSpPr>
          <p:cNvPr id="5" name="TextBox 4"/>
          <p:cNvSpPr txBox="1"/>
          <p:nvPr/>
        </p:nvSpPr>
        <p:spPr>
          <a:xfrm>
            <a:off x="6553200" y="4339724"/>
            <a:ext cx="635794" cy="415498"/>
          </a:xfrm>
          <a:prstGeom prst="rect">
            <a:avLst/>
          </a:prstGeom>
          <a:noFill/>
        </p:spPr>
        <p:txBody>
          <a:bodyPr wrap="square" rtlCol="0">
            <a:spAutoFit/>
          </a:bodyPr>
          <a:lstStyle/>
          <a:p>
            <a:r>
              <a:rPr lang="en-US" sz="2100" dirty="0"/>
              <a:t>LN</a:t>
            </a:r>
            <a:r>
              <a:rPr lang="en-US" sz="2100" baseline="-25000" dirty="0"/>
              <a:t>2</a:t>
            </a:r>
            <a:endParaRPr lang="en-US" sz="2100" dirty="0"/>
          </a:p>
        </p:txBody>
      </p:sp>
      <p:sp>
        <p:nvSpPr>
          <p:cNvPr id="7" name="TextBox 6"/>
          <p:cNvSpPr txBox="1"/>
          <p:nvPr/>
        </p:nvSpPr>
        <p:spPr>
          <a:xfrm>
            <a:off x="970059" y="255519"/>
            <a:ext cx="7235688" cy="400110"/>
          </a:xfrm>
          <a:prstGeom prst="rect">
            <a:avLst/>
          </a:prstGeom>
          <a:noFill/>
        </p:spPr>
        <p:txBody>
          <a:bodyPr wrap="square" rtlCol="0">
            <a:spAutoFit/>
          </a:bodyPr>
          <a:lstStyle/>
          <a:p>
            <a:r>
              <a:rPr lang="en-US" sz="2000" b="1" dirty="0"/>
              <a:t>Modeling Transfer Line Chilldown Experiments[7] (Example 1)</a:t>
            </a:r>
          </a:p>
        </p:txBody>
      </p:sp>
      <p:sp>
        <p:nvSpPr>
          <p:cNvPr id="8" name="TextBox 7"/>
          <p:cNvSpPr txBox="1"/>
          <p:nvPr/>
        </p:nvSpPr>
        <p:spPr>
          <a:xfrm>
            <a:off x="679184" y="1245596"/>
            <a:ext cx="3174374" cy="4801314"/>
          </a:xfrm>
          <a:prstGeom prst="rect">
            <a:avLst/>
          </a:prstGeom>
          <a:noFill/>
        </p:spPr>
        <p:txBody>
          <a:bodyPr wrap="square" rtlCol="0">
            <a:spAutoFit/>
          </a:bodyPr>
          <a:lstStyle/>
          <a:p>
            <a:r>
              <a:rPr lang="en-US" dirty="0"/>
              <a:t>Chilldown time decreases with increasing pressure primarily due to higher flowrate at higher pressure</a:t>
            </a:r>
          </a:p>
          <a:p>
            <a:endParaRPr lang="en-US" dirty="0"/>
          </a:p>
          <a:p>
            <a:r>
              <a:rPr lang="en-US" dirty="0"/>
              <a:t>Sub-cooling helps reducing chilldown time</a:t>
            </a:r>
          </a:p>
          <a:p>
            <a:endParaRPr lang="en-US" dirty="0"/>
          </a:p>
          <a:p>
            <a:r>
              <a:rPr lang="en-US" dirty="0"/>
              <a:t>Generally predicted chilldown time is slightly higher than measured data</a:t>
            </a:r>
          </a:p>
          <a:p>
            <a:endParaRPr lang="en-US" dirty="0"/>
          </a:p>
          <a:p>
            <a:r>
              <a:rPr lang="en-US" dirty="0"/>
              <a:t>Discrepancy between prediction and measurements can be attributed to the inaccuracy in Heat Transfer Coefficient Correlation</a:t>
            </a:r>
          </a:p>
        </p:txBody>
      </p:sp>
    </p:spTree>
    <p:extLst>
      <p:ext uri="{BB962C8B-B14F-4D97-AF65-F5344CB8AC3E}">
        <p14:creationId xmlns:p14="http://schemas.microsoft.com/office/powerpoint/2010/main" val="282000958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275" y="238125"/>
            <a:ext cx="8229600" cy="733425"/>
          </a:xfrm>
        </p:spPr>
        <p:txBody>
          <a:bodyPr>
            <a:normAutofit fontScale="90000"/>
          </a:bodyPr>
          <a:lstStyle/>
          <a:p>
            <a:r>
              <a:rPr lang="en-US" sz="3100" b="1" dirty="0"/>
              <a:t>No </a:t>
            </a:r>
            <a:r>
              <a:rPr lang="en-US" sz="3100" b="1" dirty="0" smtClean="0"/>
              <a:t>Vent Chill </a:t>
            </a:r>
            <a:r>
              <a:rPr lang="en-US" sz="3100" b="1" dirty="0"/>
              <a:t>and </a:t>
            </a:r>
            <a:r>
              <a:rPr lang="en-US" sz="3100" b="1" dirty="0" smtClean="0"/>
              <a:t>Fill </a:t>
            </a:r>
            <a:r>
              <a:rPr lang="en-US" sz="3100" b="1" dirty="0"/>
              <a:t>of a Cryogenic </a:t>
            </a:r>
            <a:r>
              <a:rPr lang="en-US" sz="3100" b="1" dirty="0" smtClean="0"/>
              <a:t>Tank (Example 2)</a:t>
            </a:r>
            <a:r>
              <a:rPr lang="en-US" dirty="0"/>
              <a:t/>
            </a:r>
            <a:br>
              <a:rPr lang="en-US" dirty="0"/>
            </a:br>
            <a:endParaRPr lang="en-US" dirty="0"/>
          </a:p>
        </p:txBody>
      </p:sp>
      <p:sp>
        <p:nvSpPr>
          <p:cNvPr id="3" name="Content Placeholder 2"/>
          <p:cNvSpPr>
            <a:spLocks noGrp="1"/>
          </p:cNvSpPr>
          <p:nvPr>
            <p:ph idx="1"/>
          </p:nvPr>
        </p:nvSpPr>
        <p:spPr>
          <a:xfrm>
            <a:off x="504825" y="809626"/>
            <a:ext cx="8229600" cy="5438774"/>
          </a:xfrm>
        </p:spPr>
        <p:txBody>
          <a:bodyPr>
            <a:normAutofit fontScale="70000" lnSpcReduction="20000"/>
          </a:bodyPr>
          <a:lstStyle/>
          <a:p>
            <a:r>
              <a:rPr lang="en-US" sz="4000" dirty="0"/>
              <a:t>Tank Chilldown in micro-gravity environment is different than ground based tank chilldown</a:t>
            </a:r>
          </a:p>
          <a:p>
            <a:r>
              <a:rPr lang="en-US" sz="4000" dirty="0"/>
              <a:t>During normal gravity chilldown, a vent on top of the tank is kept open to vent the vapor generated during chill process and maintain a low tank pressure</a:t>
            </a:r>
          </a:p>
          <a:p>
            <a:r>
              <a:rPr lang="en-US" sz="4000" dirty="0"/>
              <a:t>In micro-gravity environment, due to absence of stratification, such practice may result in dumping large amount of liquid overboard</a:t>
            </a:r>
          </a:p>
          <a:p>
            <a:r>
              <a:rPr lang="en-US" sz="4000" dirty="0"/>
              <a:t>The intent of no-vent chill &amp; fill method is to minimize the loss of propellant during chilldown of propellant tank in micro-gravity environment</a:t>
            </a:r>
          </a:p>
          <a:p>
            <a:r>
              <a:rPr lang="en-US" sz="4000" dirty="0"/>
              <a:t>No-vent chill &amp; fill method consists of repeated cyclic process of charge, hold and vent</a:t>
            </a:r>
          </a:p>
          <a:p>
            <a:endParaRPr lang="en-US"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39</a:t>
            </a:fld>
            <a:endParaRPr lang="en-US" dirty="0"/>
          </a:p>
        </p:txBody>
      </p:sp>
    </p:spTree>
    <p:extLst>
      <p:ext uri="{BB962C8B-B14F-4D97-AF65-F5344CB8AC3E}">
        <p14:creationId xmlns:p14="http://schemas.microsoft.com/office/powerpoint/2010/main" val="15544922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40</a:t>
            </a:fld>
            <a:endParaRPr lang="en-US"/>
          </a:p>
        </p:txBody>
      </p:sp>
      <p:sp>
        <p:nvSpPr>
          <p:cNvPr id="3" name="Title 1"/>
          <p:cNvSpPr txBox="1">
            <a:spLocks/>
          </p:cNvSpPr>
          <p:nvPr/>
        </p:nvSpPr>
        <p:spPr>
          <a:xfrm>
            <a:off x="361950" y="876300"/>
            <a:ext cx="3314700" cy="5334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000" b="1" dirty="0" smtClean="0">
                <a:latin typeface="+mn-lt"/>
              </a:rPr>
              <a:t>K-site Test Tank(GRC) </a:t>
            </a:r>
          </a:p>
          <a:p>
            <a:r>
              <a:rPr lang="en-US" sz="2000" b="1" dirty="0" smtClean="0">
                <a:latin typeface="+mn-lt"/>
              </a:rPr>
              <a:t> The LH2 chilldown test [8]</a:t>
            </a:r>
            <a:endParaRPr lang="en-US" sz="2000" b="1" dirty="0">
              <a:latin typeface="+mn-lt"/>
            </a:endParaRPr>
          </a:p>
        </p:txBody>
      </p:sp>
      <p:sp>
        <p:nvSpPr>
          <p:cNvPr id="5" name="Slide Number Placeholder 4"/>
          <p:cNvSpPr txBox="1">
            <a:spLocks/>
          </p:cNvSpPr>
          <p:nvPr/>
        </p:nvSpPr>
        <p:spPr>
          <a:xfrm>
            <a:off x="6781800" y="6400800"/>
            <a:ext cx="1905000" cy="3048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3F42015-0FC7-4B0E-8D2B-76EADF48D957}" type="slidenum">
              <a:rPr lang="en-US" smtClean="0"/>
              <a:pPr/>
              <a:t>40</a:t>
            </a:fld>
            <a:endParaRPr lang="en-US" dirty="0"/>
          </a:p>
        </p:txBody>
      </p:sp>
      <p:pic>
        <p:nvPicPr>
          <p:cNvPr id="6" name="Picture 6"/>
          <p:cNvPicPr>
            <a:picLocks noChangeAspect="1" noChangeArrowheads="1"/>
          </p:cNvPicPr>
          <p:nvPr/>
        </p:nvPicPr>
        <p:blipFill>
          <a:blip r:embed="rId3" cstate="print"/>
          <a:srcRect/>
          <a:stretch>
            <a:fillRect/>
          </a:stretch>
        </p:blipFill>
        <p:spPr bwMode="auto">
          <a:xfrm>
            <a:off x="0" y="1914525"/>
            <a:ext cx="4000500" cy="3866514"/>
          </a:xfrm>
          <a:prstGeom prst="rect">
            <a:avLst/>
          </a:prstGeom>
          <a:noFill/>
          <a:ln w="9525">
            <a:noFill/>
            <a:miter lim="800000"/>
            <a:headEnd/>
            <a:tailEnd/>
          </a:ln>
          <a:effectLst/>
        </p:spPr>
      </p:pic>
      <p:sp>
        <p:nvSpPr>
          <p:cNvPr id="7" name="TextBox 6"/>
          <p:cNvSpPr txBox="1"/>
          <p:nvPr/>
        </p:nvSpPr>
        <p:spPr>
          <a:xfrm>
            <a:off x="3676650" y="816560"/>
            <a:ext cx="5295900" cy="5262979"/>
          </a:xfrm>
          <a:prstGeom prst="rect">
            <a:avLst/>
          </a:prstGeom>
          <a:noFill/>
        </p:spPr>
        <p:txBody>
          <a:bodyPr wrap="square" rtlCol="0">
            <a:spAutoFit/>
          </a:bodyPr>
          <a:lstStyle/>
          <a:p>
            <a:pPr algn="l"/>
            <a:r>
              <a:rPr lang="en-US" sz="2400" dirty="0" smtClean="0">
                <a:solidFill>
                  <a:srgbClr val="002060"/>
                </a:solidFill>
                <a:latin typeface="+mj-lt"/>
              </a:rPr>
              <a:t>Tank Material – 2219 Aluminum</a:t>
            </a:r>
          </a:p>
          <a:p>
            <a:pPr algn="l"/>
            <a:r>
              <a:rPr lang="en-US" sz="2400" dirty="0" smtClean="0">
                <a:solidFill>
                  <a:srgbClr val="002060"/>
                </a:solidFill>
                <a:latin typeface="+mj-lt"/>
              </a:rPr>
              <a:t>Tank Volume = 175 ft</a:t>
            </a:r>
            <a:r>
              <a:rPr lang="en-US" sz="2400" baseline="30000" dirty="0" smtClean="0">
                <a:solidFill>
                  <a:srgbClr val="002060"/>
                </a:solidFill>
                <a:latin typeface="+mj-lt"/>
              </a:rPr>
              <a:t>3 </a:t>
            </a:r>
            <a:r>
              <a:rPr lang="en-US" sz="2400" dirty="0" smtClean="0">
                <a:solidFill>
                  <a:srgbClr val="002060"/>
                </a:solidFill>
                <a:latin typeface="+mj-lt"/>
              </a:rPr>
              <a:t> (87 x  72.5 inch)</a:t>
            </a:r>
          </a:p>
          <a:p>
            <a:pPr algn="l"/>
            <a:r>
              <a:rPr lang="en-US" sz="2400" dirty="0" smtClean="0">
                <a:solidFill>
                  <a:srgbClr val="002060"/>
                </a:solidFill>
                <a:latin typeface="+mj-lt"/>
              </a:rPr>
              <a:t>Tank Weight = 329.25 lbs</a:t>
            </a:r>
          </a:p>
          <a:p>
            <a:pPr algn="l"/>
            <a:r>
              <a:rPr lang="en-US" sz="2400" dirty="0" smtClean="0">
                <a:solidFill>
                  <a:srgbClr val="002060"/>
                </a:solidFill>
                <a:latin typeface="+mj-lt"/>
              </a:rPr>
              <a:t>Tank Insulation – 34 layers of MLI</a:t>
            </a:r>
          </a:p>
          <a:p>
            <a:pPr algn="l"/>
            <a:endParaRPr lang="en-US" sz="2400" dirty="0">
              <a:solidFill>
                <a:srgbClr val="002060"/>
              </a:solidFill>
              <a:latin typeface="+mj-lt"/>
            </a:endParaRPr>
          </a:p>
          <a:p>
            <a:pPr algn="l"/>
            <a:r>
              <a:rPr lang="en-US" sz="2400" u="sng" dirty="0" smtClean="0">
                <a:solidFill>
                  <a:srgbClr val="002060"/>
                </a:solidFill>
                <a:latin typeface="+mj-lt"/>
              </a:rPr>
              <a:t>Chilldown Method:</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6 Cycles of Charge-Hold-Vent Process</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Injection rates were measured</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714.35 lbs of LH2 was injected in 2.35 hrs</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 Tank was filled to 94%</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Fluid and wall temperatures measured</a:t>
            </a:r>
          </a:p>
          <a:p>
            <a:pPr algn="l">
              <a:buFont typeface="Arial" pitchFamily="34" charset="0"/>
              <a:buChar char="•"/>
            </a:pPr>
            <a:r>
              <a:rPr lang="en-US" sz="2400" dirty="0">
                <a:solidFill>
                  <a:srgbClr val="002060"/>
                </a:solidFill>
                <a:latin typeface="+mj-lt"/>
              </a:rPr>
              <a:t> </a:t>
            </a:r>
            <a:r>
              <a:rPr lang="en-US" sz="2400" dirty="0" smtClean="0">
                <a:solidFill>
                  <a:srgbClr val="002060"/>
                </a:solidFill>
                <a:latin typeface="+mj-lt"/>
              </a:rPr>
              <a:t>Estimated consumption of LH2 = 32 lbs</a:t>
            </a:r>
          </a:p>
          <a:p>
            <a:pPr algn="l"/>
            <a:r>
              <a:rPr lang="en-US" sz="2400" b="0" dirty="0" smtClean="0">
                <a:solidFill>
                  <a:srgbClr val="002060"/>
                </a:solidFill>
                <a:latin typeface="+mj-lt"/>
              </a:rPr>
              <a:t> </a:t>
            </a:r>
            <a:endParaRPr lang="en-US" sz="2400" b="0" dirty="0">
              <a:solidFill>
                <a:srgbClr val="002060"/>
              </a:solidFill>
              <a:latin typeface="+mj-lt"/>
            </a:endParaRPr>
          </a:p>
        </p:txBody>
      </p:sp>
      <p:sp>
        <p:nvSpPr>
          <p:cNvPr id="8" name="Title 1"/>
          <p:cNvSpPr txBox="1">
            <a:spLocks/>
          </p:cNvSpPr>
          <p:nvPr/>
        </p:nvSpPr>
        <p:spPr>
          <a:xfrm>
            <a:off x="742950" y="83135"/>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No Vent Chill and Fill of a Cryogenic Tank (Example 2)</a:t>
            </a:r>
            <a:endParaRPr lang="en-US" sz="2400" dirty="0"/>
          </a:p>
        </p:txBody>
      </p:sp>
    </p:spTree>
    <p:extLst>
      <p:ext uri="{BB962C8B-B14F-4D97-AF65-F5344CB8AC3E}">
        <p14:creationId xmlns:p14="http://schemas.microsoft.com/office/powerpoint/2010/main" val="10266184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2637398" y="1206072"/>
            <a:ext cx="3679525" cy="461665"/>
          </a:xfrm>
          <a:prstGeom prst="rect">
            <a:avLst/>
          </a:prstGeom>
          <a:noFill/>
        </p:spPr>
        <p:txBody>
          <a:bodyPr wrap="square" rtlCol="0">
            <a:spAutoFit/>
          </a:bodyPr>
          <a:lstStyle/>
          <a:p>
            <a:pPr algn="ctr"/>
            <a:r>
              <a:rPr lang="en-US" sz="2400" b="1" dirty="0" smtClean="0">
                <a:solidFill>
                  <a:schemeClr val="accent2"/>
                </a:solidFill>
                <a:latin typeface="+mn-lt"/>
              </a:rPr>
              <a:t>Single Node Tank Model</a:t>
            </a:r>
            <a:endParaRPr lang="en-US" sz="2400" b="1" dirty="0">
              <a:solidFill>
                <a:schemeClr val="accent2"/>
              </a:solidFill>
              <a:latin typeface="+mn-lt"/>
            </a:endParaRPr>
          </a:p>
        </p:txBody>
      </p:sp>
      <p:grpSp>
        <p:nvGrpSpPr>
          <p:cNvPr id="22" name="Group 21"/>
          <p:cNvGrpSpPr/>
          <p:nvPr/>
        </p:nvGrpSpPr>
        <p:grpSpPr>
          <a:xfrm>
            <a:off x="1562514" y="2258171"/>
            <a:ext cx="5219947" cy="3466023"/>
            <a:chOff x="239593" y="2441940"/>
            <a:chExt cx="3867844" cy="2463701"/>
          </a:xfrm>
        </p:grpSpPr>
        <p:pic>
          <p:nvPicPr>
            <p:cNvPr id="10" name="Picture 9"/>
            <p:cNvPicPr>
              <a:picLocks noChangeAspect="1" noChangeArrowheads="1"/>
            </p:cNvPicPr>
            <p:nvPr/>
          </p:nvPicPr>
          <p:blipFill>
            <a:blip r:embed="rId3" cstate="print"/>
            <a:srcRect/>
            <a:stretch>
              <a:fillRect/>
            </a:stretch>
          </p:blipFill>
          <p:spPr bwMode="auto">
            <a:xfrm>
              <a:off x="239593" y="2758415"/>
              <a:ext cx="3867844" cy="1788766"/>
            </a:xfrm>
            <a:prstGeom prst="rect">
              <a:avLst/>
            </a:prstGeom>
            <a:noFill/>
            <a:ln w="9525">
              <a:noFill/>
              <a:miter lim="800000"/>
              <a:headEnd/>
              <a:tailEnd/>
            </a:ln>
            <a:effectLst/>
          </p:spPr>
        </p:pic>
        <p:grpSp>
          <p:nvGrpSpPr>
            <p:cNvPr id="21" name="Group 20"/>
            <p:cNvGrpSpPr/>
            <p:nvPr/>
          </p:nvGrpSpPr>
          <p:grpSpPr>
            <a:xfrm>
              <a:off x="1116933" y="2441940"/>
              <a:ext cx="2893022" cy="2463701"/>
              <a:chOff x="1116933" y="2441940"/>
              <a:chExt cx="2893022" cy="2463701"/>
            </a:xfrm>
          </p:grpSpPr>
          <p:sp>
            <p:nvSpPr>
              <p:cNvPr id="12" name="TextBox 11"/>
              <p:cNvSpPr txBox="1"/>
              <p:nvPr/>
            </p:nvSpPr>
            <p:spPr>
              <a:xfrm>
                <a:off x="1871634" y="4093109"/>
                <a:ext cx="830171" cy="503893"/>
              </a:xfrm>
              <a:prstGeom prst="rect">
                <a:avLst/>
              </a:prstGeom>
              <a:noFill/>
            </p:spPr>
            <p:txBody>
              <a:bodyPr wrap="square" rtlCol="0">
                <a:spAutoFit/>
              </a:bodyPr>
              <a:lstStyle/>
              <a:p>
                <a:pPr algn="ctr"/>
                <a:r>
                  <a:rPr lang="en-US" sz="1400" dirty="0" smtClean="0">
                    <a:solidFill>
                      <a:schemeClr val="accent2"/>
                    </a:solidFill>
                    <a:latin typeface="+mn-lt"/>
                  </a:rPr>
                  <a:t>Tank </a:t>
                </a:r>
              </a:p>
              <a:p>
                <a:pPr algn="ctr"/>
                <a:r>
                  <a:rPr lang="en-US" sz="1400" dirty="0" smtClean="0">
                    <a:solidFill>
                      <a:schemeClr val="accent2"/>
                    </a:solidFill>
                    <a:latin typeface="+mn-lt"/>
                  </a:rPr>
                  <a:t>Interior</a:t>
                </a:r>
                <a:endParaRPr lang="en-US" sz="1400" dirty="0">
                  <a:solidFill>
                    <a:schemeClr val="accent2"/>
                  </a:solidFill>
                  <a:latin typeface="+mn-lt"/>
                </a:endParaRPr>
              </a:p>
            </p:txBody>
          </p:sp>
          <p:sp>
            <p:nvSpPr>
              <p:cNvPr id="13" name="TextBox 12"/>
              <p:cNvSpPr txBox="1"/>
              <p:nvPr/>
            </p:nvSpPr>
            <p:spPr>
              <a:xfrm>
                <a:off x="3028843" y="4105340"/>
                <a:ext cx="981112" cy="800301"/>
              </a:xfrm>
              <a:prstGeom prst="rect">
                <a:avLst/>
              </a:prstGeom>
              <a:noFill/>
            </p:spPr>
            <p:txBody>
              <a:bodyPr wrap="square" rtlCol="0">
                <a:spAutoFit/>
              </a:bodyPr>
              <a:lstStyle/>
              <a:p>
                <a:pPr algn="ctr"/>
                <a:r>
                  <a:rPr lang="en-US" sz="1400" dirty="0" smtClean="0">
                    <a:solidFill>
                      <a:schemeClr val="accent2"/>
                    </a:solidFill>
                    <a:latin typeface="+mn-lt"/>
                  </a:rPr>
                  <a:t>Tank </a:t>
                </a:r>
              </a:p>
              <a:p>
                <a:pPr algn="ctr"/>
                <a:r>
                  <a:rPr lang="en-US" sz="1400" dirty="0" smtClean="0">
                    <a:solidFill>
                      <a:schemeClr val="accent2"/>
                    </a:solidFill>
                    <a:latin typeface="+mn-lt"/>
                  </a:rPr>
                  <a:t>Wall</a:t>
                </a:r>
              </a:p>
              <a:p>
                <a:endParaRPr lang="en-US" dirty="0">
                  <a:solidFill>
                    <a:schemeClr val="accent2"/>
                  </a:solidFill>
                  <a:latin typeface="+mn-lt"/>
                </a:endParaRPr>
              </a:p>
            </p:txBody>
          </p:sp>
          <p:sp>
            <p:nvSpPr>
              <p:cNvPr id="14" name="TextBox 13"/>
              <p:cNvSpPr txBox="1"/>
              <p:nvPr/>
            </p:nvSpPr>
            <p:spPr>
              <a:xfrm>
                <a:off x="1116933" y="3347025"/>
                <a:ext cx="716966" cy="503893"/>
              </a:xfrm>
              <a:prstGeom prst="rect">
                <a:avLst/>
              </a:prstGeom>
              <a:noFill/>
            </p:spPr>
            <p:txBody>
              <a:bodyPr wrap="square" rtlCol="0">
                <a:spAutoFit/>
              </a:bodyPr>
              <a:lstStyle/>
              <a:p>
                <a:pPr algn="ctr"/>
                <a:r>
                  <a:rPr lang="en-US" sz="1400" dirty="0" smtClean="0">
                    <a:solidFill>
                      <a:schemeClr val="accent2"/>
                    </a:solidFill>
                    <a:latin typeface="+mn-lt"/>
                  </a:rPr>
                  <a:t>Fixed</a:t>
                </a:r>
              </a:p>
              <a:p>
                <a:pPr algn="ctr"/>
                <a:r>
                  <a:rPr lang="en-US" sz="1400" dirty="0" smtClean="0">
                    <a:solidFill>
                      <a:schemeClr val="accent2"/>
                    </a:solidFill>
                    <a:latin typeface="+mn-lt"/>
                  </a:rPr>
                  <a:t>Flow</a:t>
                </a:r>
                <a:endParaRPr lang="en-US" sz="1400" dirty="0">
                  <a:solidFill>
                    <a:schemeClr val="accent2"/>
                  </a:solidFill>
                  <a:latin typeface="+mn-lt"/>
                </a:endParaRPr>
              </a:p>
            </p:txBody>
          </p:sp>
          <p:sp>
            <p:nvSpPr>
              <p:cNvPr id="15" name="TextBox 14"/>
              <p:cNvSpPr txBox="1"/>
              <p:nvPr/>
            </p:nvSpPr>
            <p:spPr>
              <a:xfrm>
                <a:off x="1808743" y="2441940"/>
                <a:ext cx="1018847" cy="503893"/>
              </a:xfrm>
              <a:prstGeom prst="rect">
                <a:avLst/>
              </a:prstGeom>
              <a:noFill/>
            </p:spPr>
            <p:txBody>
              <a:bodyPr wrap="square" rtlCol="0">
                <a:spAutoFit/>
              </a:bodyPr>
              <a:lstStyle/>
              <a:p>
                <a:pPr algn="ctr"/>
                <a:r>
                  <a:rPr lang="en-US" sz="1400" dirty="0" smtClean="0">
                    <a:solidFill>
                      <a:schemeClr val="accent2"/>
                    </a:solidFill>
                    <a:latin typeface="+mn-lt"/>
                  </a:rPr>
                  <a:t>Outlet Boundary</a:t>
                </a:r>
                <a:endParaRPr lang="en-US" sz="1400" dirty="0">
                  <a:solidFill>
                    <a:schemeClr val="accent2"/>
                  </a:solidFill>
                  <a:latin typeface="+mn-lt"/>
                </a:endParaRPr>
              </a:p>
            </p:txBody>
          </p:sp>
          <p:sp>
            <p:nvSpPr>
              <p:cNvPr id="16" name="TextBox 15"/>
              <p:cNvSpPr txBox="1"/>
              <p:nvPr/>
            </p:nvSpPr>
            <p:spPr>
              <a:xfrm>
                <a:off x="2576022" y="3273640"/>
                <a:ext cx="1371041" cy="296408"/>
              </a:xfrm>
              <a:prstGeom prst="rect">
                <a:avLst/>
              </a:prstGeom>
              <a:noFill/>
            </p:spPr>
            <p:txBody>
              <a:bodyPr wrap="square" rtlCol="0">
                <a:spAutoFit/>
              </a:bodyPr>
              <a:lstStyle/>
              <a:p>
                <a:r>
                  <a:rPr lang="en-US" sz="1400" dirty="0" smtClean="0">
                    <a:solidFill>
                      <a:schemeClr val="accent2"/>
                    </a:solidFill>
                    <a:latin typeface="+mn-lt"/>
                  </a:rPr>
                  <a:t>Vent Valve</a:t>
                </a:r>
                <a:endParaRPr lang="en-US" sz="1400" dirty="0">
                  <a:solidFill>
                    <a:schemeClr val="accent2"/>
                  </a:solidFill>
                  <a:latin typeface="+mn-lt"/>
                </a:endParaRPr>
              </a:p>
            </p:txBody>
          </p:sp>
        </p:grpSp>
      </p:grpSp>
      <p:sp>
        <p:nvSpPr>
          <p:cNvPr id="20" name="Title 1"/>
          <p:cNvSpPr txBox="1">
            <a:spLocks/>
          </p:cNvSpPr>
          <p:nvPr/>
        </p:nvSpPr>
        <p:spPr>
          <a:xfrm>
            <a:off x="742950" y="320573"/>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No Vent Chill and Fill of a Cryogenic Tank (Example 2)</a:t>
            </a:r>
            <a:endParaRPr lang="en-US" sz="2400" dirty="0"/>
          </a:p>
        </p:txBody>
      </p:sp>
    </p:spTree>
    <p:extLst>
      <p:ext uri="{BB962C8B-B14F-4D97-AF65-F5344CB8AC3E}">
        <p14:creationId xmlns:p14="http://schemas.microsoft.com/office/powerpoint/2010/main" val="11863417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42</a:t>
            </a:fld>
            <a:endParaRPr lang="en-US"/>
          </a:p>
        </p:txBody>
      </p:sp>
      <p:pic>
        <p:nvPicPr>
          <p:cNvPr id="3" name="Picture 2"/>
          <p:cNvPicPr>
            <a:picLocks noChangeAspect="1" noChangeArrowheads="1"/>
          </p:cNvPicPr>
          <p:nvPr/>
        </p:nvPicPr>
        <p:blipFill>
          <a:blip r:embed="rId3" cstate="print"/>
          <a:srcRect/>
          <a:stretch>
            <a:fillRect/>
          </a:stretch>
        </p:blipFill>
        <p:spPr bwMode="auto">
          <a:xfrm>
            <a:off x="4235629" y="1523817"/>
            <a:ext cx="4535866" cy="4410258"/>
          </a:xfrm>
          <a:prstGeom prst="rect">
            <a:avLst/>
          </a:prstGeom>
          <a:noFill/>
          <a:ln w="9525">
            <a:noFill/>
            <a:miter lim="800000"/>
            <a:headEnd/>
            <a:tailEnd/>
          </a:ln>
          <a:effectLst/>
        </p:spPr>
      </p:pic>
      <p:sp>
        <p:nvSpPr>
          <p:cNvPr id="4" name="TextBox 3"/>
          <p:cNvSpPr txBox="1"/>
          <p:nvPr/>
        </p:nvSpPr>
        <p:spPr>
          <a:xfrm>
            <a:off x="2009775" y="1105758"/>
            <a:ext cx="4028044" cy="461665"/>
          </a:xfrm>
          <a:prstGeom prst="rect">
            <a:avLst/>
          </a:prstGeom>
          <a:noFill/>
        </p:spPr>
        <p:txBody>
          <a:bodyPr wrap="square" rtlCol="0">
            <a:spAutoFit/>
          </a:bodyPr>
          <a:lstStyle/>
          <a:p>
            <a:pPr algn="ctr"/>
            <a:r>
              <a:rPr lang="en-US" sz="2400" b="1" dirty="0" smtClean="0">
                <a:solidFill>
                  <a:schemeClr val="accent2"/>
                </a:solidFill>
                <a:latin typeface="+mn-lt"/>
              </a:rPr>
              <a:t>Nine Node Tank Model [9]</a:t>
            </a:r>
            <a:endParaRPr lang="en-US" sz="2400" b="1" dirty="0">
              <a:solidFill>
                <a:schemeClr val="accent2"/>
              </a:solidFill>
              <a:latin typeface="+mn-lt"/>
            </a:endParaRPr>
          </a:p>
        </p:txBody>
      </p:sp>
      <p:pic>
        <p:nvPicPr>
          <p:cNvPr id="5" name="Picture 4"/>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5903" y="2930150"/>
            <a:ext cx="3513399" cy="1597591"/>
          </a:xfrm>
          <a:prstGeom prst="rect">
            <a:avLst/>
          </a:prstGeom>
          <a:noFill/>
          <a:ln>
            <a:noFill/>
          </a:ln>
        </p:spPr>
      </p:pic>
      <p:sp>
        <p:nvSpPr>
          <p:cNvPr id="6" name="Title 1"/>
          <p:cNvSpPr txBox="1">
            <a:spLocks/>
          </p:cNvSpPr>
          <p:nvPr/>
        </p:nvSpPr>
        <p:spPr>
          <a:xfrm>
            <a:off x="457200" y="212542"/>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No Vent Chill and Fill of a Cryogenic Tank (Example 2)</a:t>
            </a:r>
            <a:endParaRPr lang="en-US" sz="2400" dirty="0"/>
          </a:p>
        </p:txBody>
      </p:sp>
    </p:spTree>
    <p:extLst>
      <p:ext uri="{BB962C8B-B14F-4D97-AF65-F5344CB8AC3E}">
        <p14:creationId xmlns:p14="http://schemas.microsoft.com/office/powerpoint/2010/main" val="16160832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43</a:t>
            </a:fld>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99174749"/>
              </p:ext>
            </p:extLst>
          </p:nvPr>
        </p:nvGraphicFramePr>
        <p:xfrm>
          <a:off x="2944017" y="2098122"/>
          <a:ext cx="3294062" cy="3916799"/>
        </p:xfrm>
        <a:graphic>
          <a:graphicData uri="http://schemas.openxmlformats.org/presentationml/2006/ole">
            <mc:AlternateContent xmlns:mc="http://schemas.openxmlformats.org/markup-compatibility/2006">
              <mc:Choice xmlns:v="urn:schemas-microsoft-com:vml" Requires="v">
                <p:oleObj spid="_x0000_s14520" name="Equation" r:id="rId4" imgW="1815840" imgH="2158920" progId="">
                  <p:embed/>
                </p:oleObj>
              </mc:Choice>
              <mc:Fallback>
                <p:oleObj name="Equation" r:id="rId4" imgW="1815840" imgH="2158920" progId="">
                  <p:embed/>
                  <p:pic>
                    <p:nvPicPr>
                      <p:cNvPr id="0" name="Picture 13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44017" y="2098122"/>
                        <a:ext cx="3294062" cy="3916799"/>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 name="Title 1"/>
          <p:cNvSpPr txBox="1">
            <a:spLocks/>
          </p:cNvSpPr>
          <p:nvPr/>
        </p:nvSpPr>
        <p:spPr>
          <a:xfrm>
            <a:off x="581023" y="320573"/>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t>No Vent Chill and Fill of a Cryogenic Tank (Example 2)</a:t>
            </a:r>
            <a:endParaRPr lang="en-US" sz="2800" dirty="0"/>
          </a:p>
        </p:txBody>
      </p:sp>
      <p:sp>
        <p:nvSpPr>
          <p:cNvPr id="6" name="TextBox 5"/>
          <p:cNvSpPr txBox="1"/>
          <p:nvPr/>
        </p:nvSpPr>
        <p:spPr>
          <a:xfrm>
            <a:off x="581023" y="1314450"/>
            <a:ext cx="4010025" cy="523220"/>
          </a:xfrm>
          <a:prstGeom prst="rect">
            <a:avLst/>
          </a:prstGeom>
          <a:noFill/>
        </p:spPr>
        <p:txBody>
          <a:bodyPr wrap="square" rtlCol="0">
            <a:spAutoFit/>
          </a:bodyPr>
          <a:lstStyle/>
          <a:p>
            <a:r>
              <a:rPr lang="en-US" sz="2800" dirty="0" smtClean="0"/>
              <a:t>Heat Transfer Coefficient</a:t>
            </a:r>
            <a:endParaRPr lang="en-US" sz="2800" dirty="0"/>
          </a:p>
        </p:txBody>
      </p:sp>
    </p:spTree>
    <p:extLst>
      <p:ext uri="{BB962C8B-B14F-4D97-AF65-F5344CB8AC3E}">
        <p14:creationId xmlns:p14="http://schemas.microsoft.com/office/powerpoint/2010/main" val="18606042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44</a:t>
            </a:fld>
            <a:endParaRPr lang="en-US"/>
          </a:p>
        </p:txBody>
      </p:sp>
      <p:sp>
        <p:nvSpPr>
          <p:cNvPr id="4" name="TextBox 3"/>
          <p:cNvSpPr txBox="1"/>
          <p:nvPr/>
        </p:nvSpPr>
        <p:spPr>
          <a:xfrm>
            <a:off x="2141417" y="486338"/>
            <a:ext cx="5226926" cy="400110"/>
          </a:xfrm>
          <a:prstGeom prst="rect">
            <a:avLst/>
          </a:prstGeom>
          <a:noFill/>
        </p:spPr>
        <p:txBody>
          <a:bodyPr wrap="square" rtlCol="0">
            <a:spAutoFit/>
          </a:bodyPr>
          <a:lstStyle/>
          <a:p>
            <a:pPr algn="ctr"/>
            <a:r>
              <a:rPr lang="en-US" sz="2000" dirty="0" smtClean="0"/>
              <a:t>Pressure and Inlet Flowrates into the Tank</a:t>
            </a:r>
            <a:endParaRPr lang="en-US" sz="2000" dirty="0"/>
          </a:p>
        </p:txBody>
      </p:sp>
      <p:sp>
        <p:nvSpPr>
          <p:cNvPr id="5" name="Title 1"/>
          <p:cNvSpPr txBox="1">
            <a:spLocks/>
          </p:cNvSpPr>
          <p:nvPr/>
        </p:nvSpPr>
        <p:spPr>
          <a:xfrm>
            <a:off x="581023" y="86635"/>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t>No Vent Chill and Fill of a Cryogenic Tank (Example 2)</a:t>
            </a:r>
            <a:endParaRPr lang="en-US" sz="2800" dirty="0"/>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062" y="820060"/>
            <a:ext cx="7465060" cy="5731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142430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937" y="2283703"/>
            <a:ext cx="8355385" cy="3148717"/>
          </a:xfrm>
          <a:prstGeom prst="rect">
            <a:avLst/>
          </a:prstGeom>
        </p:spPr>
      </p:pic>
      <p:sp>
        <p:nvSpPr>
          <p:cNvPr id="2" name="Slide Number Placeholder 1"/>
          <p:cNvSpPr>
            <a:spLocks noGrp="1"/>
          </p:cNvSpPr>
          <p:nvPr>
            <p:ph type="sldNum" sz="quarter" idx="12"/>
          </p:nvPr>
        </p:nvSpPr>
        <p:spPr/>
        <p:txBody>
          <a:bodyPr/>
          <a:lstStyle/>
          <a:p>
            <a:fld id="{6D12A7E3-FD50-4FEC-BF90-4D40D615D493}" type="slidenum">
              <a:rPr lang="en-US" smtClean="0"/>
              <a:pPr/>
              <a:t>45</a:t>
            </a:fld>
            <a:endParaRPr lang="en-US"/>
          </a:p>
        </p:txBody>
      </p:sp>
      <p:sp>
        <p:nvSpPr>
          <p:cNvPr id="6" name="TextBox 5"/>
          <p:cNvSpPr txBox="1"/>
          <p:nvPr/>
        </p:nvSpPr>
        <p:spPr>
          <a:xfrm>
            <a:off x="2681039" y="998757"/>
            <a:ext cx="4272807" cy="923330"/>
          </a:xfrm>
          <a:prstGeom prst="rect">
            <a:avLst/>
          </a:prstGeom>
          <a:noFill/>
        </p:spPr>
        <p:txBody>
          <a:bodyPr wrap="square" rtlCol="0">
            <a:spAutoFit/>
          </a:bodyPr>
          <a:lstStyle/>
          <a:p>
            <a:r>
              <a:rPr lang="en-US" b="1" dirty="0">
                <a:solidFill>
                  <a:srgbClr val="0070C0"/>
                </a:solidFill>
              </a:rPr>
              <a:t>Calculated Propellant Loss = 32.5 lbs</a:t>
            </a:r>
          </a:p>
          <a:p>
            <a:r>
              <a:rPr lang="en-US" b="1" dirty="0">
                <a:solidFill>
                  <a:srgbClr val="0070C0"/>
                </a:solidFill>
              </a:rPr>
              <a:t>Estimated Propellant Loss = 32 lbs</a:t>
            </a:r>
          </a:p>
          <a:p>
            <a:r>
              <a:rPr lang="en-US" b="1" dirty="0">
                <a:solidFill>
                  <a:srgbClr val="0070C0"/>
                </a:solidFill>
              </a:rPr>
              <a:t>(From Test)</a:t>
            </a:r>
          </a:p>
        </p:txBody>
      </p:sp>
      <p:sp>
        <p:nvSpPr>
          <p:cNvPr id="7" name="TextBox 6"/>
          <p:cNvSpPr txBox="1"/>
          <p:nvPr/>
        </p:nvSpPr>
        <p:spPr>
          <a:xfrm>
            <a:off x="3271838" y="3543541"/>
            <a:ext cx="1057275" cy="461665"/>
          </a:xfrm>
          <a:prstGeom prst="rect">
            <a:avLst/>
          </a:prstGeom>
          <a:noFill/>
        </p:spPr>
        <p:txBody>
          <a:bodyPr wrap="square" rtlCol="0">
            <a:spAutoFit/>
          </a:bodyPr>
          <a:lstStyle/>
          <a:p>
            <a:r>
              <a:rPr lang="en-US" sz="1200" b="1" dirty="0">
                <a:solidFill>
                  <a:srgbClr val="FF0000"/>
                </a:solidFill>
              </a:rPr>
              <a:t>Vent Flowrate</a:t>
            </a:r>
          </a:p>
        </p:txBody>
      </p:sp>
      <p:sp>
        <p:nvSpPr>
          <p:cNvPr id="8" name="TextBox 7"/>
          <p:cNvSpPr txBox="1"/>
          <p:nvPr/>
        </p:nvSpPr>
        <p:spPr>
          <a:xfrm>
            <a:off x="5293519" y="4143376"/>
            <a:ext cx="1328738" cy="276999"/>
          </a:xfrm>
          <a:prstGeom prst="rect">
            <a:avLst/>
          </a:prstGeom>
          <a:noFill/>
        </p:spPr>
        <p:txBody>
          <a:bodyPr wrap="square" rtlCol="0">
            <a:spAutoFit/>
          </a:bodyPr>
          <a:lstStyle/>
          <a:p>
            <a:r>
              <a:rPr lang="en-US" sz="1200" b="1" dirty="0">
                <a:solidFill>
                  <a:srgbClr val="FF0000"/>
                </a:solidFill>
              </a:rPr>
              <a:t>Tank Loading</a:t>
            </a:r>
          </a:p>
        </p:txBody>
      </p:sp>
      <p:sp>
        <p:nvSpPr>
          <p:cNvPr id="9" name="Title 1"/>
          <p:cNvSpPr txBox="1">
            <a:spLocks/>
          </p:cNvSpPr>
          <p:nvPr/>
        </p:nvSpPr>
        <p:spPr>
          <a:xfrm>
            <a:off x="210710" y="282684"/>
            <a:ext cx="8476090" cy="550069"/>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a:t>No Vent Chill and Fill of a Cryogenic Tank (Example 2)</a:t>
            </a:r>
            <a:endParaRPr lang="en-US" sz="2800" dirty="0"/>
          </a:p>
        </p:txBody>
      </p:sp>
    </p:spTree>
    <p:extLst>
      <p:ext uri="{BB962C8B-B14F-4D97-AF65-F5344CB8AC3E}">
        <p14:creationId xmlns:p14="http://schemas.microsoft.com/office/powerpoint/2010/main" val="298729544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46</a:t>
            </a:fld>
            <a:endParaRPr lang="en-US"/>
          </a:p>
        </p:txBody>
      </p:sp>
      <p:sp>
        <p:nvSpPr>
          <p:cNvPr id="5" name="Slide Number Placeholder 4"/>
          <p:cNvSpPr txBox="1">
            <a:spLocks/>
          </p:cNvSpPr>
          <p:nvPr/>
        </p:nvSpPr>
        <p:spPr>
          <a:xfrm>
            <a:off x="6781800" y="6400800"/>
            <a:ext cx="1905000" cy="304800"/>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3F42015-0FC7-4B0E-8D2B-76EADF48D957}" type="slidenum">
              <a:rPr lang="en-US" smtClean="0"/>
              <a:pPr/>
              <a:t>46</a:t>
            </a:fld>
            <a:endParaRPr lang="en-US"/>
          </a:p>
        </p:txBody>
      </p:sp>
      <p:pic>
        <p:nvPicPr>
          <p:cNvPr id="6" name="Picture 3"/>
          <p:cNvPicPr>
            <a:picLocks noChangeAspect="1" noChangeArrowheads="1"/>
          </p:cNvPicPr>
          <p:nvPr/>
        </p:nvPicPr>
        <p:blipFill>
          <a:blip r:embed="rId3" cstate="print"/>
          <a:srcRect/>
          <a:stretch>
            <a:fillRect/>
          </a:stretch>
        </p:blipFill>
        <p:spPr bwMode="auto">
          <a:xfrm>
            <a:off x="898902" y="725613"/>
            <a:ext cx="7818194" cy="5675187"/>
          </a:xfrm>
          <a:prstGeom prst="rect">
            <a:avLst/>
          </a:prstGeom>
          <a:noFill/>
          <a:ln w="9525">
            <a:noFill/>
            <a:miter lim="800000"/>
            <a:headEnd/>
            <a:tailEnd/>
          </a:ln>
          <a:effectLst/>
        </p:spPr>
      </p:pic>
      <p:sp>
        <p:nvSpPr>
          <p:cNvPr id="7" name="Title 1"/>
          <p:cNvSpPr txBox="1">
            <a:spLocks/>
          </p:cNvSpPr>
          <p:nvPr/>
        </p:nvSpPr>
        <p:spPr>
          <a:xfrm>
            <a:off x="693199" y="272818"/>
            <a:ext cx="8229600" cy="733425"/>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No Vent Chill and Fill of a Cryogenic Tank (Example 2)</a:t>
            </a:r>
            <a:endParaRPr lang="en-US" sz="2400" dirty="0"/>
          </a:p>
        </p:txBody>
      </p:sp>
    </p:spTree>
    <p:extLst>
      <p:ext uri="{BB962C8B-B14F-4D97-AF65-F5344CB8AC3E}">
        <p14:creationId xmlns:p14="http://schemas.microsoft.com/office/powerpoint/2010/main" val="238803810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pPr lvl="1" algn="ctr" rtl="0">
              <a:spcBef>
                <a:spcPct val="0"/>
              </a:spcBef>
            </a:pPr>
            <a:r>
              <a:rPr lang="en-US" sz="2800" b="1" dirty="0"/>
              <a:t>Boil-off in a Cryogenic Propellant </a:t>
            </a:r>
            <a:r>
              <a:rPr lang="en-US" sz="2800" b="1" dirty="0" smtClean="0"/>
              <a:t>Tank (Example 3)  </a:t>
            </a:r>
            <a:br>
              <a:rPr lang="en-US" sz="2800" b="1" dirty="0" smtClean="0"/>
            </a:br>
            <a:endParaRPr lang="en-US" sz="2800" b="1" dirty="0"/>
          </a:p>
        </p:txBody>
      </p:sp>
      <p:sp>
        <p:nvSpPr>
          <p:cNvPr id="3" name="Slide Number Placeholder 2"/>
          <p:cNvSpPr>
            <a:spLocks noGrp="1"/>
          </p:cNvSpPr>
          <p:nvPr>
            <p:ph type="sldNum" sz="quarter" idx="12"/>
          </p:nvPr>
        </p:nvSpPr>
        <p:spPr/>
        <p:txBody>
          <a:bodyPr/>
          <a:lstStyle/>
          <a:p>
            <a:fld id="{6D12A7E3-FD50-4FEC-BF90-4D40D615D493}" type="slidenum">
              <a:rPr lang="en-US" smtClean="0"/>
              <a:pPr/>
              <a:t>47</a:t>
            </a:fld>
            <a:endParaRPr lang="en-US" dirty="0"/>
          </a:p>
        </p:txBody>
      </p:sp>
      <p:sp>
        <p:nvSpPr>
          <p:cNvPr id="8" name="TextBox 7"/>
          <p:cNvSpPr txBox="1"/>
          <p:nvPr/>
        </p:nvSpPr>
        <p:spPr>
          <a:xfrm>
            <a:off x="742950" y="1457325"/>
            <a:ext cx="7620000" cy="4832092"/>
          </a:xfrm>
          <a:prstGeom prst="rect">
            <a:avLst/>
          </a:prstGeom>
          <a:noFill/>
        </p:spPr>
        <p:txBody>
          <a:bodyPr wrap="square" rtlCol="0">
            <a:spAutoFit/>
          </a:bodyPr>
          <a:lstStyle/>
          <a:p>
            <a:r>
              <a:rPr lang="en-US" sz="2800" dirty="0" smtClean="0"/>
              <a:t>Cost of boil-off of propellants in cryogenic storage tanks at launch complex 39 at Kennedy Space Center is in order of $1 M per year</a:t>
            </a:r>
          </a:p>
          <a:p>
            <a:endParaRPr lang="en-US" sz="2800" dirty="0" smtClean="0"/>
          </a:p>
          <a:p>
            <a:r>
              <a:rPr lang="en-US" sz="2800" dirty="0" smtClean="0"/>
              <a:t>The vacuumed annulus space between inner and outer spheres of the storage tank is filled with insulation</a:t>
            </a:r>
          </a:p>
          <a:p>
            <a:endParaRPr lang="en-US" sz="2800" dirty="0" smtClean="0"/>
          </a:p>
          <a:p>
            <a:r>
              <a:rPr lang="en-US" sz="2800" dirty="0" smtClean="0"/>
              <a:t>Numerical modeling of boil-off was performed to study the effect of thermal properties for different insulations on boil-off </a:t>
            </a:r>
          </a:p>
        </p:txBody>
      </p:sp>
    </p:spTree>
    <p:extLst>
      <p:ext uri="{BB962C8B-B14F-4D97-AF65-F5344CB8AC3E}">
        <p14:creationId xmlns:p14="http://schemas.microsoft.com/office/powerpoint/2010/main" val="33595566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48</a:t>
            </a:fld>
            <a:endParaRPr lang="en-US"/>
          </a:p>
        </p:txBody>
      </p:sp>
      <p:pic>
        <p:nvPicPr>
          <p:cNvPr id="3" name="Picture 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257425" y="1011238"/>
            <a:ext cx="3267075" cy="33014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3"/>
          <p:cNvSpPr txBox="1">
            <a:spLocks noChangeArrowheads="1"/>
          </p:cNvSpPr>
          <p:nvPr/>
        </p:nvSpPr>
        <p:spPr bwMode="auto">
          <a:xfrm>
            <a:off x="457199" y="4524375"/>
            <a:ext cx="8296275" cy="6286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ts val="1000"/>
              </a:spcAft>
              <a:buClrTx/>
              <a:buSzTx/>
              <a:buFontTx/>
              <a:buNone/>
              <a:tabLst/>
            </a:pPr>
            <a:r>
              <a:rPr lang="en-US" altLang="en-US" sz="2400" dirty="0" smtClean="0">
                <a:latin typeface="Calibri" pitchFamily="34" charset="0"/>
                <a:cs typeface="Arial" pitchFamily="34" charset="0"/>
              </a:rPr>
              <a:t>Two 1000L (35.3 ft</a:t>
            </a:r>
            <a:r>
              <a:rPr lang="en-US" altLang="en-US" sz="2400" baseline="30000" dirty="0" smtClean="0">
                <a:latin typeface="Calibri" pitchFamily="34" charset="0"/>
                <a:cs typeface="Arial" pitchFamily="34" charset="0"/>
              </a:rPr>
              <a:t>3</a:t>
            </a:r>
            <a:r>
              <a:rPr lang="en-US" altLang="en-US" sz="2400" dirty="0" smtClean="0">
                <a:latin typeface="Calibri" pitchFamily="34" charset="0"/>
                <a:cs typeface="Arial" pitchFamily="34" charset="0"/>
              </a:rPr>
              <a:t>) 1/15 </a:t>
            </a:r>
            <a:r>
              <a:rPr lang="en-US" altLang="en-US" sz="2400" baseline="30000" dirty="0" err="1" smtClean="0">
                <a:latin typeface="Calibri" pitchFamily="34" charset="0"/>
                <a:cs typeface="Arial" pitchFamily="34" charset="0"/>
              </a:rPr>
              <a:t>th</a:t>
            </a:r>
            <a:r>
              <a:rPr lang="en-US" altLang="en-US" sz="2400" dirty="0" smtClean="0">
                <a:latin typeface="Calibri" pitchFamily="34" charset="0"/>
                <a:cs typeface="Arial" pitchFamily="34" charset="0"/>
              </a:rPr>
              <a:t> scale </a:t>
            </a:r>
            <a:r>
              <a:rPr kumimoji="0" lang="en-US" altLang="en-US" sz="2400" b="0" i="0" u="none" strike="noStrike" cap="none" normalizeH="0" baseline="0" dirty="0" smtClean="0">
                <a:ln>
                  <a:noFill/>
                </a:ln>
                <a:solidFill>
                  <a:schemeClr val="tx1"/>
                </a:solidFill>
                <a:effectLst/>
                <a:latin typeface="Calibri" pitchFamily="34" charset="0"/>
                <a:cs typeface="Arial" pitchFamily="34" charset="0"/>
              </a:rPr>
              <a:t>Demonstration Tanks </a:t>
            </a:r>
            <a:r>
              <a:rPr lang="en-US" altLang="en-US" sz="2400" dirty="0">
                <a:latin typeface="Calibri" pitchFamily="34" charset="0"/>
                <a:cs typeface="Arial" pitchFamily="34" charset="0"/>
              </a:rPr>
              <a:t> </a:t>
            </a:r>
            <a:r>
              <a:rPr lang="en-US" altLang="en-US" sz="2400" dirty="0" smtClean="0">
                <a:latin typeface="Calibri" pitchFamily="34" charset="0"/>
                <a:cs typeface="Arial" pitchFamily="34" charset="0"/>
              </a:rPr>
              <a:t>(inner diameter = 49 inches, outer diameter = 60 inches, wall thickness of 0.1875 inch were built at KSC to study the performance of Perlite and Glass Bubble insulation</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Tree>
    <p:extLst>
      <p:ext uri="{BB962C8B-B14F-4D97-AF65-F5344CB8AC3E}">
        <p14:creationId xmlns:p14="http://schemas.microsoft.com/office/powerpoint/2010/main" val="415472355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49</a:t>
            </a:fld>
            <a:endParaRPr lang="en-US" dirty="0"/>
          </a:p>
        </p:txBody>
      </p:sp>
      <p:pic>
        <p:nvPicPr>
          <p:cNvPr id="3" name="Picture 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81150" y="1019175"/>
            <a:ext cx="5123738" cy="383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2"/>
          <p:cNvSpPr txBox="1">
            <a:spLocks noChangeArrowheads="1"/>
          </p:cNvSpPr>
          <p:nvPr/>
        </p:nvSpPr>
        <p:spPr bwMode="auto">
          <a:xfrm>
            <a:off x="647700" y="5048250"/>
            <a:ext cx="7572375" cy="91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defTabSz="914400" rtl="0" eaLnBrk="1" fontAlgn="base" latinLnBrk="0" hangingPunct="1">
              <a:lnSpc>
                <a:spcPct val="100000"/>
              </a:lnSpc>
              <a:spcBef>
                <a:spcPct val="0"/>
              </a:spcBef>
              <a:spcAft>
                <a:spcPts val="1000"/>
              </a:spcAft>
              <a:buClrTx/>
              <a:buSzTx/>
              <a:buFontTx/>
              <a:buNone/>
              <a:tabLst/>
            </a:pPr>
            <a:r>
              <a:rPr kumimoji="0" lang="en-US" altLang="en-US" sz="2400" b="0" i="0" u="none" strike="noStrike" cap="none" normalizeH="0" baseline="0" dirty="0" smtClean="0">
                <a:ln>
                  <a:noFill/>
                </a:ln>
                <a:solidFill>
                  <a:schemeClr val="tx1"/>
                </a:solidFill>
                <a:effectLst/>
                <a:latin typeface="Calibri" pitchFamily="34" charset="0"/>
                <a:cs typeface="Arial" pitchFamily="34" charset="0"/>
              </a:rPr>
              <a:t>Liquid Hydrogen Storage Tank at Launch Complex 39, KSC (inner diameter = 61.4 </a:t>
            </a:r>
            <a:r>
              <a:rPr kumimoji="0" lang="en-US" altLang="en-US" sz="2400" b="0" i="0" u="none" strike="noStrike" cap="none" normalizeH="0" baseline="0" dirty="0" err="1" smtClean="0">
                <a:ln>
                  <a:noFill/>
                </a:ln>
                <a:solidFill>
                  <a:schemeClr val="tx1"/>
                </a:solidFill>
                <a:effectLst/>
                <a:latin typeface="Calibri" pitchFamily="34" charset="0"/>
                <a:cs typeface="Arial" pitchFamily="34" charset="0"/>
              </a:rPr>
              <a:t>ft</a:t>
            </a:r>
            <a:r>
              <a:rPr kumimoji="0" lang="en-US" altLang="en-US" sz="2400" b="0" i="0" u="none" strike="noStrike" cap="none" normalizeH="0" baseline="0" dirty="0" smtClean="0">
                <a:ln>
                  <a:noFill/>
                </a:ln>
                <a:solidFill>
                  <a:schemeClr val="tx1"/>
                </a:solidFill>
                <a:effectLst/>
                <a:latin typeface="Calibri" pitchFamily="34" charset="0"/>
                <a:cs typeface="Arial" pitchFamily="34" charset="0"/>
              </a:rPr>
              <a:t>, outer diameter = 70 </a:t>
            </a:r>
            <a:r>
              <a:rPr kumimoji="0" lang="en-US" altLang="en-US" sz="2400" b="0" i="0" u="none" strike="noStrike" cap="none" normalizeH="0" baseline="0" dirty="0" err="1" smtClean="0">
                <a:ln>
                  <a:noFill/>
                </a:ln>
                <a:solidFill>
                  <a:schemeClr val="tx1"/>
                </a:solidFill>
                <a:effectLst/>
                <a:latin typeface="Calibri" pitchFamily="34" charset="0"/>
                <a:cs typeface="Arial" pitchFamily="34" charset="0"/>
              </a:rPr>
              <a:t>ft</a:t>
            </a:r>
            <a:r>
              <a:rPr kumimoji="0" lang="en-US" altLang="en-US" sz="2400" b="0" i="0" u="none" strike="noStrike" cap="none" normalizeH="0" baseline="0" dirty="0" smtClean="0">
                <a:ln>
                  <a:noFill/>
                </a:ln>
                <a:solidFill>
                  <a:schemeClr val="tx1"/>
                </a:solidFill>
                <a:effectLst/>
                <a:latin typeface="Calibri" pitchFamily="34" charset="0"/>
                <a:cs typeface="Arial" pitchFamily="34" charset="0"/>
              </a:rPr>
              <a:t>, wall thickness = 0.6875 in) has Perlite insulation</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5"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Tree>
    <p:extLst>
      <p:ext uri="{BB962C8B-B14F-4D97-AF65-F5344CB8AC3E}">
        <p14:creationId xmlns:p14="http://schemas.microsoft.com/office/powerpoint/2010/main" val="135396636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1162" y="1495277"/>
            <a:ext cx="4216463" cy="2885671"/>
          </a:xfrm>
          <a:prstGeom prst="rect">
            <a:avLst/>
          </a:prstGeom>
        </p:spPr>
      </p:pic>
      <p:sp>
        <p:nvSpPr>
          <p:cNvPr id="2" name="Slide Number Placeholder 1"/>
          <p:cNvSpPr>
            <a:spLocks noGrp="1"/>
          </p:cNvSpPr>
          <p:nvPr>
            <p:ph type="sldNum" sz="quarter" idx="12"/>
          </p:nvPr>
        </p:nvSpPr>
        <p:spPr/>
        <p:txBody>
          <a:bodyPr/>
          <a:lstStyle/>
          <a:p>
            <a:fld id="{6D12A7E3-FD50-4FEC-BF90-4D40D615D493}" type="slidenum">
              <a:rPr lang="en-US" smtClean="0"/>
              <a:pPr/>
              <a:t>50</a:t>
            </a:fld>
            <a:endParaRPr lang="en-US" dirty="0"/>
          </a:p>
        </p:txBody>
      </p:sp>
      <p:sp>
        <p:nvSpPr>
          <p:cNvPr id="3" name="Rectangle 2"/>
          <p:cNvSpPr/>
          <p:nvPr/>
        </p:nvSpPr>
        <p:spPr>
          <a:xfrm>
            <a:off x="5257800" y="1408458"/>
            <a:ext cx="3429000" cy="4131900"/>
          </a:xfrm>
          <a:prstGeom prst="rect">
            <a:avLst/>
          </a:prstGeom>
        </p:spPr>
        <p:txBody>
          <a:bodyPr>
            <a:spAutoFit/>
          </a:bodyPr>
          <a:lstStyle/>
          <a:p>
            <a:pPr>
              <a:spcBef>
                <a:spcPct val="50000"/>
              </a:spcBef>
              <a:buFontTx/>
              <a:buChar char="•"/>
            </a:pPr>
            <a:r>
              <a:rPr lang="en-US" altLang="en-US" sz="2100" dirty="0"/>
              <a:t>Cryogenic Propellant receives heat from three different sources </a:t>
            </a:r>
          </a:p>
          <a:p>
            <a:pPr lvl="1">
              <a:spcBef>
                <a:spcPct val="50000"/>
              </a:spcBef>
              <a:buFontTx/>
              <a:buChar char="•"/>
            </a:pPr>
            <a:r>
              <a:rPr lang="en-US" altLang="en-US" sz="2100" dirty="0"/>
              <a:t> Heat Leak to propellant through insulating layer</a:t>
            </a:r>
          </a:p>
          <a:p>
            <a:pPr lvl="1">
              <a:spcBef>
                <a:spcPct val="50000"/>
              </a:spcBef>
              <a:buFontTx/>
              <a:buChar char="•"/>
            </a:pPr>
            <a:r>
              <a:rPr lang="en-US" altLang="en-US" sz="2100" dirty="0"/>
              <a:t> Heat transfer from </a:t>
            </a:r>
            <a:r>
              <a:rPr lang="en-US" altLang="en-US" sz="2100" dirty="0" smtClean="0"/>
              <a:t>ullage (empty space between tank and propellant) </a:t>
            </a:r>
            <a:r>
              <a:rPr lang="en-US" altLang="en-US" sz="2100" dirty="0"/>
              <a:t>to propellant</a:t>
            </a:r>
          </a:p>
          <a:p>
            <a:pPr lvl="1">
              <a:spcBef>
                <a:spcPct val="50000"/>
              </a:spcBef>
              <a:buFontTx/>
              <a:buChar char="•"/>
            </a:pPr>
            <a:r>
              <a:rPr lang="en-US" altLang="en-US" sz="2100" dirty="0"/>
              <a:t> Heat leak through support structure</a:t>
            </a:r>
          </a:p>
        </p:txBody>
      </p:sp>
      <p:sp>
        <p:nvSpPr>
          <p:cNvPr id="7" name="TextBox 6"/>
          <p:cNvSpPr txBox="1"/>
          <p:nvPr/>
        </p:nvSpPr>
        <p:spPr>
          <a:xfrm>
            <a:off x="1500638" y="4388217"/>
            <a:ext cx="3236120" cy="1220847"/>
          </a:xfrm>
          <a:prstGeom prst="rect">
            <a:avLst/>
          </a:prstGeom>
          <a:noFill/>
        </p:spPr>
        <p:txBody>
          <a:bodyPr wrap="square" rtlCol="0">
            <a:spAutoFit/>
          </a:bodyPr>
          <a:lstStyle/>
          <a:p>
            <a:pPr>
              <a:lnSpc>
                <a:spcPts val="2175"/>
              </a:lnSpc>
            </a:pPr>
            <a:r>
              <a:rPr lang="en-US" sz="2100" dirty="0"/>
              <a:t>Boil-off rate is calculated assuming all heat transfer contributes to phase change</a:t>
            </a:r>
          </a:p>
        </p:txBody>
      </p:sp>
      <p:sp>
        <p:nvSpPr>
          <p:cNvPr id="8" name="Title 1"/>
          <p:cNvSpPr txBox="1">
            <a:spLocks/>
          </p:cNvSpPr>
          <p:nvPr/>
        </p:nvSpPr>
        <p:spPr>
          <a:xfrm>
            <a:off x="1076765" y="239688"/>
            <a:ext cx="7252583" cy="536972"/>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a:spcBef>
                <a:spcPct val="0"/>
              </a:spcBef>
            </a:pPr>
            <a:r>
              <a:rPr lang="en-US" sz="2400" b="1" kern="0" dirty="0">
                <a:solidFill>
                  <a:sysClr val="windowText" lastClr="000000"/>
                </a:solidFill>
              </a:rPr>
              <a:t>Boil-off in a Cryogenic Propellant Tank (Example 3)  </a:t>
            </a:r>
            <a:br>
              <a:rPr lang="en-US" sz="2400" b="1" kern="0" dirty="0">
                <a:solidFill>
                  <a:sysClr val="windowText" lastClr="000000"/>
                </a:solidFill>
              </a:rPr>
            </a:br>
            <a:endParaRPr lang="en-US" sz="2400" b="1" kern="0" dirty="0">
              <a:solidFill>
                <a:sysClr val="windowText" lastClr="000000"/>
              </a:solidFill>
            </a:endParaRPr>
          </a:p>
        </p:txBody>
      </p:sp>
    </p:spTree>
    <p:extLst>
      <p:ext uri="{BB962C8B-B14F-4D97-AF65-F5344CB8AC3E}">
        <p14:creationId xmlns:p14="http://schemas.microsoft.com/office/powerpoint/2010/main" val="4280634367"/>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753225" y="6273620"/>
            <a:ext cx="2133600" cy="365125"/>
          </a:xfrm>
        </p:spPr>
        <p:txBody>
          <a:bodyPr/>
          <a:lstStyle/>
          <a:p>
            <a:fld id="{6D12A7E3-FD50-4FEC-BF90-4D40D615D493}" type="slidenum">
              <a:rPr lang="en-US" smtClean="0"/>
              <a:pPr/>
              <a:t>51</a:t>
            </a:fld>
            <a:endParaRPr lang="en-US" dirty="0"/>
          </a:p>
        </p:txBody>
      </p:sp>
      <p:pic>
        <p:nvPicPr>
          <p:cNvPr id="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t="5496" b="14656"/>
          <a:stretch>
            <a:fillRect/>
          </a:stretch>
        </p:blipFill>
        <p:spPr bwMode="auto">
          <a:xfrm>
            <a:off x="2043970" y="816283"/>
            <a:ext cx="3855907" cy="2176461"/>
          </a:xfrm>
          <a:prstGeom prst="rect">
            <a:avLst/>
          </a:prstGeom>
          <a:noFill/>
          <a:extLst>
            <a:ext uri="{909E8E84-426E-40DD-AFC4-6F175D3DCCD1}">
              <a14:hiddenFill xmlns:a14="http://schemas.microsoft.com/office/drawing/2010/main">
                <a:solidFill>
                  <a:srgbClr val="BBE0E3"/>
                </a:solidFill>
              </a14:hiddenFill>
            </a:ext>
          </a:extLst>
        </p:spPr>
      </p:pic>
      <p:sp>
        <p:nvSpPr>
          <p:cNvPr id="8" name="Text Box 27"/>
          <p:cNvSpPr txBox="1">
            <a:spLocks noChangeArrowheads="1"/>
          </p:cNvSpPr>
          <p:nvPr/>
        </p:nvSpPr>
        <p:spPr bwMode="auto">
          <a:xfrm>
            <a:off x="647700" y="3162524"/>
            <a:ext cx="727538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buFontTx/>
              <a:buChar char="•"/>
            </a:pPr>
            <a:r>
              <a:rPr lang="en-US" altLang="en-US" dirty="0"/>
              <a:t> </a:t>
            </a:r>
            <a:r>
              <a:rPr lang="en-US" altLang="en-US" sz="2400" dirty="0" smtClean="0"/>
              <a:t>Pseudo boundary node separates liquid surface and ullage</a:t>
            </a:r>
          </a:p>
          <a:p>
            <a:pPr>
              <a:spcBef>
                <a:spcPct val="50000"/>
              </a:spcBef>
              <a:buFontTx/>
              <a:buChar char="•"/>
            </a:pPr>
            <a:r>
              <a:rPr lang="en-US" altLang="en-US" sz="2400" dirty="0" smtClean="0"/>
              <a:t>Unsteady </a:t>
            </a:r>
            <a:r>
              <a:rPr lang="en-US" altLang="en-US" sz="2400" dirty="0"/>
              <a:t>simulation </a:t>
            </a:r>
            <a:r>
              <a:rPr lang="en-US" altLang="en-US" sz="2400" dirty="0" smtClean="0"/>
              <a:t>is </a:t>
            </a:r>
            <a:r>
              <a:rPr lang="en-US" altLang="en-US" sz="2400" dirty="0"/>
              <a:t>performed until steady-state solution is reached</a:t>
            </a:r>
          </a:p>
          <a:p>
            <a:pPr>
              <a:spcBef>
                <a:spcPct val="50000"/>
              </a:spcBef>
              <a:buFontTx/>
              <a:buChar char="•"/>
            </a:pPr>
            <a:r>
              <a:rPr lang="en-US" altLang="en-US" sz="2400" dirty="0"/>
              <a:t> The model predicts boil-off rate, temperature distribution in metal, temperature and pressure of propellant and ullage</a:t>
            </a:r>
          </a:p>
        </p:txBody>
      </p:sp>
      <p:sp>
        <p:nvSpPr>
          <p:cNvPr id="5" name="TextBox 4"/>
          <p:cNvSpPr txBox="1"/>
          <p:nvPr/>
        </p:nvSpPr>
        <p:spPr>
          <a:xfrm>
            <a:off x="2875691" y="2579884"/>
            <a:ext cx="2438400" cy="369332"/>
          </a:xfrm>
          <a:prstGeom prst="rect">
            <a:avLst/>
          </a:prstGeom>
          <a:noFill/>
        </p:spPr>
        <p:txBody>
          <a:bodyPr wrap="square" rtlCol="0">
            <a:spAutoFit/>
          </a:bodyPr>
          <a:lstStyle/>
          <a:p>
            <a:r>
              <a:rPr lang="en-US" b="1" dirty="0" smtClean="0">
                <a:solidFill>
                  <a:srgbClr val="FF0000"/>
                </a:solidFill>
              </a:rPr>
              <a:t>Demonstration Tank</a:t>
            </a:r>
            <a:endParaRPr lang="en-US" b="1" dirty="0">
              <a:solidFill>
                <a:srgbClr val="FF0000"/>
              </a:solidFill>
            </a:endParaRPr>
          </a:p>
        </p:txBody>
      </p:sp>
      <p:sp>
        <p:nvSpPr>
          <p:cNvPr id="10"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
        <p:nvSpPr>
          <p:cNvPr id="9" name="TextBox 8"/>
          <p:cNvSpPr txBox="1"/>
          <p:nvPr/>
        </p:nvSpPr>
        <p:spPr>
          <a:xfrm>
            <a:off x="2686050" y="805557"/>
            <a:ext cx="857250" cy="369332"/>
          </a:xfrm>
          <a:prstGeom prst="rect">
            <a:avLst/>
          </a:prstGeom>
          <a:noFill/>
        </p:spPr>
        <p:txBody>
          <a:bodyPr wrap="square" rtlCol="0">
            <a:spAutoFit/>
          </a:bodyPr>
          <a:lstStyle/>
          <a:p>
            <a:r>
              <a:rPr lang="en-US" dirty="0" smtClean="0"/>
              <a:t>Metal</a:t>
            </a:r>
            <a:endParaRPr lang="en-US" dirty="0"/>
          </a:p>
        </p:txBody>
      </p:sp>
      <p:sp>
        <p:nvSpPr>
          <p:cNvPr id="11" name="TextBox 10"/>
          <p:cNvSpPr txBox="1"/>
          <p:nvPr/>
        </p:nvSpPr>
        <p:spPr>
          <a:xfrm>
            <a:off x="4591050" y="827197"/>
            <a:ext cx="857250" cy="369332"/>
          </a:xfrm>
          <a:prstGeom prst="rect">
            <a:avLst/>
          </a:prstGeom>
          <a:noFill/>
        </p:spPr>
        <p:txBody>
          <a:bodyPr wrap="square" rtlCol="0">
            <a:spAutoFit/>
          </a:bodyPr>
          <a:lstStyle/>
          <a:p>
            <a:r>
              <a:rPr lang="en-US" dirty="0" smtClean="0"/>
              <a:t>Metal</a:t>
            </a:r>
            <a:endParaRPr lang="en-US" dirty="0"/>
          </a:p>
        </p:txBody>
      </p:sp>
      <p:sp>
        <p:nvSpPr>
          <p:cNvPr id="12" name="TextBox 11"/>
          <p:cNvSpPr txBox="1"/>
          <p:nvPr/>
        </p:nvSpPr>
        <p:spPr>
          <a:xfrm>
            <a:off x="3438525" y="805557"/>
            <a:ext cx="1162050" cy="369332"/>
          </a:xfrm>
          <a:prstGeom prst="rect">
            <a:avLst/>
          </a:prstGeom>
          <a:noFill/>
        </p:spPr>
        <p:txBody>
          <a:bodyPr wrap="square" rtlCol="0">
            <a:spAutoFit/>
          </a:bodyPr>
          <a:lstStyle/>
          <a:p>
            <a:r>
              <a:rPr lang="en-US" dirty="0" smtClean="0"/>
              <a:t>Insulation</a:t>
            </a:r>
            <a:endParaRPr lang="en-US" dirty="0"/>
          </a:p>
        </p:txBody>
      </p:sp>
      <p:cxnSp>
        <p:nvCxnSpPr>
          <p:cNvPr id="15" name="Straight Arrow Connector 14"/>
          <p:cNvCxnSpPr/>
          <p:nvPr/>
        </p:nvCxnSpPr>
        <p:spPr>
          <a:xfrm flipH="1">
            <a:off x="2793440" y="1174889"/>
            <a:ext cx="238984"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2"/>
          </p:cNvCxnSpPr>
          <p:nvPr/>
        </p:nvCxnSpPr>
        <p:spPr>
          <a:xfrm>
            <a:off x="3114675" y="1174889"/>
            <a:ext cx="123825"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032978" y="1124158"/>
            <a:ext cx="123825"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4957762" y="1124158"/>
            <a:ext cx="123825"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a:off x="3717363" y="1124158"/>
            <a:ext cx="238984"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4718778" y="1111527"/>
            <a:ext cx="238984" cy="29196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647700" y="946972"/>
            <a:ext cx="1133475" cy="646331"/>
          </a:xfrm>
          <a:prstGeom prst="rect">
            <a:avLst/>
          </a:prstGeom>
          <a:noFill/>
        </p:spPr>
        <p:txBody>
          <a:bodyPr wrap="square" rtlCol="0">
            <a:spAutoFit/>
          </a:bodyPr>
          <a:lstStyle/>
          <a:p>
            <a:pPr algn="ctr"/>
            <a:r>
              <a:rPr lang="en-US" dirty="0" smtClean="0"/>
              <a:t>Tank Ullage</a:t>
            </a:r>
            <a:endParaRPr lang="en-US" dirty="0"/>
          </a:p>
        </p:txBody>
      </p:sp>
      <p:sp>
        <p:nvSpPr>
          <p:cNvPr id="23" name="TextBox 22"/>
          <p:cNvSpPr txBox="1"/>
          <p:nvPr/>
        </p:nvSpPr>
        <p:spPr>
          <a:xfrm>
            <a:off x="457200" y="2346413"/>
            <a:ext cx="1314450" cy="646331"/>
          </a:xfrm>
          <a:prstGeom prst="rect">
            <a:avLst/>
          </a:prstGeom>
          <a:noFill/>
        </p:spPr>
        <p:txBody>
          <a:bodyPr wrap="square" rtlCol="0">
            <a:spAutoFit/>
          </a:bodyPr>
          <a:lstStyle/>
          <a:p>
            <a:pPr algn="ctr"/>
            <a:r>
              <a:rPr lang="en-US" dirty="0" smtClean="0"/>
              <a:t>Liquid Propellant</a:t>
            </a:r>
            <a:endParaRPr lang="en-US" dirty="0"/>
          </a:p>
        </p:txBody>
      </p:sp>
      <p:cxnSp>
        <p:nvCxnSpPr>
          <p:cNvPr id="25" name="Straight Arrow Connector 24"/>
          <p:cNvCxnSpPr/>
          <p:nvPr/>
        </p:nvCxnSpPr>
        <p:spPr>
          <a:xfrm flipV="1">
            <a:off x="1485900" y="2346413"/>
            <a:ext cx="762000" cy="23347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1409700" y="1270138"/>
            <a:ext cx="838200" cy="32316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09289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52</a:t>
            </a:fld>
            <a:endParaRPr lang="en-US"/>
          </a:p>
        </p:txBody>
      </p:sp>
      <p:pic>
        <p:nvPicPr>
          <p:cNvPr id="3" name="Picture 4" descr="LC39b"/>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14425" y="945465"/>
            <a:ext cx="5772150" cy="4983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2590800" y="5912389"/>
            <a:ext cx="3086100" cy="400110"/>
          </a:xfrm>
          <a:prstGeom prst="rect">
            <a:avLst/>
          </a:prstGeom>
          <a:noFill/>
        </p:spPr>
        <p:txBody>
          <a:bodyPr wrap="square" rtlCol="0">
            <a:spAutoFit/>
          </a:bodyPr>
          <a:lstStyle/>
          <a:p>
            <a:pPr algn="ctr"/>
            <a:r>
              <a:rPr lang="en-US" sz="2000" b="1" dirty="0" smtClean="0">
                <a:solidFill>
                  <a:srgbClr val="FF0000"/>
                </a:solidFill>
              </a:rPr>
              <a:t>LH2 Storage Tank at KSC</a:t>
            </a:r>
            <a:endParaRPr lang="en-US" sz="2000" b="1" dirty="0">
              <a:solidFill>
                <a:srgbClr val="FF0000"/>
              </a:solidFill>
            </a:endParaRPr>
          </a:p>
        </p:txBody>
      </p:sp>
      <p:sp>
        <p:nvSpPr>
          <p:cNvPr id="5" name="Title 1"/>
          <p:cNvSpPr txBox="1">
            <a:spLocks/>
          </p:cNvSpPr>
          <p:nvPr/>
        </p:nvSpPr>
        <p:spPr>
          <a:xfrm>
            <a:off x="457200" y="229503"/>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
        <p:nvSpPr>
          <p:cNvPr id="6" name="TextBox 5"/>
          <p:cNvSpPr txBox="1"/>
          <p:nvPr/>
        </p:nvSpPr>
        <p:spPr>
          <a:xfrm>
            <a:off x="3000375" y="760799"/>
            <a:ext cx="857250" cy="369332"/>
          </a:xfrm>
          <a:prstGeom prst="rect">
            <a:avLst/>
          </a:prstGeom>
          <a:noFill/>
        </p:spPr>
        <p:txBody>
          <a:bodyPr wrap="square" rtlCol="0">
            <a:spAutoFit/>
          </a:bodyPr>
          <a:lstStyle/>
          <a:p>
            <a:r>
              <a:rPr lang="en-US" dirty="0" smtClean="0"/>
              <a:t>Metal</a:t>
            </a:r>
            <a:endParaRPr lang="en-US" dirty="0"/>
          </a:p>
        </p:txBody>
      </p:sp>
      <p:sp>
        <p:nvSpPr>
          <p:cNvPr id="7" name="TextBox 6"/>
          <p:cNvSpPr txBox="1"/>
          <p:nvPr/>
        </p:nvSpPr>
        <p:spPr>
          <a:xfrm>
            <a:off x="5162550" y="740548"/>
            <a:ext cx="857250" cy="369332"/>
          </a:xfrm>
          <a:prstGeom prst="rect">
            <a:avLst/>
          </a:prstGeom>
          <a:noFill/>
        </p:spPr>
        <p:txBody>
          <a:bodyPr wrap="square" rtlCol="0">
            <a:spAutoFit/>
          </a:bodyPr>
          <a:lstStyle/>
          <a:p>
            <a:r>
              <a:rPr lang="en-US" dirty="0" smtClean="0"/>
              <a:t>Metal</a:t>
            </a:r>
            <a:endParaRPr lang="en-US" dirty="0"/>
          </a:p>
        </p:txBody>
      </p:sp>
      <p:sp>
        <p:nvSpPr>
          <p:cNvPr id="8" name="TextBox 7"/>
          <p:cNvSpPr txBox="1"/>
          <p:nvPr/>
        </p:nvSpPr>
        <p:spPr>
          <a:xfrm>
            <a:off x="3857625" y="760799"/>
            <a:ext cx="1162050" cy="369332"/>
          </a:xfrm>
          <a:prstGeom prst="rect">
            <a:avLst/>
          </a:prstGeom>
          <a:noFill/>
        </p:spPr>
        <p:txBody>
          <a:bodyPr wrap="square" rtlCol="0">
            <a:spAutoFit/>
          </a:bodyPr>
          <a:lstStyle/>
          <a:p>
            <a:r>
              <a:rPr lang="en-US" dirty="0" smtClean="0"/>
              <a:t>Insulation</a:t>
            </a:r>
            <a:endParaRPr lang="en-US" dirty="0"/>
          </a:p>
        </p:txBody>
      </p:sp>
      <p:cxnSp>
        <p:nvCxnSpPr>
          <p:cNvPr id="10" name="Straight Arrow Connector 9"/>
          <p:cNvCxnSpPr/>
          <p:nvPr/>
        </p:nvCxnSpPr>
        <p:spPr>
          <a:xfrm flipH="1">
            <a:off x="3124200" y="1047496"/>
            <a:ext cx="304800" cy="16526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3429000" y="1047496"/>
            <a:ext cx="209550" cy="2128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flipH="1">
            <a:off x="4133850" y="1096538"/>
            <a:ext cx="304800" cy="16526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5286375" y="1071308"/>
            <a:ext cx="304800" cy="165269"/>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467225" y="1093448"/>
            <a:ext cx="209550" cy="2128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591175" y="1083924"/>
            <a:ext cx="209550" cy="2128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6581775" y="4911209"/>
            <a:ext cx="1343025" cy="369332"/>
          </a:xfrm>
          <a:prstGeom prst="rect">
            <a:avLst/>
          </a:prstGeom>
          <a:noFill/>
        </p:spPr>
        <p:txBody>
          <a:bodyPr wrap="square" rtlCol="0">
            <a:spAutoFit/>
          </a:bodyPr>
          <a:lstStyle/>
          <a:p>
            <a:r>
              <a:rPr lang="en-US" dirty="0" smtClean="0"/>
              <a:t>Ambient</a:t>
            </a:r>
            <a:endParaRPr lang="en-US" dirty="0"/>
          </a:p>
        </p:txBody>
      </p:sp>
      <p:sp>
        <p:nvSpPr>
          <p:cNvPr id="21" name="TextBox 20"/>
          <p:cNvSpPr txBox="1"/>
          <p:nvPr/>
        </p:nvSpPr>
        <p:spPr>
          <a:xfrm>
            <a:off x="457200" y="2924175"/>
            <a:ext cx="1133475" cy="646331"/>
          </a:xfrm>
          <a:prstGeom prst="rect">
            <a:avLst/>
          </a:prstGeom>
          <a:noFill/>
        </p:spPr>
        <p:txBody>
          <a:bodyPr wrap="square" rtlCol="0">
            <a:spAutoFit/>
          </a:bodyPr>
          <a:lstStyle/>
          <a:p>
            <a:pPr algn="ctr"/>
            <a:r>
              <a:rPr lang="en-US" dirty="0" smtClean="0"/>
              <a:t>Tank Ullage</a:t>
            </a:r>
            <a:endParaRPr lang="en-US" dirty="0"/>
          </a:p>
        </p:txBody>
      </p:sp>
      <p:cxnSp>
        <p:nvCxnSpPr>
          <p:cNvPr id="23" name="Straight Arrow Connector 22"/>
          <p:cNvCxnSpPr/>
          <p:nvPr/>
        </p:nvCxnSpPr>
        <p:spPr>
          <a:xfrm flipV="1">
            <a:off x="1238250" y="1457326"/>
            <a:ext cx="1228725" cy="159067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238250" y="3570506"/>
            <a:ext cx="1228725" cy="1077694"/>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7" name="TextBox 26"/>
          <p:cNvSpPr txBox="1"/>
          <p:nvPr/>
        </p:nvSpPr>
        <p:spPr>
          <a:xfrm>
            <a:off x="609600" y="5495925"/>
            <a:ext cx="1314450" cy="646331"/>
          </a:xfrm>
          <a:prstGeom prst="rect">
            <a:avLst/>
          </a:prstGeom>
          <a:noFill/>
        </p:spPr>
        <p:txBody>
          <a:bodyPr wrap="square" rtlCol="0">
            <a:spAutoFit/>
          </a:bodyPr>
          <a:lstStyle/>
          <a:p>
            <a:pPr algn="ctr"/>
            <a:r>
              <a:rPr lang="en-US" dirty="0" smtClean="0"/>
              <a:t>Liquid Propellant</a:t>
            </a:r>
            <a:endParaRPr lang="en-US" dirty="0"/>
          </a:p>
        </p:txBody>
      </p:sp>
      <p:cxnSp>
        <p:nvCxnSpPr>
          <p:cNvPr id="30" name="Straight Arrow Connector 29"/>
          <p:cNvCxnSpPr/>
          <p:nvPr/>
        </p:nvCxnSpPr>
        <p:spPr>
          <a:xfrm flipV="1">
            <a:off x="1695450" y="5629275"/>
            <a:ext cx="771525" cy="762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553217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53</a:t>
            </a:fld>
            <a:endParaRPr lang="en-US"/>
          </a:p>
        </p:txBody>
      </p:sp>
      <mc:AlternateContent xmlns:mc="http://schemas.openxmlformats.org/markup-compatibility/2006" xmlns:a14="http://schemas.microsoft.com/office/drawing/2010/main">
        <mc:Choice Requires="a14">
          <p:sp>
            <p:nvSpPr>
              <p:cNvPr id="4" name="Rectangle 3"/>
              <p:cNvSpPr/>
              <p:nvPr/>
            </p:nvSpPr>
            <p:spPr>
              <a:xfrm>
                <a:off x="1336978" y="1172925"/>
                <a:ext cx="5972175" cy="5464125"/>
              </a:xfrm>
              <a:prstGeom prst="rect">
                <a:avLst/>
              </a:prstGeom>
            </p:spPr>
            <p:txBody>
              <a:bodyPr wrap="square">
                <a:spAutoFit/>
              </a:bodyPr>
              <a:lstStyle/>
              <a:p>
                <a:pPr algn="ctr"/>
                <a:r>
                  <a:rPr lang="en-US" sz="2400" b="1" dirty="0" smtClean="0"/>
                  <a:t>Natural Convection Correlation</a:t>
                </a:r>
              </a:p>
              <a:p>
                <a:pPr/>
                <a14:m>
                  <m:oMathPara xmlns:m="http://schemas.openxmlformats.org/officeDocument/2006/math">
                    <m:oMathParaPr>
                      <m:jc m:val="centerGroup"/>
                    </m:oMathParaPr>
                    <m:oMath xmlns:m="http://schemas.openxmlformats.org/officeDocument/2006/math">
                      <m:r>
                        <a:rPr lang="en-US" i="1">
                          <a:latin typeface="Cambria Math"/>
                        </a:rPr>
                        <m:t>𝑁𝑢</m:t>
                      </m:r>
                      <m:r>
                        <a:rPr lang="en-US" i="1">
                          <a:latin typeface="Cambria Math"/>
                        </a:rPr>
                        <m:t>=0.13 </m:t>
                      </m:r>
                      <m:sSup>
                        <m:sSupPr>
                          <m:ctrlPr>
                            <a:rPr lang="en-US" i="1">
                              <a:latin typeface="Cambria Math" panose="02040503050406030204" pitchFamily="18" charset="0"/>
                            </a:rPr>
                          </m:ctrlPr>
                        </m:sSupPr>
                        <m:e>
                          <m:d>
                            <m:dPr>
                              <m:ctrlPr>
                                <a:rPr lang="en-US" i="1">
                                  <a:latin typeface="Cambria Math" panose="02040503050406030204" pitchFamily="18" charset="0"/>
                                </a:rPr>
                              </m:ctrlPr>
                            </m:dPr>
                            <m:e>
                              <m:r>
                                <a:rPr lang="en-US" i="1">
                                  <a:latin typeface="Cambria Math"/>
                                </a:rPr>
                                <m:t>𝑅𝑎</m:t>
                              </m:r>
                            </m:e>
                          </m:d>
                        </m:e>
                        <m:sup>
                          <m:f>
                            <m:fPr>
                              <m:ctrlPr>
                                <a:rPr lang="en-US" i="1">
                                  <a:latin typeface="Cambria Math" panose="02040503050406030204" pitchFamily="18" charset="0"/>
                                </a:rPr>
                              </m:ctrlPr>
                            </m:fPr>
                            <m:num>
                              <m:r>
                                <a:rPr lang="en-US" i="1">
                                  <a:latin typeface="Cambria Math"/>
                                </a:rPr>
                                <m:t>1</m:t>
                              </m:r>
                            </m:num>
                            <m:den>
                              <m:r>
                                <a:rPr lang="en-US" i="1">
                                  <a:latin typeface="Cambria Math"/>
                                </a:rPr>
                                <m:t>3</m:t>
                              </m:r>
                            </m:den>
                          </m:f>
                        </m:sup>
                      </m:sSup>
                    </m:oMath>
                  </m:oMathPara>
                </a14:m>
                <a:endParaRPr lang="en-US" dirty="0"/>
              </a:p>
              <a:p>
                <a:pPr/>
                <a14:m>
                  <m:oMathPara xmlns:m="http://schemas.openxmlformats.org/officeDocument/2006/math">
                    <m:oMathParaPr>
                      <m:jc m:val="centerGroup"/>
                    </m:oMathParaPr>
                    <m:oMath xmlns:m="http://schemas.openxmlformats.org/officeDocument/2006/math">
                      <m:r>
                        <a:rPr lang="en-US" i="1">
                          <a:latin typeface="Cambria Math"/>
                        </a:rPr>
                        <m:t>𝑅𝑎</m:t>
                      </m:r>
                      <m:r>
                        <a:rPr lang="en-US" i="1">
                          <a:latin typeface="Cambria Math"/>
                        </a:rPr>
                        <m:t>=</m:t>
                      </m:r>
                      <m:f>
                        <m:fPr>
                          <m:ctrlPr>
                            <a:rPr lang="en-US" i="1">
                              <a:latin typeface="Cambria Math" panose="02040503050406030204" pitchFamily="18" charset="0"/>
                            </a:rPr>
                          </m:ctrlPr>
                        </m:fPr>
                        <m:num>
                          <m:r>
                            <a:rPr lang="en-US" i="1">
                              <a:latin typeface="Cambria Math"/>
                            </a:rPr>
                            <m:t>𝑔</m:t>
                          </m:r>
                          <m:r>
                            <a:rPr lang="en-US" i="1">
                              <a:latin typeface="Cambria Math"/>
                            </a:rPr>
                            <m:t>𝛽</m:t>
                          </m:r>
                          <m:r>
                            <a:rPr lang="en-US" i="1">
                              <a:latin typeface="Cambria Math"/>
                            </a:rPr>
                            <m:t>∆</m:t>
                          </m:r>
                          <m:r>
                            <a:rPr lang="en-US" i="1">
                              <a:latin typeface="Cambria Math"/>
                            </a:rPr>
                            <m:t>𝑇</m:t>
                          </m:r>
                          <m:sSup>
                            <m:sSupPr>
                              <m:ctrlPr>
                                <a:rPr lang="en-US" i="1">
                                  <a:latin typeface="Cambria Math" panose="02040503050406030204" pitchFamily="18" charset="0"/>
                                </a:rPr>
                              </m:ctrlPr>
                            </m:sSupPr>
                            <m:e>
                              <m:r>
                                <a:rPr lang="en-US" i="1">
                                  <a:latin typeface="Cambria Math"/>
                                </a:rPr>
                                <m:t>𝐷</m:t>
                              </m:r>
                            </m:e>
                            <m:sup>
                              <m:r>
                                <a:rPr lang="en-US" i="1">
                                  <a:latin typeface="Cambria Math"/>
                                </a:rPr>
                                <m:t>3</m:t>
                              </m:r>
                            </m:sup>
                          </m:sSup>
                        </m:num>
                        <m:den>
                          <m:r>
                            <a:rPr lang="en-US" i="1">
                              <a:latin typeface="Cambria Math"/>
                            </a:rPr>
                            <m:t>𝜗𝛼</m:t>
                          </m:r>
                        </m:den>
                      </m:f>
                    </m:oMath>
                  </m:oMathPara>
                </a14:m>
                <a:endParaRPr lang="en-US" dirty="0" smtClean="0"/>
              </a:p>
              <a:p>
                <a:pPr algn="ctr"/>
                <a:r>
                  <a:rPr lang="en-US" dirty="0"/>
                  <a:t> </a:t>
                </a:r>
                <a14:m>
                  <m:oMath xmlns:m="http://schemas.openxmlformats.org/officeDocument/2006/math">
                    <m:r>
                      <a:rPr lang="en-US" sz="2000" i="1">
                        <a:latin typeface="Cambria Math"/>
                      </a:rPr>
                      <m:t>𝑁𝑢</m:t>
                    </m:r>
                    <m:r>
                      <a:rPr lang="en-US" sz="2000" i="1">
                        <a:latin typeface="Cambria Math"/>
                      </a:rPr>
                      <m:t>=</m:t>
                    </m:r>
                    <m:f>
                      <m:fPr>
                        <m:ctrlPr>
                          <a:rPr lang="en-US" sz="2000" i="1">
                            <a:latin typeface="Cambria Math" panose="02040503050406030204" pitchFamily="18" charset="0"/>
                          </a:rPr>
                        </m:ctrlPr>
                      </m:fPr>
                      <m:num>
                        <m:sSub>
                          <m:sSubPr>
                            <m:ctrlPr>
                              <a:rPr lang="en-US" sz="2000" i="1">
                                <a:latin typeface="Cambria Math" panose="02040503050406030204" pitchFamily="18" charset="0"/>
                              </a:rPr>
                            </m:ctrlPr>
                          </m:sSubPr>
                          <m:e>
                            <m:r>
                              <a:rPr lang="en-US" sz="2000" i="1">
                                <a:latin typeface="Cambria Math"/>
                              </a:rPr>
                              <m:t>h</m:t>
                            </m:r>
                          </m:e>
                          <m:sub>
                            <m:r>
                              <a:rPr lang="en-US" sz="2000" i="1">
                                <a:latin typeface="Cambria Math"/>
                              </a:rPr>
                              <m:t>𝑖</m:t>
                            </m:r>
                          </m:sub>
                        </m:sSub>
                        <m:r>
                          <a:rPr lang="en-US" sz="2000" i="1">
                            <a:latin typeface="Cambria Math"/>
                          </a:rPr>
                          <m:t>𝐷</m:t>
                        </m:r>
                      </m:num>
                      <m:den>
                        <m:r>
                          <a:rPr lang="en-US" sz="2000" i="1">
                            <a:latin typeface="Cambria Math"/>
                          </a:rPr>
                          <m:t>𝑘</m:t>
                        </m:r>
                      </m:den>
                    </m:f>
                  </m:oMath>
                </a14:m>
                <a:r>
                  <a:rPr lang="en-US" sz="2000" dirty="0" smtClean="0"/>
                  <a:t> = </a:t>
                </a:r>
                <a:r>
                  <a:rPr lang="en-US" sz="2000" dirty="0" err="1" smtClean="0"/>
                  <a:t>Nusselt</a:t>
                </a:r>
                <a:r>
                  <a:rPr lang="en-US" sz="2000" dirty="0" smtClean="0"/>
                  <a:t> Number</a:t>
                </a:r>
              </a:p>
              <a:p>
                <a:pPr algn="ctr"/>
                <a:r>
                  <a:rPr lang="en-US" sz="2000" dirty="0" smtClean="0"/>
                  <a:t>Ra = Rayleigh Number</a:t>
                </a:r>
              </a:p>
              <a:p>
                <a:pPr algn="ctr"/>
                <a:r>
                  <a:rPr lang="en-US" sz="2000" dirty="0" smtClean="0"/>
                  <a:t>g = Acceleration due to gravity</a:t>
                </a:r>
              </a:p>
              <a:p>
                <a:pPr algn="ctr"/>
                <a14:m>
                  <m:oMath xmlns:m="http://schemas.openxmlformats.org/officeDocument/2006/math">
                    <m:r>
                      <a:rPr lang="en-US" sz="2000" i="1">
                        <a:latin typeface="Cambria Math"/>
                      </a:rPr>
                      <m:t>∆</m:t>
                    </m:r>
                    <m:r>
                      <a:rPr lang="en-US" sz="2000" i="1">
                        <a:latin typeface="Cambria Math"/>
                      </a:rPr>
                      <m:t>𝑇</m:t>
                    </m:r>
                  </m:oMath>
                </a14:m>
                <a:r>
                  <a:rPr lang="en-US" sz="2000" dirty="0" smtClean="0"/>
                  <a:t> = Temperature difference </a:t>
                </a:r>
              </a:p>
              <a:p>
                <a:pPr algn="ctr"/>
                <a:r>
                  <a:rPr lang="en-US" sz="2000" dirty="0" smtClean="0"/>
                  <a:t>between liquid and wall</a:t>
                </a:r>
              </a:p>
              <a:p>
                <a:pPr algn="ctr"/>
                <a:r>
                  <a:rPr lang="en-US" sz="2000" dirty="0" smtClean="0"/>
                  <a:t>D = Diameter of inner wall</a:t>
                </a:r>
              </a:p>
              <a:p>
                <a:pPr algn="ctr"/>
                <a14:m>
                  <m:oMath xmlns:m="http://schemas.openxmlformats.org/officeDocument/2006/math">
                    <m:r>
                      <a:rPr lang="en-US" sz="2000" i="1">
                        <a:latin typeface="Cambria Math"/>
                      </a:rPr>
                      <m:t>𝜗</m:t>
                    </m:r>
                  </m:oMath>
                </a14:m>
                <a:r>
                  <a:rPr lang="en-US" sz="2000" dirty="0" smtClean="0"/>
                  <a:t> = Kinematic viscosity of fluid</a:t>
                </a:r>
              </a:p>
              <a:p>
                <a:pPr algn="ctr"/>
                <a14:m>
                  <m:oMath xmlns:m="http://schemas.openxmlformats.org/officeDocument/2006/math">
                    <m:r>
                      <a:rPr lang="en-US" sz="2000" i="1">
                        <a:latin typeface="Cambria Math"/>
                      </a:rPr>
                      <m:t>𝛼</m:t>
                    </m:r>
                  </m:oMath>
                </a14:m>
                <a:r>
                  <a:rPr lang="en-US" sz="2000" dirty="0" smtClean="0"/>
                  <a:t> = Thermal diffusivity of fluid</a:t>
                </a:r>
              </a:p>
              <a:p>
                <a:pPr algn="ctr"/>
                <a:r>
                  <a:rPr lang="en-US" sz="2000" dirty="0" smtClean="0"/>
                  <a:t>k = Thermal conductivity of fluid</a:t>
                </a:r>
              </a:p>
              <a:p>
                <a:pPr algn="ctr"/>
                <a:r>
                  <a:rPr lang="en-US" sz="2000" dirty="0" smtClean="0"/>
                  <a:t>h</a:t>
                </a:r>
                <a:r>
                  <a:rPr lang="en-US" sz="2000" baseline="-25000" dirty="0" smtClean="0"/>
                  <a:t>i </a:t>
                </a:r>
                <a:r>
                  <a:rPr lang="en-US" sz="2000" dirty="0" smtClean="0"/>
                  <a:t>= Heat transfer coefficient at inner wall</a:t>
                </a:r>
                <a:endParaRPr lang="en-US" sz="2000" dirty="0"/>
              </a:p>
              <a:p>
                <a:endParaRPr lang="en-US" dirty="0"/>
              </a:p>
              <a:p>
                <a:r>
                  <a:rPr lang="en-US" dirty="0"/>
                  <a:t> </a:t>
                </a:r>
              </a:p>
              <a:p>
                <a:r>
                  <a:rPr lang="en-US" dirty="0"/>
                  <a:t> </a:t>
                </a:r>
              </a:p>
            </p:txBody>
          </p:sp>
        </mc:Choice>
        <mc:Fallback xmlns="">
          <p:sp>
            <p:nvSpPr>
              <p:cNvPr id="4" name="Rectangle 3"/>
              <p:cNvSpPr>
                <a:spLocks noRot="1" noChangeAspect="1" noMove="1" noResize="1" noEditPoints="1" noAdjustHandles="1" noChangeArrowheads="1" noChangeShapeType="1" noTextEdit="1"/>
              </p:cNvSpPr>
              <p:nvPr/>
            </p:nvSpPr>
            <p:spPr>
              <a:xfrm>
                <a:off x="1336978" y="1172925"/>
                <a:ext cx="5972175" cy="5464125"/>
              </a:xfrm>
              <a:prstGeom prst="rect">
                <a:avLst/>
              </a:prstGeom>
              <a:blipFill rotWithShape="0">
                <a:blip r:embed="rId3"/>
                <a:stretch>
                  <a:fillRect t="-892"/>
                </a:stretch>
              </a:blipFill>
            </p:spPr>
            <p:txBody>
              <a:bodyPr/>
              <a:lstStyle/>
              <a:p>
                <a:r>
                  <a:rPr lang="en-US">
                    <a:noFill/>
                  </a:rPr>
                  <a:t> </a:t>
                </a:r>
              </a:p>
            </p:txBody>
          </p:sp>
        </mc:Fallback>
      </mc:AlternateContent>
      <p:sp>
        <p:nvSpPr>
          <p:cNvPr id="5"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Tree>
    <p:extLst>
      <p:ext uri="{BB962C8B-B14F-4D97-AF65-F5344CB8AC3E}">
        <p14:creationId xmlns:p14="http://schemas.microsoft.com/office/powerpoint/2010/main" val="31800325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54</a:t>
            </a:fld>
            <a:endParaRPr lang="en-US"/>
          </a:p>
        </p:txBody>
      </p:sp>
      <p:sp>
        <p:nvSpPr>
          <p:cNvPr id="3" name="TextBox 2"/>
          <p:cNvSpPr txBox="1"/>
          <p:nvPr/>
        </p:nvSpPr>
        <p:spPr>
          <a:xfrm>
            <a:off x="1369281" y="1055038"/>
            <a:ext cx="6191250" cy="461665"/>
          </a:xfrm>
          <a:prstGeom prst="rect">
            <a:avLst/>
          </a:prstGeom>
          <a:noFill/>
        </p:spPr>
        <p:txBody>
          <a:bodyPr wrap="square" rtlCol="0">
            <a:spAutoFit/>
          </a:bodyPr>
          <a:lstStyle/>
          <a:p>
            <a:pPr algn="ctr"/>
            <a:r>
              <a:rPr lang="en-US" sz="2400" b="1" dirty="0" smtClean="0"/>
              <a:t>Insulating Material Physical Properties</a:t>
            </a:r>
            <a:endParaRPr lang="en-US" sz="2400" b="1" dirty="0"/>
          </a:p>
        </p:txBody>
      </p:sp>
      <p:graphicFrame>
        <p:nvGraphicFramePr>
          <p:cNvPr id="4" name="Table 3"/>
          <p:cNvGraphicFramePr>
            <a:graphicFrameLocks noGrp="1"/>
          </p:cNvGraphicFramePr>
          <p:nvPr>
            <p:extLst>
              <p:ext uri="{D42A27DB-BD31-4B8C-83A1-F6EECF244321}">
                <p14:modId xmlns:p14="http://schemas.microsoft.com/office/powerpoint/2010/main" val="3785770667"/>
              </p:ext>
            </p:extLst>
          </p:nvPr>
        </p:nvGraphicFramePr>
        <p:xfrm>
          <a:off x="1431236" y="1796995"/>
          <a:ext cx="6098649" cy="4559356"/>
        </p:xfrm>
        <a:graphic>
          <a:graphicData uri="http://schemas.openxmlformats.org/drawingml/2006/table">
            <a:tbl>
              <a:tblPr firstRow="1" bandRow="1">
                <a:tableStyleId>{5C22544A-7EE6-4342-B048-85BDC9FD1C3A}</a:tableStyleId>
              </a:tblPr>
              <a:tblGrid>
                <a:gridCol w="2032883"/>
                <a:gridCol w="2032883"/>
                <a:gridCol w="2032883"/>
              </a:tblGrid>
              <a:tr h="1113331">
                <a:tc>
                  <a:txBody>
                    <a:bodyPr/>
                    <a:lstStyle/>
                    <a:p>
                      <a:endParaRPr lang="en-US" dirty="0"/>
                    </a:p>
                  </a:txBody>
                  <a:tcPr/>
                </a:tc>
                <a:tc>
                  <a:txBody>
                    <a:bodyPr/>
                    <a:lstStyle/>
                    <a:p>
                      <a:pPr algn="ctr"/>
                      <a:r>
                        <a:rPr lang="en-US" dirty="0" smtClean="0"/>
                        <a:t>Perlite</a:t>
                      </a:r>
                      <a:endParaRPr lang="en-US" dirty="0"/>
                    </a:p>
                  </a:txBody>
                  <a:tcPr/>
                </a:tc>
                <a:tc>
                  <a:txBody>
                    <a:bodyPr/>
                    <a:lstStyle/>
                    <a:p>
                      <a:pPr algn="ctr"/>
                      <a:r>
                        <a:rPr lang="en-US" dirty="0" smtClean="0"/>
                        <a:t>Glass Bubble</a:t>
                      </a:r>
                      <a:endParaRPr lang="en-US" dirty="0"/>
                    </a:p>
                  </a:txBody>
                  <a:tcPr/>
                </a:tc>
              </a:tr>
              <a:tr h="1431425">
                <a:tc>
                  <a:txBody>
                    <a:bodyPr/>
                    <a:lstStyle/>
                    <a:p>
                      <a:pPr algn="ctr"/>
                      <a:r>
                        <a:rPr lang="en-US" sz="1600" dirty="0" smtClean="0"/>
                        <a:t>Thermal Conductivity</a:t>
                      </a:r>
                    </a:p>
                    <a:p>
                      <a:pPr algn="ctr"/>
                      <a:r>
                        <a:rPr lang="en-US" sz="1600" dirty="0" smtClean="0"/>
                        <a:t>(Btu/</a:t>
                      </a:r>
                      <a:r>
                        <a:rPr lang="en-US" sz="1600" dirty="0" err="1" smtClean="0"/>
                        <a:t>ft</a:t>
                      </a:r>
                      <a:r>
                        <a:rPr lang="en-US" sz="1600" dirty="0" smtClean="0"/>
                        <a:t>-s-F)</a:t>
                      </a:r>
                      <a:endParaRPr lang="en-US" sz="1600" dirty="0"/>
                    </a:p>
                  </a:txBody>
                  <a:tcPr/>
                </a:tc>
                <a:tc>
                  <a:txBody>
                    <a:bodyPr/>
                    <a:lstStyle/>
                    <a:p>
                      <a:pPr algn="ctr"/>
                      <a:r>
                        <a:rPr lang="en-US" dirty="0" smtClean="0"/>
                        <a:t>1.61x10</a:t>
                      </a:r>
                      <a:r>
                        <a:rPr lang="en-US" baseline="30000" dirty="0" smtClean="0"/>
                        <a:t>-7</a:t>
                      </a:r>
                      <a:endParaRPr lang="en-US"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dirty="0" smtClean="0"/>
                        <a:t>1.12x10</a:t>
                      </a:r>
                      <a:r>
                        <a:rPr lang="en-US" baseline="30000" dirty="0" smtClean="0"/>
                        <a:t>-7</a:t>
                      </a:r>
                      <a:endParaRPr lang="en-US" dirty="0" smtClean="0"/>
                    </a:p>
                    <a:p>
                      <a:endParaRPr lang="en-US" dirty="0"/>
                    </a:p>
                  </a:txBody>
                  <a:tcPr/>
                </a:tc>
              </a:tr>
              <a:tr h="1007300">
                <a:tc>
                  <a:txBody>
                    <a:bodyPr/>
                    <a:lstStyle/>
                    <a:p>
                      <a:pPr algn="ctr"/>
                      <a:r>
                        <a:rPr lang="en-US" sz="1600" dirty="0" smtClean="0"/>
                        <a:t>Specific Heat</a:t>
                      </a:r>
                    </a:p>
                    <a:p>
                      <a:pPr algn="ctr"/>
                      <a:r>
                        <a:rPr lang="en-US" sz="1600" dirty="0" smtClean="0"/>
                        <a:t>(Btu/</a:t>
                      </a:r>
                      <a:r>
                        <a:rPr lang="en-US" sz="1600" dirty="0" err="1" smtClean="0"/>
                        <a:t>lb</a:t>
                      </a:r>
                      <a:r>
                        <a:rPr lang="en-US" sz="1600" dirty="0" smtClean="0"/>
                        <a:t>-F)</a:t>
                      </a:r>
                      <a:endParaRPr lang="en-US" sz="1600" dirty="0"/>
                    </a:p>
                  </a:txBody>
                  <a:tcPr/>
                </a:tc>
                <a:tc>
                  <a:txBody>
                    <a:bodyPr/>
                    <a:lstStyle/>
                    <a:p>
                      <a:pPr algn="ctr"/>
                      <a:r>
                        <a:rPr lang="en-US" dirty="0" smtClean="0"/>
                        <a:t>0.2</a:t>
                      </a:r>
                      <a:endParaRPr lang="en-US" dirty="0"/>
                    </a:p>
                  </a:txBody>
                  <a:tcPr/>
                </a:tc>
                <a:tc>
                  <a:txBody>
                    <a:bodyPr/>
                    <a:lstStyle/>
                    <a:p>
                      <a:pPr algn="ctr"/>
                      <a:r>
                        <a:rPr lang="en-US" dirty="0" smtClean="0"/>
                        <a:t>0.19</a:t>
                      </a:r>
                      <a:endParaRPr lang="en-US" dirty="0"/>
                    </a:p>
                  </a:txBody>
                  <a:tcPr/>
                </a:tc>
              </a:tr>
              <a:tr h="1007300">
                <a:tc>
                  <a:txBody>
                    <a:bodyPr/>
                    <a:lstStyle/>
                    <a:p>
                      <a:pPr algn="ctr"/>
                      <a:r>
                        <a:rPr lang="en-US" sz="1600" dirty="0" smtClean="0"/>
                        <a:t>Density</a:t>
                      </a:r>
                    </a:p>
                    <a:p>
                      <a:pPr algn="ctr"/>
                      <a:r>
                        <a:rPr lang="en-US" sz="1600" dirty="0" smtClean="0"/>
                        <a:t>(lbm/in</a:t>
                      </a:r>
                      <a:r>
                        <a:rPr lang="en-US" sz="1600" baseline="30000" dirty="0" smtClean="0"/>
                        <a:t>3</a:t>
                      </a:r>
                      <a:r>
                        <a:rPr lang="en-US" sz="1600" baseline="0" dirty="0" smtClean="0"/>
                        <a:t>)</a:t>
                      </a:r>
                      <a:endParaRPr lang="en-US" sz="1600" dirty="0"/>
                    </a:p>
                  </a:txBody>
                  <a:tcPr/>
                </a:tc>
                <a:tc>
                  <a:txBody>
                    <a:bodyPr/>
                    <a:lstStyle/>
                    <a:p>
                      <a:pPr algn="ctr"/>
                      <a:r>
                        <a:rPr lang="en-US" dirty="0" smtClean="0"/>
                        <a:t>0.00361</a:t>
                      </a:r>
                      <a:endParaRPr lang="en-US" dirty="0"/>
                    </a:p>
                  </a:txBody>
                  <a:tcPr/>
                </a:tc>
                <a:tc>
                  <a:txBody>
                    <a:bodyPr/>
                    <a:lstStyle/>
                    <a:p>
                      <a:pPr algn="ctr"/>
                      <a:r>
                        <a:rPr lang="en-US" dirty="0" smtClean="0"/>
                        <a:t>0.0045</a:t>
                      </a:r>
                      <a:endParaRPr lang="en-US" dirty="0"/>
                    </a:p>
                  </a:txBody>
                  <a:tcPr/>
                </a:tc>
              </a:tr>
            </a:tbl>
          </a:graphicData>
        </a:graphic>
      </p:graphicFrame>
      <p:sp>
        <p:nvSpPr>
          <p:cNvPr id="5"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endParaRPr lang="en-US" sz="2800" b="1" kern="0" dirty="0">
              <a:solidFill>
                <a:sysClr val="windowText" lastClr="000000"/>
              </a:solidFill>
            </a:endParaRPr>
          </a:p>
        </p:txBody>
      </p:sp>
    </p:spTree>
    <p:extLst>
      <p:ext uri="{BB962C8B-B14F-4D97-AF65-F5344CB8AC3E}">
        <p14:creationId xmlns:p14="http://schemas.microsoft.com/office/powerpoint/2010/main" val="402488249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6340063" y="6318250"/>
            <a:ext cx="2355276" cy="444791"/>
          </a:xfrm>
        </p:spPr>
        <p:txBody>
          <a:bodyPr/>
          <a:lstStyle/>
          <a:p>
            <a:fld id="{6D12A7E3-FD50-4FEC-BF90-4D40D615D493}" type="slidenum">
              <a:rPr lang="en-US" smtClean="0"/>
              <a:pPr/>
              <a:t>55</a:t>
            </a:fld>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317391406"/>
              </p:ext>
            </p:extLst>
          </p:nvPr>
        </p:nvGraphicFramePr>
        <p:xfrm>
          <a:off x="1367951" y="1228723"/>
          <a:ext cx="7114389" cy="4924426"/>
        </p:xfrm>
        <a:graphic>
          <a:graphicData uri="http://schemas.openxmlformats.org/drawingml/2006/table">
            <a:tbl>
              <a:tblPr/>
              <a:tblGrid>
                <a:gridCol w="949437"/>
                <a:gridCol w="880475"/>
                <a:gridCol w="842010"/>
                <a:gridCol w="1044060"/>
                <a:gridCol w="765002"/>
                <a:gridCol w="967080"/>
                <a:gridCol w="652737"/>
                <a:gridCol w="1013588"/>
              </a:tblGrid>
              <a:tr h="953639">
                <a:tc rowSpan="2" grid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altLang="en-US" sz="2800" b="0"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rowSpan="2" hMerge="1">
                  <a:txBody>
                    <a:bodyPr/>
                    <a:lstStyle/>
                    <a:p>
                      <a:endParaRPr lang="en-US"/>
                    </a:p>
                  </a:txBody>
                  <a:tcPr/>
                </a:tc>
                <a:tc grid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Boil-off Rate </a:t>
                      </a: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(ft</a:t>
                      </a:r>
                      <a:r>
                        <a:rPr kumimoji="0" lang="en-US" altLang="en-US" sz="1200" b="1" i="0" u="none" strike="noStrike" cap="none" normalizeH="0" baseline="30000" dirty="0" smtClean="0">
                          <a:ln>
                            <a:noFill/>
                          </a:ln>
                          <a:solidFill>
                            <a:schemeClr val="tx1"/>
                          </a:solidFill>
                          <a:effectLst/>
                          <a:latin typeface="Times New Roman" pitchFamily="18" charset="0"/>
                          <a:cs typeface="Times New Roman" pitchFamily="18" charset="0"/>
                        </a:rPr>
                        <a:t>3</a:t>
                      </a: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a:t>
                      </a:r>
                      <a:r>
                        <a:rPr kumimoji="0" lang="en-US" altLang="en-US" sz="1200" b="1" i="0" u="none" strike="noStrike" cap="none" normalizeH="0" baseline="30000" dirty="0" smtClean="0">
                          <a:ln>
                            <a:noFill/>
                          </a:ln>
                          <a:solidFill>
                            <a:schemeClr val="tx1"/>
                          </a:solidFill>
                          <a:effectLst/>
                          <a:latin typeface="Times New Roman" pitchFamily="18" charset="0"/>
                          <a:cs typeface="Times New Roman" pitchFamily="18" charset="0"/>
                        </a:rPr>
                        <a:t>**</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err="1" smtClean="0">
                          <a:ln>
                            <a:noFill/>
                          </a:ln>
                          <a:solidFill>
                            <a:schemeClr val="tx1"/>
                          </a:solidFill>
                          <a:effectLst/>
                          <a:latin typeface="Times New Roman" pitchFamily="18" charset="0"/>
                          <a:cs typeface="Times New Roman" pitchFamily="18" charset="0"/>
                        </a:rPr>
                        <a:t>T</a:t>
                      </a:r>
                      <a:r>
                        <a:rPr kumimoji="0" lang="en-US" altLang="en-US" sz="1400" b="1" i="0" u="none" strike="noStrike" cap="none" normalizeH="0" baseline="-30000" dirty="0" err="1" smtClean="0">
                          <a:ln>
                            <a:noFill/>
                          </a:ln>
                          <a:solidFill>
                            <a:schemeClr val="tx1"/>
                          </a:solidFill>
                          <a:effectLst/>
                          <a:latin typeface="Times New Roman" pitchFamily="18" charset="0"/>
                          <a:cs typeface="Times New Roman" pitchFamily="18" charset="0"/>
                        </a:rPr>
                        <a:t>skin,ullage</a:t>
                      </a:r>
                      <a:endParaRPr kumimoji="0" lang="en-US" altLang="en-US" sz="1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(R)</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c grid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err="1" smtClean="0">
                          <a:ln>
                            <a:noFill/>
                          </a:ln>
                          <a:solidFill>
                            <a:schemeClr val="tx1"/>
                          </a:solidFill>
                          <a:effectLst/>
                          <a:latin typeface="Times New Roman" pitchFamily="18" charset="0"/>
                          <a:cs typeface="Times New Roman" pitchFamily="18" charset="0"/>
                        </a:rPr>
                        <a:t>T</a:t>
                      </a:r>
                      <a:r>
                        <a:rPr kumimoji="0" lang="en-US" altLang="en-US" sz="1400" b="1" i="0" u="none" strike="noStrike" cap="none" normalizeH="0" baseline="-30000" dirty="0" err="1" smtClean="0">
                          <a:ln>
                            <a:noFill/>
                          </a:ln>
                          <a:solidFill>
                            <a:schemeClr val="tx1"/>
                          </a:solidFill>
                          <a:effectLst/>
                          <a:latin typeface="Times New Roman" pitchFamily="18" charset="0"/>
                          <a:cs typeface="Times New Roman" pitchFamily="18" charset="0"/>
                        </a:rPr>
                        <a:t>skin,propellant</a:t>
                      </a:r>
                      <a:endParaRPr kumimoji="0" lang="en-US" altLang="en-US" sz="14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(R)</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en-US"/>
                    </a:p>
                  </a:txBody>
                  <a:tcPr/>
                </a:tc>
              </a:tr>
              <a:tr h="1052434">
                <a:tc gridSpan="2" vMerge="1">
                  <a:txBody>
                    <a:bodyPr/>
                    <a:lstStyle/>
                    <a:p>
                      <a:endParaRPr lang="en-US"/>
                    </a:p>
                  </a:txBody>
                  <a:tcPr/>
                </a:tc>
                <a:tc hMerge="1" vMerge="1">
                  <a:txBody>
                    <a:bodyPr/>
                    <a:lstStyle/>
                    <a:p>
                      <a:endParaRPr lang="en-US"/>
                    </a:p>
                  </a:txBody>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Test Data</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GFSSP Prediction</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Test Data</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GFSSP Prediction</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Test Data</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GFSSP Prediction</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660626">
                <a:tc row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Nitrogen</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Perlite</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0.1377</a:t>
                      </a:r>
                      <a:endParaRPr kumimoji="0" lang="en-US" altLang="en-US" sz="12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0.1225</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163.8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145.8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138.6       </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136.8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1990">
                <a:tc vMerge="1">
                  <a:txBody>
                    <a:bodyPr/>
                    <a:lstStyle/>
                    <a:p>
                      <a:endParaRPr lang="en-US"/>
                    </a:p>
                  </a:txBody>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Glass Bubble</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0.1141</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0.0880</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165.6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144</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138.6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138.6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1990">
                <a:tc rowSpan="2">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Hydrogen</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Perlite</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0.7209</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0.7409</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61.2</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37.8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753747">
                <a:tc vMerge="1">
                  <a:txBody>
                    <a:bodyPr/>
                    <a:lstStyle/>
                    <a:p>
                      <a:endParaRPr lang="en-US"/>
                    </a:p>
                  </a:txBody>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smtClean="0">
                          <a:ln>
                            <a:noFill/>
                          </a:ln>
                          <a:solidFill>
                            <a:schemeClr val="tx1"/>
                          </a:solidFill>
                          <a:effectLst/>
                          <a:latin typeface="Times New Roman" pitchFamily="18" charset="0"/>
                          <a:cs typeface="Times New Roman" pitchFamily="18" charset="0"/>
                        </a:rPr>
                        <a:t>Glass Bubble</a:t>
                      </a:r>
                      <a:endParaRPr kumimoji="0" lang="en-US" altLang="en-US" sz="1800" b="1" i="0" u="none" strike="noStrike" cap="none" normalizeH="0" baseline="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0.4731</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0.4563</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55.8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37.8</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spcBef>
                          <a:spcPct val="20000"/>
                        </a:spcBef>
                        <a:defRPr sz="2800">
                          <a:solidFill>
                            <a:schemeClr val="tx1"/>
                          </a:solidFill>
                          <a:latin typeface="Arial" charset="0"/>
                        </a:defRPr>
                      </a:lvl1pPr>
                      <a:lvl2pPr>
                        <a:spcBef>
                          <a:spcPct val="20000"/>
                        </a:spcBef>
                        <a:defRPr sz="2400">
                          <a:solidFill>
                            <a:schemeClr val="tx1"/>
                          </a:solidFill>
                          <a:latin typeface="Arial" charset="0"/>
                        </a:defRPr>
                      </a:lvl2pPr>
                      <a:lvl3pPr>
                        <a:spcBef>
                          <a:spcPct val="20000"/>
                        </a:spcBef>
                        <a:defRPr sz="2000">
                          <a:solidFill>
                            <a:schemeClr val="tx1"/>
                          </a:solidFill>
                          <a:latin typeface="Arial" charset="0"/>
                        </a:defRPr>
                      </a:lvl3pPr>
                      <a:lvl4pPr>
                        <a:spcBef>
                          <a:spcPct val="20000"/>
                        </a:spcBef>
                        <a:defRPr>
                          <a:solidFill>
                            <a:schemeClr val="tx1"/>
                          </a:solidFill>
                          <a:latin typeface="Arial" charset="0"/>
                        </a:defRPr>
                      </a:lvl4pPr>
                      <a:lvl5pPr>
                        <a:spcBef>
                          <a:spcPct val="20000"/>
                        </a:spcBef>
                        <a:defRPr>
                          <a:solidFill>
                            <a:schemeClr val="tx1"/>
                          </a:solidFill>
                          <a:latin typeface="Arial" charset="0"/>
                        </a:defRPr>
                      </a:lvl5pPr>
                      <a:lvl6pPr fontAlgn="base">
                        <a:spcBef>
                          <a:spcPct val="20000"/>
                        </a:spcBef>
                        <a:spcAft>
                          <a:spcPct val="0"/>
                        </a:spcAft>
                        <a:defRPr>
                          <a:solidFill>
                            <a:schemeClr val="tx1"/>
                          </a:solidFill>
                          <a:latin typeface="Arial" charset="0"/>
                        </a:defRPr>
                      </a:lvl6pPr>
                      <a:lvl7pPr fontAlgn="base">
                        <a:spcBef>
                          <a:spcPct val="20000"/>
                        </a:spcBef>
                        <a:spcAft>
                          <a:spcPct val="0"/>
                        </a:spcAft>
                        <a:defRPr>
                          <a:solidFill>
                            <a:schemeClr val="tx1"/>
                          </a:solidFill>
                          <a:latin typeface="Arial" charset="0"/>
                        </a:defRPr>
                      </a:lvl7pPr>
                      <a:lvl8pPr fontAlgn="base">
                        <a:spcBef>
                          <a:spcPct val="20000"/>
                        </a:spcBef>
                        <a:spcAft>
                          <a:spcPct val="0"/>
                        </a:spcAft>
                        <a:defRPr>
                          <a:solidFill>
                            <a:schemeClr val="tx1"/>
                          </a:solidFill>
                          <a:latin typeface="Arial" charset="0"/>
                        </a:defRPr>
                      </a:lvl8pPr>
                      <a:lvl9pPr fontAlgn="base">
                        <a:spcBef>
                          <a:spcPct val="20000"/>
                        </a:spcBef>
                        <a:spcAft>
                          <a:spcPct val="0"/>
                        </a:spcAft>
                        <a:defRPr>
                          <a:solidFill>
                            <a:schemeClr val="tx1"/>
                          </a:solidFill>
                          <a:latin typeface="Arial"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1200" b="1" i="0" u="none" strike="noStrike" cap="none" normalizeH="0" baseline="0" dirty="0" smtClean="0">
                          <a:ln>
                            <a:noFill/>
                          </a:ln>
                          <a:solidFill>
                            <a:schemeClr val="tx1"/>
                          </a:solidFill>
                          <a:effectLst/>
                          <a:latin typeface="Times New Roman" pitchFamily="18" charset="0"/>
                          <a:cs typeface="Times New Roman" pitchFamily="18" charset="0"/>
                        </a:rPr>
                        <a:t>36</a:t>
                      </a:r>
                      <a:endParaRPr kumimoji="0" lang="en-US" altLang="en-US" sz="1800" b="1" i="0" u="none" strike="noStrike" cap="none" normalizeH="0" baseline="0" dirty="0" smtClean="0">
                        <a:ln>
                          <a:noFill/>
                        </a:ln>
                        <a:solidFill>
                          <a:schemeClr val="tx1"/>
                        </a:solidFill>
                        <a:effectLst/>
                        <a:latin typeface="Arial" charset="0"/>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pic>
        <p:nvPicPr>
          <p:cNvPr id="28" name="Picture 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19225" y="1386324"/>
            <a:ext cx="1766888" cy="1785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p:nvSpPr>
        <p:spPr>
          <a:xfrm>
            <a:off x="457200" y="274638"/>
            <a:ext cx="8229600" cy="715962"/>
          </a:xfrm>
          <a:prstGeom prst="rect">
            <a:avLst/>
          </a:prstGeom>
        </p:spPr>
        <p:txBody>
          <a:bodyPr>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rtl="0">
              <a:spcBef>
                <a:spcPct val="0"/>
              </a:spcBef>
            </a:pPr>
            <a:r>
              <a:rPr lang="en-US" sz="2800" b="1" kern="0" dirty="0" smtClean="0">
                <a:solidFill>
                  <a:sysClr val="windowText" lastClr="000000"/>
                </a:solidFill>
              </a:rPr>
              <a:t>Boil-off in a Cryogenic Propellant Tank (Example 3)  </a:t>
            </a:r>
            <a:br>
              <a:rPr lang="en-US" sz="2800" b="1" kern="0" dirty="0" smtClean="0">
                <a:solidFill>
                  <a:sysClr val="windowText" lastClr="000000"/>
                </a:solidFill>
              </a:rPr>
            </a:br>
            <a:r>
              <a:rPr lang="en-US" sz="2700" b="1" kern="0" dirty="0" smtClean="0">
                <a:solidFill>
                  <a:sysClr val="windowText" lastClr="000000"/>
                </a:solidFill>
              </a:rPr>
              <a:t>(Comparison with Test Data)</a:t>
            </a:r>
            <a:endParaRPr lang="en-US" sz="2700" b="1" kern="0" dirty="0">
              <a:solidFill>
                <a:sysClr val="windowText" lastClr="000000"/>
              </a:solidFill>
            </a:endParaRPr>
          </a:p>
        </p:txBody>
      </p:sp>
      <p:sp>
        <p:nvSpPr>
          <p:cNvPr id="3" name="TextBox 2"/>
          <p:cNvSpPr txBox="1"/>
          <p:nvPr/>
        </p:nvSpPr>
        <p:spPr>
          <a:xfrm>
            <a:off x="1554480" y="6171313"/>
            <a:ext cx="3758184" cy="369332"/>
          </a:xfrm>
          <a:prstGeom prst="rect">
            <a:avLst/>
          </a:prstGeom>
          <a:noFill/>
        </p:spPr>
        <p:txBody>
          <a:bodyPr wrap="square" rtlCol="0">
            <a:spAutoFit/>
          </a:bodyPr>
          <a:lstStyle/>
          <a:p>
            <a:r>
              <a:rPr lang="en-US" baseline="30000" dirty="0" smtClean="0"/>
              <a:t>**</a:t>
            </a:r>
            <a:r>
              <a:rPr lang="en-US" dirty="0" smtClean="0"/>
              <a:t>at standard atmospheric condition</a:t>
            </a:r>
            <a:endParaRPr lang="en-US" baseline="30000" dirty="0"/>
          </a:p>
        </p:txBody>
      </p:sp>
    </p:spTree>
    <p:extLst>
      <p:ext uri="{BB962C8B-B14F-4D97-AF65-F5344CB8AC3E}">
        <p14:creationId xmlns:p14="http://schemas.microsoft.com/office/powerpoint/2010/main" val="203640479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56</a:t>
            </a:fld>
            <a:endParaRPr lang="en-US"/>
          </a:p>
        </p:txBody>
      </p:sp>
      <p:sp>
        <p:nvSpPr>
          <p:cNvPr id="4" name="Rectangle 9"/>
          <p:cNvSpPr>
            <a:spLocks noChangeArrowheads="1"/>
          </p:cNvSpPr>
          <p:nvPr/>
        </p:nvSpPr>
        <p:spPr bwMode="auto">
          <a:xfrm>
            <a:off x="528878" y="4648273"/>
            <a:ext cx="3077251" cy="124364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350"/>
          </a:p>
        </p:txBody>
      </p:sp>
      <p:sp>
        <p:nvSpPr>
          <p:cNvPr id="5" name="Text Box 10"/>
          <p:cNvSpPr txBox="1">
            <a:spLocks noChangeArrowheads="1"/>
          </p:cNvSpPr>
          <p:nvPr/>
        </p:nvSpPr>
        <p:spPr bwMode="auto">
          <a:xfrm>
            <a:off x="730905" y="4650947"/>
            <a:ext cx="260864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altLang="en-US" dirty="0"/>
              <a:t>Boil-off (Gallons/day)</a:t>
            </a:r>
          </a:p>
        </p:txBody>
      </p:sp>
      <p:sp>
        <p:nvSpPr>
          <p:cNvPr id="6" name="Text Box 11"/>
          <p:cNvSpPr txBox="1">
            <a:spLocks noChangeArrowheads="1"/>
          </p:cNvSpPr>
          <p:nvPr/>
        </p:nvSpPr>
        <p:spPr bwMode="auto">
          <a:xfrm>
            <a:off x="685122" y="5023799"/>
            <a:ext cx="1015437"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400" b="1" dirty="0"/>
              <a:t>Field Data</a:t>
            </a:r>
          </a:p>
        </p:txBody>
      </p:sp>
      <p:sp>
        <p:nvSpPr>
          <p:cNvPr id="7" name="Text Box 12"/>
          <p:cNvSpPr txBox="1">
            <a:spLocks noChangeArrowheads="1"/>
          </p:cNvSpPr>
          <p:nvPr/>
        </p:nvSpPr>
        <p:spPr bwMode="auto">
          <a:xfrm>
            <a:off x="1715152" y="4910807"/>
            <a:ext cx="8177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n-US" altLang="en-US" sz="1350"/>
          </a:p>
        </p:txBody>
      </p:sp>
      <p:sp>
        <p:nvSpPr>
          <p:cNvPr id="8" name="Text Box 13"/>
          <p:cNvSpPr txBox="1">
            <a:spLocks noChangeArrowheads="1"/>
          </p:cNvSpPr>
          <p:nvPr/>
        </p:nvSpPr>
        <p:spPr bwMode="auto">
          <a:xfrm>
            <a:off x="1649190" y="4973755"/>
            <a:ext cx="784759"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altLang="en-US" sz="1400" b="1" dirty="0"/>
              <a:t>GFSSP Perlite</a:t>
            </a:r>
          </a:p>
        </p:txBody>
      </p:sp>
      <p:sp>
        <p:nvSpPr>
          <p:cNvPr id="9" name="Text Box 14"/>
          <p:cNvSpPr txBox="1">
            <a:spLocks noChangeArrowheads="1"/>
          </p:cNvSpPr>
          <p:nvPr/>
        </p:nvSpPr>
        <p:spPr bwMode="auto">
          <a:xfrm>
            <a:off x="2429010" y="4935836"/>
            <a:ext cx="1175473" cy="765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en-US" altLang="en-US" sz="1400" b="1" dirty="0"/>
              <a:t>GFSSP           Glass Bubble</a:t>
            </a:r>
          </a:p>
          <a:p>
            <a:pPr>
              <a:spcBef>
                <a:spcPct val="50000"/>
              </a:spcBef>
            </a:pPr>
            <a:endParaRPr lang="en-US" altLang="en-US" sz="1050" b="1" dirty="0"/>
          </a:p>
        </p:txBody>
      </p:sp>
      <p:sp>
        <p:nvSpPr>
          <p:cNvPr id="10" name="Text Box 15"/>
          <p:cNvSpPr txBox="1">
            <a:spLocks noChangeArrowheads="1"/>
          </p:cNvSpPr>
          <p:nvPr/>
        </p:nvSpPr>
        <p:spPr bwMode="auto">
          <a:xfrm>
            <a:off x="902516" y="5526327"/>
            <a:ext cx="459968"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1350" dirty="0"/>
              <a:t>300</a:t>
            </a:r>
          </a:p>
        </p:txBody>
      </p:sp>
      <p:sp>
        <p:nvSpPr>
          <p:cNvPr id="11" name="Text Box 16"/>
          <p:cNvSpPr txBox="1">
            <a:spLocks noChangeArrowheads="1"/>
          </p:cNvSpPr>
          <p:nvPr/>
        </p:nvSpPr>
        <p:spPr bwMode="auto">
          <a:xfrm>
            <a:off x="1596266" y="5526327"/>
            <a:ext cx="766613"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1350" dirty="0"/>
              <a:t>258</a:t>
            </a:r>
          </a:p>
        </p:txBody>
      </p:sp>
      <p:sp>
        <p:nvSpPr>
          <p:cNvPr id="12" name="Text Box 17"/>
          <p:cNvSpPr txBox="1">
            <a:spLocks noChangeArrowheads="1"/>
          </p:cNvSpPr>
          <p:nvPr/>
        </p:nvSpPr>
        <p:spPr bwMode="auto">
          <a:xfrm>
            <a:off x="2790560" y="5518546"/>
            <a:ext cx="45237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en-US" altLang="en-US" sz="1350" dirty="0"/>
              <a:t>182</a:t>
            </a:r>
          </a:p>
        </p:txBody>
      </p:sp>
      <p:pic>
        <p:nvPicPr>
          <p:cNvPr id="15" name="Picture 2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6030" y="1606735"/>
            <a:ext cx="2965681" cy="2221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itle 1"/>
          <p:cNvSpPr txBox="1">
            <a:spLocks/>
          </p:cNvSpPr>
          <p:nvPr/>
        </p:nvSpPr>
        <p:spPr>
          <a:xfrm>
            <a:off x="1214626" y="349989"/>
            <a:ext cx="7180694" cy="536972"/>
          </a:xfrm>
          <a:prstGeom prst="rect">
            <a:avLst/>
          </a:prstGeom>
        </p:spPr>
        <p:txBody>
          <a:bodyPr>
            <a:normAutofit fontScale="2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lvl="1" algn="ctr">
              <a:spcBef>
                <a:spcPct val="0"/>
              </a:spcBef>
            </a:pPr>
            <a:r>
              <a:rPr lang="en-US" sz="9600" b="1" kern="0" dirty="0">
                <a:solidFill>
                  <a:sysClr val="windowText" lastClr="000000"/>
                </a:solidFill>
              </a:rPr>
              <a:t>Boil-off in a Cryogenic Propellant Tank (Example 3)</a:t>
            </a:r>
          </a:p>
          <a:p>
            <a:pPr marL="0" lvl="1" algn="ctr">
              <a:spcBef>
                <a:spcPct val="0"/>
              </a:spcBef>
            </a:pPr>
            <a:r>
              <a:rPr lang="en-US" sz="3000" b="1" kern="0" dirty="0">
                <a:solidFill>
                  <a:sysClr val="windowText" lastClr="000000"/>
                </a:solidFill>
              </a:rPr>
              <a:t/>
            </a:r>
            <a:br>
              <a:rPr lang="en-US" sz="3000" b="1" kern="0" dirty="0">
                <a:solidFill>
                  <a:sysClr val="windowText" lastClr="000000"/>
                </a:solidFill>
              </a:rPr>
            </a:br>
            <a:endParaRPr lang="en-US" sz="3000" b="1" kern="0" dirty="0">
              <a:solidFill>
                <a:sysClr val="windowText" lastClr="000000"/>
              </a:solidFill>
            </a:endParaRPr>
          </a:p>
        </p:txBody>
      </p:sp>
      <p:sp>
        <p:nvSpPr>
          <p:cNvPr id="3" name="TextBox 2"/>
          <p:cNvSpPr txBox="1"/>
          <p:nvPr/>
        </p:nvSpPr>
        <p:spPr>
          <a:xfrm>
            <a:off x="1857652" y="896171"/>
            <a:ext cx="5629685" cy="369332"/>
          </a:xfrm>
          <a:prstGeom prst="rect">
            <a:avLst/>
          </a:prstGeom>
          <a:noFill/>
        </p:spPr>
        <p:txBody>
          <a:bodyPr wrap="square" rtlCol="0">
            <a:spAutoFit/>
          </a:bodyPr>
          <a:lstStyle/>
          <a:p>
            <a:pPr algn="ctr"/>
            <a:r>
              <a:rPr lang="en-US" b="1" kern="0" dirty="0">
                <a:solidFill>
                  <a:sysClr val="windowText" lastClr="000000"/>
                </a:solidFill>
              </a:rPr>
              <a:t>Comparison with Field Data &amp; Stratification in Ullage</a:t>
            </a:r>
            <a:endParaRPr lang="en-US" dirty="0"/>
          </a:p>
        </p:txBody>
      </p:sp>
      <p:sp>
        <p:nvSpPr>
          <p:cNvPr id="19" name="TextBox 18"/>
          <p:cNvSpPr txBox="1"/>
          <p:nvPr/>
        </p:nvSpPr>
        <p:spPr>
          <a:xfrm>
            <a:off x="730905" y="4088150"/>
            <a:ext cx="3399504" cy="369332"/>
          </a:xfrm>
          <a:prstGeom prst="rect">
            <a:avLst/>
          </a:prstGeom>
          <a:noFill/>
        </p:spPr>
        <p:txBody>
          <a:bodyPr wrap="square" rtlCol="0">
            <a:spAutoFit/>
          </a:bodyPr>
          <a:lstStyle/>
          <a:p>
            <a:r>
              <a:rPr lang="en-US" b="1" kern="0" dirty="0">
                <a:solidFill>
                  <a:sysClr val="windowText" lastClr="000000"/>
                </a:solidFill>
              </a:rPr>
              <a:t>Comparison with Field Data</a:t>
            </a:r>
            <a:endParaRPr lang="en-US" dirty="0"/>
          </a:p>
        </p:txBody>
      </p:sp>
      <p:graphicFrame>
        <p:nvGraphicFramePr>
          <p:cNvPr id="18" name="Chart 17"/>
          <p:cNvGraphicFramePr>
            <a:graphicFrameLocks/>
          </p:cNvGraphicFramePr>
          <p:nvPr>
            <p:extLst>
              <p:ext uri="{D42A27DB-BD31-4B8C-83A1-F6EECF244321}">
                <p14:modId xmlns:p14="http://schemas.microsoft.com/office/powerpoint/2010/main" val="1181341012"/>
              </p:ext>
            </p:extLst>
          </p:nvPr>
        </p:nvGraphicFramePr>
        <p:xfrm>
          <a:off x="4114800" y="1606735"/>
          <a:ext cx="4572000" cy="2743200"/>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2"/>
          <p:cNvSpPr txBox="1"/>
          <p:nvPr/>
        </p:nvSpPr>
        <p:spPr>
          <a:xfrm>
            <a:off x="4882806" y="4360299"/>
            <a:ext cx="3685032" cy="369332"/>
          </a:xfrm>
          <a:prstGeom prst="rect">
            <a:avLst/>
          </a:prstGeom>
          <a:noFill/>
        </p:spPr>
        <p:txBody>
          <a:bodyPr wrap="square" rtlCol="0">
            <a:spAutoFit/>
          </a:bodyPr>
          <a:lstStyle/>
          <a:p>
            <a:r>
              <a:rPr lang="en-US" dirty="0" smtClean="0"/>
              <a:t>Height from Propellant Surface (in)</a:t>
            </a:r>
            <a:endParaRPr lang="en-US" dirty="0"/>
          </a:p>
        </p:txBody>
      </p:sp>
      <p:sp>
        <p:nvSpPr>
          <p:cNvPr id="14" name="TextBox 13"/>
          <p:cNvSpPr txBox="1"/>
          <p:nvPr/>
        </p:nvSpPr>
        <p:spPr>
          <a:xfrm>
            <a:off x="3668744" y="2059482"/>
            <a:ext cx="461665" cy="1898868"/>
          </a:xfrm>
          <a:prstGeom prst="rect">
            <a:avLst/>
          </a:prstGeom>
          <a:noFill/>
        </p:spPr>
        <p:txBody>
          <a:bodyPr vert="vert270" wrap="square" rtlCol="0">
            <a:spAutoFit/>
          </a:bodyPr>
          <a:lstStyle/>
          <a:p>
            <a:r>
              <a:rPr lang="en-US" dirty="0" smtClean="0"/>
              <a:t>Temperature (R)</a:t>
            </a:r>
            <a:endParaRPr lang="en-US" dirty="0"/>
          </a:p>
        </p:txBody>
      </p:sp>
    </p:spTree>
    <p:extLst>
      <p:ext uri="{BB962C8B-B14F-4D97-AF65-F5344CB8AC3E}">
        <p14:creationId xmlns:p14="http://schemas.microsoft.com/office/powerpoint/2010/main" val="271779674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57</a:t>
            </a:fld>
            <a:endParaRPr lang="en-US" dirty="0"/>
          </a:p>
        </p:txBody>
      </p:sp>
      <p:sp>
        <p:nvSpPr>
          <p:cNvPr id="3" name="Title 1"/>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3200" b="1" dirty="0" smtClean="0"/>
              <a:t>Self-Pressurization of a Cryogenic Propellant Tank Due to Boil-off (Example 4)</a:t>
            </a:r>
            <a:endParaRPr lang="en-US" sz="3200" dirty="0">
              <a:latin typeface="Arial" panose="020B0604020202020204" pitchFamily="34" charset="0"/>
              <a:cs typeface="Arial" panose="020B0604020202020204" pitchFamily="34" charset="0"/>
            </a:endParaRPr>
          </a:p>
        </p:txBody>
      </p:sp>
      <p:sp>
        <p:nvSpPr>
          <p:cNvPr id="5"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20E7F647-1822-415E-A93C-56C89CF3D5D0}" type="slidenum">
              <a:rPr lang="en-US" smtClean="0"/>
              <a:pPr>
                <a:defRPr/>
              </a:pPr>
              <a:t>57</a:t>
            </a:fld>
            <a:endParaRPr lang="en-US"/>
          </a:p>
        </p:txBody>
      </p:sp>
      <p:pic>
        <p:nvPicPr>
          <p:cNvPr id="6" name="Picture 5" descr="Screen Shot 2013-05-02 at 7.06.07 AM.pn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228" y="1306167"/>
            <a:ext cx="2751455" cy="3276600"/>
          </a:xfrm>
          <a:prstGeom prst="rect">
            <a:avLst/>
          </a:prstGeom>
          <a:noFill/>
          <a:ln>
            <a:noFill/>
          </a:ln>
        </p:spPr>
      </p:pic>
      <p:sp>
        <p:nvSpPr>
          <p:cNvPr id="9" name="TextBox 8"/>
          <p:cNvSpPr txBox="1"/>
          <p:nvPr/>
        </p:nvSpPr>
        <p:spPr>
          <a:xfrm>
            <a:off x="527228" y="4733925"/>
            <a:ext cx="2895600" cy="1938992"/>
          </a:xfrm>
          <a:prstGeom prst="rect">
            <a:avLst/>
          </a:prstGeom>
          <a:noFill/>
        </p:spPr>
        <p:txBody>
          <a:bodyPr wrap="square" rtlCol="0">
            <a:spAutoFit/>
          </a:bodyPr>
          <a:lstStyle/>
          <a:p>
            <a:pPr algn="ctr"/>
            <a:r>
              <a:rPr lang="en-US" sz="2400" dirty="0"/>
              <a:t>Thermodynamic Vent </a:t>
            </a:r>
            <a:r>
              <a:rPr lang="en-US" sz="2400" dirty="0" smtClean="0"/>
              <a:t>System (TVS) </a:t>
            </a:r>
            <a:r>
              <a:rPr lang="en-US" sz="2400" dirty="0"/>
              <a:t>in </a:t>
            </a:r>
            <a:r>
              <a:rPr lang="en-US" sz="2400" dirty="0" smtClean="0"/>
              <a:t>MHTB (Multi-purpose Hydrogen Test Bed) Tank [11]</a:t>
            </a:r>
            <a:endParaRPr lang="en-US" sz="2400" dirty="0"/>
          </a:p>
        </p:txBody>
      </p:sp>
      <p:sp>
        <p:nvSpPr>
          <p:cNvPr id="10" name="TextBox 9"/>
          <p:cNvSpPr txBox="1"/>
          <p:nvPr/>
        </p:nvSpPr>
        <p:spPr>
          <a:xfrm>
            <a:off x="3278683" y="1685925"/>
            <a:ext cx="5779591" cy="4524315"/>
          </a:xfrm>
          <a:prstGeom prst="rect">
            <a:avLst/>
          </a:prstGeom>
          <a:noFill/>
        </p:spPr>
        <p:txBody>
          <a:bodyPr wrap="square" rtlCol="0">
            <a:spAutoFit/>
          </a:bodyPr>
          <a:lstStyle/>
          <a:p>
            <a:pPr marL="342900" indent="-342900">
              <a:buFont typeface="Arial" panose="020B0604020202020204" pitchFamily="34" charset="0"/>
              <a:buChar char="•"/>
            </a:pPr>
            <a:r>
              <a:rPr lang="en-US" sz="2400" dirty="0" smtClean="0"/>
              <a:t>Propellant boil-off can be reduced by TVS</a:t>
            </a:r>
          </a:p>
          <a:p>
            <a:pPr marL="342900" indent="-342900">
              <a:buFont typeface="Arial" panose="020B0604020202020204" pitchFamily="34" charset="0"/>
              <a:buChar char="•"/>
            </a:pPr>
            <a:r>
              <a:rPr lang="en-US" sz="2400" dirty="0" smtClean="0"/>
              <a:t>Small amount of propellant drawn from Tank is cooled by cold two-phase mixture</a:t>
            </a:r>
          </a:p>
          <a:p>
            <a:pPr marL="342900" indent="-342900">
              <a:buFont typeface="Arial" panose="020B0604020202020204" pitchFamily="34" charset="0"/>
              <a:buChar char="•"/>
            </a:pPr>
            <a:r>
              <a:rPr lang="en-US" sz="2400" dirty="0" smtClean="0"/>
              <a:t>Cold two-phase mixture is produced by passing a tiny fraction of liquid through a J-T valve</a:t>
            </a:r>
          </a:p>
          <a:p>
            <a:pPr marL="342900" indent="-342900">
              <a:buFont typeface="Arial" panose="020B0604020202020204" pitchFamily="34" charset="0"/>
              <a:buChar char="•"/>
            </a:pPr>
            <a:r>
              <a:rPr lang="en-US" sz="2400" dirty="0" smtClean="0"/>
              <a:t>Cooled liquid is sprayed in the ullage to reduce pressure build-up due to boil-off</a:t>
            </a:r>
          </a:p>
          <a:p>
            <a:pPr marL="342900" indent="-342900">
              <a:buFont typeface="Arial" panose="020B0604020202020204" pitchFamily="34" charset="0"/>
              <a:buChar char="•"/>
            </a:pPr>
            <a:r>
              <a:rPr lang="en-US" sz="2400" dirty="0" smtClean="0"/>
              <a:t>The vapor in the cold side of heat exchanger is allowed to escape in the space</a:t>
            </a:r>
          </a:p>
          <a:p>
            <a:pPr marL="342900" indent="-342900">
              <a:buFont typeface="Arial" panose="020B0604020202020204" pitchFamily="34" charset="0"/>
              <a:buChar char="•"/>
            </a:pPr>
            <a:endParaRPr lang="en-US" sz="2400" dirty="0"/>
          </a:p>
        </p:txBody>
      </p:sp>
    </p:spTree>
    <p:extLst>
      <p:ext uri="{BB962C8B-B14F-4D97-AF65-F5344CB8AC3E}">
        <p14:creationId xmlns:p14="http://schemas.microsoft.com/office/powerpoint/2010/main" val="27575521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8337" y="1647825"/>
            <a:ext cx="5267325" cy="4429125"/>
          </a:xfrm>
          <a:prstGeom prst="rect">
            <a:avLst/>
          </a:prstGeom>
          <a:noFill/>
          <a:ln>
            <a:noFill/>
          </a:ln>
        </p:spPr>
      </p:pic>
      <p:sp>
        <p:nvSpPr>
          <p:cNvPr id="21" name="Rectangle 28"/>
          <p:cNvSpPr>
            <a:spLocks noChangeArrowheads="1"/>
          </p:cNvSpPr>
          <p:nvPr/>
        </p:nvSpPr>
        <p:spPr bwMode="auto">
          <a:xfrm>
            <a:off x="0" y="4572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2" name="TextBox 21"/>
          <p:cNvSpPr txBox="1"/>
          <p:nvPr/>
        </p:nvSpPr>
        <p:spPr>
          <a:xfrm>
            <a:off x="1819274" y="919251"/>
            <a:ext cx="5267325" cy="523220"/>
          </a:xfrm>
          <a:prstGeom prst="rect">
            <a:avLst/>
          </a:prstGeom>
          <a:noFill/>
        </p:spPr>
        <p:txBody>
          <a:bodyPr wrap="square" rtlCol="0">
            <a:spAutoFit/>
          </a:bodyPr>
          <a:lstStyle/>
          <a:p>
            <a:pPr algn="ctr"/>
            <a:r>
              <a:rPr lang="en-US" sz="2800" dirty="0" smtClean="0"/>
              <a:t>Numerical </a:t>
            </a:r>
            <a:r>
              <a:rPr lang="en-US" sz="2800" dirty="0"/>
              <a:t>Model</a:t>
            </a:r>
          </a:p>
        </p:txBody>
      </p:sp>
      <p:sp>
        <p:nvSpPr>
          <p:cNvPr id="26" name="TextBox 25"/>
          <p:cNvSpPr txBox="1"/>
          <p:nvPr/>
        </p:nvSpPr>
        <p:spPr>
          <a:xfrm>
            <a:off x="723900" y="162580"/>
            <a:ext cx="7913940" cy="892552"/>
          </a:xfrm>
          <a:prstGeom prst="rect">
            <a:avLst/>
          </a:prstGeom>
          <a:noFill/>
        </p:spPr>
        <p:txBody>
          <a:bodyPr wrap="square" rtlCol="0">
            <a:spAutoFit/>
          </a:bodyPr>
          <a:lstStyle/>
          <a:p>
            <a:pPr algn="ctr"/>
            <a:r>
              <a:rPr lang="en-US" sz="2400" b="1" dirty="0"/>
              <a:t>Self-Pressurization of a Cryogenic </a:t>
            </a:r>
            <a:r>
              <a:rPr lang="en-US" sz="2400" b="1" dirty="0" smtClean="0"/>
              <a:t>Propellant </a:t>
            </a:r>
            <a:r>
              <a:rPr lang="en-US" sz="2400" b="1" dirty="0"/>
              <a:t>(Example 4)</a:t>
            </a:r>
            <a:endParaRPr lang="en-US" sz="2400" dirty="0">
              <a:latin typeface="Arial" panose="020B0604020202020204" pitchFamily="34" charset="0"/>
              <a:cs typeface="Arial" panose="020B0604020202020204" pitchFamily="34" charset="0"/>
            </a:endParaRPr>
          </a:p>
          <a:p>
            <a:pPr algn="ctr"/>
            <a:endParaRPr lang="en-US" sz="2800" b="1" dirty="0"/>
          </a:p>
        </p:txBody>
      </p:sp>
    </p:spTree>
    <p:extLst>
      <p:ext uri="{BB962C8B-B14F-4D97-AF65-F5344CB8AC3E}">
        <p14:creationId xmlns:p14="http://schemas.microsoft.com/office/powerpoint/2010/main" val="44561060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4464661" y="6303354"/>
            <a:ext cx="2133600" cy="365125"/>
          </a:xfrm>
        </p:spPr>
        <p:txBody>
          <a:bodyPr/>
          <a:lstStyle/>
          <a:p>
            <a:fld id="{6D12A7E3-FD50-4FEC-BF90-4D40D615D493}" type="slidenum">
              <a:rPr lang="en-US" smtClean="0"/>
              <a:pPr/>
              <a:t>59</a:t>
            </a:fld>
            <a:endParaRPr lang="en-US"/>
          </a:p>
        </p:txBody>
      </p:sp>
      <p:sp>
        <p:nvSpPr>
          <p:cNvPr id="3" name="Rectangle 15"/>
          <p:cNvSpPr>
            <a:spLocks noChangeArrowheads="1"/>
          </p:cNvSpPr>
          <p:nvPr/>
        </p:nvSpPr>
        <p:spPr bwMode="auto">
          <a:xfrm>
            <a:off x="867363" y="766598"/>
            <a:ext cx="709868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en-US" sz="2400" b="0" i="0" u="sng" strike="noStrike" cap="none" normalizeH="0" baseline="0" dirty="0" smtClean="0">
                <a:ln>
                  <a:noFill/>
                </a:ln>
                <a:solidFill>
                  <a:schemeClr val="tx1"/>
                </a:solidFill>
                <a:effectLst/>
                <a:latin typeface="+mj-lt"/>
                <a:ea typeface="Times New Roman" pitchFamily="18" charset="0"/>
                <a:cs typeface="Arial" pitchFamily="34" charset="0"/>
              </a:rPr>
              <a:t>Evaporative Mass Transfer at Liquid-Vapor Interface</a:t>
            </a:r>
            <a:endParaRPr kumimoji="0" lang="en-US" altLang="en-US" sz="2400" b="0" i="0" u="none" strike="noStrike" cap="none" normalizeH="0" baseline="0" dirty="0" smtClean="0">
              <a:ln>
                <a:noFill/>
              </a:ln>
              <a:solidFill>
                <a:schemeClr val="tx1"/>
              </a:solidFill>
              <a:effectLst/>
              <a:latin typeface="+mj-lt"/>
              <a:ea typeface="Times New Roman" pitchFamily="18"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smtClean="0">
              <a:ln>
                <a:noFill/>
              </a:ln>
              <a:solidFill>
                <a:schemeClr val="tx1"/>
              </a:solidFill>
              <a:effectLst/>
              <a:latin typeface="+mj-lt"/>
              <a:cs typeface="Arial" pitchFamily="34" charset="0"/>
            </a:endParaRPr>
          </a:p>
        </p:txBody>
      </p:sp>
      <p:grpSp>
        <p:nvGrpSpPr>
          <p:cNvPr id="4" name="Group 3"/>
          <p:cNvGrpSpPr>
            <a:grpSpLocks/>
          </p:cNvGrpSpPr>
          <p:nvPr/>
        </p:nvGrpSpPr>
        <p:grpSpPr bwMode="auto">
          <a:xfrm>
            <a:off x="2552050" y="1488637"/>
            <a:ext cx="3222625" cy="2039620"/>
            <a:chOff x="0" y="0"/>
            <a:chExt cx="32513" cy="19936"/>
          </a:xfrm>
        </p:grpSpPr>
        <p:sp>
          <p:nvSpPr>
            <p:cNvPr id="5" name="Rectangle 4"/>
            <p:cNvSpPr>
              <a:spLocks noChangeArrowheads="1"/>
            </p:cNvSpPr>
            <p:nvPr/>
          </p:nvSpPr>
          <p:spPr bwMode="auto">
            <a:xfrm>
              <a:off x="0" y="10212"/>
              <a:ext cx="26670" cy="457"/>
            </a:xfrm>
            <a:prstGeom prst="rect">
              <a:avLst/>
            </a:prstGeom>
            <a:solidFill>
              <a:srgbClr val="4F81BD"/>
            </a:solidFill>
            <a:ln w="25400">
              <a:solidFill>
                <a:srgbClr val="243F60"/>
              </a:solidFill>
              <a:miter lim="800000"/>
              <a:headEnd/>
              <a:tailEnd/>
            </a:ln>
          </p:spPr>
          <p:txBody>
            <a:bodyPr rot="0" vert="horz" wrap="square" lIns="91440" tIns="45720" rIns="91440" bIns="45720" anchor="ctr" anchorCtr="0" upright="1">
              <a:noAutofit/>
            </a:bodyPr>
            <a:lstStyle/>
            <a:p>
              <a:pPr marL="0" marR="0">
                <a:spcBef>
                  <a:spcPts val="0"/>
                </a:spcBef>
                <a:spcAft>
                  <a:spcPts val="0"/>
                </a:spcAft>
              </a:pPr>
              <a:r>
                <a:rPr lang="en-US" sz="1200">
                  <a:effectLst/>
                  <a:latin typeface="Times New Roman"/>
                  <a:ea typeface="Times New Roman"/>
                </a:rPr>
                <a:t> </a:t>
              </a:r>
            </a:p>
          </p:txBody>
        </p:sp>
        <p:sp>
          <p:nvSpPr>
            <p:cNvPr id="6" name="Down Arrow 5"/>
            <p:cNvSpPr>
              <a:spLocks noChangeArrowheads="1"/>
            </p:cNvSpPr>
            <p:nvPr/>
          </p:nvSpPr>
          <p:spPr bwMode="auto">
            <a:xfrm>
              <a:off x="2286" y="5640"/>
              <a:ext cx="762" cy="3810"/>
            </a:xfrm>
            <a:prstGeom prst="downArrow">
              <a:avLst>
                <a:gd name="adj1" fmla="val 50000"/>
                <a:gd name="adj2" fmla="val 50000"/>
              </a:avLst>
            </a:prstGeom>
            <a:solidFill>
              <a:srgbClr val="FF0000"/>
            </a:solidFill>
            <a:ln w="25400">
              <a:solidFill>
                <a:srgbClr val="243F60"/>
              </a:solidFill>
              <a:miter lim="800000"/>
              <a:headEnd/>
              <a:tailEnd/>
            </a:ln>
          </p:spPr>
          <p:txBody>
            <a:bodyPr rot="0" vert="horz" wrap="square" lIns="91440" tIns="45720" rIns="91440" bIns="45720" anchor="ctr" anchorCtr="0" upright="1">
              <a:noAutofit/>
            </a:bodyPr>
            <a:lstStyle/>
            <a:p>
              <a:pPr marL="0" marR="0">
                <a:spcBef>
                  <a:spcPts val="0"/>
                </a:spcBef>
                <a:spcAft>
                  <a:spcPts val="0"/>
                </a:spcAft>
              </a:pPr>
              <a:r>
                <a:rPr lang="en-US" sz="1200">
                  <a:effectLst/>
                  <a:latin typeface="Times New Roman"/>
                  <a:ea typeface="Times New Roman"/>
                </a:rPr>
                <a:t> </a:t>
              </a:r>
            </a:p>
          </p:txBody>
        </p:sp>
        <p:sp>
          <p:nvSpPr>
            <p:cNvPr id="7" name="Down Arrow 6"/>
            <p:cNvSpPr>
              <a:spLocks noChangeArrowheads="1"/>
            </p:cNvSpPr>
            <p:nvPr/>
          </p:nvSpPr>
          <p:spPr bwMode="auto">
            <a:xfrm>
              <a:off x="23622" y="11736"/>
              <a:ext cx="762" cy="3810"/>
            </a:xfrm>
            <a:prstGeom prst="downArrow">
              <a:avLst>
                <a:gd name="adj1" fmla="val 50000"/>
                <a:gd name="adj2" fmla="val 50000"/>
              </a:avLst>
            </a:prstGeom>
            <a:solidFill>
              <a:srgbClr val="FF0000"/>
            </a:solidFill>
            <a:ln w="25400">
              <a:solidFill>
                <a:srgbClr val="243F60"/>
              </a:solidFill>
              <a:miter lim="800000"/>
              <a:headEnd/>
              <a:tailEnd/>
            </a:ln>
          </p:spPr>
          <p:txBody>
            <a:bodyPr rot="0" vert="horz" wrap="square" lIns="91440" tIns="45720" rIns="91440" bIns="45720" anchor="ctr" anchorCtr="0" upright="1">
              <a:noAutofit/>
            </a:bodyPr>
            <a:lstStyle/>
            <a:p>
              <a:pPr marL="0" marR="0">
                <a:spcBef>
                  <a:spcPts val="0"/>
                </a:spcBef>
                <a:spcAft>
                  <a:spcPts val="0"/>
                </a:spcAft>
              </a:pPr>
              <a:r>
                <a:rPr lang="en-US" sz="1200">
                  <a:effectLst/>
                  <a:latin typeface="Times New Roman"/>
                  <a:ea typeface="Times New Roman"/>
                </a:rPr>
                <a:t> </a:t>
              </a:r>
            </a:p>
          </p:txBody>
        </p:sp>
        <p:sp>
          <p:nvSpPr>
            <p:cNvPr id="8" name="Up Arrow 7"/>
            <p:cNvSpPr>
              <a:spLocks noChangeArrowheads="1"/>
            </p:cNvSpPr>
            <p:nvPr/>
          </p:nvSpPr>
          <p:spPr bwMode="auto">
            <a:xfrm>
              <a:off x="13335" y="7545"/>
              <a:ext cx="457" cy="1905"/>
            </a:xfrm>
            <a:prstGeom prst="upArrow">
              <a:avLst>
                <a:gd name="adj1" fmla="val 50000"/>
                <a:gd name="adj2" fmla="val 50022"/>
              </a:avLst>
            </a:prstGeom>
            <a:solidFill>
              <a:srgbClr val="4F81BD"/>
            </a:solidFill>
            <a:ln w="25400">
              <a:solidFill>
                <a:srgbClr val="243F60"/>
              </a:solidFill>
              <a:miter lim="800000"/>
              <a:headEnd/>
              <a:tailEnd/>
            </a:ln>
          </p:spPr>
          <p:txBody>
            <a:bodyPr rot="0" vert="horz" wrap="square" lIns="91440" tIns="45720" rIns="91440" bIns="45720" anchor="ctr" anchorCtr="0" upright="1">
              <a:noAutofit/>
            </a:bodyPr>
            <a:lstStyle/>
            <a:p>
              <a:pPr marL="0" marR="0">
                <a:spcBef>
                  <a:spcPts val="0"/>
                </a:spcBef>
                <a:spcAft>
                  <a:spcPts val="0"/>
                </a:spcAft>
              </a:pPr>
              <a:r>
                <a:rPr lang="en-US" sz="1200">
                  <a:effectLst/>
                  <a:latin typeface="Times New Roman"/>
                  <a:ea typeface="Times New Roman"/>
                </a:rPr>
                <a:t> </a:t>
              </a:r>
            </a:p>
          </p:txBody>
        </p:sp>
        <mc:AlternateContent xmlns:mc="http://schemas.openxmlformats.org/markup-compatibility/2006" xmlns:a14="http://schemas.microsoft.com/office/drawing/2010/main">
          <mc:Choice Requires="a14">
            <p:sp>
              <p:nvSpPr>
                <p:cNvPr id="9" name="TextBox 5"/>
                <p:cNvSpPr txBox="1">
                  <a:spLocks noChangeArrowheads="1"/>
                </p:cNvSpPr>
                <p:nvPr/>
              </p:nvSpPr>
              <p:spPr bwMode="auto">
                <a:xfrm>
                  <a:off x="109" y="1065"/>
                  <a:ext cx="5336" cy="35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1800" i="1" kern="1200">
                                <a:solidFill>
                                  <a:srgbClr val="000000"/>
                                </a:solidFill>
                                <a:effectLst/>
                                <a:latin typeface="Cambria Math" panose="02040503050406030204" pitchFamily="18" charset="0"/>
                                <a:ea typeface="Times New Roman"/>
                              </a:rPr>
                            </m:ctrlPr>
                          </m:sSubPr>
                          <m:e>
                            <m:r>
                              <a:rPr lang="en-US" sz="1800" i="1" kern="1200">
                                <a:solidFill>
                                  <a:srgbClr val="000000"/>
                                </a:solidFill>
                                <a:effectLst/>
                                <a:latin typeface="Cambria Math"/>
                                <a:ea typeface="Times New Roman"/>
                              </a:rPr>
                              <m:t>𝑄</m:t>
                            </m:r>
                          </m:e>
                          <m:sub>
                            <m:r>
                              <a:rPr lang="en-US" sz="1800" i="1" kern="1200">
                                <a:solidFill>
                                  <a:srgbClr val="000000"/>
                                </a:solidFill>
                                <a:effectLst/>
                                <a:latin typeface="Cambria Math"/>
                                <a:ea typeface="Times New Roman"/>
                              </a:rPr>
                              <m:t>𝑈𝐼</m:t>
                            </m:r>
                          </m:sub>
                        </m:sSub>
                      </m:oMath>
                    </m:oMathPara>
                  </a14:m>
                  <a:endParaRPr lang="en-US" sz="1200">
                    <a:effectLst/>
                    <a:latin typeface="Times New Roman"/>
                    <a:ea typeface="Times New Roman"/>
                  </a:endParaRPr>
                </a:p>
              </p:txBody>
            </p:sp>
          </mc:Choice>
          <mc:Fallback xmlns="">
            <p:sp>
              <p:nvSpPr>
                <p:cNvPr id="12" name="TextBox 5"/>
                <p:cNvSpPr txBox="1">
                  <a:spLocks noRot="1" noChangeAspect="1" noMove="1" noResize="1" noEditPoints="1" noAdjustHandles="1" noChangeArrowheads="1" noChangeShapeType="1" noTextEdit="1"/>
                </p:cNvSpPr>
                <p:nvPr/>
              </p:nvSpPr>
              <p:spPr bwMode="auto">
                <a:xfrm>
                  <a:off x="109" y="1065"/>
                  <a:ext cx="5336" cy="3513"/>
                </a:xfrm>
                <a:prstGeom prst="rect">
                  <a:avLst/>
                </a:prstGeom>
                <a:blipFill rotWithShape="1">
                  <a:blip r:embed="rId3" cstate="print"/>
                  <a:stretch>
                    <a:fillRect l="-2326" b="-13559"/>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6"/>
                <p:cNvSpPr txBox="1">
                  <a:spLocks noChangeArrowheads="1"/>
                </p:cNvSpPr>
                <p:nvPr/>
              </p:nvSpPr>
              <p:spPr bwMode="auto">
                <a:xfrm>
                  <a:off x="21594" y="16423"/>
                  <a:ext cx="5035" cy="35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1800" i="1" kern="1200">
                                <a:solidFill>
                                  <a:srgbClr val="000000"/>
                                </a:solidFill>
                                <a:effectLst/>
                                <a:latin typeface="Cambria Math" panose="02040503050406030204" pitchFamily="18" charset="0"/>
                                <a:ea typeface="Times New Roman"/>
                              </a:rPr>
                            </m:ctrlPr>
                          </m:sSubPr>
                          <m:e>
                            <m:r>
                              <a:rPr lang="en-US" sz="1800" i="1" kern="1200">
                                <a:solidFill>
                                  <a:srgbClr val="000000"/>
                                </a:solidFill>
                                <a:effectLst/>
                                <a:latin typeface="Cambria Math"/>
                                <a:ea typeface="Times New Roman"/>
                              </a:rPr>
                              <m:t>𝑄</m:t>
                            </m:r>
                          </m:e>
                          <m:sub>
                            <m:r>
                              <a:rPr lang="en-US" sz="1800" i="1" kern="1200">
                                <a:solidFill>
                                  <a:srgbClr val="000000"/>
                                </a:solidFill>
                                <a:effectLst/>
                                <a:latin typeface="Cambria Math"/>
                                <a:ea typeface="Times New Roman"/>
                              </a:rPr>
                              <m:t>𝐼𝐿</m:t>
                            </m:r>
                          </m:sub>
                        </m:sSub>
                      </m:oMath>
                    </m:oMathPara>
                  </a14:m>
                  <a:endParaRPr lang="en-US" sz="1200">
                    <a:effectLst/>
                    <a:latin typeface="Times New Roman"/>
                    <a:ea typeface="Times New Roman"/>
                  </a:endParaRPr>
                </a:p>
              </p:txBody>
            </p:sp>
          </mc:Choice>
          <mc:Fallback xmlns="">
            <p:sp>
              <p:nvSpPr>
                <p:cNvPr id="13" name="TextBox 6"/>
                <p:cNvSpPr txBox="1">
                  <a:spLocks noRot="1" noChangeAspect="1" noMove="1" noResize="1" noEditPoints="1" noAdjustHandles="1" noChangeArrowheads="1" noChangeShapeType="1" noTextEdit="1"/>
                </p:cNvSpPr>
                <p:nvPr/>
              </p:nvSpPr>
              <p:spPr bwMode="auto">
                <a:xfrm>
                  <a:off x="21594" y="16423"/>
                  <a:ext cx="5035" cy="3513"/>
                </a:xfrm>
                <a:prstGeom prst="rect">
                  <a:avLst/>
                </a:prstGeom>
                <a:blipFill rotWithShape="1">
                  <a:blip r:embed="rId4" cstate="print"/>
                  <a:stretch>
                    <a:fillRect l="-2439" b="-13559"/>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1" name="TextBox 7"/>
                <p:cNvSpPr txBox="1">
                  <a:spLocks noChangeArrowheads="1"/>
                </p:cNvSpPr>
                <p:nvPr/>
              </p:nvSpPr>
              <p:spPr bwMode="auto">
                <a:xfrm>
                  <a:off x="16002" y="5758"/>
                  <a:ext cx="4318" cy="35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1800" i="1" kern="1200">
                                <a:solidFill>
                                  <a:srgbClr val="000000"/>
                                </a:solidFill>
                                <a:effectLst/>
                                <a:latin typeface="Cambria Math" panose="02040503050406030204" pitchFamily="18" charset="0"/>
                                <a:ea typeface="Times New Roman"/>
                              </a:rPr>
                            </m:ctrlPr>
                          </m:sSubPr>
                          <m:e>
                            <m:r>
                              <a:rPr lang="en-US" sz="1800" i="1" kern="1200">
                                <a:solidFill>
                                  <a:srgbClr val="000000"/>
                                </a:solidFill>
                                <a:effectLst/>
                                <a:latin typeface="Cambria Math"/>
                                <a:ea typeface="Times New Roman"/>
                              </a:rPr>
                              <m:t>𝑇</m:t>
                            </m:r>
                          </m:e>
                          <m:sub>
                            <m:r>
                              <a:rPr lang="en-US" sz="1800" i="1" kern="1200">
                                <a:solidFill>
                                  <a:srgbClr val="000000"/>
                                </a:solidFill>
                                <a:effectLst/>
                                <a:latin typeface="Cambria Math"/>
                                <a:ea typeface="Times New Roman"/>
                              </a:rPr>
                              <m:t>𝑈</m:t>
                            </m:r>
                          </m:sub>
                        </m:sSub>
                      </m:oMath>
                    </m:oMathPara>
                  </a14:m>
                  <a:endParaRPr lang="en-US" sz="1200">
                    <a:effectLst/>
                    <a:latin typeface="Times New Roman"/>
                    <a:ea typeface="Times New Roman"/>
                  </a:endParaRPr>
                </a:p>
              </p:txBody>
            </p:sp>
          </mc:Choice>
          <mc:Fallback xmlns="">
            <p:sp>
              <p:nvSpPr>
                <p:cNvPr id="14" name="TextBox 7"/>
                <p:cNvSpPr txBox="1">
                  <a:spLocks noRot="1" noChangeAspect="1" noMove="1" noResize="1" noEditPoints="1" noAdjustHandles="1" noChangeArrowheads="1" noChangeShapeType="1" noTextEdit="1"/>
                </p:cNvSpPr>
                <p:nvPr/>
              </p:nvSpPr>
              <p:spPr bwMode="auto">
                <a:xfrm>
                  <a:off x="16002" y="5758"/>
                  <a:ext cx="4318" cy="3513"/>
                </a:xfrm>
                <a:prstGeom prst="rect">
                  <a:avLst/>
                </a:prstGeom>
                <a:blipFill rotWithShape="1">
                  <a:blip r:embed="rId5" cstate="print"/>
                  <a:stretch>
                    <a:fillRect b="-3390"/>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2" name="TextBox 8"/>
                <p:cNvSpPr txBox="1">
                  <a:spLocks noChangeArrowheads="1"/>
                </p:cNvSpPr>
                <p:nvPr/>
              </p:nvSpPr>
              <p:spPr bwMode="auto">
                <a:xfrm>
                  <a:off x="28740" y="8590"/>
                  <a:ext cx="3773" cy="35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1800" i="1" kern="1200">
                                <a:solidFill>
                                  <a:srgbClr val="000000"/>
                                </a:solidFill>
                                <a:effectLst/>
                                <a:latin typeface="Cambria Math" panose="02040503050406030204" pitchFamily="18" charset="0"/>
                                <a:ea typeface="Times New Roman"/>
                              </a:rPr>
                            </m:ctrlPr>
                          </m:sSubPr>
                          <m:e>
                            <m:r>
                              <a:rPr lang="en-US" sz="1800" i="1" kern="1200">
                                <a:solidFill>
                                  <a:srgbClr val="000000"/>
                                </a:solidFill>
                                <a:effectLst/>
                                <a:latin typeface="Cambria Math"/>
                                <a:ea typeface="Times New Roman"/>
                              </a:rPr>
                              <m:t>𝑇</m:t>
                            </m:r>
                          </m:e>
                          <m:sub>
                            <m:r>
                              <a:rPr lang="en-US" sz="1800" i="1" kern="1200">
                                <a:solidFill>
                                  <a:srgbClr val="000000"/>
                                </a:solidFill>
                                <a:effectLst/>
                                <a:latin typeface="Cambria Math"/>
                                <a:ea typeface="Times New Roman"/>
                              </a:rPr>
                              <m:t>𝐼</m:t>
                            </m:r>
                          </m:sub>
                        </m:sSub>
                      </m:oMath>
                    </m:oMathPara>
                  </a14:m>
                  <a:endParaRPr lang="en-US" sz="1200">
                    <a:effectLst/>
                    <a:latin typeface="Times New Roman"/>
                    <a:ea typeface="Times New Roman"/>
                  </a:endParaRPr>
                </a:p>
              </p:txBody>
            </p:sp>
          </mc:Choice>
          <mc:Fallback xmlns="">
            <p:sp>
              <p:nvSpPr>
                <p:cNvPr id="15" name="TextBox 8"/>
                <p:cNvSpPr txBox="1">
                  <a:spLocks noRot="1" noChangeAspect="1" noMove="1" noResize="1" noEditPoints="1" noAdjustHandles="1" noChangeArrowheads="1" noChangeShapeType="1" noTextEdit="1"/>
                </p:cNvSpPr>
                <p:nvPr/>
              </p:nvSpPr>
              <p:spPr bwMode="auto">
                <a:xfrm>
                  <a:off x="28740" y="8590"/>
                  <a:ext cx="3773" cy="3513"/>
                </a:xfrm>
                <a:prstGeom prst="rect">
                  <a:avLst/>
                </a:prstGeom>
                <a:blipFill rotWithShape="1">
                  <a:blip r:embed="rId6" cstate="print"/>
                  <a:stretch>
                    <a:fillRect b="-3390"/>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3" name="TextBox 9"/>
                <p:cNvSpPr txBox="1">
                  <a:spLocks noChangeArrowheads="1"/>
                </p:cNvSpPr>
                <p:nvPr/>
              </p:nvSpPr>
              <p:spPr bwMode="auto">
                <a:xfrm>
                  <a:off x="16801" y="11920"/>
                  <a:ext cx="4023" cy="3513"/>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Para xmlns:m="http://schemas.openxmlformats.org/officeDocument/2006/math">
                      <m:oMathParaPr>
                        <m:jc m:val="centerGroup"/>
                      </m:oMathParaPr>
                      <m:oMath xmlns:m="http://schemas.openxmlformats.org/officeDocument/2006/math">
                        <m:sSub>
                          <m:sSubPr>
                            <m:ctrlPr>
                              <a:rPr lang="en-US" sz="1800" i="1" kern="1200">
                                <a:solidFill>
                                  <a:srgbClr val="000000"/>
                                </a:solidFill>
                                <a:effectLst/>
                                <a:latin typeface="Cambria Math" panose="02040503050406030204" pitchFamily="18" charset="0"/>
                                <a:ea typeface="Times New Roman"/>
                              </a:rPr>
                            </m:ctrlPr>
                          </m:sSubPr>
                          <m:e>
                            <m:r>
                              <a:rPr lang="en-US" sz="1800" i="1" kern="1200">
                                <a:solidFill>
                                  <a:srgbClr val="000000"/>
                                </a:solidFill>
                                <a:effectLst/>
                                <a:latin typeface="Cambria Math"/>
                                <a:ea typeface="Times New Roman"/>
                              </a:rPr>
                              <m:t>𝑇</m:t>
                            </m:r>
                          </m:e>
                          <m:sub>
                            <m:r>
                              <a:rPr lang="en-US" sz="1800" i="1" kern="1200">
                                <a:solidFill>
                                  <a:srgbClr val="000000"/>
                                </a:solidFill>
                                <a:effectLst/>
                                <a:latin typeface="Cambria Math"/>
                                <a:ea typeface="Times New Roman"/>
                              </a:rPr>
                              <m:t>𝐿</m:t>
                            </m:r>
                          </m:sub>
                        </m:sSub>
                      </m:oMath>
                    </m:oMathPara>
                  </a14:m>
                  <a:endParaRPr lang="en-US" sz="1200">
                    <a:effectLst/>
                    <a:latin typeface="Times New Roman"/>
                    <a:ea typeface="Times New Roman"/>
                  </a:endParaRPr>
                </a:p>
              </p:txBody>
            </p:sp>
          </mc:Choice>
          <mc:Fallback xmlns="">
            <p:sp>
              <p:nvSpPr>
                <p:cNvPr id="16" name="TextBox 9"/>
                <p:cNvSpPr txBox="1">
                  <a:spLocks noRot="1" noChangeAspect="1" noMove="1" noResize="1" noEditPoints="1" noAdjustHandles="1" noChangeArrowheads="1" noChangeShapeType="1" noTextEdit="1"/>
                </p:cNvSpPr>
                <p:nvPr/>
              </p:nvSpPr>
              <p:spPr bwMode="auto">
                <a:xfrm>
                  <a:off x="16801" y="11920"/>
                  <a:ext cx="4023" cy="3513"/>
                </a:xfrm>
                <a:prstGeom prst="rect">
                  <a:avLst/>
                </a:prstGeom>
                <a:blipFill rotWithShape="1">
                  <a:blip r:embed="rId7" cstate="print"/>
                  <a:stretch>
                    <a:fillRect b="-3390"/>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4" name="TextBox 10"/>
                <p:cNvSpPr txBox="1">
                  <a:spLocks noChangeArrowheads="1"/>
                </p:cNvSpPr>
                <p:nvPr/>
              </p:nvSpPr>
              <p:spPr bwMode="auto">
                <a:xfrm>
                  <a:off x="11536" y="3693"/>
                  <a:ext cx="4484" cy="417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rot="0" vert="horz" wrap="none" lIns="91440" tIns="45720" rIns="91440" bIns="45720" anchor="t" anchorCtr="0" upright="1">
                  <a:spAutoFit/>
                </a:bodyPr>
                <a:lstStyle/>
                <a:p>
                  <a:pPr marL="0" marR="0">
                    <a:spcBef>
                      <a:spcPts val="0"/>
                    </a:spcBef>
                    <a:spcAft>
                      <a:spcPts val="0"/>
                    </a:spcAft>
                  </a:pPr>
                  <a14:m>
                    <m:oMath xmlns:m="http://schemas.openxmlformats.org/officeDocument/2006/math">
                      <m:acc>
                        <m:accPr>
                          <m:chr m:val="̇"/>
                          <m:ctrlPr>
                            <a:rPr lang="en-US" sz="1800" i="1" kern="1200">
                              <a:solidFill>
                                <a:srgbClr val="000000"/>
                              </a:solidFill>
                              <a:effectLst/>
                              <a:latin typeface="Cambria Math" panose="02040503050406030204" pitchFamily="18" charset="0"/>
                              <a:ea typeface="Times New Roman"/>
                            </a:rPr>
                          </m:ctrlPr>
                        </m:accPr>
                        <m:e>
                          <m:r>
                            <a:rPr lang="en-US" sz="1800" i="1" kern="1200">
                              <a:solidFill>
                                <a:srgbClr val="000000"/>
                              </a:solidFill>
                              <a:effectLst/>
                              <a:latin typeface="Cambria Math"/>
                              <a:ea typeface="Times New Roman"/>
                            </a:rPr>
                            <m:t>𝑚</m:t>
                          </m:r>
                        </m:e>
                      </m:acc>
                    </m:oMath>
                  </a14:m>
                  <a:r>
                    <a:rPr lang="en-US" sz="1800" kern="1200" baseline="-25000">
                      <a:solidFill>
                        <a:srgbClr val="000000"/>
                      </a:solidFill>
                      <a:effectLst/>
                      <a:latin typeface="Calibri"/>
                      <a:ea typeface="Times New Roman"/>
                    </a:rPr>
                    <a:t>v</a:t>
                  </a:r>
                  <a:endParaRPr lang="en-US" sz="1200">
                    <a:effectLst/>
                    <a:latin typeface="Times New Roman"/>
                    <a:ea typeface="Times New Roman"/>
                  </a:endParaRPr>
                </a:p>
              </p:txBody>
            </p:sp>
          </mc:Choice>
          <mc:Fallback xmlns="">
            <p:sp>
              <p:nvSpPr>
                <p:cNvPr id="17" name="TextBox 10"/>
                <p:cNvSpPr txBox="1">
                  <a:spLocks noRot="1" noChangeAspect="1" noMove="1" noResize="1" noEditPoints="1" noAdjustHandles="1" noChangeArrowheads="1" noChangeShapeType="1" noTextEdit="1"/>
                </p:cNvSpPr>
                <p:nvPr/>
              </p:nvSpPr>
              <p:spPr bwMode="auto">
                <a:xfrm>
                  <a:off x="11536" y="3693"/>
                  <a:ext cx="4484" cy="4177"/>
                </a:xfrm>
                <a:prstGeom prst="rect">
                  <a:avLst/>
                </a:prstGeom>
                <a:blipFill rotWithShape="1">
                  <a:blip r:embed="rId8" cstate="print"/>
                  <a:stretch>
                    <a:fillRect r="-1370" b="-5714"/>
                  </a:stretch>
                </a:blip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noFill/>
                    </a:rPr>
                    <a:t> </a:t>
                  </a:r>
                </a:p>
              </p:txBody>
            </p:sp>
          </mc:Fallback>
        </mc:AlternateContent>
        <p:sp>
          <p:nvSpPr>
            <p:cNvPr id="15" name="TextBox 11"/>
            <p:cNvSpPr txBox="1">
              <a:spLocks noChangeArrowheads="1"/>
            </p:cNvSpPr>
            <p:nvPr/>
          </p:nvSpPr>
          <p:spPr bwMode="auto">
            <a:xfrm>
              <a:off x="7239" y="0"/>
              <a:ext cx="12190" cy="3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spAutoFit/>
            </a:bodyPr>
            <a:lstStyle/>
            <a:p>
              <a:pPr marL="0" marR="0" algn="ctr">
                <a:spcBef>
                  <a:spcPts val="0"/>
                </a:spcBef>
                <a:spcAft>
                  <a:spcPts val="0"/>
                </a:spcAft>
              </a:pPr>
              <a:r>
                <a:rPr lang="en-US" sz="1800" kern="1200">
                  <a:solidFill>
                    <a:srgbClr val="000000"/>
                  </a:solidFill>
                  <a:effectLst/>
                  <a:latin typeface="Calibri"/>
                  <a:ea typeface="Times New Roman"/>
                </a:rPr>
                <a:t>Ullage</a:t>
              </a:r>
              <a:endParaRPr lang="en-US" sz="1200">
                <a:effectLst/>
                <a:latin typeface="Times New Roman"/>
                <a:ea typeface="Times New Roman"/>
              </a:endParaRPr>
            </a:p>
          </p:txBody>
        </p:sp>
        <p:sp>
          <p:nvSpPr>
            <p:cNvPr id="16" name="TextBox 12"/>
            <p:cNvSpPr txBox="1">
              <a:spLocks noChangeArrowheads="1"/>
            </p:cNvSpPr>
            <p:nvPr/>
          </p:nvSpPr>
          <p:spPr bwMode="auto">
            <a:xfrm>
              <a:off x="8340" y="12283"/>
              <a:ext cx="9558" cy="3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spAutoFit/>
            </a:bodyPr>
            <a:lstStyle/>
            <a:p>
              <a:pPr marL="0" marR="0" algn="ctr">
                <a:spcBef>
                  <a:spcPts val="0"/>
                </a:spcBef>
                <a:spcAft>
                  <a:spcPts val="0"/>
                </a:spcAft>
              </a:pPr>
              <a:r>
                <a:rPr lang="en-US" sz="1800" kern="1200">
                  <a:solidFill>
                    <a:srgbClr val="000000"/>
                  </a:solidFill>
                  <a:effectLst/>
                  <a:latin typeface="Calibri"/>
                  <a:ea typeface="Times New Roman"/>
                </a:rPr>
                <a:t>Liquid</a:t>
              </a:r>
              <a:endParaRPr lang="en-US" sz="1200">
                <a:effectLst/>
                <a:latin typeface="Times New Roman"/>
                <a:ea typeface="Times New Roman"/>
              </a:endParaRPr>
            </a:p>
          </p:txBody>
        </p:sp>
        <p:cxnSp>
          <p:nvCxnSpPr>
            <p:cNvPr id="17" name="Straight Arrow Connector 16"/>
            <p:cNvCxnSpPr/>
            <p:nvPr/>
          </p:nvCxnSpPr>
          <p:spPr bwMode="auto">
            <a:xfrm flipH="1">
              <a:off x="23622" y="8594"/>
              <a:ext cx="1524" cy="1618"/>
            </a:xfrm>
            <a:prstGeom prst="straightConnector1">
              <a:avLst/>
            </a:prstGeom>
            <a:noFill/>
            <a:ln w="9525">
              <a:solidFill>
                <a:srgbClr val="000000"/>
              </a:solidFill>
              <a:round/>
              <a:headEnd/>
              <a:tailEnd type="arrow" w="med" len="med"/>
            </a:ln>
            <a:extLst>
              <a:ext uri="{909E8E84-426E-40DD-AFC4-6F175D3DCCD1}">
                <a14:hiddenFill xmlns:a14="http://schemas.microsoft.com/office/drawing/2010/main">
                  <a:noFill/>
                </a14:hiddenFill>
              </a:ext>
            </a:extLst>
          </p:spPr>
        </p:cxnSp>
      </p:grpSp>
      <p:sp>
        <p:nvSpPr>
          <p:cNvPr id="18" name="Slide Number Placeholder 1"/>
          <p:cNvSpPr txBox="1">
            <a:spLocks/>
          </p:cNvSpPr>
          <p:nvPr/>
        </p:nvSpPr>
        <p:spPr>
          <a:xfrm>
            <a:off x="4464661" y="630335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6D12A7E3-FD50-4FEC-BF90-4D40D615D493}" type="slidenum">
              <a:rPr lang="en-US" smtClean="0"/>
              <a:pPr/>
              <a:t>59</a:t>
            </a:fld>
            <a:endParaRPr lang="en-US"/>
          </a:p>
        </p:txBody>
      </p:sp>
      <p:sp>
        <p:nvSpPr>
          <p:cNvPr id="19" name="Slide Number Placeholder 2"/>
          <p:cNvSpPr txBox="1">
            <a:spLocks/>
          </p:cNvSpPr>
          <p:nvPr/>
        </p:nvSpPr>
        <p:spPr>
          <a:xfrm>
            <a:off x="4464661" y="6303354"/>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4EBD0388-9447-461A-9BBD-3D7BA646EBB4}" type="slidenum">
              <a:rPr lang="en-US" smtClean="0"/>
              <a:pPr>
                <a:defRPr/>
              </a:pPr>
              <a:t>59</a:t>
            </a:fld>
            <a:endParaRPr lang="en-US" dirty="0"/>
          </a:p>
        </p:txBody>
      </p:sp>
      <p:grpSp>
        <p:nvGrpSpPr>
          <p:cNvPr id="23" name="Group 22"/>
          <p:cNvGrpSpPr/>
          <p:nvPr/>
        </p:nvGrpSpPr>
        <p:grpSpPr>
          <a:xfrm>
            <a:off x="1631698" y="3628849"/>
            <a:ext cx="4758340" cy="1576949"/>
            <a:chOff x="3747552" y="3472295"/>
            <a:chExt cx="4758340" cy="1576949"/>
          </a:xfrm>
        </p:grpSpPr>
        <mc:AlternateContent xmlns:mc="http://schemas.openxmlformats.org/markup-compatibility/2006" xmlns:a14="http://schemas.microsoft.com/office/drawing/2010/main">
          <mc:Choice Requires="a14">
            <p:sp>
              <p:nvSpPr>
                <p:cNvPr id="20" name="Rectangle 19"/>
                <p:cNvSpPr/>
                <p:nvPr/>
              </p:nvSpPr>
              <p:spPr>
                <a:xfrm>
                  <a:off x="3933892" y="3472295"/>
                  <a:ext cx="4572000" cy="677108"/>
                </a:xfrm>
                <a:prstGeom prst="rect">
                  <a:avLst/>
                </a:prstGeom>
              </p:spPr>
              <p:txBody>
                <a:bodyPr>
                  <a:spAutoFit/>
                </a:bodyPr>
                <a:lstStyle/>
                <a:p>
                  <a:pPr marL="285750" indent="-285750">
                    <a:buFont typeface="Arial" panose="020B0604020202020204" pitchFamily="34" charset="0"/>
                    <a:buChar char="•"/>
                  </a:pPr>
                  <a:r>
                    <a:rPr lang="en-US" sz="2000" dirty="0" smtClean="0"/>
                    <a:t>Ullage to Interface heat transfer, Q</a:t>
                  </a:r>
                  <a:r>
                    <a:rPr lang="en-US" sz="2000" baseline="-25000" dirty="0" smtClean="0"/>
                    <a:t>UI</a:t>
                  </a:r>
                  <a:endParaRPr lang="en-US" sz="2000" dirty="0"/>
                </a:p>
                <a:p>
                  <a:pPr/>
                  <a14:m>
                    <m:oMathPara xmlns:m="http://schemas.openxmlformats.org/officeDocument/2006/math">
                      <m:oMathParaPr>
                        <m:jc m:val="centerGroup"/>
                      </m:oMathParaPr>
                      <m:oMath xmlns:m="http://schemas.openxmlformats.org/officeDocument/2006/math">
                        <m:sSub>
                          <m:sSubPr>
                            <m:ctrlPr>
                              <a:rPr lang="en-US" i="1">
                                <a:latin typeface="Cambria Math" panose="02040503050406030204" pitchFamily="18" charset="0"/>
                              </a:rPr>
                            </m:ctrlPr>
                          </m:sSubPr>
                          <m:e>
                            <m:r>
                              <a:rPr lang="en-US" i="1">
                                <a:latin typeface="Cambria Math"/>
                              </a:rPr>
                              <m:t>𝑄</m:t>
                            </m:r>
                          </m:e>
                          <m:sub>
                            <m:r>
                              <a:rPr lang="en-US" i="1">
                                <a:latin typeface="Cambria Math"/>
                              </a:rPr>
                              <m:t>𝑈𝐼</m:t>
                            </m:r>
                          </m:sub>
                        </m:sSub>
                        <m:r>
                          <a:rPr lang="en-US" i="1">
                            <a:latin typeface="Cambria Math"/>
                          </a:rPr>
                          <m:t>=</m:t>
                        </m:r>
                        <m:sSub>
                          <m:sSubPr>
                            <m:ctrlPr>
                              <a:rPr lang="en-US" i="1">
                                <a:latin typeface="Cambria Math" panose="02040503050406030204" pitchFamily="18" charset="0"/>
                              </a:rPr>
                            </m:ctrlPr>
                          </m:sSubPr>
                          <m:e>
                            <m:r>
                              <a:rPr lang="en-US" i="1">
                                <a:latin typeface="Cambria Math"/>
                              </a:rPr>
                              <m:t>h</m:t>
                            </m:r>
                          </m:e>
                          <m:sub>
                            <m:r>
                              <a:rPr lang="en-US" i="1">
                                <a:latin typeface="Cambria Math"/>
                              </a:rPr>
                              <m:t>𝑈𝐼</m:t>
                            </m:r>
                          </m:sub>
                        </m:sSub>
                        <m:r>
                          <a:rPr lang="en-US" i="1">
                            <a:latin typeface="Cambria Math"/>
                          </a:rPr>
                          <m:t>𝐴</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a:rPr>
                                  <m:t>𝑇</m:t>
                                </m:r>
                              </m:e>
                              <m:sub>
                                <m:r>
                                  <a:rPr lang="en-US" i="1">
                                    <a:latin typeface="Cambria Math"/>
                                  </a:rPr>
                                  <m:t>𝑈</m:t>
                                </m:r>
                              </m:sub>
                            </m:sSub>
                            <m:r>
                              <a:rPr lang="en-US" i="1">
                                <a:latin typeface="Cambria Math"/>
                              </a:rPr>
                              <m:t>−</m:t>
                            </m:r>
                            <m:sSub>
                              <m:sSubPr>
                                <m:ctrlPr>
                                  <a:rPr lang="en-US" i="1">
                                    <a:latin typeface="Cambria Math" panose="02040503050406030204" pitchFamily="18" charset="0"/>
                                  </a:rPr>
                                </m:ctrlPr>
                              </m:sSubPr>
                              <m:e>
                                <m:r>
                                  <a:rPr lang="en-US" i="1">
                                    <a:latin typeface="Cambria Math"/>
                                  </a:rPr>
                                  <m:t>𝑇</m:t>
                                </m:r>
                              </m:e>
                              <m:sub>
                                <m:r>
                                  <a:rPr lang="en-US" i="1">
                                    <a:latin typeface="Cambria Math"/>
                                  </a:rPr>
                                  <m:t>𝐼</m:t>
                                </m:r>
                              </m:sub>
                            </m:sSub>
                          </m:e>
                        </m:d>
                        <m:r>
                          <a:rPr lang="en-US" i="1">
                            <a:latin typeface="Cambria Math"/>
                          </a:rPr>
                          <m:t>,</m:t>
                        </m:r>
                      </m:oMath>
                    </m:oMathPara>
                  </a14:m>
                  <a:endParaRPr lang="en-US" dirty="0"/>
                </a:p>
              </p:txBody>
            </p:sp>
          </mc:Choice>
          <mc:Fallback xmlns="">
            <p:sp>
              <p:nvSpPr>
                <p:cNvPr id="20" name="Rectangle 19"/>
                <p:cNvSpPr>
                  <a:spLocks noRot="1" noChangeAspect="1" noMove="1" noResize="1" noEditPoints="1" noAdjustHandles="1" noChangeArrowheads="1" noChangeShapeType="1" noTextEdit="1"/>
                </p:cNvSpPr>
                <p:nvPr/>
              </p:nvSpPr>
              <p:spPr>
                <a:xfrm>
                  <a:off x="3933892" y="3472295"/>
                  <a:ext cx="4572000" cy="677108"/>
                </a:xfrm>
                <a:prstGeom prst="rect">
                  <a:avLst/>
                </a:prstGeom>
                <a:blipFill rotWithShape="1">
                  <a:blip r:embed="rId9" cstate="print"/>
                  <a:stretch>
                    <a:fillRect l="-1067" t="-4505" b="-450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1" name="Rectangle 20"/>
                <p:cNvSpPr/>
                <p:nvPr/>
              </p:nvSpPr>
              <p:spPr>
                <a:xfrm>
                  <a:off x="3747552" y="4372136"/>
                  <a:ext cx="4572000" cy="677108"/>
                </a:xfrm>
                <a:prstGeom prst="rect">
                  <a:avLst/>
                </a:prstGeom>
              </p:spPr>
              <p:txBody>
                <a:bodyPr>
                  <a:spAutoFit/>
                </a:bodyPr>
                <a:lstStyle/>
                <a:p>
                  <a:pPr marL="285750" indent="-285750" algn="ctr">
                    <a:buFont typeface="Arial" panose="020B0604020202020204" pitchFamily="34" charset="0"/>
                    <a:buChar char="•"/>
                  </a:pPr>
                  <a:r>
                    <a:rPr lang="en-US" sz="2000" dirty="0" smtClean="0"/>
                    <a:t> </a:t>
                  </a:r>
                  <a:r>
                    <a:rPr lang="en-US" sz="2000" dirty="0"/>
                    <a:t>Interface to Liquid heat transfer, Q</a:t>
                  </a:r>
                  <a:r>
                    <a:rPr lang="en-US" sz="2000" baseline="-25000" dirty="0"/>
                    <a:t>IL</a:t>
                  </a:r>
                  <a:r>
                    <a:rPr lang="en-US" sz="2000" dirty="0"/>
                    <a:t> </a:t>
                  </a:r>
                  <a14:m>
                    <m:oMath xmlns:m="http://schemas.openxmlformats.org/officeDocument/2006/math">
                      <m:sSub>
                        <m:sSubPr>
                          <m:ctrlPr>
                            <a:rPr lang="en-US" i="1">
                              <a:latin typeface="Cambria Math" panose="02040503050406030204" pitchFamily="18" charset="0"/>
                            </a:rPr>
                          </m:ctrlPr>
                        </m:sSubPr>
                        <m:e>
                          <m:r>
                            <a:rPr lang="en-US" i="1">
                              <a:latin typeface="Cambria Math"/>
                            </a:rPr>
                            <m:t>𝑄</m:t>
                          </m:r>
                        </m:e>
                        <m:sub>
                          <m:r>
                            <a:rPr lang="en-US" i="1">
                              <a:latin typeface="Cambria Math"/>
                            </a:rPr>
                            <m:t>𝐼𝐿</m:t>
                          </m:r>
                        </m:sub>
                      </m:sSub>
                      <m:r>
                        <a:rPr lang="en-US" i="1">
                          <a:latin typeface="Cambria Math"/>
                        </a:rPr>
                        <m:t>=</m:t>
                      </m:r>
                      <m:sSub>
                        <m:sSubPr>
                          <m:ctrlPr>
                            <a:rPr lang="en-US" i="1">
                              <a:latin typeface="Cambria Math" panose="02040503050406030204" pitchFamily="18" charset="0"/>
                            </a:rPr>
                          </m:ctrlPr>
                        </m:sSubPr>
                        <m:e>
                          <m:r>
                            <a:rPr lang="en-US" i="1">
                              <a:latin typeface="Cambria Math"/>
                            </a:rPr>
                            <m:t>h</m:t>
                          </m:r>
                        </m:e>
                        <m:sub>
                          <m:r>
                            <a:rPr lang="en-US" i="1">
                              <a:latin typeface="Cambria Math"/>
                            </a:rPr>
                            <m:t>𝐼𝐿</m:t>
                          </m:r>
                        </m:sub>
                      </m:sSub>
                      <m:r>
                        <a:rPr lang="en-US" i="1">
                          <a:latin typeface="Cambria Math"/>
                        </a:rPr>
                        <m:t>𝐴</m:t>
                      </m:r>
                      <m:d>
                        <m:dPr>
                          <m:ctrlPr>
                            <a:rPr lang="en-US" i="1">
                              <a:latin typeface="Cambria Math" panose="02040503050406030204" pitchFamily="18" charset="0"/>
                            </a:rPr>
                          </m:ctrlPr>
                        </m:dPr>
                        <m:e>
                          <m:sSub>
                            <m:sSubPr>
                              <m:ctrlPr>
                                <a:rPr lang="en-US" i="1">
                                  <a:latin typeface="Cambria Math" panose="02040503050406030204" pitchFamily="18" charset="0"/>
                                </a:rPr>
                              </m:ctrlPr>
                            </m:sSubPr>
                            <m:e>
                              <m:r>
                                <a:rPr lang="en-US" i="1">
                                  <a:latin typeface="Cambria Math"/>
                                </a:rPr>
                                <m:t>𝑇</m:t>
                              </m:r>
                            </m:e>
                            <m:sub>
                              <m:r>
                                <a:rPr lang="en-US" i="1">
                                  <a:latin typeface="Cambria Math"/>
                                </a:rPr>
                                <m:t>𝐼</m:t>
                              </m:r>
                            </m:sub>
                          </m:sSub>
                          <m:r>
                            <a:rPr lang="en-US" i="1">
                              <a:latin typeface="Cambria Math"/>
                            </a:rPr>
                            <m:t>−</m:t>
                          </m:r>
                          <m:sSub>
                            <m:sSubPr>
                              <m:ctrlPr>
                                <a:rPr lang="en-US" i="1">
                                  <a:latin typeface="Cambria Math" panose="02040503050406030204" pitchFamily="18" charset="0"/>
                                </a:rPr>
                              </m:ctrlPr>
                            </m:sSubPr>
                            <m:e>
                              <m:r>
                                <a:rPr lang="en-US" i="1">
                                  <a:latin typeface="Cambria Math"/>
                                </a:rPr>
                                <m:t>𝑇</m:t>
                              </m:r>
                            </m:e>
                            <m:sub>
                              <m:r>
                                <a:rPr lang="en-US" i="1">
                                  <a:latin typeface="Cambria Math"/>
                                </a:rPr>
                                <m:t>𝐿</m:t>
                              </m:r>
                            </m:sub>
                          </m:sSub>
                        </m:e>
                      </m:d>
                    </m:oMath>
                  </a14:m>
                  <a:endParaRPr lang="en-US" dirty="0"/>
                </a:p>
              </p:txBody>
            </p:sp>
          </mc:Choice>
          <mc:Fallback xmlns="">
            <p:sp>
              <p:nvSpPr>
                <p:cNvPr id="21" name="Rectangle 20"/>
                <p:cNvSpPr>
                  <a:spLocks noRot="1" noChangeAspect="1" noMove="1" noResize="1" noEditPoints="1" noAdjustHandles="1" noChangeArrowheads="1" noChangeShapeType="1" noTextEdit="1"/>
                </p:cNvSpPr>
                <p:nvPr/>
              </p:nvSpPr>
              <p:spPr>
                <a:xfrm>
                  <a:off x="3747552" y="4372136"/>
                  <a:ext cx="4572000" cy="677108"/>
                </a:xfrm>
                <a:prstGeom prst="rect">
                  <a:avLst/>
                </a:prstGeom>
                <a:blipFill rotWithShape="0">
                  <a:blip r:embed="rId10"/>
                  <a:stretch>
                    <a:fillRect t="-5405" b="-4505"/>
                  </a:stretch>
                </a:blipFill>
              </p:spPr>
              <p:txBody>
                <a:bodyPr/>
                <a:lstStyle/>
                <a:p>
                  <a:r>
                    <a:rPr lang="en-US">
                      <a:noFill/>
                    </a:rPr>
                    <a:t> </a:t>
                  </a:r>
                </a:p>
              </p:txBody>
            </p:sp>
          </mc:Fallback>
        </mc:AlternateContent>
      </p:grpSp>
      <mc:AlternateContent xmlns:mc="http://schemas.openxmlformats.org/markup-compatibility/2006" xmlns:a14="http://schemas.microsoft.com/office/drawing/2010/main">
        <mc:Choice Requires="a14">
          <p:sp>
            <p:nvSpPr>
              <p:cNvPr id="22" name="Rectangle 21"/>
              <p:cNvSpPr/>
              <p:nvPr/>
            </p:nvSpPr>
            <p:spPr>
              <a:xfrm>
                <a:off x="1785651" y="5443888"/>
                <a:ext cx="4863362" cy="859466"/>
              </a:xfrm>
              <a:prstGeom prst="rect">
                <a:avLst/>
              </a:prstGeom>
            </p:spPr>
            <p:txBody>
              <a:bodyPr wrap="square">
                <a:spAutoFit/>
              </a:bodyPr>
              <a:lstStyle/>
              <a:p>
                <a:pPr marL="285750" indent="-285750">
                  <a:buFont typeface="Arial" panose="020B0604020202020204" pitchFamily="34" charset="0"/>
                  <a:buChar char="•"/>
                </a:pPr>
                <a:r>
                  <a:rPr lang="en-US" sz="2000" dirty="0" smtClean="0"/>
                  <a:t> Evaporative </a:t>
                </a:r>
                <a:r>
                  <a:rPr lang="en-US" sz="2000" dirty="0"/>
                  <a:t>mass </a:t>
                </a:r>
                <a:r>
                  <a:rPr lang="en-US" sz="2000" dirty="0" smtClean="0"/>
                  <a:t>transfer, </a:t>
                </a:r>
                <a14:m>
                  <m:oMath xmlns:m="http://schemas.openxmlformats.org/officeDocument/2006/math">
                    <m:acc>
                      <m:accPr>
                        <m:chr m:val="̇"/>
                        <m:ctrlPr>
                          <a:rPr lang="en-US" sz="2000" i="1">
                            <a:latin typeface="Cambria Math" panose="02040503050406030204" pitchFamily="18" charset="0"/>
                          </a:rPr>
                        </m:ctrlPr>
                      </m:accPr>
                      <m:e>
                        <m:r>
                          <a:rPr lang="en-US" sz="2000" i="1">
                            <a:latin typeface="Cambria Math"/>
                          </a:rPr>
                          <m:t>𝑚</m:t>
                        </m:r>
                      </m:e>
                    </m:acc>
                  </m:oMath>
                </a14:m>
                <a:endParaRPr lang="en-US" sz="2000" dirty="0" smtClean="0"/>
              </a:p>
              <a:p>
                <a:pPr algn="ctr"/>
                <a:r>
                  <a:rPr lang="en-US" dirty="0" smtClean="0"/>
                  <a:t> </a:t>
                </a:r>
                <a14:m>
                  <m:oMath xmlns:m="http://schemas.openxmlformats.org/officeDocument/2006/math">
                    <m:acc>
                      <m:accPr>
                        <m:chr m:val="̇"/>
                        <m:ctrlPr>
                          <a:rPr lang="en-US" i="1">
                            <a:latin typeface="Cambria Math" panose="02040503050406030204" pitchFamily="18" charset="0"/>
                          </a:rPr>
                        </m:ctrlPr>
                      </m:accPr>
                      <m:e>
                        <m:r>
                          <a:rPr lang="en-US" i="1">
                            <a:latin typeface="Cambria Math"/>
                          </a:rPr>
                          <m:t>𝑚</m:t>
                        </m:r>
                      </m:e>
                    </m:acc>
                    <m:r>
                      <a:rPr lang="en-US" i="1">
                        <a:latin typeface="Cambria Math"/>
                      </a:rPr>
                      <m:t>=</m:t>
                    </m:r>
                    <m:f>
                      <m:fPr>
                        <m:ctrlPr>
                          <a:rPr lang="en-US" i="1">
                            <a:latin typeface="Cambria Math" panose="02040503050406030204" pitchFamily="18" charset="0"/>
                          </a:rPr>
                        </m:ctrlPr>
                      </m:fPr>
                      <m:num>
                        <m:sSub>
                          <m:sSubPr>
                            <m:ctrlPr>
                              <a:rPr lang="en-US" i="1">
                                <a:latin typeface="Cambria Math" panose="02040503050406030204" pitchFamily="18" charset="0"/>
                              </a:rPr>
                            </m:ctrlPr>
                          </m:sSubPr>
                          <m:e>
                            <m:r>
                              <a:rPr lang="en-US" i="1">
                                <a:latin typeface="Cambria Math"/>
                              </a:rPr>
                              <m:t>𝑄</m:t>
                            </m:r>
                          </m:e>
                          <m:sub>
                            <m:r>
                              <a:rPr lang="en-US" i="1">
                                <a:latin typeface="Cambria Math"/>
                              </a:rPr>
                              <m:t>𝑈𝐼</m:t>
                            </m:r>
                          </m:sub>
                        </m:sSub>
                        <m:r>
                          <a:rPr lang="en-US" i="1">
                            <a:latin typeface="Cambria Math"/>
                          </a:rPr>
                          <m:t>−</m:t>
                        </m:r>
                        <m:sSub>
                          <m:sSubPr>
                            <m:ctrlPr>
                              <a:rPr lang="en-US" i="1">
                                <a:latin typeface="Cambria Math" panose="02040503050406030204" pitchFamily="18" charset="0"/>
                              </a:rPr>
                            </m:ctrlPr>
                          </m:sSubPr>
                          <m:e>
                            <m:r>
                              <a:rPr lang="en-US" i="1">
                                <a:latin typeface="Cambria Math"/>
                              </a:rPr>
                              <m:t>𝑄</m:t>
                            </m:r>
                          </m:e>
                          <m:sub>
                            <m:r>
                              <a:rPr lang="en-US" i="1">
                                <a:latin typeface="Cambria Math"/>
                              </a:rPr>
                              <m:t>𝐼𝐿</m:t>
                            </m:r>
                          </m:sub>
                        </m:sSub>
                      </m:num>
                      <m:den>
                        <m:sSub>
                          <m:sSubPr>
                            <m:ctrlPr>
                              <a:rPr lang="en-US" i="1">
                                <a:latin typeface="Cambria Math" panose="02040503050406030204" pitchFamily="18" charset="0"/>
                              </a:rPr>
                            </m:ctrlPr>
                          </m:sSubPr>
                          <m:e>
                            <m:r>
                              <a:rPr lang="en-US" i="1">
                                <a:latin typeface="Cambria Math"/>
                              </a:rPr>
                              <m:t>h</m:t>
                            </m:r>
                          </m:e>
                          <m:sub>
                            <m:r>
                              <a:rPr lang="en-US" i="1">
                                <a:latin typeface="Cambria Math"/>
                              </a:rPr>
                              <m:t>𝑓𝑔</m:t>
                            </m:r>
                          </m:sub>
                        </m:sSub>
                      </m:den>
                    </m:f>
                  </m:oMath>
                </a14:m>
                <a:endParaRPr lang="en-US" dirty="0"/>
              </a:p>
            </p:txBody>
          </p:sp>
        </mc:Choice>
        <mc:Fallback xmlns="">
          <p:sp>
            <p:nvSpPr>
              <p:cNvPr id="22" name="Rectangle 21"/>
              <p:cNvSpPr>
                <a:spLocks noRot="1" noChangeAspect="1" noMove="1" noResize="1" noEditPoints="1" noAdjustHandles="1" noChangeArrowheads="1" noChangeShapeType="1" noTextEdit="1"/>
              </p:cNvSpPr>
              <p:nvPr/>
            </p:nvSpPr>
            <p:spPr>
              <a:xfrm>
                <a:off x="1785651" y="5443888"/>
                <a:ext cx="4863362" cy="859466"/>
              </a:xfrm>
              <a:prstGeom prst="rect">
                <a:avLst/>
              </a:prstGeom>
              <a:blipFill rotWithShape="0">
                <a:blip r:embed="rId11"/>
                <a:stretch>
                  <a:fillRect l="-1128" t="-3546" b="-2128"/>
                </a:stretch>
              </a:blipFill>
            </p:spPr>
            <p:txBody>
              <a:bodyPr/>
              <a:lstStyle/>
              <a:p>
                <a:r>
                  <a:rPr lang="en-US">
                    <a:noFill/>
                  </a:rPr>
                  <a:t> </a:t>
                </a:r>
              </a:p>
            </p:txBody>
          </p:sp>
        </mc:Fallback>
      </mc:AlternateContent>
      <p:sp>
        <p:nvSpPr>
          <p:cNvPr id="24" name="TextBox 23"/>
          <p:cNvSpPr txBox="1"/>
          <p:nvPr/>
        </p:nvSpPr>
        <p:spPr>
          <a:xfrm>
            <a:off x="723900" y="162580"/>
            <a:ext cx="7913940" cy="892552"/>
          </a:xfrm>
          <a:prstGeom prst="rect">
            <a:avLst/>
          </a:prstGeom>
          <a:noFill/>
        </p:spPr>
        <p:txBody>
          <a:bodyPr wrap="square" rtlCol="0">
            <a:spAutoFit/>
          </a:bodyPr>
          <a:lstStyle/>
          <a:p>
            <a:pPr algn="ctr"/>
            <a:r>
              <a:rPr lang="en-US" sz="2400" b="1" dirty="0"/>
              <a:t>Self-Pressurization of a Cryogenic </a:t>
            </a:r>
            <a:r>
              <a:rPr lang="en-US" sz="2400" b="1" dirty="0" smtClean="0"/>
              <a:t>Propellant </a:t>
            </a:r>
            <a:r>
              <a:rPr lang="en-US" sz="2400" b="1" dirty="0"/>
              <a:t>(Example 4)</a:t>
            </a:r>
            <a:endParaRPr lang="en-US" sz="2400" dirty="0">
              <a:latin typeface="Arial" panose="020B0604020202020204" pitchFamily="34" charset="0"/>
              <a:cs typeface="Arial" panose="020B0604020202020204" pitchFamily="34" charset="0"/>
            </a:endParaRPr>
          </a:p>
          <a:p>
            <a:pPr algn="ctr"/>
            <a:endParaRPr lang="en-US" sz="2800" b="1" dirty="0"/>
          </a:p>
        </p:txBody>
      </p:sp>
    </p:spTree>
    <p:extLst>
      <p:ext uri="{BB962C8B-B14F-4D97-AF65-F5344CB8AC3E}">
        <p14:creationId xmlns:p14="http://schemas.microsoft.com/office/powerpoint/2010/main" val="335448370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60</a:t>
            </a:fld>
            <a:endParaRPr lang="en-US"/>
          </a:p>
        </p:txBody>
      </p:sp>
      <p:sp>
        <p:nvSpPr>
          <p:cNvPr id="3" name="Title 1"/>
          <p:cNvSpPr txBox="1">
            <a:spLocks/>
          </p:cNvSpPr>
          <p:nvPr/>
        </p:nvSpPr>
        <p:spPr>
          <a:xfrm>
            <a:off x="4572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Self-Pressurization of a Cryogenic Propellant (Example 4)</a:t>
            </a:r>
            <a:endParaRPr lang="en-US" sz="2400" dirty="0">
              <a:latin typeface="Arial" panose="020B0604020202020204" pitchFamily="34" charset="0"/>
              <a:cs typeface="Arial" panose="020B0604020202020204" pitchFamily="34" charset="0"/>
            </a:endParaRPr>
          </a:p>
          <a:p>
            <a:r>
              <a:rPr lang="en-US" sz="3200" dirty="0" smtClean="0"/>
              <a:t/>
            </a:r>
            <a:br>
              <a:rPr lang="en-US" sz="3200" dirty="0" smtClean="0"/>
            </a:br>
            <a:endParaRPr lang="en-US" sz="3200" dirty="0">
              <a:latin typeface="Arial" panose="020B0604020202020204" pitchFamily="34" charset="0"/>
              <a:cs typeface="Arial" panose="020B0604020202020204" pitchFamily="34" charset="0"/>
            </a:endParaRPr>
          </a:p>
        </p:txBody>
      </p:sp>
      <p:sp>
        <p:nvSpPr>
          <p:cNvPr id="5" name="Slide Number Placeholder 3"/>
          <p:cNvSpPr txBox="1">
            <a:spLocks/>
          </p:cNvSpPr>
          <p:nvPr/>
        </p:nvSpPr>
        <p:spPr>
          <a:xfrm>
            <a:off x="6553200" y="63563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20E7F647-1822-415E-A93C-56C89CF3D5D0}" type="slidenum">
              <a:rPr lang="en-US" smtClean="0"/>
              <a:pPr>
                <a:defRPr/>
              </a:pPr>
              <a:t>60</a:t>
            </a:fld>
            <a:endParaRPr lang="en-US"/>
          </a:p>
        </p:txBody>
      </p:sp>
      <p:pic>
        <p:nvPicPr>
          <p:cNvPr id="6" name="Picture 5"/>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4925" y="1902974"/>
            <a:ext cx="6315075" cy="3878699"/>
          </a:xfrm>
          <a:prstGeom prst="rect">
            <a:avLst/>
          </a:prstGeom>
          <a:noFill/>
          <a:ln>
            <a:noFill/>
          </a:ln>
        </p:spPr>
      </p:pic>
      <p:sp>
        <p:nvSpPr>
          <p:cNvPr id="7"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3"/>
          <p:cNvSpPr>
            <a:spLocks noChangeArrowheads="1"/>
          </p:cNvSpPr>
          <p:nvPr/>
        </p:nvSpPr>
        <p:spPr bwMode="auto">
          <a:xfrm>
            <a:off x="0" y="838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tabLst>
                <a:tab pos="1362075" algn="l"/>
              </a:tabLst>
              <a:defRPr>
                <a:solidFill>
                  <a:schemeClr val="tx1"/>
                </a:solidFill>
                <a:latin typeface="Arial" pitchFamily="34" charset="0"/>
                <a:cs typeface="Arial" pitchFamily="34" charset="0"/>
              </a:defRPr>
            </a:lvl1pPr>
            <a:lvl2pPr>
              <a:tabLst>
                <a:tab pos="1362075" algn="l"/>
              </a:tabLst>
              <a:defRPr>
                <a:solidFill>
                  <a:schemeClr val="tx1"/>
                </a:solidFill>
                <a:latin typeface="Arial" pitchFamily="34" charset="0"/>
                <a:cs typeface="Arial" pitchFamily="34" charset="0"/>
              </a:defRPr>
            </a:lvl2pPr>
            <a:lvl3pPr>
              <a:tabLst>
                <a:tab pos="1362075" algn="l"/>
              </a:tabLst>
              <a:defRPr>
                <a:solidFill>
                  <a:schemeClr val="tx1"/>
                </a:solidFill>
                <a:latin typeface="Arial" pitchFamily="34" charset="0"/>
                <a:cs typeface="Arial" pitchFamily="34" charset="0"/>
              </a:defRPr>
            </a:lvl3pPr>
            <a:lvl4pPr>
              <a:tabLst>
                <a:tab pos="1362075" algn="l"/>
              </a:tabLst>
              <a:defRPr>
                <a:solidFill>
                  <a:schemeClr val="tx1"/>
                </a:solidFill>
                <a:latin typeface="Arial" pitchFamily="34" charset="0"/>
                <a:cs typeface="Arial" pitchFamily="34" charset="0"/>
              </a:defRPr>
            </a:lvl4pPr>
            <a:lvl5pPr>
              <a:tabLst>
                <a:tab pos="1362075" algn="l"/>
              </a:tabLst>
              <a:defRPr>
                <a:solidFill>
                  <a:schemeClr val="tx1"/>
                </a:solidFill>
                <a:latin typeface="Arial" pitchFamily="34" charset="0"/>
                <a:cs typeface="Arial" pitchFamily="34" charset="0"/>
              </a:defRPr>
            </a:lvl5pPr>
            <a:lvl6pPr fontAlgn="base">
              <a:spcBef>
                <a:spcPct val="0"/>
              </a:spcBef>
              <a:spcAft>
                <a:spcPct val="0"/>
              </a:spcAft>
              <a:tabLst>
                <a:tab pos="1362075" algn="l"/>
              </a:tabLst>
              <a:defRPr>
                <a:solidFill>
                  <a:schemeClr val="tx1"/>
                </a:solidFill>
                <a:latin typeface="Arial" pitchFamily="34" charset="0"/>
                <a:cs typeface="Arial" pitchFamily="34" charset="0"/>
              </a:defRPr>
            </a:lvl6pPr>
            <a:lvl7pPr fontAlgn="base">
              <a:spcBef>
                <a:spcPct val="0"/>
              </a:spcBef>
              <a:spcAft>
                <a:spcPct val="0"/>
              </a:spcAft>
              <a:tabLst>
                <a:tab pos="1362075" algn="l"/>
              </a:tabLst>
              <a:defRPr>
                <a:solidFill>
                  <a:schemeClr val="tx1"/>
                </a:solidFill>
                <a:latin typeface="Arial" pitchFamily="34" charset="0"/>
                <a:cs typeface="Arial" pitchFamily="34" charset="0"/>
              </a:defRPr>
            </a:lvl7pPr>
            <a:lvl8pPr fontAlgn="base">
              <a:spcBef>
                <a:spcPct val="0"/>
              </a:spcBef>
              <a:spcAft>
                <a:spcPct val="0"/>
              </a:spcAft>
              <a:tabLst>
                <a:tab pos="1362075" algn="l"/>
              </a:tabLst>
              <a:defRPr>
                <a:solidFill>
                  <a:schemeClr val="tx1"/>
                </a:solidFill>
                <a:latin typeface="Arial" pitchFamily="34" charset="0"/>
                <a:cs typeface="Arial" pitchFamily="34" charset="0"/>
              </a:defRPr>
            </a:lvl8pPr>
            <a:lvl9pPr fontAlgn="base">
              <a:spcBef>
                <a:spcPct val="0"/>
              </a:spcBef>
              <a:spcAft>
                <a:spcPct val="0"/>
              </a:spcAft>
              <a:tabLst>
                <a:tab pos="1362075"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1362075" algn="l"/>
              </a:tabLst>
            </a:pPr>
            <a:r>
              <a:rPr kumimoji="0" lang="en-US" alt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4" name="TextBox 3"/>
          <p:cNvSpPr txBox="1"/>
          <p:nvPr/>
        </p:nvSpPr>
        <p:spPr>
          <a:xfrm>
            <a:off x="1894657" y="723900"/>
            <a:ext cx="5354683" cy="400110"/>
          </a:xfrm>
          <a:prstGeom prst="rect">
            <a:avLst/>
          </a:prstGeom>
          <a:noFill/>
        </p:spPr>
        <p:txBody>
          <a:bodyPr wrap="square" rtlCol="0">
            <a:spAutoFit/>
          </a:bodyPr>
          <a:lstStyle/>
          <a:p>
            <a:pPr algn="ctr"/>
            <a:r>
              <a:rPr lang="en-US" sz="2000" b="1" dirty="0" smtClean="0"/>
              <a:t>Heat Transfer through MLI</a:t>
            </a:r>
            <a:endParaRPr lang="en-US" sz="2000" b="1" dirty="0"/>
          </a:p>
        </p:txBody>
      </p:sp>
      <p:sp>
        <p:nvSpPr>
          <p:cNvPr id="11" name="Rectangle 10"/>
          <p:cNvSpPr/>
          <p:nvPr/>
        </p:nvSpPr>
        <p:spPr>
          <a:xfrm>
            <a:off x="3134811" y="1295400"/>
            <a:ext cx="2874377" cy="523220"/>
          </a:xfrm>
          <a:prstGeom prst="rect">
            <a:avLst/>
          </a:prstGeom>
        </p:spPr>
        <p:txBody>
          <a:bodyPr wrap="none">
            <a:spAutoFit/>
          </a:bodyPr>
          <a:lstStyle/>
          <a:p>
            <a:r>
              <a:rPr lang="en-US" sz="2800" dirty="0" err="1"/>
              <a:t>Q</a:t>
            </a:r>
            <a:r>
              <a:rPr lang="en-US" sz="2800" baseline="-25000" dirty="0" err="1"/>
              <a:t>rad</a:t>
            </a:r>
            <a:r>
              <a:rPr lang="en-US" sz="2800" dirty="0"/>
              <a:t>= Q</a:t>
            </a:r>
            <a:r>
              <a:rPr lang="en-US" sz="2800" baseline="-25000" dirty="0"/>
              <a:t>1</a:t>
            </a:r>
            <a:r>
              <a:rPr lang="en-US" sz="2800" dirty="0"/>
              <a:t> = Q</a:t>
            </a:r>
            <a:r>
              <a:rPr lang="en-US" sz="2800" baseline="-25000" dirty="0"/>
              <a:t>2</a:t>
            </a:r>
            <a:r>
              <a:rPr lang="en-US" sz="2800" dirty="0"/>
              <a:t>= Q</a:t>
            </a:r>
            <a:r>
              <a:rPr lang="en-US" sz="2800" baseline="-25000" dirty="0"/>
              <a:t>3</a:t>
            </a:r>
            <a:r>
              <a:rPr lang="en-US" sz="2800" dirty="0"/>
              <a:t>, </a:t>
            </a:r>
          </a:p>
        </p:txBody>
      </p:sp>
    </p:spTree>
    <p:extLst>
      <p:ext uri="{BB962C8B-B14F-4D97-AF65-F5344CB8AC3E}">
        <p14:creationId xmlns:p14="http://schemas.microsoft.com/office/powerpoint/2010/main" val="128054141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61</a:t>
            </a:fld>
            <a:endParaRPr lang="en-US"/>
          </a:p>
        </p:txBody>
      </p:sp>
      <p:pic>
        <p:nvPicPr>
          <p:cNvPr id="3" name="Picture 7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725" y="2182651"/>
            <a:ext cx="8839200" cy="61722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Rectangle 3"/>
              <p:cNvSpPr/>
              <p:nvPr/>
            </p:nvSpPr>
            <p:spPr>
              <a:xfrm>
                <a:off x="4043177" y="3140384"/>
                <a:ext cx="2472265" cy="695383"/>
              </a:xfrm>
              <a:prstGeom prst="rect">
                <a:avLst/>
              </a:prstGeom>
            </p:spPr>
            <p:txBody>
              <a:bodyPr wrap="square">
                <a:spAutoFit/>
              </a:bodyPr>
              <a:lstStyle/>
              <a:p>
                <a:r>
                  <a:rPr lang="en-US" dirty="0"/>
                  <a:t>q</a:t>
                </a:r>
                <a14:m>
                  <m:oMath xmlns:m="http://schemas.openxmlformats.org/officeDocument/2006/math">
                    <m:r>
                      <a:rPr lang="en-US" i="1">
                        <a:latin typeface="Cambria Math"/>
                      </a:rPr>
                      <m:t>=</m:t>
                    </m:r>
                    <m:f>
                      <m:fPr>
                        <m:ctrlPr>
                          <a:rPr lang="en-US" i="1">
                            <a:latin typeface="Cambria Math" panose="02040503050406030204" pitchFamily="18" charset="0"/>
                          </a:rPr>
                        </m:ctrlPr>
                      </m:fPr>
                      <m:num>
                        <m:r>
                          <a:rPr lang="en-US" i="1">
                            <a:latin typeface="Cambria Math"/>
                          </a:rPr>
                          <m:t>𝜎</m:t>
                        </m:r>
                        <m:d>
                          <m:dPr>
                            <m:ctrlPr>
                              <a:rPr lang="en-US" i="1">
                                <a:latin typeface="Cambria Math" panose="02040503050406030204" pitchFamily="18" charset="0"/>
                              </a:rPr>
                            </m:ctrlPr>
                          </m:dPr>
                          <m:e>
                            <m:sSubSup>
                              <m:sSubSupPr>
                                <m:ctrlPr>
                                  <a:rPr lang="en-US" i="1">
                                    <a:latin typeface="Cambria Math" panose="02040503050406030204" pitchFamily="18" charset="0"/>
                                  </a:rPr>
                                </m:ctrlPr>
                              </m:sSubSupPr>
                              <m:e>
                                <m:r>
                                  <a:rPr lang="en-US" i="1">
                                    <a:latin typeface="Cambria Math"/>
                                  </a:rPr>
                                  <m:t>𝑇</m:t>
                                </m:r>
                              </m:e>
                              <m:sub>
                                <m:r>
                                  <a:rPr lang="en-US" i="1">
                                    <a:latin typeface="Cambria Math"/>
                                  </a:rPr>
                                  <m:t>𝑎𝑚𝑏</m:t>
                                </m:r>
                              </m:sub>
                              <m:sup>
                                <m:r>
                                  <a:rPr lang="en-US" i="1">
                                    <a:latin typeface="Cambria Math"/>
                                  </a:rPr>
                                  <m:t>4</m:t>
                                </m:r>
                              </m:sup>
                            </m:sSubSup>
                            <m:r>
                              <a:rPr lang="en-US" i="1">
                                <a:latin typeface="Cambria Math"/>
                              </a:rPr>
                              <m:t>−</m:t>
                            </m:r>
                            <m:sSubSup>
                              <m:sSubSupPr>
                                <m:ctrlPr>
                                  <a:rPr lang="en-US" i="1">
                                    <a:latin typeface="Cambria Math" panose="02040503050406030204" pitchFamily="18" charset="0"/>
                                  </a:rPr>
                                </m:ctrlPr>
                              </m:sSubSupPr>
                              <m:e>
                                <m:r>
                                  <a:rPr lang="en-US" i="1">
                                    <a:latin typeface="Cambria Math"/>
                                  </a:rPr>
                                  <m:t>𝑇</m:t>
                                </m:r>
                              </m:e>
                              <m:sub>
                                <m:r>
                                  <a:rPr lang="en-US" i="1">
                                    <a:latin typeface="Cambria Math"/>
                                  </a:rPr>
                                  <m:t>𝑜𝑢𝑡𝑒𝑟</m:t>
                                </m:r>
                              </m:sub>
                              <m:sup>
                                <m:r>
                                  <a:rPr lang="en-US" i="1">
                                    <a:latin typeface="Cambria Math"/>
                                  </a:rPr>
                                  <m:t>4</m:t>
                                </m:r>
                              </m:sup>
                            </m:sSubSup>
                          </m:e>
                        </m:d>
                      </m:num>
                      <m:den>
                        <m:f>
                          <m:fPr>
                            <m:ctrlPr>
                              <a:rPr lang="en-US" i="1">
                                <a:latin typeface="Cambria Math" panose="02040503050406030204" pitchFamily="18" charset="0"/>
                              </a:rPr>
                            </m:ctrlPr>
                          </m:fPr>
                          <m:num>
                            <m:r>
                              <a:rPr lang="en-US" i="1">
                                <a:latin typeface="Cambria Math"/>
                              </a:rPr>
                              <m:t>1</m:t>
                            </m:r>
                          </m:num>
                          <m:den>
                            <m:sSub>
                              <m:sSubPr>
                                <m:ctrlPr>
                                  <a:rPr lang="en-US" i="1">
                                    <a:latin typeface="Cambria Math" panose="02040503050406030204" pitchFamily="18" charset="0"/>
                                  </a:rPr>
                                </m:ctrlPr>
                              </m:sSubPr>
                              <m:e>
                                <m:r>
                                  <a:rPr lang="en-US" i="1">
                                    <a:latin typeface="Cambria Math"/>
                                  </a:rPr>
                                  <m:t>𝜀</m:t>
                                </m:r>
                              </m:e>
                              <m:sub>
                                <m:r>
                                  <a:rPr lang="en-US" i="1">
                                    <a:latin typeface="Cambria Math"/>
                                  </a:rPr>
                                  <m:t>𝑀𝐿𝐼</m:t>
                                </m:r>
                              </m:sub>
                            </m:sSub>
                          </m:den>
                        </m:f>
                        <m:r>
                          <a:rPr lang="en-US" i="1">
                            <a:latin typeface="Cambria Math"/>
                          </a:rPr>
                          <m:t>+</m:t>
                        </m:r>
                        <m:f>
                          <m:fPr>
                            <m:ctrlPr>
                              <a:rPr lang="en-US" i="1">
                                <a:latin typeface="Cambria Math" panose="02040503050406030204" pitchFamily="18" charset="0"/>
                              </a:rPr>
                            </m:ctrlPr>
                          </m:fPr>
                          <m:num>
                            <m:r>
                              <a:rPr lang="en-US" i="1">
                                <a:latin typeface="Cambria Math"/>
                              </a:rPr>
                              <m:t>1</m:t>
                            </m:r>
                          </m:num>
                          <m:den>
                            <m:sSub>
                              <m:sSubPr>
                                <m:ctrlPr>
                                  <a:rPr lang="en-US" i="1">
                                    <a:latin typeface="Cambria Math" panose="02040503050406030204" pitchFamily="18" charset="0"/>
                                  </a:rPr>
                                </m:ctrlPr>
                              </m:sSubPr>
                              <m:e>
                                <m:r>
                                  <a:rPr lang="en-US" i="1">
                                    <a:latin typeface="Cambria Math"/>
                                  </a:rPr>
                                  <m:t>𝜀</m:t>
                                </m:r>
                              </m:e>
                              <m:sub>
                                <m:r>
                                  <a:rPr lang="en-US" i="1">
                                    <a:latin typeface="Cambria Math"/>
                                  </a:rPr>
                                  <m:t>𝑠h𝑟𝑑</m:t>
                                </m:r>
                              </m:sub>
                            </m:sSub>
                          </m:den>
                        </m:f>
                        <m:r>
                          <a:rPr lang="en-US" i="1">
                            <a:latin typeface="Cambria Math"/>
                          </a:rPr>
                          <m:t>−1</m:t>
                        </m:r>
                      </m:den>
                    </m:f>
                  </m:oMath>
                </a14:m>
                <a:endParaRPr lang="en-US" dirty="0"/>
              </a:p>
            </p:txBody>
          </p:sp>
        </mc:Choice>
        <mc:Fallback xmlns="">
          <p:sp>
            <p:nvSpPr>
              <p:cNvPr id="4" name="Rectangle 3"/>
              <p:cNvSpPr>
                <a:spLocks noRot="1" noChangeAspect="1" noMove="1" noResize="1" noEditPoints="1" noAdjustHandles="1" noChangeArrowheads="1" noChangeShapeType="1" noTextEdit="1"/>
              </p:cNvSpPr>
              <p:nvPr/>
            </p:nvSpPr>
            <p:spPr>
              <a:xfrm>
                <a:off x="4043177" y="3140384"/>
                <a:ext cx="2472265" cy="695383"/>
              </a:xfrm>
              <a:prstGeom prst="rect">
                <a:avLst/>
              </a:prstGeom>
              <a:blipFill rotWithShape="1">
                <a:blip r:embed="rId4" cstate="print"/>
                <a:stretch>
                  <a:fillRect l="-1970"/>
                </a:stretch>
              </a:blipFill>
            </p:spPr>
            <p:txBody>
              <a:bodyPr/>
              <a:lstStyle/>
              <a:p>
                <a:r>
                  <a:rPr lang="en-US">
                    <a:noFill/>
                  </a:rPr>
                  <a:t> </a:t>
                </a:r>
              </a:p>
            </p:txBody>
          </p:sp>
        </mc:Fallback>
      </mc:AlternateContent>
      <p:sp>
        <p:nvSpPr>
          <p:cNvPr id="5" name="Rectangle 4"/>
          <p:cNvSpPr/>
          <p:nvPr/>
        </p:nvSpPr>
        <p:spPr>
          <a:xfrm>
            <a:off x="544897" y="3303409"/>
            <a:ext cx="2988878" cy="369332"/>
          </a:xfrm>
          <a:prstGeom prst="rect">
            <a:avLst/>
          </a:prstGeom>
        </p:spPr>
        <p:txBody>
          <a:bodyPr wrap="square">
            <a:spAutoFit/>
          </a:bodyPr>
          <a:lstStyle/>
          <a:p>
            <a:r>
              <a:rPr lang="en-US" dirty="0" smtClean="0"/>
              <a:t>Radiative Heat Transfer </a:t>
            </a:r>
            <a:endParaRPr lang="en-US" dirty="0"/>
          </a:p>
        </p:txBody>
      </p:sp>
      <p:sp>
        <p:nvSpPr>
          <p:cNvPr id="6" name="Rectangle 5"/>
          <p:cNvSpPr/>
          <p:nvPr/>
        </p:nvSpPr>
        <p:spPr>
          <a:xfrm>
            <a:off x="341266" y="1452973"/>
            <a:ext cx="3701911" cy="400110"/>
          </a:xfrm>
          <a:prstGeom prst="rect">
            <a:avLst/>
          </a:prstGeom>
        </p:spPr>
        <p:txBody>
          <a:bodyPr wrap="none">
            <a:spAutoFit/>
          </a:bodyPr>
          <a:lstStyle/>
          <a:p>
            <a:r>
              <a:rPr lang="en-US" sz="2000" dirty="0"/>
              <a:t>Modified Lockheed </a:t>
            </a:r>
            <a:r>
              <a:rPr lang="en-US" sz="2000" dirty="0" smtClean="0"/>
              <a:t>Equation [12] </a:t>
            </a:r>
            <a:endParaRPr lang="en-US" sz="2000" dirty="0"/>
          </a:p>
        </p:txBody>
      </p:sp>
      <p:pic>
        <p:nvPicPr>
          <p:cNvPr id="7" name="Picture 6"/>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7199" y="4581389"/>
            <a:ext cx="3468733" cy="1175223"/>
          </a:xfrm>
          <a:prstGeom prst="rect">
            <a:avLst/>
          </a:prstGeom>
          <a:noFill/>
          <a:ln>
            <a:noFill/>
          </a:ln>
        </p:spPr>
      </p:pic>
      <p:pic>
        <p:nvPicPr>
          <p:cNvPr id="8" name="Picture 7"/>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19700" y="4539562"/>
            <a:ext cx="3622784" cy="1258876"/>
          </a:xfrm>
          <a:prstGeom prst="rect">
            <a:avLst/>
          </a:prstGeom>
          <a:noFill/>
          <a:ln>
            <a:noFill/>
          </a:ln>
        </p:spPr>
      </p:pic>
      <p:sp>
        <p:nvSpPr>
          <p:cNvPr id="9" name="Title 1"/>
          <p:cNvSpPr txBox="1">
            <a:spLocks/>
          </p:cNvSpPr>
          <p:nvPr/>
        </p:nvSpPr>
        <p:spPr>
          <a:xfrm>
            <a:off x="4572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Self-Pressurization of a Cryogenic Propellant (Example 4)</a:t>
            </a:r>
            <a:endParaRPr lang="en-US" sz="2400" dirty="0">
              <a:latin typeface="Arial" panose="020B0604020202020204" pitchFamily="34" charset="0"/>
              <a:cs typeface="Arial" panose="020B0604020202020204" pitchFamily="34" charset="0"/>
            </a:endParaRPr>
          </a:p>
          <a:p>
            <a:r>
              <a:rPr lang="en-US" sz="3200" dirty="0" smtClean="0"/>
              <a:t/>
            </a:r>
            <a:br>
              <a:rPr lang="en-US" sz="3200" dirty="0" smtClean="0"/>
            </a:br>
            <a:endParaRPr lang="en-US" sz="3200" dirty="0">
              <a:latin typeface="Arial" panose="020B0604020202020204" pitchFamily="34" charset="0"/>
              <a:cs typeface="Arial" panose="020B0604020202020204" pitchFamily="34" charset="0"/>
            </a:endParaRPr>
          </a:p>
        </p:txBody>
      </p:sp>
      <p:sp>
        <p:nvSpPr>
          <p:cNvPr id="10" name="TextBox 9"/>
          <p:cNvSpPr txBox="1"/>
          <p:nvPr/>
        </p:nvSpPr>
        <p:spPr>
          <a:xfrm>
            <a:off x="1894658" y="895290"/>
            <a:ext cx="5354683" cy="400110"/>
          </a:xfrm>
          <a:prstGeom prst="rect">
            <a:avLst/>
          </a:prstGeom>
          <a:noFill/>
        </p:spPr>
        <p:txBody>
          <a:bodyPr wrap="square" rtlCol="0">
            <a:spAutoFit/>
          </a:bodyPr>
          <a:lstStyle/>
          <a:p>
            <a:pPr algn="ctr"/>
            <a:r>
              <a:rPr lang="en-US" sz="2000" b="1" dirty="0" smtClean="0"/>
              <a:t>Heat Transfer through MLI</a:t>
            </a:r>
            <a:endParaRPr lang="en-US" sz="2000" b="1" dirty="0"/>
          </a:p>
        </p:txBody>
      </p:sp>
    </p:spTree>
    <p:extLst>
      <p:ext uri="{BB962C8B-B14F-4D97-AF65-F5344CB8AC3E}">
        <p14:creationId xmlns:p14="http://schemas.microsoft.com/office/powerpoint/2010/main" val="125890659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62</a:t>
            </a:fld>
            <a:endParaRPr lang="en-US"/>
          </a:p>
        </p:txBody>
      </p:sp>
      <mc:AlternateContent xmlns:mc="http://schemas.openxmlformats.org/markup-compatibility/2006" xmlns:a14="http://schemas.microsoft.com/office/drawing/2010/main">
        <mc:Choice Requires="a14">
          <p:sp>
            <p:nvSpPr>
              <p:cNvPr id="3" name="Rectangle 2"/>
              <p:cNvSpPr>
                <a:spLocks noChangeArrowheads="1"/>
              </p:cNvSpPr>
              <p:nvPr/>
            </p:nvSpPr>
            <p:spPr bwMode="auto">
              <a:xfrm>
                <a:off x="2134696" y="2703016"/>
                <a:ext cx="4356898" cy="4154984"/>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tabLst>
                    <a:tab pos="1362075" algn="l"/>
                  </a:tabLst>
                  <a:defRPr>
                    <a:solidFill>
                      <a:schemeClr val="tx1"/>
                    </a:solidFill>
                    <a:latin typeface="Arial" pitchFamily="34" charset="0"/>
                    <a:cs typeface="Arial" pitchFamily="34" charset="0"/>
                  </a:defRPr>
                </a:lvl1pPr>
                <a:lvl2pPr>
                  <a:tabLst>
                    <a:tab pos="1362075" algn="l"/>
                  </a:tabLst>
                  <a:defRPr>
                    <a:solidFill>
                      <a:schemeClr val="tx1"/>
                    </a:solidFill>
                    <a:latin typeface="Arial" pitchFamily="34" charset="0"/>
                    <a:cs typeface="Arial" pitchFamily="34" charset="0"/>
                  </a:defRPr>
                </a:lvl2pPr>
                <a:lvl3pPr>
                  <a:tabLst>
                    <a:tab pos="1362075" algn="l"/>
                  </a:tabLst>
                  <a:defRPr>
                    <a:solidFill>
                      <a:schemeClr val="tx1"/>
                    </a:solidFill>
                    <a:latin typeface="Arial" pitchFamily="34" charset="0"/>
                    <a:cs typeface="Arial" pitchFamily="34" charset="0"/>
                  </a:defRPr>
                </a:lvl3pPr>
                <a:lvl4pPr>
                  <a:tabLst>
                    <a:tab pos="1362075" algn="l"/>
                  </a:tabLst>
                  <a:defRPr>
                    <a:solidFill>
                      <a:schemeClr val="tx1"/>
                    </a:solidFill>
                    <a:latin typeface="Arial" pitchFamily="34" charset="0"/>
                    <a:cs typeface="Arial" pitchFamily="34" charset="0"/>
                  </a:defRPr>
                </a:lvl4pPr>
                <a:lvl5pPr>
                  <a:tabLst>
                    <a:tab pos="1362075" algn="l"/>
                  </a:tabLst>
                  <a:defRPr>
                    <a:solidFill>
                      <a:schemeClr val="tx1"/>
                    </a:solidFill>
                    <a:latin typeface="Arial" pitchFamily="34" charset="0"/>
                    <a:cs typeface="Arial" pitchFamily="34" charset="0"/>
                  </a:defRPr>
                </a:lvl5pPr>
                <a:lvl6pPr fontAlgn="base">
                  <a:spcBef>
                    <a:spcPct val="0"/>
                  </a:spcBef>
                  <a:spcAft>
                    <a:spcPct val="0"/>
                  </a:spcAft>
                  <a:tabLst>
                    <a:tab pos="1362075" algn="l"/>
                  </a:tabLst>
                  <a:defRPr>
                    <a:solidFill>
                      <a:schemeClr val="tx1"/>
                    </a:solidFill>
                    <a:latin typeface="Arial" pitchFamily="34" charset="0"/>
                    <a:cs typeface="Arial" pitchFamily="34" charset="0"/>
                  </a:defRPr>
                </a:lvl6pPr>
                <a:lvl7pPr fontAlgn="base">
                  <a:spcBef>
                    <a:spcPct val="0"/>
                  </a:spcBef>
                  <a:spcAft>
                    <a:spcPct val="0"/>
                  </a:spcAft>
                  <a:tabLst>
                    <a:tab pos="1362075" algn="l"/>
                  </a:tabLst>
                  <a:defRPr>
                    <a:solidFill>
                      <a:schemeClr val="tx1"/>
                    </a:solidFill>
                    <a:latin typeface="Arial" pitchFamily="34" charset="0"/>
                    <a:cs typeface="Arial" pitchFamily="34" charset="0"/>
                  </a:defRPr>
                </a:lvl7pPr>
                <a:lvl8pPr fontAlgn="base">
                  <a:spcBef>
                    <a:spcPct val="0"/>
                  </a:spcBef>
                  <a:spcAft>
                    <a:spcPct val="0"/>
                  </a:spcAft>
                  <a:tabLst>
                    <a:tab pos="1362075" algn="l"/>
                  </a:tabLst>
                  <a:defRPr>
                    <a:solidFill>
                      <a:schemeClr val="tx1"/>
                    </a:solidFill>
                    <a:latin typeface="Arial" pitchFamily="34" charset="0"/>
                    <a:cs typeface="Arial" pitchFamily="34" charset="0"/>
                  </a:defRPr>
                </a:lvl8pPr>
                <a:lvl9pPr fontAlgn="base">
                  <a:spcBef>
                    <a:spcPct val="0"/>
                  </a:spcBef>
                  <a:spcAft>
                    <a:spcPct val="0"/>
                  </a:spcAft>
                  <a:tabLst>
                    <a:tab pos="1362075"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1362075" algn="l"/>
                  </a:tabLst>
                </a:pPr>
                <a:r>
                  <a:rPr kumimoji="0" lang="en-US" altLang="en-US" sz="2400" b="0" i="0" u="none" strike="noStrike" cap="none" normalizeH="0" baseline="0" dirty="0" smtClean="0">
                    <a:ln>
                      <a:noFill/>
                    </a:ln>
                    <a:solidFill>
                      <a:schemeClr val="tx1"/>
                    </a:solidFill>
                    <a:effectLst/>
                    <a:ea typeface="Times New Roman" pitchFamily="18" charset="0"/>
                  </a:rPr>
                  <a:t>Q</a:t>
                </a:r>
                <a:r>
                  <a:rPr kumimoji="0" lang="en-US" altLang="en-US" sz="2400" b="0" i="0" u="none" strike="noStrike" cap="none" normalizeH="0" baseline="-30000" dirty="0" smtClean="0">
                    <a:ln>
                      <a:noFill/>
                    </a:ln>
                    <a:solidFill>
                      <a:schemeClr val="tx1"/>
                    </a:solidFill>
                    <a:effectLst/>
                    <a:ea typeface="Times New Roman" pitchFamily="18" charset="0"/>
                  </a:rPr>
                  <a:t>2</a:t>
                </a:r>
                <a:r>
                  <a:rPr kumimoji="0" lang="en-US" altLang="en-US" sz="2400" b="0" i="0" u="none" strike="noStrike" cap="none" normalizeH="0" baseline="0" dirty="0" smtClean="0">
                    <a:ln>
                      <a:noFill/>
                    </a:ln>
                    <a:solidFill>
                      <a:schemeClr val="tx1"/>
                    </a:solidFill>
                    <a:effectLst/>
                    <a:ea typeface="Times New Roman" pitchFamily="18" charset="0"/>
                  </a:rPr>
                  <a:t>(T</a:t>
                </a:r>
                <a:r>
                  <a:rPr kumimoji="0" lang="en-US" altLang="en-US" sz="2400" b="0" i="0" u="none" strike="noStrike" cap="none" normalizeH="0" baseline="-30000" dirty="0" smtClean="0">
                    <a:ln>
                      <a:noFill/>
                    </a:ln>
                    <a:solidFill>
                      <a:schemeClr val="tx1"/>
                    </a:solidFill>
                    <a:effectLst/>
                    <a:ea typeface="Times New Roman" pitchFamily="18" charset="0"/>
                  </a:rPr>
                  <a:t>1</a:t>
                </a:r>
                <a:r>
                  <a:rPr kumimoji="0" lang="en-US" altLang="en-US" sz="2400" b="0" i="0" u="none" strike="noStrike" cap="none" normalizeH="0" baseline="0" dirty="0" smtClean="0">
                    <a:ln>
                      <a:noFill/>
                    </a:ln>
                    <a:solidFill>
                      <a:schemeClr val="tx1"/>
                    </a:solidFill>
                    <a:effectLst/>
                    <a:ea typeface="Times New Roman" pitchFamily="18" charset="0"/>
                  </a:rPr>
                  <a:t>, T</a:t>
                </a:r>
                <a:r>
                  <a:rPr kumimoji="0" lang="en-US" altLang="en-US" sz="2400" b="0" i="0" u="none" strike="noStrike" cap="none" normalizeH="0" baseline="-30000" dirty="0" smtClean="0">
                    <a:ln>
                      <a:noFill/>
                    </a:ln>
                    <a:solidFill>
                      <a:schemeClr val="tx1"/>
                    </a:solidFill>
                    <a:effectLst/>
                    <a:ea typeface="Times New Roman" pitchFamily="18" charset="0"/>
                  </a:rPr>
                  <a:t>2</a:t>
                </a:r>
                <a:r>
                  <a:rPr kumimoji="0" lang="en-US" altLang="en-US" sz="2400" b="0" i="0" u="none" strike="noStrike" cap="none" normalizeH="0" baseline="0" dirty="0" smtClean="0">
                    <a:ln>
                      <a:noFill/>
                    </a:ln>
                    <a:solidFill>
                      <a:schemeClr val="tx1"/>
                    </a:solidFill>
                    <a:effectLst/>
                    <a:ea typeface="Times New Roman" pitchFamily="18" charset="0"/>
                  </a:rPr>
                  <a:t>)</a:t>
                </a:r>
                <a:r>
                  <a:rPr kumimoji="0" lang="en-US" altLang="en-US" sz="2400" b="0" i="0" u="none" strike="noStrike" cap="none" normalizeH="0" baseline="-30000" dirty="0" smtClean="0">
                    <a:ln>
                      <a:noFill/>
                    </a:ln>
                    <a:solidFill>
                      <a:schemeClr val="tx1"/>
                    </a:solidFill>
                    <a:effectLst/>
                    <a:ea typeface="Times New Roman" pitchFamily="18" charset="0"/>
                  </a:rPr>
                  <a:t> </a:t>
                </a:r>
                <a:r>
                  <a:rPr kumimoji="0" lang="en-US" altLang="en-US" sz="2400" b="0" i="0" u="none" strike="noStrike" cap="none" normalizeH="0" baseline="0" dirty="0" smtClean="0">
                    <a:ln>
                      <a:noFill/>
                    </a:ln>
                    <a:solidFill>
                      <a:schemeClr val="tx1"/>
                    </a:solidFill>
                    <a:effectLst/>
                    <a:ea typeface="Times New Roman" pitchFamily="18" charset="0"/>
                  </a:rPr>
                  <a:t>- Q</a:t>
                </a:r>
                <a:r>
                  <a:rPr kumimoji="0" lang="en-US" altLang="en-US" sz="2400" b="0" i="0" u="none" strike="noStrike" cap="none" normalizeH="0" baseline="-30000" dirty="0" smtClean="0">
                    <a:ln>
                      <a:noFill/>
                    </a:ln>
                    <a:solidFill>
                      <a:schemeClr val="tx1"/>
                    </a:solidFill>
                    <a:effectLst/>
                    <a:ea typeface="Times New Roman" pitchFamily="18" charset="0"/>
                  </a:rPr>
                  <a:t>3</a:t>
                </a:r>
                <a:r>
                  <a:rPr kumimoji="0" lang="en-US" altLang="en-US" sz="2400" b="0" i="0" u="none" strike="noStrike" cap="none" normalizeH="0" baseline="0" dirty="0" smtClean="0">
                    <a:ln>
                      <a:noFill/>
                    </a:ln>
                    <a:solidFill>
                      <a:schemeClr val="tx1"/>
                    </a:solidFill>
                    <a:effectLst/>
                    <a:ea typeface="Times New Roman" pitchFamily="18" charset="0"/>
                  </a:rPr>
                  <a:t>(T</a:t>
                </a:r>
                <a:r>
                  <a:rPr kumimoji="0" lang="en-US" altLang="en-US" sz="2400" b="0" i="0" u="none" strike="noStrike" cap="none" normalizeH="0" baseline="-30000" dirty="0" smtClean="0">
                    <a:ln>
                      <a:noFill/>
                    </a:ln>
                    <a:solidFill>
                      <a:schemeClr val="tx1"/>
                    </a:solidFill>
                    <a:effectLst/>
                    <a:ea typeface="Times New Roman" pitchFamily="18" charset="0"/>
                  </a:rPr>
                  <a:t>2</a:t>
                </a:r>
                <a:r>
                  <a:rPr kumimoji="0" lang="en-US" altLang="en-US" sz="2400" b="0" i="0" u="none" strike="noStrike" cap="none" normalizeH="0" baseline="0" dirty="0" smtClean="0">
                    <a:ln>
                      <a:noFill/>
                    </a:ln>
                    <a:solidFill>
                      <a:schemeClr val="tx1"/>
                    </a:solidFill>
                    <a:effectLst/>
                    <a:ea typeface="Times New Roman" pitchFamily="18" charset="0"/>
                  </a:rPr>
                  <a:t>, </a:t>
                </a:r>
                <a:r>
                  <a:rPr kumimoji="0" lang="en-US" altLang="en-US" sz="2400" b="0" i="0" u="none" strike="noStrike" cap="none" normalizeH="0" baseline="0" dirty="0" err="1" smtClean="0">
                    <a:ln>
                      <a:noFill/>
                    </a:ln>
                    <a:solidFill>
                      <a:schemeClr val="tx1"/>
                    </a:solidFill>
                    <a:effectLst/>
                    <a:ea typeface="Times New Roman" pitchFamily="18" charset="0"/>
                  </a:rPr>
                  <a:t>T</a:t>
                </a:r>
                <a:r>
                  <a:rPr kumimoji="0" lang="en-US" altLang="en-US" sz="2400" b="0" i="0" u="none" strike="noStrike" cap="none" normalizeH="0" baseline="-30000" dirty="0" err="1" smtClean="0">
                    <a:ln>
                      <a:noFill/>
                    </a:ln>
                    <a:solidFill>
                      <a:schemeClr val="tx1"/>
                    </a:solidFill>
                    <a:effectLst/>
                    <a:ea typeface="Times New Roman" pitchFamily="18" charset="0"/>
                  </a:rPr>
                  <a:t>c</a:t>
                </a:r>
                <a:r>
                  <a:rPr kumimoji="0" lang="en-US" altLang="en-US" sz="2400" b="0" i="0" u="none" strike="noStrike" cap="none" normalizeH="0" baseline="0" dirty="0" smtClean="0">
                    <a:ln>
                      <a:noFill/>
                    </a:ln>
                    <a:solidFill>
                      <a:schemeClr val="tx1"/>
                    </a:solidFill>
                    <a:effectLst/>
                    <a:ea typeface="Times New Roman" pitchFamily="18" charset="0"/>
                  </a:rPr>
                  <a:t>) = 0   (1)</a:t>
                </a:r>
              </a:p>
              <a:p>
                <a:pPr marL="0" marR="0" lvl="0" indent="0" algn="l" defTabSz="914400" rtl="0" eaLnBrk="1" fontAlgn="base" latinLnBrk="0" hangingPunct="1">
                  <a:lnSpc>
                    <a:spcPct val="100000"/>
                  </a:lnSpc>
                  <a:spcBef>
                    <a:spcPct val="0"/>
                  </a:spcBef>
                  <a:spcAft>
                    <a:spcPct val="0"/>
                  </a:spcAft>
                  <a:buClrTx/>
                  <a:buSzTx/>
                  <a:buFontTx/>
                  <a:buNone/>
                  <a:tabLst>
                    <a:tab pos="1362075" algn="l"/>
                  </a:tabLst>
                </a:pPr>
                <a:r>
                  <a:rPr kumimoji="0" lang="en-US" altLang="en-US" sz="2400" b="0" i="0" u="none" strike="noStrike" cap="none" normalizeH="0" baseline="0" dirty="0" smtClean="0">
                    <a:ln>
                      <a:noFill/>
                    </a:ln>
                    <a:solidFill>
                      <a:schemeClr val="tx1"/>
                    </a:solidFill>
                    <a:effectLst/>
                    <a:ea typeface="Times New Roman" pitchFamily="18" charset="0"/>
                  </a:rPr>
                  <a:t>       </a:t>
                </a:r>
              </a:p>
              <a:p>
                <a:pPr eaLnBrk="0" hangingPunct="0"/>
                <a:r>
                  <a:rPr kumimoji="0" lang="en-US" altLang="en-US" sz="2400" b="0" i="0" u="none" strike="noStrike" cap="none" normalizeH="0" baseline="0" dirty="0" smtClean="0">
                    <a:ln>
                      <a:noFill/>
                    </a:ln>
                    <a:solidFill>
                      <a:schemeClr val="tx1"/>
                    </a:solidFill>
                    <a:effectLst/>
                    <a:ea typeface="Times New Roman" pitchFamily="18" charset="0"/>
                  </a:rPr>
                  <a:t>Q</a:t>
                </a:r>
                <a:r>
                  <a:rPr kumimoji="0" lang="en-US" altLang="en-US" sz="2400" b="0" i="0" u="none" strike="noStrike" cap="none" normalizeH="0" baseline="-30000" dirty="0" smtClean="0">
                    <a:ln>
                      <a:noFill/>
                    </a:ln>
                    <a:solidFill>
                      <a:schemeClr val="tx1"/>
                    </a:solidFill>
                    <a:effectLst/>
                    <a:ea typeface="Times New Roman" pitchFamily="18" charset="0"/>
                  </a:rPr>
                  <a:t>1</a:t>
                </a:r>
                <a:r>
                  <a:rPr kumimoji="0" lang="en-US" altLang="en-US" sz="2400" b="0" i="0" u="none" strike="noStrike" cap="none" normalizeH="0" baseline="0" dirty="0" smtClean="0">
                    <a:ln>
                      <a:noFill/>
                    </a:ln>
                    <a:solidFill>
                      <a:schemeClr val="tx1"/>
                    </a:solidFill>
                    <a:effectLst/>
                    <a:ea typeface="Times New Roman" pitchFamily="18" charset="0"/>
                  </a:rPr>
                  <a:t>(</a:t>
                </a:r>
                <a:r>
                  <a:rPr kumimoji="0" lang="en-US" altLang="en-US" sz="2400" b="0" i="0" u="none" strike="noStrike" cap="none" normalizeH="0" baseline="0" dirty="0" err="1" smtClean="0">
                    <a:ln>
                      <a:noFill/>
                    </a:ln>
                    <a:solidFill>
                      <a:schemeClr val="tx1"/>
                    </a:solidFill>
                    <a:effectLst/>
                    <a:ea typeface="Times New Roman" pitchFamily="18" charset="0"/>
                  </a:rPr>
                  <a:t>T</a:t>
                </a:r>
                <a:r>
                  <a:rPr kumimoji="0" lang="en-US" altLang="en-US" sz="2400" b="0" i="0" u="none" strike="noStrike" cap="none" normalizeH="0" baseline="-30000" dirty="0" err="1" smtClean="0">
                    <a:ln>
                      <a:noFill/>
                    </a:ln>
                    <a:solidFill>
                      <a:schemeClr val="tx1"/>
                    </a:solidFill>
                    <a:effectLst/>
                    <a:ea typeface="Times New Roman" pitchFamily="18" charset="0"/>
                  </a:rPr>
                  <a:t>h</a:t>
                </a:r>
                <a:r>
                  <a:rPr kumimoji="0" lang="en-US" altLang="en-US" sz="2400" b="0" i="0" u="none" strike="noStrike" cap="none" normalizeH="0" baseline="0" dirty="0" smtClean="0">
                    <a:ln>
                      <a:noFill/>
                    </a:ln>
                    <a:solidFill>
                      <a:schemeClr val="tx1"/>
                    </a:solidFill>
                    <a:effectLst/>
                    <a:ea typeface="Times New Roman" pitchFamily="18" charset="0"/>
                  </a:rPr>
                  <a:t>, T</a:t>
                </a:r>
                <a:r>
                  <a:rPr kumimoji="0" lang="en-US" altLang="en-US" sz="2400" b="0" i="0" u="none" strike="noStrike" cap="none" normalizeH="0" baseline="-30000" dirty="0" smtClean="0">
                    <a:ln>
                      <a:noFill/>
                    </a:ln>
                    <a:solidFill>
                      <a:schemeClr val="tx1"/>
                    </a:solidFill>
                    <a:effectLst/>
                    <a:ea typeface="Times New Roman" pitchFamily="18" charset="0"/>
                  </a:rPr>
                  <a:t>1</a:t>
                </a:r>
                <a:r>
                  <a:rPr kumimoji="0" lang="en-US" altLang="en-US" sz="2400" b="0" i="0" u="none" strike="noStrike" cap="none" normalizeH="0" baseline="0" dirty="0" smtClean="0">
                    <a:ln>
                      <a:noFill/>
                    </a:ln>
                    <a:solidFill>
                      <a:schemeClr val="tx1"/>
                    </a:solidFill>
                    <a:effectLst/>
                    <a:ea typeface="Times New Roman" pitchFamily="18" charset="0"/>
                  </a:rPr>
                  <a:t>)</a:t>
                </a:r>
                <a:r>
                  <a:rPr kumimoji="0" lang="en-US" altLang="en-US" sz="2400" b="0" i="0" u="none" strike="noStrike" cap="none" normalizeH="0" baseline="-30000" dirty="0" smtClean="0">
                    <a:ln>
                      <a:noFill/>
                    </a:ln>
                    <a:solidFill>
                      <a:schemeClr val="tx1"/>
                    </a:solidFill>
                    <a:effectLst/>
                    <a:ea typeface="Times New Roman" pitchFamily="18" charset="0"/>
                  </a:rPr>
                  <a:t> </a:t>
                </a:r>
                <a:r>
                  <a:rPr kumimoji="0" lang="en-US" altLang="en-US" sz="2400" b="0" i="0" u="none" strike="noStrike" cap="none" normalizeH="0" baseline="0" dirty="0" smtClean="0">
                    <a:ln>
                      <a:noFill/>
                    </a:ln>
                    <a:solidFill>
                      <a:schemeClr val="tx1"/>
                    </a:solidFill>
                    <a:effectLst/>
                    <a:ea typeface="Times New Roman" pitchFamily="18" charset="0"/>
                  </a:rPr>
                  <a:t>- Q</a:t>
                </a:r>
                <a:r>
                  <a:rPr kumimoji="0" lang="en-US" altLang="en-US" sz="2400" b="0" i="0" u="none" strike="noStrike" cap="none" normalizeH="0" baseline="-30000" dirty="0" smtClean="0">
                    <a:ln>
                      <a:noFill/>
                    </a:ln>
                    <a:solidFill>
                      <a:schemeClr val="tx1"/>
                    </a:solidFill>
                    <a:effectLst/>
                    <a:ea typeface="Times New Roman" pitchFamily="18" charset="0"/>
                  </a:rPr>
                  <a:t>2</a:t>
                </a:r>
                <a:r>
                  <a:rPr kumimoji="0" lang="en-US" altLang="en-US" sz="2400" b="0" i="0" u="none" strike="noStrike" cap="none" normalizeH="0" baseline="0" dirty="0" smtClean="0">
                    <a:ln>
                      <a:noFill/>
                    </a:ln>
                    <a:solidFill>
                      <a:schemeClr val="tx1"/>
                    </a:solidFill>
                    <a:effectLst/>
                    <a:ea typeface="Times New Roman" pitchFamily="18" charset="0"/>
                  </a:rPr>
                  <a:t>(T</a:t>
                </a:r>
                <a:r>
                  <a:rPr kumimoji="0" lang="en-US" altLang="en-US" sz="2400" b="0" i="0" u="none" strike="noStrike" cap="none" normalizeH="0" baseline="-30000" dirty="0" smtClean="0">
                    <a:ln>
                      <a:noFill/>
                    </a:ln>
                    <a:solidFill>
                      <a:schemeClr val="tx1"/>
                    </a:solidFill>
                    <a:effectLst/>
                    <a:ea typeface="Times New Roman" pitchFamily="18" charset="0"/>
                  </a:rPr>
                  <a:t>1</a:t>
                </a:r>
                <a:r>
                  <a:rPr kumimoji="0" lang="en-US" altLang="en-US" sz="2400" b="0" i="0" u="none" strike="noStrike" cap="none" normalizeH="0" baseline="0" dirty="0" smtClean="0">
                    <a:ln>
                      <a:noFill/>
                    </a:ln>
                    <a:solidFill>
                      <a:schemeClr val="tx1"/>
                    </a:solidFill>
                    <a:effectLst/>
                    <a:ea typeface="Times New Roman" pitchFamily="18" charset="0"/>
                  </a:rPr>
                  <a:t>, T</a:t>
                </a:r>
                <a:r>
                  <a:rPr kumimoji="0" lang="en-US" altLang="en-US" sz="2400" b="0" i="0" u="none" strike="noStrike" cap="none" normalizeH="0" baseline="-30000" dirty="0" smtClean="0">
                    <a:ln>
                      <a:noFill/>
                    </a:ln>
                    <a:solidFill>
                      <a:schemeClr val="tx1"/>
                    </a:solidFill>
                    <a:effectLst/>
                    <a:ea typeface="Times New Roman" pitchFamily="18" charset="0"/>
                  </a:rPr>
                  <a:t>2</a:t>
                </a:r>
                <a:r>
                  <a:rPr kumimoji="0" lang="en-US" altLang="en-US" sz="2400" b="0" i="0" u="none" strike="noStrike" cap="none" normalizeH="0" baseline="0" dirty="0" smtClean="0">
                    <a:ln>
                      <a:noFill/>
                    </a:ln>
                    <a:solidFill>
                      <a:schemeClr val="tx1"/>
                    </a:solidFill>
                    <a:effectLst/>
                    <a:ea typeface="Times New Roman" pitchFamily="18" charset="0"/>
                  </a:rPr>
                  <a:t>)</a:t>
                </a:r>
                <a:r>
                  <a:rPr kumimoji="0" lang="en-US" altLang="en-US" sz="2400" b="0" i="0" u="none" strike="noStrike" cap="none" normalizeH="0" baseline="-30000" dirty="0" smtClean="0">
                    <a:ln>
                      <a:noFill/>
                    </a:ln>
                    <a:solidFill>
                      <a:schemeClr val="tx1"/>
                    </a:solidFill>
                    <a:effectLst/>
                    <a:ea typeface="Times New Roman" pitchFamily="18" charset="0"/>
                  </a:rPr>
                  <a:t> </a:t>
                </a:r>
                <a:r>
                  <a:rPr kumimoji="0" lang="en-US" altLang="en-US" sz="2400" b="0" i="0" u="none" strike="noStrike" cap="none" normalizeH="0" baseline="0" dirty="0" smtClean="0">
                    <a:ln>
                      <a:noFill/>
                    </a:ln>
                    <a:solidFill>
                      <a:schemeClr val="tx1"/>
                    </a:solidFill>
                    <a:effectLst/>
                    <a:ea typeface="Times New Roman" pitchFamily="18" charset="0"/>
                  </a:rPr>
                  <a:t>= 0   (2)</a:t>
                </a:r>
              </a:p>
              <a:p>
                <a:pPr eaLnBrk="0" hangingPunct="0"/>
                <a:endParaRPr kumimoji="0" lang="en-US" altLang="en-US" sz="2400" b="0" i="0" u="none" strike="noStrike" cap="none" normalizeH="0" baseline="0" dirty="0" smtClean="0">
                  <a:ln>
                    <a:noFill/>
                  </a:ln>
                  <a:solidFill>
                    <a:schemeClr val="tx1"/>
                  </a:solidFill>
                  <a:effectLst/>
                  <a:ea typeface="Times New Roman" pitchFamily="18" charset="0"/>
                </a:endParaRPr>
              </a:p>
              <a:p>
                <a:pPr eaLnBrk="0" hangingPunct="0"/>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𝑄</m:t>
                        </m:r>
                      </m:e>
                      <m:sub>
                        <m:r>
                          <a:rPr lang="en-US" sz="2400" i="1">
                            <a:latin typeface="Cambria Math"/>
                          </a:rPr>
                          <m:t>𝑟𝑎𝑑</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𝑎𝑚𝑏</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𝐻</m:t>
                            </m:r>
                          </m:sub>
                        </m:sSub>
                      </m:e>
                    </m:d>
                  </m:oMath>
                </a14:m>
                <a:r>
                  <a:rPr lang="en-US" sz="2400" dirty="0"/>
                  <a:t>-</a:t>
                </a:r>
                <a14:m>
                  <m:oMath xmlns:m="http://schemas.openxmlformats.org/officeDocument/2006/math">
                    <m:sSub>
                      <m:sSubPr>
                        <m:ctrlPr>
                          <a:rPr lang="en-US" sz="2400" i="1">
                            <a:latin typeface="Cambria Math" panose="02040503050406030204" pitchFamily="18" charset="0"/>
                          </a:rPr>
                        </m:ctrlPr>
                      </m:sSubPr>
                      <m:e>
                        <m:r>
                          <a:rPr lang="en-US" sz="2400" i="1">
                            <a:latin typeface="Cambria Math"/>
                          </a:rPr>
                          <m:t>𝑄</m:t>
                        </m:r>
                      </m:e>
                      <m:sub>
                        <m:r>
                          <a:rPr lang="en-US" sz="2400" i="1">
                            <a:latin typeface="Cambria Math"/>
                          </a:rPr>
                          <m:t>1</m:t>
                        </m:r>
                      </m:sub>
                    </m:sSub>
                    <m:d>
                      <m:dPr>
                        <m:ctrlPr>
                          <a:rPr lang="en-US" sz="2400" i="1">
                            <a:latin typeface="Cambria Math" panose="02040503050406030204" pitchFamily="18" charset="0"/>
                          </a:rPr>
                        </m:ctrlPr>
                      </m:dPr>
                      <m:e>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𝐻</m:t>
                            </m:r>
                          </m:sub>
                        </m:sSub>
                        <m:r>
                          <a:rPr lang="en-US" sz="2400" i="1">
                            <a:latin typeface="Cambria Math"/>
                          </a:rPr>
                          <m:t>,</m:t>
                        </m:r>
                        <m:sSub>
                          <m:sSubPr>
                            <m:ctrlPr>
                              <a:rPr lang="en-US" sz="2400" i="1">
                                <a:latin typeface="Cambria Math" panose="02040503050406030204" pitchFamily="18" charset="0"/>
                              </a:rPr>
                            </m:ctrlPr>
                          </m:sSubPr>
                          <m:e>
                            <m:r>
                              <a:rPr lang="en-US" sz="2400" i="1">
                                <a:latin typeface="Cambria Math"/>
                              </a:rPr>
                              <m:t>𝑇</m:t>
                            </m:r>
                          </m:e>
                          <m:sub>
                            <m:r>
                              <a:rPr lang="en-US" sz="2400" i="1">
                                <a:latin typeface="Cambria Math"/>
                              </a:rPr>
                              <m:t>1</m:t>
                            </m:r>
                          </m:sub>
                        </m:sSub>
                      </m:e>
                    </m:d>
                  </m:oMath>
                </a14:m>
                <a:r>
                  <a:rPr lang="en-US" sz="2400" dirty="0" smtClean="0"/>
                  <a:t>   (3)</a:t>
                </a:r>
              </a:p>
              <a:p>
                <a:pPr eaLnBrk="0" hangingPunct="0"/>
                <a:endParaRPr lang="en-US" sz="2400" dirty="0"/>
              </a:p>
              <a:p>
                <a:pPr eaLnBrk="0" hangingPunct="0"/>
                <a:r>
                  <a:rPr lang="en-US" sz="2400" dirty="0" smtClean="0"/>
                  <a:t>T</a:t>
                </a:r>
                <a:r>
                  <a:rPr lang="en-US" sz="2400" baseline="-25000" dirty="0" smtClean="0"/>
                  <a:t>C</a:t>
                </a:r>
                <a:r>
                  <a:rPr lang="en-US" sz="2400" dirty="0" smtClean="0"/>
                  <a:t> and </a:t>
                </a:r>
                <a:r>
                  <a:rPr lang="en-US" sz="2400" dirty="0" err="1" smtClean="0"/>
                  <a:t>T</a:t>
                </a:r>
                <a:r>
                  <a:rPr lang="en-US" sz="2400" baseline="-25000" dirty="0" err="1" smtClean="0"/>
                  <a:t>amb</a:t>
                </a:r>
                <a:r>
                  <a:rPr lang="en-US" sz="2400" dirty="0" smtClean="0"/>
                  <a:t> are known</a:t>
                </a:r>
              </a:p>
              <a:p>
                <a:pPr eaLnBrk="0" hangingPunct="0"/>
                <a:r>
                  <a:rPr lang="en-US" sz="2400" dirty="0" smtClean="0"/>
                  <a:t> </a:t>
                </a:r>
              </a:p>
              <a:p>
                <a:pPr eaLnBrk="0" hangingPunct="0"/>
                <a:r>
                  <a:rPr lang="en-US" sz="2400" dirty="0" smtClean="0"/>
                  <a:t>Solve for T</a:t>
                </a:r>
                <a:r>
                  <a:rPr lang="en-US" sz="2400" baseline="-25000" dirty="0" smtClean="0"/>
                  <a:t>H</a:t>
                </a:r>
                <a:r>
                  <a:rPr lang="en-US" sz="2400" dirty="0" smtClean="0"/>
                  <a:t> , T</a:t>
                </a:r>
                <a:r>
                  <a:rPr lang="en-US" sz="2400" baseline="-25000" dirty="0" smtClean="0"/>
                  <a:t>1</a:t>
                </a:r>
                <a:r>
                  <a:rPr lang="en-US" sz="2400" dirty="0" smtClean="0"/>
                  <a:t> and T</a:t>
                </a:r>
                <a:r>
                  <a:rPr lang="en-US" sz="2400" baseline="-25000" dirty="0" smtClean="0"/>
                  <a:t>2</a:t>
                </a:r>
                <a:r>
                  <a:rPr lang="en-US" sz="2400" dirty="0" smtClean="0"/>
                  <a:t>     </a:t>
                </a:r>
                <a:endParaRPr lang="en-US" sz="2400" dirty="0"/>
              </a:p>
              <a:p>
                <a:pPr eaLnBrk="0" hangingPunct="0"/>
                <a:endParaRPr kumimoji="0" lang="en-US" altLang="en-US" sz="2400" b="0" i="0" u="none" strike="noStrike" cap="none" normalizeH="0" baseline="0" dirty="0" smtClean="0">
                  <a:ln>
                    <a:noFill/>
                  </a:ln>
                  <a:solidFill>
                    <a:schemeClr val="tx1"/>
                  </a:solidFill>
                  <a:effectLst/>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362075" algn="l"/>
                  </a:tabLst>
                </a:pPr>
                <a:endParaRPr kumimoji="0" lang="en-US" altLang="en-US" sz="2400" b="0" i="0" u="none" strike="noStrike" cap="none" normalizeH="0" baseline="0" dirty="0" smtClean="0">
                  <a:ln>
                    <a:noFill/>
                  </a:ln>
                  <a:solidFill>
                    <a:schemeClr val="tx1"/>
                  </a:solidFill>
                  <a:effectLst/>
                </a:endParaRPr>
              </a:p>
            </p:txBody>
          </p:sp>
        </mc:Choice>
        <mc:Fallback xmlns="">
          <p:sp>
            <p:nvSpPr>
              <p:cNvPr id="3" name="Rectangle 2"/>
              <p:cNvSpPr>
                <a:spLocks noRot="1" noChangeAspect="1" noMove="1" noResize="1" noEditPoints="1" noAdjustHandles="1" noChangeArrowheads="1" noChangeShapeType="1" noTextEdit="1"/>
              </p:cNvSpPr>
              <p:nvPr/>
            </p:nvSpPr>
            <p:spPr bwMode="auto">
              <a:xfrm>
                <a:off x="2134696" y="2703016"/>
                <a:ext cx="4356898" cy="4154984"/>
              </a:xfrm>
              <a:prstGeom prst="rect">
                <a:avLst/>
              </a:prstGeom>
              <a:blipFill rotWithShape="0">
                <a:blip r:embed="rId3" cstate="print"/>
                <a:stretch>
                  <a:fillRect l="-2098" t="-440"/>
                </a:stretch>
              </a:blip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r>
                  <a:rPr lang="en-US">
                    <a:noFill/>
                  </a:rPr>
                  <a:t> </a:t>
                </a:r>
              </a:p>
            </p:txBody>
          </p:sp>
        </mc:Fallback>
      </mc:AlternateContent>
      <p:sp>
        <p:nvSpPr>
          <p:cNvPr id="4" name="Rectangle 3"/>
          <p:cNvSpPr/>
          <p:nvPr/>
        </p:nvSpPr>
        <p:spPr>
          <a:xfrm>
            <a:off x="2582446" y="2019514"/>
            <a:ext cx="2874377" cy="523220"/>
          </a:xfrm>
          <a:prstGeom prst="rect">
            <a:avLst/>
          </a:prstGeom>
        </p:spPr>
        <p:txBody>
          <a:bodyPr wrap="none">
            <a:spAutoFit/>
          </a:bodyPr>
          <a:lstStyle/>
          <a:p>
            <a:r>
              <a:rPr lang="en-US" sz="2800" dirty="0" err="1"/>
              <a:t>Q</a:t>
            </a:r>
            <a:r>
              <a:rPr lang="en-US" sz="2800" baseline="-25000" dirty="0" err="1"/>
              <a:t>rad</a:t>
            </a:r>
            <a:r>
              <a:rPr lang="en-US" sz="2800" dirty="0"/>
              <a:t>= Q</a:t>
            </a:r>
            <a:r>
              <a:rPr lang="en-US" sz="2800" baseline="-25000" dirty="0"/>
              <a:t>1</a:t>
            </a:r>
            <a:r>
              <a:rPr lang="en-US" sz="2800" dirty="0"/>
              <a:t> = Q</a:t>
            </a:r>
            <a:r>
              <a:rPr lang="en-US" sz="2800" baseline="-25000" dirty="0"/>
              <a:t>2</a:t>
            </a:r>
            <a:r>
              <a:rPr lang="en-US" sz="2800" dirty="0"/>
              <a:t>= Q</a:t>
            </a:r>
            <a:r>
              <a:rPr lang="en-US" sz="2800" baseline="-25000" dirty="0"/>
              <a:t>3</a:t>
            </a:r>
            <a:r>
              <a:rPr lang="en-US" sz="2800" dirty="0"/>
              <a:t>, </a:t>
            </a:r>
          </a:p>
        </p:txBody>
      </p:sp>
      <p:sp>
        <p:nvSpPr>
          <p:cNvPr id="5" name="Rectangle 4"/>
          <p:cNvSpPr/>
          <p:nvPr/>
        </p:nvSpPr>
        <p:spPr>
          <a:xfrm>
            <a:off x="1745521" y="1496294"/>
            <a:ext cx="4734438" cy="523220"/>
          </a:xfrm>
          <a:prstGeom prst="rect">
            <a:avLst/>
          </a:prstGeom>
        </p:spPr>
        <p:txBody>
          <a:bodyPr wrap="none">
            <a:spAutoFit/>
          </a:bodyPr>
          <a:lstStyle/>
          <a:p>
            <a:r>
              <a:rPr lang="en-US" sz="2800" dirty="0"/>
              <a:t>The law of energy conservation</a:t>
            </a:r>
          </a:p>
        </p:txBody>
      </p:sp>
      <p:sp>
        <p:nvSpPr>
          <p:cNvPr id="6" name="Title 1"/>
          <p:cNvSpPr txBox="1">
            <a:spLocks/>
          </p:cNvSpPr>
          <p:nvPr/>
        </p:nvSpPr>
        <p:spPr>
          <a:xfrm>
            <a:off x="5334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Self-Pressurization of a Cryogenic Propellant (Example 4</a:t>
            </a:r>
            <a:r>
              <a:rPr lang="en-US" sz="2400" b="1" dirty="0" smtClean="0"/>
              <a:t>)</a:t>
            </a:r>
          </a:p>
          <a:p>
            <a:r>
              <a:rPr lang="en-US" sz="2000" b="1" dirty="0" smtClean="0">
                <a:latin typeface="Arial" panose="020B0604020202020204" pitchFamily="34" charset="0"/>
                <a:cs typeface="Arial" panose="020B0604020202020204" pitchFamily="34" charset="0"/>
              </a:rPr>
              <a:t>Modeling of MLI Heat Transfer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028772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6D12A7E3-FD50-4FEC-BF90-4D40D615D493}" type="slidenum">
              <a:rPr lang="en-US" smtClean="0"/>
              <a:pPr/>
              <a:t>63</a:t>
            </a:fld>
            <a:endParaRPr lang="en-US"/>
          </a:p>
        </p:txBody>
      </p:sp>
      <p:pic>
        <p:nvPicPr>
          <p:cNvPr id="3" name="Picture 2"/>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14450" y="1295400"/>
            <a:ext cx="6915150" cy="5084449"/>
          </a:xfrm>
          <a:prstGeom prst="rect">
            <a:avLst/>
          </a:prstGeom>
          <a:noFill/>
          <a:ln>
            <a:noFill/>
          </a:ln>
        </p:spPr>
      </p:pic>
      <p:sp>
        <p:nvSpPr>
          <p:cNvPr id="4" name="Title 1"/>
          <p:cNvSpPr txBox="1">
            <a:spLocks/>
          </p:cNvSpPr>
          <p:nvPr/>
        </p:nvSpPr>
        <p:spPr>
          <a:xfrm>
            <a:off x="533400" y="152400"/>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b="1" dirty="0"/>
              <a:t>Self-Pressurization of a Cryogenic Propellant (Example 4</a:t>
            </a:r>
            <a:r>
              <a:rPr lang="en-US" sz="2400" b="1" dirty="0" smtClean="0"/>
              <a:t>)</a:t>
            </a:r>
          </a:p>
          <a:p>
            <a:endParaRPr lang="en-US" sz="2000" b="1" dirty="0" smtClean="0">
              <a:latin typeface="Arial" panose="020B0604020202020204" pitchFamily="34" charset="0"/>
              <a:cs typeface="Arial" panose="020B0604020202020204" pitchFamily="34" charset="0"/>
            </a:endParaRPr>
          </a:p>
          <a:p>
            <a:r>
              <a:rPr lang="en-US" sz="2000" b="1" dirty="0" smtClean="0">
                <a:latin typeface="Arial" panose="020B0604020202020204" pitchFamily="34" charset="0"/>
                <a:cs typeface="Arial" panose="020B0604020202020204" pitchFamily="34" charset="0"/>
              </a:rPr>
              <a:t>Modeling of MLI Heat Transfer</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30455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400" b="1" dirty="0"/>
              <a:t>Self-Pressurization of a Cryogenic Propellant (Example 4)</a:t>
            </a:r>
            <a:br>
              <a:rPr lang="en-US" sz="2400" b="1" dirty="0"/>
            </a:br>
            <a:r>
              <a:rPr lang="en-US" sz="2400" b="1" dirty="0" smtClean="0"/>
              <a:t>Computational Details</a:t>
            </a:r>
            <a:endParaRPr lang="en-US" sz="2400" dirty="0"/>
          </a:p>
        </p:txBody>
      </p:sp>
      <p:sp>
        <p:nvSpPr>
          <p:cNvPr id="3" name="Content Placeholder 2"/>
          <p:cNvSpPr>
            <a:spLocks noGrp="1"/>
          </p:cNvSpPr>
          <p:nvPr>
            <p:ph idx="1"/>
          </p:nvPr>
        </p:nvSpPr>
        <p:spPr/>
        <p:txBody>
          <a:bodyPr>
            <a:normAutofit lnSpcReduction="10000"/>
          </a:bodyPr>
          <a:lstStyle/>
          <a:p>
            <a:r>
              <a:rPr lang="en-US" sz="2800" dirty="0" smtClean="0"/>
              <a:t>The model consists of 6 fluid nodes, 6 solid nodes and 13 fluid branches</a:t>
            </a:r>
          </a:p>
          <a:p>
            <a:r>
              <a:rPr lang="en-US" sz="2800" dirty="0"/>
              <a:t>The model was developed for 50% fill level of MHTB </a:t>
            </a:r>
            <a:r>
              <a:rPr lang="en-US" sz="2800" dirty="0" smtClean="0"/>
              <a:t>tank</a:t>
            </a:r>
          </a:p>
          <a:p>
            <a:r>
              <a:rPr lang="en-US" sz="2800" dirty="0" smtClean="0"/>
              <a:t>The separation of liquid and vapor in the tank is modeled through a pseudo boundary node</a:t>
            </a:r>
          </a:p>
          <a:p>
            <a:r>
              <a:rPr lang="en-US" sz="2800" dirty="0" smtClean="0"/>
              <a:t>The model simulates 16.7 hours of self-pressurization in a tank without any venting</a:t>
            </a:r>
          </a:p>
          <a:p>
            <a:r>
              <a:rPr lang="en-US" sz="2800" dirty="0" smtClean="0"/>
              <a:t>A time step of 0.1 second was used that required 598,900 time steps to complete the simulation</a:t>
            </a:r>
          </a:p>
        </p:txBody>
      </p:sp>
      <p:sp>
        <p:nvSpPr>
          <p:cNvPr id="4" name="Slide Number Placeholder 3"/>
          <p:cNvSpPr>
            <a:spLocks noGrp="1"/>
          </p:cNvSpPr>
          <p:nvPr>
            <p:ph type="sldNum" sz="quarter" idx="12"/>
          </p:nvPr>
        </p:nvSpPr>
        <p:spPr/>
        <p:txBody>
          <a:bodyPr/>
          <a:lstStyle/>
          <a:p>
            <a:fld id="{6D12A7E3-FD50-4FEC-BF90-4D40D615D493}" type="slidenum">
              <a:rPr lang="en-US" smtClean="0"/>
              <a:pPr/>
              <a:t>64</a:t>
            </a:fld>
            <a:endParaRPr lang="en-US"/>
          </a:p>
        </p:txBody>
      </p:sp>
    </p:spTree>
    <p:extLst>
      <p:ext uri="{BB962C8B-B14F-4D97-AF65-F5344CB8AC3E}">
        <p14:creationId xmlns:p14="http://schemas.microsoft.com/office/powerpoint/2010/main" val="25720516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3601" y="1905232"/>
            <a:ext cx="7173362" cy="4388320"/>
          </a:xfrm>
          <a:prstGeom prst="rect">
            <a:avLst/>
          </a:prstGeom>
        </p:spPr>
      </p:pic>
      <p:sp>
        <p:nvSpPr>
          <p:cNvPr id="2" name="Slide Number Placeholder 1"/>
          <p:cNvSpPr>
            <a:spLocks noGrp="1"/>
          </p:cNvSpPr>
          <p:nvPr>
            <p:ph type="sldNum" sz="quarter" idx="12"/>
          </p:nvPr>
        </p:nvSpPr>
        <p:spPr/>
        <p:txBody>
          <a:bodyPr/>
          <a:lstStyle/>
          <a:p>
            <a:fld id="{6D12A7E3-FD50-4FEC-BF90-4D40D615D493}" type="slidenum">
              <a:rPr lang="en-US" smtClean="0"/>
              <a:pPr/>
              <a:t>65</a:t>
            </a:fld>
            <a:endParaRPr lang="en-US"/>
          </a:p>
        </p:txBody>
      </p:sp>
      <p:sp>
        <p:nvSpPr>
          <p:cNvPr id="3" name="Title 1"/>
          <p:cNvSpPr txBox="1">
            <a:spLocks/>
          </p:cNvSpPr>
          <p:nvPr/>
        </p:nvSpPr>
        <p:spPr>
          <a:xfrm>
            <a:off x="1577837" y="1143000"/>
            <a:ext cx="6172200" cy="85725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US" sz="2100" b="1" dirty="0">
              <a:latin typeface="Arial" panose="020B0604020202020204" pitchFamily="34" charset="0"/>
              <a:cs typeface="Arial" panose="020B0604020202020204" pitchFamily="34" charset="0"/>
            </a:endParaRPr>
          </a:p>
        </p:txBody>
      </p:sp>
      <p:sp>
        <p:nvSpPr>
          <p:cNvPr id="7" name="TextBox 14"/>
          <p:cNvSpPr txBox="1">
            <a:spLocks noChangeArrowheads="1"/>
          </p:cNvSpPr>
          <p:nvPr/>
        </p:nvSpPr>
        <p:spPr bwMode="auto">
          <a:xfrm>
            <a:off x="3918904" y="4759453"/>
            <a:ext cx="794385" cy="392415"/>
          </a:xfrm>
          <a:prstGeom prst="rect">
            <a:avLst/>
          </a:prstGeom>
          <a:solidFill>
            <a:srgbClr val="FFFFFF"/>
          </a:solidFill>
          <a:ln w="9525">
            <a:solidFill>
              <a:srgbClr val="000000"/>
            </a:solidFill>
            <a:miter lim="800000"/>
            <a:headEnd/>
            <a:tailEnd/>
          </a:ln>
        </p:spPr>
        <p:txBody>
          <a:bodyPr rot="0" vert="horz" wrap="square" lIns="68580" tIns="34290" rIns="68580" bIns="34290" anchor="t" anchorCtr="0" upright="1">
            <a:spAutoFit/>
          </a:bodyPr>
          <a:lstStyle/>
          <a:p>
            <a:pPr algn="ctr"/>
            <a:r>
              <a:rPr lang="en-US" sz="1050" b="1" dirty="0">
                <a:solidFill>
                  <a:schemeClr val="accent6">
                    <a:lumMod val="60000"/>
                    <a:lumOff val="40000"/>
                  </a:schemeClr>
                </a:solidFill>
                <a:latin typeface="Calibri"/>
                <a:ea typeface="Times New Roman"/>
              </a:rPr>
              <a:t>MHTB</a:t>
            </a:r>
            <a:endParaRPr lang="en-US" sz="900" dirty="0">
              <a:solidFill>
                <a:schemeClr val="accent6">
                  <a:lumMod val="60000"/>
                  <a:lumOff val="40000"/>
                </a:schemeClr>
              </a:solidFill>
              <a:latin typeface="Times New Roman"/>
              <a:ea typeface="Times New Roman"/>
            </a:endParaRPr>
          </a:p>
          <a:p>
            <a:pPr algn="ctr"/>
            <a:r>
              <a:rPr lang="en-US" sz="1050" b="1" dirty="0">
                <a:solidFill>
                  <a:schemeClr val="accent6">
                    <a:lumMod val="60000"/>
                    <a:lumOff val="40000"/>
                  </a:schemeClr>
                </a:solidFill>
                <a:latin typeface="Calibri"/>
                <a:ea typeface="Times New Roman"/>
              </a:rPr>
              <a:t>Test Data</a:t>
            </a:r>
            <a:endParaRPr lang="en-US" sz="900" dirty="0">
              <a:solidFill>
                <a:schemeClr val="accent6">
                  <a:lumMod val="60000"/>
                  <a:lumOff val="40000"/>
                </a:schemeClr>
              </a:solidFill>
              <a:latin typeface="Times New Roman"/>
              <a:ea typeface="Times New Roman"/>
            </a:endParaRPr>
          </a:p>
        </p:txBody>
      </p:sp>
      <p:sp>
        <p:nvSpPr>
          <p:cNvPr id="8" name="TextBox 16"/>
          <p:cNvSpPr txBox="1">
            <a:spLocks noChangeArrowheads="1"/>
          </p:cNvSpPr>
          <p:nvPr/>
        </p:nvSpPr>
        <p:spPr bwMode="auto">
          <a:xfrm>
            <a:off x="5943423" y="4773708"/>
            <a:ext cx="840105" cy="230832"/>
          </a:xfrm>
          <a:prstGeom prst="rect">
            <a:avLst/>
          </a:prstGeom>
          <a:solidFill>
            <a:srgbClr val="FFFFFF"/>
          </a:solidFill>
          <a:ln w="9525">
            <a:solidFill>
              <a:srgbClr val="000000"/>
            </a:solidFill>
            <a:miter lim="800000"/>
            <a:headEnd/>
            <a:tailEnd/>
          </a:ln>
        </p:spPr>
        <p:txBody>
          <a:bodyPr rot="0" vert="horz" wrap="square" lIns="68580" tIns="34290" rIns="68580" bIns="34290" anchor="t" anchorCtr="0" upright="1">
            <a:spAutoFit/>
          </a:bodyPr>
          <a:lstStyle/>
          <a:p>
            <a:pPr algn="ctr"/>
            <a:r>
              <a:rPr lang="en-US" sz="1050" b="1" dirty="0">
                <a:solidFill>
                  <a:srgbClr val="1F497D"/>
                </a:solidFill>
                <a:latin typeface="Calibri"/>
                <a:ea typeface="Times New Roman"/>
              </a:rPr>
              <a:t>MLI DF=2.8</a:t>
            </a:r>
            <a:endParaRPr lang="en-US" sz="900" dirty="0">
              <a:latin typeface="Times New Roman"/>
              <a:ea typeface="Times New Roman"/>
            </a:endParaRPr>
          </a:p>
        </p:txBody>
      </p:sp>
      <p:sp>
        <p:nvSpPr>
          <p:cNvPr id="9" name="TextBox 15"/>
          <p:cNvSpPr txBox="1">
            <a:spLocks noChangeArrowheads="1"/>
          </p:cNvSpPr>
          <p:nvPr/>
        </p:nvSpPr>
        <p:spPr bwMode="auto">
          <a:xfrm>
            <a:off x="4939476" y="4773708"/>
            <a:ext cx="748665" cy="230832"/>
          </a:xfrm>
          <a:prstGeom prst="rect">
            <a:avLst/>
          </a:prstGeom>
          <a:solidFill>
            <a:srgbClr val="FFFFFF"/>
          </a:solidFill>
          <a:ln w="9525">
            <a:solidFill>
              <a:srgbClr val="000000"/>
            </a:solidFill>
            <a:miter lim="800000"/>
            <a:headEnd/>
            <a:tailEnd/>
          </a:ln>
        </p:spPr>
        <p:txBody>
          <a:bodyPr rot="0" vert="horz" wrap="square" lIns="68580" tIns="34290" rIns="68580" bIns="34290" anchor="t" anchorCtr="0" upright="1">
            <a:spAutoFit/>
          </a:bodyPr>
          <a:lstStyle/>
          <a:p>
            <a:pPr algn="ctr"/>
            <a:r>
              <a:rPr lang="en-US" sz="1050" b="1">
                <a:solidFill>
                  <a:srgbClr val="92D050"/>
                </a:solidFill>
                <a:latin typeface="Calibri"/>
                <a:ea typeface="Times New Roman"/>
              </a:rPr>
              <a:t>MLI DF=1</a:t>
            </a:r>
            <a:endParaRPr lang="en-US" sz="900">
              <a:latin typeface="Times New Roman"/>
              <a:ea typeface="Times New Roman"/>
            </a:endParaRPr>
          </a:p>
        </p:txBody>
      </p:sp>
      <p:sp>
        <p:nvSpPr>
          <p:cNvPr id="4" name="TextBox 3"/>
          <p:cNvSpPr txBox="1"/>
          <p:nvPr/>
        </p:nvSpPr>
        <p:spPr>
          <a:xfrm>
            <a:off x="1901025" y="1051152"/>
            <a:ext cx="5496339" cy="854080"/>
          </a:xfrm>
          <a:prstGeom prst="rect">
            <a:avLst/>
          </a:prstGeom>
          <a:noFill/>
        </p:spPr>
        <p:txBody>
          <a:bodyPr wrap="square" rtlCol="0">
            <a:spAutoFit/>
          </a:bodyPr>
          <a:lstStyle/>
          <a:p>
            <a:pPr algn="ctr"/>
            <a:r>
              <a:rPr lang="en-US" b="1" dirty="0"/>
              <a:t>Application Results for MHTB Self Pressurization </a:t>
            </a:r>
            <a:r>
              <a:rPr lang="en-US" b="1" dirty="0" smtClean="0"/>
              <a:t>Model (50 % Fill Level)</a:t>
            </a:r>
            <a:endParaRPr lang="en-US" b="1" dirty="0">
              <a:latin typeface="Arial" panose="020B0604020202020204" pitchFamily="34" charset="0"/>
              <a:cs typeface="Arial" panose="020B0604020202020204" pitchFamily="34" charset="0"/>
            </a:endParaRPr>
          </a:p>
          <a:p>
            <a:pPr algn="ctr"/>
            <a:endParaRPr lang="en-US" sz="1350" dirty="0"/>
          </a:p>
        </p:txBody>
      </p:sp>
      <p:sp>
        <p:nvSpPr>
          <p:cNvPr id="10" name="Rectangle 9"/>
          <p:cNvSpPr/>
          <p:nvPr/>
        </p:nvSpPr>
        <p:spPr>
          <a:xfrm>
            <a:off x="925673" y="278623"/>
            <a:ext cx="7553738" cy="461665"/>
          </a:xfrm>
          <a:prstGeom prst="rect">
            <a:avLst/>
          </a:prstGeom>
        </p:spPr>
        <p:txBody>
          <a:bodyPr wrap="square">
            <a:spAutoFit/>
          </a:bodyPr>
          <a:lstStyle/>
          <a:p>
            <a:pPr algn="ctr"/>
            <a:r>
              <a:rPr lang="en-US" sz="2400" b="1" dirty="0"/>
              <a:t>Self-Pressurization of a Cryogenic Propellant (Example 4)</a:t>
            </a:r>
          </a:p>
        </p:txBody>
      </p:sp>
    </p:spTree>
    <p:extLst>
      <p:ext uri="{BB962C8B-B14F-4D97-AF65-F5344CB8AC3E}">
        <p14:creationId xmlns:p14="http://schemas.microsoft.com/office/powerpoint/2010/main" val="127874556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sz="2800" b="1" dirty="0" smtClean="0"/>
              <a:t>Summary</a:t>
            </a:r>
            <a:endParaRPr lang="en-US" sz="2800" b="1" dirty="0"/>
          </a:p>
        </p:txBody>
      </p:sp>
      <p:sp>
        <p:nvSpPr>
          <p:cNvPr id="3" name="Content Placeholder 2"/>
          <p:cNvSpPr>
            <a:spLocks noGrp="1"/>
          </p:cNvSpPr>
          <p:nvPr>
            <p:ph idx="1"/>
          </p:nvPr>
        </p:nvSpPr>
        <p:spPr>
          <a:xfrm>
            <a:off x="476250" y="1190625"/>
            <a:ext cx="8229600" cy="4525963"/>
          </a:xfrm>
        </p:spPr>
        <p:txBody>
          <a:bodyPr>
            <a:normAutofit fontScale="85000" lnSpcReduction="20000"/>
          </a:bodyPr>
          <a:lstStyle/>
          <a:p>
            <a:pPr marL="0" indent="0">
              <a:buNone/>
            </a:pPr>
            <a:r>
              <a:rPr lang="en-US" sz="2800" dirty="0" smtClean="0"/>
              <a:t>This lesson described the basics of the finite volume procedure for a fluid network</a:t>
            </a:r>
          </a:p>
          <a:p>
            <a:pPr marL="0" indent="0">
              <a:buNone/>
            </a:pPr>
            <a:r>
              <a:rPr lang="en-US" sz="2800" dirty="0" smtClean="0"/>
              <a:t>Governing equations and solution procedure were described</a:t>
            </a:r>
          </a:p>
          <a:p>
            <a:pPr marL="0" indent="0">
              <a:buNone/>
            </a:pPr>
            <a:r>
              <a:rPr lang="en-US" sz="2800" dirty="0"/>
              <a:t>This numerical procedure has been incorporated into a general purpose flow network code (GFSSP- Generalized Fluid System Simulation Program</a:t>
            </a:r>
            <a:r>
              <a:rPr lang="en-US" sz="2800" dirty="0" smtClean="0"/>
              <a:t>)  </a:t>
            </a:r>
            <a:endParaRPr lang="en-US" sz="2800" dirty="0"/>
          </a:p>
          <a:p>
            <a:pPr marL="0" indent="0">
              <a:buNone/>
            </a:pPr>
            <a:endParaRPr lang="en-US" sz="2800" dirty="0" smtClean="0"/>
          </a:p>
          <a:p>
            <a:pPr marL="0" indent="0">
              <a:buNone/>
            </a:pPr>
            <a:r>
              <a:rPr lang="en-US" sz="2800" dirty="0" smtClean="0"/>
              <a:t>Four example problems were described where finite volume procedure was used to model</a:t>
            </a:r>
          </a:p>
          <a:p>
            <a:pPr marL="514350" indent="-514350">
              <a:buAutoNum type="arabicPeriod"/>
            </a:pPr>
            <a:r>
              <a:rPr lang="en-US" sz="2800" dirty="0" smtClean="0"/>
              <a:t>Chilldown of a cryogenic transfer line</a:t>
            </a:r>
          </a:p>
          <a:p>
            <a:pPr marL="514350" indent="-514350">
              <a:buAutoNum type="arabicPeriod"/>
            </a:pPr>
            <a:r>
              <a:rPr lang="en-US" sz="2800" dirty="0" smtClean="0"/>
              <a:t>No vent chill and fill of a cryogenic propellant tank</a:t>
            </a:r>
          </a:p>
          <a:p>
            <a:pPr marL="514350" indent="-514350">
              <a:buAutoNum type="arabicPeriod"/>
            </a:pPr>
            <a:r>
              <a:rPr lang="en-US" sz="2800" dirty="0" smtClean="0"/>
              <a:t>Boil-off in a cryogenic propellant tank</a:t>
            </a:r>
          </a:p>
          <a:p>
            <a:pPr marL="514350" indent="-514350">
              <a:buAutoNum type="arabicPeriod"/>
            </a:pPr>
            <a:r>
              <a:rPr lang="en-US" sz="2800" dirty="0" smtClean="0"/>
              <a:t>Self-pressurization of cryogenic propellant tank</a:t>
            </a:r>
            <a:endParaRPr lang="en-US" sz="28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66</a:t>
            </a:fld>
            <a:endParaRPr lang="en-US" dirty="0"/>
          </a:p>
        </p:txBody>
      </p:sp>
    </p:spTree>
    <p:extLst>
      <p:ext uri="{BB962C8B-B14F-4D97-AF65-F5344CB8AC3E}">
        <p14:creationId xmlns:p14="http://schemas.microsoft.com/office/powerpoint/2010/main" val="993954079"/>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152525" y="271790"/>
            <a:ext cx="6968511" cy="523220"/>
          </a:xfrm>
          <a:prstGeom prst="rect">
            <a:avLst/>
          </a:prstGeom>
          <a:noFill/>
        </p:spPr>
        <p:txBody>
          <a:bodyPr wrap="square" rtlCol="0">
            <a:spAutoFit/>
          </a:bodyPr>
          <a:lstStyle/>
          <a:p>
            <a:pPr algn="ctr"/>
            <a:r>
              <a:rPr lang="en-US" sz="2800" b="1" dirty="0" smtClean="0"/>
              <a:t>Need for Future Research</a:t>
            </a:r>
            <a:endParaRPr lang="en-US" sz="2800" b="1" dirty="0"/>
          </a:p>
        </p:txBody>
      </p:sp>
      <p:sp>
        <p:nvSpPr>
          <p:cNvPr id="3" name="Slide Number Placeholder 2"/>
          <p:cNvSpPr>
            <a:spLocks noGrp="1"/>
          </p:cNvSpPr>
          <p:nvPr>
            <p:ph type="sldNum" sz="quarter" idx="12"/>
          </p:nvPr>
        </p:nvSpPr>
        <p:spPr/>
        <p:txBody>
          <a:bodyPr/>
          <a:lstStyle/>
          <a:p>
            <a:fld id="{6D12A7E3-FD50-4FEC-BF90-4D40D615D493}" type="slidenum">
              <a:rPr lang="en-US" smtClean="0"/>
              <a:pPr/>
              <a:t>67</a:t>
            </a:fld>
            <a:endParaRPr lang="en-US"/>
          </a:p>
        </p:txBody>
      </p:sp>
      <p:sp>
        <p:nvSpPr>
          <p:cNvPr id="4" name="TextBox 3"/>
          <p:cNvSpPr txBox="1"/>
          <p:nvPr/>
        </p:nvSpPr>
        <p:spPr>
          <a:xfrm>
            <a:off x="914401" y="878205"/>
            <a:ext cx="7772399" cy="4401205"/>
          </a:xfrm>
          <a:prstGeom prst="rect">
            <a:avLst/>
          </a:prstGeom>
          <a:noFill/>
        </p:spPr>
        <p:txBody>
          <a:bodyPr wrap="square" rtlCol="0">
            <a:spAutoFit/>
          </a:bodyPr>
          <a:lstStyle/>
          <a:p>
            <a:r>
              <a:rPr lang="en-US" sz="2800" dirty="0" smtClean="0"/>
              <a:t>Implementation of full boiling curve that includes film boiling, transition between film boiling and nucleate boiling and nucleate boiling</a:t>
            </a:r>
          </a:p>
          <a:p>
            <a:endParaRPr lang="en-US" sz="2800" dirty="0" smtClean="0"/>
          </a:p>
          <a:p>
            <a:r>
              <a:rPr lang="en-US" sz="2800" dirty="0" smtClean="0"/>
              <a:t>Development of numerical algorithm to model two phase separated flow that will address the physics of unsettled condition</a:t>
            </a:r>
          </a:p>
          <a:p>
            <a:endParaRPr lang="en-US" sz="2800" dirty="0"/>
          </a:p>
          <a:p>
            <a:r>
              <a:rPr lang="en-US" sz="2800" dirty="0" smtClean="0"/>
              <a:t>Development of technique to integrate two or more models for integrated system analysis</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6800" y="533400"/>
            <a:ext cx="6968511" cy="523220"/>
          </a:xfrm>
          <a:prstGeom prst="rect">
            <a:avLst/>
          </a:prstGeom>
          <a:noFill/>
        </p:spPr>
        <p:txBody>
          <a:bodyPr wrap="square" rtlCol="0">
            <a:spAutoFit/>
          </a:bodyPr>
          <a:lstStyle/>
          <a:p>
            <a:pPr algn="ctr"/>
            <a:r>
              <a:rPr lang="en-US" sz="2800" b="1" dirty="0" smtClean="0"/>
              <a:t>Acknowledgements</a:t>
            </a:r>
            <a:endParaRPr lang="en-US" sz="2800" b="1"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68</a:t>
            </a:fld>
            <a:endParaRPr lang="en-US"/>
          </a:p>
        </p:txBody>
      </p:sp>
      <p:sp>
        <p:nvSpPr>
          <p:cNvPr id="6" name="TextBox 5"/>
          <p:cNvSpPr txBox="1"/>
          <p:nvPr/>
        </p:nvSpPr>
        <p:spPr>
          <a:xfrm>
            <a:off x="838201" y="1447800"/>
            <a:ext cx="7772399" cy="3539430"/>
          </a:xfrm>
          <a:prstGeom prst="rect">
            <a:avLst/>
          </a:prstGeom>
          <a:noFill/>
        </p:spPr>
        <p:txBody>
          <a:bodyPr wrap="square" rtlCol="0">
            <a:spAutoFit/>
          </a:bodyPr>
          <a:lstStyle/>
          <a:p>
            <a:endParaRPr lang="en-US" sz="2800" dirty="0" smtClean="0"/>
          </a:p>
          <a:p>
            <a:r>
              <a:rPr lang="en-US" sz="2800" dirty="0" smtClean="0"/>
              <a:t>This author is grateful </a:t>
            </a:r>
            <a:r>
              <a:rPr lang="en-US" sz="2800" dirty="0"/>
              <a:t>to JSC/Steve </a:t>
            </a:r>
            <a:r>
              <a:rPr lang="en-US" sz="2800" dirty="0" smtClean="0"/>
              <a:t>Rickman, GSFC/Daniel Nguyen</a:t>
            </a:r>
            <a:r>
              <a:rPr lang="en-US" sz="2800" dirty="0"/>
              <a:t>, MSFC/John Sharp</a:t>
            </a:r>
            <a:r>
              <a:rPr lang="en-US" sz="2800" dirty="0" smtClean="0"/>
              <a:t>, GSFC/</a:t>
            </a:r>
            <a:r>
              <a:rPr lang="en-US" sz="2800" dirty="0" err="1" smtClean="0"/>
              <a:t>Xiaoyi</a:t>
            </a:r>
            <a:r>
              <a:rPr lang="en-US" sz="2800" dirty="0" smtClean="0"/>
              <a:t> Li, LARC/Ruth Amundsen and NESC Passive Thermal Technical Discipline Team (TDT) for their contributions and technical review of this lesson. The author also wishes to thank </a:t>
            </a:r>
            <a:r>
              <a:rPr lang="en-US" sz="2800" dirty="0" err="1" smtClean="0"/>
              <a:t>LaRC</a:t>
            </a:r>
            <a:r>
              <a:rPr lang="en-US" sz="2800" dirty="0" smtClean="0"/>
              <a:t>/Leanna </a:t>
            </a:r>
            <a:r>
              <a:rPr lang="en-US" sz="2800" dirty="0"/>
              <a:t>(Dee) Bullock </a:t>
            </a:r>
            <a:r>
              <a:rPr lang="en-US" sz="2800" dirty="0" smtClean="0"/>
              <a:t>for her support with Graphics.</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165819" y="295275"/>
            <a:ext cx="6968511" cy="523220"/>
          </a:xfrm>
          <a:prstGeom prst="rect">
            <a:avLst/>
          </a:prstGeom>
          <a:noFill/>
        </p:spPr>
        <p:txBody>
          <a:bodyPr wrap="square" rtlCol="0">
            <a:spAutoFit/>
          </a:bodyPr>
          <a:lstStyle/>
          <a:p>
            <a:pPr algn="ctr"/>
            <a:r>
              <a:rPr lang="en-US" sz="2800" b="1" dirty="0" smtClean="0"/>
              <a:t>References/Credits</a:t>
            </a:r>
            <a:endParaRPr lang="en-US" sz="2800" b="1" dirty="0"/>
          </a:p>
        </p:txBody>
      </p:sp>
      <p:sp>
        <p:nvSpPr>
          <p:cNvPr id="4" name="TextBox 3"/>
          <p:cNvSpPr txBox="1"/>
          <p:nvPr/>
        </p:nvSpPr>
        <p:spPr>
          <a:xfrm>
            <a:off x="622877" y="962025"/>
            <a:ext cx="8282997" cy="5632311"/>
          </a:xfrm>
          <a:prstGeom prst="rect">
            <a:avLst/>
          </a:prstGeom>
          <a:noFill/>
        </p:spPr>
        <p:txBody>
          <a:bodyPr wrap="square" rtlCol="0">
            <a:spAutoFit/>
          </a:bodyPr>
          <a:lstStyle/>
          <a:p>
            <a:pPr marL="342900" lvl="0" indent="-342900">
              <a:buAutoNum type="arabicParenR"/>
            </a:pPr>
            <a:r>
              <a:rPr lang="en-US" dirty="0" smtClean="0"/>
              <a:t>Norman R. Augustine, “Seeking A Human Space Flight Program Worthy of a Great Nation” - Review of US Human Spaceflight Plans Committee, October, 2009: http</a:t>
            </a:r>
            <a:r>
              <a:rPr lang="en-US" dirty="0"/>
              <a:t>://www.nasa.gov/pdf/617036main_396093main_HSF_Cmte_FinalReport.pdf</a:t>
            </a:r>
            <a:endParaRPr lang="en-US" dirty="0" smtClean="0"/>
          </a:p>
          <a:p>
            <a:pPr marL="342900" indent="-342900">
              <a:buFontTx/>
              <a:buAutoNum type="arabicParenR"/>
            </a:pPr>
            <a:r>
              <a:rPr lang="en-US" dirty="0" err="1"/>
              <a:t>Patankar</a:t>
            </a:r>
            <a:r>
              <a:rPr lang="en-US" dirty="0"/>
              <a:t>, S. V., “Numerical Heat Transfer and Fluid Flow”, Hemisphere Publishing Corp., Washington, D. C., </a:t>
            </a:r>
            <a:r>
              <a:rPr lang="en-US" dirty="0" smtClean="0"/>
              <a:t>1980</a:t>
            </a:r>
          </a:p>
          <a:p>
            <a:pPr marL="342900" indent="-342900">
              <a:buFontTx/>
              <a:buAutoNum type="arabicParenR"/>
            </a:pPr>
            <a:r>
              <a:rPr lang="en-US" dirty="0"/>
              <a:t>A.K. Majumdar, A.C. </a:t>
            </a:r>
            <a:r>
              <a:rPr lang="en-US" dirty="0" err="1"/>
              <a:t>LeClair</a:t>
            </a:r>
            <a:r>
              <a:rPr lang="en-US" dirty="0"/>
              <a:t>, R. Moore, P.A. Schallhorn, “Generalized Fluid System Simulation Program, Version 6.0”, NASA/TM—2013–217492, October 2013. https://gfssp.msfc.nasa.gov/pdf/NASA_TM_2013_217492.pdf</a:t>
            </a:r>
            <a:endParaRPr lang="en-US" dirty="0" smtClean="0"/>
          </a:p>
          <a:p>
            <a:pPr marL="342900" indent="-342900">
              <a:buFontTx/>
              <a:buAutoNum type="arabicParenR"/>
            </a:pPr>
            <a:r>
              <a:rPr lang="en-US" dirty="0"/>
              <a:t>Hendricks, R. C., Baron, A. K., and </a:t>
            </a:r>
            <a:r>
              <a:rPr lang="en-US" dirty="0" err="1"/>
              <a:t>Peller</a:t>
            </a:r>
            <a:r>
              <a:rPr lang="en-US" dirty="0"/>
              <a:t>, I. C., “GASP - A Computer Code for Calculating the Thermodynamic and Transport Properties for Ten Fluids: </a:t>
            </a:r>
            <a:r>
              <a:rPr lang="en-US" dirty="0" err="1"/>
              <a:t>Parahydrogen</a:t>
            </a:r>
            <a:r>
              <a:rPr lang="en-US" dirty="0"/>
              <a:t>, Helium, Neon, Methane, Nitrogen, Carbon Monoxide, Oxygen, Fluorine, Argon, and Carbon Dioxide”, NASA TN D-7808, February, 1975. </a:t>
            </a:r>
            <a:endParaRPr lang="en-US" dirty="0" smtClean="0"/>
          </a:p>
          <a:p>
            <a:pPr marL="342900" lvl="0" indent="-342900">
              <a:buAutoNum type="arabicParenR"/>
            </a:pPr>
            <a:r>
              <a:rPr lang="en-US" dirty="0" smtClean="0"/>
              <a:t>Brennan</a:t>
            </a:r>
            <a:r>
              <a:rPr lang="en-US" dirty="0"/>
              <a:t>, J. A., </a:t>
            </a:r>
            <a:r>
              <a:rPr lang="en-US" dirty="0" err="1"/>
              <a:t>Brentari</a:t>
            </a:r>
            <a:r>
              <a:rPr lang="en-US" dirty="0"/>
              <a:t>, E. G., Smith, R. V., and Steward, W. G., “</a:t>
            </a:r>
            <a:r>
              <a:rPr lang="en-US" dirty="0" err="1"/>
              <a:t>Cooldown</a:t>
            </a:r>
            <a:r>
              <a:rPr lang="en-US" dirty="0"/>
              <a:t> of Cryogenic Transfer Lines, An Experimental Report,” National Bureau of</a:t>
            </a:r>
            <a:r>
              <a:rPr lang="en-US" i="1" dirty="0"/>
              <a:t> </a:t>
            </a:r>
            <a:r>
              <a:rPr lang="en-US" dirty="0"/>
              <a:t>Standards Report 9264, November 1966</a:t>
            </a:r>
            <a:r>
              <a:rPr lang="en-US" dirty="0" smtClean="0"/>
              <a:t>.</a:t>
            </a:r>
          </a:p>
          <a:p>
            <a:pPr marL="342900" indent="-342900">
              <a:buFontTx/>
              <a:buAutoNum type="arabicParenR"/>
            </a:pPr>
            <a:r>
              <a:rPr lang="en-US" dirty="0"/>
              <a:t>Cross, Matthew, Majumdar, Alok, Bennett, John &amp; </a:t>
            </a:r>
            <a:r>
              <a:rPr lang="en-US" dirty="0" err="1"/>
              <a:t>Malla</a:t>
            </a:r>
            <a:r>
              <a:rPr lang="en-US" dirty="0"/>
              <a:t>, Ramesh, “Modeling of Chill Down in Cryogenic Transfer Lines”, Journal of Spacecraft and Rockets, Vol. 39, No. 2, pp 284-289, 2002</a:t>
            </a:r>
          </a:p>
          <a:p>
            <a:pPr lvl="0"/>
            <a:endParaRPr lang="en-US" dirty="0" smtClean="0"/>
          </a:p>
          <a:p>
            <a:endParaRPr lang="en-US" dirty="0" smtClean="0"/>
          </a:p>
        </p:txBody>
      </p:sp>
      <p:sp>
        <p:nvSpPr>
          <p:cNvPr id="5" name="Slide Number Placeholder 4"/>
          <p:cNvSpPr>
            <a:spLocks noGrp="1"/>
          </p:cNvSpPr>
          <p:nvPr>
            <p:ph type="sldNum" sz="quarter" idx="12"/>
          </p:nvPr>
        </p:nvSpPr>
        <p:spPr/>
        <p:txBody>
          <a:bodyPr/>
          <a:lstStyle/>
          <a:p>
            <a:fld id="{6D12A7E3-FD50-4FEC-BF90-4D40D615D493}" type="slidenum">
              <a:rPr lang="en-US" smtClean="0"/>
              <a:pPr/>
              <a:t>69</a:t>
            </a:fld>
            <a:endParaRPr lang="en-US"/>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b="1" dirty="0"/>
              <a:t>References/Credits</a:t>
            </a:r>
            <a:br>
              <a:rPr lang="en-US" sz="2800" b="1" dirty="0"/>
            </a:br>
            <a:endParaRPr lang="en-US" sz="2800" dirty="0"/>
          </a:p>
        </p:txBody>
      </p:sp>
      <p:sp>
        <p:nvSpPr>
          <p:cNvPr id="3" name="Content Placeholder 2"/>
          <p:cNvSpPr>
            <a:spLocks noGrp="1"/>
          </p:cNvSpPr>
          <p:nvPr>
            <p:ph idx="1"/>
          </p:nvPr>
        </p:nvSpPr>
        <p:spPr>
          <a:xfrm>
            <a:off x="428625" y="1390650"/>
            <a:ext cx="8229600" cy="4525963"/>
          </a:xfrm>
        </p:spPr>
        <p:txBody>
          <a:bodyPr>
            <a:normAutofit fontScale="62500" lnSpcReduction="20000"/>
          </a:bodyPr>
          <a:lstStyle/>
          <a:p>
            <a:pPr marL="0" lvl="0" indent="0">
              <a:buNone/>
            </a:pPr>
            <a:r>
              <a:rPr lang="en-US" sz="2900" dirty="0" smtClean="0"/>
              <a:t>7) </a:t>
            </a:r>
            <a:r>
              <a:rPr lang="en-US" sz="2900" dirty="0"/>
              <a:t>Majumdar, Alok and Ravindran, S.S., “Numerical Modeling of Conjugate Heat Transfer in Fluid Network”, </a:t>
            </a:r>
            <a:r>
              <a:rPr lang="en-US" sz="2900" i="1" dirty="0"/>
              <a:t>Journal of Propulsion and Power, </a:t>
            </a:r>
            <a:r>
              <a:rPr lang="en-US" sz="2900" dirty="0"/>
              <a:t>Volume 27(3), pp.620-630, 2011</a:t>
            </a:r>
            <a:r>
              <a:rPr lang="en-US" sz="2900" dirty="0" smtClean="0"/>
              <a:t>.</a:t>
            </a:r>
          </a:p>
          <a:p>
            <a:pPr marL="0" indent="0">
              <a:buNone/>
            </a:pPr>
            <a:r>
              <a:rPr lang="en-US" sz="2900" dirty="0" smtClean="0"/>
              <a:t>8)</a:t>
            </a:r>
            <a:r>
              <a:rPr lang="en-US" sz="2900" dirty="0"/>
              <a:t> David Chato &amp; Rafael </a:t>
            </a:r>
            <a:r>
              <a:rPr lang="en-US" sz="2900" dirty="0" err="1"/>
              <a:t>Sanabria</a:t>
            </a:r>
            <a:r>
              <a:rPr lang="en-US" sz="2900" dirty="0"/>
              <a:t>, “Review and Test of Chilldown Methods for Space-Based Cryogenic Tanks”, NASA Technical Memorandum 104458, AIAA-91-1843.</a:t>
            </a:r>
          </a:p>
          <a:p>
            <a:pPr marL="0" indent="0">
              <a:buNone/>
            </a:pPr>
            <a:r>
              <a:rPr lang="en-US" sz="2900" dirty="0" smtClean="0"/>
              <a:t>9)</a:t>
            </a:r>
            <a:r>
              <a:rPr lang="en-US" sz="2900" dirty="0"/>
              <a:t> Majumdar, Alok, “No vent tank fill and transfer line chilldown analysis by Generalized Fluid System Simulation Program”, TFAWS 2013, July 29-August 2, 2013, KSC, Florida</a:t>
            </a:r>
          </a:p>
          <a:p>
            <a:pPr marL="0" indent="0">
              <a:buNone/>
            </a:pPr>
            <a:r>
              <a:rPr lang="en-US" sz="2900" dirty="0" smtClean="0"/>
              <a:t>10)</a:t>
            </a:r>
            <a:r>
              <a:rPr lang="en-US" sz="2900" dirty="0"/>
              <a:t> Majumdar, A.K., Steadman, T.E., Maroney, J.P., Sass, J.P., and Fesmire, J.E., “Numerical Modeling  of Propellant Boil-off in a Cryogenic Storage Tank”, Advances in Cryogenic Engineering: Transactions of the Cryogenic Engineering Conference – CEC, Vol. 53, pp. 1507-1514 </a:t>
            </a:r>
          </a:p>
          <a:p>
            <a:pPr marL="0" indent="0">
              <a:buNone/>
            </a:pPr>
            <a:r>
              <a:rPr lang="en-US" sz="2900" dirty="0" smtClean="0"/>
              <a:t>11)</a:t>
            </a:r>
            <a:r>
              <a:rPr lang="en-US" sz="2900" dirty="0"/>
              <a:t> L.J. Hastings R.H. Flachbart, J.J. Martin, A. Hedayat, and M. </a:t>
            </a:r>
            <a:r>
              <a:rPr lang="en-US" sz="2900" dirty="0" err="1"/>
              <a:t>Fazah</a:t>
            </a:r>
            <a:r>
              <a:rPr lang="en-US" sz="2900" dirty="0"/>
              <a:t>, </a:t>
            </a:r>
            <a:r>
              <a:rPr lang="en-US" sz="2900" i="1" dirty="0"/>
              <a:t>Spray Bar Zero-Gravity Vent System for On-Orbit Liquid Hydrogen Storag</a:t>
            </a:r>
            <a:r>
              <a:rPr lang="en-US" sz="2900" dirty="0"/>
              <a:t>e, NASA/TM—2003–212926, October 2003</a:t>
            </a:r>
            <a:r>
              <a:rPr lang="en-US" sz="2900" dirty="0" smtClean="0"/>
              <a:t>.</a:t>
            </a:r>
          </a:p>
          <a:p>
            <a:pPr marL="0" indent="0">
              <a:buNone/>
            </a:pPr>
            <a:r>
              <a:rPr lang="en-US" sz="2900" dirty="0" smtClean="0"/>
              <a:t>12)</a:t>
            </a:r>
            <a:r>
              <a:rPr lang="en-US" sz="2900" dirty="0"/>
              <a:t> Hastings, L. J., Hedayat, A., and Brown, T. M., </a:t>
            </a:r>
            <a:r>
              <a:rPr lang="en-US" sz="2900" i="1" dirty="0"/>
              <a:t>Analytical Modeling and Test Correlation of Variable Density Multilayer Insulation for Cryogenic Storage</a:t>
            </a:r>
            <a:r>
              <a:rPr lang="en-US" sz="2900" dirty="0"/>
              <a:t>, NASA/MSFC, NASA/TM-2004-213175, May 2004.</a:t>
            </a:r>
          </a:p>
          <a:p>
            <a:pPr marL="0" indent="0">
              <a:buNone/>
            </a:pPr>
            <a:endParaRPr lang="en-US" sz="2400" dirty="0"/>
          </a:p>
          <a:p>
            <a:pPr marL="0" lvl="0" indent="0">
              <a:buNone/>
            </a:pPr>
            <a:endParaRPr lang="en-US" sz="2400" dirty="0"/>
          </a:p>
          <a:p>
            <a:pPr marL="0" indent="0">
              <a:buNone/>
            </a:pPr>
            <a:endParaRPr lang="en-US" sz="2400" dirty="0"/>
          </a:p>
        </p:txBody>
      </p:sp>
      <p:sp>
        <p:nvSpPr>
          <p:cNvPr id="4" name="Slide Number Placeholder 3"/>
          <p:cNvSpPr>
            <a:spLocks noGrp="1"/>
          </p:cNvSpPr>
          <p:nvPr>
            <p:ph type="sldNum" sz="quarter" idx="12"/>
          </p:nvPr>
        </p:nvSpPr>
        <p:spPr/>
        <p:txBody>
          <a:bodyPr/>
          <a:lstStyle/>
          <a:p>
            <a:fld id="{6D12A7E3-FD50-4FEC-BF90-4D40D615D493}" type="slidenum">
              <a:rPr lang="en-US" smtClean="0"/>
              <a:pPr/>
              <a:t>70</a:t>
            </a:fld>
            <a:endParaRPr lang="en-US"/>
          </a:p>
        </p:txBody>
      </p:sp>
    </p:spTree>
    <p:extLst>
      <p:ext uri="{BB962C8B-B14F-4D97-AF65-F5344CB8AC3E}">
        <p14:creationId xmlns:p14="http://schemas.microsoft.com/office/powerpoint/2010/main" val="1939920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16637</TotalTime>
  <Words>10862</Words>
  <Application>Microsoft Office PowerPoint</Application>
  <PresentationFormat>On-screen Show (4:3)</PresentationFormat>
  <Paragraphs>1015</Paragraphs>
  <Slides>70</Slides>
  <Notes>70</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3</vt:i4>
      </vt:variant>
      <vt:variant>
        <vt:lpstr>Slide Titles</vt:lpstr>
      </vt:variant>
      <vt:variant>
        <vt:i4>70</vt:i4>
      </vt:variant>
    </vt:vector>
  </HeadingPairs>
  <TitlesOfParts>
    <vt:vector size="80" baseType="lpstr">
      <vt:lpstr>Arial</vt:lpstr>
      <vt:lpstr>Calibri</vt:lpstr>
      <vt:lpstr>Cambria Math</vt:lpstr>
      <vt:lpstr>Segoe UI Light</vt:lpstr>
      <vt:lpstr>Symbol</vt:lpstr>
      <vt:lpstr>Times New Roman</vt:lpstr>
      <vt:lpstr>Office Theme</vt:lpstr>
      <vt:lpstr>Equation</vt:lpstr>
      <vt:lpstr>Document</vt:lpstr>
      <vt:lpstr>Chart</vt:lpstr>
      <vt:lpstr>PowerPoint Presentation</vt:lpstr>
      <vt:lpstr>Introduction </vt:lpstr>
      <vt:lpstr>Introduction </vt:lpstr>
      <vt:lpstr>Introduction</vt:lpstr>
      <vt:lpstr>PowerPoint Presentation</vt:lpstr>
      <vt:lpstr>Finite Volume Procedure  Basics</vt:lpstr>
      <vt:lpstr>Finite Volume Procedure  Basic Components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Thermodynamic &amp; Thermo-physical Properties</vt:lpstr>
      <vt:lpstr>Thermodynamic &amp; Thermo-physical Properties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Solution Procedure  </vt:lpstr>
      <vt:lpstr>PowerPoint Presentation</vt:lpstr>
      <vt:lpstr>Chilldown of Cryogenic Transfer Line (Example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No Vent Chill and Fill of a Cryogenic Tank (Example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Boil-off in a Cryogenic Propellant Tank (Example 3)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Self-Pressurization of a Cryogenic Propellant (Example 4) Computational Details</vt:lpstr>
      <vt:lpstr>PowerPoint Presentation</vt:lpstr>
      <vt:lpstr>Summary</vt:lpstr>
      <vt:lpstr>PowerPoint Presentation</vt:lpstr>
      <vt:lpstr>PowerPoint Presentation</vt:lpstr>
      <vt:lpstr>PowerPoint Presentation</vt:lpstr>
      <vt:lpstr>References/Credits </vt:lpstr>
    </vt:vector>
  </TitlesOfParts>
  <Company>NASA/ODIN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srickman</dc:creator>
  <cp:lastModifiedBy>Majumdar, Alok K. (MSFC-ER43)</cp:lastModifiedBy>
  <cp:revision>509</cp:revision>
  <cp:lastPrinted>2015-01-20T20:11:20Z</cp:lastPrinted>
  <dcterms:created xsi:type="dcterms:W3CDTF">2010-10-05T20:46:41Z</dcterms:created>
  <dcterms:modified xsi:type="dcterms:W3CDTF">2015-01-26T18:49:59Z</dcterms:modified>
</cp:coreProperties>
</file>