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56" r:id="rId3"/>
    <p:sldId id="325" r:id="rId4"/>
    <p:sldId id="295" r:id="rId5"/>
    <p:sldId id="312" r:id="rId6"/>
    <p:sldId id="294" r:id="rId7"/>
    <p:sldId id="311" r:id="rId8"/>
    <p:sldId id="258" r:id="rId9"/>
    <p:sldId id="259" r:id="rId10"/>
    <p:sldId id="260" r:id="rId11"/>
    <p:sldId id="261" r:id="rId12"/>
    <p:sldId id="263" r:id="rId13"/>
    <p:sldId id="327" r:id="rId14"/>
    <p:sldId id="265" r:id="rId15"/>
    <p:sldId id="326" r:id="rId16"/>
    <p:sldId id="309" r:id="rId17"/>
    <p:sldId id="274" r:id="rId18"/>
    <p:sldId id="275" r:id="rId19"/>
    <p:sldId id="277" r:id="rId20"/>
    <p:sldId id="280" r:id="rId21"/>
    <p:sldId id="297" r:id="rId22"/>
    <p:sldId id="281" r:id="rId23"/>
    <p:sldId id="283" r:id="rId24"/>
    <p:sldId id="284" r:id="rId25"/>
    <p:sldId id="285" r:id="rId26"/>
    <p:sldId id="286" r:id="rId27"/>
    <p:sldId id="298" r:id="rId28"/>
    <p:sldId id="308" r:id="rId29"/>
    <p:sldId id="299" r:id="rId30"/>
    <p:sldId id="300" r:id="rId31"/>
    <p:sldId id="301" r:id="rId32"/>
    <p:sldId id="302" r:id="rId33"/>
    <p:sldId id="322" r:id="rId34"/>
    <p:sldId id="304" r:id="rId35"/>
    <p:sldId id="305" r:id="rId36"/>
    <p:sldId id="303" r:id="rId37"/>
    <p:sldId id="288" r:id="rId38"/>
    <p:sldId id="323" r:id="rId39"/>
    <p:sldId id="307" r:id="rId40"/>
    <p:sldId id="313" r:id="rId41"/>
    <p:sldId id="314" r:id="rId42"/>
    <p:sldId id="315" r:id="rId43"/>
    <p:sldId id="316" r:id="rId44"/>
    <p:sldId id="318" r:id="rId45"/>
    <p:sldId id="317" r:id="rId46"/>
    <p:sldId id="319" r:id="rId47"/>
    <p:sldId id="324" r:id="rId48"/>
    <p:sldId id="320" r:id="rId49"/>
    <p:sldId id="328"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7" d="100"/>
          <a:sy n="127" d="100"/>
        </p:scale>
        <p:origin x="1164" y="15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A243E8-80CF-424E-BDBD-55F3B04D8D12}" type="datetimeFigureOut">
              <a:rPr lang="en-US" smtClean="0"/>
              <a:t>10/24/2017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0EAA30-FB37-40B6-A74D-6077A500FC3B}" type="slidenum">
              <a:rPr lang="en-US" smtClean="0"/>
              <a:t>‹#›</a:t>
            </a:fld>
            <a:endParaRPr lang="en-US"/>
          </a:p>
        </p:txBody>
      </p:sp>
    </p:spTree>
    <p:extLst>
      <p:ext uri="{BB962C8B-B14F-4D97-AF65-F5344CB8AC3E}">
        <p14:creationId xmlns:p14="http://schemas.microsoft.com/office/powerpoint/2010/main" val="4291759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So what awe are saying is that with </a:t>
            </a:r>
            <a:r>
              <a:rPr lang="en-US" baseline="0" dirty="0" err="1" smtClean="0"/>
              <a:t>reagrds</a:t>
            </a:r>
            <a:r>
              <a:rPr lang="en-US" baseline="0" dirty="0" smtClean="0"/>
              <a:t> the rest of the airspace transportation system, each flight can be considered an autonomous vehicle with </a:t>
            </a:r>
            <a:r>
              <a:rPr lang="en-US" baseline="0" dirty="0" err="1" smtClean="0"/>
              <a:t>chacateristics</a:t>
            </a:r>
            <a:r>
              <a:rPr lang="en-US" baseline="0" dirty="0" smtClean="0"/>
              <a:t> of cognizant, </a:t>
            </a:r>
            <a:r>
              <a:rPr lang="en-US" baseline="0" dirty="0" err="1" smtClean="0"/>
              <a:t>taskable</a:t>
            </a:r>
            <a:r>
              <a:rPr lang="en-US" baseline="0" dirty="0" smtClean="0"/>
              <a:t> and reflective.</a:t>
            </a:r>
          </a:p>
          <a:p>
            <a:endParaRPr lang="en-US" baseline="0" dirty="0" smtClean="0"/>
          </a:p>
          <a:p>
            <a:pPr defTabSz="914350"/>
            <a:r>
              <a:rPr lang="en-US" dirty="0" smtClean="0"/>
              <a:t>For all intents and purposes the Airliner System</a:t>
            </a:r>
            <a:r>
              <a:rPr lang="en-US" baseline="0" dirty="0" smtClean="0"/>
              <a:t> is autonomous. The human-machine system in the </a:t>
            </a:r>
            <a:r>
              <a:rPr lang="en-US" baseline="0" dirty="0" err="1" smtClean="0"/>
              <a:t>flightdeck</a:t>
            </a:r>
            <a:r>
              <a:rPr lang="en-US" baseline="0" dirty="0" smtClean="0"/>
              <a:t> is Cognizant, </a:t>
            </a:r>
            <a:r>
              <a:rPr lang="en-US" baseline="0" dirty="0" err="1" smtClean="0"/>
              <a:t>Taskable</a:t>
            </a:r>
            <a:r>
              <a:rPr lang="en-US" baseline="0" dirty="0" smtClean="0"/>
              <a:t>, Reflective.</a:t>
            </a:r>
          </a:p>
          <a:p>
            <a:endParaRPr lang="en-US" dirty="0" smtClean="0"/>
          </a:p>
          <a:p>
            <a:r>
              <a:rPr lang="en-US" dirty="0" smtClean="0"/>
              <a:t>So what can learn about the characteristics of the behavior and the architecture of this</a:t>
            </a:r>
            <a:r>
              <a:rPr lang="en-US" baseline="0" dirty="0" smtClean="0"/>
              <a:t> autonomous system.</a:t>
            </a:r>
            <a:endParaRPr lang="en-US" dirty="0"/>
          </a:p>
        </p:txBody>
      </p:sp>
      <p:sp>
        <p:nvSpPr>
          <p:cNvPr id="4" name="Slide Number Placeholder 3"/>
          <p:cNvSpPr>
            <a:spLocks noGrp="1"/>
          </p:cNvSpPr>
          <p:nvPr>
            <p:ph type="sldNum" sz="quarter" idx="10"/>
          </p:nvPr>
        </p:nvSpPr>
        <p:spPr/>
        <p:txBody>
          <a:bodyPr/>
          <a:lstStyle/>
          <a:p>
            <a:fld id="{3D0A6C77-DB84-49FC-8890-3592E50243C2}" type="slidenum">
              <a:rPr lang="en-US" smtClean="0"/>
              <a:t>7</a:t>
            </a:fld>
            <a:endParaRPr lang="en-US"/>
          </a:p>
        </p:txBody>
      </p:sp>
    </p:spTree>
    <p:extLst>
      <p:ext uri="{BB962C8B-B14F-4D97-AF65-F5344CB8AC3E}">
        <p14:creationId xmlns:p14="http://schemas.microsoft.com/office/powerpoint/2010/main" val="1361925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baseline="0" dirty="0" smtClean="0"/>
              <a:t>Lets start with what it does</a:t>
            </a:r>
          </a:p>
          <a:p>
            <a:endParaRPr lang="en-US" baseline="0" dirty="0" smtClean="0"/>
          </a:p>
          <a:p>
            <a:r>
              <a:rPr lang="en-US" baseline="0" dirty="0" smtClean="0"/>
              <a:t>The decision-making autonomous system takes as inputs the combination of the desired filed </a:t>
            </a:r>
            <a:r>
              <a:rPr lang="en-US" baseline="0" dirty="0" err="1" smtClean="0"/>
              <a:t>flightplan</a:t>
            </a:r>
            <a:r>
              <a:rPr lang="en-US" baseline="0" dirty="0" smtClean="0"/>
              <a:t> and the existing conditions and performs decisions that result in commands to the control surface and propulsion system such that the </a:t>
            </a:r>
            <a:r>
              <a:rPr lang="en-US" baseline="0" dirty="0" err="1" smtClean="0"/>
              <a:t>vehcile</a:t>
            </a:r>
            <a:r>
              <a:rPr lang="en-US" baseline="0" dirty="0" smtClean="0"/>
              <a:t> follows the desired trajectory. Due to the nature of the complex ever changing environment, decision-making must constantly adjust to a large number of events that occur in the real world. These events are both expected events that are planned for in the </a:t>
            </a:r>
            <a:r>
              <a:rPr lang="en-US" baseline="0" dirty="0" err="1" smtClean="0"/>
              <a:t>flightplan</a:t>
            </a:r>
            <a:r>
              <a:rPr lang="en-US" baseline="0" dirty="0" smtClean="0"/>
              <a:t> as well as expected events that are not planned for on this flight </a:t>
            </a:r>
          </a:p>
          <a:p>
            <a:endParaRPr lang="en-US" baseline="0" dirty="0" smtClean="0"/>
          </a:p>
          <a:p>
            <a:r>
              <a:rPr lang="en-US" baseline="0" dirty="0" smtClean="0"/>
              <a:t>The system is composed of two (redundant) human-operators and a suite of automation. The Captain and First-Officer take turns serving as the Pilot Flying (PF) and Pilot Not Flying (PNF) and confirm and verify (i.e. double check)  all actions on the </a:t>
            </a:r>
            <a:r>
              <a:rPr lang="en-US" baseline="0" dirty="0" err="1" smtClean="0"/>
              <a:t>flightdeck</a:t>
            </a:r>
            <a:r>
              <a:rPr lang="en-US" baseline="0" dirty="0" smtClean="0"/>
              <a:t>. The </a:t>
            </a:r>
            <a:r>
              <a:rPr lang="en-US" baseline="0" dirty="0" err="1" smtClean="0"/>
              <a:t>flightcrew</a:t>
            </a:r>
            <a:r>
              <a:rPr lang="en-US" baseline="0" dirty="0" smtClean="0"/>
              <a:t> are supported by the automation that performs rapid complex computations to instantaneously identify aircraft state (position, </a:t>
            </a:r>
            <a:r>
              <a:rPr lang="en-US" baseline="0" dirty="0" err="1" smtClean="0"/>
              <a:t>veloicty</a:t>
            </a:r>
            <a:r>
              <a:rPr lang="en-US" baseline="0" dirty="0" smtClean="0"/>
              <a:t> etc.) and control the trajectory by adjusting the flight control surfaces and engine thrust. The automation also performs complex decision-making to select speed, altitude, course targets to follow the desired </a:t>
            </a:r>
            <a:r>
              <a:rPr lang="en-US" baseline="0" dirty="0" err="1" smtClean="0"/>
              <a:t>flightplan</a:t>
            </a:r>
            <a:r>
              <a:rPr lang="en-US" baseline="0" dirty="0" smtClean="0"/>
              <a:t>. In addition, the automation performs complex computations to determine the correct route using a navigation data base and optimizes the </a:t>
            </a:r>
            <a:r>
              <a:rPr lang="en-US" baseline="0" dirty="0" err="1" smtClean="0"/>
              <a:t>flighplan</a:t>
            </a:r>
            <a:r>
              <a:rPr lang="en-US" baseline="0" dirty="0" smtClean="0"/>
              <a:t> (e.g. optimum cruise </a:t>
            </a:r>
            <a:r>
              <a:rPr lang="en-US" baseline="0" dirty="0" err="1" smtClean="0"/>
              <a:t>flightlevels</a:t>
            </a:r>
            <a:r>
              <a:rPr lang="en-US" baseline="0" dirty="0" smtClean="0"/>
              <a:t>, economy speeds, optimum step climb points, …).</a:t>
            </a:r>
          </a:p>
          <a:p>
            <a:endParaRPr lang="en-US" baseline="0" dirty="0" smtClean="0"/>
          </a:p>
          <a:p>
            <a:r>
              <a:rPr lang="en-US" baseline="0" dirty="0" smtClean="0"/>
              <a:t>Like the </a:t>
            </a:r>
            <a:r>
              <a:rPr lang="en-US" baseline="0" dirty="0" err="1" smtClean="0"/>
              <a:t>flightcrew</a:t>
            </a:r>
            <a:r>
              <a:rPr lang="en-US" baseline="0" dirty="0" smtClean="0"/>
              <a:t>, the automation also has built in redundancy.  (next slide)</a:t>
            </a:r>
            <a:endParaRPr lang="en-US" dirty="0"/>
          </a:p>
        </p:txBody>
      </p:sp>
      <p:sp>
        <p:nvSpPr>
          <p:cNvPr id="4" name="Slide Number Placeholder 3"/>
          <p:cNvSpPr>
            <a:spLocks noGrp="1"/>
          </p:cNvSpPr>
          <p:nvPr>
            <p:ph type="sldNum" sz="quarter" idx="10"/>
          </p:nvPr>
        </p:nvSpPr>
        <p:spPr/>
        <p:txBody>
          <a:bodyPr/>
          <a:lstStyle/>
          <a:p>
            <a:fld id="{FBB43050-6B1E-4D82-8089-DD318BB05990}" type="slidenum">
              <a:rPr lang="en-US" smtClean="0"/>
              <a:pPr/>
              <a:t>8</a:t>
            </a:fld>
            <a:endParaRPr lang="en-US"/>
          </a:p>
        </p:txBody>
      </p:sp>
    </p:spTree>
    <p:extLst>
      <p:ext uri="{BB962C8B-B14F-4D97-AF65-F5344CB8AC3E}">
        <p14:creationId xmlns:p14="http://schemas.microsoft.com/office/powerpoint/2010/main" val="3502420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a:t>
            </a:r>
            <a:r>
              <a:rPr lang="en-US" baseline="0" dirty="0" smtClean="0"/>
              <a:t> lets introduce the concept of a mission event. These are all the circumstances, stepping stones that must occur to complete the mission. Examples … </a:t>
            </a:r>
            <a:endParaRPr lang="en-US" dirty="0"/>
          </a:p>
        </p:txBody>
      </p:sp>
      <p:sp>
        <p:nvSpPr>
          <p:cNvPr id="4" name="Slide Number Placeholder 3"/>
          <p:cNvSpPr>
            <a:spLocks noGrp="1"/>
          </p:cNvSpPr>
          <p:nvPr>
            <p:ph type="sldNum" sz="quarter" idx="10"/>
          </p:nvPr>
        </p:nvSpPr>
        <p:spPr/>
        <p:txBody>
          <a:bodyPr/>
          <a:lstStyle/>
          <a:p>
            <a:fld id="{3D0A6C77-DB84-49FC-8890-3592E50243C2}" type="slidenum">
              <a:rPr lang="en-US" smtClean="0"/>
              <a:t>9</a:t>
            </a:fld>
            <a:endParaRPr lang="en-US"/>
          </a:p>
        </p:txBody>
      </p:sp>
    </p:spTree>
    <p:extLst>
      <p:ext uri="{BB962C8B-B14F-4D97-AF65-F5344CB8AC3E}">
        <p14:creationId xmlns:p14="http://schemas.microsoft.com/office/powerpoint/2010/main" val="1946901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Thse</a:t>
            </a:r>
            <a:r>
              <a:rPr lang="en-US" dirty="0" smtClean="0"/>
              <a:t> mission events</a:t>
            </a:r>
            <a:r>
              <a:rPr lang="en-US" baseline="0" dirty="0" smtClean="0"/>
              <a:t> can be categorized as expected That is part of the plan or unexpected not part of the plan. Within the combination of unexpected events there are events that are known to occur but are not planned. When these events do occur it is not a </a:t>
            </a:r>
            <a:r>
              <a:rPr lang="en-US" baseline="0" dirty="0" err="1" smtClean="0"/>
              <a:t>surpise</a:t>
            </a:r>
            <a:r>
              <a:rPr lang="en-US" baseline="0" dirty="0" smtClean="0"/>
              <a:t>. They are handled according to a planned and trained response</a:t>
            </a:r>
          </a:p>
          <a:p>
            <a:r>
              <a:rPr lang="en-US" baseline="0" dirty="0" smtClean="0"/>
              <a:t>Another set of unexpected events are surprises for which there are no planned or trained responses </a:t>
            </a:r>
            <a:endParaRPr lang="en-US" dirty="0"/>
          </a:p>
        </p:txBody>
      </p:sp>
      <p:sp>
        <p:nvSpPr>
          <p:cNvPr id="4" name="Slide Number Placeholder 3"/>
          <p:cNvSpPr>
            <a:spLocks noGrp="1"/>
          </p:cNvSpPr>
          <p:nvPr>
            <p:ph type="sldNum" sz="quarter" idx="10"/>
          </p:nvPr>
        </p:nvSpPr>
        <p:spPr/>
        <p:txBody>
          <a:bodyPr/>
          <a:lstStyle/>
          <a:p>
            <a:fld id="{3D0A6C77-DB84-49FC-8890-3592E50243C2}" type="slidenum">
              <a:rPr lang="en-US" smtClean="0"/>
              <a:t>10</a:t>
            </a:fld>
            <a:endParaRPr lang="en-US"/>
          </a:p>
        </p:txBody>
      </p:sp>
    </p:spTree>
    <p:extLst>
      <p:ext uri="{BB962C8B-B14F-4D97-AF65-F5344CB8AC3E}">
        <p14:creationId xmlns:p14="http://schemas.microsoft.com/office/powerpoint/2010/main" val="452721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 system is composed of two (redundant) human-operators and a suite of automation. The Captain and First-Officer take turns serving as the Pilot Flying (PF) and Pilot Not Flying (PNF) and confirm and verify (i.e. double check)  all actions on the </a:t>
            </a:r>
            <a:r>
              <a:rPr lang="en-US" baseline="0" dirty="0" err="1" smtClean="0"/>
              <a:t>flightdeck</a:t>
            </a:r>
            <a:r>
              <a:rPr lang="en-US" baseline="0" dirty="0" smtClean="0"/>
              <a:t>. The </a:t>
            </a:r>
            <a:r>
              <a:rPr lang="en-US" baseline="0" dirty="0" err="1" smtClean="0"/>
              <a:t>flightcrew</a:t>
            </a:r>
            <a:r>
              <a:rPr lang="en-US" baseline="0" dirty="0" smtClean="0"/>
              <a:t> are supported by the automation that performs rapid complex computations to instantaneously identify aircraft state (position, velocity etc.) and control the trajectory by adjusting the flight control surfaces and engine thrust. The automation also performs complex decision-making to select speed, altitude, course targets to follow the desired </a:t>
            </a:r>
            <a:r>
              <a:rPr lang="en-US" baseline="0" dirty="0" err="1" smtClean="0"/>
              <a:t>flightplan</a:t>
            </a:r>
            <a:r>
              <a:rPr lang="en-US" baseline="0" dirty="0" smtClean="0"/>
              <a:t>. In addition, the automation performs complex computations to determine the correct route using a navigation data base and optimizes the </a:t>
            </a:r>
            <a:r>
              <a:rPr lang="en-US" baseline="0" dirty="0" err="1" smtClean="0"/>
              <a:t>flighplan</a:t>
            </a:r>
            <a:r>
              <a:rPr lang="en-US" baseline="0" dirty="0" smtClean="0"/>
              <a:t> (e.g. optimum cruise </a:t>
            </a:r>
            <a:r>
              <a:rPr lang="en-US" baseline="0" dirty="0" err="1" smtClean="0"/>
              <a:t>flightlevels</a:t>
            </a:r>
            <a:r>
              <a:rPr lang="en-US" baseline="0" dirty="0" smtClean="0"/>
              <a:t>, economy speeds, optimum step climb points, …).</a:t>
            </a:r>
          </a:p>
          <a:p>
            <a:endParaRPr lang="en-US" baseline="0" dirty="0" smtClean="0"/>
          </a:p>
          <a:p>
            <a:r>
              <a:rPr lang="en-US" baseline="0" dirty="0" smtClean="0"/>
              <a:t>Like the </a:t>
            </a:r>
            <a:r>
              <a:rPr lang="en-US" baseline="0" dirty="0" err="1" smtClean="0"/>
              <a:t>flightcrew</a:t>
            </a:r>
            <a:r>
              <a:rPr lang="en-US" baseline="0" dirty="0" smtClean="0"/>
              <a:t>, the automation also has built in redundancy.  </a:t>
            </a:r>
          </a:p>
          <a:p>
            <a:endParaRPr lang="en-US" baseline="0" dirty="0" smtClean="0"/>
          </a:p>
          <a:p>
            <a:r>
              <a:rPr lang="en-US" baseline="0" dirty="0" smtClean="0"/>
              <a:t>Everything is governed by the SOPs.</a:t>
            </a:r>
          </a:p>
          <a:p>
            <a:r>
              <a:rPr lang="en-US" baseline="0" dirty="0" smtClean="0"/>
              <a:t>Navigation</a:t>
            </a:r>
          </a:p>
          <a:p>
            <a:endParaRPr lang="en-US" baseline="0" dirty="0" smtClean="0"/>
          </a:p>
        </p:txBody>
      </p:sp>
      <p:sp>
        <p:nvSpPr>
          <p:cNvPr id="4" name="Slide Number Placeholder 3"/>
          <p:cNvSpPr>
            <a:spLocks noGrp="1"/>
          </p:cNvSpPr>
          <p:nvPr>
            <p:ph type="sldNum" sz="quarter" idx="10"/>
          </p:nvPr>
        </p:nvSpPr>
        <p:spPr/>
        <p:txBody>
          <a:bodyPr/>
          <a:lstStyle/>
          <a:p>
            <a:fld id="{3D0A6C77-DB84-49FC-8890-3592E50243C2}" type="slidenum">
              <a:rPr lang="en-US" smtClean="0"/>
              <a:t>11</a:t>
            </a:fld>
            <a:endParaRPr lang="en-US"/>
          </a:p>
        </p:txBody>
      </p:sp>
    </p:spTree>
    <p:extLst>
      <p:ext uri="{BB962C8B-B14F-4D97-AF65-F5344CB8AC3E}">
        <p14:creationId xmlns:p14="http://schemas.microsoft.com/office/powerpoint/2010/main" val="2048316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So what awe are saying is that with </a:t>
            </a:r>
            <a:r>
              <a:rPr lang="en-US" baseline="0" dirty="0" err="1" smtClean="0"/>
              <a:t>reagrds</a:t>
            </a:r>
            <a:r>
              <a:rPr lang="en-US" baseline="0" dirty="0" smtClean="0"/>
              <a:t> the rest of the airspace transportation system, each flight can be considered an autonomous vehicle with </a:t>
            </a:r>
            <a:r>
              <a:rPr lang="en-US" baseline="0" dirty="0" err="1" smtClean="0"/>
              <a:t>chacateristics</a:t>
            </a:r>
            <a:r>
              <a:rPr lang="en-US" baseline="0" dirty="0" smtClean="0"/>
              <a:t> of cognizant, </a:t>
            </a:r>
            <a:r>
              <a:rPr lang="en-US" baseline="0" dirty="0" err="1" smtClean="0"/>
              <a:t>taskable</a:t>
            </a:r>
            <a:r>
              <a:rPr lang="en-US" baseline="0" dirty="0" smtClean="0"/>
              <a:t> and reflective.</a:t>
            </a:r>
          </a:p>
          <a:p>
            <a:endParaRPr lang="en-US" baseline="0" dirty="0" smtClean="0"/>
          </a:p>
          <a:p>
            <a:pPr defTabSz="914350"/>
            <a:r>
              <a:rPr lang="en-US" dirty="0" smtClean="0"/>
              <a:t>For all intents and purposes the Airliner System</a:t>
            </a:r>
            <a:r>
              <a:rPr lang="en-US" baseline="0" dirty="0" smtClean="0"/>
              <a:t> is autonomous. The human-machine system in the </a:t>
            </a:r>
            <a:r>
              <a:rPr lang="en-US" baseline="0" dirty="0" err="1" smtClean="0"/>
              <a:t>flightdeck</a:t>
            </a:r>
            <a:r>
              <a:rPr lang="en-US" baseline="0" dirty="0" smtClean="0"/>
              <a:t> is Cognizant, </a:t>
            </a:r>
            <a:r>
              <a:rPr lang="en-US" baseline="0" dirty="0" err="1" smtClean="0"/>
              <a:t>Taskable</a:t>
            </a:r>
            <a:r>
              <a:rPr lang="en-US" baseline="0" dirty="0" smtClean="0"/>
              <a:t>, Reflective.</a:t>
            </a:r>
          </a:p>
          <a:p>
            <a:endParaRPr lang="en-US" dirty="0" smtClean="0"/>
          </a:p>
          <a:p>
            <a:r>
              <a:rPr lang="en-US" dirty="0" smtClean="0"/>
              <a:t>So what can learn about the characteristics of the behavior and the architecture of this</a:t>
            </a:r>
            <a:r>
              <a:rPr lang="en-US" baseline="0" dirty="0" smtClean="0"/>
              <a:t> autonomous system.</a:t>
            </a:r>
            <a:endParaRPr lang="en-US" dirty="0"/>
          </a:p>
        </p:txBody>
      </p:sp>
      <p:sp>
        <p:nvSpPr>
          <p:cNvPr id="4" name="Slide Number Placeholder 3"/>
          <p:cNvSpPr>
            <a:spLocks noGrp="1"/>
          </p:cNvSpPr>
          <p:nvPr>
            <p:ph type="sldNum" sz="quarter" idx="10"/>
          </p:nvPr>
        </p:nvSpPr>
        <p:spPr/>
        <p:txBody>
          <a:bodyPr/>
          <a:lstStyle/>
          <a:p>
            <a:fld id="{3D0A6C77-DB84-49FC-8890-3592E50243C2}" type="slidenum">
              <a:rPr lang="en-US" smtClean="0"/>
              <a:t>12</a:t>
            </a:fld>
            <a:endParaRPr lang="en-US"/>
          </a:p>
        </p:txBody>
      </p:sp>
    </p:spTree>
    <p:extLst>
      <p:ext uri="{BB962C8B-B14F-4D97-AF65-F5344CB8AC3E}">
        <p14:creationId xmlns:p14="http://schemas.microsoft.com/office/powerpoint/2010/main" val="1361925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D0A6C77-DB84-49FC-8890-3592E50243C2}" type="slidenum">
              <a:rPr lang="en-US" smtClean="0"/>
              <a:t>13</a:t>
            </a:fld>
            <a:endParaRPr lang="en-US"/>
          </a:p>
        </p:txBody>
      </p:sp>
    </p:spTree>
    <p:extLst>
      <p:ext uri="{BB962C8B-B14F-4D97-AF65-F5344CB8AC3E}">
        <p14:creationId xmlns:p14="http://schemas.microsoft.com/office/powerpoint/2010/main" val="18645730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Put in the references</a:t>
            </a:r>
          </a:p>
        </p:txBody>
      </p:sp>
      <p:sp>
        <p:nvSpPr>
          <p:cNvPr id="4" name="Slide Number Placeholder 3"/>
          <p:cNvSpPr>
            <a:spLocks noGrp="1"/>
          </p:cNvSpPr>
          <p:nvPr>
            <p:ph type="sldNum" sz="quarter" idx="10"/>
          </p:nvPr>
        </p:nvSpPr>
        <p:spPr/>
        <p:txBody>
          <a:bodyPr/>
          <a:lstStyle/>
          <a:p>
            <a:fld id="{24B403A1-09DC-4F9E-ACE0-E5DD447A5A02}" type="slidenum">
              <a:rPr lang="en-US" smtClean="0"/>
              <a:t>18</a:t>
            </a:fld>
            <a:endParaRPr lang="en-US"/>
          </a:p>
        </p:txBody>
      </p:sp>
    </p:spTree>
    <p:extLst>
      <p:ext uri="{BB962C8B-B14F-4D97-AF65-F5344CB8AC3E}">
        <p14:creationId xmlns:p14="http://schemas.microsoft.com/office/powerpoint/2010/main" val="3867675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19BCB16-D801-4659-B063-01F3610A440B}" type="datetime1">
              <a:rPr lang="en-US" smtClean="0"/>
              <a:t>10/24/2017</a:t>
            </a:fld>
            <a:endParaRPr lang="en-US"/>
          </a:p>
        </p:txBody>
      </p:sp>
      <p:sp>
        <p:nvSpPr>
          <p:cNvPr id="5" name="Footer Placeholder 4"/>
          <p:cNvSpPr>
            <a:spLocks noGrp="1"/>
          </p:cNvSpPr>
          <p:nvPr>
            <p:ph type="ftr" sz="quarter" idx="11"/>
          </p:nvPr>
        </p:nvSpPr>
        <p:spPr/>
        <p:txBody>
          <a:bodyPr/>
          <a:lstStyle/>
          <a:p>
            <a:r>
              <a:rPr lang="en-US" dirty="0" smtClean="0"/>
              <a:t>Center for Air Transportation Systems Research</a:t>
            </a:r>
          </a:p>
        </p:txBody>
      </p:sp>
      <p:sp>
        <p:nvSpPr>
          <p:cNvPr id="6" name="Slide Number Placeholder 5"/>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3654949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3506CB-4AC5-4EAC-AFE9-624F9278F2DA}" type="datetime1">
              <a:rPr lang="en-US" smtClean="0"/>
              <a:t>10/24/2017</a:t>
            </a:fld>
            <a:endParaRPr lang="en-US"/>
          </a:p>
        </p:txBody>
      </p:sp>
      <p:sp>
        <p:nvSpPr>
          <p:cNvPr id="5" name="Footer Placeholder 4"/>
          <p:cNvSpPr>
            <a:spLocks noGrp="1"/>
          </p:cNvSpPr>
          <p:nvPr>
            <p:ph type="ftr" sz="quarter" idx="11"/>
          </p:nvPr>
        </p:nvSpPr>
        <p:spPr/>
        <p:txBody>
          <a:bodyPr/>
          <a:lstStyle/>
          <a:p>
            <a:r>
              <a:rPr lang="en-US" dirty="0" smtClean="0"/>
              <a:t>Center for Air Transportation Systems Research</a:t>
            </a:r>
          </a:p>
        </p:txBody>
      </p:sp>
      <p:sp>
        <p:nvSpPr>
          <p:cNvPr id="6" name="Slide Number Placeholder 5"/>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2819715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D4B03D-09D3-491F-A9C8-B68476140870}" type="datetime1">
              <a:rPr lang="en-US" smtClean="0"/>
              <a:t>10/24/2017</a:t>
            </a:fld>
            <a:endParaRPr lang="en-US"/>
          </a:p>
        </p:txBody>
      </p:sp>
      <p:sp>
        <p:nvSpPr>
          <p:cNvPr id="5" name="Footer Placeholder 4"/>
          <p:cNvSpPr>
            <a:spLocks noGrp="1"/>
          </p:cNvSpPr>
          <p:nvPr>
            <p:ph type="ftr" sz="quarter" idx="11"/>
          </p:nvPr>
        </p:nvSpPr>
        <p:spPr/>
        <p:txBody>
          <a:bodyPr/>
          <a:lstStyle/>
          <a:p>
            <a:r>
              <a:rPr lang="en-US" dirty="0" smtClean="0"/>
              <a:t>Center for Air Transportation Systems Research</a:t>
            </a:r>
          </a:p>
        </p:txBody>
      </p:sp>
      <p:sp>
        <p:nvSpPr>
          <p:cNvPr id="6" name="Slide Number Placeholder 5"/>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3654521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A0C66EC-CD89-4A31-B6FD-3FFFDD4CCF2A}" type="datetime1">
              <a:rPr lang="en-US" smtClean="0"/>
              <a:t>10/24/2017</a:t>
            </a:fld>
            <a:endParaRPr lang="en-US"/>
          </a:p>
        </p:txBody>
      </p:sp>
      <p:sp>
        <p:nvSpPr>
          <p:cNvPr id="6" name="Footer Placeholder 5"/>
          <p:cNvSpPr>
            <a:spLocks noGrp="1"/>
          </p:cNvSpPr>
          <p:nvPr>
            <p:ph type="ftr" sz="quarter" idx="11"/>
          </p:nvPr>
        </p:nvSpPr>
        <p:spPr/>
        <p:txBody>
          <a:bodyPr/>
          <a:lstStyle/>
          <a:p>
            <a:r>
              <a:rPr lang="en-US" dirty="0" smtClean="0"/>
              <a:t>Center for Air Transportation Systems Research</a:t>
            </a:r>
          </a:p>
        </p:txBody>
      </p:sp>
      <p:sp>
        <p:nvSpPr>
          <p:cNvPr id="7" name="Slide Number Placeholder 6"/>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2699243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D77897E-5D80-444E-B1EC-9C3C5B654FFA}" type="datetime1">
              <a:rPr lang="en-US" smtClean="0"/>
              <a:t>10/24/2017</a:t>
            </a:fld>
            <a:endParaRPr lang="en-US"/>
          </a:p>
        </p:txBody>
      </p:sp>
      <p:sp>
        <p:nvSpPr>
          <p:cNvPr id="8" name="Footer Placeholder 7"/>
          <p:cNvSpPr>
            <a:spLocks noGrp="1"/>
          </p:cNvSpPr>
          <p:nvPr>
            <p:ph type="ftr" sz="quarter" idx="11"/>
          </p:nvPr>
        </p:nvSpPr>
        <p:spPr/>
        <p:txBody>
          <a:bodyPr/>
          <a:lstStyle/>
          <a:p>
            <a:r>
              <a:rPr lang="en-US" smtClean="0"/>
              <a:t>Center for Air Transportation Systems Research</a:t>
            </a:r>
            <a:endParaRPr lang="en-US"/>
          </a:p>
        </p:txBody>
      </p:sp>
      <p:sp>
        <p:nvSpPr>
          <p:cNvPr id="9" name="Slide Number Placeholder 8"/>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1294518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B73750B-7306-465C-9D9A-CF6B8634CB92}" type="datetime1">
              <a:rPr lang="en-US" smtClean="0"/>
              <a:t>10/24/2017</a:t>
            </a:fld>
            <a:endParaRPr lang="en-US"/>
          </a:p>
        </p:txBody>
      </p:sp>
      <p:sp>
        <p:nvSpPr>
          <p:cNvPr id="4" name="Footer Placeholder 3"/>
          <p:cNvSpPr>
            <a:spLocks noGrp="1"/>
          </p:cNvSpPr>
          <p:nvPr>
            <p:ph type="ftr" sz="quarter" idx="11"/>
          </p:nvPr>
        </p:nvSpPr>
        <p:spPr/>
        <p:txBody>
          <a:bodyPr/>
          <a:lstStyle/>
          <a:p>
            <a:r>
              <a:rPr lang="en-US" smtClean="0"/>
              <a:t>Center for Air Transportation Systems Research</a:t>
            </a:r>
            <a:endParaRPr lang="en-US"/>
          </a:p>
        </p:txBody>
      </p:sp>
      <p:sp>
        <p:nvSpPr>
          <p:cNvPr id="5" name="Slide Number Placeholder 4"/>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2372483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72476D-8FE3-4D23-BB29-6CC01AAE8276}" type="datetime1">
              <a:rPr lang="en-US" smtClean="0"/>
              <a:t>10/24/2017</a:t>
            </a:fld>
            <a:endParaRPr lang="en-US"/>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a:p>
        </p:txBody>
      </p:sp>
      <p:sp>
        <p:nvSpPr>
          <p:cNvPr id="4" name="Slide Number Placeholder 3"/>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3561360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D42732-7AAD-4CEA-9507-E48D3E850B8F}" type="datetime1">
              <a:rPr lang="en-US" smtClean="0"/>
              <a:t>10/24/2017</a:t>
            </a:fld>
            <a:endParaRPr lang="en-US"/>
          </a:p>
        </p:txBody>
      </p:sp>
      <p:sp>
        <p:nvSpPr>
          <p:cNvPr id="6" name="Footer Placeholder 5"/>
          <p:cNvSpPr>
            <a:spLocks noGrp="1"/>
          </p:cNvSpPr>
          <p:nvPr>
            <p:ph type="ftr" sz="quarter" idx="11"/>
          </p:nvPr>
        </p:nvSpPr>
        <p:spPr/>
        <p:txBody>
          <a:bodyPr/>
          <a:lstStyle/>
          <a:p>
            <a:r>
              <a:rPr lang="en-US" smtClean="0"/>
              <a:t>Center for Air Transportation Systems Research</a:t>
            </a:r>
            <a:endParaRPr lang="en-US"/>
          </a:p>
        </p:txBody>
      </p:sp>
      <p:sp>
        <p:nvSpPr>
          <p:cNvPr id="7" name="Slide Number Placeholder 6"/>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1325872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97EE82-2391-44E2-9B05-E8B6262765E7}" type="datetime1">
              <a:rPr lang="en-US" smtClean="0"/>
              <a:t>10/24/2017</a:t>
            </a:fld>
            <a:endParaRPr lang="en-US"/>
          </a:p>
        </p:txBody>
      </p:sp>
      <p:sp>
        <p:nvSpPr>
          <p:cNvPr id="6" name="Footer Placeholder 5"/>
          <p:cNvSpPr>
            <a:spLocks noGrp="1"/>
          </p:cNvSpPr>
          <p:nvPr>
            <p:ph type="ftr" sz="quarter" idx="11"/>
          </p:nvPr>
        </p:nvSpPr>
        <p:spPr/>
        <p:txBody>
          <a:bodyPr/>
          <a:lstStyle/>
          <a:p>
            <a:r>
              <a:rPr lang="en-US" smtClean="0"/>
              <a:t>Center for Air Transportation Systems Research</a:t>
            </a:r>
            <a:endParaRPr lang="en-US"/>
          </a:p>
        </p:txBody>
      </p:sp>
      <p:sp>
        <p:nvSpPr>
          <p:cNvPr id="7" name="Slide Number Placeholder 6"/>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3774338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B6FA49-3A2E-4D84-A81F-F92F481264B7}" type="datetime1">
              <a:rPr lang="en-US" smtClean="0"/>
              <a:t>10/24/2017</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a:p>
        </p:txBody>
      </p:sp>
      <p:sp>
        <p:nvSpPr>
          <p:cNvPr id="6" name="Slide Number Placeholder 5"/>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3317420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A0742F-D7C8-4952-8FBC-1889728305E2}" type="datetime1">
              <a:rPr lang="en-US" smtClean="0"/>
              <a:t>10/24/2017</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a:p>
        </p:txBody>
      </p:sp>
      <p:sp>
        <p:nvSpPr>
          <p:cNvPr id="6" name="Slide Number Placeholder 5"/>
          <p:cNvSpPr>
            <a:spLocks noGrp="1"/>
          </p:cNvSpPr>
          <p:nvPr>
            <p:ph type="sldNum" sz="quarter" idx="12"/>
          </p:nvPr>
        </p:nvSpPr>
        <p:spPr/>
        <p:txBody>
          <a:bodyPr/>
          <a:lstStyle/>
          <a:p>
            <a:fld id="{1CB71CD0-BA9E-4A74-9156-4B5CD6FFC1B0}" type="slidenum">
              <a:rPr lang="en-US" smtClean="0"/>
              <a:t>‹#›</a:t>
            </a:fld>
            <a:endParaRPr lang="en-US"/>
          </a:p>
        </p:txBody>
      </p:sp>
    </p:spTree>
    <p:extLst>
      <p:ext uri="{BB962C8B-B14F-4D97-AF65-F5344CB8AC3E}">
        <p14:creationId xmlns:p14="http://schemas.microsoft.com/office/powerpoint/2010/main" val="32745043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6931" indent="0" algn="ctr">
              <a:buNone/>
              <a:defRPr>
                <a:solidFill>
                  <a:schemeClr val="tx1">
                    <a:tint val="75000"/>
                  </a:schemeClr>
                </a:solidFill>
              </a:defRPr>
            </a:lvl2pPr>
            <a:lvl3pPr marL="913864" indent="0" algn="ctr">
              <a:buNone/>
              <a:defRPr>
                <a:solidFill>
                  <a:schemeClr val="tx1">
                    <a:tint val="75000"/>
                  </a:schemeClr>
                </a:solidFill>
              </a:defRPr>
            </a:lvl3pPr>
            <a:lvl4pPr marL="1370796" indent="0" algn="ctr">
              <a:buNone/>
              <a:defRPr>
                <a:solidFill>
                  <a:schemeClr val="tx1">
                    <a:tint val="75000"/>
                  </a:schemeClr>
                </a:solidFill>
              </a:defRPr>
            </a:lvl4pPr>
            <a:lvl5pPr marL="1827729" indent="0" algn="ctr">
              <a:buNone/>
              <a:defRPr>
                <a:solidFill>
                  <a:schemeClr val="tx1">
                    <a:tint val="75000"/>
                  </a:schemeClr>
                </a:solidFill>
              </a:defRPr>
            </a:lvl5pPr>
            <a:lvl6pPr marL="2284661" indent="0" algn="ctr">
              <a:buNone/>
              <a:defRPr>
                <a:solidFill>
                  <a:schemeClr val="tx1">
                    <a:tint val="75000"/>
                  </a:schemeClr>
                </a:solidFill>
              </a:defRPr>
            </a:lvl6pPr>
            <a:lvl7pPr marL="2741592" indent="0" algn="ctr">
              <a:buNone/>
              <a:defRPr>
                <a:solidFill>
                  <a:schemeClr val="tx1">
                    <a:tint val="75000"/>
                  </a:schemeClr>
                </a:solidFill>
              </a:defRPr>
            </a:lvl7pPr>
            <a:lvl8pPr marL="3198524" indent="0" algn="ctr">
              <a:buNone/>
              <a:defRPr>
                <a:solidFill>
                  <a:schemeClr val="tx1">
                    <a:tint val="75000"/>
                  </a:schemeClr>
                </a:solidFill>
              </a:defRPr>
            </a:lvl8pPr>
            <a:lvl9pPr marL="365545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6156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275826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8" y="4406903"/>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8" y="2906719"/>
            <a:ext cx="7772400" cy="1500187"/>
          </a:xfrm>
        </p:spPr>
        <p:txBody>
          <a:bodyPr anchor="b"/>
          <a:lstStyle>
            <a:lvl1pPr marL="0" indent="0">
              <a:buNone/>
              <a:defRPr sz="2000">
                <a:solidFill>
                  <a:schemeClr val="tx1">
                    <a:tint val="75000"/>
                  </a:schemeClr>
                </a:solidFill>
              </a:defRPr>
            </a:lvl1pPr>
            <a:lvl2pPr marL="456931" indent="0">
              <a:buNone/>
              <a:defRPr sz="1800">
                <a:solidFill>
                  <a:schemeClr val="tx1">
                    <a:tint val="75000"/>
                  </a:schemeClr>
                </a:solidFill>
              </a:defRPr>
            </a:lvl2pPr>
            <a:lvl3pPr marL="913864" indent="0">
              <a:buNone/>
              <a:defRPr sz="1600">
                <a:solidFill>
                  <a:schemeClr val="tx1">
                    <a:tint val="75000"/>
                  </a:schemeClr>
                </a:solidFill>
              </a:defRPr>
            </a:lvl3pPr>
            <a:lvl4pPr marL="1370796" indent="0">
              <a:buNone/>
              <a:defRPr sz="1400">
                <a:solidFill>
                  <a:schemeClr val="tx1">
                    <a:tint val="75000"/>
                  </a:schemeClr>
                </a:solidFill>
              </a:defRPr>
            </a:lvl4pPr>
            <a:lvl5pPr marL="1827729" indent="0">
              <a:buNone/>
              <a:defRPr sz="1400">
                <a:solidFill>
                  <a:schemeClr val="tx1">
                    <a:tint val="75000"/>
                  </a:schemeClr>
                </a:solidFill>
              </a:defRPr>
            </a:lvl5pPr>
            <a:lvl6pPr marL="2284661" indent="0">
              <a:buNone/>
              <a:defRPr sz="1400">
                <a:solidFill>
                  <a:schemeClr val="tx1">
                    <a:tint val="75000"/>
                  </a:schemeClr>
                </a:solidFill>
              </a:defRPr>
            </a:lvl6pPr>
            <a:lvl7pPr marL="2741592" indent="0">
              <a:buNone/>
              <a:defRPr sz="1400">
                <a:solidFill>
                  <a:schemeClr val="tx1">
                    <a:tint val="75000"/>
                  </a:schemeClr>
                </a:solidFill>
              </a:defRPr>
            </a:lvl7pPr>
            <a:lvl8pPr marL="3198524" indent="0">
              <a:buNone/>
              <a:defRPr sz="1400">
                <a:solidFill>
                  <a:schemeClr val="tx1">
                    <a:tint val="75000"/>
                  </a:schemeClr>
                </a:solidFill>
              </a:defRPr>
            </a:lvl8pPr>
            <a:lvl9pPr marL="3655458"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69948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84571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7"/>
            <a:ext cx="4040188" cy="639762"/>
          </a:xfrm>
        </p:spPr>
        <p:txBody>
          <a:bodyPr anchor="b"/>
          <a:lstStyle>
            <a:lvl1pPr marL="0" indent="0">
              <a:buNone/>
              <a:defRPr sz="2400" b="1"/>
            </a:lvl1pPr>
            <a:lvl2pPr marL="456931" indent="0">
              <a:buNone/>
              <a:defRPr sz="2000" b="1"/>
            </a:lvl2pPr>
            <a:lvl3pPr marL="913864" indent="0">
              <a:buNone/>
              <a:defRPr sz="1800" b="1"/>
            </a:lvl3pPr>
            <a:lvl4pPr marL="1370796" indent="0">
              <a:buNone/>
              <a:defRPr sz="1600" b="1"/>
            </a:lvl4pPr>
            <a:lvl5pPr marL="1827729" indent="0">
              <a:buNone/>
              <a:defRPr sz="1600" b="1"/>
            </a:lvl5pPr>
            <a:lvl6pPr marL="2284661" indent="0">
              <a:buNone/>
              <a:defRPr sz="1600" b="1"/>
            </a:lvl6pPr>
            <a:lvl7pPr marL="2741592" indent="0">
              <a:buNone/>
              <a:defRPr sz="1600" b="1"/>
            </a:lvl7pPr>
            <a:lvl8pPr marL="3198524" indent="0">
              <a:buNone/>
              <a:defRPr sz="1600" b="1"/>
            </a:lvl8pPr>
            <a:lvl9pPr marL="3655458"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9"/>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31" y="1535117"/>
            <a:ext cx="4041775" cy="639762"/>
          </a:xfrm>
        </p:spPr>
        <p:txBody>
          <a:bodyPr anchor="b"/>
          <a:lstStyle>
            <a:lvl1pPr marL="0" indent="0">
              <a:buNone/>
              <a:defRPr sz="2400" b="1"/>
            </a:lvl1pPr>
            <a:lvl2pPr marL="456931" indent="0">
              <a:buNone/>
              <a:defRPr sz="2000" b="1"/>
            </a:lvl2pPr>
            <a:lvl3pPr marL="913864" indent="0">
              <a:buNone/>
              <a:defRPr sz="1800" b="1"/>
            </a:lvl3pPr>
            <a:lvl4pPr marL="1370796" indent="0">
              <a:buNone/>
              <a:defRPr sz="1600" b="1"/>
            </a:lvl4pPr>
            <a:lvl5pPr marL="1827729" indent="0">
              <a:buNone/>
              <a:defRPr sz="1600" b="1"/>
            </a:lvl5pPr>
            <a:lvl6pPr marL="2284661" indent="0">
              <a:buNone/>
              <a:defRPr sz="1600" b="1"/>
            </a:lvl6pPr>
            <a:lvl7pPr marL="2741592" indent="0">
              <a:buNone/>
              <a:defRPr sz="1600" b="1"/>
            </a:lvl7pPr>
            <a:lvl8pPr marL="3198524" indent="0">
              <a:buNone/>
              <a:defRPr sz="1600" b="1"/>
            </a:lvl8pPr>
            <a:lvl9pPr marL="3655458"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1" y="2174879"/>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90445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330559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59783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6"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4"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6" y="1435106"/>
            <a:ext cx="3008313" cy="4691063"/>
          </a:xfrm>
        </p:spPr>
        <p:txBody>
          <a:bodyPr/>
          <a:lstStyle>
            <a:lvl1pPr marL="0" indent="0">
              <a:buNone/>
              <a:defRPr sz="1400"/>
            </a:lvl1pPr>
            <a:lvl2pPr marL="456931" indent="0">
              <a:buNone/>
              <a:defRPr sz="1200"/>
            </a:lvl2pPr>
            <a:lvl3pPr marL="913864" indent="0">
              <a:buNone/>
              <a:defRPr sz="1000"/>
            </a:lvl3pPr>
            <a:lvl4pPr marL="1370796" indent="0">
              <a:buNone/>
              <a:defRPr sz="900"/>
            </a:lvl4pPr>
            <a:lvl5pPr marL="1827729" indent="0">
              <a:buNone/>
              <a:defRPr sz="900"/>
            </a:lvl5pPr>
            <a:lvl6pPr marL="2284661" indent="0">
              <a:buNone/>
              <a:defRPr sz="900"/>
            </a:lvl6pPr>
            <a:lvl7pPr marL="2741592" indent="0">
              <a:buNone/>
              <a:defRPr sz="900"/>
            </a:lvl7pPr>
            <a:lvl8pPr marL="3198524" indent="0">
              <a:buNone/>
              <a:defRPr sz="900"/>
            </a:lvl8pPr>
            <a:lvl9pPr marL="3655458"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81912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4"/>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6931" indent="0">
              <a:buNone/>
              <a:defRPr sz="2800"/>
            </a:lvl2pPr>
            <a:lvl3pPr marL="913864" indent="0">
              <a:buNone/>
              <a:defRPr sz="2400"/>
            </a:lvl3pPr>
            <a:lvl4pPr marL="1370796" indent="0">
              <a:buNone/>
              <a:defRPr sz="2000"/>
            </a:lvl4pPr>
            <a:lvl5pPr marL="1827729" indent="0">
              <a:buNone/>
              <a:defRPr sz="2000"/>
            </a:lvl5pPr>
            <a:lvl6pPr marL="2284661" indent="0">
              <a:buNone/>
              <a:defRPr sz="2000"/>
            </a:lvl6pPr>
            <a:lvl7pPr marL="2741592" indent="0">
              <a:buNone/>
              <a:defRPr sz="2000"/>
            </a:lvl7pPr>
            <a:lvl8pPr marL="3198524" indent="0">
              <a:buNone/>
              <a:defRPr sz="2000"/>
            </a:lvl8pPr>
            <a:lvl9pPr marL="3655458" indent="0">
              <a:buNone/>
              <a:defRPr sz="2000"/>
            </a:lvl9pPr>
          </a:lstStyle>
          <a:p>
            <a:endParaRPr lang="en-US"/>
          </a:p>
        </p:txBody>
      </p:sp>
      <p:sp>
        <p:nvSpPr>
          <p:cNvPr id="4" name="Text Placeholder 3"/>
          <p:cNvSpPr>
            <a:spLocks noGrp="1"/>
          </p:cNvSpPr>
          <p:nvPr>
            <p:ph type="body" sz="half" idx="2"/>
          </p:nvPr>
        </p:nvSpPr>
        <p:spPr>
          <a:xfrm>
            <a:off x="1792288" y="5367342"/>
            <a:ext cx="5486400" cy="804862"/>
          </a:xfrm>
        </p:spPr>
        <p:txBody>
          <a:bodyPr/>
          <a:lstStyle>
            <a:lvl1pPr marL="0" indent="0">
              <a:buNone/>
              <a:defRPr sz="1400"/>
            </a:lvl1pPr>
            <a:lvl2pPr marL="456931" indent="0">
              <a:buNone/>
              <a:defRPr sz="1200"/>
            </a:lvl2pPr>
            <a:lvl3pPr marL="913864" indent="0">
              <a:buNone/>
              <a:defRPr sz="1000"/>
            </a:lvl3pPr>
            <a:lvl4pPr marL="1370796" indent="0">
              <a:buNone/>
              <a:defRPr sz="900"/>
            </a:lvl4pPr>
            <a:lvl5pPr marL="1827729" indent="0">
              <a:buNone/>
              <a:defRPr sz="900"/>
            </a:lvl5pPr>
            <a:lvl6pPr marL="2284661" indent="0">
              <a:buNone/>
              <a:defRPr sz="900"/>
            </a:lvl6pPr>
            <a:lvl7pPr marL="2741592" indent="0">
              <a:buNone/>
              <a:defRPr sz="900"/>
            </a:lvl7pPr>
            <a:lvl8pPr marL="3198524" indent="0">
              <a:buNone/>
              <a:defRPr sz="900"/>
            </a:lvl8pPr>
            <a:lvl9pPr marL="3655458"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1767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921094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F497D3-6F37-AE4A-9CB4-380BE9BABE7F}" type="datetimeFigureOut">
              <a:rPr lang="en-US" smtClean="0">
                <a:solidFill>
                  <a:prstClr val="black">
                    <a:tint val="75000"/>
                  </a:prstClr>
                </a:solidFill>
              </a:rPr>
              <a:pPr/>
              <a:t>10/24/2017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243A457-1BFD-4745-86CB-A49E1BB56DE1}"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89301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DCB6AA-FDBD-48F9-8B84-43B83007C531}" type="datetime1">
              <a:rPr lang="en-US" smtClean="0"/>
              <a:t>10/24/2017</a:t>
            </a:fld>
            <a:endParaRPr lang="en-US"/>
          </a:p>
        </p:txBody>
      </p:sp>
      <p:sp>
        <p:nvSpPr>
          <p:cNvPr id="5" name="Footer Placeholder 4"/>
          <p:cNvSpPr>
            <a:spLocks noGrp="1"/>
          </p:cNvSpPr>
          <p:nvPr>
            <p:ph type="ftr" sz="quarter" idx="3"/>
          </p:nvPr>
        </p:nvSpPr>
        <p:spPr>
          <a:xfrm>
            <a:off x="2895600" y="6356350"/>
            <a:ext cx="3352800" cy="365125"/>
          </a:xfrm>
          <a:prstGeom prst="rect">
            <a:avLst/>
          </a:prstGeom>
        </p:spPr>
        <p:txBody>
          <a:bodyPr vert="horz" lIns="91440" tIns="45720" rIns="91440" bIns="45720" rtlCol="0" anchor="ctr"/>
          <a:lstStyle>
            <a:lvl1pPr algn="ctr">
              <a:defRPr sz="1200" b="1" i="0">
                <a:solidFill>
                  <a:schemeClr val="tx2">
                    <a:lumMod val="75000"/>
                  </a:schemeClr>
                </a:solidFill>
              </a:defRPr>
            </a:lvl1pPr>
          </a:lstStyle>
          <a:p>
            <a:r>
              <a:rPr lang="en-US" dirty="0" smtClean="0"/>
              <a:t>Center for Air Transportation Systems Research</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B71CD0-BA9E-4A74-9156-4B5CD6FFC1B0}" type="slidenum">
              <a:rPr lang="en-US" smtClean="0"/>
              <a:t>‹#›</a:t>
            </a:fld>
            <a:endParaRPr lang="en-US"/>
          </a:p>
        </p:txBody>
      </p:sp>
    </p:spTree>
    <p:extLst>
      <p:ext uri="{BB962C8B-B14F-4D97-AF65-F5344CB8AC3E}">
        <p14:creationId xmlns:p14="http://schemas.microsoft.com/office/powerpoint/2010/main" val="2483589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386" tIns="45694" rIns="91386" bIns="4569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386" tIns="45694" rIns="91386" bIns="4569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386" tIns="45694" rIns="91386" bIns="45694" rtlCol="0" anchor="ctr"/>
          <a:lstStyle>
            <a:lvl1pPr algn="l">
              <a:defRPr sz="1200">
                <a:solidFill>
                  <a:schemeClr val="tx1">
                    <a:tint val="75000"/>
                  </a:schemeClr>
                </a:solidFill>
              </a:defRPr>
            </a:lvl1pPr>
          </a:lstStyle>
          <a:p>
            <a:pPr defTabSz="456931"/>
            <a:fld id="{2FF497D3-6F37-AE4A-9CB4-380BE9BABE7F}" type="datetimeFigureOut">
              <a:rPr lang="en-US" smtClean="0">
                <a:solidFill>
                  <a:prstClr val="black">
                    <a:tint val="75000"/>
                  </a:prstClr>
                </a:solidFill>
              </a:rPr>
              <a:pPr defTabSz="456931"/>
              <a:t>10/24/2017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386" tIns="45694" rIns="91386" bIns="45694" rtlCol="0" anchor="ctr"/>
          <a:lstStyle>
            <a:lvl1pPr algn="ctr">
              <a:defRPr sz="1200">
                <a:solidFill>
                  <a:schemeClr val="tx1">
                    <a:tint val="75000"/>
                  </a:schemeClr>
                </a:solidFill>
              </a:defRPr>
            </a:lvl1pPr>
          </a:lstStyle>
          <a:p>
            <a:pPr defTabSz="456931"/>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386" tIns="45694" rIns="91386" bIns="45694" rtlCol="0" anchor="ctr"/>
          <a:lstStyle>
            <a:lvl1pPr algn="r">
              <a:defRPr sz="1200">
                <a:solidFill>
                  <a:schemeClr val="tx1">
                    <a:tint val="75000"/>
                  </a:schemeClr>
                </a:solidFill>
              </a:defRPr>
            </a:lvl1pPr>
          </a:lstStyle>
          <a:p>
            <a:pPr defTabSz="456931"/>
            <a:fld id="{F243A457-1BFD-4745-86CB-A49E1BB56DE1}" type="slidenum">
              <a:rPr lang="en-US" smtClean="0">
                <a:solidFill>
                  <a:prstClr val="black">
                    <a:tint val="75000"/>
                  </a:prstClr>
                </a:solidFill>
              </a:rPr>
              <a:pPr defTabSz="456931"/>
              <a:t>‹#›</a:t>
            </a:fld>
            <a:endParaRPr lang="en-US">
              <a:solidFill>
                <a:prstClr val="black">
                  <a:tint val="75000"/>
                </a:prstClr>
              </a:solidFill>
            </a:endParaRPr>
          </a:p>
        </p:txBody>
      </p:sp>
    </p:spTree>
    <p:extLst>
      <p:ext uri="{BB962C8B-B14F-4D97-AF65-F5344CB8AC3E}">
        <p14:creationId xmlns:p14="http://schemas.microsoft.com/office/powerpoint/2010/main" val="28249041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6931" rtl="0" eaLnBrk="1" latinLnBrk="0" hangingPunct="1">
        <a:spcBef>
          <a:spcPct val="0"/>
        </a:spcBef>
        <a:buNone/>
        <a:defRPr sz="4400" kern="1200">
          <a:solidFill>
            <a:schemeClr val="tx1"/>
          </a:solidFill>
          <a:latin typeface="+mj-lt"/>
          <a:ea typeface="+mj-ea"/>
          <a:cs typeface="+mj-cs"/>
        </a:defRPr>
      </a:lvl1pPr>
    </p:titleStyle>
    <p:bodyStyle>
      <a:lvl1pPr marL="342698" indent="-342698" algn="l" defTabSz="456931" rtl="0" eaLnBrk="1" latinLnBrk="0" hangingPunct="1">
        <a:spcBef>
          <a:spcPct val="20000"/>
        </a:spcBef>
        <a:buFont typeface="Arial"/>
        <a:buChar char="•"/>
        <a:defRPr sz="3200" kern="1200">
          <a:solidFill>
            <a:schemeClr val="tx1"/>
          </a:solidFill>
          <a:latin typeface="+mn-lt"/>
          <a:ea typeface="+mn-ea"/>
          <a:cs typeface="+mn-cs"/>
        </a:defRPr>
      </a:lvl1pPr>
      <a:lvl2pPr marL="742512" indent="-285582" algn="l" defTabSz="456931" rtl="0" eaLnBrk="1" latinLnBrk="0" hangingPunct="1">
        <a:spcBef>
          <a:spcPct val="20000"/>
        </a:spcBef>
        <a:buFont typeface="Arial"/>
        <a:buChar char="–"/>
        <a:defRPr sz="2800" kern="1200">
          <a:solidFill>
            <a:schemeClr val="tx1"/>
          </a:solidFill>
          <a:latin typeface="+mn-lt"/>
          <a:ea typeface="+mn-ea"/>
          <a:cs typeface="+mn-cs"/>
        </a:defRPr>
      </a:lvl2pPr>
      <a:lvl3pPr marL="1142330" indent="-228468" algn="l" defTabSz="456931" rtl="0" eaLnBrk="1" latinLnBrk="0" hangingPunct="1">
        <a:spcBef>
          <a:spcPct val="20000"/>
        </a:spcBef>
        <a:buFont typeface="Arial"/>
        <a:buChar char="•"/>
        <a:defRPr sz="2400" kern="1200">
          <a:solidFill>
            <a:schemeClr val="tx1"/>
          </a:solidFill>
          <a:latin typeface="+mn-lt"/>
          <a:ea typeface="+mn-ea"/>
          <a:cs typeface="+mn-cs"/>
        </a:defRPr>
      </a:lvl3pPr>
      <a:lvl4pPr marL="1599263" indent="-228468" algn="l" defTabSz="456931" rtl="0" eaLnBrk="1" latinLnBrk="0" hangingPunct="1">
        <a:spcBef>
          <a:spcPct val="20000"/>
        </a:spcBef>
        <a:buFont typeface="Arial"/>
        <a:buChar char="–"/>
        <a:defRPr sz="2000" kern="1200">
          <a:solidFill>
            <a:schemeClr val="tx1"/>
          </a:solidFill>
          <a:latin typeface="+mn-lt"/>
          <a:ea typeface="+mn-ea"/>
          <a:cs typeface="+mn-cs"/>
        </a:defRPr>
      </a:lvl4pPr>
      <a:lvl5pPr marL="2056194" indent="-228468" algn="l" defTabSz="456931" rtl="0" eaLnBrk="1" latinLnBrk="0" hangingPunct="1">
        <a:spcBef>
          <a:spcPct val="20000"/>
        </a:spcBef>
        <a:buFont typeface="Arial"/>
        <a:buChar char="»"/>
        <a:defRPr sz="2000" kern="1200">
          <a:solidFill>
            <a:schemeClr val="tx1"/>
          </a:solidFill>
          <a:latin typeface="+mn-lt"/>
          <a:ea typeface="+mn-ea"/>
          <a:cs typeface="+mn-cs"/>
        </a:defRPr>
      </a:lvl5pPr>
      <a:lvl6pPr marL="2513126" indent="-228468" algn="l" defTabSz="456931" rtl="0" eaLnBrk="1" latinLnBrk="0" hangingPunct="1">
        <a:spcBef>
          <a:spcPct val="20000"/>
        </a:spcBef>
        <a:buFont typeface="Arial"/>
        <a:buChar char="•"/>
        <a:defRPr sz="2000" kern="1200">
          <a:solidFill>
            <a:schemeClr val="tx1"/>
          </a:solidFill>
          <a:latin typeface="+mn-lt"/>
          <a:ea typeface="+mn-ea"/>
          <a:cs typeface="+mn-cs"/>
        </a:defRPr>
      </a:lvl6pPr>
      <a:lvl7pPr marL="2970056" indent="-228468" algn="l" defTabSz="456931" rtl="0" eaLnBrk="1" latinLnBrk="0" hangingPunct="1">
        <a:spcBef>
          <a:spcPct val="20000"/>
        </a:spcBef>
        <a:buFont typeface="Arial"/>
        <a:buChar char="•"/>
        <a:defRPr sz="2000" kern="1200">
          <a:solidFill>
            <a:schemeClr val="tx1"/>
          </a:solidFill>
          <a:latin typeface="+mn-lt"/>
          <a:ea typeface="+mn-ea"/>
          <a:cs typeface="+mn-cs"/>
        </a:defRPr>
      </a:lvl7pPr>
      <a:lvl8pPr marL="3426990" indent="-228468" algn="l" defTabSz="456931" rtl="0" eaLnBrk="1" latinLnBrk="0" hangingPunct="1">
        <a:spcBef>
          <a:spcPct val="20000"/>
        </a:spcBef>
        <a:buFont typeface="Arial"/>
        <a:buChar char="•"/>
        <a:defRPr sz="2000" kern="1200">
          <a:solidFill>
            <a:schemeClr val="tx1"/>
          </a:solidFill>
          <a:latin typeface="+mn-lt"/>
          <a:ea typeface="+mn-ea"/>
          <a:cs typeface="+mn-cs"/>
        </a:defRPr>
      </a:lvl8pPr>
      <a:lvl9pPr marL="3883926" indent="-228468" algn="l" defTabSz="456931"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6931" rtl="0" eaLnBrk="1" latinLnBrk="0" hangingPunct="1">
        <a:defRPr sz="1800" kern="1200">
          <a:solidFill>
            <a:schemeClr val="tx1"/>
          </a:solidFill>
          <a:latin typeface="+mn-lt"/>
          <a:ea typeface="+mn-ea"/>
          <a:cs typeface="+mn-cs"/>
        </a:defRPr>
      </a:lvl1pPr>
      <a:lvl2pPr marL="456931" algn="l" defTabSz="456931" rtl="0" eaLnBrk="1" latinLnBrk="0" hangingPunct="1">
        <a:defRPr sz="1800" kern="1200">
          <a:solidFill>
            <a:schemeClr val="tx1"/>
          </a:solidFill>
          <a:latin typeface="+mn-lt"/>
          <a:ea typeface="+mn-ea"/>
          <a:cs typeface="+mn-cs"/>
        </a:defRPr>
      </a:lvl2pPr>
      <a:lvl3pPr marL="913864" algn="l" defTabSz="456931" rtl="0" eaLnBrk="1" latinLnBrk="0" hangingPunct="1">
        <a:defRPr sz="1800" kern="1200">
          <a:solidFill>
            <a:schemeClr val="tx1"/>
          </a:solidFill>
          <a:latin typeface="+mn-lt"/>
          <a:ea typeface="+mn-ea"/>
          <a:cs typeface="+mn-cs"/>
        </a:defRPr>
      </a:lvl3pPr>
      <a:lvl4pPr marL="1370796" algn="l" defTabSz="456931" rtl="0" eaLnBrk="1" latinLnBrk="0" hangingPunct="1">
        <a:defRPr sz="1800" kern="1200">
          <a:solidFill>
            <a:schemeClr val="tx1"/>
          </a:solidFill>
          <a:latin typeface="+mn-lt"/>
          <a:ea typeface="+mn-ea"/>
          <a:cs typeface="+mn-cs"/>
        </a:defRPr>
      </a:lvl4pPr>
      <a:lvl5pPr marL="1827729" algn="l" defTabSz="456931" rtl="0" eaLnBrk="1" latinLnBrk="0" hangingPunct="1">
        <a:defRPr sz="1800" kern="1200">
          <a:solidFill>
            <a:schemeClr val="tx1"/>
          </a:solidFill>
          <a:latin typeface="+mn-lt"/>
          <a:ea typeface="+mn-ea"/>
          <a:cs typeface="+mn-cs"/>
        </a:defRPr>
      </a:lvl5pPr>
      <a:lvl6pPr marL="2284661" algn="l" defTabSz="456931" rtl="0" eaLnBrk="1" latinLnBrk="0" hangingPunct="1">
        <a:defRPr sz="1800" kern="1200">
          <a:solidFill>
            <a:schemeClr val="tx1"/>
          </a:solidFill>
          <a:latin typeface="+mn-lt"/>
          <a:ea typeface="+mn-ea"/>
          <a:cs typeface="+mn-cs"/>
        </a:defRPr>
      </a:lvl6pPr>
      <a:lvl7pPr marL="2741592" algn="l" defTabSz="456931" rtl="0" eaLnBrk="1" latinLnBrk="0" hangingPunct="1">
        <a:defRPr sz="1800" kern="1200">
          <a:solidFill>
            <a:schemeClr val="tx1"/>
          </a:solidFill>
          <a:latin typeface="+mn-lt"/>
          <a:ea typeface="+mn-ea"/>
          <a:cs typeface="+mn-cs"/>
        </a:defRPr>
      </a:lvl7pPr>
      <a:lvl8pPr marL="3198524" algn="l" defTabSz="456931" rtl="0" eaLnBrk="1" latinLnBrk="0" hangingPunct="1">
        <a:defRPr sz="1800" kern="1200">
          <a:solidFill>
            <a:schemeClr val="tx1"/>
          </a:solidFill>
          <a:latin typeface="+mn-lt"/>
          <a:ea typeface="+mn-ea"/>
          <a:cs typeface="+mn-cs"/>
        </a:defRPr>
      </a:lvl8pPr>
      <a:lvl9pPr marL="3655458" algn="l" defTabSz="45693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wmf"/></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6.xml"/><Relationship Id="rId5" Type="http://schemas.openxmlformats.org/officeDocument/2006/relationships/image" Target="../media/image22.emf"/><Relationship Id="rId4" Type="http://schemas.openxmlformats.org/officeDocument/2006/relationships/image" Target="../media/image21.emf"/></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5.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hyperlink" Target="mailto:lsherry@gmu.edu"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199" y="838200"/>
            <a:ext cx="9007475" cy="1470025"/>
          </a:xfrm>
        </p:spPr>
        <p:txBody>
          <a:bodyPr>
            <a:noAutofit/>
          </a:bodyPr>
          <a:lstStyle/>
          <a:p>
            <a:r>
              <a:rPr lang="en-US" sz="3200" b="1" dirty="0" smtClean="0"/>
              <a:t>Method for Evaluation &amp;</a:t>
            </a:r>
            <a:br>
              <a:rPr lang="en-US" sz="3200" b="1" dirty="0" smtClean="0"/>
            </a:br>
            <a:r>
              <a:rPr lang="en-US" sz="3200" b="1" dirty="0" smtClean="0"/>
              <a:t>Simulation</a:t>
            </a:r>
            <a:r>
              <a:rPr lang="en-US" sz="3200" b="1" dirty="0" smtClean="0"/>
              <a:t> </a:t>
            </a:r>
            <a:r>
              <a:rPr lang="en-US" sz="3200" b="1" dirty="0" smtClean="0"/>
              <a:t>of Procedure Performance</a:t>
            </a:r>
            <a:endParaRPr lang="en-US" sz="3200" b="1" dirty="0"/>
          </a:p>
        </p:txBody>
      </p:sp>
      <p:sp>
        <p:nvSpPr>
          <p:cNvPr id="3" name="Subtitle 2"/>
          <p:cNvSpPr>
            <a:spLocks noGrp="1"/>
          </p:cNvSpPr>
          <p:nvPr>
            <p:ph type="subTitle" idx="1"/>
          </p:nvPr>
        </p:nvSpPr>
        <p:spPr>
          <a:xfrm>
            <a:off x="1371600" y="4069458"/>
            <a:ext cx="6400800" cy="1752600"/>
          </a:xfrm>
        </p:spPr>
        <p:txBody>
          <a:bodyPr>
            <a:normAutofit fontScale="85000" lnSpcReduction="20000"/>
          </a:bodyPr>
          <a:lstStyle/>
          <a:p>
            <a:r>
              <a:rPr lang="en-US" dirty="0" smtClean="0">
                <a:solidFill>
                  <a:schemeClr val="tx1"/>
                </a:solidFill>
              </a:rPr>
              <a:t>Lance Sherry (Ph.D.)</a:t>
            </a:r>
          </a:p>
          <a:p>
            <a:r>
              <a:rPr lang="en-US" dirty="0" err="1" smtClean="0">
                <a:solidFill>
                  <a:schemeClr val="tx1"/>
                </a:solidFill>
              </a:rPr>
              <a:t>Houda</a:t>
            </a:r>
            <a:r>
              <a:rPr lang="en-US" dirty="0" smtClean="0">
                <a:solidFill>
                  <a:schemeClr val="tx1"/>
                </a:solidFill>
              </a:rPr>
              <a:t> </a:t>
            </a:r>
            <a:r>
              <a:rPr lang="en-US" dirty="0" err="1" smtClean="0">
                <a:solidFill>
                  <a:schemeClr val="tx1"/>
                </a:solidFill>
              </a:rPr>
              <a:t>Kourdali</a:t>
            </a:r>
            <a:r>
              <a:rPr lang="en-US" dirty="0" smtClean="0">
                <a:solidFill>
                  <a:schemeClr val="tx1"/>
                </a:solidFill>
              </a:rPr>
              <a:t> (B.Sc., CFII)</a:t>
            </a:r>
          </a:p>
          <a:p>
            <a:r>
              <a:rPr lang="en-US" dirty="0" smtClean="0">
                <a:solidFill>
                  <a:schemeClr val="tx1"/>
                </a:solidFill>
              </a:rPr>
              <a:t>lsherry@gmu.edu</a:t>
            </a:r>
          </a:p>
          <a:p>
            <a:r>
              <a:rPr lang="en-US" dirty="0" smtClean="0">
                <a:solidFill>
                  <a:schemeClr val="tx1"/>
                </a:solidFill>
              </a:rPr>
              <a:t>October 24, 2017</a:t>
            </a:r>
          </a:p>
          <a:p>
            <a:endParaRPr lang="en-US" dirty="0">
              <a:solidFill>
                <a:schemeClr val="tx1"/>
              </a:solidFill>
            </a:endParaRPr>
          </a:p>
          <a:p>
            <a:endParaRPr lang="en-US" dirty="0">
              <a:solidFill>
                <a:schemeClr val="tx1"/>
              </a:solidFill>
            </a:endParaRPr>
          </a:p>
        </p:txBody>
      </p:sp>
      <p:sp>
        <p:nvSpPr>
          <p:cNvPr id="4" name="Slide Number Placeholder 3"/>
          <p:cNvSpPr>
            <a:spLocks noGrp="1"/>
          </p:cNvSpPr>
          <p:nvPr>
            <p:ph type="sldNum" sz="quarter" idx="12"/>
          </p:nvPr>
        </p:nvSpPr>
        <p:spPr/>
        <p:txBody>
          <a:bodyPr/>
          <a:lstStyle/>
          <a:p>
            <a:fld id="{1CB71CD0-BA9E-4A74-9156-4B5CD6FFC1B0}" type="slidenum">
              <a:rPr lang="en-US" smtClean="0"/>
              <a:t>1</a:t>
            </a:fld>
            <a:endParaRPr lang="en-US"/>
          </a:p>
        </p:txBody>
      </p:sp>
      <p:sp>
        <p:nvSpPr>
          <p:cNvPr id="5" name="AutoShape 2" descr="Image result for gmu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Image result for gmu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167" y="5657423"/>
            <a:ext cx="1514475" cy="971977"/>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5"/>
          <p:cNvSpPr>
            <a:spLocks noGrp="1"/>
          </p:cNvSpPr>
          <p:nvPr>
            <p:ph type="ftr" sz="quarter" idx="11"/>
          </p:nvPr>
        </p:nvSpPr>
        <p:spPr/>
        <p:txBody>
          <a:bodyPr/>
          <a:lstStyle/>
          <a:p>
            <a:r>
              <a:rPr lang="en-US" smtClean="0"/>
              <a:t>Center for Air Transportation Systems Research</a:t>
            </a:r>
            <a:endParaRPr lang="en-US" dirty="0" smtClean="0"/>
          </a:p>
        </p:txBody>
      </p:sp>
      <p:pic>
        <p:nvPicPr>
          <p:cNvPr id="1030" name="Picture 6" descr="Image result for pilots performing procedur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529839"/>
            <a:ext cx="1828800" cy="125538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pilots performing procedur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4600" y="2514600"/>
            <a:ext cx="1905000" cy="127062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pilots performing procedur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95800" y="2531957"/>
            <a:ext cx="2055025" cy="1223712"/>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29400" y="2526258"/>
            <a:ext cx="1948929" cy="12441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5"/>
          <p:cNvSpPr txBox="1">
            <a:spLocks noChangeArrowheads="1"/>
          </p:cNvSpPr>
          <p:nvPr/>
        </p:nvSpPr>
        <p:spPr bwMode="auto">
          <a:xfrm>
            <a:off x="957263" y="163513"/>
            <a:ext cx="72294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914400" fontAlgn="base">
              <a:spcBef>
                <a:spcPct val="0"/>
              </a:spcBef>
              <a:spcAft>
                <a:spcPct val="0"/>
              </a:spcAft>
              <a:buFontTx/>
              <a:buNone/>
            </a:pPr>
            <a:r>
              <a:rPr lang="en-US" altLang="en-US" sz="4400" b="1" smtClean="0">
                <a:solidFill>
                  <a:srgbClr val="000000"/>
                </a:solidFill>
                <a:ea typeface="MS PGothic" panose="020B0600070205080204" pitchFamily="34" charset="-128"/>
              </a:rPr>
              <a:t>NESC Academy Webcast</a:t>
            </a:r>
          </a:p>
        </p:txBody>
      </p:sp>
      <p:pic>
        <p:nvPicPr>
          <p:cNvPr id="13" name="Picture 14"/>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5" name="Straight Connector 14"/>
          <p:cNvCxnSpPr/>
          <p:nvPr/>
        </p:nvCxnSpPr>
        <p:spPr>
          <a:xfrm>
            <a:off x="0" y="914400"/>
            <a:ext cx="9144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827164" y="5867400"/>
            <a:ext cx="3489673" cy="369332"/>
          </a:xfrm>
          <a:prstGeom prst="rect">
            <a:avLst/>
          </a:prstGeom>
          <a:noFill/>
        </p:spPr>
        <p:txBody>
          <a:bodyPr wrap="none" rtlCol="0">
            <a:spAutoFit/>
          </a:bodyPr>
          <a:lstStyle/>
          <a:p>
            <a:r>
              <a:rPr lang="en-US" dirty="0" smtClean="0"/>
              <a:t>Moderated by Jon Holbrook (Ph.D.)</a:t>
            </a:r>
            <a:endParaRPr lang="en-US" dirty="0"/>
          </a:p>
        </p:txBody>
      </p:sp>
    </p:spTree>
    <p:extLst>
      <p:ext uri="{BB962C8B-B14F-4D97-AF65-F5344CB8AC3E}">
        <p14:creationId xmlns:p14="http://schemas.microsoft.com/office/powerpoint/2010/main" val="3270170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US" dirty="0"/>
          </a:p>
        </p:txBody>
      </p:sp>
      <p:sp>
        <p:nvSpPr>
          <p:cNvPr id="3" name="Content Placeholder 2"/>
          <p:cNvSpPr>
            <a:spLocks noGrp="1"/>
          </p:cNvSpPr>
          <p:nvPr>
            <p:ph idx="1"/>
          </p:nvPr>
        </p:nvSpPr>
        <p:spPr/>
        <p:txBody>
          <a:bodyPr/>
          <a:lstStyle/>
          <a:p>
            <a:r>
              <a:rPr lang="en-US" dirty="0" smtClean="0"/>
              <a:t>Immanuel </a:t>
            </a:r>
            <a:r>
              <a:rPr lang="en-US" dirty="0" err="1" smtClean="0"/>
              <a:t>Barshi</a:t>
            </a:r>
            <a:r>
              <a:rPr lang="en-US" dirty="0" smtClean="0"/>
              <a:t> (NASA-ARC)</a:t>
            </a:r>
          </a:p>
          <a:p>
            <a:r>
              <a:rPr lang="en-US" dirty="0" smtClean="0"/>
              <a:t>Michael </a:t>
            </a:r>
            <a:r>
              <a:rPr lang="en-US" dirty="0" err="1" smtClean="0"/>
              <a:t>Feary</a:t>
            </a:r>
            <a:r>
              <a:rPr lang="en-US" dirty="0" smtClean="0"/>
              <a:t> </a:t>
            </a:r>
            <a:r>
              <a:rPr lang="en-US" dirty="0"/>
              <a:t>(NASA-ARC)</a:t>
            </a:r>
          </a:p>
          <a:p>
            <a:r>
              <a:rPr lang="en-US" dirty="0" smtClean="0"/>
              <a:t>Robert Mauro (Decision Research </a:t>
            </a:r>
            <a:r>
              <a:rPr lang="en-US" dirty="0" err="1" smtClean="0"/>
              <a:t>Inc</a:t>
            </a:r>
            <a:r>
              <a:rPr lang="en-US" dirty="0" smtClean="0"/>
              <a:t>)</a:t>
            </a:r>
          </a:p>
          <a:p>
            <a:r>
              <a:rPr lang="en-US" dirty="0" smtClean="0"/>
              <a:t>Julia </a:t>
            </a:r>
            <a:r>
              <a:rPr lang="en-US" dirty="0" err="1" smtClean="0"/>
              <a:t>Trippe</a:t>
            </a:r>
            <a:r>
              <a:rPr lang="en-US" dirty="0" smtClean="0"/>
              <a:t> (</a:t>
            </a:r>
            <a:r>
              <a:rPr lang="en-US" dirty="0" err="1" smtClean="0"/>
              <a:t>Univ</a:t>
            </a:r>
            <a:r>
              <a:rPr lang="en-US" dirty="0" smtClean="0"/>
              <a:t> Oregon)</a:t>
            </a:r>
          </a:p>
          <a:p>
            <a:r>
              <a:rPr lang="en-US" dirty="0" smtClean="0"/>
              <a:t>Sasha </a:t>
            </a:r>
            <a:r>
              <a:rPr lang="en-US" dirty="0" err="1" smtClean="0"/>
              <a:t>Snisarevska</a:t>
            </a:r>
            <a:r>
              <a:rPr lang="en-US" dirty="0" smtClean="0"/>
              <a:t> (GMU/CATSR)</a:t>
            </a:r>
          </a:p>
          <a:p>
            <a:r>
              <a:rPr lang="en-US" dirty="0" smtClean="0"/>
              <a:t>John </a:t>
            </a:r>
            <a:r>
              <a:rPr lang="en-US" dirty="0" err="1" smtClean="0"/>
              <a:t>Shortle</a:t>
            </a:r>
            <a:r>
              <a:rPr lang="en-US" dirty="0" smtClean="0"/>
              <a:t> (GMU/CATSR)</a:t>
            </a:r>
          </a:p>
          <a:p>
            <a:r>
              <a:rPr lang="en-US" dirty="0" smtClean="0"/>
              <a:t>Anonymous airlines (2)</a:t>
            </a:r>
            <a:endParaRPr lang="en-US" dirty="0"/>
          </a:p>
        </p:txBody>
      </p:sp>
      <p:sp>
        <p:nvSpPr>
          <p:cNvPr id="4" name="Footer Placeholder 3"/>
          <p:cNvSpPr>
            <a:spLocks noGrp="1"/>
          </p:cNvSpPr>
          <p:nvPr>
            <p:ph type="ftr" sz="quarter" idx="11"/>
          </p:nvPr>
        </p:nvSpPr>
        <p:spPr/>
        <p:txBody>
          <a:bodyPr/>
          <a:lstStyle/>
          <a:p>
            <a:r>
              <a:rPr lang="en-US" smtClean="0"/>
              <a:t>Center for Air Transportation Systems Research</a:t>
            </a:r>
            <a:endParaRPr lang="en-US" dirty="0" smtClean="0"/>
          </a:p>
        </p:txBody>
      </p:sp>
      <p:sp>
        <p:nvSpPr>
          <p:cNvPr id="5" name="Slide Number Placeholder 4"/>
          <p:cNvSpPr>
            <a:spLocks noGrp="1"/>
          </p:cNvSpPr>
          <p:nvPr>
            <p:ph type="sldNum" sz="quarter" idx="12"/>
          </p:nvPr>
        </p:nvSpPr>
        <p:spPr/>
        <p:txBody>
          <a:bodyPr/>
          <a:lstStyle/>
          <a:p>
            <a:fld id="{1CB71CD0-BA9E-4A74-9156-4B5CD6FFC1B0}" type="slidenum">
              <a:rPr lang="en-US" smtClean="0"/>
              <a:t>2</a:t>
            </a:fld>
            <a:endParaRPr lang="en-US"/>
          </a:p>
        </p:txBody>
      </p:sp>
    </p:spTree>
    <p:extLst>
      <p:ext uri="{BB962C8B-B14F-4D97-AF65-F5344CB8AC3E}">
        <p14:creationId xmlns:p14="http://schemas.microsoft.com/office/powerpoint/2010/main" val="20193581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Procedures are critical component of Command-and-Control System (e.g. </a:t>
            </a:r>
            <a:r>
              <a:rPr lang="en-US" dirty="0" err="1" smtClean="0"/>
              <a:t>flightdeck</a:t>
            </a:r>
            <a:r>
              <a:rPr lang="en-US" dirty="0" smtClean="0"/>
              <a:t> of airliner)</a:t>
            </a:r>
          </a:p>
          <a:p>
            <a:pPr lvl="1"/>
            <a:r>
              <a:rPr lang="en-US" dirty="0" smtClean="0"/>
              <a:t>define </a:t>
            </a:r>
            <a:r>
              <a:rPr lang="en-US" dirty="0"/>
              <a:t>the sequence of flight </a:t>
            </a:r>
            <a:r>
              <a:rPr lang="en-US" dirty="0" smtClean="0"/>
              <a:t>control commands top execute mission</a:t>
            </a:r>
          </a:p>
          <a:p>
            <a:pPr lvl="1"/>
            <a:r>
              <a:rPr lang="en-US" dirty="0" smtClean="0"/>
              <a:t>handle </a:t>
            </a:r>
            <a:r>
              <a:rPr lang="en-US" i="1" dirty="0" smtClean="0"/>
              <a:t>all </a:t>
            </a:r>
            <a:r>
              <a:rPr lang="en-US" dirty="0"/>
              <a:t>mission situations that can </a:t>
            </a:r>
            <a:r>
              <a:rPr lang="en-US" dirty="0" smtClean="0"/>
              <a:t>emerge</a:t>
            </a:r>
          </a:p>
          <a:p>
            <a:r>
              <a:rPr lang="en-US" dirty="0" smtClean="0"/>
              <a:t>Procedures </a:t>
            </a:r>
            <a:r>
              <a:rPr lang="en-US" dirty="0"/>
              <a:t>must be completed within an Allowable Operational Time Window (AOTW) to avoid a hazardous </a:t>
            </a:r>
            <a:r>
              <a:rPr lang="en-US" dirty="0" smtClean="0"/>
              <a:t>outcome</a:t>
            </a:r>
          </a:p>
          <a:p>
            <a:pPr lvl="1"/>
            <a:r>
              <a:rPr lang="en-US" dirty="0" smtClean="0"/>
              <a:t>AOTW is a distribution</a:t>
            </a:r>
          </a:p>
          <a:p>
            <a:pPr lvl="1"/>
            <a:r>
              <a:rPr lang="en-US" dirty="0" smtClean="0"/>
              <a:t>varies </a:t>
            </a:r>
            <a:r>
              <a:rPr lang="en-US" dirty="0"/>
              <a:t>with </a:t>
            </a:r>
            <a:r>
              <a:rPr lang="en-US" dirty="0" smtClean="0"/>
              <a:t>interactions </a:t>
            </a:r>
            <a:r>
              <a:rPr lang="en-US" dirty="0"/>
              <a:t>between environment, plant, and operator </a:t>
            </a:r>
            <a:r>
              <a:rPr lang="en-US" dirty="0" smtClean="0"/>
              <a:t>actions</a:t>
            </a:r>
            <a:endParaRPr lang="en-US" dirty="0"/>
          </a:p>
          <a:p>
            <a:endParaRPr lang="en-US" dirty="0" smtClean="0"/>
          </a:p>
          <a:p>
            <a:r>
              <a:rPr lang="en-US" dirty="0" smtClean="0"/>
              <a:t>Need to evaluate procedures to account for variability in AOTW/</a:t>
            </a:r>
            <a:r>
              <a:rPr lang="en-US" dirty="0" err="1" smtClean="0"/>
              <a:t>ToP</a:t>
            </a:r>
            <a:endParaRPr lang="en-US" dirty="0" smtClean="0"/>
          </a:p>
          <a:p>
            <a:endParaRPr lang="en-US" dirty="0" smtClean="0"/>
          </a:p>
          <a:p>
            <a:r>
              <a:rPr lang="en-US" dirty="0" smtClean="0"/>
              <a:t>Describes </a:t>
            </a:r>
            <a:r>
              <a:rPr lang="en-US" dirty="0"/>
              <a:t>a method to </a:t>
            </a:r>
            <a:r>
              <a:rPr lang="en-US" dirty="0" smtClean="0"/>
              <a:t>evaluate </a:t>
            </a:r>
            <a:r>
              <a:rPr lang="en-US" dirty="0"/>
              <a:t>the time </a:t>
            </a:r>
            <a:r>
              <a:rPr lang="en-US" i="1" dirty="0"/>
              <a:t>distributions</a:t>
            </a:r>
            <a:r>
              <a:rPr lang="en-US" dirty="0"/>
              <a:t> for </a:t>
            </a:r>
            <a:r>
              <a:rPr lang="en-US" dirty="0" smtClean="0"/>
              <a:t>SOPs</a:t>
            </a:r>
          </a:p>
          <a:p>
            <a:pPr lvl="1"/>
            <a:r>
              <a:rPr lang="en-US" dirty="0" smtClean="0"/>
              <a:t>Calculate the </a:t>
            </a:r>
            <a:r>
              <a:rPr lang="en-US" b="1" dirty="0" smtClean="0"/>
              <a:t>Probability of Failure to Complete on Time</a:t>
            </a:r>
            <a:r>
              <a:rPr lang="en-US" dirty="0"/>
              <a:t>  </a:t>
            </a:r>
            <a:endParaRPr lang="en-US" dirty="0" smtClean="0"/>
          </a:p>
        </p:txBody>
      </p:sp>
      <p:sp>
        <p:nvSpPr>
          <p:cNvPr id="4" name="Slide Number Placeholder 3"/>
          <p:cNvSpPr>
            <a:spLocks noGrp="1"/>
          </p:cNvSpPr>
          <p:nvPr>
            <p:ph type="sldNum" sz="quarter" idx="12"/>
          </p:nvPr>
        </p:nvSpPr>
        <p:spPr/>
        <p:txBody>
          <a:bodyPr/>
          <a:lstStyle/>
          <a:p>
            <a:fld id="{1CB71CD0-BA9E-4A74-9156-4B5CD6FFC1B0}" type="slidenum">
              <a:rPr lang="en-US" smtClean="0"/>
              <a:t>3</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spTree>
    <p:extLst>
      <p:ext uri="{BB962C8B-B14F-4D97-AF65-F5344CB8AC3E}">
        <p14:creationId xmlns:p14="http://schemas.microsoft.com/office/powerpoint/2010/main" val="32424621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6200" y="274638"/>
            <a:ext cx="8991600" cy="1143000"/>
          </a:xfrm>
        </p:spPr>
        <p:txBody>
          <a:bodyPr>
            <a:normAutofit/>
          </a:bodyPr>
          <a:lstStyle/>
          <a:p>
            <a:r>
              <a:rPr lang="en-US" dirty="0" smtClean="0"/>
              <a:t>Motivation</a:t>
            </a:r>
            <a:endParaRPr lang="en-US" dirty="0"/>
          </a:p>
        </p:txBody>
      </p:sp>
      <p:sp>
        <p:nvSpPr>
          <p:cNvPr id="3" name="Content Placeholder 2"/>
          <p:cNvSpPr>
            <a:spLocks noGrp="1"/>
          </p:cNvSpPr>
          <p:nvPr>
            <p:ph sz="half" idx="1"/>
          </p:nvPr>
        </p:nvSpPr>
        <p:spPr/>
        <p:txBody>
          <a:bodyPr>
            <a:normAutofit/>
          </a:bodyPr>
          <a:lstStyle/>
          <a:p>
            <a:r>
              <a:rPr lang="en-US" sz="2000" dirty="0"/>
              <a:t>MD-11/</a:t>
            </a:r>
            <a:r>
              <a:rPr lang="en-US" sz="2000" dirty="0" err="1"/>
              <a:t>SwissAir</a:t>
            </a:r>
            <a:r>
              <a:rPr lang="en-US" sz="2000" dirty="0"/>
              <a:t> Flight 111</a:t>
            </a:r>
          </a:p>
          <a:p>
            <a:pPr lvl="1"/>
            <a:r>
              <a:rPr lang="en-US" sz="1800" dirty="0" smtClean="0"/>
              <a:t>Crew not </a:t>
            </a:r>
            <a:r>
              <a:rPr lang="en-US" sz="1800" dirty="0"/>
              <a:t>recognize </a:t>
            </a:r>
            <a:r>
              <a:rPr lang="en-US" sz="1800" dirty="0" smtClean="0"/>
              <a:t>fire started</a:t>
            </a:r>
          </a:p>
          <a:p>
            <a:pPr lvl="2"/>
            <a:r>
              <a:rPr lang="en-US" sz="1600" dirty="0" smtClean="0"/>
              <a:t>not </a:t>
            </a:r>
            <a:r>
              <a:rPr lang="en-US" sz="1600" dirty="0"/>
              <a:t>warned by instruments</a:t>
            </a:r>
          </a:p>
          <a:p>
            <a:pPr lvl="1"/>
            <a:r>
              <a:rPr lang="en-US" sz="1800" dirty="0" smtClean="0"/>
              <a:t>Uncertainty </a:t>
            </a:r>
            <a:r>
              <a:rPr lang="en-US" sz="1800" dirty="0" smtClean="0">
                <a:sym typeface="Wingdings" panose="05000000000000000000" pitchFamily="2" charset="2"/>
              </a:rPr>
              <a:t> difficulty diagnosis</a:t>
            </a:r>
            <a:endParaRPr lang="en-US" sz="1800" dirty="0"/>
          </a:p>
          <a:p>
            <a:pPr lvl="1"/>
            <a:r>
              <a:rPr lang="en-US" sz="1800" dirty="0" smtClean="0"/>
              <a:t>Average 15 </a:t>
            </a:r>
            <a:r>
              <a:rPr lang="en-US" sz="1800" dirty="0"/>
              <a:t>minutes = </a:t>
            </a:r>
            <a:r>
              <a:rPr lang="en-US" sz="1800" dirty="0" smtClean="0"/>
              <a:t>max </a:t>
            </a:r>
            <a:r>
              <a:rPr lang="en-US" sz="1800" dirty="0"/>
              <a:t>time to identify and distinguish fire</a:t>
            </a:r>
          </a:p>
          <a:p>
            <a:pPr lvl="1"/>
            <a:r>
              <a:rPr lang="en-US" sz="1800" dirty="0"/>
              <a:t>MD-11 Procedures designed to take 35 </a:t>
            </a:r>
            <a:r>
              <a:rPr lang="en-US" sz="1800" dirty="0" smtClean="0"/>
              <a:t>mins</a:t>
            </a:r>
            <a:endParaRPr lang="en-US" sz="1800" dirty="0"/>
          </a:p>
        </p:txBody>
      </p:sp>
      <p:sp>
        <p:nvSpPr>
          <p:cNvPr id="6" name="Content Placeholder 5"/>
          <p:cNvSpPr>
            <a:spLocks noGrp="1"/>
          </p:cNvSpPr>
          <p:nvPr>
            <p:ph sz="half" idx="2"/>
          </p:nvPr>
        </p:nvSpPr>
        <p:spPr/>
        <p:txBody>
          <a:bodyPr>
            <a:normAutofit/>
          </a:bodyPr>
          <a:lstStyle/>
          <a:p>
            <a:r>
              <a:rPr lang="en-US" sz="1600" dirty="0"/>
              <a:t>Spoiler Arm Problem (</a:t>
            </a:r>
            <a:r>
              <a:rPr lang="en-US" sz="1600" dirty="0" err="1"/>
              <a:t>Degani</a:t>
            </a:r>
            <a:r>
              <a:rPr lang="en-US" sz="1600" dirty="0"/>
              <a:t>) – </a:t>
            </a:r>
            <a:r>
              <a:rPr lang="en-US" sz="1600" dirty="0" smtClean="0"/>
              <a:t>MD-80</a:t>
            </a:r>
            <a:endParaRPr lang="en-US" sz="1600" dirty="0"/>
          </a:p>
          <a:p>
            <a:pPr lvl="1"/>
            <a:r>
              <a:rPr lang="en-US" sz="1400" dirty="0"/>
              <a:t>Spoiler cannot be armed until Gear Down</a:t>
            </a:r>
          </a:p>
          <a:p>
            <a:pPr lvl="1"/>
            <a:r>
              <a:rPr lang="en-US" sz="1400" dirty="0"/>
              <a:t>Gear down takes an average of 22 seconds </a:t>
            </a:r>
          </a:p>
          <a:p>
            <a:pPr lvl="1"/>
            <a:r>
              <a:rPr lang="en-US" sz="1400" dirty="0"/>
              <a:t>Flap extension must be completed simultaneously</a:t>
            </a:r>
          </a:p>
          <a:p>
            <a:pPr lvl="1"/>
            <a:r>
              <a:rPr lang="en-US" sz="1400" dirty="0"/>
              <a:t>Pilots can </a:t>
            </a:r>
            <a:r>
              <a:rPr lang="en-US" sz="1400" dirty="0" smtClean="0"/>
              <a:t>fail </a:t>
            </a:r>
            <a:r>
              <a:rPr lang="en-US" sz="1400" dirty="0"/>
              <a:t>to Arm Spoilers while </a:t>
            </a:r>
            <a:r>
              <a:rPr lang="en-US" sz="1400" dirty="0" smtClean="0"/>
              <a:t>performing </a:t>
            </a:r>
            <a:r>
              <a:rPr lang="en-US" sz="1400" dirty="0"/>
              <a:t>simultaneous task(s)</a:t>
            </a:r>
          </a:p>
          <a:p>
            <a:endParaRPr lang="en-US" sz="1600" dirty="0"/>
          </a:p>
        </p:txBody>
      </p:sp>
      <p:sp>
        <p:nvSpPr>
          <p:cNvPr id="4" name="Slide Number Placeholder 3"/>
          <p:cNvSpPr>
            <a:spLocks noGrp="1"/>
          </p:cNvSpPr>
          <p:nvPr>
            <p:ph type="sldNum" sz="quarter" idx="12"/>
          </p:nvPr>
        </p:nvSpPr>
        <p:spPr/>
        <p:txBody>
          <a:bodyPr/>
          <a:lstStyle/>
          <a:p>
            <a:fld id="{1CB71CD0-BA9E-4A74-9156-4B5CD6FFC1B0}" type="slidenum">
              <a:rPr lang="en-US" smtClean="0"/>
              <a:t>4</a:t>
            </a:fld>
            <a:endParaRPr lang="en-US"/>
          </a:p>
        </p:txBody>
      </p:sp>
      <p:pic>
        <p:nvPicPr>
          <p:cNvPr id="1026" name="Picture 2" descr="28as - Swissair MD-11; HB-IWF@ZRH;14.07.1998 (471308287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4572000"/>
            <a:ext cx="1638300" cy="108723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7800" y="3657038"/>
            <a:ext cx="2914214" cy="243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sp>
        <p:nvSpPr>
          <p:cNvPr id="7" name="TextBox 6"/>
          <p:cNvSpPr txBox="1"/>
          <p:nvPr/>
        </p:nvSpPr>
        <p:spPr>
          <a:xfrm>
            <a:off x="1143000" y="6167735"/>
            <a:ext cx="7429406" cy="461665"/>
          </a:xfrm>
          <a:prstGeom prst="rect">
            <a:avLst/>
          </a:prstGeom>
          <a:solidFill>
            <a:schemeClr val="bg1"/>
          </a:solidFill>
          <a:ln>
            <a:solidFill>
              <a:schemeClr val="accent6">
                <a:lumMod val="75000"/>
              </a:schemeClr>
            </a:solidFill>
          </a:ln>
        </p:spPr>
        <p:txBody>
          <a:bodyPr wrap="none" rtlCol="0">
            <a:spAutoFit/>
          </a:bodyPr>
          <a:lstStyle/>
          <a:p>
            <a:r>
              <a:rPr lang="en-US" sz="2400" dirty="0">
                <a:solidFill>
                  <a:schemeClr val="accent6">
                    <a:lumMod val="75000"/>
                  </a:schemeClr>
                </a:solidFill>
              </a:rPr>
              <a:t>Time is Critical Design Parameter for Procedure Evaluation</a:t>
            </a:r>
          </a:p>
        </p:txBody>
      </p:sp>
    </p:spTree>
    <p:extLst>
      <p:ext uri="{BB962C8B-B14F-4D97-AF65-F5344CB8AC3E}">
        <p14:creationId xmlns:p14="http://schemas.microsoft.com/office/powerpoint/2010/main" val="24489504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of Contents</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Role of Procedures</a:t>
            </a:r>
          </a:p>
          <a:p>
            <a:pPr marL="514350" indent="-514350">
              <a:buFont typeface="+mj-lt"/>
              <a:buAutoNum type="arabicPeriod"/>
            </a:pPr>
            <a:r>
              <a:rPr lang="en-US" dirty="0" smtClean="0"/>
              <a:t>Definition of Procedures</a:t>
            </a:r>
          </a:p>
          <a:p>
            <a:pPr marL="514350" indent="-514350">
              <a:buFont typeface="+mj-lt"/>
              <a:buAutoNum type="arabicPeriod"/>
            </a:pPr>
            <a:r>
              <a:rPr lang="en-US" dirty="0" smtClean="0"/>
              <a:t>Time-based Analysis of Procedures</a:t>
            </a:r>
          </a:p>
          <a:p>
            <a:pPr marL="514350" indent="-514350">
              <a:buFont typeface="+mj-lt"/>
              <a:buAutoNum type="arabicPeriod"/>
            </a:pPr>
            <a:r>
              <a:rPr lang="en-US" dirty="0" smtClean="0"/>
              <a:t>Time-based Simulation of Procedures</a:t>
            </a:r>
          </a:p>
          <a:p>
            <a:pPr marL="514350" indent="-514350">
              <a:buFont typeface="+mj-lt"/>
              <a:buAutoNum type="arabicPeriod"/>
            </a:pPr>
            <a:r>
              <a:rPr lang="en-US" dirty="0" smtClean="0"/>
              <a:t>Notes</a:t>
            </a:r>
          </a:p>
          <a:p>
            <a:pPr marL="514350" indent="-514350">
              <a:buFont typeface="+mj-lt"/>
              <a:buAutoNum type="arabicPeriod"/>
            </a:pPr>
            <a:endParaRPr lang="en-US" dirty="0" smtClean="0"/>
          </a:p>
          <a:p>
            <a:pPr marL="514350" indent="-514350">
              <a:buFont typeface="+mj-lt"/>
              <a:buAutoNum type="arabicPeriod"/>
            </a:pPr>
            <a:endParaRPr lang="en-US" dirty="0" smtClean="0"/>
          </a:p>
          <a:p>
            <a:pPr marL="514350" indent="-514350">
              <a:buFont typeface="+mj-lt"/>
              <a:buAutoNum type="arabicPeriod"/>
            </a:pPr>
            <a:endParaRPr lang="en-US" dirty="0"/>
          </a:p>
        </p:txBody>
      </p:sp>
      <p:sp>
        <p:nvSpPr>
          <p:cNvPr id="4" name="Slide Number Placeholder 3"/>
          <p:cNvSpPr>
            <a:spLocks noGrp="1"/>
          </p:cNvSpPr>
          <p:nvPr>
            <p:ph type="sldNum" sz="quarter" idx="12"/>
          </p:nvPr>
        </p:nvSpPr>
        <p:spPr/>
        <p:txBody>
          <a:bodyPr/>
          <a:lstStyle/>
          <a:p>
            <a:fld id="{A105CCA4-566D-46BE-9038-00C2457B7171}" type="slidenum">
              <a:rPr lang="en-US" smtClean="0"/>
              <a:t>5</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11" name="Group 10"/>
          <p:cNvGrpSpPr/>
          <p:nvPr/>
        </p:nvGrpSpPr>
        <p:grpSpPr>
          <a:xfrm>
            <a:off x="0" y="0"/>
            <a:ext cx="9144000" cy="381000"/>
            <a:chOff x="0" y="0"/>
            <a:chExt cx="9144000" cy="381000"/>
          </a:xfrm>
        </p:grpSpPr>
        <p:sp>
          <p:nvSpPr>
            <p:cNvPr id="6" name="Rectangle 5"/>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7" name="Rectangle 6"/>
            <p:cNvSpPr/>
            <p:nvPr/>
          </p:nvSpPr>
          <p:spPr>
            <a:xfrm>
              <a:off x="182880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a:t>
              </a:r>
              <a:r>
                <a:rPr lang="en-US" dirty="0" smtClean="0"/>
                <a:t>efinition</a:t>
              </a:r>
              <a:endParaRPr lang="en-US" dirty="0"/>
            </a:p>
          </p:txBody>
        </p:sp>
        <p:sp>
          <p:nvSpPr>
            <p:cNvPr id="8" name="Rectangle 7"/>
            <p:cNvSpPr/>
            <p:nvPr/>
          </p:nvSpPr>
          <p:spPr>
            <a:xfrm>
              <a:off x="365760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Analysis</a:t>
              </a:r>
              <a:endParaRPr lang="en-US" dirty="0"/>
            </a:p>
          </p:txBody>
        </p:sp>
        <p:sp>
          <p:nvSpPr>
            <p:cNvPr id="9" name="Rectangle 8"/>
            <p:cNvSpPr/>
            <p:nvPr/>
          </p:nvSpPr>
          <p:spPr>
            <a:xfrm>
              <a:off x="548640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Sim</a:t>
              </a:r>
              <a:endParaRPr lang="en-US" dirty="0"/>
            </a:p>
          </p:txBody>
        </p:sp>
        <p:sp>
          <p:nvSpPr>
            <p:cNvPr id="10" name="Rectangle 9"/>
            <p:cNvSpPr/>
            <p:nvPr/>
          </p:nvSpPr>
          <p:spPr>
            <a:xfrm>
              <a:off x="731520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Notes</a:t>
              </a:r>
              <a:endParaRPr lang="en-US" dirty="0"/>
            </a:p>
          </p:txBody>
        </p:sp>
      </p:grpSp>
    </p:spTree>
    <p:extLst>
      <p:ext uri="{BB962C8B-B14F-4D97-AF65-F5344CB8AC3E}">
        <p14:creationId xmlns:p14="http://schemas.microsoft.com/office/powerpoint/2010/main" val="3510817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Role of Procedures</a:t>
            </a:r>
            <a:endParaRPr lang="en-US" dirty="0"/>
          </a:p>
        </p:txBody>
      </p:sp>
      <p:sp>
        <p:nvSpPr>
          <p:cNvPr id="6" name="Subtitle 5"/>
          <p:cNvSpPr>
            <a:spLocks noGrp="1"/>
          </p:cNvSpPr>
          <p:nvPr>
            <p:ph type="subTitle" idx="1"/>
          </p:nvPr>
        </p:nvSpPr>
        <p:spPr/>
        <p:txBody>
          <a:bodyPr/>
          <a:lstStyle/>
          <a:p>
            <a:endParaRPr lang="en-US"/>
          </a:p>
        </p:txBody>
      </p:sp>
      <p:sp>
        <p:nvSpPr>
          <p:cNvPr id="4" name="Slide Number Placeholder 3"/>
          <p:cNvSpPr>
            <a:spLocks noGrp="1"/>
          </p:cNvSpPr>
          <p:nvPr>
            <p:ph type="sldNum" sz="quarter" idx="12"/>
          </p:nvPr>
        </p:nvSpPr>
        <p:spPr/>
        <p:txBody>
          <a:bodyPr/>
          <a:lstStyle/>
          <a:p>
            <a:fld id="{1CB71CD0-BA9E-4A74-9156-4B5CD6FFC1B0}" type="slidenum">
              <a:rPr lang="en-US" smtClean="0"/>
              <a:t>6</a:t>
            </a:fld>
            <a:endParaRPr lang="en-US"/>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9" name="Rectangle 8"/>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41069658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rmAutofit fontScale="90000"/>
          </a:bodyPr>
          <a:lstStyle/>
          <a:p>
            <a:r>
              <a:rPr lang="en-US" dirty="0" smtClean="0"/>
              <a:t>Airliner is an Autonomous “System”</a:t>
            </a:r>
            <a:endParaRPr lang="en-US" dirty="0"/>
          </a:p>
        </p:txBody>
      </p:sp>
      <p:pic>
        <p:nvPicPr>
          <p:cNvPr id="1026" name="Picture 2" descr="Image result for fl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143000"/>
            <a:ext cx="8229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airline dispatc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5029200"/>
            <a:ext cx="2532126"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838200" y="4648200"/>
            <a:ext cx="1656094" cy="369332"/>
          </a:xfrm>
          <a:prstGeom prst="rect">
            <a:avLst/>
          </a:prstGeom>
          <a:noFill/>
        </p:spPr>
        <p:txBody>
          <a:bodyPr wrap="none" rtlCol="0">
            <a:spAutoFit/>
          </a:bodyPr>
          <a:lstStyle/>
          <a:p>
            <a:r>
              <a:rPr lang="en-US" dirty="0" smtClean="0"/>
              <a:t>Airline Dispatch</a:t>
            </a:r>
            <a:endParaRPr lang="en-US" dirty="0"/>
          </a:p>
        </p:txBody>
      </p:sp>
      <p:sp>
        <p:nvSpPr>
          <p:cNvPr id="6" name="AutoShape 7" descr="Image result for air traffic contro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5550" y="5029200"/>
            <a:ext cx="2533650" cy="1529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6649706" y="4648200"/>
            <a:ext cx="1821717" cy="369332"/>
          </a:xfrm>
          <a:prstGeom prst="rect">
            <a:avLst/>
          </a:prstGeom>
          <a:noFill/>
        </p:spPr>
        <p:txBody>
          <a:bodyPr wrap="none" rtlCol="0">
            <a:spAutoFit/>
          </a:bodyPr>
          <a:lstStyle/>
          <a:p>
            <a:r>
              <a:rPr lang="en-US" dirty="0" smtClean="0"/>
              <a:t>Air Traffic Control</a:t>
            </a:r>
            <a:endParaRPr lang="en-US" dirty="0"/>
          </a:p>
        </p:txBody>
      </p:sp>
      <p:sp>
        <p:nvSpPr>
          <p:cNvPr id="7" name="Lightning Bolt 6"/>
          <p:cNvSpPr/>
          <p:nvPr/>
        </p:nvSpPr>
        <p:spPr>
          <a:xfrm rot="8676672">
            <a:off x="6428672" y="1965966"/>
            <a:ext cx="304800" cy="2984236"/>
          </a:xfrm>
          <a:prstGeom prst="lightningBol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Lightning Bolt 11"/>
          <p:cNvSpPr/>
          <p:nvPr/>
        </p:nvSpPr>
        <p:spPr>
          <a:xfrm rot="13412893">
            <a:off x="2281476" y="2045804"/>
            <a:ext cx="304800" cy="2984236"/>
          </a:xfrm>
          <a:prstGeom prst="lightningBol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p:cNvCxnSpPr/>
          <p:nvPr/>
        </p:nvCxnSpPr>
        <p:spPr>
          <a:xfrm>
            <a:off x="2971800" y="5786437"/>
            <a:ext cx="3200400" cy="7358"/>
          </a:xfrm>
          <a:prstGeom prst="straightConnector1">
            <a:avLst/>
          </a:prstGeom>
          <a:ln>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834986" y="5529590"/>
            <a:ext cx="1651414" cy="261610"/>
          </a:xfrm>
          <a:prstGeom prst="rect">
            <a:avLst/>
          </a:prstGeom>
          <a:noFill/>
        </p:spPr>
        <p:txBody>
          <a:bodyPr wrap="none" rtlCol="0">
            <a:spAutoFit/>
          </a:bodyPr>
          <a:lstStyle/>
          <a:p>
            <a:r>
              <a:rPr lang="en-US" sz="1100" dirty="0" smtClean="0"/>
              <a:t>Traffic Flow Management</a:t>
            </a:r>
            <a:endParaRPr lang="en-US" sz="1100" dirty="0"/>
          </a:p>
        </p:txBody>
      </p:sp>
      <p:sp>
        <p:nvSpPr>
          <p:cNvPr id="16" name="TextBox 15"/>
          <p:cNvSpPr txBox="1"/>
          <p:nvPr/>
        </p:nvSpPr>
        <p:spPr>
          <a:xfrm>
            <a:off x="-67497" y="3048000"/>
            <a:ext cx="2212465" cy="600164"/>
          </a:xfrm>
          <a:prstGeom prst="rect">
            <a:avLst/>
          </a:prstGeom>
          <a:noFill/>
        </p:spPr>
        <p:txBody>
          <a:bodyPr wrap="none" rtlCol="0">
            <a:spAutoFit/>
          </a:bodyPr>
          <a:lstStyle/>
          <a:p>
            <a:pPr algn="r"/>
            <a:r>
              <a:rPr lang="en-US" sz="1100" dirty="0" smtClean="0"/>
              <a:t>Airline Ops</a:t>
            </a:r>
          </a:p>
          <a:p>
            <a:pPr algn="r"/>
            <a:r>
              <a:rPr lang="en-US" sz="1100" dirty="0" smtClean="0"/>
              <a:t>Fuel</a:t>
            </a:r>
          </a:p>
          <a:p>
            <a:pPr algn="r"/>
            <a:r>
              <a:rPr lang="en-US" sz="1100" dirty="0" smtClean="0"/>
              <a:t>Aircraft System Emergency Support</a:t>
            </a:r>
            <a:endParaRPr lang="en-US" sz="1100" dirty="0"/>
          </a:p>
        </p:txBody>
      </p:sp>
      <p:sp>
        <p:nvSpPr>
          <p:cNvPr id="17" name="TextBox 16"/>
          <p:cNvSpPr txBox="1"/>
          <p:nvPr/>
        </p:nvSpPr>
        <p:spPr>
          <a:xfrm>
            <a:off x="6846632" y="3048000"/>
            <a:ext cx="2146742" cy="600164"/>
          </a:xfrm>
          <a:prstGeom prst="rect">
            <a:avLst/>
          </a:prstGeom>
          <a:noFill/>
        </p:spPr>
        <p:txBody>
          <a:bodyPr wrap="none" rtlCol="0">
            <a:spAutoFit/>
          </a:bodyPr>
          <a:lstStyle/>
          <a:p>
            <a:r>
              <a:rPr lang="en-US" sz="1100" dirty="0" smtClean="0"/>
              <a:t>Separation</a:t>
            </a:r>
          </a:p>
          <a:p>
            <a:r>
              <a:rPr lang="en-US" sz="1100" dirty="0" smtClean="0"/>
              <a:t>Weather</a:t>
            </a:r>
          </a:p>
          <a:p>
            <a:r>
              <a:rPr lang="en-US" sz="1100" dirty="0" smtClean="0"/>
              <a:t>Traffic System Emergency Support</a:t>
            </a:r>
            <a:endParaRPr lang="en-US" sz="1100" dirty="0"/>
          </a:p>
        </p:txBody>
      </p:sp>
      <p:sp>
        <p:nvSpPr>
          <p:cNvPr id="13" name="Slide Number Placeholder 12"/>
          <p:cNvSpPr>
            <a:spLocks noGrp="1"/>
          </p:cNvSpPr>
          <p:nvPr>
            <p:ph type="sldNum" sz="quarter" idx="12"/>
          </p:nvPr>
        </p:nvSpPr>
        <p:spPr/>
        <p:txBody>
          <a:bodyPr/>
          <a:lstStyle/>
          <a:p>
            <a:fld id="{9E13A515-AEBA-4CAE-A0DF-F669BA02567D}" type="slidenum">
              <a:rPr lang="en-US" smtClean="0"/>
              <a:t>7</a:t>
            </a:fld>
            <a:endParaRPr lang="en-US"/>
          </a:p>
        </p:txBody>
      </p:sp>
      <p:sp>
        <p:nvSpPr>
          <p:cNvPr id="3" name="Oval 2"/>
          <p:cNvSpPr/>
          <p:nvPr/>
        </p:nvSpPr>
        <p:spPr>
          <a:xfrm>
            <a:off x="2971800" y="1524000"/>
            <a:ext cx="2971800" cy="1371600"/>
          </a:xfrm>
          <a:prstGeom prst="ellipse">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969285" y="1295400"/>
            <a:ext cx="3174715" cy="1200329"/>
          </a:xfrm>
          <a:prstGeom prst="rect">
            <a:avLst/>
          </a:prstGeom>
          <a:noFill/>
        </p:spPr>
        <p:txBody>
          <a:bodyPr wrap="none" rtlCol="0">
            <a:spAutoFit/>
          </a:bodyPr>
          <a:lstStyle/>
          <a:p>
            <a:r>
              <a:rPr lang="en-US" b="1" dirty="0" smtClean="0">
                <a:solidFill>
                  <a:schemeClr val="accent6">
                    <a:lumMod val="75000"/>
                  </a:schemeClr>
                </a:solidFill>
              </a:rPr>
              <a:t>Autonomous  Airliner “System”</a:t>
            </a:r>
          </a:p>
          <a:p>
            <a:pPr marL="285750" indent="-285750">
              <a:buFont typeface="Arial" panose="020B0604020202020204" pitchFamily="34" charset="0"/>
              <a:buChar char="•"/>
            </a:pPr>
            <a:r>
              <a:rPr lang="en-US" b="1" dirty="0" smtClean="0">
                <a:solidFill>
                  <a:schemeClr val="accent6">
                    <a:lumMod val="75000"/>
                  </a:schemeClr>
                </a:solidFill>
              </a:rPr>
              <a:t>Cognizant</a:t>
            </a:r>
          </a:p>
          <a:p>
            <a:pPr marL="285750" indent="-285750">
              <a:buFont typeface="Arial" panose="020B0604020202020204" pitchFamily="34" charset="0"/>
              <a:buChar char="•"/>
            </a:pPr>
            <a:r>
              <a:rPr lang="en-US" b="1" dirty="0" err="1" smtClean="0">
                <a:solidFill>
                  <a:schemeClr val="accent6">
                    <a:lumMod val="75000"/>
                  </a:schemeClr>
                </a:solidFill>
              </a:rPr>
              <a:t>Taskable</a:t>
            </a:r>
            <a:endParaRPr lang="en-US" b="1" dirty="0" smtClean="0">
              <a:solidFill>
                <a:schemeClr val="accent6">
                  <a:lumMod val="75000"/>
                </a:schemeClr>
              </a:solidFill>
            </a:endParaRPr>
          </a:p>
          <a:p>
            <a:pPr marL="285750" indent="-285750">
              <a:buFont typeface="Arial" panose="020B0604020202020204" pitchFamily="34" charset="0"/>
              <a:buChar char="•"/>
            </a:pPr>
            <a:r>
              <a:rPr lang="en-US" b="1" dirty="0" smtClean="0">
                <a:solidFill>
                  <a:schemeClr val="accent6">
                    <a:lumMod val="75000"/>
                  </a:schemeClr>
                </a:solidFill>
              </a:rPr>
              <a:t>Reflective</a:t>
            </a:r>
            <a:endParaRPr lang="en-US" b="1" dirty="0">
              <a:solidFill>
                <a:schemeClr val="accent6">
                  <a:lumMod val="75000"/>
                </a:schemeClr>
              </a:solidFill>
            </a:endParaRPr>
          </a:p>
        </p:txBody>
      </p:sp>
      <p:sp>
        <p:nvSpPr>
          <p:cNvPr id="19" name="TextBox 18"/>
          <p:cNvSpPr txBox="1"/>
          <p:nvPr/>
        </p:nvSpPr>
        <p:spPr>
          <a:xfrm>
            <a:off x="3548882" y="4343400"/>
            <a:ext cx="1937518" cy="369332"/>
          </a:xfrm>
          <a:prstGeom prst="rect">
            <a:avLst/>
          </a:prstGeom>
          <a:noFill/>
        </p:spPr>
        <p:txBody>
          <a:bodyPr wrap="none" rtlCol="0">
            <a:spAutoFit/>
          </a:bodyPr>
          <a:lstStyle/>
          <a:p>
            <a:r>
              <a:rPr lang="en-US" b="1" dirty="0" smtClean="0">
                <a:solidFill>
                  <a:schemeClr val="accent6">
                    <a:lumMod val="75000"/>
                  </a:schemeClr>
                </a:solidFill>
              </a:rPr>
              <a:t>Remote Operators</a:t>
            </a:r>
            <a:endParaRPr lang="en-US" b="1" dirty="0">
              <a:solidFill>
                <a:schemeClr val="accent6">
                  <a:lumMod val="75000"/>
                </a:schemeClr>
              </a:solidFill>
            </a:endParaRPr>
          </a:p>
        </p:txBody>
      </p:sp>
      <p:cxnSp>
        <p:nvCxnSpPr>
          <p:cNvPr id="15" name="Straight Arrow Connector 14"/>
          <p:cNvCxnSpPr>
            <a:stCxn id="19" idx="1"/>
          </p:cNvCxnSpPr>
          <p:nvPr/>
        </p:nvCxnSpPr>
        <p:spPr>
          <a:xfrm flipH="1">
            <a:off x="2743200" y="4528066"/>
            <a:ext cx="805682" cy="23471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22" name="Straight Arrow Connector 21"/>
          <p:cNvCxnSpPr>
            <a:stCxn id="19" idx="3"/>
          </p:cNvCxnSpPr>
          <p:nvPr/>
        </p:nvCxnSpPr>
        <p:spPr>
          <a:xfrm>
            <a:off x="5486400" y="4528066"/>
            <a:ext cx="819150" cy="23471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14" name="Footer Placeholder 13"/>
          <p:cNvSpPr>
            <a:spLocks noGrp="1"/>
          </p:cNvSpPr>
          <p:nvPr>
            <p:ph type="ftr" sz="quarter" idx="11"/>
          </p:nvPr>
        </p:nvSpPr>
        <p:spPr/>
        <p:txBody>
          <a:bodyPr/>
          <a:lstStyle/>
          <a:p>
            <a:r>
              <a:rPr lang="en-US" smtClean="0"/>
              <a:t>Center for Air Transportation Systems Research</a:t>
            </a:r>
            <a:endParaRPr lang="en-US" dirty="0" smtClean="0"/>
          </a:p>
        </p:txBody>
      </p:sp>
      <p:grpSp>
        <p:nvGrpSpPr>
          <p:cNvPr id="24" name="Group 23"/>
          <p:cNvGrpSpPr/>
          <p:nvPr/>
        </p:nvGrpSpPr>
        <p:grpSpPr>
          <a:xfrm>
            <a:off x="0" y="0"/>
            <a:ext cx="9144000" cy="381000"/>
            <a:chOff x="0" y="0"/>
            <a:chExt cx="9144000" cy="381000"/>
          </a:xfrm>
        </p:grpSpPr>
        <p:sp>
          <p:nvSpPr>
            <p:cNvPr id="25" name="Rectangle 24"/>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26" name="Rectangle 25"/>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7" name="Rectangle 26"/>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8" name="Rectangle 27"/>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9" name="Rectangle 28"/>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449951454"/>
      </p:ext>
    </p:extLst>
  </p:cSld>
  <p:clrMapOvr>
    <a:masterClrMapping/>
  </p:clrMapOvr>
  <mc:AlternateContent xmlns:mc="http://schemas.openxmlformats.org/markup-compatibility/2006" xmlns:p14="http://schemas.microsoft.com/office/powerpoint/2010/main">
    <mc:Choice Requires="p14">
      <p:transition spd="slow" p14:dur="2000" advTm="45196"/>
    </mc:Choice>
    <mc:Fallback xmlns="">
      <p:transition spd="slow" advTm="4519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067800" cy="1143000"/>
          </a:xfrm>
        </p:spPr>
        <p:txBody>
          <a:bodyPr>
            <a:normAutofit fontScale="90000"/>
          </a:bodyPr>
          <a:lstStyle/>
          <a:p>
            <a:r>
              <a:rPr lang="en-US" dirty="0" smtClean="0"/>
              <a:t>“Autonomous Airliner System” Decision-making (</a:t>
            </a:r>
            <a:r>
              <a:rPr lang="en-US" dirty="0" err="1" smtClean="0"/>
              <a:t>Flightdeck</a:t>
            </a:r>
            <a:r>
              <a:rPr lang="en-US" dirty="0" smtClean="0"/>
              <a:t>)</a:t>
            </a:r>
            <a:endParaRPr lang="en-US" dirty="0"/>
          </a:p>
        </p:txBody>
      </p:sp>
      <p:pic>
        <p:nvPicPr>
          <p:cNvPr id="1026" name="Picture 2" descr="http://upload.wikimedia.org/wikipedia/commons/b/b7/Continental_Airlines_Boeing_767-400ER_flight_deck.jpg"/>
          <p:cNvPicPr>
            <a:picLocks noChangeAspect="1" noChangeArrowheads="1"/>
          </p:cNvPicPr>
          <p:nvPr/>
        </p:nvPicPr>
        <p:blipFill>
          <a:blip r:embed="rId3" cstate="print"/>
          <a:srcRect/>
          <a:stretch>
            <a:fillRect/>
          </a:stretch>
        </p:blipFill>
        <p:spPr bwMode="auto">
          <a:xfrm>
            <a:off x="1996440" y="1981200"/>
            <a:ext cx="4692164" cy="3124200"/>
          </a:xfrm>
          <a:prstGeom prst="rect">
            <a:avLst/>
          </a:prstGeom>
          <a:noFill/>
          <a:ln w="38100">
            <a:solidFill>
              <a:schemeClr val="tx1"/>
            </a:solidFill>
          </a:ln>
        </p:spPr>
      </p:pic>
      <p:cxnSp>
        <p:nvCxnSpPr>
          <p:cNvPr id="6" name="Straight Arrow Connector 5"/>
          <p:cNvCxnSpPr>
            <a:stCxn id="1026" idx="3"/>
            <a:endCxn id="13" idx="1"/>
          </p:cNvCxnSpPr>
          <p:nvPr/>
        </p:nvCxnSpPr>
        <p:spPr>
          <a:xfrm flipV="1">
            <a:off x="6688604" y="3542144"/>
            <a:ext cx="1294486" cy="115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a:stCxn id="18" idx="3"/>
          </p:cNvCxnSpPr>
          <p:nvPr/>
        </p:nvCxnSpPr>
        <p:spPr>
          <a:xfrm>
            <a:off x="1539240" y="2487146"/>
            <a:ext cx="4572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6705600" y="2057400"/>
            <a:ext cx="2362200" cy="738664"/>
          </a:xfrm>
          <a:prstGeom prst="rect">
            <a:avLst/>
          </a:prstGeom>
          <a:noFill/>
        </p:spPr>
        <p:txBody>
          <a:bodyPr wrap="square" rtlCol="0">
            <a:spAutoFit/>
          </a:bodyPr>
          <a:lstStyle/>
          <a:p>
            <a:pPr marL="228600" indent="-228600">
              <a:buFont typeface="+mj-lt"/>
              <a:buAutoNum type="arabicPeriod"/>
            </a:pPr>
            <a:r>
              <a:rPr lang="en-US" sz="1400" b="1" dirty="0" smtClean="0"/>
              <a:t>Completed 4-D  Trajectory for filed </a:t>
            </a:r>
            <a:r>
              <a:rPr lang="en-US" sz="1400" b="1" dirty="0" err="1" smtClean="0"/>
              <a:t>flightplan</a:t>
            </a:r>
            <a:endParaRPr lang="en-US" sz="1400" b="1" dirty="0" smtClean="0"/>
          </a:p>
          <a:p>
            <a:endParaRPr lang="en-US" sz="1400" b="1" dirty="0"/>
          </a:p>
        </p:txBody>
      </p:sp>
      <p:sp>
        <p:nvSpPr>
          <p:cNvPr id="18" name="TextBox 17"/>
          <p:cNvSpPr txBox="1"/>
          <p:nvPr/>
        </p:nvSpPr>
        <p:spPr>
          <a:xfrm>
            <a:off x="91440" y="1886981"/>
            <a:ext cx="1447800" cy="1200329"/>
          </a:xfrm>
          <a:prstGeom prst="rect">
            <a:avLst/>
          </a:prstGeom>
          <a:noFill/>
        </p:spPr>
        <p:txBody>
          <a:bodyPr wrap="square" rtlCol="0">
            <a:spAutoFit/>
          </a:bodyPr>
          <a:lstStyle/>
          <a:p>
            <a:pPr>
              <a:buFont typeface="Arial" pitchFamily="34" charset="0"/>
              <a:buChar char="•"/>
            </a:pPr>
            <a:r>
              <a:rPr lang="en-US" sz="1200" dirty="0" smtClean="0"/>
              <a:t> Filed </a:t>
            </a:r>
            <a:r>
              <a:rPr lang="en-US" sz="1200" dirty="0" err="1" smtClean="0"/>
              <a:t>flightplan</a:t>
            </a:r>
            <a:r>
              <a:rPr lang="en-US" sz="1200" dirty="0" smtClean="0"/>
              <a:t> (i.e. desired 4-D  trajectory)</a:t>
            </a:r>
          </a:p>
          <a:p>
            <a:pPr>
              <a:buFont typeface="Arial" pitchFamily="34" charset="0"/>
              <a:buChar char="•"/>
            </a:pPr>
            <a:r>
              <a:rPr lang="en-US" sz="1200" dirty="0"/>
              <a:t> </a:t>
            </a:r>
            <a:r>
              <a:rPr lang="en-US" sz="1200" dirty="0" smtClean="0"/>
              <a:t>Procedures for expected, planned mission</a:t>
            </a:r>
          </a:p>
        </p:txBody>
      </p:sp>
      <p:sp>
        <p:nvSpPr>
          <p:cNvPr id="29" name="Slide Number Placeholder 28"/>
          <p:cNvSpPr>
            <a:spLocks noGrp="1"/>
          </p:cNvSpPr>
          <p:nvPr>
            <p:ph type="sldNum" sz="quarter" idx="12"/>
          </p:nvPr>
        </p:nvSpPr>
        <p:spPr/>
        <p:txBody>
          <a:bodyPr/>
          <a:lstStyle/>
          <a:p>
            <a:fld id="{DF960719-7C93-486E-AD48-3FFE295271B7}" type="slidenum">
              <a:rPr lang="en-US" smtClean="0"/>
              <a:pPr/>
              <a:t>8</a:t>
            </a:fld>
            <a:endParaRPr lang="en-US"/>
          </a:p>
        </p:txBody>
      </p:sp>
      <p:pic>
        <p:nvPicPr>
          <p:cNvPr id="13" name="Picture 6" descr="C:\Documents and Settings\ITE\Local Settings\Temporary Internet Files\Content.IE5\U7UB9PJJ\MC900363176[1].wmf"/>
          <p:cNvPicPr>
            <a:picLocks noChangeAspect="1" noChangeArrowheads="1"/>
          </p:cNvPicPr>
          <p:nvPr/>
        </p:nvPicPr>
        <p:blipFill>
          <a:blip r:embed="rId4" cstate="print"/>
          <a:srcRect/>
          <a:stretch>
            <a:fillRect/>
          </a:stretch>
        </p:blipFill>
        <p:spPr bwMode="auto">
          <a:xfrm>
            <a:off x="7983090" y="3389744"/>
            <a:ext cx="718950" cy="304800"/>
          </a:xfrm>
          <a:prstGeom prst="rect">
            <a:avLst/>
          </a:prstGeom>
          <a:noFill/>
        </p:spPr>
      </p:pic>
      <p:sp>
        <p:nvSpPr>
          <p:cNvPr id="23" name="TextBox 22"/>
          <p:cNvSpPr txBox="1"/>
          <p:nvPr/>
        </p:nvSpPr>
        <p:spPr>
          <a:xfrm>
            <a:off x="76200" y="4186535"/>
            <a:ext cx="1447800" cy="461665"/>
          </a:xfrm>
          <a:prstGeom prst="rect">
            <a:avLst/>
          </a:prstGeom>
          <a:noFill/>
        </p:spPr>
        <p:txBody>
          <a:bodyPr wrap="square" rtlCol="0">
            <a:spAutoFit/>
          </a:bodyPr>
          <a:lstStyle/>
          <a:p>
            <a:pPr>
              <a:buFont typeface="Arial" pitchFamily="34" charset="0"/>
              <a:buChar char="•"/>
            </a:pPr>
            <a:r>
              <a:rPr lang="en-US" sz="1200" dirty="0" smtClean="0"/>
              <a:t>Environment (traffic, weather, …)</a:t>
            </a:r>
          </a:p>
        </p:txBody>
      </p:sp>
      <p:cxnSp>
        <p:nvCxnSpPr>
          <p:cNvPr id="24" name="Straight Arrow Connector 23"/>
          <p:cNvCxnSpPr>
            <a:stCxn id="23" idx="3"/>
          </p:cNvCxnSpPr>
          <p:nvPr/>
        </p:nvCxnSpPr>
        <p:spPr>
          <a:xfrm flipV="1">
            <a:off x="1524000" y="4417367"/>
            <a:ext cx="472440" cy="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0" name="Elbow Connector 29"/>
          <p:cNvCxnSpPr>
            <a:stCxn id="13" idx="2"/>
            <a:endCxn id="23" idx="2"/>
          </p:cNvCxnSpPr>
          <p:nvPr/>
        </p:nvCxnSpPr>
        <p:spPr>
          <a:xfrm rot="5400000">
            <a:off x="4094505" y="400140"/>
            <a:ext cx="953656" cy="7542465"/>
          </a:xfrm>
          <a:prstGeom prst="bentConnector3">
            <a:avLst>
              <a:gd name="adj1" fmla="val 220823"/>
            </a:avLst>
          </a:prstGeom>
          <a:ln>
            <a:tailEnd type="arrow"/>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2301240" y="5438001"/>
            <a:ext cx="5181600" cy="276999"/>
          </a:xfrm>
          <a:prstGeom prst="rect">
            <a:avLst/>
          </a:prstGeom>
          <a:noFill/>
        </p:spPr>
        <p:txBody>
          <a:bodyPr wrap="square" rtlCol="0">
            <a:spAutoFit/>
          </a:bodyPr>
          <a:lstStyle/>
          <a:p>
            <a:r>
              <a:rPr lang="en-US" sz="1200" dirty="0" smtClean="0"/>
              <a:t>Wind, storms, ceiling &amp; visibility, traffic (ATC), airspace restrictions (ATC), … </a:t>
            </a:r>
          </a:p>
        </p:txBody>
      </p:sp>
      <p:sp>
        <p:nvSpPr>
          <p:cNvPr id="34" name="TextBox 33"/>
          <p:cNvSpPr txBox="1"/>
          <p:nvPr/>
        </p:nvSpPr>
        <p:spPr>
          <a:xfrm>
            <a:off x="6720840" y="2895600"/>
            <a:ext cx="1262250" cy="646331"/>
          </a:xfrm>
          <a:prstGeom prst="rect">
            <a:avLst/>
          </a:prstGeom>
          <a:noFill/>
        </p:spPr>
        <p:txBody>
          <a:bodyPr wrap="square" rtlCol="0">
            <a:spAutoFit/>
          </a:bodyPr>
          <a:lstStyle/>
          <a:p>
            <a:r>
              <a:rPr lang="en-US" sz="1200" dirty="0" smtClean="0"/>
              <a:t>Control Surface &amp; Propulsion Commands</a:t>
            </a:r>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17" name="Group 16"/>
          <p:cNvGrpSpPr/>
          <p:nvPr/>
        </p:nvGrpSpPr>
        <p:grpSpPr>
          <a:xfrm>
            <a:off x="0" y="0"/>
            <a:ext cx="9144000" cy="381000"/>
            <a:chOff x="0" y="0"/>
            <a:chExt cx="9144000" cy="381000"/>
          </a:xfrm>
        </p:grpSpPr>
        <p:sp>
          <p:nvSpPr>
            <p:cNvPr id="19" name="Rectangle 18"/>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20" name="Rectangle 19"/>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1" name="Rectangle 20"/>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2" name="Rectangle 21"/>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5" name="Rectangle 24"/>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669910233"/>
      </p:ext>
    </p:extLst>
  </p:cSld>
  <p:clrMapOvr>
    <a:masterClrMapping/>
  </p:clrMapOvr>
  <mc:AlternateContent xmlns:mc="http://schemas.openxmlformats.org/markup-compatibility/2006" xmlns:p14="http://schemas.microsoft.com/office/powerpoint/2010/main">
    <mc:Choice Requires="p14">
      <p:transition spd="slow" p14:dur="2000" advTm="70003"/>
    </mc:Choice>
    <mc:Fallback xmlns="">
      <p:transition spd="slow" advTm="7000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 Mission Event</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Airliner </a:t>
            </a:r>
            <a:r>
              <a:rPr lang="en-US" b="1" dirty="0" smtClean="0"/>
              <a:t>mission event</a:t>
            </a:r>
          </a:p>
          <a:p>
            <a:pPr lvl="1"/>
            <a:r>
              <a:rPr lang="en-US" dirty="0"/>
              <a:t>s</a:t>
            </a:r>
            <a:r>
              <a:rPr lang="en-US" dirty="0" smtClean="0"/>
              <a:t>ituations that can occur in the conduct of the mission</a:t>
            </a:r>
          </a:p>
          <a:p>
            <a:pPr lvl="2"/>
            <a:r>
              <a:rPr lang="en-US" dirty="0" smtClean="0"/>
              <a:t>Cleared from gate</a:t>
            </a:r>
          </a:p>
          <a:p>
            <a:pPr lvl="2"/>
            <a:r>
              <a:rPr lang="en-US" dirty="0" smtClean="0"/>
              <a:t>Cleared for taxi (with taxi instructions)</a:t>
            </a:r>
          </a:p>
          <a:p>
            <a:pPr lvl="2"/>
            <a:r>
              <a:rPr lang="en-US" dirty="0" smtClean="0"/>
              <a:t>Cleared to runway</a:t>
            </a:r>
          </a:p>
          <a:p>
            <a:pPr lvl="2"/>
            <a:r>
              <a:rPr lang="en-US" dirty="0" smtClean="0"/>
              <a:t>Cleared for takeoff (using SID)</a:t>
            </a:r>
          </a:p>
          <a:p>
            <a:pPr lvl="2"/>
            <a:r>
              <a:rPr lang="en-US" dirty="0" smtClean="0"/>
              <a:t>….</a:t>
            </a:r>
          </a:p>
          <a:p>
            <a:pPr lvl="2"/>
            <a:r>
              <a:rPr lang="en-US" dirty="0" smtClean="0"/>
              <a:t>Cleared to climb maintain altitude</a:t>
            </a:r>
          </a:p>
          <a:p>
            <a:pPr lvl="2"/>
            <a:r>
              <a:rPr lang="en-US" dirty="0" smtClean="0"/>
              <a:t>…</a:t>
            </a:r>
          </a:p>
          <a:p>
            <a:pPr lvl="2"/>
            <a:r>
              <a:rPr lang="en-US" dirty="0" smtClean="0"/>
              <a:t>Cleared Direct To</a:t>
            </a:r>
          </a:p>
          <a:p>
            <a:pPr lvl="2"/>
            <a:r>
              <a:rPr lang="en-US" dirty="0" smtClean="0"/>
              <a:t>Cleared Lateral Path Offset</a:t>
            </a:r>
          </a:p>
          <a:p>
            <a:pPr lvl="2"/>
            <a:r>
              <a:rPr lang="en-US" dirty="0" smtClean="0"/>
              <a:t>Instructed to Hold</a:t>
            </a:r>
          </a:p>
          <a:p>
            <a:pPr lvl="2"/>
            <a:r>
              <a:rPr lang="en-US" dirty="0" smtClean="0"/>
              <a:t>Instructed to Level Off</a:t>
            </a:r>
          </a:p>
          <a:p>
            <a:pPr lvl="2"/>
            <a:r>
              <a:rPr lang="en-US" dirty="0" smtClean="0"/>
              <a:t>Instructed to Expedite Descent </a:t>
            </a:r>
          </a:p>
          <a:p>
            <a:pPr lvl="2"/>
            <a:r>
              <a:rPr lang="en-US" dirty="0" smtClean="0"/>
              <a:t>…</a:t>
            </a:r>
          </a:p>
          <a:p>
            <a:pPr lvl="2"/>
            <a:r>
              <a:rPr lang="en-US" dirty="0" smtClean="0"/>
              <a:t>Engine-out</a:t>
            </a:r>
          </a:p>
          <a:p>
            <a:pPr lvl="2"/>
            <a:r>
              <a:rPr lang="en-US" dirty="0" smtClean="0"/>
              <a:t>Traffic avoidance</a:t>
            </a:r>
          </a:p>
          <a:p>
            <a:pPr lvl="2"/>
            <a:r>
              <a:rPr lang="en-US" dirty="0" smtClean="0"/>
              <a:t>Hold for traffic</a:t>
            </a:r>
          </a:p>
          <a:p>
            <a:pPr lvl="2"/>
            <a:r>
              <a:rPr lang="en-US" dirty="0" smtClean="0"/>
              <a:t>Weather avoidance</a:t>
            </a:r>
          </a:p>
          <a:p>
            <a:pPr lvl="2"/>
            <a:r>
              <a:rPr lang="en-US" dirty="0" smtClean="0"/>
              <a:t>Turbulence avoidance</a:t>
            </a:r>
          </a:p>
          <a:p>
            <a:pPr lvl="2"/>
            <a:r>
              <a:rPr lang="en-US" dirty="0" smtClean="0"/>
              <a:t>…</a:t>
            </a:r>
          </a:p>
          <a:p>
            <a:pPr lvl="2"/>
            <a:endParaRPr lang="en-US" dirty="0" smtClean="0"/>
          </a:p>
          <a:p>
            <a:pPr lvl="2"/>
            <a:endParaRPr lang="en-US" dirty="0" smtClean="0"/>
          </a:p>
          <a:p>
            <a:pPr lvl="1"/>
            <a:endParaRPr lang="en-US" dirty="0"/>
          </a:p>
        </p:txBody>
      </p:sp>
      <p:sp>
        <p:nvSpPr>
          <p:cNvPr id="4" name="Slide Number Placeholder 3"/>
          <p:cNvSpPr>
            <a:spLocks noGrp="1"/>
          </p:cNvSpPr>
          <p:nvPr>
            <p:ph type="sldNum" sz="quarter" idx="12"/>
          </p:nvPr>
        </p:nvSpPr>
        <p:spPr/>
        <p:txBody>
          <a:bodyPr/>
          <a:lstStyle/>
          <a:p>
            <a:fld id="{9E13A515-AEBA-4CAE-A0DF-F669BA02567D}" type="slidenum">
              <a:rPr lang="en-US" smtClean="0"/>
              <a:t>9</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9" name="Rectangle 8"/>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2473792127"/>
      </p:ext>
    </p:extLst>
  </p:cSld>
  <p:clrMapOvr>
    <a:masterClrMapping/>
  </p:clrMapOvr>
  <mc:AlternateContent xmlns:mc="http://schemas.openxmlformats.org/markup-compatibility/2006" xmlns:p14="http://schemas.microsoft.com/office/powerpoint/2010/main">
    <mc:Choice Requires="p14">
      <p:transition spd="slow" p14:dur="2000" advTm="59867"/>
    </mc:Choice>
    <mc:Fallback xmlns="">
      <p:transition spd="slow" advTm="5986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Categories of Mission Events</a:t>
            </a:r>
            <a:endParaRPr lang="en-US" dirty="0"/>
          </a:p>
        </p:txBody>
      </p:sp>
      <p:sp>
        <p:nvSpPr>
          <p:cNvPr id="3" name="Content Placeholder 2"/>
          <p:cNvSpPr>
            <a:spLocks noGrp="1"/>
          </p:cNvSpPr>
          <p:nvPr>
            <p:ph idx="1"/>
          </p:nvPr>
        </p:nvSpPr>
        <p:spPr/>
        <p:txBody>
          <a:bodyPr>
            <a:normAutofit fontScale="92500" lnSpcReduction="10000"/>
          </a:bodyPr>
          <a:lstStyle/>
          <a:p>
            <a:pPr marL="971550" lvl="1" indent="-514350">
              <a:buFont typeface="+mj-lt"/>
              <a:buAutoNum type="arabicPeriod"/>
            </a:pPr>
            <a:r>
              <a:rPr lang="en-US" b="1" dirty="0" smtClean="0"/>
              <a:t>Expected events, planned response</a:t>
            </a:r>
          </a:p>
          <a:p>
            <a:pPr lvl="2"/>
            <a:r>
              <a:rPr lang="en-US" dirty="0" smtClean="0"/>
              <a:t>all filed “flight plan” events</a:t>
            </a:r>
          </a:p>
          <a:p>
            <a:pPr lvl="2"/>
            <a:r>
              <a:rPr lang="en-US" dirty="0" smtClean="0"/>
              <a:t>takeoff, SID, STAR, step-climb, …</a:t>
            </a:r>
          </a:p>
          <a:p>
            <a:pPr marL="971550" lvl="1" indent="-514350">
              <a:buFont typeface="+mj-lt"/>
              <a:buAutoNum type="arabicPeriod"/>
            </a:pPr>
            <a:r>
              <a:rPr lang="en-US" b="1" dirty="0" smtClean="0"/>
              <a:t>Unexpected events, but planned response</a:t>
            </a:r>
          </a:p>
          <a:p>
            <a:pPr lvl="2"/>
            <a:r>
              <a:rPr lang="en-US" dirty="0" smtClean="0"/>
              <a:t>Non-flight plan events, but expected </a:t>
            </a:r>
          </a:p>
          <a:p>
            <a:pPr lvl="2"/>
            <a:r>
              <a:rPr lang="en-US" dirty="0" smtClean="0"/>
              <a:t>hold for traffic, lateral path offset, Direct To, …. </a:t>
            </a:r>
            <a:r>
              <a:rPr lang="en-US" dirty="0"/>
              <a:t>e</a:t>
            </a:r>
            <a:r>
              <a:rPr lang="en-US" dirty="0" smtClean="0"/>
              <a:t>ngine-out, equipment malfunctions, …. </a:t>
            </a:r>
          </a:p>
          <a:p>
            <a:pPr marL="971550" lvl="1" indent="-514350">
              <a:buFont typeface="+mj-lt"/>
              <a:buAutoNum type="arabicPeriod"/>
            </a:pPr>
            <a:r>
              <a:rPr lang="en-US" b="1" dirty="0" smtClean="0"/>
              <a:t>Unexpected events (not planned)</a:t>
            </a:r>
          </a:p>
          <a:p>
            <a:pPr lvl="2"/>
            <a:r>
              <a:rPr lang="en-US" dirty="0" smtClean="0"/>
              <a:t>Surprises leading to hazardous events</a:t>
            </a:r>
          </a:p>
          <a:p>
            <a:pPr lvl="3"/>
            <a:r>
              <a:rPr lang="en-US" dirty="0" smtClean="0"/>
              <a:t>controlled flight into stall, controlled flight into terrain, traffic collision, …</a:t>
            </a:r>
          </a:p>
          <a:p>
            <a:pPr lvl="2"/>
            <a:r>
              <a:rPr lang="en-US" dirty="0" smtClean="0"/>
              <a:t>Hidden causes that cannot be recognized</a:t>
            </a:r>
            <a:endParaRPr lang="en-US" dirty="0"/>
          </a:p>
        </p:txBody>
      </p:sp>
      <p:sp>
        <p:nvSpPr>
          <p:cNvPr id="4" name="Slide Number Placeholder 3"/>
          <p:cNvSpPr>
            <a:spLocks noGrp="1"/>
          </p:cNvSpPr>
          <p:nvPr>
            <p:ph type="sldNum" sz="quarter" idx="12"/>
          </p:nvPr>
        </p:nvSpPr>
        <p:spPr/>
        <p:txBody>
          <a:bodyPr/>
          <a:lstStyle/>
          <a:p>
            <a:fld id="{9E13A515-AEBA-4CAE-A0DF-F669BA02567D}" type="slidenum">
              <a:rPr lang="en-US" smtClean="0"/>
              <a:t>10</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9" name="Rectangle 8"/>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087657159"/>
      </p:ext>
    </p:extLst>
  </p:cSld>
  <p:clrMapOvr>
    <a:masterClrMapping/>
  </p:clrMapOvr>
  <mc:AlternateContent xmlns:mc="http://schemas.openxmlformats.org/markup-compatibility/2006" xmlns:p14="http://schemas.microsoft.com/office/powerpoint/2010/main">
    <mc:Choice Requires="p14">
      <p:transition spd="slow" p14:dur="2000" advTm="177027"/>
    </mc:Choice>
    <mc:Fallback xmlns="">
      <p:transition spd="slow" advTm="17702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Flightdeck</a:t>
            </a:r>
            <a:r>
              <a:rPr lang="en-US" dirty="0" smtClean="0"/>
              <a:t> Architecture</a:t>
            </a:r>
            <a:endParaRPr lang="en-US" dirty="0"/>
          </a:p>
        </p:txBody>
      </p:sp>
      <p:sp>
        <p:nvSpPr>
          <p:cNvPr id="4" name="Slide Number Placeholder 3"/>
          <p:cNvSpPr>
            <a:spLocks noGrp="1"/>
          </p:cNvSpPr>
          <p:nvPr>
            <p:ph type="sldNum" sz="quarter" idx="12"/>
          </p:nvPr>
        </p:nvSpPr>
        <p:spPr/>
        <p:txBody>
          <a:bodyPr/>
          <a:lstStyle/>
          <a:p>
            <a:fld id="{9E13A515-AEBA-4CAE-A0DF-F669BA02567D}" type="slidenum">
              <a:rPr lang="en-US" smtClean="0"/>
              <a:t>11</a:t>
            </a:fld>
            <a:endParaRPr lang="en-US"/>
          </a:p>
        </p:txBody>
      </p:sp>
      <p:pic>
        <p:nvPicPr>
          <p:cNvPr id="5" name="Picture 2" descr="http://upload.wikimedia.org/wikipedia/commons/b/b7/Continental_Airlines_Boeing_767-400ER_flight_deck.jpg"/>
          <p:cNvPicPr>
            <a:picLocks noChangeAspect="1" noChangeArrowheads="1"/>
          </p:cNvPicPr>
          <p:nvPr/>
        </p:nvPicPr>
        <p:blipFill>
          <a:blip r:embed="rId3" cstate="print"/>
          <a:srcRect/>
          <a:stretch>
            <a:fillRect/>
          </a:stretch>
        </p:blipFill>
        <p:spPr bwMode="auto">
          <a:xfrm>
            <a:off x="1996440" y="2971800"/>
            <a:ext cx="4692164" cy="3124200"/>
          </a:xfrm>
          <a:prstGeom prst="rect">
            <a:avLst/>
          </a:prstGeom>
          <a:noFill/>
          <a:ln w="38100">
            <a:solidFill>
              <a:schemeClr val="tx1"/>
            </a:solidFill>
          </a:ln>
        </p:spPr>
      </p:pic>
      <p:cxnSp>
        <p:nvCxnSpPr>
          <p:cNvPr id="6" name="Straight Arrow Connector 5"/>
          <p:cNvCxnSpPr>
            <a:stCxn id="5" idx="3"/>
            <a:endCxn id="10" idx="1"/>
          </p:cNvCxnSpPr>
          <p:nvPr/>
        </p:nvCxnSpPr>
        <p:spPr>
          <a:xfrm flipV="1">
            <a:off x="6688604" y="4532376"/>
            <a:ext cx="1294486" cy="152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a:stCxn id="9" idx="3"/>
          </p:cNvCxnSpPr>
          <p:nvPr/>
        </p:nvCxnSpPr>
        <p:spPr>
          <a:xfrm flipV="1">
            <a:off x="1676400" y="3422303"/>
            <a:ext cx="320040" cy="9233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7315200" y="2436674"/>
            <a:ext cx="1767840" cy="1754326"/>
          </a:xfrm>
          <a:prstGeom prst="rect">
            <a:avLst/>
          </a:prstGeom>
          <a:noFill/>
        </p:spPr>
        <p:txBody>
          <a:bodyPr wrap="square" rtlCol="0">
            <a:spAutoFit/>
          </a:bodyPr>
          <a:lstStyle/>
          <a:p>
            <a:pPr marL="228600" indent="-228600">
              <a:buFont typeface="+mj-lt"/>
              <a:buAutoNum type="arabicPeriod"/>
            </a:pPr>
            <a:r>
              <a:rPr lang="en-US" sz="1200" dirty="0" smtClean="0"/>
              <a:t>Completed 4-D  Trajectory for filed </a:t>
            </a:r>
            <a:r>
              <a:rPr lang="en-US" sz="1200" dirty="0" err="1" smtClean="0"/>
              <a:t>flightplan</a:t>
            </a:r>
            <a:endParaRPr lang="en-US" sz="1200" dirty="0" smtClean="0"/>
          </a:p>
          <a:p>
            <a:pPr marL="228600" indent="-228600">
              <a:buFont typeface="+mj-lt"/>
              <a:buAutoNum type="arabicPeriod"/>
            </a:pPr>
            <a:r>
              <a:rPr lang="en-US" sz="1200" dirty="0" smtClean="0"/>
              <a:t> Manage expected, unplanned mission surprises</a:t>
            </a:r>
          </a:p>
          <a:p>
            <a:pPr marL="228600" indent="-228600">
              <a:buFont typeface="+mj-lt"/>
              <a:buAutoNum type="arabicPeriod"/>
            </a:pPr>
            <a:r>
              <a:rPr lang="en-US" sz="1200" dirty="0" smtClean="0"/>
              <a:t>Manage unexpected mission surprises (i.e. operational hazards)</a:t>
            </a:r>
            <a:endParaRPr lang="en-US" sz="1200" dirty="0"/>
          </a:p>
        </p:txBody>
      </p:sp>
      <p:sp>
        <p:nvSpPr>
          <p:cNvPr id="9" name="TextBox 8"/>
          <p:cNvSpPr txBox="1"/>
          <p:nvPr/>
        </p:nvSpPr>
        <p:spPr>
          <a:xfrm>
            <a:off x="91440" y="2729805"/>
            <a:ext cx="1584960" cy="1569660"/>
          </a:xfrm>
          <a:prstGeom prst="rect">
            <a:avLst/>
          </a:prstGeom>
          <a:noFill/>
        </p:spPr>
        <p:txBody>
          <a:bodyPr wrap="square" rtlCol="0">
            <a:spAutoFit/>
          </a:bodyPr>
          <a:lstStyle/>
          <a:p>
            <a:pPr>
              <a:buFont typeface="Arial" pitchFamily="34" charset="0"/>
              <a:buChar char="•"/>
            </a:pPr>
            <a:r>
              <a:rPr lang="en-US" sz="1200" dirty="0" smtClean="0"/>
              <a:t> Filed </a:t>
            </a:r>
            <a:r>
              <a:rPr lang="en-US" sz="1200" dirty="0" err="1" smtClean="0"/>
              <a:t>flightplan</a:t>
            </a:r>
            <a:r>
              <a:rPr lang="en-US" sz="1200" dirty="0" smtClean="0"/>
              <a:t> (i.e. desired 4-D  trajectory)</a:t>
            </a:r>
          </a:p>
          <a:p>
            <a:pPr>
              <a:buFont typeface="Arial" pitchFamily="34" charset="0"/>
              <a:buChar char="•"/>
            </a:pPr>
            <a:r>
              <a:rPr lang="en-US" sz="1200" u="sng" dirty="0"/>
              <a:t> </a:t>
            </a:r>
            <a:r>
              <a:rPr lang="en-US" sz="1200" u="sng" dirty="0" smtClean="0"/>
              <a:t>Procedures for expected/unplanned mission surprises</a:t>
            </a:r>
          </a:p>
          <a:p>
            <a:pPr>
              <a:buFont typeface="Arial" pitchFamily="34" charset="0"/>
              <a:buChar char="•"/>
            </a:pPr>
            <a:r>
              <a:rPr lang="en-US" sz="1200" u="sng" dirty="0"/>
              <a:t> </a:t>
            </a:r>
            <a:r>
              <a:rPr lang="en-US" sz="1200" u="sng" dirty="0" smtClean="0"/>
              <a:t>Procedures for unexpected</a:t>
            </a:r>
          </a:p>
        </p:txBody>
      </p:sp>
      <p:pic>
        <p:nvPicPr>
          <p:cNvPr id="10" name="Picture 6" descr="C:\Documents and Settings\ITE\Local Settings\Temporary Internet Files\Content.IE5\U7UB9PJJ\MC900363176[1].wmf"/>
          <p:cNvPicPr>
            <a:picLocks noChangeAspect="1" noChangeArrowheads="1"/>
          </p:cNvPicPr>
          <p:nvPr/>
        </p:nvPicPr>
        <p:blipFill>
          <a:blip r:embed="rId4" cstate="print"/>
          <a:srcRect/>
          <a:stretch>
            <a:fillRect/>
          </a:stretch>
        </p:blipFill>
        <p:spPr bwMode="auto">
          <a:xfrm>
            <a:off x="7983090" y="4379976"/>
            <a:ext cx="718950" cy="304800"/>
          </a:xfrm>
          <a:prstGeom prst="rect">
            <a:avLst/>
          </a:prstGeom>
          <a:noFill/>
        </p:spPr>
      </p:pic>
      <p:sp>
        <p:nvSpPr>
          <p:cNvPr id="11" name="TextBox 10"/>
          <p:cNvSpPr txBox="1"/>
          <p:nvPr/>
        </p:nvSpPr>
        <p:spPr>
          <a:xfrm>
            <a:off x="76200" y="5177135"/>
            <a:ext cx="1447800" cy="461665"/>
          </a:xfrm>
          <a:prstGeom prst="rect">
            <a:avLst/>
          </a:prstGeom>
          <a:noFill/>
        </p:spPr>
        <p:txBody>
          <a:bodyPr wrap="square" rtlCol="0">
            <a:spAutoFit/>
          </a:bodyPr>
          <a:lstStyle/>
          <a:p>
            <a:pPr>
              <a:buFont typeface="Arial" pitchFamily="34" charset="0"/>
              <a:buChar char="•"/>
            </a:pPr>
            <a:r>
              <a:rPr lang="en-US" sz="1200" dirty="0" smtClean="0"/>
              <a:t>Environment (traffic, weather, …)</a:t>
            </a:r>
          </a:p>
        </p:txBody>
      </p:sp>
      <p:cxnSp>
        <p:nvCxnSpPr>
          <p:cNvPr id="12" name="Straight Arrow Connector 11"/>
          <p:cNvCxnSpPr>
            <a:stCxn id="11" idx="3"/>
          </p:cNvCxnSpPr>
          <p:nvPr/>
        </p:nvCxnSpPr>
        <p:spPr>
          <a:xfrm flipV="1">
            <a:off x="1524000" y="5407967"/>
            <a:ext cx="472440" cy="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Elbow Connector 12"/>
          <p:cNvCxnSpPr>
            <a:stCxn id="10" idx="2"/>
            <a:endCxn id="11" idx="2"/>
          </p:cNvCxnSpPr>
          <p:nvPr/>
        </p:nvCxnSpPr>
        <p:spPr>
          <a:xfrm rot="5400000">
            <a:off x="4094321" y="1390556"/>
            <a:ext cx="954024" cy="7542465"/>
          </a:xfrm>
          <a:prstGeom prst="bentConnector3">
            <a:avLst>
              <a:gd name="adj1" fmla="val 205432"/>
            </a:avLst>
          </a:prstGeom>
          <a:ln>
            <a:tailEnd type="arrow"/>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2301240" y="6276201"/>
            <a:ext cx="5181600" cy="276999"/>
          </a:xfrm>
          <a:prstGeom prst="rect">
            <a:avLst/>
          </a:prstGeom>
          <a:solidFill>
            <a:schemeClr val="bg1"/>
          </a:solidFill>
        </p:spPr>
        <p:txBody>
          <a:bodyPr wrap="square" rtlCol="0">
            <a:spAutoFit/>
          </a:bodyPr>
          <a:lstStyle/>
          <a:p>
            <a:r>
              <a:rPr lang="en-US" sz="1200" dirty="0" smtClean="0"/>
              <a:t>Wind, storms, ceiling &amp; visibility, traffic (ATC), airspace restrictions (ATC), … </a:t>
            </a:r>
          </a:p>
        </p:txBody>
      </p:sp>
      <p:sp>
        <p:nvSpPr>
          <p:cNvPr id="15" name="TextBox 14"/>
          <p:cNvSpPr txBox="1"/>
          <p:nvPr/>
        </p:nvSpPr>
        <p:spPr>
          <a:xfrm>
            <a:off x="6720840" y="4218801"/>
            <a:ext cx="952500" cy="276999"/>
          </a:xfrm>
          <a:prstGeom prst="rect">
            <a:avLst/>
          </a:prstGeom>
          <a:noFill/>
        </p:spPr>
        <p:txBody>
          <a:bodyPr wrap="square" rtlCol="0">
            <a:spAutoFit/>
          </a:bodyPr>
          <a:lstStyle/>
          <a:p>
            <a:r>
              <a:rPr lang="en-US" sz="1200" dirty="0" smtClean="0"/>
              <a:t>Commands</a:t>
            </a:r>
          </a:p>
        </p:txBody>
      </p:sp>
      <p:sp>
        <p:nvSpPr>
          <p:cNvPr id="16" name="TextBox 15"/>
          <p:cNvSpPr txBox="1"/>
          <p:nvPr/>
        </p:nvSpPr>
        <p:spPr>
          <a:xfrm>
            <a:off x="1785292" y="2205335"/>
            <a:ext cx="4767908" cy="461665"/>
          </a:xfrm>
          <a:prstGeom prst="rect">
            <a:avLst/>
          </a:prstGeom>
          <a:solidFill>
            <a:schemeClr val="bg1"/>
          </a:solidFill>
        </p:spPr>
        <p:txBody>
          <a:bodyPr wrap="none" rtlCol="0">
            <a:spAutoFit/>
          </a:bodyPr>
          <a:lstStyle/>
          <a:p>
            <a:r>
              <a:rPr lang="en-US" sz="2400" b="1" dirty="0" smtClean="0">
                <a:solidFill>
                  <a:schemeClr val="accent6">
                    <a:lumMod val="75000"/>
                  </a:schemeClr>
                </a:solidFill>
              </a:rPr>
              <a:t>Captain + Automation + First Officer</a:t>
            </a:r>
            <a:endParaRPr lang="en-US" sz="2400" b="1" dirty="0">
              <a:solidFill>
                <a:schemeClr val="accent6">
                  <a:lumMod val="75000"/>
                </a:schemeClr>
              </a:solidFill>
            </a:endParaRPr>
          </a:p>
        </p:txBody>
      </p:sp>
      <p:cxnSp>
        <p:nvCxnSpPr>
          <p:cNvPr id="17" name="Straight Arrow Connector 16"/>
          <p:cNvCxnSpPr/>
          <p:nvPr/>
        </p:nvCxnSpPr>
        <p:spPr>
          <a:xfrm>
            <a:off x="1996440" y="2642175"/>
            <a:ext cx="822960" cy="1396425"/>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cxnSp>
        <p:nvCxnSpPr>
          <p:cNvPr id="18" name="Straight Arrow Connector 17"/>
          <p:cNvCxnSpPr/>
          <p:nvPr/>
        </p:nvCxnSpPr>
        <p:spPr>
          <a:xfrm>
            <a:off x="4267200" y="2642175"/>
            <a:ext cx="0" cy="1701225"/>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cxnSp>
        <p:nvCxnSpPr>
          <p:cNvPr id="19" name="Straight Arrow Connector 18"/>
          <p:cNvCxnSpPr/>
          <p:nvPr/>
        </p:nvCxnSpPr>
        <p:spPr>
          <a:xfrm flipH="1">
            <a:off x="5715000" y="2642175"/>
            <a:ext cx="609600" cy="1396425"/>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sp>
        <p:nvSpPr>
          <p:cNvPr id="23" name="TextBox 22"/>
          <p:cNvSpPr txBox="1"/>
          <p:nvPr/>
        </p:nvSpPr>
        <p:spPr>
          <a:xfrm>
            <a:off x="1888948" y="1150203"/>
            <a:ext cx="5092035" cy="830997"/>
          </a:xfrm>
          <a:prstGeom prst="rect">
            <a:avLst/>
          </a:prstGeom>
          <a:noFill/>
        </p:spPr>
        <p:txBody>
          <a:bodyPr wrap="none" rtlCol="0">
            <a:spAutoFit/>
          </a:bodyPr>
          <a:lstStyle/>
          <a:p>
            <a:pPr algn="ctr"/>
            <a:r>
              <a:rPr lang="en-US" sz="2400" b="1" i="1" dirty="0" smtClean="0">
                <a:solidFill>
                  <a:schemeClr val="accent6">
                    <a:lumMod val="75000"/>
                  </a:schemeClr>
                </a:solidFill>
              </a:rPr>
              <a:t>Navigation Procedures</a:t>
            </a:r>
          </a:p>
          <a:p>
            <a:pPr algn="ctr"/>
            <a:r>
              <a:rPr lang="en-US" sz="2400" b="1" i="1" dirty="0" smtClean="0">
                <a:solidFill>
                  <a:schemeClr val="accent6">
                    <a:lumMod val="75000"/>
                  </a:schemeClr>
                </a:solidFill>
              </a:rPr>
              <a:t>Standard Operating Procedures (SOPs)</a:t>
            </a:r>
            <a:endParaRPr lang="en-US" sz="2400" b="1" i="1" dirty="0">
              <a:solidFill>
                <a:schemeClr val="accent6">
                  <a:lumMod val="75000"/>
                </a:schemeClr>
              </a:solidFill>
            </a:endParaRPr>
          </a:p>
        </p:txBody>
      </p:sp>
      <p:cxnSp>
        <p:nvCxnSpPr>
          <p:cNvPr id="24" name="Straight Arrow Connector 23"/>
          <p:cNvCxnSpPr/>
          <p:nvPr/>
        </p:nvCxnSpPr>
        <p:spPr>
          <a:xfrm>
            <a:off x="4267200" y="1905000"/>
            <a:ext cx="0" cy="381000"/>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25" name="Group 24"/>
          <p:cNvGrpSpPr/>
          <p:nvPr/>
        </p:nvGrpSpPr>
        <p:grpSpPr>
          <a:xfrm>
            <a:off x="0" y="0"/>
            <a:ext cx="9144000" cy="381000"/>
            <a:chOff x="0" y="0"/>
            <a:chExt cx="9144000" cy="381000"/>
          </a:xfrm>
        </p:grpSpPr>
        <p:sp>
          <p:nvSpPr>
            <p:cNvPr id="26" name="Rectangle 25"/>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27" name="Rectangle 26"/>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8" name="Rectangle 27"/>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9" name="Rectangle 28"/>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30" name="Rectangle 29"/>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649657513"/>
      </p:ext>
    </p:extLst>
  </p:cSld>
  <p:clrMapOvr>
    <a:masterClrMapping/>
  </p:clrMapOvr>
  <mc:AlternateContent xmlns:mc="http://schemas.openxmlformats.org/markup-compatibility/2006" xmlns:p14="http://schemas.microsoft.com/office/powerpoint/2010/main">
    <mc:Choice Requires="p14">
      <p:transition spd="slow" p14:dur="2000" advTm="76878"/>
    </mc:Choice>
    <mc:Fallback xmlns="">
      <p:transition spd="slow" advTm="7687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rmAutofit fontScale="90000"/>
          </a:bodyPr>
          <a:lstStyle/>
          <a:p>
            <a:r>
              <a:rPr lang="en-US" dirty="0" smtClean="0"/>
              <a:t>Airliner is an Autonomous “System”</a:t>
            </a:r>
            <a:endParaRPr lang="en-US" dirty="0"/>
          </a:p>
        </p:txBody>
      </p:sp>
      <p:pic>
        <p:nvPicPr>
          <p:cNvPr id="1026" name="Picture 2" descr="Image result for flig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143000"/>
            <a:ext cx="8229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airline dispatc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5029200"/>
            <a:ext cx="2532126"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04800" y="4648200"/>
            <a:ext cx="1656094" cy="369332"/>
          </a:xfrm>
          <a:prstGeom prst="rect">
            <a:avLst/>
          </a:prstGeom>
          <a:noFill/>
        </p:spPr>
        <p:txBody>
          <a:bodyPr wrap="none" rtlCol="0">
            <a:spAutoFit/>
          </a:bodyPr>
          <a:lstStyle/>
          <a:p>
            <a:r>
              <a:rPr lang="en-US" dirty="0" smtClean="0"/>
              <a:t>Airline Dispatch</a:t>
            </a:r>
            <a:endParaRPr lang="en-US" dirty="0"/>
          </a:p>
        </p:txBody>
      </p:sp>
      <p:sp>
        <p:nvSpPr>
          <p:cNvPr id="6" name="AutoShape 7" descr="Image result for air traffic contro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5550" y="5029200"/>
            <a:ext cx="2533650" cy="15291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7017483" y="4648200"/>
            <a:ext cx="1821717" cy="369332"/>
          </a:xfrm>
          <a:prstGeom prst="rect">
            <a:avLst/>
          </a:prstGeom>
          <a:noFill/>
        </p:spPr>
        <p:txBody>
          <a:bodyPr wrap="none" rtlCol="0">
            <a:spAutoFit/>
          </a:bodyPr>
          <a:lstStyle/>
          <a:p>
            <a:r>
              <a:rPr lang="en-US" dirty="0" smtClean="0"/>
              <a:t>Air Traffic Control</a:t>
            </a:r>
            <a:endParaRPr lang="en-US" dirty="0"/>
          </a:p>
        </p:txBody>
      </p:sp>
      <p:sp>
        <p:nvSpPr>
          <p:cNvPr id="7" name="Lightning Bolt 6"/>
          <p:cNvSpPr/>
          <p:nvPr/>
        </p:nvSpPr>
        <p:spPr>
          <a:xfrm rot="8676672">
            <a:off x="6428672" y="1965966"/>
            <a:ext cx="304800" cy="2984236"/>
          </a:xfrm>
          <a:prstGeom prst="lightningBol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Lightning Bolt 11"/>
          <p:cNvSpPr/>
          <p:nvPr/>
        </p:nvSpPr>
        <p:spPr>
          <a:xfrm rot="13412893">
            <a:off x="2281476" y="2045804"/>
            <a:ext cx="304800" cy="2984236"/>
          </a:xfrm>
          <a:prstGeom prst="lightningBol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p:cNvCxnSpPr/>
          <p:nvPr/>
        </p:nvCxnSpPr>
        <p:spPr>
          <a:xfrm>
            <a:off x="2971800" y="5786437"/>
            <a:ext cx="3200400" cy="7358"/>
          </a:xfrm>
          <a:prstGeom prst="straightConnector1">
            <a:avLst/>
          </a:prstGeom>
          <a:ln>
            <a:headEnd type="triangle" w="med" len="med"/>
            <a:tailEnd type="triangle" w="med" len="med"/>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834986" y="5529590"/>
            <a:ext cx="1651414" cy="261610"/>
          </a:xfrm>
          <a:prstGeom prst="rect">
            <a:avLst/>
          </a:prstGeom>
          <a:noFill/>
        </p:spPr>
        <p:txBody>
          <a:bodyPr wrap="none" rtlCol="0">
            <a:spAutoFit/>
          </a:bodyPr>
          <a:lstStyle/>
          <a:p>
            <a:r>
              <a:rPr lang="en-US" sz="1100" dirty="0" smtClean="0"/>
              <a:t>Traffic Flow Management</a:t>
            </a:r>
            <a:endParaRPr lang="en-US" sz="1100" dirty="0"/>
          </a:p>
        </p:txBody>
      </p:sp>
      <p:sp>
        <p:nvSpPr>
          <p:cNvPr id="16" name="TextBox 15"/>
          <p:cNvSpPr txBox="1"/>
          <p:nvPr/>
        </p:nvSpPr>
        <p:spPr>
          <a:xfrm>
            <a:off x="-67497" y="3048000"/>
            <a:ext cx="2212465" cy="600164"/>
          </a:xfrm>
          <a:prstGeom prst="rect">
            <a:avLst/>
          </a:prstGeom>
          <a:noFill/>
        </p:spPr>
        <p:txBody>
          <a:bodyPr wrap="none" rtlCol="0">
            <a:spAutoFit/>
          </a:bodyPr>
          <a:lstStyle/>
          <a:p>
            <a:pPr algn="r"/>
            <a:r>
              <a:rPr lang="en-US" sz="1100" dirty="0" smtClean="0"/>
              <a:t>Airline Ops</a:t>
            </a:r>
          </a:p>
          <a:p>
            <a:pPr algn="r"/>
            <a:r>
              <a:rPr lang="en-US" sz="1100" dirty="0" smtClean="0"/>
              <a:t>Fuel</a:t>
            </a:r>
          </a:p>
          <a:p>
            <a:pPr algn="r"/>
            <a:r>
              <a:rPr lang="en-US" sz="1100" dirty="0" smtClean="0"/>
              <a:t>Aircraft System Emergency Support</a:t>
            </a:r>
            <a:endParaRPr lang="en-US" sz="1100" dirty="0"/>
          </a:p>
        </p:txBody>
      </p:sp>
      <p:sp>
        <p:nvSpPr>
          <p:cNvPr id="17" name="TextBox 16"/>
          <p:cNvSpPr txBox="1"/>
          <p:nvPr/>
        </p:nvSpPr>
        <p:spPr>
          <a:xfrm>
            <a:off x="6846632" y="3048000"/>
            <a:ext cx="2146742" cy="600164"/>
          </a:xfrm>
          <a:prstGeom prst="rect">
            <a:avLst/>
          </a:prstGeom>
          <a:noFill/>
        </p:spPr>
        <p:txBody>
          <a:bodyPr wrap="none" rtlCol="0">
            <a:spAutoFit/>
          </a:bodyPr>
          <a:lstStyle/>
          <a:p>
            <a:r>
              <a:rPr lang="en-US" sz="1100" dirty="0" smtClean="0"/>
              <a:t>Separation</a:t>
            </a:r>
          </a:p>
          <a:p>
            <a:r>
              <a:rPr lang="en-US" sz="1100" dirty="0" smtClean="0"/>
              <a:t>Weather</a:t>
            </a:r>
          </a:p>
          <a:p>
            <a:r>
              <a:rPr lang="en-US" sz="1100" dirty="0" smtClean="0"/>
              <a:t>Traffic System Emergency Support</a:t>
            </a:r>
            <a:endParaRPr lang="en-US" sz="1100" dirty="0"/>
          </a:p>
        </p:txBody>
      </p:sp>
      <p:sp>
        <p:nvSpPr>
          <p:cNvPr id="13" name="Slide Number Placeholder 12"/>
          <p:cNvSpPr>
            <a:spLocks noGrp="1"/>
          </p:cNvSpPr>
          <p:nvPr>
            <p:ph type="sldNum" sz="quarter" idx="12"/>
          </p:nvPr>
        </p:nvSpPr>
        <p:spPr/>
        <p:txBody>
          <a:bodyPr/>
          <a:lstStyle/>
          <a:p>
            <a:fld id="{9E13A515-AEBA-4CAE-A0DF-F669BA02567D}" type="slidenum">
              <a:rPr lang="en-US" smtClean="0"/>
              <a:t>12</a:t>
            </a:fld>
            <a:endParaRPr lang="en-US"/>
          </a:p>
        </p:txBody>
      </p:sp>
      <p:sp>
        <p:nvSpPr>
          <p:cNvPr id="3" name="Oval 2"/>
          <p:cNvSpPr/>
          <p:nvPr/>
        </p:nvSpPr>
        <p:spPr>
          <a:xfrm>
            <a:off x="2971800" y="1524000"/>
            <a:ext cx="2971800" cy="1371600"/>
          </a:xfrm>
          <a:prstGeom prst="ellipse">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969285" y="1295400"/>
            <a:ext cx="3174715" cy="1200329"/>
          </a:xfrm>
          <a:prstGeom prst="rect">
            <a:avLst/>
          </a:prstGeom>
          <a:noFill/>
        </p:spPr>
        <p:txBody>
          <a:bodyPr wrap="none" rtlCol="0">
            <a:spAutoFit/>
          </a:bodyPr>
          <a:lstStyle/>
          <a:p>
            <a:r>
              <a:rPr lang="en-US" b="1" dirty="0" smtClean="0">
                <a:solidFill>
                  <a:schemeClr val="accent6">
                    <a:lumMod val="75000"/>
                  </a:schemeClr>
                </a:solidFill>
              </a:rPr>
              <a:t>Autonomous  Airliner “System”</a:t>
            </a:r>
          </a:p>
          <a:p>
            <a:pPr marL="285750" indent="-285750">
              <a:buFont typeface="Arial" panose="020B0604020202020204" pitchFamily="34" charset="0"/>
              <a:buChar char="•"/>
            </a:pPr>
            <a:r>
              <a:rPr lang="en-US" b="1" dirty="0" smtClean="0">
                <a:solidFill>
                  <a:schemeClr val="accent6">
                    <a:lumMod val="75000"/>
                  </a:schemeClr>
                </a:solidFill>
              </a:rPr>
              <a:t>Cognizant</a:t>
            </a:r>
          </a:p>
          <a:p>
            <a:pPr marL="285750" indent="-285750">
              <a:buFont typeface="Arial" panose="020B0604020202020204" pitchFamily="34" charset="0"/>
              <a:buChar char="•"/>
            </a:pPr>
            <a:r>
              <a:rPr lang="en-US" b="1" dirty="0" err="1" smtClean="0">
                <a:solidFill>
                  <a:schemeClr val="accent6">
                    <a:lumMod val="75000"/>
                  </a:schemeClr>
                </a:solidFill>
              </a:rPr>
              <a:t>Taskable</a:t>
            </a:r>
            <a:endParaRPr lang="en-US" b="1" dirty="0" smtClean="0">
              <a:solidFill>
                <a:schemeClr val="accent6">
                  <a:lumMod val="75000"/>
                </a:schemeClr>
              </a:solidFill>
            </a:endParaRPr>
          </a:p>
          <a:p>
            <a:pPr marL="285750" indent="-285750">
              <a:buFont typeface="Arial" panose="020B0604020202020204" pitchFamily="34" charset="0"/>
              <a:buChar char="•"/>
            </a:pPr>
            <a:r>
              <a:rPr lang="en-US" b="1" dirty="0" smtClean="0">
                <a:solidFill>
                  <a:schemeClr val="accent6">
                    <a:lumMod val="75000"/>
                  </a:schemeClr>
                </a:solidFill>
              </a:rPr>
              <a:t>Reflective</a:t>
            </a:r>
            <a:endParaRPr lang="en-US" b="1" dirty="0">
              <a:solidFill>
                <a:schemeClr val="accent6">
                  <a:lumMod val="75000"/>
                </a:schemeClr>
              </a:solidFill>
            </a:endParaRPr>
          </a:p>
        </p:txBody>
      </p:sp>
      <p:sp>
        <p:nvSpPr>
          <p:cNvPr id="19" name="TextBox 18"/>
          <p:cNvSpPr txBox="1"/>
          <p:nvPr/>
        </p:nvSpPr>
        <p:spPr>
          <a:xfrm>
            <a:off x="3548882" y="4343400"/>
            <a:ext cx="1937518" cy="369332"/>
          </a:xfrm>
          <a:prstGeom prst="rect">
            <a:avLst/>
          </a:prstGeom>
          <a:noFill/>
        </p:spPr>
        <p:txBody>
          <a:bodyPr wrap="none" rtlCol="0">
            <a:spAutoFit/>
          </a:bodyPr>
          <a:lstStyle/>
          <a:p>
            <a:r>
              <a:rPr lang="en-US" b="1" dirty="0" smtClean="0">
                <a:solidFill>
                  <a:schemeClr val="accent6">
                    <a:lumMod val="75000"/>
                  </a:schemeClr>
                </a:solidFill>
              </a:rPr>
              <a:t>Remote Operators</a:t>
            </a:r>
            <a:endParaRPr lang="en-US" b="1" dirty="0">
              <a:solidFill>
                <a:schemeClr val="accent6">
                  <a:lumMod val="75000"/>
                </a:schemeClr>
              </a:solidFill>
            </a:endParaRPr>
          </a:p>
        </p:txBody>
      </p:sp>
      <p:cxnSp>
        <p:nvCxnSpPr>
          <p:cNvPr id="15" name="Straight Arrow Connector 14"/>
          <p:cNvCxnSpPr>
            <a:stCxn id="19" idx="1"/>
          </p:cNvCxnSpPr>
          <p:nvPr/>
        </p:nvCxnSpPr>
        <p:spPr>
          <a:xfrm flipH="1">
            <a:off x="2743200" y="4528066"/>
            <a:ext cx="805682" cy="23471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22" name="Straight Arrow Connector 21"/>
          <p:cNvCxnSpPr>
            <a:stCxn id="19" idx="3"/>
          </p:cNvCxnSpPr>
          <p:nvPr/>
        </p:nvCxnSpPr>
        <p:spPr>
          <a:xfrm>
            <a:off x="5486400" y="4528066"/>
            <a:ext cx="819150" cy="23471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14" name="Footer Placeholder 13"/>
          <p:cNvSpPr>
            <a:spLocks noGrp="1"/>
          </p:cNvSpPr>
          <p:nvPr>
            <p:ph type="ftr" sz="quarter" idx="11"/>
          </p:nvPr>
        </p:nvSpPr>
        <p:spPr/>
        <p:txBody>
          <a:bodyPr/>
          <a:lstStyle/>
          <a:p>
            <a:r>
              <a:rPr lang="en-US" smtClean="0"/>
              <a:t>Center for Air Transportation Systems Research</a:t>
            </a:r>
            <a:endParaRPr lang="en-US" dirty="0" smtClean="0"/>
          </a:p>
        </p:txBody>
      </p:sp>
      <p:grpSp>
        <p:nvGrpSpPr>
          <p:cNvPr id="24" name="Group 23"/>
          <p:cNvGrpSpPr/>
          <p:nvPr/>
        </p:nvGrpSpPr>
        <p:grpSpPr>
          <a:xfrm>
            <a:off x="0" y="0"/>
            <a:ext cx="9144000" cy="381000"/>
            <a:chOff x="0" y="0"/>
            <a:chExt cx="9144000" cy="381000"/>
          </a:xfrm>
        </p:grpSpPr>
        <p:sp>
          <p:nvSpPr>
            <p:cNvPr id="25" name="Rectangle 24"/>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26" name="Rectangle 25"/>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7" name="Rectangle 26"/>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8" name="Rectangle 27"/>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9" name="Rectangle 28"/>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pic>
        <p:nvPicPr>
          <p:cNvPr id="3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97368" y="2668932"/>
            <a:ext cx="4255832" cy="2512668"/>
          </a:xfrm>
          <a:prstGeom prst="rect">
            <a:avLst/>
          </a:prstGeom>
          <a:noFill/>
          <a:ln w="5715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7986123"/>
      </p:ext>
    </p:extLst>
  </p:cSld>
  <p:clrMapOvr>
    <a:masterClrMapping/>
  </p:clrMapOvr>
  <mc:AlternateContent xmlns:mc="http://schemas.openxmlformats.org/markup-compatibility/2006" xmlns:p14="http://schemas.microsoft.com/office/powerpoint/2010/main">
    <mc:Choice Requires="p14">
      <p:transition spd="slow" p14:dur="2000" advTm="45196"/>
    </mc:Choice>
    <mc:Fallback xmlns="">
      <p:transition spd="slow" advTm="4519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Standard Operating Procedures</a:t>
            </a:r>
            <a:endParaRPr lang="en-US" dirty="0"/>
          </a:p>
        </p:txBody>
      </p:sp>
      <p:sp>
        <p:nvSpPr>
          <p:cNvPr id="4" name="Slide Number Placeholder 3"/>
          <p:cNvSpPr>
            <a:spLocks noGrp="1"/>
          </p:cNvSpPr>
          <p:nvPr>
            <p:ph type="sldNum" sz="quarter" idx="12"/>
          </p:nvPr>
        </p:nvSpPr>
        <p:spPr/>
        <p:txBody>
          <a:bodyPr/>
          <a:lstStyle/>
          <a:p>
            <a:fld id="{9E13A515-AEBA-4CAE-A0DF-F669BA02567D}" type="slidenum">
              <a:rPr lang="en-US" smtClean="0"/>
              <a:t>13</a:t>
            </a:fld>
            <a:endParaRPr lang="en-US"/>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55721">
            <a:off x="609600" y="1544383"/>
            <a:ext cx="3314285"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648200" y="1367909"/>
            <a:ext cx="4038599" cy="3170099"/>
          </a:xfrm>
          <a:prstGeom prst="rect">
            <a:avLst/>
          </a:prstGeom>
          <a:noFill/>
        </p:spPr>
        <p:txBody>
          <a:bodyPr wrap="square" rtlCol="0">
            <a:spAutoFit/>
          </a:bodyPr>
          <a:lstStyle/>
          <a:p>
            <a:pPr marL="342900" indent="-342900">
              <a:buAutoNum type="arabicParenR"/>
            </a:pPr>
            <a:r>
              <a:rPr lang="en-US" sz="2000" dirty="0" smtClean="0"/>
              <a:t>What must be accomplished/Tasks</a:t>
            </a:r>
          </a:p>
          <a:p>
            <a:pPr marL="742950" lvl="1" indent="-285750">
              <a:buFont typeface="Arial" panose="020B0604020202020204" pitchFamily="34" charset="0"/>
              <a:buChar char="•"/>
            </a:pPr>
            <a:r>
              <a:rPr lang="en-US" sz="2000" dirty="0" smtClean="0"/>
              <a:t>Each Operator Action that must be executed in a sequence</a:t>
            </a:r>
          </a:p>
          <a:p>
            <a:pPr marL="342900" indent="-342900">
              <a:buAutoNum type="arabicParenR"/>
            </a:pPr>
            <a:r>
              <a:rPr lang="en-US" sz="2000" dirty="0" smtClean="0"/>
              <a:t>When (under what conditions)</a:t>
            </a:r>
          </a:p>
          <a:p>
            <a:pPr marL="342900" indent="-342900">
              <a:buAutoNum type="arabicParenR"/>
            </a:pPr>
            <a:r>
              <a:rPr lang="en-US" sz="2000" dirty="0" smtClean="0"/>
              <a:t>Who is responsible for each step</a:t>
            </a:r>
          </a:p>
          <a:p>
            <a:pPr marL="342900" indent="-342900">
              <a:buAutoNum type="arabicParenR"/>
            </a:pPr>
            <a:r>
              <a:rPr lang="en-US" sz="2000" dirty="0" smtClean="0"/>
              <a:t>How each step is performed/Functions</a:t>
            </a:r>
          </a:p>
          <a:p>
            <a:pPr marL="342900" indent="-342900">
              <a:buAutoNum type="arabicParenR"/>
            </a:pPr>
            <a:r>
              <a:rPr lang="en-US" sz="2000" dirty="0" smtClean="0"/>
              <a:t>How to confirm</a:t>
            </a:r>
            <a:endParaRPr lang="en-US" sz="2000" dirty="0"/>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8" name="Group 7"/>
          <p:cNvGrpSpPr/>
          <p:nvPr/>
        </p:nvGrpSpPr>
        <p:grpSpPr>
          <a:xfrm>
            <a:off x="0" y="0"/>
            <a:ext cx="9144000" cy="381000"/>
            <a:chOff x="0" y="0"/>
            <a:chExt cx="9144000" cy="381000"/>
          </a:xfrm>
        </p:grpSpPr>
        <p:sp>
          <p:nvSpPr>
            <p:cNvPr id="9" name="Rectangle 8"/>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10" name="Rectangle 9"/>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1" name="Rectangle 10"/>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2" name="Rectangle 11"/>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3" name="Rectangle 12"/>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6" name="TextBox 5"/>
          <p:cNvSpPr txBox="1"/>
          <p:nvPr/>
        </p:nvSpPr>
        <p:spPr>
          <a:xfrm>
            <a:off x="3880879" y="4745383"/>
            <a:ext cx="2519921" cy="1200329"/>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200" dirty="0"/>
              <a:t>Procedures define:</a:t>
            </a:r>
          </a:p>
          <a:p>
            <a:pPr marL="171450" lvl="1" indent="-171450">
              <a:buFont typeface="Arial" panose="020B0604020202020204" pitchFamily="34" charset="0"/>
              <a:buChar char="•"/>
            </a:pPr>
            <a:r>
              <a:rPr lang="en-US" sz="1200" dirty="0"/>
              <a:t>Human-Machine Interaction</a:t>
            </a:r>
          </a:p>
          <a:p>
            <a:pPr marL="171450" lvl="1" indent="-171450">
              <a:buFont typeface="Arial" panose="020B0604020202020204" pitchFamily="34" charset="0"/>
              <a:buChar char="•"/>
            </a:pPr>
            <a:r>
              <a:rPr lang="en-US" sz="1200" dirty="0"/>
              <a:t>Human Automation Interaction</a:t>
            </a:r>
          </a:p>
          <a:p>
            <a:pPr marL="171450" lvl="1" indent="-171450">
              <a:buFont typeface="Arial" panose="020B0604020202020204" pitchFamily="34" charset="0"/>
              <a:buChar char="•"/>
            </a:pPr>
            <a:r>
              <a:rPr lang="en-US" sz="1200" dirty="0"/>
              <a:t>Human-Human Interaction</a:t>
            </a:r>
          </a:p>
          <a:p>
            <a:pPr marL="171450" lvl="1" indent="-171450">
              <a:buFont typeface="Arial" panose="020B0604020202020204" pitchFamily="34" charset="0"/>
              <a:buChar char="•"/>
            </a:pPr>
            <a:r>
              <a:rPr lang="en-US" sz="1200" dirty="0"/>
              <a:t>Human-External Actors Interaction</a:t>
            </a:r>
          </a:p>
          <a:p>
            <a:pPr marL="171450" indent="-171450">
              <a:buFont typeface="Arial" panose="020B0604020202020204" pitchFamily="34" charset="0"/>
              <a:buChar char="•"/>
            </a:pPr>
            <a:endParaRPr lang="en-US" sz="1200" dirty="0"/>
          </a:p>
        </p:txBody>
      </p:sp>
      <p:sp>
        <p:nvSpPr>
          <p:cNvPr id="14" name="TextBox 13"/>
          <p:cNvSpPr txBox="1"/>
          <p:nvPr/>
        </p:nvSpPr>
        <p:spPr>
          <a:xfrm>
            <a:off x="6785701" y="4745383"/>
            <a:ext cx="1901098" cy="1938992"/>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US" sz="1200" u="sng" dirty="0"/>
              <a:t>Types of </a:t>
            </a:r>
            <a:r>
              <a:rPr lang="en-US" sz="1200" u="sng" dirty="0" err="1"/>
              <a:t>Operartor</a:t>
            </a:r>
            <a:r>
              <a:rPr lang="en-US" sz="1200" u="sng" dirty="0"/>
              <a:t> Actions</a:t>
            </a:r>
            <a:r>
              <a:rPr lang="en-US" sz="1200" dirty="0"/>
              <a:t>:</a:t>
            </a:r>
          </a:p>
          <a:p>
            <a:pPr marL="342900" indent="-342900">
              <a:buFont typeface="Arial" panose="020B0604020202020204" pitchFamily="34" charset="0"/>
              <a:buChar char="•"/>
            </a:pPr>
            <a:r>
              <a:rPr lang="en-US" sz="1200" dirty="0"/>
              <a:t>Info gathering</a:t>
            </a:r>
          </a:p>
          <a:p>
            <a:pPr marL="342900" indent="-342900">
              <a:buFont typeface="Arial" panose="020B0604020202020204" pitchFamily="34" charset="0"/>
              <a:buChar char="•"/>
            </a:pPr>
            <a:r>
              <a:rPr lang="en-US" sz="1200" dirty="0"/>
              <a:t>Info processing</a:t>
            </a:r>
          </a:p>
          <a:p>
            <a:pPr marL="342900" indent="-342900">
              <a:buFont typeface="Arial" panose="020B0604020202020204" pitchFamily="34" charset="0"/>
              <a:buChar char="•"/>
            </a:pPr>
            <a:r>
              <a:rPr lang="en-US" sz="1200" dirty="0"/>
              <a:t>Conditional branching</a:t>
            </a:r>
          </a:p>
          <a:p>
            <a:pPr marL="342900" indent="-342900">
              <a:buFont typeface="Arial" panose="020B0604020202020204" pitchFamily="34" charset="0"/>
              <a:buChar char="•"/>
            </a:pPr>
            <a:r>
              <a:rPr lang="en-US" sz="1200" dirty="0"/>
              <a:t>Decision-making</a:t>
            </a:r>
          </a:p>
          <a:p>
            <a:pPr marL="342900" indent="-342900">
              <a:buFont typeface="Arial" panose="020B0604020202020204" pitchFamily="34" charset="0"/>
              <a:buChar char="•"/>
            </a:pPr>
            <a:r>
              <a:rPr lang="en-US" sz="1200" dirty="0"/>
              <a:t>Waiting/Timing</a:t>
            </a:r>
          </a:p>
          <a:p>
            <a:pPr marL="342900" indent="-342900">
              <a:buFont typeface="Arial" panose="020B0604020202020204" pitchFamily="34" charset="0"/>
              <a:buChar char="•"/>
            </a:pPr>
            <a:r>
              <a:rPr lang="en-US" sz="1200" dirty="0"/>
              <a:t>Action</a:t>
            </a:r>
          </a:p>
          <a:p>
            <a:pPr marL="342900" indent="-342900">
              <a:buFont typeface="Arial" panose="020B0604020202020204" pitchFamily="34" charset="0"/>
              <a:buChar char="•"/>
            </a:pPr>
            <a:r>
              <a:rPr lang="en-US" sz="1200" dirty="0"/>
              <a:t>Verification</a:t>
            </a:r>
          </a:p>
          <a:p>
            <a:pPr marL="342900" indent="-342900">
              <a:buFont typeface="Arial" panose="020B0604020202020204" pitchFamily="34" charset="0"/>
              <a:buChar char="•"/>
            </a:pPr>
            <a:r>
              <a:rPr lang="en-US" sz="1200" dirty="0"/>
              <a:t>Validation</a:t>
            </a:r>
          </a:p>
          <a:p>
            <a:pPr marL="171450" indent="-171450">
              <a:buFont typeface="Arial" panose="020B0604020202020204" pitchFamily="34" charset="0"/>
              <a:buChar char="•"/>
            </a:pPr>
            <a:endParaRPr lang="en-US" sz="1200" dirty="0"/>
          </a:p>
        </p:txBody>
      </p:sp>
    </p:spTree>
    <p:extLst>
      <p:ext uri="{BB962C8B-B14F-4D97-AF65-F5344CB8AC3E}">
        <p14:creationId xmlns:p14="http://schemas.microsoft.com/office/powerpoint/2010/main" val="225215025"/>
      </p:ext>
    </p:extLst>
  </p:cSld>
  <p:clrMapOvr>
    <a:masterClrMapping/>
  </p:clrMapOvr>
  <mc:AlternateContent xmlns:mc="http://schemas.openxmlformats.org/markup-compatibility/2006" xmlns:p14="http://schemas.microsoft.com/office/powerpoint/2010/main">
    <mc:Choice Requires="p14">
      <p:transition spd="slow" p14:dur="2000" advTm="11885"/>
    </mc:Choice>
    <mc:Fallback xmlns="">
      <p:transition spd="slow" advTm="1188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Procedure Design &amp; Evaluation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Commercial aviation standards for design</a:t>
            </a:r>
          </a:p>
          <a:p>
            <a:pPr lvl="1"/>
            <a:r>
              <a:rPr lang="en-US" dirty="0" smtClean="0"/>
              <a:t>Guidance for testing</a:t>
            </a:r>
          </a:p>
          <a:p>
            <a:r>
              <a:rPr lang="en-US" dirty="0" smtClean="0"/>
              <a:t>Procedures developed by experts</a:t>
            </a:r>
          </a:p>
          <a:p>
            <a:r>
              <a:rPr lang="en-US" dirty="0" smtClean="0"/>
              <a:t>Procedure evaluation</a:t>
            </a:r>
          </a:p>
          <a:p>
            <a:pPr lvl="1"/>
            <a:r>
              <a:rPr lang="en-US" dirty="0" smtClean="0"/>
              <a:t>Review by experts</a:t>
            </a:r>
          </a:p>
          <a:p>
            <a:pPr lvl="1"/>
            <a:r>
              <a:rPr lang="en-US" dirty="0" smtClean="0"/>
              <a:t>Testing in fixed-based/motion-based sim</a:t>
            </a:r>
          </a:p>
          <a:p>
            <a:pPr lvl="2"/>
            <a:r>
              <a:rPr lang="en-US" dirty="0" smtClean="0"/>
              <a:t>Cost and time prohibitive</a:t>
            </a:r>
          </a:p>
          <a:p>
            <a:pPr lvl="1"/>
            <a:r>
              <a:rPr lang="en-US" dirty="0" smtClean="0"/>
              <a:t>Human-in-the-loop testing with subjects (e.g. 20 crews)</a:t>
            </a:r>
          </a:p>
          <a:p>
            <a:pPr lvl="2"/>
            <a:r>
              <a:rPr lang="en-US" dirty="0" smtClean="0"/>
              <a:t>Cost and time prohibitive</a:t>
            </a:r>
          </a:p>
          <a:p>
            <a:pPr lvl="2"/>
            <a:r>
              <a:rPr lang="en-US" dirty="0" smtClean="0"/>
              <a:t>Do not cover all plausible situations/scenarios</a:t>
            </a:r>
            <a:endParaRPr lang="en-US" dirty="0"/>
          </a:p>
        </p:txBody>
      </p:sp>
      <p:sp>
        <p:nvSpPr>
          <p:cNvPr id="4" name="Footer Placeholder 3"/>
          <p:cNvSpPr>
            <a:spLocks noGrp="1"/>
          </p:cNvSpPr>
          <p:nvPr>
            <p:ph type="ftr" sz="quarter" idx="11"/>
          </p:nvPr>
        </p:nvSpPr>
        <p:spPr/>
        <p:txBody>
          <a:bodyPr/>
          <a:lstStyle/>
          <a:p>
            <a:r>
              <a:rPr lang="en-US" smtClean="0"/>
              <a:t>Center for Air Transportation Systems Research</a:t>
            </a:r>
            <a:endParaRPr lang="en-US" dirty="0" smtClean="0"/>
          </a:p>
        </p:txBody>
      </p:sp>
      <p:sp>
        <p:nvSpPr>
          <p:cNvPr id="5" name="Slide Number Placeholder 4"/>
          <p:cNvSpPr>
            <a:spLocks noGrp="1"/>
          </p:cNvSpPr>
          <p:nvPr>
            <p:ph type="sldNum" sz="quarter" idx="12"/>
          </p:nvPr>
        </p:nvSpPr>
        <p:spPr/>
        <p:txBody>
          <a:bodyPr/>
          <a:lstStyle/>
          <a:p>
            <a:fld id="{1CB71CD0-BA9E-4A74-9156-4B5CD6FFC1B0}" type="slidenum">
              <a:rPr lang="en-US" smtClean="0"/>
              <a:t>14</a:t>
            </a:fld>
            <a:endParaRPr lang="en-US"/>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12" name="TextBox 11"/>
          <p:cNvSpPr txBox="1"/>
          <p:nvPr/>
        </p:nvSpPr>
        <p:spPr>
          <a:xfrm>
            <a:off x="762000" y="6019800"/>
            <a:ext cx="7865487" cy="400110"/>
          </a:xfrm>
          <a:prstGeom prst="rect">
            <a:avLst/>
          </a:prstGeom>
          <a:noFill/>
          <a:ln>
            <a:solidFill>
              <a:schemeClr val="accent6"/>
            </a:solidFill>
          </a:ln>
        </p:spPr>
        <p:txBody>
          <a:bodyPr wrap="none" rtlCol="0">
            <a:spAutoFit/>
          </a:bodyPr>
          <a:lstStyle/>
          <a:p>
            <a:r>
              <a:rPr lang="en-US" sz="2000" b="1" dirty="0" smtClean="0">
                <a:solidFill>
                  <a:schemeClr val="accent6">
                    <a:lumMod val="75000"/>
                  </a:schemeClr>
                </a:solidFill>
              </a:rPr>
              <a:t>Need for comprehensive testing of procedures for all plausible scenarios</a:t>
            </a:r>
            <a:endParaRPr lang="en-US" sz="2000" b="1" dirty="0">
              <a:solidFill>
                <a:schemeClr val="accent6">
                  <a:lumMod val="75000"/>
                </a:schemeClr>
              </a:solidFill>
            </a:endParaRPr>
          </a:p>
        </p:txBody>
      </p:sp>
    </p:spTree>
    <p:extLst>
      <p:ext uri="{BB962C8B-B14F-4D97-AF65-F5344CB8AC3E}">
        <p14:creationId xmlns:p14="http://schemas.microsoft.com/office/powerpoint/2010/main" val="36899049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 Role of Procedures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Procedures are (over-looked) critical component of any </a:t>
            </a:r>
            <a:r>
              <a:rPr lang="en-US" dirty="0" err="1" smtClean="0"/>
              <a:t>C</a:t>
            </a:r>
            <a:r>
              <a:rPr lang="en-US" baseline="30000" dirty="0" err="1" smtClean="0"/>
              <a:t>x</a:t>
            </a:r>
            <a:r>
              <a:rPr lang="en-US" dirty="0" err="1" smtClean="0"/>
              <a:t>I</a:t>
            </a:r>
            <a:r>
              <a:rPr lang="en-US" dirty="0" smtClean="0"/>
              <a:t> system</a:t>
            </a:r>
          </a:p>
          <a:p>
            <a:r>
              <a:rPr lang="en-US" dirty="0" smtClean="0"/>
              <a:t>Procedures define methods and techniques to complete mission</a:t>
            </a:r>
          </a:p>
          <a:p>
            <a:pPr lvl="1"/>
            <a:r>
              <a:rPr lang="en-US" dirty="0" smtClean="0"/>
              <a:t>respond all plausible mission events</a:t>
            </a:r>
          </a:p>
          <a:p>
            <a:pPr marL="1371600" lvl="2" indent="-457200">
              <a:buFont typeface="+mj-lt"/>
              <a:buAutoNum type="arabicPeriod"/>
            </a:pPr>
            <a:r>
              <a:rPr lang="en-US" dirty="0" smtClean="0"/>
              <a:t>Normal (expected/planned)</a:t>
            </a:r>
          </a:p>
          <a:p>
            <a:pPr marL="1371600" lvl="2" indent="-457200">
              <a:buFont typeface="+mj-lt"/>
              <a:buAutoNum type="arabicPeriod"/>
            </a:pPr>
            <a:r>
              <a:rPr lang="en-US" dirty="0" smtClean="0"/>
              <a:t>Non-normal /Emergency (expected/not planned)</a:t>
            </a:r>
          </a:p>
          <a:p>
            <a:pPr marL="1371600" lvl="2" indent="-457200">
              <a:buFont typeface="+mj-lt"/>
              <a:buAutoNum type="arabicPeriod"/>
            </a:pPr>
            <a:r>
              <a:rPr lang="en-US" dirty="0" smtClean="0"/>
              <a:t>Other (not expected)</a:t>
            </a:r>
          </a:p>
          <a:p>
            <a:r>
              <a:rPr lang="en-US" dirty="0" smtClean="0"/>
              <a:t>Procedures define:</a:t>
            </a:r>
          </a:p>
          <a:p>
            <a:pPr lvl="1"/>
            <a:r>
              <a:rPr lang="en-US" dirty="0" smtClean="0"/>
              <a:t>Human-Machine Interaction</a:t>
            </a:r>
          </a:p>
          <a:p>
            <a:pPr lvl="1"/>
            <a:r>
              <a:rPr lang="en-US" dirty="0" smtClean="0"/>
              <a:t>Human Automation Interaction</a:t>
            </a:r>
          </a:p>
          <a:p>
            <a:pPr lvl="1"/>
            <a:r>
              <a:rPr lang="en-US" dirty="0" smtClean="0"/>
              <a:t>Human-Human Interaction</a:t>
            </a:r>
          </a:p>
          <a:p>
            <a:pPr lvl="1"/>
            <a:r>
              <a:rPr lang="en-US" dirty="0" smtClean="0"/>
              <a:t>Human-External Actors Interaction</a:t>
            </a:r>
          </a:p>
          <a:p>
            <a:r>
              <a:rPr lang="en-US" dirty="0" smtClean="0"/>
              <a:t>Design and evaluation can be enhanced with more rigorous testing</a:t>
            </a:r>
          </a:p>
          <a:p>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15</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Role</a:t>
              </a:r>
              <a:endParaRPr lang="en-US" dirty="0"/>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12" name="TextBox 11"/>
          <p:cNvSpPr txBox="1"/>
          <p:nvPr/>
        </p:nvSpPr>
        <p:spPr>
          <a:xfrm>
            <a:off x="685800" y="5943600"/>
            <a:ext cx="7865487" cy="400110"/>
          </a:xfrm>
          <a:prstGeom prst="rect">
            <a:avLst/>
          </a:prstGeom>
          <a:noFill/>
          <a:ln>
            <a:solidFill>
              <a:schemeClr val="accent6"/>
            </a:solidFill>
          </a:ln>
        </p:spPr>
        <p:txBody>
          <a:bodyPr wrap="none" rtlCol="0">
            <a:spAutoFit/>
          </a:bodyPr>
          <a:lstStyle/>
          <a:p>
            <a:r>
              <a:rPr lang="en-US" sz="2000" b="1" dirty="0" smtClean="0">
                <a:solidFill>
                  <a:schemeClr val="accent6">
                    <a:lumMod val="75000"/>
                  </a:schemeClr>
                </a:solidFill>
              </a:rPr>
              <a:t>Need for comprehensive testing of procedures for all plausible scenarios</a:t>
            </a:r>
            <a:endParaRPr lang="en-US" sz="2000" b="1" dirty="0">
              <a:solidFill>
                <a:schemeClr val="accent6">
                  <a:lumMod val="75000"/>
                </a:schemeClr>
              </a:solidFill>
            </a:endParaRPr>
          </a:p>
        </p:txBody>
      </p:sp>
    </p:spTree>
    <p:extLst>
      <p:ext uri="{BB962C8B-B14F-4D97-AF65-F5344CB8AC3E}">
        <p14:creationId xmlns:p14="http://schemas.microsoft.com/office/powerpoint/2010/main" val="25913515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Definition of Procedures</a:t>
            </a:r>
            <a:endParaRPr lang="en-US" dirty="0"/>
          </a:p>
        </p:txBody>
      </p:sp>
      <p:sp>
        <p:nvSpPr>
          <p:cNvPr id="6" name="Subtitle 5"/>
          <p:cNvSpPr>
            <a:spLocks noGrp="1"/>
          </p:cNvSpPr>
          <p:nvPr>
            <p:ph type="subTitle" idx="1"/>
          </p:nvPr>
        </p:nvSpPr>
        <p:spPr/>
        <p:txBody>
          <a:bodyPr/>
          <a:lstStyle/>
          <a:p>
            <a:endParaRPr lang="en-US"/>
          </a:p>
        </p:txBody>
      </p:sp>
      <p:sp>
        <p:nvSpPr>
          <p:cNvPr id="4" name="Slide Number Placeholder 3"/>
          <p:cNvSpPr>
            <a:spLocks noGrp="1"/>
          </p:cNvSpPr>
          <p:nvPr>
            <p:ph type="sldNum" sz="quarter" idx="12"/>
          </p:nvPr>
        </p:nvSpPr>
        <p:spPr/>
        <p:txBody>
          <a:bodyPr/>
          <a:lstStyle/>
          <a:p>
            <a:fld id="{A105CCA4-566D-46BE-9038-00C2457B7171}" type="slidenum">
              <a:rPr lang="en-US" smtClean="0"/>
              <a:t>16</a:t>
            </a:fld>
            <a:endParaRPr lang="en-US"/>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9" name="Rectangle 8"/>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7792724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a:t>Standard Operating Procedures (SOPs) </a:t>
            </a:r>
          </a:p>
        </p:txBody>
      </p:sp>
      <p:sp>
        <p:nvSpPr>
          <p:cNvPr id="2" name="Text Placeholder 1"/>
          <p:cNvSpPr>
            <a:spLocks noGrp="1"/>
          </p:cNvSpPr>
          <p:nvPr>
            <p:ph idx="1"/>
          </p:nvPr>
        </p:nvSpPr>
        <p:spPr/>
        <p:txBody>
          <a:bodyPr>
            <a:noAutofit/>
          </a:bodyPr>
          <a:lstStyle/>
          <a:p>
            <a:r>
              <a:rPr lang="en-US" sz="2400" dirty="0">
                <a:solidFill>
                  <a:srgbClr val="000000"/>
                </a:solidFill>
              </a:rPr>
              <a:t>Airline </a:t>
            </a:r>
            <a:r>
              <a:rPr lang="en-US" sz="2400" b="1" dirty="0">
                <a:solidFill>
                  <a:srgbClr val="000000"/>
                </a:solidFill>
              </a:rPr>
              <a:t>flight deck operations </a:t>
            </a:r>
            <a:r>
              <a:rPr lang="en-US" sz="2400" dirty="0">
                <a:solidFill>
                  <a:srgbClr val="000000"/>
                </a:solidFill>
              </a:rPr>
              <a:t>are governed by airline </a:t>
            </a:r>
            <a:r>
              <a:rPr lang="en-US" sz="2400" b="1" dirty="0">
                <a:solidFill>
                  <a:srgbClr val="000000"/>
                </a:solidFill>
              </a:rPr>
              <a:t>Standard Operating Procedures (SOPs)</a:t>
            </a:r>
          </a:p>
          <a:p>
            <a:r>
              <a:rPr lang="en-US" sz="2400" dirty="0">
                <a:solidFill>
                  <a:srgbClr val="000000"/>
                </a:solidFill>
              </a:rPr>
              <a:t>SOPs identify the </a:t>
            </a:r>
            <a:r>
              <a:rPr lang="en-US" sz="2400" b="1" u="sng" dirty="0">
                <a:solidFill>
                  <a:srgbClr val="000000"/>
                </a:solidFill>
              </a:rPr>
              <a:t>flight crew sequence of actions</a:t>
            </a:r>
            <a:r>
              <a:rPr lang="en-US" sz="2400" u="sng" dirty="0">
                <a:solidFill>
                  <a:srgbClr val="000000"/>
                </a:solidFill>
              </a:rPr>
              <a:t> </a:t>
            </a:r>
            <a:r>
              <a:rPr lang="en-US" sz="2400" dirty="0">
                <a:solidFill>
                  <a:srgbClr val="000000"/>
                </a:solidFill>
              </a:rPr>
              <a:t>in response to </a:t>
            </a:r>
            <a:r>
              <a:rPr lang="en-US" sz="2400" b="1" u="sng" dirty="0">
                <a:solidFill>
                  <a:srgbClr val="000000"/>
                </a:solidFill>
              </a:rPr>
              <a:t>all plausible situations</a:t>
            </a:r>
            <a:r>
              <a:rPr lang="en-US" sz="2400" dirty="0">
                <a:solidFill>
                  <a:srgbClr val="000000"/>
                </a:solidFill>
              </a:rPr>
              <a:t> that might emerge in the execution of a revenue-service airline flight</a:t>
            </a:r>
          </a:p>
          <a:p>
            <a:pPr lvl="1">
              <a:buFont typeface="Arial" panose="020B0604020202020204" pitchFamily="34" charset="0"/>
              <a:buChar char="•"/>
            </a:pPr>
            <a:r>
              <a:rPr lang="en-US" sz="2000" dirty="0"/>
              <a:t>Continuously growing list</a:t>
            </a:r>
          </a:p>
          <a:p>
            <a:pPr fontAlgn="auto">
              <a:spcAft>
                <a:spcPts val="0"/>
              </a:spcAft>
              <a:defRPr/>
            </a:pPr>
            <a:endParaRPr lang="en-US" sz="2400" dirty="0">
              <a:ea typeface="+mn-ea"/>
              <a:cs typeface="+mn-cs"/>
            </a:endParaRPr>
          </a:p>
        </p:txBody>
      </p:sp>
      <p:sp>
        <p:nvSpPr>
          <p:cNvPr id="3" name="Slide Number Placeholder 2"/>
          <p:cNvSpPr>
            <a:spLocks noGrp="1"/>
          </p:cNvSpPr>
          <p:nvPr>
            <p:ph type="sldNum" sz="quarter" idx="12"/>
          </p:nvPr>
        </p:nvSpPr>
        <p:spPr/>
        <p:txBody>
          <a:bodyPr/>
          <a:lstStyle/>
          <a:p>
            <a:fld id="{A105CCA4-566D-46BE-9038-00C2457B7171}" type="slidenum">
              <a:rPr lang="en-US" smtClean="0"/>
              <a:t>17</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8" name="Group 7"/>
          <p:cNvGrpSpPr/>
          <p:nvPr/>
        </p:nvGrpSpPr>
        <p:grpSpPr>
          <a:xfrm>
            <a:off x="0" y="0"/>
            <a:ext cx="9144000" cy="381000"/>
            <a:chOff x="0" y="0"/>
            <a:chExt cx="9144000" cy="381000"/>
          </a:xfrm>
        </p:grpSpPr>
        <p:sp>
          <p:nvSpPr>
            <p:cNvPr id="9" name="Rectangle 8"/>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0" name="Rectangle 9"/>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1" name="Rectangle 10"/>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2" name="Rectangle 11"/>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3" name="Rectangle 12"/>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29338857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a:t>Standard Operating Procedures (SOPs)</a:t>
            </a:r>
          </a:p>
        </p:txBody>
      </p:sp>
      <p:sp>
        <p:nvSpPr>
          <p:cNvPr id="4" name="Text Placeholder 3"/>
          <p:cNvSpPr>
            <a:spLocks noGrp="1"/>
          </p:cNvSpPr>
          <p:nvPr>
            <p:ph sz="half" idx="1"/>
          </p:nvPr>
        </p:nvSpPr>
        <p:spPr>
          <a:xfrm>
            <a:off x="228600" y="1371600"/>
            <a:ext cx="4038600" cy="4525963"/>
          </a:xfrm>
        </p:spPr>
        <p:txBody>
          <a:bodyPr/>
          <a:lstStyle/>
          <a:p>
            <a:r>
              <a:rPr lang="en-US" sz="2400" dirty="0"/>
              <a:t>Standard Operating Procedures (SOPs) </a:t>
            </a:r>
            <a:r>
              <a:rPr lang="en-US" sz="2400" dirty="0" smtClean="0"/>
              <a:t>specify</a:t>
            </a:r>
            <a:endParaRPr lang="en-US" sz="2400" dirty="0"/>
          </a:p>
          <a:p>
            <a:pPr marL="785813" lvl="1" indent="-385763">
              <a:buFont typeface="+mj-lt"/>
              <a:buAutoNum type="arabicPeriod"/>
            </a:pPr>
            <a:r>
              <a:rPr lang="en-US" sz="1800" dirty="0"/>
              <a:t>what task to perform</a:t>
            </a:r>
          </a:p>
          <a:p>
            <a:pPr marL="785813" lvl="1" indent="-385763">
              <a:buFont typeface="+mj-lt"/>
              <a:buAutoNum type="arabicPeriod"/>
            </a:pPr>
            <a:r>
              <a:rPr lang="en-US" sz="1800" dirty="0"/>
              <a:t>when to perform the task (timing and sequence)</a:t>
            </a:r>
          </a:p>
          <a:p>
            <a:pPr marL="785813" lvl="1" indent="-385763">
              <a:buFont typeface="+mj-lt"/>
              <a:buAutoNum type="arabicPeriod"/>
            </a:pPr>
            <a:r>
              <a:rPr lang="en-US" sz="1800" dirty="0"/>
              <a:t>what actions are required to perform the task</a:t>
            </a:r>
          </a:p>
          <a:p>
            <a:pPr marL="785813" lvl="1" indent="-385763">
              <a:buFont typeface="+mj-lt"/>
              <a:buAutoNum type="arabicPeriod"/>
            </a:pPr>
            <a:r>
              <a:rPr lang="en-US" sz="1800" dirty="0"/>
              <a:t>who conducts the task (i.e. pilot-flying (PF) or pilot-monitoring (PM)), and </a:t>
            </a:r>
          </a:p>
          <a:p>
            <a:pPr marL="785813" lvl="1" indent="-385763">
              <a:buFont typeface="+mj-lt"/>
              <a:buAutoNum type="arabicPeriod"/>
            </a:pPr>
            <a:r>
              <a:rPr lang="en-US" sz="1800" dirty="0"/>
              <a:t>what feedback to provide (i.e., call-outs)</a:t>
            </a:r>
          </a:p>
          <a:p>
            <a:endParaRPr lang="en-US" sz="2400" dirty="0"/>
          </a:p>
        </p:txBody>
      </p:sp>
      <p:sp>
        <p:nvSpPr>
          <p:cNvPr id="9" name="Slide Number Placeholder 8"/>
          <p:cNvSpPr>
            <a:spLocks noGrp="1"/>
          </p:cNvSpPr>
          <p:nvPr>
            <p:ph type="sldNum" sz="quarter" idx="12"/>
          </p:nvPr>
        </p:nvSpPr>
        <p:spPr/>
        <p:txBody>
          <a:bodyPr/>
          <a:lstStyle/>
          <a:p>
            <a:fld id="{A105CCA4-566D-46BE-9038-00C2457B7171}" type="slidenum">
              <a:rPr lang="en-US" smtClean="0"/>
              <a:t>18</a:t>
            </a:fld>
            <a:endParaRPr lang="en-US"/>
          </a:p>
        </p:txBody>
      </p:sp>
      <p:pic>
        <p:nvPicPr>
          <p:cNvPr id="5" name="Picture 4"/>
          <p:cNvPicPr>
            <a:picLocks noChangeAspect="1"/>
          </p:cNvPicPr>
          <p:nvPr/>
        </p:nvPicPr>
        <p:blipFill>
          <a:blip r:embed="rId3"/>
          <a:stretch>
            <a:fillRect/>
          </a:stretch>
        </p:blipFill>
        <p:spPr>
          <a:xfrm>
            <a:off x="4317500" y="1775778"/>
            <a:ext cx="4686814" cy="36344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a:xfrm>
            <a:off x="5562600" y="1330246"/>
            <a:ext cx="2044214" cy="369332"/>
          </a:xfrm>
          <a:prstGeom prst="rect">
            <a:avLst/>
          </a:prstGeom>
          <a:noFill/>
        </p:spPr>
        <p:txBody>
          <a:bodyPr wrap="none" rtlCol="0">
            <a:spAutoFit/>
          </a:bodyPr>
          <a:lstStyle/>
          <a:p>
            <a:r>
              <a:rPr lang="en-US" b="1" dirty="0">
                <a:solidFill>
                  <a:srgbClr val="000000"/>
                </a:solidFill>
              </a:rPr>
              <a:t>Extract Takeoff SOP</a:t>
            </a:r>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sp>
        <p:nvSpPr>
          <p:cNvPr id="6" name="Rectangle 5"/>
          <p:cNvSpPr/>
          <p:nvPr/>
        </p:nvSpPr>
        <p:spPr>
          <a:xfrm>
            <a:off x="457200" y="6019800"/>
            <a:ext cx="8005665" cy="738664"/>
          </a:xfrm>
          <a:prstGeom prst="rect">
            <a:avLst/>
          </a:prstGeom>
          <a:solidFill>
            <a:schemeClr val="bg1"/>
          </a:solidFill>
        </p:spPr>
        <p:txBody>
          <a:bodyPr wrap="square">
            <a:spAutoFit/>
          </a:bodyPr>
          <a:lstStyle/>
          <a:p>
            <a:pPr marL="228600" marR="0" indent="-228600" algn="just">
              <a:spcBef>
                <a:spcPts val="0"/>
              </a:spcBef>
              <a:spcAft>
                <a:spcPts val="0"/>
              </a:spcAft>
            </a:pPr>
            <a:r>
              <a:rPr lang="en-US" sz="1400" b="1" dirty="0" err="1" smtClean="0">
                <a:latin typeface="Times New Roman" panose="02020603050405020304" pitchFamily="18" charset="0"/>
                <a:ea typeface="Times New Roman" panose="02020603050405020304" pitchFamily="18" charset="0"/>
              </a:rPr>
              <a:t>Barshi</a:t>
            </a:r>
            <a:r>
              <a:rPr lang="en-US" sz="1400" b="1" dirty="0">
                <a:latin typeface="Times New Roman" panose="02020603050405020304" pitchFamily="18" charset="0"/>
                <a:ea typeface="Times New Roman" panose="02020603050405020304" pitchFamily="18" charset="0"/>
              </a:rPr>
              <a:t>, I., R. Mauro, A. Degani, L. Loukopoulou (2016) Designing</a:t>
            </a:r>
            <a:r>
              <a:rPr lang="en-US" sz="1400" b="1" dirty="0">
                <a:latin typeface="Times New Roman" panose="02020603050405020304" pitchFamily="18" charset="0"/>
                <a:ea typeface="Calibri" panose="020F0502020204030204" pitchFamily="34" charset="0"/>
                <a:cs typeface="Helvetica" panose="020B0604020202020204" pitchFamily="34" charset="0"/>
              </a:rPr>
              <a:t> Flightdeck Procedures. NASA/TM—2016–219421</a:t>
            </a:r>
            <a:endParaRPr lang="en-US" sz="1400" b="1" dirty="0">
              <a:latin typeface="Times New Roman" panose="02020603050405020304" pitchFamily="18" charset="0"/>
              <a:ea typeface="Calibri" panose="020F0502020204030204" pitchFamily="34" charset="0"/>
            </a:endParaRPr>
          </a:p>
          <a:p>
            <a:endParaRPr lang="en-US" sz="1400" b="1" dirty="0"/>
          </a:p>
        </p:txBody>
      </p:sp>
      <p:grpSp>
        <p:nvGrpSpPr>
          <p:cNvPr id="10" name="Group 9"/>
          <p:cNvGrpSpPr/>
          <p:nvPr/>
        </p:nvGrpSpPr>
        <p:grpSpPr>
          <a:xfrm>
            <a:off x="0" y="0"/>
            <a:ext cx="9144000" cy="381000"/>
            <a:chOff x="0" y="0"/>
            <a:chExt cx="9144000" cy="381000"/>
          </a:xfrm>
        </p:grpSpPr>
        <p:sp>
          <p:nvSpPr>
            <p:cNvPr id="11" name="Rectangle 10"/>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2" name="Rectangle 11"/>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3" name="Rectangle 12"/>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4" name="Rectangle 13"/>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5" name="Rectangle 14"/>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38581412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dirty="0"/>
              <a:t>Standard Operating Procedures (SOPs) </a:t>
            </a:r>
          </a:p>
        </p:txBody>
      </p:sp>
      <p:sp>
        <p:nvSpPr>
          <p:cNvPr id="4" name="Content Placeholder 3"/>
          <p:cNvSpPr>
            <a:spLocks noGrp="1"/>
          </p:cNvSpPr>
          <p:nvPr>
            <p:ph idx="1"/>
          </p:nvPr>
        </p:nvSpPr>
        <p:spPr/>
        <p:txBody>
          <a:bodyPr>
            <a:normAutofit/>
          </a:bodyPr>
          <a:lstStyle/>
          <a:p>
            <a:r>
              <a:rPr lang="en-US" dirty="0">
                <a:solidFill>
                  <a:srgbClr val="000000"/>
                </a:solidFill>
              </a:rPr>
              <a:t>By standardizing procedures, the airline can:</a:t>
            </a:r>
          </a:p>
          <a:p>
            <a:pPr marL="457200" lvl="1" indent="0">
              <a:buNone/>
            </a:pPr>
            <a:r>
              <a:rPr lang="en-US" sz="2400" dirty="0"/>
              <a:t>(1) ensure </a:t>
            </a:r>
            <a:r>
              <a:rPr lang="en-US" sz="2400" b="1" dirty="0"/>
              <a:t>safe</a:t>
            </a:r>
            <a:r>
              <a:rPr lang="en-US" sz="2400" dirty="0"/>
              <a:t> and </a:t>
            </a:r>
            <a:r>
              <a:rPr lang="en-US" sz="2400" b="1" dirty="0"/>
              <a:t>efficient</a:t>
            </a:r>
            <a:r>
              <a:rPr lang="en-US" sz="2400" dirty="0"/>
              <a:t> operations that are in adherence to its overall </a:t>
            </a:r>
            <a:r>
              <a:rPr lang="en-US" sz="2400" b="1" dirty="0"/>
              <a:t>operational philosophy and policies </a:t>
            </a:r>
            <a:endParaRPr lang="en-US" sz="2400" b="1" dirty="0" smtClean="0"/>
          </a:p>
          <a:p>
            <a:pPr marL="457200" lvl="1" indent="0">
              <a:buNone/>
            </a:pPr>
            <a:r>
              <a:rPr lang="en-US" sz="2400" dirty="0" smtClean="0"/>
              <a:t>(</a:t>
            </a:r>
            <a:r>
              <a:rPr lang="en-US" sz="2400" dirty="0"/>
              <a:t>2) enable crew members to be </a:t>
            </a:r>
            <a:r>
              <a:rPr lang="en-US" sz="2400" b="1" dirty="0"/>
              <a:t>paired</a:t>
            </a:r>
            <a:r>
              <a:rPr lang="en-US" sz="2400" dirty="0"/>
              <a:t> with other crew members with whom they may have </a:t>
            </a:r>
            <a:r>
              <a:rPr lang="en-US" sz="2400" u="sng" dirty="0"/>
              <a:t>never flown </a:t>
            </a:r>
            <a:r>
              <a:rPr lang="en-US" sz="2400" u="sng" dirty="0" smtClean="0"/>
              <a:t>before</a:t>
            </a:r>
            <a:r>
              <a:rPr lang="en-US" sz="2400" dirty="0" smtClean="0"/>
              <a:t>, </a:t>
            </a:r>
            <a:r>
              <a:rPr lang="en-US" sz="2400" dirty="0"/>
              <a:t>and </a:t>
            </a:r>
          </a:p>
          <a:p>
            <a:pPr marL="457200" lvl="1" indent="0">
              <a:buNone/>
            </a:pPr>
            <a:r>
              <a:rPr lang="en-US" sz="2400" dirty="0"/>
              <a:t>(3) provide the basis for objective flight </a:t>
            </a:r>
            <a:r>
              <a:rPr lang="en-US" sz="2400" b="1" dirty="0"/>
              <a:t>crew proficiency </a:t>
            </a:r>
            <a:r>
              <a:rPr lang="en-US" sz="2400" b="1" dirty="0" smtClean="0"/>
              <a:t>evaluation</a:t>
            </a:r>
            <a:endParaRPr lang="en-US" sz="2400" dirty="0"/>
          </a:p>
        </p:txBody>
      </p:sp>
      <p:sp>
        <p:nvSpPr>
          <p:cNvPr id="5" name="Slide Number Placeholder 4"/>
          <p:cNvSpPr>
            <a:spLocks noGrp="1"/>
          </p:cNvSpPr>
          <p:nvPr>
            <p:ph type="sldNum" sz="quarter" idx="12"/>
          </p:nvPr>
        </p:nvSpPr>
        <p:spPr/>
        <p:txBody>
          <a:bodyPr/>
          <a:lstStyle/>
          <a:p>
            <a:fld id="{A105CCA4-566D-46BE-9038-00C2457B7171}" type="slidenum">
              <a:rPr lang="en-US" smtClean="0"/>
              <a:t>19</a:t>
            </a:fld>
            <a:endParaRPr lang="en-US"/>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9" name="Rectangle 8"/>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31711910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Airline Takeoff Procedure (Summary)</a:t>
            </a:r>
            <a:endParaRPr lang="en-US" dirty="0"/>
          </a:p>
        </p:txBody>
      </p:sp>
      <p:sp>
        <p:nvSpPr>
          <p:cNvPr id="3" name="Slide Number Placeholder 2"/>
          <p:cNvSpPr>
            <a:spLocks noGrp="1"/>
          </p:cNvSpPr>
          <p:nvPr>
            <p:ph type="sldNum" sz="quarter" idx="12"/>
          </p:nvPr>
        </p:nvSpPr>
        <p:spPr/>
        <p:txBody>
          <a:bodyPr/>
          <a:lstStyle/>
          <a:p>
            <a:fld id="{A105CCA4-566D-46BE-9038-00C2457B7171}" type="slidenum">
              <a:rPr lang="en-US" smtClean="0"/>
              <a:t>20</a:t>
            </a:fld>
            <a:endParaRPr lang="en-US"/>
          </a:p>
        </p:txBody>
      </p:sp>
      <p:grpSp>
        <p:nvGrpSpPr>
          <p:cNvPr id="5" name="Group 4"/>
          <p:cNvGrpSpPr/>
          <p:nvPr/>
        </p:nvGrpSpPr>
        <p:grpSpPr>
          <a:xfrm>
            <a:off x="838200" y="1427988"/>
            <a:ext cx="7567693" cy="5201412"/>
            <a:chOff x="106342" y="970788"/>
            <a:chExt cx="8047058" cy="5582412"/>
          </a:xfrm>
        </p:grpSpPr>
        <p:grpSp>
          <p:nvGrpSpPr>
            <p:cNvPr id="6" name="Group 5"/>
            <p:cNvGrpSpPr/>
            <p:nvPr/>
          </p:nvGrpSpPr>
          <p:grpSpPr>
            <a:xfrm>
              <a:off x="4343400" y="990600"/>
              <a:ext cx="2520126" cy="2209800"/>
              <a:chOff x="6157531" y="819912"/>
              <a:chExt cx="2520126" cy="2209800"/>
            </a:xfrm>
          </p:grpSpPr>
          <p:pic>
            <p:nvPicPr>
              <p:cNvPr id="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7531" y="819912"/>
                <a:ext cx="2181225" cy="220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9" name="Rectangle 58"/>
              <p:cNvSpPr/>
              <p:nvPr/>
            </p:nvSpPr>
            <p:spPr>
              <a:xfrm>
                <a:off x="7239000" y="1219200"/>
                <a:ext cx="1438657"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solidFill>
                  </a:rPr>
                  <a:t>Not to Exceed Limit</a:t>
                </a:r>
                <a:endParaRPr lang="en-US" sz="1100" dirty="0">
                  <a:solidFill>
                    <a:schemeClr val="tx1"/>
                  </a:solidFill>
                </a:endParaRPr>
              </a:p>
            </p:txBody>
          </p:sp>
          <p:sp>
            <p:nvSpPr>
              <p:cNvPr id="60" name="Rectangle 59"/>
              <p:cNvSpPr/>
              <p:nvPr/>
            </p:nvSpPr>
            <p:spPr>
              <a:xfrm>
                <a:off x="7239000" y="1676400"/>
                <a:ext cx="1438657"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dirty="0" smtClean="0">
                    <a:solidFill>
                      <a:schemeClr val="tx1"/>
                    </a:solidFill>
                  </a:rPr>
                  <a:t>Current Speed and Trend Vector</a:t>
                </a:r>
                <a:endParaRPr lang="en-US" sz="1100" dirty="0">
                  <a:solidFill>
                    <a:schemeClr val="tx1"/>
                  </a:solidFill>
                </a:endParaRPr>
              </a:p>
            </p:txBody>
          </p:sp>
        </p:grpSp>
        <p:grpSp>
          <p:nvGrpSpPr>
            <p:cNvPr id="7" name="Group 6"/>
            <p:cNvGrpSpPr/>
            <p:nvPr/>
          </p:nvGrpSpPr>
          <p:grpSpPr>
            <a:xfrm>
              <a:off x="106342" y="970788"/>
              <a:ext cx="8047058" cy="5582412"/>
              <a:chOff x="106342" y="970788"/>
              <a:chExt cx="8047058" cy="5582412"/>
            </a:xfrm>
          </p:grpSpPr>
          <p:cxnSp>
            <p:nvCxnSpPr>
              <p:cNvPr id="11" name="Straight Connector 10"/>
              <p:cNvCxnSpPr/>
              <p:nvPr/>
            </p:nvCxnSpPr>
            <p:spPr>
              <a:xfrm>
                <a:off x="914400" y="5257800"/>
                <a:ext cx="7010400" cy="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914400" y="5257800"/>
                <a:ext cx="5334000" cy="0"/>
              </a:xfrm>
              <a:prstGeom prst="line">
                <a:avLst/>
              </a:prstGeom>
            </p:spPr>
            <p:style>
              <a:lnRef idx="3">
                <a:schemeClr val="dk1"/>
              </a:lnRef>
              <a:fillRef idx="0">
                <a:schemeClr val="dk1"/>
              </a:fillRef>
              <a:effectRef idx="2">
                <a:schemeClr val="dk1"/>
              </a:effectRef>
              <a:fontRef idx="minor">
                <a:schemeClr val="tx1"/>
              </a:fontRef>
            </p:style>
          </p:cxnSp>
          <p:sp>
            <p:nvSpPr>
              <p:cNvPr id="13" name="Rectangle 12"/>
              <p:cNvSpPr/>
              <p:nvPr/>
            </p:nvSpPr>
            <p:spPr>
              <a:xfrm>
                <a:off x="7772400" y="4724400"/>
                <a:ext cx="76200" cy="5334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14" name="Straight Connector 13"/>
              <p:cNvCxnSpPr/>
              <p:nvPr/>
            </p:nvCxnSpPr>
            <p:spPr>
              <a:xfrm flipV="1">
                <a:off x="4038600" y="3048000"/>
                <a:ext cx="3962400" cy="2209800"/>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2514600" y="5334000"/>
                <a:ext cx="639919" cy="246221"/>
              </a:xfrm>
              <a:prstGeom prst="rect">
                <a:avLst/>
              </a:prstGeom>
              <a:noFill/>
            </p:spPr>
            <p:txBody>
              <a:bodyPr wrap="none" rtlCol="0">
                <a:spAutoFit/>
              </a:bodyPr>
              <a:lstStyle/>
              <a:p>
                <a:r>
                  <a:rPr lang="en-US" sz="1000" dirty="0" smtClean="0"/>
                  <a:t>80 Knots</a:t>
                </a:r>
                <a:endParaRPr lang="en-US" sz="1000" dirty="0"/>
              </a:p>
            </p:txBody>
          </p:sp>
          <p:sp>
            <p:nvSpPr>
              <p:cNvPr id="16" name="TextBox 15"/>
              <p:cNvSpPr txBox="1"/>
              <p:nvPr/>
            </p:nvSpPr>
            <p:spPr>
              <a:xfrm>
                <a:off x="3322481" y="5334000"/>
                <a:ext cx="300082" cy="246221"/>
              </a:xfrm>
              <a:prstGeom prst="rect">
                <a:avLst/>
              </a:prstGeom>
              <a:noFill/>
            </p:spPr>
            <p:txBody>
              <a:bodyPr wrap="none" rtlCol="0">
                <a:spAutoFit/>
              </a:bodyPr>
              <a:lstStyle/>
              <a:p>
                <a:r>
                  <a:rPr lang="en-US" sz="1000" dirty="0" smtClean="0"/>
                  <a:t>V</a:t>
                </a:r>
                <a:r>
                  <a:rPr lang="en-US" sz="1000" baseline="-25000" dirty="0" smtClean="0"/>
                  <a:t>1</a:t>
                </a:r>
                <a:endParaRPr lang="en-US" sz="1000" baseline="-25000" dirty="0"/>
              </a:p>
            </p:txBody>
          </p:sp>
          <p:sp>
            <p:nvSpPr>
              <p:cNvPr id="17" name="TextBox 16"/>
              <p:cNvSpPr txBox="1"/>
              <p:nvPr/>
            </p:nvSpPr>
            <p:spPr>
              <a:xfrm>
                <a:off x="3890918" y="5334000"/>
                <a:ext cx="303288" cy="246221"/>
              </a:xfrm>
              <a:prstGeom prst="rect">
                <a:avLst/>
              </a:prstGeom>
              <a:noFill/>
            </p:spPr>
            <p:txBody>
              <a:bodyPr wrap="none" rtlCol="0">
                <a:spAutoFit/>
              </a:bodyPr>
              <a:lstStyle/>
              <a:p>
                <a:r>
                  <a:rPr lang="en-US" sz="1000" dirty="0" smtClean="0"/>
                  <a:t>V</a:t>
                </a:r>
                <a:r>
                  <a:rPr lang="en-US" sz="1000" baseline="-25000" dirty="0" smtClean="0"/>
                  <a:t>R</a:t>
                </a:r>
                <a:endParaRPr lang="en-US" sz="1000" baseline="-25000" dirty="0"/>
              </a:p>
            </p:txBody>
          </p:sp>
          <p:sp>
            <p:nvSpPr>
              <p:cNvPr id="18" name="TextBox 17"/>
              <p:cNvSpPr txBox="1"/>
              <p:nvPr/>
            </p:nvSpPr>
            <p:spPr>
              <a:xfrm>
                <a:off x="6289472" y="3984403"/>
                <a:ext cx="644728" cy="246221"/>
              </a:xfrm>
              <a:prstGeom prst="rect">
                <a:avLst/>
              </a:prstGeom>
              <a:noFill/>
            </p:spPr>
            <p:txBody>
              <a:bodyPr wrap="none" rtlCol="0">
                <a:spAutoFit/>
              </a:bodyPr>
              <a:lstStyle/>
              <a:p>
                <a:r>
                  <a:rPr lang="en-US" sz="1000" dirty="0" err="1" smtClean="0"/>
                  <a:t>V</a:t>
                </a:r>
                <a:r>
                  <a:rPr lang="en-US" sz="1000" baseline="-25000" dirty="0" err="1" smtClean="0"/>
                  <a:t>flapRetract</a:t>
                </a:r>
                <a:endParaRPr lang="en-US" sz="1000" baseline="-25000" dirty="0"/>
              </a:p>
            </p:txBody>
          </p:sp>
          <p:sp>
            <p:nvSpPr>
              <p:cNvPr id="19" name="TextBox 18"/>
              <p:cNvSpPr txBox="1"/>
              <p:nvPr/>
            </p:nvSpPr>
            <p:spPr>
              <a:xfrm>
                <a:off x="7508672" y="3335179"/>
                <a:ext cx="644728" cy="246221"/>
              </a:xfrm>
              <a:prstGeom prst="rect">
                <a:avLst/>
              </a:prstGeom>
              <a:noFill/>
            </p:spPr>
            <p:txBody>
              <a:bodyPr wrap="none" rtlCol="0">
                <a:spAutoFit/>
              </a:bodyPr>
              <a:lstStyle/>
              <a:p>
                <a:r>
                  <a:rPr lang="en-US" sz="1000" dirty="0" err="1" smtClean="0"/>
                  <a:t>V</a:t>
                </a:r>
                <a:r>
                  <a:rPr lang="en-US" sz="1000" baseline="-25000" dirty="0" err="1" smtClean="0"/>
                  <a:t>flapRetract</a:t>
                </a:r>
                <a:endParaRPr lang="en-US" sz="1000" baseline="-25000" dirty="0"/>
              </a:p>
            </p:txBody>
          </p:sp>
          <p:sp>
            <p:nvSpPr>
              <p:cNvPr id="20" name="5-Point Star 19"/>
              <p:cNvSpPr/>
              <p:nvPr/>
            </p:nvSpPr>
            <p:spPr>
              <a:xfrm>
                <a:off x="7704620" y="3163824"/>
                <a:ext cx="96736"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1" name="5-Point Star 20"/>
              <p:cNvSpPr/>
              <p:nvPr/>
            </p:nvSpPr>
            <p:spPr>
              <a:xfrm>
                <a:off x="6508216" y="3840480"/>
                <a:ext cx="96736"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2" name="5-Point Star 21"/>
              <p:cNvSpPr/>
              <p:nvPr/>
            </p:nvSpPr>
            <p:spPr>
              <a:xfrm>
                <a:off x="4036352" y="5193792"/>
                <a:ext cx="96736"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3" name="5-Point Star 22"/>
              <p:cNvSpPr/>
              <p:nvPr/>
            </p:nvSpPr>
            <p:spPr>
              <a:xfrm>
                <a:off x="2789720" y="5193792"/>
                <a:ext cx="96736"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4" name="5-Point Star 23"/>
              <p:cNvSpPr/>
              <p:nvPr/>
            </p:nvSpPr>
            <p:spPr>
              <a:xfrm>
                <a:off x="3484664" y="5193792"/>
                <a:ext cx="96736"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5" name="Straight Connector 24"/>
              <p:cNvCxnSpPr/>
              <p:nvPr/>
            </p:nvCxnSpPr>
            <p:spPr>
              <a:xfrm flipV="1">
                <a:off x="923544" y="5188735"/>
                <a:ext cx="3218688" cy="6915"/>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26" name="TextBox 25"/>
              <p:cNvSpPr txBox="1"/>
              <p:nvPr/>
            </p:nvSpPr>
            <p:spPr>
              <a:xfrm>
                <a:off x="7467600" y="5334000"/>
                <a:ext cx="638316" cy="246221"/>
              </a:xfrm>
              <a:prstGeom prst="rect">
                <a:avLst/>
              </a:prstGeom>
              <a:noFill/>
            </p:spPr>
            <p:txBody>
              <a:bodyPr wrap="none" rtlCol="0">
                <a:spAutoFit/>
              </a:bodyPr>
              <a:lstStyle/>
              <a:p>
                <a:r>
                  <a:rPr lang="en-US" sz="1000" dirty="0" smtClean="0"/>
                  <a:t>Obstacle</a:t>
                </a:r>
                <a:endParaRPr lang="en-US" sz="1000" baseline="-25000" dirty="0"/>
              </a:p>
            </p:txBody>
          </p:sp>
          <p:cxnSp>
            <p:nvCxnSpPr>
              <p:cNvPr id="27" name="Straight Connector 26"/>
              <p:cNvCxnSpPr/>
              <p:nvPr/>
            </p:nvCxnSpPr>
            <p:spPr>
              <a:xfrm>
                <a:off x="4684776" y="4800600"/>
                <a:ext cx="0" cy="228600"/>
              </a:xfrm>
              <a:prstGeom prst="line">
                <a:avLst/>
              </a:prstGeom>
            </p:spPr>
            <p:style>
              <a:lnRef idx="1">
                <a:schemeClr val="dk1"/>
              </a:lnRef>
              <a:fillRef idx="0">
                <a:schemeClr val="dk1"/>
              </a:fillRef>
              <a:effectRef idx="0">
                <a:schemeClr val="dk1"/>
              </a:effectRef>
              <a:fontRef idx="minor">
                <a:schemeClr val="tx1"/>
              </a:fontRef>
            </p:style>
          </p:cxnSp>
          <p:sp>
            <p:nvSpPr>
              <p:cNvPr id="28" name="TextBox 27"/>
              <p:cNvSpPr txBox="1"/>
              <p:nvPr/>
            </p:nvSpPr>
            <p:spPr>
              <a:xfrm>
                <a:off x="4419600" y="4975300"/>
                <a:ext cx="527709" cy="215444"/>
              </a:xfrm>
              <a:prstGeom prst="rect">
                <a:avLst/>
              </a:prstGeom>
              <a:noFill/>
            </p:spPr>
            <p:txBody>
              <a:bodyPr wrap="none" rtlCol="0">
                <a:spAutoFit/>
              </a:bodyPr>
              <a:lstStyle/>
              <a:p>
                <a:r>
                  <a:rPr lang="en-US" sz="800" dirty="0" smtClean="0"/>
                  <a:t>Gear Up</a:t>
                </a:r>
                <a:endParaRPr lang="en-US" sz="800" baseline="-25000" dirty="0"/>
              </a:p>
            </p:txBody>
          </p:sp>
          <p:cxnSp>
            <p:nvCxnSpPr>
              <p:cNvPr id="29" name="Straight Connector 28"/>
              <p:cNvCxnSpPr/>
              <p:nvPr/>
            </p:nvCxnSpPr>
            <p:spPr>
              <a:xfrm rot="16200000">
                <a:off x="5057037" y="4572000"/>
                <a:ext cx="0" cy="228600"/>
              </a:xfrm>
              <a:prstGeom prst="line">
                <a:avLst/>
              </a:prstGeom>
            </p:spPr>
            <p:style>
              <a:lnRef idx="1">
                <a:schemeClr val="dk1"/>
              </a:lnRef>
              <a:fillRef idx="0">
                <a:schemeClr val="dk1"/>
              </a:fillRef>
              <a:effectRef idx="0">
                <a:schemeClr val="dk1"/>
              </a:effectRef>
              <a:fontRef idx="minor">
                <a:schemeClr val="tx1"/>
              </a:fontRef>
            </p:style>
          </p:cxnSp>
          <p:sp>
            <p:nvSpPr>
              <p:cNvPr id="30" name="TextBox 29"/>
              <p:cNvSpPr txBox="1"/>
              <p:nvPr/>
            </p:nvSpPr>
            <p:spPr>
              <a:xfrm>
                <a:off x="5132427" y="4594300"/>
                <a:ext cx="553357" cy="215444"/>
              </a:xfrm>
              <a:prstGeom prst="rect">
                <a:avLst/>
              </a:prstGeom>
              <a:noFill/>
            </p:spPr>
            <p:txBody>
              <a:bodyPr wrap="none" rtlCol="0">
                <a:spAutoFit/>
              </a:bodyPr>
              <a:lstStyle/>
              <a:p>
                <a:r>
                  <a:rPr lang="en-US" sz="800" dirty="0" smtClean="0"/>
                  <a:t>350’ AGL</a:t>
                </a:r>
                <a:endParaRPr lang="en-US" sz="800" baseline="-25000" dirty="0"/>
              </a:p>
            </p:txBody>
          </p:sp>
          <p:cxnSp>
            <p:nvCxnSpPr>
              <p:cNvPr id="31" name="Straight Arrow Connector 30"/>
              <p:cNvCxnSpPr/>
              <p:nvPr/>
            </p:nvCxnSpPr>
            <p:spPr>
              <a:xfrm flipV="1">
                <a:off x="685800" y="2514600"/>
                <a:ext cx="0" cy="2737771"/>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2" name="TextBox 31"/>
              <p:cNvSpPr txBox="1"/>
              <p:nvPr/>
            </p:nvSpPr>
            <p:spPr>
              <a:xfrm>
                <a:off x="390144" y="2268379"/>
                <a:ext cx="601447" cy="246221"/>
              </a:xfrm>
              <a:prstGeom prst="rect">
                <a:avLst/>
              </a:prstGeom>
              <a:noFill/>
            </p:spPr>
            <p:txBody>
              <a:bodyPr wrap="none" rtlCol="0">
                <a:spAutoFit/>
              </a:bodyPr>
              <a:lstStyle/>
              <a:p>
                <a:r>
                  <a:rPr lang="en-US" sz="1000" dirty="0" smtClean="0"/>
                  <a:t>Altitude</a:t>
                </a:r>
                <a:endParaRPr lang="en-US" sz="1000" dirty="0"/>
              </a:p>
            </p:txBody>
          </p:sp>
          <p:sp>
            <p:nvSpPr>
              <p:cNvPr id="33" name="Rectangular Callout 32"/>
              <p:cNvSpPr/>
              <p:nvPr/>
            </p:nvSpPr>
            <p:spPr>
              <a:xfrm>
                <a:off x="6287960" y="3316224"/>
                <a:ext cx="609600" cy="212598"/>
              </a:xfrm>
              <a:prstGeom prst="wedgeRectCallout">
                <a:avLst>
                  <a:gd name="adj1" fmla="val -5833"/>
                  <a:gd name="adj2" fmla="val 159274"/>
                </a:avLst>
              </a:prstGeom>
              <a:ln w="28575">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Flaps 18</a:t>
                </a:r>
                <a:endParaRPr lang="en-US" sz="1000" dirty="0"/>
              </a:p>
            </p:txBody>
          </p:sp>
          <p:sp>
            <p:nvSpPr>
              <p:cNvPr id="34" name="Rectangular Callout 33"/>
              <p:cNvSpPr/>
              <p:nvPr/>
            </p:nvSpPr>
            <p:spPr>
              <a:xfrm>
                <a:off x="7467600" y="2378202"/>
                <a:ext cx="609600" cy="364998"/>
              </a:xfrm>
              <a:prstGeom prst="wedgeRectCallout">
                <a:avLst>
                  <a:gd name="adj1" fmla="val -5833"/>
                  <a:gd name="adj2" fmla="val 159274"/>
                </a:avLst>
              </a:prstGeom>
              <a:ln w="28575">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Flaps Zero</a:t>
                </a:r>
                <a:endParaRPr lang="en-US" sz="1000" dirty="0"/>
              </a:p>
            </p:txBody>
          </p:sp>
          <p:sp>
            <p:nvSpPr>
              <p:cNvPr id="35" name="Rectangular Callout 34"/>
              <p:cNvSpPr/>
              <p:nvPr/>
            </p:nvSpPr>
            <p:spPr>
              <a:xfrm>
                <a:off x="4495800" y="4267200"/>
                <a:ext cx="609600" cy="212598"/>
              </a:xfrm>
              <a:prstGeom prst="wedgeRectCallout">
                <a:avLst>
                  <a:gd name="adj1" fmla="val -19333"/>
                  <a:gd name="adj2" fmla="val 202285"/>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Gear Up</a:t>
                </a:r>
                <a:endParaRPr lang="en-US" sz="1000" dirty="0"/>
              </a:p>
            </p:txBody>
          </p:sp>
          <p:sp>
            <p:nvSpPr>
              <p:cNvPr id="36" name="Rectangular Callout 35"/>
              <p:cNvSpPr/>
              <p:nvPr/>
            </p:nvSpPr>
            <p:spPr>
              <a:xfrm>
                <a:off x="2590799" y="4594300"/>
                <a:ext cx="731681" cy="282500"/>
              </a:xfrm>
              <a:prstGeom prst="wedgeRectCallout">
                <a:avLst>
                  <a:gd name="adj1" fmla="val -5833"/>
                  <a:gd name="adj2" fmla="val 159274"/>
                </a:avLst>
              </a:prstGeom>
              <a:ln w="28575">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80 Knots</a:t>
                </a:r>
                <a:endParaRPr lang="en-US" sz="1000" dirty="0"/>
              </a:p>
            </p:txBody>
          </p:sp>
          <p:sp>
            <p:nvSpPr>
              <p:cNvPr id="37" name="Rectangular Callout 36"/>
              <p:cNvSpPr/>
              <p:nvPr/>
            </p:nvSpPr>
            <p:spPr>
              <a:xfrm>
                <a:off x="3304671" y="4231439"/>
                <a:ext cx="731681" cy="282500"/>
              </a:xfrm>
              <a:prstGeom prst="wedgeRectCallout">
                <a:avLst>
                  <a:gd name="adj1" fmla="val -22079"/>
                  <a:gd name="adj2" fmla="val 249905"/>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V -ONE</a:t>
                </a:r>
                <a:endParaRPr lang="en-US" sz="1000" dirty="0"/>
              </a:p>
            </p:txBody>
          </p:sp>
          <p:sp>
            <p:nvSpPr>
              <p:cNvPr id="38" name="Rectangular Callout 37"/>
              <p:cNvSpPr/>
              <p:nvPr/>
            </p:nvSpPr>
            <p:spPr>
              <a:xfrm>
                <a:off x="3840319" y="4594300"/>
                <a:ext cx="731681" cy="260199"/>
              </a:xfrm>
              <a:prstGeom prst="wedgeRectCallout">
                <a:avLst>
                  <a:gd name="adj1" fmla="val -5833"/>
                  <a:gd name="adj2" fmla="val 159274"/>
                </a:avLst>
              </a:prstGeom>
              <a:ln w="28575">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ROTATE</a:t>
                </a:r>
                <a:endParaRPr lang="en-US" sz="1000" dirty="0"/>
              </a:p>
            </p:txBody>
          </p:sp>
          <p:sp>
            <p:nvSpPr>
              <p:cNvPr id="39" name="TextBox 38"/>
              <p:cNvSpPr txBox="1"/>
              <p:nvPr/>
            </p:nvSpPr>
            <p:spPr>
              <a:xfrm>
                <a:off x="106342" y="6275463"/>
                <a:ext cx="1383199" cy="276999"/>
              </a:xfrm>
              <a:prstGeom prst="rect">
                <a:avLst/>
              </a:prstGeom>
              <a:noFill/>
            </p:spPr>
            <p:txBody>
              <a:bodyPr wrap="none" rtlCol="0">
                <a:spAutoFit/>
              </a:bodyPr>
              <a:lstStyle/>
              <a:p>
                <a:r>
                  <a:rPr lang="en-US" sz="1200" dirty="0" smtClean="0"/>
                  <a:t>Not Drawn to Scale</a:t>
                </a:r>
                <a:endParaRPr lang="en-US" sz="1200" dirty="0"/>
              </a:p>
            </p:txBody>
          </p:sp>
          <p:sp>
            <p:nvSpPr>
              <p:cNvPr id="40" name="TextBox 39"/>
              <p:cNvSpPr txBox="1"/>
              <p:nvPr/>
            </p:nvSpPr>
            <p:spPr>
              <a:xfrm>
                <a:off x="900444" y="5334000"/>
                <a:ext cx="598241" cy="246221"/>
              </a:xfrm>
              <a:prstGeom prst="rect">
                <a:avLst/>
              </a:prstGeom>
              <a:noFill/>
            </p:spPr>
            <p:txBody>
              <a:bodyPr wrap="none" rtlCol="0">
                <a:spAutoFit/>
              </a:bodyPr>
              <a:lstStyle/>
              <a:p>
                <a:r>
                  <a:rPr lang="en-US" sz="1000" dirty="0" smtClean="0"/>
                  <a:t>Runway</a:t>
                </a:r>
                <a:endParaRPr lang="en-US" sz="1000" baseline="-25000" dirty="0"/>
              </a:p>
            </p:txBody>
          </p:sp>
          <p:sp>
            <p:nvSpPr>
              <p:cNvPr id="41" name="Rectangular Callout 40"/>
              <p:cNvSpPr/>
              <p:nvPr/>
            </p:nvSpPr>
            <p:spPr>
              <a:xfrm>
                <a:off x="838200" y="4267200"/>
                <a:ext cx="1066800" cy="709523"/>
              </a:xfrm>
              <a:prstGeom prst="wedgeRectCallout">
                <a:avLst>
                  <a:gd name="adj1" fmla="val -93222"/>
                  <a:gd name="adj2" fmla="val -131559"/>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XXXX 123 Runway 16, cleared for Takeoff</a:t>
                </a:r>
                <a:endParaRPr lang="en-US" sz="1000" dirty="0"/>
              </a:p>
            </p:txBody>
          </p:sp>
          <p:sp>
            <p:nvSpPr>
              <p:cNvPr id="42" name="TextBox 41"/>
              <p:cNvSpPr txBox="1"/>
              <p:nvPr/>
            </p:nvSpPr>
            <p:spPr>
              <a:xfrm>
                <a:off x="154091" y="3352800"/>
                <a:ext cx="455509" cy="307777"/>
              </a:xfrm>
              <a:prstGeom prst="rect">
                <a:avLst/>
              </a:prstGeom>
              <a:noFill/>
            </p:spPr>
            <p:txBody>
              <a:bodyPr wrap="none" rtlCol="0">
                <a:spAutoFit/>
              </a:bodyPr>
              <a:lstStyle/>
              <a:p>
                <a:r>
                  <a:rPr lang="en-US" sz="1400" dirty="0" smtClean="0"/>
                  <a:t>ATC</a:t>
                </a:r>
                <a:endParaRPr lang="en-US" sz="1400" dirty="0"/>
              </a:p>
            </p:txBody>
          </p:sp>
          <p:sp>
            <p:nvSpPr>
              <p:cNvPr id="43" name="5-Point Star 42"/>
              <p:cNvSpPr/>
              <p:nvPr/>
            </p:nvSpPr>
            <p:spPr>
              <a:xfrm>
                <a:off x="6938782" y="6391954"/>
                <a:ext cx="72288"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4" name="TextBox 43"/>
              <p:cNvSpPr txBox="1"/>
              <p:nvPr/>
            </p:nvSpPr>
            <p:spPr>
              <a:xfrm>
                <a:off x="7093430" y="6276201"/>
                <a:ext cx="1059970" cy="276999"/>
              </a:xfrm>
              <a:prstGeom prst="rect">
                <a:avLst/>
              </a:prstGeom>
              <a:noFill/>
            </p:spPr>
            <p:txBody>
              <a:bodyPr wrap="none" rtlCol="0">
                <a:spAutoFit/>
              </a:bodyPr>
              <a:lstStyle/>
              <a:p>
                <a:r>
                  <a:rPr lang="en-US" sz="1200" dirty="0" smtClean="0"/>
                  <a:t>Hazard Events</a:t>
                </a:r>
                <a:endParaRPr lang="en-US" sz="1200" dirty="0"/>
              </a:p>
            </p:txBody>
          </p:sp>
          <p:cxnSp>
            <p:nvCxnSpPr>
              <p:cNvPr id="45" name="Straight Connector 44"/>
              <p:cNvCxnSpPr/>
              <p:nvPr/>
            </p:nvCxnSpPr>
            <p:spPr>
              <a:xfrm rot="16200000">
                <a:off x="6210300" y="3940100"/>
                <a:ext cx="0" cy="228600"/>
              </a:xfrm>
              <a:prstGeom prst="line">
                <a:avLst/>
              </a:prstGeom>
            </p:spPr>
            <p:style>
              <a:lnRef idx="1">
                <a:schemeClr val="dk1"/>
              </a:lnRef>
              <a:fillRef idx="0">
                <a:schemeClr val="dk1"/>
              </a:fillRef>
              <a:effectRef idx="0">
                <a:schemeClr val="dk1"/>
              </a:effectRef>
              <a:fontRef idx="minor">
                <a:schemeClr val="tx1"/>
              </a:fontRef>
            </p:style>
          </p:cxnSp>
          <p:sp>
            <p:nvSpPr>
              <p:cNvPr id="46" name="TextBox 45"/>
              <p:cNvSpPr txBox="1"/>
              <p:nvPr/>
            </p:nvSpPr>
            <p:spPr>
              <a:xfrm>
                <a:off x="5486400" y="3944112"/>
                <a:ext cx="630301" cy="215444"/>
              </a:xfrm>
              <a:prstGeom prst="rect">
                <a:avLst/>
              </a:prstGeom>
              <a:noFill/>
            </p:spPr>
            <p:txBody>
              <a:bodyPr wrap="none" rtlCol="0">
                <a:spAutoFit/>
              </a:bodyPr>
              <a:lstStyle/>
              <a:p>
                <a:r>
                  <a:rPr lang="en-US" sz="800" dirty="0" smtClean="0"/>
                  <a:t>1,500’ AGL</a:t>
                </a:r>
                <a:endParaRPr lang="en-US" sz="800" baseline="-25000" dirty="0"/>
              </a:p>
            </p:txBody>
          </p:sp>
          <p:sp>
            <p:nvSpPr>
              <p:cNvPr id="47" name="Rectangular Callout 46"/>
              <p:cNvSpPr/>
              <p:nvPr/>
            </p:nvSpPr>
            <p:spPr>
              <a:xfrm>
                <a:off x="4442865" y="3489103"/>
                <a:ext cx="744514" cy="419100"/>
              </a:xfrm>
              <a:prstGeom prst="wedgeRectCallout">
                <a:avLst>
                  <a:gd name="adj1" fmla="val 79344"/>
                  <a:gd name="adj2" fmla="val 182960"/>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Engage AP NAV 1</a:t>
                </a:r>
                <a:endParaRPr lang="en-US" sz="1000" dirty="0"/>
              </a:p>
            </p:txBody>
          </p:sp>
          <p:sp>
            <p:nvSpPr>
              <p:cNvPr id="48" name="Rectangular Callout 47"/>
              <p:cNvSpPr/>
              <p:nvPr/>
            </p:nvSpPr>
            <p:spPr>
              <a:xfrm>
                <a:off x="5413017" y="2895600"/>
                <a:ext cx="744514" cy="495300"/>
              </a:xfrm>
              <a:prstGeom prst="wedgeRectCallout">
                <a:avLst>
                  <a:gd name="adj1" fmla="val 54781"/>
                  <a:gd name="adj2" fmla="val 198232"/>
                </a:avLst>
              </a:prstGeom>
              <a:ln w="3175"/>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Climb Nor/Max Set</a:t>
                </a:r>
                <a:endParaRPr lang="en-US" sz="1000" dirty="0"/>
              </a:p>
            </p:txBody>
          </p:sp>
          <p:sp>
            <p:nvSpPr>
              <p:cNvPr id="49" name="Left Brace 48"/>
              <p:cNvSpPr/>
              <p:nvPr/>
            </p:nvSpPr>
            <p:spPr>
              <a:xfrm rot="16200000">
                <a:off x="3108616" y="5368272"/>
                <a:ext cx="153888" cy="694944"/>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0" name="Left Brace 49"/>
              <p:cNvSpPr/>
              <p:nvPr/>
            </p:nvSpPr>
            <p:spPr>
              <a:xfrm rot="16200000">
                <a:off x="3735037" y="5485163"/>
                <a:ext cx="153888" cy="46116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1" name="Left Brace 50"/>
              <p:cNvSpPr/>
              <p:nvPr/>
            </p:nvSpPr>
            <p:spPr>
              <a:xfrm rot="16200000">
                <a:off x="5260304" y="4444528"/>
                <a:ext cx="153887" cy="254243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2" name="Left Brace 51"/>
              <p:cNvSpPr/>
              <p:nvPr/>
            </p:nvSpPr>
            <p:spPr>
              <a:xfrm rot="16200000">
                <a:off x="7235209" y="5029944"/>
                <a:ext cx="153889" cy="137160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3" name="TextBox 52"/>
              <p:cNvSpPr txBox="1"/>
              <p:nvPr/>
            </p:nvSpPr>
            <p:spPr>
              <a:xfrm>
                <a:off x="2971800" y="5747596"/>
                <a:ext cx="399468" cy="253916"/>
              </a:xfrm>
              <a:prstGeom prst="rect">
                <a:avLst/>
              </a:prstGeom>
              <a:noFill/>
            </p:spPr>
            <p:txBody>
              <a:bodyPr wrap="none" rtlCol="0">
                <a:spAutoFit/>
              </a:bodyPr>
              <a:lstStyle/>
              <a:p>
                <a:r>
                  <a:rPr lang="en-US" sz="1050" b="1" dirty="0" smtClean="0"/>
                  <a:t>Roll</a:t>
                </a:r>
                <a:endParaRPr lang="en-US" sz="1050" b="1" dirty="0"/>
              </a:p>
            </p:txBody>
          </p:sp>
          <p:sp>
            <p:nvSpPr>
              <p:cNvPr id="54" name="TextBox 53"/>
              <p:cNvSpPr txBox="1"/>
              <p:nvPr/>
            </p:nvSpPr>
            <p:spPr>
              <a:xfrm>
                <a:off x="3546361" y="5738452"/>
                <a:ext cx="558166" cy="253916"/>
              </a:xfrm>
              <a:prstGeom prst="rect">
                <a:avLst/>
              </a:prstGeom>
              <a:noFill/>
            </p:spPr>
            <p:txBody>
              <a:bodyPr wrap="none" rtlCol="0">
                <a:spAutoFit/>
              </a:bodyPr>
              <a:lstStyle/>
              <a:p>
                <a:r>
                  <a:rPr lang="en-US" sz="1050" b="1" dirty="0" smtClean="0"/>
                  <a:t>Rotate</a:t>
                </a:r>
                <a:endParaRPr lang="en-US" sz="1050" b="1" dirty="0"/>
              </a:p>
            </p:txBody>
          </p:sp>
          <p:sp>
            <p:nvSpPr>
              <p:cNvPr id="55" name="TextBox 54"/>
              <p:cNvSpPr txBox="1"/>
              <p:nvPr/>
            </p:nvSpPr>
            <p:spPr>
              <a:xfrm>
                <a:off x="4975873" y="5738452"/>
                <a:ext cx="736099" cy="253916"/>
              </a:xfrm>
              <a:prstGeom prst="rect">
                <a:avLst/>
              </a:prstGeom>
              <a:noFill/>
            </p:spPr>
            <p:txBody>
              <a:bodyPr wrap="none" rtlCol="0">
                <a:spAutoFit/>
              </a:bodyPr>
              <a:lstStyle/>
              <a:p>
                <a:r>
                  <a:rPr lang="en-US" sz="1050" b="1" dirty="0" smtClean="0"/>
                  <a:t>Climb-out</a:t>
                </a:r>
                <a:endParaRPr lang="en-US" sz="1050" b="1" dirty="0"/>
              </a:p>
            </p:txBody>
          </p:sp>
          <p:sp>
            <p:nvSpPr>
              <p:cNvPr id="56" name="TextBox 55"/>
              <p:cNvSpPr txBox="1"/>
              <p:nvPr/>
            </p:nvSpPr>
            <p:spPr>
              <a:xfrm>
                <a:off x="6858000" y="5738452"/>
                <a:ext cx="958917" cy="253916"/>
              </a:xfrm>
              <a:prstGeom prst="rect">
                <a:avLst/>
              </a:prstGeom>
              <a:noFill/>
            </p:spPr>
            <p:txBody>
              <a:bodyPr wrap="none" rtlCol="0">
                <a:spAutoFit/>
              </a:bodyPr>
              <a:lstStyle/>
              <a:p>
                <a:r>
                  <a:rPr lang="en-US" sz="1050" b="1" dirty="0" smtClean="0"/>
                  <a:t>Flaps 24 to 18</a:t>
                </a:r>
                <a:endParaRPr lang="en-US" sz="1050" b="1" dirty="0"/>
              </a:p>
            </p:txBody>
          </p:sp>
          <p:sp>
            <p:nvSpPr>
              <p:cNvPr id="57" name="Rectangular Callout 56"/>
              <p:cNvSpPr/>
              <p:nvPr/>
            </p:nvSpPr>
            <p:spPr>
              <a:xfrm>
                <a:off x="4324335" y="970788"/>
                <a:ext cx="1012911" cy="2193036"/>
              </a:xfrm>
              <a:prstGeom prst="wedgeRectCallout">
                <a:avLst>
                  <a:gd name="adj1" fmla="val 73928"/>
                  <a:gd name="adj2" fmla="val 100403"/>
                </a:avLst>
              </a:prstGeom>
              <a:noFill/>
              <a:ln w="3175"/>
            </p:spPr>
            <p:style>
              <a:lnRef idx="2">
                <a:schemeClr val="dk1"/>
              </a:lnRef>
              <a:fillRef idx="1">
                <a:schemeClr val="lt1"/>
              </a:fillRef>
              <a:effectRef idx="0">
                <a:schemeClr val="dk1"/>
              </a:effectRef>
              <a:fontRef idx="minor">
                <a:schemeClr val="dk1"/>
              </a:fontRef>
            </p:style>
            <p:txBody>
              <a:bodyPr rtlCol="0" anchor="ctr"/>
              <a:lstStyle/>
              <a:p>
                <a:pPr algn="ctr"/>
                <a:r>
                  <a:rPr lang="en-US" sz="1000" dirty="0" smtClean="0"/>
                  <a:t>Engage AP NAV 1</a:t>
                </a:r>
                <a:endParaRPr lang="en-US" sz="1000" dirty="0"/>
              </a:p>
            </p:txBody>
          </p:sp>
          <p:sp>
            <p:nvSpPr>
              <p:cNvPr id="67" name="5-Point Star 66"/>
              <p:cNvSpPr/>
              <p:nvPr/>
            </p:nvSpPr>
            <p:spPr>
              <a:xfrm>
                <a:off x="916610" y="5186115"/>
                <a:ext cx="96736" cy="58579"/>
              </a:xfrm>
              <a:prstGeom prst="star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cxnSp>
          <p:nvCxnSpPr>
            <p:cNvPr id="8" name="Straight Connector 7"/>
            <p:cNvCxnSpPr/>
            <p:nvPr/>
          </p:nvCxnSpPr>
          <p:spPr>
            <a:xfrm flipV="1">
              <a:off x="5621314" y="4267200"/>
              <a:ext cx="180236" cy="106300"/>
            </a:xfrm>
            <a:prstGeom prst="line">
              <a:avLst/>
            </a:prstGeom>
          </p:spPr>
          <p:style>
            <a:lnRef idx="3">
              <a:schemeClr val="dk1"/>
            </a:lnRef>
            <a:fillRef idx="0">
              <a:schemeClr val="dk1"/>
            </a:fillRef>
            <a:effectRef idx="2">
              <a:schemeClr val="dk1"/>
            </a:effectRef>
            <a:fontRef idx="minor">
              <a:schemeClr val="tx1"/>
            </a:fontRef>
          </p:style>
        </p:cxnSp>
        <p:sp>
          <p:nvSpPr>
            <p:cNvPr id="9" name="Isosceles Triangle 8"/>
            <p:cNvSpPr/>
            <p:nvPr/>
          </p:nvSpPr>
          <p:spPr>
            <a:xfrm>
              <a:off x="5621314" y="4231439"/>
              <a:ext cx="45719" cy="142061"/>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10" name="Straight Connector 9"/>
            <p:cNvCxnSpPr/>
            <p:nvPr/>
          </p:nvCxnSpPr>
          <p:spPr>
            <a:xfrm flipV="1">
              <a:off x="5763156" y="4302062"/>
              <a:ext cx="0" cy="64675"/>
            </a:xfrm>
            <a:prstGeom prst="line">
              <a:avLst/>
            </a:prstGeom>
          </p:spPr>
          <p:style>
            <a:lnRef idx="3">
              <a:schemeClr val="dk1"/>
            </a:lnRef>
            <a:fillRef idx="0">
              <a:schemeClr val="dk1"/>
            </a:fillRef>
            <a:effectRef idx="2">
              <a:schemeClr val="dk1"/>
            </a:effectRef>
            <a:fontRef idx="minor">
              <a:schemeClr val="tx1"/>
            </a:fontRef>
          </p:style>
        </p:cxnSp>
      </p:gr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61" name="Group 60"/>
          <p:cNvGrpSpPr/>
          <p:nvPr/>
        </p:nvGrpSpPr>
        <p:grpSpPr>
          <a:xfrm>
            <a:off x="0" y="0"/>
            <a:ext cx="9144000" cy="381000"/>
            <a:chOff x="0" y="0"/>
            <a:chExt cx="9144000" cy="381000"/>
          </a:xfrm>
        </p:grpSpPr>
        <p:sp>
          <p:nvSpPr>
            <p:cNvPr id="62" name="Rectangle 61"/>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63" name="Rectangle 62"/>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64" name="Rectangle 63"/>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65" name="Rectangle 64"/>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66" name="Rectangle 65"/>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23616011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Video</a:t>
            </a:r>
            <a:endParaRPr lang="en-US" dirty="0"/>
          </a:p>
        </p:txBody>
      </p:sp>
      <p:sp>
        <p:nvSpPr>
          <p:cNvPr id="3" name="Slide Number Placeholder 2"/>
          <p:cNvSpPr>
            <a:spLocks noGrp="1"/>
          </p:cNvSpPr>
          <p:nvPr>
            <p:ph type="sldNum" sz="quarter" idx="12"/>
          </p:nvPr>
        </p:nvSpPr>
        <p:spPr/>
        <p:txBody>
          <a:bodyPr/>
          <a:lstStyle/>
          <a:p>
            <a:fld id="{A105CCA4-566D-46BE-9038-00C2457B7171}" type="slidenum">
              <a:rPr lang="en-US" smtClean="0"/>
              <a:t>21</a:t>
            </a:fld>
            <a:endParaRPr lang="en-US"/>
          </a:p>
        </p:txBody>
      </p:sp>
      <p:sp>
        <p:nvSpPr>
          <p:cNvPr id="18434" name="Text Placeholder 2"/>
          <p:cNvSpPr>
            <a:spLocks noGrp="1"/>
          </p:cNvSpPr>
          <p:nvPr>
            <p:ph type="body" sz="quarter" idx="4294967295"/>
          </p:nvPr>
        </p:nvSpPr>
        <p:spPr>
          <a:xfrm>
            <a:off x="609600" y="1295400"/>
            <a:ext cx="8077200" cy="5029200"/>
          </a:xfrm>
        </p:spPr>
        <p:txBody>
          <a:bodyPr/>
          <a:lstStyle/>
          <a:p>
            <a:pPr algn="ctr"/>
            <a:endParaRPr lang="en-US" sz="2400" dirty="0"/>
          </a:p>
          <a:p>
            <a:pPr algn="ctr"/>
            <a:r>
              <a:rPr lang="en-US" sz="2400" dirty="0" smtClean="0"/>
              <a:t>Takeoff</a:t>
            </a:r>
            <a:endParaRPr lang="en-US" sz="2400" dirty="0"/>
          </a:p>
          <a:p>
            <a:pPr algn="ctr"/>
            <a:r>
              <a:rPr lang="en-US" sz="2400" dirty="0"/>
              <a:t>https://www.youtube.com/watch?v=gStkrQGK5wQ</a:t>
            </a:r>
          </a:p>
          <a:p>
            <a:pPr algn="ctr"/>
            <a:endParaRPr lang="en-US" sz="2400" dirty="0"/>
          </a:p>
          <a:p>
            <a:pPr algn="ctr"/>
            <a:r>
              <a:rPr lang="en-US" sz="2400" dirty="0" smtClean="0"/>
              <a:t>Engine out Procedure</a:t>
            </a:r>
          </a:p>
          <a:p>
            <a:pPr algn="ctr"/>
            <a:r>
              <a:rPr lang="en-US" sz="2400" dirty="0"/>
              <a:t>https://www.youtube.com/watch?v=rEf35NtlBLg</a:t>
            </a:r>
          </a:p>
          <a:p>
            <a:endParaRPr lang="en-US" sz="2400" dirty="0"/>
          </a:p>
          <a:p>
            <a:pPr marL="0" indent="0" eaLnBrk="1" hangingPunct="1"/>
            <a:endParaRPr lang="en-US" sz="2400" dirty="0">
              <a:latin typeface="Calibri" charset="0"/>
            </a:endParaRPr>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9" name="Rectangle 8"/>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7792670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fontScale="90000"/>
          </a:bodyPr>
          <a:lstStyle/>
          <a:p>
            <a:r>
              <a:rPr lang="en-US" dirty="0"/>
              <a:t>Takeoff </a:t>
            </a:r>
            <a:r>
              <a:rPr lang="en-US" dirty="0" smtClean="0"/>
              <a:t>Procedure (Events/Op Actions)</a:t>
            </a:r>
            <a:endParaRPr lang="en-US" dirty="0"/>
          </a:p>
        </p:txBody>
      </p:sp>
      <p:sp>
        <p:nvSpPr>
          <p:cNvPr id="6" name="Slide Number Placeholder 5"/>
          <p:cNvSpPr>
            <a:spLocks noGrp="1"/>
          </p:cNvSpPr>
          <p:nvPr>
            <p:ph type="sldNum" sz="quarter" idx="12"/>
          </p:nvPr>
        </p:nvSpPr>
        <p:spPr/>
        <p:txBody>
          <a:bodyPr/>
          <a:lstStyle/>
          <a:p>
            <a:fld id="{A105CCA4-566D-46BE-9038-00C2457B7171}" type="slidenum">
              <a:rPr lang="en-US" smtClean="0"/>
              <a:t>22</a:t>
            </a:fld>
            <a:endParaRPr lang="en-US"/>
          </a:p>
        </p:txBody>
      </p:sp>
      <p:sp>
        <p:nvSpPr>
          <p:cNvPr id="3" name="Text Placeholder 2"/>
          <p:cNvSpPr>
            <a:spLocks noGrp="1"/>
          </p:cNvSpPr>
          <p:nvPr>
            <p:ph type="body" sz="quarter" idx="4294967295"/>
          </p:nvPr>
        </p:nvSpPr>
        <p:spPr>
          <a:xfrm>
            <a:off x="152400" y="1600200"/>
            <a:ext cx="6477000" cy="5029200"/>
          </a:xfrm>
        </p:spPr>
        <p:txBody>
          <a:bodyPr>
            <a:normAutofit fontScale="47500" lnSpcReduction="20000"/>
          </a:bodyPr>
          <a:lstStyle/>
          <a:p>
            <a:pPr marL="514350" lvl="0" indent="-514350">
              <a:buFont typeface="+mj-lt"/>
              <a:buAutoNum type="arabicPeriod"/>
            </a:pPr>
            <a:r>
              <a:rPr lang="en-US" b="1" dirty="0"/>
              <a:t>ATC gives clearance to Takeoff: “XXX123, RNW16, cleared for takeoff”</a:t>
            </a:r>
          </a:p>
          <a:p>
            <a:pPr marL="514350" lvl="0" indent="-514350">
              <a:buFont typeface="+mj-lt"/>
              <a:buAutoNum type="arabicPeriod"/>
            </a:pPr>
            <a:r>
              <a:rPr lang="en-US" i="1" dirty="0"/>
              <a:t>PF reads back clearance “Cleared for takeoff, XXX123”</a:t>
            </a:r>
          </a:p>
          <a:p>
            <a:pPr marL="514350" lvl="0" indent="-514350">
              <a:buFont typeface="+mj-lt"/>
              <a:buAutoNum type="arabicPeriod"/>
            </a:pPr>
            <a:r>
              <a:rPr lang="en-US" i="1" dirty="0"/>
              <a:t>PM announces “TAKE-OFF”</a:t>
            </a:r>
          </a:p>
          <a:p>
            <a:pPr marL="514350" lvl="0" indent="-514350">
              <a:buFont typeface="+mj-lt"/>
              <a:buAutoNum type="arabicPeriod"/>
            </a:pPr>
            <a:r>
              <a:rPr lang="en-US" i="1" dirty="0"/>
              <a:t>PM announces “YOUR CONTROLS” simultaneously holds ailerons into wind</a:t>
            </a:r>
          </a:p>
          <a:p>
            <a:pPr marL="514350" lvl="0" indent="-514350">
              <a:buFont typeface="+mj-lt"/>
              <a:buAutoNum type="arabicPeriod"/>
            </a:pPr>
            <a:r>
              <a:rPr lang="en-US" i="1" dirty="0"/>
              <a:t>PF puts right hand on the nose wheel steering control and simultaneously keeps left hand on lap, and simultaneously confirms “MY CONTROLS”</a:t>
            </a:r>
          </a:p>
          <a:p>
            <a:pPr marL="514350" lvl="0" indent="-514350">
              <a:buFont typeface="+mj-lt"/>
              <a:buAutoNum type="arabicPeriod"/>
            </a:pPr>
            <a:r>
              <a:rPr lang="en-US" i="1" dirty="0"/>
              <a:t>PM advances throttle levers</a:t>
            </a:r>
          </a:p>
          <a:p>
            <a:pPr marL="514350" lvl="0" indent="-514350">
              <a:buFont typeface="+mj-lt"/>
              <a:buAutoNum type="arabicPeriod"/>
            </a:pPr>
            <a:r>
              <a:rPr lang="en-US" i="1" dirty="0"/>
              <a:t>PM checks that all 4 engines accelerate symmetrically beyond 50% N1 </a:t>
            </a:r>
          </a:p>
          <a:p>
            <a:pPr marL="514350" lvl="0" indent="-514350">
              <a:buFont typeface="+mj-lt"/>
              <a:buAutoNum type="arabicPeriod"/>
            </a:pPr>
            <a:r>
              <a:rPr lang="en-US" i="1" dirty="0"/>
              <a:t>PM activates auto throttles by means of TOGA buttons</a:t>
            </a:r>
          </a:p>
          <a:p>
            <a:pPr marL="514350" lvl="0" indent="-514350">
              <a:buFont typeface="+mj-lt"/>
              <a:buAutoNum type="arabicPeriod"/>
            </a:pPr>
            <a:r>
              <a:rPr lang="en-US" i="1" dirty="0"/>
              <a:t>PM checks FMA auto-throttle engagement: A/T green arc and FADEC trim arrow extinguished (if applicable)</a:t>
            </a:r>
          </a:p>
          <a:p>
            <a:pPr marL="514350" lvl="0" indent="-514350">
              <a:buFont typeface="+mj-lt"/>
              <a:buAutoNum type="arabicPeriod"/>
            </a:pPr>
            <a:r>
              <a:rPr lang="en-US" i="1" dirty="0"/>
              <a:t>PF simultaneously checks FMA auto-throttle engagement: A/T green arc and FADEC trim arrow extinguished (if applicable)</a:t>
            </a:r>
          </a:p>
          <a:p>
            <a:pPr marL="514350" lvl="0" indent="-514350">
              <a:buFont typeface="+mj-lt"/>
              <a:buAutoNum type="arabicPeriod"/>
            </a:pPr>
            <a:r>
              <a:rPr lang="en-US" i="1" dirty="0"/>
              <a:t>PM: </a:t>
            </a:r>
            <a:r>
              <a:rPr lang="en-US" i="1" u="sng" dirty="0"/>
              <a:t>before reaching 80 </a:t>
            </a:r>
            <a:r>
              <a:rPr lang="en-US" i="1" u="sng" dirty="0" err="1"/>
              <a:t>kts</a:t>
            </a:r>
            <a:r>
              <a:rPr lang="en-US" i="1" dirty="0"/>
              <a:t>. Checks that take-off thrust is set</a:t>
            </a:r>
          </a:p>
          <a:p>
            <a:pPr marL="514350" lvl="0" indent="-514350">
              <a:buFont typeface="+mj-lt"/>
              <a:buAutoNum type="arabicPeriod"/>
            </a:pPr>
            <a:r>
              <a:rPr lang="en-US" i="1" dirty="0"/>
              <a:t>Needs time/aircraft dynamics awareness</a:t>
            </a:r>
          </a:p>
          <a:p>
            <a:pPr marL="514350" lvl="0" indent="-514350">
              <a:buFont typeface="+mj-lt"/>
              <a:buAutoNum type="arabicPeriod"/>
            </a:pPr>
            <a:r>
              <a:rPr lang="en-US" i="1" dirty="0"/>
              <a:t>PM: reports “TAKE-OFF THRUST SET”</a:t>
            </a:r>
          </a:p>
          <a:p>
            <a:pPr marL="514350" lvl="0" indent="-514350">
              <a:buFont typeface="+mj-lt"/>
              <a:buAutoNum type="arabicPeriod"/>
            </a:pPr>
            <a:r>
              <a:rPr lang="en-US" i="1" dirty="0"/>
              <a:t>PF verifies that takeoff thrust is set</a:t>
            </a:r>
          </a:p>
          <a:p>
            <a:pPr marL="514350" lvl="0" indent="-514350">
              <a:buFont typeface="+mj-lt"/>
              <a:buAutoNum type="arabicPeriod"/>
            </a:pPr>
            <a:r>
              <a:rPr lang="en-US" i="1" dirty="0"/>
              <a:t>PF confirms “CHECKED”</a:t>
            </a:r>
          </a:p>
          <a:p>
            <a:pPr marL="514350" lvl="0" indent="-514350">
              <a:buFont typeface="+mj-lt"/>
              <a:buAutoNum type="arabicPeriod"/>
            </a:pPr>
            <a:r>
              <a:rPr lang="en-US" i="1" dirty="0"/>
              <a:t>PM checks engine parameters throughout the take-off toll to be within limits </a:t>
            </a:r>
          </a:p>
          <a:p>
            <a:pPr marL="514350" indent="-514350">
              <a:buFont typeface="+mj-lt"/>
              <a:buAutoNum type="arabicPeriod"/>
            </a:pPr>
            <a:endParaRPr lang="en-US" dirty="0"/>
          </a:p>
        </p:txBody>
      </p:sp>
      <p:sp>
        <p:nvSpPr>
          <p:cNvPr id="5" name="TextBox 4"/>
          <p:cNvSpPr txBox="1"/>
          <p:nvPr/>
        </p:nvSpPr>
        <p:spPr>
          <a:xfrm>
            <a:off x="6972300" y="1676400"/>
            <a:ext cx="2019301" cy="1477328"/>
          </a:xfrm>
          <a:prstGeom prst="rect">
            <a:avLst/>
          </a:prstGeom>
          <a:noFill/>
        </p:spPr>
        <p:txBody>
          <a:bodyPr wrap="square" rtlCol="0">
            <a:spAutoFit/>
          </a:bodyPr>
          <a:lstStyle/>
          <a:p>
            <a:r>
              <a:rPr lang="en-US" b="1" dirty="0" smtClean="0"/>
              <a:t>Procedure</a:t>
            </a:r>
            <a:r>
              <a:rPr lang="en-US" dirty="0" smtClean="0"/>
              <a:t> is composed of </a:t>
            </a:r>
          </a:p>
          <a:p>
            <a:pPr marL="285750" indent="-285750">
              <a:buFont typeface="Arial" panose="020B0604020202020204" pitchFamily="34" charset="0"/>
              <a:buChar char="•"/>
            </a:pPr>
            <a:r>
              <a:rPr lang="en-US" b="1" dirty="0" smtClean="0"/>
              <a:t>Events</a:t>
            </a:r>
          </a:p>
          <a:p>
            <a:pPr marL="285750" indent="-285750">
              <a:buFont typeface="Arial" panose="020B0604020202020204" pitchFamily="34" charset="0"/>
              <a:buChar char="•"/>
            </a:pPr>
            <a:r>
              <a:rPr lang="en-US" i="1" dirty="0" smtClean="0"/>
              <a:t>Operator Actions</a:t>
            </a:r>
          </a:p>
        </p:txBody>
      </p:sp>
      <p:cxnSp>
        <p:nvCxnSpPr>
          <p:cNvPr id="7" name="Straight Arrow Connector 6"/>
          <p:cNvCxnSpPr/>
          <p:nvPr/>
        </p:nvCxnSpPr>
        <p:spPr>
          <a:xfrm flipH="1">
            <a:off x="6553199" y="2057400"/>
            <a:ext cx="381001"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9" name="Group 8"/>
          <p:cNvGrpSpPr/>
          <p:nvPr/>
        </p:nvGrpSpPr>
        <p:grpSpPr>
          <a:xfrm>
            <a:off x="0" y="0"/>
            <a:ext cx="9144000" cy="381000"/>
            <a:chOff x="0" y="0"/>
            <a:chExt cx="9144000" cy="381000"/>
          </a:xfrm>
        </p:grpSpPr>
        <p:sp>
          <p:nvSpPr>
            <p:cNvPr id="10" name="Rectangle 9"/>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1" name="Rectangle 10"/>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2" name="Rectangle 11"/>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3" name="Rectangle 12"/>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4" name="Rectangle 13"/>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4" name="TextBox 3"/>
          <p:cNvSpPr txBox="1"/>
          <p:nvPr/>
        </p:nvSpPr>
        <p:spPr>
          <a:xfrm>
            <a:off x="6972300" y="3733800"/>
            <a:ext cx="1981201" cy="1200329"/>
          </a:xfrm>
          <a:prstGeom prst="rect">
            <a:avLst/>
          </a:prstGeom>
          <a:noFill/>
        </p:spPr>
        <p:txBody>
          <a:bodyPr wrap="square" rtlCol="0">
            <a:spAutoFit/>
          </a:bodyPr>
          <a:lstStyle/>
          <a:p>
            <a:r>
              <a:rPr lang="en-US" b="1" dirty="0" smtClean="0"/>
              <a:t>79 Events/ Operator Actions for Normal Airline Takeoff Procedure</a:t>
            </a:r>
            <a:endParaRPr lang="en-US" b="1" dirty="0"/>
          </a:p>
        </p:txBody>
      </p:sp>
    </p:spTree>
    <p:extLst>
      <p:ext uri="{BB962C8B-B14F-4D97-AF65-F5344CB8AC3E}">
        <p14:creationId xmlns:p14="http://schemas.microsoft.com/office/powerpoint/2010/main" val="9253122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dirty="0"/>
              <a:t>Takeoff </a:t>
            </a:r>
            <a:r>
              <a:rPr lang="en-US" dirty="0" smtClean="0"/>
              <a:t>Procedure 2/4</a:t>
            </a:r>
            <a:endParaRPr lang="en-US" dirty="0"/>
          </a:p>
        </p:txBody>
      </p:sp>
      <p:sp>
        <p:nvSpPr>
          <p:cNvPr id="7" name="Slide Number Placeholder 6"/>
          <p:cNvSpPr>
            <a:spLocks noGrp="1"/>
          </p:cNvSpPr>
          <p:nvPr>
            <p:ph type="sldNum" sz="quarter" idx="12"/>
          </p:nvPr>
        </p:nvSpPr>
        <p:spPr/>
        <p:txBody>
          <a:bodyPr/>
          <a:lstStyle/>
          <a:p>
            <a:fld id="{A105CCA4-566D-46BE-9038-00C2457B7171}" type="slidenum">
              <a:rPr lang="en-US" smtClean="0"/>
              <a:t>23</a:t>
            </a:fld>
            <a:endParaRPr lang="en-US"/>
          </a:p>
        </p:txBody>
      </p:sp>
      <p:sp>
        <p:nvSpPr>
          <p:cNvPr id="3" name="Text Placeholder 2"/>
          <p:cNvSpPr>
            <a:spLocks noGrp="1"/>
          </p:cNvSpPr>
          <p:nvPr>
            <p:ph type="body" sz="quarter" idx="4294967295"/>
          </p:nvPr>
        </p:nvSpPr>
        <p:spPr>
          <a:xfrm>
            <a:off x="228600" y="1447800"/>
            <a:ext cx="7239000" cy="5029200"/>
          </a:xfrm>
        </p:spPr>
        <p:txBody>
          <a:bodyPr>
            <a:normAutofit fontScale="85000" lnSpcReduction="10000"/>
          </a:bodyPr>
          <a:lstStyle/>
          <a:p>
            <a:pPr marL="514350" lvl="0" indent="-514350">
              <a:buFont typeface="+mj-lt"/>
              <a:buAutoNum type="arabicPeriod" startAt="17"/>
            </a:pPr>
            <a:r>
              <a:rPr lang="en-US" b="1" dirty="0"/>
              <a:t>Aircraft Reaches 80 </a:t>
            </a:r>
            <a:r>
              <a:rPr lang="en-US" b="1" dirty="0" err="1"/>
              <a:t>kts</a:t>
            </a:r>
            <a:r>
              <a:rPr lang="en-US" b="1" dirty="0"/>
              <a:t> </a:t>
            </a:r>
            <a:endParaRPr lang="en-US" dirty="0"/>
          </a:p>
          <a:p>
            <a:pPr marL="514350" lvl="0" indent="-514350">
              <a:buFont typeface="+mj-lt"/>
              <a:buAutoNum type="arabicPeriod" startAt="17"/>
            </a:pPr>
            <a:r>
              <a:rPr lang="en-US" i="1" dirty="0"/>
              <a:t>PM sees 80 </a:t>
            </a:r>
            <a:r>
              <a:rPr lang="en-US" i="1" dirty="0" err="1"/>
              <a:t>kts</a:t>
            </a:r>
            <a:r>
              <a:rPr lang="en-US" i="1" dirty="0"/>
              <a:t> (or past)</a:t>
            </a:r>
          </a:p>
          <a:p>
            <a:pPr marL="514350" lvl="0" indent="-514350">
              <a:buFont typeface="+mj-lt"/>
              <a:buAutoNum type="arabicPeriod" startAt="17"/>
            </a:pPr>
            <a:r>
              <a:rPr lang="en-US" i="1" dirty="0"/>
              <a:t>PM calls “80 KTS”</a:t>
            </a:r>
          </a:p>
          <a:p>
            <a:pPr marL="514350" lvl="0" indent="-514350">
              <a:buFont typeface="+mj-lt"/>
              <a:buAutoNum type="arabicPeriod" startAt="17"/>
            </a:pPr>
            <a:r>
              <a:rPr lang="en-US" i="1" dirty="0"/>
              <a:t>PF compares speed indication on his/her side of the PFD</a:t>
            </a:r>
          </a:p>
          <a:p>
            <a:pPr marL="514350" lvl="0" indent="-514350">
              <a:buFont typeface="+mj-lt"/>
              <a:buAutoNum type="arabicPeriod" startAt="17"/>
            </a:pPr>
            <a:r>
              <a:rPr lang="en-US" i="1" dirty="0"/>
              <a:t>PF releases NWS</a:t>
            </a:r>
          </a:p>
          <a:p>
            <a:pPr marL="514350" lvl="0" indent="-514350">
              <a:buFont typeface="+mj-lt"/>
              <a:buAutoNum type="arabicPeriod" startAt="17"/>
            </a:pPr>
            <a:r>
              <a:rPr lang="en-US" i="1" dirty="0"/>
              <a:t>PF takes over control column with both hands</a:t>
            </a:r>
          </a:p>
          <a:p>
            <a:pPr marL="514350" lvl="0" indent="-514350">
              <a:buFont typeface="+mj-lt"/>
              <a:buAutoNum type="arabicPeriod" startAt="17"/>
            </a:pPr>
            <a:r>
              <a:rPr lang="en-US" i="1" dirty="0"/>
              <a:t>PF simultaneously confirms “MY COLUMN”</a:t>
            </a:r>
          </a:p>
          <a:p>
            <a:pPr marL="514350" lvl="0" indent="-514350">
              <a:buFont typeface="+mj-lt"/>
              <a:buAutoNum type="arabicPeriod" startAt="17"/>
            </a:pPr>
            <a:r>
              <a:rPr lang="en-US" i="1" dirty="0"/>
              <a:t>PM simultaneously keeps his right hand on the thrust levers throughout the take-off roll until V1 </a:t>
            </a:r>
          </a:p>
          <a:p>
            <a:pPr marL="514350" indent="-514350">
              <a:buFont typeface="+mj-lt"/>
              <a:buAutoNum type="arabicPeriod" startAt="17"/>
            </a:pPr>
            <a:endParaRPr lang="en-US" dirty="0"/>
          </a:p>
        </p:txBody>
      </p:sp>
      <p:sp>
        <p:nvSpPr>
          <p:cNvPr id="5" name="Right Brace 4"/>
          <p:cNvSpPr/>
          <p:nvPr/>
        </p:nvSpPr>
        <p:spPr>
          <a:xfrm>
            <a:off x="7315200" y="1371600"/>
            <a:ext cx="457200" cy="472440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6" name="TextBox 5"/>
          <p:cNvSpPr txBox="1"/>
          <p:nvPr/>
        </p:nvSpPr>
        <p:spPr>
          <a:xfrm>
            <a:off x="7772400" y="2025640"/>
            <a:ext cx="1219200" cy="2862322"/>
          </a:xfrm>
          <a:prstGeom prst="rect">
            <a:avLst/>
          </a:prstGeom>
          <a:noFill/>
        </p:spPr>
        <p:txBody>
          <a:bodyPr wrap="square" rtlCol="0">
            <a:spAutoFit/>
          </a:bodyPr>
          <a:lstStyle/>
          <a:p>
            <a:r>
              <a:rPr lang="en-US" dirty="0" smtClean="0"/>
              <a:t>Segment = grouping of Operator Actions between a triggering Event and Hazardous Event</a:t>
            </a:r>
            <a:endParaRPr lang="en-US" dirty="0"/>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9" name="Group 8"/>
          <p:cNvGrpSpPr/>
          <p:nvPr/>
        </p:nvGrpSpPr>
        <p:grpSpPr>
          <a:xfrm>
            <a:off x="0" y="0"/>
            <a:ext cx="9144000" cy="381000"/>
            <a:chOff x="0" y="0"/>
            <a:chExt cx="9144000" cy="381000"/>
          </a:xfrm>
        </p:grpSpPr>
        <p:sp>
          <p:nvSpPr>
            <p:cNvPr id="10" name="Rectangle 9"/>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1" name="Rectangle 10"/>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2" name="Rectangle 11"/>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3" name="Rectangle 12"/>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4" name="Rectangle 13"/>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3341577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a:t>Takeoff </a:t>
            </a:r>
            <a:r>
              <a:rPr lang="en-US" dirty="0" smtClean="0"/>
              <a:t>Procedure 3/4</a:t>
            </a:r>
            <a:endParaRPr lang="en-US" dirty="0"/>
          </a:p>
        </p:txBody>
      </p:sp>
      <p:sp>
        <p:nvSpPr>
          <p:cNvPr id="5" name="Slide Number Placeholder 4"/>
          <p:cNvSpPr>
            <a:spLocks noGrp="1"/>
          </p:cNvSpPr>
          <p:nvPr>
            <p:ph type="sldNum" sz="quarter" idx="12"/>
          </p:nvPr>
        </p:nvSpPr>
        <p:spPr/>
        <p:txBody>
          <a:bodyPr/>
          <a:lstStyle/>
          <a:p>
            <a:fld id="{A105CCA4-566D-46BE-9038-00C2457B7171}" type="slidenum">
              <a:rPr lang="en-US" smtClean="0"/>
              <a:t>24</a:t>
            </a:fld>
            <a:endParaRPr lang="en-US"/>
          </a:p>
        </p:txBody>
      </p:sp>
      <p:sp>
        <p:nvSpPr>
          <p:cNvPr id="3" name="Text Placeholder 2"/>
          <p:cNvSpPr>
            <a:spLocks noGrp="1"/>
          </p:cNvSpPr>
          <p:nvPr>
            <p:ph type="body" sz="quarter" idx="4294967295"/>
          </p:nvPr>
        </p:nvSpPr>
        <p:spPr>
          <a:xfrm>
            <a:off x="457200" y="1295400"/>
            <a:ext cx="8077200" cy="5029200"/>
          </a:xfrm>
        </p:spPr>
        <p:txBody>
          <a:bodyPr>
            <a:noAutofit/>
          </a:bodyPr>
          <a:lstStyle/>
          <a:p>
            <a:pPr marL="514350" lvl="0" indent="-514350">
              <a:buFont typeface="+mj-lt"/>
              <a:buAutoNum type="arabicPeriod" startAt="25"/>
            </a:pPr>
            <a:r>
              <a:rPr lang="en-US" sz="900" b="1" dirty="0"/>
              <a:t>AC reaches V1=115kts (average) speed </a:t>
            </a:r>
            <a:endParaRPr lang="en-US" sz="900" dirty="0"/>
          </a:p>
          <a:p>
            <a:pPr marL="514350" lvl="0" indent="-514350">
              <a:buFont typeface="+mj-lt"/>
              <a:buAutoNum type="arabicPeriod" startAt="25"/>
            </a:pPr>
            <a:r>
              <a:rPr lang="en-US" sz="900" i="1" dirty="0"/>
              <a:t>PM sees V1 (e.g. 115 </a:t>
            </a:r>
            <a:r>
              <a:rPr lang="en-US" sz="900" i="1" dirty="0" err="1"/>
              <a:t>kts</a:t>
            </a:r>
            <a:r>
              <a:rPr lang="en-US" sz="900" i="1" dirty="0"/>
              <a:t>) on the PFD</a:t>
            </a:r>
          </a:p>
          <a:p>
            <a:pPr marL="514350" lvl="0" indent="-514350">
              <a:buFont typeface="+mj-lt"/>
              <a:buAutoNum type="arabicPeriod" startAt="25"/>
            </a:pPr>
            <a:r>
              <a:rPr lang="en-US" sz="900" i="1" dirty="0"/>
              <a:t>PF calls “V1”</a:t>
            </a:r>
          </a:p>
          <a:p>
            <a:pPr marL="514350" lvl="0" indent="-514350">
              <a:buFont typeface="+mj-lt"/>
              <a:buAutoNum type="arabicPeriod" startAt="25"/>
            </a:pPr>
            <a:r>
              <a:rPr lang="en-US" sz="900" i="1" dirty="0"/>
              <a:t>PM takes his/her hand away from the thrust lever after passing V1 = 115kts.</a:t>
            </a:r>
          </a:p>
          <a:p>
            <a:pPr marL="514350" lvl="0" indent="-514350">
              <a:buFont typeface="+mj-lt"/>
              <a:buAutoNum type="arabicPeriod" startAt="25"/>
            </a:pPr>
            <a:r>
              <a:rPr lang="en-US" sz="900" b="1" dirty="0"/>
              <a:t>AC reaches VR</a:t>
            </a:r>
            <a:endParaRPr lang="en-US" sz="900" dirty="0"/>
          </a:p>
          <a:p>
            <a:pPr marL="514350" lvl="0" indent="-514350">
              <a:buFont typeface="+mj-lt"/>
              <a:buAutoNum type="arabicPeriod" startAt="25"/>
            </a:pPr>
            <a:r>
              <a:rPr lang="en-US" sz="900" i="1" dirty="0"/>
              <a:t>PM sees VR</a:t>
            </a:r>
          </a:p>
          <a:p>
            <a:pPr marL="514350" lvl="0" indent="-514350">
              <a:buFont typeface="+mj-lt"/>
              <a:buAutoNum type="arabicPeriod" startAt="25"/>
            </a:pPr>
            <a:r>
              <a:rPr lang="en-US" sz="900" i="1" dirty="0"/>
              <a:t>PM calls “ROTATE”</a:t>
            </a:r>
          </a:p>
          <a:p>
            <a:pPr marL="514350" lvl="0" indent="-514350">
              <a:buFont typeface="+mj-lt"/>
              <a:buAutoNum type="arabicPeriod" startAt="25"/>
            </a:pPr>
            <a:r>
              <a:rPr lang="en-US" sz="900" i="1" dirty="0"/>
              <a:t>PF starts a smooth rotation with about 3 ⁰/sec. to simultaneously follow the FD pitch command. If FD is not usable, pilot needs to know climb with max V2+10 (initially 12⁰-15⁰ ANU)</a:t>
            </a:r>
          </a:p>
          <a:p>
            <a:pPr marL="514350" lvl="0" indent="-514350">
              <a:buFont typeface="+mj-lt"/>
              <a:buAutoNum type="arabicPeriod" startAt="25"/>
            </a:pPr>
            <a:r>
              <a:rPr lang="en-US" sz="900" i="1" dirty="0"/>
              <a:t>PF sees clear of ground</a:t>
            </a:r>
          </a:p>
          <a:p>
            <a:pPr marL="514350" lvl="0" indent="-514350">
              <a:buFont typeface="+mj-lt"/>
              <a:buAutoNum type="arabicPeriod" startAt="25"/>
            </a:pPr>
            <a:r>
              <a:rPr lang="en-US" sz="900" i="1" dirty="0"/>
              <a:t>PF sees positive rate of climb (simultaneously since previous step is in the field of vision)</a:t>
            </a:r>
          </a:p>
          <a:p>
            <a:pPr marL="514350" lvl="0" indent="-514350">
              <a:buFont typeface="+mj-lt"/>
              <a:buAutoNum type="arabicPeriod" startAt="25"/>
            </a:pPr>
            <a:r>
              <a:rPr lang="en-US" sz="900" i="1" dirty="0"/>
              <a:t>PF orders “GEAR UP”</a:t>
            </a:r>
          </a:p>
          <a:p>
            <a:pPr marL="514350" lvl="0" indent="-514350">
              <a:buFont typeface="+mj-lt"/>
              <a:buAutoNum type="arabicPeriod" startAt="25"/>
            </a:pPr>
            <a:r>
              <a:rPr lang="en-US" sz="900" i="1" dirty="0"/>
              <a:t>PM silently checks positive rate of climb</a:t>
            </a:r>
          </a:p>
          <a:p>
            <a:pPr marL="514350" lvl="0" indent="-514350">
              <a:buFont typeface="+mj-lt"/>
              <a:buAutoNum type="arabicPeriod" startAt="25"/>
            </a:pPr>
            <a:r>
              <a:rPr lang="en-US" sz="900" i="1" dirty="0"/>
              <a:t>PM selects gear up</a:t>
            </a:r>
          </a:p>
          <a:p>
            <a:pPr marL="514350" lvl="0" indent="-514350">
              <a:buFont typeface="+mj-lt"/>
              <a:buAutoNum type="arabicPeriod" startAt="25"/>
            </a:pPr>
            <a:r>
              <a:rPr lang="en-US" sz="900" i="1" dirty="0"/>
              <a:t>PM monitors gear retraction </a:t>
            </a:r>
          </a:p>
          <a:p>
            <a:pPr marL="514350" lvl="0" indent="-514350">
              <a:buFont typeface="+mj-lt"/>
              <a:buAutoNum type="arabicPeriod" startAt="25"/>
            </a:pPr>
            <a:r>
              <a:rPr lang="en-US" sz="900" i="1" dirty="0"/>
              <a:t>PF checks above 350 ft. RA (Do not engage the autopilot in the TO mode below 350 </a:t>
            </a:r>
            <a:r>
              <a:rPr lang="en-US" sz="900" i="1" dirty="0" err="1"/>
              <a:t>ft</a:t>
            </a:r>
            <a:r>
              <a:rPr lang="en-US" sz="900" i="1" dirty="0"/>
              <a:t> AGL. Do not deselect the TO mode until obstacle clearance is assured.)</a:t>
            </a:r>
          </a:p>
          <a:p>
            <a:pPr marL="514350" lvl="0" indent="-514350">
              <a:buFont typeface="+mj-lt"/>
              <a:buAutoNum type="arabicPeriod" startAt="25"/>
            </a:pPr>
            <a:r>
              <a:rPr lang="en-US" sz="900" i="1" dirty="0"/>
              <a:t>PF orders “ENGAGE AUTOPILOT NAV1” (or NAV2)</a:t>
            </a:r>
          </a:p>
          <a:p>
            <a:pPr marL="514350" lvl="0" indent="-514350">
              <a:buFont typeface="+mj-lt"/>
              <a:buAutoNum type="arabicPeriod" startAt="25"/>
            </a:pPr>
            <a:r>
              <a:rPr lang="en-US" sz="900" i="1" dirty="0"/>
              <a:t>PM pushes AP engage button on the MCP</a:t>
            </a:r>
          </a:p>
          <a:p>
            <a:pPr marL="514350" lvl="0" indent="-514350">
              <a:buFont typeface="+mj-lt"/>
              <a:buAutoNum type="arabicPeriod" startAt="25"/>
            </a:pPr>
            <a:r>
              <a:rPr lang="en-US" sz="900" i="1" dirty="0"/>
              <a:t>PM pushes NAV1 button on the MCP</a:t>
            </a:r>
          </a:p>
          <a:p>
            <a:pPr marL="514350" lvl="0" indent="-514350">
              <a:buFont typeface="+mj-lt"/>
              <a:buAutoNum type="arabicPeriod" startAt="25"/>
            </a:pPr>
            <a:r>
              <a:rPr lang="en-US" sz="900" i="1" dirty="0"/>
              <a:t>PM checks annunciation on FMA (…)</a:t>
            </a:r>
          </a:p>
          <a:p>
            <a:pPr marL="514350" lvl="0" indent="-514350">
              <a:buFont typeface="+mj-lt"/>
              <a:buAutoNum type="arabicPeriod" startAt="25"/>
            </a:pPr>
            <a:r>
              <a:rPr lang="en-US" sz="900" i="1" dirty="0"/>
              <a:t>PM confirms “AP NAV1”</a:t>
            </a:r>
          </a:p>
          <a:p>
            <a:pPr marL="514350" lvl="0" indent="-514350">
              <a:buFont typeface="+mj-lt"/>
              <a:buAutoNum type="arabicPeriod" startAt="25"/>
            </a:pPr>
            <a:r>
              <a:rPr lang="en-US" sz="900" i="1" dirty="0"/>
              <a:t>PF checks FMA AP green</a:t>
            </a:r>
          </a:p>
          <a:p>
            <a:pPr marL="514350" lvl="0" indent="-514350">
              <a:buFont typeface="+mj-lt"/>
              <a:buAutoNum type="arabicPeriod" startAt="25"/>
            </a:pPr>
            <a:r>
              <a:rPr lang="en-US" sz="900" i="1" dirty="0"/>
              <a:t>PF confirms “CHECKED”</a:t>
            </a:r>
          </a:p>
          <a:p>
            <a:pPr marL="514350" lvl="0" indent="-514350">
              <a:buFont typeface="+mj-lt"/>
              <a:buAutoNum type="arabicPeriod" startAt="25"/>
            </a:pPr>
            <a:r>
              <a:rPr lang="en-US" sz="900" i="1" dirty="0"/>
              <a:t>PF sees thrust reduction altitude (1,500ft AAL.)</a:t>
            </a:r>
          </a:p>
          <a:p>
            <a:pPr marL="514350" lvl="0" indent="-514350">
              <a:buFont typeface="+mj-lt"/>
              <a:buAutoNum type="arabicPeriod" startAt="25"/>
            </a:pPr>
            <a:r>
              <a:rPr lang="en-US" sz="900" i="1" dirty="0"/>
              <a:t>PF sets (retards) thrust to climb thrust</a:t>
            </a:r>
          </a:p>
          <a:p>
            <a:pPr marL="514350" lvl="0" indent="-514350">
              <a:buFont typeface="+mj-lt"/>
              <a:buAutoNum type="arabicPeriod" startAt="25"/>
            </a:pPr>
            <a:r>
              <a:rPr lang="en-US" sz="900" i="1" dirty="0"/>
              <a:t>PF calls “CLIMB NORM/MAX SET”</a:t>
            </a:r>
          </a:p>
          <a:p>
            <a:pPr marL="514350" lvl="0" indent="-514350">
              <a:buFont typeface="+mj-lt"/>
              <a:buAutoNum type="arabicPeriod" startAt="25"/>
            </a:pPr>
            <a:r>
              <a:rPr lang="en-US" sz="900" i="1" dirty="0"/>
              <a:t>PM checks thrust on PFD</a:t>
            </a:r>
          </a:p>
          <a:p>
            <a:pPr marL="514350" lvl="0" indent="-514350">
              <a:buFont typeface="+mj-lt"/>
              <a:buAutoNum type="arabicPeriod" startAt="25"/>
            </a:pPr>
            <a:r>
              <a:rPr lang="en-US" sz="900" i="1" dirty="0"/>
              <a:t>PM reports “CHECKED”</a:t>
            </a:r>
          </a:p>
          <a:p>
            <a:pPr marL="514350" lvl="0" indent="-514350">
              <a:buFont typeface="+mj-lt"/>
              <a:buAutoNum type="arabicPeriod" startAt="25"/>
            </a:pPr>
            <a:r>
              <a:rPr lang="en-US" sz="900" i="1" dirty="0"/>
              <a:t>PF after thrust reduction and passing acceleration altitude accelerates (Acceleration altitude 1500 ft. AAL of 3000 ft. AAL if not otherwise stated in OM-C)</a:t>
            </a:r>
          </a:p>
          <a:p>
            <a:pPr marL="514350" lvl="0" indent="-514350">
              <a:buFont typeface="+mj-lt"/>
              <a:buAutoNum type="arabicPeriod" startAt="25"/>
            </a:pPr>
            <a:r>
              <a:rPr lang="en-US" sz="900" i="1" dirty="0"/>
              <a:t>PF sees acceleration altitude 1,500 ft. AAL (check previous step) sets speed (VF18+20. E.g. 146kts) </a:t>
            </a:r>
          </a:p>
          <a:p>
            <a:pPr marL="514350" lvl="0" indent="-514350">
              <a:buFont typeface="+mj-lt"/>
              <a:buAutoNum type="arabicPeriod" startAt="25"/>
            </a:pPr>
            <a:r>
              <a:rPr lang="en-US" sz="900" i="1" dirty="0"/>
              <a:t>PF calls “SPEED 146 SET”</a:t>
            </a:r>
          </a:p>
          <a:p>
            <a:pPr marL="514350" lvl="0" indent="-514350">
              <a:buFont typeface="+mj-lt"/>
              <a:buAutoNum type="arabicPeriod" startAt="25"/>
            </a:pPr>
            <a:r>
              <a:rPr lang="en-US" sz="900" i="1" dirty="0"/>
              <a:t>PM sees 146 </a:t>
            </a:r>
            <a:r>
              <a:rPr lang="en-US" sz="900" i="1" dirty="0" err="1"/>
              <a:t>kts</a:t>
            </a:r>
            <a:r>
              <a:rPr lang="en-US" sz="900" i="1" dirty="0"/>
              <a:t> on the MCP </a:t>
            </a:r>
          </a:p>
          <a:p>
            <a:pPr marL="514350" lvl="0" indent="-514350">
              <a:buFont typeface="+mj-lt"/>
              <a:buAutoNum type="arabicPeriod" startAt="25"/>
            </a:pPr>
            <a:r>
              <a:rPr lang="en-US" sz="900" i="1" dirty="0"/>
              <a:t>PM reports “CHECKED</a:t>
            </a:r>
            <a:r>
              <a:rPr lang="en-US" sz="900" i="1" dirty="0" smtClean="0"/>
              <a:t>”</a:t>
            </a:r>
            <a:endParaRPr lang="en-US" sz="900" i="1" dirty="0"/>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7" name="Group 6"/>
          <p:cNvGrpSpPr/>
          <p:nvPr/>
        </p:nvGrpSpPr>
        <p:grpSpPr>
          <a:xfrm>
            <a:off x="0" y="0"/>
            <a:ext cx="9144000" cy="381000"/>
            <a:chOff x="0" y="0"/>
            <a:chExt cx="9144000" cy="381000"/>
          </a:xfrm>
        </p:grpSpPr>
        <p:sp>
          <p:nvSpPr>
            <p:cNvPr id="8" name="Rectangle 7"/>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9" name="Rectangle 8"/>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0" name="Rectangle 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1" name="Rectangle 1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2" name="Rectangle 1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13" name="Right Brace 12"/>
          <p:cNvSpPr/>
          <p:nvPr/>
        </p:nvSpPr>
        <p:spPr>
          <a:xfrm>
            <a:off x="4572000" y="1295400"/>
            <a:ext cx="457200" cy="914400"/>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TextBox 13"/>
          <p:cNvSpPr txBox="1"/>
          <p:nvPr/>
        </p:nvSpPr>
        <p:spPr>
          <a:xfrm>
            <a:off x="5056949" y="1447800"/>
            <a:ext cx="4010851" cy="646331"/>
          </a:xfrm>
          <a:prstGeom prst="rect">
            <a:avLst/>
          </a:prstGeom>
          <a:noFill/>
        </p:spPr>
        <p:txBody>
          <a:bodyPr wrap="square" rtlCol="0">
            <a:spAutoFit/>
          </a:bodyPr>
          <a:lstStyle/>
          <a:p>
            <a:r>
              <a:rPr lang="en-US" dirty="0" smtClean="0"/>
              <a:t>Segment = time period in which Operator Actions must be completed</a:t>
            </a:r>
            <a:endParaRPr lang="en-US" dirty="0"/>
          </a:p>
        </p:txBody>
      </p:sp>
    </p:spTree>
    <p:extLst>
      <p:ext uri="{BB962C8B-B14F-4D97-AF65-F5344CB8AC3E}">
        <p14:creationId xmlns:p14="http://schemas.microsoft.com/office/powerpoint/2010/main" val="3038419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normAutofit/>
          </a:bodyPr>
          <a:lstStyle/>
          <a:p>
            <a:r>
              <a:rPr lang="en-US" dirty="0"/>
              <a:t>Takeoff </a:t>
            </a:r>
            <a:r>
              <a:rPr lang="en-US" dirty="0" smtClean="0"/>
              <a:t>Procedure 4/4</a:t>
            </a:r>
            <a:endParaRPr lang="en-US" dirty="0"/>
          </a:p>
        </p:txBody>
      </p:sp>
      <p:sp>
        <p:nvSpPr>
          <p:cNvPr id="8" name="Slide Number Placeholder 7"/>
          <p:cNvSpPr>
            <a:spLocks noGrp="1"/>
          </p:cNvSpPr>
          <p:nvPr>
            <p:ph type="sldNum" sz="quarter" idx="12"/>
          </p:nvPr>
        </p:nvSpPr>
        <p:spPr/>
        <p:txBody>
          <a:bodyPr/>
          <a:lstStyle/>
          <a:p>
            <a:fld id="{A105CCA4-566D-46BE-9038-00C2457B7171}" type="slidenum">
              <a:rPr lang="en-US" smtClean="0"/>
              <a:t>25</a:t>
            </a:fld>
            <a:endParaRPr lang="en-US"/>
          </a:p>
        </p:txBody>
      </p:sp>
      <p:sp>
        <p:nvSpPr>
          <p:cNvPr id="3" name="Text Placeholder 2"/>
          <p:cNvSpPr>
            <a:spLocks noGrp="1"/>
          </p:cNvSpPr>
          <p:nvPr>
            <p:ph type="body" sz="quarter" idx="4294967295"/>
          </p:nvPr>
        </p:nvSpPr>
        <p:spPr>
          <a:xfrm>
            <a:off x="381000" y="1600200"/>
            <a:ext cx="8077200" cy="5029200"/>
          </a:xfrm>
        </p:spPr>
        <p:txBody>
          <a:bodyPr>
            <a:normAutofit fontScale="40000" lnSpcReduction="20000"/>
          </a:bodyPr>
          <a:lstStyle/>
          <a:p>
            <a:pPr marL="514350" lvl="0" indent="-514350">
              <a:buFont typeface="+mj-lt"/>
              <a:buAutoNum type="arabicPeriod" startAt="57"/>
            </a:pPr>
            <a:r>
              <a:rPr lang="en-US" b="1" dirty="0"/>
              <a:t>SPEED ACHIEVES VF18 (e.g. 126 knots)</a:t>
            </a:r>
            <a:endParaRPr lang="en-US" dirty="0"/>
          </a:p>
          <a:p>
            <a:pPr marL="514350" lvl="0" indent="-514350">
              <a:buFont typeface="+mj-lt"/>
              <a:buAutoNum type="arabicPeriod" startAt="57"/>
            </a:pPr>
            <a:r>
              <a:rPr lang="en-US" i="1" dirty="0"/>
              <a:t>PF sees VF18 (e.g. 126kts) on PFD</a:t>
            </a:r>
          </a:p>
          <a:p>
            <a:pPr marL="514350" lvl="0" indent="-514350">
              <a:buFont typeface="+mj-lt"/>
              <a:buAutoNum type="arabicPeriod" startAt="57"/>
            </a:pPr>
            <a:r>
              <a:rPr lang="en-US" i="1" dirty="0"/>
              <a:t>PF orders “FLAPS 18”</a:t>
            </a:r>
          </a:p>
          <a:p>
            <a:pPr marL="514350" lvl="0" indent="-514350">
              <a:buFont typeface="+mj-lt"/>
              <a:buAutoNum type="arabicPeriod" startAt="57"/>
            </a:pPr>
            <a:r>
              <a:rPr lang="en-US" i="1" dirty="0"/>
              <a:t>PM silently checks VF18 (e.g. 126 </a:t>
            </a:r>
            <a:r>
              <a:rPr lang="en-US" i="1" dirty="0" err="1"/>
              <a:t>kts</a:t>
            </a:r>
            <a:r>
              <a:rPr lang="en-US" i="1" dirty="0"/>
              <a:t>) on the PFD </a:t>
            </a:r>
          </a:p>
          <a:p>
            <a:pPr marL="514350" lvl="0" indent="-514350">
              <a:buFont typeface="+mj-lt"/>
              <a:buAutoNum type="arabicPeriod" startAt="57"/>
            </a:pPr>
            <a:r>
              <a:rPr lang="en-US" i="1" dirty="0"/>
              <a:t>PM selects flaps lever to 18⁰</a:t>
            </a:r>
          </a:p>
          <a:p>
            <a:pPr marL="514350" lvl="0" indent="-514350">
              <a:buFont typeface="+mj-lt"/>
              <a:buAutoNum type="arabicPeriod" startAt="57"/>
            </a:pPr>
            <a:r>
              <a:rPr lang="en-US" i="1" dirty="0"/>
              <a:t>PM monitors flaps transition on flaps position indicator </a:t>
            </a:r>
          </a:p>
          <a:p>
            <a:pPr marL="514350" lvl="0" indent="-514350">
              <a:buFont typeface="+mj-lt"/>
              <a:buAutoNum type="arabicPeriod" startAt="57"/>
            </a:pPr>
            <a:r>
              <a:rPr lang="en-US" i="1" dirty="0"/>
              <a:t>PM confirms “FLAPS 18”</a:t>
            </a:r>
          </a:p>
          <a:p>
            <a:pPr marL="514350" lvl="0" indent="-514350">
              <a:buFont typeface="+mj-lt"/>
              <a:buAutoNum type="arabicPeriod" startAt="57"/>
            </a:pPr>
            <a:r>
              <a:rPr lang="en-US" i="1" dirty="0"/>
              <a:t>PF checks flaps position 18⁰ on flaps position indicator</a:t>
            </a:r>
          </a:p>
          <a:p>
            <a:pPr marL="514350" lvl="0" indent="-514350">
              <a:buFont typeface="+mj-lt"/>
              <a:buAutoNum type="arabicPeriod" startAt="57"/>
            </a:pPr>
            <a:r>
              <a:rPr lang="en-US" i="1" dirty="0"/>
              <a:t>PF confirms “CHECKED”</a:t>
            </a:r>
          </a:p>
          <a:p>
            <a:pPr marL="514350" lvl="0" indent="-514350">
              <a:buFont typeface="+mj-lt"/>
              <a:buAutoNum type="arabicPeriod" startAt="57"/>
            </a:pPr>
            <a:r>
              <a:rPr lang="en-US" i="1" dirty="0"/>
              <a:t>PF checks altitude on the PFD</a:t>
            </a:r>
          </a:p>
          <a:p>
            <a:pPr marL="514350" lvl="0" indent="-514350">
              <a:buFont typeface="+mj-lt"/>
              <a:buAutoNum type="arabicPeriod" startAt="57"/>
            </a:pPr>
            <a:r>
              <a:rPr lang="en-US" i="1" dirty="0"/>
              <a:t>PF sets appropriate speed VFT0+20 (e.g. 155kts)</a:t>
            </a:r>
          </a:p>
          <a:p>
            <a:pPr marL="514350" lvl="0" indent="-514350">
              <a:buFont typeface="+mj-lt"/>
              <a:buAutoNum type="arabicPeriod" startAt="57"/>
            </a:pPr>
            <a:r>
              <a:rPr lang="en-US" i="1" dirty="0"/>
              <a:t>PF states “SPEED 155”</a:t>
            </a:r>
          </a:p>
          <a:p>
            <a:pPr marL="514350" lvl="0" indent="-514350">
              <a:buFont typeface="+mj-lt"/>
              <a:buAutoNum type="arabicPeriod" startAt="57"/>
            </a:pPr>
            <a:r>
              <a:rPr lang="en-US" i="1" dirty="0"/>
              <a:t>PM sees 155 </a:t>
            </a:r>
            <a:r>
              <a:rPr lang="en-US" i="1" dirty="0" err="1"/>
              <a:t>kts</a:t>
            </a:r>
            <a:r>
              <a:rPr lang="en-US" i="1" dirty="0"/>
              <a:t> on the MCP</a:t>
            </a:r>
          </a:p>
          <a:p>
            <a:pPr marL="514350" lvl="0" indent="-514350">
              <a:buFont typeface="+mj-lt"/>
              <a:buAutoNum type="arabicPeriod" startAt="57"/>
            </a:pPr>
            <a:r>
              <a:rPr lang="en-US" i="1" dirty="0"/>
              <a:t>PM report “CHECKED”</a:t>
            </a:r>
          </a:p>
          <a:p>
            <a:pPr marL="514350" lvl="0" indent="-514350">
              <a:buFont typeface="+mj-lt"/>
              <a:buAutoNum type="arabicPeriod" startAt="57"/>
            </a:pPr>
            <a:r>
              <a:rPr lang="en-US" b="1" dirty="0"/>
              <a:t>SPEED ACHIEVES VF0 (e.g. 135 knots)</a:t>
            </a:r>
            <a:endParaRPr lang="en-US" dirty="0"/>
          </a:p>
          <a:p>
            <a:pPr marL="514350" lvl="0" indent="-514350">
              <a:buFont typeface="+mj-lt"/>
              <a:buAutoNum type="arabicPeriod" startAt="57"/>
            </a:pPr>
            <a:r>
              <a:rPr lang="en-US" i="1" dirty="0"/>
              <a:t>PF sees VF0 (e.g. 135 </a:t>
            </a:r>
            <a:r>
              <a:rPr lang="en-US" i="1" dirty="0" err="1"/>
              <a:t>kts</a:t>
            </a:r>
            <a:r>
              <a:rPr lang="en-US" i="1" dirty="0"/>
              <a:t>) on the PFD ~ flap retraction from 18 to 0</a:t>
            </a:r>
          </a:p>
          <a:p>
            <a:pPr marL="514350" lvl="0" indent="-514350">
              <a:buFont typeface="+mj-lt"/>
              <a:buAutoNum type="arabicPeriod" startAt="57"/>
            </a:pPr>
            <a:r>
              <a:rPr lang="en-US" i="1" dirty="0"/>
              <a:t>PF orders “FLAPS 0”</a:t>
            </a:r>
          </a:p>
          <a:p>
            <a:pPr marL="514350" lvl="0" indent="-514350">
              <a:buFont typeface="+mj-lt"/>
              <a:buAutoNum type="arabicPeriod" startAt="57"/>
            </a:pPr>
            <a:r>
              <a:rPr lang="en-US" i="1" dirty="0"/>
              <a:t>PM silently checks VF0 on the PFD</a:t>
            </a:r>
          </a:p>
          <a:p>
            <a:pPr marL="514350" lvl="0" indent="-514350">
              <a:buFont typeface="+mj-lt"/>
              <a:buAutoNum type="arabicPeriod" startAt="57"/>
            </a:pPr>
            <a:r>
              <a:rPr lang="en-US" i="1" dirty="0"/>
              <a:t>PM selects flaps lever t 0⁰</a:t>
            </a:r>
          </a:p>
          <a:p>
            <a:pPr marL="514350" lvl="0" indent="-514350">
              <a:buFont typeface="+mj-lt"/>
              <a:buAutoNum type="arabicPeriod" startAt="57"/>
            </a:pPr>
            <a:r>
              <a:rPr lang="en-US" i="1" dirty="0"/>
              <a:t>PM monitors flap retraction on flap position indicator ~ end </a:t>
            </a:r>
          </a:p>
          <a:p>
            <a:pPr marL="514350" lvl="0" indent="-514350">
              <a:buFont typeface="+mj-lt"/>
              <a:buAutoNum type="arabicPeriod" startAt="57"/>
            </a:pPr>
            <a:r>
              <a:rPr lang="en-US" i="1" dirty="0"/>
              <a:t>PM confirms after clean-up “FLAPS AT 0”</a:t>
            </a:r>
          </a:p>
          <a:p>
            <a:pPr marL="514350" lvl="0" indent="-514350">
              <a:buFont typeface="+mj-lt"/>
              <a:buAutoNum type="arabicPeriod" startAt="57"/>
            </a:pPr>
            <a:r>
              <a:rPr lang="en-US" i="1" dirty="0"/>
              <a:t>PF checks flaps position 0⁰</a:t>
            </a:r>
          </a:p>
          <a:p>
            <a:pPr marL="514350" lvl="0" indent="-514350">
              <a:buFont typeface="+mj-lt"/>
              <a:buAutoNum type="arabicPeriod" startAt="57"/>
            </a:pPr>
            <a:r>
              <a:rPr lang="en-US" i="1" dirty="0"/>
              <a:t>PF confirms “CHECKED”</a:t>
            </a:r>
          </a:p>
          <a:p>
            <a:pPr marL="514350" indent="-514350">
              <a:buFont typeface="+mj-lt"/>
              <a:buAutoNum type="arabicPeriod" startAt="57"/>
            </a:pPr>
            <a:endParaRPr lang="en-US" dirty="0"/>
          </a:p>
        </p:txBody>
      </p:sp>
      <p:sp>
        <p:nvSpPr>
          <p:cNvPr id="5" name="Right Brace 4"/>
          <p:cNvSpPr/>
          <p:nvPr/>
        </p:nvSpPr>
        <p:spPr>
          <a:xfrm>
            <a:off x="5562600" y="1600200"/>
            <a:ext cx="381000" cy="2895600"/>
          </a:xfrm>
          <a:prstGeom prst="rightBrace">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7" name="TextBox 6"/>
          <p:cNvSpPr txBox="1"/>
          <p:nvPr/>
        </p:nvSpPr>
        <p:spPr>
          <a:xfrm>
            <a:off x="6019800" y="1295400"/>
            <a:ext cx="3048000" cy="4247317"/>
          </a:xfrm>
          <a:prstGeom prst="rect">
            <a:avLst/>
          </a:prstGeom>
          <a:noFill/>
        </p:spPr>
        <p:txBody>
          <a:bodyPr wrap="square" rtlCol="0">
            <a:spAutoFit/>
          </a:bodyPr>
          <a:lstStyle/>
          <a:p>
            <a:pPr marL="285750" indent="-285750">
              <a:buFont typeface="Arial" panose="020B0604020202020204" pitchFamily="34" charset="0"/>
              <a:buChar char="•"/>
            </a:pPr>
            <a:r>
              <a:rPr lang="en-US" b="1" dirty="0" smtClean="0"/>
              <a:t>Allowable Operational Time Window (AOTW) </a:t>
            </a:r>
            <a:r>
              <a:rPr lang="en-US" dirty="0" smtClean="0"/>
              <a:t>= time in which Operator Actions must be performed before </a:t>
            </a:r>
            <a:r>
              <a:rPr lang="en-US" b="1" dirty="0" smtClean="0"/>
              <a:t>Critical/Hazardous Event</a:t>
            </a:r>
          </a:p>
          <a:p>
            <a:pPr marL="285750" indent="-285750">
              <a:buFont typeface="Arial" panose="020B0604020202020204" pitchFamily="34" charset="0"/>
              <a:buChar char="•"/>
            </a:pPr>
            <a:endParaRPr lang="en-US" b="1" dirty="0" smtClean="0"/>
          </a:p>
          <a:p>
            <a:pPr marL="285750" indent="-285750">
              <a:buFont typeface="Arial" panose="020B0604020202020204" pitchFamily="34" charset="0"/>
              <a:buChar char="•"/>
            </a:pPr>
            <a:r>
              <a:rPr lang="en-US" b="1" dirty="0" smtClean="0"/>
              <a:t>Time-on-Procedure (</a:t>
            </a:r>
            <a:r>
              <a:rPr lang="en-US" b="1" dirty="0" err="1" smtClean="0"/>
              <a:t>ToP</a:t>
            </a:r>
            <a:r>
              <a:rPr lang="en-US" b="1" dirty="0" smtClean="0"/>
              <a:t>)</a:t>
            </a:r>
            <a:r>
              <a:rPr lang="en-US" dirty="0" smtClean="0"/>
              <a:t> = time taken to perform sequence of Operator Actions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smtClean="0"/>
              <a:t>Procedure Buffer Time (PBT) </a:t>
            </a:r>
            <a:r>
              <a:rPr lang="en-US" dirty="0" smtClean="0"/>
              <a:t>= AOTW – </a:t>
            </a:r>
            <a:r>
              <a:rPr lang="en-US" dirty="0" err="1" smtClean="0"/>
              <a:t>ToP</a:t>
            </a:r>
            <a:endParaRPr lang="en-US" dirty="0" smtClean="0"/>
          </a:p>
          <a:p>
            <a:pPr marL="285750" indent="-285750">
              <a:buFont typeface="Arial" panose="020B0604020202020204" pitchFamily="34" charset="0"/>
              <a:buChar char="•"/>
            </a:pPr>
            <a:endParaRPr lang="en-US" dirty="0" smtClean="0"/>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9" name="Group 8"/>
          <p:cNvGrpSpPr/>
          <p:nvPr/>
        </p:nvGrpSpPr>
        <p:grpSpPr>
          <a:xfrm>
            <a:off x="0" y="0"/>
            <a:ext cx="9144000" cy="381000"/>
            <a:chOff x="0" y="0"/>
            <a:chExt cx="9144000" cy="381000"/>
          </a:xfrm>
        </p:grpSpPr>
        <p:sp>
          <p:nvSpPr>
            <p:cNvPr id="11" name="Rectangle 10"/>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2" name="Rectangle 11"/>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13" name="Rectangle 12"/>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4" name="Rectangle 13"/>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5" name="Rectangle 14"/>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16" name="TextBox 15"/>
          <p:cNvSpPr txBox="1"/>
          <p:nvPr/>
        </p:nvSpPr>
        <p:spPr>
          <a:xfrm>
            <a:off x="5410201" y="5602069"/>
            <a:ext cx="3352799" cy="646331"/>
          </a:xfrm>
          <a:prstGeom prst="rect">
            <a:avLst/>
          </a:prstGeom>
          <a:noFill/>
        </p:spPr>
        <p:txBody>
          <a:bodyPr wrap="square" rtlCol="0">
            <a:spAutoFit/>
          </a:bodyPr>
          <a:lstStyle/>
          <a:p>
            <a:r>
              <a:rPr lang="en-US" b="1" dirty="0" smtClean="0"/>
              <a:t>79 Events/ Operator Actions for Normal Airline Takeoff Procedure</a:t>
            </a:r>
            <a:endParaRPr lang="en-US" b="1" dirty="0"/>
          </a:p>
        </p:txBody>
      </p:sp>
    </p:spTree>
    <p:extLst>
      <p:ext uri="{BB962C8B-B14F-4D97-AF65-F5344CB8AC3E}">
        <p14:creationId xmlns:p14="http://schemas.microsoft.com/office/powerpoint/2010/main" val="30374246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Summary - Definition</a:t>
            </a:r>
            <a:endParaRPr lang="en-US" dirty="0"/>
          </a:p>
        </p:txBody>
      </p:sp>
      <p:sp>
        <p:nvSpPr>
          <p:cNvPr id="4" name="Content Placeholder 3"/>
          <p:cNvSpPr>
            <a:spLocks noGrp="1"/>
          </p:cNvSpPr>
          <p:nvPr>
            <p:ph idx="1"/>
          </p:nvPr>
        </p:nvSpPr>
        <p:spPr/>
        <p:txBody>
          <a:bodyPr>
            <a:normAutofit fontScale="85000" lnSpcReduction="10000"/>
          </a:bodyPr>
          <a:lstStyle/>
          <a:p>
            <a:r>
              <a:rPr lang="en-US" b="1" dirty="0" smtClean="0"/>
              <a:t>Procedure</a:t>
            </a:r>
            <a:r>
              <a:rPr lang="en-US" dirty="0" smtClean="0"/>
              <a:t> is composed of </a:t>
            </a:r>
            <a:r>
              <a:rPr lang="en-US" b="1" dirty="0" smtClean="0"/>
              <a:t>Operator Actions, Events</a:t>
            </a:r>
          </a:p>
          <a:p>
            <a:r>
              <a:rPr lang="en-US" b="1" dirty="0" smtClean="0"/>
              <a:t>Events</a:t>
            </a:r>
            <a:r>
              <a:rPr lang="en-US" dirty="0" smtClean="0"/>
              <a:t>:</a:t>
            </a:r>
          </a:p>
          <a:p>
            <a:pPr lvl="1"/>
            <a:r>
              <a:rPr lang="en-US" dirty="0" smtClean="0"/>
              <a:t>trigger Operator Actions</a:t>
            </a:r>
          </a:p>
          <a:p>
            <a:pPr lvl="1"/>
            <a:r>
              <a:rPr lang="en-US" dirty="0" smtClean="0"/>
              <a:t>Define Critical/Hazardous Outcomes</a:t>
            </a:r>
          </a:p>
          <a:p>
            <a:r>
              <a:rPr lang="en-US" b="1" dirty="0" smtClean="0"/>
              <a:t>Critical (Hazardous) Events </a:t>
            </a:r>
            <a:r>
              <a:rPr lang="en-US" dirty="0" smtClean="0"/>
              <a:t>define </a:t>
            </a:r>
            <a:r>
              <a:rPr lang="en-US" b="1" dirty="0" smtClean="0"/>
              <a:t>Segments</a:t>
            </a:r>
          </a:p>
          <a:p>
            <a:r>
              <a:rPr lang="en-US" dirty="0" smtClean="0"/>
              <a:t>Procedures must be completed before Critical Events</a:t>
            </a:r>
          </a:p>
          <a:p>
            <a:pPr lvl="1"/>
            <a:r>
              <a:rPr lang="en-US" b="1" dirty="0" smtClean="0"/>
              <a:t>Allowable Operational Time Window (AOTW)</a:t>
            </a:r>
          </a:p>
          <a:p>
            <a:pPr lvl="1"/>
            <a:r>
              <a:rPr lang="en-US" b="1" dirty="0" smtClean="0"/>
              <a:t>Time-on-Procedure (</a:t>
            </a:r>
            <a:r>
              <a:rPr lang="en-US" b="1" dirty="0" err="1" smtClean="0"/>
              <a:t>ToP</a:t>
            </a:r>
            <a:r>
              <a:rPr lang="en-US" b="1" dirty="0" smtClean="0"/>
              <a:t>)</a:t>
            </a:r>
          </a:p>
          <a:p>
            <a:pPr lvl="1"/>
            <a:r>
              <a:rPr lang="en-US" b="1" dirty="0" smtClean="0"/>
              <a:t>Procedure Buffer Time (PBT) = AOTW - </a:t>
            </a:r>
            <a:r>
              <a:rPr lang="en-US" b="1" dirty="0" err="1" smtClean="0"/>
              <a:t>ToP</a:t>
            </a:r>
            <a:endParaRPr lang="en-US" b="1" dirty="0" smtClean="0"/>
          </a:p>
          <a:p>
            <a:endParaRPr lang="en-US" dirty="0"/>
          </a:p>
        </p:txBody>
      </p:sp>
      <p:sp>
        <p:nvSpPr>
          <p:cNvPr id="5" name="Slide Number Placeholder 4"/>
          <p:cNvSpPr>
            <a:spLocks noGrp="1"/>
          </p:cNvSpPr>
          <p:nvPr>
            <p:ph type="sldNum" sz="quarter" idx="12"/>
          </p:nvPr>
        </p:nvSpPr>
        <p:spPr/>
        <p:txBody>
          <a:bodyPr/>
          <a:lstStyle/>
          <a:p>
            <a:fld id="{1CB71CD0-BA9E-4A74-9156-4B5CD6FFC1B0}" type="slidenum">
              <a:rPr lang="en-US" smtClean="0"/>
              <a:t>26</a:t>
            </a:fld>
            <a:endParaRPr lang="en-US"/>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D</a:t>
              </a:r>
              <a:r>
                <a:rPr lang="en-US" dirty="0" smtClean="0">
                  <a:solidFill>
                    <a:schemeClr val="bg1"/>
                  </a:solidFill>
                </a:rPr>
                <a:t>efinition</a:t>
              </a:r>
              <a:endParaRPr lang="en-US" dirty="0">
                <a:solidFill>
                  <a:schemeClr val="bg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26927333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Time-based Analysis of Procedures</a:t>
            </a:r>
            <a:endParaRPr lang="en-US" dirty="0"/>
          </a:p>
        </p:txBody>
      </p:sp>
      <p:sp>
        <p:nvSpPr>
          <p:cNvPr id="6" name="Subtitle 5"/>
          <p:cNvSpPr>
            <a:spLocks noGrp="1"/>
          </p:cNvSpPr>
          <p:nvPr>
            <p:ph type="subTitle" idx="1"/>
          </p:nvPr>
        </p:nvSpPr>
        <p:spPr/>
        <p:txBody>
          <a:bodyPr/>
          <a:lstStyle/>
          <a:p>
            <a:endParaRPr lang="en-US"/>
          </a:p>
        </p:txBody>
      </p:sp>
      <p:sp>
        <p:nvSpPr>
          <p:cNvPr id="4" name="Slide Number Placeholder 3"/>
          <p:cNvSpPr>
            <a:spLocks noGrp="1"/>
          </p:cNvSpPr>
          <p:nvPr>
            <p:ph type="sldNum" sz="quarter" idx="12"/>
          </p:nvPr>
        </p:nvSpPr>
        <p:spPr/>
        <p:txBody>
          <a:bodyPr/>
          <a:lstStyle/>
          <a:p>
            <a:fld id="{1CB71CD0-BA9E-4A74-9156-4B5CD6FFC1B0}" type="slidenum">
              <a:rPr lang="en-US" smtClean="0"/>
              <a:t>27</a:t>
            </a:fld>
            <a:endParaRPr lang="en-US"/>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dirty="0" smtClean="0"/>
          </a:p>
        </p:txBody>
      </p:sp>
      <p:grpSp>
        <p:nvGrpSpPr>
          <p:cNvPr id="9" name="Group 8"/>
          <p:cNvGrpSpPr/>
          <p:nvPr/>
        </p:nvGrpSpPr>
        <p:grpSpPr>
          <a:xfrm>
            <a:off x="0" y="0"/>
            <a:ext cx="9144000" cy="381000"/>
            <a:chOff x="0" y="0"/>
            <a:chExt cx="9144000" cy="381000"/>
          </a:xfrm>
        </p:grpSpPr>
        <p:sp>
          <p:nvSpPr>
            <p:cNvPr id="10" name="Rectangle 9"/>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1" name="Rectangle 10"/>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2" name="Rectangle 11"/>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13" name="Rectangle 12"/>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4" name="Rectangle 13"/>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20784028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Procedure Performance</a:t>
            </a:r>
            <a:endParaRPr lang="en-US" dirty="0"/>
          </a:p>
        </p:txBody>
      </p:sp>
      <p:sp>
        <p:nvSpPr>
          <p:cNvPr id="3" name="Content Placeholder 2"/>
          <p:cNvSpPr>
            <a:spLocks noGrp="1"/>
          </p:cNvSpPr>
          <p:nvPr>
            <p:ph idx="1"/>
          </p:nvPr>
        </p:nvSpPr>
        <p:spPr/>
        <p:txBody>
          <a:bodyPr>
            <a:normAutofit/>
          </a:bodyPr>
          <a:lstStyle/>
          <a:p>
            <a:r>
              <a:rPr lang="en-US" dirty="0"/>
              <a:t>Time </a:t>
            </a:r>
            <a:r>
              <a:rPr lang="en-US" dirty="0" smtClean="0"/>
              <a:t>widely </a:t>
            </a:r>
            <a:r>
              <a:rPr lang="en-US" dirty="0"/>
              <a:t>accepted means for evaluation of </a:t>
            </a:r>
            <a:r>
              <a:rPr lang="en-US" dirty="0" smtClean="0"/>
              <a:t>procedures used </a:t>
            </a:r>
            <a:r>
              <a:rPr lang="en-US" dirty="0"/>
              <a:t>in </a:t>
            </a:r>
            <a:r>
              <a:rPr lang="en-US" dirty="0" smtClean="0"/>
              <a:t>management </a:t>
            </a:r>
            <a:r>
              <a:rPr lang="en-US" dirty="0"/>
              <a:t>and control of complex, dynamic </a:t>
            </a:r>
            <a:r>
              <a:rPr lang="en-US" dirty="0" smtClean="0"/>
              <a:t>systems (e.g. airliners)</a:t>
            </a:r>
          </a:p>
          <a:p>
            <a:pPr lvl="1"/>
            <a:r>
              <a:rPr lang="en-US" dirty="0" smtClean="0"/>
              <a:t>correlated </a:t>
            </a:r>
            <a:r>
              <a:rPr lang="en-US" dirty="0"/>
              <a:t>with </a:t>
            </a:r>
            <a:endParaRPr lang="en-US" dirty="0" smtClean="0"/>
          </a:p>
          <a:p>
            <a:pPr lvl="2"/>
            <a:r>
              <a:rPr lang="en-US" dirty="0" smtClean="0"/>
              <a:t>errors</a:t>
            </a:r>
          </a:p>
          <a:p>
            <a:pPr lvl="2"/>
            <a:r>
              <a:rPr lang="en-US" dirty="0" smtClean="0"/>
              <a:t>operational efficiency</a:t>
            </a:r>
          </a:p>
          <a:p>
            <a:pPr lvl="2"/>
            <a:r>
              <a:rPr lang="en-US" dirty="0" smtClean="0"/>
              <a:t>task loading</a:t>
            </a:r>
          </a:p>
          <a:p>
            <a:pPr lvl="1"/>
            <a:r>
              <a:rPr lang="en-US" dirty="0"/>
              <a:t>common unit of measurement performance</a:t>
            </a:r>
          </a:p>
          <a:p>
            <a:pPr lvl="2"/>
            <a:r>
              <a:rPr lang="en-US" dirty="0"/>
              <a:t>both </a:t>
            </a:r>
            <a:r>
              <a:rPr lang="en-US" dirty="0" smtClean="0"/>
              <a:t>naturalistic (i.e. ops) </a:t>
            </a:r>
            <a:r>
              <a:rPr lang="en-US" dirty="0"/>
              <a:t>and experimental conditions</a:t>
            </a:r>
          </a:p>
          <a:p>
            <a:pPr lvl="2"/>
            <a:endParaRPr lang="en-US" dirty="0" smtClean="0"/>
          </a:p>
        </p:txBody>
      </p:sp>
      <p:sp>
        <p:nvSpPr>
          <p:cNvPr id="4" name="Slide Number Placeholder 3"/>
          <p:cNvSpPr>
            <a:spLocks noGrp="1"/>
          </p:cNvSpPr>
          <p:nvPr>
            <p:ph type="sldNum" sz="quarter" idx="12"/>
          </p:nvPr>
        </p:nvSpPr>
        <p:spPr/>
        <p:txBody>
          <a:bodyPr/>
          <a:lstStyle/>
          <a:p>
            <a:fld id="{1CB71CD0-BA9E-4A74-9156-4B5CD6FFC1B0}" type="slidenum">
              <a:rPr lang="en-US" smtClean="0"/>
              <a:t>28</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9427592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US" dirty="0" smtClean="0"/>
              <a:t>Allowable Operational Time Window (AOTW)</a:t>
            </a:r>
            <a:endParaRPr lang="en-US" dirty="0"/>
          </a:p>
        </p:txBody>
      </p:sp>
      <p:sp>
        <p:nvSpPr>
          <p:cNvPr id="3" name="Content Placeholder 2"/>
          <p:cNvSpPr>
            <a:spLocks noGrp="1"/>
          </p:cNvSpPr>
          <p:nvPr>
            <p:ph idx="1"/>
          </p:nvPr>
        </p:nvSpPr>
        <p:spPr/>
        <p:txBody>
          <a:bodyPr/>
          <a:lstStyle/>
          <a:p>
            <a:r>
              <a:rPr lang="en-US" dirty="0" smtClean="0"/>
              <a:t>Time from </a:t>
            </a:r>
            <a:r>
              <a:rPr lang="en-US" b="1" dirty="0" smtClean="0"/>
              <a:t>Triggering Event </a:t>
            </a:r>
            <a:r>
              <a:rPr lang="en-US" dirty="0" smtClean="0"/>
              <a:t>to </a:t>
            </a:r>
            <a:r>
              <a:rPr lang="en-US" b="1" dirty="0" smtClean="0"/>
              <a:t>Critical Event</a:t>
            </a:r>
          </a:p>
          <a:p>
            <a:pPr lvl="1"/>
            <a:r>
              <a:rPr lang="en-US" dirty="0" smtClean="0"/>
              <a:t>Time aircraft achieves Flap 18 speed to time aircraft achieves Flaps Zero speed</a:t>
            </a:r>
            <a:endParaRPr lang="en-US" dirty="0"/>
          </a:p>
          <a:p>
            <a:r>
              <a:rPr lang="en-US" dirty="0" smtClean="0"/>
              <a:t>AOTW is </a:t>
            </a:r>
            <a:r>
              <a:rPr lang="en-US" u="sng" dirty="0" smtClean="0"/>
              <a:t>not</a:t>
            </a:r>
            <a:r>
              <a:rPr lang="en-US" dirty="0" smtClean="0"/>
              <a:t> constant</a:t>
            </a:r>
          </a:p>
          <a:p>
            <a:pPr lvl="1"/>
            <a:r>
              <a:rPr lang="en-US" dirty="0" smtClean="0"/>
              <a:t>Distribution based on external/environmental conditions</a:t>
            </a:r>
            <a:endParaRPr lang="en-US" dirty="0"/>
          </a:p>
        </p:txBody>
      </p:sp>
      <p:sp>
        <p:nvSpPr>
          <p:cNvPr id="13" name="Slide Number Placeholder 12"/>
          <p:cNvSpPr>
            <a:spLocks noGrp="1"/>
          </p:cNvSpPr>
          <p:nvPr>
            <p:ph type="sldNum" sz="quarter" idx="12"/>
          </p:nvPr>
        </p:nvSpPr>
        <p:spPr/>
        <p:txBody>
          <a:bodyPr/>
          <a:lstStyle/>
          <a:p>
            <a:fld id="{1CB71CD0-BA9E-4A74-9156-4B5CD6FFC1B0}" type="slidenum">
              <a:rPr lang="en-US" smtClean="0"/>
              <a:t>29</a:t>
            </a:fld>
            <a:endParaRPr lang="en-US"/>
          </a:p>
        </p:txBody>
      </p:sp>
      <p:sp>
        <p:nvSpPr>
          <p:cNvPr id="11" name="Footer Placeholder 10"/>
          <p:cNvSpPr>
            <a:spLocks noGrp="1"/>
          </p:cNvSpPr>
          <p:nvPr>
            <p:ph type="ftr" sz="quarter" idx="11"/>
          </p:nvPr>
        </p:nvSpPr>
        <p:spPr/>
        <p:txBody>
          <a:bodyPr/>
          <a:lstStyle/>
          <a:p>
            <a:r>
              <a:rPr lang="en-US" smtClean="0"/>
              <a:t>Center for Air Transportation Systems Research</a:t>
            </a:r>
            <a:endParaRPr lang="en-US" dirty="0" smtClean="0"/>
          </a:p>
        </p:txBody>
      </p:sp>
      <p:grpSp>
        <p:nvGrpSpPr>
          <p:cNvPr id="14" name="Group 13"/>
          <p:cNvGrpSpPr/>
          <p:nvPr/>
        </p:nvGrpSpPr>
        <p:grpSpPr>
          <a:xfrm>
            <a:off x="0" y="0"/>
            <a:ext cx="9144000" cy="381000"/>
            <a:chOff x="0" y="0"/>
            <a:chExt cx="9144000" cy="381000"/>
          </a:xfrm>
        </p:grpSpPr>
        <p:sp>
          <p:nvSpPr>
            <p:cNvPr id="15" name="Rectangle 14"/>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6" name="Rectangle 15"/>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7" name="Rectangle 16"/>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18" name="Rectangle 17"/>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9" name="Rectangle 18"/>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grpSp>
        <p:nvGrpSpPr>
          <p:cNvPr id="23" name="Group 22"/>
          <p:cNvGrpSpPr/>
          <p:nvPr/>
        </p:nvGrpSpPr>
        <p:grpSpPr>
          <a:xfrm>
            <a:off x="3276600" y="4419600"/>
            <a:ext cx="4540494" cy="1567190"/>
            <a:chOff x="1676400" y="4833610"/>
            <a:chExt cx="4540494" cy="1567190"/>
          </a:xfrm>
        </p:grpSpPr>
        <p:grpSp>
          <p:nvGrpSpPr>
            <p:cNvPr id="10" name="Group 9"/>
            <p:cNvGrpSpPr/>
            <p:nvPr/>
          </p:nvGrpSpPr>
          <p:grpSpPr>
            <a:xfrm>
              <a:off x="1676400" y="4833610"/>
              <a:ext cx="4540494" cy="1567190"/>
              <a:chOff x="3431881" y="5986790"/>
              <a:chExt cx="3472325" cy="795010"/>
            </a:xfrm>
          </p:grpSpPr>
          <p:cxnSp>
            <p:nvCxnSpPr>
              <p:cNvPr id="4" name="Straight Connector 3"/>
              <p:cNvCxnSpPr/>
              <p:nvPr/>
            </p:nvCxnSpPr>
            <p:spPr>
              <a:xfrm>
                <a:off x="3526562" y="6520190"/>
                <a:ext cx="3165934"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
            <p:nvSpPr>
              <p:cNvPr id="5" name="Freeform 4"/>
              <p:cNvSpPr/>
              <p:nvPr/>
            </p:nvSpPr>
            <p:spPr>
              <a:xfrm>
                <a:off x="5186784" y="605338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6" name="Freeform 5"/>
              <p:cNvSpPr/>
              <p:nvPr/>
            </p:nvSpPr>
            <p:spPr>
              <a:xfrm flipH="1">
                <a:off x="5717136" y="605869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7" name="TextBox 6"/>
              <p:cNvSpPr txBox="1"/>
              <p:nvPr/>
            </p:nvSpPr>
            <p:spPr>
              <a:xfrm>
                <a:off x="6078339" y="6520190"/>
                <a:ext cx="825867" cy="261610"/>
              </a:xfrm>
              <a:prstGeom prst="rect">
                <a:avLst/>
              </a:prstGeom>
              <a:noFill/>
            </p:spPr>
            <p:txBody>
              <a:bodyPr wrap="none" rtlCol="0">
                <a:spAutoFit/>
              </a:bodyPr>
              <a:lstStyle/>
              <a:p>
                <a:r>
                  <a:rPr lang="en-US" sz="1100" dirty="0" smtClean="0"/>
                  <a:t>Time (secs)</a:t>
                </a:r>
                <a:endParaRPr lang="en-US" sz="1100" dirty="0"/>
              </a:p>
            </p:txBody>
          </p:sp>
          <p:sp>
            <p:nvSpPr>
              <p:cNvPr id="8" name="TextBox 7"/>
              <p:cNvSpPr txBox="1"/>
              <p:nvPr/>
            </p:nvSpPr>
            <p:spPr>
              <a:xfrm>
                <a:off x="3526562" y="5986790"/>
                <a:ext cx="1727781" cy="307777"/>
              </a:xfrm>
              <a:prstGeom prst="rect">
                <a:avLst/>
              </a:prstGeom>
              <a:noFill/>
            </p:spPr>
            <p:txBody>
              <a:bodyPr wrap="none" rtlCol="0">
                <a:spAutoFit/>
              </a:bodyPr>
              <a:lstStyle/>
              <a:p>
                <a:r>
                  <a:rPr lang="en-US" sz="1400" i="1" dirty="0" smtClean="0"/>
                  <a:t>Distribution of AOTW</a:t>
                </a:r>
                <a:endParaRPr lang="en-US" sz="1400" i="1" dirty="0"/>
              </a:p>
            </p:txBody>
          </p:sp>
          <p:cxnSp>
            <p:nvCxnSpPr>
              <p:cNvPr id="9" name="Straight Arrow Connector 8"/>
              <p:cNvCxnSpPr/>
              <p:nvPr/>
            </p:nvCxnSpPr>
            <p:spPr>
              <a:xfrm>
                <a:off x="5162820" y="6194539"/>
                <a:ext cx="276362" cy="8969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2" name="TextBox 21"/>
              <p:cNvSpPr txBox="1"/>
              <p:nvPr/>
            </p:nvSpPr>
            <p:spPr>
              <a:xfrm>
                <a:off x="3431881" y="6339850"/>
                <a:ext cx="852239" cy="132710"/>
              </a:xfrm>
              <a:prstGeom prst="rect">
                <a:avLst/>
              </a:prstGeom>
              <a:noFill/>
            </p:spPr>
            <p:txBody>
              <a:bodyPr wrap="none" rtlCol="0">
                <a:spAutoFit/>
              </a:bodyPr>
              <a:lstStyle/>
              <a:p>
                <a:r>
                  <a:rPr lang="en-US" sz="1100" dirty="0" smtClean="0"/>
                  <a:t>Triggering Event</a:t>
                </a:r>
                <a:endParaRPr lang="en-US" sz="1100" dirty="0"/>
              </a:p>
            </p:txBody>
          </p:sp>
        </p:grpSp>
        <p:cxnSp>
          <p:nvCxnSpPr>
            <p:cNvPr id="12" name="Straight Connector 11"/>
            <p:cNvCxnSpPr/>
            <p:nvPr/>
          </p:nvCxnSpPr>
          <p:spPr>
            <a:xfrm>
              <a:off x="4684498" y="4968237"/>
              <a:ext cx="0" cy="916856"/>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21" name="Isosceles Triangle 20"/>
            <p:cNvSpPr/>
            <p:nvPr/>
          </p:nvSpPr>
          <p:spPr>
            <a:xfrm>
              <a:off x="1828800" y="5791200"/>
              <a:ext cx="76200" cy="93893"/>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5896583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Time-on-Procedure</a:t>
            </a:r>
            <a:endParaRPr lang="en-US" dirty="0"/>
          </a:p>
        </p:txBody>
      </p:sp>
      <p:sp>
        <p:nvSpPr>
          <p:cNvPr id="3" name="Content Placeholder 2"/>
          <p:cNvSpPr>
            <a:spLocks noGrp="1"/>
          </p:cNvSpPr>
          <p:nvPr>
            <p:ph idx="1"/>
          </p:nvPr>
        </p:nvSpPr>
        <p:spPr/>
        <p:txBody>
          <a:bodyPr/>
          <a:lstStyle/>
          <a:p>
            <a:r>
              <a:rPr lang="en-US" dirty="0" smtClean="0"/>
              <a:t>Time from </a:t>
            </a:r>
            <a:r>
              <a:rPr lang="en-US" b="1" dirty="0" smtClean="0"/>
              <a:t>Triggering Event </a:t>
            </a:r>
            <a:r>
              <a:rPr lang="en-US" dirty="0" smtClean="0"/>
              <a:t>to completion of </a:t>
            </a:r>
            <a:r>
              <a:rPr lang="en-US" b="1" dirty="0" smtClean="0"/>
              <a:t>Operator Actions</a:t>
            </a:r>
          </a:p>
          <a:p>
            <a:r>
              <a:rPr lang="en-US" dirty="0" err="1" smtClean="0"/>
              <a:t>ToP</a:t>
            </a:r>
            <a:r>
              <a:rPr lang="en-US" dirty="0" smtClean="0"/>
              <a:t> is </a:t>
            </a:r>
            <a:r>
              <a:rPr lang="en-US" u="sng" dirty="0" smtClean="0"/>
              <a:t>not</a:t>
            </a:r>
            <a:r>
              <a:rPr lang="en-US" dirty="0" smtClean="0"/>
              <a:t> constant (based on system design and human performance)</a:t>
            </a:r>
          </a:p>
          <a:p>
            <a:endParaRPr lang="en-US" dirty="0"/>
          </a:p>
          <a:p>
            <a:endParaRPr lang="en-US" dirty="0" smtClean="0"/>
          </a:p>
          <a:p>
            <a:r>
              <a:rPr lang="en-US" dirty="0" err="1" smtClean="0"/>
              <a:t>ToP</a:t>
            </a:r>
            <a:r>
              <a:rPr lang="en-US" dirty="0" smtClean="0"/>
              <a:t> is sum of Operator Actions</a:t>
            </a:r>
            <a:endParaRPr lang="en-US" dirty="0"/>
          </a:p>
        </p:txBody>
      </p:sp>
      <p:cxnSp>
        <p:nvCxnSpPr>
          <p:cNvPr id="14" name="Straight Arrow Connector 13"/>
          <p:cNvCxnSpPr/>
          <p:nvPr/>
        </p:nvCxnSpPr>
        <p:spPr>
          <a:xfrm>
            <a:off x="381000" y="4552293"/>
            <a:ext cx="3808774"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3363907" y="4615190"/>
            <a:ext cx="825867" cy="261610"/>
          </a:xfrm>
          <a:prstGeom prst="rect">
            <a:avLst/>
          </a:prstGeom>
          <a:noFill/>
        </p:spPr>
        <p:txBody>
          <a:bodyPr wrap="none" rtlCol="0">
            <a:spAutoFit/>
          </a:bodyPr>
          <a:lstStyle/>
          <a:p>
            <a:r>
              <a:rPr lang="en-US" sz="1100" dirty="0" smtClean="0"/>
              <a:t>Time (secs)</a:t>
            </a:r>
            <a:endParaRPr lang="en-US" sz="1100" dirty="0"/>
          </a:p>
        </p:txBody>
      </p:sp>
      <p:grpSp>
        <p:nvGrpSpPr>
          <p:cNvPr id="17" name="Group 16"/>
          <p:cNvGrpSpPr>
            <a:grpSpLocks noChangeAspect="1"/>
          </p:cNvGrpSpPr>
          <p:nvPr/>
        </p:nvGrpSpPr>
        <p:grpSpPr>
          <a:xfrm>
            <a:off x="533400" y="4318891"/>
            <a:ext cx="533919" cy="233402"/>
            <a:chOff x="6417690" y="3343197"/>
            <a:chExt cx="1067848" cy="466803"/>
          </a:xfrm>
        </p:grpSpPr>
        <p:sp>
          <p:nvSpPr>
            <p:cNvPr id="18" name="Freeform 17"/>
            <p:cNvSpPr/>
            <p:nvPr/>
          </p:nvSpPr>
          <p:spPr>
            <a:xfrm>
              <a:off x="6417690" y="33431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9" name="Freeform 18"/>
            <p:cNvSpPr/>
            <p:nvPr/>
          </p:nvSpPr>
          <p:spPr>
            <a:xfrm flipH="1">
              <a:off x="6948042" y="33485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20" name="Straight Connector 19"/>
            <p:cNvCxnSpPr>
              <a:stCxn id="19" idx="4"/>
            </p:cNvCxnSpPr>
            <p:nvPr/>
          </p:nvCxnSpPr>
          <p:spPr>
            <a:xfrm>
              <a:off x="6948042" y="3350811"/>
              <a:ext cx="0" cy="459189"/>
            </a:xfrm>
            <a:prstGeom prst="line">
              <a:avLst/>
            </a:prstGeom>
            <a:ln>
              <a:prstDash val="dash"/>
            </a:ln>
          </p:spPr>
          <p:style>
            <a:lnRef idx="1">
              <a:schemeClr val="dk1"/>
            </a:lnRef>
            <a:fillRef idx="0">
              <a:schemeClr val="dk1"/>
            </a:fillRef>
            <a:effectRef idx="0">
              <a:schemeClr val="dk1"/>
            </a:effectRef>
            <a:fontRef idx="minor">
              <a:schemeClr val="tx1"/>
            </a:fontRef>
          </p:style>
        </p:cxnSp>
      </p:grpSp>
      <p:grpSp>
        <p:nvGrpSpPr>
          <p:cNvPr id="21" name="Group 20"/>
          <p:cNvGrpSpPr>
            <a:grpSpLocks noChangeAspect="1"/>
          </p:cNvGrpSpPr>
          <p:nvPr/>
        </p:nvGrpSpPr>
        <p:grpSpPr>
          <a:xfrm>
            <a:off x="1218681" y="4318891"/>
            <a:ext cx="533919" cy="233402"/>
            <a:chOff x="6417690" y="3343197"/>
            <a:chExt cx="1067848" cy="466803"/>
          </a:xfrm>
        </p:grpSpPr>
        <p:sp>
          <p:nvSpPr>
            <p:cNvPr id="22" name="Freeform 21"/>
            <p:cNvSpPr/>
            <p:nvPr/>
          </p:nvSpPr>
          <p:spPr>
            <a:xfrm>
              <a:off x="6417690" y="33431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3" name="Freeform 22"/>
            <p:cNvSpPr/>
            <p:nvPr/>
          </p:nvSpPr>
          <p:spPr>
            <a:xfrm flipH="1">
              <a:off x="6948042" y="33485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24" name="Straight Connector 23"/>
            <p:cNvCxnSpPr>
              <a:stCxn id="23" idx="4"/>
            </p:cNvCxnSpPr>
            <p:nvPr/>
          </p:nvCxnSpPr>
          <p:spPr>
            <a:xfrm>
              <a:off x="6948042" y="3350811"/>
              <a:ext cx="0" cy="459189"/>
            </a:xfrm>
            <a:prstGeom prst="line">
              <a:avLst/>
            </a:prstGeom>
            <a:ln>
              <a:prstDash val="dash"/>
            </a:ln>
          </p:spPr>
          <p:style>
            <a:lnRef idx="1">
              <a:schemeClr val="dk1"/>
            </a:lnRef>
            <a:fillRef idx="0">
              <a:schemeClr val="dk1"/>
            </a:fillRef>
            <a:effectRef idx="0">
              <a:schemeClr val="dk1"/>
            </a:effectRef>
            <a:fontRef idx="minor">
              <a:schemeClr val="tx1"/>
            </a:fontRef>
          </p:style>
        </p:cxnSp>
      </p:grpSp>
      <p:grpSp>
        <p:nvGrpSpPr>
          <p:cNvPr id="25" name="Group 24"/>
          <p:cNvGrpSpPr>
            <a:grpSpLocks noChangeAspect="1"/>
          </p:cNvGrpSpPr>
          <p:nvPr/>
        </p:nvGrpSpPr>
        <p:grpSpPr>
          <a:xfrm>
            <a:off x="1903962" y="4318891"/>
            <a:ext cx="533919" cy="233402"/>
            <a:chOff x="6417690" y="3343197"/>
            <a:chExt cx="1067848" cy="466803"/>
          </a:xfrm>
        </p:grpSpPr>
        <p:sp>
          <p:nvSpPr>
            <p:cNvPr id="26" name="Freeform 25"/>
            <p:cNvSpPr/>
            <p:nvPr/>
          </p:nvSpPr>
          <p:spPr>
            <a:xfrm>
              <a:off x="6417690" y="33431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27" name="Freeform 26"/>
            <p:cNvSpPr/>
            <p:nvPr/>
          </p:nvSpPr>
          <p:spPr>
            <a:xfrm flipH="1">
              <a:off x="6948042" y="33485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28" name="Straight Connector 27"/>
            <p:cNvCxnSpPr>
              <a:stCxn id="27" idx="4"/>
            </p:cNvCxnSpPr>
            <p:nvPr/>
          </p:nvCxnSpPr>
          <p:spPr>
            <a:xfrm>
              <a:off x="6948042" y="3350811"/>
              <a:ext cx="0" cy="459189"/>
            </a:xfrm>
            <a:prstGeom prst="line">
              <a:avLst/>
            </a:prstGeom>
            <a:ln>
              <a:prstDash val="dash"/>
            </a:ln>
          </p:spPr>
          <p:style>
            <a:lnRef idx="1">
              <a:schemeClr val="dk1"/>
            </a:lnRef>
            <a:fillRef idx="0">
              <a:schemeClr val="dk1"/>
            </a:fillRef>
            <a:effectRef idx="0">
              <a:schemeClr val="dk1"/>
            </a:effectRef>
            <a:fontRef idx="minor">
              <a:schemeClr val="tx1"/>
            </a:fontRef>
          </p:style>
        </p:cxnSp>
      </p:grpSp>
      <p:grpSp>
        <p:nvGrpSpPr>
          <p:cNvPr id="29" name="Group 28"/>
          <p:cNvGrpSpPr>
            <a:grpSpLocks noChangeAspect="1"/>
          </p:cNvGrpSpPr>
          <p:nvPr/>
        </p:nvGrpSpPr>
        <p:grpSpPr>
          <a:xfrm>
            <a:off x="2589243" y="4318891"/>
            <a:ext cx="533919" cy="233402"/>
            <a:chOff x="6417690" y="3343197"/>
            <a:chExt cx="1067848" cy="466803"/>
          </a:xfrm>
        </p:grpSpPr>
        <p:sp>
          <p:nvSpPr>
            <p:cNvPr id="30" name="Freeform 29"/>
            <p:cNvSpPr/>
            <p:nvPr/>
          </p:nvSpPr>
          <p:spPr>
            <a:xfrm>
              <a:off x="6417690" y="33431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1" name="Freeform 30"/>
            <p:cNvSpPr/>
            <p:nvPr/>
          </p:nvSpPr>
          <p:spPr>
            <a:xfrm flipH="1">
              <a:off x="6948042" y="33485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32" name="Straight Connector 31"/>
            <p:cNvCxnSpPr>
              <a:stCxn id="31" idx="4"/>
            </p:cNvCxnSpPr>
            <p:nvPr/>
          </p:nvCxnSpPr>
          <p:spPr>
            <a:xfrm>
              <a:off x="6948042" y="3350811"/>
              <a:ext cx="0" cy="459189"/>
            </a:xfrm>
            <a:prstGeom prst="line">
              <a:avLst/>
            </a:prstGeom>
            <a:ln>
              <a:prstDash val="dash"/>
            </a:ln>
          </p:spPr>
          <p:style>
            <a:lnRef idx="1">
              <a:schemeClr val="dk1"/>
            </a:lnRef>
            <a:fillRef idx="0">
              <a:schemeClr val="dk1"/>
            </a:fillRef>
            <a:effectRef idx="0">
              <a:schemeClr val="dk1"/>
            </a:effectRef>
            <a:fontRef idx="minor">
              <a:schemeClr val="tx1"/>
            </a:fontRef>
          </p:style>
        </p:cxnSp>
      </p:grpSp>
      <p:grpSp>
        <p:nvGrpSpPr>
          <p:cNvPr id="33" name="Group 32"/>
          <p:cNvGrpSpPr>
            <a:grpSpLocks noChangeAspect="1"/>
          </p:cNvGrpSpPr>
          <p:nvPr/>
        </p:nvGrpSpPr>
        <p:grpSpPr>
          <a:xfrm>
            <a:off x="3274524" y="4318891"/>
            <a:ext cx="533919" cy="233402"/>
            <a:chOff x="6417690" y="3343197"/>
            <a:chExt cx="1067848" cy="466803"/>
          </a:xfrm>
        </p:grpSpPr>
        <p:sp>
          <p:nvSpPr>
            <p:cNvPr id="34" name="Freeform 33"/>
            <p:cNvSpPr/>
            <p:nvPr/>
          </p:nvSpPr>
          <p:spPr>
            <a:xfrm>
              <a:off x="6417690" y="33431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35" name="Freeform 34"/>
            <p:cNvSpPr/>
            <p:nvPr/>
          </p:nvSpPr>
          <p:spPr>
            <a:xfrm flipH="1">
              <a:off x="6948042" y="33485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a:ln>
              <a:prstDash val="dash"/>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36" name="Straight Connector 35"/>
            <p:cNvCxnSpPr>
              <a:stCxn id="35" idx="4"/>
            </p:cNvCxnSpPr>
            <p:nvPr/>
          </p:nvCxnSpPr>
          <p:spPr>
            <a:xfrm>
              <a:off x="6948042" y="3350811"/>
              <a:ext cx="0" cy="459189"/>
            </a:xfrm>
            <a:prstGeom prst="line">
              <a:avLst/>
            </a:prstGeom>
            <a:ln>
              <a:prstDash val="dash"/>
            </a:ln>
          </p:spPr>
          <p:style>
            <a:lnRef idx="1">
              <a:schemeClr val="dk1"/>
            </a:lnRef>
            <a:fillRef idx="0">
              <a:schemeClr val="dk1"/>
            </a:fillRef>
            <a:effectRef idx="0">
              <a:schemeClr val="dk1"/>
            </a:effectRef>
            <a:fontRef idx="minor">
              <a:schemeClr val="tx1"/>
            </a:fontRef>
          </p:style>
        </p:cxnSp>
      </p:grpSp>
      <p:sp>
        <p:nvSpPr>
          <p:cNvPr id="37" name="TextBox 36"/>
          <p:cNvSpPr txBox="1"/>
          <p:nvPr/>
        </p:nvSpPr>
        <p:spPr>
          <a:xfrm>
            <a:off x="990600" y="4247493"/>
            <a:ext cx="300082" cy="369332"/>
          </a:xfrm>
          <a:prstGeom prst="rect">
            <a:avLst/>
          </a:prstGeom>
          <a:noFill/>
        </p:spPr>
        <p:txBody>
          <a:bodyPr wrap="none" rtlCol="0">
            <a:spAutoFit/>
          </a:bodyPr>
          <a:lstStyle/>
          <a:p>
            <a:r>
              <a:rPr lang="en-US" dirty="0" smtClean="0"/>
              <a:t>+</a:t>
            </a:r>
            <a:endParaRPr lang="en-US" dirty="0"/>
          </a:p>
        </p:txBody>
      </p:sp>
      <p:sp>
        <p:nvSpPr>
          <p:cNvPr id="38" name="TextBox 37"/>
          <p:cNvSpPr txBox="1"/>
          <p:nvPr/>
        </p:nvSpPr>
        <p:spPr>
          <a:xfrm>
            <a:off x="1676400" y="4247493"/>
            <a:ext cx="300082" cy="369332"/>
          </a:xfrm>
          <a:prstGeom prst="rect">
            <a:avLst/>
          </a:prstGeom>
          <a:noFill/>
        </p:spPr>
        <p:txBody>
          <a:bodyPr wrap="none" rtlCol="0">
            <a:spAutoFit/>
          </a:bodyPr>
          <a:lstStyle/>
          <a:p>
            <a:r>
              <a:rPr lang="en-US" dirty="0" smtClean="0"/>
              <a:t>+</a:t>
            </a:r>
            <a:endParaRPr lang="en-US" dirty="0"/>
          </a:p>
        </p:txBody>
      </p:sp>
      <p:sp>
        <p:nvSpPr>
          <p:cNvPr id="39" name="TextBox 38"/>
          <p:cNvSpPr txBox="1"/>
          <p:nvPr/>
        </p:nvSpPr>
        <p:spPr>
          <a:xfrm>
            <a:off x="2362200" y="4247493"/>
            <a:ext cx="300082" cy="369332"/>
          </a:xfrm>
          <a:prstGeom prst="rect">
            <a:avLst/>
          </a:prstGeom>
          <a:noFill/>
        </p:spPr>
        <p:txBody>
          <a:bodyPr wrap="none" rtlCol="0">
            <a:spAutoFit/>
          </a:bodyPr>
          <a:lstStyle/>
          <a:p>
            <a:r>
              <a:rPr lang="en-US" dirty="0" smtClean="0"/>
              <a:t>+</a:t>
            </a:r>
            <a:endParaRPr lang="en-US" dirty="0"/>
          </a:p>
        </p:txBody>
      </p:sp>
      <p:sp>
        <p:nvSpPr>
          <p:cNvPr id="40" name="TextBox 39"/>
          <p:cNvSpPr txBox="1"/>
          <p:nvPr/>
        </p:nvSpPr>
        <p:spPr>
          <a:xfrm>
            <a:off x="3048000" y="4247493"/>
            <a:ext cx="300082" cy="369332"/>
          </a:xfrm>
          <a:prstGeom prst="rect">
            <a:avLst/>
          </a:prstGeom>
          <a:noFill/>
        </p:spPr>
        <p:txBody>
          <a:bodyPr wrap="none" rtlCol="0">
            <a:spAutoFit/>
          </a:bodyPr>
          <a:lstStyle/>
          <a:p>
            <a:r>
              <a:rPr lang="en-US" dirty="0" smtClean="0"/>
              <a:t>+</a:t>
            </a:r>
            <a:endParaRPr lang="en-US" dirty="0"/>
          </a:p>
        </p:txBody>
      </p:sp>
      <p:sp>
        <p:nvSpPr>
          <p:cNvPr id="46" name="Slide Number Placeholder 45"/>
          <p:cNvSpPr>
            <a:spLocks noGrp="1"/>
          </p:cNvSpPr>
          <p:nvPr>
            <p:ph type="sldNum" sz="quarter" idx="12"/>
          </p:nvPr>
        </p:nvSpPr>
        <p:spPr/>
        <p:txBody>
          <a:bodyPr/>
          <a:lstStyle/>
          <a:p>
            <a:fld id="{1CB71CD0-BA9E-4A74-9156-4B5CD6FFC1B0}" type="slidenum">
              <a:rPr lang="en-US" smtClean="0"/>
              <a:t>30</a:t>
            </a:fld>
            <a:endParaRPr lang="en-US"/>
          </a:p>
        </p:txBody>
      </p:sp>
      <p:sp>
        <p:nvSpPr>
          <p:cNvPr id="4" name="Footer Placeholder 3"/>
          <p:cNvSpPr>
            <a:spLocks noGrp="1"/>
          </p:cNvSpPr>
          <p:nvPr>
            <p:ph type="ftr" sz="quarter" idx="11"/>
          </p:nvPr>
        </p:nvSpPr>
        <p:spPr/>
        <p:txBody>
          <a:bodyPr/>
          <a:lstStyle/>
          <a:p>
            <a:r>
              <a:rPr lang="en-US" smtClean="0"/>
              <a:t>Center for Air Transportation Systems Research</a:t>
            </a:r>
            <a:endParaRPr lang="en-US" dirty="0" smtClean="0"/>
          </a:p>
        </p:txBody>
      </p:sp>
      <p:grpSp>
        <p:nvGrpSpPr>
          <p:cNvPr id="41" name="Group 40"/>
          <p:cNvGrpSpPr/>
          <p:nvPr/>
        </p:nvGrpSpPr>
        <p:grpSpPr>
          <a:xfrm>
            <a:off x="0" y="0"/>
            <a:ext cx="9144000" cy="381000"/>
            <a:chOff x="0" y="0"/>
            <a:chExt cx="9144000" cy="381000"/>
          </a:xfrm>
        </p:grpSpPr>
        <p:sp>
          <p:nvSpPr>
            <p:cNvPr id="42" name="Rectangle 41"/>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43" name="Rectangle 42"/>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44" name="Rectangle 43"/>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45" name="Rectangle 44"/>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47" name="Rectangle 46"/>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grpSp>
        <p:nvGrpSpPr>
          <p:cNvPr id="15" name="Group 14"/>
          <p:cNvGrpSpPr/>
          <p:nvPr/>
        </p:nvGrpSpPr>
        <p:grpSpPr>
          <a:xfrm>
            <a:off x="4905392" y="3810000"/>
            <a:ext cx="4010007" cy="1526976"/>
            <a:chOff x="4905392" y="3730824"/>
            <a:chExt cx="4010007" cy="1526976"/>
          </a:xfrm>
        </p:grpSpPr>
        <p:grpSp>
          <p:nvGrpSpPr>
            <p:cNvPr id="5" name="Group 4"/>
            <p:cNvGrpSpPr/>
            <p:nvPr/>
          </p:nvGrpSpPr>
          <p:grpSpPr>
            <a:xfrm>
              <a:off x="5029200" y="3730824"/>
              <a:ext cx="3886199" cy="1526976"/>
              <a:chOff x="3932252" y="6007190"/>
              <a:chExt cx="2971954" cy="774610"/>
            </a:xfrm>
          </p:grpSpPr>
          <p:cxnSp>
            <p:nvCxnSpPr>
              <p:cNvPr id="6" name="Straight Connector 5"/>
              <p:cNvCxnSpPr/>
              <p:nvPr/>
            </p:nvCxnSpPr>
            <p:spPr>
              <a:xfrm flipV="1">
                <a:off x="3932252" y="6520190"/>
                <a:ext cx="2760245" cy="302"/>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
            <p:nvSpPr>
              <p:cNvPr id="7" name="Freeform 6"/>
              <p:cNvSpPr/>
              <p:nvPr/>
            </p:nvSpPr>
            <p:spPr>
              <a:xfrm>
                <a:off x="5186784" y="605338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8" name="Freeform 7"/>
              <p:cNvSpPr/>
              <p:nvPr/>
            </p:nvSpPr>
            <p:spPr>
              <a:xfrm flipH="1">
                <a:off x="5717136" y="605869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9" name="TextBox 8"/>
              <p:cNvSpPr txBox="1"/>
              <p:nvPr/>
            </p:nvSpPr>
            <p:spPr>
              <a:xfrm>
                <a:off x="6078339" y="6520190"/>
                <a:ext cx="825867" cy="261610"/>
              </a:xfrm>
              <a:prstGeom prst="rect">
                <a:avLst/>
              </a:prstGeom>
              <a:noFill/>
            </p:spPr>
            <p:txBody>
              <a:bodyPr wrap="none" rtlCol="0">
                <a:spAutoFit/>
              </a:bodyPr>
              <a:lstStyle/>
              <a:p>
                <a:r>
                  <a:rPr lang="en-US" sz="1100" dirty="0" smtClean="0"/>
                  <a:t>Time (secs)</a:t>
                </a:r>
                <a:endParaRPr lang="en-US" sz="1100" dirty="0"/>
              </a:p>
            </p:txBody>
          </p:sp>
          <p:sp>
            <p:nvSpPr>
              <p:cNvPr id="10" name="TextBox 9"/>
              <p:cNvSpPr txBox="1"/>
              <p:nvPr/>
            </p:nvSpPr>
            <p:spPr>
              <a:xfrm>
                <a:off x="3991813" y="6007190"/>
                <a:ext cx="1166410" cy="156130"/>
              </a:xfrm>
              <a:prstGeom prst="rect">
                <a:avLst/>
              </a:prstGeom>
              <a:noFill/>
            </p:spPr>
            <p:txBody>
              <a:bodyPr wrap="none" rtlCol="0">
                <a:spAutoFit/>
              </a:bodyPr>
              <a:lstStyle/>
              <a:p>
                <a:r>
                  <a:rPr lang="en-US" sz="1400" i="1" dirty="0" smtClean="0"/>
                  <a:t>Distribution of </a:t>
                </a:r>
                <a:r>
                  <a:rPr lang="en-US" sz="1400" i="1" dirty="0" err="1" smtClean="0"/>
                  <a:t>ToP</a:t>
                </a:r>
                <a:endParaRPr lang="en-US" sz="1400" i="1" dirty="0"/>
              </a:p>
            </p:txBody>
          </p:sp>
          <p:cxnSp>
            <p:nvCxnSpPr>
              <p:cNvPr id="11" name="Straight Arrow Connector 10"/>
              <p:cNvCxnSpPr/>
              <p:nvPr/>
            </p:nvCxnSpPr>
            <p:spPr>
              <a:xfrm>
                <a:off x="5162820" y="6194539"/>
                <a:ext cx="276362" cy="8969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cxnSp>
          <p:nvCxnSpPr>
            <p:cNvPr id="13" name="Straight Connector 12"/>
            <p:cNvCxnSpPr/>
            <p:nvPr/>
          </p:nvCxnSpPr>
          <p:spPr>
            <a:xfrm>
              <a:off x="7374796" y="3825832"/>
              <a:ext cx="0" cy="916856"/>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48" name="TextBox 47"/>
            <p:cNvSpPr txBox="1"/>
            <p:nvPr/>
          </p:nvSpPr>
          <p:spPr>
            <a:xfrm>
              <a:off x="4905392" y="4368898"/>
              <a:ext cx="1114408" cy="261609"/>
            </a:xfrm>
            <a:prstGeom prst="rect">
              <a:avLst/>
            </a:prstGeom>
            <a:noFill/>
          </p:spPr>
          <p:txBody>
            <a:bodyPr wrap="none" rtlCol="0">
              <a:spAutoFit/>
            </a:bodyPr>
            <a:lstStyle/>
            <a:p>
              <a:r>
                <a:rPr lang="en-US" sz="1100" dirty="0" smtClean="0"/>
                <a:t>Triggering Event</a:t>
              </a:r>
              <a:endParaRPr lang="en-US" sz="1100" dirty="0"/>
            </a:p>
          </p:txBody>
        </p:sp>
        <p:sp>
          <p:nvSpPr>
            <p:cNvPr id="49" name="Isosceles Triangle 48"/>
            <p:cNvSpPr/>
            <p:nvPr/>
          </p:nvSpPr>
          <p:spPr>
            <a:xfrm>
              <a:off x="5057792" y="4630507"/>
              <a:ext cx="76200" cy="93893"/>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grpSp>
      <p:sp>
        <p:nvSpPr>
          <p:cNvPr id="50" name="Right Arrow 49"/>
          <p:cNvSpPr/>
          <p:nvPr/>
        </p:nvSpPr>
        <p:spPr>
          <a:xfrm>
            <a:off x="4343400" y="4247493"/>
            <a:ext cx="457200" cy="298218"/>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1" name="TextBox 50"/>
          <p:cNvSpPr txBox="1"/>
          <p:nvPr/>
        </p:nvSpPr>
        <p:spPr>
          <a:xfrm>
            <a:off x="228600" y="3962400"/>
            <a:ext cx="1114408" cy="261609"/>
          </a:xfrm>
          <a:prstGeom prst="rect">
            <a:avLst/>
          </a:prstGeom>
          <a:noFill/>
        </p:spPr>
        <p:txBody>
          <a:bodyPr wrap="none" rtlCol="0">
            <a:spAutoFit/>
          </a:bodyPr>
          <a:lstStyle/>
          <a:p>
            <a:r>
              <a:rPr lang="en-US" sz="1100" dirty="0" smtClean="0"/>
              <a:t>Triggering Event</a:t>
            </a:r>
            <a:endParaRPr lang="en-US" sz="1100" dirty="0"/>
          </a:p>
        </p:txBody>
      </p:sp>
      <p:sp>
        <p:nvSpPr>
          <p:cNvPr id="52" name="Isosceles Triangle 51"/>
          <p:cNvSpPr/>
          <p:nvPr/>
        </p:nvSpPr>
        <p:spPr>
          <a:xfrm>
            <a:off x="409592" y="4452609"/>
            <a:ext cx="76200" cy="93893"/>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53" name="TextBox 52"/>
          <p:cNvSpPr txBox="1"/>
          <p:nvPr/>
        </p:nvSpPr>
        <p:spPr>
          <a:xfrm>
            <a:off x="1600200" y="3886200"/>
            <a:ext cx="992579" cy="369332"/>
          </a:xfrm>
          <a:prstGeom prst="rect">
            <a:avLst/>
          </a:prstGeom>
          <a:noFill/>
        </p:spPr>
        <p:txBody>
          <a:bodyPr wrap="none" rtlCol="0">
            <a:spAutoFit/>
          </a:bodyPr>
          <a:lstStyle/>
          <a:p>
            <a:r>
              <a:rPr lang="en-US" i="1" dirty="0" smtClean="0"/>
              <a:t>Notional</a:t>
            </a:r>
            <a:endParaRPr lang="en-US" i="1" dirty="0"/>
          </a:p>
        </p:txBody>
      </p:sp>
    </p:spTree>
    <p:extLst>
      <p:ext uri="{BB962C8B-B14F-4D97-AF65-F5344CB8AC3E}">
        <p14:creationId xmlns:p14="http://schemas.microsoft.com/office/powerpoint/2010/main" val="12176582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Procedure Buffer Time (PBT)</a:t>
            </a:r>
            <a:endParaRPr lang="en-US" dirty="0"/>
          </a:p>
        </p:txBody>
      </p:sp>
      <p:sp>
        <p:nvSpPr>
          <p:cNvPr id="3" name="Content Placeholder 2"/>
          <p:cNvSpPr>
            <a:spLocks noGrp="1"/>
          </p:cNvSpPr>
          <p:nvPr>
            <p:ph idx="1"/>
          </p:nvPr>
        </p:nvSpPr>
        <p:spPr/>
        <p:txBody>
          <a:bodyPr>
            <a:normAutofit/>
          </a:bodyPr>
          <a:lstStyle/>
          <a:p>
            <a:r>
              <a:rPr lang="en-US" dirty="0" smtClean="0"/>
              <a:t>Time between AOTW and </a:t>
            </a:r>
            <a:r>
              <a:rPr lang="en-US" dirty="0" err="1" smtClean="0"/>
              <a:t>ToP</a:t>
            </a:r>
            <a:endParaRPr lang="en-US" dirty="0" smtClean="0"/>
          </a:p>
          <a:p>
            <a:pPr marL="457200" lvl="1" indent="0">
              <a:buNone/>
            </a:pPr>
            <a:r>
              <a:rPr lang="en-US" dirty="0" smtClean="0"/>
              <a:t>	PBT(</a:t>
            </a:r>
            <a:r>
              <a:rPr lang="en-US" dirty="0" err="1" smtClean="0"/>
              <a:t>i</a:t>
            </a:r>
            <a:r>
              <a:rPr lang="en-US" dirty="0" smtClean="0"/>
              <a:t>) = AOTW(</a:t>
            </a:r>
            <a:r>
              <a:rPr lang="en-US" dirty="0" err="1" smtClean="0"/>
              <a:t>i</a:t>
            </a:r>
            <a:r>
              <a:rPr lang="en-US" dirty="0" smtClean="0"/>
              <a:t>) – </a:t>
            </a:r>
            <a:r>
              <a:rPr lang="en-US" dirty="0" err="1" smtClean="0"/>
              <a:t>ToP</a:t>
            </a:r>
            <a:r>
              <a:rPr lang="en-US" dirty="0" smtClean="0"/>
              <a:t>(</a:t>
            </a:r>
            <a:r>
              <a:rPr lang="en-US" dirty="0" err="1" smtClean="0"/>
              <a:t>i</a:t>
            </a:r>
            <a:r>
              <a:rPr lang="en-US" dirty="0" smtClean="0"/>
              <a:t>)  for flight </a:t>
            </a:r>
            <a:r>
              <a:rPr lang="en-US" dirty="0" err="1" smtClean="0"/>
              <a:t>i</a:t>
            </a:r>
            <a:endParaRPr lang="en-US" dirty="0" smtClean="0"/>
          </a:p>
          <a:p>
            <a:r>
              <a:rPr lang="en-US" dirty="0" smtClean="0"/>
              <a:t>PBT &gt; 0 : AOTW &gt; </a:t>
            </a:r>
            <a:r>
              <a:rPr lang="en-US" dirty="0" err="1" smtClean="0"/>
              <a:t>ToP</a:t>
            </a:r>
            <a:r>
              <a:rPr lang="en-US" dirty="0" smtClean="0"/>
              <a:t> (completed on time)</a:t>
            </a:r>
          </a:p>
          <a:p>
            <a:r>
              <a:rPr lang="en-US" dirty="0" smtClean="0"/>
              <a:t>PBT &lt; 0 : </a:t>
            </a:r>
            <a:r>
              <a:rPr lang="en-US" dirty="0" err="1" smtClean="0"/>
              <a:t>ToP</a:t>
            </a:r>
            <a:r>
              <a:rPr lang="en-US" dirty="0" smtClean="0"/>
              <a:t> &gt; AOTW (not completed on time)</a:t>
            </a:r>
          </a:p>
          <a:p>
            <a:r>
              <a:rPr lang="en-US" dirty="0" smtClean="0"/>
              <a:t>PBT is a distribution</a:t>
            </a:r>
          </a:p>
          <a:p>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31</a:t>
            </a:fld>
            <a:endParaRPr lang="en-US"/>
          </a:p>
        </p:txBody>
      </p:sp>
      <p:grpSp>
        <p:nvGrpSpPr>
          <p:cNvPr id="16" name="Group 15"/>
          <p:cNvGrpSpPr/>
          <p:nvPr/>
        </p:nvGrpSpPr>
        <p:grpSpPr>
          <a:xfrm>
            <a:off x="5571493" y="4383265"/>
            <a:ext cx="3115309" cy="1533289"/>
            <a:chOff x="5209139" y="4931987"/>
            <a:chExt cx="2223401" cy="1011613"/>
          </a:xfrm>
        </p:grpSpPr>
        <p:cxnSp>
          <p:nvCxnSpPr>
            <p:cNvPr id="5" name="Straight Connector 4"/>
            <p:cNvCxnSpPr/>
            <p:nvPr/>
          </p:nvCxnSpPr>
          <p:spPr>
            <a:xfrm>
              <a:off x="5209139" y="5681990"/>
              <a:ext cx="1827709"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
          <p:nvSpPr>
            <p:cNvPr id="6" name="Freeform 5"/>
            <p:cNvSpPr/>
            <p:nvPr/>
          </p:nvSpPr>
          <p:spPr>
            <a:xfrm>
              <a:off x="5531136" y="521518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7" name="TextBox 6"/>
            <p:cNvSpPr txBox="1"/>
            <p:nvPr/>
          </p:nvSpPr>
          <p:spPr>
            <a:xfrm>
              <a:off x="5681463" y="5681990"/>
              <a:ext cx="1443024" cy="261610"/>
            </a:xfrm>
            <a:prstGeom prst="rect">
              <a:avLst/>
            </a:prstGeom>
            <a:noFill/>
          </p:spPr>
          <p:txBody>
            <a:bodyPr wrap="none" rtlCol="0">
              <a:spAutoFit/>
            </a:bodyPr>
            <a:lstStyle/>
            <a:p>
              <a:r>
                <a:rPr lang="en-US" sz="1100" dirty="0" smtClean="0"/>
                <a:t>0                 Time (secs)</a:t>
              </a:r>
              <a:endParaRPr lang="en-US" sz="1100" dirty="0"/>
            </a:p>
          </p:txBody>
        </p:sp>
        <p:sp>
          <p:nvSpPr>
            <p:cNvPr id="8" name="TextBox 7"/>
            <p:cNvSpPr txBox="1"/>
            <p:nvPr/>
          </p:nvSpPr>
          <p:spPr>
            <a:xfrm>
              <a:off x="6325267" y="4931987"/>
              <a:ext cx="1107273" cy="203061"/>
            </a:xfrm>
            <a:prstGeom prst="rect">
              <a:avLst/>
            </a:prstGeom>
            <a:noFill/>
          </p:spPr>
          <p:txBody>
            <a:bodyPr wrap="square" rtlCol="0">
              <a:spAutoFit/>
            </a:bodyPr>
            <a:lstStyle/>
            <a:p>
              <a:r>
                <a:rPr lang="en-US" sz="1400" i="1" dirty="0" smtClean="0"/>
                <a:t>Distribution of PBT</a:t>
              </a:r>
              <a:endParaRPr lang="en-US" sz="1400" i="1" dirty="0"/>
            </a:p>
          </p:txBody>
        </p:sp>
        <p:cxnSp>
          <p:nvCxnSpPr>
            <p:cNvPr id="9" name="Straight Arrow Connector 8"/>
            <p:cNvCxnSpPr>
              <a:stCxn id="8" idx="2"/>
            </p:cNvCxnSpPr>
            <p:nvPr/>
          </p:nvCxnSpPr>
          <p:spPr>
            <a:xfrm flipH="1">
              <a:off x="6402975" y="5135048"/>
              <a:ext cx="475929" cy="36799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Freeform 11"/>
            <p:cNvSpPr/>
            <p:nvPr/>
          </p:nvSpPr>
          <p:spPr>
            <a:xfrm flipH="1">
              <a:off x="6077712" y="5209032"/>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13" name="Straight Connector 12"/>
            <p:cNvCxnSpPr>
              <a:endCxn id="12" idx="4"/>
            </p:cNvCxnSpPr>
            <p:nvPr/>
          </p:nvCxnSpPr>
          <p:spPr>
            <a:xfrm flipV="1">
              <a:off x="6075776" y="5211343"/>
              <a:ext cx="1936" cy="457484"/>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flipV="1">
              <a:off x="5807552" y="5230084"/>
              <a:ext cx="1936" cy="457484"/>
            </a:xfrm>
            <a:prstGeom prst="line">
              <a:avLst/>
            </a:prstGeom>
          </p:spPr>
          <p:style>
            <a:lnRef idx="1">
              <a:schemeClr val="dk1"/>
            </a:lnRef>
            <a:fillRef idx="0">
              <a:schemeClr val="dk1"/>
            </a:fillRef>
            <a:effectRef idx="0">
              <a:schemeClr val="dk1"/>
            </a:effectRef>
            <a:fontRef idx="minor">
              <a:schemeClr val="tx1"/>
            </a:fontRef>
          </p:style>
        </p:cxnSp>
      </p:grpSp>
      <p:sp>
        <p:nvSpPr>
          <p:cNvPr id="14" name="Footer Placeholder 13"/>
          <p:cNvSpPr>
            <a:spLocks noGrp="1"/>
          </p:cNvSpPr>
          <p:nvPr>
            <p:ph type="ftr" sz="quarter" idx="11"/>
          </p:nvPr>
        </p:nvSpPr>
        <p:spPr/>
        <p:txBody>
          <a:bodyPr/>
          <a:lstStyle/>
          <a:p>
            <a:r>
              <a:rPr lang="en-US" smtClean="0"/>
              <a:t>Center for Air Transportation Systems Research</a:t>
            </a:r>
            <a:endParaRPr lang="en-US" dirty="0" smtClean="0"/>
          </a:p>
        </p:txBody>
      </p:sp>
      <p:grpSp>
        <p:nvGrpSpPr>
          <p:cNvPr id="17" name="Group 16"/>
          <p:cNvGrpSpPr/>
          <p:nvPr/>
        </p:nvGrpSpPr>
        <p:grpSpPr>
          <a:xfrm>
            <a:off x="0" y="0"/>
            <a:ext cx="9144000" cy="381000"/>
            <a:chOff x="0" y="0"/>
            <a:chExt cx="9144000" cy="381000"/>
          </a:xfrm>
        </p:grpSpPr>
        <p:sp>
          <p:nvSpPr>
            <p:cNvPr id="18" name="Rectangle 17"/>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9" name="Rectangle 18"/>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0" name="Rectangle 19"/>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21" name="Rectangle 20"/>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2" name="Rectangle 21"/>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8528299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Autofit/>
          </a:bodyPr>
          <a:lstStyle/>
          <a:p>
            <a:r>
              <a:rPr lang="en-US" sz="3200" dirty="0"/>
              <a:t>Probability of Failure to Complete on Time (</a:t>
            </a:r>
            <a:r>
              <a:rPr lang="en-US" sz="3200" dirty="0" err="1"/>
              <a:t>PFtCoT</a:t>
            </a:r>
            <a:r>
              <a:rPr lang="en-US" sz="3200" dirty="0" smtClean="0"/>
              <a:t>)</a:t>
            </a:r>
            <a:endParaRPr lang="en-US" sz="3200" dirty="0"/>
          </a:p>
        </p:txBody>
      </p:sp>
      <p:sp>
        <p:nvSpPr>
          <p:cNvPr id="3" name="Content Placeholder 2"/>
          <p:cNvSpPr>
            <a:spLocks noGrp="1"/>
          </p:cNvSpPr>
          <p:nvPr>
            <p:ph idx="1"/>
          </p:nvPr>
        </p:nvSpPr>
        <p:spPr/>
        <p:txBody>
          <a:bodyPr/>
          <a:lstStyle/>
          <a:p>
            <a:r>
              <a:rPr lang="en-US" dirty="0"/>
              <a:t>% PBT &lt; 0 = Probability of Failure to Complete on Time (</a:t>
            </a:r>
            <a:r>
              <a:rPr lang="en-US" dirty="0" err="1"/>
              <a:t>PFtCoT</a:t>
            </a:r>
            <a:r>
              <a:rPr lang="en-US" dirty="0"/>
              <a:t>)</a:t>
            </a:r>
          </a:p>
          <a:p>
            <a:pPr lvl="1"/>
            <a:r>
              <a:rPr lang="en-US" dirty="0"/>
              <a:t>Procedure satisfactory </a:t>
            </a:r>
            <a:r>
              <a:rPr lang="en-US" dirty="0" err="1"/>
              <a:t>PFtCoT</a:t>
            </a:r>
            <a:r>
              <a:rPr lang="en-US" dirty="0"/>
              <a:t> &lt; 0.01</a:t>
            </a:r>
          </a:p>
          <a:p>
            <a:endParaRPr lang="en-US" dirty="0"/>
          </a:p>
        </p:txBody>
      </p:sp>
      <p:sp>
        <p:nvSpPr>
          <p:cNvPr id="4" name="Footer Placeholder 3"/>
          <p:cNvSpPr>
            <a:spLocks noGrp="1"/>
          </p:cNvSpPr>
          <p:nvPr>
            <p:ph type="ftr" sz="quarter" idx="11"/>
          </p:nvPr>
        </p:nvSpPr>
        <p:spPr/>
        <p:txBody>
          <a:bodyPr/>
          <a:lstStyle/>
          <a:p>
            <a:r>
              <a:rPr lang="en-US" smtClean="0"/>
              <a:t>Center for Air Transportation Systems Research</a:t>
            </a:r>
            <a:endParaRPr lang="en-US" dirty="0" smtClean="0"/>
          </a:p>
        </p:txBody>
      </p:sp>
      <p:sp>
        <p:nvSpPr>
          <p:cNvPr id="5" name="Slide Number Placeholder 4"/>
          <p:cNvSpPr>
            <a:spLocks noGrp="1"/>
          </p:cNvSpPr>
          <p:nvPr>
            <p:ph type="sldNum" sz="quarter" idx="12"/>
          </p:nvPr>
        </p:nvSpPr>
        <p:spPr/>
        <p:txBody>
          <a:bodyPr/>
          <a:lstStyle/>
          <a:p>
            <a:fld id="{1CB71CD0-BA9E-4A74-9156-4B5CD6FFC1B0}" type="slidenum">
              <a:rPr lang="en-US" smtClean="0"/>
              <a:t>32</a:t>
            </a:fld>
            <a:endParaRPr lang="en-US"/>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grpSp>
        <p:nvGrpSpPr>
          <p:cNvPr id="12" name="Group 11"/>
          <p:cNvGrpSpPr/>
          <p:nvPr/>
        </p:nvGrpSpPr>
        <p:grpSpPr>
          <a:xfrm>
            <a:off x="1371599" y="3647183"/>
            <a:ext cx="5791202" cy="2067811"/>
            <a:chOff x="4231833" y="4913726"/>
            <a:chExt cx="3200707" cy="1029874"/>
          </a:xfrm>
        </p:grpSpPr>
        <p:cxnSp>
          <p:nvCxnSpPr>
            <p:cNvPr id="13" name="Straight Connector 12"/>
            <p:cNvCxnSpPr/>
            <p:nvPr/>
          </p:nvCxnSpPr>
          <p:spPr>
            <a:xfrm>
              <a:off x="5209139" y="5681990"/>
              <a:ext cx="1827709"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
          <p:nvSpPr>
            <p:cNvPr id="14" name="Freeform 13"/>
            <p:cNvSpPr/>
            <p:nvPr/>
          </p:nvSpPr>
          <p:spPr>
            <a:xfrm>
              <a:off x="5531136" y="521518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5" name="TextBox 14"/>
            <p:cNvSpPr txBox="1"/>
            <p:nvPr/>
          </p:nvSpPr>
          <p:spPr>
            <a:xfrm>
              <a:off x="5681463" y="5681990"/>
              <a:ext cx="1443024" cy="261610"/>
            </a:xfrm>
            <a:prstGeom prst="rect">
              <a:avLst/>
            </a:prstGeom>
            <a:noFill/>
          </p:spPr>
          <p:txBody>
            <a:bodyPr wrap="none" rtlCol="0">
              <a:spAutoFit/>
            </a:bodyPr>
            <a:lstStyle/>
            <a:p>
              <a:r>
                <a:rPr lang="en-US" sz="1100" dirty="0" smtClean="0"/>
                <a:t>0                 Time (secs)</a:t>
              </a:r>
              <a:endParaRPr lang="en-US" sz="1100" dirty="0"/>
            </a:p>
          </p:txBody>
        </p:sp>
        <p:sp>
          <p:nvSpPr>
            <p:cNvPr id="16" name="TextBox 15"/>
            <p:cNvSpPr txBox="1"/>
            <p:nvPr/>
          </p:nvSpPr>
          <p:spPr>
            <a:xfrm>
              <a:off x="6325267" y="4931987"/>
              <a:ext cx="1107273" cy="203061"/>
            </a:xfrm>
            <a:prstGeom prst="rect">
              <a:avLst/>
            </a:prstGeom>
            <a:noFill/>
          </p:spPr>
          <p:txBody>
            <a:bodyPr wrap="square" rtlCol="0">
              <a:spAutoFit/>
            </a:bodyPr>
            <a:lstStyle/>
            <a:p>
              <a:r>
                <a:rPr lang="en-US" sz="1400" i="1" dirty="0" smtClean="0"/>
                <a:t>Distribution of PBT</a:t>
              </a:r>
              <a:endParaRPr lang="en-US" sz="1400" i="1" dirty="0"/>
            </a:p>
          </p:txBody>
        </p:sp>
        <p:cxnSp>
          <p:nvCxnSpPr>
            <p:cNvPr id="17" name="Straight Arrow Connector 16"/>
            <p:cNvCxnSpPr>
              <a:stCxn id="16" idx="2"/>
            </p:cNvCxnSpPr>
            <p:nvPr/>
          </p:nvCxnSpPr>
          <p:spPr>
            <a:xfrm flipH="1">
              <a:off x="6402975" y="5135048"/>
              <a:ext cx="475929" cy="36799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a:off x="4957778" y="5186946"/>
              <a:ext cx="845678" cy="47318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4231833" y="4913726"/>
              <a:ext cx="923958" cy="659139"/>
            </a:xfrm>
            <a:prstGeom prst="rect">
              <a:avLst/>
            </a:prstGeom>
            <a:noFill/>
          </p:spPr>
          <p:txBody>
            <a:bodyPr wrap="square" rtlCol="0">
              <a:spAutoFit/>
            </a:bodyPr>
            <a:lstStyle/>
            <a:p>
              <a:r>
                <a:rPr lang="en-US" sz="1600" b="1" i="1" dirty="0" smtClean="0"/>
                <a:t>Probability of Failure to Complete on Time (= area in this region)</a:t>
              </a:r>
              <a:endParaRPr lang="en-US" sz="1600" b="1" i="1" dirty="0"/>
            </a:p>
          </p:txBody>
        </p:sp>
        <p:sp>
          <p:nvSpPr>
            <p:cNvPr id="20" name="Freeform 19"/>
            <p:cNvSpPr/>
            <p:nvPr/>
          </p:nvSpPr>
          <p:spPr>
            <a:xfrm flipH="1">
              <a:off x="6077712" y="5209032"/>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cxnSp>
          <p:nvCxnSpPr>
            <p:cNvPr id="21" name="Straight Connector 20"/>
            <p:cNvCxnSpPr>
              <a:endCxn id="20" idx="4"/>
            </p:cNvCxnSpPr>
            <p:nvPr/>
          </p:nvCxnSpPr>
          <p:spPr>
            <a:xfrm flipV="1">
              <a:off x="6075776" y="5211343"/>
              <a:ext cx="1936" cy="457484"/>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flipV="1">
              <a:off x="5807552" y="5230084"/>
              <a:ext cx="1936" cy="457484"/>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3500704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143000"/>
          </a:xfrm>
        </p:spPr>
        <p:txBody>
          <a:bodyPr>
            <a:normAutofit/>
          </a:bodyPr>
          <a:lstStyle/>
          <a:p>
            <a:r>
              <a:rPr lang="en-US" dirty="0"/>
              <a:t>AOTW vs </a:t>
            </a:r>
            <a:r>
              <a:rPr lang="en-US" dirty="0" err="1" smtClean="0"/>
              <a:t>ToP</a:t>
            </a:r>
            <a:r>
              <a:rPr lang="en-US" dirty="0" smtClean="0"/>
              <a:t> Chart</a:t>
            </a:r>
            <a:endParaRPr lang="en-US" dirty="0"/>
          </a:p>
        </p:txBody>
      </p:sp>
      <p:sp>
        <p:nvSpPr>
          <p:cNvPr id="3" name="Slide Number Placeholder 2"/>
          <p:cNvSpPr>
            <a:spLocks noGrp="1"/>
          </p:cNvSpPr>
          <p:nvPr>
            <p:ph type="sldNum" sz="quarter" idx="12"/>
          </p:nvPr>
        </p:nvSpPr>
        <p:spPr/>
        <p:txBody>
          <a:bodyPr/>
          <a:lstStyle/>
          <a:p>
            <a:fld id="{A105CCA4-566D-46BE-9038-00C2457B7171}" type="slidenum">
              <a:rPr lang="en-US" smtClean="0"/>
              <a:t>33</a:t>
            </a:fld>
            <a:endParaRPr lang="en-US"/>
          </a:p>
        </p:txBody>
      </p:sp>
      <p:cxnSp>
        <p:nvCxnSpPr>
          <p:cNvPr id="6" name="Straight Arrow Connector 5"/>
          <p:cNvCxnSpPr/>
          <p:nvPr/>
        </p:nvCxnSpPr>
        <p:spPr>
          <a:xfrm flipV="1">
            <a:off x="2276364" y="1033790"/>
            <a:ext cx="0" cy="457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2276364" y="5605790"/>
            <a:ext cx="54864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V="1">
            <a:off x="2276364" y="1936807"/>
            <a:ext cx="4402779" cy="3668983"/>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153" name="Oval 152"/>
          <p:cNvSpPr/>
          <p:nvPr/>
        </p:nvSpPr>
        <p:spPr>
          <a:xfrm>
            <a:off x="6193044" y="3063758"/>
            <a:ext cx="91440" cy="9144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5" name="Straight Arrow Connector 24"/>
          <p:cNvCxnSpPr/>
          <p:nvPr/>
        </p:nvCxnSpPr>
        <p:spPr>
          <a:xfrm flipV="1">
            <a:off x="6247908" y="3176534"/>
            <a:ext cx="0" cy="2438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p:cNvCxnSpPr/>
          <p:nvPr/>
        </p:nvCxnSpPr>
        <p:spPr>
          <a:xfrm flipV="1">
            <a:off x="6238764" y="2329190"/>
            <a:ext cx="0" cy="71018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27" name="TextBox 26"/>
          <p:cNvSpPr txBox="1"/>
          <p:nvPr/>
        </p:nvSpPr>
        <p:spPr>
          <a:xfrm>
            <a:off x="6238764" y="2557790"/>
            <a:ext cx="2008883" cy="261610"/>
          </a:xfrm>
          <a:prstGeom prst="rect">
            <a:avLst/>
          </a:prstGeom>
          <a:noFill/>
        </p:spPr>
        <p:txBody>
          <a:bodyPr wrap="none" rtlCol="0">
            <a:spAutoFit/>
          </a:bodyPr>
          <a:lstStyle/>
          <a:p>
            <a:r>
              <a:rPr lang="en-US" sz="1100" b="1" i="1" dirty="0" smtClean="0">
                <a:solidFill>
                  <a:schemeClr val="accent6">
                    <a:lumMod val="75000"/>
                  </a:schemeClr>
                </a:solidFill>
              </a:rPr>
              <a:t>Procedure Buffer Time (PBT) &gt;o</a:t>
            </a:r>
            <a:endParaRPr lang="en-US" sz="1100" b="1" i="1" dirty="0">
              <a:solidFill>
                <a:schemeClr val="accent6">
                  <a:lumMod val="75000"/>
                </a:schemeClr>
              </a:solidFill>
            </a:endParaRPr>
          </a:p>
        </p:txBody>
      </p:sp>
      <p:sp>
        <p:nvSpPr>
          <p:cNvPr id="28" name="TextBox 27"/>
          <p:cNvSpPr txBox="1"/>
          <p:nvPr/>
        </p:nvSpPr>
        <p:spPr>
          <a:xfrm>
            <a:off x="6238764" y="4064169"/>
            <a:ext cx="1584088" cy="261610"/>
          </a:xfrm>
          <a:prstGeom prst="rect">
            <a:avLst/>
          </a:prstGeom>
          <a:noFill/>
        </p:spPr>
        <p:txBody>
          <a:bodyPr wrap="none" rtlCol="0">
            <a:spAutoFit/>
          </a:bodyPr>
          <a:lstStyle/>
          <a:p>
            <a:r>
              <a:rPr lang="en-US" sz="1100" i="1" dirty="0" smtClean="0"/>
              <a:t>Time on Procedure (</a:t>
            </a:r>
            <a:r>
              <a:rPr lang="en-US" sz="1100" i="1" dirty="0" err="1" smtClean="0"/>
              <a:t>ToP</a:t>
            </a:r>
            <a:r>
              <a:rPr lang="en-US" sz="1100" i="1" dirty="0" smtClean="0"/>
              <a:t>)</a:t>
            </a:r>
            <a:endParaRPr lang="en-US" sz="1100" i="1" dirty="0"/>
          </a:p>
        </p:txBody>
      </p:sp>
      <p:sp>
        <p:nvSpPr>
          <p:cNvPr id="29" name="TextBox 28"/>
          <p:cNvSpPr txBox="1"/>
          <p:nvPr/>
        </p:nvSpPr>
        <p:spPr>
          <a:xfrm>
            <a:off x="4987645" y="5605790"/>
            <a:ext cx="3563604" cy="307777"/>
          </a:xfrm>
          <a:prstGeom prst="rect">
            <a:avLst/>
          </a:prstGeom>
          <a:noFill/>
        </p:spPr>
        <p:txBody>
          <a:bodyPr wrap="none" rtlCol="0">
            <a:spAutoFit/>
          </a:bodyPr>
          <a:lstStyle/>
          <a:p>
            <a:r>
              <a:rPr lang="en-US" sz="1400" b="1" dirty="0" smtClean="0"/>
              <a:t>Allowable Operational Time Window (AOTW)</a:t>
            </a:r>
            <a:endParaRPr lang="en-US" sz="1400" b="1" dirty="0"/>
          </a:p>
        </p:txBody>
      </p:sp>
      <p:sp>
        <p:nvSpPr>
          <p:cNvPr id="30" name="TextBox 29"/>
          <p:cNvSpPr txBox="1"/>
          <p:nvPr/>
        </p:nvSpPr>
        <p:spPr>
          <a:xfrm>
            <a:off x="181838" y="1047431"/>
            <a:ext cx="2006831" cy="307777"/>
          </a:xfrm>
          <a:prstGeom prst="rect">
            <a:avLst/>
          </a:prstGeom>
          <a:noFill/>
        </p:spPr>
        <p:txBody>
          <a:bodyPr wrap="none" rtlCol="0">
            <a:spAutoFit/>
          </a:bodyPr>
          <a:lstStyle/>
          <a:p>
            <a:r>
              <a:rPr lang="en-US" sz="1400" b="1" dirty="0" smtClean="0"/>
              <a:t>Time on Procedure (</a:t>
            </a:r>
            <a:r>
              <a:rPr lang="en-US" sz="1400" b="1" dirty="0" err="1" smtClean="0"/>
              <a:t>ToP</a:t>
            </a:r>
            <a:r>
              <a:rPr lang="en-US" sz="1400" b="1" dirty="0" smtClean="0"/>
              <a:t>)</a:t>
            </a:r>
            <a:endParaRPr lang="en-US" sz="1400" b="1" dirty="0"/>
          </a:p>
        </p:txBody>
      </p:sp>
      <p:sp>
        <p:nvSpPr>
          <p:cNvPr id="39" name="TextBox 38"/>
          <p:cNvSpPr txBox="1"/>
          <p:nvPr/>
        </p:nvSpPr>
        <p:spPr>
          <a:xfrm>
            <a:off x="3581400" y="1447799"/>
            <a:ext cx="2419830" cy="307777"/>
          </a:xfrm>
          <a:prstGeom prst="rect">
            <a:avLst/>
          </a:prstGeom>
          <a:noFill/>
        </p:spPr>
        <p:txBody>
          <a:bodyPr wrap="none" rtlCol="0">
            <a:spAutoFit/>
          </a:bodyPr>
          <a:lstStyle/>
          <a:p>
            <a:r>
              <a:rPr lang="en-US" sz="1400" i="1" dirty="0" smtClean="0"/>
              <a:t>Procedure Completed in AOTW</a:t>
            </a:r>
            <a:endParaRPr lang="en-US" sz="1400" i="1" dirty="0"/>
          </a:p>
        </p:txBody>
      </p:sp>
      <p:cxnSp>
        <p:nvCxnSpPr>
          <p:cNvPr id="182" name="Straight Arrow Connector 181"/>
          <p:cNvCxnSpPr/>
          <p:nvPr/>
        </p:nvCxnSpPr>
        <p:spPr>
          <a:xfrm flipV="1">
            <a:off x="2286000" y="3108442"/>
            <a:ext cx="3895836" cy="157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86" name="TextBox 185"/>
          <p:cNvSpPr txBox="1"/>
          <p:nvPr/>
        </p:nvSpPr>
        <p:spPr>
          <a:xfrm>
            <a:off x="2905236" y="2803642"/>
            <a:ext cx="2765501" cy="261610"/>
          </a:xfrm>
          <a:prstGeom prst="rect">
            <a:avLst/>
          </a:prstGeom>
          <a:noFill/>
        </p:spPr>
        <p:txBody>
          <a:bodyPr wrap="none" rtlCol="0">
            <a:spAutoFit/>
          </a:bodyPr>
          <a:lstStyle/>
          <a:p>
            <a:r>
              <a:rPr lang="en-US" sz="1100" i="1" dirty="0" smtClean="0"/>
              <a:t>Allowable Operational Time Window (AOTW)</a:t>
            </a:r>
            <a:endParaRPr lang="en-US" sz="1100" i="1" dirty="0"/>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18" name="Group 17"/>
          <p:cNvGrpSpPr/>
          <p:nvPr/>
        </p:nvGrpSpPr>
        <p:grpSpPr>
          <a:xfrm>
            <a:off x="0" y="0"/>
            <a:ext cx="9144000" cy="381000"/>
            <a:chOff x="0" y="0"/>
            <a:chExt cx="9144000" cy="381000"/>
          </a:xfrm>
        </p:grpSpPr>
        <p:sp>
          <p:nvSpPr>
            <p:cNvPr id="19" name="Rectangle 18"/>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20" name="Rectangle 19"/>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1" name="Rectangle 20"/>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22" name="Rectangle 21"/>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3" name="Rectangle 22"/>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36632342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143000"/>
          </a:xfrm>
        </p:spPr>
        <p:txBody>
          <a:bodyPr>
            <a:normAutofit/>
          </a:bodyPr>
          <a:lstStyle/>
          <a:p>
            <a:r>
              <a:rPr lang="en-US" dirty="0"/>
              <a:t>AOTW vs </a:t>
            </a:r>
            <a:r>
              <a:rPr lang="en-US" dirty="0" err="1" smtClean="0"/>
              <a:t>ToP</a:t>
            </a:r>
            <a:r>
              <a:rPr lang="en-US" dirty="0" smtClean="0"/>
              <a:t> Chart</a:t>
            </a:r>
            <a:endParaRPr lang="en-US" dirty="0"/>
          </a:p>
        </p:txBody>
      </p:sp>
      <p:sp>
        <p:nvSpPr>
          <p:cNvPr id="3" name="Slide Number Placeholder 2"/>
          <p:cNvSpPr>
            <a:spLocks noGrp="1"/>
          </p:cNvSpPr>
          <p:nvPr>
            <p:ph type="sldNum" sz="quarter" idx="12"/>
          </p:nvPr>
        </p:nvSpPr>
        <p:spPr/>
        <p:txBody>
          <a:bodyPr/>
          <a:lstStyle/>
          <a:p>
            <a:fld id="{A105CCA4-566D-46BE-9038-00C2457B7171}" type="slidenum">
              <a:rPr lang="en-US" smtClean="0"/>
              <a:t>34</a:t>
            </a:fld>
            <a:endParaRPr lang="en-US"/>
          </a:p>
        </p:txBody>
      </p:sp>
      <p:cxnSp>
        <p:nvCxnSpPr>
          <p:cNvPr id="6" name="Straight Arrow Connector 5"/>
          <p:cNvCxnSpPr/>
          <p:nvPr/>
        </p:nvCxnSpPr>
        <p:spPr>
          <a:xfrm flipV="1">
            <a:off x="2276364" y="1295400"/>
            <a:ext cx="0" cy="457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2276364" y="5867400"/>
            <a:ext cx="54864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V="1">
            <a:off x="2276364" y="2198417"/>
            <a:ext cx="4402779" cy="3668983"/>
          </a:xfrm>
          <a:prstGeom prst="line">
            <a:avLst/>
          </a:prstGeom>
          <a:ln>
            <a:prstDash val="dash"/>
          </a:ln>
        </p:spPr>
        <p:style>
          <a:lnRef idx="1">
            <a:schemeClr val="dk1"/>
          </a:lnRef>
          <a:fillRef idx="0">
            <a:schemeClr val="dk1"/>
          </a:fillRef>
          <a:effectRef idx="0">
            <a:schemeClr val="dk1"/>
          </a:effectRef>
          <a:fontRef idx="minor">
            <a:schemeClr val="tx1"/>
          </a:fontRef>
        </p:style>
      </p:cxnSp>
      <p:sp>
        <p:nvSpPr>
          <p:cNvPr id="153" name="Oval 152"/>
          <p:cNvSpPr/>
          <p:nvPr/>
        </p:nvSpPr>
        <p:spPr>
          <a:xfrm>
            <a:off x="5181600" y="284326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25" name="Straight Arrow Connector 24"/>
          <p:cNvCxnSpPr/>
          <p:nvPr/>
        </p:nvCxnSpPr>
        <p:spPr>
          <a:xfrm flipV="1">
            <a:off x="5108448" y="2945892"/>
            <a:ext cx="0" cy="293065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p:cNvCxnSpPr/>
          <p:nvPr/>
        </p:nvCxnSpPr>
        <p:spPr>
          <a:xfrm>
            <a:off x="5190744" y="2945892"/>
            <a:ext cx="0" cy="49225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27" name="TextBox 26"/>
          <p:cNvSpPr txBox="1"/>
          <p:nvPr/>
        </p:nvSpPr>
        <p:spPr>
          <a:xfrm>
            <a:off x="5340922" y="2946166"/>
            <a:ext cx="2039341" cy="261610"/>
          </a:xfrm>
          <a:prstGeom prst="rect">
            <a:avLst/>
          </a:prstGeom>
          <a:noFill/>
        </p:spPr>
        <p:txBody>
          <a:bodyPr wrap="none" rtlCol="0">
            <a:spAutoFit/>
          </a:bodyPr>
          <a:lstStyle/>
          <a:p>
            <a:r>
              <a:rPr lang="en-US" sz="1100" b="1" i="1" dirty="0" smtClean="0">
                <a:solidFill>
                  <a:schemeClr val="accent6">
                    <a:lumMod val="75000"/>
                  </a:schemeClr>
                </a:solidFill>
              </a:rPr>
              <a:t>Procedure Buffer Time (PBT) &lt; 0</a:t>
            </a:r>
            <a:endParaRPr lang="en-US" sz="1100" b="1" i="1" dirty="0">
              <a:solidFill>
                <a:schemeClr val="accent6">
                  <a:lumMod val="75000"/>
                </a:schemeClr>
              </a:solidFill>
            </a:endParaRPr>
          </a:p>
        </p:txBody>
      </p:sp>
      <p:sp>
        <p:nvSpPr>
          <p:cNvPr id="28" name="TextBox 27"/>
          <p:cNvSpPr txBox="1"/>
          <p:nvPr/>
        </p:nvSpPr>
        <p:spPr>
          <a:xfrm>
            <a:off x="5138767" y="4456584"/>
            <a:ext cx="1584088" cy="261610"/>
          </a:xfrm>
          <a:prstGeom prst="rect">
            <a:avLst/>
          </a:prstGeom>
          <a:noFill/>
        </p:spPr>
        <p:txBody>
          <a:bodyPr wrap="none" rtlCol="0">
            <a:spAutoFit/>
          </a:bodyPr>
          <a:lstStyle/>
          <a:p>
            <a:r>
              <a:rPr lang="en-US" sz="1100" i="1" dirty="0" smtClean="0"/>
              <a:t>Time on Procedure (</a:t>
            </a:r>
            <a:r>
              <a:rPr lang="en-US" sz="1100" i="1" dirty="0" err="1" smtClean="0"/>
              <a:t>ToP</a:t>
            </a:r>
            <a:r>
              <a:rPr lang="en-US" sz="1100" i="1" dirty="0" smtClean="0"/>
              <a:t>)</a:t>
            </a:r>
            <a:endParaRPr lang="en-US" sz="1100" i="1" dirty="0"/>
          </a:p>
        </p:txBody>
      </p:sp>
      <p:sp>
        <p:nvSpPr>
          <p:cNvPr id="29" name="TextBox 28"/>
          <p:cNvSpPr txBox="1"/>
          <p:nvPr/>
        </p:nvSpPr>
        <p:spPr>
          <a:xfrm>
            <a:off x="4987645" y="5867400"/>
            <a:ext cx="3563604" cy="307777"/>
          </a:xfrm>
          <a:prstGeom prst="rect">
            <a:avLst/>
          </a:prstGeom>
          <a:noFill/>
        </p:spPr>
        <p:txBody>
          <a:bodyPr wrap="none" rtlCol="0">
            <a:spAutoFit/>
          </a:bodyPr>
          <a:lstStyle/>
          <a:p>
            <a:r>
              <a:rPr lang="en-US" sz="1400" b="1" dirty="0" smtClean="0"/>
              <a:t>Allowable Operational Time Window (AOTW)</a:t>
            </a:r>
            <a:endParaRPr lang="en-US" sz="1400" b="1" dirty="0"/>
          </a:p>
        </p:txBody>
      </p:sp>
      <p:sp>
        <p:nvSpPr>
          <p:cNvPr id="30" name="TextBox 29"/>
          <p:cNvSpPr txBox="1"/>
          <p:nvPr/>
        </p:nvSpPr>
        <p:spPr>
          <a:xfrm>
            <a:off x="181838" y="1309041"/>
            <a:ext cx="2006831" cy="307777"/>
          </a:xfrm>
          <a:prstGeom prst="rect">
            <a:avLst/>
          </a:prstGeom>
          <a:noFill/>
        </p:spPr>
        <p:txBody>
          <a:bodyPr wrap="none" rtlCol="0">
            <a:spAutoFit/>
          </a:bodyPr>
          <a:lstStyle/>
          <a:p>
            <a:r>
              <a:rPr lang="en-US" sz="1400" b="1" dirty="0" smtClean="0"/>
              <a:t>Time on Procedure (</a:t>
            </a:r>
            <a:r>
              <a:rPr lang="en-US" sz="1400" b="1" dirty="0" err="1" smtClean="0"/>
              <a:t>ToP</a:t>
            </a:r>
            <a:r>
              <a:rPr lang="en-US" sz="1400" b="1" dirty="0" smtClean="0"/>
              <a:t>)</a:t>
            </a:r>
            <a:endParaRPr lang="en-US" sz="1400" b="1" dirty="0"/>
          </a:p>
        </p:txBody>
      </p:sp>
      <p:sp>
        <p:nvSpPr>
          <p:cNvPr id="39" name="TextBox 38"/>
          <p:cNvSpPr txBox="1"/>
          <p:nvPr/>
        </p:nvSpPr>
        <p:spPr>
          <a:xfrm>
            <a:off x="2819400" y="2395210"/>
            <a:ext cx="2705164" cy="307777"/>
          </a:xfrm>
          <a:prstGeom prst="rect">
            <a:avLst/>
          </a:prstGeom>
          <a:noFill/>
        </p:spPr>
        <p:txBody>
          <a:bodyPr wrap="none" rtlCol="0">
            <a:spAutoFit/>
          </a:bodyPr>
          <a:lstStyle/>
          <a:p>
            <a:r>
              <a:rPr lang="en-US" sz="1400" i="1" dirty="0" smtClean="0"/>
              <a:t>Procedure </a:t>
            </a:r>
            <a:r>
              <a:rPr lang="en-US" sz="1400" i="1" u="sng" dirty="0" smtClean="0"/>
              <a:t>not</a:t>
            </a:r>
            <a:r>
              <a:rPr lang="en-US" sz="1400" i="1" dirty="0" smtClean="0"/>
              <a:t> Completed in AOTW</a:t>
            </a:r>
            <a:endParaRPr lang="en-US" sz="1400" i="1" dirty="0"/>
          </a:p>
        </p:txBody>
      </p:sp>
      <p:cxnSp>
        <p:nvCxnSpPr>
          <p:cNvPr id="182" name="Straight Arrow Connector 181"/>
          <p:cNvCxnSpPr/>
          <p:nvPr/>
        </p:nvCxnSpPr>
        <p:spPr>
          <a:xfrm flipV="1">
            <a:off x="2352564" y="5824210"/>
            <a:ext cx="2755884" cy="1575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86" name="TextBox 185"/>
          <p:cNvSpPr txBox="1"/>
          <p:nvPr/>
        </p:nvSpPr>
        <p:spPr>
          <a:xfrm>
            <a:off x="2362200" y="5519410"/>
            <a:ext cx="2765501" cy="261610"/>
          </a:xfrm>
          <a:prstGeom prst="rect">
            <a:avLst/>
          </a:prstGeom>
          <a:noFill/>
        </p:spPr>
        <p:txBody>
          <a:bodyPr wrap="none" rtlCol="0">
            <a:spAutoFit/>
          </a:bodyPr>
          <a:lstStyle/>
          <a:p>
            <a:r>
              <a:rPr lang="en-US" sz="1100" i="1" dirty="0" smtClean="0"/>
              <a:t>Allowable Operational Time Window (AOTW)</a:t>
            </a:r>
            <a:endParaRPr lang="en-US" sz="1100" i="1" dirty="0"/>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18" name="Group 17"/>
          <p:cNvGrpSpPr/>
          <p:nvPr/>
        </p:nvGrpSpPr>
        <p:grpSpPr>
          <a:xfrm>
            <a:off x="0" y="0"/>
            <a:ext cx="9144000" cy="381000"/>
            <a:chOff x="0" y="0"/>
            <a:chExt cx="9144000" cy="381000"/>
          </a:xfrm>
        </p:grpSpPr>
        <p:sp>
          <p:nvSpPr>
            <p:cNvPr id="19" name="Rectangle 18"/>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20" name="Rectangle 19"/>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1" name="Rectangle 20"/>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22" name="Rectangle 21"/>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3" name="Rectangle 22"/>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24" name="Oval 23"/>
          <p:cNvSpPr/>
          <p:nvPr/>
        </p:nvSpPr>
        <p:spPr>
          <a:xfrm>
            <a:off x="5148072" y="2801112"/>
            <a:ext cx="91440" cy="9144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23629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143000"/>
          </a:xfrm>
        </p:spPr>
        <p:txBody>
          <a:bodyPr>
            <a:normAutofit/>
          </a:bodyPr>
          <a:lstStyle/>
          <a:p>
            <a:r>
              <a:rPr lang="en-US" dirty="0"/>
              <a:t>AOTW vs </a:t>
            </a:r>
            <a:r>
              <a:rPr lang="en-US" dirty="0" err="1" smtClean="0"/>
              <a:t>ToP</a:t>
            </a:r>
            <a:r>
              <a:rPr lang="en-US" dirty="0" smtClean="0"/>
              <a:t> Chart</a:t>
            </a:r>
            <a:endParaRPr lang="en-US" dirty="0"/>
          </a:p>
        </p:txBody>
      </p:sp>
      <p:sp>
        <p:nvSpPr>
          <p:cNvPr id="3" name="Slide Number Placeholder 2"/>
          <p:cNvSpPr>
            <a:spLocks noGrp="1"/>
          </p:cNvSpPr>
          <p:nvPr>
            <p:ph type="sldNum" sz="quarter" idx="12"/>
          </p:nvPr>
        </p:nvSpPr>
        <p:spPr/>
        <p:txBody>
          <a:bodyPr/>
          <a:lstStyle/>
          <a:p>
            <a:fld id="{A105CCA4-566D-46BE-9038-00C2457B7171}" type="slidenum">
              <a:rPr lang="en-US" smtClean="0"/>
              <a:t>35</a:t>
            </a:fld>
            <a:endParaRPr lang="en-US"/>
          </a:p>
        </p:txBody>
      </p:sp>
      <p:grpSp>
        <p:nvGrpSpPr>
          <p:cNvPr id="5" name="Group 4"/>
          <p:cNvGrpSpPr/>
          <p:nvPr/>
        </p:nvGrpSpPr>
        <p:grpSpPr>
          <a:xfrm>
            <a:off x="109754" y="879901"/>
            <a:ext cx="8958046" cy="5901899"/>
            <a:chOff x="0" y="531911"/>
            <a:chExt cx="8958046" cy="5901899"/>
          </a:xfrm>
        </p:grpSpPr>
        <p:cxnSp>
          <p:nvCxnSpPr>
            <p:cNvPr id="6" name="Straight Arrow Connector 5"/>
            <p:cNvCxnSpPr/>
            <p:nvPr/>
          </p:nvCxnSpPr>
          <p:spPr>
            <a:xfrm flipV="1">
              <a:off x="2166610" y="685800"/>
              <a:ext cx="0" cy="457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2166610" y="5257800"/>
              <a:ext cx="54864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flipV="1">
              <a:off x="2166610" y="1588817"/>
              <a:ext cx="4402779" cy="3668983"/>
            </a:xfrm>
            <a:prstGeom prst="line">
              <a:avLst/>
            </a:prstGeom>
            <a:ln>
              <a:prstDash val="dash"/>
            </a:ln>
          </p:spPr>
          <p:style>
            <a:lnRef idx="1">
              <a:schemeClr val="dk1"/>
            </a:lnRef>
            <a:fillRef idx="0">
              <a:schemeClr val="dk1"/>
            </a:fillRef>
            <a:effectRef idx="0">
              <a:schemeClr val="dk1"/>
            </a:effectRef>
            <a:fontRef idx="minor">
              <a:schemeClr val="tx1"/>
            </a:fontRef>
          </p:style>
        </p:cxnSp>
        <p:grpSp>
          <p:nvGrpSpPr>
            <p:cNvPr id="9" name="Group 8"/>
            <p:cNvGrpSpPr/>
            <p:nvPr/>
          </p:nvGrpSpPr>
          <p:grpSpPr>
            <a:xfrm>
              <a:off x="5290810" y="2971800"/>
              <a:ext cx="237744" cy="228600"/>
              <a:chOff x="4038600" y="3886200"/>
              <a:chExt cx="237744" cy="228600"/>
            </a:xfrm>
          </p:grpSpPr>
          <p:sp>
            <p:nvSpPr>
              <p:cNvPr id="175" name="Oval 174"/>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6" name="Oval 175"/>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7" name="Oval 176"/>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8" name="Oval 177"/>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9" name="Oval 178"/>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80" name="Oval 179"/>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0" name="Group 9"/>
            <p:cNvGrpSpPr/>
            <p:nvPr/>
          </p:nvGrpSpPr>
          <p:grpSpPr>
            <a:xfrm>
              <a:off x="5443210" y="3124200"/>
              <a:ext cx="237744" cy="228600"/>
              <a:chOff x="4038600" y="3886200"/>
              <a:chExt cx="237744" cy="228600"/>
            </a:xfrm>
          </p:grpSpPr>
          <p:sp>
            <p:nvSpPr>
              <p:cNvPr id="169" name="Oval 168"/>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0" name="Oval 169"/>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1" name="Oval 170"/>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2" name="Oval 171"/>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3" name="Oval 172"/>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4" name="Oval 173"/>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1" name="Group 10"/>
            <p:cNvGrpSpPr/>
            <p:nvPr/>
          </p:nvGrpSpPr>
          <p:grpSpPr>
            <a:xfrm>
              <a:off x="5586466" y="2971800"/>
              <a:ext cx="237744" cy="228600"/>
              <a:chOff x="4038600" y="3886200"/>
              <a:chExt cx="237744" cy="228600"/>
            </a:xfrm>
          </p:grpSpPr>
          <p:sp>
            <p:nvSpPr>
              <p:cNvPr id="163" name="Oval 162"/>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4" name="Oval 163"/>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5" name="Oval 164"/>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6" name="Oval 165"/>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7" name="Oval 166"/>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8" name="Oval 167"/>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2" name="Group 11"/>
            <p:cNvGrpSpPr/>
            <p:nvPr/>
          </p:nvGrpSpPr>
          <p:grpSpPr>
            <a:xfrm>
              <a:off x="5729722" y="2819400"/>
              <a:ext cx="237744" cy="228600"/>
              <a:chOff x="4038600" y="3886200"/>
              <a:chExt cx="237744" cy="228600"/>
            </a:xfrm>
          </p:grpSpPr>
          <p:sp>
            <p:nvSpPr>
              <p:cNvPr id="157" name="Oval 156"/>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8" name="Oval 157"/>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9" name="Oval 158"/>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0" name="Oval 159"/>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1" name="Oval 160"/>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2" name="Oval 161"/>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3" name="Group 12"/>
            <p:cNvGrpSpPr/>
            <p:nvPr/>
          </p:nvGrpSpPr>
          <p:grpSpPr>
            <a:xfrm>
              <a:off x="5891266" y="2667000"/>
              <a:ext cx="237744" cy="228600"/>
              <a:chOff x="4038600" y="3886200"/>
              <a:chExt cx="237744" cy="228600"/>
            </a:xfrm>
          </p:grpSpPr>
          <p:sp>
            <p:nvSpPr>
              <p:cNvPr id="151" name="Oval 150"/>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2" name="Oval 151"/>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3" name="Oval 152"/>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4" name="Oval 153"/>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5" name="Oval 154"/>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6" name="Oval 155"/>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4" name="Group 13"/>
            <p:cNvGrpSpPr/>
            <p:nvPr/>
          </p:nvGrpSpPr>
          <p:grpSpPr>
            <a:xfrm>
              <a:off x="5662666" y="3200400"/>
              <a:ext cx="237744" cy="228600"/>
              <a:chOff x="4038600" y="3886200"/>
              <a:chExt cx="237744" cy="228600"/>
            </a:xfrm>
          </p:grpSpPr>
          <p:sp>
            <p:nvSpPr>
              <p:cNvPr id="145" name="Oval 144"/>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6" name="Oval 145"/>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7" name="Oval 146"/>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8" name="Oval 147"/>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9" name="Oval 148"/>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0" name="Oval 149"/>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5" name="Group 14"/>
            <p:cNvGrpSpPr/>
            <p:nvPr/>
          </p:nvGrpSpPr>
          <p:grpSpPr>
            <a:xfrm>
              <a:off x="5434066" y="3657600"/>
              <a:ext cx="237744" cy="228600"/>
              <a:chOff x="4038600" y="3886200"/>
              <a:chExt cx="237744" cy="228600"/>
            </a:xfrm>
          </p:grpSpPr>
          <p:sp>
            <p:nvSpPr>
              <p:cNvPr id="139" name="Oval 138"/>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0" name="Oval 139"/>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1" name="Oval 140"/>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2" name="Oval 141"/>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3" name="Oval 142"/>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4" name="Oval 143"/>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6" name="Group 15"/>
            <p:cNvGrpSpPr/>
            <p:nvPr/>
          </p:nvGrpSpPr>
          <p:grpSpPr>
            <a:xfrm>
              <a:off x="5205466" y="3429000"/>
              <a:ext cx="237744" cy="228600"/>
              <a:chOff x="4038600" y="3886200"/>
              <a:chExt cx="237744" cy="228600"/>
            </a:xfrm>
          </p:grpSpPr>
          <p:sp>
            <p:nvSpPr>
              <p:cNvPr id="133" name="Oval 132"/>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4" name="Oval 133"/>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5" name="Oval 134"/>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6" name="Oval 135"/>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7" name="Oval 136"/>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8" name="Oval 137"/>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7" name="Group 16"/>
            <p:cNvGrpSpPr/>
            <p:nvPr/>
          </p:nvGrpSpPr>
          <p:grpSpPr>
            <a:xfrm>
              <a:off x="4976866" y="3352800"/>
              <a:ext cx="237744" cy="228600"/>
              <a:chOff x="4038600" y="3886200"/>
              <a:chExt cx="237744" cy="228600"/>
            </a:xfrm>
          </p:grpSpPr>
          <p:sp>
            <p:nvSpPr>
              <p:cNvPr id="127" name="Oval 126"/>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8" name="Oval 127"/>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9" name="Oval 128"/>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0" name="Oval 129"/>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1" name="Oval 130"/>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32" name="Oval 131"/>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8" name="Group 17"/>
            <p:cNvGrpSpPr/>
            <p:nvPr/>
          </p:nvGrpSpPr>
          <p:grpSpPr>
            <a:xfrm>
              <a:off x="5281666" y="3276600"/>
              <a:ext cx="237744" cy="228600"/>
              <a:chOff x="4038600" y="3886200"/>
              <a:chExt cx="237744" cy="228600"/>
            </a:xfrm>
          </p:grpSpPr>
          <p:sp>
            <p:nvSpPr>
              <p:cNvPr id="121" name="Oval 120"/>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2" name="Oval 121"/>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3" name="Oval 122"/>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4" name="Oval 123"/>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5" name="Oval 124"/>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6" name="Oval 125"/>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19" name="Group 18"/>
            <p:cNvGrpSpPr/>
            <p:nvPr/>
          </p:nvGrpSpPr>
          <p:grpSpPr>
            <a:xfrm>
              <a:off x="5586466" y="3200400"/>
              <a:ext cx="237744" cy="228600"/>
              <a:chOff x="4038600" y="3886200"/>
              <a:chExt cx="237744" cy="228600"/>
            </a:xfrm>
          </p:grpSpPr>
          <p:sp>
            <p:nvSpPr>
              <p:cNvPr id="115" name="Oval 114"/>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6" name="Oval 115"/>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7" name="Oval 116"/>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8" name="Oval 117"/>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9" name="Oval 118"/>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0" name="Oval 119"/>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20" name="Group 19"/>
            <p:cNvGrpSpPr/>
            <p:nvPr/>
          </p:nvGrpSpPr>
          <p:grpSpPr>
            <a:xfrm>
              <a:off x="5671810" y="2935224"/>
              <a:ext cx="237744" cy="228600"/>
              <a:chOff x="4038600" y="3886200"/>
              <a:chExt cx="237744" cy="228600"/>
            </a:xfrm>
          </p:grpSpPr>
          <p:sp>
            <p:nvSpPr>
              <p:cNvPr id="109" name="Oval 108"/>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0" name="Oval 109"/>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1" name="Oval 110"/>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2" name="Oval 111"/>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3" name="Oval 112"/>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4" name="Oval 113"/>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21" name="Group 20"/>
            <p:cNvGrpSpPr/>
            <p:nvPr/>
          </p:nvGrpSpPr>
          <p:grpSpPr>
            <a:xfrm>
              <a:off x="5632186" y="3087624"/>
              <a:ext cx="237744" cy="228600"/>
              <a:chOff x="4038600" y="3886200"/>
              <a:chExt cx="237744" cy="228600"/>
            </a:xfrm>
          </p:grpSpPr>
          <p:sp>
            <p:nvSpPr>
              <p:cNvPr id="103" name="Oval 102"/>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4" name="Oval 103"/>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5" name="Oval 104"/>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6" name="Oval 105"/>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7" name="Oval 106"/>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8" name="Oval 107"/>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22" name="Group 21"/>
            <p:cNvGrpSpPr/>
            <p:nvPr/>
          </p:nvGrpSpPr>
          <p:grpSpPr>
            <a:xfrm>
              <a:off x="5336530" y="3096768"/>
              <a:ext cx="237744" cy="228600"/>
              <a:chOff x="4038600" y="3886200"/>
              <a:chExt cx="237744" cy="228600"/>
            </a:xfrm>
          </p:grpSpPr>
          <p:sp>
            <p:nvSpPr>
              <p:cNvPr id="97" name="Oval 96"/>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8" name="Oval 97"/>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9" name="Oval 98"/>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0" name="Oval 99"/>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1" name="Oval 100"/>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02" name="Oval 101"/>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23" name="Group 22"/>
            <p:cNvGrpSpPr/>
            <p:nvPr/>
          </p:nvGrpSpPr>
          <p:grpSpPr>
            <a:xfrm rot="3826529">
              <a:off x="5555602" y="2938445"/>
              <a:ext cx="237744" cy="228600"/>
              <a:chOff x="4038600" y="3886200"/>
              <a:chExt cx="237744" cy="228600"/>
            </a:xfrm>
          </p:grpSpPr>
          <p:sp>
            <p:nvSpPr>
              <p:cNvPr id="91" name="Oval 90"/>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2" name="Oval 91"/>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3" name="Oval 92"/>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4" name="Oval 93"/>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5" name="Oval 94"/>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6" name="Oval 95"/>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grpSp>
          <p:nvGrpSpPr>
            <p:cNvPr id="24" name="Group 23"/>
            <p:cNvGrpSpPr/>
            <p:nvPr/>
          </p:nvGrpSpPr>
          <p:grpSpPr>
            <a:xfrm rot="3826529">
              <a:off x="5437498" y="3306907"/>
              <a:ext cx="237744" cy="228600"/>
              <a:chOff x="4038600" y="3886200"/>
              <a:chExt cx="237744" cy="228600"/>
            </a:xfrm>
          </p:grpSpPr>
          <p:sp>
            <p:nvSpPr>
              <p:cNvPr id="85" name="Oval 84"/>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6" name="Oval 85"/>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7" name="Oval 86"/>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8" name="Oval 87"/>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9" name="Oval 88"/>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0" name="Oval 89"/>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cxnSp>
          <p:nvCxnSpPr>
            <p:cNvPr id="25" name="Straight Arrow Connector 24"/>
            <p:cNvCxnSpPr/>
            <p:nvPr/>
          </p:nvCxnSpPr>
          <p:spPr>
            <a:xfrm flipV="1">
              <a:off x="6138154" y="2828544"/>
              <a:ext cx="0" cy="24384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Straight Arrow Connector 25"/>
            <p:cNvCxnSpPr/>
            <p:nvPr/>
          </p:nvCxnSpPr>
          <p:spPr>
            <a:xfrm flipV="1">
              <a:off x="6129010" y="1981200"/>
              <a:ext cx="0" cy="71018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27" name="TextBox 26"/>
            <p:cNvSpPr txBox="1"/>
            <p:nvPr/>
          </p:nvSpPr>
          <p:spPr>
            <a:xfrm>
              <a:off x="6129010" y="2209800"/>
              <a:ext cx="1832553" cy="261610"/>
            </a:xfrm>
            <a:prstGeom prst="rect">
              <a:avLst/>
            </a:prstGeom>
            <a:noFill/>
          </p:spPr>
          <p:txBody>
            <a:bodyPr wrap="none" rtlCol="0">
              <a:spAutoFit/>
            </a:bodyPr>
            <a:lstStyle/>
            <a:p>
              <a:r>
                <a:rPr lang="en-US" sz="1100" b="1" i="1" dirty="0" smtClean="0">
                  <a:solidFill>
                    <a:schemeClr val="accent6">
                      <a:lumMod val="75000"/>
                    </a:schemeClr>
                  </a:solidFill>
                </a:rPr>
                <a:t>Procedure Buffer Time (PBT)</a:t>
              </a:r>
              <a:endParaRPr lang="en-US" sz="1100" b="1" i="1" dirty="0">
                <a:solidFill>
                  <a:schemeClr val="accent6">
                    <a:lumMod val="75000"/>
                  </a:schemeClr>
                </a:solidFill>
              </a:endParaRPr>
            </a:p>
          </p:txBody>
        </p:sp>
        <p:sp>
          <p:nvSpPr>
            <p:cNvPr id="28" name="TextBox 27"/>
            <p:cNvSpPr txBox="1"/>
            <p:nvPr/>
          </p:nvSpPr>
          <p:spPr>
            <a:xfrm>
              <a:off x="6129010" y="3716179"/>
              <a:ext cx="1584088" cy="261610"/>
            </a:xfrm>
            <a:prstGeom prst="rect">
              <a:avLst/>
            </a:prstGeom>
            <a:noFill/>
          </p:spPr>
          <p:txBody>
            <a:bodyPr wrap="none" rtlCol="0">
              <a:spAutoFit/>
            </a:bodyPr>
            <a:lstStyle/>
            <a:p>
              <a:r>
                <a:rPr lang="en-US" sz="1100" i="1" dirty="0" smtClean="0"/>
                <a:t>Time on Procedure (</a:t>
              </a:r>
              <a:r>
                <a:rPr lang="en-US" sz="1100" i="1" dirty="0" err="1" smtClean="0"/>
                <a:t>ToP</a:t>
              </a:r>
              <a:r>
                <a:rPr lang="en-US" sz="1100" i="1" dirty="0" smtClean="0"/>
                <a:t>)</a:t>
              </a:r>
              <a:endParaRPr lang="en-US" sz="1100" i="1" dirty="0"/>
            </a:p>
          </p:txBody>
        </p:sp>
        <p:sp>
          <p:nvSpPr>
            <p:cNvPr id="29" name="TextBox 28"/>
            <p:cNvSpPr txBox="1"/>
            <p:nvPr/>
          </p:nvSpPr>
          <p:spPr>
            <a:xfrm>
              <a:off x="4877891" y="5257800"/>
              <a:ext cx="3563604" cy="307777"/>
            </a:xfrm>
            <a:prstGeom prst="rect">
              <a:avLst/>
            </a:prstGeom>
            <a:noFill/>
          </p:spPr>
          <p:txBody>
            <a:bodyPr wrap="none" rtlCol="0">
              <a:spAutoFit/>
            </a:bodyPr>
            <a:lstStyle/>
            <a:p>
              <a:r>
                <a:rPr lang="en-US" sz="1400" b="1" dirty="0" smtClean="0"/>
                <a:t>Allowable Operational Time Window (AOTW)</a:t>
              </a:r>
              <a:endParaRPr lang="en-US" sz="1400" b="1" dirty="0"/>
            </a:p>
          </p:txBody>
        </p:sp>
        <p:sp>
          <p:nvSpPr>
            <p:cNvPr id="30" name="TextBox 29"/>
            <p:cNvSpPr txBox="1"/>
            <p:nvPr/>
          </p:nvSpPr>
          <p:spPr>
            <a:xfrm>
              <a:off x="38351" y="689366"/>
              <a:ext cx="2006831" cy="307777"/>
            </a:xfrm>
            <a:prstGeom prst="rect">
              <a:avLst/>
            </a:prstGeom>
            <a:noFill/>
          </p:spPr>
          <p:txBody>
            <a:bodyPr wrap="none" rtlCol="0">
              <a:spAutoFit/>
            </a:bodyPr>
            <a:lstStyle/>
            <a:p>
              <a:r>
                <a:rPr lang="en-US" sz="1400" b="1" dirty="0" smtClean="0"/>
                <a:t>Time on Procedure (</a:t>
              </a:r>
              <a:r>
                <a:rPr lang="en-US" sz="1400" b="1" dirty="0" err="1" smtClean="0"/>
                <a:t>ToP</a:t>
              </a:r>
              <a:r>
                <a:rPr lang="en-US" sz="1400" b="1" dirty="0" smtClean="0"/>
                <a:t>)</a:t>
              </a:r>
              <a:endParaRPr lang="en-US" sz="1400" b="1" dirty="0"/>
            </a:p>
          </p:txBody>
        </p:sp>
        <p:grpSp>
          <p:nvGrpSpPr>
            <p:cNvPr id="31" name="Group 30"/>
            <p:cNvGrpSpPr/>
            <p:nvPr/>
          </p:nvGrpSpPr>
          <p:grpSpPr>
            <a:xfrm>
              <a:off x="3416808" y="5638800"/>
              <a:ext cx="3377644" cy="795010"/>
              <a:chOff x="3539666" y="5638800"/>
              <a:chExt cx="3377644" cy="795010"/>
            </a:xfrm>
          </p:grpSpPr>
          <p:cxnSp>
            <p:nvCxnSpPr>
              <p:cNvPr id="78" name="Straight Connector 77"/>
              <p:cNvCxnSpPr/>
              <p:nvPr/>
            </p:nvCxnSpPr>
            <p:spPr>
              <a:xfrm>
                <a:off x="4877891" y="6172200"/>
                <a:ext cx="1827709"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cxnSp>
            <p:nvCxnSpPr>
              <p:cNvPr id="79" name="Straight Connector 78"/>
              <p:cNvCxnSpPr/>
              <p:nvPr/>
            </p:nvCxnSpPr>
            <p:spPr>
              <a:xfrm flipV="1">
                <a:off x="5734294" y="5638800"/>
                <a:ext cx="0" cy="533400"/>
              </a:xfrm>
              <a:prstGeom prst="line">
                <a:avLst/>
              </a:prstGeom>
            </p:spPr>
            <p:style>
              <a:lnRef idx="1">
                <a:schemeClr val="dk1"/>
              </a:lnRef>
              <a:fillRef idx="0">
                <a:schemeClr val="dk1"/>
              </a:fillRef>
              <a:effectRef idx="0">
                <a:schemeClr val="dk1"/>
              </a:effectRef>
              <a:fontRef idx="minor">
                <a:schemeClr val="tx1"/>
              </a:fontRef>
            </p:style>
          </p:cxnSp>
          <p:sp>
            <p:nvSpPr>
              <p:cNvPr id="80" name="Freeform 79"/>
              <p:cNvSpPr/>
              <p:nvPr/>
            </p:nvSpPr>
            <p:spPr>
              <a:xfrm>
                <a:off x="5199888" y="57053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81" name="Freeform 80"/>
              <p:cNvSpPr/>
              <p:nvPr/>
            </p:nvSpPr>
            <p:spPr>
              <a:xfrm flipH="1">
                <a:off x="5730240" y="57107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82" name="TextBox 81"/>
              <p:cNvSpPr txBox="1"/>
              <p:nvPr/>
            </p:nvSpPr>
            <p:spPr>
              <a:xfrm>
                <a:off x="6091443" y="6172200"/>
                <a:ext cx="825867" cy="261610"/>
              </a:xfrm>
              <a:prstGeom prst="rect">
                <a:avLst/>
              </a:prstGeom>
              <a:noFill/>
            </p:spPr>
            <p:txBody>
              <a:bodyPr wrap="none" rtlCol="0">
                <a:spAutoFit/>
              </a:bodyPr>
              <a:lstStyle/>
              <a:p>
                <a:r>
                  <a:rPr lang="en-US" sz="1100" dirty="0" smtClean="0"/>
                  <a:t>Time (secs)</a:t>
                </a:r>
                <a:endParaRPr lang="en-US" sz="1100" dirty="0"/>
              </a:p>
            </p:txBody>
          </p:sp>
          <p:sp>
            <p:nvSpPr>
              <p:cNvPr id="83" name="TextBox 82"/>
              <p:cNvSpPr txBox="1"/>
              <p:nvPr/>
            </p:nvSpPr>
            <p:spPr>
              <a:xfrm>
                <a:off x="3539666" y="5638800"/>
                <a:ext cx="1727781" cy="307777"/>
              </a:xfrm>
              <a:prstGeom prst="rect">
                <a:avLst/>
              </a:prstGeom>
              <a:noFill/>
            </p:spPr>
            <p:txBody>
              <a:bodyPr wrap="none" rtlCol="0">
                <a:spAutoFit/>
              </a:bodyPr>
              <a:lstStyle/>
              <a:p>
                <a:r>
                  <a:rPr lang="en-US" sz="1400" i="1" dirty="0" smtClean="0"/>
                  <a:t>Distribution of AOTW</a:t>
                </a:r>
                <a:endParaRPr lang="en-US" sz="1400" i="1" dirty="0"/>
              </a:p>
            </p:txBody>
          </p:sp>
          <p:cxnSp>
            <p:nvCxnSpPr>
              <p:cNvPr id="84" name="Straight Arrow Connector 83"/>
              <p:cNvCxnSpPr/>
              <p:nvPr/>
            </p:nvCxnSpPr>
            <p:spPr>
              <a:xfrm>
                <a:off x="5175924" y="5846549"/>
                <a:ext cx="276362" cy="8969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sp>
          <p:nvSpPr>
            <p:cNvPr id="32" name="Oval 31"/>
            <p:cNvSpPr/>
            <p:nvPr/>
          </p:nvSpPr>
          <p:spPr>
            <a:xfrm>
              <a:off x="4648200" y="29718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3" name="Oval 32"/>
            <p:cNvSpPr/>
            <p:nvPr/>
          </p:nvSpPr>
          <p:spPr>
            <a:xfrm>
              <a:off x="4800600" y="3276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4" name="Oval 33"/>
            <p:cNvSpPr/>
            <p:nvPr/>
          </p:nvSpPr>
          <p:spPr>
            <a:xfrm>
              <a:off x="4876800" y="3200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5" name="Oval 34"/>
            <p:cNvSpPr/>
            <p:nvPr/>
          </p:nvSpPr>
          <p:spPr>
            <a:xfrm>
              <a:off x="4800600" y="3124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6" name="Oval 35"/>
            <p:cNvSpPr/>
            <p:nvPr/>
          </p:nvSpPr>
          <p:spPr>
            <a:xfrm>
              <a:off x="4724400" y="3191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7" name="Oval 36"/>
            <p:cNvSpPr/>
            <p:nvPr/>
          </p:nvSpPr>
          <p:spPr>
            <a:xfrm>
              <a:off x="4648200" y="3343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nvGrpSpPr>
            <p:cNvPr id="38" name="Group 37"/>
            <p:cNvGrpSpPr/>
            <p:nvPr/>
          </p:nvGrpSpPr>
          <p:grpSpPr>
            <a:xfrm>
              <a:off x="5324856" y="2819400"/>
              <a:ext cx="237744" cy="228600"/>
              <a:chOff x="4038600" y="3886200"/>
              <a:chExt cx="237744" cy="228600"/>
            </a:xfrm>
          </p:grpSpPr>
          <p:sp>
            <p:nvSpPr>
              <p:cNvPr id="72" name="Oval 71"/>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3" name="Oval 72"/>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4" name="Oval 73"/>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5" name="Oval 74"/>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6" name="Oval 75"/>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7" name="Oval 76"/>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sp>
          <p:nvSpPr>
            <p:cNvPr id="39" name="TextBox 38"/>
            <p:cNvSpPr txBox="1"/>
            <p:nvPr/>
          </p:nvSpPr>
          <p:spPr>
            <a:xfrm>
              <a:off x="2638957" y="2414534"/>
              <a:ext cx="2705164" cy="307777"/>
            </a:xfrm>
            <a:prstGeom prst="rect">
              <a:avLst/>
            </a:prstGeom>
            <a:noFill/>
          </p:spPr>
          <p:txBody>
            <a:bodyPr wrap="none" rtlCol="0">
              <a:spAutoFit/>
            </a:bodyPr>
            <a:lstStyle/>
            <a:p>
              <a:r>
                <a:rPr lang="en-US" sz="1400" i="1" dirty="0" smtClean="0"/>
                <a:t>Procedure not Completed in AOTW</a:t>
              </a:r>
              <a:endParaRPr lang="en-US" sz="1400" i="1" dirty="0"/>
            </a:p>
          </p:txBody>
        </p:sp>
        <p:cxnSp>
          <p:nvCxnSpPr>
            <p:cNvPr id="40" name="Straight Arrow Connector 39"/>
            <p:cNvCxnSpPr/>
            <p:nvPr/>
          </p:nvCxnSpPr>
          <p:spPr>
            <a:xfrm>
              <a:off x="4156235" y="2670048"/>
              <a:ext cx="415765" cy="23779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nvGrpSpPr>
            <p:cNvPr id="41" name="Group 40"/>
            <p:cNvGrpSpPr/>
            <p:nvPr/>
          </p:nvGrpSpPr>
          <p:grpSpPr>
            <a:xfrm>
              <a:off x="5181600" y="2971800"/>
              <a:ext cx="237744" cy="228600"/>
              <a:chOff x="4038600" y="3886200"/>
              <a:chExt cx="237744" cy="228600"/>
            </a:xfrm>
          </p:grpSpPr>
          <p:sp>
            <p:nvSpPr>
              <p:cNvPr id="66" name="Oval 65"/>
              <p:cNvSpPr/>
              <p:nvPr/>
            </p:nvSpPr>
            <p:spPr>
              <a:xfrm>
                <a:off x="40386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7" name="Oval 66"/>
              <p:cNvSpPr/>
              <p:nvPr/>
            </p:nvSpPr>
            <p:spPr>
              <a:xfrm>
                <a:off x="4191000" y="40386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8" name="Oval 67"/>
              <p:cNvSpPr/>
              <p:nvPr/>
            </p:nvSpPr>
            <p:spPr>
              <a:xfrm>
                <a:off x="4267200" y="39624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69" name="Oval 68"/>
              <p:cNvSpPr/>
              <p:nvPr/>
            </p:nvSpPr>
            <p:spPr>
              <a:xfrm>
                <a:off x="4191000" y="3886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0" name="Oval 69"/>
              <p:cNvSpPr/>
              <p:nvPr/>
            </p:nvSpPr>
            <p:spPr>
              <a:xfrm>
                <a:off x="4114800" y="39532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71" name="Oval 70"/>
              <p:cNvSpPr/>
              <p:nvPr/>
            </p:nvSpPr>
            <p:spPr>
              <a:xfrm>
                <a:off x="4038600" y="41056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sp>
          <p:nvSpPr>
            <p:cNvPr id="42" name="Oval 41"/>
            <p:cNvSpPr/>
            <p:nvPr/>
          </p:nvSpPr>
          <p:spPr>
            <a:xfrm>
              <a:off x="4419600" y="3124200"/>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43" name="Oval 42"/>
            <p:cNvSpPr/>
            <p:nvPr/>
          </p:nvSpPr>
          <p:spPr>
            <a:xfrm>
              <a:off x="5401056" y="2276856"/>
              <a:ext cx="9144" cy="914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44" name="Straight Connector 43"/>
            <p:cNvCxnSpPr/>
            <p:nvPr/>
          </p:nvCxnSpPr>
          <p:spPr>
            <a:xfrm flipV="1">
              <a:off x="4657344" y="2456021"/>
              <a:ext cx="1206681" cy="1005567"/>
            </a:xfrm>
            <a:prstGeom prst="line">
              <a:avLst/>
            </a:prstGeom>
            <a:ln>
              <a:prstDash val="dash"/>
            </a:ln>
          </p:spPr>
          <p:style>
            <a:lnRef idx="1">
              <a:schemeClr val="dk1"/>
            </a:lnRef>
            <a:fillRef idx="0">
              <a:schemeClr val="dk1"/>
            </a:fillRef>
            <a:effectRef idx="0">
              <a:schemeClr val="dk1"/>
            </a:effectRef>
            <a:fontRef idx="minor">
              <a:schemeClr val="tx1"/>
            </a:fontRef>
          </p:style>
        </p:cxnSp>
        <p:grpSp>
          <p:nvGrpSpPr>
            <p:cNvPr id="45" name="Group 44"/>
            <p:cNvGrpSpPr/>
            <p:nvPr/>
          </p:nvGrpSpPr>
          <p:grpSpPr>
            <a:xfrm>
              <a:off x="0" y="2286000"/>
              <a:ext cx="1879207" cy="1553655"/>
              <a:chOff x="127309" y="2332546"/>
              <a:chExt cx="1879207" cy="1553655"/>
            </a:xfrm>
          </p:grpSpPr>
          <p:grpSp>
            <p:nvGrpSpPr>
              <p:cNvPr id="58" name="Group 57"/>
              <p:cNvGrpSpPr/>
              <p:nvPr/>
            </p:nvGrpSpPr>
            <p:grpSpPr>
              <a:xfrm rot="16200000">
                <a:off x="773928" y="2915413"/>
                <a:ext cx="1408176" cy="533400"/>
                <a:chOff x="4877891" y="5638800"/>
                <a:chExt cx="1827709" cy="533400"/>
              </a:xfrm>
            </p:grpSpPr>
            <p:cxnSp>
              <p:nvCxnSpPr>
                <p:cNvPr id="62" name="Straight Connector 61"/>
                <p:cNvCxnSpPr/>
                <p:nvPr/>
              </p:nvCxnSpPr>
              <p:spPr>
                <a:xfrm>
                  <a:off x="4877891" y="6172200"/>
                  <a:ext cx="1827709"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cxnSp>
              <p:nvCxnSpPr>
                <p:cNvPr id="63" name="Straight Connector 62"/>
                <p:cNvCxnSpPr/>
                <p:nvPr/>
              </p:nvCxnSpPr>
              <p:spPr>
                <a:xfrm flipV="1">
                  <a:off x="5734294" y="5638800"/>
                  <a:ext cx="0" cy="533400"/>
                </a:xfrm>
                <a:prstGeom prst="line">
                  <a:avLst/>
                </a:prstGeom>
              </p:spPr>
              <p:style>
                <a:lnRef idx="1">
                  <a:schemeClr val="dk1"/>
                </a:lnRef>
                <a:fillRef idx="0">
                  <a:schemeClr val="dk1"/>
                </a:fillRef>
                <a:effectRef idx="0">
                  <a:schemeClr val="dk1"/>
                </a:effectRef>
                <a:fontRef idx="minor">
                  <a:schemeClr val="tx1"/>
                </a:fontRef>
              </p:style>
            </p:cxnSp>
            <p:sp>
              <p:nvSpPr>
                <p:cNvPr id="64" name="Freeform 63"/>
                <p:cNvSpPr/>
                <p:nvPr/>
              </p:nvSpPr>
              <p:spPr>
                <a:xfrm>
                  <a:off x="5199888" y="5705396"/>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65" name="Freeform 64"/>
                <p:cNvSpPr/>
                <p:nvPr/>
              </p:nvSpPr>
              <p:spPr>
                <a:xfrm flipH="1">
                  <a:off x="5730241" y="5710702"/>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grpSp>
          <p:sp>
            <p:nvSpPr>
              <p:cNvPr id="59" name="TextBox 58"/>
              <p:cNvSpPr txBox="1"/>
              <p:nvPr/>
            </p:nvSpPr>
            <p:spPr>
              <a:xfrm rot="16200000">
                <a:off x="1462777" y="2614675"/>
                <a:ext cx="825867" cy="261610"/>
              </a:xfrm>
              <a:prstGeom prst="rect">
                <a:avLst/>
              </a:prstGeom>
              <a:noFill/>
            </p:spPr>
            <p:txBody>
              <a:bodyPr wrap="none" rtlCol="0">
                <a:spAutoFit/>
              </a:bodyPr>
              <a:lstStyle/>
              <a:p>
                <a:r>
                  <a:rPr lang="en-US" sz="1100" dirty="0" smtClean="0"/>
                  <a:t>Time (secs)</a:t>
                </a:r>
                <a:endParaRPr lang="en-US" sz="1100" dirty="0"/>
              </a:p>
            </p:txBody>
          </p:sp>
          <p:cxnSp>
            <p:nvCxnSpPr>
              <p:cNvPr id="60" name="Straight Arrow Connector 59"/>
              <p:cNvCxnSpPr/>
              <p:nvPr/>
            </p:nvCxnSpPr>
            <p:spPr>
              <a:xfrm>
                <a:off x="1105418" y="2764795"/>
                <a:ext cx="266182" cy="13080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61" name="TextBox 60"/>
              <p:cNvSpPr txBox="1"/>
              <p:nvPr/>
            </p:nvSpPr>
            <p:spPr>
              <a:xfrm>
                <a:off x="127309" y="2453640"/>
                <a:ext cx="1525226" cy="307777"/>
              </a:xfrm>
              <a:prstGeom prst="rect">
                <a:avLst/>
              </a:prstGeom>
              <a:noFill/>
            </p:spPr>
            <p:txBody>
              <a:bodyPr wrap="none" rtlCol="0">
                <a:spAutoFit/>
              </a:bodyPr>
              <a:lstStyle/>
              <a:p>
                <a:r>
                  <a:rPr lang="en-US" sz="1400" i="1" dirty="0" smtClean="0"/>
                  <a:t>Distribution of </a:t>
                </a:r>
                <a:r>
                  <a:rPr lang="en-US" sz="1400" i="1" dirty="0" err="1" smtClean="0"/>
                  <a:t>ToP</a:t>
                </a:r>
                <a:endParaRPr lang="en-US" sz="1400" i="1" dirty="0"/>
              </a:p>
            </p:txBody>
          </p:sp>
        </p:grpSp>
        <p:cxnSp>
          <p:nvCxnSpPr>
            <p:cNvPr id="46" name="Straight Connector 45"/>
            <p:cNvCxnSpPr/>
            <p:nvPr/>
          </p:nvCxnSpPr>
          <p:spPr>
            <a:xfrm>
              <a:off x="1627524" y="3191256"/>
              <a:ext cx="3983441" cy="0"/>
            </a:xfrm>
            <a:prstGeom prst="line">
              <a:avLst/>
            </a:prstGeom>
            <a:ln>
              <a:prstDash val="sysDot"/>
            </a:ln>
          </p:spPr>
          <p:style>
            <a:lnRef idx="1">
              <a:schemeClr val="dk1"/>
            </a:lnRef>
            <a:fillRef idx="0">
              <a:schemeClr val="dk1"/>
            </a:fillRef>
            <a:effectRef idx="0">
              <a:schemeClr val="dk1"/>
            </a:effectRef>
            <a:fontRef idx="minor">
              <a:schemeClr val="tx1"/>
            </a:fontRef>
          </p:style>
        </p:cxnSp>
        <p:cxnSp>
          <p:nvCxnSpPr>
            <p:cNvPr id="47" name="Straight Connector 46"/>
            <p:cNvCxnSpPr>
              <a:endCxn id="99" idx="6"/>
            </p:cNvCxnSpPr>
            <p:nvPr/>
          </p:nvCxnSpPr>
          <p:spPr>
            <a:xfrm flipH="1" flipV="1">
              <a:off x="5574274" y="3177540"/>
              <a:ext cx="36691" cy="2461260"/>
            </a:xfrm>
            <a:prstGeom prst="line">
              <a:avLst/>
            </a:prstGeom>
            <a:ln>
              <a:prstDash val="sysDot"/>
            </a:ln>
          </p:spPr>
          <p:style>
            <a:lnRef idx="1">
              <a:schemeClr val="dk1"/>
            </a:lnRef>
            <a:fillRef idx="0">
              <a:schemeClr val="dk1"/>
            </a:fillRef>
            <a:effectRef idx="0">
              <a:schemeClr val="dk1"/>
            </a:effectRef>
            <a:fontRef idx="minor">
              <a:schemeClr val="tx1"/>
            </a:fontRef>
          </p:style>
        </p:cxnSp>
        <p:grpSp>
          <p:nvGrpSpPr>
            <p:cNvPr id="48" name="Group 47"/>
            <p:cNvGrpSpPr/>
            <p:nvPr/>
          </p:nvGrpSpPr>
          <p:grpSpPr>
            <a:xfrm>
              <a:off x="6238842" y="531911"/>
              <a:ext cx="2719204" cy="1558499"/>
              <a:chOff x="4164552" y="4875311"/>
              <a:chExt cx="2719204" cy="1558499"/>
            </a:xfrm>
          </p:grpSpPr>
          <p:cxnSp>
            <p:nvCxnSpPr>
              <p:cNvPr id="49" name="Straight Connector 48"/>
              <p:cNvCxnSpPr/>
              <p:nvPr/>
            </p:nvCxnSpPr>
            <p:spPr>
              <a:xfrm>
                <a:off x="4877891" y="6172200"/>
                <a:ext cx="1827709" cy="0"/>
              </a:xfrm>
              <a:prstGeom prst="line">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cxnSp>
            <p:nvCxnSpPr>
              <p:cNvPr id="50" name="Straight Connector 49"/>
              <p:cNvCxnSpPr/>
              <p:nvPr/>
            </p:nvCxnSpPr>
            <p:spPr>
              <a:xfrm flipV="1">
                <a:off x="5469510" y="5638800"/>
                <a:ext cx="0" cy="533400"/>
              </a:xfrm>
              <a:prstGeom prst="line">
                <a:avLst/>
              </a:prstGeom>
            </p:spPr>
            <p:style>
              <a:lnRef idx="1">
                <a:schemeClr val="dk1"/>
              </a:lnRef>
              <a:fillRef idx="0">
                <a:schemeClr val="dk1"/>
              </a:fillRef>
              <a:effectRef idx="0">
                <a:schemeClr val="dk1"/>
              </a:effectRef>
              <a:fontRef idx="minor">
                <a:schemeClr val="tx1"/>
              </a:fontRef>
            </p:style>
          </p:cxnSp>
          <p:sp>
            <p:nvSpPr>
              <p:cNvPr id="51" name="Freeform 50"/>
              <p:cNvSpPr/>
              <p:nvPr/>
            </p:nvSpPr>
            <p:spPr>
              <a:xfrm>
                <a:off x="5199888" y="5705397"/>
                <a:ext cx="544640" cy="453640"/>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44640"/>
                  <a:gd name="connsiteY0" fmla="*/ 439371 h 446283"/>
                  <a:gd name="connsiteX1" fmla="*/ 182880 w 544640"/>
                  <a:gd name="connsiteY1" fmla="*/ 402795 h 446283"/>
                  <a:gd name="connsiteX2" fmla="*/ 411480 w 544640"/>
                  <a:gd name="connsiteY2" fmla="*/ 110187 h 446283"/>
                  <a:gd name="connsiteX3" fmla="*/ 484632 w 544640"/>
                  <a:gd name="connsiteY3" fmla="*/ 27891 h 446283"/>
                  <a:gd name="connsiteX4" fmla="*/ 544640 w 544640"/>
                  <a:gd name="connsiteY4" fmla="*/ 1697 h 446283"/>
                  <a:gd name="connsiteX0" fmla="*/ 0 w 544640"/>
                  <a:gd name="connsiteY0" fmla="*/ 448896 h 453640"/>
                  <a:gd name="connsiteX1" fmla="*/ 182880 w 544640"/>
                  <a:gd name="connsiteY1" fmla="*/ 402795 h 453640"/>
                  <a:gd name="connsiteX2" fmla="*/ 411480 w 544640"/>
                  <a:gd name="connsiteY2" fmla="*/ 110187 h 453640"/>
                  <a:gd name="connsiteX3" fmla="*/ 484632 w 544640"/>
                  <a:gd name="connsiteY3" fmla="*/ 27891 h 453640"/>
                  <a:gd name="connsiteX4" fmla="*/ 544640 w 544640"/>
                  <a:gd name="connsiteY4" fmla="*/ 1697 h 453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640" h="453640">
                    <a:moveTo>
                      <a:pt x="0" y="448896"/>
                    </a:moveTo>
                    <a:cubicBezTo>
                      <a:pt x="57150" y="458040"/>
                      <a:pt x="114300" y="459247"/>
                      <a:pt x="182880" y="402795"/>
                    </a:cubicBezTo>
                    <a:cubicBezTo>
                      <a:pt x="251460" y="346344"/>
                      <a:pt x="361188" y="172671"/>
                      <a:pt x="411480" y="110187"/>
                    </a:cubicBezTo>
                    <a:cubicBezTo>
                      <a:pt x="461772" y="47703"/>
                      <a:pt x="462439" y="45973"/>
                      <a:pt x="484632" y="27891"/>
                    </a:cubicBezTo>
                    <a:cubicBezTo>
                      <a:pt x="506825" y="9809"/>
                      <a:pt x="531686" y="-5161"/>
                      <a:pt x="544640" y="1697"/>
                    </a:cubicBezTo>
                  </a:path>
                </a:pathLst>
              </a:cu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p>
            </p:txBody>
          </p:sp>
          <p:sp>
            <p:nvSpPr>
              <p:cNvPr id="52" name="Freeform 51"/>
              <p:cNvSpPr/>
              <p:nvPr/>
            </p:nvSpPr>
            <p:spPr>
              <a:xfrm flipH="1">
                <a:off x="5730240" y="5710700"/>
                <a:ext cx="537496" cy="451097"/>
              </a:xfrm>
              <a:custGeom>
                <a:avLst/>
                <a:gdLst>
                  <a:gd name="connsiteX0" fmla="*/ 0 w 530352"/>
                  <a:gd name="connsiteY0" fmla="*/ 419398 h 426310"/>
                  <a:gd name="connsiteX1" fmla="*/ 182880 w 530352"/>
                  <a:gd name="connsiteY1" fmla="*/ 382822 h 426310"/>
                  <a:gd name="connsiteX2" fmla="*/ 411480 w 530352"/>
                  <a:gd name="connsiteY2" fmla="*/ 90214 h 426310"/>
                  <a:gd name="connsiteX3" fmla="*/ 484632 w 530352"/>
                  <a:gd name="connsiteY3" fmla="*/ 7918 h 426310"/>
                  <a:gd name="connsiteX4" fmla="*/ 530352 w 530352"/>
                  <a:gd name="connsiteY4" fmla="*/ 7918 h 426310"/>
                  <a:gd name="connsiteX0" fmla="*/ 0 w 530352"/>
                  <a:gd name="connsiteY0" fmla="*/ 443871 h 450783"/>
                  <a:gd name="connsiteX1" fmla="*/ 182880 w 530352"/>
                  <a:gd name="connsiteY1" fmla="*/ 407295 h 450783"/>
                  <a:gd name="connsiteX2" fmla="*/ 411480 w 530352"/>
                  <a:gd name="connsiteY2" fmla="*/ 114687 h 450783"/>
                  <a:gd name="connsiteX3" fmla="*/ 484632 w 530352"/>
                  <a:gd name="connsiteY3" fmla="*/ 32391 h 450783"/>
                  <a:gd name="connsiteX4" fmla="*/ 530352 w 530352"/>
                  <a:gd name="connsiteY4" fmla="*/ 1435 h 450783"/>
                  <a:gd name="connsiteX0" fmla="*/ 0 w 530352"/>
                  <a:gd name="connsiteY0" fmla="*/ 432841 h 439753"/>
                  <a:gd name="connsiteX1" fmla="*/ 182880 w 530352"/>
                  <a:gd name="connsiteY1" fmla="*/ 396265 h 439753"/>
                  <a:gd name="connsiteX2" fmla="*/ 411480 w 530352"/>
                  <a:gd name="connsiteY2" fmla="*/ 103657 h 439753"/>
                  <a:gd name="connsiteX3" fmla="*/ 484632 w 530352"/>
                  <a:gd name="connsiteY3" fmla="*/ 21361 h 439753"/>
                  <a:gd name="connsiteX4" fmla="*/ 530352 w 530352"/>
                  <a:gd name="connsiteY4" fmla="*/ 2311 h 439753"/>
                  <a:gd name="connsiteX0" fmla="*/ 0 w 537496"/>
                  <a:gd name="connsiteY0" fmla="*/ 447128 h 451097"/>
                  <a:gd name="connsiteX1" fmla="*/ 190024 w 537496"/>
                  <a:gd name="connsiteY1" fmla="*/ 396265 h 451097"/>
                  <a:gd name="connsiteX2" fmla="*/ 418624 w 537496"/>
                  <a:gd name="connsiteY2" fmla="*/ 103657 h 451097"/>
                  <a:gd name="connsiteX3" fmla="*/ 491776 w 537496"/>
                  <a:gd name="connsiteY3" fmla="*/ 21361 h 451097"/>
                  <a:gd name="connsiteX4" fmla="*/ 537496 w 537496"/>
                  <a:gd name="connsiteY4" fmla="*/ 2311 h 451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496" h="451097">
                    <a:moveTo>
                      <a:pt x="0" y="447128"/>
                    </a:moveTo>
                    <a:cubicBezTo>
                      <a:pt x="57150" y="456272"/>
                      <a:pt x="120253" y="453510"/>
                      <a:pt x="190024" y="396265"/>
                    </a:cubicBezTo>
                    <a:cubicBezTo>
                      <a:pt x="259795" y="339020"/>
                      <a:pt x="368332" y="166141"/>
                      <a:pt x="418624" y="103657"/>
                    </a:cubicBezTo>
                    <a:cubicBezTo>
                      <a:pt x="468916" y="41173"/>
                      <a:pt x="471964" y="38252"/>
                      <a:pt x="491776" y="21361"/>
                    </a:cubicBezTo>
                    <a:cubicBezTo>
                      <a:pt x="511588" y="4470"/>
                      <a:pt x="524542" y="-4547"/>
                      <a:pt x="537496" y="2311"/>
                    </a:cubicBezTo>
                  </a:path>
                </a:pathLst>
              </a:custGeom>
            </p:spPr>
            <p:style>
              <a:lnRef idx="2">
                <a:schemeClr val="accent6"/>
              </a:lnRef>
              <a:fillRef idx="0">
                <a:schemeClr val="accent6"/>
              </a:fillRef>
              <a:effectRef idx="1">
                <a:schemeClr val="accent6"/>
              </a:effectRef>
              <a:fontRef idx="minor">
                <a:schemeClr val="tx1"/>
              </a:fontRef>
            </p:style>
            <p:txBody>
              <a:bodyPr rtlCol="0" anchor="ctr"/>
              <a:lstStyle/>
              <a:p>
                <a:pPr algn="ctr"/>
                <a:endParaRPr lang="en-US"/>
              </a:p>
            </p:txBody>
          </p:sp>
          <p:sp>
            <p:nvSpPr>
              <p:cNvPr id="53" name="TextBox 52"/>
              <p:cNvSpPr txBox="1"/>
              <p:nvPr/>
            </p:nvSpPr>
            <p:spPr>
              <a:xfrm>
                <a:off x="5350215" y="6172200"/>
                <a:ext cx="1443024" cy="261610"/>
              </a:xfrm>
              <a:prstGeom prst="rect">
                <a:avLst/>
              </a:prstGeom>
              <a:noFill/>
            </p:spPr>
            <p:txBody>
              <a:bodyPr wrap="none" rtlCol="0">
                <a:spAutoFit/>
              </a:bodyPr>
              <a:lstStyle/>
              <a:p>
                <a:r>
                  <a:rPr lang="en-US" sz="1100" dirty="0" smtClean="0"/>
                  <a:t>0                 Time (secs)</a:t>
                </a:r>
                <a:endParaRPr lang="en-US" sz="1100" dirty="0"/>
              </a:p>
            </p:txBody>
          </p:sp>
          <p:sp>
            <p:nvSpPr>
              <p:cNvPr id="54" name="TextBox 53"/>
              <p:cNvSpPr txBox="1"/>
              <p:nvPr/>
            </p:nvSpPr>
            <p:spPr>
              <a:xfrm>
                <a:off x="5341411" y="4875311"/>
                <a:ext cx="1542345" cy="307777"/>
              </a:xfrm>
              <a:prstGeom prst="rect">
                <a:avLst/>
              </a:prstGeom>
              <a:noFill/>
            </p:spPr>
            <p:txBody>
              <a:bodyPr wrap="none" rtlCol="0">
                <a:spAutoFit/>
              </a:bodyPr>
              <a:lstStyle/>
              <a:p>
                <a:r>
                  <a:rPr lang="en-US" sz="1400" i="1" dirty="0" smtClean="0"/>
                  <a:t>Distribution of PBT</a:t>
                </a:r>
                <a:endParaRPr lang="en-US" sz="1400" i="1" dirty="0"/>
              </a:p>
            </p:txBody>
          </p:sp>
          <p:cxnSp>
            <p:nvCxnSpPr>
              <p:cNvPr id="55" name="Straight Arrow Connector 54"/>
              <p:cNvCxnSpPr>
                <a:stCxn id="54" idx="2"/>
                <a:endCxn id="52" idx="2"/>
              </p:cNvCxnSpPr>
              <p:nvPr/>
            </p:nvCxnSpPr>
            <p:spPr>
              <a:xfrm flipH="1">
                <a:off x="5849112" y="5183088"/>
                <a:ext cx="263472" cy="631269"/>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6" name="Straight Arrow Connector 55"/>
              <p:cNvCxnSpPr>
                <a:endCxn id="51" idx="1"/>
              </p:cNvCxnSpPr>
              <p:nvPr/>
            </p:nvCxnSpPr>
            <p:spPr>
              <a:xfrm>
                <a:off x="4846764" y="5638800"/>
                <a:ext cx="536004" cy="46939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7" name="TextBox 56"/>
              <p:cNvSpPr txBox="1"/>
              <p:nvPr/>
            </p:nvSpPr>
            <p:spPr>
              <a:xfrm>
                <a:off x="4164552" y="5105400"/>
                <a:ext cx="923958" cy="646331"/>
              </a:xfrm>
              <a:prstGeom prst="rect">
                <a:avLst/>
              </a:prstGeom>
              <a:noFill/>
            </p:spPr>
            <p:txBody>
              <a:bodyPr wrap="square" rtlCol="0">
                <a:spAutoFit/>
              </a:bodyPr>
              <a:lstStyle/>
              <a:p>
                <a:r>
                  <a:rPr lang="en-US" sz="900" i="1" dirty="0" smtClean="0"/>
                  <a:t>Probability of Failure to Complete on Time</a:t>
                </a:r>
                <a:endParaRPr lang="en-US" sz="900" i="1" dirty="0"/>
              </a:p>
            </p:txBody>
          </p:sp>
        </p:grpSp>
        <p:cxnSp>
          <p:nvCxnSpPr>
            <p:cNvPr id="190" name="Straight Arrow Connector 189"/>
            <p:cNvCxnSpPr/>
            <p:nvPr/>
          </p:nvCxnSpPr>
          <p:spPr>
            <a:xfrm flipV="1">
              <a:off x="5480278" y="2471410"/>
              <a:ext cx="6122" cy="310896"/>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2" name="Straight Arrow Connector 191"/>
            <p:cNvCxnSpPr/>
            <p:nvPr/>
          </p:nvCxnSpPr>
          <p:spPr>
            <a:xfrm flipV="1">
              <a:off x="4989524" y="2935224"/>
              <a:ext cx="6122" cy="374386"/>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4" name="Straight Arrow Connector 193"/>
            <p:cNvCxnSpPr/>
            <p:nvPr/>
          </p:nvCxnSpPr>
          <p:spPr>
            <a:xfrm>
              <a:off x="4425670" y="3154680"/>
              <a:ext cx="0" cy="16660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grpSp>
      <p:sp>
        <p:nvSpPr>
          <p:cNvPr id="181" name="TextBox 180"/>
          <p:cNvSpPr txBox="1"/>
          <p:nvPr/>
        </p:nvSpPr>
        <p:spPr>
          <a:xfrm>
            <a:off x="131090" y="4419600"/>
            <a:ext cx="2023846" cy="2123658"/>
          </a:xfrm>
          <a:prstGeom prst="rect">
            <a:avLst/>
          </a:prstGeom>
          <a:solidFill>
            <a:schemeClr val="bg1"/>
          </a:solidFill>
          <a:ln>
            <a:solidFill>
              <a:schemeClr val="tx1"/>
            </a:solidFill>
          </a:ln>
        </p:spPr>
        <p:txBody>
          <a:bodyPr wrap="square" rtlCol="0">
            <a:spAutoFit/>
          </a:bodyPr>
          <a:lstStyle/>
          <a:p>
            <a:pPr marL="171450" indent="-171450">
              <a:buFont typeface="Arial" panose="020B0604020202020204" pitchFamily="34" charset="0"/>
              <a:buChar char="•"/>
            </a:pPr>
            <a:r>
              <a:rPr lang="en-US" sz="1200" b="1" u="sng" dirty="0" smtClean="0">
                <a:solidFill>
                  <a:schemeClr val="accent6">
                    <a:lumMod val="75000"/>
                  </a:schemeClr>
                </a:solidFill>
              </a:rPr>
              <a:t>AOTW</a:t>
            </a:r>
            <a:r>
              <a:rPr lang="en-US" sz="1200" b="1" dirty="0" smtClean="0">
                <a:solidFill>
                  <a:schemeClr val="accent6">
                    <a:lumMod val="75000"/>
                  </a:schemeClr>
                </a:solidFill>
              </a:rPr>
              <a:t> is a Random Variable (depends on weather, weight, traffic, … </a:t>
            </a:r>
            <a:r>
              <a:rPr lang="en-US" sz="1200" b="1" dirty="0" err="1" smtClean="0">
                <a:solidFill>
                  <a:schemeClr val="accent6">
                    <a:lumMod val="75000"/>
                  </a:schemeClr>
                </a:solidFill>
              </a:rPr>
              <a:t>etc</a:t>
            </a:r>
            <a:r>
              <a:rPr lang="en-US" sz="1200" b="1" dirty="0" smtClean="0">
                <a:solidFill>
                  <a:schemeClr val="accent6">
                    <a:lumMod val="75000"/>
                  </a:schemeClr>
                </a:solidFill>
              </a:rPr>
              <a:t>)</a:t>
            </a:r>
          </a:p>
          <a:p>
            <a:pPr marL="171450" indent="-171450">
              <a:buFont typeface="Arial" panose="020B0604020202020204" pitchFamily="34" charset="0"/>
              <a:buChar char="•"/>
            </a:pPr>
            <a:r>
              <a:rPr lang="en-US" sz="1200" b="1" u="sng" dirty="0" err="1" smtClean="0">
                <a:solidFill>
                  <a:schemeClr val="accent6">
                    <a:lumMod val="75000"/>
                  </a:schemeClr>
                </a:solidFill>
              </a:rPr>
              <a:t>ToP</a:t>
            </a:r>
            <a:r>
              <a:rPr lang="en-US" sz="1200" b="1" dirty="0" smtClean="0">
                <a:solidFill>
                  <a:schemeClr val="accent6">
                    <a:lumMod val="75000"/>
                  </a:schemeClr>
                </a:solidFill>
              </a:rPr>
              <a:t> is Random Variable (depends on human performance)</a:t>
            </a:r>
          </a:p>
          <a:p>
            <a:pPr marL="171450" indent="-171450">
              <a:buFont typeface="Arial" panose="020B0604020202020204" pitchFamily="34" charset="0"/>
              <a:buChar char="•"/>
            </a:pPr>
            <a:r>
              <a:rPr lang="en-US" sz="1200" b="1" u="sng" dirty="0" smtClean="0">
                <a:solidFill>
                  <a:schemeClr val="accent6">
                    <a:lumMod val="75000"/>
                  </a:schemeClr>
                </a:solidFill>
              </a:rPr>
              <a:t>Procedure Buffer Time (PBT) </a:t>
            </a:r>
            <a:r>
              <a:rPr lang="en-US" sz="1200" b="1" dirty="0" smtClean="0">
                <a:solidFill>
                  <a:schemeClr val="accent6">
                    <a:lumMod val="75000"/>
                  </a:schemeClr>
                </a:solidFill>
              </a:rPr>
              <a:t> </a:t>
            </a:r>
            <a:r>
              <a:rPr lang="en-US" sz="1200" b="1" dirty="0" smtClean="0">
                <a:solidFill>
                  <a:schemeClr val="accent6">
                    <a:lumMod val="75000"/>
                  </a:schemeClr>
                </a:solidFill>
                <a:sym typeface="Wingdings" panose="05000000000000000000" pitchFamily="2" charset="2"/>
              </a:rPr>
              <a:t> Probability of </a:t>
            </a:r>
            <a:r>
              <a:rPr lang="en-US" sz="1200" b="1" dirty="0" err="1" smtClean="0">
                <a:solidFill>
                  <a:schemeClr val="accent6">
                    <a:lumMod val="75000"/>
                  </a:schemeClr>
                </a:solidFill>
                <a:sym typeface="Wingdings" panose="05000000000000000000" pitchFamily="2" charset="2"/>
              </a:rPr>
              <a:t>Faulure</a:t>
            </a:r>
            <a:r>
              <a:rPr lang="en-US" sz="1200" b="1" dirty="0" smtClean="0">
                <a:solidFill>
                  <a:schemeClr val="accent6">
                    <a:lumMod val="75000"/>
                  </a:schemeClr>
                </a:solidFill>
                <a:sym typeface="Wingdings" panose="05000000000000000000" pitchFamily="2" charset="2"/>
              </a:rPr>
              <a:t> to Complete on Time</a:t>
            </a:r>
            <a:endParaRPr lang="en-US" sz="1200" b="1" dirty="0">
              <a:solidFill>
                <a:schemeClr val="accent6">
                  <a:lumMod val="75000"/>
                </a:schemeClr>
              </a:solidFill>
            </a:endParaRPr>
          </a:p>
        </p:txBody>
      </p:sp>
      <p:sp>
        <p:nvSpPr>
          <p:cNvPr id="2" name="Footer Placeholder 1"/>
          <p:cNvSpPr>
            <a:spLocks noGrp="1"/>
          </p:cNvSpPr>
          <p:nvPr>
            <p:ph type="ftr" sz="quarter" idx="11"/>
          </p:nvPr>
        </p:nvSpPr>
        <p:spPr>
          <a:xfrm>
            <a:off x="2895600" y="6339050"/>
            <a:ext cx="3352800" cy="365125"/>
          </a:xfrm>
        </p:spPr>
        <p:txBody>
          <a:bodyPr/>
          <a:lstStyle/>
          <a:p>
            <a:r>
              <a:rPr lang="en-US" smtClean="0"/>
              <a:t>Center for Air Transportation Systems Research</a:t>
            </a:r>
            <a:endParaRPr lang="en-US"/>
          </a:p>
        </p:txBody>
      </p:sp>
      <p:grpSp>
        <p:nvGrpSpPr>
          <p:cNvPr id="182" name="Group 181"/>
          <p:cNvGrpSpPr/>
          <p:nvPr/>
        </p:nvGrpSpPr>
        <p:grpSpPr>
          <a:xfrm>
            <a:off x="0" y="0"/>
            <a:ext cx="9144000" cy="381000"/>
            <a:chOff x="0" y="0"/>
            <a:chExt cx="9144000" cy="381000"/>
          </a:xfrm>
        </p:grpSpPr>
        <p:sp>
          <p:nvSpPr>
            <p:cNvPr id="183" name="Rectangle 182"/>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84" name="Rectangle 183"/>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85" name="Rectangle 184"/>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186" name="Rectangle 185"/>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87" name="Rectangle 186"/>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188" name="Right Arrow 187"/>
          <p:cNvSpPr/>
          <p:nvPr/>
        </p:nvSpPr>
        <p:spPr>
          <a:xfrm rot="19230670">
            <a:off x="6571770" y="2183406"/>
            <a:ext cx="477608" cy="261610"/>
          </a:xfrm>
          <a:prstGeom prst="rightArrow">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89" name="Oval 188"/>
          <p:cNvSpPr/>
          <p:nvPr/>
        </p:nvSpPr>
        <p:spPr>
          <a:xfrm>
            <a:off x="6193044" y="3054614"/>
            <a:ext cx="91440" cy="9144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3268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Example TOP for Takeoff </a:t>
            </a:r>
            <a:r>
              <a:rPr lang="en-US" dirty="0" smtClean="0"/>
              <a:t>Segments</a:t>
            </a:r>
            <a:endParaRPr lang="en-US" dirty="0"/>
          </a:p>
        </p:txBody>
      </p:sp>
      <p:sp>
        <p:nvSpPr>
          <p:cNvPr id="3" name="Slide Number Placeholder 2"/>
          <p:cNvSpPr>
            <a:spLocks noGrp="1"/>
          </p:cNvSpPr>
          <p:nvPr>
            <p:ph type="sldNum" sz="quarter" idx="12"/>
          </p:nvPr>
        </p:nvSpPr>
        <p:spPr/>
        <p:txBody>
          <a:bodyPr/>
          <a:lstStyle/>
          <a:p>
            <a:fld id="{A105CCA4-566D-46BE-9038-00C2457B7171}" type="slidenum">
              <a:rPr lang="en-US" smtClean="0"/>
              <a:t>36</a:t>
            </a:fld>
            <a:endParaRPr lang="en-US"/>
          </a:p>
        </p:txBody>
      </p:sp>
      <p:grpSp>
        <p:nvGrpSpPr>
          <p:cNvPr id="5" name="Group 4"/>
          <p:cNvGrpSpPr/>
          <p:nvPr/>
        </p:nvGrpSpPr>
        <p:grpSpPr>
          <a:xfrm>
            <a:off x="609600" y="1295400"/>
            <a:ext cx="8054975" cy="5105400"/>
            <a:chOff x="304800" y="369887"/>
            <a:chExt cx="9197975" cy="6335713"/>
          </a:xfrm>
        </p:grpSpPr>
        <p:pic>
          <p:nvPicPr>
            <p:cNvPr id="6"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369887"/>
              <a:ext cx="4537075" cy="275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53000" y="369887"/>
              <a:ext cx="4549775" cy="276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3581400"/>
              <a:ext cx="4549775" cy="275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54588" y="3581400"/>
              <a:ext cx="4548187" cy="2751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2383062" y="3124200"/>
              <a:ext cx="436338" cy="369332"/>
            </a:xfrm>
            <a:prstGeom prst="rect">
              <a:avLst/>
            </a:prstGeom>
            <a:noFill/>
          </p:spPr>
          <p:txBody>
            <a:bodyPr wrap="none" rtlCol="0">
              <a:spAutoFit/>
            </a:bodyPr>
            <a:lstStyle/>
            <a:p>
              <a:r>
                <a:rPr lang="en-US" dirty="0" smtClean="0"/>
                <a:t>(a)</a:t>
              </a:r>
              <a:endParaRPr lang="en-US" dirty="0"/>
            </a:p>
          </p:txBody>
        </p:sp>
        <p:sp>
          <p:nvSpPr>
            <p:cNvPr id="11" name="TextBox 10"/>
            <p:cNvSpPr txBox="1"/>
            <p:nvPr/>
          </p:nvSpPr>
          <p:spPr>
            <a:xfrm>
              <a:off x="7086600" y="3124200"/>
              <a:ext cx="447558" cy="369332"/>
            </a:xfrm>
            <a:prstGeom prst="rect">
              <a:avLst/>
            </a:prstGeom>
            <a:noFill/>
          </p:spPr>
          <p:txBody>
            <a:bodyPr wrap="none" rtlCol="0">
              <a:spAutoFit/>
            </a:bodyPr>
            <a:lstStyle/>
            <a:p>
              <a:r>
                <a:rPr lang="en-US" dirty="0" smtClean="0"/>
                <a:t>(b)</a:t>
              </a:r>
              <a:endParaRPr lang="en-US" dirty="0"/>
            </a:p>
          </p:txBody>
        </p:sp>
        <p:sp>
          <p:nvSpPr>
            <p:cNvPr id="12" name="TextBox 11"/>
            <p:cNvSpPr txBox="1"/>
            <p:nvPr/>
          </p:nvSpPr>
          <p:spPr>
            <a:xfrm>
              <a:off x="2383560" y="6336268"/>
              <a:ext cx="436338" cy="369332"/>
            </a:xfrm>
            <a:prstGeom prst="rect">
              <a:avLst/>
            </a:prstGeom>
            <a:noFill/>
          </p:spPr>
          <p:txBody>
            <a:bodyPr wrap="none" rtlCol="0">
              <a:spAutoFit/>
            </a:bodyPr>
            <a:lstStyle/>
            <a:p>
              <a:r>
                <a:rPr lang="en-US" dirty="0" smtClean="0"/>
                <a:t>(c)</a:t>
              </a:r>
              <a:endParaRPr lang="en-US" dirty="0"/>
            </a:p>
          </p:txBody>
        </p:sp>
        <p:sp>
          <p:nvSpPr>
            <p:cNvPr id="13" name="TextBox 12"/>
            <p:cNvSpPr txBox="1"/>
            <p:nvPr/>
          </p:nvSpPr>
          <p:spPr>
            <a:xfrm>
              <a:off x="7087098" y="6336268"/>
              <a:ext cx="447558" cy="369332"/>
            </a:xfrm>
            <a:prstGeom prst="rect">
              <a:avLst/>
            </a:prstGeom>
            <a:noFill/>
          </p:spPr>
          <p:txBody>
            <a:bodyPr wrap="none" rtlCol="0">
              <a:spAutoFit/>
            </a:bodyPr>
            <a:lstStyle/>
            <a:p>
              <a:r>
                <a:rPr lang="en-US" dirty="0" smtClean="0"/>
                <a:t>(d)</a:t>
              </a:r>
              <a:endParaRPr lang="en-US" dirty="0"/>
            </a:p>
          </p:txBody>
        </p:sp>
      </p:grpSp>
      <p:sp>
        <p:nvSpPr>
          <p:cNvPr id="14" name="TextBox 13"/>
          <p:cNvSpPr txBox="1"/>
          <p:nvPr/>
        </p:nvSpPr>
        <p:spPr>
          <a:xfrm>
            <a:off x="7010400" y="4306669"/>
            <a:ext cx="2057400" cy="646331"/>
          </a:xfrm>
          <a:prstGeom prst="rect">
            <a:avLst/>
          </a:prstGeom>
          <a:noFill/>
        </p:spPr>
        <p:txBody>
          <a:bodyPr wrap="square" rtlCol="0">
            <a:spAutoFit/>
          </a:bodyPr>
          <a:lstStyle/>
          <a:p>
            <a:r>
              <a:rPr lang="en-US" b="1" dirty="0" smtClean="0">
                <a:solidFill>
                  <a:schemeClr val="accent6">
                    <a:lumMod val="75000"/>
                  </a:schemeClr>
                </a:solidFill>
              </a:rPr>
              <a:t>Multiple Modes (lots of variability)</a:t>
            </a:r>
            <a:endParaRPr lang="en-US" b="1" dirty="0">
              <a:solidFill>
                <a:schemeClr val="accent6">
                  <a:lumMod val="75000"/>
                </a:schemeClr>
              </a:solidFill>
            </a:endParaRPr>
          </a:p>
        </p:txBody>
      </p:sp>
      <p:sp>
        <p:nvSpPr>
          <p:cNvPr id="15" name="TextBox 14"/>
          <p:cNvSpPr txBox="1"/>
          <p:nvPr/>
        </p:nvSpPr>
        <p:spPr>
          <a:xfrm>
            <a:off x="2057400" y="4345399"/>
            <a:ext cx="2057400" cy="646331"/>
          </a:xfrm>
          <a:prstGeom prst="rect">
            <a:avLst/>
          </a:prstGeom>
          <a:noFill/>
        </p:spPr>
        <p:txBody>
          <a:bodyPr wrap="square" rtlCol="0">
            <a:spAutoFit/>
          </a:bodyPr>
          <a:lstStyle/>
          <a:p>
            <a:r>
              <a:rPr lang="en-US" b="1" dirty="0" smtClean="0">
                <a:solidFill>
                  <a:schemeClr val="accent6">
                    <a:lumMod val="75000"/>
                  </a:schemeClr>
                </a:solidFill>
              </a:rPr>
              <a:t>One mode, but long tail</a:t>
            </a:r>
            <a:endParaRPr lang="en-US" b="1" dirty="0">
              <a:solidFill>
                <a:schemeClr val="accent6">
                  <a:lumMod val="75000"/>
                </a:schemeClr>
              </a:solidFill>
            </a:endParaRPr>
          </a:p>
        </p:txBody>
      </p:sp>
      <p:sp>
        <p:nvSpPr>
          <p:cNvPr id="2" name="Footer Placeholder 1"/>
          <p:cNvSpPr>
            <a:spLocks noGrp="1"/>
          </p:cNvSpPr>
          <p:nvPr>
            <p:ph type="ftr" sz="quarter" idx="11"/>
          </p:nvPr>
        </p:nvSpPr>
        <p:spPr/>
        <p:txBody>
          <a:bodyPr/>
          <a:lstStyle/>
          <a:p>
            <a:r>
              <a:rPr lang="en-US" smtClean="0"/>
              <a:t>Center for Air Transportation Systems Research</a:t>
            </a:r>
            <a:endParaRPr lang="en-US"/>
          </a:p>
        </p:txBody>
      </p:sp>
      <p:grpSp>
        <p:nvGrpSpPr>
          <p:cNvPr id="16" name="Group 15"/>
          <p:cNvGrpSpPr/>
          <p:nvPr/>
        </p:nvGrpSpPr>
        <p:grpSpPr>
          <a:xfrm>
            <a:off x="0" y="0"/>
            <a:ext cx="9144000" cy="381000"/>
            <a:chOff x="0" y="0"/>
            <a:chExt cx="9144000" cy="381000"/>
          </a:xfrm>
        </p:grpSpPr>
        <p:sp>
          <p:nvSpPr>
            <p:cNvPr id="17" name="Rectangle 1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8" name="Rectangle 1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9" name="Rectangle 18"/>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20" name="Rectangle 1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21" name="Rectangle 2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9617085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smtClean="0"/>
              <a:t>Center for Air Transportation Systems Research</a:t>
            </a:r>
            <a:endParaRPr lang="en-US"/>
          </a:p>
        </p:txBody>
      </p:sp>
      <p:sp>
        <p:nvSpPr>
          <p:cNvPr id="4" name="Slide Number Placeholder 3"/>
          <p:cNvSpPr>
            <a:spLocks noGrp="1"/>
          </p:cNvSpPr>
          <p:nvPr>
            <p:ph type="sldNum" sz="quarter" idx="12"/>
          </p:nvPr>
        </p:nvSpPr>
        <p:spPr/>
        <p:txBody>
          <a:bodyPr/>
          <a:lstStyle/>
          <a:p>
            <a:fld id="{1CB71CD0-BA9E-4A74-9156-4B5CD6FFC1B0}" type="slidenum">
              <a:rPr lang="en-US" smtClean="0"/>
              <a:t>37</a:t>
            </a:fld>
            <a:endParaRPr lang="en-US"/>
          </a:p>
        </p:txBody>
      </p:sp>
      <p:grpSp>
        <p:nvGrpSpPr>
          <p:cNvPr id="5" name="Group 4"/>
          <p:cNvGrpSpPr/>
          <p:nvPr/>
        </p:nvGrpSpPr>
        <p:grpSpPr>
          <a:xfrm>
            <a:off x="0" y="0"/>
            <a:ext cx="9144000" cy="381000"/>
            <a:chOff x="0" y="0"/>
            <a:chExt cx="9144000" cy="381000"/>
          </a:xfrm>
        </p:grpSpPr>
        <p:sp>
          <p:nvSpPr>
            <p:cNvPr id="6" name="Rectangle 5"/>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7" name="Rectangle 6"/>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8" name="Rectangle 7"/>
            <p:cNvSpPr/>
            <p:nvPr/>
          </p:nvSpPr>
          <p:spPr>
            <a:xfrm>
              <a:off x="36576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Analysis</a:t>
              </a:r>
              <a:endParaRPr lang="en-US" dirty="0">
                <a:solidFill>
                  <a:schemeClr val="bg1"/>
                </a:solidFill>
              </a:endParaRPr>
            </a:p>
          </p:txBody>
        </p:sp>
        <p:sp>
          <p:nvSpPr>
            <p:cNvPr id="9" name="Rectangle 8"/>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0" name="Rectangle 9"/>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pic>
        <p:nvPicPr>
          <p:cNvPr id="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0" y="5013326"/>
            <a:ext cx="3657600" cy="1692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81470" y="2481263"/>
            <a:ext cx="2438400"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76272" y="822326"/>
            <a:ext cx="6477000" cy="413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 name="Straight Arrow Connector 13"/>
          <p:cNvCxnSpPr>
            <a:stCxn id="23" idx="1"/>
          </p:cNvCxnSpPr>
          <p:nvPr/>
        </p:nvCxnSpPr>
        <p:spPr>
          <a:xfrm flipH="1">
            <a:off x="1905000" y="3298826"/>
            <a:ext cx="1752600" cy="5715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5" name="Straight Arrow Connector 14"/>
          <p:cNvCxnSpPr>
            <a:stCxn id="22" idx="1"/>
          </p:cNvCxnSpPr>
          <p:nvPr/>
        </p:nvCxnSpPr>
        <p:spPr>
          <a:xfrm flipH="1">
            <a:off x="1905000" y="4441826"/>
            <a:ext cx="1066800" cy="762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16" name="Rounded Rectangle 15"/>
          <p:cNvSpPr/>
          <p:nvPr/>
        </p:nvSpPr>
        <p:spPr>
          <a:xfrm>
            <a:off x="3733800" y="3032126"/>
            <a:ext cx="990600" cy="15240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Arrow Connector 16"/>
          <p:cNvCxnSpPr/>
          <p:nvPr/>
        </p:nvCxnSpPr>
        <p:spPr>
          <a:xfrm>
            <a:off x="4229100" y="4556126"/>
            <a:ext cx="114300" cy="9144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8" name="Rounded Rectangle 17"/>
          <p:cNvSpPr/>
          <p:nvPr/>
        </p:nvSpPr>
        <p:spPr>
          <a:xfrm>
            <a:off x="4800600" y="2193926"/>
            <a:ext cx="3124200" cy="23622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Arrow Connector 18"/>
          <p:cNvCxnSpPr/>
          <p:nvPr/>
        </p:nvCxnSpPr>
        <p:spPr>
          <a:xfrm flipH="1">
            <a:off x="5257800" y="4556126"/>
            <a:ext cx="38100" cy="130333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0" name="Rounded Rectangle 19"/>
          <p:cNvSpPr/>
          <p:nvPr/>
        </p:nvSpPr>
        <p:spPr>
          <a:xfrm>
            <a:off x="3124200" y="4022726"/>
            <a:ext cx="609600" cy="5334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Arrow Connector 20"/>
          <p:cNvCxnSpPr>
            <a:stCxn id="20" idx="2"/>
          </p:cNvCxnSpPr>
          <p:nvPr/>
        </p:nvCxnSpPr>
        <p:spPr>
          <a:xfrm>
            <a:off x="3429000" y="4556126"/>
            <a:ext cx="304800" cy="16764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2" name="Rounded Rectangle 21"/>
          <p:cNvSpPr/>
          <p:nvPr/>
        </p:nvSpPr>
        <p:spPr>
          <a:xfrm>
            <a:off x="2971800" y="4175126"/>
            <a:ext cx="2324100" cy="533400"/>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p:nvSpPr>
        <p:spPr>
          <a:xfrm>
            <a:off x="3657600" y="2422526"/>
            <a:ext cx="3429000" cy="1752600"/>
          </a:xfrm>
          <a:prstGeom prst="round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477000" y="1889126"/>
            <a:ext cx="2511137" cy="307777"/>
          </a:xfrm>
          <a:prstGeom prst="rect">
            <a:avLst/>
          </a:prstGeom>
          <a:noFill/>
        </p:spPr>
        <p:txBody>
          <a:bodyPr wrap="none" rtlCol="0">
            <a:spAutoFit/>
          </a:bodyPr>
          <a:lstStyle/>
          <a:p>
            <a:r>
              <a:rPr lang="en-US" sz="1400" dirty="0" smtClean="0"/>
              <a:t>If AOTW longer, then </a:t>
            </a:r>
            <a:r>
              <a:rPr lang="en-US" sz="1400" dirty="0" err="1" smtClean="0"/>
              <a:t>ToP</a:t>
            </a:r>
            <a:r>
              <a:rPr lang="en-US" sz="1400" dirty="0" smtClean="0"/>
              <a:t> longer</a:t>
            </a:r>
            <a:endParaRPr lang="en-US" sz="1400" dirty="0"/>
          </a:p>
        </p:txBody>
      </p:sp>
      <p:sp>
        <p:nvSpPr>
          <p:cNvPr id="25" name="TextBox 24"/>
          <p:cNvSpPr txBox="1"/>
          <p:nvPr/>
        </p:nvSpPr>
        <p:spPr>
          <a:xfrm>
            <a:off x="188405" y="4712529"/>
            <a:ext cx="1716595" cy="430887"/>
          </a:xfrm>
          <a:prstGeom prst="rect">
            <a:avLst/>
          </a:prstGeom>
          <a:noFill/>
        </p:spPr>
        <p:txBody>
          <a:bodyPr wrap="square" rtlCol="0">
            <a:spAutoFit/>
          </a:bodyPr>
          <a:lstStyle/>
          <a:p>
            <a:r>
              <a:rPr lang="en-US" sz="1100" dirty="0" smtClean="0"/>
              <a:t>Quick </a:t>
            </a:r>
            <a:r>
              <a:rPr lang="en-US" sz="1100" dirty="0" err="1" smtClean="0"/>
              <a:t>ToP</a:t>
            </a:r>
            <a:r>
              <a:rPr lang="en-US" sz="1100" dirty="0" smtClean="0"/>
              <a:t> for quick and medium ATOW</a:t>
            </a:r>
            <a:endParaRPr lang="en-US" sz="1100" dirty="0"/>
          </a:p>
        </p:txBody>
      </p:sp>
      <p:sp>
        <p:nvSpPr>
          <p:cNvPr id="26" name="TextBox 25"/>
          <p:cNvSpPr txBox="1"/>
          <p:nvPr/>
        </p:nvSpPr>
        <p:spPr>
          <a:xfrm>
            <a:off x="279432" y="3021471"/>
            <a:ext cx="1716595" cy="430887"/>
          </a:xfrm>
          <a:prstGeom prst="rect">
            <a:avLst/>
          </a:prstGeom>
          <a:noFill/>
        </p:spPr>
        <p:txBody>
          <a:bodyPr wrap="square" rtlCol="0">
            <a:spAutoFit/>
          </a:bodyPr>
          <a:lstStyle/>
          <a:p>
            <a:r>
              <a:rPr lang="en-US" sz="1100" dirty="0" smtClean="0"/>
              <a:t>Longer </a:t>
            </a:r>
            <a:r>
              <a:rPr lang="en-US" sz="1100" dirty="0" err="1" smtClean="0"/>
              <a:t>ToP</a:t>
            </a:r>
            <a:r>
              <a:rPr lang="en-US" sz="1100" dirty="0" smtClean="0"/>
              <a:t> for medium and long ATOW</a:t>
            </a:r>
            <a:endParaRPr lang="en-US" sz="1100" dirty="0"/>
          </a:p>
        </p:txBody>
      </p:sp>
      <p:sp>
        <p:nvSpPr>
          <p:cNvPr id="27" name="Freeform 26"/>
          <p:cNvSpPr/>
          <p:nvPr/>
        </p:nvSpPr>
        <p:spPr>
          <a:xfrm>
            <a:off x="3465576" y="6229350"/>
            <a:ext cx="694944" cy="247016"/>
          </a:xfrm>
          <a:custGeom>
            <a:avLst/>
            <a:gdLst>
              <a:gd name="connsiteX0" fmla="*/ 0 w 694944"/>
              <a:gd name="connsiteY0" fmla="*/ 247016 h 247016"/>
              <a:gd name="connsiteX1" fmla="*/ 192024 w 694944"/>
              <a:gd name="connsiteY1" fmla="*/ 155576 h 247016"/>
              <a:gd name="connsiteX2" fmla="*/ 320040 w 694944"/>
              <a:gd name="connsiteY2" fmla="*/ 128 h 247016"/>
              <a:gd name="connsiteX3" fmla="*/ 420624 w 694944"/>
              <a:gd name="connsiteY3" fmla="*/ 183008 h 247016"/>
              <a:gd name="connsiteX4" fmla="*/ 694944 w 694944"/>
              <a:gd name="connsiteY4" fmla="*/ 247016 h 2470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4944" h="247016">
                <a:moveTo>
                  <a:pt x="0" y="247016"/>
                </a:moveTo>
                <a:cubicBezTo>
                  <a:pt x="69342" y="221870"/>
                  <a:pt x="138684" y="196724"/>
                  <a:pt x="192024" y="155576"/>
                </a:cubicBezTo>
                <a:cubicBezTo>
                  <a:pt x="245364" y="114428"/>
                  <a:pt x="281940" y="-4444"/>
                  <a:pt x="320040" y="128"/>
                </a:cubicBezTo>
                <a:cubicBezTo>
                  <a:pt x="358140" y="4700"/>
                  <a:pt x="358140" y="141860"/>
                  <a:pt x="420624" y="183008"/>
                </a:cubicBezTo>
                <a:cubicBezTo>
                  <a:pt x="483108" y="224156"/>
                  <a:pt x="589026" y="235586"/>
                  <a:pt x="694944" y="247016"/>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Freeform 27"/>
          <p:cNvSpPr/>
          <p:nvPr/>
        </p:nvSpPr>
        <p:spPr>
          <a:xfrm>
            <a:off x="3877056" y="5546726"/>
            <a:ext cx="1304544" cy="932816"/>
          </a:xfrm>
          <a:custGeom>
            <a:avLst/>
            <a:gdLst>
              <a:gd name="connsiteX0" fmla="*/ 0 w 694944"/>
              <a:gd name="connsiteY0" fmla="*/ 247016 h 247016"/>
              <a:gd name="connsiteX1" fmla="*/ 192024 w 694944"/>
              <a:gd name="connsiteY1" fmla="*/ 155576 h 247016"/>
              <a:gd name="connsiteX2" fmla="*/ 320040 w 694944"/>
              <a:gd name="connsiteY2" fmla="*/ 128 h 247016"/>
              <a:gd name="connsiteX3" fmla="*/ 420624 w 694944"/>
              <a:gd name="connsiteY3" fmla="*/ 183008 h 247016"/>
              <a:gd name="connsiteX4" fmla="*/ 694944 w 694944"/>
              <a:gd name="connsiteY4" fmla="*/ 247016 h 2470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4944" h="247016">
                <a:moveTo>
                  <a:pt x="0" y="247016"/>
                </a:moveTo>
                <a:cubicBezTo>
                  <a:pt x="69342" y="221870"/>
                  <a:pt x="138684" y="196724"/>
                  <a:pt x="192024" y="155576"/>
                </a:cubicBezTo>
                <a:cubicBezTo>
                  <a:pt x="245364" y="114428"/>
                  <a:pt x="281940" y="-4444"/>
                  <a:pt x="320040" y="128"/>
                </a:cubicBezTo>
                <a:cubicBezTo>
                  <a:pt x="358140" y="4700"/>
                  <a:pt x="358140" y="141860"/>
                  <a:pt x="420624" y="183008"/>
                </a:cubicBezTo>
                <a:cubicBezTo>
                  <a:pt x="483108" y="224156"/>
                  <a:pt x="589026" y="235586"/>
                  <a:pt x="694944" y="247016"/>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Freeform 28"/>
          <p:cNvSpPr/>
          <p:nvPr/>
        </p:nvSpPr>
        <p:spPr>
          <a:xfrm>
            <a:off x="4419600" y="6013134"/>
            <a:ext cx="2057400" cy="493712"/>
          </a:xfrm>
          <a:custGeom>
            <a:avLst/>
            <a:gdLst>
              <a:gd name="connsiteX0" fmla="*/ 0 w 694944"/>
              <a:gd name="connsiteY0" fmla="*/ 247016 h 247016"/>
              <a:gd name="connsiteX1" fmla="*/ 192024 w 694944"/>
              <a:gd name="connsiteY1" fmla="*/ 155576 h 247016"/>
              <a:gd name="connsiteX2" fmla="*/ 320040 w 694944"/>
              <a:gd name="connsiteY2" fmla="*/ 128 h 247016"/>
              <a:gd name="connsiteX3" fmla="*/ 420624 w 694944"/>
              <a:gd name="connsiteY3" fmla="*/ 183008 h 247016"/>
              <a:gd name="connsiteX4" fmla="*/ 694944 w 694944"/>
              <a:gd name="connsiteY4" fmla="*/ 247016 h 2470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4944" h="247016">
                <a:moveTo>
                  <a:pt x="0" y="247016"/>
                </a:moveTo>
                <a:cubicBezTo>
                  <a:pt x="69342" y="221870"/>
                  <a:pt x="138684" y="196724"/>
                  <a:pt x="192024" y="155576"/>
                </a:cubicBezTo>
                <a:cubicBezTo>
                  <a:pt x="245364" y="114428"/>
                  <a:pt x="281940" y="-4444"/>
                  <a:pt x="320040" y="128"/>
                </a:cubicBezTo>
                <a:cubicBezTo>
                  <a:pt x="358140" y="4700"/>
                  <a:pt x="358140" y="141860"/>
                  <a:pt x="420624" y="183008"/>
                </a:cubicBezTo>
                <a:cubicBezTo>
                  <a:pt x="483108" y="224156"/>
                  <a:pt x="589026" y="235586"/>
                  <a:pt x="694944" y="247016"/>
                </a:cubicBezTo>
              </a:path>
            </a:pathLst>
          </a:cu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Freeform 29"/>
          <p:cNvSpPr/>
          <p:nvPr/>
        </p:nvSpPr>
        <p:spPr>
          <a:xfrm rot="16200000">
            <a:off x="1333500" y="4137026"/>
            <a:ext cx="423672" cy="652272"/>
          </a:xfrm>
          <a:custGeom>
            <a:avLst/>
            <a:gdLst>
              <a:gd name="connsiteX0" fmla="*/ 0 w 694944"/>
              <a:gd name="connsiteY0" fmla="*/ 247016 h 247016"/>
              <a:gd name="connsiteX1" fmla="*/ 192024 w 694944"/>
              <a:gd name="connsiteY1" fmla="*/ 155576 h 247016"/>
              <a:gd name="connsiteX2" fmla="*/ 320040 w 694944"/>
              <a:gd name="connsiteY2" fmla="*/ 128 h 247016"/>
              <a:gd name="connsiteX3" fmla="*/ 420624 w 694944"/>
              <a:gd name="connsiteY3" fmla="*/ 183008 h 247016"/>
              <a:gd name="connsiteX4" fmla="*/ 694944 w 694944"/>
              <a:gd name="connsiteY4" fmla="*/ 247016 h 2470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4944" h="247016">
                <a:moveTo>
                  <a:pt x="0" y="247016"/>
                </a:moveTo>
                <a:cubicBezTo>
                  <a:pt x="69342" y="221870"/>
                  <a:pt x="138684" y="196724"/>
                  <a:pt x="192024" y="155576"/>
                </a:cubicBezTo>
                <a:cubicBezTo>
                  <a:pt x="245364" y="114428"/>
                  <a:pt x="281940" y="-4444"/>
                  <a:pt x="320040" y="128"/>
                </a:cubicBezTo>
                <a:cubicBezTo>
                  <a:pt x="358140" y="4700"/>
                  <a:pt x="358140" y="141860"/>
                  <a:pt x="420624" y="183008"/>
                </a:cubicBezTo>
                <a:cubicBezTo>
                  <a:pt x="483108" y="224156"/>
                  <a:pt x="589026" y="235586"/>
                  <a:pt x="694944" y="247016"/>
                </a:cubicBezTo>
              </a:path>
            </a:pathLst>
          </a:custGeom>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1" name="Freeform 30"/>
          <p:cNvSpPr/>
          <p:nvPr/>
        </p:nvSpPr>
        <p:spPr>
          <a:xfrm rot="16200000">
            <a:off x="630939" y="3163190"/>
            <a:ext cx="990600" cy="1490473"/>
          </a:xfrm>
          <a:custGeom>
            <a:avLst/>
            <a:gdLst>
              <a:gd name="connsiteX0" fmla="*/ 0 w 694944"/>
              <a:gd name="connsiteY0" fmla="*/ 247016 h 247016"/>
              <a:gd name="connsiteX1" fmla="*/ 192024 w 694944"/>
              <a:gd name="connsiteY1" fmla="*/ 155576 h 247016"/>
              <a:gd name="connsiteX2" fmla="*/ 320040 w 694944"/>
              <a:gd name="connsiteY2" fmla="*/ 128 h 247016"/>
              <a:gd name="connsiteX3" fmla="*/ 420624 w 694944"/>
              <a:gd name="connsiteY3" fmla="*/ 183008 h 247016"/>
              <a:gd name="connsiteX4" fmla="*/ 694944 w 694944"/>
              <a:gd name="connsiteY4" fmla="*/ 247016 h 2470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4944" h="247016">
                <a:moveTo>
                  <a:pt x="0" y="247016"/>
                </a:moveTo>
                <a:cubicBezTo>
                  <a:pt x="69342" y="221870"/>
                  <a:pt x="138684" y="196724"/>
                  <a:pt x="192024" y="155576"/>
                </a:cubicBezTo>
                <a:cubicBezTo>
                  <a:pt x="245364" y="114428"/>
                  <a:pt x="281940" y="-4444"/>
                  <a:pt x="320040" y="128"/>
                </a:cubicBezTo>
                <a:cubicBezTo>
                  <a:pt x="358140" y="4700"/>
                  <a:pt x="358140" y="141860"/>
                  <a:pt x="420624" y="183008"/>
                </a:cubicBezTo>
                <a:cubicBezTo>
                  <a:pt x="483108" y="224156"/>
                  <a:pt x="589026" y="235586"/>
                  <a:pt x="694944" y="247016"/>
                </a:cubicBezTo>
              </a:path>
            </a:pathLst>
          </a:custGeom>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p>
        </p:txBody>
      </p:sp>
      <p:sp>
        <p:nvSpPr>
          <p:cNvPr id="32" name="TextBox 31"/>
          <p:cNvSpPr txBox="1"/>
          <p:nvPr/>
        </p:nvSpPr>
        <p:spPr>
          <a:xfrm>
            <a:off x="4724400" y="1812926"/>
            <a:ext cx="837089" cy="246221"/>
          </a:xfrm>
          <a:prstGeom prst="rect">
            <a:avLst/>
          </a:prstGeom>
          <a:noFill/>
        </p:spPr>
        <p:txBody>
          <a:bodyPr wrap="none" rtlCol="0">
            <a:spAutoFit/>
          </a:bodyPr>
          <a:lstStyle/>
          <a:p>
            <a:r>
              <a:rPr lang="en-US" sz="1000" dirty="0" err="1" smtClean="0"/>
              <a:t>ToP</a:t>
            </a:r>
            <a:r>
              <a:rPr lang="en-US" sz="1000" dirty="0" smtClean="0"/>
              <a:t> &gt; AOTW</a:t>
            </a:r>
            <a:endParaRPr lang="en-US" sz="1000" dirty="0"/>
          </a:p>
        </p:txBody>
      </p:sp>
      <p:cxnSp>
        <p:nvCxnSpPr>
          <p:cNvPr id="33" name="Straight Arrow Connector 32"/>
          <p:cNvCxnSpPr/>
          <p:nvPr/>
        </p:nvCxnSpPr>
        <p:spPr>
          <a:xfrm flipH="1">
            <a:off x="4229100" y="2043014"/>
            <a:ext cx="14859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34" name="Picture 33"/>
          <p:cNvPicPr>
            <a:picLocks noChangeAspect="1"/>
          </p:cNvPicPr>
          <p:nvPr/>
        </p:nvPicPr>
        <p:blipFill>
          <a:blip r:embed="rId5"/>
          <a:stretch>
            <a:fillRect/>
          </a:stretch>
        </p:blipFill>
        <p:spPr>
          <a:xfrm>
            <a:off x="7315200" y="4213715"/>
            <a:ext cx="1499349" cy="2110885"/>
          </a:xfrm>
          <a:prstGeom prst="rect">
            <a:avLst/>
          </a:prstGeom>
        </p:spPr>
      </p:pic>
    </p:spTree>
    <p:extLst>
      <p:ext uri="{BB962C8B-B14F-4D97-AF65-F5344CB8AC3E}">
        <p14:creationId xmlns:p14="http://schemas.microsoft.com/office/powerpoint/2010/main" val="23080876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Time-based Simulation of Procedures</a:t>
            </a:r>
            <a:endParaRPr lang="en-US" dirty="0"/>
          </a:p>
        </p:txBody>
      </p:sp>
      <p:sp>
        <p:nvSpPr>
          <p:cNvPr id="4" name="Subtitle 3"/>
          <p:cNvSpPr>
            <a:spLocks noGrp="1"/>
          </p:cNvSpPr>
          <p:nvPr>
            <p:ph type="subTitle" idx="1"/>
          </p:nvPr>
        </p:nvSpPr>
        <p:spPr/>
        <p:txBody>
          <a:bodyPr/>
          <a:lstStyle/>
          <a:p>
            <a:endParaRPr lang="en-US"/>
          </a:p>
        </p:txBody>
      </p:sp>
      <p:sp>
        <p:nvSpPr>
          <p:cNvPr id="3" name="Slide Number Placeholder 2"/>
          <p:cNvSpPr>
            <a:spLocks noGrp="1"/>
          </p:cNvSpPr>
          <p:nvPr>
            <p:ph type="sldNum" sz="quarter" idx="12"/>
          </p:nvPr>
        </p:nvSpPr>
        <p:spPr/>
        <p:txBody>
          <a:bodyPr/>
          <a:lstStyle/>
          <a:p>
            <a:fld id="{1CB71CD0-BA9E-4A74-9156-4B5CD6FFC1B0}" type="slidenum">
              <a:rPr lang="en-US" smtClean="0"/>
              <a:t>38</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3231172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Monte Carlo Simulation</a:t>
            </a: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39</a:t>
            </a:fld>
            <a:endParaRPr lang="en-US"/>
          </a:p>
        </p:txBody>
      </p:sp>
      <p:sp>
        <p:nvSpPr>
          <p:cNvPr id="5" name="Rectangle 4"/>
          <p:cNvSpPr/>
          <p:nvPr/>
        </p:nvSpPr>
        <p:spPr>
          <a:xfrm>
            <a:off x="2532888" y="1981200"/>
            <a:ext cx="3962400" cy="2743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tx1"/>
                </a:solidFill>
              </a:rPr>
              <a:t>Monte Carlo Simulation of Procedure Time</a:t>
            </a:r>
            <a:endParaRPr lang="en-US" sz="2800" dirty="0">
              <a:solidFill>
                <a:schemeClr val="tx1"/>
              </a:solidFill>
            </a:endParaRPr>
          </a:p>
        </p:txBody>
      </p:sp>
      <p:cxnSp>
        <p:nvCxnSpPr>
          <p:cNvPr id="7" name="Straight Arrow Connector 6"/>
          <p:cNvCxnSpPr/>
          <p:nvPr/>
        </p:nvCxnSpPr>
        <p:spPr>
          <a:xfrm>
            <a:off x="1066800" y="2286000"/>
            <a:ext cx="146608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1342198" y="1981200"/>
            <a:ext cx="1162498" cy="261610"/>
          </a:xfrm>
          <a:prstGeom prst="rect">
            <a:avLst/>
          </a:prstGeom>
          <a:noFill/>
        </p:spPr>
        <p:txBody>
          <a:bodyPr wrap="none" rtlCol="0">
            <a:spAutoFit/>
          </a:bodyPr>
          <a:lstStyle/>
          <a:p>
            <a:r>
              <a:rPr lang="en-US" sz="1100" dirty="0" smtClean="0"/>
              <a:t>Operator Actions</a:t>
            </a:r>
            <a:endParaRPr lang="en-US" sz="1100" dirty="0"/>
          </a:p>
        </p:txBody>
      </p:sp>
      <p:cxnSp>
        <p:nvCxnSpPr>
          <p:cNvPr id="9" name="Straight Arrow Connector 8"/>
          <p:cNvCxnSpPr/>
          <p:nvPr/>
        </p:nvCxnSpPr>
        <p:spPr>
          <a:xfrm>
            <a:off x="1066800" y="2895600"/>
            <a:ext cx="146608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1335786" y="2590800"/>
            <a:ext cx="1168910" cy="261610"/>
          </a:xfrm>
          <a:prstGeom prst="rect">
            <a:avLst/>
          </a:prstGeom>
          <a:noFill/>
        </p:spPr>
        <p:txBody>
          <a:bodyPr wrap="none" rtlCol="0">
            <a:spAutoFit/>
          </a:bodyPr>
          <a:lstStyle/>
          <a:p>
            <a:r>
              <a:rPr lang="en-US" sz="1100" dirty="0" smtClean="0"/>
              <a:t>Triggering Events</a:t>
            </a:r>
            <a:endParaRPr lang="en-US" sz="1100" dirty="0"/>
          </a:p>
        </p:txBody>
      </p:sp>
      <p:cxnSp>
        <p:nvCxnSpPr>
          <p:cNvPr id="11" name="Straight Arrow Connector 10"/>
          <p:cNvCxnSpPr/>
          <p:nvPr/>
        </p:nvCxnSpPr>
        <p:spPr>
          <a:xfrm>
            <a:off x="1066800" y="3581400"/>
            <a:ext cx="146608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1066800" y="3150513"/>
            <a:ext cx="1437896" cy="430887"/>
          </a:xfrm>
          <a:prstGeom prst="rect">
            <a:avLst/>
          </a:prstGeom>
          <a:noFill/>
        </p:spPr>
        <p:txBody>
          <a:bodyPr wrap="square" rtlCol="0">
            <a:spAutoFit/>
          </a:bodyPr>
          <a:lstStyle/>
          <a:p>
            <a:pPr algn="r"/>
            <a:r>
              <a:rPr lang="en-US" sz="1100" dirty="0" smtClean="0"/>
              <a:t>Critical/ Hazardous Events</a:t>
            </a:r>
            <a:endParaRPr lang="en-US" sz="1100" dirty="0"/>
          </a:p>
        </p:txBody>
      </p:sp>
      <p:cxnSp>
        <p:nvCxnSpPr>
          <p:cNvPr id="13" name="Straight Arrow Connector 12"/>
          <p:cNvCxnSpPr>
            <a:stCxn id="16" idx="1"/>
            <a:endCxn id="5" idx="2"/>
          </p:cNvCxnSpPr>
          <p:nvPr/>
        </p:nvCxnSpPr>
        <p:spPr>
          <a:xfrm flipV="1">
            <a:off x="4514088" y="4724400"/>
            <a:ext cx="0" cy="5334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6" name="Flowchart: Magnetic Disk 15"/>
          <p:cNvSpPr/>
          <p:nvPr/>
        </p:nvSpPr>
        <p:spPr>
          <a:xfrm>
            <a:off x="3675888" y="5257800"/>
            <a:ext cx="1676400" cy="914400"/>
          </a:xfrm>
          <a:prstGeom prst="flowChartMagneticDisk">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solidFill>
              </a:rPr>
              <a:t>Data-base of Distributions for Operator Actions</a:t>
            </a:r>
            <a:endParaRPr lang="en-US" sz="1100" dirty="0">
              <a:solidFill>
                <a:schemeClr val="tx1"/>
              </a:solidFill>
            </a:endParaRPr>
          </a:p>
        </p:txBody>
      </p:sp>
      <p:cxnSp>
        <p:nvCxnSpPr>
          <p:cNvPr id="19" name="Straight Arrow Connector 18"/>
          <p:cNvCxnSpPr/>
          <p:nvPr/>
        </p:nvCxnSpPr>
        <p:spPr>
          <a:xfrm>
            <a:off x="1066800" y="4267200"/>
            <a:ext cx="1466088"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0" name="TextBox 19"/>
          <p:cNvSpPr txBox="1"/>
          <p:nvPr/>
        </p:nvSpPr>
        <p:spPr>
          <a:xfrm>
            <a:off x="1272607" y="3962400"/>
            <a:ext cx="1260281" cy="261610"/>
          </a:xfrm>
          <a:prstGeom prst="rect">
            <a:avLst/>
          </a:prstGeom>
          <a:noFill/>
        </p:spPr>
        <p:txBody>
          <a:bodyPr wrap="none" rtlCol="0">
            <a:spAutoFit/>
          </a:bodyPr>
          <a:lstStyle/>
          <a:p>
            <a:r>
              <a:rPr lang="en-US" sz="1100" dirty="0" smtClean="0"/>
              <a:t>AOTW Distribution</a:t>
            </a:r>
            <a:endParaRPr lang="en-US" sz="1100" dirty="0"/>
          </a:p>
        </p:txBody>
      </p:sp>
      <p:cxnSp>
        <p:nvCxnSpPr>
          <p:cNvPr id="21" name="Straight Arrow Connector 20"/>
          <p:cNvCxnSpPr/>
          <p:nvPr/>
        </p:nvCxnSpPr>
        <p:spPr>
          <a:xfrm>
            <a:off x="6495288" y="3340608"/>
            <a:ext cx="91440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2" name="TextBox 21"/>
          <p:cNvSpPr txBox="1"/>
          <p:nvPr/>
        </p:nvSpPr>
        <p:spPr>
          <a:xfrm>
            <a:off x="7391400" y="2923032"/>
            <a:ext cx="1752600" cy="830997"/>
          </a:xfrm>
          <a:prstGeom prst="rect">
            <a:avLst/>
          </a:prstGeom>
          <a:noFill/>
        </p:spPr>
        <p:txBody>
          <a:bodyPr wrap="square" rtlCol="0">
            <a:spAutoFit/>
          </a:bodyPr>
          <a:lstStyle/>
          <a:p>
            <a:pPr marL="171450" indent="-171450">
              <a:buFont typeface="Arial" panose="020B0604020202020204" pitchFamily="34" charset="0"/>
              <a:buChar char="•"/>
            </a:pPr>
            <a:r>
              <a:rPr lang="en-US" sz="1200" dirty="0" smtClean="0"/>
              <a:t>PBT Distribution</a:t>
            </a:r>
          </a:p>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smtClean="0"/>
              <a:t>Probability of Failure to Complete on Time</a:t>
            </a:r>
            <a:endParaRPr lang="en-US" sz="1200" dirty="0"/>
          </a:p>
        </p:txBody>
      </p:sp>
      <p:sp>
        <p:nvSpPr>
          <p:cNvPr id="23" name="Flowchart: Document 22"/>
          <p:cNvSpPr/>
          <p:nvPr/>
        </p:nvSpPr>
        <p:spPr>
          <a:xfrm>
            <a:off x="251393" y="2057400"/>
            <a:ext cx="815407" cy="2840995"/>
          </a:xfrm>
          <a:prstGeom prst="flowChartDocumen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1050" b="1" dirty="0" smtClean="0">
                <a:solidFill>
                  <a:schemeClr val="tx1"/>
                </a:solidFill>
              </a:rPr>
              <a:t>Procedure</a:t>
            </a:r>
            <a:endParaRPr lang="en-US" sz="1050" b="1" dirty="0">
              <a:solidFill>
                <a:schemeClr val="tx1"/>
              </a:solidFill>
            </a:endParaRPr>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24" name="Group 23"/>
          <p:cNvGrpSpPr/>
          <p:nvPr/>
        </p:nvGrpSpPr>
        <p:grpSpPr>
          <a:xfrm>
            <a:off x="0" y="0"/>
            <a:ext cx="9144000" cy="381000"/>
            <a:chOff x="0" y="0"/>
            <a:chExt cx="9144000" cy="381000"/>
          </a:xfrm>
        </p:grpSpPr>
        <p:sp>
          <p:nvSpPr>
            <p:cNvPr id="25" name="Rectangle 24"/>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26" name="Rectangle 25"/>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7" name="Rectangle 26"/>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8" name="Rectangle 27"/>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29" name="Rectangle 28"/>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345671798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Spreadsheet MC Sim (Inputs)</a:t>
            </a: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40</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090738"/>
            <a:ext cx="6619875"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Arrow Connector 5"/>
          <p:cNvCxnSpPr>
            <a:stCxn id="7" idx="2"/>
          </p:cNvCxnSpPr>
          <p:nvPr/>
        </p:nvCxnSpPr>
        <p:spPr>
          <a:xfrm>
            <a:off x="1387371" y="1817132"/>
            <a:ext cx="441429" cy="468868"/>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7" name="TextBox 6"/>
          <p:cNvSpPr txBox="1"/>
          <p:nvPr/>
        </p:nvSpPr>
        <p:spPr>
          <a:xfrm>
            <a:off x="685800" y="1447800"/>
            <a:ext cx="1403141" cy="369332"/>
          </a:xfrm>
          <a:prstGeom prst="rect">
            <a:avLst/>
          </a:prstGeom>
          <a:noFill/>
        </p:spPr>
        <p:txBody>
          <a:bodyPr wrap="none" rtlCol="0">
            <a:spAutoFit/>
          </a:bodyPr>
          <a:lstStyle/>
          <a:p>
            <a:r>
              <a:rPr lang="en-US" dirty="0" smtClean="0">
                <a:solidFill>
                  <a:schemeClr val="accent6">
                    <a:lumMod val="75000"/>
                  </a:schemeClr>
                </a:solidFill>
              </a:rPr>
              <a:t>Trigger Event</a:t>
            </a:r>
            <a:endParaRPr lang="en-US" dirty="0">
              <a:solidFill>
                <a:schemeClr val="accent6">
                  <a:lumMod val="75000"/>
                </a:schemeClr>
              </a:solidFill>
            </a:endParaRPr>
          </a:p>
        </p:txBody>
      </p:sp>
      <p:sp>
        <p:nvSpPr>
          <p:cNvPr id="10" name="TextBox 9"/>
          <p:cNvSpPr txBox="1"/>
          <p:nvPr/>
        </p:nvSpPr>
        <p:spPr>
          <a:xfrm>
            <a:off x="2819400" y="1524000"/>
            <a:ext cx="1781770" cy="369332"/>
          </a:xfrm>
          <a:prstGeom prst="rect">
            <a:avLst/>
          </a:prstGeom>
          <a:noFill/>
        </p:spPr>
        <p:txBody>
          <a:bodyPr wrap="none" rtlCol="0">
            <a:spAutoFit/>
          </a:bodyPr>
          <a:lstStyle/>
          <a:p>
            <a:r>
              <a:rPr lang="en-US" dirty="0" smtClean="0">
                <a:solidFill>
                  <a:schemeClr val="accent6">
                    <a:lumMod val="75000"/>
                  </a:schemeClr>
                </a:solidFill>
              </a:rPr>
              <a:t>Operator Actions</a:t>
            </a:r>
            <a:endParaRPr lang="en-US" dirty="0">
              <a:solidFill>
                <a:schemeClr val="accent6">
                  <a:lumMod val="75000"/>
                </a:schemeClr>
              </a:solidFill>
            </a:endParaRPr>
          </a:p>
        </p:txBody>
      </p:sp>
      <p:cxnSp>
        <p:nvCxnSpPr>
          <p:cNvPr id="11" name="Straight Arrow Connector 10"/>
          <p:cNvCxnSpPr>
            <a:stCxn id="10" idx="2"/>
          </p:cNvCxnSpPr>
          <p:nvPr/>
        </p:nvCxnSpPr>
        <p:spPr>
          <a:xfrm flipH="1">
            <a:off x="2286010" y="1893332"/>
            <a:ext cx="1424275" cy="1078468"/>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14" name="TextBox 13"/>
          <p:cNvSpPr txBox="1"/>
          <p:nvPr/>
        </p:nvSpPr>
        <p:spPr>
          <a:xfrm>
            <a:off x="2895600" y="5334000"/>
            <a:ext cx="3872663" cy="369332"/>
          </a:xfrm>
          <a:prstGeom prst="rect">
            <a:avLst/>
          </a:prstGeom>
          <a:noFill/>
        </p:spPr>
        <p:txBody>
          <a:bodyPr wrap="none" rtlCol="0">
            <a:spAutoFit/>
          </a:bodyPr>
          <a:lstStyle/>
          <a:p>
            <a:r>
              <a:rPr lang="en-US" dirty="0" smtClean="0">
                <a:solidFill>
                  <a:schemeClr val="accent6">
                    <a:lumMod val="75000"/>
                  </a:schemeClr>
                </a:solidFill>
              </a:rPr>
              <a:t>Time Distributions for Operator Actions</a:t>
            </a:r>
            <a:endParaRPr lang="en-US" dirty="0">
              <a:solidFill>
                <a:schemeClr val="accent6">
                  <a:lumMod val="75000"/>
                </a:schemeClr>
              </a:solidFill>
            </a:endParaRPr>
          </a:p>
        </p:txBody>
      </p:sp>
      <p:cxnSp>
        <p:nvCxnSpPr>
          <p:cNvPr id="15" name="Straight Arrow Connector 14"/>
          <p:cNvCxnSpPr>
            <a:stCxn id="14" idx="0"/>
          </p:cNvCxnSpPr>
          <p:nvPr/>
        </p:nvCxnSpPr>
        <p:spPr>
          <a:xfrm flipH="1" flipV="1">
            <a:off x="4419600" y="3733800"/>
            <a:ext cx="412332" cy="16002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stCxn id="21" idx="0"/>
          </p:cNvCxnSpPr>
          <p:nvPr/>
        </p:nvCxnSpPr>
        <p:spPr>
          <a:xfrm flipV="1">
            <a:off x="1047625" y="4419600"/>
            <a:ext cx="2381375" cy="128730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21" name="TextBox 20"/>
          <p:cNvSpPr txBox="1"/>
          <p:nvPr/>
        </p:nvSpPr>
        <p:spPr>
          <a:xfrm>
            <a:off x="381000" y="5706904"/>
            <a:ext cx="1333250" cy="369332"/>
          </a:xfrm>
          <a:prstGeom prst="rect">
            <a:avLst/>
          </a:prstGeom>
          <a:noFill/>
        </p:spPr>
        <p:txBody>
          <a:bodyPr wrap="none" rtlCol="0">
            <a:spAutoFit/>
          </a:bodyPr>
          <a:lstStyle/>
          <a:p>
            <a:r>
              <a:rPr lang="en-US" dirty="0" smtClean="0">
                <a:solidFill>
                  <a:schemeClr val="accent6">
                    <a:lumMod val="75000"/>
                  </a:schemeClr>
                </a:solidFill>
              </a:rPr>
              <a:t>AOTW (</a:t>
            </a:r>
            <a:r>
              <a:rPr lang="el-GR" dirty="0" smtClean="0">
                <a:solidFill>
                  <a:schemeClr val="accent6">
                    <a:lumMod val="75000"/>
                  </a:schemeClr>
                </a:solidFill>
              </a:rPr>
              <a:t>μ</a:t>
            </a:r>
            <a:r>
              <a:rPr lang="en-US" dirty="0" smtClean="0">
                <a:solidFill>
                  <a:schemeClr val="accent6">
                    <a:lumMod val="75000"/>
                  </a:schemeClr>
                </a:solidFill>
              </a:rPr>
              <a:t>, </a:t>
            </a:r>
            <a:r>
              <a:rPr lang="el-GR" dirty="0" smtClean="0">
                <a:solidFill>
                  <a:schemeClr val="accent6">
                    <a:lumMod val="75000"/>
                  </a:schemeClr>
                </a:solidFill>
              </a:rPr>
              <a:t>σ</a:t>
            </a:r>
            <a:r>
              <a:rPr lang="en-US" dirty="0" smtClean="0">
                <a:solidFill>
                  <a:schemeClr val="accent6">
                    <a:lumMod val="75000"/>
                  </a:schemeClr>
                </a:solidFill>
              </a:rPr>
              <a:t>)</a:t>
            </a:r>
            <a:endParaRPr lang="en-US" dirty="0">
              <a:solidFill>
                <a:schemeClr val="accent6">
                  <a:lumMod val="75000"/>
                </a:schemeClr>
              </a:solidFill>
            </a:endParaRPr>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16" name="Group 15"/>
          <p:cNvGrpSpPr/>
          <p:nvPr/>
        </p:nvGrpSpPr>
        <p:grpSpPr>
          <a:xfrm>
            <a:off x="0" y="0"/>
            <a:ext cx="9144000" cy="381000"/>
            <a:chOff x="0" y="0"/>
            <a:chExt cx="9144000" cy="381000"/>
          </a:xfrm>
        </p:grpSpPr>
        <p:sp>
          <p:nvSpPr>
            <p:cNvPr id="17" name="Rectangle 1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8" name="Rectangle 1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0" name="Rectangle 19"/>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2" name="Rectangle 21"/>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23" name="Rectangle 22"/>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5" name="Oval 4"/>
          <p:cNvSpPr/>
          <p:nvPr/>
        </p:nvSpPr>
        <p:spPr>
          <a:xfrm>
            <a:off x="304800" y="1447800"/>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1</a:t>
            </a:r>
            <a:endParaRPr lang="en-US" b="1" dirty="0"/>
          </a:p>
        </p:txBody>
      </p:sp>
      <p:sp>
        <p:nvSpPr>
          <p:cNvPr id="24" name="Oval 23"/>
          <p:cNvSpPr/>
          <p:nvPr/>
        </p:nvSpPr>
        <p:spPr>
          <a:xfrm>
            <a:off x="2514600" y="1535668"/>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2</a:t>
            </a:r>
            <a:endParaRPr lang="en-US" b="1" dirty="0"/>
          </a:p>
        </p:txBody>
      </p:sp>
      <p:sp>
        <p:nvSpPr>
          <p:cNvPr id="25" name="Oval 24"/>
          <p:cNvSpPr/>
          <p:nvPr/>
        </p:nvSpPr>
        <p:spPr>
          <a:xfrm>
            <a:off x="2590800" y="5334000"/>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3</a:t>
            </a:r>
            <a:endParaRPr lang="en-US" b="1" dirty="0"/>
          </a:p>
        </p:txBody>
      </p:sp>
      <p:sp>
        <p:nvSpPr>
          <p:cNvPr id="26" name="Oval 25"/>
          <p:cNvSpPr/>
          <p:nvPr/>
        </p:nvSpPr>
        <p:spPr>
          <a:xfrm>
            <a:off x="45720" y="5687568"/>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4</a:t>
            </a:r>
            <a:endParaRPr lang="en-US" b="1" dirty="0"/>
          </a:p>
        </p:txBody>
      </p:sp>
    </p:spTree>
    <p:extLst>
      <p:ext uri="{BB962C8B-B14F-4D97-AF65-F5344CB8AC3E}">
        <p14:creationId xmlns:p14="http://schemas.microsoft.com/office/powerpoint/2010/main" val="37145268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Spreadsheet MC Sim (Calculations)</a:t>
            </a: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41</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090738"/>
            <a:ext cx="6619875"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3859933" y="1295400"/>
            <a:ext cx="864467" cy="369332"/>
          </a:xfrm>
          <a:prstGeom prst="rect">
            <a:avLst/>
          </a:prstGeom>
          <a:noFill/>
        </p:spPr>
        <p:txBody>
          <a:bodyPr wrap="none" rtlCol="0">
            <a:spAutoFit/>
          </a:bodyPr>
          <a:lstStyle/>
          <a:p>
            <a:r>
              <a:rPr lang="en-US" dirty="0" smtClean="0">
                <a:solidFill>
                  <a:schemeClr val="accent6">
                    <a:lumMod val="75000"/>
                  </a:schemeClr>
                </a:solidFill>
              </a:rPr>
              <a:t>Trial #1</a:t>
            </a:r>
            <a:endParaRPr lang="en-US" dirty="0">
              <a:solidFill>
                <a:schemeClr val="accent6">
                  <a:lumMod val="75000"/>
                </a:schemeClr>
              </a:solidFill>
            </a:endParaRPr>
          </a:p>
        </p:txBody>
      </p:sp>
      <p:cxnSp>
        <p:nvCxnSpPr>
          <p:cNvPr id="11" name="Straight Arrow Connector 10"/>
          <p:cNvCxnSpPr>
            <a:stCxn id="10" idx="2"/>
          </p:cNvCxnSpPr>
          <p:nvPr/>
        </p:nvCxnSpPr>
        <p:spPr>
          <a:xfrm>
            <a:off x="4292167" y="1664732"/>
            <a:ext cx="405967" cy="926068"/>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14" name="TextBox 13"/>
          <p:cNvSpPr txBox="1"/>
          <p:nvPr/>
        </p:nvSpPr>
        <p:spPr>
          <a:xfrm>
            <a:off x="5334000" y="1371600"/>
            <a:ext cx="3690434" cy="646331"/>
          </a:xfrm>
          <a:prstGeom prst="rect">
            <a:avLst/>
          </a:prstGeom>
          <a:noFill/>
        </p:spPr>
        <p:txBody>
          <a:bodyPr wrap="none" rtlCol="0">
            <a:spAutoFit/>
          </a:bodyPr>
          <a:lstStyle/>
          <a:p>
            <a:r>
              <a:rPr lang="en-US" dirty="0" smtClean="0">
                <a:solidFill>
                  <a:schemeClr val="accent6">
                    <a:lumMod val="75000"/>
                  </a:schemeClr>
                </a:solidFill>
              </a:rPr>
              <a:t>Operator Action Time</a:t>
            </a:r>
          </a:p>
          <a:p>
            <a:r>
              <a:rPr lang="en-US" dirty="0" smtClean="0">
                <a:solidFill>
                  <a:schemeClr val="accent6">
                    <a:lumMod val="75000"/>
                  </a:schemeClr>
                </a:solidFill>
              </a:rPr>
              <a:t>= MAX (NORMINV (RND(), </a:t>
            </a:r>
            <a:r>
              <a:rPr lang="el-GR" dirty="0">
                <a:solidFill>
                  <a:schemeClr val="accent6">
                    <a:lumMod val="75000"/>
                  </a:schemeClr>
                </a:solidFill>
              </a:rPr>
              <a:t>μ</a:t>
            </a:r>
            <a:r>
              <a:rPr lang="en-US" dirty="0">
                <a:solidFill>
                  <a:schemeClr val="accent6">
                    <a:lumMod val="75000"/>
                  </a:schemeClr>
                </a:solidFill>
              </a:rPr>
              <a:t>, </a:t>
            </a:r>
            <a:r>
              <a:rPr lang="el-GR" dirty="0" smtClean="0">
                <a:solidFill>
                  <a:schemeClr val="accent6">
                    <a:lumMod val="75000"/>
                  </a:schemeClr>
                </a:solidFill>
              </a:rPr>
              <a:t>σ</a:t>
            </a:r>
            <a:r>
              <a:rPr lang="en-US" dirty="0" smtClean="0">
                <a:solidFill>
                  <a:schemeClr val="accent6">
                    <a:lumMod val="75000"/>
                  </a:schemeClr>
                </a:solidFill>
              </a:rPr>
              <a:t>),  0.1) </a:t>
            </a:r>
            <a:endParaRPr lang="en-US" dirty="0">
              <a:solidFill>
                <a:schemeClr val="accent6">
                  <a:lumMod val="75000"/>
                </a:schemeClr>
              </a:solidFill>
            </a:endParaRPr>
          </a:p>
        </p:txBody>
      </p:sp>
      <p:cxnSp>
        <p:nvCxnSpPr>
          <p:cNvPr id="15" name="Straight Arrow Connector 14"/>
          <p:cNvCxnSpPr>
            <a:stCxn id="14" idx="2"/>
          </p:cNvCxnSpPr>
          <p:nvPr/>
        </p:nvCxnSpPr>
        <p:spPr>
          <a:xfrm flipH="1">
            <a:off x="6400800" y="2017931"/>
            <a:ext cx="778417" cy="953869"/>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stCxn id="21" idx="0"/>
          </p:cNvCxnSpPr>
          <p:nvPr/>
        </p:nvCxnSpPr>
        <p:spPr>
          <a:xfrm flipH="1" flipV="1">
            <a:off x="6934200" y="4343400"/>
            <a:ext cx="1087686" cy="6096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21" name="TextBox 20"/>
          <p:cNvSpPr txBox="1"/>
          <p:nvPr/>
        </p:nvSpPr>
        <p:spPr>
          <a:xfrm>
            <a:off x="7128372" y="4953000"/>
            <a:ext cx="1787028" cy="369332"/>
          </a:xfrm>
          <a:prstGeom prst="rect">
            <a:avLst/>
          </a:prstGeom>
          <a:noFill/>
        </p:spPr>
        <p:txBody>
          <a:bodyPr wrap="none" rtlCol="0">
            <a:spAutoFit/>
          </a:bodyPr>
          <a:lstStyle/>
          <a:p>
            <a:r>
              <a:rPr lang="en-US" dirty="0" err="1" smtClean="0">
                <a:solidFill>
                  <a:schemeClr val="accent6">
                    <a:lumMod val="75000"/>
                  </a:schemeClr>
                </a:solidFill>
              </a:rPr>
              <a:t>ToP</a:t>
            </a:r>
            <a:r>
              <a:rPr lang="en-US" dirty="0" smtClean="0">
                <a:solidFill>
                  <a:schemeClr val="accent6">
                    <a:lumMod val="75000"/>
                  </a:schemeClr>
                </a:solidFill>
              </a:rPr>
              <a:t> = </a:t>
            </a:r>
            <a:r>
              <a:rPr lang="el-GR" dirty="0" smtClean="0">
                <a:solidFill>
                  <a:schemeClr val="accent6">
                    <a:lumMod val="75000"/>
                  </a:schemeClr>
                </a:solidFill>
              </a:rPr>
              <a:t>Σ</a:t>
            </a:r>
            <a:r>
              <a:rPr lang="en-US" dirty="0" smtClean="0">
                <a:solidFill>
                  <a:schemeClr val="accent6">
                    <a:lumMod val="75000"/>
                  </a:schemeClr>
                </a:solidFill>
              </a:rPr>
              <a:t> OA Times</a:t>
            </a:r>
            <a:endParaRPr lang="en-US" dirty="0">
              <a:solidFill>
                <a:schemeClr val="accent6">
                  <a:lumMod val="75000"/>
                </a:schemeClr>
              </a:solidFill>
            </a:endParaRPr>
          </a:p>
        </p:txBody>
      </p:sp>
      <p:sp>
        <p:nvSpPr>
          <p:cNvPr id="22" name="TextBox 21"/>
          <p:cNvSpPr txBox="1"/>
          <p:nvPr/>
        </p:nvSpPr>
        <p:spPr>
          <a:xfrm>
            <a:off x="5151491" y="5435108"/>
            <a:ext cx="2239909" cy="646331"/>
          </a:xfrm>
          <a:prstGeom prst="rect">
            <a:avLst/>
          </a:prstGeom>
          <a:noFill/>
        </p:spPr>
        <p:txBody>
          <a:bodyPr wrap="none" rtlCol="0">
            <a:spAutoFit/>
          </a:bodyPr>
          <a:lstStyle/>
          <a:p>
            <a:r>
              <a:rPr lang="en-US" dirty="0" smtClean="0">
                <a:solidFill>
                  <a:schemeClr val="accent6">
                    <a:lumMod val="75000"/>
                  </a:schemeClr>
                </a:solidFill>
              </a:rPr>
              <a:t>AOTW =</a:t>
            </a:r>
          </a:p>
          <a:p>
            <a:r>
              <a:rPr lang="en-US" dirty="0" smtClean="0">
                <a:solidFill>
                  <a:schemeClr val="accent6">
                    <a:lumMod val="75000"/>
                  </a:schemeClr>
                </a:solidFill>
              </a:rPr>
              <a:t>(NORMINV(RND, </a:t>
            </a:r>
            <a:r>
              <a:rPr lang="el-GR" dirty="0" smtClean="0">
                <a:solidFill>
                  <a:schemeClr val="accent6">
                    <a:lumMod val="75000"/>
                  </a:schemeClr>
                </a:solidFill>
              </a:rPr>
              <a:t>μ</a:t>
            </a:r>
            <a:r>
              <a:rPr lang="en-US" dirty="0" smtClean="0">
                <a:solidFill>
                  <a:schemeClr val="accent6">
                    <a:lumMod val="75000"/>
                  </a:schemeClr>
                </a:solidFill>
              </a:rPr>
              <a:t>, </a:t>
            </a:r>
            <a:r>
              <a:rPr lang="el-GR" dirty="0" smtClean="0">
                <a:solidFill>
                  <a:schemeClr val="accent6">
                    <a:lumMod val="75000"/>
                  </a:schemeClr>
                </a:solidFill>
              </a:rPr>
              <a:t>σ</a:t>
            </a:r>
            <a:r>
              <a:rPr lang="en-US" dirty="0" smtClean="0">
                <a:solidFill>
                  <a:schemeClr val="accent6">
                    <a:lumMod val="75000"/>
                  </a:schemeClr>
                </a:solidFill>
              </a:rPr>
              <a:t>)</a:t>
            </a:r>
            <a:endParaRPr lang="en-US" dirty="0">
              <a:solidFill>
                <a:schemeClr val="accent6">
                  <a:lumMod val="75000"/>
                </a:schemeClr>
              </a:solidFill>
            </a:endParaRPr>
          </a:p>
        </p:txBody>
      </p:sp>
      <p:cxnSp>
        <p:nvCxnSpPr>
          <p:cNvPr id="23" name="Straight Arrow Connector 22"/>
          <p:cNvCxnSpPr>
            <a:stCxn id="22" idx="0"/>
          </p:cNvCxnSpPr>
          <p:nvPr/>
        </p:nvCxnSpPr>
        <p:spPr>
          <a:xfrm flipV="1">
            <a:off x="6271446" y="4495800"/>
            <a:ext cx="140877" cy="939308"/>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30" name="TextBox 29"/>
          <p:cNvSpPr txBox="1"/>
          <p:nvPr/>
        </p:nvSpPr>
        <p:spPr>
          <a:xfrm>
            <a:off x="2209800" y="5587507"/>
            <a:ext cx="1805879" cy="369332"/>
          </a:xfrm>
          <a:prstGeom prst="rect">
            <a:avLst/>
          </a:prstGeom>
          <a:noFill/>
        </p:spPr>
        <p:txBody>
          <a:bodyPr wrap="none" rtlCol="0">
            <a:spAutoFit/>
          </a:bodyPr>
          <a:lstStyle/>
          <a:p>
            <a:r>
              <a:rPr lang="en-US" dirty="0" smtClean="0">
                <a:solidFill>
                  <a:schemeClr val="accent6">
                    <a:lumMod val="75000"/>
                  </a:schemeClr>
                </a:solidFill>
              </a:rPr>
              <a:t>PBT = AOTW -</a:t>
            </a:r>
            <a:r>
              <a:rPr lang="en-US" dirty="0" err="1" smtClean="0">
                <a:solidFill>
                  <a:schemeClr val="accent6">
                    <a:lumMod val="75000"/>
                  </a:schemeClr>
                </a:solidFill>
              </a:rPr>
              <a:t>ToP</a:t>
            </a:r>
            <a:endParaRPr lang="en-US" dirty="0" smtClean="0">
              <a:solidFill>
                <a:schemeClr val="accent6">
                  <a:lumMod val="75000"/>
                </a:schemeClr>
              </a:solidFill>
            </a:endParaRPr>
          </a:p>
        </p:txBody>
      </p:sp>
      <p:cxnSp>
        <p:nvCxnSpPr>
          <p:cNvPr id="31" name="Straight Arrow Connector 30"/>
          <p:cNvCxnSpPr>
            <a:stCxn id="30" idx="0"/>
          </p:cNvCxnSpPr>
          <p:nvPr/>
        </p:nvCxnSpPr>
        <p:spPr>
          <a:xfrm flipV="1">
            <a:off x="3112740" y="4767263"/>
            <a:ext cx="1687860" cy="82024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
        <p:nvSpPr>
          <p:cNvPr id="33" name="Oval 32"/>
          <p:cNvSpPr/>
          <p:nvPr/>
        </p:nvSpPr>
        <p:spPr>
          <a:xfrm>
            <a:off x="7620000" y="342900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5" name="Oval 34"/>
          <p:cNvSpPr/>
          <p:nvPr/>
        </p:nvSpPr>
        <p:spPr>
          <a:xfrm>
            <a:off x="7772400" y="342900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6" name="Oval 35"/>
          <p:cNvSpPr/>
          <p:nvPr/>
        </p:nvSpPr>
        <p:spPr>
          <a:xfrm>
            <a:off x="7924800" y="342900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7" name="Oval 36"/>
          <p:cNvSpPr/>
          <p:nvPr/>
        </p:nvSpPr>
        <p:spPr>
          <a:xfrm>
            <a:off x="8077200" y="342900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8" name="Oval 37"/>
          <p:cNvSpPr/>
          <p:nvPr/>
        </p:nvSpPr>
        <p:spPr>
          <a:xfrm>
            <a:off x="8229600" y="3429000"/>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24" name="Group 23"/>
          <p:cNvGrpSpPr/>
          <p:nvPr/>
        </p:nvGrpSpPr>
        <p:grpSpPr>
          <a:xfrm>
            <a:off x="0" y="0"/>
            <a:ext cx="9144000" cy="381000"/>
            <a:chOff x="0" y="0"/>
            <a:chExt cx="9144000" cy="381000"/>
          </a:xfrm>
        </p:grpSpPr>
        <p:sp>
          <p:nvSpPr>
            <p:cNvPr id="25" name="Rectangle 24"/>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26" name="Rectangle 25"/>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27" name="Rectangle 26"/>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28" name="Rectangle 27"/>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29" name="Rectangle 28"/>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32" name="Oval 31"/>
          <p:cNvSpPr/>
          <p:nvPr/>
        </p:nvSpPr>
        <p:spPr>
          <a:xfrm>
            <a:off x="4977384" y="1371600"/>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5</a:t>
            </a:r>
            <a:endParaRPr lang="en-US" b="1" dirty="0"/>
          </a:p>
        </p:txBody>
      </p:sp>
      <p:sp>
        <p:nvSpPr>
          <p:cNvPr id="34" name="Oval 33"/>
          <p:cNvSpPr/>
          <p:nvPr/>
        </p:nvSpPr>
        <p:spPr>
          <a:xfrm>
            <a:off x="6798217" y="4965454"/>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6</a:t>
            </a:r>
            <a:endParaRPr lang="en-US" b="1" dirty="0"/>
          </a:p>
        </p:txBody>
      </p:sp>
      <p:sp>
        <p:nvSpPr>
          <p:cNvPr id="39" name="Oval 38"/>
          <p:cNvSpPr/>
          <p:nvPr/>
        </p:nvSpPr>
        <p:spPr>
          <a:xfrm>
            <a:off x="4808220" y="5435108"/>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7</a:t>
            </a:r>
            <a:endParaRPr lang="en-US" b="1" dirty="0"/>
          </a:p>
        </p:txBody>
      </p:sp>
      <p:sp>
        <p:nvSpPr>
          <p:cNvPr id="40" name="Oval 39"/>
          <p:cNvSpPr/>
          <p:nvPr/>
        </p:nvSpPr>
        <p:spPr>
          <a:xfrm>
            <a:off x="1836767" y="5560075"/>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8</a:t>
            </a:r>
            <a:endParaRPr lang="en-US" b="1" dirty="0"/>
          </a:p>
        </p:txBody>
      </p:sp>
    </p:spTree>
    <p:extLst>
      <p:ext uri="{BB962C8B-B14F-4D97-AF65-F5344CB8AC3E}">
        <p14:creationId xmlns:p14="http://schemas.microsoft.com/office/powerpoint/2010/main" val="38780558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53196" y="2174382"/>
            <a:ext cx="6646863" cy="341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t>Spreadsheet MC Sim (Outputs)</a:t>
            </a: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42</a:t>
            </a:fld>
            <a:endParaRPr lang="en-US"/>
          </a:p>
        </p:txBody>
      </p:sp>
      <p:sp>
        <p:nvSpPr>
          <p:cNvPr id="10" name="TextBox 9"/>
          <p:cNvSpPr txBox="1"/>
          <p:nvPr/>
        </p:nvSpPr>
        <p:spPr>
          <a:xfrm>
            <a:off x="6248400" y="3369302"/>
            <a:ext cx="1751313" cy="369332"/>
          </a:xfrm>
          <a:prstGeom prst="rect">
            <a:avLst/>
          </a:prstGeom>
          <a:noFill/>
        </p:spPr>
        <p:txBody>
          <a:bodyPr wrap="none" rtlCol="0">
            <a:spAutoFit/>
          </a:bodyPr>
          <a:lstStyle/>
          <a:p>
            <a:r>
              <a:rPr lang="en-US" dirty="0" smtClean="0">
                <a:solidFill>
                  <a:srgbClr val="00B050"/>
                </a:solidFill>
              </a:rPr>
              <a:t>% Flights PBT &gt; 0</a:t>
            </a:r>
            <a:endParaRPr lang="en-US" dirty="0">
              <a:solidFill>
                <a:srgbClr val="00B050"/>
              </a:solidFill>
            </a:endParaRPr>
          </a:p>
        </p:txBody>
      </p:sp>
      <p:cxnSp>
        <p:nvCxnSpPr>
          <p:cNvPr id="11" name="Straight Arrow Connector 10"/>
          <p:cNvCxnSpPr>
            <a:stCxn id="10" idx="1"/>
          </p:cNvCxnSpPr>
          <p:nvPr/>
        </p:nvCxnSpPr>
        <p:spPr>
          <a:xfrm flipH="1" flipV="1">
            <a:off x="4572004" y="3401568"/>
            <a:ext cx="1676396" cy="152400"/>
          </a:xfrm>
          <a:prstGeom prst="straightConnector1">
            <a:avLst/>
          </a:prstGeom>
          <a:ln>
            <a:solidFill>
              <a:srgbClr val="00B050"/>
            </a:solidFill>
            <a:tailEnd type="arrow"/>
          </a:ln>
        </p:spPr>
        <p:style>
          <a:lnRef idx="2">
            <a:schemeClr val="accent6"/>
          </a:lnRef>
          <a:fillRef idx="0">
            <a:schemeClr val="accent6"/>
          </a:fillRef>
          <a:effectRef idx="1">
            <a:schemeClr val="accent6"/>
          </a:effectRef>
          <a:fontRef idx="minor">
            <a:schemeClr val="tx1"/>
          </a:fontRef>
        </p:style>
      </p:cxnSp>
      <p:sp>
        <p:nvSpPr>
          <p:cNvPr id="30" name="TextBox 29"/>
          <p:cNvSpPr txBox="1"/>
          <p:nvPr/>
        </p:nvSpPr>
        <p:spPr>
          <a:xfrm>
            <a:off x="152400" y="3105387"/>
            <a:ext cx="1751313" cy="369332"/>
          </a:xfrm>
          <a:prstGeom prst="rect">
            <a:avLst/>
          </a:prstGeom>
          <a:noFill/>
        </p:spPr>
        <p:txBody>
          <a:bodyPr wrap="none" rtlCol="0">
            <a:spAutoFit/>
          </a:bodyPr>
          <a:lstStyle/>
          <a:p>
            <a:r>
              <a:rPr lang="en-US" dirty="0" smtClean="0">
                <a:solidFill>
                  <a:srgbClr val="FF0000"/>
                </a:solidFill>
              </a:rPr>
              <a:t>% Flights PBT &lt; 0</a:t>
            </a:r>
          </a:p>
        </p:txBody>
      </p:sp>
      <p:cxnSp>
        <p:nvCxnSpPr>
          <p:cNvPr id="31" name="Straight Arrow Connector 30"/>
          <p:cNvCxnSpPr/>
          <p:nvPr/>
        </p:nvCxnSpPr>
        <p:spPr>
          <a:xfrm>
            <a:off x="838200" y="3474719"/>
            <a:ext cx="1524000" cy="1021082"/>
          </a:xfrm>
          <a:prstGeom prst="straightConnector1">
            <a:avLst/>
          </a:prstGeom>
          <a:ln>
            <a:solidFill>
              <a:srgbClr val="FF0000"/>
            </a:solidFill>
            <a:tailEnd type="arrow"/>
          </a:ln>
        </p:spPr>
        <p:style>
          <a:lnRef idx="2">
            <a:schemeClr val="accent6"/>
          </a:lnRef>
          <a:fillRef idx="0">
            <a:schemeClr val="accent6"/>
          </a:fillRef>
          <a:effectRef idx="1">
            <a:schemeClr val="accent6"/>
          </a:effectRef>
          <a:fontRef idx="minor">
            <a:schemeClr val="tx1"/>
          </a:fontRef>
        </p:style>
      </p:cxn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3196" y="5592508"/>
            <a:ext cx="2333696" cy="37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TextBox 24"/>
          <p:cNvSpPr txBox="1"/>
          <p:nvPr/>
        </p:nvSpPr>
        <p:spPr>
          <a:xfrm>
            <a:off x="3429000" y="6096000"/>
            <a:ext cx="4149213" cy="369332"/>
          </a:xfrm>
          <a:prstGeom prst="rect">
            <a:avLst/>
          </a:prstGeom>
          <a:noFill/>
        </p:spPr>
        <p:txBody>
          <a:bodyPr wrap="none" rtlCol="0">
            <a:spAutoFit/>
          </a:bodyPr>
          <a:lstStyle/>
          <a:p>
            <a:r>
              <a:rPr lang="en-US" dirty="0" smtClean="0">
                <a:solidFill>
                  <a:schemeClr val="accent6">
                    <a:lumMod val="75000"/>
                  </a:schemeClr>
                </a:solidFill>
              </a:rPr>
              <a:t>Probability of Failure to Complete on Time</a:t>
            </a:r>
          </a:p>
        </p:txBody>
      </p:sp>
      <p:cxnSp>
        <p:nvCxnSpPr>
          <p:cNvPr id="26" name="Straight Arrow Connector 25"/>
          <p:cNvCxnSpPr>
            <a:stCxn id="25" idx="0"/>
            <a:endCxn id="2051" idx="3"/>
          </p:cNvCxnSpPr>
          <p:nvPr/>
        </p:nvCxnSpPr>
        <p:spPr>
          <a:xfrm flipH="1" flipV="1">
            <a:off x="3786892" y="5782460"/>
            <a:ext cx="1716715" cy="31354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29" name="Straight Arrow Connector 28"/>
          <p:cNvCxnSpPr/>
          <p:nvPr/>
        </p:nvCxnSpPr>
        <p:spPr>
          <a:xfrm flipH="1" flipV="1">
            <a:off x="2819400" y="5257800"/>
            <a:ext cx="457200" cy="334708"/>
          </a:xfrm>
          <a:prstGeom prst="straightConnector1">
            <a:avLst/>
          </a:prstGeom>
          <a:ln w="57150">
            <a:headEnd type="triangle" w="med" len="med"/>
            <a:tailEnd type="triangle" w="med" len="med"/>
          </a:ln>
        </p:spPr>
        <p:style>
          <a:lnRef idx="2">
            <a:schemeClr val="accent6"/>
          </a:lnRef>
          <a:fillRef idx="0">
            <a:schemeClr val="accent6"/>
          </a:fillRef>
          <a:effectRef idx="1">
            <a:schemeClr val="accent6"/>
          </a:effectRef>
          <a:fontRef idx="minor">
            <a:schemeClr val="tx1"/>
          </a:fontRef>
        </p:style>
      </p:cxn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14" name="Group 13"/>
          <p:cNvGrpSpPr/>
          <p:nvPr/>
        </p:nvGrpSpPr>
        <p:grpSpPr>
          <a:xfrm>
            <a:off x="0" y="0"/>
            <a:ext cx="9144000" cy="381000"/>
            <a:chOff x="0" y="0"/>
            <a:chExt cx="9144000" cy="381000"/>
          </a:xfrm>
        </p:grpSpPr>
        <p:sp>
          <p:nvSpPr>
            <p:cNvPr id="15" name="Rectangle 14"/>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6" name="Rectangle 15"/>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7" name="Rectangle 16"/>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8" name="Rectangle 17"/>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19" name="Rectangle 18"/>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
        <p:nvSpPr>
          <p:cNvPr id="20" name="Oval 19"/>
          <p:cNvSpPr/>
          <p:nvPr/>
        </p:nvSpPr>
        <p:spPr>
          <a:xfrm>
            <a:off x="2667000" y="2174382"/>
            <a:ext cx="381000" cy="369332"/>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b="1" dirty="0" smtClean="0"/>
              <a:t>9</a:t>
            </a:r>
            <a:endParaRPr lang="en-US" b="1" dirty="0"/>
          </a:p>
        </p:txBody>
      </p:sp>
      <p:sp>
        <p:nvSpPr>
          <p:cNvPr id="21" name="Oval 20"/>
          <p:cNvSpPr/>
          <p:nvPr/>
        </p:nvSpPr>
        <p:spPr>
          <a:xfrm>
            <a:off x="6248400" y="2895600"/>
            <a:ext cx="533400" cy="452786"/>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200" b="1" dirty="0" smtClean="0"/>
              <a:t>10</a:t>
            </a:r>
            <a:endParaRPr lang="en-US" sz="1200" b="1" dirty="0"/>
          </a:p>
        </p:txBody>
      </p:sp>
      <p:sp>
        <p:nvSpPr>
          <p:cNvPr id="22" name="Oval 21"/>
          <p:cNvSpPr/>
          <p:nvPr/>
        </p:nvSpPr>
        <p:spPr>
          <a:xfrm>
            <a:off x="158496" y="2743200"/>
            <a:ext cx="533400" cy="452786"/>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200" b="1" dirty="0" smtClean="0"/>
              <a:t>11</a:t>
            </a:r>
            <a:endParaRPr lang="en-US" sz="1200" b="1" dirty="0"/>
          </a:p>
        </p:txBody>
      </p:sp>
      <p:sp>
        <p:nvSpPr>
          <p:cNvPr id="23" name="Oval 22"/>
          <p:cNvSpPr/>
          <p:nvPr/>
        </p:nvSpPr>
        <p:spPr>
          <a:xfrm>
            <a:off x="2977896" y="6019800"/>
            <a:ext cx="527304" cy="452786"/>
          </a:xfrm>
          <a:prstGeom prst="ellipse">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1400" b="1" dirty="0" smtClean="0"/>
              <a:t>12</a:t>
            </a:r>
            <a:endParaRPr lang="en-US" sz="1400" b="1" dirty="0"/>
          </a:p>
        </p:txBody>
      </p:sp>
    </p:spTree>
    <p:extLst>
      <p:ext uri="{BB962C8B-B14F-4D97-AF65-F5344CB8AC3E}">
        <p14:creationId xmlns:p14="http://schemas.microsoft.com/office/powerpoint/2010/main" val="57380664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Excel MC Sim</a:t>
            </a: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43</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676400"/>
            <a:ext cx="8828832" cy="44755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314698541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 Instructions</a:t>
            </a:r>
            <a:endParaRPr lang="en-US" dirty="0"/>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rabicPeriod"/>
            </a:pPr>
            <a:r>
              <a:rPr lang="en-US" dirty="0" smtClean="0"/>
              <a:t>Enter Trigger Event</a:t>
            </a:r>
          </a:p>
          <a:p>
            <a:pPr marL="514350" indent="-514350">
              <a:buFont typeface="+mj-lt"/>
              <a:buAutoNum type="arabicPeriod"/>
            </a:pPr>
            <a:r>
              <a:rPr lang="en-US" dirty="0" smtClean="0"/>
              <a:t>Enter Operator Actions &amp; Events</a:t>
            </a:r>
          </a:p>
          <a:p>
            <a:pPr marL="514350" indent="-514350">
              <a:buFont typeface="+mj-lt"/>
              <a:buAutoNum type="arabicPeriod"/>
            </a:pPr>
            <a:r>
              <a:rPr lang="en-US" dirty="0" smtClean="0"/>
              <a:t>Assign Operator Actions &amp; Events Time Distributions (</a:t>
            </a:r>
            <a:r>
              <a:rPr lang="el-GR" dirty="0" smtClean="0"/>
              <a:t>μ</a:t>
            </a:r>
            <a:r>
              <a:rPr lang="en-US" dirty="0" smtClean="0"/>
              <a:t>,</a:t>
            </a:r>
            <a:r>
              <a:rPr lang="el-GR" dirty="0" smtClean="0"/>
              <a:t>σ</a:t>
            </a:r>
            <a:r>
              <a:rPr lang="en-US" dirty="0" smtClean="0"/>
              <a:t>)</a:t>
            </a:r>
          </a:p>
          <a:p>
            <a:pPr marL="514350" indent="-514350">
              <a:buFont typeface="+mj-lt"/>
              <a:buAutoNum type="arabicPeriod"/>
            </a:pPr>
            <a:r>
              <a:rPr lang="en-US" dirty="0" smtClean="0"/>
              <a:t>Enter Critical/Hazardous Event</a:t>
            </a:r>
          </a:p>
          <a:p>
            <a:pPr lvl="1"/>
            <a:r>
              <a:rPr lang="en-US" dirty="0" smtClean="0"/>
              <a:t>Assign AOTW Distribution </a:t>
            </a:r>
            <a:r>
              <a:rPr lang="en-US" dirty="0"/>
              <a:t>(</a:t>
            </a:r>
            <a:r>
              <a:rPr lang="el-GR" dirty="0"/>
              <a:t>μ</a:t>
            </a:r>
            <a:r>
              <a:rPr lang="en-US" dirty="0"/>
              <a:t>,</a:t>
            </a:r>
            <a:r>
              <a:rPr lang="el-GR" dirty="0"/>
              <a:t>σ</a:t>
            </a:r>
            <a:r>
              <a:rPr lang="en-US" dirty="0" smtClean="0"/>
              <a:t>)</a:t>
            </a:r>
          </a:p>
          <a:p>
            <a:pPr marL="514350" indent="-514350">
              <a:buFont typeface="+mj-lt"/>
              <a:buAutoNum type="arabicPeriod"/>
            </a:pPr>
            <a:r>
              <a:rPr lang="en-US" dirty="0" smtClean="0"/>
              <a:t>Enter Interruptions</a:t>
            </a:r>
          </a:p>
          <a:p>
            <a:pPr marL="914400" lvl="2" indent="-514350"/>
            <a:r>
              <a:rPr lang="en-US" dirty="0"/>
              <a:t>Assign </a:t>
            </a:r>
            <a:r>
              <a:rPr lang="en-US" dirty="0" smtClean="0"/>
              <a:t>Interruption </a:t>
            </a:r>
            <a:r>
              <a:rPr lang="en-US" dirty="0"/>
              <a:t>Distribution (</a:t>
            </a:r>
            <a:r>
              <a:rPr lang="el-GR" dirty="0"/>
              <a:t>μ</a:t>
            </a:r>
            <a:r>
              <a:rPr lang="en-US" dirty="0"/>
              <a:t>,</a:t>
            </a:r>
            <a:r>
              <a:rPr lang="el-GR" dirty="0"/>
              <a:t>σ</a:t>
            </a:r>
            <a:r>
              <a:rPr lang="en-US" dirty="0" smtClean="0"/>
              <a:t>)</a:t>
            </a:r>
          </a:p>
          <a:p>
            <a:pPr marL="514350" indent="-514350">
              <a:buFont typeface="+mj-lt"/>
              <a:buAutoNum type="arabicPeriod"/>
            </a:pPr>
            <a:r>
              <a:rPr lang="en-US" dirty="0" smtClean="0"/>
              <a:t>Run Simulation &amp; Evaluate </a:t>
            </a:r>
            <a:r>
              <a:rPr lang="en-US" dirty="0" err="1" smtClean="0"/>
              <a:t>PFtCoT</a:t>
            </a:r>
            <a:endParaRPr lang="en-US" dirty="0" smtClean="0"/>
          </a:p>
          <a:p>
            <a:pPr marL="514350" indent="-514350">
              <a:buFont typeface="+mj-lt"/>
              <a:buAutoNum type="arabicPeriod"/>
            </a:pP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44</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Sim</a:t>
              </a:r>
              <a:endParaRPr lang="en-US" dirty="0">
                <a:solidFill>
                  <a:schemeClr val="bg1"/>
                </a:solidFill>
              </a:endParaRPr>
            </a:p>
          </p:txBody>
        </p:sp>
        <p:sp>
          <p:nvSpPr>
            <p:cNvPr id="11" name="Rectangle 10"/>
            <p:cNvSpPr/>
            <p:nvPr/>
          </p:nvSpPr>
          <p:spPr>
            <a:xfrm>
              <a:off x="73152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Notes</a:t>
              </a:r>
              <a:endParaRPr lang="en-US" dirty="0">
                <a:solidFill>
                  <a:schemeClr val="tx1"/>
                </a:solidFill>
              </a:endParaRPr>
            </a:p>
          </p:txBody>
        </p:sp>
      </p:grpSp>
    </p:spTree>
    <p:extLst>
      <p:ext uri="{BB962C8B-B14F-4D97-AF65-F5344CB8AC3E}">
        <p14:creationId xmlns:p14="http://schemas.microsoft.com/office/powerpoint/2010/main" val="12938244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Notes - Sim</a:t>
            </a:r>
            <a:endParaRPr lang="en-US" dirty="0"/>
          </a:p>
        </p:txBody>
      </p:sp>
      <p:sp>
        <p:nvSpPr>
          <p:cNvPr id="5" name="Content Placeholder 4"/>
          <p:cNvSpPr>
            <a:spLocks noGrp="1"/>
          </p:cNvSpPr>
          <p:nvPr>
            <p:ph sz="half" idx="1"/>
          </p:nvPr>
        </p:nvSpPr>
        <p:spPr/>
        <p:txBody>
          <a:bodyPr>
            <a:normAutofit fontScale="85000" lnSpcReduction="20000"/>
          </a:bodyPr>
          <a:lstStyle/>
          <a:p>
            <a:r>
              <a:rPr lang="en-US" dirty="0" smtClean="0"/>
              <a:t>Source of OA Distributions</a:t>
            </a:r>
          </a:p>
          <a:p>
            <a:pPr lvl="1"/>
            <a:r>
              <a:rPr lang="en-US" dirty="0" smtClean="0"/>
              <a:t>Standard from lit</a:t>
            </a:r>
          </a:p>
          <a:p>
            <a:pPr lvl="1"/>
            <a:r>
              <a:rPr lang="en-US" dirty="0" smtClean="0"/>
              <a:t>Empirical data from experiments</a:t>
            </a:r>
          </a:p>
          <a:p>
            <a:pPr lvl="1"/>
            <a:r>
              <a:rPr lang="en-US" dirty="0" smtClean="0"/>
              <a:t>OA Data-base</a:t>
            </a:r>
          </a:p>
          <a:p>
            <a:r>
              <a:rPr lang="en-US" dirty="0" smtClean="0"/>
              <a:t>MC Sim OA computation</a:t>
            </a:r>
          </a:p>
          <a:p>
            <a:pPr lvl="1"/>
            <a:r>
              <a:rPr lang="en-US" dirty="0"/>
              <a:t>Distributions: Norm, Log-normal, </a:t>
            </a:r>
            <a:r>
              <a:rPr lang="en-US" dirty="0" smtClean="0"/>
              <a:t>Weibull</a:t>
            </a:r>
          </a:p>
          <a:p>
            <a:pPr lvl="1"/>
            <a:r>
              <a:rPr lang="en-US" dirty="0" smtClean="0"/>
              <a:t>Multi-modal</a:t>
            </a:r>
            <a:endParaRPr lang="en-US" dirty="0"/>
          </a:p>
          <a:p>
            <a:pPr lvl="1"/>
            <a:r>
              <a:rPr lang="en-US" dirty="0" smtClean="0"/>
              <a:t>Parametric from empirical data</a:t>
            </a:r>
          </a:p>
          <a:p>
            <a:r>
              <a:rPr lang="en-US" dirty="0" smtClean="0"/>
              <a:t>AOTW distribution</a:t>
            </a:r>
          </a:p>
          <a:p>
            <a:pPr lvl="1"/>
            <a:r>
              <a:rPr lang="en-US" dirty="0" smtClean="0"/>
              <a:t>Empirical data</a:t>
            </a:r>
          </a:p>
          <a:p>
            <a:pPr lvl="1"/>
            <a:r>
              <a:rPr lang="en-US" dirty="0" smtClean="0"/>
              <a:t>Data-base (NASA)</a:t>
            </a:r>
          </a:p>
          <a:p>
            <a:endParaRPr lang="en-US" dirty="0" smtClean="0"/>
          </a:p>
          <a:p>
            <a:pPr lvl="1"/>
            <a:endParaRPr lang="en-US" dirty="0"/>
          </a:p>
        </p:txBody>
      </p:sp>
      <p:sp>
        <p:nvSpPr>
          <p:cNvPr id="18" name="Content Placeholder 17"/>
          <p:cNvSpPr>
            <a:spLocks noGrp="1"/>
          </p:cNvSpPr>
          <p:nvPr>
            <p:ph sz="half" idx="2"/>
          </p:nvPr>
        </p:nvSpPr>
        <p:spPr/>
        <p:txBody>
          <a:bodyPr>
            <a:normAutofit fontScale="85000" lnSpcReduction="20000"/>
          </a:bodyPr>
          <a:lstStyle/>
          <a:p>
            <a:r>
              <a:rPr lang="en-US" dirty="0"/>
              <a:t>Sim model allows OA out of </a:t>
            </a:r>
            <a:r>
              <a:rPr lang="en-US" dirty="0" smtClean="0"/>
              <a:t>sequence</a:t>
            </a:r>
          </a:p>
          <a:p>
            <a:r>
              <a:rPr lang="en-US" dirty="0" smtClean="0"/>
              <a:t>Interruptions</a:t>
            </a:r>
            <a:endParaRPr lang="en-US" dirty="0"/>
          </a:p>
          <a:p>
            <a:r>
              <a:rPr lang="en-US" dirty="0"/>
              <a:t>Enhanced Sim model handles </a:t>
            </a:r>
            <a:r>
              <a:rPr lang="en-US" dirty="0" smtClean="0"/>
              <a:t>“Missed </a:t>
            </a:r>
            <a:r>
              <a:rPr lang="en-US" dirty="0" err="1" smtClean="0"/>
              <a:t>Oas</a:t>
            </a:r>
            <a:r>
              <a:rPr lang="en-US" dirty="0" smtClean="0"/>
              <a:t>”</a:t>
            </a:r>
            <a:endParaRPr lang="en-US" dirty="0"/>
          </a:p>
          <a:p>
            <a:pPr lvl="1"/>
            <a:r>
              <a:rPr lang="en-US" dirty="0"/>
              <a:t>Two stage model</a:t>
            </a:r>
          </a:p>
          <a:p>
            <a:pPr lvl="2"/>
            <a:r>
              <a:rPr lang="en-US" dirty="0"/>
              <a:t>#1 Probability OA occurred</a:t>
            </a:r>
          </a:p>
          <a:p>
            <a:pPr lvl="2"/>
            <a:r>
              <a:rPr lang="en-US" dirty="0"/>
              <a:t>#2 Time distribution of OAs</a:t>
            </a:r>
          </a:p>
          <a:p>
            <a:endParaRPr lang="en-US" dirty="0"/>
          </a:p>
        </p:txBody>
      </p:sp>
      <p:sp>
        <p:nvSpPr>
          <p:cNvPr id="3" name="Footer Placeholder 2"/>
          <p:cNvSpPr>
            <a:spLocks noGrp="1"/>
          </p:cNvSpPr>
          <p:nvPr>
            <p:ph type="ftr" sz="quarter" idx="11"/>
          </p:nvPr>
        </p:nvSpPr>
        <p:spPr/>
        <p:txBody>
          <a:bodyPr/>
          <a:lstStyle/>
          <a:p>
            <a:r>
              <a:rPr lang="en-US" smtClean="0"/>
              <a:t>Center for Air Transportation Systems Research</a:t>
            </a:r>
            <a:endParaRPr lang="en-US" dirty="0" smtClean="0"/>
          </a:p>
        </p:txBody>
      </p:sp>
      <p:sp>
        <p:nvSpPr>
          <p:cNvPr id="4" name="Slide Number Placeholder 3"/>
          <p:cNvSpPr>
            <a:spLocks noGrp="1"/>
          </p:cNvSpPr>
          <p:nvPr>
            <p:ph type="sldNum" sz="quarter" idx="12"/>
          </p:nvPr>
        </p:nvSpPr>
        <p:spPr/>
        <p:txBody>
          <a:bodyPr/>
          <a:lstStyle/>
          <a:p>
            <a:fld id="{1CB71CD0-BA9E-4A74-9156-4B5CD6FFC1B0}" type="slidenum">
              <a:rPr lang="en-US" smtClean="0"/>
              <a:t>45</a:t>
            </a:fld>
            <a:endParaRPr lang="en-US"/>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Notes</a:t>
              </a:r>
              <a:endParaRPr lang="en-US" dirty="0">
                <a:solidFill>
                  <a:schemeClr val="bg1"/>
                </a:solidFill>
              </a:endParaRPr>
            </a:p>
          </p:txBody>
        </p:sp>
      </p:grpSp>
    </p:spTree>
    <p:extLst>
      <p:ext uri="{BB962C8B-B14F-4D97-AF65-F5344CB8AC3E}">
        <p14:creationId xmlns:p14="http://schemas.microsoft.com/office/powerpoint/2010/main" val="183679226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Notes – Safety Auditing</a:t>
            </a:r>
            <a:endParaRPr lang="en-US" dirty="0"/>
          </a:p>
        </p:txBody>
      </p:sp>
      <p:sp>
        <p:nvSpPr>
          <p:cNvPr id="3" name="Content Placeholder 2"/>
          <p:cNvSpPr>
            <a:spLocks noGrp="1"/>
          </p:cNvSpPr>
          <p:nvPr>
            <p:ph idx="1"/>
          </p:nvPr>
        </p:nvSpPr>
        <p:spPr/>
        <p:txBody>
          <a:bodyPr/>
          <a:lstStyle/>
          <a:p>
            <a:r>
              <a:rPr lang="en-US" dirty="0" smtClean="0"/>
              <a:t>Safety </a:t>
            </a:r>
            <a:r>
              <a:rPr lang="en-US" dirty="0"/>
              <a:t>and Performance </a:t>
            </a:r>
            <a:r>
              <a:rPr lang="en-US" dirty="0" smtClean="0"/>
              <a:t>Auditing</a:t>
            </a:r>
          </a:p>
          <a:p>
            <a:pPr lvl="1"/>
            <a:r>
              <a:rPr lang="en-US" dirty="0" smtClean="0"/>
              <a:t>Tracking AOTW</a:t>
            </a:r>
          </a:p>
          <a:p>
            <a:pPr lvl="2"/>
            <a:r>
              <a:rPr lang="en-US" dirty="0" smtClean="0"/>
              <a:t>Distributions = multi-modal</a:t>
            </a:r>
          </a:p>
          <a:p>
            <a:pPr lvl="2"/>
            <a:r>
              <a:rPr lang="en-US" dirty="0" smtClean="0"/>
              <a:t>Cluster Analysis</a:t>
            </a:r>
          </a:p>
          <a:p>
            <a:pPr lvl="1"/>
            <a:r>
              <a:rPr lang="en-US" dirty="0" smtClean="0"/>
              <a:t>Learn more about environment in which operations take place (than Command-and-Control)</a:t>
            </a:r>
          </a:p>
        </p:txBody>
      </p:sp>
      <p:sp>
        <p:nvSpPr>
          <p:cNvPr id="4" name="Footer Placeholder 3"/>
          <p:cNvSpPr>
            <a:spLocks noGrp="1"/>
          </p:cNvSpPr>
          <p:nvPr>
            <p:ph type="ftr" sz="quarter" idx="11"/>
          </p:nvPr>
        </p:nvSpPr>
        <p:spPr/>
        <p:txBody>
          <a:bodyPr/>
          <a:lstStyle/>
          <a:p>
            <a:r>
              <a:rPr lang="en-US" smtClean="0"/>
              <a:t>Center for Air Transportation Systems Research</a:t>
            </a:r>
            <a:endParaRPr lang="en-US" dirty="0" smtClean="0"/>
          </a:p>
        </p:txBody>
      </p:sp>
      <p:sp>
        <p:nvSpPr>
          <p:cNvPr id="5" name="Slide Number Placeholder 4"/>
          <p:cNvSpPr>
            <a:spLocks noGrp="1"/>
          </p:cNvSpPr>
          <p:nvPr>
            <p:ph type="sldNum" sz="quarter" idx="12"/>
          </p:nvPr>
        </p:nvSpPr>
        <p:spPr/>
        <p:txBody>
          <a:bodyPr/>
          <a:lstStyle/>
          <a:p>
            <a:fld id="{1CB71CD0-BA9E-4A74-9156-4B5CD6FFC1B0}" type="slidenum">
              <a:rPr lang="en-US" smtClean="0"/>
              <a:t>46</a:t>
            </a:fld>
            <a:endParaRPr lang="en-US"/>
          </a:p>
        </p:txBody>
      </p:sp>
      <p:grpSp>
        <p:nvGrpSpPr>
          <p:cNvPr id="12" name="Group 11"/>
          <p:cNvGrpSpPr/>
          <p:nvPr/>
        </p:nvGrpSpPr>
        <p:grpSpPr>
          <a:xfrm>
            <a:off x="0" y="0"/>
            <a:ext cx="9144000" cy="381000"/>
            <a:chOff x="0" y="0"/>
            <a:chExt cx="9144000" cy="381000"/>
          </a:xfrm>
        </p:grpSpPr>
        <p:sp>
          <p:nvSpPr>
            <p:cNvPr id="13" name="Rectangle 12"/>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14" name="Rectangle 13"/>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15" name="Rectangle 14"/>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6" name="Rectangle 15"/>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7" name="Rectangle 16"/>
            <p:cNvSpPr/>
            <p:nvPr/>
          </p:nvSpPr>
          <p:spPr>
            <a:xfrm>
              <a:off x="73152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Notes</a:t>
              </a:r>
              <a:endParaRPr lang="en-US" dirty="0">
                <a:solidFill>
                  <a:schemeClr val="bg1"/>
                </a:solidFill>
              </a:endParaRPr>
            </a:p>
          </p:txBody>
        </p:sp>
      </p:grpSp>
    </p:spTree>
    <p:extLst>
      <p:ext uri="{BB962C8B-B14F-4D97-AF65-F5344CB8AC3E}">
        <p14:creationId xmlns:p14="http://schemas.microsoft.com/office/powerpoint/2010/main" val="196272690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Method for evaluating procedures (based on time)</a:t>
            </a:r>
          </a:p>
          <a:p>
            <a:pPr lvl="1"/>
            <a:r>
              <a:rPr lang="en-US" dirty="0" smtClean="0"/>
              <a:t>AOTW</a:t>
            </a:r>
          </a:p>
          <a:p>
            <a:pPr lvl="1"/>
            <a:r>
              <a:rPr lang="en-US" dirty="0" err="1" smtClean="0"/>
              <a:t>ToP</a:t>
            </a:r>
            <a:endParaRPr lang="en-US" dirty="0" smtClean="0"/>
          </a:p>
          <a:p>
            <a:pPr lvl="1"/>
            <a:r>
              <a:rPr lang="en-US" dirty="0" smtClean="0"/>
              <a:t>PBT</a:t>
            </a:r>
          </a:p>
          <a:p>
            <a:pPr lvl="1"/>
            <a:r>
              <a:rPr lang="en-US" dirty="0" err="1" smtClean="0"/>
              <a:t>PFtCoT</a:t>
            </a:r>
            <a:endParaRPr lang="en-US" dirty="0" smtClean="0"/>
          </a:p>
          <a:p>
            <a:r>
              <a:rPr lang="en-US" dirty="0" smtClean="0"/>
              <a:t>Simulation for procedure performance (based on time)</a:t>
            </a:r>
          </a:p>
          <a:p>
            <a:r>
              <a:rPr lang="en-US" dirty="0" smtClean="0"/>
              <a:t>Spreadsheet, data-base – </a:t>
            </a:r>
            <a:r>
              <a:rPr lang="en-US" dirty="0" smtClean="0">
                <a:hlinkClick r:id="rId2"/>
              </a:rPr>
              <a:t>lsherry@gmu.edu</a:t>
            </a:r>
            <a:endParaRPr lang="en-US" dirty="0" smtClean="0"/>
          </a:p>
          <a:p>
            <a:r>
              <a:rPr lang="en-US" dirty="0" smtClean="0"/>
              <a:t>Collaboration opportunities:</a:t>
            </a:r>
          </a:p>
          <a:p>
            <a:pPr lvl="1"/>
            <a:r>
              <a:rPr lang="en-US" dirty="0"/>
              <a:t>Data collection for Operator Actions needed for </a:t>
            </a:r>
            <a:r>
              <a:rPr lang="en-US" dirty="0" smtClean="0"/>
              <a:t>data-base</a:t>
            </a:r>
          </a:p>
          <a:p>
            <a:pPr lvl="2"/>
            <a:r>
              <a:rPr lang="en-US" dirty="0" smtClean="0"/>
              <a:t>Provide data to derive OAs, </a:t>
            </a:r>
            <a:r>
              <a:rPr lang="en-US" dirty="0" err="1" smtClean="0"/>
              <a:t>ToPs</a:t>
            </a:r>
            <a:r>
              <a:rPr lang="en-US" dirty="0" smtClean="0"/>
              <a:t>, AOTWs</a:t>
            </a:r>
          </a:p>
          <a:p>
            <a:pPr lvl="2"/>
            <a:r>
              <a:rPr lang="en-US" dirty="0" smtClean="0"/>
              <a:t>Submit/use distributions for OAs, </a:t>
            </a:r>
            <a:r>
              <a:rPr lang="en-US" dirty="0" err="1" smtClean="0"/>
              <a:t>ToPs</a:t>
            </a:r>
            <a:r>
              <a:rPr lang="en-US" dirty="0" smtClean="0"/>
              <a:t>, AOTWs</a:t>
            </a:r>
            <a:endParaRPr lang="en-US" dirty="0"/>
          </a:p>
        </p:txBody>
      </p:sp>
      <p:sp>
        <p:nvSpPr>
          <p:cNvPr id="4" name="Slide Number Placeholder 3"/>
          <p:cNvSpPr>
            <a:spLocks noGrp="1"/>
          </p:cNvSpPr>
          <p:nvPr>
            <p:ph type="sldNum" sz="quarter" idx="12"/>
          </p:nvPr>
        </p:nvSpPr>
        <p:spPr/>
        <p:txBody>
          <a:bodyPr/>
          <a:lstStyle/>
          <a:p>
            <a:fld id="{1CB71CD0-BA9E-4A74-9156-4B5CD6FFC1B0}" type="slidenum">
              <a:rPr lang="en-US" smtClean="0"/>
              <a:t>47</a:t>
            </a:fld>
            <a:endParaRPr lang="en-US"/>
          </a:p>
        </p:txBody>
      </p:sp>
      <p:sp>
        <p:nvSpPr>
          <p:cNvPr id="5" name="Footer Placeholder 4"/>
          <p:cNvSpPr>
            <a:spLocks noGrp="1"/>
          </p:cNvSpPr>
          <p:nvPr>
            <p:ph type="ftr" sz="quarter" idx="11"/>
          </p:nvPr>
        </p:nvSpPr>
        <p:spPr/>
        <p:txBody>
          <a:bodyPr/>
          <a:lstStyle/>
          <a:p>
            <a:r>
              <a:rPr lang="en-US" smtClean="0"/>
              <a:t>Center for Air Transportation Systems Research</a:t>
            </a:r>
            <a:endParaRPr lang="en-US" dirty="0" smtClean="0"/>
          </a:p>
        </p:txBody>
      </p:sp>
      <p:grpSp>
        <p:nvGrpSpPr>
          <p:cNvPr id="6" name="Group 5"/>
          <p:cNvGrpSpPr/>
          <p:nvPr/>
        </p:nvGrpSpPr>
        <p:grpSpPr>
          <a:xfrm>
            <a:off x="0" y="0"/>
            <a:ext cx="9144000" cy="381000"/>
            <a:chOff x="0" y="0"/>
            <a:chExt cx="9144000" cy="381000"/>
          </a:xfrm>
        </p:grpSpPr>
        <p:sp>
          <p:nvSpPr>
            <p:cNvPr id="7" name="Rectangle 6"/>
            <p:cNvSpPr/>
            <p:nvPr/>
          </p:nvSpPr>
          <p:spPr>
            <a:xfrm>
              <a:off x="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Role</a:t>
              </a:r>
              <a:endParaRPr lang="en-US" dirty="0">
                <a:solidFill>
                  <a:schemeClr val="tx1"/>
                </a:solidFill>
              </a:endParaRPr>
            </a:p>
          </p:txBody>
        </p:sp>
        <p:sp>
          <p:nvSpPr>
            <p:cNvPr id="8" name="Rectangle 7"/>
            <p:cNvSpPr/>
            <p:nvPr/>
          </p:nvSpPr>
          <p:spPr>
            <a:xfrm>
              <a:off x="18288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a:t>
              </a:r>
              <a:r>
                <a:rPr lang="en-US" dirty="0" smtClean="0">
                  <a:solidFill>
                    <a:schemeClr val="tx1"/>
                  </a:solidFill>
                </a:rPr>
                <a:t>efinition</a:t>
              </a:r>
              <a:endParaRPr lang="en-US" dirty="0">
                <a:solidFill>
                  <a:schemeClr val="tx1"/>
                </a:solidFill>
              </a:endParaRPr>
            </a:p>
          </p:txBody>
        </p:sp>
        <p:sp>
          <p:nvSpPr>
            <p:cNvPr id="9" name="Rectangle 8"/>
            <p:cNvSpPr/>
            <p:nvPr/>
          </p:nvSpPr>
          <p:spPr>
            <a:xfrm>
              <a:off x="36576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Analysis</a:t>
              </a:r>
              <a:endParaRPr lang="en-US" dirty="0">
                <a:solidFill>
                  <a:schemeClr val="tx1"/>
                </a:solidFill>
              </a:endParaRPr>
            </a:p>
          </p:txBody>
        </p:sp>
        <p:sp>
          <p:nvSpPr>
            <p:cNvPr id="10" name="Rectangle 9"/>
            <p:cNvSpPr/>
            <p:nvPr/>
          </p:nvSpPr>
          <p:spPr>
            <a:xfrm>
              <a:off x="5486400" y="0"/>
              <a:ext cx="1828800" cy="381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Sim</a:t>
              </a:r>
              <a:endParaRPr lang="en-US" dirty="0">
                <a:solidFill>
                  <a:schemeClr val="tx1"/>
                </a:solidFill>
              </a:endParaRPr>
            </a:p>
          </p:txBody>
        </p:sp>
        <p:sp>
          <p:nvSpPr>
            <p:cNvPr id="11" name="Rectangle 10"/>
            <p:cNvSpPr/>
            <p:nvPr/>
          </p:nvSpPr>
          <p:spPr>
            <a:xfrm>
              <a:off x="7315200" y="0"/>
              <a:ext cx="1828800" cy="381000"/>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Notes</a:t>
              </a:r>
              <a:endParaRPr lang="en-US" dirty="0">
                <a:solidFill>
                  <a:schemeClr val="bg1"/>
                </a:solidFill>
              </a:endParaRPr>
            </a:p>
          </p:txBody>
        </p:sp>
      </p:grpSp>
    </p:spTree>
    <p:extLst>
      <p:ext uri="{BB962C8B-B14F-4D97-AF65-F5344CB8AC3E}">
        <p14:creationId xmlns:p14="http://schemas.microsoft.com/office/powerpoint/2010/main" val="44784453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bwMode="auto">
          <a:xfrm>
            <a:off x="2971800" y="1536512"/>
            <a:ext cx="3200400" cy="954088"/>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a:lstStyle/>
          <a:p>
            <a:pPr algn="ctr" eaLnBrk="0" fontAlgn="base" hangingPunct="0">
              <a:spcBef>
                <a:spcPct val="0"/>
              </a:spcBef>
              <a:spcAft>
                <a:spcPct val="0"/>
              </a:spcAft>
              <a:defRPr/>
            </a:pPr>
            <a:endParaRPr lang="en-US" sz="2400">
              <a:latin typeface="Times" pitchFamily="-108" charset="0"/>
              <a:ea typeface="MS PGothic" panose="020B0600070205080204" pitchFamily="34" charset="-128"/>
            </a:endParaRPr>
          </a:p>
        </p:txBody>
      </p:sp>
      <p:sp>
        <p:nvSpPr>
          <p:cNvPr id="112643" name="Subtitle 4"/>
          <p:cNvSpPr>
            <a:spLocks noGrp="1"/>
          </p:cNvSpPr>
          <p:nvPr>
            <p:ph type="subTitle" idx="1"/>
          </p:nvPr>
        </p:nvSpPr>
        <p:spPr>
          <a:xfrm>
            <a:off x="647700" y="2133600"/>
            <a:ext cx="7848600" cy="533400"/>
          </a:xfrm>
        </p:spPr>
        <p:txBody>
          <a:bodyPr>
            <a:noAutofit/>
          </a:bodyPr>
          <a:lstStyle/>
          <a:p>
            <a:pPr eaLnBrk="1" hangingPunct="1"/>
            <a:r>
              <a:rPr lang="en-US" altLang="en-US" sz="4800" b="1" dirty="0" smtClean="0">
                <a:solidFill>
                  <a:schemeClr val="tx1"/>
                </a:solidFill>
              </a:rPr>
              <a:t>Questions?</a:t>
            </a:r>
            <a:endParaRPr lang="en-US" altLang="en-US" sz="4800" b="1" i="1" dirty="0" smtClean="0">
              <a:solidFill>
                <a:schemeClr val="tx1"/>
              </a:solidFill>
            </a:endParaRPr>
          </a:p>
        </p:txBody>
      </p:sp>
      <p:sp>
        <p:nvSpPr>
          <p:cNvPr id="112644" name="TextBox 12"/>
          <p:cNvSpPr txBox="1">
            <a:spLocks noChangeArrowheads="1"/>
          </p:cNvSpPr>
          <p:nvPr/>
        </p:nvSpPr>
        <p:spPr bwMode="auto">
          <a:xfrm>
            <a:off x="957263" y="163513"/>
            <a:ext cx="72294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fontAlgn="base">
              <a:lnSpc>
                <a:spcPct val="100000"/>
              </a:lnSpc>
              <a:spcBef>
                <a:spcPct val="0"/>
              </a:spcBef>
              <a:spcAft>
                <a:spcPct val="0"/>
              </a:spcAft>
              <a:buFontTx/>
              <a:buNone/>
            </a:pPr>
            <a:r>
              <a:rPr lang="en-US" altLang="en-US" sz="4400" b="1" smtClean="0">
                <a:solidFill>
                  <a:srgbClr val="000000"/>
                </a:solidFill>
                <a:ea typeface="MS PGothic" panose="020B0600070205080204" pitchFamily="34" charset="-128"/>
              </a:rPr>
              <a:t>NESC Academy Webcast</a:t>
            </a:r>
          </a:p>
        </p:txBody>
      </p:sp>
      <p:pic>
        <p:nvPicPr>
          <p:cNvPr id="112645" name="Picture 1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4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414985" y="6488668"/>
            <a:ext cx="2314031" cy="369332"/>
          </a:xfrm>
          <a:prstGeom prst="rect">
            <a:avLst/>
          </a:prstGeom>
          <a:noFill/>
        </p:spPr>
        <p:txBody>
          <a:bodyPr wrap="none" rtlCol="0">
            <a:spAutoFit/>
          </a:bodyPr>
          <a:lstStyle/>
          <a:p>
            <a:r>
              <a:rPr lang="en-US" dirty="0">
                <a:solidFill>
                  <a:prstClr val="black"/>
                </a:solidFill>
              </a:rPr>
              <a:t>n</a:t>
            </a:r>
            <a:r>
              <a:rPr lang="en-US" dirty="0" smtClean="0">
                <a:solidFill>
                  <a:prstClr val="black"/>
                </a:solidFill>
              </a:rPr>
              <a:t>escacademy.nasa.gov</a:t>
            </a:r>
            <a:endParaRPr lang="en-US" dirty="0">
              <a:solidFill>
                <a:prstClr val="black"/>
              </a:solidFill>
            </a:endParaRPr>
          </a:p>
        </p:txBody>
      </p:sp>
    </p:spTree>
    <p:extLst>
      <p:ext uri="{BB962C8B-B14F-4D97-AF65-F5344CB8AC3E}">
        <p14:creationId xmlns:p14="http://schemas.microsoft.com/office/powerpoint/2010/main" val="41606960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569</TotalTime>
  <Words>4106</Words>
  <Application>Microsoft Office PowerPoint</Application>
  <PresentationFormat>On-screen Show (4:3)</PresentationFormat>
  <Paragraphs>863</Paragraphs>
  <Slides>48</Slides>
  <Notes>8</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MS PGothic</vt:lpstr>
      <vt:lpstr>Arial</vt:lpstr>
      <vt:lpstr>Calibri</vt:lpstr>
      <vt:lpstr>Helvetica</vt:lpstr>
      <vt:lpstr>Times</vt:lpstr>
      <vt:lpstr>Times New Roman</vt:lpstr>
      <vt:lpstr>Wingdings</vt:lpstr>
      <vt:lpstr>Office Theme</vt:lpstr>
      <vt:lpstr>1_Office Theme</vt:lpstr>
      <vt:lpstr>Method for Evaluation &amp; Simulation of Procedure Performance</vt:lpstr>
      <vt:lpstr>Acknowledgements</vt:lpstr>
      <vt:lpstr>Overview</vt:lpstr>
      <vt:lpstr>Motivation</vt:lpstr>
      <vt:lpstr>Table of Contents</vt:lpstr>
      <vt:lpstr>Role of Procedures</vt:lpstr>
      <vt:lpstr>Airliner is an Autonomous “System”</vt:lpstr>
      <vt:lpstr>“Autonomous Airliner System” Decision-making (Flightdeck)</vt:lpstr>
      <vt:lpstr>Definition – Mission Event</vt:lpstr>
      <vt:lpstr>Categories of Mission Events</vt:lpstr>
      <vt:lpstr>Flightdeck Architecture</vt:lpstr>
      <vt:lpstr>Airliner is an Autonomous “System”</vt:lpstr>
      <vt:lpstr>Standard Operating Procedures</vt:lpstr>
      <vt:lpstr>Procedure Design &amp; Evaluation</vt:lpstr>
      <vt:lpstr>Summary – Role of Procedures</vt:lpstr>
      <vt:lpstr>Definition of Procedures</vt:lpstr>
      <vt:lpstr>Standard Operating Procedures (SOPs) </vt:lpstr>
      <vt:lpstr>Standard Operating Procedures (SOPs)</vt:lpstr>
      <vt:lpstr>Standard Operating Procedures (SOPs) </vt:lpstr>
      <vt:lpstr>Airline Takeoff Procedure (Summary)</vt:lpstr>
      <vt:lpstr>Video</vt:lpstr>
      <vt:lpstr>Takeoff Procedure (Events/Op Actions)</vt:lpstr>
      <vt:lpstr>Takeoff Procedure 2/4</vt:lpstr>
      <vt:lpstr>Takeoff Procedure 3/4</vt:lpstr>
      <vt:lpstr>Takeoff Procedure 4/4</vt:lpstr>
      <vt:lpstr>Summary - Definition</vt:lpstr>
      <vt:lpstr>Time-based Analysis of Procedures</vt:lpstr>
      <vt:lpstr>Measuring Procedure Performance</vt:lpstr>
      <vt:lpstr>Allowable Operational Time Window (AOTW)</vt:lpstr>
      <vt:lpstr>Time-on-Procedure</vt:lpstr>
      <vt:lpstr>Procedure Buffer Time (PBT)</vt:lpstr>
      <vt:lpstr>Probability of Failure to Complete on Time (PFtCoT)</vt:lpstr>
      <vt:lpstr>AOTW vs ToP Chart</vt:lpstr>
      <vt:lpstr>AOTW vs ToP Chart</vt:lpstr>
      <vt:lpstr>AOTW vs ToP Chart</vt:lpstr>
      <vt:lpstr>Example TOP for Takeoff Segments</vt:lpstr>
      <vt:lpstr>PowerPoint Presentation</vt:lpstr>
      <vt:lpstr>Time-based Simulation of Procedures</vt:lpstr>
      <vt:lpstr>Monte Carlo Simulation</vt:lpstr>
      <vt:lpstr>Spreadsheet MC Sim (Inputs)</vt:lpstr>
      <vt:lpstr>Spreadsheet MC Sim (Calculations)</vt:lpstr>
      <vt:lpstr>Spreadsheet MC Sim (Outputs)</vt:lpstr>
      <vt:lpstr>Excel MC Sim</vt:lpstr>
      <vt:lpstr>Sim Instructions</vt:lpstr>
      <vt:lpstr>Notes - Sim</vt:lpstr>
      <vt:lpstr>Notes – Safety Auditing</vt:lpstr>
      <vt:lpstr>Summary</vt:lpstr>
      <vt:lpstr>PowerPoint Presentation</vt:lpstr>
    </vt:vector>
  </TitlesOfParts>
  <Company>George Mason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 FOR SIMULATION OF PROCEDURE PERFORMANCE</dc:title>
  <dc:creator>Volgenau School of Engineering</dc:creator>
  <cp:lastModifiedBy>Batchelder, Ian H. (LARC-C1)[LITES]</cp:lastModifiedBy>
  <cp:revision>37</cp:revision>
  <dcterms:created xsi:type="dcterms:W3CDTF">2017-10-18T19:44:56Z</dcterms:created>
  <dcterms:modified xsi:type="dcterms:W3CDTF">2017-10-24T13:20:49Z</dcterms:modified>
</cp:coreProperties>
</file>