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77" r:id="rId1"/>
  </p:sldMasterIdLst>
  <p:notesMasterIdLst>
    <p:notesMasterId r:id="rId16"/>
  </p:notesMasterIdLst>
  <p:handoutMasterIdLst>
    <p:handoutMasterId r:id="rId17"/>
  </p:handoutMasterIdLst>
  <p:sldIdLst>
    <p:sldId id="695" r:id="rId2"/>
    <p:sldId id="715" r:id="rId3"/>
    <p:sldId id="717" r:id="rId4"/>
    <p:sldId id="720" r:id="rId5"/>
    <p:sldId id="716" r:id="rId6"/>
    <p:sldId id="725" r:id="rId7"/>
    <p:sldId id="731" r:id="rId8"/>
    <p:sldId id="726" r:id="rId9"/>
    <p:sldId id="727" r:id="rId10"/>
    <p:sldId id="728" r:id="rId11"/>
    <p:sldId id="732" r:id="rId12"/>
    <p:sldId id="734" r:id="rId13"/>
    <p:sldId id="733" r:id="rId14"/>
    <p:sldId id="735" r:id="rId15"/>
  </p:sldIdLst>
  <p:sldSz cx="9144000" cy="6858000" type="letter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800" b="1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354">
          <p15:clr>
            <a:srgbClr val="A4A3A4"/>
          </p15:clr>
        </p15:guide>
        <p15:guide id="3" pos="108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E900"/>
    <a:srgbClr val="ECEDF1"/>
    <a:srgbClr val="AD3300"/>
    <a:srgbClr val="003C96"/>
    <a:srgbClr val="163C8F"/>
    <a:srgbClr val="FF9B22"/>
    <a:srgbClr val="90F933"/>
    <a:srgbClr val="2D75F7"/>
    <a:srgbClr val="D8D8D8"/>
    <a:srgbClr val="E1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8" autoAdjust="0"/>
    <p:restoredTop sz="96539" autoAdjust="0"/>
  </p:normalViewPr>
  <p:slideViewPr>
    <p:cSldViewPr snapToGrid="0">
      <p:cViewPr varScale="1">
        <p:scale>
          <a:sx n="89" d="100"/>
          <a:sy n="89" d="100"/>
        </p:scale>
        <p:origin x="930" y="66"/>
      </p:cViewPr>
      <p:guideLst>
        <p:guide orient="horz" pos="2448"/>
        <p:guide pos="3354"/>
        <p:guide pos="10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-2916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 b="0" smtClean="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r>
              <a:rPr lang="en-US"/>
              <a:t>IAC</a:t>
            </a:r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 b="0" smtClean="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r>
              <a:rPr lang="en-US"/>
              <a:t>v0909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200" b="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0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200" b="0"/>
            </a:lvl1pPr>
          </a:lstStyle>
          <a:p>
            <a:pPr>
              <a:defRPr/>
            </a:pPr>
            <a:fld id="{065C968B-24F5-BB44-AB9C-8AC2E6D9C9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76236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25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900" smtClean="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24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900" smtClean="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r>
              <a:rPr lang="en-US" dirty="0" smtClean="0"/>
              <a:t>version</a:t>
            </a: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284163"/>
            <a:ext cx="4675188" cy="35067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66738" y="3870325"/>
            <a:ext cx="5875337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900">
                <a:latin typeface="Arial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16" tIns="46208" rIns="92416" bIns="46208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900"/>
            </a:lvl1pPr>
          </a:lstStyle>
          <a:p>
            <a:pPr>
              <a:defRPr/>
            </a:pPr>
            <a:fld id="{074B544D-D98D-9C46-B4FB-A0EC3BF58F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487511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111125" indent="-111125" algn="l" rtl="0" eaLnBrk="0" fontAlgn="base" hangingPunct="0">
      <a:spcBef>
        <a:spcPct val="30000"/>
      </a:spcBef>
      <a:spcAft>
        <a:spcPct val="0"/>
      </a:spcAft>
      <a:buFont typeface="Times" charset="0"/>
      <a:buChar char="•"/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344488" indent="-119063" algn="l" rtl="0" eaLnBrk="0" fontAlgn="base" hangingPunct="0">
      <a:spcBef>
        <a:spcPct val="30000"/>
      </a:spcBef>
      <a:spcAft>
        <a:spcPct val="0"/>
      </a:spcAft>
      <a:buChar char="-"/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/>
      </a:defRPr>
    </a:lvl2pPr>
    <a:lvl3pPr marL="568325" indent="-109538" algn="l" rtl="0" eaLnBrk="0" fontAlgn="base" hangingPunct="0">
      <a:spcBef>
        <a:spcPct val="30000"/>
      </a:spcBef>
      <a:spcAft>
        <a:spcPct val="0"/>
      </a:spcAft>
      <a:buFont typeface="Times" charset="0"/>
      <a:buChar char="•"/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/>
      </a:defRPr>
    </a:lvl3pPr>
    <a:lvl4pPr marL="801688" indent="-11906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/>
      </a:defRPr>
    </a:lvl4pPr>
    <a:lvl5pPr marL="1025525" indent="-10953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 - </a:t>
            </a:r>
            <a:fld id="{F055212B-1A35-DA42-BC74-EE21AE99606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71474" y="1447799"/>
            <a:ext cx="8372475" cy="4600575"/>
          </a:xfrm>
        </p:spPr>
        <p:txBody>
          <a:bodyPr anchor="t"/>
          <a:lstStyle>
            <a:lvl1pPr marL="388620" indent="-342900">
              <a:buFont typeface="Arial" pitchFamily="34" charset="0"/>
              <a:buChar char="•"/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endParaRPr lang="en-US" dirty="0"/>
          </a:p>
        </p:txBody>
      </p:sp>
      <p:sp>
        <p:nvSpPr>
          <p:cNvPr id="6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704013"/>
            <a:ext cx="2057400" cy="15398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4 January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806207"/>
      </p:ext>
    </p:extLst>
  </p:cSld>
  <p:clrMapOvr>
    <a:masterClrMapping/>
  </p:clrMapOvr>
  <p:transition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313" y="92784"/>
            <a:ext cx="5741974" cy="7736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61" y="1103927"/>
            <a:ext cx="8505877" cy="54152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AF9B3-FC08-4BCE-9CC8-FD7249E58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5" name="Picture 4" descr="UCCSLogo-Standard-Colo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9866" y="288311"/>
            <a:ext cx="1474432" cy="286977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 bwMode="auto">
          <a:xfrm>
            <a:off x="364067" y="894662"/>
            <a:ext cx="839046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Date Placeholder 2"/>
          <p:cNvSpPr>
            <a:spLocks noGrp="1"/>
          </p:cNvSpPr>
          <p:nvPr>
            <p:ph type="dt" sz="half" idx="11"/>
          </p:nvPr>
        </p:nvSpPr>
        <p:spPr>
          <a:xfrm>
            <a:off x="0" y="6704013"/>
            <a:ext cx="2057400" cy="15398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4 January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5065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5995" y="1026704"/>
            <a:ext cx="8505877" cy="560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1701013" y="157675"/>
            <a:ext cx="5741974" cy="773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Date Placeholder 7"/>
          <p:cNvSpPr>
            <a:spLocks noGrp="1" noChangeArrowheads="1"/>
          </p:cNvSpPr>
          <p:nvPr>
            <p:ph type="dt" sz="quarter" idx="2"/>
          </p:nvPr>
        </p:nvSpPr>
        <p:spPr>
          <a:xfrm>
            <a:off x="0" y="6704013"/>
            <a:ext cx="2057400" cy="153987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  <a:spAutoFit/>
          </a:bodyPr>
          <a:lstStyle>
            <a:lvl1pPr>
              <a:defRPr sz="700" b="0" smtClean="0">
                <a:solidFill>
                  <a:schemeClr val="tx1"/>
                </a:solidFill>
                <a:effectLst/>
                <a:latin typeface="Arial" charset="0"/>
                <a:ea typeface="ＭＳ Ｐゴシック" charset="-128"/>
                <a:cs typeface="+mj-cs"/>
              </a:defRPr>
            </a:lvl1pPr>
          </a:lstStyle>
          <a:p>
            <a:pPr>
              <a:defRPr/>
            </a:pPr>
            <a:r>
              <a:rPr lang="en-US" dirty="0" smtClean="0"/>
              <a:t>4 January 2016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230537" y="6650251"/>
            <a:ext cx="1862664" cy="207749"/>
          </a:xfrm>
          <a:prstGeom prst="rect">
            <a:avLst/>
          </a:prstGeom>
          <a:ln/>
        </p:spPr>
        <p:txBody>
          <a:bodyPr wrap="square" rIns="0" bIns="0" anchor="b" anchorCtr="0">
            <a:spAutoFit/>
          </a:bodyPr>
          <a:lstStyle>
            <a:lvl1pPr algn="r">
              <a:defRPr sz="1050" b="0" dirty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1033" name="Picture 35" descr="RGB_Color smal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3723" y="226217"/>
            <a:ext cx="762000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Date Placeholder 4"/>
          <p:cNvSpPr txBox="1">
            <a:spLocks/>
          </p:cNvSpPr>
          <p:nvPr userDrawn="1"/>
        </p:nvSpPr>
        <p:spPr>
          <a:xfrm>
            <a:off x="1317624" y="6628279"/>
            <a:ext cx="6896099" cy="20774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05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22860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27432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32004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3657600" algn="l" defTabSz="457200" rtl="0" eaLnBrk="1" latinLnBrk="0" hangingPunct="1">
              <a:defRPr sz="800" b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r>
              <a:rPr lang="en-US" dirty="0" smtClean="0"/>
              <a:t>CSER – 23 March 2016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</p:sldLayoutIdLst>
  <p:transition>
    <p:randomBar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ea typeface="ＭＳ Ｐゴシック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  <a:cs typeface="ＭＳ Ｐゴシック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  <a:cs typeface="ＭＳ Ｐゴシック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  <a:cs typeface="ＭＳ Ｐゴシック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  <a:cs typeface="ＭＳ Ｐゴシック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  <a:ea typeface="ＭＳ Ｐゴシック" pitchFamily="-64" charset="-128"/>
        </a:defRPr>
      </a:lvl9pPr>
    </p:titleStyle>
    <p:bodyStyle>
      <a:lvl1pPr marL="230188" indent="-228600" algn="l" rtl="0" eaLnBrk="1" fontAlgn="base" hangingPunct="1">
        <a:spcBef>
          <a:spcPts val="600"/>
        </a:spcBef>
        <a:spcAft>
          <a:spcPct val="0"/>
        </a:spcAft>
        <a:buClr>
          <a:srgbClr val="942923"/>
        </a:buClr>
        <a:buSzPct val="100000"/>
        <a:buFont typeface="Symbol" charset="2"/>
        <a:buChar char="¨"/>
        <a:defRPr sz="2000" b="1">
          <a:solidFill>
            <a:schemeClr val="tx1"/>
          </a:solidFill>
          <a:latin typeface="Arial" pitchFamily="34" charset="0"/>
          <a:ea typeface="ヒラギノ角ゴ Pro W6"/>
          <a:cs typeface="+mn-cs"/>
        </a:defRPr>
      </a:lvl1pPr>
      <a:lvl2pPr marL="563563" indent="-114300" algn="l" rtl="0" eaLnBrk="1" fontAlgn="base" hangingPunct="1">
        <a:spcBef>
          <a:spcPts val="400"/>
        </a:spcBef>
        <a:spcAft>
          <a:spcPct val="0"/>
        </a:spcAft>
        <a:buClr>
          <a:srgbClr val="060AB8"/>
        </a:buClr>
        <a:buSzPct val="100000"/>
        <a:buFont typeface="Arial" charset="0"/>
        <a:buChar char="•"/>
        <a:defRPr>
          <a:solidFill>
            <a:schemeClr val="tx1"/>
          </a:solidFill>
          <a:latin typeface="Arial" pitchFamily="34" charset="0"/>
          <a:ea typeface="ヒラギノ角ゴ Pro W3" pitchFamily="-64" charset="-128"/>
          <a:cs typeface="ヒラギノ角ゴ Pro W3"/>
        </a:defRPr>
      </a:lvl2pPr>
      <a:lvl3pPr marL="852488" indent="-174625" algn="l" rtl="0" eaLnBrk="1" fontAlgn="base" hangingPunct="1">
        <a:spcBef>
          <a:spcPts val="4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600">
          <a:solidFill>
            <a:schemeClr val="tx1"/>
          </a:solidFill>
          <a:latin typeface="Arial" pitchFamily="34" charset="0"/>
          <a:ea typeface="ヒラギノ角ゴ Pro W3" pitchFamily="-64" charset="-128"/>
          <a:cs typeface="ヒラギノ角ゴ Pro W3"/>
        </a:defRPr>
      </a:lvl3pPr>
      <a:lvl4pPr marL="1085850" indent="-119063" algn="l" rtl="0" eaLnBrk="1" fontAlgn="base" hangingPunct="1">
        <a:spcBef>
          <a:spcPts val="400"/>
        </a:spcBef>
        <a:spcAft>
          <a:spcPct val="0"/>
        </a:spcAft>
        <a:buClr>
          <a:srgbClr val="000000"/>
        </a:buClr>
        <a:buSzPct val="100000"/>
        <a:buChar char="•"/>
        <a:defRPr sz="1400">
          <a:solidFill>
            <a:schemeClr val="tx1"/>
          </a:solidFill>
          <a:latin typeface="Arial" pitchFamily="34" charset="0"/>
          <a:ea typeface="ヒラギノ角ゴ Pro W3" pitchFamily="-64" charset="-128"/>
          <a:cs typeface="ヒラギノ角ゴ Pro W3"/>
        </a:defRPr>
      </a:lvl4pPr>
      <a:lvl5pPr marL="1430338" indent="-174625" algn="l" rtl="0" eaLnBrk="1" fontAlgn="base" hangingPunct="1">
        <a:spcBef>
          <a:spcPts val="4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400">
          <a:solidFill>
            <a:schemeClr val="tx1"/>
          </a:solidFill>
          <a:latin typeface="Arial" pitchFamily="34" charset="0"/>
          <a:ea typeface="ヒラギノ角ゴ Pro W3" pitchFamily="-64" charset="-128"/>
          <a:cs typeface="ヒラギノ角ゴ Pro W3"/>
        </a:defRPr>
      </a:lvl5pPr>
      <a:lvl6pPr marL="1887538" indent="-174625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400">
          <a:solidFill>
            <a:schemeClr val="tx1"/>
          </a:solidFill>
          <a:latin typeface="+mn-lt"/>
          <a:ea typeface="ヒラギノ角ゴ Pro W3" pitchFamily="-64" charset="-128"/>
        </a:defRPr>
      </a:lvl6pPr>
      <a:lvl7pPr marL="2344738" indent="-174625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400">
          <a:solidFill>
            <a:schemeClr val="tx1"/>
          </a:solidFill>
          <a:latin typeface="+mn-lt"/>
          <a:ea typeface="ヒラギノ角ゴ Pro W3" pitchFamily="-64" charset="-128"/>
        </a:defRPr>
      </a:lvl7pPr>
      <a:lvl8pPr marL="2801938" indent="-174625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400">
          <a:solidFill>
            <a:schemeClr val="tx1"/>
          </a:solidFill>
          <a:latin typeface="+mn-lt"/>
          <a:ea typeface="ヒラギノ角ゴ Pro W3" pitchFamily="-64" charset="-128"/>
        </a:defRPr>
      </a:lvl8pPr>
      <a:lvl9pPr marL="3259138" indent="-174625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1400">
          <a:solidFill>
            <a:schemeClr val="tx1"/>
          </a:solidFill>
          <a:latin typeface="+mn-lt"/>
          <a:ea typeface="ヒラギノ角ゴ Pro W3" pitchFamily="-64" charset="-128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927" y="1854197"/>
            <a:ext cx="8505877" cy="1502230"/>
          </a:xfrm>
        </p:spPr>
        <p:txBody>
          <a:bodyPr/>
          <a:lstStyle/>
          <a:p>
            <a:pPr marL="1588" indent="0" algn="ctr">
              <a:buNone/>
            </a:pPr>
            <a:r>
              <a:rPr lang="en-US" sz="3200" dirty="0" smtClean="0"/>
              <a:t>The Representations and Practices of the Discipline of Systems Engineering</a:t>
            </a:r>
          </a:p>
          <a:p>
            <a:pPr marL="1588" indent="0" algn="ctr">
              <a:buNone/>
            </a:pPr>
            <a:endParaRPr lang="en-US" sz="3200" dirty="0"/>
          </a:p>
          <a:p>
            <a:pPr marL="1588" indent="0" algn="ctr">
              <a:buNone/>
            </a:pPr>
            <a:r>
              <a:rPr lang="en-US" dirty="0" smtClean="0"/>
              <a:t>Dr. Stephen B. Johnson</a:t>
            </a:r>
          </a:p>
          <a:p>
            <a:pPr marL="1588" indent="0" algn="ctr">
              <a:buNone/>
            </a:pPr>
            <a:r>
              <a:rPr lang="en-US" sz="1800" dirty="0" smtClean="0"/>
              <a:t>Dependable System Technologies, LLC</a:t>
            </a:r>
          </a:p>
          <a:p>
            <a:pPr marL="1588" indent="0" algn="ctr">
              <a:buNone/>
            </a:pPr>
            <a:r>
              <a:rPr lang="en-US" sz="1800" dirty="0" smtClean="0"/>
              <a:t>University of Colorado, Colorado Springs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151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1013" y="157675"/>
            <a:ext cx="5352930" cy="773673"/>
          </a:xfrm>
        </p:spPr>
        <p:txBody>
          <a:bodyPr/>
          <a:lstStyle/>
          <a:p>
            <a:r>
              <a:rPr lang="en-US" dirty="0" smtClean="0"/>
              <a:t>Part 2 of 2 Papers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paper is part two of two papers on the Theory, Representations and Practices of DSE</a:t>
            </a:r>
          </a:p>
          <a:p>
            <a:endParaRPr lang="en-US" dirty="0"/>
          </a:p>
          <a:p>
            <a:r>
              <a:rPr lang="en-US" dirty="0" smtClean="0"/>
              <a:t>This paper covers an addition to the theoretical bases and principles, and the strategies, representations, and practices.</a:t>
            </a:r>
          </a:p>
          <a:p>
            <a:endParaRPr lang="en-US" dirty="0"/>
          </a:p>
          <a:p>
            <a:r>
              <a:rPr lang="en-US" dirty="0" smtClean="0"/>
              <a:t>Part 1:  Stephen B. Johnson, “Theoretical Foundations of the Discipline of Systems Engineering”, AIAA SciTech/Infotech Conference, San Diego, California, 4 January 2016</a:t>
            </a:r>
          </a:p>
          <a:p>
            <a:pPr lvl="1"/>
            <a:r>
              <a:rPr lang="en-US" dirty="0" smtClean="0"/>
              <a:t>Covers Motivation, Approach, Bases, and Principles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91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3286" y="93129"/>
            <a:ext cx="6066008" cy="773673"/>
          </a:xfrm>
        </p:spPr>
        <p:txBody>
          <a:bodyPr/>
          <a:lstStyle/>
          <a:p>
            <a:r>
              <a:rPr lang="en-US" dirty="0" smtClean="0"/>
              <a:t>Summary of Paper #1: “Theory of DSE”</a:t>
            </a:r>
            <a:br>
              <a:rPr lang="en-US" dirty="0" smtClean="0"/>
            </a:br>
            <a:r>
              <a:rPr lang="en-US" dirty="0" smtClean="0"/>
              <a:t>Motivation &amp;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smtClean="0"/>
              <a:t>Problems with Traditional SE</a:t>
            </a:r>
          </a:p>
          <a:p>
            <a:pPr lvl="1"/>
            <a:r>
              <a:rPr lang="en-US" dirty="0" smtClean="0"/>
              <a:t>Too often, programs fail, slip schedules, overrun budgets</a:t>
            </a:r>
          </a:p>
          <a:p>
            <a:pPr lvl="1"/>
            <a:r>
              <a:rPr lang="en-US" dirty="0" smtClean="0"/>
              <a:t>Complaints that it costs too much, compared to benefits</a:t>
            </a:r>
          </a:p>
          <a:p>
            <a:endParaRPr lang="en-US" dirty="0"/>
          </a:p>
          <a:p>
            <a:r>
              <a:rPr lang="en-US" dirty="0" smtClean="0"/>
              <a:t>New approach:  model the new “Discipline of SE” on how “Classical Engineering Disciplines” work</a:t>
            </a:r>
          </a:p>
          <a:p>
            <a:pPr lvl="1"/>
            <a:r>
              <a:rPr lang="en-US" dirty="0" smtClean="0"/>
              <a:t>CEDs: theory to model of product, run analyses and compare results to needs, requirements, expectations, in spiral development with product</a:t>
            </a:r>
          </a:p>
          <a:p>
            <a:pPr lvl="1"/>
            <a:r>
              <a:rPr lang="en-US" dirty="0" smtClean="0"/>
              <a:t>Reasons;  state-based models and rigor:  </a:t>
            </a:r>
          </a:p>
          <a:p>
            <a:pPr lvl="2"/>
            <a:r>
              <a:rPr lang="en-US" dirty="0" smtClean="0"/>
              <a:t>Significantly reduces communication mistakes</a:t>
            </a:r>
          </a:p>
          <a:p>
            <a:pPr lvl="2"/>
            <a:r>
              <a:rPr lang="en-US" dirty="0" smtClean="0"/>
              <a:t>Increases the probability of finding individual mistakes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his reduces chances of failure and hence reduces cost overruns &amp; schedule slips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5830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Classical Engineering Disciplines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61" y="1103928"/>
            <a:ext cx="8505877" cy="2435140"/>
          </a:xfrm>
        </p:spPr>
        <p:txBody>
          <a:bodyPr/>
          <a:lstStyle/>
          <a:p>
            <a:r>
              <a:rPr lang="en-US" dirty="0" smtClean="0"/>
              <a:t>Physical laws, logical relationships, theory</a:t>
            </a:r>
          </a:p>
          <a:p>
            <a:r>
              <a:rPr lang="en-US" dirty="0" smtClean="0"/>
              <a:t>Theory applied via models to the application/system</a:t>
            </a:r>
          </a:p>
          <a:p>
            <a:r>
              <a:rPr lang="en-US" dirty="0" smtClean="0"/>
              <a:t>System development progressively, iteratively refines the system model and the system design</a:t>
            </a:r>
          </a:p>
          <a:p>
            <a:r>
              <a:rPr lang="en-US" dirty="0" smtClean="0"/>
              <a:t>Discussion, analysis, mainly/significantly through the model to project understanding and expectations of the system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3085" name="Picture 13" descr="C:\Users\StephenB\AppData\Local\Microsoft\Windows\INetCache\IE\2VFW8RA1\600px-BernoullisLawDerivationDiagram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298" y="5003801"/>
            <a:ext cx="2768738" cy="129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StephenB\AppData\Local\Microsoft\Windows\INetCache\IE\2VFW8RA1\spaceshuttle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596" y="3323841"/>
            <a:ext cx="1472875" cy="131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StephenB\AppData\Local\Microsoft\Windows\INetCache\IE\UU571YCL\964d5167171dab978c685af04866200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442" y="3545945"/>
            <a:ext cx="207645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StephenB\AppData\Local\Microsoft\Windows\INetCache\IE\2VFW8RA1\Bar_chart_mode_01.svg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740" y="4914103"/>
            <a:ext cx="2036589" cy="16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5000" y="3848556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Theory</a:t>
            </a:r>
            <a:endParaRPr 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636531" y="5003802"/>
            <a:ext cx="17155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Applied via model</a:t>
            </a:r>
            <a:endParaRPr 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6894929" y="5498258"/>
            <a:ext cx="1715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Generate analysis</a:t>
            </a:r>
          </a:p>
          <a:p>
            <a:r>
              <a:rPr lang="en-US" sz="1400" dirty="0" smtClean="0"/>
              <a:t>results</a:t>
            </a:r>
            <a:endParaRPr 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6926025" y="3979330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Compare to</a:t>
            </a:r>
          </a:p>
          <a:p>
            <a:r>
              <a:rPr lang="en-US" sz="1400" dirty="0" smtClean="0"/>
              <a:t>design</a:t>
            </a:r>
            <a:endParaRPr lang="en-US" sz="1400" dirty="0"/>
          </a:p>
        </p:txBody>
      </p:sp>
      <p:sp>
        <p:nvSpPr>
          <p:cNvPr id="7" name="Right Arrow 6"/>
          <p:cNvSpPr/>
          <p:nvPr/>
        </p:nvSpPr>
        <p:spPr bwMode="auto">
          <a:xfrm rot="5400000">
            <a:off x="2352065" y="4593941"/>
            <a:ext cx="594335" cy="411553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29" name="Right Arrow 28"/>
          <p:cNvSpPr/>
          <p:nvPr/>
        </p:nvSpPr>
        <p:spPr bwMode="auto">
          <a:xfrm rot="16200000">
            <a:off x="5956319" y="4593941"/>
            <a:ext cx="594335" cy="411553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30" name="Right Arrow 29"/>
          <p:cNvSpPr/>
          <p:nvPr/>
        </p:nvSpPr>
        <p:spPr bwMode="auto">
          <a:xfrm>
            <a:off x="4621131" y="5212793"/>
            <a:ext cx="594335" cy="411553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31" name="Right Arrow 30"/>
          <p:cNvSpPr/>
          <p:nvPr/>
        </p:nvSpPr>
        <p:spPr bwMode="auto">
          <a:xfrm rot="10800000">
            <a:off x="4415354" y="3787913"/>
            <a:ext cx="594335" cy="411553"/>
          </a:xfrm>
          <a:prstGeom prst="rightArrow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87870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1012" y="157675"/>
            <a:ext cx="6442527" cy="773673"/>
          </a:xfrm>
        </p:spPr>
        <p:txBody>
          <a:bodyPr/>
          <a:lstStyle/>
          <a:p>
            <a:r>
              <a:rPr lang="en-US" sz="2800" dirty="0"/>
              <a:t>The </a:t>
            </a:r>
            <a:r>
              <a:rPr lang="en-US" sz="2800" dirty="0" smtClean="0"/>
              <a:t>Bases of DSE (paper 1 summary)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700" y="1090380"/>
            <a:ext cx="8681421" cy="5042874"/>
          </a:xfrm>
        </p:spPr>
        <p:txBody>
          <a:bodyPr/>
          <a:lstStyle/>
          <a:p>
            <a:r>
              <a:rPr lang="en-US" sz="1800" dirty="0" smtClean="0"/>
              <a:t>System Basis</a:t>
            </a:r>
          </a:p>
          <a:p>
            <a:pPr lvl="1"/>
            <a:r>
              <a:rPr lang="en-US" sz="1600" dirty="0" smtClean="0"/>
              <a:t>Systems theory applies, particularly concepts of hierarchy and recursion</a:t>
            </a:r>
          </a:p>
          <a:p>
            <a:r>
              <a:rPr lang="en-US" sz="1800" dirty="0" smtClean="0"/>
              <a:t>Value Basis</a:t>
            </a:r>
          </a:p>
          <a:p>
            <a:pPr lvl="1"/>
            <a:r>
              <a:rPr lang="en-US" sz="1600" dirty="0" smtClean="0"/>
              <a:t>Von Neumann-Morgenstern value-utility theory should be used as much as practicable</a:t>
            </a:r>
          </a:p>
          <a:p>
            <a:r>
              <a:rPr lang="en-US" sz="1800" dirty="0" smtClean="0"/>
              <a:t>Model Basis</a:t>
            </a:r>
            <a:endParaRPr lang="en-US" sz="1800" dirty="0"/>
          </a:p>
          <a:p>
            <a:pPr lvl="1"/>
            <a:r>
              <a:rPr lang="en-US" sz="1600" dirty="0"/>
              <a:t>Use models instead of natural language </a:t>
            </a:r>
            <a:r>
              <a:rPr lang="en-US" sz="1600" dirty="0" smtClean="0"/>
              <a:t>documents</a:t>
            </a:r>
          </a:p>
          <a:p>
            <a:r>
              <a:rPr lang="en-US" sz="1600" dirty="0"/>
              <a:t>State Basis and Functions</a:t>
            </a:r>
          </a:p>
          <a:p>
            <a:pPr lvl="1"/>
            <a:r>
              <a:rPr lang="en-US" sz="1400" dirty="0"/>
              <a:t>Functions defined as mapping from input state vectors </a:t>
            </a:r>
            <a:r>
              <a:rPr lang="en-US" sz="1400" b="1" dirty="0"/>
              <a:t>x</a:t>
            </a:r>
            <a:r>
              <a:rPr lang="en-US" sz="1400" dirty="0"/>
              <a:t>(t) to output state vector </a:t>
            </a:r>
            <a:r>
              <a:rPr lang="en-US" sz="1400" b="1" dirty="0"/>
              <a:t>y</a:t>
            </a:r>
            <a:r>
              <a:rPr lang="en-US" sz="1400" dirty="0"/>
              <a:t>(t):  </a:t>
            </a:r>
            <a:r>
              <a:rPr lang="en-US" sz="1400" b="1" dirty="0"/>
              <a:t>y</a:t>
            </a:r>
            <a:r>
              <a:rPr lang="en-US" sz="1400" dirty="0"/>
              <a:t>(t) = </a:t>
            </a:r>
            <a:r>
              <a:rPr lang="en-US" sz="1400" b="1" i="1" dirty="0"/>
              <a:t>f</a:t>
            </a:r>
            <a:r>
              <a:rPr lang="en-US" sz="1400" dirty="0"/>
              <a:t>(</a:t>
            </a:r>
            <a:r>
              <a:rPr lang="en-US" sz="1400" b="1" dirty="0"/>
              <a:t>x</a:t>
            </a:r>
            <a:r>
              <a:rPr lang="en-US" sz="1400" dirty="0"/>
              <a:t>(t))</a:t>
            </a:r>
          </a:p>
          <a:p>
            <a:r>
              <a:rPr lang="en-US" sz="1600" dirty="0"/>
              <a:t>Goal Basis</a:t>
            </a:r>
          </a:p>
          <a:p>
            <a:pPr lvl="1"/>
            <a:r>
              <a:rPr lang="en-US" sz="1400" dirty="0" smtClean="0"/>
              <a:t>Goals </a:t>
            </a:r>
            <a:r>
              <a:rPr lang="en-US" sz="1400" dirty="0"/>
              <a:t>(requirements) are </a:t>
            </a:r>
            <a:r>
              <a:rPr lang="en-US" sz="1400" dirty="0" smtClean="0"/>
              <a:t>state </a:t>
            </a:r>
            <a:r>
              <a:rPr lang="en-US" sz="1400" dirty="0"/>
              <a:t>variables within </a:t>
            </a:r>
            <a:r>
              <a:rPr lang="en-US" sz="1400" dirty="0" smtClean="0"/>
              <a:t>constraints:  </a:t>
            </a:r>
            <a:r>
              <a:rPr lang="en-US" sz="1400" b="1" dirty="0"/>
              <a:t>g</a:t>
            </a:r>
            <a:r>
              <a:rPr lang="en-US" sz="1400" dirty="0"/>
              <a:t>  =  lower </a:t>
            </a:r>
            <a:r>
              <a:rPr lang="en-US" sz="1400" dirty="0" smtClean="0"/>
              <a:t>limit </a:t>
            </a:r>
            <a:r>
              <a:rPr lang="en-US" sz="1400" dirty="0"/>
              <a:t>&lt; </a:t>
            </a:r>
            <a:r>
              <a:rPr lang="en-US" sz="1400" b="1" dirty="0"/>
              <a:t>y</a:t>
            </a:r>
            <a:r>
              <a:rPr lang="en-US" sz="1400" dirty="0"/>
              <a:t>(t) &lt; upper </a:t>
            </a:r>
            <a:r>
              <a:rPr lang="en-US" sz="1400" dirty="0" smtClean="0"/>
              <a:t>limit</a:t>
            </a:r>
            <a:endParaRPr lang="en-US" sz="1400" dirty="0"/>
          </a:p>
          <a:p>
            <a:r>
              <a:rPr lang="en-US" sz="1600" dirty="0"/>
              <a:t>Control Basis</a:t>
            </a:r>
          </a:p>
          <a:p>
            <a:pPr lvl="1"/>
            <a:r>
              <a:rPr lang="en-US" sz="1400" dirty="0"/>
              <a:t>Control of state variables is the basis of the system and all of its </a:t>
            </a:r>
            <a:r>
              <a:rPr lang="en-US" sz="1400" dirty="0" smtClean="0"/>
              <a:t>functions</a:t>
            </a:r>
          </a:p>
          <a:p>
            <a:r>
              <a:rPr lang="en-US" sz="1800" dirty="0"/>
              <a:t>Knowledge Basis</a:t>
            </a:r>
          </a:p>
          <a:p>
            <a:pPr lvl="1"/>
            <a:r>
              <a:rPr lang="en-US" sz="1600" dirty="0"/>
              <a:t>Probability theory to model uncertainties in knowledge about the system, environment, internal &amp; external </a:t>
            </a:r>
            <a:r>
              <a:rPr lang="en-US" sz="1600" dirty="0" smtClean="0"/>
              <a:t>context</a:t>
            </a:r>
          </a:p>
          <a:p>
            <a:r>
              <a:rPr lang="en-US" sz="1800" dirty="0" smtClean="0"/>
              <a:t>Predictive </a:t>
            </a:r>
            <a:r>
              <a:rPr lang="en-US" sz="1800" dirty="0"/>
              <a:t>Basis</a:t>
            </a:r>
          </a:p>
          <a:p>
            <a:pPr lvl="1"/>
            <a:r>
              <a:rPr lang="en-GB" sz="1600" dirty="0" smtClean="0"/>
              <a:t>Probability </a:t>
            </a:r>
            <a:r>
              <a:rPr lang="en-GB" sz="1600" dirty="0"/>
              <a:t>theory </a:t>
            </a:r>
            <a:r>
              <a:rPr lang="en-GB" sz="1600" dirty="0" smtClean="0"/>
              <a:t>to model uncertainties in prediction (cost, schedule, performance)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07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Strategies of SE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61" y="1019260"/>
            <a:ext cx="8505877" cy="5415207"/>
          </a:xfrm>
        </p:spPr>
        <p:txBody>
          <a:bodyPr/>
          <a:lstStyle/>
          <a:p>
            <a:pPr lvl="0"/>
            <a:r>
              <a:rPr lang="en-US" sz="1800" dirty="0" smtClean="0"/>
              <a:t>System theory strategies</a:t>
            </a:r>
          </a:p>
          <a:p>
            <a:pPr lvl="1"/>
            <a:r>
              <a:rPr lang="en-US" sz="1600" dirty="0" smtClean="0"/>
              <a:t>DSE </a:t>
            </a:r>
            <a:r>
              <a:rPr lang="en-US" sz="1600" dirty="0" smtClean="0">
                <a:solidFill>
                  <a:srgbClr val="FF0000"/>
                </a:solidFill>
              </a:rPr>
              <a:t>shall divide </a:t>
            </a:r>
            <a:r>
              <a:rPr lang="en-US" sz="1600" dirty="0" smtClean="0"/>
              <a:t>its </a:t>
            </a:r>
            <a:r>
              <a:rPr lang="en-US" sz="1600" dirty="0"/>
              <a:t>space of representation into the system, the system’s environment, and the system’s internal and external contexts.</a:t>
            </a:r>
          </a:p>
          <a:p>
            <a:pPr lvl="1"/>
            <a:r>
              <a:rPr lang="en-US" sz="1600" dirty="0"/>
              <a:t>In hierarchical representations, DSE concepts </a:t>
            </a:r>
            <a:r>
              <a:rPr lang="en-US" sz="1600" dirty="0" smtClean="0">
                <a:solidFill>
                  <a:srgbClr val="FF0000"/>
                </a:solidFill>
              </a:rPr>
              <a:t>will</a:t>
            </a:r>
            <a:r>
              <a:rPr lang="en-US" sz="1600" dirty="0" smtClean="0"/>
              <a:t> </a:t>
            </a:r>
            <a:r>
              <a:rPr lang="en-US" sz="1600" dirty="0"/>
              <a:t>typically </a:t>
            </a:r>
            <a:r>
              <a:rPr lang="en-US" sz="1600" dirty="0" smtClean="0">
                <a:solidFill>
                  <a:srgbClr val="FF0000"/>
                </a:solidFill>
              </a:rPr>
              <a:t>be</a:t>
            </a:r>
            <a:r>
              <a:rPr lang="en-US" sz="1600" dirty="0" smtClean="0"/>
              <a:t> applied </a:t>
            </a:r>
            <a:r>
              <a:rPr lang="en-US" sz="1600" dirty="0"/>
              <a:t>recursively to each level of the hierarchy</a:t>
            </a:r>
            <a:r>
              <a:rPr lang="en-US" sz="1600" dirty="0" smtClean="0"/>
              <a:t>.</a:t>
            </a:r>
          </a:p>
          <a:p>
            <a:r>
              <a:rPr lang="en-US" sz="1800" dirty="0" smtClean="0"/>
              <a:t>Value theory strategies</a:t>
            </a:r>
          </a:p>
          <a:p>
            <a:pPr lvl="1"/>
            <a:r>
              <a:rPr lang="en-US" sz="1600" dirty="0"/>
              <a:t>DSE prefers to construct von Neumann-Morgenstern (</a:t>
            </a:r>
            <a:r>
              <a:rPr lang="en-US" sz="1600" dirty="0" err="1"/>
              <a:t>vN</a:t>
            </a:r>
            <a:r>
              <a:rPr lang="en-US" sz="1600" dirty="0"/>
              <a:t>-M) utility functions whenever possible.</a:t>
            </a:r>
          </a:p>
          <a:p>
            <a:pPr lvl="1"/>
            <a:r>
              <a:rPr lang="en-US" sz="1600" dirty="0"/>
              <a:t>When it is not possible to construct </a:t>
            </a:r>
            <a:r>
              <a:rPr lang="en-US" sz="1600" dirty="0" err="1"/>
              <a:t>vN</a:t>
            </a:r>
            <a:r>
              <a:rPr lang="en-US" sz="1600" dirty="0"/>
              <a:t>-M utility, other goals, constraints, or uses of the system </a:t>
            </a:r>
            <a:r>
              <a:rPr lang="en-US" sz="1600" dirty="0" smtClean="0">
                <a:solidFill>
                  <a:srgbClr val="FF0000"/>
                </a:solidFill>
              </a:rPr>
              <a:t>shall</a:t>
            </a:r>
            <a:r>
              <a:rPr lang="en-US" sz="1600" dirty="0" smtClean="0"/>
              <a:t> </a:t>
            </a:r>
            <a:r>
              <a:rPr lang="en-US" sz="1600" dirty="0"/>
              <a:t>be used to define system goals and preferences.</a:t>
            </a:r>
          </a:p>
          <a:p>
            <a:pPr lvl="1"/>
            <a:r>
              <a:rPr lang="en-US" sz="1600" dirty="0"/>
              <a:t>Specification of requirements should be delayed as long as practicable during system design and development, in favor of negotiable preferences</a:t>
            </a:r>
            <a:r>
              <a:rPr lang="en-US" sz="1600" dirty="0" smtClean="0"/>
              <a:t>.</a:t>
            </a:r>
          </a:p>
          <a:p>
            <a:pPr lvl="1"/>
            <a:r>
              <a:rPr lang="en-US" sz="1600" dirty="0" smtClean="0"/>
              <a:t>Note:  SBJ skepticism about full applicability of value theory</a:t>
            </a:r>
          </a:p>
          <a:p>
            <a:r>
              <a:rPr lang="en-US" sz="1800" dirty="0" smtClean="0"/>
              <a:t>Model strategies</a:t>
            </a:r>
          </a:p>
          <a:p>
            <a:pPr lvl="1"/>
            <a:r>
              <a:rPr lang="en-US" sz="1600" dirty="0"/>
              <a:t>DSE </a:t>
            </a:r>
            <a:r>
              <a:rPr lang="en-US" sz="1600" dirty="0" smtClean="0">
                <a:solidFill>
                  <a:srgbClr val="FF0000"/>
                </a:solidFill>
              </a:rPr>
              <a:t>shall maximize </a:t>
            </a:r>
            <a:r>
              <a:rPr lang="en-US" sz="1600" dirty="0"/>
              <a:t>the use of models to represent, maintain, and generate knowledge.</a:t>
            </a:r>
          </a:p>
          <a:p>
            <a:pPr lvl="1"/>
            <a:r>
              <a:rPr lang="en-US" sz="1600" dirty="0"/>
              <a:t>DSE system-level representations shall at a minimum include those for value, optimization, intention, design, performance, behavior, and agency.</a:t>
            </a:r>
          </a:p>
          <a:p>
            <a:pPr lvl="1"/>
            <a:r>
              <a:rPr lang="en-US" sz="1600" dirty="0"/>
              <a:t>DSE shall provide abstract, system-level-compatible representations of discipline models.</a:t>
            </a:r>
          </a:p>
          <a:p>
            <a:pPr lvl="1"/>
            <a:endParaRPr lang="en-US" sz="1600" dirty="0"/>
          </a:p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116997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System, Environment, Internal &amp; External Context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588243"/>
              </p:ext>
            </p:extLst>
          </p:nvPr>
        </p:nvGraphicFramePr>
        <p:xfrm>
          <a:off x="1286935" y="1015999"/>
          <a:ext cx="6096000" cy="40476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1182511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Controllable by project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Not Controllable</a:t>
                      </a:r>
                      <a:r>
                        <a:rPr lang="en-US" sz="1600" b="1" baseline="0" dirty="0" smtClean="0"/>
                        <a:t> by project but influences and can be influenced by system</a:t>
                      </a:r>
                      <a:endParaRPr lang="en-US" sz="1600" b="1" dirty="0" smtClean="0"/>
                    </a:p>
                  </a:txBody>
                  <a:tcPr/>
                </a:tc>
              </a:tr>
              <a:tr h="1182511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Operational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System</a:t>
                      </a:r>
                    </a:p>
                    <a:p>
                      <a:r>
                        <a:rPr lang="en-US" sz="1600" dirty="0" smtClean="0"/>
                        <a:t>(includes system and orgs/people</a:t>
                      </a:r>
                      <a:r>
                        <a:rPr lang="en-US" sz="1600" baseline="0" dirty="0" smtClean="0"/>
                        <a:t> that operate it)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Environment</a:t>
                      </a:r>
                    </a:p>
                    <a:p>
                      <a:r>
                        <a:rPr lang="en-US" sz="1600" dirty="0" smtClean="0"/>
                        <a:t>(</a:t>
                      </a:r>
                      <a:r>
                        <a:rPr lang="en-US" sz="1600" baseline="0" dirty="0" smtClean="0"/>
                        <a:t>immediate operational environment the system interacts with)</a:t>
                      </a:r>
                      <a:endParaRPr lang="en-US" sz="1600" dirty="0"/>
                    </a:p>
                  </a:txBody>
                  <a:tcPr/>
                </a:tc>
              </a:tr>
              <a:tr h="1182511">
                <a:tc>
                  <a:txBody>
                    <a:bodyPr/>
                    <a:lstStyle/>
                    <a:p>
                      <a:r>
                        <a:rPr lang="en-US" sz="1600" b="1" dirty="0" smtClean="0"/>
                        <a:t>Non-Operational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Internal Context</a:t>
                      </a:r>
                    </a:p>
                    <a:p>
                      <a:r>
                        <a:rPr lang="en-US" sz="1600" dirty="0" smtClean="0"/>
                        <a:t>(org that designs</a:t>
                      </a:r>
                      <a:r>
                        <a:rPr lang="en-US" sz="1600" baseline="0" dirty="0" smtClean="0"/>
                        <a:t> &amp; builds system)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External Context</a:t>
                      </a:r>
                    </a:p>
                    <a:p>
                      <a:r>
                        <a:rPr lang="en-US" sz="1600" dirty="0" smtClean="0"/>
                        <a:t>(orgs,</a:t>
                      </a:r>
                      <a:r>
                        <a:rPr lang="en-US" sz="1600" baseline="0" dirty="0" smtClean="0"/>
                        <a:t> politics, culture, economics)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81000" y="5342466"/>
            <a:ext cx="843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SE directly develops the system, through the organizations of its “internal context”.</a:t>
            </a:r>
          </a:p>
          <a:p>
            <a:r>
              <a:rPr lang="en-US" sz="1600" dirty="0" smtClean="0"/>
              <a:t>SE must account for the environment.</a:t>
            </a:r>
          </a:p>
          <a:p>
            <a:r>
              <a:rPr lang="en-US" sz="1600" dirty="0" smtClean="0"/>
              <a:t>SE coordinates preferences from the external context to system goals through the value model.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5511639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Strategies of SE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61" y="1019260"/>
            <a:ext cx="8505877" cy="5415207"/>
          </a:xfrm>
        </p:spPr>
        <p:txBody>
          <a:bodyPr/>
          <a:lstStyle/>
          <a:p>
            <a:pPr lvl="0"/>
            <a:r>
              <a:rPr lang="en-US" sz="1800" dirty="0" smtClean="0"/>
              <a:t>State strategies</a:t>
            </a:r>
          </a:p>
          <a:p>
            <a:pPr lvl="1"/>
            <a:r>
              <a:rPr lang="en-US" sz="1600" dirty="0"/>
              <a:t>DSE shall maximize, to the extent practicable, the use of state variables in its representations.</a:t>
            </a:r>
          </a:p>
          <a:p>
            <a:pPr lvl="1"/>
            <a:r>
              <a:rPr lang="en-US" sz="1600" dirty="0"/>
              <a:t>DSE shall define functions as mappings of input states of state variables to output states of state variables, y = </a:t>
            </a:r>
            <a:r>
              <a:rPr lang="en-US" sz="1600" i="1" dirty="0"/>
              <a:t>f</a:t>
            </a:r>
            <a:r>
              <a:rPr lang="en-US" sz="1600" dirty="0"/>
              <a:t>(x</a:t>
            </a:r>
            <a:r>
              <a:rPr lang="en-US" sz="1600" dirty="0" smtClean="0"/>
              <a:t>).</a:t>
            </a:r>
          </a:p>
          <a:p>
            <a:r>
              <a:rPr lang="en-US" sz="1800" dirty="0" smtClean="0"/>
              <a:t>Goal strategies</a:t>
            </a:r>
          </a:p>
          <a:p>
            <a:pPr lvl="1"/>
            <a:r>
              <a:rPr lang="en-US" sz="1600" dirty="0"/>
              <a:t>To the maximum extent practicable, DSE shall define goals as constraints on the ranges of output state variables of a function over a specified period of time. Goal = </a:t>
            </a:r>
            <a:r>
              <a:rPr lang="en-US" sz="1600" dirty="0" err="1"/>
              <a:t>r</a:t>
            </a:r>
            <a:r>
              <a:rPr lang="en-US" sz="1600" baseline="-25000" dirty="0" err="1"/>
              <a:t>l</a:t>
            </a:r>
            <a:r>
              <a:rPr lang="en-US" sz="1600" dirty="0"/>
              <a:t> &lt; y &lt; </a:t>
            </a:r>
            <a:r>
              <a:rPr lang="en-US" sz="1600" dirty="0" err="1"/>
              <a:t>r</a:t>
            </a:r>
            <a:r>
              <a:rPr lang="en-US" sz="1600" baseline="-25000" dirty="0" err="1"/>
              <a:t>h</a:t>
            </a:r>
            <a:r>
              <a:rPr lang="en-US" sz="1600" baseline="-25000" dirty="0"/>
              <a:t> </a:t>
            </a:r>
            <a:r>
              <a:rPr lang="en-US" sz="1600" dirty="0"/>
              <a:t>, where y = </a:t>
            </a:r>
            <a:r>
              <a:rPr lang="en-US" sz="1600" i="1" dirty="0"/>
              <a:t>f</a:t>
            </a:r>
            <a:r>
              <a:rPr lang="en-US" sz="1600" dirty="0"/>
              <a:t>(x) between times t</a:t>
            </a:r>
            <a:r>
              <a:rPr lang="en-US" sz="1600" baseline="-25000" dirty="0"/>
              <a:t>0</a:t>
            </a:r>
            <a:r>
              <a:rPr lang="en-US" sz="1600" dirty="0"/>
              <a:t> and t</a:t>
            </a:r>
            <a:r>
              <a:rPr lang="en-US" sz="1600" baseline="-25000" dirty="0"/>
              <a:t>1</a:t>
            </a:r>
            <a:r>
              <a:rPr lang="en-US" sz="1600" dirty="0"/>
              <a:t>.</a:t>
            </a:r>
          </a:p>
          <a:p>
            <a:pPr lvl="1"/>
            <a:r>
              <a:rPr lang="en-US" sz="1600" dirty="0"/>
              <a:t>DSE shall represent system goals both in terms of operational description and of </a:t>
            </a:r>
            <a:r>
              <a:rPr lang="en-US" sz="1600" dirty="0" smtClean="0"/>
              <a:t>hierarchy.</a:t>
            </a:r>
            <a:endParaRPr lang="en-US" sz="3600" dirty="0" smtClean="0"/>
          </a:p>
          <a:p>
            <a:r>
              <a:rPr lang="en-US" sz="1800" dirty="0" smtClean="0"/>
              <a:t>Control strategies</a:t>
            </a:r>
          </a:p>
          <a:p>
            <a:pPr lvl="1"/>
            <a:r>
              <a:rPr lang="en-US" sz="1600" dirty="0"/>
              <a:t>DSE shall deploy passive and active means to control state variables within appropriate constraints so as to achieve the corresponding goal.</a:t>
            </a:r>
          </a:p>
          <a:p>
            <a:pPr lvl="1"/>
            <a:r>
              <a:rPr lang="en-US" sz="1600" dirty="0"/>
              <a:t>DSE shall use and extend classical control theory concepts of state estimation and state control to assess the system’s ability to achieve goals.</a:t>
            </a:r>
          </a:p>
          <a:p>
            <a:pPr lvl="1"/>
            <a:r>
              <a:rPr lang="en-US" sz="1600" dirty="0"/>
              <a:t>DSE shall simultaneously with nominal system design also address design of the system to mitigate the failure to achieve goals</a:t>
            </a:r>
            <a:endParaRPr lang="en-US" sz="3600" dirty="0"/>
          </a:p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8073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Strategies of SE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061" y="1019260"/>
            <a:ext cx="8505877" cy="5415207"/>
          </a:xfrm>
        </p:spPr>
        <p:txBody>
          <a:bodyPr/>
          <a:lstStyle/>
          <a:p>
            <a:pPr lvl="0"/>
            <a:r>
              <a:rPr lang="en-US" sz="1800" dirty="0" smtClean="0"/>
              <a:t>Knowledge strategies</a:t>
            </a:r>
          </a:p>
          <a:p>
            <a:pPr lvl="1"/>
            <a:r>
              <a:rPr lang="en-US" sz="1600" dirty="0"/>
              <a:t>DSE shall use existing sources of knowledge about the system.</a:t>
            </a:r>
          </a:p>
          <a:p>
            <a:pPr lvl="1"/>
            <a:r>
              <a:rPr lang="en-US" sz="1600" dirty="0"/>
              <a:t>DSE shall accept the variability of human interpretation of acceptable and expected system behaviors.</a:t>
            </a:r>
          </a:p>
          <a:p>
            <a:pPr lvl="1"/>
            <a:r>
              <a:rPr lang="en-GB" sz="1600" dirty="0"/>
              <a:t>DSE shall maximize to the extent that is cost-effective the provision of automated means to cross-check the validity and consistency of information across all representations using different, overlapping knowledge </a:t>
            </a:r>
            <a:r>
              <a:rPr lang="en-GB" sz="1600" dirty="0" smtClean="0"/>
              <a:t>sources.</a:t>
            </a:r>
          </a:p>
          <a:p>
            <a:pPr lvl="1"/>
            <a:r>
              <a:rPr lang="en-US" sz="1600" dirty="0" smtClean="0"/>
              <a:t>DSE shall estimate uncertainties of knowledge about the system, environment, internal context and external context.</a:t>
            </a:r>
          </a:p>
          <a:p>
            <a:endParaRPr lang="en-US" sz="1800" dirty="0" smtClean="0"/>
          </a:p>
          <a:p>
            <a:r>
              <a:rPr lang="en-US" sz="1800" dirty="0" smtClean="0"/>
              <a:t>Predictive strategies</a:t>
            </a:r>
          </a:p>
          <a:p>
            <a:pPr lvl="1"/>
            <a:r>
              <a:rPr lang="en-US" sz="1600" dirty="0"/>
              <a:t>DSE shall use predictive models of performance, dependability, cost, and schedule.</a:t>
            </a:r>
          </a:p>
          <a:p>
            <a:pPr lvl="1"/>
            <a:r>
              <a:rPr lang="en-GB" sz="1600" dirty="0"/>
              <a:t>DSE predictive models shall include assessments of </a:t>
            </a:r>
            <a:r>
              <a:rPr lang="en-GB" sz="1600" dirty="0" smtClean="0"/>
              <a:t>uncertainty.</a:t>
            </a:r>
            <a:endParaRPr lang="en-US" sz="6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6456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Loop-Spiral of DSE Representations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5284409" y="4059932"/>
            <a:ext cx="1045938" cy="599958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Physical Simulation Models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132769" y="1558122"/>
            <a:ext cx="833949" cy="627233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Value-Decision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-64" charset="-128"/>
              </a:rPr>
              <a:t>Model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2645081" y="1563440"/>
            <a:ext cx="965106" cy="624629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Concept of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-64" charset="-128"/>
              </a:rPr>
              <a:t>Operations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256572" y="4457876"/>
            <a:ext cx="917554" cy="604950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State Machine 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0" name="Rounded Rectangle 9"/>
          <p:cNvSpPr/>
          <p:nvPr/>
        </p:nvSpPr>
        <p:spPr bwMode="auto">
          <a:xfrm>
            <a:off x="5187352" y="2911009"/>
            <a:ext cx="1266823" cy="790219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Pattern Recognition and Anomaly Detection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1823179" y="2319867"/>
            <a:ext cx="1140007" cy="419167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Goal-Function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ＭＳ Ｐゴシック" pitchFamily="-64" charset="-128"/>
              </a:rPr>
              <a:t>Tree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2074941" y="3639605"/>
            <a:ext cx="621395" cy="419167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Fault Tree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2588135" y="4958071"/>
            <a:ext cx="866053" cy="419167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Design 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789852" y="4213895"/>
            <a:ext cx="1009651" cy="582876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Failure Propagation 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2393183" y="5532380"/>
            <a:ext cx="1263971" cy="598068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Physical Containment 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050202" y="5735060"/>
            <a:ext cx="1558566" cy="416254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Organization Hierarchy Model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17" name="Rounded Rectangle 16"/>
          <p:cNvSpPr/>
          <p:nvPr/>
        </p:nvSpPr>
        <p:spPr bwMode="auto">
          <a:xfrm>
            <a:off x="5187353" y="2185355"/>
            <a:ext cx="1266823" cy="511807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Anomaly Investigation</a:t>
            </a:r>
          </a:p>
        </p:txBody>
      </p:sp>
      <p:cxnSp>
        <p:nvCxnSpPr>
          <p:cNvPr id="18" name="Straight Arrow Connector 17"/>
          <p:cNvCxnSpPr>
            <a:stCxn id="7" idx="1"/>
            <a:endCxn id="8" idx="3"/>
          </p:cNvCxnSpPr>
          <p:nvPr/>
        </p:nvCxnSpPr>
        <p:spPr>
          <a:xfrm flipH="1">
            <a:off x="3610187" y="1871739"/>
            <a:ext cx="522582" cy="4016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8" idx="1"/>
            <a:endCxn id="11" idx="0"/>
          </p:cNvCxnSpPr>
          <p:nvPr/>
        </p:nvCxnSpPr>
        <p:spPr>
          <a:xfrm flipH="1">
            <a:off x="2393183" y="1875755"/>
            <a:ext cx="251898" cy="444112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1" idx="2"/>
            <a:endCxn id="12" idx="0"/>
          </p:cNvCxnSpPr>
          <p:nvPr/>
        </p:nvCxnSpPr>
        <p:spPr>
          <a:xfrm flipH="1">
            <a:off x="2385639" y="2739034"/>
            <a:ext cx="7544" cy="90057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3" idx="0"/>
            <a:endCxn id="14" idx="3"/>
          </p:cNvCxnSpPr>
          <p:nvPr/>
        </p:nvCxnSpPr>
        <p:spPr>
          <a:xfrm flipH="1" flipV="1">
            <a:off x="2799503" y="4505333"/>
            <a:ext cx="221659" cy="4527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2"/>
            <a:endCxn id="59" idx="0"/>
          </p:cNvCxnSpPr>
          <p:nvPr/>
        </p:nvCxnSpPr>
        <p:spPr>
          <a:xfrm>
            <a:off x="2393183" y="2739034"/>
            <a:ext cx="734452" cy="296461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4" idx="0"/>
            <a:endCxn id="12" idx="2"/>
          </p:cNvCxnSpPr>
          <p:nvPr/>
        </p:nvCxnSpPr>
        <p:spPr>
          <a:xfrm flipV="1">
            <a:off x="2294678" y="4058772"/>
            <a:ext cx="90961" cy="15512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3" idx="2"/>
            <a:endCxn id="15" idx="0"/>
          </p:cNvCxnSpPr>
          <p:nvPr/>
        </p:nvCxnSpPr>
        <p:spPr>
          <a:xfrm>
            <a:off x="3021162" y="5377238"/>
            <a:ext cx="4007" cy="15514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5" idx="3"/>
            <a:endCxn id="16" idx="1"/>
          </p:cNvCxnSpPr>
          <p:nvPr/>
        </p:nvCxnSpPr>
        <p:spPr>
          <a:xfrm>
            <a:off x="3657154" y="5831414"/>
            <a:ext cx="393048" cy="1117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9" idx="3"/>
            <a:endCxn id="6" idx="1"/>
          </p:cNvCxnSpPr>
          <p:nvPr/>
        </p:nvCxnSpPr>
        <p:spPr>
          <a:xfrm flipV="1">
            <a:off x="5174126" y="4359911"/>
            <a:ext cx="110283" cy="4004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0"/>
            <a:endCxn id="10" idx="2"/>
          </p:cNvCxnSpPr>
          <p:nvPr/>
        </p:nvCxnSpPr>
        <p:spPr>
          <a:xfrm flipV="1">
            <a:off x="5807378" y="3701228"/>
            <a:ext cx="13386" cy="3587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0" idx="0"/>
            <a:endCxn id="17" idx="2"/>
          </p:cNvCxnSpPr>
          <p:nvPr/>
        </p:nvCxnSpPr>
        <p:spPr>
          <a:xfrm flipV="1">
            <a:off x="5820764" y="2697162"/>
            <a:ext cx="1" cy="21384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7" idx="1"/>
            <a:endCxn id="7" idx="3"/>
          </p:cNvCxnSpPr>
          <p:nvPr/>
        </p:nvCxnSpPr>
        <p:spPr>
          <a:xfrm flipH="1" flipV="1">
            <a:off x="4966718" y="1871739"/>
            <a:ext cx="220635" cy="56952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7" idx="2"/>
            <a:endCxn id="11" idx="3"/>
          </p:cNvCxnSpPr>
          <p:nvPr/>
        </p:nvCxnSpPr>
        <p:spPr>
          <a:xfrm flipH="1">
            <a:off x="2963186" y="2185355"/>
            <a:ext cx="1586558" cy="344096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9" idx="0"/>
            <a:endCxn id="10" idx="2"/>
          </p:cNvCxnSpPr>
          <p:nvPr/>
        </p:nvCxnSpPr>
        <p:spPr>
          <a:xfrm flipV="1">
            <a:off x="4715349" y="3701228"/>
            <a:ext cx="1105415" cy="75664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3" idx="3"/>
            <a:endCxn id="9" idx="1"/>
          </p:cNvCxnSpPr>
          <p:nvPr/>
        </p:nvCxnSpPr>
        <p:spPr>
          <a:xfrm flipV="1">
            <a:off x="3454188" y="4760351"/>
            <a:ext cx="802384" cy="4073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39" idx="0"/>
            <a:endCxn id="7" idx="2"/>
          </p:cNvCxnSpPr>
          <p:nvPr/>
        </p:nvCxnSpPr>
        <p:spPr>
          <a:xfrm flipV="1">
            <a:off x="4510894" y="2185355"/>
            <a:ext cx="38850" cy="11891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3" idx="3"/>
            <a:endCxn id="39" idx="2"/>
          </p:cNvCxnSpPr>
          <p:nvPr/>
        </p:nvCxnSpPr>
        <p:spPr>
          <a:xfrm flipV="1">
            <a:off x="3454188" y="3804356"/>
            <a:ext cx="1056706" cy="1363299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9" idx="0"/>
            <a:endCxn id="39" idx="2"/>
          </p:cNvCxnSpPr>
          <p:nvPr/>
        </p:nvCxnSpPr>
        <p:spPr>
          <a:xfrm flipH="1" flipV="1">
            <a:off x="4510894" y="3804356"/>
            <a:ext cx="204455" cy="65352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2" idx="3"/>
            <a:endCxn id="39" idx="1"/>
          </p:cNvCxnSpPr>
          <p:nvPr/>
        </p:nvCxnSpPr>
        <p:spPr>
          <a:xfrm flipV="1">
            <a:off x="2696336" y="3589449"/>
            <a:ext cx="1290760" cy="2597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6" idx="1"/>
            <a:endCxn id="39" idx="3"/>
          </p:cNvCxnSpPr>
          <p:nvPr/>
        </p:nvCxnSpPr>
        <p:spPr>
          <a:xfrm flipH="1" flipV="1">
            <a:off x="5034692" y="3589449"/>
            <a:ext cx="249717" cy="7704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4" idx="3"/>
            <a:endCxn id="39" idx="1"/>
          </p:cNvCxnSpPr>
          <p:nvPr/>
        </p:nvCxnSpPr>
        <p:spPr>
          <a:xfrm flipV="1">
            <a:off x="2799503" y="3589449"/>
            <a:ext cx="1187593" cy="91588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 bwMode="auto">
          <a:xfrm>
            <a:off x="3987096" y="3374542"/>
            <a:ext cx="1047596" cy="429814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Performance Models</a:t>
            </a:r>
            <a:endParaRPr kumimoji="0" 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ＭＳ Ｐゴシック" pitchFamily="-64" charset="-12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306324" y="1392819"/>
            <a:ext cx="1407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1200" dirty="0" smtClean="0"/>
              <a:t>Rounded boxes</a:t>
            </a:r>
          </a:p>
          <a:p>
            <a:pPr algn="ctr">
              <a:buNone/>
            </a:pPr>
            <a:r>
              <a:rPr lang="en-US" sz="1200" dirty="0" smtClean="0"/>
              <a:t>are functions,</a:t>
            </a:r>
          </a:p>
          <a:p>
            <a:pPr algn="ctr">
              <a:buNone/>
            </a:pPr>
            <a:r>
              <a:rPr lang="en-US" sz="1200" dirty="0" smtClean="0"/>
              <a:t>not models.</a:t>
            </a:r>
            <a:endParaRPr lang="en-US" sz="1200" dirty="0"/>
          </a:p>
        </p:txBody>
      </p:sp>
      <p:cxnSp>
        <p:nvCxnSpPr>
          <p:cNvPr id="41" name="Straight Arrow Connector 40"/>
          <p:cNvCxnSpPr>
            <a:stCxn id="39" idx="0"/>
            <a:endCxn id="10" idx="1"/>
          </p:cNvCxnSpPr>
          <p:nvPr/>
        </p:nvCxnSpPr>
        <p:spPr>
          <a:xfrm flipV="1">
            <a:off x="4510894" y="3306119"/>
            <a:ext cx="676458" cy="6842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 bwMode="auto">
          <a:xfrm>
            <a:off x="6573963" y="4330207"/>
            <a:ext cx="800503" cy="491442"/>
          </a:xfrm>
          <a:prstGeom prst="ellipse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Tests</a:t>
            </a:r>
          </a:p>
        </p:txBody>
      </p:sp>
      <p:cxnSp>
        <p:nvCxnSpPr>
          <p:cNvPr id="43" name="Straight Arrow Connector 42"/>
          <p:cNvCxnSpPr>
            <a:stCxn id="9" idx="3"/>
            <a:endCxn id="42" idx="3"/>
          </p:cNvCxnSpPr>
          <p:nvPr/>
        </p:nvCxnSpPr>
        <p:spPr>
          <a:xfrm flipV="1">
            <a:off x="5174126" y="4749679"/>
            <a:ext cx="1517068" cy="106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42" idx="0"/>
            <a:endCxn id="10" idx="3"/>
          </p:cNvCxnSpPr>
          <p:nvPr/>
        </p:nvCxnSpPr>
        <p:spPr>
          <a:xfrm flipH="1" flipV="1">
            <a:off x="6454175" y="3306119"/>
            <a:ext cx="520040" cy="10240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6" idx="3"/>
            <a:endCxn id="42" idx="2"/>
          </p:cNvCxnSpPr>
          <p:nvPr/>
        </p:nvCxnSpPr>
        <p:spPr>
          <a:xfrm>
            <a:off x="6330347" y="4359911"/>
            <a:ext cx="243616" cy="216017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 bwMode="auto">
          <a:xfrm>
            <a:off x="3961868" y="1195197"/>
            <a:ext cx="1157209" cy="1124670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071525" y="1177376"/>
            <a:ext cx="9564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Preference</a:t>
            </a:r>
            <a:endParaRPr lang="en-US" sz="1100" dirty="0"/>
          </a:p>
        </p:txBody>
      </p:sp>
      <p:sp>
        <p:nvSpPr>
          <p:cNvPr id="48" name="Rectangle 47"/>
          <p:cNvSpPr/>
          <p:nvPr/>
        </p:nvSpPr>
        <p:spPr bwMode="auto">
          <a:xfrm>
            <a:off x="1652729" y="1490133"/>
            <a:ext cx="2159059" cy="1348813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64678" y="1731993"/>
            <a:ext cx="9564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Intention</a:t>
            </a:r>
            <a:endParaRPr lang="en-US" sz="1100" dirty="0"/>
          </a:p>
        </p:txBody>
      </p:sp>
      <p:sp>
        <p:nvSpPr>
          <p:cNvPr id="50" name="Rectangle 49"/>
          <p:cNvSpPr/>
          <p:nvPr/>
        </p:nvSpPr>
        <p:spPr bwMode="auto">
          <a:xfrm>
            <a:off x="1652729" y="4935671"/>
            <a:ext cx="2205822" cy="1248676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610138" y="5308592"/>
            <a:ext cx="9564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Design</a:t>
            </a:r>
            <a:endParaRPr lang="en-US" sz="1100" dirty="0"/>
          </a:p>
        </p:txBody>
      </p:sp>
      <p:sp>
        <p:nvSpPr>
          <p:cNvPr id="52" name="Rectangle 51"/>
          <p:cNvSpPr/>
          <p:nvPr/>
        </p:nvSpPr>
        <p:spPr bwMode="auto">
          <a:xfrm>
            <a:off x="3968424" y="5188521"/>
            <a:ext cx="2526066" cy="1016692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12613" y="5519616"/>
            <a:ext cx="8818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Agency</a:t>
            </a:r>
            <a:endParaRPr lang="en-US" sz="1100" dirty="0"/>
          </a:p>
        </p:txBody>
      </p:sp>
      <p:sp>
        <p:nvSpPr>
          <p:cNvPr id="54" name="Rectangle 53"/>
          <p:cNvSpPr/>
          <p:nvPr/>
        </p:nvSpPr>
        <p:spPr bwMode="auto">
          <a:xfrm>
            <a:off x="1492697" y="3589449"/>
            <a:ext cx="1412261" cy="1232200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422400" y="3639605"/>
            <a:ext cx="66595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Failure</a:t>
            </a:r>
            <a:endParaRPr lang="en-US" sz="1100" dirty="0"/>
          </a:p>
        </p:txBody>
      </p:sp>
      <p:sp>
        <p:nvSpPr>
          <p:cNvPr id="56" name="Rectangle 55"/>
          <p:cNvSpPr/>
          <p:nvPr/>
        </p:nvSpPr>
        <p:spPr bwMode="auto">
          <a:xfrm>
            <a:off x="4224864" y="3981262"/>
            <a:ext cx="2269625" cy="1228125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448551" y="4760351"/>
            <a:ext cx="104593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/>
              <a:t>Models of Behavior</a:t>
            </a:r>
            <a:endParaRPr lang="en-US" sz="1100" dirty="0"/>
          </a:p>
        </p:txBody>
      </p:sp>
      <p:sp>
        <p:nvSpPr>
          <p:cNvPr id="58" name="Rectangle 57"/>
          <p:cNvSpPr/>
          <p:nvPr/>
        </p:nvSpPr>
        <p:spPr bwMode="auto">
          <a:xfrm>
            <a:off x="4046887" y="5273805"/>
            <a:ext cx="1558566" cy="416254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100" b="1" dirty="0" smtClean="0">
                <a:ea typeface="ＭＳ Ｐゴシック" pitchFamily="-64" charset="-128"/>
              </a:rPr>
              <a:t>Cost &amp; Schedule Models</a:t>
            </a:r>
            <a:endParaRPr kumimoji="0" lang="en-US" sz="1100" b="1" i="0" u="none" strike="noStrike" cap="none" normalizeH="0" baseline="0" dirty="0" smtClean="0">
              <a:ln>
                <a:noFill/>
              </a:ln>
              <a:effectLst/>
              <a:ea typeface="ＭＳ Ｐゴシック" pitchFamily="-64" charset="-128"/>
            </a:endParaRPr>
          </a:p>
        </p:txBody>
      </p:sp>
      <p:sp>
        <p:nvSpPr>
          <p:cNvPr id="59" name="Rounded Rectangle 58"/>
          <p:cNvSpPr/>
          <p:nvPr/>
        </p:nvSpPr>
        <p:spPr bwMode="auto">
          <a:xfrm>
            <a:off x="2494223" y="3035495"/>
            <a:ext cx="1266823" cy="511807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5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ＭＳ Ｐゴシック" pitchFamily="-64" charset="-128"/>
              </a:rPr>
              <a:t>Design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50" dirty="0" smtClean="0">
                <a:ea typeface="ＭＳ Ｐゴシック" pitchFamily="-64" charset="-128"/>
              </a:rPr>
              <a:t>Optimization</a:t>
            </a:r>
            <a:endParaRPr kumimoji="0" lang="en-US" sz="1050" b="1" i="0" u="none" strike="noStrike" cap="none" normalizeH="0" baseline="0" dirty="0" smtClean="0">
              <a:ln>
                <a:noFill/>
              </a:ln>
              <a:effectLst/>
              <a:ea typeface="ＭＳ Ｐゴシック" pitchFamily="-64" charset="-128"/>
            </a:endParaRPr>
          </a:p>
        </p:txBody>
      </p:sp>
      <p:cxnSp>
        <p:nvCxnSpPr>
          <p:cNvPr id="60" name="Straight Arrow Connector 59"/>
          <p:cNvCxnSpPr>
            <a:stCxn id="7" idx="2"/>
            <a:endCxn id="59" idx="3"/>
          </p:cNvCxnSpPr>
          <p:nvPr/>
        </p:nvCxnSpPr>
        <p:spPr>
          <a:xfrm flipH="1">
            <a:off x="3761046" y="2185355"/>
            <a:ext cx="788698" cy="1106044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stCxn id="59" idx="2"/>
            <a:endCxn id="13" idx="0"/>
          </p:cNvCxnSpPr>
          <p:nvPr/>
        </p:nvCxnSpPr>
        <p:spPr>
          <a:xfrm flipH="1">
            <a:off x="3021162" y="3547302"/>
            <a:ext cx="106473" cy="1410769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59" idx="3"/>
            <a:endCxn id="39" idx="1"/>
          </p:cNvCxnSpPr>
          <p:nvPr/>
        </p:nvCxnSpPr>
        <p:spPr>
          <a:xfrm>
            <a:off x="3761046" y="3291399"/>
            <a:ext cx="226050" cy="298050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8" idx="2"/>
            <a:endCxn id="59" idx="0"/>
          </p:cNvCxnSpPr>
          <p:nvPr/>
        </p:nvCxnSpPr>
        <p:spPr>
          <a:xfrm>
            <a:off x="3127634" y="2188069"/>
            <a:ext cx="1" cy="847426"/>
          </a:xfrm>
          <a:prstGeom prst="straightConnector1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957990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Traditional SE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4 January 2016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87518" y="1169813"/>
            <a:ext cx="8464904" cy="4611178"/>
            <a:chOff x="287518" y="1169813"/>
            <a:chExt cx="8464904" cy="4611178"/>
          </a:xfrm>
        </p:grpSpPr>
        <p:cxnSp>
          <p:nvCxnSpPr>
            <p:cNvPr id="7" name="Straight Arrow Connector 6"/>
            <p:cNvCxnSpPr/>
            <p:nvPr/>
          </p:nvCxnSpPr>
          <p:spPr bwMode="auto">
            <a:xfrm>
              <a:off x="1097945" y="1732835"/>
              <a:ext cx="3655030" cy="3715465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8" name="Straight Arrow Connector 7"/>
            <p:cNvCxnSpPr/>
            <p:nvPr/>
          </p:nvCxnSpPr>
          <p:spPr bwMode="auto">
            <a:xfrm flipV="1">
              <a:off x="4761711" y="1732835"/>
              <a:ext cx="3477414" cy="3686890"/>
            </a:xfrm>
            <a:prstGeom prst="straightConnector1">
              <a:avLst/>
            </a:prstGeom>
            <a:solidFill>
              <a:schemeClr val="accent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9" name="TextBox 8"/>
            <p:cNvSpPr txBox="1"/>
            <p:nvPr/>
          </p:nvSpPr>
          <p:spPr>
            <a:xfrm>
              <a:off x="1089412" y="1394281"/>
              <a:ext cx="12923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Concept of Operations</a:t>
              </a:r>
            </a:p>
            <a:p>
              <a:pPr algn="r"/>
              <a:r>
                <a:rPr lang="en-US" dirty="0" smtClean="0"/>
                <a:t>(</a:t>
              </a:r>
              <a:r>
                <a:rPr lang="en-US" dirty="0" err="1" smtClean="0"/>
                <a:t>ConOps</a:t>
              </a:r>
              <a:r>
                <a:rPr lang="en-US" dirty="0" smtClean="0"/>
                <a:t>) Document</a:t>
              </a:r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673493" y="1904331"/>
              <a:ext cx="126669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System Requirements</a:t>
              </a:r>
            </a:p>
            <a:p>
              <a:pPr algn="r"/>
              <a:r>
                <a:rPr lang="en-US" dirty="0" smtClean="0"/>
                <a:t>Document</a:t>
              </a:r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06840" y="2305217"/>
              <a:ext cx="8708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 smtClean="0"/>
                <a:t>Interface</a:t>
              </a:r>
            </a:p>
            <a:p>
              <a:pPr algn="r"/>
              <a:r>
                <a:rPr lang="en-US" dirty="0" smtClean="0"/>
                <a:t>Requirements</a:t>
              </a:r>
            </a:p>
            <a:p>
              <a:pPr algn="r"/>
              <a:r>
                <a:rPr lang="en-US" dirty="0" smtClean="0"/>
                <a:t>Documents</a:t>
              </a:r>
              <a:endParaRPr lang="en-US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802742" y="2441659"/>
              <a:ext cx="87075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Requirements</a:t>
              </a:r>
            </a:p>
            <a:p>
              <a:r>
                <a:rPr lang="en-US" dirty="0" smtClean="0"/>
                <a:t>Traceability</a:t>
              </a:r>
              <a:endParaRPr lang="en-US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64782" y="2974625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 smtClean="0"/>
                <a:t>Subsystem </a:t>
              </a:r>
            </a:p>
            <a:p>
              <a:pPr algn="r"/>
              <a:r>
                <a:rPr lang="en-US" dirty="0" smtClean="0"/>
                <a:t>Requirements</a:t>
              </a:r>
              <a:endParaRPr lang="en-US" dirty="0"/>
            </a:p>
            <a:p>
              <a:pPr algn="r"/>
              <a:r>
                <a:rPr lang="en-US" dirty="0" smtClean="0"/>
                <a:t>Documents</a:t>
              </a:r>
              <a:endParaRPr lang="en-US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566647" y="3816861"/>
              <a:ext cx="7441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 smtClean="0"/>
                <a:t>Interface</a:t>
              </a:r>
            </a:p>
            <a:p>
              <a:pPr algn="r"/>
              <a:r>
                <a:rPr lang="en-US" dirty="0" smtClean="0"/>
                <a:t>Control</a:t>
              </a:r>
            </a:p>
            <a:p>
              <a:pPr algn="r"/>
              <a:r>
                <a:rPr lang="en-US" dirty="0" smtClean="0"/>
                <a:t>Documents</a:t>
              </a:r>
              <a:endParaRPr lang="en-US" dirty="0"/>
            </a:p>
          </p:txBody>
        </p:sp>
        <p:cxnSp>
          <p:nvCxnSpPr>
            <p:cNvPr id="15" name="Straight Arrow Connector 14"/>
            <p:cNvCxnSpPr/>
            <p:nvPr/>
          </p:nvCxnSpPr>
          <p:spPr bwMode="auto">
            <a:xfrm>
              <a:off x="557590" y="1662114"/>
              <a:ext cx="794960" cy="752474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16" name="Straight Arrow Connector 15"/>
            <p:cNvCxnSpPr/>
            <p:nvPr/>
          </p:nvCxnSpPr>
          <p:spPr bwMode="auto">
            <a:xfrm>
              <a:off x="1440308" y="2764779"/>
              <a:ext cx="559942" cy="530871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7" name="TextBox 16"/>
            <p:cNvSpPr txBox="1"/>
            <p:nvPr/>
          </p:nvSpPr>
          <p:spPr>
            <a:xfrm>
              <a:off x="3944165" y="4498852"/>
              <a:ext cx="64312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 smtClean="0"/>
                <a:t>V&amp;V Plan</a:t>
              </a:r>
              <a:endParaRPr lang="en-US" dirty="0"/>
            </a:p>
          </p:txBody>
        </p:sp>
        <p:cxnSp>
          <p:nvCxnSpPr>
            <p:cNvPr id="18" name="Straight Arrow Connector 17"/>
            <p:cNvCxnSpPr/>
            <p:nvPr/>
          </p:nvCxnSpPr>
          <p:spPr bwMode="auto">
            <a:xfrm>
              <a:off x="3020187" y="4486752"/>
              <a:ext cx="354751" cy="308357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19" name="TextBox 18"/>
            <p:cNvSpPr txBox="1"/>
            <p:nvPr/>
          </p:nvSpPr>
          <p:spPr>
            <a:xfrm>
              <a:off x="2000250" y="4109249"/>
              <a:ext cx="13708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Requirements</a:t>
              </a:r>
            </a:p>
            <a:p>
              <a:r>
                <a:rPr lang="en-US" dirty="0" smtClean="0"/>
                <a:t>Traceability to V&amp;V Plan</a:t>
              </a:r>
              <a:endParaRPr 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07406" y="5195218"/>
              <a:ext cx="75212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V&amp;V</a:t>
              </a:r>
            </a:p>
            <a:p>
              <a:r>
                <a:rPr lang="en-US" dirty="0" smtClean="0"/>
                <a:t>Procedures</a:t>
              </a:r>
              <a:endParaRPr 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74938" y="3524605"/>
              <a:ext cx="52770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Design</a:t>
              </a:r>
              <a:endParaRPr 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742248" y="2773338"/>
              <a:ext cx="52770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Design</a:t>
              </a:r>
              <a:endParaRPr lang="en-US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968696" y="2199144"/>
              <a:ext cx="52770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Design</a:t>
              </a:r>
              <a:endParaRPr 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33320" y="1732835"/>
              <a:ext cx="52770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Design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72514" y="3295650"/>
              <a:ext cx="12554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Requirements</a:t>
              </a:r>
            </a:p>
            <a:p>
              <a:r>
                <a:rPr lang="en-US" dirty="0" smtClean="0"/>
                <a:t>Traceability to Design</a:t>
              </a:r>
              <a:endParaRPr lang="en-US" dirty="0"/>
            </a:p>
          </p:txBody>
        </p:sp>
        <p:cxnSp>
          <p:nvCxnSpPr>
            <p:cNvPr id="26" name="Straight Arrow Connector 25"/>
            <p:cNvCxnSpPr>
              <a:endCxn id="19" idx="0"/>
            </p:cNvCxnSpPr>
            <p:nvPr/>
          </p:nvCxnSpPr>
          <p:spPr bwMode="auto">
            <a:xfrm>
              <a:off x="2169802" y="3616478"/>
              <a:ext cx="515892" cy="492771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7" name="TextBox 26"/>
            <p:cNvSpPr txBox="1"/>
            <p:nvPr/>
          </p:nvSpPr>
          <p:spPr>
            <a:xfrm>
              <a:off x="2983564" y="4812389"/>
              <a:ext cx="112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Requirements</a:t>
              </a:r>
            </a:p>
            <a:p>
              <a:r>
                <a:rPr lang="en-US" dirty="0" smtClean="0"/>
                <a:t>Traceability to V&amp;V</a:t>
              </a:r>
            </a:p>
            <a:p>
              <a:r>
                <a:rPr lang="en-US" dirty="0" smtClean="0"/>
                <a:t>Procedures</a:t>
              </a:r>
              <a:endParaRPr lang="en-US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99640" y="5565547"/>
              <a:ext cx="109677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Build Components</a:t>
              </a:r>
              <a:endParaRPr 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618243" y="4447803"/>
              <a:ext cx="8114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Integrate</a:t>
              </a:r>
            </a:p>
            <a:p>
              <a:r>
                <a:rPr lang="en-US" dirty="0" smtClean="0"/>
                <a:t>Components</a:t>
              </a:r>
            </a:p>
            <a:p>
              <a:r>
                <a:rPr lang="en-US" dirty="0" smtClean="0"/>
                <a:t>To Boxes</a:t>
              </a:r>
              <a:endParaRPr 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296415" y="3524605"/>
              <a:ext cx="7922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Integrate</a:t>
              </a:r>
            </a:p>
            <a:p>
              <a:r>
                <a:rPr lang="en-US" dirty="0" smtClean="0"/>
                <a:t>Boxes to</a:t>
              </a:r>
            </a:p>
            <a:p>
              <a:r>
                <a:rPr lang="en-US" dirty="0" smtClean="0"/>
                <a:t>Subsystems</a:t>
              </a:r>
              <a:endParaRPr 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355492" y="2330898"/>
              <a:ext cx="7922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Integrate</a:t>
              </a:r>
            </a:p>
            <a:p>
              <a:r>
                <a:rPr lang="en-US" dirty="0" smtClean="0"/>
                <a:t>Subsystems</a:t>
              </a:r>
            </a:p>
            <a:p>
              <a:r>
                <a:rPr lang="en-US" dirty="0" smtClean="0"/>
                <a:t>To System</a:t>
              </a:r>
              <a:endParaRPr lang="en-US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050817" y="1904331"/>
              <a:ext cx="5517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Verify</a:t>
              </a:r>
            </a:p>
            <a:p>
              <a:r>
                <a:rPr lang="en-US" dirty="0" smtClean="0"/>
                <a:t>System</a:t>
              </a:r>
              <a:endParaRPr lang="en-US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427869" y="1379995"/>
              <a:ext cx="58060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Validate</a:t>
              </a:r>
            </a:p>
            <a:p>
              <a:r>
                <a:rPr lang="en-US" dirty="0" smtClean="0"/>
                <a:t>System</a:t>
              </a:r>
              <a:endParaRPr lang="en-US" dirty="0"/>
            </a:p>
          </p:txBody>
        </p:sp>
        <p:cxnSp>
          <p:nvCxnSpPr>
            <p:cNvPr id="34" name="Straight Arrow Connector 33"/>
            <p:cNvCxnSpPr/>
            <p:nvPr/>
          </p:nvCxnSpPr>
          <p:spPr bwMode="auto">
            <a:xfrm>
              <a:off x="2474997" y="1528094"/>
              <a:ext cx="48516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5" name="Straight Arrow Connector 34"/>
            <p:cNvCxnSpPr>
              <a:endCxn id="32" idx="1"/>
            </p:cNvCxnSpPr>
            <p:nvPr/>
          </p:nvCxnSpPr>
          <p:spPr bwMode="auto">
            <a:xfrm>
              <a:off x="2940186" y="2073608"/>
              <a:ext cx="4110631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arrow"/>
            </a:ln>
            <a:effectLst/>
          </p:spPr>
        </p:cxnSp>
        <p:sp>
          <p:nvSpPr>
            <p:cNvPr id="36" name="TextBox 35"/>
            <p:cNvSpPr txBox="1"/>
            <p:nvPr/>
          </p:nvSpPr>
          <p:spPr>
            <a:xfrm>
              <a:off x="5864153" y="3030214"/>
              <a:ext cx="7922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 smtClean="0"/>
                <a:t>Verify</a:t>
              </a:r>
            </a:p>
            <a:p>
              <a:pPr algn="r"/>
              <a:r>
                <a:rPr lang="en-US" dirty="0" smtClean="0"/>
                <a:t>Subsystems</a:t>
              </a:r>
              <a:endParaRPr lang="en-US" dirty="0"/>
            </a:p>
          </p:txBody>
        </p:sp>
        <p:cxnSp>
          <p:nvCxnSpPr>
            <p:cNvPr id="37" name="Straight Arrow Connector 36"/>
            <p:cNvCxnSpPr/>
            <p:nvPr/>
          </p:nvCxnSpPr>
          <p:spPr bwMode="auto">
            <a:xfrm>
              <a:off x="3177656" y="2536049"/>
              <a:ext cx="3082600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arrow"/>
            </a:ln>
            <a:effectLst/>
          </p:spPr>
        </p:cxnSp>
        <p:cxnSp>
          <p:nvCxnSpPr>
            <p:cNvPr id="38" name="Straight Arrow Connector 37"/>
            <p:cNvCxnSpPr/>
            <p:nvPr/>
          </p:nvCxnSpPr>
          <p:spPr bwMode="auto">
            <a:xfrm>
              <a:off x="3755115" y="3205457"/>
              <a:ext cx="2099420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ysDash"/>
              <a:round/>
              <a:headEnd type="none" w="med" len="med"/>
              <a:tailEnd type="arrow"/>
            </a:ln>
            <a:effectLst/>
          </p:spPr>
        </p:cxnSp>
        <p:sp>
          <p:nvSpPr>
            <p:cNvPr id="39" name="TextBox 38"/>
            <p:cNvSpPr txBox="1"/>
            <p:nvPr/>
          </p:nvSpPr>
          <p:spPr>
            <a:xfrm>
              <a:off x="5198471" y="4138301"/>
              <a:ext cx="4940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Verify</a:t>
              </a:r>
            </a:p>
            <a:p>
              <a:r>
                <a:rPr lang="en-US" dirty="0" smtClean="0"/>
                <a:t>Boxes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914278" y="5274054"/>
              <a:ext cx="112723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Verify Components</a:t>
              </a:r>
              <a:endParaRPr lang="en-US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412747" y="4795109"/>
              <a:ext cx="8835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Verification</a:t>
              </a:r>
            </a:p>
            <a:p>
              <a:r>
                <a:rPr lang="en-US" dirty="0" smtClean="0"/>
                <a:t>Traceability to</a:t>
              </a:r>
            </a:p>
            <a:p>
              <a:r>
                <a:rPr lang="en-US" dirty="0" smtClean="0"/>
                <a:t>Components</a:t>
              </a:r>
              <a:endParaRPr lang="en-US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309806" y="3986270"/>
              <a:ext cx="8835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Verification</a:t>
              </a:r>
            </a:p>
            <a:p>
              <a:r>
                <a:rPr lang="en-US" dirty="0" smtClean="0"/>
                <a:t>Traceability to</a:t>
              </a:r>
            </a:p>
            <a:p>
              <a:r>
                <a:rPr lang="en-US" dirty="0" smtClean="0"/>
                <a:t>Boxes</a:t>
              </a:r>
              <a:endParaRPr lang="en-US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50817" y="3110209"/>
              <a:ext cx="8835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Verification</a:t>
              </a:r>
            </a:p>
            <a:p>
              <a:r>
                <a:rPr lang="en-US" dirty="0" smtClean="0"/>
                <a:t>Traceability to</a:t>
              </a:r>
            </a:p>
            <a:p>
              <a:r>
                <a:rPr lang="en-US" dirty="0" smtClean="0"/>
                <a:t>Subsystem</a:t>
              </a:r>
              <a:endParaRPr lang="en-US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868847" y="2149271"/>
              <a:ext cx="8835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Verification</a:t>
              </a:r>
            </a:p>
            <a:p>
              <a:r>
                <a:rPr lang="en-US" dirty="0" smtClean="0"/>
                <a:t>Traceability to</a:t>
              </a:r>
            </a:p>
            <a:p>
              <a:r>
                <a:rPr lang="en-US" dirty="0" smtClean="0"/>
                <a:t>System</a:t>
              </a:r>
              <a:endParaRPr lang="en-US" dirty="0"/>
            </a:p>
          </p:txBody>
        </p:sp>
        <p:cxnSp>
          <p:nvCxnSpPr>
            <p:cNvPr id="45" name="Straight Arrow Connector 44"/>
            <p:cNvCxnSpPr/>
            <p:nvPr/>
          </p:nvCxnSpPr>
          <p:spPr bwMode="auto">
            <a:xfrm flipV="1">
              <a:off x="6145667" y="4476855"/>
              <a:ext cx="209825" cy="29969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6" name="Straight Arrow Connector 45"/>
            <p:cNvCxnSpPr/>
            <p:nvPr/>
          </p:nvCxnSpPr>
          <p:spPr bwMode="auto">
            <a:xfrm flipV="1">
              <a:off x="6937872" y="3599683"/>
              <a:ext cx="209825" cy="29969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47" name="Straight Arrow Connector 46"/>
            <p:cNvCxnSpPr/>
            <p:nvPr/>
          </p:nvCxnSpPr>
          <p:spPr bwMode="auto">
            <a:xfrm flipV="1">
              <a:off x="7730077" y="2722511"/>
              <a:ext cx="209825" cy="299698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8" name="TextBox 47"/>
            <p:cNvSpPr txBox="1"/>
            <p:nvPr/>
          </p:nvSpPr>
          <p:spPr>
            <a:xfrm>
              <a:off x="2968831" y="1169813"/>
              <a:ext cx="403347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50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Configuration Management  Process Controls ALL Products</a:t>
              </a:r>
              <a:endParaRPr lang="en-US" sz="1050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944165" y="4283408"/>
              <a:ext cx="52770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Design</a:t>
              </a:r>
              <a:endParaRPr lang="en-US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38887" y="3022209"/>
              <a:ext cx="6751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Functions</a:t>
              </a:r>
              <a:endParaRPr lang="en-US" dirty="0"/>
            </a:p>
          </p:txBody>
        </p:sp>
        <p:cxnSp>
          <p:nvCxnSpPr>
            <p:cNvPr id="51" name="Straight Arrow Connector 50"/>
            <p:cNvCxnSpPr>
              <a:endCxn id="50" idx="0"/>
            </p:cNvCxnSpPr>
            <p:nvPr/>
          </p:nvCxnSpPr>
          <p:spPr bwMode="auto">
            <a:xfrm flipH="1">
              <a:off x="876480" y="2792563"/>
              <a:ext cx="221466" cy="22964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52" name="TextBox 51"/>
            <p:cNvSpPr txBox="1"/>
            <p:nvPr/>
          </p:nvSpPr>
          <p:spPr>
            <a:xfrm>
              <a:off x="1043811" y="3862863"/>
              <a:ext cx="67518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Functions</a:t>
              </a:r>
              <a:endParaRPr lang="en-US" dirty="0"/>
            </a:p>
          </p:txBody>
        </p:sp>
        <p:cxnSp>
          <p:nvCxnSpPr>
            <p:cNvPr id="53" name="Straight Arrow Connector 52"/>
            <p:cNvCxnSpPr/>
            <p:nvPr/>
          </p:nvCxnSpPr>
          <p:spPr bwMode="auto">
            <a:xfrm>
              <a:off x="812572" y="3285990"/>
              <a:ext cx="559942" cy="530871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54" name="Cloud 53"/>
            <p:cNvSpPr/>
            <p:nvPr/>
          </p:nvSpPr>
          <p:spPr bwMode="auto">
            <a:xfrm>
              <a:off x="287518" y="5025941"/>
              <a:ext cx="1620855" cy="650199"/>
            </a:xfrm>
            <a:prstGeom prst="cloud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-64" charset="-128"/>
                </a:rPr>
                <a:t>Disciplines &amp;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ea typeface="ＭＳ Ｐゴシック" pitchFamily="-64" charset="-128"/>
                </a:rPr>
                <a:t>Organizations</a:t>
              </a:r>
              <a:endPara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endParaRPr>
            </a:p>
          </p:txBody>
        </p:sp>
        <p:sp>
          <p:nvSpPr>
            <p:cNvPr id="55" name="Cloud 54"/>
            <p:cNvSpPr/>
            <p:nvPr/>
          </p:nvSpPr>
          <p:spPr bwMode="auto">
            <a:xfrm>
              <a:off x="7123964" y="4839299"/>
              <a:ext cx="1620855" cy="650199"/>
            </a:xfrm>
            <a:prstGeom prst="cloud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-64" charset="-128"/>
                </a:rPr>
                <a:t>Disciplines &amp;</a:t>
              </a:r>
            </a:p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ea typeface="ＭＳ Ｐゴシック" pitchFamily="-64" charset="-128"/>
                </a:rPr>
                <a:t>Organizations</a:t>
              </a:r>
              <a:endPara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endParaRPr>
            </a:p>
          </p:txBody>
        </p:sp>
        <p:cxnSp>
          <p:nvCxnSpPr>
            <p:cNvPr id="56" name="Straight Arrow Connector 55"/>
            <p:cNvCxnSpPr/>
            <p:nvPr/>
          </p:nvCxnSpPr>
          <p:spPr bwMode="auto">
            <a:xfrm flipV="1">
              <a:off x="1775816" y="4795109"/>
              <a:ext cx="456734" cy="321259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57" name="Straight Arrow Connector 56"/>
            <p:cNvCxnSpPr/>
            <p:nvPr/>
          </p:nvCxnSpPr>
          <p:spPr bwMode="auto">
            <a:xfrm flipV="1">
              <a:off x="1416288" y="4476855"/>
              <a:ext cx="24020" cy="566366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58" name="Straight Arrow Connector 57"/>
            <p:cNvCxnSpPr/>
            <p:nvPr/>
          </p:nvCxnSpPr>
          <p:spPr bwMode="auto">
            <a:xfrm>
              <a:off x="1812506" y="5448300"/>
              <a:ext cx="873188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59" name="Straight Arrow Connector 58"/>
            <p:cNvCxnSpPr/>
            <p:nvPr/>
          </p:nvCxnSpPr>
          <p:spPr bwMode="auto">
            <a:xfrm flipV="1">
              <a:off x="8143875" y="3986270"/>
              <a:ext cx="0" cy="853029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60" name="Straight Arrow Connector 59"/>
            <p:cNvCxnSpPr/>
            <p:nvPr/>
          </p:nvCxnSpPr>
          <p:spPr bwMode="auto">
            <a:xfrm flipH="1" flipV="1">
              <a:off x="7123964" y="4498852"/>
              <a:ext cx="373541" cy="410617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cxnSp>
          <p:nvCxnSpPr>
            <p:cNvPr id="61" name="Straight Arrow Connector 60"/>
            <p:cNvCxnSpPr/>
            <p:nvPr/>
          </p:nvCxnSpPr>
          <p:spPr bwMode="auto">
            <a:xfrm flipH="1">
              <a:off x="6576747" y="5155797"/>
              <a:ext cx="547217" cy="17201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331044603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DSE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361" y="1050750"/>
            <a:ext cx="8505877" cy="5415207"/>
          </a:xfrm>
        </p:spPr>
        <p:txBody>
          <a:bodyPr/>
          <a:lstStyle/>
          <a:p>
            <a:r>
              <a:rPr lang="en-US" dirty="0" smtClean="0"/>
              <a:t>GFT to Fault Trees</a:t>
            </a:r>
          </a:p>
          <a:p>
            <a:pPr lvl="1"/>
            <a:r>
              <a:rPr lang="en-US" dirty="0" smtClean="0"/>
              <a:t>Logical complement of GFT, then add new failure branches</a:t>
            </a:r>
          </a:p>
          <a:p>
            <a:pPr lvl="1"/>
            <a:r>
              <a:rPr lang="en-US" dirty="0" smtClean="0"/>
              <a:t>Fault </a:t>
            </a:r>
            <a:r>
              <a:rPr lang="en-US" dirty="0" smtClean="0"/>
              <a:t>trees have more branches than success </a:t>
            </a:r>
            <a:r>
              <a:rPr lang="en-US" dirty="0" smtClean="0"/>
              <a:t>trees, because failures create new “off-nominal paths” in the system</a:t>
            </a:r>
            <a:endParaRPr lang="en-US" dirty="0" smtClean="0"/>
          </a:p>
          <a:p>
            <a:pPr lvl="1"/>
            <a:r>
              <a:rPr lang="en-US" dirty="0" smtClean="0"/>
              <a:t>More generally, failure space models are the “more complete” system models than success space models</a:t>
            </a:r>
          </a:p>
          <a:p>
            <a:endParaRPr lang="en-US" dirty="0"/>
          </a:p>
          <a:p>
            <a:r>
              <a:rPr lang="en-US" dirty="0" smtClean="0"/>
              <a:t>GFT-Functions &amp; Requirements to Organizations and Organization Interfaces</a:t>
            </a:r>
          </a:p>
          <a:p>
            <a:pPr lvl="1"/>
            <a:r>
              <a:rPr lang="en-US" dirty="0" smtClean="0"/>
              <a:t>State variables key</a:t>
            </a:r>
          </a:p>
          <a:p>
            <a:pPr lvl="1"/>
            <a:r>
              <a:rPr lang="en-US" dirty="0" smtClean="0"/>
              <a:t>GFT </a:t>
            </a:r>
            <a:r>
              <a:rPr lang="en-US" dirty="0" smtClean="0">
                <a:sym typeface="Wingdings" panose="05000000000000000000" pitchFamily="2" charset="2"/>
              </a:rPr>
              <a:t> Design Model  Physical Containment Model (Configuration Items)  Organization Model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Nominal and Failure </a:t>
            </a:r>
            <a:r>
              <a:rPr lang="en-US" dirty="0" smtClean="0"/>
              <a:t>Scenarios for Requirement Verification</a:t>
            </a:r>
            <a:endParaRPr lang="en-US" dirty="0" smtClean="0"/>
          </a:p>
          <a:p>
            <a:pPr lvl="1"/>
            <a:r>
              <a:rPr lang="en-US" dirty="0" smtClean="0"/>
              <a:t>Paths from bottom to top of GFTs and Fault Trees, when implemented with state variables</a:t>
            </a:r>
          </a:p>
          <a:p>
            <a:pPr lvl="1"/>
            <a:r>
              <a:rPr lang="en-US" dirty="0" smtClean="0"/>
              <a:t>Test procedures and observables extracted from trees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30406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Traceability from Functions to Organizations; GFT to Fault Trees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smtClean="0"/>
              <a:t>4 January 2016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 bwMode="auto">
          <a:xfrm>
            <a:off x="1235074" y="1442718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Fcn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1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382711" y="1209355"/>
            <a:ext cx="3905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G(y)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425449" y="2223766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Fcn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2a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241425" y="2223765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Fcn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2b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2073274" y="222376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Fcn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2c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01650" y="1990401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1(y1)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1311274" y="1990400"/>
            <a:ext cx="5429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2(y2)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2149475" y="1990399"/>
            <a:ext cx="566736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3(y3)</a:t>
            </a:r>
          </a:p>
        </p:txBody>
      </p:sp>
      <p:cxnSp>
        <p:nvCxnSpPr>
          <p:cNvPr id="14" name="Elbow Connector 13"/>
          <p:cNvCxnSpPr>
            <a:stCxn id="11" idx="0"/>
            <a:endCxn id="6" idx="2"/>
          </p:cNvCxnSpPr>
          <p:nvPr/>
        </p:nvCxnSpPr>
        <p:spPr bwMode="auto">
          <a:xfrm rot="5400000" flipH="1" flipV="1">
            <a:off x="1018383" y="1430810"/>
            <a:ext cx="309558" cy="809624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Elbow Connector 14"/>
          <p:cNvCxnSpPr>
            <a:stCxn id="12" idx="0"/>
            <a:endCxn id="6" idx="2"/>
          </p:cNvCxnSpPr>
          <p:nvPr/>
        </p:nvCxnSpPr>
        <p:spPr bwMode="auto">
          <a:xfrm rot="16200000" flipV="1">
            <a:off x="1425578" y="1833240"/>
            <a:ext cx="309557" cy="4763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Elbow Connector 15"/>
          <p:cNvCxnSpPr>
            <a:stCxn id="13" idx="0"/>
            <a:endCxn id="6" idx="2"/>
          </p:cNvCxnSpPr>
          <p:nvPr/>
        </p:nvCxnSpPr>
        <p:spPr bwMode="auto">
          <a:xfrm rot="16200000" flipV="1">
            <a:off x="1850631" y="1408186"/>
            <a:ext cx="309556" cy="85486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 bwMode="auto">
          <a:xfrm>
            <a:off x="406000" y="382907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2a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6105527" y="1421447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Fail 1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6253164" y="1188084"/>
            <a:ext cx="3905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Ḡ(y)</a:t>
            </a:r>
          </a:p>
        </p:txBody>
      </p:sp>
      <p:sp>
        <p:nvSpPr>
          <p:cNvPr id="20" name="Rectangle 19"/>
          <p:cNvSpPr/>
          <p:nvPr/>
        </p:nvSpPr>
        <p:spPr bwMode="auto">
          <a:xfrm>
            <a:off x="5295902" y="2202495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Fail 2a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6111878" y="220249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Fail 2b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6943727" y="2202493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Fail 2c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5392919" y="1969130"/>
            <a:ext cx="515757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ea typeface="ＭＳ Ｐゴシック" pitchFamily="-64" charset="-128"/>
              </a:rPr>
              <a:t>Ḡ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1(y1)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6184901" y="1969129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ea typeface="ＭＳ Ｐゴシック" pitchFamily="-64" charset="-128"/>
              </a:rPr>
              <a:t>Ḡ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2(y2)</a:t>
            </a:r>
          </a:p>
        </p:txBody>
      </p:sp>
      <p:sp>
        <p:nvSpPr>
          <p:cNvPr id="25" name="Rectangle 24"/>
          <p:cNvSpPr/>
          <p:nvPr/>
        </p:nvSpPr>
        <p:spPr bwMode="auto">
          <a:xfrm>
            <a:off x="7023102" y="1969128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ea typeface="ＭＳ Ｐゴシック" pitchFamily="-64" charset="-128"/>
              </a:rPr>
              <a:t>Ḡ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3(y3)</a:t>
            </a:r>
          </a:p>
        </p:txBody>
      </p:sp>
      <p:cxnSp>
        <p:nvCxnSpPr>
          <p:cNvPr id="26" name="Elbow Connector 25"/>
          <p:cNvCxnSpPr>
            <a:stCxn id="23" idx="0"/>
            <a:endCxn id="18" idx="2"/>
          </p:cNvCxnSpPr>
          <p:nvPr/>
        </p:nvCxnSpPr>
        <p:spPr bwMode="auto">
          <a:xfrm rot="5400000" flipH="1" flipV="1">
            <a:off x="5894833" y="1415537"/>
            <a:ext cx="309558" cy="79762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Elbow Connector 26"/>
          <p:cNvCxnSpPr>
            <a:stCxn id="24" idx="0"/>
            <a:endCxn id="18" idx="2"/>
          </p:cNvCxnSpPr>
          <p:nvPr/>
        </p:nvCxnSpPr>
        <p:spPr bwMode="auto">
          <a:xfrm rot="16200000" flipV="1">
            <a:off x="6295236" y="1812764"/>
            <a:ext cx="309557" cy="3174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Elbow Connector 27"/>
          <p:cNvCxnSpPr>
            <a:stCxn id="25" idx="0"/>
            <a:endCxn id="18" idx="2"/>
          </p:cNvCxnSpPr>
          <p:nvPr/>
        </p:nvCxnSpPr>
        <p:spPr bwMode="auto">
          <a:xfrm rot="16200000" flipV="1">
            <a:off x="6714337" y="1393662"/>
            <a:ext cx="309556" cy="841375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Rectangle 28"/>
          <p:cNvSpPr/>
          <p:nvPr/>
        </p:nvSpPr>
        <p:spPr bwMode="auto">
          <a:xfrm>
            <a:off x="1053699" y="428624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2c</a:t>
            </a:r>
          </a:p>
        </p:txBody>
      </p:sp>
      <p:sp>
        <p:nvSpPr>
          <p:cNvPr id="30" name="Rectangle 29"/>
          <p:cNvSpPr/>
          <p:nvPr/>
        </p:nvSpPr>
        <p:spPr bwMode="auto">
          <a:xfrm>
            <a:off x="1722038" y="3381281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2b</a:t>
            </a:r>
          </a:p>
        </p:txBody>
      </p:sp>
      <p:sp>
        <p:nvSpPr>
          <p:cNvPr id="31" name="Rectangle 30"/>
          <p:cNvSpPr/>
          <p:nvPr/>
        </p:nvSpPr>
        <p:spPr bwMode="auto">
          <a:xfrm>
            <a:off x="2926949" y="3829040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1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406000" y="338132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3b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1081085" y="3829040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y1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1746645" y="4286244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y3</a:t>
            </a:r>
          </a:p>
        </p:txBody>
      </p:sp>
      <p:sp>
        <p:nvSpPr>
          <p:cNvPr id="35" name="Rectangle 34"/>
          <p:cNvSpPr/>
          <p:nvPr/>
        </p:nvSpPr>
        <p:spPr bwMode="auto">
          <a:xfrm>
            <a:off x="1100730" y="3381325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ea typeface="ＭＳ Ｐゴシック" pitchFamily="-64" charset="-128"/>
              </a:rPr>
              <a:t>x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2403075" y="3381281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y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3612749" y="3828941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y</a:t>
            </a: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cxnSp>
        <p:nvCxnSpPr>
          <p:cNvPr id="38" name="Straight Arrow Connector 37"/>
          <p:cNvCxnSpPr>
            <a:stCxn id="35" idx="3"/>
            <a:endCxn id="30" idx="1"/>
          </p:cNvCxnSpPr>
          <p:nvPr/>
        </p:nvCxnSpPr>
        <p:spPr bwMode="auto">
          <a:xfrm flipV="1">
            <a:off x="1416244" y="3500344"/>
            <a:ext cx="305794" cy="6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Elbow Connector 38"/>
          <p:cNvCxnSpPr>
            <a:stCxn id="37" idx="0"/>
            <a:endCxn id="32" idx="0"/>
          </p:cNvCxnSpPr>
          <p:nvPr/>
        </p:nvCxnSpPr>
        <p:spPr bwMode="auto">
          <a:xfrm rot="16200000" flipV="1">
            <a:off x="2035895" y="2094330"/>
            <a:ext cx="447617" cy="3021606"/>
          </a:xfrm>
          <a:prstGeom prst="bentConnector3">
            <a:avLst>
              <a:gd name="adj1" fmla="val 15107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0" name="Elbow Connector 39"/>
          <p:cNvCxnSpPr>
            <a:stCxn id="36" idx="3"/>
            <a:endCxn id="31" idx="1"/>
          </p:cNvCxnSpPr>
          <p:nvPr/>
        </p:nvCxnSpPr>
        <p:spPr bwMode="auto">
          <a:xfrm>
            <a:off x="2718589" y="3500365"/>
            <a:ext cx="208360" cy="447738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1" name="Elbow Connector 40"/>
          <p:cNvCxnSpPr>
            <a:stCxn id="33" idx="3"/>
            <a:endCxn id="31" idx="1"/>
          </p:cNvCxnSpPr>
          <p:nvPr/>
        </p:nvCxnSpPr>
        <p:spPr bwMode="auto">
          <a:xfrm flipV="1">
            <a:off x="1396599" y="3948103"/>
            <a:ext cx="1530350" cy="21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2" name="Elbow Connector 41"/>
          <p:cNvCxnSpPr>
            <a:stCxn id="34" idx="3"/>
            <a:endCxn id="31" idx="1"/>
          </p:cNvCxnSpPr>
          <p:nvPr/>
        </p:nvCxnSpPr>
        <p:spPr bwMode="auto">
          <a:xfrm flipV="1">
            <a:off x="2062159" y="3948103"/>
            <a:ext cx="864790" cy="457225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3" name="Right Arrow 42"/>
          <p:cNvSpPr/>
          <p:nvPr/>
        </p:nvSpPr>
        <p:spPr bwMode="auto">
          <a:xfrm>
            <a:off x="3269849" y="1785779"/>
            <a:ext cx="1730776" cy="4167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Logical</a:t>
            </a:r>
            <a:r>
              <a:rPr kumimoji="0" lang="en-US" sz="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Complement</a:t>
            </a: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28327" y="1340164"/>
            <a:ext cx="4940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GFT</a:t>
            </a:r>
            <a:endParaRPr lang="en-US" sz="1200" dirty="0"/>
          </a:p>
        </p:txBody>
      </p:sp>
      <p:sp>
        <p:nvSpPr>
          <p:cNvPr id="45" name="TextBox 44"/>
          <p:cNvSpPr txBox="1"/>
          <p:nvPr/>
        </p:nvSpPr>
        <p:spPr>
          <a:xfrm>
            <a:off x="5392919" y="1259462"/>
            <a:ext cx="588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Fault Tree</a:t>
            </a:r>
            <a:endParaRPr lang="en-US" sz="1200" dirty="0"/>
          </a:p>
        </p:txBody>
      </p:sp>
      <p:sp>
        <p:nvSpPr>
          <p:cNvPr id="46" name="Rectangle 45"/>
          <p:cNvSpPr/>
          <p:nvPr/>
        </p:nvSpPr>
        <p:spPr bwMode="auto">
          <a:xfrm>
            <a:off x="7770811" y="2202492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Fail 2d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7842252" y="1969127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smtClean="0">
                <a:ea typeface="ＭＳ Ｐゴシック" pitchFamily="-64" charset="-128"/>
              </a:rPr>
              <a:t>Ḡ4(y4)</a:t>
            </a: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cxnSp>
        <p:nvCxnSpPr>
          <p:cNvPr id="48" name="Elbow Connector 47"/>
          <p:cNvCxnSpPr>
            <a:stCxn id="47" idx="0"/>
            <a:endCxn id="18" idx="2"/>
          </p:cNvCxnSpPr>
          <p:nvPr/>
        </p:nvCxnSpPr>
        <p:spPr bwMode="auto">
          <a:xfrm rot="16200000" flipV="1">
            <a:off x="7123913" y="984087"/>
            <a:ext cx="309555" cy="1660525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9" name="Rectangle 48"/>
          <p:cNvSpPr/>
          <p:nvPr/>
        </p:nvSpPr>
        <p:spPr bwMode="auto">
          <a:xfrm>
            <a:off x="7699376" y="1659572"/>
            <a:ext cx="876300" cy="871698"/>
          </a:xfrm>
          <a:prstGeom prst="rect">
            <a:avLst/>
          </a:prstGeom>
          <a:noFill/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0467" y="3019236"/>
            <a:ext cx="6976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Design</a:t>
            </a:r>
            <a:endParaRPr lang="en-US" sz="1200" dirty="0"/>
          </a:p>
        </p:txBody>
      </p:sp>
      <p:sp>
        <p:nvSpPr>
          <p:cNvPr id="51" name="Rectangle 50"/>
          <p:cNvSpPr/>
          <p:nvPr/>
        </p:nvSpPr>
        <p:spPr bwMode="auto">
          <a:xfrm>
            <a:off x="5250857" y="387049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2a</a:t>
            </a:r>
          </a:p>
        </p:txBody>
      </p:sp>
      <p:sp>
        <p:nvSpPr>
          <p:cNvPr id="52" name="Rectangle 51"/>
          <p:cNvSpPr/>
          <p:nvPr/>
        </p:nvSpPr>
        <p:spPr bwMode="auto">
          <a:xfrm>
            <a:off x="5898556" y="432766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2c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6464309" y="3422701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2b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7771806" y="3870460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1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5250857" y="342274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3b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5925942" y="3870460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y1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591502" y="4327664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y3</a:t>
            </a:r>
          </a:p>
        </p:txBody>
      </p:sp>
      <p:sp>
        <p:nvSpPr>
          <p:cNvPr id="58" name="Rectangle 57"/>
          <p:cNvSpPr/>
          <p:nvPr/>
        </p:nvSpPr>
        <p:spPr bwMode="auto">
          <a:xfrm>
            <a:off x="5945587" y="3422745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>
                <a:ea typeface="ＭＳ Ｐゴシック" pitchFamily="-64" charset="-128"/>
              </a:rPr>
              <a:t>x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7145346" y="3422701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y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</a:t>
            </a:r>
          </a:p>
        </p:txBody>
      </p:sp>
      <p:sp>
        <p:nvSpPr>
          <p:cNvPr id="60" name="Rectangle 59"/>
          <p:cNvSpPr/>
          <p:nvPr/>
        </p:nvSpPr>
        <p:spPr bwMode="auto">
          <a:xfrm>
            <a:off x="8457606" y="3870361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y</a:t>
            </a: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cxnSp>
        <p:nvCxnSpPr>
          <p:cNvPr id="61" name="Straight Arrow Connector 60"/>
          <p:cNvCxnSpPr>
            <a:stCxn id="58" idx="3"/>
            <a:endCxn id="53" idx="1"/>
          </p:cNvCxnSpPr>
          <p:nvPr/>
        </p:nvCxnSpPr>
        <p:spPr bwMode="auto">
          <a:xfrm flipV="1">
            <a:off x="6261101" y="3541764"/>
            <a:ext cx="203208" cy="6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2" name="Elbow Connector 61"/>
          <p:cNvCxnSpPr>
            <a:stCxn id="60" idx="0"/>
            <a:endCxn id="55" idx="0"/>
          </p:cNvCxnSpPr>
          <p:nvPr/>
        </p:nvCxnSpPr>
        <p:spPr bwMode="auto">
          <a:xfrm rot="16200000" flipV="1">
            <a:off x="6880752" y="2135750"/>
            <a:ext cx="447617" cy="3021606"/>
          </a:xfrm>
          <a:prstGeom prst="bentConnector3">
            <a:avLst>
              <a:gd name="adj1" fmla="val 15107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3" name="Elbow Connector 62"/>
          <p:cNvCxnSpPr>
            <a:stCxn id="59" idx="3"/>
            <a:endCxn id="54" idx="1"/>
          </p:cNvCxnSpPr>
          <p:nvPr/>
        </p:nvCxnSpPr>
        <p:spPr bwMode="auto">
          <a:xfrm>
            <a:off x="7460860" y="3541785"/>
            <a:ext cx="310946" cy="447738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4" name="Elbow Connector 63"/>
          <p:cNvCxnSpPr>
            <a:stCxn id="56" idx="3"/>
            <a:endCxn id="54" idx="1"/>
          </p:cNvCxnSpPr>
          <p:nvPr/>
        </p:nvCxnSpPr>
        <p:spPr bwMode="auto">
          <a:xfrm flipV="1">
            <a:off x="6241456" y="3989523"/>
            <a:ext cx="1530350" cy="21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65" name="Elbow Connector 64"/>
          <p:cNvCxnSpPr>
            <a:stCxn id="57" idx="3"/>
            <a:endCxn id="54" idx="1"/>
          </p:cNvCxnSpPr>
          <p:nvPr/>
        </p:nvCxnSpPr>
        <p:spPr bwMode="auto">
          <a:xfrm flipV="1">
            <a:off x="6907016" y="3989523"/>
            <a:ext cx="864790" cy="457225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6" name="TextBox 65"/>
          <p:cNvSpPr txBox="1"/>
          <p:nvPr/>
        </p:nvSpPr>
        <p:spPr>
          <a:xfrm>
            <a:off x="7252682" y="2854919"/>
            <a:ext cx="14606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Diagnostic Model</a:t>
            </a:r>
            <a:endParaRPr lang="en-US" sz="1200" dirty="0"/>
          </a:p>
        </p:txBody>
      </p:sp>
      <p:sp>
        <p:nvSpPr>
          <p:cNvPr id="67" name="Right Arrow 66"/>
          <p:cNvSpPr/>
          <p:nvPr/>
        </p:nvSpPr>
        <p:spPr bwMode="auto">
          <a:xfrm>
            <a:off x="4072525" y="3490561"/>
            <a:ext cx="1064629" cy="4167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68" name="Right Arrow 67"/>
          <p:cNvSpPr/>
          <p:nvPr/>
        </p:nvSpPr>
        <p:spPr bwMode="auto">
          <a:xfrm rot="5400000">
            <a:off x="1578115" y="2624449"/>
            <a:ext cx="390241" cy="475345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69" name="Rectangle 68"/>
          <p:cNvSpPr/>
          <p:nvPr/>
        </p:nvSpPr>
        <p:spPr bwMode="auto">
          <a:xfrm>
            <a:off x="6451602" y="4702401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Design 2d</a:t>
            </a:r>
          </a:p>
        </p:txBody>
      </p:sp>
      <p:sp>
        <p:nvSpPr>
          <p:cNvPr id="70" name="Rectangle 69"/>
          <p:cNvSpPr/>
          <p:nvPr/>
        </p:nvSpPr>
        <p:spPr bwMode="auto">
          <a:xfrm>
            <a:off x="7144548" y="4702401"/>
            <a:ext cx="315514" cy="23816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y4</a:t>
            </a:r>
          </a:p>
        </p:txBody>
      </p:sp>
      <p:cxnSp>
        <p:nvCxnSpPr>
          <p:cNvPr id="71" name="Elbow Connector 70"/>
          <p:cNvCxnSpPr>
            <a:stCxn id="70" idx="3"/>
            <a:endCxn id="54" idx="1"/>
          </p:cNvCxnSpPr>
          <p:nvPr/>
        </p:nvCxnSpPr>
        <p:spPr bwMode="auto">
          <a:xfrm flipV="1">
            <a:off x="7460062" y="3989523"/>
            <a:ext cx="311744" cy="831962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72" name="Rectangle 71"/>
          <p:cNvSpPr/>
          <p:nvPr/>
        </p:nvSpPr>
        <p:spPr bwMode="auto">
          <a:xfrm>
            <a:off x="6413998" y="4653984"/>
            <a:ext cx="1282202" cy="356262"/>
          </a:xfrm>
          <a:prstGeom prst="rect">
            <a:avLst/>
          </a:prstGeom>
          <a:noFill/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73" name="Rectangle 72"/>
          <p:cNvSpPr/>
          <p:nvPr/>
        </p:nvSpPr>
        <p:spPr bwMode="auto">
          <a:xfrm>
            <a:off x="1385089" y="5389375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System</a:t>
            </a:r>
          </a:p>
        </p:txBody>
      </p:sp>
      <p:sp>
        <p:nvSpPr>
          <p:cNvPr id="74" name="Rectangle 73"/>
          <p:cNvSpPr/>
          <p:nvPr/>
        </p:nvSpPr>
        <p:spPr bwMode="auto">
          <a:xfrm>
            <a:off x="1532726" y="5156012"/>
            <a:ext cx="3905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G(y)</a:t>
            </a:r>
          </a:p>
        </p:txBody>
      </p:sp>
      <p:sp>
        <p:nvSpPr>
          <p:cNvPr id="75" name="Rectangle 74"/>
          <p:cNvSpPr/>
          <p:nvPr/>
        </p:nvSpPr>
        <p:spPr bwMode="auto">
          <a:xfrm>
            <a:off x="575464" y="6170423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Ele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2a</a:t>
            </a:r>
          </a:p>
        </p:txBody>
      </p:sp>
      <p:sp>
        <p:nvSpPr>
          <p:cNvPr id="76" name="Rectangle 75"/>
          <p:cNvSpPr/>
          <p:nvPr/>
        </p:nvSpPr>
        <p:spPr bwMode="auto">
          <a:xfrm>
            <a:off x="1391440" y="6170422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Ele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2b</a:t>
            </a:r>
          </a:p>
        </p:txBody>
      </p:sp>
      <p:sp>
        <p:nvSpPr>
          <p:cNvPr id="77" name="Rectangle 76"/>
          <p:cNvSpPr/>
          <p:nvPr/>
        </p:nvSpPr>
        <p:spPr bwMode="auto">
          <a:xfrm>
            <a:off x="2223289" y="6170421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Ele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2c</a:t>
            </a:r>
          </a:p>
        </p:txBody>
      </p:sp>
      <p:sp>
        <p:nvSpPr>
          <p:cNvPr id="78" name="Rectangle 77"/>
          <p:cNvSpPr/>
          <p:nvPr/>
        </p:nvSpPr>
        <p:spPr bwMode="auto">
          <a:xfrm>
            <a:off x="651665" y="5937058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1(y1)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1461289" y="5937057"/>
            <a:ext cx="5429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2(y2)</a:t>
            </a:r>
          </a:p>
        </p:txBody>
      </p:sp>
      <p:sp>
        <p:nvSpPr>
          <p:cNvPr id="80" name="Rectangle 79"/>
          <p:cNvSpPr/>
          <p:nvPr/>
        </p:nvSpPr>
        <p:spPr bwMode="auto">
          <a:xfrm>
            <a:off x="2299490" y="5937056"/>
            <a:ext cx="566736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3(y3)</a:t>
            </a:r>
          </a:p>
        </p:txBody>
      </p:sp>
      <p:cxnSp>
        <p:nvCxnSpPr>
          <p:cNvPr id="81" name="Elbow Connector 80"/>
          <p:cNvCxnSpPr>
            <a:stCxn id="78" idx="0"/>
            <a:endCxn id="73" idx="2"/>
          </p:cNvCxnSpPr>
          <p:nvPr/>
        </p:nvCxnSpPr>
        <p:spPr bwMode="auto">
          <a:xfrm rot="5400000" flipH="1" flipV="1">
            <a:off x="1168398" y="5377467"/>
            <a:ext cx="309558" cy="809624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Elbow Connector 81"/>
          <p:cNvCxnSpPr>
            <a:stCxn id="79" idx="0"/>
            <a:endCxn id="73" idx="2"/>
          </p:cNvCxnSpPr>
          <p:nvPr/>
        </p:nvCxnSpPr>
        <p:spPr bwMode="auto">
          <a:xfrm rot="16200000" flipV="1">
            <a:off x="1575593" y="5779897"/>
            <a:ext cx="309557" cy="4763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3" name="Elbow Connector 82"/>
          <p:cNvCxnSpPr>
            <a:stCxn id="80" idx="0"/>
            <a:endCxn id="73" idx="2"/>
          </p:cNvCxnSpPr>
          <p:nvPr/>
        </p:nvCxnSpPr>
        <p:spPr bwMode="auto">
          <a:xfrm rot="16200000" flipV="1">
            <a:off x="2000646" y="5354843"/>
            <a:ext cx="309556" cy="85486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4" name="TextBox 83"/>
          <p:cNvSpPr txBox="1"/>
          <p:nvPr/>
        </p:nvSpPr>
        <p:spPr>
          <a:xfrm>
            <a:off x="327653" y="5156458"/>
            <a:ext cx="1125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Physical</a:t>
            </a:r>
          </a:p>
          <a:p>
            <a:r>
              <a:rPr lang="en-US" sz="1200" dirty="0" smtClean="0"/>
              <a:t>Containment</a:t>
            </a:r>
            <a:endParaRPr lang="en-US" sz="1200" dirty="0"/>
          </a:p>
        </p:txBody>
      </p:sp>
      <p:sp>
        <p:nvSpPr>
          <p:cNvPr id="85" name="Rectangle 84"/>
          <p:cNvSpPr/>
          <p:nvPr/>
        </p:nvSpPr>
        <p:spPr bwMode="auto">
          <a:xfrm>
            <a:off x="4464450" y="5386996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Prime</a:t>
            </a:r>
          </a:p>
        </p:txBody>
      </p:sp>
      <p:sp>
        <p:nvSpPr>
          <p:cNvPr id="86" name="Rectangle 85"/>
          <p:cNvSpPr/>
          <p:nvPr/>
        </p:nvSpPr>
        <p:spPr bwMode="auto">
          <a:xfrm>
            <a:off x="4612087" y="5153633"/>
            <a:ext cx="3905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G(y)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3654825" y="6168044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err="1" smtClean="0">
                <a:ea typeface="ＭＳ Ｐゴシック" pitchFamily="-64" charset="-128"/>
              </a:rPr>
              <a:t>SubC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2a</a:t>
            </a:r>
          </a:p>
        </p:txBody>
      </p:sp>
      <p:sp>
        <p:nvSpPr>
          <p:cNvPr id="88" name="Rectangle 87"/>
          <p:cNvSpPr/>
          <p:nvPr/>
        </p:nvSpPr>
        <p:spPr bwMode="auto">
          <a:xfrm>
            <a:off x="4470801" y="6168043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SubC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2b</a:t>
            </a:r>
          </a:p>
        </p:txBody>
      </p:sp>
      <p:sp>
        <p:nvSpPr>
          <p:cNvPr id="89" name="Rectangle 88"/>
          <p:cNvSpPr/>
          <p:nvPr/>
        </p:nvSpPr>
        <p:spPr bwMode="auto">
          <a:xfrm>
            <a:off x="5302650" y="6168042"/>
            <a:ext cx="685800" cy="23812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SubC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 2c</a:t>
            </a:r>
          </a:p>
        </p:txBody>
      </p:sp>
      <p:sp>
        <p:nvSpPr>
          <p:cNvPr id="90" name="Rectangle 89"/>
          <p:cNvSpPr/>
          <p:nvPr/>
        </p:nvSpPr>
        <p:spPr bwMode="auto">
          <a:xfrm>
            <a:off x="3731026" y="5934679"/>
            <a:ext cx="533400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1(y1)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4540650" y="5934678"/>
            <a:ext cx="542925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2(y2)</a:t>
            </a:r>
          </a:p>
        </p:txBody>
      </p:sp>
      <p:sp>
        <p:nvSpPr>
          <p:cNvPr id="92" name="Rectangle 91"/>
          <p:cNvSpPr/>
          <p:nvPr/>
        </p:nvSpPr>
        <p:spPr bwMode="auto">
          <a:xfrm>
            <a:off x="5378851" y="5934677"/>
            <a:ext cx="566736" cy="2333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ea typeface="ＭＳ Ｐゴシック" pitchFamily="-64" charset="-128"/>
              </a:rPr>
              <a:t>G</a:t>
            </a:r>
            <a:r>
              <a:rPr kumimoji="0" lang="en-US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3(y3)</a:t>
            </a:r>
          </a:p>
        </p:txBody>
      </p:sp>
      <p:cxnSp>
        <p:nvCxnSpPr>
          <p:cNvPr id="93" name="Elbow Connector 92"/>
          <p:cNvCxnSpPr>
            <a:stCxn id="90" idx="0"/>
            <a:endCxn id="85" idx="2"/>
          </p:cNvCxnSpPr>
          <p:nvPr/>
        </p:nvCxnSpPr>
        <p:spPr bwMode="auto">
          <a:xfrm rot="5400000" flipH="1" flipV="1">
            <a:off x="4247759" y="5375088"/>
            <a:ext cx="309558" cy="809624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Elbow Connector 93"/>
          <p:cNvCxnSpPr>
            <a:stCxn id="91" idx="0"/>
            <a:endCxn id="85" idx="2"/>
          </p:cNvCxnSpPr>
          <p:nvPr/>
        </p:nvCxnSpPr>
        <p:spPr bwMode="auto">
          <a:xfrm rot="16200000" flipV="1">
            <a:off x="4654954" y="5777518"/>
            <a:ext cx="309557" cy="4763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5" name="Elbow Connector 94"/>
          <p:cNvCxnSpPr>
            <a:stCxn id="92" idx="0"/>
            <a:endCxn id="85" idx="2"/>
          </p:cNvCxnSpPr>
          <p:nvPr/>
        </p:nvCxnSpPr>
        <p:spPr bwMode="auto">
          <a:xfrm rot="16200000" flipV="1">
            <a:off x="5080007" y="5352464"/>
            <a:ext cx="309556" cy="854869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TextBox 95"/>
          <p:cNvSpPr txBox="1"/>
          <p:nvPr/>
        </p:nvSpPr>
        <p:spPr>
          <a:xfrm>
            <a:off x="5153383" y="5231340"/>
            <a:ext cx="1127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Organization</a:t>
            </a:r>
          </a:p>
          <a:p>
            <a:r>
              <a:rPr lang="en-US" sz="1200" dirty="0" smtClean="0"/>
              <a:t>Hierarchy</a:t>
            </a:r>
            <a:endParaRPr lang="en-US" sz="1200" dirty="0"/>
          </a:p>
        </p:txBody>
      </p:sp>
      <p:sp>
        <p:nvSpPr>
          <p:cNvPr id="97" name="Right Arrow 96"/>
          <p:cNvSpPr/>
          <p:nvPr/>
        </p:nvSpPr>
        <p:spPr bwMode="auto">
          <a:xfrm rot="5400000">
            <a:off x="1535250" y="4620153"/>
            <a:ext cx="390241" cy="475345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98" name="Flowchart: Document 97"/>
          <p:cNvSpPr/>
          <p:nvPr/>
        </p:nvSpPr>
        <p:spPr bwMode="auto">
          <a:xfrm>
            <a:off x="7275514" y="5506058"/>
            <a:ext cx="1401761" cy="900109"/>
          </a:xfrm>
          <a:prstGeom prst="flowChartDocumen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64" charset="-128"/>
              </a:rPr>
              <a:t>System, Element, and Interface Requirements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000" dirty="0" smtClean="0">
                <a:ea typeface="ＭＳ Ｐゴシック" pitchFamily="-64" charset="-128"/>
              </a:rPr>
              <a:t>Documents</a:t>
            </a:r>
            <a:endParaRPr kumimoji="0" lang="en-U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99" name="Right Arrow 98"/>
          <p:cNvSpPr/>
          <p:nvPr/>
        </p:nvSpPr>
        <p:spPr bwMode="auto">
          <a:xfrm>
            <a:off x="6281907" y="6078747"/>
            <a:ext cx="778470" cy="4167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100" name="Right Arrow 99"/>
          <p:cNvSpPr/>
          <p:nvPr/>
        </p:nvSpPr>
        <p:spPr bwMode="auto">
          <a:xfrm>
            <a:off x="3059111" y="5999584"/>
            <a:ext cx="553638" cy="4167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101" name="Right Arrow 100"/>
          <p:cNvSpPr/>
          <p:nvPr/>
        </p:nvSpPr>
        <p:spPr bwMode="auto">
          <a:xfrm rot="9660000">
            <a:off x="2434681" y="4525897"/>
            <a:ext cx="2707888" cy="475345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56544" y="2595577"/>
            <a:ext cx="909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State variables exist in design &amp; GFT</a:t>
            </a:r>
            <a:endParaRPr lang="en-US" dirty="0"/>
          </a:p>
        </p:txBody>
      </p:sp>
      <p:sp>
        <p:nvSpPr>
          <p:cNvPr id="103" name="TextBox 102"/>
          <p:cNvSpPr txBox="1"/>
          <p:nvPr/>
        </p:nvSpPr>
        <p:spPr>
          <a:xfrm>
            <a:off x="7625049" y="1257392"/>
            <a:ext cx="12522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Failures sometimes create new paths</a:t>
            </a:r>
            <a:endParaRPr lang="en-US" dirty="0"/>
          </a:p>
        </p:txBody>
      </p:sp>
      <p:sp>
        <p:nvSpPr>
          <p:cNvPr id="104" name="TextBox 103"/>
          <p:cNvSpPr txBox="1"/>
          <p:nvPr/>
        </p:nvSpPr>
        <p:spPr>
          <a:xfrm>
            <a:off x="5818418" y="2572961"/>
            <a:ext cx="909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State variables mostly same for failure as for success</a:t>
            </a:r>
            <a:endParaRPr lang="en-US" dirty="0"/>
          </a:p>
        </p:txBody>
      </p:sp>
      <p:sp>
        <p:nvSpPr>
          <p:cNvPr id="105" name="TextBox 104"/>
          <p:cNvSpPr txBox="1"/>
          <p:nvPr/>
        </p:nvSpPr>
        <p:spPr>
          <a:xfrm>
            <a:off x="4085945" y="2824608"/>
            <a:ext cx="909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TEAMS Model mostly same as design model, except for new paths</a:t>
            </a:r>
            <a:endParaRPr lang="en-US" dirty="0"/>
          </a:p>
        </p:txBody>
      </p:sp>
      <p:sp>
        <p:nvSpPr>
          <p:cNvPr id="106" name="TextBox 105"/>
          <p:cNvSpPr txBox="1"/>
          <p:nvPr/>
        </p:nvSpPr>
        <p:spPr>
          <a:xfrm>
            <a:off x="646025" y="4539727"/>
            <a:ext cx="909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Design includes component interfaces</a:t>
            </a:r>
            <a:endParaRPr lang="en-US" dirty="0"/>
          </a:p>
        </p:txBody>
      </p:sp>
      <p:sp>
        <p:nvSpPr>
          <p:cNvPr id="107" name="TextBox 106"/>
          <p:cNvSpPr txBox="1"/>
          <p:nvPr/>
        </p:nvSpPr>
        <p:spPr>
          <a:xfrm rot="-1140000">
            <a:off x="2892208" y="4628924"/>
            <a:ext cx="190716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Interfaces include failure behaviors</a:t>
            </a:r>
            <a:endParaRPr lang="en-US" dirty="0"/>
          </a:p>
        </p:txBody>
      </p:sp>
      <p:sp>
        <p:nvSpPr>
          <p:cNvPr id="108" name="TextBox 107"/>
          <p:cNvSpPr txBox="1"/>
          <p:nvPr/>
        </p:nvSpPr>
        <p:spPr>
          <a:xfrm>
            <a:off x="2936380" y="5340837"/>
            <a:ext cx="909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Physical interfaces usually match organizational interfaces</a:t>
            </a:r>
            <a:endParaRPr lang="en-US" dirty="0"/>
          </a:p>
        </p:txBody>
      </p:sp>
      <p:sp>
        <p:nvSpPr>
          <p:cNvPr id="109" name="TextBox 108"/>
          <p:cNvSpPr txBox="1"/>
          <p:nvPr/>
        </p:nvSpPr>
        <p:spPr>
          <a:xfrm>
            <a:off x="6192669" y="5425955"/>
            <a:ext cx="944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Physical interface goals (requirements) extracted to documentation</a:t>
            </a:r>
            <a:endParaRPr lang="en-US" dirty="0"/>
          </a:p>
        </p:txBody>
      </p:sp>
      <p:sp>
        <p:nvSpPr>
          <p:cNvPr id="110" name="Up-Down Arrow 109"/>
          <p:cNvSpPr/>
          <p:nvPr/>
        </p:nvSpPr>
        <p:spPr bwMode="auto">
          <a:xfrm>
            <a:off x="6869115" y="2508179"/>
            <a:ext cx="280994" cy="584774"/>
          </a:xfrm>
          <a:prstGeom prst="up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6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6582891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Experience with DSE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NASA SLS, </a:t>
            </a:r>
            <a:r>
              <a:rPr lang="en-US" dirty="0" smtClean="0"/>
              <a:t>some DSE models </a:t>
            </a:r>
            <a:r>
              <a:rPr lang="en-US" dirty="0" smtClean="0"/>
              <a:t>developed &amp; used</a:t>
            </a:r>
          </a:p>
          <a:p>
            <a:endParaRPr lang="en-US" dirty="0"/>
          </a:p>
          <a:p>
            <a:r>
              <a:rPr lang="en-US" dirty="0" smtClean="0"/>
              <a:t>Goal-Function Tree</a:t>
            </a:r>
          </a:p>
          <a:p>
            <a:pPr lvl="1"/>
            <a:r>
              <a:rPr lang="en-US" dirty="0" smtClean="0"/>
              <a:t>Used for fault management </a:t>
            </a:r>
            <a:r>
              <a:rPr lang="en-US" dirty="0" smtClean="0"/>
              <a:t>design (coverage of failure detections to protect system goals like crew safety and mission trajectory)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Failure Propagation Model</a:t>
            </a:r>
          </a:p>
          <a:p>
            <a:pPr lvl="1"/>
            <a:r>
              <a:rPr lang="en-US" dirty="0" smtClean="0"/>
              <a:t>Used for analysis of failure effects, criticality, launch commit </a:t>
            </a:r>
            <a:r>
              <a:rPr lang="en-US" dirty="0" smtClean="0"/>
              <a:t>criteria, fault isolation/diagnostics analysis, latent failure analysis</a:t>
            </a:r>
            <a:endParaRPr lang="en-US" dirty="0"/>
          </a:p>
          <a:p>
            <a:pPr lvl="1"/>
            <a:endParaRPr lang="en-US" dirty="0"/>
          </a:p>
          <a:p>
            <a:r>
              <a:rPr lang="en-US" dirty="0" smtClean="0"/>
              <a:t>State Machine models</a:t>
            </a:r>
          </a:p>
          <a:p>
            <a:pPr lvl="1"/>
            <a:r>
              <a:rPr lang="en-US" dirty="0" smtClean="0"/>
              <a:t>Used for debugging / testing algorithms, flight sequences</a:t>
            </a:r>
          </a:p>
          <a:p>
            <a:pPr lvl="1"/>
            <a:r>
              <a:rPr lang="en-US" dirty="0" smtClean="0"/>
              <a:t>Pre-running </a:t>
            </a:r>
            <a:r>
              <a:rPr lang="en-US" dirty="0" smtClean="0"/>
              <a:t>and assist generation of test </a:t>
            </a:r>
            <a:r>
              <a:rPr lang="en-US" dirty="0" smtClean="0"/>
              <a:t>scripts</a:t>
            </a:r>
          </a:p>
          <a:p>
            <a:pPr lvl="1"/>
            <a:endParaRPr lang="en-US" dirty="0"/>
          </a:p>
          <a:p>
            <a:r>
              <a:rPr lang="en-US" dirty="0" smtClean="0"/>
              <a:t>No integration between models so </a:t>
            </a:r>
            <a:r>
              <a:rPr lang="en-US" dirty="0" smtClean="0"/>
              <a:t>far, but we’re thinking about it!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75AF9B3-FC08-4BCE-9CC8-FD7249E58A8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3448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SLS SRR SDR Template v2">
  <a:themeElements>
    <a:clrScheme name="Custom 1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053380"/>
      </a:accent2>
      <a:accent3>
        <a:srgbClr val="FFFFFF"/>
      </a:accent3>
      <a:accent4>
        <a:srgbClr val="000000"/>
      </a:accent4>
      <a:accent5>
        <a:srgbClr val="DAEDEF"/>
      </a:accent5>
      <a:accent6>
        <a:srgbClr val="04317D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lnDef>
  </a:objectDefaults>
  <a:extraClrSchemeLst>
    <a:extraClrScheme>
      <a:clrScheme name="7709_Baylor_Univ_Sumral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709_Baylor_Univ_Sumral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709_Baylor_Univ_Sumral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709_Baylor_Univ_Sumral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709_Baylor_Univ_Sumral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709_Baylor_Univ_Sumral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709_Baylor_Univ_Sumral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SLS SRR SDR Template v2.potx</Template>
  <TotalTime>10644</TotalTime>
  <Words>1583</Words>
  <Application>Microsoft Office PowerPoint</Application>
  <PresentationFormat>Letter Paper (8.5x11 in)</PresentationFormat>
  <Paragraphs>320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ＭＳ Ｐゴシック</vt:lpstr>
      <vt:lpstr>Arial</vt:lpstr>
      <vt:lpstr>Symbol</vt:lpstr>
      <vt:lpstr>Times</vt:lpstr>
      <vt:lpstr>Wingdings</vt:lpstr>
      <vt:lpstr>ヒラギノ角ゴ Pro W3</vt:lpstr>
      <vt:lpstr>ヒラギノ角ゴ Pro W6</vt:lpstr>
      <vt:lpstr>SLS SRR SDR Template v2</vt:lpstr>
      <vt:lpstr>PowerPoint Presentation</vt:lpstr>
      <vt:lpstr>Part 2 of 2 Papers</vt:lpstr>
      <vt:lpstr>Summary of Paper #1: “Theory of DSE” Motivation &amp; Approach</vt:lpstr>
      <vt:lpstr>How Do Classical Engineering Disciplines Work?</vt:lpstr>
      <vt:lpstr>The Bases of DSE (paper 1 summary)</vt:lpstr>
      <vt:lpstr>Strategies of SE (1)</vt:lpstr>
      <vt:lpstr>System, Environment, Internal &amp; External Context</vt:lpstr>
      <vt:lpstr>Strategies of SE (2)</vt:lpstr>
      <vt:lpstr>Strategies of SE (3)</vt:lpstr>
      <vt:lpstr>Loop-Spiral of DSE Representations</vt:lpstr>
      <vt:lpstr>Traditional SE Process</vt:lpstr>
      <vt:lpstr>Using DSE Models</vt:lpstr>
      <vt:lpstr>Traceability from Functions to Organizations; GFT to Fault Trees</vt:lpstr>
      <vt:lpstr>Experience with DSE Methods</vt:lpstr>
    </vt:vector>
  </TitlesOfParts>
  <Company>LM ES&amp;S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Title First Line Sample Title Second Line</dc:title>
  <dc:subject>Ares V Utilization</dc:subject>
  <dc:creator>ODIN</dc:creator>
  <cp:lastModifiedBy>Johnson, Stephen B. (MSFC-EV43)[ESSSA]</cp:lastModifiedBy>
  <cp:revision>402</cp:revision>
  <cp:lastPrinted>2011-02-11T14:14:56Z</cp:lastPrinted>
  <dcterms:created xsi:type="dcterms:W3CDTF">2012-03-19T20:35:17Z</dcterms:created>
  <dcterms:modified xsi:type="dcterms:W3CDTF">2016-03-23T13:41:21Z</dcterms:modified>
</cp:coreProperties>
</file>