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32" r:id="rId2"/>
    <p:sldId id="1031" r:id="rId3"/>
    <p:sldId id="1070" r:id="rId4"/>
    <p:sldId id="1071" r:id="rId5"/>
    <p:sldId id="1073" r:id="rId6"/>
    <p:sldId id="1074" r:id="rId7"/>
    <p:sldId id="1075" r:id="rId8"/>
    <p:sldId id="1076" r:id="rId9"/>
    <p:sldId id="1077" r:id="rId10"/>
    <p:sldId id="1078" r:id="rId11"/>
    <p:sldId id="1079" r:id="rId12"/>
    <p:sldId id="1088" r:id="rId13"/>
    <p:sldId id="1087" r:id="rId14"/>
    <p:sldId id="1082" r:id="rId15"/>
    <p:sldId id="1083" r:id="rId16"/>
    <p:sldId id="1084" r:id="rId17"/>
    <p:sldId id="1085" r:id="rId18"/>
    <p:sldId id="1086" r:id="rId19"/>
    <p:sldId id="1093" r:id="rId20"/>
    <p:sldId id="1094" r:id="rId21"/>
    <p:sldId id="1092" r:id="rId22"/>
    <p:sldId id="1090" r:id="rId23"/>
    <p:sldId id="1051" r:id="rId24"/>
    <p:sldId id="1096" r:id="rId25"/>
    <p:sldId id="1091" r:id="rId26"/>
    <p:sldId id="1046" r:id="rId27"/>
    <p:sldId id="1089" r:id="rId28"/>
    <p:sldId id="1095" r:id="rId29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0AE20"/>
    <a:srgbClr val="E6AF00"/>
    <a:srgbClr val="00FF00"/>
    <a:srgbClr val="FEFFEB"/>
    <a:srgbClr val="FFFF00"/>
    <a:srgbClr val="FBFFC5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8990" autoAdjust="0"/>
  </p:normalViewPr>
  <p:slideViewPr>
    <p:cSldViewPr snapToGrid="0">
      <p:cViewPr varScale="1">
        <p:scale>
          <a:sx n="87" d="100"/>
          <a:sy n="87" d="100"/>
        </p:scale>
        <p:origin x="-13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Relationship Id="rId4" Type="http://schemas.openxmlformats.org/officeDocument/2006/relationships/image" Target="../media/image10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31264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4" y="8831264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AF437FCD-9C83-44ED-BB07-AB3A4AD0FA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9" y="4416426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31264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4" y="8831264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110B62FE-7F85-482A-B203-A15BD838E9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0138"/>
            <a:fld id="{70A0CB03-509E-44A3-85A7-3E44EF422D3A}" type="slidenum">
              <a:rPr lang="en-US" smtClean="0"/>
              <a:pPr defTabSz="930138"/>
              <a:t>23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531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1C6CE681-B705-44A4-8B10-9032CD92A2A8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22534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openxmlformats.org/officeDocument/2006/relationships/image" Target="../media/image28.png"/><Relationship Id="rId26" Type="http://schemas.openxmlformats.org/officeDocument/2006/relationships/image" Target="../media/image36.jpeg"/><Relationship Id="rId39" Type="http://schemas.openxmlformats.org/officeDocument/2006/relationships/image" Target="../media/image49.jpeg"/><Relationship Id="rId21" Type="http://schemas.openxmlformats.org/officeDocument/2006/relationships/image" Target="../media/image31.jpeg"/><Relationship Id="rId34" Type="http://schemas.openxmlformats.org/officeDocument/2006/relationships/image" Target="../media/image44.jpeg"/><Relationship Id="rId42" Type="http://schemas.openxmlformats.org/officeDocument/2006/relationships/image" Target="../media/image52.png"/><Relationship Id="rId47" Type="http://schemas.openxmlformats.org/officeDocument/2006/relationships/image" Target="../media/image57.jpeg"/><Relationship Id="rId50" Type="http://schemas.openxmlformats.org/officeDocument/2006/relationships/image" Target="../media/image60.jpeg"/><Relationship Id="rId55" Type="http://schemas.openxmlformats.org/officeDocument/2006/relationships/image" Target="../media/image65.jpeg"/><Relationship Id="rId63" Type="http://schemas.openxmlformats.org/officeDocument/2006/relationships/image" Target="../media/image73.jpeg"/><Relationship Id="rId68" Type="http://schemas.openxmlformats.org/officeDocument/2006/relationships/image" Target="../media/image78.jpeg"/><Relationship Id="rId76" Type="http://schemas.openxmlformats.org/officeDocument/2006/relationships/image" Target="../media/image86.jpeg"/><Relationship Id="rId84" Type="http://schemas.openxmlformats.org/officeDocument/2006/relationships/image" Target="../media/image94.jpeg"/><Relationship Id="rId89" Type="http://schemas.openxmlformats.org/officeDocument/2006/relationships/image" Target="../media/image99.jpeg"/><Relationship Id="rId7" Type="http://schemas.openxmlformats.org/officeDocument/2006/relationships/image" Target="../media/image17.jpeg"/><Relationship Id="rId71" Type="http://schemas.openxmlformats.org/officeDocument/2006/relationships/image" Target="../media/image81.jpeg"/><Relationship Id="rId2" Type="http://schemas.openxmlformats.org/officeDocument/2006/relationships/image" Target="../media/image12.jpeg"/><Relationship Id="rId16" Type="http://schemas.openxmlformats.org/officeDocument/2006/relationships/image" Target="../media/image26.jpeg"/><Relationship Id="rId29" Type="http://schemas.openxmlformats.org/officeDocument/2006/relationships/image" Target="../media/image39.jpeg"/><Relationship Id="rId11" Type="http://schemas.openxmlformats.org/officeDocument/2006/relationships/image" Target="../media/image21.png"/><Relationship Id="rId24" Type="http://schemas.openxmlformats.org/officeDocument/2006/relationships/image" Target="../media/image34.jpeg"/><Relationship Id="rId32" Type="http://schemas.openxmlformats.org/officeDocument/2006/relationships/image" Target="../media/image42.jpeg"/><Relationship Id="rId37" Type="http://schemas.openxmlformats.org/officeDocument/2006/relationships/image" Target="../media/image47.jpeg"/><Relationship Id="rId40" Type="http://schemas.openxmlformats.org/officeDocument/2006/relationships/image" Target="../media/image50.jpeg"/><Relationship Id="rId45" Type="http://schemas.openxmlformats.org/officeDocument/2006/relationships/image" Target="../media/image55.jpeg"/><Relationship Id="rId53" Type="http://schemas.openxmlformats.org/officeDocument/2006/relationships/image" Target="../media/image63.jpeg"/><Relationship Id="rId58" Type="http://schemas.openxmlformats.org/officeDocument/2006/relationships/image" Target="../media/image68.jpeg"/><Relationship Id="rId66" Type="http://schemas.openxmlformats.org/officeDocument/2006/relationships/image" Target="../media/image76.jpeg"/><Relationship Id="rId74" Type="http://schemas.openxmlformats.org/officeDocument/2006/relationships/image" Target="../media/image84.jpeg"/><Relationship Id="rId79" Type="http://schemas.openxmlformats.org/officeDocument/2006/relationships/image" Target="../media/image89.jpeg"/><Relationship Id="rId87" Type="http://schemas.openxmlformats.org/officeDocument/2006/relationships/image" Target="../media/image97.jpeg"/><Relationship Id="rId5" Type="http://schemas.openxmlformats.org/officeDocument/2006/relationships/image" Target="../media/image15.jpeg"/><Relationship Id="rId61" Type="http://schemas.openxmlformats.org/officeDocument/2006/relationships/image" Target="../media/image71.jpeg"/><Relationship Id="rId82" Type="http://schemas.openxmlformats.org/officeDocument/2006/relationships/image" Target="../media/image92.jpeg"/><Relationship Id="rId90" Type="http://schemas.openxmlformats.org/officeDocument/2006/relationships/image" Target="../media/image100.jpeg"/><Relationship Id="rId19" Type="http://schemas.openxmlformats.org/officeDocument/2006/relationships/image" Target="../media/image29.jpeg"/><Relationship Id="rId14" Type="http://schemas.openxmlformats.org/officeDocument/2006/relationships/image" Target="../media/image24.jpeg"/><Relationship Id="rId22" Type="http://schemas.openxmlformats.org/officeDocument/2006/relationships/image" Target="../media/image32.jpeg"/><Relationship Id="rId27" Type="http://schemas.openxmlformats.org/officeDocument/2006/relationships/image" Target="../media/image37.jpeg"/><Relationship Id="rId30" Type="http://schemas.openxmlformats.org/officeDocument/2006/relationships/image" Target="../media/image40.jpeg"/><Relationship Id="rId35" Type="http://schemas.openxmlformats.org/officeDocument/2006/relationships/image" Target="../media/image45.jpeg"/><Relationship Id="rId43" Type="http://schemas.openxmlformats.org/officeDocument/2006/relationships/image" Target="../media/image53.jpeg"/><Relationship Id="rId48" Type="http://schemas.openxmlformats.org/officeDocument/2006/relationships/image" Target="../media/image58.png"/><Relationship Id="rId56" Type="http://schemas.openxmlformats.org/officeDocument/2006/relationships/image" Target="../media/image66.jpeg"/><Relationship Id="rId64" Type="http://schemas.openxmlformats.org/officeDocument/2006/relationships/image" Target="../media/image74.jpeg"/><Relationship Id="rId69" Type="http://schemas.openxmlformats.org/officeDocument/2006/relationships/image" Target="../media/image79.jpeg"/><Relationship Id="rId77" Type="http://schemas.openxmlformats.org/officeDocument/2006/relationships/image" Target="../media/image87.jpeg"/><Relationship Id="rId8" Type="http://schemas.openxmlformats.org/officeDocument/2006/relationships/image" Target="../media/image18.jpeg"/><Relationship Id="rId51" Type="http://schemas.openxmlformats.org/officeDocument/2006/relationships/image" Target="../media/image61.jpeg"/><Relationship Id="rId72" Type="http://schemas.openxmlformats.org/officeDocument/2006/relationships/image" Target="../media/image82.jpeg"/><Relationship Id="rId80" Type="http://schemas.openxmlformats.org/officeDocument/2006/relationships/image" Target="../media/image90.jpeg"/><Relationship Id="rId85" Type="http://schemas.openxmlformats.org/officeDocument/2006/relationships/image" Target="../media/image95.jpeg"/><Relationship Id="rId3" Type="http://schemas.openxmlformats.org/officeDocument/2006/relationships/image" Target="../media/image13.jpe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5" Type="http://schemas.openxmlformats.org/officeDocument/2006/relationships/image" Target="../media/image35.jpeg"/><Relationship Id="rId33" Type="http://schemas.openxmlformats.org/officeDocument/2006/relationships/image" Target="../media/image43.png"/><Relationship Id="rId38" Type="http://schemas.openxmlformats.org/officeDocument/2006/relationships/image" Target="../media/image48.jpeg"/><Relationship Id="rId46" Type="http://schemas.openxmlformats.org/officeDocument/2006/relationships/image" Target="../media/image56.jpeg"/><Relationship Id="rId59" Type="http://schemas.openxmlformats.org/officeDocument/2006/relationships/image" Target="../media/image69.jpeg"/><Relationship Id="rId67" Type="http://schemas.openxmlformats.org/officeDocument/2006/relationships/image" Target="../media/image77.jpeg"/><Relationship Id="rId20" Type="http://schemas.openxmlformats.org/officeDocument/2006/relationships/image" Target="../media/image30.jpeg"/><Relationship Id="rId41" Type="http://schemas.openxmlformats.org/officeDocument/2006/relationships/image" Target="../media/image51.jpeg"/><Relationship Id="rId54" Type="http://schemas.openxmlformats.org/officeDocument/2006/relationships/image" Target="../media/image64.jpeg"/><Relationship Id="rId62" Type="http://schemas.openxmlformats.org/officeDocument/2006/relationships/image" Target="../media/image72.jpeg"/><Relationship Id="rId70" Type="http://schemas.openxmlformats.org/officeDocument/2006/relationships/image" Target="../media/image80.jpeg"/><Relationship Id="rId75" Type="http://schemas.openxmlformats.org/officeDocument/2006/relationships/image" Target="../media/image85.jpeg"/><Relationship Id="rId83" Type="http://schemas.openxmlformats.org/officeDocument/2006/relationships/image" Target="../media/image93.jpeg"/><Relationship Id="rId88" Type="http://schemas.openxmlformats.org/officeDocument/2006/relationships/image" Target="../media/image98.png"/><Relationship Id="rId91" Type="http://schemas.openxmlformats.org/officeDocument/2006/relationships/image" Target="../media/image10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15" Type="http://schemas.openxmlformats.org/officeDocument/2006/relationships/image" Target="../media/image25.jpeg"/><Relationship Id="rId23" Type="http://schemas.openxmlformats.org/officeDocument/2006/relationships/image" Target="../media/image33.jpeg"/><Relationship Id="rId28" Type="http://schemas.openxmlformats.org/officeDocument/2006/relationships/image" Target="../media/image38.jpeg"/><Relationship Id="rId36" Type="http://schemas.openxmlformats.org/officeDocument/2006/relationships/image" Target="../media/image46.jpeg"/><Relationship Id="rId49" Type="http://schemas.openxmlformats.org/officeDocument/2006/relationships/image" Target="../media/image59.jpeg"/><Relationship Id="rId57" Type="http://schemas.openxmlformats.org/officeDocument/2006/relationships/image" Target="../media/image67.jpeg"/><Relationship Id="rId10" Type="http://schemas.openxmlformats.org/officeDocument/2006/relationships/image" Target="../media/image20.jpeg"/><Relationship Id="rId31" Type="http://schemas.openxmlformats.org/officeDocument/2006/relationships/image" Target="../media/image41.jpeg"/><Relationship Id="rId44" Type="http://schemas.openxmlformats.org/officeDocument/2006/relationships/image" Target="../media/image54.jpeg"/><Relationship Id="rId52" Type="http://schemas.openxmlformats.org/officeDocument/2006/relationships/image" Target="../media/image62.jpeg"/><Relationship Id="rId60" Type="http://schemas.openxmlformats.org/officeDocument/2006/relationships/image" Target="../media/image70.jpeg"/><Relationship Id="rId65" Type="http://schemas.openxmlformats.org/officeDocument/2006/relationships/image" Target="../media/image75.jpeg"/><Relationship Id="rId73" Type="http://schemas.openxmlformats.org/officeDocument/2006/relationships/image" Target="../media/image83.jpeg"/><Relationship Id="rId78" Type="http://schemas.openxmlformats.org/officeDocument/2006/relationships/image" Target="../media/image88.jpeg"/><Relationship Id="rId81" Type="http://schemas.openxmlformats.org/officeDocument/2006/relationships/image" Target="../media/image91.jpeg"/><Relationship Id="rId86" Type="http://schemas.openxmlformats.org/officeDocument/2006/relationships/image" Target="../media/image96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06.emf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7.emf"/><Relationship Id="rId9" Type="http://schemas.openxmlformats.org/officeDocument/2006/relationships/image" Target="../media/image108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5800" y="1766159"/>
            <a:ext cx="7772400" cy="1470025"/>
          </a:xfrm>
        </p:spPr>
        <p:txBody>
          <a:bodyPr/>
          <a:lstStyle/>
          <a:p>
            <a:pPr algn="ctr" eaLnBrk="1" hangingPunct="1"/>
            <a:r>
              <a:rPr lang="en-US" sz="2800" dirty="0" smtClean="0"/>
              <a:t>Fundamentals of EMC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Mitigation Strategies</a:t>
            </a:r>
            <a:endParaRPr lang="en-US" sz="28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371600" y="3915936"/>
            <a:ext cx="6400800" cy="1752600"/>
          </a:xfrm>
        </p:spPr>
        <p:txBody>
          <a:bodyPr/>
          <a:lstStyle/>
          <a:p>
            <a:pPr marL="342900" indent="-342900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John McCloskey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/>
              <a:t> </a:t>
            </a:r>
            <a:r>
              <a:rPr lang="en-US" dirty="0" smtClean="0"/>
              <a:t>NASA/GSFC Chief EMC Engineer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Code 565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Building 23, room </a:t>
            </a:r>
            <a:r>
              <a:rPr lang="en-US" dirty="0" err="1" smtClean="0"/>
              <a:t>E203</a:t>
            </a:r>
            <a:endParaRPr lang="en-US" dirty="0" smtClean="0"/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301-286-5498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/>
              <a:t>John.C.McCloskey@nasa.gov</a:t>
            </a:r>
            <a:endParaRPr lang="en-US" dirty="0"/>
          </a:p>
        </p:txBody>
      </p:sp>
      <p:sp>
        <p:nvSpPr>
          <p:cNvPr id="4" name="Text Box 1027" descr="ABL"/>
          <p:cNvSpPr txBox="1">
            <a:spLocks noChangeArrowheads="1"/>
          </p:cNvSpPr>
          <p:nvPr/>
        </p:nvSpPr>
        <p:spPr bwMode="auto">
          <a:xfrm>
            <a:off x="976313" y="1238250"/>
            <a:ext cx="1841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1800" b="1">
              <a:latin typeface="Arial" charset="0"/>
            </a:endParaRPr>
          </a:p>
        </p:txBody>
      </p:sp>
      <p:pic>
        <p:nvPicPr>
          <p:cNvPr id="5" name="Picture 1032" descr="j03985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2593975"/>
            <a:ext cx="1358900" cy="1855788"/>
          </a:xfrm>
          <a:prstGeom prst="rect">
            <a:avLst/>
          </a:prstGeom>
          <a:noFill/>
        </p:spPr>
      </p:pic>
      <p:pic>
        <p:nvPicPr>
          <p:cNvPr id="8" name="Picture 1034" descr="so02028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114925"/>
            <a:ext cx="1295400" cy="1427163"/>
          </a:xfrm>
          <a:prstGeom prst="rect">
            <a:avLst/>
          </a:prstGeom>
          <a:noFill/>
        </p:spPr>
      </p:pic>
      <p:pic>
        <p:nvPicPr>
          <p:cNvPr id="9" name="Picture 1035" descr="j03116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942975"/>
            <a:ext cx="1276350" cy="1165225"/>
          </a:xfrm>
          <a:prstGeom prst="rect">
            <a:avLst/>
          </a:prstGeom>
          <a:noFill/>
        </p:spPr>
      </p:pic>
      <p:pic>
        <p:nvPicPr>
          <p:cNvPr id="10" name="Picture 1029" descr="so01662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300" y="2546350"/>
            <a:ext cx="1939925" cy="1719263"/>
          </a:xfrm>
          <a:prstGeom prst="rect">
            <a:avLst/>
          </a:prstGeom>
          <a:noFill/>
        </p:spPr>
      </p:pic>
      <p:pic>
        <p:nvPicPr>
          <p:cNvPr id="11" name="Picture 1031" descr="j03542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688" y="958850"/>
            <a:ext cx="1617662" cy="1325563"/>
          </a:xfrm>
          <a:prstGeom prst="rect">
            <a:avLst/>
          </a:prstGeom>
          <a:noFill/>
        </p:spPr>
      </p:pic>
      <p:pic>
        <p:nvPicPr>
          <p:cNvPr id="12" name="Picture 1033" descr="so02068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4850" y="4565650"/>
            <a:ext cx="1936750" cy="1938338"/>
          </a:xfrm>
          <a:prstGeom prst="rect">
            <a:avLst/>
          </a:prstGeom>
          <a:noFill/>
        </p:spPr>
      </p:pic>
      <p:pic>
        <p:nvPicPr>
          <p:cNvPr id="13" name="Picture 1036" descr="j03475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5058" y="73025"/>
            <a:ext cx="606425" cy="56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.00023 L -0.81355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Topics</a:t>
            </a:r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Twisted Pairs</a:t>
            </a:r>
          </a:p>
          <a:p>
            <a:r>
              <a:rPr lang="en-US" dirty="0" smtClean="0"/>
              <a:t>Shielding</a:t>
            </a:r>
          </a:p>
          <a:p>
            <a:r>
              <a:rPr lang="en-US" dirty="0" smtClean="0"/>
              <a:t>Method of Images</a:t>
            </a:r>
          </a:p>
          <a:p>
            <a:r>
              <a:rPr lang="en-US" dirty="0" smtClean="0"/>
              <a:t>Balanced Differential Interfaces</a:t>
            </a:r>
          </a:p>
          <a:p>
            <a:r>
              <a:rPr lang="en-US" dirty="0" smtClean="0"/>
              <a:t>Filter Connectors</a:t>
            </a:r>
          </a:p>
          <a:p>
            <a:r>
              <a:rPr lang="en-US" dirty="0" smtClean="0"/>
              <a:t>Radiated Coupling Strategies</a:t>
            </a:r>
          </a:p>
          <a:p>
            <a:r>
              <a:rPr lang="en-US" dirty="0" smtClean="0"/>
              <a:t>Cost/Benefit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Content Placeholder 2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2971800"/>
          </a:xfrm>
        </p:spPr>
        <p:txBody>
          <a:bodyPr/>
          <a:lstStyle/>
          <a:p>
            <a:r>
              <a:rPr lang="en-US" sz="1600" dirty="0" smtClean="0"/>
              <a:t>Emissions</a:t>
            </a:r>
          </a:p>
          <a:p>
            <a:pPr lvl="1"/>
            <a:r>
              <a:rPr lang="en-US" dirty="0" smtClean="0"/>
              <a:t>Provides return current path to cancel culprit current</a:t>
            </a:r>
          </a:p>
          <a:p>
            <a:pPr lvl="1"/>
            <a:r>
              <a:rPr lang="en-US" dirty="0" smtClean="0"/>
              <a:t>Reduced net current reduces net magnetic field</a:t>
            </a:r>
          </a:p>
          <a:p>
            <a:r>
              <a:rPr lang="en-US" sz="1600" dirty="0" smtClean="0"/>
              <a:t>Susceptibility</a:t>
            </a:r>
          </a:p>
          <a:p>
            <a:pPr lvl="1"/>
            <a:r>
              <a:rPr lang="en-US" dirty="0" smtClean="0"/>
              <a:t>Reduced loop area</a:t>
            </a:r>
          </a:p>
          <a:p>
            <a:pPr lvl="1"/>
            <a:r>
              <a:rPr lang="en-US" dirty="0" smtClean="0"/>
              <a:t>Voltages induced on adjacent half-twist loops cancel</a:t>
            </a:r>
          </a:p>
          <a:p>
            <a:pPr lvl="1"/>
            <a:r>
              <a:rPr lang="en-US" dirty="0" smtClean="0"/>
              <a:t>Worst case induced voltage is that induced on loop area of single half twist</a:t>
            </a:r>
          </a:p>
        </p:txBody>
      </p:sp>
      <p:sp>
        <p:nvSpPr>
          <p:cNvPr id="67587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521262" cy="406400"/>
          </a:xfrm>
        </p:spPr>
        <p:txBody>
          <a:bodyPr/>
          <a:lstStyle/>
          <a:p>
            <a:r>
              <a:rPr lang="en-US" dirty="0" smtClean="0"/>
              <a:t>Twisted Pairs</a:t>
            </a:r>
          </a:p>
        </p:txBody>
      </p:sp>
      <p:grpSp>
        <p:nvGrpSpPr>
          <p:cNvPr id="2" name="Group 113"/>
          <p:cNvGrpSpPr>
            <a:grpSpLocks/>
          </p:cNvGrpSpPr>
          <p:nvPr/>
        </p:nvGrpSpPr>
        <p:grpSpPr bwMode="auto">
          <a:xfrm rot="5400000">
            <a:off x="6183313" y="4706938"/>
            <a:ext cx="228600" cy="152400"/>
            <a:chOff x="1066800" y="2438400"/>
            <a:chExt cx="1447800" cy="685802"/>
          </a:xfrm>
        </p:grpSpPr>
        <p:cxnSp>
          <p:nvCxnSpPr>
            <p:cNvPr id="67736" name="Straight Connector 4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7" name="Straight Connector 5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8" name="Straight Connector 6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9" name="Straight Connector 7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40" name="Straight Connector 8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41" name="Straight Connector 9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42" name="Straight Connector 10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7589" name="Straight Connector 131"/>
          <p:cNvCxnSpPr>
            <a:cxnSpLocks noChangeShapeType="1"/>
          </p:cNvCxnSpPr>
          <p:nvPr/>
        </p:nvCxnSpPr>
        <p:spPr bwMode="auto">
          <a:xfrm rot="5400000">
            <a:off x="6221413" y="45926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590" name="Straight Connector 133"/>
          <p:cNvCxnSpPr>
            <a:cxnSpLocks noChangeShapeType="1"/>
          </p:cNvCxnSpPr>
          <p:nvPr/>
        </p:nvCxnSpPr>
        <p:spPr bwMode="auto">
          <a:xfrm rot="5400000">
            <a:off x="6221413" y="49736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7591" name="TextBox 153"/>
          <p:cNvSpPr txBox="1">
            <a:spLocks noChangeArrowheads="1"/>
          </p:cNvSpPr>
          <p:nvPr/>
        </p:nvSpPr>
        <p:spPr bwMode="auto">
          <a:xfrm>
            <a:off x="2716213" y="4668838"/>
            <a:ext cx="360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V</a:t>
            </a:r>
            <a:r>
              <a:rPr lang="en-US" sz="1200" b="0" baseline="-25000"/>
              <a:t>C</a:t>
            </a:r>
          </a:p>
        </p:txBody>
      </p:sp>
      <p:sp>
        <p:nvSpPr>
          <p:cNvPr id="67592" name="TextBox 154"/>
          <p:cNvSpPr txBox="1">
            <a:spLocks noChangeArrowheads="1"/>
          </p:cNvSpPr>
          <p:nvPr/>
        </p:nvSpPr>
        <p:spPr bwMode="auto">
          <a:xfrm>
            <a:off x="6373813" y="4668838"/>
            <a:ext cx="354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L</a:t>
            </a:r>
          </a:p>
        </p:txBody>
      </p:sp>
      <p:sp>
        <p:nvSpPr>
          <p:cNvPr id="67593" name="TextBox 155"/>
          <p:cNvSpPr txBox="1">
            <a:spLocks noChangeArrowheads="1"/>
          </p:cNvSpPr>
          <p:nvPr/>
        </p:nvSpPr>
        <p:spPr bwMode="auto">
          <a:xfrm>
            <a:off x="1914525" y="4592638"/>
            <a:ext cx="877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CULPRIT CIRCUIT</a:t>
            </a:r>
          </a:p>
        </p:txBody>
      </p:sp>
      <p:sp>
        <p:nvSpPr>
          <p:cNvPr id="67594" name="TextBox 156"/>
          <p:cNvSpPr txBox="1">
            <a:spLocks noChangeArrowheads="1"/>
          </p:cNvSpPr>
          <p:nvPr/>
        </p:nvSpPr>
        <p:spPr bwMode="auto">
          <a:xfrm>
            <a:off x="1878013" y="5507038"/>
            <a:ext cx="876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VICTIM CIRCUIT</a:t>
            </a:r>
          </a:p>
        </p:txBody>
      </p:sp>
      <p:pic>
        <p:nvPicPr>
          <p:cNvPr id="67595" name="Picture 2"/>
          <p:cNvPicPr>
            <a:picLocks noChangeAspect="1" noChangeArrowheads="1"/>
          </p:cNvPicPr>
          <p:nvPr/>
        </p:nvPicPr>
        <p:blipFill>
          <a:blip r:embed="rId2" cstate="print"/>
          <a:srcRect t="8360" b="8858"/>
          <a:stretch>
            <a:fillRect/>
          </a:stretch>
        </p:blipFill>
        <p:spPr bwMode="auto">
          <a:xfrm>
            <a:off x="3021013" y="4668838"/>
            <a:ext cx="306387" cy="3048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 type="none" w="lg" len="lg"/>
          </a:ln>
        </p:spPr>
      </p:pic>
      <p:cxnSp>
        <p:nvCxnSpPr>
          <p:cNvPr id="67596" name="Straight Connector 18"/>
          <p:cNvCxnSpPr>
            <a:cxnSpLocks noChangeShapeType="1"/>
          </p:cNvCxnSpPr>
          <p:nvPr/>
        </p:nvCxnSpPr>
        <p:spPr bwMode="auto">
          <a:xfrm rot="16200000" flipV="1">
            <a:off x="3098007" y="4591844"/>
            <a:ext cx="152400" cy="1587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597" name="Straight Connector 19"/>
          <p:cNvCxnSpPr>
            <a:cxnSpLocks noChangeShapeType="1"/>
          </p:cNvCxnSpPr>
          <p:nvPr/>
        </p:nvCxnSpPr>
        <p:spPr bwMode="auto">
          <a:xfrm rot="5400000">
            <a:off x="3059907" y="5087144"/>
            <a:ext cx="228600" cy="1587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598" name="Straight Connector 20"/>
          <p:cNvCxnSpPr>
            <a:cxnSpLocks noChangeShapeType="1"/>
          </p:cNvCxnSpPr>
          <p:nvPr/>
        </p:nvCxnSpPr>
        <p:spPr bwMode="auto">
          <a:xfrm>
            <a:off x="31734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599" name="Straight Connector 21"/>
          <p:cNvCxnSpPr>
            <a:cxnSpLocks noChangeShapeType="1"/>
          </p:cNvCxnSpPr>
          <p:nvPr/>
        </p:nvCxnSpPr>
        <p:spPr bwMode="auto">
          <a:xfrm flipV="1">
            <a:off x="3173413" y="4821238"/>
            <a:ext cx="381000" cy="3048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3" name="Group 136"/>
          <p:cNvGrpSpPr>
            <a:grpSpLocks/>
          </p:cNvGrpSpPr>
          <p:nvPr/>
        </p:nvGrpSpPr>
        <p:grpSpPr bwMode="auto">
          <a:xfrm>
            <a:off x="3021013" y="5202238"/>
            <a:ext cx="304800" cy="76200"/>
            <a:chOff x="457200" y="4953000"/>
            <a:chExt cx="914400" cy="304800"/>
          </a:xfrm>
        </p:grpSpPr>
        <p:cxnSp>
          <p:nvCxnSpPr>
            <p:cNvPr id="67733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4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5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7601" name="Straight Connector 26"/>
          <p:cNvCxnSpPr>
            <a:cxnSpLocks noChangeShapeType="1"/>
          </p:cNvCxnSpPr>
          <p:nvPr/>
        </p:nvCxnSpPr>
        <p:spPr bwMode="auto">
          <a:xfrm>
            <a:off x="5916613" y="4821238"/>
            <a:ext cx="381000" cy="3048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2" name="Straight Connector 27"/>
          <p:cNvCxnSpPr>
            <a:cxnSpLocks noChangeShapeType="1"/>
          </p:cNvCxnSpPr>
          <p:nvPr/>
        </p:nvCxnSpPr>
        <p:spPr bwMode="auto">
          <a:xfrm rot="16200000" flipH="1">
            <a:off x="34401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3" name="Straight Connector 28"/>
          <p:cNvCxnSpPr>
            <a:cxnSpLocks noChangeShapeType="1"/>
          </p:cNvCxnSpPr>
          <p:nvPr/>
        </p:nvCxnSpPr>
        <p:spPr bwMode="auto">
          <a:xfrm rot="5400000" flipH="1" flipV="1">
            <a:off x="34401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4" name="Straight Connector 29"/>
          <p:cNvCxnSpPr>
            <a:cxnSpLocks noChangeShapeType="1"/>
          </p:cNvCxnSpPr>
          <p:nvPr/>
        </p:nvCxnSpPr>
        <p:spPr bwMode="auto">
          <a:xfrm>
            <a:off x="36306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5" name="Straight Connector 30"/>
          <p:cNvCxnSpPr>
            <a:cxnSpLocks noChangeShapeType="1"/>
          </p:cNvCxnSpPr>
          <p:nvPr/>
        </p:nvCxnSpPr>
        <p:spPr bwMode="auto">
          <a:xfrm>
            <a:off x="3630613" y="48212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6" name="Straight Connector 31"/>
          <p:cNvCxnSpPr>
            <a:cxnSpLocks noChangeShapeType="1"/>
          </p:cNvCxnSpPr>
          <p:nvPr/>
        </p:nvCxnSpPr>
        <p:spPr bwMode="auto">
          <a:xfrm rot="16200000" flipH="1">
            <a:off x="38973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7" name="Straight Connector 32"/>
          <p:cNvCxnSpPr>
            <a:cxnSpLocks noChangeShapeType="1"/>
          </p:cNvCxnSpPr>
          <p:nvPr/>
        </p:nvCxnSpPr>
        <p:spPr bwMode="auto">
          <a:xfrm rot="5400000" flipH="1" flipV="1">
            <a:off x="38973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8" name="Straight Connector 33"/>
          <p:cNvCxnSpPr>
            <a:cxnSpLocks noChangeShapeType="1"/>
          </p:cNvCxnSpPr>
          <p:nvPr/>
        </p:nvCxnSpPr>
        <p:spPr bwMode="auto">
          <a:xfrm>
            <a:off x="40878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09" name="Straight Connector 34"/>
          <p:cNvCxnSpPr>
            <a:cxnSpLocks noChangeShapeType="1"/>
          </p:cNvCxnSpPr>
          <p:nvPr/>
        </p:nvCxnSpPr>
        <p:spPr bwMode="auto">
          <a:xfrm>
            <a:off x="4087813" y="48212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0" name="Straight Connector 35"/>
          <p:cNvCxnSpPr>
            <a:cxnSpLocks noChangeShapeType="1"/>
          </p:cNvCxnSpPr>
          <p:nvPr/>
        </p:nvCxnSpPr>
        <p:spPr bwMode="auto">
          <a:xfrm rot="16200000" flipH="1">
            <a:off x="43545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1" name="Straight Connector 36"/>
          <p:cNvCxnSpPr>
            <a:cxnSpLocks noChangeShapeType="1"/>
          </p:cNvCxnSpPr>
          <p:nvPr/>
        </p:nvCxnSpPr>
        <p:spPr bwMode="auto">
          <a:xfrm rot="5400000" flipH="1" flipV="1">
            <a:off x="43545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2" name="Straight Connector 37"/>
          <p:cNvCxnSpPr>
            <a:cxnSpLocks noChangeShapeType="1"/>
          </p:cNvCxnSpPr>
          <p:nvPr/>
        </p:nvCxnSpPr>
        <p:spPr bwMode="auto">
          <a:xfrm>
            <a:off x="45450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3" name="Straight Connector 38"/>
          <p:cNvCxnSpPr>
            <a:cxnSpLocks noChangeShapeType="1"/>
          </p:cNvCxnSpPr>
          <p:nvPr/>
        </p:nvCxnSpPr>
        <p:spPr bwMode="auto">
          <a:xfrm>
            <a:off x="4545013" y="48212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4" name="Straight Connector 39"/>
          <p:cNvCxnSpPr>
            <a:cxnSpLocks noChangeShapeType="1"/>
          </p:cNvCxnSpPr>
          <p:nvPr/>
        </p:nvCxnSpPr>
        <p:spPr bwMode="auto">
          <a:xfrm rot="16200000" flipH="1">
            <a:off x="48117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5" name="Straight Connector 40"/>
          <p:cNvCxnSpPr>
            <a:cxnSpLocks noChangeShapeType="1"/>
          </p:cNvCxnSpPr>
          <p:nvPr/>
        </p:nvCxnSpPr>
        <p:spPr bwMode="auto">
          <a:xfrm rot="5400000" flipH="1" flipV="1">
            <a:off x="48117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6" name="Straight Connector 41"/>
          <p:cNvCxnSpPr>
            <a:cxnSpLocks noChangeShapeType="1"/>
          </p:cNvCxnSpPr>
          <p:nvPr/>
        </p:nvCxnSpPr>
        <p:spPr bwMode="auto">
          <a:xfrm>
            <a:off x="50022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7" name="Straight Connector 42"/>
          <p:cNvCxnSpPr>
            <a:cxnSpLocks noChangeShapeType="1"/>
          </p:cNvCxnSpPr>
          <p:nvPr/>
        </p:nvCxnSpPr>
        <p:spPr bwMode="auto">
          <a:xfrm>
            <a:off x="5002213" y="48212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8" name="Straight Connector 43"/>
          <p:cNvCxnSpPr>
            <a:cxnSpLocks noChangeShapeType="1"/>
          </p:cNvCxnSpPr>
          <p:nvPr/>
        </p:nvCxnSpPr>
        <p:spPr bwMode="auto">
          <a:xfrm rot="16200000" flipH="1">
            <a:off x="52689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19" name="Straight Connector 44"/>
          <p:cNvCxnSpPr>
            <a:cxnSpLocks noChangeShapeType="1"/>
          </p:cNvCxnSpPr>
          <p:nvPr/>
        </p:nvCxnSpPr>
        <p:spPr bwMode="auto">
          <a:xfrm rot="5400000" flipH="1" flipV="1">
            <a:off x="52689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0" name="Straight Connector 45"/>
          <p:cNvCxnSpPr>
            <a:cxnSpLocks noChangeShapeType="1"/>
          </p:cNvCxnSpPr>
          <p:nvPr/>
        </p:nvCxnSpPr>
        <p:spPr bwMode="auto">
          <a:xfrm>
            <a:off x="54594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1" name="Straight Connector 46"/>
          <p:cNvCxnSpPr>
            <a:cxnSpLocks noChangeShapeType="1"/>
          </p:cNvCxnSpPr>
          <p:nvPr/>
        </p:nvCxnSpPr>
        <p:spPr bwMode="auto">
          <a:xfrm>
            <a:off x="5459413" y="48212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2" name="Straight Connector 47"/>
          <p:cNvCxnSpPr>
            <a:cxnSpLocks noChangeShapeType="1"/>
          </p:cNvCxnSpPr>
          <p:nvPr/>
        </p:nvCxnSpPr>
        <p:spPr bwMode="auto">
          <a:xfrm rot="16200000" flipH="1">
            <a:off x="57261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3" name="Straight Connector 48"/>
          <p:cNvCxnSpPr>
            <a:cxnSpLocks noChangeShapeType="1"/>
          </p:cNvCxnSpPr>
          <p:nvPr/>
        </p:nvCxnSpPr>
        <p:spPr bwMode="auto">
          <a:xfrm rot="5400000" flipH="1" flipV="1">
            <a:off x="5726113" y="46307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4" name="Straight Connector 49"/>
          <p:cNvCxnSpPr>
            <a:cxnSpLocks noChangeShapeType="1"/>
          </p:cNvCxnSpPr>
          <p:nvPr/>
        </p:nvCxnSpPr>
        <p:spPr bwMode="auto">
          <a:xfrm>
            <a:off x="5916613" y="45164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5" name="Straight Connector 50"/>
          <p:cNvCxnSpPr>
            <a:cxnSpLocks noChangeShapeType="1"/>
          </p:cNvCxnSpPr>
          <p:nvPr/>
        </p:nvCxnSpPr>
        <p:spPr bwMode="auto">
          <a:xfrm rot="5400000" flipH="1" flipV="1">
            <a:off x="6259513" y="5087938"/>
            <a:ext cx="762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4" name="Group 54"/>
          <p:cNvGrpSpPr>
            <a:grpSpLocks/>
          </p:cNvGrpSpPr>
          <p:nvPr/>
        </p:nvGrpSpPr>
        <p:grpSpPr bwMode="auto">
          <a:xfrm rot="5400000">
            <a:off x="3049588" y="5697538"/>
            <a:ext cx="228600" cy="152400"/>
            <a:chOff x="1066800" y="2438400"/>
            <a:chExt cx="1447800" cy="685802"/>
          </a:xfrm>
        </p:grpSpPr>
        <p:cxnSp>
          <p:nvCxnSpPr>
            <p:cNvPr id="67726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7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8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9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0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1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32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7627" name="Straight Connector 68"/>
          <p:cNvCxnSpPr>
            <a:cxnSpLocks noChangeShapeType="1"/>
          </p:cNvCxnSpPr>
          <p:nvPr/>
        </p:nvCxnSpPr>
        <p:spPr bwMode="auto">
          <a:xfrm rot="5400000" flipH="1" flipV="1">
            <a:off x="3087688" y="55832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8" name="Straight Connector 75"/>
          <p:cNvCxnSpPr>
            <a:cxnSpLocks noChangeShapeType="1"/>
          </p:cNvCxnSpPr>
          <p:nvPr/>
        </p:nvCxnSpPr>
        <p:spPr bwMode="auto">
          <a:xfrm rot="5400000">
            <a:off x="3087688" y="59642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29" name="Straight Connector 81"/>
          <p:cNvCxnSpPr>
            <a:cxnSpLocks noChangeShapeType="1"/>
          </p:cNvCxnSpPr>
          <p:nvPr/>
        </p:nvCxnSpPr>
        <p:spPr bwMode="auto">
          <a:xfrm rot="5400000">
            <a:off x="3087688" y="61166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5" name="Group 82"/>
          <p:cNvGrpSpPr>
            <a:grpSpLocks/>
          </p:cNvGrpSpPr>
          <p:nvPr/>
        </p:nvGrpSpPr>
        <p:grpSpPr bwMode="auto">
          <a:xfrm>
            <a:off x="3051175" y="6192838"/>
            <a:ext cx="228600" cy="76200"/>
            <a:chOff x="457200" y="4953000"/>
            <a:chExt cx="914400" cy="304800"/>
          </a:xfrm>
        </p:grpSpPr>
        <p:cxnSp>
          <p:nvCxnSpPr>
            <p:cNvPr id="67723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4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5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67631" name="TextBox 157"/>
          <p:cNvSpPr txBox="1">
            <a:spLocks noChangeArrowheads="1"/>
          </p:cNvSpPr>
          <p:nvPr/>
        </p:nvSpPr>
        <p:spPr bwMode="auto">
          <a:xfrm>
            <a:off x="2711450" y="5599113"/>
            <a:ext cx="4381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NE</a:t>
            </a:r>
          </a:p>
        </p:txBody>
      </p:sp>
      <p:cxnSp>
        <p:nvCxnSpPr>
          <p:cNvPr id="67632" name="Straight Connector 102"/>
          <p:cNvCxnSpPr>
            <a:cxnSpLocks noChangeShapeType="1"/>
          </p:cNvCxnSpPr>
          <p:nvPr/>
        </p:nvCxnSpPr>
        <p:spPr bwMode="auto">
          <a:xfrm rot="10800000" flipV="1">
            <a:off x="3160713" y="5507038"/>
            <a:ext cx="393700" cy="3175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3" name="Straight Connector 68"/>
          <p:cNvCxnSpPr>
            <a:cxnSpLocks noChangeShapeType="1"/>
          </p:cNvCxnSpPr>
          <p:nvPr/>
        </p:nvCxnSpPr>
        <p:spPr bwMode="auto">
          <a:xfrm rot="16200000" flipH="1">
            <a:off x="34401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4" name="Straight Connector 69"/>
          <p:cNvCxnSpPr>
            <a:cxnSpLocks noChangeShapeType="1"/>
          </p:cNvCxnSpPr>
          <p:nvPr/>
        </p:nvCxnSpPr>
        <p:spPr bwMode="auto">
          <a:xfrm rot="5400000" flipH="1" flipV="1">
            <a:off x="34401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5" name="Straight Connector 70"/>
          <p:cNvCxnSpPr>
            <a:cxnSpLocks noChangeShapeType="1"/>
          </p:cNvCxnSpPr>
          <p:nvPr/>
        </p:nvCxnSpPr>
        <p:spPr bwMode="auto">
          <a:xfrm>
            <a:off x="36306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6" name="Straight Connector 71"/>
          <p:cNvCxnSpPr>
            <a:cxnSpLocks noChangeShapeType="1"/>
          </p:cNvCxnSpPr>
          <p:nvPr/>
        </p:nvCxnSpPr>
        <p:spPr bwMode="auto">
          <a:xfrm>
            <a:off x="3630613" y="58118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7" name="Straight Connector 72"/>
          <p:cNvCxnSpPr>
            <a:cxnSpLocks noChangeShapeType="1"/>
          </p:cNvCxnSpPr>
          <p:nvPr/>
        </p:nvCxnSpPr>
        <p:spPr bwMode="auto">
          <a:xfrm rot="16200000" flipH="1">
            <a:off x="38973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8" name="Straight Connector 73"/>
          <p:cNvCxnSpPr>
            <a:cxnSpLocks noChangeShapeType="1"/>
          </p:cNvCxnSpPr>
          <p:nvPr/>
        </p:nvCxnSpPr>
        <p:spPr bwMode="auto">
          <a:xfrm rot="5400000" flipH="1" flipV="1">
            <a:off x="38973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39" name="Straight Connector 74"/>
          <p:cNvCxnSpPr>
            <a:cxnSpLocks noChangeShapeType="1"/>
          </p:cNvCxnSpPr>
          <p:nvPr/>
        </p:nvCxnSpPr>
        <p:spPr bwMode="auto">
          <a:xfrm>
            <a:off x="40878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0" name="Straight Connector 75"/>
          <p:cNvCxnSpPr>
            <a:cxnSpLocks noChangeShapeType="1"/>
          </p:cNvCxnSpPr>
          <p:nvPr/>
        </p:nvCxnSpPr>
        <p:spPr bwMode="auto">
          <a:xfrm>
            <a:off x="4087813" y="58118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1" name="Straight Connector 76"/>
          <p:cNvCxnSpPr>
            <a:cxnSpLocks noChangeShapeType="1"/>
          </p:cNvCxnSpPr>
          <p:nvPr/>
        </p:nvCxnSpPr>
        <p:spPr bwMode="auto">
          <a:xfrm rot="16200000" flipH="1">
            <a:off x="43545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2" name="Straight Connector 77"/>
          <p:cNvCxnSpPr>
            <a:cxnSpLocks noChangeShapeType="1"/>
          </p:cNvCxnSpPr>
          <p:nvPr/>
        </p:nvCxnSpPr>
        <p:spPr bwMode="auto">
          <a:xfrm rot="5400000" flipH="1" flipV="1">
            <a:off x="43545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3" name="Straight Connector 78"/>
          <p:cNvCxnSpPr>
            <a:cxnSpLocks noChangeShapeType="1"/>
          </p:cNvCxnSpPr>
          <p:nvPr/>
        </p:nvCxnSpPr>
        <p:spPr bwMode="auto">
          <a:xfrm>
            <a:off x="45450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4" name="Straight Connector 79"/>
          <p:cNvCxnSpPr>
            <a:cxnSpLocks noChangeShapeType="1"/>
          </p:cNvCxnSpPr>
          <p:nvPr/>
        </p:nvCxnSpPr>
        <p:spPr bwMode="auto">
          <a:xfrm>
            <a:off x="4545013" y="58118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5" name="Straight Connector 80"/>
          <p:cNvCxnSpPr>
            <a:cxnSpLocks noChangeShapeType="1"/>
          </p:cNvCxnSpPr>
          <p:nvPr/>
        </p:nvCxnSpPr>
        <p:spPr bwMode="auto">
          <a:xfrm rot="16200000" flipH="1">
            <a:off x="48117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6" name="Straight Connector 81"/>
          <p:cNvCxnSpPr>
            <a:cxnSpLocks noChangeShapeType="1"/>
          </p:cNvCxnSpPr>
          <p:nvPr/>
        </p:nvCxnSpPr>
        <p:spPr bwMode="auto">
          <a:xfrm rot="5400000" flipH="1" flipV="1">
            <a:off x="48117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7" name="Straight Connector 82"/>
          <p:cNvCxnSpPr>
            <a:cxnSpLocks noChangeShapeType="1"/>
          </p:cNvCxnSpPr>
          <p:nvPr/>
        </p:nvCxnSpPr>
        <p:spPr bwMode="auto">
          <a:xfrm>
            <a:off x="50022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8" name="Straight Connector 83"/>
          <p:cNvCxnSpPr>
            <a:cxnSpLocks noChangeShapeType="1"/>
          </p:cNvCxnSpPr>
          <p:nvPr/>
        </p:nvCxnSpPr>
        <p:spPr bwMode="auto">
          <a:xfrm>
            <a:off x="5002213" y="58118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49" name="Straight Connector 84"/>
          <p:cNvCxnSpPr>
            <a:cxnSpLocks noChangeShapeType="1"/>
          </p:cNvCxnSpPr>
          <p:nvPr/>
        </p:nvCxnSpPr>
        <p:spPr bwMode="auto">
          <a:xfrm rot="16200000" flipH="1">
            <a:off x="52689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0" name="Straight Connector 85"/>
          <p:cNvCxnSpPr>
            <a:cxnSpLocks noChangeShapeType="1"/>
          </p:cNvCxnSpPr>
          <p:nvPr/>
        </p:nvCxnSpPr>
        <p:spPr bwMode="auto">
          <a:xfrm rot="5400000" flipH="1" flipV="1">
            <a:off x="52689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1" name="Straight Connector 86"/>
          <p:cNvCxnSpPr>
            <a:cxnSpLocks noChangeShapeType="1"/>
          </p:cNvCxnSpPr>
          <p:nvPr/>
        </p:nvCxnSpPr>
        <p:spPr bwMode="auto">
          <a:xfrm>
            <a:off x="54594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2" name="Straight Connector 87"/>
          <p:cNvCxnSpPr>
            <a:cxnSpLocks noChangeShapeType="1"/>
          </p:cNvCxnSpPr>
          <p:nvPr/>
        </p:nvCxnSpPr>
        <p:spPr bwMode="auto">
          <a:xfrm>
            <a:off x="5459413" y="58118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3" name="Straight Connector 88"/>
          <p:cNvCxnSpPr>
            <a:cxnSpLocks noChangeShapeType="1"/>
          </p:cNvCxnSpPr>
          <p:nvPr/>
        </p:nvCxnSpPr>
        <p:spPr bwMode="auto">
          <a:xfrm rot="16200000" flipH="1">
            <a:off x="57261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4" name="Straight Connector 89"/>
          <p:cNvCxnSpPr>
            <a:cxnSpLocks noChangeShapeType="1"/>
          </p:cNvCxnSpPr>
          <p:nvPr/>
        </p:nvCxnSpPr>
        <p:spPr bwMode="auto">
          <a:xfrm rot="5400000" flipH="1" flipV="1">
            <a:off x="5726113" y="5621338"/>
            <a:ext cx="304800" cy="76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5" name="Straight Connector 90"/>
          <p:cNvCxnSpPr>
            <a:cxnSpLocks noChangeShapeType="1"/>
          </p:cNvCxnSpPr>
          <p:nvPr/>
        </p:nvCxnSpPr>
        <p:spPr bwMode="auto">
          <a:xfrm flipV="1">
            <a:off x="3173413" y="5811838"/>
            <a:ext cx="381000" cy="2286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6" name="Straight Connector 70"/>
          <p:cNvCxnSpPr>
            <a:cxnSpLocks noChangeShapeType="1"/>
          </p:cNvCxnSpPr>
          <p:nvPr/>
        </p:nvCxnSpPr>
        <p:spPr bwMode="auto">
          <a:xfrm>
            <a:off x="5916613" y="55070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57" name="Straight Connector 72"/>
          <p:cNvCxnSpPr>
            <a:cxnSpLocks noChangeShapeType="1"/>
          </p:cNvCxnSpPr>
          <p:nvPr/>
        </p:nvCxnSpPr>
        <p:spPr bwMode="auto">
          <a:xfrm rot="5400000">
            <a:off x="6221413" y="55832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7658" name="TextBox 158"/>
          <p:cNvSpPr txBox="1">
            <a:spLocks noChangeArrowheads="1"/>
          </p:cNvSpPr>
          <p:nvPr/>
        </p:nvSpPr>
        <p:spPr bwMode="auto">
          <a:xfrm>
            <a:off x="6373813" y="5659438"/>
            <a:ext cx="42703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FE</a:t>
            </a:r>
          </a:p>
        </p:txBody>
      </p:sp>
      <p:grpSp>
        <p:nvGrpSpPr>
          <p:cNvPr id="6" name="Group 113"/>
          <p:cNvGrpSpPr>
            <a:grpSpLocks/>
          </p:cNvGrpSpPr>
          <p:nvPr/>
        </p:nvGrpSpPr>
        <p:grpSpPr bwMode="auto">
          <a:xfrm rot="5400000">
            <a:off x="6183313" y="5697538"/>
            <a:ext cx="228600" cy="152400"/>
            <a:chOff x="1066800" y="2438400"/>
            <a:chExt cx="1447800" cy="685802"/>
          </a:xfrm>
        </p:grpSpPr>
        <p:cxnSp>
          <p:nvCxnSpPr>
            <p:cNvPr id="67716" name="Straight Connector 9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17" name="Straight Connector 9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18" name="Straight Connector 9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19" name="Straight Connector 9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0" name="Straight Connector 9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1" name="Straight Connector 10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722" name="Straight Connector 10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7660" name="Straight Connector 133"/>
          <p:cNvCxnSpPr>
            <a:cxnSpLocks noChangeShapeType="1"/>
          </p:cNvCxnSpPr>
          <p:nvPr/>
        </p:nvCxnSpPr>
        <p:spPr bwMode="auto">
          <a:xfrm rot="5400000">
            <a:off x="6183313" y="6002338"/>
            <a:ext cx="2286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61" name="Straight Connector 103"/>
          <p:cNvCxnSpPr>
            <a:cxnSpLocks noChangeShapeType="1"/>
          </p:cNvCxnSpPr>
          <p:nvPr/>
        </p:nvCxnSpPr>
        <p:spPr bwMode="auto">
          <a:xfrm>
            <a:off x="5916613" y="5811838"/>
            <a:ext cx="381000" cy="3048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7662" name="Straight Arrow Connector 104"/>
          <p:cNvCxnSpPr>
            <a:cxnSpLocks noChangeShapeType="1"/>
          </p:cNvCxnSpPr>
          <p:nvPr/>
        </p:nvCxnSpPr>
        <p:spPr bwMode="auto">
          <a:xfrm>
            <a:off x="3706813" y="4440238"/>
            <a:ext cx="228600" cy="15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67663" name="Straight Arrow Connector 105"/>
          <p:cNvCxnSpPr>
            <a:cxnSpLocks noChangeShapeType="1"/>
          </p:cNvCxnSpPr>
          <p:nvPr/>
        </p:nvCxnSpPr>
        <p:spPr bwMode="auto">
          <a:xfrm>
            <a:off x="3706813" y="4897438"/>
            <a:ext cx="228600" cy="15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 type="triangle" w="med" len="med"/>
            <a:tailEnd/>
          </a:ln>
        </p:spPr>
      </p:cxnSp>
      <p:sp>
        <p:nvSpPr>
          <p:cNvPr id="67664" name="TextBox 187"/>
          <p:cNvSpPr txBox="1">
            <a:spLocks noChangeArrowheads="1"/>
          </p:cNvSpPr>
          <p:nvPr/>
        </p:nvSpPr>
        <p:spPr bwMode="auto">
          <a:xfrm>
            <a:off x="3630613" y="4211638"/>
            <a:ext cx="27305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0000"/>
                </a:solidFill>
              </a:rPr>
              <a:t>I</a:t>
            </a:r>
            <a:r>
              <a:rPr lang="en-US" sz="900" baseline="-2500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67665" name="TextBox 187"/>
          <p:cNvSpPr txBox="1">
            <a:spLocks noChangeArrowheads="1"/>
          </p:cNvSpPr>
          <p:nvPr/>
        </p:nvSpPr>
        <p:spPr bwMode="auto">
          <a:xfrm>
            <a:off x="3706813" y="4895850"/>
            <a:ext cx="27305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0000"/>
                </a:solidFill>
              </a:rPr>
              <a:t>I</a:t>
            </a:r>
            <a:r>
              <a:rPr lang="en-US" sz="900" baseline="-2500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67666" name="TextBox 89"/>
          <p:cNvSpPr txBox="1">
            <a:spLocks noChangeArrowheads="1"/>
          </p:cNvSpPr>
          <p:nvPr/>
        </p:nvSpPr>
        <p:spPr bwMode="auto">
          <a:xfrm>
            <a:off x="4908550" y="3978275"/>
            <a:ext cx="1617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  <a:sym typeface="Wingdings" pitchFamily="2" charset="2"/>
              </a:rPr>
              <a:t>Total enclosed I 0</a:t>
            </a:r>
          </a:p>
          <a:p>
            <a:r>
              <a:rPr lang="en-US" sz="1200">
                <a:solidFill>
                  <a:srgbClr val="FF0000"/>
                </a:solidFill>
              </a:rPr>
              <a:t>Net B </a:t>
            </a:r>
            <a:r>
              <a:rPr lang="en-US" sz="1200">
                <a:solidFill>
                  <a:srgbClr val="FF0000"/>
                </a:solidFill>
                <a:sym typeface="Wingdings" pitchFamily="2" charset="2"/>
              </a:rPr>
              <a:t> 0</a:t>
            </a:r>
            <a:endParaRPr lang="en-US" sz="1200">
              <a:solidFill>
                <a:srgbClr val="FF0000"/>
              </a:solidFill>
            </a:endParaRPr>
          </a:p>
        </p:txBody>
      </p:sp>
      <p:grpSp>
        <p:nvGrpSpPr>
          <p:cNvPr id="7" name="Group 109"/>
          <p:cNvGrpSpPr>
            <a:grpSpLocks/>
          </p:cNvGrpSpPr>
          <p:nvPr/>
        </p:nvGrpSpPr>
        <p:grpSpPr bwMode="auto">
          <a:xfrm>
            <a:off x="3700463" y="5402263"/>
            <a:ext cx="212725" cy="201612"/>
            <a:chOff x="2896375" y="2330932"/>
            <a:chExt cx="212586" cy="201753"/>
          </a:xfrm>
        </p:grpSpPr>
        <p:sp>
          <p:nvSpPr>
            <p:cNvPr id="67713" name="Oval 138"/>
            <p:cNvSpPr>
              <a:spLocks noChangeArrowheads="1"/>
            </p:cNvSpPr>
            <p:nvPr/>
          </p:nvSpPr>
          <p:spPr bwMode="auto">
            <a:xfrm rot="-5400000">
              <a:off x="2907208" y="2330932"/>
              <a:ext cx="201753" cy="201753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7714" name="TextBox 139"/>
            <p:cNvSpPr txBox="1">
              <a:spLocks noChangeArrowheads="1"/>
            </p:cNvSpPr>
            <p:nvPr/>
          </p:nvSpPr>
          <p:spPr bwMode="auto">
            <a:xfrm rot="-5400000">
              <a:off x="2885543" y="2399989"/>
              <a:ext cx="97491" cy="75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7715" name="TextBox 140"/>
            <p:cNvSpPr txBox="1">
              <a:spLocks noChangeArrowheads="1"/>
            </p:cNvSpPr>
            <p:nvPr/>
          </p:nvSpPr>
          <p:spPr bwMode="auto">
            <a:xfrm>
              <a:off x="3015531" y="2333360"/>
              <a:ext cx="93429" cy="82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grpSp>
        <p:nvGrpSpPr>
          <p:cNvPr id="8" name="Group 113"/>
          <p:cNvGrpSpPr>
            <a:grpSpLocks/>
          </p:cNvGrpSpPr>
          <p:nvPr/>
        </p:nvGrpSpPr>
        <p:grpSpPr bwMode="auto">
          <a:xfrm>
            <a:off x="4159250" y="5402263"/>
            <a:ext cx="212725" cy="201612"/>
            <a:chOff x="2896375" y="2330932"/>
            <a:chExt cx="212586" cy="201753"/>
          </a:xfrm>
        </p:grpSpPr>
        <p:sp>
          <p:nvSpPr>
            <p:cNvPr id="67710" name="Oval 138"/>
            <p:cNvSpPr>
              <a:spLocks noChangeArrowheads="1"/>
            </p:cNvSpPr>
            <p:nvPr/>
          </p:nvSpPr>
          <p:spPr bwMode="auto">
            <a:xfrm rot="-5400000">
              <a:off x="2907208" y="2330932"/>
              <a:ext cx="201753" cy="201753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7711" name="TextBox 139"/>
            <p:cNvSpPr txBox="1">
              <a:spLocks noChangeArrowheads="1"/>
            </p:cNvSpPr>
            <p:nvPr/>
          </p:nvSpPr>
          <p:spPr bwMode="auto">
            <a:xfrm rot="-5400000">
              <a:off x="2885543" y="2399989"/>
              <a:ext cx="97491" cy="75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7712" name="TextBox 140"/>
            <p:cNvSpPr txBox="1">
              <a:spLocks noChangeArrowheads="1"/>
            </p:cNvSpPr>
            <p:nvPr/>
          </p:nvSpPr>
          <p:spPr bwMode="auto">
            <a:xfrm>
              <a:off x="3015531" y="2333360"/>
              <a:ext cx="93429" cy="82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grpSp>
        <p:nvGrpSpPr>
          <p:cNvPr id="9" name="Group 117"/>
          <p:cNvGrpSpPr>
            <a:grpSpLocks/>
          </p:cNvGrpSpPr>
          <p:nvPr/>
        </p:nvGrpSpPr>
        <p:grpSpPr bwMode="auto">
          <a:xfrm>
            <a:off x="4618038" y="5402263"/>
            <a:ext cx="212725" cy="201612"/>
            <a:chOff x="2896375" y="2330932"/>
            <a:chExt cx="212586" cy="201753"/>
          </a:xfrm>
        </p:grpSpPr>
        <p:sp>
          <p:nvSpPr>
            <p:cNvPr id="67707" name="Oval 138"/>
            <p:cNvSpPr>
              <a:spLocks noChangeArrowheads="1"/>
            </p:cNvSpPr>
            <p:nvPr/>
          </p:nvSpPr>
          <p:spPr bwMode="auto">
            <a:xfrm rot="-5400000">
              <a:off x="2907208" y="2330932"/>
              <a:ext cx="201753" cy="201753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7708" name="TextBox 139"/>
            <p:cNvSpPr txBox="1">
              <a:spLocks noChangeArrowheads="1"/>
            </p:cNvSpPr>
            <p:nvPr/>
          </p:nvSpPr>
          <p:spPr bwMode="auto">
            <a:xfrm rot="-5400000">
              <a:off x="2885543" y="2399989"/>
              <a:ext cx="97491" cy="75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7709" name="TextBox 140"/>
            <p:cNvSpPr txBox="1">
              <a:spLocks noChangeArrowheads="1"/>
            </p:cNvSpPr>
            <p:nvPr/>
          </p:nvSpPr>
          <p:spPr bwMode="auto">
            <a:xfrm>
              <a:off x="3015531" y="2333360"/>
              <a:ext cx="93429" cy="82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grpSp>
        <p:nvGrpSpPr>
          <p:cNvPr id="10" name="Group 121"/>
          <p:cNvGrpSpPr>
            <a:grpSpLocks/>
          </p:cNvGrpSpPr>
          <p:nvPr/>
        </p:nvGrpSpPr>
        <p:grpSpPr bwMode="auto">
          <a:xfrm>
            <a:off x="5076825" y="5402263"/>
            <a:ext cx="212725" cy="201612"/>
            <a:chOff x="2896375" y="2330932"/>
            <a:chExt cx="212586" cy="201753"/>
          </a:xfrm>
        </p:grpSpPr>
        <p:sp>
          <p:nvSpPr>
            <p:cNvPr id="67704" name="Oval 138"/>
            <p:cNvSpPr>
              <a:spLocks noChangeArrowheads="1"/>
            </p:cNvSpPr>
            <p:nvPr/>
          </p:nvSpPr>
          <p:spPr bwMode="auto">
            <a:xfrm rot="-5400000">
              <a:off x="2907208" y="2330932"/>
              <a:ext cx="201753" cy="201753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7705" name="TextBox 139"/>
            <p:cNvSpPr txBox="1">
              <a:spLocks noChangeArrowheads="1"/>
            </p:cNvSpPr>
            <p:nvPr/>
          </p:nvSpPr>
          <p:spPr bwMode="auto">
            <a:xfrm rot="-5400000">
              <a:off x="2885543" y="2399989"/>
              <a:ext cx="97491" cy="75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7706" name="TextBox 140"/>
            <p:cNvSpPr txBox="1">
              <a:spLocks noChangeArrowheads="1"/>
            </p:cNvSpPr>
            <p:nvPr/>
          </p:nvSpPr>
          <p:spPr bwMode="auto">
            <a:xfrm>
              <a:off x="3015531" y="2333360"/>
              <a:ext cx="93429" cy="82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grpSp>
        <p:nvGrpSpPr>
          <p:cNvPr id="11" name="Group 125"/>
          <p:cNvGrpSpPr>
            <a:grpSpLocks/>
          </p:cNvGrpSpPr>
          <p:nvPr/>
        </p:nvGrpSpPr>
        <p:grpSpPr bwMode="auto">
          <a:xfrm>
            <a:off x="5535613" y="5402263"/>
            <a:ext cx="212725" cy="201612"/>
            <a:chOff x="2896375" y="2330932"/>
            <a:chExt cx="212586" cy="201753"/>
          </a:xfrm>
        </p:grpSpPr>
        <p:sp>
          <p:nvSpPr>
            <p:cNvPr id="67701" name="Oval 138"/>
            <p:cNvSpPr>
              <a:spLocks noChangeArrowheads="1"/>
            </p:cNvSpPr>
            <p:nvPr/>
          </p:nvSpPr>
          <p:spPr bwMode="auto">
            <a:xfrm rot="-5400000">
              <a:off x="2907208" y="2330932"/>
              <a:ext cx="201753" cy="201753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7702" name="TextBox 139"/>
            <p:cNvSpPr txBox="1">
              <a:spLocks noChangeArrowheads="1"/>
            </p:cNvSpPr>
            <p:nvPr/>
          </p:nvSpPr>
          <p:spPr bwMode="auto">
            <a:xfrm rot="-5400000">
              <a:off x="2885543" y="2399989"/>
              <a:ext cx="97491" cy="758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7703" name="TextBox 140"/>
            <p:cNvSpPr txBox="1">
              <a:spLocks noChangeArrowheads="1"/>
            </p:cNvSpPr>
            <p:nvPr/>
          </p:nvSpPr>
          <p:spPr bwMode="auto">
            <a:xfrm>
              <a:off x="3015531" y="2333360"/>
              <a:ext cx="93429" cy="82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sp>
        <p:nvSpPr>
          <p:cNvPr id="67672" name="Curved Left Arrow 129"/>
          <p:cNvSpPr>
            <a:spLocks noChangeArrowheads="1"/>
          </p:cNvSpPr>
          <p:nvPr/>
        </p:nvSpPr>
        <p:spPr bwMode="auto">
          <a:xfrm>
            <a:off x="4773613" y="4287838"/>
            <a:ext cx="228600" cy="1524000"/>
          </a:xfrm>
          <a:prstGeom prst="curvedLeftArrow">
            <a:avLst>
              <a:gd name="adj1" fmla="val 25031"/>
              <a:gd name="adj2" fmla="val 95154"/>
              <a:gd name="adj3" fmla="val 28199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73" name="TextBox 92"/>
          <p:cNvSpPr txBox="1">
            <a:spLocks noChangeArrowheads="1"/>
          </p:cNvSpPr>
          <p:nvPr/>
        </p:nvSpPr>
        <p:spPr bwMode="auto">
          <a:xfrm>
            <a:off x="3630613" y="5202238"/>
            <a:ext cx="384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HT1</a:t>
            </a:r>
          </a:p>
        </p:txBody>
      </p:sp>
      <p:sp>
        <p:nvSpPr>
          <p:cNvPr id="67674" name="TextBox 92"/>
          <p:cNvSpPr txBox="1">
            <a:spLocks noChangeArrowheads="1"/>
          </p:cNvSpPr>
          <p:nvPr/>
        </p:nvSpPr>
        <p:spPr bwMode="auto">
          <a:xfrm>
            <a:off x="4087813" y="5202238"/>
            <a:ext cx="384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HT2</a:t>
            </a:r>
          </a:p>
        </p:txBody>
      </p:sp>
      <p:sp>
        <p:nvSpPr>
          <p:cNvPr id="67675" name="TextBox 92"/>
          <p:cNvSpPr txBox="1">
            <a:spLocks noChangeArrowheads="1"/>
          </p:cNvSpPr>
          <p:nvPr/>
        </p:nvSpPr>
        <p:spPr bwMode="auto">
          <a:xfrm>
            <a:off x="4545013" y="5202238"/>
            <a:ext cx="384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HT3</a:t>
            </a:r>
          </a:p>
        </p:txBody>
      </p:sp>
      <p:sp>
        <p:nvSpPr>
          <p:cNvPr id="67676" name="TextBox 92"/>
          <p:cNvSpPr txBox="1">
            <a:spLocks noChangeArrowheads="1"/>
          </p:cNvSpPr>
          <p:nvPr/>
        </p:nvSpPr>
        <p:spPr bwMode="auto">
          <a:xfrm>
            <a:off x="5002213" y="5202238"/>
            <a:ext cx="384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HT4</a:t>
            </a:r>
          </a:p>
        </p:txBody>
      </p:sp>
      <p:sp>
        <p:nvSpPr>
          <p:cNvPr id="67677" name="TextBox 92"/>
          <p:cNvSpPr txBox="1">
            <a:spLocks noChangeArrowheads="1"/>
          </p:cNvSpPr>
          <p:nvPr/>
        </p:nvSpPr>
        <p:spPr bwMode="auto">
          <a:xfrm>
            <a:off x="5459413" y="5202238"/>
            <a:ext cx="384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HT5</a:t>
            </a:r>
          </a:p>
        </p:txBody>
      </p:sp>
      <p:pic>
        <p:nvPicPr>
          <p:cNvPr id="67678" name="Picture 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3588" y="4594225"/>
            <a:ext cx="2030412" cy="13938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7679" name="Picture 1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76763"/>
            <a:ext cx="1900238" cy="14287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67680" name="Curved Right Arrow 150"/>
          <p:cNvSpPr>
            <a:spLocks noChangeArrowheads="1"/>
          </p:cNvSpPr>
          <p:nvPr/>
        </p:nvSpPr>
        <p:spPr bwMode="auto">
          <a:xfrm>
            <a:off x="7808913" y="5346700"/>
            <a:ext cx="368300" cy="376238"/>
          </a:xfrm>
          <a:prstGeom prst="curvedRightArrow">
            <a:avLst>
              <a:gd name="adj1" fmla="val 25038"/>
              <a:gd name="adj2" fmla="val 50075"/>
              <a:gd name="adj3" fmla="val 25000"/>
            </a:avLst>
          </a:prstGeom>
          <a:solidFill>
            <a:srgbClr val="FF000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7681" name="Straight Arrow Connector 152"/>
          <p:cNvCxnSpPr>
            <a:cxnSpLocks noChangeShapeType="1"/>
          </p:cNvCxnSpPr>
          <p:nvPr/>
        </p:nvCxnSpPr>
        <p:spPr bwMode="auto">
          <a:xfrm rot="5400000" flipH="1" flipV="1">
            <a:off x="8026400" y="5076825"/>
            <a:ext cx="369888" cy="5238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triangle" w="med" len="med"/>
          </a:ln>
        </p:spPr>
      </p:cxnSp>
      <p:sp>
        <p:nvSpPr>
          <p:cNvPr id="67682" name="TextBox 153"/>
          <p:cNvSpPr txBox="1">
            <a:spLocks noChangeArrowheads="1"/>
          </p:cNvSpPr>
          <p:nvPr/>
        </p:nvSpPr>
        <p:spPr bwMode="auto">
          <a:xfrm>
            <a:off x="7978775" y="4962525"/>
            <a:ext cx="2444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grpSp>
        <p:nvGrpSpPr>
          <p:cNvPr id="12" name="Group 70"/>
          <p:cNvGrpSpPr>
            <a:grpSpLocks/>
          </p:cNvGrpSpPr>
          <p:nvPr/>
        </p:nvGrpSpPr>
        <p:grpSpPr bwMode="auto">
          <a:xfrm>
            <a:off x="7724775" y="5668963"/>
            <a:ext cx="314325" cy="307975"/>
            <a:chOff x="2112338" y="3012557"/>
            <a:chExt cx="314696" cy="307579"/>
          </a:xfrm>
        </p:grpSpPr>
        <p:sp>
          <p:nvSpPr>
            <p:cNvPr id="67699" name="TextBox 61"/>
            <p:cNvSpPr txBox="1">
              <a:spLocks noChangeArrowheads="1"/>
            </p:cNvSpPr>
            <p:nvPr/>
          </p:nvSpPr>
          <p:spPr bwMode="auto">
            <a:xfrm>
              <a:off x="2112338" y="3012557"/>
              <a:ext cx="314696" cy="307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67700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67684" name="TextBox 22"/>
          <p:cNvSpPr txBox="1">
            <a:spLocks noChangeArrowheads="1"/>
          </p:cNvSpPr>
          <p:nvPr/>
        </p:nvSpPr>
        <p:spPr bwMode="auto">
          <a:xfrm>
            <a:off x="273050" y="5999163"/>
            <a:ext cx="1354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Poynting Vector</a:t>
            </a:r>
          </a:p>
        </p:txBody>
      </p:sp>
      <p:sp>
        <p:nvSpPr>
          <p:cNvPr id="67685" name="TextBox 22"/>
          <p:cNvSpPr txBox="1">
            <a:spLocks noChangeArrowheads="1"/>
          </p:cNvSpPr>
          <p:nvPr/>
        </p:nvSpPr>
        <p:spPr bwMode="auto">
          <a:xfrm>
            <a:off x="7510463" y="5980113"/>
            <a:ext cx="138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Right Hand Rule</a:t>
            </a:r>
          </a:p>
        </p:txBody>
      </p:sp>
      <p:cxnSp>
        <p:nvCxnSpPr>
          <p:cNvPr id="67686" name="Straight Arrow Connector 8"/>
          <p:cNvCxnSpPr>
            <a:cxnSpLocks noChangeShapeType="1"/>
          </p:cNvCxnSpPr>
          <p:nvPr/>
        </p:nvCxnSpPr>
        <p:spPr bwMode="auto">
          <a:xfrm rot="3512887" flipH="1" flipV="1">
            <a:off x="364332" y="5537993"/>
            <a:ext cx="82550" cy="163513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67687" name="Straight Arrow Connector 11"/>
          <p:cNvCxnSpPr>
            <a:cxnSpLocks noChangeShapeType="1"/>
          </p:cNvCxnSpPr>
          <p:nvPr/>
        </p:nvCxnSpPr>
        <p:spPr bwMode="auto">
          <a:xfrm rot="-7287113" flipH="1" flipV="1">
            <a:off x="283369" y="5865019"/>
            <a:ext cx="303213" cy="3175"/>
          </a:xfrm>
          <a:prstGeom prst="straightConnector1">
            <a:avLst/>
          </a:prstGeom>
          <a:noFill/>
          <a:ln w="19050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67688" name="Straight Arrow Connector 13"/>
          <p:cNvCxnSpPr>
            <a:cxnSpLocks noChangeShapeType="1"/>
          </p:cNvCxnSpPr>
          <p:nvPr/>
        </p:nvCxnSpPr>
        <p:spPr bwMode="auto">
          <a:xfrm rot="-1887113">
            <a:off x="309563" y="5592763"/>
            <a:ext cx="498475" cy="1587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/>
            <a:tailEnd type="triangle" w="med" len="med"/>
          </a:ln>
        </p:spPr>
      </p:cxnSp>
      <p:grpSp>
        <p:nvGrpSpPr>
          <p:cNvPr id="13" name="Group 70"/>
          <p:cNvGrpSpPr>
            <a:grpSpLocks/>
          </p:cNvGrpSpPr>
          <p:nvPr/>
        </p:nvGrpSpPr>
        <p:grpSpPr bwMode="auto">
          <a:xfrm rot="-1887113">
            <a:off x="142875" y="5378450"/>
            <a:ext cx="312738" cy="304800"/>
            <a:chOff x="2107691" y="3006945"/>
            <a:chExt cx="440646" cy="501032"/>
          </a:xfrm>
        </p:grpSpPr>
        <p:sp>
          <p:nvSpPr>
            <p:cNvPr id="67697" name="TextBox 61"/>
            <p:cNvSpPr txBox="1">
              <a:spLocks noChangeArrowheads="1"/>
            </p:cNvSpPr>
            <p:nvPr/>
          </p:nvSpPr>
          <p:spPr bwMode="auto">
            <a:xfrm>
              <a:off x="2107691" y="3006945"/>
              <a:ext cx="440646" cy="501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67698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14" name="Group 69"/>
          <p:cNvGrpSpPr>
            <a:grpSpLocks/>
          </p:cNvGrpSpPr>
          <p:nvPr/>
        </p:nvGrpSpPr>
        <p:grpSpPr bwMode="auto">
          <a:xfrm rot="-1887113">
            <a:off x="200025" y="5784850"/>
            <a:ext cx="303213" cy="304800"/>
            <a:chOff x="2690037" y="3320644"/>
            <a:chExt cx="426292" cy="501032"/>
          </a:xfrm>
        </p:grpSpPr>
        <p:sp>
          <p:nvSpPr>
            <p:cNvPr id="67695" name="TextBox 62"/>
            <p:cNvSpPr txBox="1">
              <a:spLocks noChangeArrowheads="1"/>
            </p:cNvSpPr>
            <p:nvPr/>
          </p:nvSpPr>
          <p:spPr bwMode="auto">
            <a:xfrm>
              <a:off x="2690037" y="3320644"/>
              <a:ext cx="426292" cy="501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67696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sp>
        <p:nvSpPr>
          <p:cNvPr id="67691" name="TextBox 62"/>
          <p:cNvSpPr txBox="1">
            <a:spLocks noChangeArrowheads="1"/>
          </p:cNvSpPr>
          <p:nvPr/>
        </p:nvSpPr>
        <p:spPr bwMode="auto">
          <a:xfrm rot="-1887113">
            <a:off x="746125" y="5454650"/>
            <a:ext cx="3032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/>
              <a:t>P</a:t>
            </a:r>
          </a:p>
        </p:txBody>
      </p:sp>
      <p:cxnSp>
        <p:nvCxnSpPr>
          <p:cNvPr id="67692" name="Straight Arrow Connector 68"/>
          <p:cNvCxnSpPr>
            <a:cxnSpLocks noChangeShapeType="1"/>
          </p:cNvCxnSpPr>
          <p:nvPr/>
        </p:nvCxnSpPr>
        <p:spPr bwMode="auto">
          <a:xfrm rot="-1887113">
            <a:off x="749300" y="5503863"/>
            <a:ext cx="122238" cy="0"/>
          </a:xfrm>
          <a:prstGeom prst="straightConnector1">
            <a:avLst/>
          </a:prstGeom>
          <a:noFill/>
          <a:ln w="317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67693" name="AutoShape 164" descr="9k="/>
          <p:cNvSpPr>
            <a:spLocks noChangeAspect="1" noChangeArrowheads="1"/>
          </p:cNvSpPr>
          <p:nvPr/>
        </p:nvSpPr>
        <p:spPr bwMode="auto">
          <a:xfrm>
            <a:off x="3810000" y="2686050"/>
            <a:ext cx="15240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94" name="AutoShape 168" descr="2Q=="/>
          <p:cNvSpPr>
            <a:spLocks noChangeAspect="1" noChangeArrowheads="1"/>
          </p:cNvSpPr>
          <p:nvPr/>
        </p:nvSpPr>
        <p:spPr bwMode="auto">
          <a:xfrm>
            <a:off x="4000500" y="2943225"/>
            <a:ext cx="11430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94"/>
          <p:cNvPicPr>
            <a:picLocks noChangeAspect="1" noChangeArrowheads="1"/>
          </p:cNvPicPr>
          <p:nvPr/>
        </p:nvPicPr>
        <p:blipFill>
          <a:blip r:embed="rId2" cstate="print"/>
          <a:srcRect l="12759" t="11850" r="11198" b="14883"/>
          <a:stretch>
            <a:fillRect/>
          </a:stretch>
        </p:blipFill>
        <p:spPr bwMode="auto">
          <a:xfrm>
            <a:off x="5307013" y="1300163"/>
            <a:ext cx="593725" cy="3429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3" name="Picture 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8200" y="835025"/>
            <a:ext cx="468313" cy="5683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4" name="Picture 3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4975" y="3167063"/>
            <a:ext cx="869950" cy="7223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5" name="Picture 7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7263" y="3538538"/>
            <a:ext cx="471487" cy="4556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6" name="Picture 8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50" y="3509963"/>
            <a:ext cx="576263" cy="5762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7" name="Picture 84"/>
          <p:cNvPicPr>
            <a:picLocks noChangeAspect="1" noChangeArrowheads="1"/>
          </p:cNvPicPr>
          <p:nvPr/>
        </p:nvPicPr>
        <p:blipFill>
          <a:blip r:embed="rId7" cstate="print"/>
          <a:srcRect l="12793" t="13071" r="25684" b="29926"/>
          <a:stretch>
            <a:fillRect/>
          </a:stretch>
        </p:blipFill>
        <p:spPr bwMode="auto">
          <a:xfrm>
            <a:off x="1236663" y="2965450"/>
            <a:ext cx="800100" cy="5699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8" name="Picture 79"/>
          <p:cNvPicPr>
            <a:picLocks noChangeAspect="1" noChangeArrowheads="1"/>
          </p:cNvPicPr>
          <p:nvPr/>
        </p:nvPicPr>
        <p:blipFill>
          <a:blip r:embed="rId8" cstate="print"/>
          <a:srcRect l="11896" t="27371" r="15715" b="4417"/>
          <a:stretch>
            <a:fillRect/>
          </a:stretch>
        </p:blipFill>
        <p:spPr bwMode="auto">
          <a:xfrm>
            <a:off x="0" y="2806700"/>
            <a:ext cx="730250" cy="7366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69" name="Picture 23"/>
          <p:cNvPicPr>
            <a:picLocks noChangeAspect="1" noChangeArrowheads="1"/>
          </p:cNvPicPr>
          <p:nvPr/>
        </p:nvPicPr>
        <p:blipFill>
          <a:blip r:embed="rId9" cstate="print"/>
          <a:srcRect r="2676"/>
          <a:stretch>
            <a:fillRect/>
          </a:stretch>
        </p:blipFill>
        <p:spPr bwMode="auto">
          <a:xfrm>
            <a:off x="2978150" y="3914775"/>
            <a:ext cx="846138" cy="8699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0" name="Picture 7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35038" y="3995738"/>
            <a:ext cx="1150937" cy="9271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1" name="Picture 8"/>
          <p:cNvPicPr>
            <a:picLocks noChangeAspect="1" noChangeArrowheads="1"/>
          </p:cNvPicPr>
          <p:nvPr/>
        </p:nvPicPr>
        <p:blipFill>
          <a:blip r:embed="rId11" cstate="print"/>
          <a:srcRect l="10435" r="12305"/>
          <a:stretch>
            <a:fillRect/>
          </a:stretch>
        </p:blipFill>
        <p:spPr bwMode="auto">
          <a:xfrm>
            <a:off x="1096963" y="879475"/>
            <a:ext cx="979487" cy="9493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2" name="Picture 78"/>
          <p:cNvPicPr>
            <a:picLocks noChangeAspect="1" noChangeArrowheads="1"/>
          </p:cNvPicPr>
          <p:nvPr/>
        </p:nvPicPr>
        <p:blipFill>
          <a:blip r:embed="rId12" cstate="print"/>
          <a:srcRect l="9216" r="10355" b="16936"/>
          <a:stretch>
            <a:fillRect/>
          </a:stretch>
        </p:blipFill>
        <p:spPr bwMode="auto">
          <a:xfrm>
            <a:off x="1128713" y="1781175"/>
            <a:ext cx="915987" cy="6556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3" name="Picture 8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28700" y="4819650"/>
            <a:ext cx="1022350" cy="752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4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29563" y="2200275"/>
            <a:ext cx="903287" cy="1041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5" name="Picture 8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107363" y="4421188"/>
            <a:ext cx="579437" cy="6080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6" name="Picture 85"/>
          <p:cNvPicPr>
            <a:picLocks noChangeAspect="1" noChangeArrowheads="1"/>
          </p:cNvPicPr>
          <p:nvPr/>
        </p:nvPicPr>
        <p:blipFill>
          <a:blip r:embed="rId16" cstate="print"/>
          <a:srcRect l="13724" t="21259" r="6386" b="7848"/>
          <a:stretch>
            <a:fillRect/>
          </a:stretch>
        </p:blipFill>
        <p:spPr bwMode="auto">
          <a:xfrm>
            <a:off x="8158163" y="3243263"/>
            <a:ext cx="508000" cy="6715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7" name="Picture 88"/>
          <p:cNvPicPr>
            <a:picLocks noChangeAspect="1" noChangeArrowheads="1"/>
          </p:cNvPicPr>
          <p:nvPr/>
        </p:nvPicPr>
        <p:blipFill>
          <a:blip r:embed="rId17" cstate="print"/>
          <a:srcRect l="15778" r="28036"/>
          <a:stretch>
            <a:fillRect/>
          </a:stretch>
        </p:blipFill>
        <p:spPr bwMode="auto">
          <a:xfrm>
            <a:off x="600075" y="5208588"/>
            <a:ext cx="487363" cy="555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8" name="Picture 25"/>
          <p:cNvPicPr>
            <a:picLocks noChangeAspect="1" noChangeArrowheads="1"/>
          </p:cNvPicPr>
          <p:nvPr/>
        </p:nvPicPr>
        <p:blipFill>
          <a:blip r:embed="rId18" cstate="print"/>
          <a:srcRect r="1416"/>
          <a:stretch>
            <a:fillRect/>
          </a:stretch>
        </p:blipFill>
        <p:spPr bwMode="auto">
          <a:xfrm>
            <a:off x="8259763" y="5105400"/>
            <a:ext cx="884237" cy="5159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79" name="Picture 10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578725" y="4786313"/>
            <a:ext cx="720725" cy="6000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0" name="Picture 138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094538" y="4013200"/>
            <a:ext cx="1057275" cy="790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1" name="Picture 10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115175" y="4697413"/>
            <a:ext cx="519113" cy="6778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2" name="Picture 101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670800" y="5386388"/>
            <a:ext cx="574675" cy="7016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3" name="Picture 100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641850" y="3151188"/>
            <a:ext cx="730250" cy="9159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4" name="Picture 41"/>
          <p:cNvPicPr>
            <a:picLocks noChangeAspect="1" noChangeArrowheads="1"/>
          </p:cNvPicPr>
          <p:nvPr/>
        </p:nvPicPr>
        <p:blipFill>
          <a:blip r:embed="rId24" cstate="print"/>
          <a:srcRect t="856" r="2318"/>
          <a:stretch>
            <a:fillRect/>
          </a:stretch>
        </p:blipFill>
        <p:spPr bwMode="auto">
          <a:xfrm>
            <a:off x="7086600" y="5351463"/>
            <a:ext cx="585788" cy="7350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5" name="Picture 99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300663" y="4006850"/>
            <a:ext cx="792162" cy="6143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6" name="Picture 79" descr="ANd9GcQ21YEtPR07i5GU2SoEIU-pMaQhtIinuzbGgZXb1xvYi06ijwbJog"/>
          <p:cNvPicPr>
            <a:picLocks noChangeAspect="1" noChangeArrowheads="1"/>
          </p:cNvPicPr>
          <p:nvPr/>
        </p:nvPicPr>
        <p:blipFill>
          <a:blip r:embed="rId26" cstate="print"/>
          <a:srcRect b="3419"/>
          <a:stretch>
            <a:fillRect/>
          </a:stretch>
        </p:blipFill>
        <p:spPr bwMode="auto">
          <a:xfrm>
            <a:off x="2898775" y="2081213"/>
            <a:ext cx="9048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87" name="Picture 27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6034088" y="3963988"/>
            <a:ext cx="1063625" cy="8159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88" name="Picture 83" descr="ANd9GcTF-H9GOGHLEilEtcUGkQpPC73dSlLvGttg_mHQIdZz5tRUY489kA"/>
          <p:cNvPicPr>
            <a:picLocks noChangeAspect="1" noChangeArrowheads="1"/>
          </p:cNvPicPr>
          <p:nvPr/>
        </p:nvPicPr>
        <p:blipFill>
          <a:blip r:embed="rId28" cstate="print"/>
          <a:srcRect l="10667" r="11610"/>
          <a:stretch>
            <a:fillRect/>
          </a:stretch>
        </p:blipFill>
        <p:spPr bwMode="auto">
          <a:xfrm>
            <a:off x="4959350" y="2520950"/>
            <a:ext cx="103187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89" name="Picture 32"/>
          <p:cNvPicPr>
            <a:picLocks noChangeAspect="1" noChangeArrowheads="1"/>
          </p:cNvPicPr>
          <p:nvPr/>
        </p:nvPicPr>
        <p:blipFill>
          <a:blip r:embed="rId29" cstate="print"/>
          <a:srcRect l="14772" t="22791" r="19601" b="9644"/>
          <a:stretch>
            <a:fillRect/>
          </a:stretch>
        </p:blipFill>
        <p:spPr bwMode="auto">
          <a:xfrm>
            <a:off x="4794250" y="1635125"/>
            <a:ext cx="1100138" cy="9001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0" name="Picture 28"/>
          <p:cNvPicPr>
            <a:picLocks noChangeAspect="1" noChangeArrowheads="1"/>
          </p:cNvPicPr>
          <p:nvPr/>
        </p:nvPicPr>
        <p:blipFill>
          <a:blip r:embed="rId30" cstate="print"/>
          <a:srcRect l="9979" t="252" r="9204"/>
          <a:stretch>
            <a:fillRect/>
          </a:stretch>
        </p:blipFill>
        <p:spPr bwMode="auto">
          <a:xfrm>
            <a:off x="1985963" y="3416300"/>
            <a:ext cx="1006475" cy="6969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1" name="Picture 13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265238" y="2405063"/>
            <a:ext cx="776287" cy="5826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2" name="Picture 69" descr="ANd9GcQj9OojxT47PEUnmgGblKgmX6EuFiMQjiX_7u1TrGL2OXy8aUOL4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4511675" y="5348288"/>
            <a:ext cx="10064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93" name="Picture 6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2289175" y="5494338"/>
            <a:ext cx="806450" cy="7032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4" name="Picture 29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2924175" y="5453063"/>
            <a:ext cx="977900" cy="776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5" name="Picture 11"/>
          <p:cNvPicPr>
            <a:picLocks noChangeAspect="1" noChangeArrowheads="1"/>
          </p:cNvPicPr>
          <p:nvPr/>
        </p:nvPicPr>
        <p:blipFill>
          <a:blip r:embed="rId35" cstate="print"/>
          <a:srcRect b="4758"/>
          <a:stretch>
            <a:fillRect/>
          </a:stretch>
        </p:blipFill>
        <p:spPr bwMode="auto">
          <a:xfrm>
            <a:off x="8229600" y="5651500"/>
            <a:ext cx="914400" cy="12192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6" name="Picture 142"/>
          <p:cNvPicPr>
            <a:picLocks noChangeAspect="1" noChangeArrowheads="1"/>
          </p:cNvPicPr>
          <p:nvPr/>
        </p:nvPicPr>
        <p:blipFill>
          <a:blip r:embed="rId36" cstate="print"/>
          <a:srcRect b="12158"/>
          <a:stretch>
            <a:fillRect/>
          </a:stretch>
        </p:blipFill>
        <p:spPr bwMode="auto">
          <a:xfrm>
            <a:off x="6499225" y="6057900"/>
            <a:ext cx="777875" cy="8143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597" name="Picture 61" descr="ANd9GcSf8nZqOm0giQ_kK3pfO-X7CNRln7ZI96rIDBpQHdYRz1MawrGaEg"/>
          <p:cNvPicPr>
            <a:picLocks noChangeAspect="1" noChangeArrowheads="1"/>
          </p:cNvPicPr>
          <p:nvPr/>
        </p:nvPicPr>
        <p:blipFill>
          <a:blip r:embed="rId37" cstate="print"/>
          <a:srcRect l="13466" r="14626"/>
          <a:stretch>
            <a:fillRect/>
          </a:stretch>
        </p:blipFill>
        <p:spPr bwMode="auto">
          <a:xfrm>
            <a:off x="8686800" y="4408488"/>
            <a:ext cx="457200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9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Twisted Pairs</a:t>
            </a:r>
          </a:p>
        </p:txBody>
      </p:sp>
      <p:pic>
        <p:nvPicPr>
          <p:cNvPr id="66599" name="Picture 3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0" y="931863"/>
            <a:ext cx="1128713" cy="1355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0" name="Picture 4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7978775" y="836613"/>
            <a:ext cx="1165225" cy="1387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1" name="Picture 5"/>
          <p:cNvPicPr>
            <a:picLocks noChangeAspect="1" noChangeArrowheads="1"/>
          </p:cNvPicPr>
          <p:nvPr/>
        </p:nvPicPr>
        <p:blipFill>
          <a:blip r:embed="rId40" cstate="print"/>
          <a:srcRect l="10776" r="15295"/>
          <a:stretch>
            <a:fillRect/>
          </a:stretch>
        </p:blipFill>
        <p:spPr bwMode="auto">
          <a:xfrm>
            <a:off x="8650288" y="2224088"/>
            <a:ext cx="493712" cy="5238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2" name="Picture 10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6369050" y="836613"/>
            <a:ext cx="1668463" cy="8143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3" name="Picture 14"/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642350" y="3246438"/>
            <a:ext cx="493713" cy="654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4" name="Picture 15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5414963" y="803275"/>
            <a:ext cx="457200" cy="4794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5" name="Picture 16"/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2012950" y="749300"/>
            <a:ext cx="1089025" cy="9429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6" name="Picture 21"/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4200525" y="762000"/>
            <a:ext cx="1157288" cy="8651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7" name="Picture 22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2017713" y="2368550"/>
            <a:ext cx="954087" cy="10922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8" name="Picture 24"/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12700" y="5200650"/>
            <a:ext cx="644525" cy="5540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09" name="Picture 26"/>
          <p:cNvPicPr>
            <a:picLocks noChangeAspect="1" noChangeArrowheads="1"/>
          </p:cNvPicPr>
          <p:nvPr/>
        </p:nvPicPr>
        <p:blipFill>
          <a:blip r:embed="rId48" cstate="print"/>
          <a:srcRect l="8095" r="10001"/>
          <a:stretch>
            <a:fillRect/>
          </a:stretch>
        </p:blipFill>
        <p:spPr bwMode="auto">
          <a:xfrm>
            <a:off x="4381500" y="2468563"/>
            <a:ext cx="592138" cy="7127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0" name="Picture 31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3836988" y="6080125"/>
            <a:ext cx="835025" cy="790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1" name="Picture 33"/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1981200" y="4079875"/>
            <a:ext cx="1008063" cy="7556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2" name="Picture 34"/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3922713" y="4786313"/>
            <a:ext cx="641350" cy="641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3" name="Picture 35"/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2898775" y="6208713"/>
            <a:ext cx="971550" cy="649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4" name="Picture 2"/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0" y="5748338"/>
            <a:ext cx="1066800" cy="11096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5" name="Picture 140"/>
          <p:cNvPicPr>
            <a:picLocks noChangeAspect="1" noChangeArrowheads="1"/>
          </p:cNvPicPr>
          <p:nvPr/>
        </p:nvPicPr>
        <p:blipFill>
          <a:blip r:embed="rId54" cstate="print"/>
          <a:srcRect b="8484"/>
          <a:stretch>
            <a:fillRect/>
          </a:stretch>
        </p:blipFill>
        <p:spPr bwMode="auto">
          <a:xfrm>
            <a:off x="2032000" y="4821238"/>
            <a:ext cx="1023938" cy="692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6" name="Picture 36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-12700" y="2260600"/>
            <a:ext cx="741363" cy="555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7" name="Picture 37"/>
          <p:cNvPicPr>
            <a:picLocks noChangeAspect="1" noChangeArrowheads="1"/>
          </p:cNvPicPr>
          <p:nvPr/>
        </p:nvPicPr>
        <p:blipFill>
          <a:blip r:embed="rId56" cstate="print"/>
          <a:srcRect l="21875" r="25000" b="7654"/>
          <a:stretch>
            <a:fillRect/>
          </a:stretch>
        </p:blipFill>
        <p:spPr bwMode="auto">
          <a:xfrm>
            <a:off x="7065963" y="3213100"/>
            <a:ext cx="1090612" cy="7985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8" name="Picture 137"/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4668838" y="6072188"/>
            <a:ext cx="996950" cy="7985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19" name="Picture 149"/>
          <p:cNvPicPr>
            <a:picLocks noChangeAspect="1" noChangeArrowheads="1"/>
          </p:cNvPicPr>
          <p:nvPr/>
        </p:nvPicPr>
        <p:blipFill>
          <a:blip r:embed="rId58" cstate="print"/>
          <a:srcRect t="-2794" b="13756"/>
          <a:stretch>
            <a:fillRect/>
          </a:stretch>
        </p:blipFill>
        <p:spPr bwMode="auto">
          <a:xfrm>
            <a:off x="727075" y="2957513"/>
            <a:ext cx="547688" cy="6080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0" name="Picture 150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5900738" y="2570163"/>
            <a:ext cx="1268412" cy="8699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1" name="Picture 143"/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0" y="4457700"/>
            <a:ext cx="1041400" cy="7715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2" name="Picture 145"/>
          <p:cNvPicPr>
            <a:picLocks noChangeAspect="1" noChangeArrowheads="1"/>
          </p:cNvPicPr>
          <p:nvPr/>
        </p:nvPicPr>
        <p:blipFill>
          <a:blip r:embed="rId61" cstate="print"/>
          <a:srcRect l="10826" r="6055"/>
          <a:stretch>
            <a:fillRect/>
          </a:stretch>
        </p:blipFill>
        <p:spPr bwMode="auto">
          <a:xfrm>
            <a:off x="3873500" y="5427663"/>
            <a:ext cx="719138" cy="649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3" name="Picture 154"/>
          <p:cNvPicPr>
            <a:picLocks noChangeAspect="1" noChangeArrowheads="1"/>
          </p:cNvPicPr>
          <p:nvPr/>
        </p:nvPicPr>
        <p:blipFill>
          <a:blip r:embed="rId62" cstate="print"/>
          <a:srcRect/>
          <a:stretch>
            <a:fillRect/>
          </a:stretch>
        </p:blipFill>
        <p:spPr bwMode="auto">
          <a:xfrm>
            <a:off x="1966913" y="6197600"/>
            <a:ext cx="976312" cy="660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4" name="Picture 147"/>
          <p:cNvPicPr>
            <a:picLocks noChangeAspect="1" noChangeArrowheads="1"/>
          </p:cNvPicPr>
          <p:nvPr/>
        </p:nvPicPr>
        <p:blipFill>
          <a:blip r:embed="rId63" cstate="print"/>
          <a:srcRect/>
          <a:stretch>
            <a:fillRect/>
          </a:stretch>
        </p:blipFill>
        <p:spPr bwMode="auto">
          <a:xfrm>
            <a:off x="7275513" y="6069013"/>
            <a:ext cx="1009650" cy="8016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5" name="Picture 155"/>
          <p:cNvPicPr>
            <a:picLocks noChangeAspect="1" noChangeArrowheads="1"/>
          </p:cNvPicPr>
          <p:nvPr/>
        </p:nvPicPr>
        <p:blipFill>
          <a:blip r:embed="rId64" cstate="print"/>
          <a:srcRect/>
          <a:stretch>
            <a:fillRect/>
          </a:stretch>
        </p:blipFill>
        <p:spPr bwMode="auto">
          <a:xfrm>
            <a:off x="2012950" y="1619250"/>
            <a:ext cx="1019175" cy="7540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6" name="Picture 151"/>
          <p:cNvPicPr>
            <a:picLocks noChangeAspect="1" noChangeArrowheads="1"/>
          </p:cNvPicPr>
          <p:nvPr/>
        </p:nvPicPr>
        <p:blipFill>
          <a:blip r:embed="rId65" cstate="print"/>
          <a:srcRect l="-3317" t="11632" r="7245"/>
          <a:stretch>
            <a:fillRect/>
          </a:stretch>
        </p:blipFill>
        <p:spPr bwMode="auto">
          <a:xfrm>
            <a:off x="2994025" y="1571625"/>
            <a:ext cx="808038" cy="5572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7" name="Picture 67" descr="ANd9GcScNGsJAJWZP-WGrBTg42YeV3j_osEg27Sy9S6bS-tgrm9n5rYMmg"/>
          <p:cNvPicPr>
            <a:picLocks noChangeAspect="1" noChangeArrowheads="1"/>
          </p:cNvPicPr>
          <p:nvPr/>
        </p:nvPicPr>
        <p:blipFill>
          <a:blip r:embed="rId66" cstate="print"/>
          <a:srcRect r="13768"/>
          <a:stretch>
            <a:fillRect/>
          </a:stretch>
        </p:blipFill>
        <p:spPr bwMode="auto">
          <a:xfrm>
            <a:off x="5359400" y="4616450"/>
            <a:ext cx="654050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28" name="Picture 12"/>
          <p:cNvPicPr>
            <a:picLocks noChangeAspect="1" noChangeArrowheads="1"/>
          </p:cNvPicPr>
          <p:nvPr/>
        </p:nvPicPr>
        <p:blipFill>
          <a:blip r:embed="rId67" cstate="print"/>
          <a:srcRect/>
          <a:stretch>
            <a:fillRect/>
          </a:stretch>
        </p:blipFill>
        <p:spPr bwMode="auto">
          <a:xfrm>
            <a:off x="1054100" y="6172200"/>
            <a:ext cx="915988" cy="6858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29" name="Picture 71" descr="ANd9GcRY7sw9sgaMP3E3CkXmC6R_f4X53jNSdIbg60E6b1IbICSm5z4MAQ"/>
          <p:cNvPicPr>
            <a:picLocks noChangeAspect="1" noChangeArrowheads="1"/>
          </p:cNvPicPr>
          <p:nvPr/>
        </p:nvPicPr>
        <p:blipFill>
          <a:blip r:embed="rId68" cstate="print"/>
          <a:srcRect/>
          <a:stretch>
            <a:fillRect/>
          </a:stretch>
        </p:blipFill>
        <p:spPr bwMode="auto">
          <a:xfrm>
            <a:off x="5649913" y="6049963"/>
            <a:ext cx="8255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30" name="Picture 40"/>
          <p:cNvPicPr>
            <a:picLocks noChangeAspect="1" noChangeArrowheads="1"/>
          </p:cNvPicPr>
          <p:nvPr/>
        </p:nvPicPr>
        <p:blipFill>
          <a:blip r:embed="rId69" cstate="print"/>
          <a:srcRect l="18642" r="16028"/>
          <a:stretch>
            <a:fillRect/>
          </a:stretch>
        </p:blipFill>
        <p:spPr bwMode="auto">
          <a:xfrm>
            <a:off x="5421313" y="5346700"/>
            <a:ext cx="785812" cy="7334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31" name="Picture 42"/>
          <p:cNvPicPr>
            <a:picLocks noChangeAspect="1" noChangeArrowheads="1"/>
          </p:cNvPicPr>
          <p:nvPr/>
        </p:nvPicPr>
        <p:blipFill>
          <a:blip r:embed="rId70" cstate="print"/>
          <a:srcRect/>
          <a:stretch>
            <a:fillRect/>
          </a:stretch>
        </p:blipFill>
        <p:spPr bwMode="auto">
          <a:xfrm>
            <a:off x="6008688" y="4710113"/>
            <a:ext cx="1112837" cy="7381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32" name="Picture 65" descr="ANd9GcREXX3Wyf6sujmOyWmZBmS7HVwB82J1hQPhsuMOJYLOPawz3S96"/>
          <p:cNvPicPr>
            <a:picLocks noChangeAspect="1" noChangeArrowheads="1"/>
          </p:cNvPicPr>
          <p:nvPr/>
        </p:nvPicPr>
        <p:blipFill>
          <a:blip r:embed="rId71" cstate="print"/>
          <a:srcRect l="10414" r="9410" b="30943"/>
          <a:stretch>
            <a:fillRect/>
          </a:stretch>
        </p:blipFill>
        <p:spPr bwMode="auto">
          <a:xfrm>
            <a:off x="4565650" y="4627563"/>
            <a:ext cx="811213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33" name="Picture 141"/>
          <p:cNvPicPr>
            <a:picLocks noChangeAspect="1" noChangeArrowheads="1"/>
          </p:cNvPicPr>
          <p:nvPr/>
        </p:nvPicPr>
        <p:blipFill>
          <a:blip r:embed="rId72" cstate="print"/>
          <a:srcRect/>
          <a:stretch>
            <a:fillRect/>
          </a:stretch>
        </p:blipFill>
        <p:spPr bwMode="auto">
          <a:xfrm>
            <a:off x="3027363" y="4787900"/>
            <a:ext cx="895350" cy="6731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34" name="Picture 77" descr="ANd9GcTi0cgO6fAu-0RVmAJcipMKjjgFG-XxTM9pasI9dje3nEmm-YwU"/>
          <p:cNvPicPr>
            <a:picLocks noChangeAspect="1" noChangeArrowheads="1"/>
          </p:cNvPicPr>
          <p:nvPr/>
        </p:nvPicPr>
        <p:blipFill>
          <a:blip r:embed="rId73" cstate="print"/>
          <a:srcRect/>
          <a:stretch>
            <a:fillRect/>
          </a:stretch>
        </p:blipFill>
        <p:spPr bwMode="auto">
          <a:xfrm>
            <a:off x="3098800" y="768350"/>
            <a:ext cx="111442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35" name="Picture 19"/>
          <p:cNvPicPr>
            <a:picLocks noChangeAspect="1" noChangeArrowheads="1"/>
          </p:cNvPicPr>
          <p:nvPr/>
        </p:nvPicPr>
        <p:blipFill>
          <a:blip r:embed="rId74" cstate="print"/>
          <a:srcRect/>
          <a:stretch>
            <a:fillRect/>
          </a:stretch>
        </p:blipFill>
        <p:spPr bwMode="auto">
          <a:xfrm>
            <a:off x="3751263" y="1603375"/>
            <a:ext cx="1044575" cy="8969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36" name="Picture 73" descr="ANd9GcRKZIZignAPoxcgGP3Z414EMYU9rdXTOb08lavi3WczKRgm3xYOYw"/>
          <p:cNvPicPr>
            <a:picLocks noChangeAspect="1" noChangeArrowheads="1"/>
          </p:cNvPicPr>
          <p:nvPr/>
        </p:nvPicPr>
        <p:blipFill>
          <a:blip r:embed="rId75" cstate="print"/>
          <a:srcRect t="3664" r="9641" b="20689"/>
          <a:stretch>
            <a:fillRect/>
          </a:stretch>
        </p:blipFill>
        <p:spPr bwMode="auto">
          <a:xfrm>
            <a:off x="3765550" y="2466975"/>
            <a:ext cx="623888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37" name="Picture 81" descr="ANd9GcS7xwG_iGPDUX5gwVOLEFtYfHvL29QTBzSNIUWamP09KLlP5Q2Zrg"/>
          <p:cNvPicPr>
            <a:picLocks noChangeAspect="1" noChangeArrowheads="1"/>
          </p:cNvPicPr>
          <p:nvPr/>
        </p:nvPicPr>
        <p:blipFill>
          <a:blip r:embed="rId76" cstate="print"/>
          <a:srcRect l="24521" t="2238" b="20604"/>
          <a:stretch>
            <a:fillRect/>
          </a:stretch>
        </p:blipFill>
        <p:spPr bwMode="auto">
          <a:xfrm>
            <a:off x="5868988" y="1644650"/>
            <a:ext cx="1389062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38" name="Picture 18"/>
          <p:cNvPicPr>
            <a:picLocks noChangeAspect="1" noChangeArrowheads="1"/>
          </p:cNvPicPr>
          <p:nvPr/>
        </p:nvPicPr>
        <p:blipFill>
          <a:blip r:embed="rId77" cstate="print"/>
          <a:srcRect/>
          <a:stretch>
            <a:fillRect/>
          </a:stretch>
        </p:blipFill>
        <p:spPr bwMode="auto">
          <a:xfrm>
            <a:off x="7243763" y="1628775"/>
            <a:ext cx="847725" cy="10493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39" name="Picture 20"/>
          <p:cNvPicPr>
            <a:picLocks noChangeAspect="1" noChangeArrowheads="1"/>
          </p:cNvPicPr>
          <p:nvPr/>
        </p:nvPicPr>
        <p:blipFill>
          <a:blip r:embed="rId78" cstate="print"/>
          <a:srcRect r="7848"/>
          <a:stretch>
            <a:fillRect/>
          </a:stretch>
        </p:blipFill>
        <p:spPr bwMode="auto">
          <a:xfrm>
            <a:off x="7175500" y="2533650"/>
            <a:ext cx="903288" cy="692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40" name="Picture 85" descr="ANd9GcQQ6oZYQR7fV84MNKplWXqvz-xKoa1DNST1t2ekiGgKHI4fBJTm"/>
          <p:cNvPicPr>
            <a:picLocks noChangeAspect="1" noChangeArrowheads="1"/>
          </p:cNvPicPr>
          <p:nvPr/>
        </p:nvPicPr>
        <p:blipFill>
          <a:blip r:embed="rId79" cstate="print"/>
          <a:srcRect l="7935" b="22285"/>
          <a:stretch>
            <a:fillRect/>
          </a:stretch>
        </p:blipFill>
        <p:spPr bwMode="auto">
          <a:xfrm>
            <a:off x="6013450" y="3351213"/>
            <a:ext cx="1077913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41" name="Picture 89" descr="ANd9GcRFjKt6_SFw3cWFkd3_85-WS7c_e_ag4dj-v31CQORPYzwde-7fYw"/>
          <p:cNvPicPr>
            <a:picLocks noChangeAspect="1" noChangeArrowheads="1"/>
          </p:cNvPicPr>
          <p:nvPr/>
        </p:nvPicPr>
        <p:blipFill>
          <a:blip r:embed="rId80" cstate="print"/>
          <a:srcRect/>
          <a:stretch>
            <a:fillRect/>
          </a:stretch>
        </p:blipFill>
        <p:spPr bwMode="auto">
          <a:xfrm>
            <a:off x="5302250" y="3267075"/>
            <a:ext cx="727075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42" name="Picture 92" descr="ANd9GcSACIOSuOoI-rbBJLZw8Y5iR3WRN0ECPbRorM5kfQBClvN4cgif"/>
          <p:cNvPicPr>
            <a:picLocks noChangeAspect="1" noChangeArrowheads="1"/>
          </p:cNvPicPr>
          <p:nvPr/>
        </p:nvPicPr>
        <p:blipFill>
          <a:blip r:embed="rId81" cstate="print"/>
          <a:srcRect l="11623" r="26813" b="33713"/>
          <a:stretch>
            <a:fillRect/>
          </a:stretch>
        </p:blipFill>
        <p:spPr bwMode="auto">
          <a:xfrm>
            <a:off x="3821113" y="3160713"/>
            <a:ext cx="849312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43" name="Picture 98" descr="ANd9GcQhW8Je1fC0CEkypb2xAt5KmDfFeuTWBETpbCqKPrFDwd1dHxu6kg"/>
          <p:cNvPicPr>
            <a:picLocks noChangeAspect="1" noChangeArrowheads="1"/>
          </p:cNvPicPr>
          <p:nvPr/>
        </p:nvPicPr>
        <p:blipFill>
          <a:blip r:embed="rId82" cstate="print"/>
          <a:srcRect l="4295" r="12886" b="10789"/>
          <a:stretch>
            <a:fillRect/>
          </a:stretch>
        </p:blipFill>
        <p:spPr bwMode="auto">
          <a:xfrm>
            <a:off x="4514850" y="3992563"/>
            <a:ext cx="8001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44" name="Picture 63" descr="ANd9GcTBFgHO2z2juwWxczXjQBT1WLVekjB0-D8feUM1QtNQDmMYLD-6"/>
          <p:cNvPicPr>
            <a:picLocks noChangeAspect="1" noChangeArrowheads="1"/>
          </p:cNvPicPr>
          <p:nvPr/>
        </p:nvPicPr>
        <p:blipFill>
          <a:blip r:embed="rId83" cstate="print"/>
          <a:srcRect t="10097"/>
          <a:stretch>
            <a:fillRect/>
          </a:stretch>
        </p:blipFill>
        <p:spPr bwMode="auto">
          <a:xfrm>
            <a:off x="6199188" y="5448300"/>
            <a:ext cx="9366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45" name="Picture 80"/>
          <p:cNvPicPr>
            <a:picLocks noChangeAspect="1" noChangeArrowheads="1"/>
          </p:cNvPicPr>
          <p:nvPr/>
        </p:nvPicPr>
        <p:blipFill>
          <a:blip r:embed="rId84" cstate="print"/>
          <a:srcRect l="13365" t="15613" r="12177"/>
          <a:stretch>
            <a:fillRect/>
          </a:stretch>
        </p:blipFill>
        <p:spPr bwMode="auto">
          <a:xfrm>
            <a:off x="0" y="3535363"/>
            <a:ext cx="954088" cy="9271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46" name="Picture 82"/>
          <p:cNvPicPr>
            <a:picLocks noChangeAspect="1" noChangeArrowheads="1"/>
          </p:cNvPicPr>
          <p:nvPr/>
        </p:nvPicPr>
        <p:blipFill>
          <a:blip r:embed="rId85" cstate="print"/>
          <a:srcRect l="9384" r="15836"/>
          <a:stretch>
            <a:fillRect/>
          </a:stretch>
        </p:blipFill>
        <p:spPr bwMode="auto">
          <a:xfrm>
            <a:off x="1706563" y="5514975"/>
            <a:ext cx="657225" cy="7080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47" name="Picture 87"/>
          <p:cNvPicPr>
            <a:picLocks noChangeAspect="1" noChangeArrowheads="1"/>
          </p:cNvPicPr>
          <p:nvPr/>
        </p:nvPicPr>
        <p:blipFill>
          <a:blip r:embed="rId86" cstate="print"/>
          <a:srcRect l="29182" t="17017" r="15494" b="10339"/>
          <a:stretch>
            <a:fillRect/>
          </a:stretch>
        </p:blipFill>
        <p:spPr bwMode="auto">
          <a:xfrm>
            <a:off x="8634413" y="2751138"/>
            <a:ext cx="509587" cy="4857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48" name="Picture 90"/>
          <p:cNvPicPr>
            <a:picLocks noChangeAspect="1" noChangeArrowheads="1"/>
          </p:cNvPicPr>
          <p:nvPr/>
        </p:nvPicPr>
        <p:blipFill>
          <a:blip r:embed="rId87" cstate="print"/>
          <a:srcRect l="6070" t="19778" r="2763" b="5222"/>
          <a:stretch>
            <a:fillRect/>
          </a:stretch>
        </p:blipFill>
        <p:spPr bwMode="auto">
          <a:xfrm>
            <a:off x="8151813" y="3902075"/>
            <a:ext cx="992187" cy="5492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49" name="Picture 91"/>
          <p:cNvPicPr>
            <a:picLocks noChangeAspect="1" noChangeArrowheads="1"/>
          </p:cNvPicPr>
          <p:nvPr/>
        </p:nvPicPr>
        <p:blipFill>
          <a:blip r:embed="rId88" cstate="print"/>
          <a:srcRect/>
          <a:stretch>
            <a:fillRect/>
          </a:stretch>
        </p:blipFill>
        <p:spPr bwMode="auto">
          <a:xfrm>
            <a:off x="3856038" y="4014788"/>
            <a:ext cx="666750" cy="706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50" name="Picture 9"/>
          <p:cNvPicPr>
            <a:picLocks noChangeAspect="1" noChangeArrowheads="1"/>
          </p:cNvPicPr>
          <p:nvPr/>
        </p:nvPicPr>
        <p:blipFill>
          <a:blip r:embed="rId89" cstate="print"/>
          <a:srcRect/>
          <a:stretch>
            <a:fillRect/>
          </a:stretch>
        </p:blipFill>
        <p:spPr bwMode="auto">
          <a:xfrm>
            <a:off x="1065213" y="5514975"/>
            <a:ext cx="655637" cy="7032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pic>
        <p:nvPicPr>
          <p:cNvPr id="66651" name="Picture 75" descr="ANd9GcTsxyCQXMHeTLd9Ej6-1o2tvoDfJ56kbIPpCme9MajRGQP7-RybjA"/>
          <p:cNvPicPr>
            <a:picLocks noChangeAspect="1" noChangeArrowheads="1"/>
          </p:cNvPicPr>
          <p:nvPr/>
        </p:nvPicPr>
        <p:blipFill>
          <a:blip r:embed="rId90" cstate="print"/>
          <a:srcRect b="22417"/>
          <a:stretch>
            <a:fillRect/>
          </a:stretch>
        </p:blipFill>
        <p:spPr bwMode="auto">
          <a:xfrm>
            <a:off x="714375" y="2286000"/>
            <a:ext cx="6191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652" name="Picture 92"/>
          <p:cNvPicPr>
            <a:picLocks noChangeAspect="1" noChangeArrowheads="1"/>
          </p:cNvPicPr>
          <p:nvPr/>
        </p:nvPicPr>
        <p:blipFill>
          <a:blip r:embed="rId91" cstate="print"/>
          <a:srcRect/>
          <a:stretch>
            <a:fillRect/>
          </a:stretch>
        </p:blipFill>
        <p:spPr bwMode="auto">
          <a:xfrm>
            <a:off x="5883275" y="1314450"/>
            <a:ext cx="492125" cy="3349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Shielding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Purpose of shielding:</a:t>
            </a:r>
          </a:p>
          <a:p>
            <a:pPr lvl="1"/>
            <a:r>
              <a:rPr lang="en-US" dirty="0" smtClean="0"/>
              <a:t>Contain emissions from noisy circuits</a:t>
            </a:r>
          </a:p>
          <a:p>
            <a:pPr lvl="1"/>
            <a:r>
              <a:rPr lang="en-US" dirty="0" smtClean="0"/>
              <a:t>Protect signal carrying conductors from interference</a:t>
            </a:r>
          </a:p>
          <a:p>
            <a:r>
              <a:rPr lang="en-US" dirty="0" smtClean="0"/>
              <a:t>Remember Kirchoff’s Current Law:</a:t>
            </a:r>
          </a:p>
          <a:p>
            <a:pPr lvl="1"/>
            <a:r>
              <a:rPr lang="en-US" dirty="0" smtClean="0"/>
              <a:t>All currents return to their sources following path of least impedance</a:t>
            </a:r>
          </a:p>
          <a:p>
            <a:r>
              <a:rPr lang="en-US" dirty="0" smtClean="0"/>
              <a:t>Shield’s raison d’</a:t>
            </a:r>
            <a:r>
              <a:rPr lang="en-US" dirty="0" smtClean="0">
                <a:latin typeface="Arial"/>
                <a:cs typeface="Arial"/>
              </a:rPr>
              <a:t>être:</a:t>
            </a:r>
          </a:p>
          <a:p>
            <a:pPr lvl="1"/>
            <a:r>
              <a:rPr lang="en-US" dirty="0" smtClean="0"/>
              <a:t>Provide return path to the source over the lowest impedance (most desirable) path possible</a:t>
            </a:r>
          </a:p>
          <a:p>
            <a:pPr lvl="1"/>
            <a:r>
              <a:rPr lang="en-US" dirty="0" smtClean="0"/>
              <a:t>Direct current back to source and away from sensitive circuitry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Cable Shielding - Capacitive Coupling</a:t>
            </a:r>
          </a:p>
        </p:txBody>
      </p:sp>
      <p:sp>
        <p:nvSpPr>
          <p:cNvPr id="64515" name="Content Placeholder 2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2500648"/>
          </a:xfrm>
        </p:spPr>
        <p:txBody>
          <a:bodyPr/>
          <a:lstStyle/>
          <a:p>
            <a:r>
              <a:rPr lang="en-US" sz="1600" dirty="0" smtClean="0"/>
              <a:t>Emissions</a:t>
            </a:r>
          </a:p>
          <a:p>
            <a:pPr lvl="1"/>
            <a:r>
              <a:rPr lang="en-US" sz="1600" dirty="0" smtClean="0"/>
              <a:t>Culprit current couples to its own shield and returns to its source</a:t>
            </a:r>
          </a:p>
          <a:p>
            <a:r>
              <a:rPr lang="en-US" sz="1600" dirty="0" smtClean="0"/>
              <a:t>Susceptibility</a:t>
            </a:r>
          </a:p>
          <a:p>
            <a:pPr lvl="1"/>
            <a:r>
              <a:rPr lang="en-US" sz="1600" dirty="0" smtClean="0"/>
              <a:t>Any remaining current that makes its way to victim couples to victim’s shield and gets shunted back to source (via ground), protecting victim signal wire</a:t>
            </a:r>
          </a:p>
          <a:p>
            <a:r>
              <a:rPr lang="en-US" sz="1600" dirty="0" smtClean="0"/>
              <a:t>Shields must provide low impedance path back to source</a:t>
            </a:r>
          </a:p>
          <a:p>
            <a:pPr lvl="1"/>
            <a:r>
              <a:rPr lang="en-US" sz="1600" dirty="0" smtClean="0"/>
              <a:t>Includes shield terminations, connector to chassis connections, reference plane to chassis connections, etc.</a:t>
            </a:r>
          </a:p>
        </p:txBody>
      </p:sp>
      <p:grpSp>
        <p:nvGrpSpPr>
          <p:cNvPr id="2" name="Group 46"/>
          <p:cNvGrpSpPr>
            <a:grpSpLocks/>
          </p:cNvGrpSpPr>
          <p:nvPr/>
        </p:nvGrpSpPr>
        <p:grpSpPr bwMode="auto">
          <a:xfrm rot="5400000">
            <a:off x="6054448" y="5552173"/>
            <a:ext cx="228600" cy="152400"/>
            <a:chOff x="1066800" y="2438400"/>
            <a:chExt cx="1447800" cy="685802"/>
          </a:xfrm>
        </p:grpSpPr>
        <p:cxnSp>
          <p:nvCxnSpPr>
            <p:cNvPr id="64593" name="Straight Connector 47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4" name="Straight Connector 48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5" name="Straight Connector 49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6" name="Straight Connector 50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7" name="Straight Connector 51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8" name="Straight Connector 52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9" name="Straight Connector 53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3" name="Group 54"/>
          <p:cNvGrpSpPr>
            <a:grpSpLocks/>
          </p:cNvGrpSpPr>
          <p:nvPr/>
        </p:nvGrpSpPr>
        <p:grpSpPr bwMode="auto">
          <a:xfrm rot="5400000">
            <a:off x="3470275" y="5552173"/>
            <a:ext cx="228600" cy="152400"/>
            <a:chOff x="1066800" y="2438400"/>
            <a:chExt cx="1447800" cy="685802"/>
          </a:xfrm>
        </p:grpSpPr>
        <p:cxnSp>
          <p:nvCxnSpPr>
            <p:cNvPr id="64586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7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8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9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0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1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92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4518" name="Straight Connector 68"/>
          <p:cNvCxnSpPr>
            <a:cxnSpLocks noChangeShapeType="1"/>
          </p:cNvCxnSpPr>
          <p:nvPr/>
        </p:nvCxnSpPr>
        <p:spPr bwMode="auto">
          <a:xfrm rot="5400000" flipH="1" flipV="1">
            <a:off x="3508375" y="54378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19" name="Straight Connector 70"/>
          <p:cNvCxnSpPr>
            <a:cxnSpLocks noChangeShapeType="1"/>
          </p:cNvCxnSpPr>
          <p:nvPr/>
        </p:nvCxnSpPr>
        <p:spPr bwMode="auto">
          <a:xfrm>
            <a:off x="5805488" y="5361673"/>
            <a:ext cx="369887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0" name="Straight Connector 72"/>
          <p:cNvCxnSpPr>
            <a:cxnSpLocks noChangeShapeType="1"/>
          </p:cNvCxnSpPr>
          <p:nvPr/>
        </p:nvCxnSpPr>
        <p:spPr bwMode="auto">
          <a:xfrm rot="5400000">
            <a:off x="6092548" y="54378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1" name="Straight Connector 75"/>
          <p:cNvCxnSpPr>
            <a:cxnSpLocks noChangeShapeType="1"/>
          </p:cNvCxnSpPr>
          <p:nvPr/>
        </p:nvCxnSpPr>
        <p:spPr bwMode="auto">
          <a:xfrm rot="5400000">
            <a:off x="3508375" y="58188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2" name="Straight Connector 77"/>
          <p:cNvCxnSpPr>
            <a:cxnSpLocks noChangeShapeType="1"/>
          </p:cNvCxnSpPr>
          <p:nvPr/>
        </p:nvCxnSpPr>
        <p:spPr bwMode="auto">
          <a:xfrm rot="5400000">
            <a:off x="6092548" y="58188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3" name="Straight Connector 81"/>
          <p:cNvCxnSpPr>
            <a:cxnSpLocks noChangeShapeType="1"/>
          </p:cNvCxnSpPr>
          <p:nvPr/>
        </p:nvCxnSpPr>
        <p:spPr bwMode="auto">
          <a:xfrm rot="5400000">
            <a:off x="3508375" y="59712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4" name="Group 82"/>
          <p:cNvGrpSpPr>
            <a:grpSpLocks/>
          </p:cNvGrpSpPr>
          <p:nvPr/>
        </p:nvGrpSpPr>
        <p:grpSpPr bwMode="auto">
          <a:xfrm>
            <a:off x="3471863" y="6047473"/>
            <a:ext cx="228600" cy="76200"/>
            <a:chOff x="457200" y="4953000"/>
            <a:chExt cx="914400" cy="304800"/>
          </a:xfrm>
        </p:grpSpPr>
        <p:cxnSp>
          <p:nvCxnSpPr>
            <p:cNvPr id="64583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4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5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5" name="Group 29"/>
          <p:cNvGrpSpPr>
            <a:grpSpLocks/>
          </p:cNvGrpSpPr>
          <p:nvPr/>
        </p:nvGrpSpPr>
        <p:grpSpPr bwMode="auto">
          <a:xfrm rot="5400000">
            <a:off x="6054448" y="4485373"/>
            <a:ext cx="228600" cy="152400"/>
            <a:chOff x="1066800" y="2438400"/>
            <a:chExt cx="1447800" cy="685802"/>
          </a:xfrm>
        </p:grpSpPr>
        <p:cxnSp>
          <p:nvCxnSpPr>
            <p:cNvPr id="64576" name="Straight Connector 30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77" name="Straight Connector 3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78" name="Straight Connector 3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79" name="Straight Connector 3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0" name="Straight Connector 3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1" name="Straight Connector 3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82" name="Straight Connector 36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4526" name="Straight Connector 130"/>
          <p:cNvCxnSpPr>
            <a:cxnSpLocks noChangeShapeType="1"/>
          </p:cNvCxnSpPr>
          <p:nvPr/>
        </p:nvCxnSpPr>
        <p:spPr bwMode="auto">
          <a:xfrm>
            <a:off x="5500688" y="4294873"/>
            <a:ext cx="674687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7" name="Straight Connector 131"/>
          <p:cNvCxnSpPr>
            <a:cxnSpLocks noChangeShapeType="1"/>
          </p:cNvCxnSpPr>
          <p:nvPr/>
        </p:nvCxnSpPr>
        <p:spPr bwMode="auto">
          <a:xfrm rot="5400000">
            <a:off x="6092548" y="43710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8" name="Straight Connector 132"/>
          <p:cNvCxnSpPr>
            <a:cxnSpLocks noChangeShapeType="1"/>
          </p:cNvCxnSpPr>
          <p:nvPr/>
        </p:nvCxnSpPr>
        <p:spPr bwMode="auto">
          <a:xfrm rot="5400000">
            <a:off x="3318669" y="4562367"/>
            <a:ext cx="531812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29" name="Straight Connector 133"/>
          <p:cNvCxnSpPr>
            <a:cxnSpLocks noChangeShapeType="1"/>
          </p:cNvCxnSpPr>
          <p:nvPr/>
        </p:nvCxnSpPr>
        <p:spPr bwMode="auto">
          <a:xfrm rot="5400000">
            <a:off x="6092548" y="47520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30" name="Straight Connector 135"/>
          <p:cNvCxnSpPr>
            <a:cxnSpLocks noChangeShapeType="1"/>
          </p:cNvCxnSpPr>
          <p:nvPr/>
        </p:nvCxnSpPr>
        <p:spPr bwMode="auto">
          <a:xfrm rot="5400000">
            <a:off x="3508375" y="49044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6" name="Group 136"/>
          <p:cNvGrpSpPr>
            <a:grpSpLocks/>
          </p:cNvGrpSpPr>
          <p:nvPr/>
        </p:nvGrpSpPr>
        <p:grpSpPr bwMode="auto">
          <a:xfrm>
            <a:off x="3471863" y="4980673"/>
            <a:ext cx="228600" cy="76200"/>
            <a:chOff x="457200" y="4953000"/>
            <a:chExt cx="914400" cy="304800"/>
          </a:xfrm>
        </p:grpSpPr>
        <p:cxnSp>
          <p:nvCxnSpPr>
            <p:cNvPr id="64573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74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75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pic>
        <p:nvPicPr>
          <p:cNvPr id="64532" name="Picture 2"/>
          <p:cNvPicPr>
            <a:picLocks noChangeAspect="1" noChangeArrowheads="1"/>
          </p:cNvPicPr>
          <p:nvPr/>
        </p:nvPicPr>
        <p:blipFill>
          <a:blip r:embed="rId2" cstate="print"/>
          <a:srcRect t="8360" b="8858"/>
          <a:stretch>
            <a:fillRect/>
          </a:stretch>
        </p:blipFill>
        <p:spPr bwMode="auto">
          <a:xfrm>
            <a:off x="3432175" y="4385361"/>
            <a:ext cx="306388" cy="3048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 type="none" w="lg" len="lg"/>
          </a:ln>
        </p:spPr>
      </p:pic>
      <p:sp>
        <p:nvSpPr>
          <p:cNvPr id="64533" name="TextBox 153"/>
          <p:cNvSpPr txBox="1">
            <a:spLocks noChangeArrowheads="1"/>
          </p:cNvSpPr>
          <p:nvPr/>
        </p:nvSpPr>
        <p:spPr bwMode="auto">
          <a:xfrm>
            <a:off x="3127375" y="4402823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V</a:t>
            </a:r>
            <a:r>
              <a:rPr lang="en-US" sz="1200" b="0" baseline="-25000"/>
              <a:t>C</a:t>
            </a:r>
          </a:p>
        </p:txBody>
      </p:sp>
      <p:sp>
        <p:nvSpPr>
          <p:cNvPr id="64534" name="TextBox 154"/>
          <p:cNvSpPr txBox="1">
            <a:spLocks noChangeArrowheads="1"/>
          </p:cNvSpPr>
          <p:nvPr/>
        </p:nvSpPr>
        <p:spPr bwMode="auto">
          <a:xfrm>
            <a:off x="6211888" y="4423461"/>
            <a:ext cx="3508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L</a:t>
            </a:r>
          </a:p>
        </p:txBody>
      </p:sp>
      <p:sp>
        <p:nvSpPr>
          <p:cNvPr id="64535" name="TextBox 155"/>
          <p:cNvSpPr txBox="1">
            <a:spLocks noChangeArrowheads="1"/>
          </p:cNvSpPr>
          <p:nvPr/>
        </p:nvSpPr>
        <p:spPr bwMode="auto">
          <a:xfrm>
            <a:off x="2176463" y="4328211"/>
            <a:ext cx="877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CULPRIT CIRCUIT</a:t>
            </a:r>
          </a:p>
        </p:txBody>
      </p:sp>
      <p:sp>
        <p:nvSpPr>
          <p:cNvPr id="64536" name="TextBox 156"/>
          <p:cNvSpPr txBox="1">
            <a:spLocks noChangeArrowheads="1"/>
          </p:cNvSpPr>
          <p:nvPr/>
        </p:nvSpPr>
        <p:spPr bwMode="auto">
          <a:xfrm>
            <a:off x="2117725" y="5395011"/>
            <a:ext cx="87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VICTIM CIRCUIT</a:t>
            </a:r>
          </a:p>
        </p:txBody>
      </p:sp>
      <p:sp>
        <p:nvSpPr>
          <p:cNvPr id="64537" name="TextBox 157"/>
          <p:cNvSpPr txBox="1">
            <a:spLocks noChangeArrowheads="1"/>
          </p:cNvSpPr>
          <p:nvPr/>
        </p:nvSpPr>
        <p:spPr bwMode="auto">
          <a:xfrm>
            <a:off x="3132138" y="5453748"/>
            <a:ext cx="434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NE</a:t>
            </a:r>
          </a:p>
        </p:txBody>
      </p:sp>
      <p:sp>
        <p:nvSpPr>
          <p:cNvPr id="64538" name="TextBox 158"/>
          <p:cNvSpPr txBox="1">
            <a:spLocks noChangeArrowheads="1"/>
          </p:cNvSpPr>
          <p:nvPr/>
        </p:nvSpPr>
        <p:spPr bwMode="auto">
          <a:xfrm>
            <a:off x="6202363" y="5480736"/>
            <a:ext cx="4238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FE</a:t>
            </a:r>
          </a:p>
        </p:txBody>
      </p:sp>
      <p:grpSp>
        <p:nvGrpSpPr>
          <p:cNvPr id="7" name="Group 159"/>
          <p:cNvGrpSpPr>
            <a:grpSpLocks/>
          </p:cNvGrpSpPr>
          <p:nvPr/>
        </p:nvGrpSpPr>
        <p:grpSpPr bwMode="auto">
          <a:xfrm>
            <a:off x="4770438" y="4944161"/>
            <a:ext cx="304800" cy="228600"/>
            <a:chOff x="3429000" y="3124200"/>
            <a:chExt cx="304800" cy="228600"/>
          </a:xfrm>
        </p:grpSpPr>
        <p:cxnSp>
          <p:nvCxnSpPr>
            <p:cNvPr id="64569" name="Straight Connector 160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70" name="Straight Connector 161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71" name="Straight Connector 162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72" name="Straight Connector 16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</p:grpSp>
      <p:cxnSp>
        <p:nvCxnSpPr>
          <p:cNvPr id="64540" name="Straight Connector 169"/>
          <p:cNvCxnSpPr>
            <a:cxnSpLocks noChangeShapeType="1"/>
          </p:cNvCxnSpPr>
          <p:nvPr/>
        </p:nvCxnSpPr>
        <p:spPr bwMode="auto">
          <a:xfrm rot="5400000">
            <a:off x="4823619" y="5268805"/>
            <a:ext cx="198437" cy="0"/>
          </a:xfrm>
          <a:prstGeom prst="line">
            <a:avLst/>
          </a:prstGeom>
          <a:noFill/>
          <a:ln w="12700" algn="ctr">
            <a:solidFill>
              <a:srgbClr val="0000FF"/>
            </a:solidFill>
            <a:prstDash val="dash"/>
            <a:round/>
            <a:headEnd/>
            <a:tailEnd type="none" w="lg" len="lg"/>
          </a:ln>
        </p:spPr>
      </p:cxnSp>
      <p:sp>
        <p:nvSpPr>
          <p:cNvPr id="60" name="TextBox 59"/>
          <p:cNvSpPr txBox="1"/>
          <p:nvPr/>
        </p:nvSpPr>
        <p:spPr>
          <a:xfrm>
            <a:off x="4398963" y="4964798"/>
            <a:ext cx="417512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 err="1">
                <a:solidFill>
                  <a:srgbClr val="0000FF"/>
                </a:solidFill>
              </a:rPr>
              <a:t>C</a:t>
            </a:r>
            <a:r>
              <a:rPr lang="en-US" sz="1050" baseline="-25000" dirty="0" err="1">
                <a:solidFill>
                  <a:srgbClr val="0000FF"/>
                </a:solidFill>
              </a:rPr>
              <a:t>CV</a:t>
            </a:r>
            <a:endParaRPr lang="en-US" sz="1200" baseline="-25000" dirty="0">
              <a:solidFill>
                <a:srgbClr val="0000FF"/>
              </a:solidFill>
            </a:endParaRPr>
          </a:p>
        </p:txBody>
      </p:sp>
      <p:sp>
        <p:nvSpPr>
          <p:cNvPr id="64542" name="Rectangle 186"/>
          <p:cNvSpPr>
            <a:spLocks noChangeArrowheads="1"/>
          </p:cNvSpPr>
          <p:nvPr/>
        </p:nvSpPr>
        <p:spPr bwMode="auto">
          <a:xfrm>
            <a:off x="4879975" y="4752073"/>
            <a:ext cx="90488" cy="146050"/>
          </a:xfrm>
          <a:prstGeom prst="rect">
            <a:avLst/>
          </a:prstGeom>
          <a:solidFill>
            <a:schemeClr val="bg1"/>
          </a:solidFill>
          <a:ln w="38100" algn="ctr">
            <a:noFill/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cxnSp>
        <p:nvCxnSpPr>
          <p:cNvPr id="64543" name="Straight Connector 167"/>
          <p:cNvCxnSpPr>
            <a:cxnSpLocks noChangeShapeType="1"/>
          </p:cNvCxnSpPr>
          <p:nvPr/>
        </p:nvCxnSpPr>
        <p:spPr bwMode="auto">
          <a:xfrm rot="5400000" flipH="1" flipV="1">
            <a:off x="4597400" y="4610786"/>
            <a:ext cx="650875" cy="0"/>
          </a:xfrm>
          <a:prstGeom prst="line">
            <a:avLst/>
          </a:prstGeom>
          <a:noFill/>
          <a:ln w="12700" algn="ctr">
            <a:solidFill>
              <a:srgbClr val="0000FF"/>
            </a:solidFill>
            <a:prstDash val="dash"/>
            <a:round/>
            <a:headEnd/>
            <a:tailEnd type="none" w="lg" len="lg"/>
          </a:ln>
        </p:spPr>
      </p:cxnSp>
      <p:sp>
        <p:nvSpPr>
          <p:cNvPr id="64544" name="TextBox 187"/>
          <p:cNvSpPr txBox="1">
            <a:spLocks noChangeArrowheads="1"/>
          </p:cNvSpPr>
          <p:nvPr/>
        </p:nvSpPr>
        <p:spPr bwMode="auto">
          <a:xfrm>
            <a:off x="5173663" y="4839386"/>
            <a:ext cx="35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I</a:t>
            </a:r>
            <a:r>
              <a:rPr lang="en-US" sz="1100" baseline="-25000" dirty="0">
                <a:solidFill>
                  <a:srgbClr val="FF0000"/>
                </a:solidFill>
              </a:rPr>
              <a:t>CV</a:t>
            </a:r>
            <a:endParaRPr lang="en-US" sz="1400" baseline="-25000" dirty="0">
              <a:solidFill>
                <a:srgbClr val="FF0000"/>
              </a:solidFill>
            </a:endParaRPr>
          </a:p>
        </p:txBody>
      </p:sp>
      <p:sp>
        <p:nvSpPr>
          <p:cNvPr id="64545" name="Can 63"/>
          <p:cNvSpPr>
            <a:spLocks noChangeArrowheads="1"/>
          </p:cNvSpPr>
          <p:nvPr/>
        </p:nvSpPr>
        <p:spPr bwMode="auto">
          <a:xfrm rot="-5400000">
            <a:off x="4812507" y="3146316"/>
            <a:ext cx="196850" cy="2297113"/>
          </a:xfrm>
          <a:prstGeom prst="can">
            <a:avLst>
              <a:gd name="adj" fmla="val 65748"/>
            </a:avLst>
          </a:prstGeom>
          <a:solidFill>
            <a:srgbClr val="D9D9D9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64546" name="Can 64"/>
          <p:cNvSpPr>
            <a:spLocks noChangeArrowheads="1"/>
          </p:cNvSpPr>
          <p:nvPr/>
        </p:nvSpPr>
        <p:spPr bwMode="auto">
          <a:xfrm rot="-5400000">
            <a:off x="4818857" y="4214704"/>
            <a:ext cx="196850" cy="2297113"/>
          </a:xfrm>
          <a:prstGeom prst="can">
            <a:avLst>
              <a:gd name="adj" fmla="val 65748"/>
            </a:avLst>
          </a:prstGeom>
          <a:solidFill>
            <a:srgbClr val="D9D9D9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64547" name="Freeform 84"/>
          <p:cNvSpPr>
            <a:spLocks/>
          </p:cNvSpPr>
          <p:nvPr/>
        </p:nvSpPr>
        <p:spPr bwMode="auto">
          <a:xfrm>
            <a:off x="3587750" y="4399648"/>
            <a:ext cx="241300" cy="417513"/>
          </a:xfrm>
          <a:custGeom>
            <a:avLst/>
            <a:gdLst>
              <a:gd name="T0" fmla="*/ 0 w 241573"/>
              <a:gd name="T1" fmla="*/ 435968 h 416966"/>
              <a:gd name="T2" fmla="*/ 232463 w 241573"/>
              <a:gd name="T3" fmla="*/ 262541 h 416966"/>
              <a:gd name="T4" fmla="*/ 232297 w 241573"/>
              <a:gd name="T5" fmla="*/ 0 h 416966"/>
              <a:gd name="T6" fmla="*/ 0 60000 65536"/>
              <a:gd name="T7" fmla="*/ 0 60000 65536"/>
              <a:gd name="T8" fmla="*/ 0 60000 65536"/>
              <a:gd name="T9" fmla="*/ 0 w 241573"/>
              <a:gd name="T10" fmla="*/ 0 h 416966"/>
              <a:gd name="T11" fmla="*/ 241573 w 241573"/>
              <a:gd name="T12" fmla="*/ 416966 h 4169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1573" h="416966">
                <a:moveTo>
                  <a:pt x="0" y="416966"/>
                </a:moveTo>
                <a:lnTo>
                  <a:pt x="241573" y="251098"/>
                </a:lnTo>
                <a:lnTo>
                  <a:pt x="241402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64548" name="Freeform 85"/>
          <p:cNvSpPr>
            <a:spLocks/>
          </p:cNvSpPr>
          <p:nvPr/>
        </p:nvSpPr>
        <p:spPr bwMode="auto">
          <a:xfrm>
            <a:off x="3587750" y="5466448"/>
            <a:ext cx="241300" cy="422275"/>
          </a:xfrm>
          <a:custGeom>
            <a:avLst/>
            <a:gdLst>
              <a:gd name="T0" fmla="*/ 0 w 241573"/>
              <a:gd name="T1" fmla="*/ 440729 h 421728"/>
              <a:gd name="T2" fmla="*/ 232463 w 241573"/>
              <a:gd name="T3" fmla="*/ 267389 h 421728"/>
              <a:gd name="T4" fmla="*/ 232297 w 241573"/>
              <a:gd name="T5" fmla="*/ 0 h 421728"/>
              <a:gd name="T6" fmla="*/ 0 60000 65536"/>
              <a:gd name="T7" fmla="*/ 0 60000 65536"/>
              <a:gd name="T8" fmla="*/ 0 60000 65536"/>
              <a:gd name="T9" fmla="*/ 0 w 241573"/>
              <a:gd name="T10" fmla="*/ 0 h 421728"/>
              <a:gd name="T11" fmla="*/ 241573 w 241573"/>
              <a:gd name="T12" fmla="*/ 421728 h 4217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1573" h="421728">
                <a:moveTo>
                  <a:pt x="0" y="421728"/>
                </a:moveTo>
                <a:lnTo>
                  <a:pt x="241573" y="255860"/>
                </a:lnTo>
                <a:lnTo>
                  <a:pt x="241402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cxnSp>
        <p:nvCxnSpPr>
          <p:cNvPr id="64549" name="Straight Connector 99"/>
          <p:cNvCxnSpPr>
            <a:cxnSpLocks noChangeShapeType="1"/>
          </p:cNvCxnSpPr>
          <p:nvPr/>
        </p:nvCxnSpPr>
        <p:spPr bwMode="auto">
          <a:xfrm rot="10800000">
            <a:off x="3586163" y="4298048"/>
            <a:ext cx="300037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4550" name="Straight Connector 102"/>
          <p:cNvCxnSpPr>
            <a:cxnSpLocks noChangeShapeType="1"/>
          </p:cNvCxnSpPr>
          <p:nvPr/>
        </p:nvCxnSpPr>
        <p:spPr bwMode="auto">
          <a:xfrm rot="10800000">
            <a:off x="3581400" y="5364848"/>
            <a:ext cx="3175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4551" name="Freeform 104"/>
          <p:cNvSpPr>
            <a:spLocks/>
          </p:cNvSpPr>
          <p:nvPr/>
        </p:nvSpPr>
        <p:spPr bwMode="auto">
          <a:xfrm>
            <a:off x="3771900" y="4450448"/>
            <a:ext cx="938213" cy="314325"/>
          </a:xfrm>
          <a:custGeom>
            <a:avLst/>
            <a:gdLst>
              <a:gd name="T0" fmla="*/ 938243 w 938212"/>
              <a:gd name="T1" fmla="*/ 0 h 314325"/>
              <a:gd name="T2" fmla="*/ 138112 w 938212"/>
              <a:gd name="T3" fmla="*/ 0 h 314325"/>
              <a:gd name="T4" fmla="*/ 138112 w 938212"/>
              <a:gd name="T5" fmla="*/ 233363 h 314325"/>
              <a:gd name="T6" fmla="*/ 0 w 938212"/>
              <a:gd name="T7" fmla="*/ 314325 h 314325"/>
              <a:gd name="T8" fmla="*/ 0 60000 65536"/>
              <a:gd name="T9" fmla="*/ 0 60000 65536"/>
              <a:gd name="T10" fmla="*/ 0 60000 65536"/>
              <a:gd name="T11" fmla="*/ 0 60000 65536"/>
              <a:gd name="T12" fmla="*/ 0 w 938212"/>
              <a:gd name="T13" fmla="*/ 0 h 314325"/>
              <a:gd name="T14" fmla="*/ 938212 w 938212"/>
              <a:gd name="T15" fmla="*/ 314325 h 3143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38212" h="314325">
                <a:moveTo>
                  <a:pt x="938212" y="0"/>
                </a:moveTo>
                <a:lnTo>
                  <a:pt x="138112" y="0"/>
                </a:lnTo>
                <a:lnTo>
                  <a:pt x="138112" y="233363"/>
                </a:lnTo>
                <a:lnTo>
                  <a:pt x="0" y="314325"/>
                </a:ln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64552" name="Freeform 105"/>
          <p:cNvSpPr>
            <a:spLocks/>
          </p:cNvSpPr>
          <p:nvPr/>
        </p:nvSpPr>
        <p:spPr bwMode="auto">
          <a:xfrm>
            <a:off x="3647873" y="4474261"/>
            <a:ext cx="1505151" cy="1452786"/>
          </a:xfrm>
          <a:custGeom>
            <a:avLst/>
            <a:gdLst>
              <a:gd name="T0" fmla="*/ 1376332 w 1376363"/>
              <a:gd name="T1" fmla="*/ 0 h 1362075"/>
              <a:gd name="T2" fmla="*/ 1376332 w 1376363"/>
              <a:gd name="T3" fmla="*/ 1033462 h 1362075"/>
              <a:gd name="T4" fmla="*/ 142875 w 1376363"/>
              <a:gd name="T5" fmla="*/ 1033462 h 1362075"/>
              <a:gd name="T6" fmla="*/ 142875 w 1376363"/>
              <a:gd name="T7" fmla="*/ 1262062 h 1362075"/>
              <a:gd name="T8" fmla="*/ 0 w 1376363"/>
              <a:gd name="T9" fmla="*/ 1362075 h 13620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76363"/>
              <a:gd name="T16" fmla="*/ 0 h 1362075"/>
              <a:gd name="T17" fmla="*/ 1376363 w 1376363"/>
              <a:gd name="T18" fmla="*/ 1362075 h 1362075"/>
              <a:gd name="connsiteX0" fmla="*/ 1505152 w 1505152"/>
              <a:gd name="connsiteY0" fmla="*/ 0 h 1262062"/>
              <a:gd name="connsiteX1" fmla="*/ 1505152 w 1505152"/>
              <a:gd name="connsiteY1" fmla="*/ 1033462 h 1262062"/>
              <a:gd name="connsiteX2" fmla="*/ 271664 w 1505152"/>
              <a:gd name="connsiteY2" fmla="*/ 1033462 h 1262062"/>
              <a:gd name="connsiteX3" fmla="*/ 271664 w 1505152"/>
              <a:gd name="connsiteY3" fmla="*/ 1262062 h 1262062"/>
              <a:gd name="connsiteX4" fmla="*/ 0 w 1505152"/>
              <a:gd name="connsiteY4" fmla="*/ 653737 h 1262062"/>
              <a:gd name="connsiteX0" fmla="*/ 1505152 w 1505152"/>
              <a:gd name="connsiteY0" fmla="*/ 0 h 1262062"/>
              <a:gd name="connsiteX1" fmla="*/ 1505152 w 1505152"/>
              <a:gd name="connsiteY1" fmla="*/ 1033462 h 1262062"/>
              <a:gd name="connsiteX2" fmla="*/ 271664 w 1505152"/>
              <a:gd name="connsiteY2" fmla="*/ 1033462 h 1262062"/>
              <a:gd name="connsiteX3" fmla="*/ 271664 w 1505152"/>
              <a:gd name="connsiteY3" fmla="*/ 1262062 h 1262062"/>
              <a:gd name="connsiteX4" fmla="*/ 190031 w 1505152"/>
              <a:gd name="connsiteY4" fmla="*/ 1053541 h 1262062"/>
              <a:gd name="connsiteX5" fmla="*/ 0 w 1505152"/>
              <a:gd name="connsiteY5" fmla="*/ 653737 h 1262062"/>
              <a:gd name="connsiteX0" fmla="*/ 1505152 w 1505152"/>
              <a:gd name="connsiteY0" fmla="*/ 0 h 1452786"/>
              <a:gd name="connsiteX1" fmla="*/ 1505152 w 1505152"/>
              <a:gd name="connsiteY1" fmla="*/ 1033462 h 1452786"/>
              <a:gd name="connsiteX2" fmla="*/ 271664 w 1505152"/>
              <a:gd name="connsiteY2" fmla="*/ 1033462 h 1452786"/>
              <a:gd name="connsiteX3" fmla="*/ 271664 w 1505152"/>
              <a:gd name="connsiteY3" fmla="*/ 1262062 h 1452786"/>
              <a:gd name="connsiteX4" fmla="*/ 9727 w 1505152"/>
              <a:gd name="connsiteY4" fmla="*/ 1452786 h 1452786"/>
              <a:gd name="connsiteX5" fmla="*/ 0 w 1505152"/>
              <a:gd name="connsiteY5" fmla="*/ 653737 h 1452786"/>
              <a:gd name="connsiteX0" fmla="*/ 1505152 w 1505152"/>
              <a:gd name="connsiteY0" fmla="*/ 0 h 1452786"/>
              <a:gd name="connsiteX1" fmla="*/ 1505152 w 1505152"/>
              <a:gd name="connsiteY1" fmla="*/ 1033462 h 1452786"/>
              <a:gd name="connsiteX2" fmla="*/ 271664 w 1505152"/>
              <a:gd name="connsiteY2" fmla="*/ 1033462 h 1452786"/>
              <a:gd name="connsiteX3" fmla="*/ 271664 w 1505152"/>
              <a:gd name="connsiteY3" fmla="*/ 1262062 h 1452786"/>
              <a:gd name="connsiteX4" fmla="*/ 9727 w 1505152"/>
              <a:gd name="connsiteY4" fmla="*/ 1452786 h 1452786"/>
              <a:gd name="connsiteX5" fmla="*/ 9727 w 1505152"/>
              <a:gd name="connsiteY5" fmla="*/ 1027783 h 1452786"/>
              <a:gd name="connsiteX6" fmla="*/ 0 w 1505152"/>
              <a:gd name="connsiteY6" fmla="*/ 653737 h 1452786"/>
              <a:gd name="connsiteX0" fmla="*/ 1505152 w 1505152"/>
              <a:gd name="connsiteY0" fmla="*/ 0 h 1452786"/>
              <a:gd name="connsiteX1" fmla="*/ 1505152 w 1505152"/>
              <a:gd name="connsiteY1" fmla="*/ 1033462 h 1452786"/>
              <a:gd name="connsiteX2" fmla="*/ 271664 w 1505152"/>
              <a:gd name="connsiteY2" fmla="*/ 1033462 h 1452786"/>
              <a:gd name="connsiteX3" fmla="*/ 271664 w 1505152"/>
              <a:gd name="connsiteY3" fmla="*/ 1262062 h 1452786"/>
              <a:gd name="connsiteX4" fmla="*/ 9727 w 1505152"/>
              <a:gd name="connsiteY4" fmla="*/ 1452786 h 1452786"/>
              <a:gd name="connsiteX5" fmla="*/ 74121 w 1505152"/>
              <a:gd name="connsiteY5" fmla="*/ 1027783 h 1452786"/>
              <a:gd name="connsiteX6" fmla="*/ 0 w 1505152"/>
              <a:gd name="connsiteY6" fmla="*/ 653737 h 1452786"/>
              <a:gd name="connsiteX0" fmla="*/ 1505152 w 1505152"/>
              <a:gd name="connsiteY0" fmla="*/ 0 h 1452786"/>
              <a:gd name="connsiteX1" fmla="*/ 1505152 w 1505152"/>
              <a:gd name="connsiteY1" fmla="*/ 1033462 h 1452786"/>
              <a:gd name="connsiteX2" fmla="*/ 271664 w 1505152"/>
              <a:gd name="connsiteY2" fmla="*/ 1033462 h 1452786"/>
              <a:gd name="connsiteX3" fmla="*/ 271664 w 1505152"/>
              <a:gd name="connsiteY3" fmla="*/ 1262062 h 1452786"/>
              <a:gd name="connsiteX4" fmla="*/ 74121 w 1505152"/>
              <a:gd name="connsiteY4" fmla="*/ 1452786 h 1452786"/>
              <a:gd name="connsiteX5" fmla="*/ 74121 w 1505152"/>
              <a:gd name="connsiteY5" fmla="*/ 1027783 h 1452786"/>
              <a:gd name="connsiteX6" fmla="*/ 0 w 1505152"/>
              <a:gd name="connsiteY6" fmla="*/ 653737 h 1452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05152" h="1452786">
                <a:moveTo>
                  <a:pt x="1505152" y="0"/>
                </a:moveTo>
                <a:lnTo>
                  <a:pt x="1505152" y="1033462"/>
                </a:lnTo>
                <a:lnTo>
                  <a:pt x="271664" y="1033462"/>
                </a:lnTo>
                <a:lnTo>
                  <a:pt x="271664" y="1262062"/>
                </a:lnTo>
                <a:lnTo>
                  <a:pt x="74121" y="1452786"/>
                </a:lnTo>
                <a:lnTo>
                  <a:pt x="74121" y="1027783"/>
                </a:lnTo>
                <a:lnTo>
                  <a:pt x="0" y="653737"/>
                </a:ln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64553" name="TextBox 187"/>
          <p:cNvSpPr txBox="1">
            <a:spLocks noChangeArrowheads="1"/>
          </p:cNvSpPr>
          <p:nvPr/>
        </p:nvSpPr>
        <p:spPr bwMode="auto">
          <a:xfrm>
            <a:off x="4021138" y="4420286"/>
            <a:ext cx="296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I</a:t>
            </a:r>
            <a:r>
              <a:rPr lang="en-US" sz="1100" baseline="-25000">
                <a:solidFill>
                  <a:srgbClr val="FF0000"/>
                </a:solidFill>
              </a:rPr>
              <a:t>C</a:t>
            </a:r>
            <a:endParaRPr lang="en-US" sz="1400" baseline="-25000">
              <a:solidFill>
                <a:srgbClr val="FF0000"/>
              </a:solidFill>
            </a:endParaRPr>
          </a:p>
        </p:txBody>
      </p:sp>
      <p:grpSp>
        <p:nvGrpSpPr>
          <p:cNvPr id="8" name="Group 159"/>
          <p:cNvGrpSpPr>
            <a:grpSpLocks/>
          </p:cNvGrpSpPr>
          <p:nvPr/>
        </p:nvGrpSpPr>
        <p:grpSpPr bwMode="auto">
          <a:xfrm>
            <a:off x="3794125" y="4302811"/>
            <a:ext cx="68263" cy="85725"/>
            <a:chOff x="3429000" y="3124200"/>
            <a:chExt cx="304800" cy="228600"/>
          </a:xfrm>
        </p:grpSpPr>
        <p:cxnSp>
          <p:nvCxnSpPr>
            <p:cNvPr id="64565" name="Straight Connector 160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66" name="Straight Connector 161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67" name="Straight Connector 162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  <p:cxnSp>
          <p:nvCxnSpPr>
            <p:cNvPr id="64568" name="Straight Connector 16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round/>
              <a:headEnd/>
              <a:tailEnd type="none" w="lg" len="lg"/>
            </a:ln>
          </p:spPr>
        </p:cxnSp>
      </p:grpSp>
      <p:cxnSp>
        <p:nvCxnSpPr>
          <p:cNvPr id="64555" name="Straight Connector 135"/>
          <p:cNvCxnSpPr>
            <a:cxnSpLocks noChangeShapeType="1"/>
          </p:cNvCxnSpPr>
          <p:nvPr/>
        </p:nvCxnSpPr>
        <p:spPr bwMode="auto">
          <a:xfrm rot="5400000">
            <a:off x="6092548" y="490447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9" name="Group 136"/>
          <p:cNvGrpSpPr>
            <a:grpSpLocks/>
          </p:cNvGrpSpPr>
          <p:nvPr/>
        </p:nvGrpSpPr>
        <p:grpSpPr bwMode="auto">
          <a:xfrm>
            <a:off x="6054448" y="4980673"/>
            <a:ext cx="228600" cy="76200"/>
            <a:chOff x="457200" y="4953000"/>
            <a:chExt cx="914400" cy="304800"/>
          </a:xfrm>
        </p:grpSpPr>
        <p:cxnSp>
          <p:nvCxnSpPr>
            <p:cNvPr id="64562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63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64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4557" name="Straight Connector 135"/>
          <p:cNvCxnSpPr>
            <a:cxnSpLocks noChangeShapeType="1"/>
          </p:cNvCxnSpPr>
          <p:nvPr/>
        </p:nvCxnSpPr>
        <p:spPr bwMode="auto">
          <a:xfrm rot="5400000">
            <a:off x="6092548" y="596492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10" name="Group 136"/>
          <p:cNvGrpSpPr>
            <a:grpSpLocks/>
          </p:cNvGrpSpPr>
          <p:nvPr/>
        </p:nvGrpSpPr>
        <p:grpSpPr bwMode="auto">
          <a:xfrm>
            <a:off x="6054448" y="6041123"/>
            <a:ext cx="228600" cy="76200"/>
            <a:chOff x="457200" y="4953000"/>
            <a:chExt cx="914400" cy="304800"/>
          </a:xfrm>
        </p:grpSpPr>
        <p:cxnSp>
          <p:nvCxnSpPr>
            <p:cNvPr id="64559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60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561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Freeform 79"/>
          <p:cNvSpPr>
            <a:spLocks/>
          </p:cNvSpPr>
          <p:nvPr/>
        </p:nvSpPr>
        <p:spPr bwMode="auto">
          <a:xfrm flipH="1">
            <a:off x="3284538" y="1770063"/>
            <a:ext cx="260350" cy="242887"/>
          </a:xfrm>
          <a:custGeom>
            <a:avLst/>
            <a:gdLst>
              <a:gd name="T0" fmla="*/ 13510943 w 183230"/>
              <a:gd name="T1" fmla="*/ 1 h 432995"/>
              <a:gd name="T2" fmla="*/ 0 w 183230"/>
              <a:gd name="T3" fmla="*/ 1 h 432995"/>
              <a:gd name="T4" fmla="*/ 2147483647 w 183230"/>
              <a:gd name="T5" fmla="*/ 1 h 432995"/>
              <a:gd name="T6" fmla="*/ 2147483647 w 183230"/>
              <a:gd name="T7" fmla="*/ 0 h 432995"/>
              <a:gd name="T8" fmla="*/ 0 60000 65536"/>
              <a:gd name="T9" fmla="*/ 0 60000 65536"/>
              <a:gd name="T10" fmla="*/ 0 60000 65536"/>
              <a:gd name="T11" fmla="*/ 0 60000 65536"/>
              <a:gd name="T12" fmla="*/ 0 w 183230"/>
              <a:gd name="T13" fmla="*/ 0 h 432995"/>
              <a:gd name="T14" fmla="*/ 183230 w 183230"/>
              <a:gd name="T15" fmla="*/ 432995 h 4329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3230" h="432995">
                <a:moveTo>
                  <a:pt x="179" y="424282"/>
                </a:moveTo>
                <a:cubicBezTo>
                  <a:pt x="119" y="427186"/>
                  <a:pt x="60" y="430091"/>
                  <a:pt x="0" y="432995"/>
                </a:cubicBezTo>
                <a:lnTo>
                  <a:pt x="183230" y="251098"/>
                </a:lnTo>
                <a:lnTo>
                  <a:pt x="183059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cxnSp>
        <p:nvCxnSpPr>
          <p:cNvPr id="65539" name="Straight Connector 132"/>
          <p:cNvCxnSpPr>
            <a:cxnSpLocks noChangeShapeType="1"/>
          </p:cNvCxnSpPr>
          <p:nvPr/>
        </p:nvCxnSpPr>
        <p:spPr bwMode="auto">
          <a:xfrm rot="5400000">
            <a:off x="1266031" y="3071019"/>
            <a:ext cx="67468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554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Cable Shielding - Inductive Coupling</a:t>
            </a:r>
          </a:p>
        </p:txBody>
      </p:sp>
      <p:sp>
        <p:nvSpPr>
          <p:cNvPr id="65541" name="Content Placeholder 134"/>
          <p:cNvSpPr>
            <a:spLocks noGrp="1"/>
          </p:cNvSpPr>
          <p:nvPr>
            <p:ph sz="half" idx="2"/>
          </p:nvPr>
        </p:nvSpPr>
        <p:spPr>
          <a:xfrm>
            <a:off x="4438185" y="1066800"/>
            <a:ext cx="4515315" cy="5308600"/>
          </a:xfrm>
        </p:spPr>
        <p:txBody>
          <a:bodyPr/>
          <a:lstStyle/>
          <a:p>
            <a:r>
              <a:rPr lang="en-US" sz="1600" dirty="0" smtClean="0"/>
              <a:t>Emissions</a:t>
            </a:r>
          </a:p>
          <a:p>
            <a:pPr lvl="1"/>
            <a:r>
              <a:rPr lang="en-US" sz="1600" dirty="0" smtClean="0"/>
              <a:t>Provides return current path to cancel culprit current</a:t>
            </a:r>
          </a:p>
          <a:p>
            <a:pPr lvl="1"/>
            <a:r>
              <a:rPr lang="en-US" sz="1600" dirty="0" smtClean="0"/>
              <a:t>Reduced net current reduces net magnetic field</a:t>
            </a:r>
          </a:p>
          <a:p>
            <a:r>
              <a:rPr lang="en-US" sz="1600" dirty="0" smtClean="0"/>
              <a:t>Susceptibility</a:t>
            </a:r>
          </a:p>
          <a:p>
            <a:pPr lvl="1"/>
            <a:r>
              <a:rPr lang="en-US" sz="1600" dirty="0" smtClean="0"/>
              <a:t>Reduced loop area</a:t>
            </a:r>
          </a:p>
          <a:p>
            <a:pPr lvl="1"/>
            <a:r>
              <a:rPr lang="en-US" sz="1600" dirty="0" smtClean="0"/>
              <a:t>Any remaining B field induces V and I in shield to counter incident field</a:t>
            </a:r>
          </a:p>
          <a:p>
            <a:pPr lvl="1"/>
            <a:r>
              <a:rPr lang="en-US" sz="1600" dirty="0" smtClean="0"/>
              <a:t>Shield must be terminated at both ends to allow current to flow</a:t>
            </a:r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 rot="5400000">
            <a:off x="1533525" y="3959225"/>
            <a:ext cx="228600" cy="152400"/>
            <a:chOff x="1066800" y="2438400"/>
            <a:chExt cx="1447800" cy="685802"/>
          </a:xfrm>
        </p:grpSpPr>
        <p:cxnSp>
          <p:nvCxnSpPr>
            <p:cNvPr id="65616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17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18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19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20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21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22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5543" name="Straight Connector 68"/>
          <p:cNvCxnSpPr>
            <a:cxnSpLocks noChangeShapeType="1"/>
          </p:cNvCxnSpPr>
          <p:nvPr/>
        </p:nvCxnSpPr>
        <p:spPr bwMode="auto">
          <a:xfrm rot="5400000" flipH="1" flipV="1">
            <a:off x="1571625" y="38449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5544" name="Straight Connector 75"/>
          <p:cNvCxnSpPr>
            <a:cxnSpLocks noChangeShapeType="1"/>
          </p:cNvCxnSpPr>
          <p:nvPr/>
        </p:nvCxnSpPr>
        <p:spPr bwMode="auto">
          <a:xfrm rot="5400000">
            <a:off x="1571625" y="42259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3" name="Group 99"/>
          <p:cNvGrpSpPr>
            <a:grpSpLocks/>
          </p:cNvGrpSpPr>
          <p:nvPr/>
        </p:nvGrpSpPr>
        <p:grpSpPr bwMode="auto">
          <a:xfrm>
            <a:off x="3513138" y="2505075"/>
            <a:ext cx="152400" cy="533400"/>
            <a:chOff x="4953000" y="2286000"/>
            <a:chExt cx="152400" cy="533400"/>
          </a:xfrm>
        </p:grpSpPr>
        <p:grpSp>
          <p:nvGrpSpPr>
            <p:cNvPr id="4" name="Group 46"/>
            <p:cNvGrpSpPr>
              <a:grpSpLocks/>
            </p:cNvGrpSpPr>
            <p:nvPr/>
          </p:nvGrpSpPr>
          <p:grpSpPr bwMode="auto">
            <a:xfrm rot="5400000">
              <a:off x="4914900" y="2476500"/>
              <a:ext cx="228600" cy="152400"/>
              <a:chOff x="1066800" y="2438400"/>
              <a:chExt cx="1447800" cy="685802"/>
            </a:xfrm>
          </p:grpSpPr>
          <p:cxnSp>
            <p:nvCxnSpPr>
              <p:cNvPr id="65609" name="Straight Connector 47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0" name="Straight Connector 48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1" name="Straight Connector 49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2" name="Straight Connector 50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3" name="Straight Connector 51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4" name="Straight Connector 52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5615" name="Straight Connector 53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2" y="2667001"/>
                <a:ext cx="685800" cy="228602"/>
              </a:xfrm>
              <a:prstGeom prst="line">
                <a:avLst/>
              </a:prstGeom>
              <a:noFill/>
              <a:ln w="6350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65607" name="Straight Connector 72"/>
            <p:cNvCxnSpPr>
              <a:cxnSpLocks noChangeShapeType="1"/>
            </p:cNvCxnSpPr>
            <p:nvPr/>
          </p:nvCxnSpPr>
          <p:spPr bwMode="auto">
            <a:xfrm rot="5400000">
              <a:off x="4953000" y="2362200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08" name="Straight Connector 77"/>
            <p:cNvCxnSpPr>
              <a:cxnSpLocks noChangeShapeType="1"/>
            </p:cNvCxnSpPr>
            <p:nvPr/>
          </p:nvCxnSpPr>
          <p:spPr bwMode="auto">
            <a:xfrm rot="5400000">
              <a:off x="4953000" y="2743200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5546" name="Straight Connector 81"/>
          <p:cNvCxnSpPr>
            <a:cxnSpLocks noChangeShapeType="1"/>
          </p:cNvCxnSpPr>
          <p:nvPr/>
        </p:nvCxnSpPr>
        <p:spPr bwMode="auto">
          <a:xfrm rot="5400000">
            <a:off x="1571625" y="43783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5" name="Group 82"/>
          <p:cNvGrpSpPr>
            <a:grpSpLocks/>
          </p:cNvGrpSpPr>
          <p:nvPr/>
        </p:nvGrpSpPr>
        <p:grpSpPr bwMode="auto">
          <a:xfrm>
            <a:off x="1535113" y="4454525"/>
            <a:ext cx="228600" cy="76200"/>
            <a:chOff x="457200" y="4953000"/>
            <a:chExt cx="914400" cy="304800"/>
          </a:xfrm>
        </p:grpSpPr>
        <p:cxnSp>
          <p:nvCxnSpPr>
            <p:cNvPr id="65603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04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05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65548" name="TextBox 155"/>
          <p:cNvSpPr txBox="1">
            <a:spLocks noChangeArrowheads="1"/>
          </p:cNvSpPr>
          <p:nvPr/>
        </p:nvSpPr>
        <p:spPr bwMode="auto">
          <a:xfrm>
            <a:off x="358775" y="2727325"/>
            <a:ext cx="877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CULPRIT CIRCUIT</a:t>
            </a:r>
          </a:p>
        </p:txBody>
      </p:sp>
      <p:sp>
        <p:nvSpPr>
          <p:cNvPr id="65549" name="TextBox 156"/>
          <p:cNvSpPr txBox="1">
            <a:spLocks noChangeArrowheads="1"/>
          </p:cNvSpPr>
          <p:nvPr/>
        </p:nvSpPr>
        <p:spPr bwMode="auto">
          <a:xfrm>
            <a:off x="346075" y="3768725"/>
            <a:ext cx="877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VICTIM CIRCUIT</a:t>
            </a:r>
          </a:p>
        </p:txBody>
      </p:sp>
      <p:sp>
        <p:nvSpPr>
          <p:cNvPr id="65550" name="TextBox 157"/>
          <p:cNvSpPr txBox="1">
            <a:spLocks noChangeArrowheads="1"/>
          </p:cNvSpPr>
          <p:nvPr/>
        </p:nvSpPr>
        <p:spPr bwMode="auto">
          <a:xfrm>
            <a:off x="1196975" y="3860800"/>
            <a:ext cx="4365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NE</a:t>
            </a:r>
          </a:p>
        </p:txBody>
      </p:sp>
      <p:sp>
        <p:nvSpPr>
          <p:cNvPr id="65551" name="TextBox 158"/>
          <p:cNvSpPr txBox="1">
            <a:spLocks noChangeArrowheads="1"/>
          </p:cNvSpPr>
          <p:nvPr/>
        </p:nvSpPr>
        <p:spPr bwMode="auto">
          <a:xfrm>
            <a:off x="3665538" y="2581275"/>
            <a:ext cx="4270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FE</a:t>
            </a:r>
          </a:p>
        </p:txBody>
      </p:sp>
      <p:cxnSp>
        <p:nvCxnSpPr>
          <p:cNvPr id="65552" name="Straight Connector 76"/>
          <p:cNvCxnSpPr>
            <a:cxnSpLocks noChangeShapeType="1"/>
          </p:cNvCxnSpPr>
          <p:nvPr/>
        </p:nvCxnSpPr>
        <p:spPr bwMode="auto">
          <a:xfrm flipV="1">
            <a:off x="2436813" y="1477963"/>
            <a:ext cx="1116012" cy="715962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6" name="Group 136"/>
          <p:cNvGrpSpPr>
            <a:grpSpLocks/>
          </p:cNvGrpSpPr>
          <p:nvPr/>
        </p:nvGrpSpPr>
        <p:grpSpPr bwMode="auto">
          <a:xfrm>
            <a:off x="1490663" y="3411538"/>
            <a:ext cx="228600" cy="76200"/>
            <a:chOff x="457200" y="4953000"/>
            <a:chExt cx="914400" cy="304800"/>
          </a:xfrm>
        </p:grpSpPr>
        <p:cxnSp>
          <p:nvCxnSpPr>
            <p:cNvPr id="65600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01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602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pic>
        <p:nvPicPr>
          <p:cNvPr id="65554" name="Picture 2"/>
          <p:cNvPicPr>
            <a:picLocks noChangeAspect="1" noChangeArrowheads="1"/>
          </p:cNvPicPr>
          <p:nvPr/>
        </p:nvPicPr>
        <p:blipFill>
          <a:blip r:embed="rId2" cstate="print"/>
          <a:srcRect t="8360" b="8858"/>
          <a:stretch>
            <a:fillRect/>
          </a:stretch>
        </p:blipFill>
        <p:spPr bwMode="auto">
          <a:xfrm>
            <a:off x="1450975" y="2816225"/>
            <a:ext cx="306388" cy="3048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 type="none" w="lg" len="lg"/>
          </a:ln>
        </p:spPr>
      </p:pic>
      <p:sp>
        <p:nvSpPr>
          <p:cNvPr id="65555" name="TextBox 153"/>
          <p:cNvSpPr txBox="1">
            <a:spLocks noChangeArrowheads="1"/>
          </p:cNvSpPr>
          <p:nvPr/>
        </p:nvSpPr>
        <p:spPr bwMode="auto">
          <a:xfrm>
            <a:off x="1146175" y="2833688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V</a:t>
            </a:r>
            <a:r>
              <a:rPr lang="en-US" sz="1200" b="0" baseline="-25000"/>
              <a:t>C</a:t>
            </a:r>
          </a:p>
        </p:txBody>
      </p:sp>
      <p:sp>
        <p:nvSpPr>
          <p:cNvPr id="65556" name="Freeform 84"/>
          <p:cNvSpPr>
            <a:spLocks/>
          </p:cNvSpPr>
          <p:nvPr/>
        </p:nvSpPr>
        <p:spPr bwMode="auto">
          <a:xfrm>
            <a:off x="1606550" y="2670175"/>
            <a:ext cx="295275" cy="577850"/>
          </a:xfrm>
          <a:custGeom>
            <a:avLst/>
            <a:gdLst>
              <a:gd name="T0" fmla="*/ 0 w 241573"/>
              <a:gd name="T1" fmla="*/ 2147483647 h 416966"/>
              <a:gd name="T2" fmla="*/ 148693799 w 241573"/>
              <a:gd name="T3" fmla="*/ 2147483647 h 416966"/>
              <a:gd name="T4" fmla="*/ 148588974 w 241573"/>
              <a:gd name="T5" fmla="*/ 0 h 416966"/>
              <a:gd name="T6" fmla="*/ 0 60000 65536"/>
              <a:gd name="T7" fmla="*/ 0 60000 65536"/>
              <a:gd name="T8" fmla="*/ 0 60000 65536"/>
              <a:gd name="T9" fmla="*/ 0 w 241573"/>
              <a:gd name="T10" fmla="*/ 0 h 416966"/>
              <a:gd name="T11" fmla="*/ 241573 w 241573"/>
              <a:gd name="T12" fmla="*/ 416966 h 4169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1573" h="416966">
                <a:moveTo>
                  <a:pt x="0" y="416966"/>
                </a:moveTo>
                <a:lnTo>
                  <a:pt x="241573" y="251098"/>
                </a:lnTo>
                <a:lnTo>
                  <a:pt x="241402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71" name="Can 70"/>
          <p:cNvSpPr/>
          <p:nvPr/>
        </p:nvSpPr>
        <p:spPr bwMode="auto">
          <a:xfrm rot="16200000">
            <a:off x="2443521" y="976981"/>
            <a:ext cx="240460" cy="2297113"/>
          </a:xfrm>
          <a:prstGeom prst="can">
            <a:avLst>
              <a:gd name="adj" fmla="val 106619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2400000" lon="1200000" rev="1950000"/>
            </a:camera>
            <a:lightRig rig="threePt" dir="t"/>
          </a:scene3d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7" name="Group 113"/>
          <p:cNvGrpSpPr>
            <a:grpSpLocks/>
          </p:cNvGrpSpPr>
          <p:nvPr/>
        </p:nvGrpSpPr>
        <p:grpSpPr bwMode="auto">
          <a:xfrm rot="5400000">
            <a:off x="3435350" y="1673225"/>
            <a:ext cx="228600" cy="152400"/>
            <a:chOff x="1066800" y="2438400"/>
            <a:chExt cx="1447800" cy="685802"/>
          </a:xfrm>
        </p:grpSpPr>
        <p:cxnSp>
          <p:nvCxnSpPr>
            <p:cNvPr id="65593" name="Straight Connector 114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4" name="Straight Connector 115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5" name="Straight Connector 116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6" name="Straight Connector 117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7" name="Straight Connector 118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8" name="Straight Connector 119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9" name="Straight Connector 120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5559" name="Straight Connector 131"/>
          <p:cNvCxnSpPr>
            <a:cxnSpLocks noChangeShapeType="1"/>
          </p:cNvCxnSpPr>
          <p:nvPr/>
        </p:nvCxnSpPr>
        <p:spPr bwMode="auto">
          <a:xfrm rot="5400000">
            <a:off x="3473450" y="15589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5560" name="Straight Connector 133"/>
          <p:cNvCxnSpPr>
            <a:cxnSpLocks noChangeShapeType="1"/>
          </p:cNvCxnSpPr>
          <p:nvPr/>
        </p:nvCxnSpPr>
        <p:spPr bwMode="auto">
          <a:xfrm rot="5400000">
            <a:off x="3473450" y="19399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5561" name="TextBox 154"/>
          <p:cNvSpPr txBox="1">
            <a:spLocks noChangeArrowheads="1"/>
          </p:cNvSpPr>
          <p:nvPr/>
        </p:nvSpPr>
        <p:spPr bwMode="auto">
          <a:xfrm>
            <a:off x="3586163" y="1611313"/>
            <a:ext cx="354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L</a:t>
            </a:r>
          </a:p>
        </p:txBody>
      </p:sp>
      <p:cxnSp>
        <p:nvCxnSpPr>
          <p:cNvPr id="65562" name="Straight Connector 135"/>
          <p:cNvCxnSpPr>
            <a:cxnSpLocks noChangeShapeType="1"/>
          </p:cNvCxnSpPr>
          <p:nvPr/>
        </p:nvCxnSpPr>
        <p:spPr bwMode="auto">
          <a:xfrm rot="5400000">
            <a:off x="3468688" y="2092325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8" name="Group 136"/>
          <p:cNvGrpSpPr>
            <a:grpSpLocks/>
          </p:cNvGrpSpPr>
          <p:nvPr/>
        </p:nvGrpSpPr>
        <p:grpSpPr bwMode="auto">
          <a:xfrm>
            <a:off x="3432175" y="2168525"/>
            <a:ext cx="228600" cy="76200"/>
            <a:chOff x="457200" y="4953000"/>
            <a:chExt cx="914400" cy="304800"/>
          </a:xfrm>
        </p:grpSpPr>
        <p:cxnSp>
          <p:nvCxnSpPr>
            <p:cNvPr id="65590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1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92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5564" name="Straight Connector 76"/>
          <p:cNvCxnSpPr>
            <a:cxnSpLocks noChangeShapeType="1"/>
          </p:cNvCxnSpPr>
          <p:nvPr/>
        </p:nvCxnSpPr>
        <p:spPr bwMode="auto">
          <a:xfrm flipV="1">
            <a:off x="1601788" y="2492375"/>
            <a:ext cx="379412" cy="2413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5565" name="Freeform 79"/>
          <p:cNvSpPr>
            <a:spLocks/>
          </p:cNvSpPr>
          <p:nvPr/>
        </p:nvSpPr>
        <p:spPr bwMode="auto">
          <a:xfrm flipH="1">
            <a:off x="3327400" y="2800350"/>
            <a:ext cx="260350" cy="241300"/>
          </a:xfrm>
          <a:custGeom>
            <a:avLst/>
            <a:gdLst>
              <a:gd name="T0" fmla="*/ 13510943 w 183230"/>
              <a:gd name="T1" fmla="*/ 1 h 432995"/>
              <a:gd name="T2" fmla="*/ 0 w 183230"/>
              <a:gd name="T3" fmla="*/ 1 h 432995"/>
              <a:gd name="T4" fmla="*/ 2147483647 w 183230"/>
              <a:gd name="T5" fmla="*/ 1 h 432995"/>
              <a:gd name="T6" fmla="*/ 2147483647 w 183230"/>
              <a:gd name="T7" fmla="*/ 0 h 432995"/>
              <a:gd name="T8" fmla="*/ 0 60000 65536"/>
              <a:gd name="T9" fmla="*/ 0 60000 65536"/>
              <a:gd name="T10" fmla="*/ 0 60000 65536"/>
              <a:gd name="T11" fmla="*/ 0 60000 65536"/>
              <a:gd name="T12" fmla="*/ 0 w 183230"/>
              <a:gd name="T13" fmla="*/ 0 h 432995"/>
              <a:gd name="T14" fmla="*/ 183230 w 183230"/>
              <a:gd name="T15" fmla="*/ 432995 h 4329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3230" h="432995">
                <a:moveTo>
                  <a:pt x="179" y="424282"/>
                </a:moveTo>
                <a:cubicBezTo>
                  <a:pt x="119" y="427186"/>
                  <a:pt x="60" y="430091"/>
                  <a:pt x="0" y="432995"/>
                </a:cubicBezTo>
                <a:lnTo>
                  <a:pt x="183230" y="251098"/>
                </a:lnTo>
                <a:lnTo>
                  <a:pt x="183059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cxnSp>
        <p:nvCxnSpPr>
          <p:cNvPr id="65566" name="Straight Connector 76"/>
          <p:cNvCxnSpPr>
            <a:cxnSpLocks noChangeShapeType="1"/>
          </p:cNvCxnSpPr>
          <p:nvPr/>
        </p:nvCxnSpPr>
        <p:spPr bwMode="auto">
          <a:xfrm flipV="1">
            <a:off x="2479675" y="2508250"/>
            <a:ext cx="1116013" cy="715963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65567" name="Freeform 84"/>
          <p:cNvSpPr>
            <a:spLocks/>
          </p:cNvSpPr>
          <p:nvPr/>
        </p:nvSpPr>
        <p:spPr bwMode="auto">
          <a:xfrm>
            <a:off x="1649413" y="3700463"/>
            <a:ext cx="295275" cy="577850"/>
          </a:xfrm>
          <a:custGeom>
            <a:avLst/>
            <a:gdLst>
              <a:gd name="T0" fmla="*/ 0 w 241573"/>
              <a:gd name="T1" fmla="*/ 2147483647 h 416966"/>
              <a:gd name="T2" fmla="*/ 148693799 w 241573"/>
              <a:gd name="T3" fmla="*/ 2147483647 h 416966"/>
              <a:gd name="T4" fmla="*/ 148588974 w 241573"/>
              <a:gd name="T5" fmla="*/ 0 h 416966"/>
              <a:gd name="T6" fmla="*/ 0 60000 65536"/>
              <a:gd name="T7" fmla="*/ 0 60000 65536"/>
              <a:gd name="T8" fmla="*/ 0 60000 65536"/>
              <a:gd name="T9" fmla="*/ 0 w 241573"/>
              <a:gd name="T10" fmla="*/ 0 h 416966"/>
              <a:gd name="T11" fmla="*/ 241573 w 241573"/>
              <a:gd name="T12" fmla="*/ 416966 h 4169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1573" h="416966">
                <a:moveTo>
                  <a:pt x="0" y="416966"/>
                </a:moveTo>
                <a:lnTo>
                  <a:pt x="241573" y="251098"/>
                </a:lnTo>
                <a:lnTo>
                  <a:pt x="241402" y="0"/>
                </a:ln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104" name="Can 103"/>
          <p:cNvSpPr/>
          <p:nvPr/>
        </p:nvSpPr>
        <p:spPr bwMode="auto">
          <a:xfrm rot="16200000">
            <a:off x="2486194" y="2007205"/>
            <a:ext cx="240460" cy="2297113"/>
          </a:xfrm>
          <a:prstGeom prst="can">
            <a:avLst>
              <a:gd name="adj" fmla="val 106619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2400000" lon="1200000" rev="1950000"/>
            </a:camera>
            <a:lightRig rig="threePt" dir="t"/>
          </a:scene3d>
        </p:spPr>
        <p:txBody>
          <a:bodyPr/>
          <a:lstStyle/>
          <a:p>
            <a:pPr>
              <a:defRPr/>
            </a:pPr>
            <a:endParaRPr lang="en-US"/>
          </a:p>
        </p:txBody>
      </p:sp>
      <p:cxnSp>
        <p:nvCxnSpPr>
          <p:cNvPr id="65569" name="Straight Connector 76"/>
          <p:cNvCxnSpPr>
            <a:cxnSpLocks noChangeShapeType="1"/>
          </p:cNvCxnSpPr>
          <p:nvPr/>
        </p:nvCxnSpPr>
        <p:spPr bwMode="auto">
          <a:xfrm flipV="1">
            <a:off x="1644650" y="3522663"/>
            <a:ext cx="379413" cy="2413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5570" name="Straight Connector 135"/>
          <p:cNvCxnSpPr>
            <a:cxnSpLocks noChangeShapeType="1"/>
          </p:cNvCxnSpPr>
          <p:nvPr/>
        </p:nvCxnSpPr>
        <p:spPr bwMode="auto">
          <a:xfrm rot="5400000">
            <a:off x="3511550" y="312896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9" name="Group 136"/>
          <p:cNvGrpSpPr>
            <a:grpSpLocks/>
          </p:cNvGrpSpPr>
          <p:nvPr/>
        </p:nvGrpSpPr>
        <p:grpSpPr bwMode="auto">
          <a:xfrm>
            <a:off x="3475038" y="3205163"/>
            <a:ext cx="228600" cy="76200"/>
            <a:chOff x="457200" y="4953000"/>
            <a:chExt cx="914400" cy="304800"/>
          </a:xfrm>
        </p:grpSpPr>
        <p:cxnSp>
          <p:nvCxnSpPr>
            <p:cNvPr id="65587" name="Straight Connector 137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88" name="Straight Connector 138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589" name="Straight Connector 139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65572" name="Curved Left Arrow 93"/>
          <p:cNvSpPr>
            <a:spLocks noChangeArrowheads="1"/>
          </p:cNvSpPr>
          <p:nvPr/>
        </p:nvSpPr>
        <p:spPr bwMode="auto">
          <a:xfrm>
            <a:off x="2505075" y="1417638"/>
            <a:ext cx="538163" cy="1925637"/>
          </a:xfrm>
          <a:prstGeom prst="curvedLeftArrow">
            <a:avLst>
              <a:gd name="adj1" fmla="val 11364"/>
              <a:gd name="adj2" fmla="val 33562"/>
              <a:gd name="adj3" fmla="val 2788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73" name="TextBox 187"/>
          <p:cNvSpPr txBox="1">
            <a:spLocks noChangeArrowheads="1"/>
          </p:cNvSpPr>
          <p:nvPr/>
        </p:nvSpPr>
        <p:spPr bwMode="auto">
          <a:xfrm>
            <a:off x="1547813" y="2436813"/>
            <a:ext cx="2635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FF0000"/>
                </a:solidFill>
              </a:rPr>
              <a:t>I</a:t>
            </a:r>
            <a:r>
              <a:rPr lang="en-US" sz="800" baseline="-25000">
                <a:solidFill>
                  <a:srgbClr val="FF0000"/>
                </a:solidFill>
              </a:rPr>
              <a:t>C</a:t>
            </a:r>
          </a:p>
        </p:txBody>
      </p:sp>
      <p:cxnSp>
        <p:nvCxnSpPr>
          <p:cNvPr id="65574" name="Straight Arrow Connector 86"/>
          <p:cNvCxnSpPr>
            <a:cxnSpLocks noChangeShapeType="1"/>
          </p:cNvCxnSpPr>
          <p:nvPr/>
        </p:nvCxnSpPr>
        <p:spPr bwMode="auto">
          <a:xfrm flipV="1">
            <a:off x="1689100" y="2487613"/>
            <a:ext cx="212725" cy="1412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sp>
        <p:nvSpPr>
          <p:cNvPr id="65575" name="TextBox 187"/>
          <p:cNvSpPr txBox="1">
            <a:spLocks noChangeArrowheads="1"/>
          </p:cNvSpPr>
          <p:nvPr/>
        </p:nvSpPr>
        <p:spPr bwMode="auto">
          <a:xfrm>
            <a:off x="2087563" y="2501900"/>
            <a:ext cx="2635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FF0000"/>
                </a:solidFill>
              </a:rPr>
              <a:t>I</a:t>
            </a:r>
            <a:r>
              <a:rPr lang="en-US" sz="800" baseline="-25000">
                <a:solidFill>
                  <a:srgbClr val="FF0000"/>
                </a:solidFill>
              </a:rPr>
              <a:t>C</a:t>
            </a:r>
          </a:p>
        </p:txBody>
      </p:sp>
      <p:cxnSp>
        <p:nvCxnSpPr>
          <p:cNvPr id="65576" name="Straight Arrow Connector 88"/>
          <p:cNvCxnSpPr>
            <a:cxnSpLocks noChangeShapeType="1"/>
          </p:cNvCxnSpPr>
          <p:nvPr/>
        </p:nvCxnSpPr>
        <p:spPr bwMode="auto">
          <a:xfrm flipV="1">
            <a:off x="2019300" y="2501900"/>
            <a:ext cx="227013" cy="138113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 type="triangle" w="med" len="med"/>
            <a:tailEnd/>
          </a:ln>
        </p:spPr>
      </p:cxnSp>
      <p:sp>
        <p:nvSpPr>
          <p:cNvPr id="65577" name="TextBox 89"/>
          <p:cNvSpPr txBox="1">
            <a:spLocks noChangeArrowheads="1"/>
          </p:cNvSpPr>
          <p:nvPr/>
        </p:nvSpPr>
        <p:spPr bwMode="auto">
          <a:xfrm>
            <a:off x="928688" y="1230313"/>
            <a:ext cx="1617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  <a:sym typeface="Wingdings" pitchFamily="2" charset="2"/>
              </a:rPr>
              <a:t>Total enclosed I 0</a:t>
            </a:r>
          </a:p>
          <a:p>
            <a:pPr algn="r"/>
            <a:r>
              <a:rPr lang="en-US" sz="1200">
                <a:solidFill>
                  <a:srgbClr val="FF0000"/>
                </a:solidFill>
              </a:rPr>
              <a:t>Net B </a:t>
            </a:r>
            <a:r>
              <a:rPr lang="en-US" sz="1200">
                <a:solidFill>
                  <a:srgbClr val="FF0000"/>
                </a:solidFill>
                <a:sym typeface="Wingdings" pitchFamily="2" charset="2"/>
              </a:rPr>
              <a:t> 0</a:t>
            </a:r>
            <a:endParaRPr lang="en-US" sz="1200">
              <a:solidFill>
                <a:srgbClr val="FF0000"/>
              </a:solidFill>
            </a:endParaRPr>
          </a:p>
        </p:txBody>
      </p:sp>
      <p:grpSp>
        <p:nvGrpSpPr>
          <p:cNvPr id="10" name="Group 121"/>
          <p:cNvGrpSpPr>
            <a:grpSpLocks/>
          </p:cNvGrpSpPr>
          <p:nvPr/>
        </p:nvGrpSpPr>
        <p:grpSpPr bwMode="auto">
          <a:xfrm rot="-1980000">
            <a:off x="2990850" y="2835275"/>
            <a:ext cx="249238" cy="236538"/>
            <a:chOff x="5741988" y="5527675"/>
            <a:chExt cx="249237" cy="236538"/>
          </a:xfrm>
        </p:grpSpPr>
        <p:sp>
          <p:nvSpPr>
            <p:cNvPr id="65584" name="Oval 138"/>
            <p:cNvSpPr>
              <a:spLocks noChangeArrowheads="1"/>
            </p:cNvSpPr>
            <p:nvPr/>
          </p:nvSpPr>
          <p:spPr bwMode="auto">
            <a:xfrm rot="-5400000">
              <a:off x="5754688" y="5527675"/>
              <a:ext cx="236538" cy="236537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 sz="700"/>
            </a:p>
          </p:txBody>
        </p:sp>
        <p:sp>
          <p:nvSpPr>
            <p:cNvPr id="65585" name="TextBox 139"/>
            <p:cNvSpPr txBox="1">
              <a:spLocks noChangeArrowheads="1"/>
            </p:cNvSpPr>
            <p:nvPr/>
          </p:nvSpPr>
          <p:spPr bwMode="auto">
            <a:xfrm rot="-5400000">
              <a:off x="5729288" y="5608638"/>
              <a:ext cx="114300" cy="8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500" b="0"/>
                <a:t>+</a:t>
              </a:r>
            </a:p>
          </p:txBody>
        </p:sp>
        <p:sp>
          <p:nvSpPr>
            <p:cNvPr id="65586" name="TextBox 140"/>
            <p:cNvSpPr txBox="1">
              <a:spLocks noChangeArrowheads="1"/>
            </p:cNvSpPr>
            <p:nvPr/>
          </p:nvSpPr>
          <p:spPr bwMode="auto">
            <a:xfrm>
              <a:off x="5881688" y="5556250"/>
              <a:ext cx="109537" cy="96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600" b="0"/>
                <a:t>-</a:t>
              </a:r>
            </a:p>
          </p:txBody>
        </p:sp>
      </p:grpSp>
      <p:sp>
        <p:nvSpPr>
          <p:cNvPr id="65579" name="TextBox 92"/>
          <p:cNvSpPr txBox="1">
            <a:spLocks noChangeArrowheads="1"/>
          </p:cNvSpPr>
          <p:nvPr/>
        </p:nvSpPr>
        <p:spPr bwMode="auto">
          <a:xfrm>
            <a:off x="3162300" y="2925763"/>
            <a:ext cx="34290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V</a:t>
            </a:r>
            <a:r>
              <a:rPr lang="en-US" sz="800" baseline="-25000">
                <a:solidFill>
                  <a:srgbClr val="00B050"/>
                </a:solidFill>
              </a:rPr>
              <a:t>VS</a:t>
            </a:r>
          </a:p>
        </p:txBody>
      </p:sp>
      <p:sp>
        <p:nvSpPr>
          <p:cNvPr id="65580" name="Freeform 126"/>
          <p:cNvSpPr>
            <a:spLocks/>
          </p:cNvSpPr>
          <p:nvPr/>
        </p:nvSpPr>
        <p:spPr bwMode="auto">
          <a:xfrm>
            <a:off x="1949450" y="3151188"/>
            <a:ext cx="1443038" cy="887412"/>
          </a:xfrm>
          <a:custGeom>
            <a:avLst/>
            <a:gdLst>
              <a:gd name="T0" fmla="*/ 479236 w 1442313"/>
              <a:gd name="T1" fmla="*/ 379409 h 887578"/>
              <a:gd name="T2" fmla="*/ 70579 w 1442313"/>
              <a:gd name="T3" fmla="*/ 852142 h 887578"/>
              <a:gd name="T4" fmla="*/ 902749 w 1442313"/>
              <a:gd name="T5" fmla="*/ 561235 h 887578"/>
              <a:gd name="T6" fmla="*/ 1437716 w 1442313"/>
              <a:gd name="T7" fmla="*/ 59400 h 887578"/>
              <a:gd name="T8" fmla="*/ 739289 w 1442313"/>
              <a:gd name="T9" fmla="*/ 204862 h 8875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2313"/>
              <a:gd name="T16" fmla="*/ 0 h 887578"/>
              <a:gd name="T17" fmla="*/ 1442313 w 1442313"/>
              <a:gd name="T18" fmla="*/ 887578 h 88757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2313" h="887578">
                <a:moveTo>
                  <a:pt x="471830" y="381610"/>
                </a:moveTo>
                <a:cubicBezTo>
                  <a:pt x="204825" y="627888"/>
                  <a:pt x="0" y="826618"/>
                  <a:pt x="69494" y="857098"/>
                </a:cubicBezTo>
                <a:cubicBezTo>
                  <a:pt x="138988" y="887578"/>
                  <a:pt x="664463" y="697383"/>
                  <a:pt x="888796" y="564490"/>
                </a:cubicBezTo>
                <a:cubicBezTo>
                  <a:pt x="1113129" y="431597"/>
                  <a:pt x="1442313" y="119482"/>
                  <a:pt x="1415491" y="59741"/>
                </a:cubicBezTo>
                <a:cubicBezTo>
                  <a:pt x="1388669" y="0"/>
                  <a:pt x="1057655" y="99365"/>
                  <a:pt x="727862" y="206045"/>
                </a:cubicBezTo>
              </a:path>
            </a:pathLst>
          </a:custGeom>
          <a:noFill/>
          <a:ln w="12700" cap="flat" cmpd="sng" algn="ctr">
            <a:solidFill>
              <a:srgbClr val="00FF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65581" name="TextBox 187"/>
          <p:cNvSpPr txBox="1">
            <a:spLocks noChangeArrowheads="1"/>
          </p:cNvSpPr>
          <p:nvPr/>
        </p:nvSpPr>
        <p:spPr bwMode="auto">
          <a:xfrm>
            <a:off x="2714625" y="3275013"/>
            <a:ext cx="2587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solidFill>
                  <a:srgbClr val="00B050"/>
                </a:solidFill>
              </a:rPr>
              <a:t>I</a:t>
            </a:r>
            <a:r>
              <a:rPr lang="en-US" sz="800" baseline="-25000">
                <a:solidFill>
                  <a:srgbClr val="00B050"/>
                </a:solidFill>
              </a:rPr>
              <a:t>S</a:t>
            </a:r>
          </a:p>
        </p:txBody>
      </p:sp>
      <p:sp>
        <p:nvSpPr>
          <p:cNvPr id="65582" name="Curved Left Arrow 93"/>
          <p:cNvSpPr>
            <a:spLocks noChangeArrowheads="1"/>
          </p:cNvSpPr>
          <p:nvPr/>
        </p:nvSpPr>
        <p:spPr bwMode="auto">
          <a:xfrm flipV="1">
            <a:off x="2152650" y="3035300"/>
            <a:ext cx="363538" cy="885825"/>
          </a:xfrm>
          <a:prstGeom prst="curvedLeftArrow">
            <a:avLst>
              <a:gd name="adj1" fmla="val 28202"/>
              <a:gd name="adj2" fmla="val 51937"/>
              <a:gd name="adj3" fmla="val 39921"/>
            </a:avLst>
          </a:prstGeom>
          <a:solidFill>
            <a:srgbClr val="00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83" name="TextBox 136"/>
          <p:cNvSpPr txBox="1">
            <a:spLocks noChangeArrowheads="1"/>
          </p:cNvSpPr>
          <p:nvPr/>
        </p:nvSpPr>
        <p:spPr bwMode="auto">
          <a:xfrm>
            <a:off x="1931988" y="3986213"/>
            <a:ext cx="16303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00B050"/>
                </a:solidFill>
              </a:rPr>
              <a:t>Induced shield voltage/current and resulting B field to counter incident field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Skin Depth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56" y="3355263"/>
            <a:ext cx="4165944" cy="280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3620" y="3357708"/>
            <a:ext cx="4280558" cy="2808377"/>
          </a:xfrm>
          <a:prstGeom prst="rect">
            <a:avLst/>
          </a:prstGeom>
          <a:noFill/>
        </p:spPr>
      </p:pic>
      <p:graphicFrame>
        <p:nvGraphicFramePr>
          <p:cNvPr id="429058" name="Object 2"/>
          <p:cNvGraphicFramePr>
            <a:graphicFrameLocks noChangeAspect="1"/>
          </p:cNvGraphicFramePr>
          <p:nvPr/>
        </p:nvGraphicFramePr>
        <p:xfrm>
          <a:off x="1996359" y="3623704"/>
          <a:ext cx="1590486" cy="586965"/>
        </p:xfrm>
        <a:graphic>
          <a:graphicData uri="http://schemas.openxmlformats.org/presentationml/2006/ole">
            <p:oleObj spid="_x0000_s764930" name="Equation" r:id="rId5" imgW="1219320" imgH="447480" progId="Equation.3">
              <p:embed/>
            </p:oleObj>
          </a:graphicData>
        </a:graphic>
      </p:graphicFrame>
      <p:graphicFrame>
        <p:nvGraphicFramePr>
          <p:cNvPr id="429059" name="Object 3"/>
          <p:cNvGraphicFramePr>
            <a:graphicFrameLocks noChangeAspect="1"/>
          </p:cNvGraphicFramePr>
          <p:nvPr/>
        </p:nvGraphicFramePr>
        <p:xfrm>
          <a:off x="5228304" y="3511863"/>
          <a:ext cx="2721078" cy="413804"/>
        </p:xfrm>
        <a:graphic>
          <a:graphicData uri="http://schemas.openxmlformats.org/presentationml/2006/ole">
            <p:oleObj spid="_x0000_s764931" name="Equation" r:id="rId6" imgW="2908080" imgH="431640" progId="Equation.3">
              <p:embed/>
            </p:oleObj>
          </a:graphicData>
        </a:graphic>
      </p:graphicFrame>
      <p:sp>
        <p:nvSpPr>
          <p:cNvPr id="4" name="Rectangle 3"/>
          <p:cNvSpPr/>
          <p:nvPr/>
        </p:nvSpPr>
        <p:spPr bwMode="auto">
          <a:xfrm>
            <a:off x="4085484" y="963825"/>
            <a:ext cx="2086896" cy="1275735"/>
          </a:xfrm>
          <a:prstGeom prst="rect">
            <a:avLst/>
          </a:prstGeom>
          <a:noFill/>
          <a:ln w="3810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429060" name="Object 4"/>
          <p:cNvGraphicFramePr>
            <a:graphicFrameLocks noChangeAspect="1"/>
          </p:cNvGraphicFramePr>
          <p:nvPr/>
        </p:nvGraphicFramePr>
        <p:xfrm>
          <a:off x="4507426" y="2479119"/>
          <a:ext cx="1243013" cy="315913"/>
        </p:xfrm>
        <a:graphic>
          <a:graphicData uri="http://schemas.openxmlformats.org/presentationml/2006/ole">
            <p:oleObj spid="_x0000_s764932" name="Equation" r:id="rId7" imgW="952200" imgH="241200" progId="Equation.3">
              <p:embed/>
            </p:oleObj>
          </a:graphicData>
        </a:graphic>
      </p:graphicFrame>
      <p:graphicFrame>
        <p:nvGraphicFramePr>
          <p:cNvPr id="429061" name="Object 5"/>
          <p:cNvGraphicFramePr>
            <a:graphicFrameLocks noChangeAspect="1"/>
          </p:cNvGraphicFramePr>
          <p:nvPr/>
        </p:nvGraphicFramePr>
        <p:xfrm>
          <a:off x="4474088" y="2741775"/>
          <a:ext cx="1309688" cy="315912"/>
        </p:xfrm>
        <a:graphic>
          <a:graphicData uri="http://schemas.openxmlformats.org/presentationml/2006/ole">
            <p:oleObj spid="_x0000_s764933" name="Equation" r:id="rId8" imgW="1002960" imgH="241200" progId="Equation.3">
              <p:embed/>
            </p:oleObj>
          </a:graphicData>
        </a:graphic>
      </p:graphicFrame>
      <p:cxnSp>
        <p:nvCxnSpPr>
          <p:cNvPr id="15" name="Straight Connector 14"/>
          <p:cNvCxnSpPr/>
          <p:nvPr/>
        </p:nvCxnSpPr>
        <p:spPr bwMode="auto">
          <a:xfrm>
            <a:off x="4134644" y="1825377"/>
            <a:ext cx="0" cy="29496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4004365" y="1583256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 bwMode="auto">
          <a:xfrm flipH="1" flipV="1">
            <a:off x="4085483" y="2165819"/>
            <a:ext cx="390832" cy="40558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3893754" y="1959343"/>
            <a:ext cx="24334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1" name="TextBox 20"/>
          <p:cNvSpPr txBox="1"/>
          <p:nvPr/>
        </p:nvSpPr>
        <p:spPr>
          <a:xfrm>
            <a:off x="2454632" y="6226785"/>
            <a:ext cx="4234737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100 mils (2.54 mm) of aluminum provides &gt; 80 dB attenuation above 100 kHz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06673" y="3131573"/>
            <a:ext cx="11160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SKIN DEPTH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76568" y="3131573"/>
            <a:ext cx="28997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ABSORPTION LOSS (ATTENUATION)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581" y="1106719"/>
            <a:ext cx="17049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92305" y="1430104"/>
            <a:ext cx="514584" cy="33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Enclosure Shielding - Seams and Penetrations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Metal chassis provides darned good shielding (previous slide)</a:t>
            </a:r>
          </a:p>
          <a:p>
            <a:r>
              <a:rPr lang="en-US" dirty="0" smtClean="0"/>
              <a:t>Weak point always comes at seams and penetration points</a:t>
            </a:r>
          </a:p>
          <a:p>
            <a:pPr lvl="1"/>
            <a:r>
              <a:rPr lang="en-US" dirty="0" smtClean="0"/>
              <a:t>Poor connections allow </a:t>
            </a:r>
            <a:r>
              <a:rPr lang="el-GR" dirty="0" smtClean="0"/>
              <a:t>Δ</a:t>
            </a:r>
            <a:r>
              <a:rPr lang="en-US" dirty="0" smtClean="0"/>
              <a:t>V between conductors (antenna)</a:t>
            </a:r>
          </a:p>
          <a:p>
            <a:pPr lvl="1"/>
            <a:r>
              <a:rPr lang="el-GR" dirty="0" smtClean="0"/>
              <a:t>Δ</a:t>
            </a:r>
            <a:r>
              <a:rPr lang="en-US" dirty="0" smtClean="0"/>
              <a:t>V induces common mode current (I</a:t>
            </a:r>
            <a:r>
              <a:rPr lang="en-US" baseline="-25000" dirty="0" smtClean="0"/>
              <a:t>CM</a:t>
            </a:r>
            <a:r>
              <a:rPr lang="en-US" dirty="0" smtClean="0"/>
              <a:t>) across connection impedance</a:t>
            </a:r>
          </a:p>
          <a:p>
            <a:pPr lvl="1"/>
            <a:r>
              <a:rPr lang="en-US" dirty="0" smtClean="0"/>
              <a:t>I</a:t>
            </a:r>
            <a:r>
              <a:rPr lang="en-US" baseline="-25000" dirty="0" smtClean="0"/>
              <a:t>CM</a:t>
            </a:r>
            <a:r>
              <a:rPr lang="en-US" dirty="0" smtClean="0"/>
              <a:t> induces radiated fields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6213" y="4068339"/>
            <a:ext cx="2470173" cy="1808872"/>
          </a:xfrm>
          <a:prstGeom prst="rect">
            <a:avLst/>
          </a:prstGeom>
          <a:noFill/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607580" y="3989418"/>
            <a:ext cx="2743200" cy="206486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592829" y="3937802"/>
            <a:ext cx="2816941" cy="0"/>
          </a:xfrm>
          <a:prstGeom prst="line">
            <a:avLst/>
          </a:prstGeom>
          <a:solidFill>
            <a:schemeClr val="accent1"/>
          </a:solidFill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3" name="Rectangle 12"/>
          <p:cNvSpPr/>
          <p:nvPr/>
        </p:nvSpPr>
        <p:spPr bwMode="auto">
          <a:xfrm>
            <a:off x="4122180" y="4697348"/>
            <a:ext cx="243347" cy="486697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4559712" y="4712089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4559712" y="5166831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3805089" y="4939460"/>
            <a:ext cx="339213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E6AF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6" name="Freeform 15"/>
          <p:cNvSpPr/>
          <p:nvPr/>
        </p:nvSpPr>
        <p:spPr bwMode="auto">
          <a:xfrm>
            <a:off x="4409773" y="3908310"/>
            <a:ext cx="260554" cy="435078"/>
          </a:xfrm>
          <a:custGeom>
            <a:avLst/>
            <a:gdLst>
              <a:gd name="connsiteX0" fmla="*/ 0 w 260554"/>
              <a:gd name="connsiteY0" fmla="*/ 324465 h 336755"/>
              <a:gd name="connsiteX1" fmla="*/ 184355 w 260554"/>
              <a:gd name="connsiteY1" fmla="*/ 302342 h 336755"/>
              <a:gd name="connsiteX2" fmla="*/ 243348 w 260554"/>
              <a:gd name="connsiteY2" fmla="*/ 117987 h 336755"/>
              <a:gd name="connsiteX3" fmla="*/ 81116 w 260554"/>
              <a:gd name="connsiteY3" fmla="*/ 0 h 33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554" h="336755">
                <a:moveTo>
                  <a:pt x="0" y="324465"/>
                </a:moveTo>
                <a:cubicBezTo>
                  <a:pt x="71898" y="330610"/>
                  <a:pt x="143797" y="336755"/>
                  <a:pt x="184355" y="302342"/>
                </a:cubicBezTo>
                <a:cubicBezTo>
                  <a:pt x="224913" y="267929"/>
                  <a:pt x="260554" y="168377"/>
                  <a:pt x="243348" y="117987"/>
                </a:cubicBezTo>
                <a:cubicBezTo>
                  <a:pt x="226142" y="67597"/>
                  <a:pt x="153629" y="33798"/>
                  <a:pt x="81116" y="0"/>
                </a:cubicBezTo>
              </a:path>
            </a:pathLst>
          </a:custGeom>
          <a:noFill/>
          <a:ln w="9525" cap="flat" cmpd="sng" algn="ctr">
            <a:solidFill>
              <a:srgbClr val="0000FF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454017" y="4011548"/>
            <a:ext cx="349776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en-US" sz="1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4372902" y="5228290"/>
            <a:ext cx="516193" cy="253180"/>
          </a:xfrm>
          <a:custGeom>
            <a:avLst/>
            <a:gdLst>
              <a:gd name="connsiteX0" fmla="*/ 0 w 435077"/>
              <a:gd name="connsiteY0" fmla="*/ 250723 h 253180"/>
              <a:gd name="connsiteX1" fmla="*/ 213851 w 435077"/>
              <a:gd name="connsiteY1" fmla="*/ 235974 h 253180"/>
              <a:gd name="connsiteX2" fmla="*/ 390832 w 435077"/>
              <a:gd name="connsiteY2" fmla="*/ 147484 h 253180"/>
              <a:gd name="connsiteX3" fmla="*/ 435077 w 435077"/>
              <a:gd name="connsiteY3" fmla="*/ 0 h 253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5077" h="253180">
                <a:moveTo>
                  <a:pt x="0" y="250723"/>
                </a:moveTo>
                <a:cubicBezTo>
                  <a:pt x="74356" y="251951"/>
                  <a:pt x="148712" y="253180"/>
                  <a:pt x="213851" y="235974"/>
                </a:cubicBezTo>
                <a:cubicBezTo>
                  <a:pt x="278990" y="218768"/>
                  <a:pt x="353961" y="186813"/>
                  <a:pt x="390832" y="147484"/>
                </a:cubicBezTo>
                <a:cubicBezTo>
                  <a:pt x="427703" y="108155"/>
                  <a:pt x="431390" y="54077"/>
                  <a:pt x="435077" y="0"/>
                </a:cubicBezTo>
              </a:path>
            </a:pathLst>
          </a:custGeom>
          <a:noFill/>
          <a:ln w="9525" cap="flat" cmpd="sng" algn="ctr">
            <a:solidFill>
              <a:srgbClr val="0000FF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510551" y="5329070"/>
            <a:ext cx="349776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en-US" sz="1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Freeform 22"/>
          <p:cNvSpPr/>
          <p:nvPr/>
        </p:nvSpPr>
        <p:spPr bwMode="auto">
          <a:xfrm>
            <a:off x="3731348" y="3791552"/>
            <a:ext cx="1895167" cy="861552"/>
          </a:xfrm>
          <a:custGeom>
            <a:avLst/>
            <a:gdLst>
              <a:gd name="connsiteX0" fmla="*/ 0 w 1895167"/>
              <a:gd name="connsiteY0" fmla="*/ 6145 h 861552"/>
              <a:gd name="connsiteX1" fmla="*/ 265471 w 1895167"/>
              <a:gd name="connsiteY1" fmla="*/ 6145 h 861552"/>
              <a:gd name="connsiteX2" fmla="*/ 553064 w 1895167"/>
              <a:gd name="connsiteY2" fmla="*/ 6145 h 861552"/>
              <a:gd name="connsiteX3" fmla="*/ 707922 w 1895167"/>
              <a:gd name="connsiteY3" fmla="*/ 20894 h 861552"/>
              <a:gd name="connsiteX4" fmla="*/ 715296 w 1895167"/>
              <a:gd name="connsiteY4" fmla="*/ 131507 h 861552"/>
              <a:gd name="connsiteX5" fmla="*/ 700548 w 1895167"/>
              <a:gd name="connsiteY5" fmla="*/ 352733 h 861552"/>
              <a:gd name="connsiteX6" fmla="*/ 641554 w 1895167"/>
              <a:gd name="connsiteY6" fmla="*/ 448597 h 861552"/>
              <a:gd name="connsiteX7" fmla="*/ 634180 w 1895167"/>
              <a:gd name="connsiteY7" fmla="*/ 625578 h 861552"/>
              <a:gd name="connsiteX8" fmla="*/ 634180 w 1895167"/>
              <a:gd name="connsiteY8" fmla="*/ 773062 h 861552"/>
              <a:gd name="connsiteX9" fmla="*/ 737419 w 1895167"/>
              <a:gd name="connsiteY9" fmla="*/ 839429 h 861552"/>
              <a:gd name="connsiteX10" fmla="*/ 1113503 w 1895167"/>
              <a:gd name="connsiteY10" fmla="*/ 854178 h 861552"/>
              <a:gd name="connsiteX11" fmla="*/ 1895167 w 1895167"/>
              <a:gd name="connsiteY11" fmla="*/ 861552 h 861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95167" h="861552">
                <a:moveTo>
                  <a:pt x="0" y="6145"/>
                </a:moveTo>
                <a:lnTo>
                  <a:pt x="265471" y="6145"/>
                </a:lnTo>
                <a:cubicBezTo>
                  <a:pt x="357648" y="6145"/>
                  <a:pt x="479322" y="3687"/>
                  <a:pt x="553064" y="6145"/>
                </a:cubicBezTo>
                <a:cubicBezTo>
                  <a:pt x="626806" y="8603"/>
                  <a:pt x="680883" y="0"/>
                  <a:pt x="707922" y="20894"/>
                </a:cubicBezTo>
                <a:cubicBezTo>
                  <a:pt x="734961" y="41788"/>
                  <a:pt x="716525" y="76201"/>
                  <a:pt x="715296" y="131507"/>
                </a:cubicBezTo>
                <a:cubicBezTo>
                  <a:pt x="714067" y="186813"/>
                  <a:pt x="712838" y="299885"/>
                  <a:pt x="700548" y="352733"/>
                </a:cubicBezTo>
                <a:cubicBezTo>
                  <a:pt x="688258" y="405581"/>
                  <a:pt x="652615" y="403123"/>
                  <a:pt x="641554" y="448597"/>
                </a:cubicBezTo>
                <a:cubicBezTo>
                  <a:pt x="630493" y="494071"/>
                  <a:pt x="635409" y="571501"/>
                  <a:pt x="634180" y="625578"/>
                </a:cubicBezTo>
                <a:cubicBezTo>
                  <a:pt x="632951" y="679656"/>
                  <a:pt x="616974" y="737420"/>
                  <a:pt x="634180" y="773062"/>
                </a:cubicBezTo>
                <a:cubicBezTo>
                  <a:pt x="651386" y="808704"/>
                  <a:pt x="657532" y="825910"/>
                  <a:pt x="737419" y="839429"/>
                </a:cubicBezTo>
                <a:cubicBezTo>
                  <a:pt x="817306" y="852948"/>
                  <a:pt x="1113503" y="854178"/>
                  <a:pt x="1113503" y="854178"/>
                </a:cubicBezTo>
                <a:lnTo>
                  <a:pt x="1895167" y="861552"/>
                </a:ln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849335" y="3524852"/>
            <a:ext cx="3674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sz="10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reeform 26"/>
          <p:cNvSpPr/>
          <p:nvPr/>
        </p:nvSpPr>
        <p:spPr bwMode="auto">
          <a:xfrm>
            <a:off x="3170909" y="4084072"/>
            <a:ext cx="1201993" cy="704235"/>
          </a:xfrm>
          <a:custGeom>
            <a:avLst/>
            <a:gdLst>
              <a:gd name="connsiteX0" fmla="*/ 0 w 1201993"/>
              <a:gd name="connsiteY0" fmla="*/ 8603 h 704235"/>
              <a:gd name="connsiteX1" fmla="*/ 435077 w 1201993"/>
              <a:gd name="connsiteY1" fmla="*/ 8603 h 704235"/>
              <a:gd name="connsiteX2" fmla="*/ 693174 w 1201993"/>
              <a:gd name="connsiteY2" fmla="*/ 8603 h 704235"/>
              <a:gd name="connsiteX3" fmla="*/ 840658 w 1201993"/>
              <a:gd name="connsiteY3" fmla="*/ 60222 h 704235"/>
              <a:gd name="connsiteX4" fmla="*/ 907026 w 1201993"/>
              <a:gd name="connsiteY4" fmla="*/ 251951 h 704235"/>
              <a:gd name="connsiteX5" fmla="*/ 899651 w 1201993"/>
              <a:gd name="connsiteY5" fmla="*/ 458429 h 704235"/>
              <a:gd name="connsiteX6" fmla="*/ 921774 w 1201993"/>
              <a:gd name="connsiteY6" fmla="*/ 664906 h 704235"/>
              <a:gd name="connsiteX7" fmla="*/ 1201993 w 1201993"/>
              <a:gd name="connsiteY7" fmla="*/ 694403 h 704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1993" h="704235">
                <a:moveTo>
                  <a:pt x="0" y="8603"/>
                </a:moveTo>
                <a:lnTo>
                  <a:pt x="435077" y="8603"/>
                </a:lnTo>
                <a:cubicBezTo>
                  <a:pt x="550606" y="8603"/>
                  <a:pt x="625577" y="0"/>
                  <a:pt x="693174" y="8603"/>
                </a:cubicBezTo>
                <a:cubicBezTo>
                  <a:pt x="760771" y="17206"/>
                  <a:pt x="805016" y="19664"/>
                  <a:pt x="840658" y="60222"/>
                </a:cubicBezTo>
                <a:cubicBezTo>
                  <a:pt x="876300" y="100780"/>
                  <a:pt x="897194" y="185583"/>
                  <a:pt x="907026" y="251951"/>
                </a:cubicBezTo>
                <a:cubicBezTo>
                  <a:pt x="916858" y="318319"/>
                  <a:pt x="897193" y="389603"/>
                  <a:pt x="899651" y="458429"/>
                </a:cubicBezTo>
                <a:cubicBezTo>
                  <a:pt x="902109" y="527255"/>
                  <a:pt x="871384" y="625577"/>
                  <a:pt x="921774" y="664906"/>
                </a:cubicBezTo>
                <a:cubicBezTo>
                  <a:pt x="972164" y="704235"/>
                  <a:pt x="1087078" y="699319"/>
                  <a:pt x="1201993" y="694403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3566658" y="4068085"/>
            <a:ext cx="3674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sz="10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25269" y="4527752"/>
            <a:ext cx="5613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SHIELD</a:t>
            </a:r>
            <a:endParaRPr lang="en-US" sz="800" dirty="0"/>
          </a:p>
        </p:txBody>
      </p:sp>
      <p:sp>
        <p:nvSpPr>
          <p:cNvPr id="30" name="TextBox 29"/>
          <p:cNvSpPr txBox="1"/>
          <p:nvPr/>
        </p:nvSpPr>
        <p:spPr>
          <a:xfrm>
            <a:off x="7216885" y="4761269"/>
            <a:ext cx="9168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E6AF00"/>
                </a:solidFill>
              </a:rPr>
              <a:t>SIGNAL CONDUCTOR</a:t>
            </a:r>
            <a:endParaRPr lang="en-US" sz="800" dirty="0">
              <a:solidFill>
                <a:srgbClr val="E6AF00"/>
              </a:solidFill>
            </a:endParaRPr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800000">
            <a:off x="4998187" y="3617063"/>
            <a:ext cx="1268800" cy="83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17" grpId="0" animBg="1"/>
      <p:bldP spid="15" grpId="0" animBg="1"/>
      <p:bldP spid="23" grpId="0" animBg="1"/>
      <p:bldP spid="24" grpId="0"/>
      <p:bldP spid="27" grpId="0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399" y="152400"/>
            <a:ext cx="7961971" cy="406400"/>
          </a:xfrm>
        </p:spPr>
        <p:txBody>
          <a:bodyPr/>
          <a:lstStyle/>
          <a:p>
            <a:r>
              <a:rPr lang="en-US" dirty="0" smtClean="0"/>
              <a:t>Enclosure Shielding - Seams and Penetrations (cont.)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Good metal-to-metal contact is essential</a:t>
            </a:r>
          </a:p>
          <a:p>
            <a:pPr lvl="1"/>
            <a:r>
              <a:rPr lang="en-US" dirty="0" smtClean="0"/>
              <a:t>RF gaskets on all seams and penetrations</a:t>
            </a:r>
          </a:p>
          <a:p>
            <a:pPr lvl="1"/>
            <a:r>
              <a:rPr lang="en-US" dirty="0" smtClean="0"/>
              <a:t>360</a:t>
            </a:r>
            <a:r>
              <a:rPr lang="en-US" baseline="30000" dirty="0" smtClean="0"/>
              <a:t>o</a:t>
            </a:r>
            <a:r>
              <a:rPr lang="en-US" dirty="0" smtClean="0"/>
              <a:t> termination of shield to backshell </a:t>
            </a:r>
            <a:r>
              <a:rPr lang="en-US" b="1" dirty="0" smtClean="0">
                <a:solidFill>
                  <a:srgbClr val="FF0000"/>
                </a:solidFill>
              </a:rPr>
              <a:t>(NO PIGTAILS!!!)</a:t>
            </a:r>
          </a:p>
          <a:p>
            <a:pPr lvl="1"/>
            <a:r>
              <a:rPr lang="en-US" dirty="0" smtClean="0"/>
              <a:t>Good metal-to-metal contact between backshell and chassis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Class R bonds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1766213" y="4068339"/>
            <a:ext cx="2470173" cy="1808872"/>
          </a:xfrm>
          <a:prstGeom prst="rect">
            <a:avLst/>
          </a:prstGeom>
          <a:noFill/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607580" y="3989418"/>
            <a:ext cx="2743200" cy="206486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592829" y="3937802"/>
            <a:ext cx="2816941" cy="0"/>
          </a:xfrm>
          <a:prstGeom prst="line">
            <a:avLst/>
          </a:prstGeom>
          <a:solidFill>
            <a:schemeClr val="accent1"/>
          </a:solidFill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3" name="Rectangle 12"/>
          <p:cNvSpPr/>
          <p:nvPr/>
        </p:nvSpPr>
        <p:spPr bwMode="auto">
          <a:xfrm>
            <a:off x="4122180" y="4697348"/>
            <a:ext cx="243347" cy="486697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4559712" y="4712089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4559712" y="5166831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3805089" y="4939460"/>
            <a:ext cx="339213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E6AF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6725269" y="4527752"/>
            <a:ext cx="5613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SHIELD</a:t>
            </a:r>
            <a:endParaRPr lang="en-US" sz="800" dirty="0"/>
          </a:p>
        </p:txBody>
      </p:sp>
      <p:sp>
        <p:nvSpPr>
          <p:cNvPr id="30" name="TextBox 29"/>
          <p:cNvSpPr txBox="1"/>
          <p:nvPr/>
        </p:nvSpPr>
        <p:spPr>
          <a:xfrm>
            <a:off x="7216885" y="4761269"/>
            <a:ext cx="9168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E6AF00"/>
                </a:solidFill>
              </a:rPr>
              <a:t>SIGNAL CONDUCTOR</a:t>
            </a:r>
            <a:endParaRPr lang="en-US" sz="800" dirty="0">
              <a:solidFill>
                <a:srgbClr val="E6AF00"/>
              </a:solidFill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1681316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141839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" name="Group 42"/>
          <p:cNvGrpSpPr/>
          <p:nvPr/>
        </p:nvGrpSpPr>
        <p:grpSpPr>
          <a:xfrm>
            <a:off x="3957485" y="4424516"/>
            <a:ext cx="376085" cy="280219"/>
            <a:chOff x="5456903" y="3392129"/>
            <a:chExt cx="162232" cy="280219"/>
          </a:xfrm>
        </p:grpSpPr>
        <p:cxnSp>
          <p:nvCxnSpPr>
            <p:cNvPr id="38" name="Straight Connector 37"/>
            <p:cNvCxnSpPr/>
            <p:nvPr/>
          </p:nvCxnSpPr>
          <p:spPr bwMode="auto">
            <a:xfrm>
              <a:off x="5456903" y="3392129"/>
              <a:ext cx="0" cy="280219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5456903" y="3672348"/>
              <a:ext cx="162232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7" name="Group 46"/>
          <p:cNvGrpSpPr/>
          <p:nvPr/>
        </p:nvGrpSpPr>
        <p:grpSpPr>
          <a:xfrm flipV="1">
            <a:off x="3957485" y="5181600"/>
            <a:ext cx="376085" cy="280219"/>
            <a:chOff x="5456903" y="3392129"/>
            <a:chExt cx="162232" cy="280219"/>
          </a:xfrm>
        </p:grpSpPr>
        <p:cxnSp>
          <p:nvCxnSpPr>
            <p:cNvPr id="48" name="Straight Connector 47"/>
            <p:cNvCxnSpPr/>
            <p:nvPr/>
          </p:nvCxnSpPr>
          <p:spPr bwMode="auto">
            <a:xfrm>
              <a:off x="5456903" y="3392129"/>
              <a:ext cx="0" cy="280219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5456903" y="3672348"/>
              <a:ext cx="162232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0" name="Oval 49"/>
          <p:cNvSpPr/>
          <p:nvPr/>
        </p:nvSpPr>
        <p:spPr bwMode="auto">
          <a:xfrm>
            <a:off x="3979607" y="4525298"/>
            <a:ext cx="152399" cy="152399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3979607" y="5208640"/>
            <a:ext cx="152399" cy="152399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" name="Group 67"/>
          <p:cNvGrpSpPr/>
          <p:nvPr/>
        </p:nvGrpSpPr>
        <p:grpSpPr>
          <a:xfrm>
            <a:off x="4375357" y="4429431"/>
            <a:ext cx="376085" cy="280219"/>
            <a:chOff x="4485967" y="4444179"/>
            <a:chExt cx="376085" cy="280219"/>
          </a:xfrm>
        </p:grpSpPr>
        <p:cxnSp>
          <p:nvCxnSpPr>
            <p:cNvPr id="54" name="Straight Connector 53"/>
            <p:cNvCxnSpPr/>
            <p:nvPr/>
          </p:nvCxnSpPr>
          <p:spPr bwMode="auto">
            <a:xfrm>
              <a:off x="4522837" y="4444179"/>
              <a:ext cx="0" cy="280219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 bwMode="auto">
            <a:xfrm>
              <a:off x="4485967" y="4665406"/>
              <a:ext cx="376085" cy="0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cxnSp>
        <p:nvCxnSpPr>
          <p:cNvPr id="59" name="Straight Connector 58"/>
          <p:cNvCxnSpPr/>
          <p:nvPr/>
        </p:nvCxnSpPr>
        <p:spPr bwMode="auto">
          <a:xfrm flipV="1">
            <a:off x="4336026" y="4468761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0" name="Straight Connector 59"/>
          <p:cNvCxnSpPr/>
          <p:nvPr/>
        </p:nvCxnSpPr>
        <p:spPr bwMode="auto">
          <a:xfrm flipV="1">
            <a:off x="4333568" y="5181600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9" name="Group 68"/>
          <p:cNvGrpSpPr/>
          <p:nvPr/>
        </p:nvGrpSpPr>
        <p:grpSpPr>
          <a:xfrm flipV="1">
            <a:off x="4365529" y="5171751"/>
            <a:ext cx="376085" cy="280219"/>
            <a:chOff x="4485967" y="4444179"/>
            <a:chExt cx="376085" cy="280219"/>
          </a:xfrm>
        </p:grpSpPr>
        <p:cxnSp>
          <p:nvCxnSpPr>
            <p:cNvPr id="70" name="Straight Connector 69"/>
            <p:cNvCxnSpPr/>
            <p:nvPr/>
          </p:nvCxnSpPr>
          <p:spPr bwMode="auto">
            <a:xfrm>
              <a:off x="4522837" y="4444179"/>
              <a:ext cx="0" cy="280219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>
              <a:off x="4485967" y="4665406"/>
              <a:ext cx="376085" cy="0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72" name="TextBox 71"/>
          <p:cNvSpPr txBox="1"/>
          <p:nvPr/>
        </p:nvSpPr>
        <p:spPr>
          <a:xfrm>
            <a:off x="2367116" y="4505632"/>
            <a:ext cx="966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</a:rPr>
              <a:t>RF gaskets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74" name="Straight Arrow Connector 73"/>
          <p:cNvCxnSpPr/>
          <p:nvPr/>
        </p:nvCxnSpPr>
        <p:spPr bwMode="auto">
          <a:xfrm flipH="1" flipV="1">
            <a:off x="1902542" y="4151671"/>
            <a:ext cx="663677" cy="39820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6" name="Straight Arrow Connector 75"/>
          <p:cNvCxnSpPr/>
          <p:nvPr/>
        </p:nvCxnSpPr>
        <p:spPr bwMode="auto">
          <a:xfrm flipV="1">
            <a:off x="3148781" y="4151671"/>
            <a:ext cx="929148" cy="39820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V="1">
            <a:off x="3215148" y="4630994"/>
            <a:ext cx="700549" cy="5899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80" name="Straight Arrow Connector 79"/>
          <p:cNvCxnSpPr/>
          <p:nvPr/>
        </p:nvCxnSpPr>
        <p:spPr bwMode="auto">
          <a:xfrm>
            <a:off x="3222523" y="4896465"/>
            <a:ext cx="693174" cy="36133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81" name="TextBox 80"/>
          <p:cNvSpPr txBox="1"/>
          <p:nvPr/>
        </p:nvSpPr>
        <p:spPr>
          <a:xfrm>
            <a:off x="5007078" y="3915696"/>
            <a:ext cx="1165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FF"/>
                </a:solidFill>
              </a:rPr>
              <a:t>360</a:t>
            </a:r>
            <a:r>
              <a:rPr lang="en-US" sz="1200" baseline="30000" dirty="0" smtClean="0">
                <a:solidFill>
                  <a:srgbClr val="0000FF"/>
                </a:solidFill>
              </a:rPr>
              <a:t>o</a:t>
            </a:r>
            <a:r>
              <a:rPr lang="en-US" sz="1200" dirty="0" smtClean="0">
                <a:solidFill>
                  <a:srgbClr val="0000FF"/>
                </a:solidFill>
              </a:rPr>
              <a:t> shield termination</a:t>
            </a:r>
            <a:endParaRPr lang="en-US" sz="1200" dirty="0">
              <a:solidFill>
                <a:srgbClr val="0000FF"/>
              </a:solidFill>
            </a:endParaRPr>
          </a:p>
        </p:txBody>
      </p:sp>
      <p:cxnSp>
        <p:nvCxnSpPr>
          <p:cNvPr id="83" name="Straight Arrow Connector 82"/>
          <p:cNvCxnSpPr/>
          <p:nvPr/>
        </p:nvCxnSpPr>
        <p:spPr bwMode="auto">
          <a:xfrm flipH="1">
            <a:off x="4793226" y="4358148"/>
            <a:ext cx="353961" cy="30971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84" name="TextBox 83"/>
          <p:cNvSpPr txBox="1"/>
          <p:nvPr/>
        </p:nvSpPr>
        <p:spPr>
          <a:xfrm>
            <a:off x="4660609" y="5404145"/>
            <a:ext cx="1917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Good backshell to chassis connection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88" name="Straight Arrow Connector 87"/>
          <p:cNvCxnSpPr/>
          <p:nvPr/>
        </p:nvCxnSpPr>
        <p:spPr bwMode="auto">
          <a:xfrm flipH="1" flipV="1">
            <a:off x="4372897" y="5508523"/>
            <a:ext cx="310615" cy="2991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grpSp>
        <p:nvGrpSpPr>
          <p:cNvPr id="10" name="Group 40"/>
          <p:cNvGrpSpPr/>
          <p:nvPr/>
        </p:nvGrpSpPr>
        <p:grpSpPr>
          <a:xfrm>
            <a:off x="1401097" y="5985388"/>
            <a:ext cx="4977580" cy="132735"/>
            <a:chOff x="1401097" y="5985388"/>
            <a:chExt cx="4977580" cy="132735"/>
          </a:xfrm>
        </p:grpSpPr>
        <p:cxnSp>
          <p:nvCxnSpPr>
            <p:cNvPr id="42" name="Straight Connector 41"/>
            <p:cNvCxnSpPr/>
            <p:nvPr/>
          </p:nvCxnSpPr>
          <p:spPr bwMode="auto">
            <a:xfrm>
              <a:off x="1401097" y="5985388"/>
              <a:ext cx="49775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 flipH="1">
              <a:off x="14527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 flipH="1">
              <a:off x="16033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 flipH="1">
              <a:off x="17540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 bwMode="auto">
            <a:xfrm flipH="1">
              <a:off x="19046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 flipH="1">
              <a:off x="20553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 flipH="1">
              <a:off x="22059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 flipH="1">
              <a:off x="235665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 flipH="1">
              <a:off x="250730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 flipH="1">
              <a:off x="265796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 bwMode="auto">
            <a:xfrm flipH="1">
              <a:off x="280862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H="1">
              <a:off x="295927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H="1">
              <a:off x="310993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H="1">
              <a:off x="326058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 flipH="1">
              <a:off x="341124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 flipH="1">
              <a:off x="356190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 flipH="1">
              <a:off x="371255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7" name="Straight Connector 66"/>
            <p:cNvCxnSpPr/>
            <p:nvPr/>
          </p:nvCxnSpPr>
          <p:spPr bwMode="auto">
            <a:xfrm flipH="1">
              <a:off x="386321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 flipH="1">
              <a:off x="401386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 flipH="1">
              <a:off x="416452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3" name="Straight Connector 72"/>
            <p:cNvCxnSpPr/>
            <p:nvPr/>
          </p:nvCxnSpPr>
          <p:spPr bwMode="auto">
            <a:xfrm flipH="1">
              <a:off x="431518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5" name="Straight Connector 74"/>
            <p:cNvCxnSpPr/>
            <p:nvPr/>
          </p:nvCxnSpPr>
          <p:spPr bwMode="auto">
            <a:xfrm flipH="1">
              <a:off x="446583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7" name="Straight Connector 76"/>
            <p:cNvCxnSpPr/>
            <p:nvPr/>
          </p:nvCxnSpPr>
          <p:spPr bwMode="auto">
            <a:xfrm flipH="1">
              <a:off x="461649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 flipH="1">
              <a:off x="476714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 flipH="1">
              <a:off x="491780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 flipH="1">
              <a:off x="506846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 flipH="1">
              <a:off x="52191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7" name="Straight Connector 86"/>
            <p:cNvCxnSpPr/>
            <p:nvPr/>
          </p:nvCxnSpPr>
          <p:spPr bwMode="auto">
            <a:xfrm flipH="1">
              <a:off x="53697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9" name="Straight Connector 88"/>
            <p:cNvCxnSpPr/>
            <p:nvPr/>
          </p:nvCxnSpPr>
          <p:spPr bwMode="auto">
            <a:xfrm flipH="1">
              <a:off x="55204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0" name="Straight Connector 89"/>
            <p:cNvCxnSpPr/>
            <p:nvPr/>
          </p:nvCxnSpPr>
          <p:spPr bwMode="auto">
            <a:xfrm flipH="1">
              <a:off x="56710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1" name="Straight Connector 90"/>
            <p:cNvCxnSpPr/>
            <p:nvPr/>
          </p:nvCxnSpPr>
          <p:spPr bwMode="auto">
            <a:xfrm flipH="1">
              <a:off x="58217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 flipH="1">
              <a:off x="59723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3" name="Straight Connector 92"/>
            <p:cNvCxnSpPr/>
            <p:nvPr/>
          </p:nvCxnSpPr>
          <p:spPr bwMode="auto">
            <a:xfrm flipH="1">
              <a:off x="612303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50" grpId="0" animBg="1"/>
      <p:bldP spid="52" grpId="0" animBg="1"/>
      <p:bldP spid="72" grpId="0"/>
      <p:bldP spid="81" grpId="0"/>
      <p:bldP spid="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152400"/>
            <a:ext cx="8140390" cy="406400"/>
          </a:xfrm>
        </p:spPr>
        <p:txBody>
          <a:bodyPr/>
          <a:lstStyle/>
          <a:p>
            <a:r>
              <a:rPr lang="en-US" dirty="0" smtClean="0"/>
              <a:t>Enclosure Shielding - Seams and Penetrations (cont.)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1839686"/>
          </a:xfrm>
        </p:spPr>
        <p:txBody>
          <a:bodyPr/>
          <a:lstStyle/>
          <a:p>
            <a:r>
              <a:rPr lang="en-US" dirty="0" smtClean="0"/>
              <a:t>Reference planes should be bonded to chassis at I/O connector(s)</a:t>
            </a:r>
          </a:p>
          <a:p>
            <a:pPr lvl="1"/>
            <a:r>
              <a:rPr lang="en-US" dirty="0" smtClean="0"/>
              <a:t>Provide low impedance path for currents to return to source</a:t>
            </a:r>
          </a:p>
          <a:p>
            <a:pPr lvl="1"/>
            <a:r>
              <a:rPr lang="en-US" dirty="0" smtClean="0"/>
              <a:t>Minimize </a:t>
            </a:r>
            <a:r>
              <a:rPr lang="el-GR" dirty="0" smtClean="0"/>
              <a:t>Δ</a:t>
            </a:r>
            <a:r>
              <a:rPr lang="en-US" dirty="0" smtClean="0"/>
              <a:t>V between reference plane and chassis</a:t>
            </a:r>
          </a:p>
          <a:p>
            <a:pPr lvl="1"/>
            <a:r>
              <a:rPr lang="en-US" dirty="0" smtClean="0"/>
              <a:t>Reduce radiated emissions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1766213" y="4068339"/>
            <a:ext cx="2470173" cy="1808872"/>
          </a:xfrm>
          <a:prstGeom prst="rect">
            <a:avLst/>
          </a:prstGeom>
          <a:noFill/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607580" y="3989418"/>
            <a:ext cx="2743200" cy="206486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592829" y="3937802"/>
            <a:ext cx="2816941" cy="0"/>
          </a:xfrm>
          <a:prstGeom prst="line">
            <a:avLst/>
          </a:prstGeom>
          <a:solidFill>
            <a:schemeClr val="accent1"/>
          </a:solidFill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3" name="Rectangle 12"/>
          <p:cNvSpPr/>
          <p:nvPr/>
        </p:nvSpPr>
        <p:spPr bwMode="auto">
          <a:xfrm>
            <a:off x="4122180" y="4697348"/>
            <a:ext cx="243347" cy="486697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4559712" y="4712089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4559712" y="5166831"/>
            <a:ext cx="2632587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3805089" y="4939460"/>
            <a:ext cx="339213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E6AF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6725269" y="4527752"/>
            <a:ext cx="5613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SHIELD</a:t>
            </a:r>
            <a:endParaRPr lang="en-US" sz="800" dirty="0"/>
          </a:p>
        </p:txBody>
      </p:sp>
      <p:sp>
        <p:nvSpPr>
          <p:cNvPr id="30" name="TextBox 29"/>
          <p:cNvSpPr txBox="1"/>
          <p:nvPr/>
        </p:nvSpPr>
        <p:spPr>
          <a:xfrm>
            <a:off x="7216885" y="4761269"/>
            <a:ext cx="9168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E6AF00"/>
                </a:solidFill>
              </a:rPr>
              <a:t>SIGNAL CONDUCTOR</a:t>
            </a:r>
            <a:endParaRPr lang="en-US" sz="800" dirty="0">
              <a:solidFill>
                <a:srgbClr val="E6AF00"/>
              </a:solidFill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1681316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141839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" name="Group 67"/>
          <p:cNvGrpSpPr/>
          <p:nvPr/>
        </p:nvGrpSpPr>
        <p:grpSpPr>
          <a:xfrm>
            <a:off x="4375357" y="4429431"/>
            <a:ext cx="376085" cy="280219"/>
            <a:chOff x="4485967" y="4444179"/>
            <a:chExt cx="376085" cy="280219"/>
          </a:xfrm>
        </p:grpSpPr>
        <p:cxnSp>
          <p:nvCxnSpPr>
            <p:cNvPr id="54" name="Straight Connector 53"/>
            <p:cNvCxnSpPr/>
            <p:nvPr/>
          </p:nvCxnSpPr>
          <p:spPr bwMode="auto">
            <a:xfrm>
              <a:off x="4522837" y="4444179"/>
              <a:ext cx="0" cy="280219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 bwMode="auto">
            <a:xfrm>
              <a:off x="4485967" y="4665406"/>
              <a:ext cx="376085" cy="0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cxnSp>
        <p:nvCxnSpPr>
          <p:cNvPr id="59" name="Straight Connector 58"/>
          <p:cNvCxnSpPr/>
          <p:nvPr/>
        </p:nvCxnSpPr>
        <p:spPr bwMode="auto">
          <a:xfrm flipV="1">
            <a:off x="4336026" y="4468761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0" name="Straight Connector 59"/>
          <p:cNvCxnSpPr/>
          <p:nvPr/>
        </p:nvCxnSpPr>
        <p:spPr bwMode="auto">
          <a:xfrm flipV="1">
            <a:off x="4333568" y="5181600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68"/>
          <p:cNvGrpSpPr/>
          <p:nvPr/>
        </p:nvGrpSpPr>
        <p:grpSpPr>
          <a:xfrm flipV="1">
            <a:off x="4365529" y="5171751"/>
            <a:ext cx="376085" cy="280219"/>
            <a:chOff x="4485967" y="4444179"/>
            <a:chExt cx="376085" cy="280219"/>
          </a:xfrm>
        </p:grpSpPr>
        <p:cxnSp>
          <p:nvCxnSpPr>
            <p:cNvPr id="70" name="Straight Connector 69"/>
            <p:cNvCxnSpPr/>
            <p:nvPr/>
          </p:nvCxnSpPr>
          <p:spPr bwMode="auto">
            <a:xfrm>
              <a:off x="4522837" y="4444179"/>
              <a:ext cx="0" cy="280219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>
              <a:off x="4485967" y="4665406"/>
              <a:ext cx="376085" cy="0"/>
            </a:xfrm>
            <a:prstGeom prst="line">
              <a:avLst/>
            </a:prstGeom>
            <a:solidFill>
              <a:schemeClr val="accent1"/>
            </a:solidFill>
            <a:ln w="1270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8" name="Group 40"/>
          <p:cNvGrpSpPr/>
          <p:nvPr/>
        </p:nvGrpSpPr>
        <p:grpSpPr>
          <a:xfrm>
            <a:off x="1401097" y="5985388"/>
            <a:ext cx="4977580" cy="132735"/>
            <a:chOff x="1401097" y="5985388"/>
            <a:chExt cx="4977580" cy="132735"/>
          </a:xfrm>
        </p:grpSpPr>
        <p:cxnSp>
          <p:nvCxnSpPr>
            <p:cNvPr id="42" name="Straight Connector 41"/>
            <p:cNvCxnSpPr/>
            <p:nvPr/>
          </p:nvCxnSpPr>
          <p:spPr bwMode="auto">
            <a:xfrm>
              <a:off x="1401097" y="5985388"/>
              <a:ext cx="49775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 flipH="1">
              <a:off x="14527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 flipH="1">
              <a:off x="16033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 flipH="1">
              <a:off x="17540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 bwMode="auto">
            <a:xfrm flipH="1">
              <a:off x="19046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 flipH="1">
              <a:off x="20553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 flipH="1">
              <a:off x="22059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 flipH="1">
              <a:off x="235665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 flipH="1">
              <a:off x="250730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 flipH="1">
              <a:off x="265796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 bwMode="auto">
            <a:xfrm flipH="1">
              <a:off x="280862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H="1">
              <a:off x="295927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H="1">
              <a:off x="310993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H="1">
              <a:off x="326058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 flipH="1">
              <a:off x="341124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 flipH="1">
              <a:off x="356190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 flipH="1">
              <a:off x="371255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7" name="Straight Connector 66"/>
            <p:cNvCxnSpPr/>
            <p:nvPr/>
          </p:nvCxnSpPr>
          <p:spPr bwMode="auto">
            <a:xfrm flipH="1">
              <a:off x="386321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 flipH="1">
              <a:off x="401386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 flipH="1">
              <a:off x="416452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3" name="Straight Connector 72"/>
            <p:cNvCxnSpPr/>
            <p:nvPr/>
          </p:nvCxnSpPr>
          <p:spPr bwMode="auto">
            <a:xfrm flipH="1">
              <a:off x="431518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5" name="Straight Connector 74"/>
            <p:cNvCxnSpPr/>
            <p:nvPr/>
          </p:nvCxnSpPr>
          <p:spPr bwMode="auto">
            <a:xfrm flipH="1">
              <a:off x="446583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7" name="Straight Connector 76"/>
            <p:cNvCxnSpPr/>
            <p:nvPr/>
          </p:nvCxnSpPr>
          <p:spPr bwMode="auto">
            <a:xfrm flipH="1">
              <a:off x="461649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 flipH="1">
              <a:off x="476714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 flipH="1">
              <a:off x="491780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 flipH="1">
              <a:off x="506846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 flipH="1">
              <a:off x="52191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7" name="Straight Connector 86"/>
            <p:cNvCxnSpPr/>
            <p:nvPr/>
          </p:nvCxnSpPr>
          <p:spPr bwMode="auto">
            <a:xfrm flipH="1">
              <a:off x="53697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9" name="Straight Connector 88"/>
            <p:cNvCxnSpPr/>
            <p:nvPr/>
          </p:nvCxnSpPr>
          <p:spPr bwMode="auto">
            <a:xfrm flipH="1">
              <a:off x="55204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0" name="Straight Connector 89"/>
            <p:cNvCxnSpPr/>
            <p:nvPr/>
          </p:nvCxnSpPr>
          <p:spPr bwMode="auto">
            <a:xfrm flipH="1">
              <a:off x="56710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1" name="Straight Connector 90"/>
            <p:cNvCxnSpPr/>
            <p:nvPr/>
          </p:nvCxnSpPr>
          <p:spPr bwMode="auto">
            <a:xfrm flipH="1">
              <a:off x="58217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 flipH="1">
              <a:off x="59723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3" name="Straight Connector 92"/>
            <p:cNvCxnSpPr/>
            <p:nvPr/>
          </p:nvCxnSpPr>
          <p:spPr bwMode="auto">
            <a:xfrm flipH="1">
              <a:off x="612303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2177143" y="5257799"/>
            <a:ext cx="1643744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6" name="Isosceles Triangle 95"/>
          <p:cNvSpPr/>
          <p:nvPr/>
        </p:nvSpPr>
        <p:spPr bwMode="auto">
          <a:xfrm rot="5400000">
            <a:off x="3519700" y="4800060"/>
            <a:ext cx="310230" cy="278678"/>
          </a:xfrm>
          <a:prstGeom prst="triangl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9" name="Freeform 98"/>
          <p:cNvSpPr/>
          <p:nvPr/>
        </p:nvSpPr>
        <p:spPr bwMode="auto">
          <a:xfrm>
            <a:off x="3485243" y="5136243"/>
            <a:ext cx="642258" cy="295729"/>
          </a:xfrm>
          <a:custGeom>
            <a:avLst/>
            <a:gdLst>
              <a:gd name="connsiteX0" fmla="*/ 0 w 415472"/>
              <a:gd name="connsiteY0" fmla="*/ 45357 h 295729"/>
              <a:gd name="connsiteX1" fmla="*/ 250371 w 415472"/>
              <a:gd name="connsiteY1" fmla="*/ 1814 h 295729"/>
              <a:gd name="connsiteX2" fmla="*/ 391886 w 415472"/>
              <a:gd name="connsiteY2" fmla="*/ 56243 h 295729"/>
              <a:gd name="connsiteX3" fmla="*/ 391886 w 415472"/>
              <a:gd name="connsiteY3" fmla="*/ 295729 h 295729"/>
              <a:gd name="connsiteX0" fmla="*/ 172358 w 587830"/>
              <a:gd name="connsiteY0" fmla="*/ 47171 h 297543"/>
              <a:gd name="connsiteX1" fmla="*/ 41729 w 587830"/>
              <a:gd name="connsiteY1" fmla="*/ 79828 h 297543"/>
              <a:gd name="connsiteX2" fmla="*/ 422729 w 587830"/>
              <a:gd name="connsiteY2" fmla="*/ 3628 h 297543"/>
              <a:gd name="connsiteX3" fmla="*/ 564244 w 587830"/>
              <a:gd name="connsiteY3" fmla="*/ 58057 h 297543"/>
              <a:gd name="connsiteX4" fmla="*/ 564244 w 587830"/>
              <a:gd name="connsiteY4" fmla="*/ 297543 h 297543"/>
              <a:gd name="connsiteX0" fmla="*/ 172358 w 587830"/>
              <a:gd name="connsiteY0" fmla="*/ 45357 h 295729"/>
              <a:gd name="connsiteX1" fmla="*/ 41729 w 587830"/>
              <a:gd name="connsiteY1" fmla="*/ 78014 h 295729"/>
              <a:gd name="connsiteX2" fmla="*/ 259444 w 587830"/>
              <a:gd name="connsiteY2" fmla="*/ 45357 h 295729"/>
              <a:gd name="connsiteX3" fmla="*/ 422729 w 587830"/>
              <a:gd name="connsiteY3" fmla="*/ 1814 h 295729"/>
              <a:gd name="connsiteX4" fmla="*/ 564244 w 587830"/>
              <a:gd name="connsiteY4" fmla="*/ 56243 h 295729"/>
              <a:gd name="connsiteX5" fmla="*/ 564244 w 587830"/>
              <a:gd name="connsiteY5" fmla="*/ 295729 h 295729"/>
              <a:gd name="connsiteX0" fmla="*/ 226786 w 642258"/>
              <a:gd name="connsiteY0" fmla="*/ 45357 h 295729"/>
              <a:gd name="connsiteX1" fmla="*/ 41729 w 642258"/>
              <a:gd name="connsiteY1" fmla="*/ 56243 h 295729"/>
              <a:gd name="connsiteX2" fmla="*/ 313872 w 642258"/>
              <a:gd name="connsiteY2" fmla="*/ 45357 h 295729"/>
              <a:gd name="connsiteX3" fmla="*/ 477157 w 642258"/>
              <a:gd name="connsiteY3" fmla="*/ 1814 h 295729"/>
              <a:gd name="connsiteX4" fmla="*/ 618672 w 642258"/>
              <a:gd name="connsiteY4" fmla="*/ 56243 h 295729"/>
              <a:gd name="connsiteX5" fmla="*/ 618672 w 642258"/>
              <a:gd name="connsiteY5" fmla="*/ 295729 h 295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2258" h="295729">
                <a:moveTo>
                  <a:pt x="226786" y="45357"/>
                </a:moveTo>
                <a:cubicBezTo>
                  <a:pt x="226786" y="41729"/>
                  <a:pt x="0" y="63500"/>
                  <a:pt x="41729" y="56243"/>
                </a:cubicBezTo>
                <a:cubicBezTo>
                  <a:pt x="45357" y="54429"/>
                  <a:pt x="241301" y="54428"/>
                  <a:pt x="313872" y="45357"/>
                </a:cubicBezTo>
                <a:cubicBezTo>
                  <a:pt x="386443" y="36286"/>
                  <a:pt x="426357" y="0"/>
                  <a:pt x="477157" y="1814"/>
                </a:cubicBezTo>
                <a:cubicBezTo>
                  <a:pt x="527957" y="3628"/>
                  <a:pt x="595086" y="7257"/>
                  <a:pt x="618672" y="56243"/>
                </a:cubicBezTo>
                <a:cubicBezTo>
                  <a:pt x="642258" y="105229"/>
                  <a:pt x="618672" y="295729"/>
                  <a:pt x="618672" y="295729"/>
                </a:cubicBezTo>
              </a:path>
            </a:pathLst>
          </a:custGeom>
          <a:noFill/>
          <a:ln w="76200" cap="flat" cmpd="sng" algn="ctr">
            <a:solidFill>
              <a:srgbClr val="E0AE2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TextBox 100"/>
          <p:cNvSpPr txBox="1"/>
          <p:nvPr/>
        </p:nvSpPr>
        <p:spPr>
          <a:xfrm>
            <a:off x="2111825" y="498565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REF</a:t>
            </a:r>
            <a:endParaRPr lang="en-US" sz="1200" dirty="0"/>
          </a:p>
        </p:txBody>
      </p:sp>
      <p:sp>
        <p:nvSpPr>
          <p:cNvPr id="102" name="TextBox 101"/>
          <p:cNvSpPr txBox="1"/>
          <p:nvPr/>
        </p:nvSpPr>
        <p:spPr>
          <a:xfrm>
            <a:off x="3222169" y="5268682"/>
            <a:ext cx="8558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 → 0</a:t>
            </a:r>
          </a:p>
        </p:txBody>
      </p:sp>
      <p:sp>
        <p:nvSpPr>
          <p:cNvPr id="74" name="Freeform 73"/>
          <p:cNvSpPr/>
          <p:nvPr/>
        </p:nvSpPr>
        <p:spPr bwMode="auto">
          <a:xfrm>
            <a:off x="3293327" y="4975922"/>
            <a:ext cx="1495502" cy="213112"/>
          </a:xfrm>
          <a:custGeom>
            <a:avLst/>
            <a:gdLst>
              <a:gd name="connsiteX0" fmla="*/ 1003610 w 1495502"/>
              <a:gd name="connsiteY0" fmla="*/ 4956 h 213112"/>
              <a:gd name="connsiteX1" fmla="*/ 1300975 w 1495502"/>
              <a:gd name="connsiteY1" fmla="*/ 4956 h 213112"/>
              <a:gd name="connsiteX2" fmla="*/ 1457093 w 1495502"/>
              <a:gd name="connsiteY2" fmla="*/ 34692 h 213112"/>
              <a:gd name="connsiteX3" fmla="*/ 1471961 w 1495502"/>
              <a:gd name="connsiteY3" fmla="*/ 138771 h 213112"/>
              <a:gd name="connsiteX4" fmla="*/ 1315844 w 1495502"/>
              <a:gd name="connsiteY4" fmla="*/ 153639 h 213112"/>
              <a:gd name="connsiteX5" fmla="*/ 921834 w 1495502"/>
              <a:gd name="connsiteY5" fmla="*/ 153639 h 213112"/>
              <a:gd name="connsiteX6" fmla="*/ 728546 w 1495502"/>
              <a:gd name="connsiteY6" fmla="*/ 86732 h 213112"/>
              <a:gd name="connsiteX7" fmla="*/ 542693 w 1495502"/>
              <a:gd name="connsiteY7" fmla="*/ 94166 h 213112"/>
              <a:gd name="connsiteX8" fmla="*/ 423746 w 1495502"/>
              <a:gd name="connsiteY8" fmla="*/ 138771 h 213112"/>
              <a:gd name="connsiteX9" fmla="*/ 104078 w 1495502"/>
              <a:gd name="connsiteY9" fmla="*/ 175941 h 213112"/>
              <a:gd name="connsiteX10" fmla="*/ 0 w 1495502"/>
              <a:gd name="connsiteY10" fmla="*/ 213112 h 21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5502" h="213112">
                <a:moveTo>
                  <a:pt x="1003610" y="4956"/>
                </a:moveTo>
                <a:cubicBezTo>
                  <a:pt x="1114502" y="2478"/>
                  <a:pt x="1225395" y="0"/>
                  <a:pt x="1300975" y="4956"/>
                </a:cubicBezTo>
                <a:cubicBezTo>
                  <a:pt x="1376555" y="9912"/>
                  <a:pt x="1428595" y="12390"/>
                  <a:pt x="1457093" y="34692"/>
                </a:cubicBezTo>
                <a:cubicBezTo>
                  <a:pt x="1485591" y="56994"/>
                  <a:pt x="1495502" y="118947"/>
                  <a:pt x="1471961" y="138771"/>
                </a:cubicBezTo>
                <a:cubicBezTo>
                  <a:pt x="1448420" y="158595"/>
                  <a:pt x="1407532" y="151161"/>
                  <a:pt x="1315844" y="153639"/>
                </a:cubicBezTo>
                <a:cubicBezTo>
                  <a:pt x="1224156" y="156117"/>
                  <a:pt x="1019717" y="164790"/>
                  <a:pt x="921834" y="153639"/>
                </a:cubicBezTo>
                <a:cubicBezTo>
                  <a:pt x="823951" y="142488"/>
                  <a:pt x="791736" y="96644"/>
                  <a:pt x="728546" y="86732"/>
                </a:cubicBezTo>
                <a:cubicBezTo>
                  <a:pt x="665356" y="76820"/>
                  <a:pt x="593493" y="85493"/>
                  <a:pt x="542693" y="94166"/>
                </a:cubicBezTo>
                <a:cubicBezTo>
                  <a:pt x="491893" y="102839"/>
                  <a:pt x="496848" y="125142"/>
                  <a:pt x="423746" y="138771"/>
                </a:cubicBezTo>
                <a:cubicBezTo>
                  <a:pt x="350644" y="152400"/>
                  <a:pt x="174702" y="163551"/>
                  <a:pt x="104078" y="175941"/>
                </a:cubicBezTo>
                <a:cubicBezTo>
                  <a:pt x="33454" y="188331"/>
                  <a:pt x="16727" y="200721"/>
                  <a:pt x="0" y="213112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75"/>
          <p:cNvGrpSpPr/>
          <p:nvPr/>
        </p:nvGrpSpPr>
        <p:grpSpPr>
          <a:xfrm>
            <a:off x="4837394" y="4942314"/>
            <a:ext cx="247561" cy="216984"/>
            <a:chOff x="5192486" y="4824413"/>
            <a:chExt cx="250371" cy="166687"/>
          </a:xfrm>
        </p:grpSpPr>
        <p:cxnSp>
          <p:nvCxnSpPr>
            <p:cNvPr id="78" name="Straight Connector 77"/>
            <p:cNvCxnSpPr/>
            <p:nvPr/>
          </p:nvCxnSpPr>
          <p:spPr bwMode="auto">
            <a:xfrm>
              <a:off x="5192486" y="4931229"/>
              <a:ext cx="25037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FF"/>
              </a:solidFill>
              <a:prstDash val="sysDash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0" name="Straight Connector 79"/>
            <p:cNvCxnSpPr/>
            <p:nvPr/>
          </p:nvCxnSpPr>
          <p:spPr bwMode="auto">
            <a:xfrm>
              <a:off x="5192486" y="4887687"/>
              <a:ext cx="25037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FF"/>
              </a:solidFill>
              <a:prstDash val="sysDash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1" name="Straight Connector 80"/>
            <p:cNvCxnSpPr/>
            <p:nvPr/>
          </p:nvCxnSpPr>
          <p:spPr bwMode="auto">
            <a:xfrm>
              <a:off x="5317671" y="4932588"/>
              <a:ext cx="0" cy="5851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FF"/>
              </a:solidFill>
              <a:prstDash val="sysDash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3" name="Straight Connector 82"/>
            <p:cNvCxnSpPr/>
            <p:nvPr/>
          </p:nvCxnSpPr>
          <p:spPr bwMode="auto">
            <a:xfrm>
              <a:off x="5317671" y="4824413"/>
              <a:ext cx="0" cy="5508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FF"/>
              </a:solidFill>
              <a:prstDash val="sysDash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72" name="TextBox 71"/>
          <p:cNvSpPr txBox="1"/>
          <p:nvPr/>
        </p:nvSpPr>
        <p:spPr>
          <a:xfrm>
            <a:off x="4143249" y="4929110"/>
            <a:ext cx="3674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sz="10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73483" cy="406400"/>
          </a:xfrm>
        </p:spPr>
        <p:txBody>
          <a:bodyPr/>
          <a:lstStyle/>
          <a:p>
            <a:r>
              <a:rPr lang="en-US" dirty="0" smtClean="0"/>
              <a:t>Enclosure Shielding - Seams and Penetrations (cont.)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“Pigtail” termination has significant inductance</a:t>
            </a:r>
          </a:p>
          <a:p>
            <a:r>
              <a:rPr lang="en-US" dirty="0" smtClean="0"/>
              <a:t>Allows </a:t>
            </a:r>
            <a:r>
              <a:rPr lang="el-GR" dirty="0" smtClean="0"/>
              <a:t>Δ</a:t>
            </a:r>
            <a:r>
              <a:rPr lang="en-US" dirty="0" smtClean="0"/>
              <a:t>V between conductors (antenna)</a:t>
            </a:r>
          </a:p>
          <a:p>
            <a:r>
              <a:rPr lang="el-GR" dirty="0" smtClean="0"/>
              <a:t>Δ</a:t>
            </a:r>
            <a:r>
              <a:rPr lang="en-US" dirty="0" smtClean="0"/>
              <a:t>V induces common mode current (I</a:t>
            </a:r>
            <a:r>
              <a:rPr lang="en-US" baseline="-25000" dirty="0" smtClean="0"/>
              <a:t>CM</a:t>
            </a:r>
            <a:r>
              <a:rPr lang="en-US" dirty="0" smtClean="0"/>
              <a:t>) across connection impedance</a:t>
            </a:r>
          </a:p>
          <a:p>
            <a:pPr marL="342900" lvl="1" indent="-342900">
              <a:spcBef>
                <a:spcPct val="20000"/>
              </a:spcBef>
              <a:spcAft>
                <a:spcPct val="40000"/>
              </a:spcAft>
              <a:buSzTx/>
              <a:buFont typeface="Wingdings" pitchFamily="2" charset="2"/>
              <a:buChar char="l"/>
            </a:pPr>
            <a:r>
              <a:rPr lang="en-US" b="1" dirty="0" smtClean="0"/>
              <a:t>I</a:t>
            </a:r>
            <a:r>
              <a:rPr lang="en-US" b="1" baseline="-25000" dirty="0" smtClean="0"/>
              <a:t>CM</a:t>
            </a:r>
            <a:r>
              <a:rPr lang="en-US" b="1" dirty="0" smtClean="0"/>
              <a:t> induces radiated fields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1766213" y="4068339"/>
            <a:ext cx="2470173" cy="1808872"/>
          </a:xfrm>
          <a:prstGeom prst="rect">
            <a:avLst/>
          </a:prstGeom>
          <a:noFill/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607580" y="3989418"/>
            <a:ext cx="2743200" cy="206486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592829" y="3937802"/>
            <a:ext cx="2816941" cy="0"/>
          </a:xfrm>
          <a:prstGeom prst="line">
            <a:avLst/>
          </a:prstGeom>
          <a:solidFill>
            <a:schemeClr val="accent1"/>
          </a:solidFill>
          <a:ln w="1905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3" name="Rectangle 12"/>
          <p:cNvSpPr/>
          <p:nvPr/>
        </p:nvSpPr>
        <p:spPr bwMode="auto">
          <a:xfrm>
            <a:off x="4122180" y="4697348"/>
            <a:ext cx="243347" cy="486697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4920343" y="4712089"/>
            <a:ext cx="2271956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4898571" y="5166831"/>
            <a:ext cx="229372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3805089" y="4939460"/>
            <a:ext cx="339213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E6AF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6725269" y="4527752"/>
            <a:ext cx="5613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SHIELD</a:t>
            </a:r>
            <a:endParaRPr lang="en-US" sz="800" dirty="0"/>
          </a:p>
        </p:txBody>
      </p:sp>
      <p:sp>
        <p:nvSpPr>
          <p:cNvPr id="30" name="TextBox 29"/>
          <p:cNvSpPr txBox="1"/>
          <p:nvPr/>
        </p:nvSpPr>
        <p:spPr>
          <a:xfrm>
            <a:off x="7216885" y="4761269"/>
            <a:ext cx="9168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E6AF00"/>
                </a:solidFill>
              </a:rPr>
              <a:t>SIGNAL CONDUCTOR</a:t>
            </a:r>
            <a:endParaRPr lang="en-US" sz="800" dirty="0">
              <a:solidFill>
                <a:srgbClr val="E6AF00"/>
              </a:solidFill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1681316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141839" y="4028769"/>
            <a:ext cx="162231" cy="16223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" name="Group 42"/>
          <p:cNvGrpSpPr/>
          <p:nvPr/>
        </p:nvGrpSpPr>
        <p:grpSpPr>
          <a:xfrm>
            <a:off x="3957485" y="4424516"/>
            <a:ext cx="376085" cy="280219"/>
            <a:chOff x="5456903" y="3392129"/>
            <a:chExt cx="162232" cy="280219"/>
          </a:xfrm>
        </p:grpSpPr>
        <p:cxnSp>
          <p:nvCxnSpPr>
            <p:cNvPr id="38" name="Straight Connector 37"/>
            <p:cNvCxnSpPr/>
            <p:nvPr/>
          </p:nvCxnSpPr>
          <p:spPr bwMode="auto">
            <a:xfrm>
              <a:off x="5456903" y="3392129"/>
              <a:ext cx="0" cy="280219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5456903" y="3672348"/>
              <a:ext cx="162232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7" name="Group 46"/>
          <p:cNvGrpSpPr/>
          <p:nvPr/>
        </p:nvGrpSpPr>
        <p:grpSpPr>
          <a:xfrm flipV="1">
            <a:off x="3957485" y="5181600"/>
            <a:ext cx="376085" cy="280219"/>
            <a:chOff x="5456903" y="3392129"/>
            <a:chExt cx="162232" cy="280219"/>
          </a:xfrm>
        </p:grpSpPr>
        <p:cxnSp>
          <p:nvCxnSpPr>
            <p:cNvPr id="48" name="Straight Connector 47"/>
            <p:cNvCxnSpPr/>
            <p:nvPr/>
          </p:nvCxnSpPr>
          <p:spPr bwMode="auto">
            <a:xfrm>
              <a:off x="5456903" y="3392129"/>
              <a:ext cx="0" cy="280219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5456903" y="3672348"/>
              <a:ext cx="162232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0" name="Oval 49"/>
          <p:cNvSpPr/>
          <p:nvPr/>
        </p:nvSpPr>
        <p:spPr bwMode="auto">
          <a:xfrm>
            <a:off x="3979607" y="4525298"/>
            <a:ext cx="152399" cy="152399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3979607" y="5208640"/>
            <a:ext cx="152399" cy="152399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9" name="Straight Connector 58"/>
          <p:cNvCxnSpPr/>
          <p:nvPr/>
        </p:nvCxnSpPr>
        <p:spPr bwMode="auto">
          <a:xfrm flipV="1">
            <a:off x="4336026" y="4468761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0" name="Straight Connector 59"/>
          <p:cNvCxnSpPr/>
          <p:nvPr/>
        </p:nvCxnSpPr>
        <p:spPr bwMode="auto">
          <a:xfrm flipV="1">
            <a:off x="4333568" y="5181600"/>
            <a:ext cx="0" cy="23597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81" name="TextBox 80"/>
          <p:cNvSpPr txBox="1"/>
          <p:nvPr/>
        </p:nvSpPr>
        <p:spPr>
          <a:xfrm>
            <a:off x="5605791" y="4068097"/>
            <a:ext cx="1165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“PIGTAIL” termination</a:t>
            </a:r>
            <a:endParaRPr lang="en-US" sz="1400" dirty="0">
              <a:solidFill>
                <a:srgbClr val="FF0000"/>
              </a:solidFill>
            </a:endParaRPr>
          </a:p>
        </p:txBody>
      </p:sp>
      <p:grpSp>
        <p:nvGrpSpPr>
          <p:cNvPr id="8" name="Group 40"/>
          <p:cNvGrpSpPr/>
          <p:nvPr/>
        </p:nvGrpSpPr>
        <p:grpSpPr>
          <a:xfrm>
            <a:off x="1401097" y="5985388"/>
            <a:ext cx="4977580" cy="132735"/>
            <a:chOff x="1401097" y="5985388"/>
            <a:chExt cx="4977580" cy="132735"/>
          </a:xfrm>
        </p:grpSpPr>
        <p:cxnSp>
          <p:nvCxnSpPr>
            <p:cNvPr id="42" name="Straight Connector 41"/>
            <p:cNvCxnSpPr/>
            <p:nvPr/>
          </p:nvCxnSpPr>
          <p:spPr bwMode="auto">
            <a:xfrm>
              <a:off x="1401097" y="5985388"/>
              <a:ext cx="497758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 flipH="1">
              <a:off x="14527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 flipH="1">
              <a:off x="16033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 flipH="1">
              <a:off x="17540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 bwMode="auto">
            <a:xfrm flipH="1">
              <a:off x="19046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 flipH="1">
              <a:off x="20553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 flipH="1">
              <a:off x="22059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 flipH="1">
              <a:off x="235665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 flipH="1">
              <a:off x="250730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 flipH="1">
              <a:off x="265796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 bwMode="auto">
            <a:xfrm flipH="1">
              <a:off x="280862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H="1">
              <a:off x="295927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H="1">
              <a:off x="310993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H="1">
              <a:off x="326058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 flipH="1">
              <a:off x="341124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 flipH="1">
              <a:off x="356190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 flipH="1">
              <a:off x="371255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7" name="Straight Connector 66"/>
            <p:cNvCxnSpPr/>
            <p:nvPr/>
          </p:nvCxnSpPr>
          <p:spPr bwMode="auto">
            <a:xfrm flipH="1">
              <a:off x="386321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 flipH="1">
              <a:off x="401386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 flipH="1">
              <a:off x="416452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3" name="Straight Connector 72"/>
            <p:cNvCxnSpPr/>
            <p:nvPr/>
          </p:nvCxnSpPr>
          <p:spPr bwMode="auto">
            <a:xfrm flipH="1">
              <a:off x="431518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5" name="Straight Connector 74"/>
            <p:cNvCxnSpPr/>
            <p:nvPr/>
          </p:nvCxnSpPr>
          <p:spPr bwMode="auto">
            <a:xfrm flipH="1">
              <a:off x="446583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7" name="Straight Connector 76"/>
            <p:cNvCxnSpPr/>
            <p:nvPr/>
          </p:nvCxnSpPr>
          <p:spPr bwMode="auto">
            <a:xfrm flipH="1">
              <a:off x="461649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 flipH="1">
              <a:off x="476714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 flipH="1">
              <a:off x="491780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5" name="Straight Connector 84"/>
            <p:cNvCxnSpPr/>
            <p:nvPr/>
          </p:nvCxnSpPr>
          <p:spPr bwMode="auto">
            <a:xfrm flipH="1">
              <a:off x="506846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 flipH="1">
              <a:off x="521911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7" name="Straight Connector 86"/>
            <p:cNvCxnSpPr/>
            <p:nvPr/>
          </p:nvCxnSpPr>
          <p:spPr bwMode="auto">
            <a:xfrm flipH="1">
              <a:off x="5369773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89" name="Straight Connector 88"/>
            <p:cNvCxnSpPr/>
            <p:nvPr/>
          </p:nvCxnSpPr>
          <p:spPr bwMode="auto">
            <a:xfrm flipH="1">
              <a:off x="552042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0" name="Straight Connector 89"/>
            <p:cNvCxnSpPr/>
            <p:nvPr/>
          </p:nvCxnSpPr>
          <p:spPr bwMode="auto">
            <a:xfrm flipH="1">
              <a:off x="5671085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1" name="Straight Connector 90"/>
            <p:cNvCxnSpPr/>
            <p:nvPr/>
          </p:nvCxnSpPr>
          <p:spPr bwMode="auto">
            <a:xfrm flipH="1">
              <a:off x="5821741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 flipH="1">
              <a:off x="5972397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93" name="Straight Connector 92"/>
            <p:cNvCxnSpPr/>
            <p:nvPr/>
          </p:nvCxnSpPr>
          <p:spPr bwMode="auto">
            <a:xfrm flipH="1">
              <a:off x="6123039" y="5985388"/>
              <a:ext cx="132735" cy="132735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9" name="Group 99"/>
          <p:cNvGrpSpPr>
            <a:grpSpLocks/>
          </p:cNvGrpSpPr>
          <p:nvPr/>
        </p:nvGrpSpPr>
        <p:grpSpPr bwMode="auto">
          <a:xfrm>
            <a:off x="4481473" y="4549464"/>
            <a:ext cx="378319" cy="147044"/>
            <a:chOff x="2895600" y="2743200"/>
            <a:chExt cx="1524000" cy="381000"/>
          </a:xfrm>
        </p:grpSpPr>
        <p:grpSp>
          <p:nvGrpSpPr>
            <p:cNvPr id="10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108" name="Arc 21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9" name="Arc 22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2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106" name="Arc 19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7" name="Arc 20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4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104" name="Arc 17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5" name="Arc 18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5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102" name="Arc 15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3" name="Arc 16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113" name="Straight Connector 112"/>
          <p:cNvCxnSpPr/>
          <p:nvPr/>
        </p:nvCxnSpPr>
        <p:spPr bwMode="auto">
          <a:xfrm flipH="1" flipV="1">
            <a:off x="4865914" y="4626429"/>
            <a:ext cx="54429" cy="8708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15" name="Straight Connector 114"/>
          <p:cNvCxnSpPr/>
          <p:nvPr/>
        </p:nvCxnSpPr>
        <p:spPr bwMode="auto">
          <a:xfrm flipH="1">
            <a:off x="4329113" y="4619625"/>
            <a:ext cx="142875" cy="8096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126" name="Freeform 125"/>
          <p:cNvSpPr/>
          <p:nvPr/>
        </p:nvSpPr>
        <p:spPr bwMode="auto">
          <a:xfrm rot="16200000">
            <a:off x="4594306" y="4147805"/>
            <a:ext cx="261069" cy="608717"/>
          </a:xfrm>
          <a:custGeom>
            <a:avLst/>
            <a:gdLst>
              <a:gd name="connsiteX0" fmla="*/ 0 w 260554"/>
              <a:gd name="connsiteY0" fmla="*/ 324465 h 336755"/>
              <a:gd name="connsiteX1" fmla="*/ 184355 w 260554"/>
              <a:gd name="connsiteY1" fmla="*/ 302342 h 336755"/>
              <a:gd name="connsiteX2" fmla="*/ 243348 w 260554"/>
              <a:gd name="connsiteY2" fmla="*/ 117987 h 336755"/>
              <a:gd name="connsiteX3" fmla="*/ 81116 w 260554"/>
              <a:gd name="connsiteY3" fmla="*/ 0 h 33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554" h="336755">
                <a:moveTo>
                  <a:pt x="0" y="324465"/>
                </a:moveTo>
                <a:cubicBezTo>
                  <a:pt x="71898" y="330610"/>
                  <a:pt x="143797" y="336755"/>
                  <a:pt x="184355" y="302342"/>
                </a:cubicBezTo>
                <a:cubicBezTo>
                  <a:pt x="224913" y="267929"/>
                  <a:pt x="260554" y="168377"/>
                  <a:pt x="243348" y="117987"/>
                </a:cubicBezTo>
                <a:cubicBezTo>
                  <a:pt x="226142" y="67597"/>
                  <a:pt x="153629" y="33798"/>
                  <a:pt x="81116" y="0"/>
                </a:cubicBezTo>
              </a:path>
            </a:pathLst>
          </a:custGeom>
          <a:noFill/>
          <a:ln w="9525" cap="flat" cmpd="sng" algn="ctr">
            <a:solidFill>
              <a:srgbClr val="0000FF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TextBox 126"/>
          <p:cNvSpPr txBox="1"/>
          <p:nvPr/>
        </p:nvSpPr>
        <p:spPr>
          <a:xfrm>
            <a:off x="4595528" y="4229262"/>
            <a:ext cx="349776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en-US" sz="1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9" name="Straight Arrow Connector 128"/>
          <p:cNvCxnSpPr/>
          <p:nvPr/>
        </p:nvCxnSpPr>
        <p:spPr bwMode="auto">
          <a:xfrm flipH="1">
            <a:off x="5050972" y="4452257"/>
            <a:ext cx="511628" cy="18505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31" name="TextBox 130"/>
          <p:cNvSpPr txBox="1"/>
          <p:nvPr/>
        </p:nvSpPr>
        <p:spPr>
          <a:xfrm>
            <a:off x="4034769" y="4688571"/>
            <a:ext cx="3674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sz="10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3" name="Straight Arrow Connector 132"/>
          <p:cNvCxnSpPr/>
          <p:nvPr/>
        </p:nvCxnSpPr>
        <p:spPr bwMode="auto">
          <a:xfrm>
            <a:off x="4321629" y="4767943"/>
            <a:ext cx="729342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pic>
        <p:nvPicPr>
          <p:cNvPr id="8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580000">
            <a:off x="4856939" y="3312264"/>
            <a:ext cx="1268800" cy="83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73483" cy="406400"/>
          </a:xfrm>
        </p:spPr>
        <p:txBody>
          <a:bodyPr/>
          <a:lstStyle/>
          <a:p>
            <a:r>
              <a:rPr lang="en-US" dirty="0" smtClean="0"/>
              <a:t>Enclosure Shielding - Seams and Penetrations (cont.)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Alternative for panel to panel seams</a:t>
            </a:r>
          </a:p>
          <a:p>
            <a:pPr lvl="1"/>
            <a:r>
              <a:rPr lang="en-US" dirty="0" smtClean="0"/>
              <a:t>Minimum of 2 right angle turns (“labyrinth”)</a:t>
            </a:r>
          </a:p>
          <a:p>
            <a:pPr lvl="1"/>
            <a:r>
              <a:rPr lang="en-US" dirty="0" smtClean="0"/>
              <a:t>Electromagnetic energy has to “work” harder to get through seam</a:t>
            </a:r>
          </a:p>
        </p:txBody>
      </p:sp>
      <p:pic>
        <p:nvPicPr>
          <p:cNvPr id="430082" name="Picture 1" descr="image001"/>
          <p:cNvPicPr>
            <a:picLocks noChangeAspect="1" noChangeArrowheads="1"/>
          </p:cNvPicPr>
          <p:nvPr/>
        </p:nvPicPr>
        <p:blipFill>
          <a:blip r:embed="rId2" cstate="print"/>
          <a:srcRect t="27818"/>
          <a:stretch>
            <a:fillRect/>
          </a:stretch>
        </p:blipFill>
        <p:spPr bwMode="auto">
          <a:xfrm>
            <a:off x="1825688" y="3067672"/>
            <a:ext cx="5492625" cy="304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8:  Twisted Pairs and Shielding</a:t>
            </a:r>
            <a:endParaRPr lang="en-US" dirty="0"/>
          </a:p>
        </p:txBody>
      </p:sp>
      <p:pic>
        <p:nvPicPr>
          <p:cNvPr id="3" name="Picture 2" descr="xtalk w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694" y="1434191"/>
            <a:ext cx="7900612" cy="44440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8:  Twisted Pairs and Shielding (cont.)</a:t>
            </a:r>
            <a:endParaRPr lang="en-US" dirty="0"/>
          </a:p>
        </p:txBody>
      </p:sp>
      <p:pic>
        <p:nvPicPr>
          <p:cNvPr id="4" name="Picture 3" descr="xtalk t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3772" y="707572"/>
            <a:ext cx="5109031" cy="2873830"/>
          </a:xfrm>
          <a:prstGeom prst="rect">
            <a:avLst/>
          </a:prstGeom>
        </p:spPr>
      </p:pic>
      <p:pic>
        <p:nvPicPr>
          <p:cNvPr id="5" name="Picture 4" descr="xtalk coa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2057" y="3575957"/>
            <a:ext cx="5834742" cy="32820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21829" y="1556658"/>
            <a:ext cx="1491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TWISTED PAIRS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6543" y="4909462"/>
            <a:ext cx="1676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smtClean="0">
                <a:solidFill>
                  <a:srgbClr val="FF0000"/>
                </a:solidFill>
              </a:rPr>
              <a:t>SHIELDING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8:  Twisted Pairs and Shielding (cont.)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Equipment</a:t>
            </a:r>
          </a:p>
          <a:p>
            <a:pPr lvl="1"/>
            <a:r>
              <a:rPr lang="en-US" sz="1600" dirty="0" smtClean="0"/>
              <a:t>R&amp;S FSH4 spectrum/network analyzer</a:t>
            </a:r>
          </a:p>
          <a:p>
            <a:pPr lvl="1"/>
            <a:r>
              <a:rPr lang="en-US" sz="1600" dirty="0" smtClean="0"/>
              <a:t>Test fixture</a:t>
            </a:r>
          </a:p>
          <a:p>
            <a:pPr lvl="1"/>
            <a:r>
              <a:rPr lang="en-US" sz="1600" dirty="0" smtClean="0"/>
              <a:t>2 Large coax cables to connect analyzer to fixture</a:t>
            </a:r>
          </a:p>
          <a:p>
            <a:pPr lvl="1"/>
            <a:r>
              <a:rPr lang="en-US" sz="1600" dirty="0" smtClean="0"/>
              <a:t>Single wire fixture with banana-BNC adaptors at each each</a:t>
            </a:r>
          </a:p>
          <a:p>
            <a:pPr lvl="1"/>
            <a:r>
              <a:rPr lang="en-US" sz="1600" dirty="0" smtClean="0"/>
              <a:t>Twisted pair fixture with banana-BNC adaptors at each end</a:t>
            </a:r>
          </a:p>
          <a:p>
            <a:pPr lvl="1"/>
            <a:r>
              <a:rPr lang="en-US" sz="1600" dirty="0" smtClean="0"/>
              <a:t>RG-58 coax with BNC-banana adaptors at each end, plugging into banana-BNC adaptors at each end</a:t>
            </a:r>
          </a:p>
          <a:p>
            <a:pPr lvl="1"/>
            <a:r>
              <a:rPr lang="en-US" sz="1600" dirty="0" smtClean="0"/>
              <a:t>Velcro straps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8:  Twisted Pairs and Shielding (cont.)</a:t>
            </a:r>
            <a:endParaRPr lang="en-US" dirty="0"/>
          </a:p>
        </p:txBody>
      </p:sp>
      <p:pic>
        <p:nvPicPr>
          <p:cNvPr id="6912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43015"/>
            <a:ext cx="9144000" cy="484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8:  Twisted Pairs and Shielding (cont.)</a:t>
            </a:r>
            <a:endParaRPr lang="en-US" dirty="0"/>
          </a:p>
        </p:txBody>
      </p:sp>
      <p:pic>
        <p:nvPicPr>
          <p:cNvPr id="69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3154"/>
            <a:ext cx="8992672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Compiled Data – Pigtails of Varying Lengths</a:t>
            </a:r>
            <a:endParaRPr lang="en-US" dirty="0"/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2" cstate="print"/>
          <a:srcRect b="4352"/>
          <a:stretch>
            <a:fillRect/>
          </a:stretch>
        </p:blipFill>
        <p:spPr bwMode="auto">
          <a:xfrm>
            <a:off x="321129" y="904576"/>
            <a:ext cx="8501743" cy="595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Pigtail Observations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Quantifiable frequency range:  ~ 1 MHz to ~ 20 MHz</a:t>
            </a:r>
          </a:p>
          <a:p>
            <a:pPr lvl="1"/>
            <a:r>
              <a:rPr lang="en-US" dirty="0" smtClean="0"/>
              <a:t>Below 1 MHz, measurements are limited by noise floor of analyzer</a:t>
            </a:r>
          </a:p>
          <a:p>
            <a:pPr lvl="1"/>
            <a:r>
              <a:rPr lang="en-US" dirty="0" smtClean="0"/>
              <a:t>Above ~20 MHz, standing wave effects appear</a:t>
            </a:r>
          </a:p>
          <a:p>
            <a:pPr lvl="1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smtClean="0"/>
              <a:t> = ~70 cm = </a:t>
            </a:r>
            <a:r>
              <a:rPr lang="el-GR" dirty="0" smtClean="0"/>
              <a:t>λ</a:t>
            </a:r>
            <a:r>
              <a:rPr lang="en-US" dirty="0" smtClean="0"/>
              <a:t>/4 @ ~110 MHz</a:t>
            </a:r>
          </a:p>
          <a:p>
            <a:r>
              <a:rPr lang="en-US" dirty="0" smtClean="0"/>
              <a:t>Pigtails are reasonably effective at low frequencies, but become less effective as frequency increases</a:t>
            </a:r>
          </a:p>
          <a:p>
            <a:r>
              <a:rPr lang="en-US" dirty="0" smtClean="0"/>
              <a:t>Pigtail of any length (presence of BNC-to-banana adaptors in this case) significantly degrades shield effectiveness above 1 MHz</a:t>
            </a:r>
          </a:p>
          <a:p>
            <a:r>
              <a:rPr lang="en-US" dirty="0" smtClean="0"/>
              <a:t>Curves for longer pigtails rise above noise floor at lower frequency (lower “knee” frequency for longer pigtails)</a:t>
            </a:r>
          </a:p>
          <a:p>
            <a:r>
              <a:rPr lang="en-US" dirty="0" smtClean="0"/>
              <a:t>Shielding effectiveness degrades at 40 dB/decade</a:t>
            </a:r>
          </a:p>
          <a:p>
            <a:pPr lvl="1"/>
            <a:r>
              <a:rPr lang="en-US" dirty="0" smtClean="0"/>
              <a:t>Compared to 20 dB/decade for unshielded wire</a:t>
            </a:r>
          </a:p>
          <a:p>
            <a:pPr lvl="1"/>
            <a:r>
              <a:rPr lang="en-US" dirty="0" smtClean="0"/>
              <a:t>Secondary coupling from shield to center conductor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2"/>
          <p:cNvSpPr>
            <a:spLocks noChangeArrowheads="1"/>
          </p:cNvSpPr>
          <p:nvPr/>
        </p:nvSpPr>
        <p:spPr bwMode="auto">
          <a:xfrm>
            <a:off x="3868738" y="3635375"/>
            <a:ext cx="4951412" cy="736600"/>
          </a:xfrm>
          <a:prstGeom prst="parallelogram">
            <a:avLst>
              <a:gd name="adj" fmla="val 229730"/>
            </a:avLst>
          </a:prstGeom>
          <a:solidFill>
            <a:srgbClr val="CCFFFF">
              <a:alpha val="39999"/>
            </a:srgbClr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251" name="AutoShape 31"/>
          <p:cNvSpPr>
            <a:spLocks noChangeArrowheads="1"/>
          </p:cNvSpPr>
          <p:nvPr/>
        </p:nvSpPr>
        <p:spPr bwMode="auto">
          <a:xfrm rot="-5400000">
            <a:off x="6032500" y="2474913"/>
            <a:ext cx="263525" cy="2955925"/>
          </a:xfrm>
          <a:prstGeom prst="can">
            <a:avLst>
              <a:gd name="adj" fmla="val 54786"/>
            </a:avLst>
          </a:prstGeom>
          <a:solidFill>
            <a:srgbClr val="C0C0C0"/>
          </a:solidFill>
          <a:ln w="12700">
            <a:solidFill>
              <a:schemeClr val="tx1"/>
            </a:solidFill>
            <a:round/>
            <a:headEnd/>
            <a:tailEnd type="none" w="lg" len="lg"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252" name="AutoShape 13"/>
          <p:cNvSpPr>
            <a:spLocks noChangeArrowheads="1"/>
          </p:cNvSpPr>
          <p:nvPr/>
        </p:nvSpPr>
        <p:spPr bwMode="auto">
          <a:xfrm rot="-5400000">
            <a:off x="6037263" y="3094038"/>
            <a:ext cx="263525" cy="2955925"/>
          </a:xfrm>
          <a:prstGeom prst="can">
            <a:avLst>
              <a:gd name="adj" fmla="val 54786"/>
            </a:avLst>
          </a:prstGeom>
          <a:noFill/>
          <a:ln w="12700">
            <a:solidFill>
              <a:srgbClr val="0000FF"/>
            </a:solidFill>
            <a:prstDash val="dash"/>
            <a:round/>
            <a:headEnd/>
            <a:tailEnd type="none" w="lg" len="lg"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2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of Images</a:t>
            </a:r>
          </a:p>
        </p:txBody>
      </p:sp>
      <p:sp>
        <p:nvSpPr>
          <p:cNvPr id="53254" name="Rectangle 32"/>
          <p:cNvSpPr>
            <a:spLocks noGrp="1" noChangeArrowheads="1"/>
          </p:cNvSpPr>
          <p:nvPr>
            <p:ph type="body" idx="4294967295"/>
          </p:nvPr>
        </p:nvSpPr>
        <p:spPr>
          <a:xfrm>
            <a:off x="157163" y="1090613"/>
            <a:ext cx="8796337" cy="34940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1400" dirty="0" smtClean="0"/>
              <a:t>Routing cables/traces over ground plane implements the “method of images”</a:t>
            </a:r>
          </a:p>
          <a:p>
            <a:pPr lvl="1">
              <a:lnSpc>
                <a:spcPct val="90000"/>
              </a:lnSpc>
            </a:pPr>
            <a:r>
              <a:rPr lang="en-US" sz="1400" dirty="0" smtClean="0"/>
              <a:t>When a charge is placed over a ground plane, the fields line up to effectively create an image charge of opposite polarity (or cable with opposite potential and current)</a:t>
            </a:r>
          </a:p>
          <a:p>
            <a:pPr lvl="1">
              <a:lnSpc>
                <a:spcPct val="90000"/>
              </a:lnSpc>
            </a:pPr>
            <a:r>
              <a:rPr lang="en-US" sz="1400" dirty="0" smtClean="0"/>
              <a:t>Physically, return current flows back to source on ground plane immediately beneath cable/trace</a:t>
            </a:r>
          </a:p>
          <a:p>
            <a:pPr lvl="1">
              <a:lnSpc>
                <a:spcPct val="90000"/>
              </a:lnSpc>
            </a:pPr>
            <a:r>
              <a:rPr lang="en-US" sz="1400" dirty="0" smtClean="0"/>
              <a:t>Fully enclosed “Faraday cage” not necessary for ground plane to provide benefit</a:t>
            </a:r>
          </a:p>
        </p:txBody>
      </p:sp>
      <p:sp>
        <p:nvSpPr>
          <p:cNvPr id="53255" name="Line 17"/>
          <p:cNvSpPr>
            <a:spLocks noChangeShapeType="1"/>
          </p:cNvSpPr>
          <p:nvPr/>
        </p:nvSpPr>
        <p:spPr bwMode="auto">
          <a:xfrm>
            <a:off x="6010275" y="3957638"/>
            <a:ext cx="627063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lg" len="lg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3256" name="Text Box 19"/>
          <p:cNvSpPr txBox="1">
            <a:spLocks noChangeArrowheads="1"/>
          </p:cNvSpPr>
          <p:nvPr/>
        </p:nvSpPr>
        <p:spPr bwMode="auto">
          <a:xfrm>
            <a:off x="5741988" y="3763963"/>
            <a:ext cx="263525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  <a:latin typeface="Times New Roman" pitchFamily="18" charset="0"/>
              </a:rPr>
              <a:t>I</a:t>
            </a:r>
          </a:p>
        </p:txBody>
      </p:sp>
      <p:sp>
        <p:nvSpPr>
          <p:cNvPr id="53257" name="Text Box 21"/>
          <p:cNvSpPr txBox="1">
            <a:spLocks noChangeArrowheads="1"/>
          </p:cNvSpPr>
          <p:nvPr/>
        </p:nvSpPr>
        <p:spPr bwMode="auto">
          <a:xfrm>
            <a:off x="4564063" y="3465513"/>
            <a:ext cx="466725" cy="3667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 i="1">
                <a:solidFill>
                  <a:srgbClr val="0000FF"/>
                </a:solidFill>
                <a:latin typeface="Times New Roman" pitchFamily="18" charset="0"/>
              </a:rPr>
              <a:t>+V</a:t>
            </a:r>
          </a:p>
        </p:txBody>
      </p:sp>
      <p:sp>
        <p:nvSpPr>
          <p:cNvPr id="53258" name="Line 23"/>
          <p:cNvSpPr>
            <a:spLocks noChangeShapeType="1"/>
          </p:cNvSpPr>
          <p:nvPr/>
        </p:nvSpPr>
        <p:spPr bwMode="auto">
          <a:xfrm>
            <a:off x="6010275" y="4560888"/>
            <a:ext cx="627063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 type="triangle" w="lg" len="lg"/>
            <a:tailEnd type="none" w="lg" len="lg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3259" name="Text Box 24"/>
          <p:cNvSpPr txBox="1">
            <a:spLocks noChangeArrowheads="1"/>
          </p:cNvSpPr>
          <p:nvPr/>
        </p:nvSpPr>
        <p:spPr bwMode="auto">
          <a:xfrm>
            <a:off x="5707063" y="4391025"/>
            <a:ext cx="33178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  <a:latin typeface="Times New Roman" pitchFamily="18" charset="0"/>
              </a:rPr>
              <a:t>-I</a:t>
            </a:r>
          </a:p>
        </p:txBody>
      </p:sp>
      <p:sp>
        <p:nvSpPr>
          <p:cNvPr id="53260" name="Text Box 25"/>
          <p:cNvSpPr txBox="1">
            <a:spLocks noChangeArrowheads="1"/>
          </p:cNvSpPr>
          <p:nvPr/>
        </p:nvSpPr>
        <p:spPr bwMode="auto">
          <a:xfrm>
            <a:off x="4591050" y="4645025"/>
            <a:ext cx="412750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 i="1">
                <a:solidFill>
                  <a:srgbClr val="0000FF"/>
                </a:solidFill>
                <a:latin typeface="Times New Roman" pitchFamily="18" charset="0"/>
              </a:rPr>
              <a:t>-V</a:t>
            </a:r>
          </a:p>
        </p:txBody>
      </p:sp>
      <p:sp>
        <p:nvSpPr>
          <p:cNvPr id="53261" name="Line 26"/>
          <p:cNvSpPr>
            <a:spLocks noChangeShapeType="1"/>
          </p:cNvSpPr>
          <p:nvPr/>
        </p:nvSpPr>
        <p:spPr bwMode="auto">
          <a:xfrm>
            <a:off x="4797425" y="4094163"/>
            <a:ext cx="0" cy="1762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53262" name="Line 27"/>
          <p:cNvSpPr>
            <a:spLocks noChangeShapeType="1"/>
          </p:cNvSpPr>
          <p:nvPr/>
        </p:nvSpPr>
        <p:spPr bwMode="auto">
          <a:xfrm>
            <a:off x="4797425" y="4283075"/>
            <a:ext cx="0" cy="161925"/>
          </a:xfrm>
          <a:prstGeom prst="line">
            <a:avLst/>
          </a:prstGeom>
          <a:noFill/>
          <a:ln w="25400">
            <a:solidFill>
              <a:srgbClr val="0000FF"/>
            </a:solidFill>
            <a:prstDash val="sysDot"/>
            <a:round/>
            <a:headEnd/>
            <a:tailEnd type="none" w="lg" len="lg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pic>
        <p:nvPicPr>
          <p:cNvPr id="53263" name="Picture 19" descr="ANd9GcRCpGnk9T1beBRyjmx7FjFOdR77jvje9YI5lV8FUjuAKYxI7XNP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80363" y="0"/>
            <a:ext cx="1163637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64" name="Picture 21" descr="ANd9GcS79U9ISJgQAq5PVao6XRck5Y1eEjCBUEsmp4y9DMAHVfR8CF2v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3213" y="6172200"/>
            <a:ext cx="122078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65" name="Curved Left Arrow 93"/>
          <p:cNvSpPr>
            <a:spLocks noChangeArrowheads="1"/>
          </p:cNvSpPr>
          <p:nvPr/>
        </p:nvSpPr>
        <p:spPr bwMode="auto">
          <a:xfrm>
            <a:off x="7107238" y="3586163"/>
            <a:ext cx="349250" cy="1304925"/>
          </a:xfrm>
          <a:prstGeom prst="curvedLeftArrow">
            <a:avLst>
              <a:gd name="adj1" fmla="val 25013"/>
              <a:gd name="adj2" fmla="val 50026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66" name="Freeform 18"/>
          <p:cNvSpPr>
            <a:spLocks/>
          </p:cNvSpPr>
          <p:nvPr/>
        </p:nvSpPr>
        <p:spPr bwMode="auto">
          <a:xfrm>
            <a:off x="4918075" y="3959225"/>
            <a:ext cx="193675" cy="657225"/>
          </a:xfrm>
          <a:custGeom>
            <a:avLst/>
            <a:gdLst>
              <a:gd name="T0" fmla="*/ 0 w 212208"/>
              <a:gd name="T1" fmla="*/ 0 h 605307"/>
              <a:gd name="T2" fmla="*/ 9371 w 212208"/>
              <a:gd name="T3" fmla="*/ 4857841 h 605307"/>
              <a:gd name="T4" fmla="*/ 576 w 212208"/>
              <a:gd name="T5" fmla="*/ 9926860 h 605307"/>
              <a:gd name="T6" fmla="*/ 0 60000 65536"/>
              <a:gd name="T7" fmla="*/ 0 60000 65536"/>
              <a:gd name="T8" fmla="*/ 0 60000 65536"/>
              <a:gd name="T9" fmla="*/ 0 w 212208"/>
              <a:gd name="T10" fmla="*/ 0 h 605307"/>
              <a:gd name="T11" fmla="*/ 212208 w 212208"/>
              <a:gd name="T12" fmla="*/ 605307 h 6053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208" h="605307">
                <a:moveTo>
                  <a:pt x="0" y="0"/>
                </a:moveTo>
                <a:cubicBezTo>
                  <a:pt x="153473" y="97665"/>
                  <a:pt x="207917" y="195330"/>
                  <a:pt x="210063" y="296214"/>
                </a:cubicBezTo>
                <a:cubicBezTo>
                  <a:pt x="212209" y="397098"/>
                  <a:pt x="162059" y="501202"/>
                  <a:pt x="12879" y="605307"/>
                </a:cubicBezTo>
              </a:path>
            </a:pathLst>
          </a:custGeom>
          <a:noFill/>
          <a:ln w="5715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ctr"/>
          <a:lstStyle/>
          <a:p>
            <a:endParaRPr lang="en-US"/>
          </a:p>
        </p:txBody>
      </p:sp>
      <p:grpSp>
        <p:nvGrpSpPr>
          <p:cNvPr id="2" name="Group 69"/>
          <p:cNvGrpSpPr>
            <a:grpSpLocks/>
          </p:cNvGrpSpPr>
          <p:nvPr/>
        </p:nvGrpSpPr>
        <p:grpSpPr bwMode="auto">
          <a:xfrm>
            <a:off x="5106988" y="4114800"/>
            <a:ext cx="303212" cy="304800"/>
            <a:chOff x="2690037" y="3320902"/>
            <a:chExt cx="303304" cy="304604"/>
          </a:xfrm>
        </p:grpSpPr>
        <p:sp>
          <p:nvSpPr>
            <p:cNvPr id="53289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53290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sp>
        <p:nvSpPr>
          <p:cNvPr id="53268" name="AutoShape 31"/>
          <p:cNvSpPr>
            <a:spLocks noChangeArrowheads="1"/>
          </p:cNvSpPr>
          <p:nvPr/>
        </p:nvSpPr>
        <p:spPr bwMode="auto">
          <a:xfrm rot="-5400000">
            <a:off x="1778000" y="2457450"/>
            <a:ext cx="263525" cy="2955925"/>
          </a:xfrm>
          <a:prstGeom prst="can">
            <a:avLst>
              <a:gd name="adj" fmla="val 54786"/>
            </a:avLst>
          </a:prstGeom>
          <a:solidFill>
            <a:srgbClr val="C0C0C0"/>
          </a:solidFill>
          <a:ln w="12700">
            <a:solidFill>
              <a:schemeClr val="tx1"/>
            </a:solidFill>
            <a:round/>
            <a:headEnd/>
            <a:tailEnd type="none" w="lg" len="lg"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269" name="Line 17"/>
          <p:cNvSpPr>
            <a:spLocks noChangeShapeType="1"/>
          </p:cNvSpPr>
          <p:nvPr/>
        </p:nvSpPr>
        <p:spPr bwMode="auto">
          <a:xfrm>
            <a:off x="2282825" y="3940175"/>
            <a:ext cx="627063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lg" len="lg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3270" name="Text Box 19"/>
          <p:cNvSpPr txBox="1">
            <a:spLocks noChangeArrowheads="1"/>
          </p:cNvSpPr>
          <p:nvPr/>
        </p:nvSpPr>
        <p:spPr bwMode="auto">
          <a:xfrm>
            <a:off x="2014538" y="3746500"/>
            <a:ext cx="263525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  <a:latin typeface="Times New Roman" pitchFamily="18" charset="0"/>
              </a:rPr>
              <a:t>I</a:t>
            </a:r>
          </a:p>
        </p:txBody>
      </p:sp>
      <p:sp>
        <p:nvSpPr>
          <p:cNvPr id="53271" name="Text Box 21"/>
          <p:cNvSpPr txBox="1">
            <a:spLocks noChangeArrowheads="1"/>
          </p:cNvSpPr>
          <p:nvPr/>
        </p:nvSpPr>
        <p:spPr bwMode="auto">
          <a:xfrm>
            <a:off x="1449388" y="3448050"/>
            <a:ext cx="466725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800" i="1">
                <a:solidFill>
                  <a:srgbClr val="0000FF"/>
                </a:solidFill>
                <a:latin typeface="Times New Roman" pitchFamily="18" charset="0"/>
              </a:rPr>
              <a:t>+V</a:t>
            </a:r>
          </a:p>
        </p:txBody>
      </p:sp>
      <p:sp>
        <p:nvSpPr>
          <p:cNvPr id="53272" name="Curved Left Arrow 93"/>
          <p:cNvSpPr>
            <a:spLocks noChangeArrowheads="1"/>
          </p:cNvSpPr>
          <p:nvPr/>
        </p:nvSpPr>
        <p:spPr bwMode="auto">
          <a:xfrm>
            <a:off x="2646363" y="3333750"/>
            <a:ext cx="576262" cy="1254125"/>
          </a:xfrm>
          <a:prstGeom prst="curvedLeftArrow">
            <a:avLst>
              <a:gd name="adj1" fmla="val 24997"/>
              <a:gd name="adj2" fmla="val 50005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53273" name="Straight Arrow Connector 31"/>
          <p:cNvCxnSpPr>
            <a:cxnSpLocks noChangeShapeType="1"/>
          </p:cNvCxnSpPr>
          <p:nvPr/>
        </p:nvCxnSpPr>
        <p:spPr bwMode="auto">
          <a:xfrm rot="5400000">
            <a:off x="2052638" y="4114800"/>
            <a:ext cx="0" cy="488950"/>
          </a:xfrm>
          <a:prstGeom prst="straightConnector1">
            <a:avLst/>
          </a:prstGeom>
          <a:noFill/>
          <a:ln w="57150" algn="ctr">
            <a:solidFill>
              <a:srgbClr val="0000FF"/>
            </a:solidFill>
            <a:round/>
            <a:headEnd/>
            <a:tailEnd type="triangle" w="med" len="med"/>
          </a:ln>
        </p:spPr>
      </p:cxn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1978025" y="4406900"/>
            <a:ext cx="303213" cy="304800"/>
            <a:chOff x="2690037" y="3320902"/>
            <a:chExt cx="303304" cy="304604"/>
          </a:xfrm>
        </p:grpSpPr>
        <p:sp>
          <p:nvSpPr>
            <p:cNvPr id="53287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53288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4" name="Group 70"/>
          <p:cNvGrpSpPr>
            <a:grpSpLocks/>
          </p:cNvGrpSpPr>
          <p:nvPr/>
        </p:nvGrpSpPr>
        <p:grpSpPr bwMode="auto">
          <a:xfrm>
            <a:off x="2633663" y="3103563"/>
            <a:ext cx="314325" cy="307975"/>
            <a:chOff x="2112339" y="3012557"/>
            <a:chExt cx="314696" cy="307579"/>
          </a:xfrm>
        </p:grpSpPr>
        <p:sp>
          <p:nvSpPr>
            <p:cNvPr id="53285" name="TextBox 61"/>
            <p:cNvSpPr txBox="1">
              <a:spLocks noChangeArrowheads="1"/>
            </p:cNvSpPr>
            <p:nvPr/>
          </p:nvSpPr>
          <p:spPr bwMode="auto">
            <a:xfrm>
              <a:off x="2112339" y="3012557"/>
              <a:ext cx="314696" cy="307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53286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5" name="Group 70"/>
          <p:cNvGrpSpPr>
            <a:grpSpLocks/>
          </p:cNvGrpSpPr>
          <p:nvPr/>
        </p:nvGrpSpPr>
        <p:grpSpPr bwMode="auto">
          <a:xfrm>
            <a:off x="7435850" y="4171950"/>
            <a:ext cx="314325" cy="307975"/>
            <a:chOff x="2112335" y="3012557"/>
            <a:chExt cx="314696" cy="307579"/>
          </a:xfrm>
        </p:grpSpPr>
        <p:sp>
          <p:nvSpPr>
            <p:cNvPr id="53283" name="TextBox 61"/>
            <p:cNvSpPr txBox="1">
              <a:spLocks noChangeArrowheads="1"/>
            </p:cNvSpPr>
            <p:nvPr/>
          </p:nvSpPr>
          <p:spPr bwMode="auto">
            <a:xfrm>
              <a:off x="2112335" y="3012557"/>
              <a:ext cx="314696" cy="307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53284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53277" name="TextBox 51"/>
          <p:cNvSpPr txBox="1">
            <a:spLocks noChangeArrowheads="1"/>
          </p:cNvSpPr>
          <p:nvPr/>
        </p:nvSpPr>
        <p:spPr bwMode="auto">
          <a:xfrm>
            <a:off x="695325" y="2779713"/>
            <a:ext cx="22113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NO GROUND PLANE</a:t>
            </a:r>
          </a:p>
        </p:txBody>
      </p:sp>
      <p:sp>
        <p:nvSpPr>
          <p:cNvPr id="53278" name="TextBox 52"/>
          <p:cNvSpPr txBox="1">
            <a:spLocks noChangeArrowheads="1"/>
          </p:cNvSpPr>
          <p:nvPr/>
        </p:nvSpPr>
        <p:spPr bwMode="auto">
          <a:xfrm>
            <a:off x="1046163" y="4951413"/>
            <a:ext cx="15097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Fields radiate</a:t>
            </a:r>
          </a:p>
        </p:txBody>
      </p:sp>
      <p:sp>
        <p:nvSpPr>
          <p:cNvPr id="53279" name="TextBox 53"/>
          <p:cNvSpPr txBox="1">
            <a:spLocks noChangeArrowheads="1"/>
          </p:cNvSpPr>
          <p:nvPr/>
        </p:nvSpPr>
        <p:spPr bwMode="auto">
          <a:xfrm>
            <a:off x="5308600" y="2779713"/>
            <a:ext cx="24272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WITH GROUND PLANE</a:t>
            </a:r>
          </a:p>
        </p:txBody>
      </p:sp>
      <p:sp>
        <p:nvSpPr>
          <p:cNvPr id="53280" name="TextBox 54"/>
          <p:cNvSpPr txBox="1">
            <a:spLocks noChangeArrowheads="1"/>
          </p:cNvSpPr>
          <p:nvPr/>
        </p:nvSpPr>
        <p:spPr bwMode="auto">
          <a:xfrm>
            <a:off x="4119563" y="4951413"/>
            <a:ext cx="48053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>
                <a:solidFill>
                  <a:srgbClr val="FF0000"/>
                </a:solidFill>
              </a:rPr>
              <a:t>Localized return path for CM current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Fields better contained; partially cancelled by “image”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Reduced loop area reduces susceptibility</a:t>
            </a:r>
          </a:p>
        </p:txBody>
      </p:sp>
      <p:sp>
        <p:nvSpPr>
          <p:cNvPr id="53281" name="Curved Left Arrow 93"/>
          <p:cNvSpPr>
            <a:spLocks noChangeArrowheads="1"/>
          </p:cNvSpPr>
          <p:nvPr/>
        </p:nvSpPr>
        <p:spPr bwMode="auto">
          <a:xfrm flipV="1">
            <a:off x="6873875" y="4260850"/>
            <a:ext cx="234950" cy="601663"/>
          </a:xfrm>
          <a:prstGeom prst="curvedLeftArrow">
            <a:avLst>
              <a:gd name="adj1" fmla="val 25003"/>
              <a:gd name="adj2" fmla="val 49995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82" name="TextBox 41"/>
          <p:cNvSpPr txBox="1">
            <a:spLocks noChangeArrowheads="1"/>
          </p:cNvSpPr>
          <p:nvPr/>
        </p:nvSpPr>
        <p:spPr bwMode="auto">
          <a:xfrm>
            <a:off x="2111375" y="6394450"/>
            <a:ext cx="4921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0000"/>
                </a:solidFill>
              </a:rPr>
              <a:t>THE GROUND PLANE IS OUR FRIEND!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of Images - Crosstalk Data</a:t>
            </a:r>
            <a:endParaRPr lang="en-US" dirty="0"/>
          </a:p>
        </p:txBody>
      </p:sp>
      <p:pic>
        <p:nvPicPr>
          <p:cNvPr id="7669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939" y="1260208"/>
            <a:ext cx="7626122" cy="559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292402" y="718457"/>
            <a:ext cx="4559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2 WIRES SEPARATED BY 2 cm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VARYING HEIGHTS ABOVE GROUND PLANE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585656" cy="406400"/>
          </a:xfrm>
        </p:spPr>
        <p:txBody>
          <a:bodyPr/>
          <a:lstStyle/>
          <a:p>
            <a:r>
              <a:rPr lang="en-US" dirty="0" smtClean="0"/>
              <a:t>Balanced Differential Interfaces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Emissions</a:t>
            </a:r>
          </a:p>
          <a:p>
            <a:pPr lvl="1"/>
            <a:r>
              <a:rPr lang="en-US" sz="1600" dirty="0" smtClean="0"/>
              <a:t>Equal and opposite potentials on (+) and (-) conductors</a:t>
            </a:r>
          </a:p>
          <a:p>
            <a:pPr lvl="1"/>
            <a:r>
              <a:rPr lang="en-US" sz="1600" dirty="0" smtClean="0"/>
              <a:t>Emitted electric fields cancel</a:t>
            </a:r>
          </a:p>
          <a:p>
            <a:r>
              <a:rPr lang="en-US" sz="1600" dirty="0" smtClean="0"/>
              <a:t>Susceptibility</a:t>
            </a:r>
          </a:p>
          <a:p>
            <a:pPr lvl="1"/>
            <a:r>
              <a:rPr lang="en-US" sz="1600" dirty="0" smtClean="0"/>
              <a:t>Incident field couples common current to (+) and (-) conductors</a:t>
            </a:r>
          </a:p>
          <a:p>
            <a:pPr lvl="1"/>
            <a:r>
              <a:rPr lang="en-US" sz="1600" dirty="0" smtClean="0"/>
              <a:t>Common impedance to ground results in common voltage on (+) and (-) conductors</a:t>
            </a:r>
          </a:p>
          <a:p>
            <a:pPr lvl="1"/>
            <a:r>
              <a:rPr lang="en-US" sz="1600" dirty="0" smtClean="0"/>
              <a:t>Differential interface subtracts out common mode voltage</a:t>
            </a:r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 rot="5400000">
            <a:off x="6016625" y="5427663"/>
            <a:ext cx="228600" cy="152400"/>
            <a:chOff x="1066800" y="2438400"/>
            <a:chExt cx="1447800" cy="685802"/>
          </a:xfrm>
        </p:grpSpPr>
        <p:cxnSp>
          <p:nvCxnSpPr>
            <p:cNvPr id="68728" name="Straight Connector 47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9" name="Straight Connector 48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30" name="Straight Connector 49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31" name="Straight Connector 50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32" name="Straight Connector 51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33" name="Straight Connector 52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34" name="Straight Connector 53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4" name="Group 54"/>
          <p:cNvGrpSpPr>
            <a:grpSpLocks/>
          </p:cNvGrpSpPr>
          <p:nvPr/>
        </p:nvGrpSpPr>
        <p:grpSpPr bwMode="auto">
          <a:xfrm rot="5400000">
            <a:off x="3425825" y="5427663"/>
            <a:ext cx="228600" cy="152400"/>
            <a:chOff x="1066800" y="2438400"/>
            <a:chExt cx="1447800" cy="685802"/>
          </a:xfrm>
        </p:grpSpPr>
        <p:cxnSp>
          <p:nvCxnSpPr>
            <p:cNvPr id="68721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2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3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4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5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6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7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8614" name="Straight Connector 68"/>
          <p:cNvCxnSpPr>
            <a:cxnSpLocks noChangeShapeType="1"/>
          </p:cNvCxnSpPr>
          <p:nvPr/>
        </p:nvCxnSpPr>
        <p:spPr bwMode="auto">
          <a:xfrm rot="5400000" flipH="1" flipV="1">
            <a:off x="3463925" y="531336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15" name="Straight Connector 70"/>
          <p:cNvCxnSpPr>
            <a:cxnSpLocks noChangeShapeType="1"/>
          </p:cNvCxnSpPr>
          <p:nvPr/>
        </p:nvCxnSpPr>
        <p:spPr bwMode="auto">
          <a:xfrm>
            <a:off x="3538538" y="5237163"/>
            <a:ext cx="2593975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16" name="Straight Connector 72"/>
          <p:cNvCxnSpPr>
            <a:cxnSpLocks noChangeShapeType="1"/>
          </p:cNvCxnSpPr>
          <p:nvPr/>
        </p:nvCxnSpPr>
        <p:spPr bwMode="auto">
          <a:xfrm rot="5400000">
            <a:off x="6054725" y="531336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17" name="Straight Connector 75"/>
          <p:cNvCxnSpPr>
            <a:cxnSpLocks noChangeShapeType="1"/>
          </p:cNvCxnSpPr>
          <p:nvPr/>
        </p:nvCxnSpPr>
        <p:spPr bwMode="auto">
          <a:xfrm rot="5400000">
            <a:off x="3471863" y="569436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18" name="Straight Connector 77"/>
          <p:cNvCxnSpPr>
            <a:cxnSpLocks noChangeShapeType="1"/>
          </p:cNvCxnSpPr>
          <p:nvPr/>
        </p:nvCxnSpPr>
        <p:spPr bwMode="auto">
          <a:xfrm rot="5400000">
            <a:off x="6054725" y="5694363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19" name="Straight Connector 81"/>
          <p:cNvCxnSpPr>
            <a:cxnSpLocks noChangeShapeType="1"/>
          </p:cNvCxnSpPr>
          <p:nvPr/>
        </p:nvCxnSpPr>
        <p:spPr bwMode="auto">
          <a:xfrm rot="5400000">
            <a:off x="3081338" y="5824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5" name="Group 82"/>
          <p:cNvGrpSpPr>
            <a:grpSpLocks/>
          </p:cNvGrpSpPr>
          <p:nvPr/>
        </p:nvGrpSpPr>
        <p:grpSpPr bwMode="auto">
          <a:xfrm>
            <a:off x="3005138" y="5900738"/>
            <a:ext cx="304800" cy="76200"/>
            <a:chOff x="457200" y="4953000"/>
            <a:chExt cx="914400" cy="304800"/>
          </a:xfrm>
        </p:grpSpPr>
        <p:cxnSp>
          <p:nvCxnSpPr>
            <p:cNvPr id="68718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9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20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68621" name="TextBox 155"/>
          <p:cNvSpPr txBox="1">
            <a:spLocks noChangeArrowheads="1"/>
          </p:cNvSpPr>
          <p:nvPr/>
        </p:nvSpPr>
        <p:spPr bwMode="auto">
          <a:xfrm>
            <a:off x="2090738" y="4124325"/>
            <a:ext cx="877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CULPRIT CIRCUIT</a:t>
            </a:r>
          </a:p>
        </p:txBody>
      </p:sp>
      <p:sp>
        <p:nvSpPr>
          <p:cNvPr id="68622" name="TextBox 156"/>
          <p:cNvSpPr txBox="1">
            <a:spLocks noChangeArrowheads="1"/>
          </p:cNvSpPr>
          <p:nvPr/>
        </p:nvSpPr>
        <p:spPr bwMode="auto">
          <a:xfrm>
            <a:off x="2090738" y="5519738"/>
            <a:ext cx="87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rgbClr val="FF0000"/>
                </a:solidFill>
              </a:rPr>
              <a:t>VICTIM CIRCUIT</a:t>
            </a:r>
          </a:p>
        </p:txBody>
      </p:sp>
      <p:sp>
        <p:nvSpPr>
          <p:cNvPr id="68623" name="TextBox 157"/>
          <p:cNvSpPr txBox="1">
            <a:spLocks noChangeArrowheads="1"/>
          </p:cNvSpPr>
          <p:nvPr/>
        </p:nvSpPr>
        <p:spPr bwMode="auto">
          <a:xfrm>
            <a:off x="3614738" y="5595938"/>
            <a:ext cx="434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NE</a:t>
            </a:r>
          </a:p>
        </p:txBody>
      </p:sp>
      <p:sp>
        <p:nvSpPr>
          <p:cNvPr id="68624" name="TextBox 158"/>
          <p:cNvSpPr txBox="1">
            <a:spLocks noChangeArrowheads="1"/>
          </p:cNvSpPr>
          <p:nvPr/>
        </p:nvSpPr>
        <p:spPr bwMode="auto">
          <a:xfrm>
            <a:off x="5672138" y="5595938"/>
            <a:ext cx="4238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FE</a:t>
            </a:r>
          </a:p>
        </p:txBody>
      </p:sp>
      <p:grpSp>
        <p:nvGrpSpPr>
          <p:cNvPr id="6" name="Group 54"/>
          <p:cNvGrpSpPr>
            <a:grpSpLocks/>
          </p:cNvGrpSpPr>
          <p:nvPr/>
        </p:nvGrpSpPr>
        <p:grpSpPr bwMode="auto">
          <a:xfrm rot="5400000">
            <a:off x="3438525" y="5938838"/>
            <a:ext cx="228600" cy="152400"/>
            <a:chOff x="1066800" y="2438400"/>
            <a:chExt cx="1447800" cy="685802"/>
          </a:xfrm>
        </p:grpSpPr>
        <p:cxnSp>
          <p:nvCxnSpPr>
            <p:cNvPr id="68711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2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3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4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5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6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7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8626" name="Straight Connector 75"/>
          <p:cNvCxnSpPr>
            <a:cxnSpLocks noChangeShapeType="1"/>
          </p:cNvCxnSpPr>
          <p:nvPr/>
        </p:nvCxnSpPr>
        <p:spPr bwMode="auto">
          <a:xfrm rot="5400000">
            <a:off x="3476625" y="5824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27" name="Straight Connector 81"/>
          <p:cNvCxnSpPr>
            <a:cxnSpLocks noChangeShapeType="1"/>
          </p:cNvCxnSpPr>
          <p:nvPr/>
        </p:nvCxnSpPr>
        <p:spPr bwMode="auto">
          <a:xfrm rot="5400000">
            <a:off x="6434138" y="5824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7" name="Group 82"/>
          <p:cNvGrpSpPr>
            <a:grpSpLocks/>
          </p:cNvGrpSpPr>
          <p:nvPr/>
        </p:nvGrpSpPr>
        <p:grpSpPr bwMode="auto">
          <a:xfrm>
            <a:off x="6357938" y="5900738"/>
            <a:ext cx="304800" cy="76200"/>
            <a:chOff x="457200" y="4953000"/>
            <a:chExt cx="914400" cy="304800"/>
          </a:xfrm>
        </p:grpSpPr>
        <p:cxnSp>
          <p:nvCxnSpPr>
            <p:cNvPr id="68708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9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10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8" name="Group 54"/>
          <p:cNvGrpSpPr>
            <a:grpSpLocks/>
          </p:cNvGrpSpPr>
          <p:nvPr/>
        </p:nvGrpSpPr>
        <p:grpSpPr bwMode="auto">
          <a:xfrm rot="5400000">
            <a:off x="6016625" y="5938838"/>
            <a:ext cx="228600" cy="152400"/>
            <a:chOff x="1066800" y="2438400"/>
            <a:chExt cx="1447800" cy="685802"/>
          </a:xfrm>
        </p:grpSpPr>
        <p:cxnSp>
          <p:nvCxnSpPr>
            <p:cNvPr id="68701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2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3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4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5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6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7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8630" name="Straight Connector 75"/>
          <p:cNvCxnSpPr>
            <a:cxnSpLocks noChangeShapeType="1"/>
          </p:cNvCxnSpPr>
          <p:nvPr/>
        </p:nvCxnSpPr>
        <p:spPr bwMode="auto">
          <a:xfrm rot="5400000">
            <a:off x="6054725" y="5824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1" name="Straight Connector 116"/>
          <p:cNvCxnSpPr>
            <a:cxnSpLocks noChangeShapeType="1"/>
          </p:cNvCxnSpPr>
          <p:nvPr/>
        </p:nvCxnSpPr>
        <p:spPr bwMode="auto">
          <a:xfrm rot="5400000">
            <a:off x="3476625" y="6205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2" name="Straight Connector 118"/>
          <p:cNvCxnSpPr>
            <a:cxnSpLocks noChangeShapeType="1"/>
          </p:cNvCxnSpPr>
          <p:nvPr/>
        </p:nvCxnSpPr>
        <p:spPr bwMode="auto">
          <a:xfrm rot="5400000">
            <a:off x="6054725" y="620553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3" name="Straight Connector 120"/>
          <p:cNvCxnSpPr>
            <a:cxnSpLocks noChangeShapeType="1"/>
          </p:cNvCxnSpPr>
          <p:nvPr/>
        </p:nvCxnSpPr>
        <p:spPr bwMode="auto">
          <a:xfrm>
            <a:off x="3546475" y="6281738"/>
            <a:ext cx="25908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4" name="Straight Connector 122"/>
          <p:cNvCxnSpPr>
            <a:cxnSpLocks noChangeShapeType="1"/>
          </p:cNvCxnSpPr>
          <p:nvPr/>
        </p:nvCxnSpPr>
        <p:spPr bwMode="auto">
          <a:xfrm>
            <a:off x="3157538" y="57483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5" name="Straight Connector 124"/>
          <p:cNvCxnSpPr>
            <a:cxnSpLocks noChangeShapeType="1"/>
          </p:cNvCxnSpPr>
          <p:nvPr/>
        </p:nvCxnSpPr>
        <p:spPr bwMode="auto">
          <a:xfrm rot="10800000">
            <a:off x="6129338" y="574833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9" name="Group 46"/>
          <p:cNvGrpSpPr>
            <a:grpSpLocks/>
          </p:cNvGrpSpPr>
          <p:nvPr/>
        </p:nvGrpSpPr>
        <p:grpSpPr bwMode="auto">
          <a:xfrm rot="5400000">
            <a:off x="6016625" y="4010025"/>
            <a:ext cx="228600" cy="152400"/>
            <a:chOff x="1066800" y="2438400"/>
            <a:chExt cx="1447800" cy="685802"/>
          </a:xfrm>
        </p:grpSpPr>
        <p:cxnSp>
          <p:nvCxnSpPr>
            <p:cNvPr id="68694" name="Straight Connector 47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5" name="Straight Connector 48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6" name="Straight Connector 49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7" name="Straight Connector 50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8" name="Straight Connector 51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9" name="Straight Connector 52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700" name="Straight Connector 53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8637" name="Straight Connector 68"/>
          <p:cNvCxnSpPr>
            <a:cxnSpLocks noChangeShapeType="1"/>
          </p:cNvCxnSpPr>
          <p:nvPr/>
        </p:nvCxnSpPr>
        <p:spPr bwMode="auto">
          <a:xfrm flipV="1">
            <a:off x="3540125" y="3819525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8" name="Straight Connector 70"/>
          <p:cNvCxnSpPr>
            <a:cxnSpLocks noChangeShapeType="1"/>
          </p:cNvCxnSpPr>
          <p:nvPr/>
        </p:nvCxnSpPr>
        <p:spPr bwMode="auto">
          <a:xfrm>
            <a:off x="3538538" y="3819525"/>
            <a:ext cx="2593975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39" name="Straight Connector 72"/>
          <p:cNvCxnSpPr>
            <a:cxnSpLocks noChangeShapeType="1"/>
          </p:cNvCxnSpPr>
          <p:nvPr/>
        </p:nvCxnSpPr>
        <p:spPr bwMode="auto">
          <a:xfrm>
            <a:off x="6130925" y="3819525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40" name="Straight Connector 75"/>
          <p:cNvCxnSpPr>
            <a:cxnSpLocks noChangeShapeType="1"/>
          </p:cNvCxnSpPr>
          <p:nvPr/>
        </p:nvCxnSpPr>
        <p:spPr bwMode="auto">
          <a:xfrm>
            <a:off x="3540125" y="4200525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41" name="Straight Connector 77"/>
          <p:cNvCxnSpPr>
            <a:cxnSpLocks noChangeShapeType="1"/>
          </p:cNvCxnSpPr>
          <p:nvPr/>
        </p:nvCxnSpPr>
        <p:spPr bwMode="auto">
          <a:xfrm>
            <a:off x="6130925" y="4200525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42" name="Straight Connector 81"/>
          <p:cNvCxnSpPr>
            <a:cxnSpLocks noChangeShapeType="1"/>
          </p:cNvCxnSpPr>
          <p:nvPr/>
        </p:nvCxnSpPr>
        <p:spPr bwMode="auto">
          <a:xfrm>
            <a:off x="3157538" y="4330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10" name="Group 82"/>
          <p:cNvGrpSpPr>
            <a:grpSpLocks/>
          </p:cNvGrpSpPr>
          <p:nvPr/>
        </p:nvGrpSpPr>
        <p:grpSpPr bwMode="auto">
          <a:xfrm>
            <a:off x="3005138" y="4483100"/>
            <a:ext cx="304800" cy="76200"/>
            <a:chOff x="457200" y="4953000"/>
            <a:chExt cx="914400" cy="304800"/>
          </a:xfrm>
        </p:grpSpPr>
        <p:cxnSp>
          <p:nvCxnSpPr>
            <p:cNvPr id="68691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2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3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68644" name="TextBox 158"/>
          <p:cNvSpPr txBox="1">
            <a:spLocks noChangeArrowheads="1"/>
          </p:cNvSpPr>
          <p:nvPr/>
        </p:nvSpPr>
        <p:spPr bwMode="auto">
          <a:xfrm>
            <a:off x="5700713" y="4178300"/>
            <a:ext cx="352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R</a:t>
            </a:r>
            <a:r>
              <a:rPr lang="en-US" sz="1200" b="0" baseline="-25000"/>
              <a:t>L</a:t>
            </a:r>
          </a:p>
        </p:txBody>
      </p:sp>
      <p:cxnSp>
        <p:nvCxnSpPr>
          <p:cNvPr id="68645" name="Straight Connector 75"/>
          <p:cNvCxnSpPr>
            <a:cxnSpLocks noChangeShapeType="1"/>
          </p:cNvCxnSpPr>
          <p:nvPr/>
        </p:nvCxnSpPr>
        <p:spPr bwMode="auto">
          <a:xfrm>
            <a:off x="3546475" y="4330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46" name="Straight Connector 81"/>
          <p:cNvCxnSpPr>
            <a:cxnSpLocks noChangeShapeType="1"/>
          </p:cNvCxnSpPr>
          <p:nvPr/>
        </p:nvCxnSpPr>
        <p:spPr bwMode="auto">
          <a:xfrm>
            <a:off x="6510338" y="4330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grpSp>
        <p:nvGrpSpPr>
          <p:cNvPr id="11" name="Group 82"/>
          <p:cNvGrpSpPr>
            <a:grpSpLocks/>
          </p:cNvGrpSpPr>
          <p:nvPr/>
        </p:nvGrpSpPr>
        <p:grpSpPr bwMode="auto">
          <a:xfrm>
            <a:off x="6357938" y="4483100"/>
            <a:ext cx="304800" cy="76200"/>
            <a:chOff x="457200" y="4953000"/>
            <a:chExt cx="914400" cy="304800"/>
          </a:xfrm>
        </p:grpSpPr>
        <p:cxnSp>
          <p:nvCxnSpPr>
            <p:cNvPr id="68688" name="Straight Connector 83"/>
            <p:cNvCxnSpPr>
              <a:cxnSpLocks noChangeShapeType="1"/>
            </p:cNvCxnSpPr>
            <p:nvPr/>
          </p:nvCxnSpPr>
          <p:spPr bwMode="auto">
            <a:xfrm>
              <a:off x="457200" y="495300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9" name="Straight Connector 84"/>
            <p:cNvCxnSpPr>
              <a:cxnSpLocks noChangeShapeType="1"/>
            </p:cNvCxnSpPr>
            <p:nvPr/>
          </p:nvCxnSpPr>
          <p:spPr bwMode="auto">
            <a:xfrm>
              <a:off x="609600" y="510540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90" name="Straight Connector 85"/>
            <p:cNvCxnSpPr>
              <a:cxnSpLocks noChangeShapeType="1"/>
            </p:cNvCxnSpPr>
            <p:nvPr/>
          </p:nvCxnSpPr>
          <p:spPr bwMode="auto">
            <a:xfrm>
              <a:off x="762000" y="52578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12" name="Group 54"/>
          <p:cNvGrpSpPr>
            <a:grpSpLocks/>
          </p:cNvGrpSpPr>
          <p:nvPr/>
        </p:nvGrpSpPr>
        <p:grpSpPr bwMode="auto">
          <a:xfrm rot="5400000">
            <a:off x="6016625" y="4521200"/>
            <a:ext cx="228600" cy="152400"/>
            <a:chOff x="1066800" y="2438400"/>
            <a:chExt cx="1447800" cy="685802"/>
          </a:xfrm>
        </p:grpSpPr>
        <p:cxnSp>
          <p:nvCxnSpPr>
            <p:cNvPr id="68681" name="Straight Connector 55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2" name="Straight Connector 56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3" name="Straight Connector 57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4" name="Straight Connector 58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5" name="Straight Connector 59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6" name="Straight Connector 60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687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1676402" y="2667001"/>
              <a:ext cx="685800" cy="228602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8649" name="Straight Connector 75"/>
          <p:cNvCxnSpPr>
            <a:cxnSpLocks noChangeShapeType="1"/>
          </p:cNvCxnSpPr>
          <p:nvPr/>
        </p:nvCxnSpPr>
        <p:spPr bwMode="auto">
          <a:xfrm>
            <a:off x="6130925" y="4330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50" name="Straight Connector 177"/>
          <p:cNvCxnSpPr>
            <a:cxnSpLocks noChangeShapeType="1"/>
          </p:cNvCxnSpPr>
          <p:nvPr/>
        </p:nvCxnSpPr>
        <p:spPr bwMode="auto">
          <a:xfrm>
            <a:off x="3546475" y="4711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51" name="Straight Connector 178"/>
          <p:cNvCxnSpPr>
            <a:cxnSpLocks noChangeShapeType="1"/>
          </p:cNvCxnSpPr>
          <p:nvPr/>
        </p:nvCxnSpPr>
        <p:spPr bwMode="auto">
          <a:xfrm>
            <a:off x="6130925" y="4711700"/>
            <a:ext cx="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52" name="Straight Connector 179"/>
          <p:cNvCxnSpPr>
            <a:cxnSpLocks noChangeShapeType="1"/>
          </p:cNvCxnSpPr>
          <p:nvPr/>
        </p:nvCxnSpPr>
        <p:spPr bwMode="auto">
          <a:xfrm>
            <a:off x="3538538" y="4864100"/>
            <a:ext cx="25908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53" name="Straight Connector 180"/>
          <p:cNvCxnSpPr>
            <a:cxnSpLocks noChangeShapeType="1"/>
          </p:cNvCxnSpPr>
          <p:nvPr/>
        </p:nvCxnSpPr>
        <p:spPr bwMode="auto">
          <a:xfrm>
            <a:off x="3157538" y="4330700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8654" name="Straight Connector 181"/>
          <p:cNvCxnSpPr>
            <a:cxnSpLocks noChangeShapeType="1"/>
          </p:cNvCxnSpPr>
          <p:nvPr/>
        </p:nvCxnSpPr>
        <p:spPr bwMode="auto">
          <a:xfrm flipH="1">
            <a:off x="6129338" y="4330700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pic>
        <p:nvPicPr>
          <p:cNvPr id="68655" name="Picture 2"/>
          <p:cNvPicPr>
            <a:picLocks noChangeAspect="1" noChangeArrowheads="1"/>
          </p:cNvPicPr>
          <p:nvPr/>
        </p:nvPicPr>
        <p:blipFill>
          <a:blip r:embed="rId3" cstate="print"/>
          <a:srcRect t="8360" b="8858"/>
          <a:stretch>
            <a:fillRect/>
          </a:stretch>
        </p:blipFill>
        <p:spPr bwMode="auto">
          <a:xfrm>
            <a:off x="3386138" y="3895725"/>
            <a:ext cx="306387" cy="3048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 type="none" w="lg" len="lg"/>
          </a:ln>
        </p:spPr>
      </p:pic>
      <p:pic>
        <p:nvPicPr>
          <p:cNvPr id="68656" name="Picture 2"/>
          <p:cNvPicPr>
            <a:picLocks noChangeAspect="1" noChangeArrowheads="1"/>
          </p:cNvPicPr>
          <p:nvPr/>
        </p:nvPicPr>
        <p:blipFill>
          <a:blip r:embed="rId3" cstate="print"/>
          <a:srcRect t="8360" b="8858"/>
          <a:stretch>
            <a:fillRect/>
          </a:stretch>
        </p:blipFill>
        <p:spPr bwMode="auto">
          <a:xfrm flipV="1">
            <a:off x="3386138" y="4429125"/>
            <a:ext cx="306387" cy="3048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 type="none" w="lg" len="lg"/>
          </a:ln>
        </p:spPr>
      </p:pic>
      <p:sp>
        <p:nvSpPr>
          <p:cNvPr id="68657" name="TextBox 153"/>
          <p:cNvSpPr txBox="1">
            <a:spLocks noChangeArrowheads="1"/>
          </p:cNvSpPr>
          <p:nvPr/>
        </p:nvSpPr>
        <p:spPr bwMode="auto">
          <a:xfrm>
            <a:off x="3041650" y="3819525"/>
            <a:ext cx="417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V</a:t>
            </a:r>
            <a:r>
              <a:rPr lang="en-US" sz="1200" b="0" baseline="-25000"/>
              <a:t>C+</a:t>
            </a:r>
          </a:p>
        </p:txBody>
      </p:sp>
      <p:sp>
        <p:nvSpPr>
          <p:cNvPr id="68658" name="TextBox 153"/>
          <p:cNvSpPr txBox="1">
            <a:spLocks noChangeArrowheads="1"/>
          </p:cNvSpPr>
          <p:nvPr/>
        </p:nvSpPr>
        <p:spPr bwMode="auto">
          <a:xfrm>
            <a:off x="3081338" y="4581525"/>
            <a:ext cx="3921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0"/>
              <a:t>V</a:t>
            </a:r>
            <a:r>
              <a:rPr lang="en-US" sz="1200" b="0" baseline="-25000"/>
              <a:t>C-</a:t>
            </a:r>
          </a:p>
        </p:txBody>
      </p:sp>
      <p:sp>
        <p:nvSpPr>
          <p:cNvPr id="68659" name="AutoShape 105"/>
          <p:cNvSpPr>
            <a:spLocks noChangeArrowheads="1"/>
          </p:cNvSpPr>
          <p:nvPr/>
        </p:nvSpPr>
        <p:spPr bwMode="auto">
          <a:xfrm rot="5400000">
            <a:off x="5652294" y="5042694"/>
            <a:ext cx="1571625" cy="1423987"/>
          </a:xfrm>
          <a:prstGeom prst="triangle">
            <a:avLst>
              <a:gd name="adj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" name="Group 159"/>
          <p:cNvGrpSpPr>
            <a:grpSpLocks/>
          </p:cNvGrpSpPr>
          <p:nvPr/>
        </p:nvGrpSpPr>
        <p:grpSpPr bwMode="auto">
          <a:xfrm>
            <a:off x="4129088" y="4983163"/>
            <a:ext cx="304800" cy="228600"/>
            <a:chOff x="3429000" y="3124200"/>
            <a:chExt cx="304800" cy="228600"/>
          </a:xfrm>
        </p:grpSpPr>
        <p:cxnSp>
          <p:nvCxnSpPr>
            <p:cNvPr id="68677" name="Straight Connector 160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78" name="Straight Connector 161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79" name="Straight Connector 162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80" name="Straight Connector 16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</p:grpSp>
      <p:grpSp>
        <p:nvGrpSpPr>
          <p:cNvPr id="14" name="Group 159"/>
          <p:cNvGrpSpPr>
            <a:grpSpLocks/>
          </p:cNvGrpSpPr>
          <p:nvPr/>
        </p:nvGrpSpPr>
        <p:grpSpPr bwMode="auto">
          <a:xfrm>
            <a:off x="4918075" y="6034088"/>
            <a:ext cx="304800" cy="228600"/>
            <a:chOff x="3429000" y="3124200"/>
            <a:chExt cx="304800" cy="228600"/>
          </a:xfrm>
        </p:grpSpPr>
        <p:cxnSp>
          <p:nvCxnSpPr>
            <p:cNvPr id="68673" name="Straight Connector 160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74" name="Straight Connector 161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75" name="Straight Connector 162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  <p:cxnSp>
          <p:nvCxnSpPr>
            <p:cNvPr id="68676" name="Straight Connector 16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12700" algn="ctr">
              <a:solidFill>
                <a:srgbClr val="FF0000"/>
              </a:solidFill>
              <a:round/>
              <a:headEnd/>
              <a:tailEnd type="none" w="lg" len="lg"/>
            </a:ln>
          </p:spPr>
        </p:cxnSp>
      </p:grpSp>
      <p:sp>
        <p:nvSpPr>
          <p:cNvPr id="60" name="TextBox 59"/>
          <p:cNvSpPr txBox="1"/>
          <p:nvPr/>
        </p:nvSpPr>
        <p:spPr>
          <a:xfrm>
            <a:off x="3775075" y="4946650"/>
            <a:ext cx="4175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 err="1">
                <a:solidFill>
                  <a:srgbClr val="FF0000"/>
                </a:solidFill>
              </a:rPr>
              <a:t>C</a:t>
            </a:r>
            <a:r>
              <a:rPr lang="en-US" sz="1050" baseline="-25000" dirty="0" err="1">
                <a:solidFill>
                  <a:srgbClr val="FF0000"/>
                </a:solidFill>
              </a:rPr>
              <a:t>CV</a:t>
            </a:r>
            <a:endParaRPr lang="en-US" sz="1200" baseline="-25000" dirty="0">
              <a:solidFill>
                <a:srgbClr val="FF0000"/>
              </a:solidFill>
            </a:endParaRPr>
          </a:p>
        </p:txBody>
      </p:sp>
      <p:sp>
        <p:nvSpPr>
          <p:cNvPr id="2" name="TextBox 59"/>
          <p:cNvSpPr txBox="1"/>
          <p:nvPr/>
        </p:nvSpPr>
        <p:spPr>
          <a:xfrm>
            <a:off x="4546600" y="5981700"/>
            <a:ext cx="417513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 err="1">
                <a:solidFill>
                  <a:srgbClr val="FF0000"/>
                </a:solidFill>
              </a:rPr>
              <a:t>C</a:t>
            </a:r>
            <a:r>
              <a:rPr lang="en-US" sz="1050" baseline="-25000" dirty="0" err="1">
                <a:solidFill>
                  <a:srgbClr val="FF0000"/>
                </a:solidFill>
              </a:rPr>
              <a:t>CV</a:t>
            </a:r>
            <a:endParaRPr lang="en-US" sz="1200" baseline="-25000" dirty="0">
              <a:solidFill>
                <a:srgbClr val="FF0000"/>
              </a:solidFill>
            </a:endParaRPr>
          </a:p>
        </p:txBody>
      </p:sp>
      <p:sp>
        <p:nvSpPr>
          <p:cNvPr id="68664" name="Line 119"/>
          <p:cNvSpPr>
            <a:spLocks noChangeShapeType="1"/>
          </p:cNvSpPr>
          <p:nvPr/>
        </p:nvSpPr>
        <p:spPr bwMode="auto">
          <a:xfrm flipV="1">
            <a:off x="5067300" y="4948238"/>
            <a:ext cx="0" cy="1042987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 type="non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68665" name="Line 120"/>
          <p:cNvSpPr>
            <a:spLocks noChangeShapeType="1"/>
          </p:cNvSpPr>
          <p:nvPr/>
        </p:nvSpPr>
        <p:spPr bwMode="auto">
          <a:xfrm>
            <a:off x="4538663" y="4905375"/>
            <a:ext cx="0" cy="30003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68666" name="Line 121"/>
          <p:cNvSpPr>
            <a:spLocks noChangeShapeType="1"/>
          </p:cNvSpPr>
          <p:nvPr/>
        </p:nvSpPr>
        <p:spPr bwMode="auto">
          <a:xfrm>
            <a:off x="5334000" y="4905375"/>
            <a:ext cx="0" cy="1338263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68667" name="TextBox 187"/>
          <p:cNvSpPr txBox="1">
            <a:spLocks noChangeArrowheads="1"/>
          </p:cNvSpPr>
          <p:nvPr/>
        </p:nvSpPr>
        <p:spPr bwMode="auto">
          <a:xfrm>
            <a:off x="4559300" y="4838700"/>
            <a:ext cx="35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I</a:t>
            </a:r>
            <a:r>
              <a:rPr lang="en-US" sz="1100" baseline="-25000">
                <a:solidFill>
                  <a:srgbClr val="FF0000"/>
                </a:solidFill>
              </a:rPr>
              <a:t>CV</a:t>
            </a:r>
            <a:endParaRPr lang="en-US" sz="1400" baseline="-25000">
              <a:solidFill>
                <a:srgbClr val="FF0000"/>
              </a:solidFill>
            </a:endParaRPr>
          </a:p>
        </p:txBody>
      </p:sp>
      <p:sp>
        <p:nvSpPr>
          <p:cNvPr id="68668" name="TextBox 187"/>
          <p:cNvSpPr txBox="1">
            <a:spLocks noChangeArrowheads="1"/>
          </p:cNvSpPr>
          <p:nvPr/>
        </p:nvSpPr>
        <p:spPr bwMode="auto">
          <a:xfrm>
            <a:off x="5294313" y="5811838"/>
            <a:ext cx="35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I</a:t>
            </a:r>
            <a:r>
              <a:rPr lang="en-US" sz="1100" baseline="-25000">
                <a:solidFill>
                  <a:srgbClr val="FF0000"/>
                </a:solidFill>
              </a:rPr>
              <a:t>CV</a:t>
            </a:r>
            <a:endParaRPr lang="en-US" sz="1400" baseline="-25000">
              <a:solidFill>
                <a:srgbClr val="FF0000"/>
              </a:solidFill>
            </a:endParaRPr>
          </a:p>
        </p:txBody>
      </p:sp>
      <p:sp>
        <p:nvSpPr>
          <p:cNvPr id="68669" name="Oval 124"/>
          <p:cNvSpPr>
            <a:spLocks noChangeArrowheads="1"/>
          </p:cNvSpPr>
          <p:nvPr/>
        </p:nvSpPr>
        <p:spPr bwMode="auto">
          <a:xfrm>
            <a:off x="4210050" y="3709988"/>
            <a:ext cx="134938" cy="1230312"/>
          </a:xfrm>
          <a:prstGeom prst="ellips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 type="none" w="lg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70" name="Oval 125"/>
          <p:cNvSpPr>
            <a:spLocks noChangeArrowheads="1"/>
          </p:cNvSpPr>
          <p:nvPr/>
        </p:nvSpPr>
        <p:spPr bwMode="auto">
          <a:xfrm>
            <a:off x="4997450" y="3711575"/>
            <a:ext cx="134938" cy="1230313"/>
          </a:xfrm>
          <a:prstGeom prst="ellips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 type="none" w="lg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8671" name="Text Box 126"/>
          <p:cNvSpPr txBox="1">
            <a:spLocks noChangeArrowheads="1"/>
          </p:cNvSpPr>
          <p:nvPr/>
        </p:nvSpPr>
        <p:spPr bwMode="auto">
          <a:xfrm>
            <a:off x="5692775" y="5019675"/>
            <a:ext cx="273050" cy="274638"/>
          </a:xfrm>
          <a:prstGeom prst="rect">
            <a:avLst/>
          </a:prstGeom>
          <a:noFill/>
          <a:ln w="381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68672" name="Text Box 128"/>
          <p:cNvSpPr txBox="1">
            <a:spLocks noChangeArrowheads="1"/>
          </p:cNvSpPr>
          <p:nvPr/>
        </p:nvSpPr>
        <p:spPr bwMode="auto">
          <a:xfrm>
            <a:off x="5726113" y="6049963"/>
            <a:ext cx="242887" cy="304800"/>
          </a:xfrm>
          <a:prstGeom prst="rect">
            <a:avLst/>
          </a:prstGeom>
          <a:noFill/>
          <a:ln w="381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-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Differential Interface Examples</a:t>
            </a:r>
            <a:endParaRPr lang="en-US" dirty="0"/>
          </a:p>
        </p:txBody>
      </p:sp>
      <p:pic>
        <p:nvPicPr>
          <p:cNvPr id="306178" name="Picture 2" descr="http://developingembeddedsystems.files.wordpress.com/2011/12/422-connection1.jpg"/>
          <p:cNvPicPr>
            <a:picLocks noChangeAspect="1" noChangeArrowheads="1"/>
          </p:cNvPicPr>
          <p:nvPr/>
        </p:nvPicPr>
        <p:blipFill>
          <a:blip r:embed="rId2" cstate="print"/>
          <a:srcRect t="13205" b="9406"/>
          <a:stretch>
            <a:fillRect/>
          </a:stretch>
        </p:blipFill>
        <p:spPr bwMode="auto">
          <a:xfrm>
            <a:off x="2111961" y="1197426"/>
            <a:ext cx="4920078" cy="1828800"/>
          </a:xfrm>
          <a:prstGeom prst="rect">
            <a:avLst/>
          </a:prstGeom>
          <a:noFill/>
        </p:spPr>
      </p:pic>
      <p:pic>
        <p:nvPicPr>
          <p:cNvPr id="306180" name="Picture 4" descr="http://www.maximintegrated.com/images/appnotes/1058/1058Fig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0144" y="4060373"/>
            <a:ext cx="3696044" cy="2351314"/>
          </a:xfrm>
          <a:prstGeom prst="rect">
            <a:avLst/>
          </a:prstGeom>
          <a:noFill/>
        </p:spPr>
      </p:pic>
      <p:pic>
        <p:nvPicPr>
          <p:cNvPr id="306182" name="Picture 6" descr="http://upload.wikimedia.org/wikipedia/commons/thumb/0/0a/1553b_fig_10_Data_bus_interface_using_direct_coupling.JPG/200px-1553b_fig_10_Data_bus_interface_using_direct_coupl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8376" y="3793788"/>
            <a:ext cx="2535586" cy="26750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132617" y="892626"/>
            <a:ext cx="8787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RS-422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2028" y="3418114"/>
            <a:ext cx="1688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MIL-STD-1553B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6641" y="3418114"/>
            <a:ext cx="3183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Low Voltage Differential Signal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(LVDS)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 Connectors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Connectors provide capacitor to connector shell</a:t>
            </a:r>
          </a:p>
          <a:p>
            <a:r>
              <a:rPr lang="en-US" dirty="0" smtClean="0"/>
              <a:t>Attenuate high frequencies</a:t>
            </a:r>
          </a:p>
          <a:p>
            <a:r>
              <a:rPr lang="en-US" dirty="0" smtClean="0"/>
              <a:t>Designer must make sure desired frequencies pass</a:t>
            </a:r>
          </a:p>
        </p:txBody>
      </p:sp>
      <p:pic>
        <p:nvPicPr>
          <p:cNvPr id="433154" name="Picture 2" descr="Three images showing different styles of D-Sub filter connector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0981" y="2639961"/>
            <a:ext cx="6667500" cy="1428750"/>
          </a:xfrm>
          <a:prstGeom prst="rect">
            <a:avLst/>
          </a:prstGeom>
          <a:noFill/>
        </p:spPr>
      </p:pic>
      <p:grpSp>
        <p:nvGrpSpPr>
          <p:cNvPr id="4" name="Group 45"/>
          <p:cNvGrpSpPr/>
          <p:nvPr/>
        </p:nvGrpSpPr>
        <p:grpSpPr>
          <a:xfrm>
            <a:off x="2187525" y="4630943"/>
            <a:ext cx="1600200" cy="1716087"/>
            <a:chOff x="690563" y="4446588"/>
            <a:chExt cx="1600200" cy="1716087"/>
          </a:xfrm>
        </p:grpSpPr>
        <p:graphicFrame>
          <p:nvGraphicFramePr>
            <p:cNvPr id="5" name="Object 7"/>
            <p:cNvGraphicFramePr>
              <a:graphicFrameLocks noChangeAspect="1"/>
            </p:cNvGraphicFramePr>
            <p:nvPr/>
          </p:nvGraphicFramePr>
          <p:xfrm>
            <a:off x="995363" y="5657850"/>
            <a:ext cx="900112" cy="504825"/>
          </p:xfrm>
          <a:graphic>
            <a:graphicData uri="http://schemas.openxmlformats.org/presentationml/2006/ole">
              <p:oleObj spid="_x0000_s765954" name="Equation" r:id="rId4" imgW="672840" imgH="431640" progId="Equation.3">
                <p:embed/>
              </p:oleObj>
            </a:graphicData>
          </a:graphic>
        </p:graphicFrame>
        <p:cxnSp>
          <p:nvCxnSpPr>
            <p:cNvPr id="6" name="Straight Connector 23"/>
            <p:cNvCxnSpPr>
              <a:cxnSpLocks noChangeShapeType="1"/>
            </p:cNvCxnSpPr>
            <p:nvPr/>
          </p:nvCxnSpPr>
          <p:spPr bwMode="auto">
            <a:xfrm rot="5400000">
              <a:off x="385763" y="5132388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7" name="Straight Connector 24"/>
            <p:cNvCxnSpPr>
              <a:cxnSpLocks noChangeShapeType="1"/>
            </p:cNvCxnSpPr>
            <p:nvPr/>
          </p:nvCxnSpPr>
          <p:spPr bwMode="auto">
            <a:xfrm rot="16200000" flipH="1">
              <a:off x="1528763" y="5132388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8" name="Straight Arrow Connector 25"/>
            <p:cNvCxnSpPr>
              <a:cxnSpLocks noChangeShapeType="1"/>
            </p:cNvCxnSpPr>
            <p:nvPr/>
          </p:nvCxnSpPr>
          <p:spPr bwMode="auto">
            <a:xfrm>
              <a:off x="842963" y="5437188"/>
              <a:ext cx="11430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9" name="TextBox 26"/>
            <p:cNvSpPr txBox="1">
              <a:spLocks noChangeArrowheads="1"/>
            </p:cNvSpPr>
            <p:nvPr/>
          </p:nvSpPr>
          <p:spPr bwMode="auto">
            <a:xfrm>
              <a:off x="1141413" y="5327650"/>
              <a:ext cx="584200" cy="2460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1000" b="0" i="1"/>
                <a:t>T = 1/f </a:t>
              </a:r>
            </a:p>
          </p:txBody>
        </p:sp>
        <p:cxnSp>
          <p:nvCxnSpPr>
            <p:cNvPr id="10" name="Straight Connector 24"/>
            <p:cNvCxnSpPr>
              <a:cxnSpLocks noChangeShapeType="1"/>
            </p:cNvCxnSpPr>
            <p:nvPr/>
          </p:nvCxnSpPr>
          <p:spPr bwMode="auto">
            <a:xfrm rot="5400000" flipH="1" flipV="1">
              <a:off x="736600" y="5018088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1" name="Straight Connector 26"/>
            <p:cNvCxnSpPr>
              <a:cxnSpLocks noChangeShapeType="1"/>
            </p:cNvCxnSpPr>
            <p:nvPr/>
          </p:nvCxnSpPr>
          <p:spPr bwMode="auto">
            <a:xfrm>
              <a:off x="1003300" y="4903788"/>
              <a:ext cx="4572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2" name="Straight Connector 28"/>
            <p:cNvCxnSpPr>
              <a:cxnSpLocks noChangeShapeType="1"/>
            </p:cNvCxnSpPr>
            <p:nvPr/>
          </p:nvCxnSpPr>
          <p:spPr bwMode="auto">
            <a:xfrm rot="16200000" flipH="1">
              <a:off x="1346200" y="5018088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" name="Straight Connector 36"/>
            <p:cNvCxnSpPr>
              <a:cxnSpLocks noChangeShapeType="1"/>
            </p:cNvCxnSpPr>
            <p:nvPr/>
          </p:nvCxnSpPr>
          <p:spPr bwMode="auto">
            <a:xfrm>
              <a:off x="1612900" y="5284788"/>
              <a:ext cx="3810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4" name="Straight Connector 38"/>
            <p:cNvCxnSpPr>
              <a:cxnSpLocks noChangeShapeType="1"/>
            </p:cNvCxnSpPr>
            <p:nvPr/>
          </p:nvCxnSpPr>
          <p:spPr bwMode="auto">
            <a:xfrm rot="5400000" flipH="1" flipV="1">
              <a:off x="1871663" y="5018088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5" name="Straight Connector 40"/>
            <p:cNvCxnSpPr>
              <a:cxnSpLocks noChangeShapeType="1"/>
            </p:cNvCxnSpPr>
            <p:nvPr/>
          </p:nvCxnSpPr>
          <p:spPr bwMode="auto">
            <a:xfrm>
              <a:off x="2138363" y="4903788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6" name="Straight Connector 42"/>
            <p:cNvCxnSpPr>
              <a:cxnSpLocks noChangeShapeType="1"/>
            </p:cNvCxnSpPr>
            <p:nvPr/>
          </p:nvCxnSpPr>
          <p:spPr bwMode="auto">
            <a:xfrm rot="10800000">
              <a:off x="690563" y="5284788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" name="Straight Connector 23"/>
            <p:cNvCxnSpPr>
              <a:cxnSpLocks noChangeShapeType="1"/>
            </p:cNvCxnSpPr>
            <p:nvPr/>
          </p:nvCxnSpPr>
          <p:spPr bwMode="auto">
            <a:xfrm rot="5400000">
              <a:off x="881063" y="4789488"/>
              <a:ext cx="228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18" name="Straight Connector 23"/>
            <p:cNvCxnSpPr>
              <a:cxnSpLocks noChangeShapeType="1"/>
            </p:cNvCxnSpPr>
            <p:nvPr/>
          </p:nvCxnSpPr>
          <p:spPr bwMode="auto">
            <a:xfrm rot="5400000">
              <a:off x="1338263" y="4789488"/>
              <a:ext cx="228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19" name="Straight Connector 23"/>
            <p:cNvCxnSpPr>
              <a:cxnSpLocks noChangeShapeType="1"/>
            </p:cNvCxnSpPr>
            <p:nvPr/>
          </p:nvCxnSpPr>
          <p:spPr bwMode="auto">
            <a:xfrm rot="5400000">
              <a:off x="1300163" y="4979988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0" name="Straight Arrow Connector 59"/>
            <p:cNvCxnSpPr>
              <a:cxnSpLocks noChangeShapeType="1"/>
            </p:cNvCxnSpPr>
            <p:nvPr/>
          </p:nvCxnSpPr>
          <p:spPr bwMode="auto">
            <a:xfrm>
              <a:off x="690563" y="4827588"/>
              <a:ext cx="1524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21" name="Straight Arrow Connector 61"/>
            <p:cNvCxnSpPr>
              <a:cxnSpLocks noChangeShapeType="1"/>
            </p:cNvCxnSpPr>
            <p:nvPr/>
          </p:nvCxnSpPr>
          <p:spPr bwMode="auto">
            <a:xfrm>
              <a:off x="1300163" y="4827588"/>
              <a:ext cx="1524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22" name="Straight Arrow Connector 62"/>
            <p:cNvCxnSpPr>
              <a:cxnSpLocks noChangeShapeType="1"/>
            </p:cNvCxnSpPr>
            <p:nvPr/>
          </p:nvCxnSpPr>
          <p:spPr bwMode="auto">
            <a:xfrm flipH="1">
              <a:off x="995363" y="4827588"/>
              <a:ext cx="1524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23" name="Straight Arrow Connector 63"/>
            <p:cNvCxnSpPr>
              <a:cxnSpLocks noChangeShapeType="1"/>
            </p:cNvCxnSpPr>
            <p:nvPr/>
          </p:nvCxnSpPr>
          <p:spPr bwMode="auto">
            <a:xfrm flipH="1">
              <a:off x="1604963" y="4827588"/>
              <a:ext cx="152400" cy="158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24" name="TextBox 23"/>
            <p:cNvSpPr txBox="1"/>
            <p:nvPr/>
          </p:nvSpPr>
          <p:spPr>
            <a:xfrm>
              <a:off x="803275" y="4446588"/>
              <a:ext cx="279400" cy="25400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l-GR" sz="1050" i="1" dirty="0"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1050" i="1" baseline="-25000" dirty="0">
                  <a:latin typeface="Times New Roman" pitchFamily="18" charset="0"/>
                  <a:cs typeface="Times New Roman" pitchFamily="18" charset="0"/>
                </a:rPr>
                <a:t>r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76363" y="4446588"/>
              <a:ext cx="274637" cy="25400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l-GR" sz="1050" i="1" dirty="0"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1050" i="1" baseline="-25000" dirty="0"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cxnSp>
          <p:nvCxnSpPr>
            <p:cNvPr id="26" name="Straight Arrow Connector 89"/>
            <p:cNvCxnSpPr>
              <a:cxnSpLocks noChangeShapeType="1"/>
            </p:cNvCxnSpPr>
            <p:nvPr/>
          </p:nvCxnSpPr>
          <p:spPr bwMode="auto">
            <a:xfrm>
              <a:off x="919163" y="5099050"/>
              <a:ext cx="617537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27" name="TextBox 90"/>
            <p:cNvSpPr txBox="1">
              <a:spLocks noChangeArrowheads="1"/>
            </p:cNvSpPr>
            <p:nvPr/>
          </p:nvSpPr>
          <p:spPr bwMode="auto">
            <a:xfrm>
              <a:off x="1114425" y="4946650"/>
              <a:ext cx="255588" cy="27622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sz="1200">
                  <a:latin typeface="Times New Roman" pitchFamily="18" charset="0"/>
                  <a:cs typeface="Times New Roman" pitchFamily="18" charset="0"/>
                </a:rPr>
                <a:t>τ</a:t>
              </a:r>
              <a:endParaRPr lang="en-US" sz="12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58570" y="4472550"/>
            <a:ext cx="2570163" cy="2014538"/>
            <a:chOff x="5949950" y="4251325"/>
            <a:chExt cx="2570163" cy="2014538"/>
          </a:xfrm>
        </p:grpSpPr>
        <p:sp>
          <p:nvSpPr>
            <p:cNvPr id="28" name="TextBox 21"/>
            <p:cNvSpPr txBox="1">
              <a:spLocks noChangeArrowheads="1"/>
            </p:cNvSpPr>
            <p:nvPr/>
          </p:nvSpPr>
          <p:spPr bwMode="auto">
            <a:xfrm>
              <a:off x="6443663" y="4251325"/>
              <a:ext cx="156210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1200">
                  <a:solidFill>
                    <a:srgbClr val="FF0000"/>
                  </a:solidFill>
                </a:rPr>
                <a:t>Frequency content</a:t>
              </a:r>
            </a:p>
          </p:txBody>
        </p:sp>
        <p:cxnSp>
          <p:nvCxnSpPr>
            <p:cNvPr id="29" name="Straight Connector 93"/>
            <p:cNvCxnSpPr>
              <a:cxnSpLocks noChangeShapeType="1"/>
            </p:cNvCxnSpPr>
            <p:nvPr/>
          </p:nvCxnSpPr>
          <p:spPr bwMode="auto">
            <a:xfrm rot="5400000">
              <a:off x="5567363" y="5099050"/>
              <a:ext cx="11430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0" name="Straight Connector 95"/>
            <p:cNvCxnSpPr>
              <a:cxnSpLocks noChangeShapeType="1"/>
            </p:cNvCxnSpPr>
            <p:nvPr/>
          </p:nvCxnSpPr>
          <p:spPr bwMode="auto">
            <a:xfrm>
              <a:off x="6138863" y="5670550"/>
              <a:ext cx="22098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1" name="Straight Connector 101"/>
            <p:cNvCxnSpPr>
              <a:cxnSpLocks noChangeShapeType="1"/>
            </p:cNvCxnSpPr>
            <p:nvPr/>
          </p:nvCxnSpPr>
          <p:spPr bwMode="auto">
            <a:xfrm>
              <a:off x="6138863" y="475615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2" name="Straight Connector 103"/>
            <p:cNvCxnSpPr>
              <a:cxnSpLocks noChangeShapeType="1"/>
            </p:cNvCxnSpPr>
            <p:nvPr/>
          </p:nvCxnSpPr>
          <p:spPr bwMode="auto">
            <a:xfrm>
              <a:off x="6748463" y="4756150"/>
              <a:ext cx="762000" cy="3048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3" name="Straight Connector 105"/>
            <p:cNvCxnSpPr>
              <a:cxnSpLocks noChangeShapeType="1"/>
            </p:cNvCxnSpPr>
            <p:nvPr/>
          </p:nvCxnSpPr>
          <p:spPr bwMode="auto">
            <a:xfrm rot="16200000" flipH="1">
              <a:off x="7510463" y="5060950"/>
              <a:ext cx="457200" cy="4572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4" name="Straight Connector 108"/>
            <p:cNvCxnSpPr>
              <a:cxnSpLocks noChangeShapeType="1"/>
            </p:cNvCxnSpPr>
            <p:nvPr/>
          </p:nvCxnSpPr>
          <p:spPr bwMode="auto">
            <a:xfrm rot="5400000">
              <a:off x="6291263" y="5213350"/>
              <a:ext cx="9144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  <p:cxnSp>
          <p:nvCxnSpPr>
            <p:cNvPr id="35" name="Straight Connector 110"/>
            <p:cNvCxnSpPr>
              <a:cxnSpLocks noChangeShapeType="1"/>
            </p:cNvCxnSpPr>
            <p:nvPr/>
          </p:nvCxnSpPr>
          <p:spPr bwMode="auto">
            <a:xfrm rot="5400000">
              <a:off x="7205663" y="5365750"/>
              <a:ext cx="6096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  <p:graphicFrame>
          <p:nvGraphicFramePr>
            <p:cNvPr id="36" name="Object 24"/>
            <p:cNvGraphicFramePr>
              <a:graphicFrameLocks noChangeAspect="1"/>
            </p:cNvGraphicFramePr>
            <p:nvPr/>
          </p:nvGraphicFramePr>
          <p:xfrm>
            <a:off x="6691313" y="5746750"/>
            <a:ext cx="133350" cy="228600"/>
          </p:xfrm>
          <a:graphic>
            <a:graphicData uri="http://schemas.openxmlformats.org/presentationml/2006/ole">
              <p:oleObj spid="_x0000_s765955" name="Equation" r:id="rId5" imgW="228600" imgH="393480" progId="Equation.3">
                <p:embed/>
              </p:oleObj>
            </a:graphicData>
          </a:graphic>
        </p:graphicFrame>
        <p:graphicFrame>
          <p:nvGraphicFramePr>
            <p:cNvPr id="37" name="Object 25"/>
            <p:cNvGraphicFramePr>
              <a:graphicFrameLocks noChangeAspect="1"/>
            </p:cNvGraphicFramePr>
            <p:nvPr/>
          </p:nvGraphicFramePr>
          <p:xfrm>
            <a:off x="7435850" y="5735638"/>
            <a:ext cx="169863" cy="250825"/>
          </p:xfrm>
          <a:graphic>
            <a:graphicData uri="http://schemas.openxmlformats.org/presentationml/2006/ole">
              <p:oleObj spid="_x0000_s765956" name="Equation" r:id="rId6" imgW="291960" imgH="431640" progId="Equation.3">
                <p:embed/>
              </p:oleObj>
            </a:graphicData>
          </a:graphic>
        </p:graphicFrame>
        <p:sp>
          <p:nvSpPr>
            <p:cNvPr id="38" name="TextBox 114"/>
            <p:cNvSpPr txBox="1">
              <a:spLocks noChangeArrowheads="1"/>
            </p:cNvSpPr>
            <p:nvPr/>
          </p:nvSpPr>
          <p:spPr bwMode="auto">
            <a:xfrm>
              <a:off x="6138863" y="4540250"/>
              <a:ext cx="792162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 b="0"/>
                <a:t>0 dB/decade</a:t>
              </a:r>
            </a:p>
          </p:txBody>
        </p:sp>
        <p:sp>
          <p:nvSpPr>
            <p:cNvPr id="39" name="TextBox 115"/>
            <p:cNvSpPr txBox="1">
              <a:spLocks noChangeArrowheads="1"/>
            </p:cNvSpPr>
            <p:nvPr/>
          </p:nvSpPr>
          <p:spPr bwMode="auto">
            <a:xfrm>
              <a:off x="7034213" y="4756150"/>
              <a:ext cx="85725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 b="0"/>
                <a:t>-20 dB/decade</a:t>
              </a:r>
            </a:p>
          </p:txBody>
        </p:sp>
        <p:sp>
          <p:nvSpPr>
            <p:cNvPr id="40" name="TextBox 116"/>
            <p:cNvSpPr txBox="1">
              <a:spLocks noChangeArrowheads="1"/>
            </p:cNvSpPr>
            <p:nvPr/>
          </p:nvSpPr>
          <p:spPr bwMode="auto">
            <a:xfrm>
              <a:off x="7662863" y="5149850"/>
              <a:ext cx="85725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 b="0"/>
                <a:t>-40 dB/decade</a:t>
              </a:r>
            </a:p>
          </p:txBody>
        </p:sp>
        <p:sp>
          <p:nvSpPr>
            <p:cNvPr id="41" name="TextBox 117"/>
            <p:cNvSpPr txBox="1">
              <a:spLocks noChangeArrowheads="1"/>
            </p:cNvSpPr>
            <p:nvPr/>
          </p:nvSpPr>
          <p:spPr bwMode="auto">
            <a:xfrm>
              <a:off x="6462713" y="5927725"/>
              <a:ext cx="609600" cy="338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800">
                  <a:solidFill>
                    <a:srgbClr val="FF0000"/>
                  </a:solidFill>
                </a:rPr>
                <a:t>PULSE WIDTH</a:t>
              </a:r>
            </a:p>
          </p:txBody>
        </p:sp>
        <p:sp>
          <p:nvSpPr>
            <p:cNvPr id="42" name="TextBox 118"/>
            <p:cNvSpPr txBox="1">
              <a:spLocks noChangeArrowheads="1"/>
            </p:cNvSpPr>
            <p:nvPr/>
          </p:nvSpPr>
          <p:spPr bwMode="auto">
            <a:xfrm>
              <a:off x="7148513" y="5927725"/>
              <a:ext cx="762000" cy="338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800">
                  <a:solidFill>
                    <a:srgbClr val="FF0000"/>
                  </a:solidFill>
                </a:rPr>
                <a:t>RISE/FALL TIME</a:t>
              </a:r>
            </a:p>
          </p:txBody>
        </p:sp>
        <p:sp>
          <p:nvSpPr>
            <p:cNvPr id="43" name="TextBox 62"/>
            <p:cNvSpPr txBox="1">
              <a:spLocks noChangeArrowheads="1"/>
            </p:cNvSpPr>
            <p:nvPr/>
          </p:nvSpPr>
          <p:spPr bwMode="auto">
            <a:xfrm>
              <a:off x="8208963" y="5635625"/>
              <a:ext cx="225425" cy="247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000" i="1">
                  <a:latin typeface="Monotype Corsiva" pitchFamily="66" charset="0"/>
                </a:rPr>
                <a:t>f</a:t>
              </a:r>
            </a:p>
          </p:txBody>
        </p:sp>
        <p:sp>
          <p:nvSpPr>
            <p:cNvPr id="44" name="TextBox 63"/>
            <p:cNvSpPr txBox="1">
              <a:spLocks noChangeArrowheads="1"/>
            </p:cNvSpPr>
            <p:nvPr/>
          </p:nvSpPr>
          <p:spPr bwMode="auto">
            <a:xfrm rot="-5400000">
              <a:off x="5715000" y="4900613"/>
              <a:ext cx="6858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/>
                <a:t>Amplitude</a:t>
              </a: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Radiated Coupling – Mitigation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Shielding, yes, but also:</a:t>
            </a:r>
          </a:p>
          <a:p>
            <a:pPr lvl="1"/>
            <a:r>
              <a:rPr lang="en-US" sz="1600" dirty="0" smtClean="0"/>
              <a:t>Terminate all shields entering or exiting a box to chassis with full 360 degree coverage</a:t>
            </a:r>
          </a:p>
          <a:p>
            <a:pPr lvl="1"/>
            <a:r>
              <a:rPr lang="en-US" sz="1600" dirty="0" smtClean="0"/>
              <a:t>Use EMI gaskets on all chassis seams (connectors, lids, etc.)</a:t>
            </a:r>
          </a:p>
          <a:p>
            <a:pPr lvl="1"/>
            <a:r>
              <a:rPr lang="en-US" sz="1600" dirty="0" smtClean="0"/>
              <a:t>Control common mode currents (Yin/Yang relationship between conducted and radiated coupling)</a:t>
            </a:r>
          </a:p>
          <a:p>
            <a:pPr lvl="2"/>
            <a:r>
              <a:rPr lang="en-US" sz="1400" dirty="0" smtClean="0"/>
              <a:t>Minimize loop areas</a:t>
            </a:r>
          </a:p>
          <a:p>
            <a:pPr lvl="2"/>
            <a:r>
              <a:rPr lang="en-US" sz="1400" dirty="0" smtClean="0"/>
              <a:t>Provide low impedance path for currents back to source</a:t>
            </a:r>
          </a:p>
          <a:p>
            <a:pPr lvl="2"/>
            <a:r>
              <a:rPr lang="en-US" sz="1400" dirty="0" smtClean="0"/>
              <a:t>Route cables/traces over ground plane (“method of images” - next slide)</a:t>
            </a:r>
          </a:p>
          <a:p>
            <a:pPr lvl="2"/>
            <a:r>
              <a:rPr lang="en-US" sz="1400" dirty="0" smtClean="0"/>
              <a:t>On PCB boards, avoid routing traces over split ground planes</a:t>
            </a:r>
          </a:p>
          <a:p>
            <a:r>
              <a:rPr lang="en-US" sz="1600" dirty="0" smtClean="0"/>
              <a:t>In general, same techniques help with both emissions and susceptibility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77285" y="5048521"/>
            <a:ext cx="1545465" cy="1171977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596980" y="6220498"/>
            <a:ext cx="5306096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H="1">
            <a:off x="167425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 flipH="1">
            <a:off x="188395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 flipH="1">
            <a:off x="209365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1" name="Straight Connector 10"/>
          <p:cNvCxnSpPr/>
          <p:nvPr/>
        </p:nvCxnSpPr>
        <p:spPr bwMode="auto">
          <a:xfrm flipH="1">
            <a:off x="230336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 flipH="1">
            <a:off x="251306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72276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H="1">
            <a:off x="293246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 flipH="1">
            <a:off x="314216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 flipH="1">
            <a:off x="335187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7" name="Straight Connector 16"/>
          <p:cNvCxnSpPr/>
          <p:nvPr/>
        </p:nvCxnSpPr>
        <p:spPr bwMode="auto">
          <a:xfrm flipH="1">
            <a:off x="356157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H="1">
            <a:off x="377127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 flipH="1">
            <a:off x="398097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 flipH="1">
            <a:off x="419067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 flipH="1">
            <a:off x="440038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 flipH="1">
            <a:off x="461008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3" name="Straight Connector 22"/>
          <p:cNvCxnSpPr/>
          <p:nvPr/>
        </p:nvCxnSpPr>
        <p:spPr bwMode="auto">
          <a:xfrm flipH="1">
            <a:off x="481978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 flipH="1">
            <a:off x="502948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flipH="1">
            <a:off x="523918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6" name="Straight Connector 25"/>
          <p:cNvCxnSpPr/>
          <p:nvPr/>
        </p:nvCxnSpPr>
        <p:spPr bwMode="auto">
          <a:xfrm flipH="1">
            <a:off x="544889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 flipH="1">
            <a:off x="565859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586829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H="1">
            <a:off x="607799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 flipH="1">
            <a:off x="628769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flipH="1">
            <a:off x="649739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56" name="Freeform 55"/>
          <p:cNvSpPr/>
          <p:nvPr/>
        </p:nvSpPr>
        <p:spPr bwMode="auto">
          <a:xfrm>
            <a:off x="3979571" y="6065948"/>
            <a:ext cx="605307" cy="349879"/>
          </a:xfrm>
          <a:custGeom>
            <a:avLst/>
            <a:gdLst>
              <a:gd name="connsiteX0" fmla="*/ 0 w 605307"/>
              <a:gd name="connsiteY0" fmla="*/ 12879 h 646090"/>
              <a:gd name="connsiteX1" fmla="*/ 399245 w 605307"/>
              <a:gd name="connsiteY1" fmla="*/ 12879 h 646090"/>
              <a:gd name="connsiteX2" fmla="*/ 515155 w 605307"/>
              <a:gd name="connsiteY2" fmla="*/ 90152 h 646090"/>
              <a:gd name="connsiteX3" fmla="*/ 592428 w 605307"/>
              <a:gd name="connsiteY3" fmla="*/ 257578 h 646090"/>
              <a:gd name="connsiteX4" fmla="*/ 592428 w 605307"/>
              <a:gd name="connsiteY4" fmla="*/ 476519 h 646090"/>
              <a:gd name="connsiteX5" fmla="*/ 515155 w 605307"/>
              <a:gd name="connsiteY5" fmla="*/ 605307 h 646090"/>
              <a:gd name="connsiteX6" fmla="*/ 206062 w 605307"/>
              <a:gd name="connsiteY6" fmla="*/ 643944 h 646090"/>
              <a:gd name="connsiteX7" fmla="*/ 0 w 605307"/>
              <a:gd name="connsiteY7" fmla="*/ 618186 h 64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5307" h="646090">
                <a:moveTo>
                  <a:pt x="0" y="12879"/>
                </a:moveTo>
                <a:cubicBezTo>
                  <a:pt x="156693" y="6439"/>
                  <a:pt x="313386" y="0"/>
                  <a:pt x="399245" y="12879"/>
                </a:cubicBezTo>
                <a:cubicBezTo>
                  <a:pt x="485104" y="25758"/>
                  <a:pt x="482958" y="49369"/>
                  <a:pt x="515155" y="90152"/>
                </a:cubicBezTo>
                <a:cubicBezTo>
                  <a:pt x="547352" y="130935"/>
                  <a:pt x="579549" y="193184"/>
                  <a:pt x="592428" y="257578"/>
                </a:cubicBezTo>
                <a:cubicBezTo>
                  <a:pt x="605307" y="321973"/>
                  <a:pt x="605307" y="418564"/>
                  <a:pt x="592428" y="476519"/>
                </a:cubicBezTo>
                <a:cubicBezTo>
                  <a:pt x="579549" y="534474"/>
                  <a:pt x="579549" y="577403"/>
                  <a:pt x="515155" y="605307"/>
                </a:cubicBezTo>
                <a:cubicBezTo>
                  <a:pt x="450761" y="633211"/>
                  <a:pt x="291921" y="641798"/>
                  <a:pt x="206062" y="643944"/>
                </a:cubicBezTo>
                <a:cubicBezTo>
                  <a:pt x="120203" y="646090"/>
                  <a:pt x="60101" y="632138"/>
                  <a:pt x="0" y="618186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20000">
            <a:off x="4505908" y="5431376"/>
            <a:ext cx="854474" cy="575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Freeform 61"/>
          <p:cNvSpPr/>
          <p:nvPr/>
        </p:nvSpPr>
        <p:spPr bwMode="auto">
          <a:xfrm>
            <a:off x="3155324" y="5383369"/>
            <a:ext cx="152400" cy="212501"/>
          </a:xfrm>
          <a:custGeom>
            <a:avLst/>
            <a:gdLst>
              <a:gd name="connsiteX0" fmla="*/ 0 w 152400"/>
              <a:gd name="connsiteY0" fmla="*/ 193183 h 212501"/>
              <a:gd name="connsiteX1" fmla="*/ 128789 w 152400"/>
              <a:gd name="connsiteY1" fmla="*/ 193183 h 212501"/>
              <a:gd name="connsiteX2" fmla="*/ 141668 w 152400"/>
              <a:gd name="connsiteY2" fmla="*/ 180304 h 212501"/>
              <a:gd name="connsiteX3" fmla="*/ 141668 w 152400"/>
              <a:gd name="connsiteY3" fmla="*/ 0 h 212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400" h="212501">
                <a:moveTo>
                  <a:pt x="0" y="193183"/>
                </a:moveTo>
                <a:cubicBezTo>
                  <a:pt x="52589" y="194256"/>
                  <a:pt x="105178" y="195329"/>
                  <a:pt x="128789" y="193183"/>
                </a:cubicBezTo>
                <a:cubicBezTo>
                  <a:pt x="152400" y="191037"/>
                  <a:pt x="139522" y="212501"/>
                  <a:pt x="141668" y="180304"/>
                </a:cubicBezTo>
                <a:cubicBezTo>
                  <a:pt x="143814" y="148107"/>
                  <a:pt x="142741" y="74053"/>
                  <a:pt x="141668" y="0"/>
                </a:cubicBezTo>
              </a:path>
            </a:pathLst>
          </a:custGeom>
          <a:noFill/>
          <a:ln w="571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Freeform 62"/>
          <p:cNvSpPr/>
          <p:nvPr/>
        </p:nvSpPr>
        <p:spPr bwMode="auto">
          <a:xfrm flipV="1">
            <a:off x="3153176" y="5677438"/>
            <a:ext cx="152400" cy="212501"/>
          </a:xfrm>
          <a:custGeom>
            <a:avLst/>
            <a:gdLst>
              <a:gd name="connsiteX0" fmla="*/ 0 w 152400"/>
              <a:gd name="connsiteY0" fmla="*/ 193183 h 212501"/>
              <a:gd name="connsiteX1" fmla="*/ 128789 w 152400"/>
              <a:gd name="connsiteY1" fmla="*/ 193183 h 212501"/>
              <a:gd name="connsiteX2" fmla="*/ 141668 w 152400"/>
              <a:gd name="connsiteY2" fmla="*/ 180304 h 212501"/>
              <a:gd name="connsiteX3" fmla="*/ 141668 w 152400"/>
              <a:gd name="connsiteY3" fmla="*/ 0 h 212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400" h="212501">
                <a:moveTo>
                  <a:pt x="0" y="193183"/>
                </a:moveTo>
                <a:cubicBezTo>
                  <a:pt x="52589" y="194256"/>
                  <a:pt x="105178" y="195329"/>
                  <a:pt x="128789" y="193183"/>
                </a:cubicBezTo>
                <a:cubicBezTo>
                  <a:pt x="152400" y="191037"/>
                  <a:pt x="139522" y="212501"/>
                  <a:pt x="141668" y="180304"/>
                </a:cubicBezTo>
                <a:cubicBezTo>
                  <a:pt x="143814" y="148107"/>
                  <a:pt x="142741" y="74053"/>
                  <a:pt x="141668" y="0"/>
                </a:cubicBezTo>
              </a:path>
            </a:pathLst>
          </a:custGeom>
          <a:noFill/>
          <a:ln w="571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Freeform 65"/>
          <p:cNvSpPr/>
          <p:nvPr/>
        </p:nvSpPr>
        <p:spPr bwMode="auto">
          <a:xfrm>
            <a:off x="3013656" y="5628068"/>
            <a:ext cx="3412902" cy="540912"/>
          </a:xfrm>
          <a:custGeom>
            <a:avLst/>
            <a:gdLst>
              <a:gd name="connsiteX0" fmla="*/ 0 w 3567448"/>
              <a:gd name="connsiteY0" fmla="*/ 0 h 528034"/>
              <a:gd name="connsiteX1" fmla="*/ 141668 w 3567448"/>
              <a:gd name="connsiteY1" fmla="*/ 12879 h 528034"/>
              <a:gd name="connsiteX2" fmla="*/ 180305 w 3567448"/>
              <a:gd name="connsiteY2" fmla="*/ 77274 h 528034"/>
              <a:gd name="connsiteX3" fmla="*/ 180305 w 3567448"/>
              <a:gd name="connsiteY3" fmla="*/ 399246 h 528034"/>
              <a:gd name="connsiteX4" fmla="*/ 244699 w 3567448"/>
              <a:gd name="connsiteY4" fmla="*/ 502277 h 528034"/>
              <a:gd name="connsiteX5" fmla="*/ 502276 w 3567448"/>
              <a:gd name="connsiteY5" fmla="*/ 528034 h 528034"/>
              <a:gd name="connsiteX6" fmla="*/ 3000778 w 3567448"/>
              <a:gd name="connsiteY6" fmla="*/ 515155 h 528034"/>
              <a:gd name="connsiteX7" fmla="*/ 3412902 w 3567448"/>
              <a:gd name="connsiteY7" fmla="*/ 425003 h 528034"/>
              <a:gd name="connsiteX8" fmla="*/ 3567448 w 3567448"/>
              <a:gd name="connsiteY8" fmla="*/ 502277 h 528034"/>
              <a:gd name="connsiteX0" fmla="*/ 0 w 3567448"/>
              <a:gd name="connsiteY0" fmla="*/ 0 h 528034"/>
              <a:gd name="connsiteX1" fmla="*/ 141668 w 3567448"/>
              <a:gd name="connsiteY1" fmla="*/ 12879 h 528034"/>
              <a:gd name="connsiteX2" fmla="*/ 180305 w 3567448"/>
              <a:gd name="connsiteY2" fmla="*/ 77274 h 528034"/>
              <a:gd name="connsiteX3" fmla="*/ 180305 w 3567448"/>
              <a:gd name="connsiteY3" fmla="*/ 399246 h 528034"/>
              <a:gd name="connsiteX4" fmla="*/ 244699 w 3567448"/>
              <a:gd name="connsiteY4" fmla="*/ 502277 h 528034"/>
              <a:gd name="connsiteX5" fmla="*/ 502276 w 3567448"/>
              <a:gd name="connsiteY5" fmla="*/ 528034 h 528034"/>
              <a:gd name="connsiteX6" fmla="*/ 3000778 w 3567448"/>
              <a:gd name="connsiteY6" fmla="*/ 515155 h 528034"/>
              <a:gd name="connsiteX7" fmla="*/ 3567448 w 3567448"/>
              <a:gd name="connsiteY7" fmla="*/ 502277 h 528034"/>
              <a:gd name="connsiteX0" fmla="*/ 0 w 3000778"/>
              <a:gd name="connsiteY0" fmla="*/ 0 h 528034"/>
              <a:gd name="connsiteX1" fmla="*/ 141668 w 3000778"/>
              <a:gd name="connsiteY1" fmla="*/ 12879 h 528034"/>
              <a:gd name="connsiteX2" fmla="*/ 180305 w 3000778"/>
              <a:gd name="connsiteY2" fmla="*/ 77274 h 528034"/>
              <a:gd name="connsiteX3" fmla="*/ 180305 w 3000778"/>
              <a:gd name="connsiteY3" fmla="*/ 399246 h 528034"/>
              <a:gd name="connsiteX4" fmla="*/ 244699 w 3000778"/>
              <a:gd name="connsiteY4" fmla="*/ 502277 h 528034"/>
              <a:gd name="connsiteX5" fmla="*/ 502276 w 3000778"/>
              <a:gd name="connsiteY5" fmla="*/ 528034 h 528034"/>
              <a:gd name="connsiteX6" fmla="*/ 3000778 w 3000778"/>
              <a:gd name="connsiteY6" fmla="*/ 515155 h 528034"/>
              <a:gd name="connsiteX0" fmla="*/ 0 w 3412902"/>
              <a:gd name="connsiteY0" fmla="*/ 0 h 540912"/>
              <a:gd name="connsiteX1" fmla="*/ 553792 w 3412902"/>
              <a:gd name="connsiteY1" fmla="*/ 25757 h 540912"/>
              <a:gd name="connsiteX2" fmla="*/ 592429 w 3412902"/>
              <a:gd name="connsiteY2" fmla="*/ 90152 h 540912"/>
              <a:gd name="connsiteX3" fmla="*/ 592429 w 3412902"/>
              <a:gd name="connsiteY3" fmla="*/ 412124 h 540912"/>
              <a:gd name="connsiteX4" fmla="*/ 656823 w 3412902"/>
              <a:gd name="connsiteY4" fmla="*/ 515155 h 540912"/>
              <a:gd name="connsiteX5" fmla="*/ 914400 w 3412902"/>
              <a:gd name="connsiteY5" fmla="*/ 540912 h 540912"/>
              <a:gd name="connsiteX6" fmla="*/ 3412902 w 3412902"/>
              <a:gd name="connsiteY6" fmla="*/ 528033 h 540912"/>
              <a:gd name="connsiteX0" fmla="*/ 0 w 3412902"/>
              <a:gd name="connsiteY0" fmla="*/ 38637 h 579549"/>
              <a:gd name="connsiteX1" fmla="*/ 553792 w 3412902"/>
              <a:gd name="connsiteY1" fmla="*/ 64394 h 579549"/>
              <a:gd name="connsiteX2" fmla="*/ 566671 w 3412902"/>
              <a:gd name="connsiteY2" fmla="*/ 64395 h 579549"/>
              <a:gd name="connsiteX3" fmla="*/ 592429 w 3412902"/>
              <a:gd name="connsiteY3" fmla="*/ 450761 h 579549"/>
              <a:gd name="connsiteX4" fmla="*/ 656823 w 3412902"/>
              <a:gd name="connsiteY4" fmla="*/ 553792 h 579549"/>
              <a:gd name="connsiteX5" fmla="*/ 914400 w 3412902"/>
              <a:gd name="connsiteY5" fmla="*/ 579549 h 579549"/>
              <a:gd name="connsiteX6" fmla="*/ 3412902 w 3412902"/>
              <a:gd name="connsiteY6" fmla="*/ 566670 h 579549"/>
              <a:gd name="connsiteX0" fmla="*/ 0 w 3412902"/>
              <a:gd name="connsiteY0" fmla="*/ 51516 h 592428"/>
              <a:gd name="connsiteX1" fmla="*/ 553792 w 3412902"/>
              <a:gd name="connsiteY1" fmla="*/ 77273 h 592428"/>
              <a:gd name="connsiteX2" fmla="*/ 682581 w 3412902"/>
              <a:gd name="connsiteY2" fmla="*/ 64395 h 592428"/>
              <a:gd name="connsiteX3" fmla="*/ 592429 w 3412902"/>
              <a:gd name="connsiteY3" fmla="*/ 463640 h 592428"/>
              <a:gd name="connsiteX4" fmla="*/ 656823 w 3412902"/>
              <a:gd name="connsiteY4" fmla="*/ 566671 h 592428"/>
              <a:gd name="connsiteX5" fmla="*/ 914400 w 3412902"/>
              <a:gd name="connsiteY5" fmla="*/ 592428 h 592428"/>
              <a:gd name="connsiteX6" fmla="*/ 3412902 w 3412902"/>
              <a:gd name="connsiteY6" fmla="*/ 579549 h 592428"/>
              <a:gd name="connsiteX0" fmla="*/ 0 w 3412902"/>
              <a:gd name="connsiteY0" fmla="*/ 55808 h 596720"/>
              <a:gd name="connsiteX1" fmla="*/ 502277 w 3412902"/>
              <a:gd name="connsiteY1" fmla="*/ 55808 h 596720"/>
              <a:gd name="connsiteX2" fmla="*/ 682581 w 3412902"/>
              <a:gd name="connsiteY2" fmla="*/ 68687 h 596720"/>
              <a:gd name="connsiteX3" fmla="*/ 592429 w 3412902"/>
              <a:gd name="connsiteY3" fmla="*/ 467932 h 596720"/>
              <a:gd name="connsiteX4" fmla="*/ 656823 w 3412902"/>
              <a:gd name="connsiteY4" fmla="*/ 570963 h 596720"/>
              <a:gd name="connsiteX5" fmla="*/ 914400 w 3412902"/>
              <a:gd name="connsiteY5" fmla="*/ 596720 h 596720"/>
              <a:gd name="connsiteX6" fmla="*/ 3412902 w 3412902"/>
              <a:gd name="connsiteY6" fmla="*/ 583841 h 596720"/>
              <a:gd name="connsiteX0" fmla="*/ 0 w 3412902"/>
              <a:gd name="connsiteY0" fmla="*/ 0 h 540912"/>
              <a:gd name="connsiteX1" fmla="*/ 502277 w 3412902"/>
              <a:gd name="connsiteY1" fmla="*/ 0 h 540912"/>
              <a:gd name="connsiteX2" fmla="*/ 605307 w 3412902"/>
              <a:gd name="connsiteY2" fmla="*/ 154547 h 540912"/>
              <a:gd name="connsiteX3" fmla="*/ 592429 w 3412902"/>
              <a:gd name="connsiteY3" fmla="*/ 412124 h 540912"/>
              <a:gd name="connsiteX4" fmla="*/ 656823 w 3412902"/>
              <a:gd name="connsiteY4" fmla="*/ 515155 h 540912"/>
              <a:gd name="connsiteX5" fmla="*/ 914400 w 3412902"/>
              <a:gd name="connsiteY5" fmla="*/ 540912 h 540912"/>
              <a:gd name="connsiteX6" fmla="*/ 3412902 w 3412902"/>
              <a:gd name="connsiteY6" fmla="*/ 528033 h 540912"/>
              <a:gd name="connsiteX0" fmla="*/ 0 w 3412902"/>
              <a:gd name="connsiteY0" fmla="*/ 0 h 540912"/>
              <a:gd name="connsiteX1" fmla="*/ 25758 w 3412902"/>
              <a:gd name="connsiteY1" fmla="*/ 12879 h 540912"/>
              <a:gd name="connsiteX2" fmla="*/ 502277 w 3412902"/>
              <a:gd name="connsiteY2" fmla="*/ 0 h 540912"/>
              <a:gd name="connsiteX3" fmla="*/ 605307 w 3412902"/>
              <a:gd name="connsiteY3" fmla="*/ 154547 h 540912"/>
              <a:gd name="connsiteX4" fmla="*/ 592429 w 3412902"/>
              <a:gd name="connsiteY4" fmla="*/ 412124 h 540912"/>
              <a:gd name="connsiteX5" fmla="*/ 656823 w 3412902"/>
              <a:gd name="connsiteY5" fmla="*/ 515155 h 540912"/>
              <a:gd name="connsiteX6" fmla="*/ 914400 w 3412902"/>
              <a:gd name="connsiteY6" fmla="*/ 540912 h 540912"/>
              <a:gd name="connsiteX7" fmla="*/ 3412902 w 3412902"/>
              <a:gd name="connsiteY7" fmla="*/ 528033 h 540912"/>
              <a:gd name="connsiteX0" fmla="*/ 0 w 3412902"/>
              <a:gd name="connsiteY0" fmla="*/ 0 h 540912"/>
              <a:gd name="connsiteX1" fmla="*/ 25758 w 3412902"/>
              <a:gd name="connsiteY1" fmla="*/ 12879 h 540912"/>
              <a:gd name="connsiteX2" fmla="*/ 489398 w 3412902"/>
              <a:gd name="connsiteY2" fmla="*/ 25757 h 540912"/>
              <a:gd name="connsiteX3" fmla="*/ 605307 w 3412902"/>
              <a:gd name="connsiteY3" fmla="*/ 154547 h 540912"/>
              <a:gd name="connsiteX4" fmla="*/ 592429 w 3412902"/>
              <a:gd name="connsiteY4" fmla="*/ 412124 h 540912"/>
              <a:gd name="connsiteX5" fmla="*/ 656823 w 3412902"/>
              <a:gd name="connsiteY5" fmla="*/ 515155 h 540912"/>
              <a:gd name="connsiteX6" fmla="*/ 914400 w 3412902"/>
              <a:gd name="connsiteY6" fmla="*/ 540912 h 540912"/>
              <a:gd name="connsiteX7" fmla="*/ 3412902 w 3412902"/>
              <a:gd name="connsiteY7" fmla="*/ 528033 h 540912"/>
              <a:gd name="connsiteX0" fmla="*/ 0 w 3412902"/>
              <a:gd name="connsiteY0" fmla="*/ 12880 h 553792"/>
              <a:gd name="connsiteX1" fmla="*/ 25758 w 3412902"/>
              <a:gd name="connsiteY1" fmla="*/ 25759 h 553792"/>
              <a:gd name="connsiteX2" fmla="*/ 476519 w 3412902"/>
              <a:gd name="connsiteY2" fmla="*/ 0 h 553792"/>
              <a:gd name="connsiteX3" fmla="*/ 605307 w 3412902"/>
              <a:gd name="connsiteY3" fmla="*/ 167427 h 553792"/>
              <a:gd name="connsiteX4" fmla="*/ 592429 w 3412902"/>
              <a:gd name="connsiteY4" fmla="*/ 425004 h 553792"/>
              <a:gd name="connsiteX5" fmla="*/ 656823 w 3412902"/>
              <a:gd name="connsiteY5" fmla="*/ 528035 h 553792"/>
              <a:gd name="connsiteX6" fmla="*/ 914400 w 3412902"/>
              <a:gd name="connsiteY6" fmla="*/ 553792 h 553792"/>
              <a:gd name="connsiteX7" fmla="*/ 3412902 w 3412902"/>
              <a:gd name="connsiteY7" fmla="*/ 540913 h 553792"/>
              <a:gd name="connsiteX0" fmla="*/ 0 w 3412902"/>
              <a:gd name="connsiteY0" fmla="*/ 1 h 540913"/>
              <a:gd name="connsiteX1" fmla="*/ 25758 w 3412902"/>
              <a:gd name="connsiteY1" fmla="*/ 12880 h 540913"/>
              <a:gd name="connsiteX2" fmla="*/ 437882 w 3412902"/>
              <a:gd name="connsiteY2" fmla="*/ 0 h 540913"/>
              <a:gd name="connsiteX3" fmla="*/ 605307 w 3412902"/>
              <a:gd name="connsiteY3" fmla="*/ 154548 h 540913"/>
              <a:gd name="connsiteX4" fmla="*/ 592429 w 3412902"/>
              <a:gd name="connsiteY4" fmla="*/ 412125 h 540913"/>
              <a:gd name="connsiteX5" fmla="*/ 656823 w 3412902"/>
              <a:gd name="connsiteY5" fmla="*/ 515156 h 540913"/>
              <a:gd name="connsiteX6" fmla="*/ 914400 w 3412902"/>
              <a:gd name="connsiteY6" fmla="*/ 540913 h 540913"/>
              <a:gd name="connsiteX7" fmla="*/ 3412902 w 3412902"/>
              <a:gd name="connsiteY7" fmla="*/ 528034 h 540913"/>
              <a:gd name="connsiteX0" fmla="*/ 0 w 3412902"/>
              <a:gd name="connsiteY0" fmla="*/ 25758 h 566670"/>
              <a:gd name="connsiteX1" fmla="*/ 25758 w 3412902"/>
              <a:gd name="connsiteY1" fmla="*/ 0 h 566670"/>
              <a:gd name="connsiteX2" fmla="*/ 437882 w 3412902"/>
              <a:gd name="connsiteY2" fmla="*/ 25757 h 566670"/>
              <a:gd name="connsiteX3" fmla="*/ 605307 w 3412902"/>
              <a:gd name="connsiteY3" fmla="*/ 180305 h 566670"/>
              <a:gd name="connsiteX4" fmla="*/ 592429 w 3412902"/>
              <a:gd name="connsiteY4" fmla="*/ 437882 h 566670"/>
              <a:gd name="connsiteX5" fmla="*/ 656823 w 3412902"/>
              <a:gd name="connsiteY5" fmla="*/ 540913 h 566670"/>
              <a:gd name="connsiteX6" fmla="*/ 914400 w 3412902"/>
              <a:gd name="connsiteY6" fmla="*/ 566670 h 566670"/>
              <a:gd name="connsiteX7" fmla="*/ 3412902 w 3412902"/>
              <a:gd name="connsiteY7" fmla="*/ 553791 h 566670"/>
              <a:gd name="connsiteX0" fmla="*/ 0 w 3412902"/>
              <a:gd name="connsiteY0" fmla="*/ 12879 h 553791"/>
              <a:gd name="connsiteX1" fmla="*/ 115910 w 3412902"/>
              <a:gd name="connsiteY1" fmla="*/ 0 h 553791"/>
              <a:gd name="connsiteX2" fmla="*/ 437882 w 3412902"/>
              <a:gd name="connsiteY2" fmla="*/ 12878 h 553791"/>
              <a:gd name="connsiteX3" fmla="*/ 605307 w 3412902"/>
              <a:gd name="connsiteY3" fmla="*/ 167426 h 553791"/>
              <a:gd name="connsiteX4" fmla="*/ 592429 w 3412902"/>
              <a:gd name="connsiteY4" fmla="*/ 425003 h 553791"/>
              <a:gd name="connsiteX5" fmla="*/ 656823 w 3412902"/>
              <a:gd name="connsiteY5" fmla="*/ 528034 h 553791"/>
              <a:gd name="connsiteX6" fmla="*/ 914400 w 3412902"/>
              <a:gd name="connsiteY6" fmla="*/ 553791 h 553791"/>
              <a:gd name="connsiteX7" fmla="*/ 3412902 w 3412902"/>
              <a:gd name="connsiteY7" fmla="*/ 540912 h 553791"/>
              <a:gd name="connsiteX0" fmla="*/ 0 w 3412902"/>
              <a:gd name="connsiteY0" fmla="*/ 1 h 540913"/>
              <a:gd name="connsiteX1" fmla="*/ 437882 w 3412902"/>
              <a:gd name="connsiteY1" fmla="*/ 0 h 540913"/>
              <a:gd name="connsiteX2" fmla="*/ 605307 w 3412902"/>
              <a:gd name="connsiteY2" fmla="*/ 154548 h 540913"/>
              <a:gd name="connsiteX3" fmla="*/ 592429 w 3412902"/>
              <a:gd name="connsiteY3" fmla="*/ 412125 h 540913"/>
              <a:gd name="connsiteX4" fmla="*/ 656823 w 3412902"/>
              <a:gd name="connsiteY4" fmla="*/ 515156 h 540913"/>
              <a:gd name="connsiteX5" fmla="*/ 914400 w 3412902"/>
              <a:gd name="connsiteY5" fmla="*/ 540913 h 540913"/>
              <a:gd name="connsiteX6" fmla="*/ 3412902 w 3412902"/>
              <a:gd name="connsiteY6" fmla="*/ 528034 h 540913"/>
              <a:gd name="connsiteX0" fmla="*/ 0 w 3412902"/>
              <a:gd name="connsiteY0" fmla="*/ 1 h 540913"/>
              <a:gd name="connsiteX1" fmla="*/ 12879 w 3412902"/>
              <a:gd name="connsiteY1" fmla="*/ 25759 h 540913"/>
              <a:gd name="connsiteX2" fmla="*/ 437882 w 3412902"/>
              <a:gd name="connsiteY2" fmla="*/ 0 h 540913"/>
              <a:gd name="connsiteX3" fmla="*/ 605307 w 3412902"/>
              <a:gd name="connsiteY3" fmla="*/ 154548 h 540913"/>
              <a:gd name="connsiteX4" fmla="*/ 592429 w 3412902"/>
              <a:gd name="connsiteY4" fmla="*/ 412125 h 540913"/>
              <a:gd name="connsiteX5" fmla="*/ 656823 w 3412902"/>
              <a:gd name="connsiteY5" fmla="*/ 515156 h 540913"/>
              <a:gd name="connsiteX6" fmla="*/ 914400 w 3412902"/>
              <a:gd name="connsiteY6" fmla="*/ 540913 h 540913"/>
              <a:gd name="connsiteX7" fmla="*/ 3412902 w 3412902"/>
              <a:gd name="connsiteY7" fmla="*/ 528034 h 540913"/>
              <a:gd name="connsiteX0" fmla="*/ 0 w 3412902"/>
              <a:gd name="connsiteY0" fmla="*/ 0 h 540912"/>
              <a:gd name="connsiteX1" fmla="*/ 12879 w 3412902"/>
              <a:gd name="connsiteY1" fmla="*/ 25758 h 540912"/>
              <a:gd name="connsiteX2" fmla="*/ 450761 w 3412902"/>
              <a:gd name="connsiteY2" fmla="*/ 25756 h 540912"/>
              <a:gd name="connsiteX3" fmla="*/ 605307 w 3412902"/>
              <a:gd name="connsiteY3" fmla="*/ 154547 h 540912"/>
              <a:gd name="connsiteX4" fmla="*/ 592429 w 3412902"/>
              <a:gd name="connsiteY4" fmla="*/ 412124 h 540912"/>
              <a:gd name="connsiteX5" fmla="*/ 656823 w 3412902"/>
              <a:gd name="connsiteY5" fmla="*/ 515155 h 540912"/>
              <a:gd name="connsiteX6" fmla="*/ 914400 w 3412902"/>
              <a:gd name="connsiteY6" fmla="*/ 540912 h 540912"/>
              <a:gd name="connsiteX7" fmla="*/ 3412902 w 3412902"/>
              <a:gd name="connsiteY7" fmla="*/ 528033 h 540912"/>
              <a:gd name="connsiteX0" fmla="*/ 0 w 3412902"/>
              <a:gd name="connsiteY0" fmla="*/ 0 h 540912"/>
              <a:gd name="connsiteX1" fmla="*/ 450761 w 3412902"/>
              <a:gd name="connsiteY1" fmla="*/ 25756 h 540912"/>
              <a:gd name="connsiteX2" fmla="*/ 605307 w 3412902"/>
              <a:gd name="connsiteY2" fmla="*/ 154547 h 540912"/>
              <a:gd name="connsiteX3" fmla="*/ 592429 w 3412902"/>
              <a:gd name="connsiteY3" fmla="*/ 412124 h 540912"/>
              <a:gd name="connsiteX4" fmla="*/ 656823 w 3412902"/>
              <a:gd name="connsiteY4" fmla="*/ 515155 h 540912"/>
              <a:gd name="connsiteX5" fmla="*/ 914400 w 3412902"/>
              <a:gd name="connsiteY5" fmla="*/ 540912 h 540912"/>
              <a:gd name="connsiteX6" fmla="*/ 3412902 w 3412902"/>
              <a:gd name="connsiteY6" fmla="*/ 528033 h 540912"/>
              <a:gd name="connsiteX0" fmla="*/ 0 w 3412902"/>
              <a:gd name="connsiteY0" fmla="*/ 1 h 540913"/>
              <a:gd name="connsiteX1" fmla="*/ 489398 w 3412902"/>
              <a:gd name="connsiteY1" fmla="*/ 0 h 540913"/>
              <a:gd name="connsiteX2" fmla="*/ 605307 w 3412902"/>
              <a:gd name="connsiteY2" fmla="*/ 154548 h 540913"/>
              <a:gd name="connsiteX3" fmla="*/ 592429 w 3412902"/>
              <a:gd name="connsiteY3" fmla="*/ 412125 h 540913"/>
              <a:gd name="connsiteX4" fmla="*/ 656823 w 3412902"/>
              <a:gd name="connsiteY4" fmla="*/ 515156 h 540913"/>
              <a:gd name="connsiteX5" fmla="*/ 914400 w 3412902"/>
              <a:gd name="connsiteY5" fmla="*/ 540913 h 540913"/>
              <a:gd name="connsiteX6" fmla="*/ 3412902 w 3412902"/>
              <a:gd name="connsiteY6" fmla="*/ 528034 h 540913"/>
              <a:gd name="connsiteX0" fmla="*/ 0 w 3412902"/>
              <a:gd name="connsiteY0" fmla="*/ 0 h 540912"/>
              <a:gd name="connsiteX1" fmla="*/ 528034 w 3412902"/>
              <a:gd name="connsiteY1" fmla="*/ 12877 h 540912"/>
              <a:gd name="connsiteX2" fmla="*/ 605307 w 3412902"/>
              <a:gd name="connsiteY2" fmla="*/ 154547 h 540912"/>
              <a:gd name="connsiteX3" fmla="*/ 592429 w 3412902"/>
              <a:gd name="connsiteY3" fmla="*/ 412124 h 540912"/>
              <a:gd name="connsiteX4" fmla="*/ 656823 w 3412902"/>
              <a:gd name="connsiteY4" fmla="*/ 515155 h 540912"/>
              <a:gd name="connsiteX5" fmla="*/ 914400 w 3412902"/>
              <a:gd name="connsiteY5" fmla="*/ 540912 h 540912"/>
              <a:gd name="connsiteX6" fmla="*/ 3412902 w 3412902"/>
              <a:gd name="connsiteY6" fmla="*/ 528033 h 540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12902" h="540912">
                <a:moveTo>
                  <a:pt x="0" y="0"/>
                </a:moveTo>
                <a:lnTo>
                  <a:pt x="528034" y="12877"/>
                </a:lnTo>
                <a:cubicBezTo>
                  <a:pt x="641797" y="15023"/>
                  <a:pt x="594575" y="88006"/>
                  <a:pt x="605307" y="154547"/>
                </a:cubicBezTo>
                <a:cubicBezTo>
                  <a:pt x="616039" y="221088"/>
                  <a:pt x="583843" y="352023"/>
                  <a:pt x="592429" y="412124"/>
                </a:cubicBezTo>
                <a:cubicBezTo>
                  <a:pt x="601015" y="472225"/>
                  <a:pt x="603161" y="493690"/>
                  <a:pt x="656823" y="515155"/>
                </a:cubicBezTo>
                <a:cubicBezTo>
                  <a:pt x="710485" y="536620"/>
                  <a:pt x="914400" y="540912"/>
                  <a:pt x="914400" y="540912"/>
                </a:cubicBezTo>
                <a:lnTo>
                  <a:pt x="3412902" y="528033"/>
                </a:lnTo>
              </a:path>
            </a:pathLst>
          </a:custGeom>
          <a:noFill/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4041818" y="5754712"/>
            <a:ext cx="431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Freeform 67"/>
          <p:cNvSpPr/>
          <p:nvPr/>
        </p:nvSpPr>
        <p:spPr bwMode="auto">
          <a:xfrm>
            <a:off x="2962141" y="5548648"/>
            <a:ext cx="766292" cy="912253"/>
          </a:xfrm>
          <a:custGeom>
            <a:avLst/>
            <a:gdLst>
              <a:gd name="connsiteX0" fmla="*/ 463639 w 766292"/>
              <a:gd name="connsiteY0" fmla="*/ 15025 h 875763"/>
              <a:gd name="connsiteX1" fmla="*/ 643944 w 766292"/>
              <a:gd name="connsiteY1" fmla="*/ 15025 h 875763"/>
              <a:gd name="connsiteX2" fmla="*/ 746974 w 766292"/>
              <a:gd name="connsiteY2" fmla="*/ 105177 h 875763"/>
              <a:gd name="connsiteX3" fmla="*/ 759853 w 766292"/>
              <a:gd name="connsiteY3" fmla="*/ 336997 h 875763"/>
              <a:gd name="connsiteX4" fmla="*/ 721217 w 766292"/>
              <a:gd name="connsiteY4" fmla="*/ 543059 h 875763"/>
              <a:gd name="connsiteX5" fmla="*/ 618186 w 766292"/>
              <a:gd name="connsiteY5" fmla="*/ 774879 h 875763"/>
              <a:gd name="connsiteX6" fmla="*/ 103031 w 766292"/>
              <a:gd name="connsiteY6" fmla="*/ 839273 h 875763"/>
              <a:gd name="connsiteX7" fmla="*/ 0 w 766292"/>
              <a:gd name="connsiteY7" fmla="*/ 555938 h 875763"/>
              <a:gd name="connsiteX0" fmla="*/ 463639 w 766292"/>
              <a:gd name="connsiteY0" fmla="*/ 15025 h 912253"/>
              <a:gd name="connsiteX1" fmla="*/ 643944 w 766292"/>
              <a:gd name="connsiteY1" fmla="*/ 15025 h 912253"/>
              <a:gd name="connsiteX2" fmla="*/ 746974 w 766292"/>
              <a:gd name="connsiteY2" fmla="*/ 105177 h 912253"/>
              <a:gd name="connsiteX3" fmla="*/ 759853 w 766292"/>
              <a:gd name="connsiteY3" fmla="*/ 336997 h 912253"/>
              <a:gd name="connsiteX4" fmla="*/ 721217 w 766292"/>
              <a:gd name="connsiteY4" fmla="*/ 543059 h 912253"/>
              <a:gd name="connsiteX5" fmla="*/ 618186 w 766292"/>
              <a:gd name="connsiteY5" fmla="*/ 774879 h 912253"/>
              <a:gd name="connsiteX6" fmla="*/ 103031 w 766292"/>
              <a:gd name="connsiteY6" fmla="*/ 839273 h 912253"/>
              <a:gd name="connsiteX7" fmla="*/ 0 w 766292"/>
              <a:gd name="connsiteY7" fmla="*/ 336997 h 912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6292" h="912253">
                <a:moveTo>
                  <a:pt x="463639" y="15025"/>
                </a:moveTo>
                <a:cubicBezTo>
                  <a:pt x="530180" y="7512"/>
                  <a:pt x="596722" y="0"/>
                  <a:pt x="643944" y="15025"/>
                </a:cubicBezTo>
                <a:cubicBezTo>
                  <a:pt x="691166" y="30050"/>
                  <a:pt x="727656" y="51515"/>
                  <a:pt x="746974" y="105177"/>
                </a:cubicBezTo>
                <a:cubicBezTo>
                  <a:pt x="766292" y="158839"/>
                  <a:pt x="764146" y="264017"/>
                  <a:pt x="759853" y="336997"/>
                </a:cubicBezTo>
                <a:cubicBezTo>
                  <a:pt x="755560" y="409977"/>
                  <a:pt x="744828" y="470079"/>
                  <a:pt x="721217" y="543059"/>
                </a:cubicBezTo>
                <a:cubicBezTo>
                  <a:pt x="697606" y="616039"/>
                  <a:pt x="721217" y="725510"/>
                  <a:pt x="618186" y="774879"/>
                </a:cubicBezTo>
                <a:cubicBezTo>
                  <a:pt x="515155" y="824248"/>
                  <a:pt x="206062" y="912253"/>
                  <a:pt x="103031" y="839273"/>
                </a:cubicBezTo>
                <a:cubicBezTo>
                  <a:pt x="0" y="766293"/>
                  <a:pt x="0" y="460419"/>
                  <a:pt x="0" y="336997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/>
          <p:cNvSpPr txBox="1"/>
          <p:nvPr/>
        </p:nvSpPr>
        <p:spPr>
          <a:xfrm>
            <a:off x="3550274" y="5263168"/>
            <a:ext cx="431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944711" y="4997002"/>
            <a:ext cx="1081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SHIELD TERMINATED TO CHASSIS</a:t>
            </a:r>
            <a:endParaRPr lang="en-US" sz="1000" dirty="0">
              <a:solidFill>
                <a:srgbClr val="FF0000"/>
              </a:solidFill>
            </a:endParaRPr>
          </a:p>
        </p:txBody>
      </p:sp>
      <p:cxnSp>
        <p:nvCxnSpPr>
          <p:cNvPr id="72" name="Straight Arrow Connector 71"/>
          <p:cNvCxnSpPr/>
          <p:nvPr/>
        </p:nvCxnSpPr>
        <p:spPr bwMode="auto">
          <a:xfrm>
            <a:off x="2936383" y="5396248"/>
            <a:ext cx="296214" cy="7727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73" name="TextBox 72"/>
          <p:cNvSpPr txBox="1"/>
          <p:nvPr/>
        </p:nvSpPr>
        <p:spPr>
          <a:xfrm>
            <a:off x="5331856" y="4855336"/>
            <a:ext cx="1275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REDUCED RADIATED EMISSIONS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35629" y="4559121"/>
            <a:ext cx="1403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</a:rPr>
              <a:t>CONTROLLED COMMON MODE CURRENTS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43" name="Straight Arrow Connector 42"/>
          <p:cNvCxnSpPr>
            <a:stCxn id="41" idx="3"/>
          </p:cNvCxnSpPr>
          <p:nvPr/>
        </p:nvCxnSpPr>
        <p:spPr bwMode="auto">
          <a:xfrm>
            <a:off x="4739425" y="4882287"/>
            <a:ext cx="566671" cy="153352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Cost/Benefit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Cost of implementing recommendations in this presentation:</a:t>
            </a:r>
          </a:p>
          <a:p>
            <a:pPr lvl="1"/>
            <a:r>
              <a:rPr lang="en-US" dirty="0" smtClean="0"/>
              <a:t>Trivial if integrated into design process and implemented early</a:t>
            </a:r>
          </a:p>
          <a:p>
            <a:r>
              <a:rPr lang="en-US" dirty="0" smtClean="0"/>
              <a:t>Cost of EMI problems late in project flow</a:t>
            </a:r>
          </a:p>
          <a:p>
            <a:pPr lvl="1"/>
            <a:r>
              <a:rPr lang="en-US" dirty="0" smtClean="0"/>
              <a:t>Engineer’s salary:  ~$1000/day ($125/hr)</a:t>
            </a:r>
          </a:p>
          <a:p>
            <a:pPr lvl="1"/>
            <a:r>
              <a:rPr lang="en-US" dirty="0" smtClean="0"/>
              <a:t>Team of 10 engineers:  ~$10,000/day</a:t>
            </a:r>
          </a:p>
          <a:p>
            <a:pPr lvl="1"/>
            <a:r>
              <a:rPr lang="en-US" dirty="0" smtClean="0"/>
              <a:t>10 working days in I&amp;T:  ~$100,000</a:t>
            </a:r>
          </a:p>
          <a:p>
            <a:r>
              <a:rPr lang="en-US" dirty="0" smtClean="0"/>
              <a:t>This is very much a “low ball” estimate</a:t>
            </a:r>
          </a:p>
          <a:p>
            <a:pPr lvl="1"/>
            <a:r>
              <a:rPr lang="en-US" dirty="0" smtClean="0"/>
              <a:t>Much direct experience</a:t>
            </a:r>
          </a:p>
          <a:p>
            <a:pPr lvl="1"/>
            <a:r>
              <a:rPr lang="en-US" dirty="0" smtClean="0"/>
              <a:t>Summer 2013:  Out of house instrument, larger team, 3 week delay in EMI test campaign</a:t>
            </a:r>
          </a:p>
          <a:p>
            <a:pPr lvl="1"/>
            <a:r>
              <a:rPr lang="en-US" dirty="0" smtClean="0"/>
              <a:t>~$500 k cost to project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393825" y="5581650"/>
            <a:ext cx="6354763" cy="83502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“An ounce (or a few $) of </a:t>
            </a:r>
            <a:r>
              <a:rPr lang="en-US" sz="2400" dirty="0">
                <a:solidFill>
                  <a:srgbClr val="FF0000"/>
                </a:solidFill>
              </a:rPr>
              <a:t>prevention is worth a </a:t>
            </a:r>
            <a:r>
              <a:rPr lang="en-US" sz="2400" dirty="0" smtClean="0">
                <a:solidFill>
                  <a:srgbClr val="FF0000"/>
                </a:solidFill>
              </a:rPr>
              <a:t>few $100 k </a:t>
            </a:r>
            <a:r>
              <a:rPr lang="en-US" sz="2400" dirty="0">
                <a:solidFill>
                  <a:srgbClr val="FF0000"/>
                </a:solidFill>
              </a:rPr>
              <a:t>of cure”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You Remember Nothing Else From Today…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52875" y="1394858"/>
            <a:ext cx="74382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rgbClr val="FF0000"/>
                </a:solidFill>
              </a:rPr>
              <a:t>DO YOU KNOW WHERE YOUR CURRENTS ARE FLOWING?</a:t>
            </a:r>
            <a:endParaRPr lang="en-US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/>
      <a:lstStyle/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32072</TotalTime>
  <Words>1363</Words>
  <Application>Microsoft Office PowerPoint</Application>
  <PresentationFormat>On-screen Show (4:3)</PresentationFormat>
  <Paragraphs>280</Paragraphs>
  <Slides>28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Blank Presentation</vt:lpstr>
      <vt:lpstr>Equation</vt:lpstr>
      <vt:lpstr>Fundamentals of EMC  Mitigation Strategies</vt:lpstr>
      <vt:lpstr>Topics</vt:lpstr>
      <vt:lpstr>Twisted Pairs</vt:lpstr>
      <vt:lpstr>More Twisted Pairs</vt:lpstr>
      <vt:lpstr>Shielding</vt:lpstr>
      <vt:lpstr>Cable Shielding - Capacitive Coupling</vt:lpstr>
      <vt:lpstr>Cable Shielding - Inductive Coupling</vt:lpstr>
      <vt:lpstr>Skin Depth</vt:lpstr>
      <vt:lpstr>Enclosure Shielding - Seams and Penetrations</vt:lpstr>
      <vt:lpstr>Enclosure Shielding - Seams and Penetrations (cont.)</vt:lpstr>
      <vt:lpstr>Enclosure Shielding - Seams and Penetrations (cont.)</vt:lpstr>
      <vt:lpstr>Enclosure Shielding - Seams and Penetrations (cont.)</vt:lpstr>
      <vt:lpstr>Enclosure Shielding - Seams and Penetrations (cont.)</vt:lpstr>
      <vt:lpstr>Demo 8:  Twisted Pairs and Shielding</vt:lpstr>
      <vt:lpstr>Demo 8:  Twisted Pairs and Shielding (cont.)</vt:lpstr>
      <vt:lpstr>Demo 8:  Twisted Pairs and Shielding (cont.)</vt:lpstr>
      <vt:lpstr>Demo 8:  Twisted Pairs and Shielding (cont.)</vt:lpstr>
      <vt:lpstr>Demo 8:  Twisted Pairs and Shielding (cont.)</vt:lpstr>
      <vt:lpstr>Compiled Data – Pigtails of Varying Lengths</vt:lpstr>
      <vt:lpstr>Pigtail Observations</vt:lpstr>
      <vt:lpstr>Method of Images</vt:lpstr>
      <vt:lpstr>Method of Images - Crosstalk Data</vt:lpstr>
      <vt:lpstr>Balanced Differential Interfaces</vt:lpstr>
      <vt:lpstr>Differential Interface Examples</vt:lpstr>
      <vt:lpstr>Filter Connectors</vt:lpstr>
      <vt:lpstr>Radiated Coupling – Mitigation Strategies</vt:lpstr>
      <vt:lpstr>Cost/Benefit Analysis</vt:lpstr>
      <vt:lpstr>If You Remember Nothing Else From Today…</vt:lpstr>
    </vt:vector>
  </TitlesOfParts>
  <Company>NASA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jcmcclos</cp:lastModifiedBy>
  <cp:revision>1198</cp:revision>
  <cp:lastPrinted>2003-08-21T14:26:29Z</cp:lastPrinted>
  <dcterms:created xsi:type="dcterms:W3CDTF">2003-05-13T12:20:03Z</dcterms:created>
  <dcterms:modified xsi:type="dcterms:W3CDTF">2014-10-26T20:26:17Z</dcterms:modified>
</cp:coreProperties>
</file>