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slides/slide36.xml" ContentType="application/vnd.openxmlformats-officedocument.presentationml.slide+xml"/>
  <Override PartName="/ppt/slides/slide83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s/slide25.xml" ContentType="application/vnd.openxmlformats-officedocument.presentationml.slide+xml"/>
  <Override PartName="/ppt/slides/slide72.xml" ContentType="application/vnd.openxmlformats-officedocument.presentationml.slid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s/slide169.xml" ContentType="application/vnd.openxmlformats-officedocument.presentationml.slide+xml"/>
  <Override PartName="/ppt/slides/slide187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158.xml" ContentType="application/vnd.openxmlformats-officedocument.presentationml.slide+xml"/>
  <Override PartName="/ppt/slides/slide176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165.xml" ContentType="application/vnd.openxmlformats-officedocument.presentationml.slide+xml"/>
  <Override PartName="/ppt/slides/slide183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slides/slide154.xml" ContentType="application/vnd.openxmlformats-officedocument.presentationml.slide+xml"/>
  <Override PartName="/ppt/slides/slide172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s/slide161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59.xml" ContentType="application/vnd.openxmlformats-officedocument.presentationml.slide+xml"/>
  <Override PartName="/ppt/slides/slide188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s/slide166.xml" ContentType="application/vnd.openxmlformats-officedocument.presentationml.slide+xml"/>
  <Override PartName="/ppt/slides/slide177.xml" ContentType="application/vnd.openxmlformats-officedocument.presentationml.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155.xml" ContentType="application/vnd.openxmlformats-officedocument.presentationml.slide+xml"/>
  <Override PartName="/ppt/slides/slide173.xml" ContentType="application/vnd.openxmlformats-officedocument.presentationml.slide+xml"/>
  <Override PartName="/ppt/slides/slide184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slides/slide162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s/slide180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s/slide178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167.xml" ContentType="application/vnd.openxmlformats-officedocument.presentationml.slide+xml"/>
  <Override PartName="/ppt/slides/slide185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156.xml" ContentType="application/vnd.openxmlformats-officedocument.presentationml.slide+xml"/>
  <Override PartName="/ppt/slides/slide174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s/slide163.xml" ContentType="application/vnd.openxmlformats-officedocument.presentationml.slide+xml"/>
  <Override PartName="/ppt/slides/slide181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170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s/slide168.xml" ContentType="application/vnd.openxmlformats-officedocument.presentationml.slide+xml"/>
  <Override PartName="/ppt/slides/slide179.xml" ContentType="application/vnd.openxmlformats-officedocument.presentationml.slide+xml"/>
  <Override PartName="/ppt/slides/slide139.xml" ContentType="application/vnd.openxmlformats-officedocument.presentationml.slide+xml"/>
  <Override PartName="/ppt/slides/slide157.xml" ContentType="application/vnd.openxmlformats-officedocument.presentationml.slide+xml"/>
  <Override PartName="/ppt/slides/slide186.xml" ContentType="application/vnd.openxmlformats-officedocument.presentationml.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slides/slide146.xml" ContentType="application/vnd.openxmlformats-officedocument.presentationml.slide+xml"/>
  <Override PartName="/ppt/slides/slide164.xml" ContentType="application/vnd.openxmlformats-officedocument.presentationml.slide+xml"/>
  <Override PartName="/ppt/slides/slide175.xml" ContentType="application/vnd.openxmlformats-officedocument.presentationml.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53.xml" ContentType="application/vnd.openxmlformats-officedocument.presentationml.slide+xml"/>
  <Override PartName="/ppt/slides/slide171.xml" ContentType="application/vnd.openxmlformats-officedocument.presentationml.slide+xml"/>
  <Override PartName="/ppt/slides/slide182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  <Override PartName="/ppt/slides/slide160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43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s/slide3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0"/>
  </p:notesMasterIdLst>
  <p:sldIdLst>
    <p:sldId id="732" r:id="rId2"/>
    <p:sldId id="508" r:id="rId3"/>
    <p:sldId id="295" r:id="rId4"/>
    <p:sldId id="297" r:id="rId5"/>
    <p:sldId id="420" r:id="rId6"/>
    <p:sldId id="736" r:id="rId7"/>
    <p:sldId id="495" r:id="rId8"/>
    <p:sldId id="682" r:id="rId9"/>
    <p:sldId id="705" r:id="rId10"/>
    <p:sldId id="683" r:id="rId11"/>
    <p:sldId id="684" r:id="rId12"/>
    <p:sldId id="685" r:id="rId13"/>
    <p:sldId id="686" r:id="rId14"/>
    <p:sldId id="687" r:id="rId15"/>
    <p:sldId id="688" r:id="rId16"/>
    <p:sldId id="689" r:id="rId17"/>
    <p:sldId id="690" r:id="rId18"/>
    <p:sldId id="691" r:id="rId19"/>
    <p:sldId id="692" r:id="rId20"/>
    <p:sldId id="693" r:id="rId21"/>
    <p:sldId id="723" r:id="rId22"/>
    <p:sldId id="533" r:id="rId23"/>
    <p:sldId id="601" r:id="rId24"/>
    <p:sldId id="603" r:id="rId25"/>
    <p:sldId id="604" r:id="rId26"/>
    <p:sldId id="605" r:id="rId27"/>
    <p:sldId id="606" r:id="rId28"/>
    <p:sldId id="607" r:id="rId29"/>
    <p:sldId id="608" r:id="rId30"/>
    <p:sldId id="609" r:id="rId31"/>
    <p:sldId id="610" r:id="rId32"/>
    <p:sldId id="611" r:id="rId33"/>
    <p:sldId id="748" r:id="rId34"/>
    <p:sldId id="733" r:id="rId35"/>
    <p:sldId id="737" r:id="rId36"/>
    <p:sldId id="742" r:id="rId37"/>
    <p:sldId id="310" r:id="rId38"/>
    <p:sldId id="628" r:id="rId39"/>
    <p:sldId id="711" r:id="rId40"/>
    <p:sldId id="712" r:id="rId41"/>
    <p:sldId id="713" r:id="rId42"/>
    <p:sldId id="714" r:id="rId43"/>
    <p:sldId id="660" r:id="rId44"/>
    <p:sldId id="517" r:id="rId45"/>
    <p:sldId id="527" r:id="rId46"/>
    <p:sldId id="528" r:id="rId47"/>
    <p:sldId id="536" r:id="rId48"/>
    <p:sldId id="539" r:id="rId49"/>
    <p:sldId id="538" r:id="rId50"/>
    <p:sldId id="540" r:id="rId51"/>
    <p:sldId id="550" r:id="rId52"/>
    <p:sldId id="516" r:id="rId53"/>
    <p:sldId id="311" r:id="rId54"/>
    <p:sldId id="353" r:id="rId55"/>
    <p:sldId id="354" r:id="rId56"/>
    <p:sldId id="355" r:id="rId57"/>
    <p:sldId id="356" r:id="rId58"/>
    <p:sldId id="718" r:id="rId59"/>
    <p:sldId id="719" r:id="rId60"/>
    <p:sldId id="720" r:id="rId61"/>
    <p:sldId id="721" r:id="rId62"/>
    <p:sldId id="722" r:id="rId63"/>
    <p:sldId id="520" r:id="rId64"/>
    <p:sldId id="551" r:id="rId65"/>
    <p:sldId id="552" r:id="rId66"/>
    <p:sldId id="553" r:id="rId67"/>
    <p:sldId id="555" r:id="rId68"/>
    <p:sldId id="554" r:id="rId69"/>
    <p:sldId id="556" r:id="rId70"/>
    <p:sldId id="557" r:id="rId71"/>
    <p:sldId id="558" r:id="rId72"/>
    <p:sldId id="560" r:id="rId73"/>
    <p:sldId id="561" r:id="rId74"/>
    <p:sldId id="559" r:id="rId75"/>
    <p:sldId id="562" r:id="rId76"/>
    <p:sldId id="563" r:id="rId77"/>
    <p:sldId id="564" r:id="rId78"/>
    <p:sldId id="541" r:id="rId79"/>
    <p:sldId id="565" r:id="rId80"/>
    <p:sldId id="544" r:id="rId81"/>
    <p:sldId id="695" r:id="rId82"/>
    <p:sldId id="696" r:id="rId83"/>
    <p:sldId id="635" r:id="rId84"/>
    <p:sldId id="636" r:id="rId85"/>
    <p:sldId id="637" r:id="rId86"/>
    <p:sldId id="667" r:id="rId87"/>
    <p:sldId id="526" r:id="rId88"/>
    <p:sldId id="571" r:id="rId89"/>
    <p:sldId id="575" r:id="rId90"/>
    <p:sldId id="640" r:id="rId91"/>
    <p:sldId id="525" r:id="rId92"/>
    <p:sldId id="715" r:id="rId93"/>
    <p:sldId id="638" r:id="rId94"/>
    <p:sldId id="639" r:id="rId95"/>
    <p:sldId id="641" r:id="rId96"/>
    <p:sldId id="642" r:id="rId97"/>
    <p:sldId id="643" r:id="rId98"/>
    <p:sldId id="644" r:id="rId99"/>
    <p:sldId id="725" r:id="rId100"/>
    <p:sldId id="726" r:id="rId101"/>
    <p:sldId id="646" r:id="rId102"/>
    <p:sldId id="647" r:id="rId103"/>
    <p:sldId id="649" r:id="rId104"/>
    <p:sldId id="650" r:id="rId105"/>
    <p:sldId id="651" r:id="rId106"/>
    <p:sldId id="535" r:id="rId107"/>
    <p:sldId id="663" r:id="rId108"/>
    <p:sldId id="662" r:id="rId109"/>
    <p:sldId id="709" r:id="rId110"/>
    <p:sldId id="710" r:id="rId111"/>
    <p:sldId id="747" r:id="rId112"/>
    <p:sldId id="734" r:id="rId113"/>
    <p:sldId id="738" r:id="rId114"/>
    <p:sldId id="744" r:id="rId115"/>
    <p:sldId id="548" r:id="rId116"/>
    <p:sldId id="567" r:id="rId117"/>
    <p:sldId id="568" r:id="rId118"/>
    <p:sldId id="569" r:id="rId119"/>
    <p:sldId id="570" r:id="rId120"/>
    <p:sldId id="522" r:id="rId121"/>
    <p:sldId id="590" r:id="rId122"/>
    <p:sldId id="594" r:id="rId123"/>
    <p:sldId id="596" r:id="rId124"/>
    <p:sldId id="595" r:id="rId125"/>
    <p:sldId id="627" r:id="rId126"/>
    <p:sldId id="591" r:id="rId127"/>
    <p:sldId id="592" r:id="rId128"/>
    <p:sldId id="597" r:id="rId129"/>
    <p:sldId id="598" r:id="rId130"/>
    <p:sldId id="599" r:id="rId131"/>
    <p:sldId id="600" r:id="rId132"/>
    <p:sldId id="612" r:id="rId133"/>
    <p:sldId id="613" r:id="rId134"/>
    <p:sldId id="729" r:id="rId135"/>
    <p:sldId id="730" r:id="rId136"/>
    <p:sldId id="731" r:id="rId137"/>
    <p:sldId id="615" r:id="rId138"/>
    <p:sldId id="616" r:id="rId139"/>
    <p:sldId id="617" r:id="rId140"/>
    <p:sldId id="618" r:id="rId141"/>
    <p:sldId id="619" r:id="rId142"/>
    <p:sldId id="621" r:id="rId143"/>
    <p:sldId id="622" r:id="rId144"/>
    <p:sldId id="623" r:id="rId145"/>
    <p:sldId id="624" r:id="rId146"/>
    <p:sldId id="521" r:id="rId147"/>
    <p:sldId id="566" r:id="rId148"/>
    <p:sldId id="625" r:id="rId149"/>
    <p:sldId id="626" r:id="rId150"/>
    <p:sldId id="629" r:id="rId151"/>
    <p:sldId id="630" r:id="rId152"/>
    <p:sldId id="631" r:id="rId153"/>
    <p:sldId id="633" r:id="rId154"/>
    <p:sldId id="634" r:id="rId155"/>
    <p:sldId id="614" r:id="rId156"/>
    <p:sldId id="524" r:id="rId157"/>
    <p:sldId id="681" r:id="rId158"/>
    <p:sldId id="668" r:id="rId159"/>
    <p:sldId id="669" r:id="rId160"/>
    <p:sldId id="670" r:id="rId161"/>
    <p:sldId id="671" r:id="rId162"/>
    <p:sldId id="679" r:id="rId163"/>
    <p:sldId id="678" r:id="rId164"/>
    <p:sldId id="680" r:id="rId165"/>
    <p:sldId id="676" r:id="rId166"/>
    <p:sldId id="677" r:id="rId167"/>
    <p:sldId id="746" r:id="rId168"/>
    <p:sldId id="735" r:id="rId169"/>
    <p:sldId id="739" r:id="rId170"/>
    <p:sldId id="514" r:id="rId171"/>
    <p:sldId id="706" r:id="rId172"/>
    <p:sldId id="707" r:id="rId173"/>
    <p:sldId id="523" r:id="rId174"/>
    <p:sldId id="515" r:id="rId175"/>
    <p:sldId id="632" r:id="rId176"/>
    <p:sldId id="699" r:id="rId177"/>
    <p:sldId id="698" r:id="rId178"/>
    <p:sldId id="697" r:id="rId179"/>
    <p:sldId id="716" r:id="rId180"/>
    <p:sldId id="717" r:id="rId181"/>
    <p:sldId id="703" r:id="rId182"/>
    <p:sldId id="704" r:id="rId183"/>
    <p:sldId id="332" r:id="rId184"/>
    <p:sldId id="327" r:id="rId185"/>
    <p:sldId id="498" r:id="rId186"/>
    <p:sldId id="724" r:id="rId187"/>
    <p:sldId id="727" r:id="rId188"/>
    <p:sldId id="511" r:id="rId18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B050"/>
    <a:srgbClr val="0F8737"/>
    <a:srgbClr val="00518E"/>
    <a:srgbClr val="0A5E2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 autoAdjust="0"/>
    <p:restoredTop sz="99756" autoAdjust="0"/>
  </p:normalViewPr>
  <p:slideViewPr>
    <p:cSldViewPr snapToGrid="0">
      <p:cViewPr>
        <p:scale>
          <a:sx n="100" d="100"/>
          <a:sy n="100" d="100"/>
        </p:scale>
        <p:origin x="-810" y="-210"/>
      </p:cViewPr>
      <p:guideLst>
        <p:guide orient="horz" pos="2493"/>
        <p:guide pos="158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15648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slide" Target="slides/slide158.xml"/><Relationship Id="rId175" Type="http://schemas.openxmlformats.org/officeDocument/2006/relationships/slide" Target="slides/slide174.xml"/><Relationship Id="rId170" Type="http://schemas.openxmlformats.org/officeDocument/2006/relationships/slide" Target="slides/slide169.xml"/><Relationship Id="rId191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65" Type="http://schemas.openxmlformats.org/officeDocument/2006/relationships/slide" Target="slides/slide164.xml"/><Relationship Id="rId181" Type="http://schemas.openxmlformats.org/officeDocument/2006/relationships/slide" Target="slides/slide180.xml"/><Relationship Id="rId186" Type="http://schemas.openxmlformats.org/officeDocument/2006/relationships/slide" Target="slides/slide185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slide" Target="slides/slide154.xml"/><Relationship Id="rId171" Type="http://schemas.openxmlformats.org/officeDocument/2006/relationships/slide" Target="slides/slide170.xml"/><Relationship Id="rId176" Type="http://schemas.openxmlformats.org/officeDocument/2006/relationships/slide" Target="slides/slide175.xml"/><Relationship Id="rId192" Type="http://schemas.openxmlformats.org/officeDocument/2006/relationships/viewProps" Target="viewProps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61" Type="http://schemas.openxmlformats.org/officeDocument/2006/relationships/slide" Target="slides/slide160.xml"/><Relationship Id="rId166" Type="http://schemas.openxmlformats.org/officeDocument/2006/relationships/slide" Target="slides/slide165.xml"/><Relationship Id="rId182" Type="http://schemas.openxmlformats.org/officeDocument/2006/relationships/slide" Target="slides/slide181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51" Type="http://schemas.openxmlformats.org/officeDocument/2006/relationships/slide" Target="slides/slide150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72" Type="http://schemas.openxmlformats.org/officeDocument/2006/relationships/slide" Target="slides/slide171.xml"/><Relationship Id="rId193" Type="http://schemas.openxmlformats.org/officeDocument/2006/relationships/theme" Target="theme/theme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0" Type="http://schemas.openxmlformats.org/officeDocument/2006/relationships/notesMaster" Target="notesMasters/notesMaster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19C718-6800-4976-AEDE-E16131FF2EFE}" type="datetimeFigureOut">
              <a:rPr lang="en-US" smtClean="0"/>
              <a:pPr/>
              <a:t>4/24/2012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83D0C-CFCD-4C91-A40A-162123E53F2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FCFB0-B755-4F48-A70C-B615579C4010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9C6B7-0E8A-4071-8AE6-FF6DBCEB215A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046CB-EE8D-4A00-9D42-2A730E10692B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071270-D56E-49E4-86C5-CDE461B7CDBF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E0BEC0-C2B4-4AE6-8F3D-8824B0671A2E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43DE0-EF1F-4E9E-AC40-9A2C24D961BA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8B0D58-DDF2-4BDA-8DBE-5523810E5FD1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878C3-9599-4995-8772-CA410F2283E3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A7283-821E-4149-9DE8-63972EE781F9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FDADD-9074-4AE2-A27C-6B0E690CAED9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F63E7-8A1B-4954-8C4B-28E7EBC6B8A0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387147-69D0-4B0E-9147-5F86034A56D2}" type="datetime1">
              <a:rPr lang="en-US" smtClean="0"/>
              <a:pPr/>
              <a:t>4/24/2012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12A7E3-FD50-4FEC-BF90-4D40D615D49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png"/><Relationship Id="rId4" Type="http://schemas.openxmlformats.org/officeDocument/2006/relationships/oleObject" Target="../embeddings/oleObject2.bin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wm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wmf"/><Relationship Id="rId2" Type="http://schemas.openxmlformats.org/officeDocument/2006/relationships/image" Target="../media/image50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wmf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1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1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1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1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1.xml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1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1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1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1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png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1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slideLayout" Target="../slideLayouts/slideLayout1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slideLayout" Target="../slideLayouts/slideLayout1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slideLayout" Target="../slideLayouts/slideLayout1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slideLayout" Target="../slideLayouts/slideLayout1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1.xml"/></Relationships>
</file>

<file path=ppt/slides/_rels/slide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4.png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6.png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png"/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9.png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png"/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1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5.png"/><Relationship Id="rId4" Type="http://schemas.openxmlformats.org/officeDocument/2006/relationships/image" Target="../media/image114.pn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png"/><Relationship Id="rId1" Type="http://schemas.openxmlformats.org/officeDocument/2006/relationships/slideLayout" Target="../slideLayouts/slideLayout1.xml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0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1.png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png"/><Relationship Id="rId2" Type="http://schemas.openxmlformats.org/officeDocument/2006/relationships/image" Target="../media/image122.png"/><Relationship Id="rId1" Type="http://schemas.openxmlformats.org/officeDocument/2006/relationships/slideLayout" Target="../slideLayouts/slideLayout1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1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png"/><Relationship Id="rId1" Type="http://schemas.openxmlformats.org/officeDocument/2006/relationships/slideLayout" Target="../slideLayouts/slideLayout1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png"/><Relationship Id="rId1" Type="http://schemas.openxmlformats.org/officeDocument/2006/relationships/slideLayout" Target="../slideLayouts/slideLayout1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1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9.png"/><Relationship Id="rId4" Type="http://schemas.openxmlformats.org/officeDocument/2006/relationships/image" Target="../media/image128.png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png"/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3.png"/><Relationship Id="rId4" Type="http://schemas.openxmlformats.org/officeDocument/2006/relationships/image" Target="../media/image132.png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34.png"/><Relationship Id="rId1" Type="http://schemas.openxmlformats.org/officeDocument/2006/relationships/slideLayout" Target="../slideLayouts/slideLayout1.xml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png"/><Relationship Id="rId1" Type="http://schemas.openxmlformats.org/officeDocument/2006/relationships/slideLayout" Target="../slideLayouts/slideLayout1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png"/><Relationship Id="rId1" Type="http://schemas.openxmlformats.org/officeDocument/2006/relationships/slideLayout" Target="../slideLayouts/slideLayout1.xml"/></Relationships>
</file>

<file path=ppt/slides/_rels/slide1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1.xml"/></Relationships>
</file>

<file path=ppt/slides/_rels/slide1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png"/><Relationship Id="rId1" Type="http://schemas.openxmlformats.org/officeDocument/2006/relationships/slideLayout" Target="../slideLayouts/slideLayout1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/Relationships>
</file>

<file path=ppt/slides/_rels/slide1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3.png"/><Relationship Id="rId2" Type="http://schemas.openxmlformats.org/officeDocument/2006/relationships/image" Target="../media/image142.png"/><Relationship Id="rId1" Type="http://schemas.openxmlformats.org/officeDocument/2006/relationships/slideLayout" Target="../slideLayouts/slideLayout1.xml"/></Relationships>
</file>

<file path=ppt/slides/_rels/slide1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1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png"/><Relationship Id="rId1" Type="http://schemas.openxmlformats.org/officeDocument/2006/relationships/slideLayout" Target="../slideLayouts/slideLayout1.xml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1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.xml"/></Relationships>
</file>

<file path=ppt/slides/_rels/slide1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.xml"/></Relationships>
</file>

<file path=ppt/slides/_rels/slide1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png"/><Relationship Id="rId1" Type="http://schemas.openxmlformats.org/officeDocument/2006/relationships/slideLayout" Target="../slideLayouts/slideLayout1.xml"/></Relationships>
</file>

<file path=ppt/slides/_rels/slide1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1.xml"/></Relationships>
</file>

<file path=ppt/slides/_rels/slide1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png"/><Relationship Id="rId1" Type="http://schemas.openxmlformats.org/officeDocument/2006/relationships/slideLayout" Target="../slideLayouts/slideLayout1.xml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png"/><Relationship Id="rId1" Type="http://schemas.openxmlformats.org/officeDocument/2006/relationships/slideLayout" Target="../slideLayouts/slideLayout1.xml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1.png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3.png"/><Relationship Id="rId2" Type="http://schemas.openxmlformats.org/officeDocument/2006/relationships/image" Target="../media/image152.png"/><Relationship Id="rId1" Type="http://schemas.openxmlformats.org/officeDocument/2006/relationships/slideLayout" Target="../slideLayouts/slideLayout1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4.png"/><Relationship Id="rId1" Type="http://schemas.openxmlformats.org/officeDocument/2006/relationships/slideLayout" Target="../slideLayouts/slideLayout1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6.png"/><Relationship Id="rId7" Type="http://schemas.openxmlformats.org/officeDocument/2006/relationships/image" Target="../media/image160.png"/><Relationship Id="rId2" Type="http://schemas.openxmlformats.org/officeDocument/2006/relationships/image" Target="../media/image15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9.png"/><Relationship Id="rId5" Type="http://schemas.openxmlformats.org/officeDocument/2006/relationships/image" Target="../media/image158.png"/><Relationship Id="rId4" Type="http://schemas.openxmlformats.org/officeDocument/2006/relationships/image" Target="../media/image157.png"/></Relationships>
</file>

<file path=ppt/slides/_rels/slide1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png"/><Relationship Id="rId2" Type="http://schemas.openxmlformats.org/officeDocument/2006/relationships/image" Target="../media/image161.png"/><Relationship Id="rId1" Type="http://schemas.openxmlformats.org/officeDocument/2006/relationships/slideLayout" Target="../slideLayouts/slideLayout1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3.png"/><Relationship Id="rId1" Type="http://schemas.openxmlformats.org/officeDocument/2006/relationships/slideLayout" Target="../slideLayouts/slideLayout1.xml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5.png"/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7.png"/><Relationship Id="rId4" Type="http://schemas.openxmlformats.org/officeDocument/2006/relationships/image" Target="../media/image166.png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22012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</a:t>
            </a:r>
            <a:r>
              <a:rPr lang="en-US" sz="3600" b="1" dirty="0" smtClean="0"/>
              <a:t>1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Introduction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With today's analysis tools, large, complex thermal radiation problems are easily solved;</a:t>
            </a:r>
          </a:p>
          <a:p>
            <a:endParaRPr lang="en-US" sz="2800" dirty="0" smtClean="0"/>
          </a:p>
          <a:p>
            <a:r>
              <a:rPr lang="en-US" sz="2800" dirty="0" smtClean="0"/>
              <a:t>But, as with any analytical tool, lack of an understanding of the fundamental equations and technique limitations may leave you with the wrong answer;</a:t>
            </a:r>
          </a:p>
          <a:p>
            <a:endParaRPr lang="en-US" sz="2800" dirty="0" smtClean="0"/>
          </a:p>
          <a:p>
            <a:r>
              <a:rPr lang="en-US" sz="2800" dirty="0" smtClean="0"/>
              <a:t>Whether you are a new engineer or a seasoned veteran, an understanding of the techniques employed by these powerful analysis tools is crucial.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Overview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This lesson explores thermal radiation analysis techniques for form factors, grey body factors and </a:t>
            </a:r>
            <a:r>
              <a:rPr lang="en-US" sz="2800" dirty="0" err="1" smtClean="0"/>
              <a:t>Radks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Scope of this Lesson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dirty="0" err="1" smtClean="0"/>
              <a:t>Radk</a:t>
            </a:r>
            <a:r>
              <a:rPr lang="en-US" sz="2800" dirty="0" smtClean="0"/>
              <a:t> and its role in thermal analysis;</a:t>
            </a:r>
          </a:p>
          <a:p>
            <a:endParaRPr lang="en-US" sz="2800" dirty="0" smtClean="0"/>
          </a:p>
          <a:p>
            <a:r>
              <a:rPr lang="en-US" sz="2800" dirty="0" smtClean="0"/>
              <a:t>Form factor calculation techniques;</a:t>
            </a:r>
          </a:p>
          <a:p>
            <a:endParaRPr lang="en-US" sz="2800" dirty="0" smtClean="0"/>
          </a:p>
          <a:p>
            <a:r>
              <a:rPr lang="en-US" sz="2800" dirty="0" smtClean="0"/>
              <a:t>Grey body factor calculation techniques;</a:t>
            </a:r>
          </a:p>
          <a:p>
            <a:endParaRPr lang="en-US" sz="2800" dirty="0" smtClean="0"/>
          </a:p>
          <a:p>
            <a:r>
              <a:rPr lang="en-US" sz="2800" dirty="0" smtClean="0"/>
              <a:t>Radiation Conductance (</a:t>
            </a:r>
            <a:r>
              <a:rPr lang="en-US" sz="2800" dirty="0" err="1" smtClean="0"/>
              <a:t>Radk</a:t>
            </a:r>
            <a:r>
              <a:rPr lang="en-US" sz="2800" dirty="0" smtClean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Lesson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857374"/>
            <a:ext cx="1852428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Fundamentals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24229" y="1743075"/>
            <a:ext cx="83822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What is a </a:t>
            </a:r>
            <a:r>
              <a:rPr lang="en-US" sz="1400" b="1" dirty="0" err="1" smtClean="0"/>
              <a:t>Radk</a:t>
            </a:r>
            <a:r>
              <a:rPr lang="en-US" sz="1400" b="1" dirty="0" smtClean="0"/>
              <a:t>?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726171" y="1743075"/>
            <a:ext cx="90310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Form Factors</a:t>
            </a:r>
            <a:endParaRPr lang="en-US" sz="1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873228" y="1752600"/>
            <a:ext cx="1375297" cy="523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Double Area Summation</a:t>
            </a:r>
            <a:endParaRPr lang="en-US" sz="14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524532" y="1752601"/>
            <a:ext cx="1000343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Nusselt</a:t>
            </a:r>
            <a:r>
              <a:rPr lang="en-US" sz="1400" b="1" dirty="0" smtClean="0"/>
              <a:t> Sphere</a:t>
            </a:r>
            <a:endParaRPr 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724154" y="3448049"/>
            <a:ext cx="1923922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 Form Factors Using Monte Carlo Ray Tracing</a:t>
            </a:r>
            <a:endParaRPr lang="en-US" sz="14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867591" y="3448049"/>
            <a:ext cx="1666434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Form Factor Reciprocity and Combinations</a:t>
            </a:r>
            <a:endParaRPr lang="en-US" sz="14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767658" y="3550662"/>
            <a:ext cx="127131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Grey Body Factors</a:t>
            </a:r>
            <a:endParaRPr lang="en-US" sz="14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7225182" y="3550663"/>
            <a:ext cx="152829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/>
              <a:t>Gebhart's</a:t>
            </a:r>
            <a:r>
              <a:rPr lang="en-US" sz="1400" b="1" dirty="0" smtClean="0"/>
              <a:t> Method</a:t>
            </a:r>
            <a:endParaRPr lang="en-US" sz="14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705061" y="5372100"/>
            <a:ext cx="1714290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Calculating Grey Body Factors Using Monte Carlo Ray Tracing</a:t>
            </a:r>
            <a:endParaRPr lang="en-US" sz="1400" b="1" dirty="0"/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4685"/>
            <a:ext cx="180953" cy="657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5629275" y="2004685"/>
            <a:ext cx="243953" cy="985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V="1">
            <a:off x="7248525" y="2014211"/>
            <a:ext cx="276007" cy="32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7038975" y="3812272"/>
            <a:ext cx="186207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 flipH="1">
            <a:off x="705061" y="3812273"/>
            <a:ext cx="8048415" cy="2036881"/>
          </a:xfrm>
          <a:prstGeom prst="bentConnector5">
            <a:avLst>
              <a:gd name="adj1" fmla="val -2840"/>
              <a:gd name="adj2" fmla="val 44711"/>
              <a:gd name="adj3" fmla="val 10284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34608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23874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11263"/>
            <a:ext cx="262123" cy="438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587001" y="2886075"/>
            <a:ext cx="2327774" cy="53340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The "World's Worst Dart Player"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58476" y="4239220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Statistical Error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2601" y="4772025"/>
            <a:ext cx="1803899" cy="53340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Imperfect Form Factor Sums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91902" y="5581650"/>
            <a:ext cx="1184774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The Fence Problem</a:t>
            </a:r>
            <a:endParaRPr lang="en-US" sz="1400" b="1" dirty="0"/>
          </a:p>
        </p:txBody>
      </p:sp>
      <p:sp>
        <p:nvSpPr>
          <p:cNvPr id="44" name="TextBox 43"/>
          <p:cNvSpPr txBox="1"/>
          <p:nvPr/>
        </p:nvSpPr>
        <p:spPr>
          <a:xfrm>
            <a:off x="4134061" y="5476875"/>
            <a:ext cx="1714290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Turning the Grey Body Factor into a </a:t>
            </a:r>
            <a:r>
              <a:rPr lang="en-US" sz="1400" b="1" dirty="0" err="1" smtClean="0"/>
              <a:t>Radk</a:t>
            </a:r>
            <a:endParaRPr lang="en-US" sz="14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6143730" y="5591176"/>
            <a:ext cx="1076220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Application in Analysis</a:t>
            </a:r>
            <a:endParaRPr lang="en-US" sz="1400" b="1" dirty="0"/>
          </a:p>
        </p:txBody>
      </p:sp>
      <p:cxnSp>
        <p:nvCxnSpPr>
          <p:cNvPr id="37" name="Straight Arrow Connector 36"/>
          <p:cNvCxnSpPr>
            <a:stCxn id="14" idx="3"/>
            <a:endCxn id="42" idx="1"/>
          </p:cNvCxnSpPr>
          <p:nvPr/>
        </p:nvCxnSpPr>
        <p:spPr>
          <a:xfrm flipV="1">
            <a:off x="2419351" y="5843260"/>
            <a:ext cx="272551" cy="5894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2" idx="3"/>
            <a:endCxn id="44" idx="1"/>
          </p:cNvCxnSpPr>
          <p:nvPr/>
        </p:nvCxnSpPr>
        <p:spPr>
          <a:xfrm>
            <a:off x="3876676" y="5843260"/>
            <a:ext cx="257385" cy="2947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44" idx="3"/>
            <a:endCxn id="45" idx="1"/>
          </p:cNvCxnSpPr>
          <p:nvPr/>
        </p:nvCxnSpPr>
        <p:spPr>
          <a:xfrm>
            <a:off x="5848351" y="5846207"/>
            <a:ext cx="295379" cy="6579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5" idx="3"/>
            <a:endCxn id="55307" idx="1"/>
          </p:cNvCxnSpPr>
          <p:nvPr/>
        </p:nvCxnSpPr>
        <p:spPr>
          <a:xfrm>
            <a:off x="7219950" y="5852786"/>
            <a:ext cx="379638" cy="326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6" idx="3"/>
            <a:endCxn id="7" idx="1"/>
          </p:cNvCxnSpPr>
          <p:nvPr/>
        </p:nvCxnSpPr>
        <p:spPr>
          <a:xfrm>
            <a:off x="4362450" y="2004685"/>
            <a:ext cx="363721" cy="0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10" idx="3"/>
            <a:endCxn id="11" idx="1"/>
          </p:cNvCxnSpPr>
          <p:nvPr/>
        </p:nvCxnSpPr>
        <p:spPr>
          <a:xfrm>
            <a:off x="3648076" y="3817381"/>
            <a:ext cx="219515" cy="0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11" idx="3"/>
            <a:endCxn id="12" idx="1"/>
          </p:cNvCxnSpPr>
          <p:nvPr/>
        </p:nvCxnSpPr>
        <p:spPr>
          <a:xfrm flipV="1">
            <a:off x="5534025" y="3812272"/>
            <a:ext cx="233633" cy="5109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863703" y="1362075"/>
            <a:ext cx="1375297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Exact Solutions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1258" y="3560187"/>
            <a:ext cx="127131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Crossed-String Method</a:t>
            </a:r>
            <a:endParaRPr lang="en-US" sz="1400" b="1" dirty="0"/>
          </a:p>
        </p:txBody>
      </p:sp>
      <p:cxnSp>
        <p:nvCxnSpPr>
          <p:cNvPr id="63" name="Straight Arrow Connector 62"/>
          <p:cNvCxnSpPr>
            <a:stCxn id="59" idx="3"/>
            <a:endCxn id="10" idx="1"/>
          </p:cNvCxnSpPr>
          <p:nvPr/>
        </p:nvCxnSpPr>
        <p:spPr>
          <a:xfrm flipV="1">
            <a:off x="1552575" y="3817381"/>
            <a:ext cx="171579" cy="4416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Elbow Connector 80"/>
          <p:cNvCxnSpPr>
            <a:stCxn id="9" idx="3"/>
          </p:cNvCxnSpPr>
          <p:nvPr/>
        </p:nvCxnSpPr>
        <p:spPr>
          <a:xfrm flipH="1">
            <a:off x="133350" y="2014211"/>
            <a:ext cx="8391525" cy="786139"/>
          </a:xfrm>
          <a:prstGeom prst="bentConnector3">
            <a:avLst>
              <a:gd name="adj1" fmla="val -272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hape 83"/>
          <p:cNvCxnSpPr>
            <a:endCxn id="59" idx="1"/>
          </p:cNvCxnSpPr>
          <p:nvPr/>
        </p:nvCxnSpPr>
        <p:spPr>
          <a:xfrm rot="16200000" flipH="1">
            <a:off x="-289132" y="3251406"/>
            <a:ext cx="1021447" cy="119333"/>
          </a:xfrm>
          <a:prstGeom prst="bentConnector2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082926" y="3190875"/>
            <a:ext cx="180389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Approximating </a:t>
            </a:r>
            <a:r>
              <a:rPr lang="en-US" sz="1400" b="1" dirty="0" smtClean="0">
                <a:solidFill>
                  <a:srgbClr val="0070C0"/>
                </a:solidFill>
                <a:latin typeface="ScriptC" pitchFamily="2" charset="0"/>
                <a:cs typeface="ScriptC" pitchFamily="2" charset="0"/>
              </a:rPr>
              <a:t>F</a:t>
            </a:r>
            <a:endParaRPr lang="en-US" sz="1400" b="1" dirty="0">
              <a:solidFill>
                <a:srgbClr val="0070C0"/>
              </a:solidFill>
              <a:latin typeface="ScriptC" pitchFamily="2" charset="0"/>
              <a:cs typeface="Script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 Part 1 -- Lesson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857374"/>
            <a:ext cx="1852428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Fundamentals</a:t>
            </a:r>
            <a:endParaRPr lang="en-US" sz="1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524229" y="1743075"/>
            <a:ext cx="838221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What is a </a:t>
            </a:r>
            <a:r>
              <a:rPr lang="en-US" sz="1400" b="1" dirty="0" err="1" smtClean="0"/>
              <a:t>Radk</a:t>
            </a:r>
            <a:r>
              <a:rPr lang="en-US" sz="1400" b="1" dirty="0" smtClean="0"/>
              <a:t>?</a:t>
            </a:r>
            <a:endParaRPr lang="en-US" sz="14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726171" y="1743075"/>
            <a:ext cx="90310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3228" y="1752600"/>
            <a:ext cx="1375297" cy="52387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Double Area Summation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24532" y="1752601"/>
            <a:ext cx="1000343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Nusselt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Sphere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4154" y="3448049"/>
            <a:ext cx="1923922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Form Factors Using Monte Carlo Ray Tracing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67591" y="3448049"/>
            <a:ext cx="1666434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 Reciprocity and Combinations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67658" y="3550662"/>
            <a:ext cx="12713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Grey Body Factors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25182" y="3550663"/>
            <a:ext cx="152829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Gebhart's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Method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61" y="5372100"/>
            <a:ext cx="1714290" cy="95410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Calculating Grey Body Factors Using Monte Carlo Ray Tracing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4685"/>
            <a:ext cx="180953" cy="6578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5629275" y="2004685"/>
            <a:ext cx="243953" cy="9853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V="1">
            <a:off x="7248525" y="2014211"/>
            <a:ext cx="276007" cy="327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7038975" y="3812272"/>
            <a:ext cx="186207" cy="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 flipH="1">
            <a:off x="705061" y="3812273"/>
            <a:ext cx="8048415" cy="2036881"/>
          </a:xfrm>
          <a:prstGeom prst="bentConnector5">
            <a:avLst>
              <a:gd name="adj1" fmla="val -2840"/>
              <a:gd name="adj2" fmla="val 44711"/>
              <a:gd name="adj3" fmla="val 10284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34608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23874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11263"/>
            <a:ext cx="262123" cy="438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587001" y="2886075"/>
            <a:ext cx="2327774" cy="53340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"World's Worst Dart Player"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58476" y="4239220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Statistical Error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2601" y="4772025"/>
            <a:ext cx="1803899" cy="53340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Imperfect Form Factor Sums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91902" y="5581650"/>
            <a:ext cx="1184774" cy="523220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Fence Problem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134061" y="5476875"/>
            <a:ext cx="1714290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Turning the Grey Body Factor into a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Radk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143730" y="5591176"/>
            <a:ext cx="1076220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Application in Analysis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7" name="Straight Arrow Connector 36"/>
          <p:cNvCxnSpPr>
            <a:stCxn id="14" idx="3"/>
            <a:endCxn id="42" idx="1"/>
          </p:cNvCxnSpPr>
          <p:nvPr/>
        </p:nvCxnSpPr>
        <p:spPr>
          <a:xfrm flipV="1">
            <a:off x="2419351" y="5843260"/>
            <a:ext cx="272551" cy="5894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2" idx="3"/>
            <a:endCxn id="44" idx="1"/>
          </p:cNvCxnSpPr>
          <p:nvPr/>
        </p:nvCxnSpPr>
        <p:spPr>
          <a:xfrm>
            <a:off x="3876676" y="5843260"/>
            <a:ext cx="257385" cy="2947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44" idx="3"/>
            <a:endCxn id="45" idx="1"/>
          </p:cNvCxnSpPr>
          <p:nvPr/>
        </p:nvCxnSpPr>
        <p:spPr>
          <a:xfrm>
            <a:off x="5848351" y="5846207"/>
            <a:ext cx="295379" cy="6579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5" idx="3"/>
            <a:endCxn id="55307" idx="1"/>
          </p:cNvCxnSpPr>
          <p:nvPr/>
        </p:nvCxnSpPr>
        <p:spPr>
          <a:xfrm>
            <a:off x="7219950" y="5852786"/>
            <a:ext cx="379638" cy="326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6" idx="3"/>
            <a:endCxn id="7" idx="1"/>
          </p:cNvCxnSpPr>
          <p:nvPr/>
        </p:nvCxnSpPr>
        <p:spPr>
          <a:xfrm>
            <a:off x="4362450" y="2004685"/>
            <a:ext cx="363721" cy="0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10" idx="3"/>
            <a:endCxn id="11" idx="1"/>
          </p:cNvCxnSpPr>
          <p:nvPr/>
        </p:nvCxnSpPr>
        <p:spPr>
          <a:xfrm>
            <a:off x="3648076" y="3817381"/>
            <a:ext cx="219515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11" idx="3"/>
            <a:endCxn id="12" idx="1"/>
          </p:cNvCxnSpPr>
          <p:nvPr/>
        </p:nvCxnSpPr>
        <p:spPr>
          <a:xfrm flipV="1">
            <a:off x="5534025" y="3812272"/>
            <a:ext cx="233633" cy="5109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863703" y="1362075"/>
            <a:ext cx="1375297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Exact Solutions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1258" y="3560187"/>
            <a:ext cx="12713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Crossed-String Method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63" name="Straight Arrow Connector 62"/>
          <p:cNvCxnSpPr>
            <a:stCxn id="59" idx="3"/>
            <a:endCxn id="10" idx="1"/>
          </p:cNvCxnSpPr>
          <p:nvPr/>
        </p:nvCxnSpPr>
        <p:spPr>
          <a:xfrm flipV="1">
            <a:off x="1552575" y="3817381"/>
            <a:ext cx="171579" cy="4416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Elbow Connector 80"/>
          <p:cNvCxnSpPr>
            <a:stCxn id="9" idx="3"/>
          </p:cNvCxnSpPr>
          <p:nvPr/>
        </p:nvCxnSpPr>
        <p:spPr>
          <a:xfrm flipH="1">
            <a:off x="133350" y="2014211"/>
            <a:ext cx="8391525" cy="786139"/>
          </a:xfrm>
          <a:prstGeom prst="bentConnector3">
            <a:avLst>
              <a:gd name="adj1" fmla="val -2724"/>
            </a:avLst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hape 83"/>
          <p:cNvCxnSpPr>
            <a:endCxn id="59" idx="1"/>
          </p:cNvCxnSpPr>
          <p:nvPr/>
        </p:nvCxnSpPr>
        <p:spPr>
          <a:xfrm rot="16200000" flipH="1">
            <a:off x="-289132" y="3251406"/>
            <a:ext cx="1021447" cy="119333"/>
          </a:xfrm>
          <a:prstGeom prst="bentConnector2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082926" y="3190875"/>
            <a:ext cx="180389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Approximating 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ScriptC" pitchFamily="2" charset="0"/>
                <a:cs typeface="ScriptC" pitchFamily="2" charset="0"/>
              </a:rPr>
              <a:t>F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ScriptC" pitchFamily="2" charset="0"/>
              <a:cs typeface="Script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Fundamentals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Blackbody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blackbody is the perfect absorber and emitter of radiant energy;</a:t>
            </a:r>
          </a:p>
          <a:p>
            <a:endParaRPr lang="en-US" sz="2800" dirty="0" smtClean="0"/>
          </a:p>
          <a:p>
            <a:r>
              <a:rPr lang="en-US" sz="2800" dirty="0" smtClean="0"/>
              <a:t>The Stefan-Boltzmann law shows that energy radiated from a blackbody is a function only of its absolute temperature, 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dirty="0" smtClean="0">
                <a:latin typeface="Symbol" pitchFamily="18" charset="2"/>
              </a:rPr>
              <a:t>s</a:t>
            </a:r>
            <a:r>
              <a:rPr lang="en-US" sz="2800" dirty="0" smtClean="0"/>
              <a:t> = 5.67 </a:t>
            </a:r>
            <a:r>
              <a:rPr lang="en-US" sz="2800" dirty="0" smtClean="0">
                <a:sym typeface="Symbol"/>
              </a:rPr>
              <a:t></a:t>
            </a:r>
            <a:r>
              <a:rPr lang="en-US" sz="2800" dirty="0" smtClean="0"/>
              <a:t> 10</a:t>
            </a:r>
            <a:r>
              <a:rPr lang="en-US" sz="2800" baseline="30000" dirty="0" smtClean="0"/>
              <a:t>-8</a:t>
            </a:r>
            <a:r>
              <a:rPr lang="en-US" sz="2800" dirty="0" smtClean="0"/>
              <a:t> W/m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K</a:t>
            </a:r>
            <a:r>
              <a:rPr lang="en-US" sz="2800" baseline="30000" dirty="0" smtClean="0"/>
              <a:t>4</a:t>
            </a:r>
            <a:r>
              <a:rPr lang="en-US" sz="2800" dirty="0" smtClean="0"/>
              <a:t>.  </a:t>
            </a:r>
          </a:p>
          <a:p>
            <a:endParaRPr lang="en-US" sz="2800" b="1" u="sng" dirty="0" smtClean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50600" y="4397987"/>
            <a:ext cx="1276350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Grey Body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Most objects are not perfect blackbody absorbers or emitters -- they are said to be "grey";</a:t>
            </a:r>
          </a:p>
          <a:p>
            <a:endParaRPr lang="en-US" sz="2800" dirty="0" smtClean="0"/>
          </a:p>
          <a:p>
            <a:r>
              <a:rPr lang="en-US" sz="2800" dirty="0" smtClean="0"/>
              <a:t>To account for imperfect absorption and emission, the Stefan-Boltzmann equation is scaled by an proportionality term, 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>
                <a:latin typeface="+mj-lt"/>
              </a:rPr>
              <a:t>where</a:t>
            </a:r>
            <a:r>
              <a:rPr lang="en-US" sz="2800" dirty="0" smtClean="0">
                <a:latin typeface="Symbol" pitchFamily="18" charset="2"/>
              </a:rPr>
              <a:t> e</a:t>
            </a:r>
            <a:r>
              <a:rPr lang="en-US" sz="2800" dirty="0" smtClean="0"/>
              <a:t> is a value between 0 and unity.</a:t>
            </a:r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2502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48100" y="4448175"/>
            <a:ext cx="1438275" cy="485775"/>
          </a:xfrm>
          <a:prstGeom prst="rect">
            <a:avLst/>
          </a:prstGeom>
          <a:noFill/>
        </p:spPr>
      </p:pic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Conservation of Energy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371600"/>
            <a:ext cx="530542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Conservation of energy tells us that the fraction of energy absorbed by a surface, </a:t>
            </a:r>
            <a:r>
              <a:rPr lang="en-US" sz="2800" dirty="0" smtClean="0">
                <a:latin typeface="Symbol" pitchFamily="18" charset="2"/>
              </a:rPr>
              <a:t>a</a:t>
            </a:r>
            <a:r>
              <a:rPr lang="en-US" sz="2800" baseline="-25000" dirty="0" smtClean="0">
                <a:latin typeface="Symbol" pitchFamily="18" charset="2"/>
              </a:rPr>
              <a:t>l</a:t>
            </a:r>
            <a:r>
              <a:rPr lang="en-US" sz="2800" dirty="0" smtClean="0">
                <a:latin typeface="Symbol" pitchFamily="18" charset="2"/>
              </a:rPr>
              <a:t>,</a:t>
            </a:r>
            <a:r>
              <a:rPr lang="en-US" sz="2800" dirty="0" smtClean="0"/>
              <a:t> plus the energy reflected, </a:t>
            </a:r>
            <a:r>
              <a:rPr lang="en-US" sz="2800" dirty="0" err="1" smtClean="0">
                <a:latin typeface="Symbol" pitchFamily="18" charset="2"/>
              </a:rPr>
              <a:t>r</a:t>
            </a:r>
            <a:r>
              <a:rPr lang="en-US" sz="2800" baseline="-25000" dirty="0" err="1" smtClean="0">
                <a:latin typeface="Symbol" pitchFamily="18" charset="2"/>
              </a:rPr>
              <a:t>l</a:t>
            </a:r>
            <a:r>
              <a:rPr lang="en-US" sz="2800" dirty="0" smtClean="0">
                <a:latin typeface="Symbol" pitchFamily="18" charset="2"/>
              </a:rPr>
              <a:t>,</a:t>
            </a:r>
            <a:r>
              <a:rPr lang="en-US" sz="2800" dirty="0" smtClean="0"/>
              <a:t> plus the energy transmitted, </a:t>
            </a:r>
            <a:r>
              <a:rPr lang="en-US" sz="2800" dirty="0" err="1" smtClean="0">
                <a:latin typeface="Symbol" pitchFamily="18" charset="2"/>
              </a:rPr>
              <a:t>t</a:t>
            </a:r>
            <a:r>
              <a:rPr lang="en-US" sz="2800" baseline="-25000" dirty="0" err="1" smtClean="0">
                <a:latin typeface="Symbol" pitchFamily="18" charset="2"/>
              </a:rPr>
              <a:t>l</a:t>
            </a:r>
            <a:r>
              <a:rPr lang="en-US" sz="2800" dirty="0" smtClean="0">
                <a:latin typeface="Symbol" pitchFamily="18" charset="2"/>
              </a:rPr>
              <a:t>,</a:t>
            </a:r>
            <a:r>
              <a:rPr lang="en-US" sz="2800" dirty="0" smtClean="0"/>
              <a:t> must equal the energy incident on that unity: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an opaque surface, </a:t>
            </a:r>
            <a:r>
              <a:rPr lang="en-US" sz="2800" dirty="0" err="1" smtClean="0">
                <a:latin typeface="Symbol" pitchFamily="18" charset="2"/>
              </a:rPr>
              <a:t>t</a:t>
            </a:r>
            <a:r>
              <a:rPr lang="en-US" sz="2800" baseline="-25000" dirty="0" err="1" smtClean="0">
                <a:latin typeface="Symbol" pitchFamily="18" charset="2"/>
              </a:rPr>
              <a:t>l</a:t>
            </a:r>
            <a:r>
              <a:rPr lang="en-US" sz="2800" dirty="0" smtClean="0"/>
              <a:t> = 0 and the equation simplifies to: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1792060" y="4154467"/>
          <a:ext cx="2731696" cy="561060"/>
        </p:xfrm>
        <a:graphic>
          <a:graphicData uri="http://schemas.openxmlformats.org/presentationml/2006/ole">
            <p:oleObj spid="_x0000_s1229826" name="Equation" r:id="rId3" imgW="1485720" imgH="304560" progId="Equation.3">
              <p:embed/>
            </p:oleObj>
          </a:graphicData>
        </a:graphic>
      </p:graphicFrame>
      <p:graphicFrame>
        <p:nvGraphicFramePr>
          <p:cNvPr id="1125379" name="Object 3"/>
          <p:cNvGraphicFramePr>
            <a:graphicFrameLocks noChangeAspect="1"/>
          </p:cNvGraphicFramePr>
          <p:nvPr/>
        </p:nvGraphicFramePr>
        <p:xfrm>
          <a:off x="2151661" y="5779529"/>
          <a:ext cx="1920690" cy="549275"/>
        </p:xfrm>
        <a:graphic>
          <a:graphicData uri="http://schemas.openxmlformats.org/presentationml/2006/ole">
            <p:oleObj spid="_x0000_s1229827" name="Equation" r:id="rId4" imgW="1066680" imgH="304560" progId="Equation.3">
              <p:embed/>
            </p:oleObj>
          </a:graphicData>
        </a:graphic>
      </p:graphicFrame>
      <p:pic>
        <p:nvPicPr>
          <p:cNvPr id="12298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44848" y="2381249"/>
            <a:ext cx="2461002" cy="294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Conservation of Energy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09700"/>
            <a:ext cx="790574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we limit our discussion of absorption and emission to the same portion of the spectrum (or, more precisely, to a given wavelength, </a:t>
            </a:r>
            <a:r>
              <a:rPr lang="en-US" sz="2800" i="1" dirty="0" smtClean="0">
                <a:latin typeface="Symbol" pitchFamily="18" charset="2"/>
              </a:rPr>
              <a:t>l</a:t>
            </a:r>
            <a:r>
              <a:rPr lang="en-US" sz="2800" dirty="0" smtClean="0"/>
              <a:t>), we can say: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the purpose of our discussion, </a:t>
            </a:r>
            <a:r>
              <a:rPr lang="en-US" sz="2800" i="1" dirty="0" smtClean="0"/>
              <a:t>we're going to use </a:t>
            </a:r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i="1" dirty="0" smtClean="0"/>
              <a:t> for, both, absorption and emission in the infrared spectrum.</a:t>
            </a:r>
          </a:p>
        </p:txBody>
      </p:sp>
      <p:sp>
        <p:nvSpPr>
          <p:cNvPr id="12236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368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33800" y="3133725"/>
            <a:ext cx="1133475" cy="476250"/>
          </a:xfrm>
          <a:prstGeom prst="rect">
            <a:avLst/>
          </a:prstGeom>
          <a:noFill/>
        </p:spPr>
      </p:pic>
      <p:sp>
        <p:nvSpPr>
          <p:cNvPr id="122368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Kirchhoff's Law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00176"/>
            <a:ext cx="441959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This says, for a given wavelength, </a:t>
            </a:r>
            <a:r>
              <a:rPr lang="en-US" sz="2800" dirty="0" smtClean="0">
                <a:latin typeface="Symbol" pitchFamily="18" charset="2"/>
              </a:rPr>
              <a:t>l</a:t>
            </a:r>
            <a:r>
              <a:rPr lang="en-US" sz="2800" dirty="0" smtClean="0"/>
              <a:t>, an object's ability to absorb radiant energy is equal to its ability to radiate energy;</a:t>
            </a:r>
          </a:p>
          <a:p>
            <a:endParaRPr lang="en-US" sz="2800" dirty="0" smtClean="0"/>
          </a:p>
          <a:p>
            <a:r>
              <a:rPr lang="en-US" sz="2800" dirty="0" smtClean="0"/>
              <a:t>Consider an object with surface area, A, and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, </a:t>
            </a:r>
            <a:r>
              <a:rPr lang="en-US" sz="2800" dirty="0" smtClean="0">
                <a:latin typeface="Symbol" pitchFamily="18" charset="2"/>
              </a:rPr>
              <a:t>e,</a:t>
            </a:r>
            <a:r>
              <a:rPr lang="en-US" sz="2800" dirty="0" smtClean="0"/>
              <a:t> at temperature, T</a:t>
            </a:r>
            <a:r>
              <a:rPr lang="en-US" sz="2800" baseline="-25000" dirty="0" smtClean="0"/>
              <a:t>1</a:t>
            </a:r>
            <a:r>
              <a:rPr lang="en-US" sz="2800" dirty="0" smtClean="0"/>
              <a:t>, introduced into an oven at T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.</a:t>
            </a:r>
          </a:p>
        </p:txBody>
      </p:sp>
      <p:sp>
        <p:nvSpPr>
          <p:cNvPr id="7" name="Freeform 6"/>
          <p:cNvSpPr/>
          <p:nvPr/>
        </p:nvSpPr>
        <p:spPr>
          <a:xfrm>
            <a:off x="5267325" y="2262552"/>
            <a:ext cx="3248025" cy="3433398"/>
          </a:xfrm>
          <a:custGeom>
            <a:avLst/>
            <a:gdLst>
              <a:gd name="connsiteX0" fmla="*/ 1024480 w 2862805"/>
              <a:gd name="connsiteY0" fmla="*/ 99648 h 3064295"/>
              <a:gd name="connsiteX1" fmla="*/ 929230 w 2862805"/>
              <a:gd name="connsiteY1" fmla="*/ 118698 h 3064295"/>
              <a:gd name="connsiteX2" fmla="*/ 767305 w 2862805"/>
              <a:gd name="connsiteY2" fmla="*/ 137748 h 3064295"/>
              <a:gd name="connsiteX3" fmla="*/ 691105 w 2862805"/>
              <a:gd name="connsiteY3" fmla="*/ 166323 h 3064295"/>
              <a:gd name="connsiteX4" fmla="*/ 633955 w 2862805"/>
              <a:gd name="connsiteY4" fmla="*/ 232998 h 3064295"/>
              <a:gd name="connsiteX5" fmla="*/ 605380 w 2862805"/>
              <a:gd name="connsiteY5" fmla="*/ 261573 h 3064295"/>
              <a:gd name="connsiteX6" fmla="*/ 567280 w 2862805"/>
              <a:gd name="connsiteY6" fmla="*/ 309198 h 3064295"/>
              <a:gd name="connsiteX7" fmla="*/ 529180 w 2862805"/>
              <a:gd name="connsiteY7" fmla="*/ 347298 h 3064295"/>
              <a:gd name="connsiteX8" fmla="*/ 491080 w 2862805"/>
              <a:gd name="connsiteY8" fmla="*/ 394923 h 3064295"/>
              <a:gd name="connsiteX9" fmla="*/ 395830 w 2862805"/>
              <a:gd name="connsiteY9" fmla="*/ 490173 h 3064295"/>
              <a:gd name="connsiteX10" fmla="*/ 357730 w 2862805"/>
              <a:gd name="connsiteY10" fmla="*/ 537798 h 3064295"/>
              <a:gd name="connsiteX11" fmla="*/ 310105 w 2862805"/>
              <a:gd name="connsiteY11" fmla="*/ 585423 h 3064295"/>
              <a:gd name="connsiteX12" fmla="*/ 243430 w 2862805"/>
              <a:gd name="connsiteY12" fmla="*/ 680673 h 3064295"/>
              <a:gd name="connsiteX13" fmla="*/ 205330 w 2862805"/>
              <a:gd name="connsiteY13" fmla="*/ 728298 h 3064295"/>
              <a:gd name="connsiteX14" fmla="*/ 176755 w 2862805"/>
              <a:gd name="connsiteY14" fmla="*/ 785448 h 3064295"/>
              <a:gd name="connsiteX15" fmla="*/ 129130 w 2862805"/>
              <a:gd name="connsiteY15" fmla="*/ 852123 h 3064295"/>
              <a:gd name="connsiteX16" fmla="*/ 91030 w 2862805"/>
              <a:gd name="connsiteY16" fmla="*/ 899748 h 3064295"/>
              <a:gd name="connsiteX17" fmla="*/ 43405 w 2862805"/>
              <a:gd name="connsiteY17" fmla="*/ 1004523 h 3064295"/>
              <a:gd name="connsiteX18" fmla="*/ 14830 w 2862805"/>
              <a:gd name="connsiteY18" fmla="*/ 1061673 h 3064295"/>
              <a:gd name="connsiteX19" fmla="*/ 14830 w 2862805"/>
              <a:gd name="connsiteY19" fmla="*/ 1299798 h 3064295"/>
              <a:gd name="connsiteX20" fmla="*/ 24355 w 2862805"/>
              <a:gd name="connsiteY20" fmla="*/ 1347423 h 3064295"/>
              <a:gd name="connsiteX21" fmla="*/ 62455 w 2862805"/>
              <a:gd name="connsiteY21" fmla="*/ 1423623 h 3064295"/>
              <a:gd name="connsiteX22" fmla="*/ 129130 w 2862805"/>
              <a:gd name="connsiteY22" fmla="*/ 1518873 h 3064295"/>
              <a:gd name="connsiteX23" fmla="*/ 157705 w 2862805"/>
              <a:gd name="connsiteY23" fmla="*/ 1566498 h 3064295"/>
              <a:gd name="connsiteX24" fmla="*/ 338680 w 2862805"/>
              <a:gd name="connsiteY24" fmla="*/ 1728423 h 3064295"/>
              <a:gd name="connsiteX25" fmla="*/ 405355 w 2862805"/>
              <a:gd name="connsiteY25" fmla="*/ 1785573 h 3064295"/>
              <a:gd name="connsiteX26" fmla="*/ 443455 w 2862805"/>
              <a:gd name="connsiteY26" fmla="*/ 1814148 h 3064295"/>
              <a:gd name="connsiteX27" fmla="*/ 472030 w 2862805"/>
              <a:gd name="connsiteY27" fmla="*/ 1852248 h 3064295"/>
              <a:gd name="connsiteX28" fmla="*/ 548230 w 2862805"/>
              <a:gd name="connsiteY28" fmla="*/ 1985598 h 3064295"/>
              <a:gd name="connsiteX29" fmla="*/ 576805 w 2862805"/>
              <a:gd name="connsiteY29" fmla="*/ 2042748 h 3064295"/>
              <a:gd name="connsiteX30" fmla="*/ 586330 w 2862805"/>
              <a:gd name="connsiteY30" fmla="*/ 2071323 h 3064295"/>
              <a:gd name="connsiteX31" fmla="*/ 643480 w 2862805"/>
              <a:gd name="connsiteY31" fmla="*/ 2157048 h 3064295"/>
              <a:gd name="connsiteX32" fmla="*/ 672055 w 2862805"/>
              <a:gd name="connsiteY32" fmla="*/ 2223723 h 3064295"/>
              <a:gd name="connsiteX33" fmla="*/ 719680 w 2862805"/>
              <a:gd name="connsiteY33" fmla="*/ 2309448 h 3064295"/>
              <a:gd name="connsiteX34" fmla="*/ 748255 w 2862805"/>
              <a:gd name="connsiteY34" fmla="*/ 2376123 h 3064295"/>
              <a:gd name="connsiteX35" fmla="*/ 814930 w 2862805"/>
              <a:gd name="connsiteY35" fmla="*/ 2499948 h 3064295"/>
              <a:gd name="connsiteX36" fmla="*/ 833980 w 2862805"/>
              <a:gd name="connsiteY36" fmla="*/ 2547573 h 3064295"/>
              <a:gd name="connsiteX37" fmla="*/ 862555 w 2862805"/>
              <a:gd name="connsiteY37" fmla="*/ 2642823 h 3064295"/>
              <a:gd name="connsiteX38" fmla="*/ 900655 w 2862805"/>
              <a:gd name="connsiteY38" fmla="*/ 2719023 h 3064295"/>
              <a:gd name="connsiteX39" fmla="*/ 976855 w 2862805"/>
              <a:gd name="connsiteY39" fmla="*/ 2833323 h 3064295"/>
              <a:gd name="connsiteX40" fmla="*/ 1005430 w 2862805"/>
              <a:gd name="connsiteY40" fmla="*/ 2861898 h 3064295"/>
              <a:gd name="connsiteX41" fmla="*/ 1043530 w 2862805"/>
              <a:gd name="connsiteY41" fmla="*/ 2880948 h 3064295"/>
              <a:gd name="connsiteX42" fmla="*/ 1386430 w 2862805"/>
              <a:gd name="connsiteY42" fmla="*/ 2880948 h 3064295"/>
              <a:gd name="connsiteX43" fmla="*/ 1557880 w 2862805"/>
              <a:gd name="connsiteY43" fmla="*/ 2928573 h 3064295"/>
              <a:gd name="connsiteX44" fmla="*/ 1586455 w 2862805"/>
              <a:gd name="connsiteY44" fmla="*/ 2938098 h 3064295"/>
              <a:gd name="connsiteX45" fmla="*/ 1634080 w 2862805"/>
              <a:gd name="connsiteY45" fmla="*/ 2947623 h 3064295"/>
              <a:gd name="connsiteX46" fmla="*/ 1691230 w 2862805"/>
              <a:gd name="connsiteY46" fmla="*/ 2976198 h 3064295"/>
              <a:gd name="connsiteX47" fmla="*/ 1957930 w 2862805"/>
              <a:gd name="connsiteY47" fmla="*/ 3004773 h 3064295"/>
              <a:gd name="connsiteX48" fmla="*/ 2034130 w 2862805"/>
              <a:gd name="connsiteY48" fmla="*/ 3023823 h 3064295"/>
              <a:gd name="connsiteX49" fmla="*/ 2110330 w 2862805"/>
              <a:gd name="connsiteY49" fmla="*/ 3052398 h 3064295"/>
              <a:gd name="connsiteX50" fmla="*/ 2205580 w 2862805"/>
              <a:gd name="connsiteY50" fmla="*/ 3061923 h 3064295"/>
              <a:gd name="connsiteX51" fmla="*/ 2291305 w 2862805"/>
              <a:gd name="connsiteY51" fmla="*/ 3052398 h 3064295"/>
              <a:gd name="connsiteX52" fmla="*/ 2310355 w 2862805"/>
              <a:gd name="connsiteY52" fmla="*/ 3014298 h 3064295"/>
              <a:gd name="connsiteX53" fmla="*/ 2329405 w 2862805"/>
              <a:gd name="connsiteY53" fmla="*/ 2947623 h 3064295"/>
              <a:gd name="connsiteX54" fmla="*/ 2348455 w 2862805"/>
              <a:gd name="connsiteY54" fmla="*/ 2909523 h 3064295"/>
              <a:gd name="connsiteX55" fmla="*/ 2396080 w 2862805"/>
              <a:gd name="connsiteY55" fmla="*/ 2823798 h 3064295"/>
              <a:gd name="connsiteX56" fmla="*/ 2434180 w 2862805"/>
              <a:gd name="connsiteY56" fmla="*/ 2785698 h 3064295"/>
              <a:gd name="connsiteX57" fmla="*/ 2510380 w 2862805"/>
              <a:gd name="connsiteY57" fmla="*/ 2623773 h 3064295"/>
              <a:gd name="connsiteX58" fmla="*/ 2529430 w 2862805"/>
              <a:gd name="connsiteY58" fmla="*/ 2585673 h 3064295"/>
              <a:gd name="connsiteX59" fmla="*/ 2548480 w 2862805"/>
              <a:gd name="connsiteY59" fmla="*/ 2538048 h 3064295"/>
              <a:gd name="connsiteX60" fmla="*/ 2558005 w 2862805"/>
              <a:gd name="connsiteY60" fmla="*/ 2509473 h 3064295"/>
              <a:gd name="connsiteX61" fmla="*/ 2577055 w 2862805"/>
              <a:gd name="connsiteY61" fmla="*/ 2480898 h 3064295"/>
              <a:gd name="connsiteX62" fmla="*/ 2596105 w 2862805"/>
              <a:gd name="connsiteY62" fmla="*/ 2395173 h 3064295"/>
              <a:gd name="connsiteX63" fmla="*/ 2615155 w 2862805"/>
              <a:gd name="connsiteY63" fmla="*/ 2357073 h 3064295"/>
              <a:gd name="connsiteX64" fmla="*/ 2624680 w 2862805"/>
              <a:gd name="connsiteY64" fmla="*/ 2299923 h 3064295"/>
              <a:gd name="connsiteX65" fmla="*/ 2643730 w 2862805"/>
              <a:gd name="connsiteY65" fmla="*/ 2242773 h 3064295"/>
              <a:gd name="connsiteX66" fmla="*/ 2672305 w 2862805"/>
              <a:gd name="connsiteY66" fmla="*/ 2071323 h 3064295"/>
              <a:gd name="connsiteX67" fmla="*/ 2691355 w 2862805"/>
              <a:gd name="connsiteY67" fmla="*/ 1976073 h 3064295"/>
              <a:gd name="connsiteX68" fmla="*/ 2729455 w 2862805"/>
              <a:gd name="connsiteY68" fmla="*/ 1880823 h 3064295"/>
              <a:gd name="connsiteX69" fmla="*/ 2738980 w 2862805"/>
              <a:gd name="connsiteY69" fmla="*/ 1852248 h 3064295"/>
              <a:gd name="connsiteX70" fmla="*/ 2748505 w 2862805"/>
              <a:gd name="connsiteY70" fmla="*/ 1823673 h 3064295"/>
              <a:gd name="connsiteX71" fmla="*/ 2777080 w 2862805"/>
              <a:gd name="connsiteY71" fmla="*/ 1766523 h 3064295"/>
              <a:gd name="connsiteX72" fmla="*/ 2796130 w 2862805"/>
              <a:gd name="connsiteY72" fmla="*/ 1671273 h 3064295"/>
              <a:gd name="connsiteX73" fmla="*/ 2805655 w 2862805"/>
              <a:gd name="connsiteY73" fmla="*/ 1614123 h 3064295"/>
              <a:gd name="connsiteX74" fmla="*/ 2824705 w 2862805"/>
              <a:gd name="connsiteY74" fmla="*/ 1556973 h 3064295"/>
              <a:gd name="connsiteX75" fmla="*/ 2853280 w 2862805"/>
              <a:gd name="connsiteY75" fmla="*/ 1471248 h 3064295"/>
              <a:gd name="connsiteX76" fmla="*/ 2862805 w 2862805"/>
              <a:gd name="connsiteY76" fmla="*/ 1366473 h 3064295"/>
              <a:gd name="connsiteX77" fmla="*/ 2843755 w 2862805"/>
              <a:gd name="connsiteY77" fmla="*/ 1128348 h 3064295"/>
              <a:gd name="connsiteX78" fmla="*/ 2815180 w 2862805"/>
              <a:gd name="connsiteY78" fmla="*/ 1052148 h 3064295"/>
              <a:gd name="connsiteX79" fmla="*/ 2805655 w 2862805"/>
              <a:gd name="connsiteY79" fmla="*/ 1004523 h 3064295"/>
              <a:gd name="connsiteX80" fmla="*/ 2786605 w 2862805"/>
              <a:gd name="connsiteY80" fmla="*/ 966423 h 3064295"/>
              <a:gd name="connsiteX81" fmla="*/ 2777080 w 2862805"/>
              <a:gd name="connsiteY81" fmla="*/ 937848 h 3064295"/>
              <a:gd name="connsiteX82" fmla="*/ 2758030 w 2862805"/>
              <a:gd name="connsiteY82" fmla="*/ 899748 h 3064295"/>
              <a:gd name="connsiteX83" fmla="*/ 2748505 w 2862805"/>
              <a:gd name="connsiteY83" fmla="*/ 871173 h 3064295"/>
              <a:gd name="connsiteX84" fmla="*/ 2710405 w 2862805"/>
              <a:gd name="connsiteY84" fmla="*/ 794973 h 3064295"/>
              <a:gd name="connsiteX85" fmla="*/ 2624680 w 2862805"/>
              <a:gd name="connsiteY85" fmla="*/ 690198 h 3064295"/>
              <a:gd name="connsiteX86" fmla="*/ 2567530 w 2862805"/>
              <a:gd name="connsiteY86" fmla="*/ 652098 h 3064295"/>
              <a:gd name="connsiteX87" fmla="*/ 2519905 w 2862805"/>
              <a:gd name="connsiteY87" fmla="*/ 613998 h 3064295"/>
              <a:gd name="connsiteX88" fmla="*/ 2462755 w 2862805"/>
              <a:gd name="connsiteY88" fmla="*/ 594948 h 3064295"/>
              <a:gd name="connsiteX89" fmla="*/ 2396080 w 2862805"/>
              <a:gd name="connsiteY89" fmla="*/ 556848 h 3064295"/>
              <a:gd name="connsiteX90" fmla="*/ 2291305 w 2862805"/>
              <a:gd name="connsiteY90" fmla="*/ 480648 h 3064295"/>
              <a:gd name="connsiteX91" fmla="*/ 2205580 w 2862805"/>
              <a:gd name="connsiteY91" fmla="*/ 394923 h 3064295"/>
              <a:gd name="connsiteX92" fmla="*/ 2081755 w 2862805"/>
              <a:gd name="connsiteY92" fmla="*/ 280623 h 3064295"/>
              <a:gd name="connsiteX93" fmla="*/ 2015080 w 2862805"/>
              <a:gd name="connsiteY93" fmla="*/ 213948 h 3064295"/>
              <a:gd name="connsiteX94" fmla="*/ 1986505 w 2862805"/>
              <a:gd name="connsiteY94" fmla="*/ 185373 h 3064295"/>
              <a:gd name="connsiteX95" fmla="*/ 1957930 w 2862805"/>
              <a:gd name="connsiteY95" fmla="*/ 166323 h 3064295"/>
              <a:gd name="connsiteX96" fmla="*/ 1891255 w 2862805"/>
              <a:gd name="connsiteY96" fmla="*/ 118698 h 3064295"/>
              <a:gd name="connsiteX97" fmla="*/ 1815055 w 2862805"/>
              <a:gd name="connsiteY97" fmla="*/ 90123 h 3064295"/>
              <a:gd name="connsiteX98" fmla="*/ 1738855 w 2862805"/>
              <a:gd name="connsiteY98" fmla="*/ 52023 h 3064295"/>
              <a:gd name="connsiteX99" fmla="*/ 1662655 w 2862805"/>
              <a:gd name="connsiteY99" fmla="*/ 32973 h 3064295"/>
              <a:gd name="connsiteX100" fmla="*/ 1615030 w 2862805"/>
              <a:gd name="connsiteY100" fmla="*/ 23448 h 3064295"/>
              <a:gd name="connsiteX101" fmla="*/ 1529305 w 2862805"/>
              <a:gd name="connsiteY101" fmla="*/ 4398 h 3064295"/>
              <a:gd name="connsiteX102" fmla="*/ 1262605 w 2862805"/>
              <a:gd name="connsiteY102" fmla="*/ 23448 h 3064295"/>
              <a:gd name="connsiteX103" fmla="*/ 1214980 w 2862805"/>
              <a:gd name="connsiteY103" fmla="*/ 42498 h 3064295"/>
              <a:gd name="connsiteX104" fmla="*/ 1129255 w 2862805"/>
              <a:gd name="connsiteY104" fmla="*/ 61548 h 3064295"/>
              <a:gd name="connsiteX105" fmla="*/ 1072105 w 2862805"/>
              <a:gd name="connsiteY105" fmla="*/ 80598 h 3064295"/>
              <a:gd name="connsiteX106" fmla="*/ 1043530 w 2862805"/>
              <a:gd name="connsiteY106" fmla="*/ 90123 h 3064295"/>
              <a:gd name="connsiteX107" fmla="*/ 1024480 w 2862805"/>
              <a:gd name="connsiteY107" fmla="*/ 99648 h 3064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2862805" h="3064295">
                <a:moveTo>
                  <a:pt x="1024480" y="99648"/>
                </a:moveTo>
                <a:cubicBezTo>
                  <a:pt x="1005430" y="104410"/>
                  <a:pt x="961312" y="114323"/>
                  <a:pt x="929230" y="118698"/>
                </a:cubicBezTo>
                <a:cubicBezTo>
                  <a:pt x="770259" y="140376"/>
                  <a:pt x="864504" y="116148"/>
                  <a:pt x="767305" y="137748"/>
                </a:cubicBezTo>
                <a:cubicBezTo>
                  <a:pt x="738356" y="144181"/>
                  <a:pt x="716047" y="148508"/>
                  <a:pt x="691105" y="166323"/>
                </a:cubicBezTo>
                <a:cubicBezTo>
                  <a:pt x="664982" y="184982"/>
                  <a:pt x="654493" y="209037"/>
                  <a:pt x="633955" y="232998"/>
                </a:cubicBezTo>
                <a:cubicBezTo>
                  <a:pt x="625189" y="243225"/>
                  <a:pt x="614250" y="251436"/>
                  <a:pt x="605380" y="261573"/>
                </a:cubicBezTo>
                <a:cubicBezTo>
                  <a:pt x="591993" y="276873"/>
                  <a:pt x="580786" y="294003"/>
                  <a:pt x="567280" y="309198"/>
                </a:cubicBezTo>
                <a:cubicBezTo>
                  <a:pt x="555348" y="322622"/>
                  <a:pt x="541112" y="333874"/>
                  <a:pt x="529180" y="347298"/>
                </a:cubicBezTo>
                <a:cubicBezTo>
                  <a:pt x="515674" y="362493"/>
                  <a:pt x="504951" y="380061"/>
                  <a:pt x="491080" y="394923"/>
                </a:cubicBezTo>
                <a:cubicBezTo>
                  <a:pt x="460443" y="427748"/>
                  <a:pt x="423880" y="455111"/>
                  <a:pt x="395830" y="490173"/>
                </a:cubicBezTo>
                <a:cubicBezTo>
                  <a:pt x="383130" y="506048"/>
                  <a:pt x="371330" y="522687"/>
                  <a:pt x="357730" y="537798"/>
                </a:cubicBezTo>
                <a:cubicBezTo>
                  <a:pt x="342711" y="554485"/>
                  <a:pt x="324130" y="567892"/>
                  <a:pt x="310105" y="585423"/>
                </a:cubicBezTo>
                <a:cubicBezTo>
                  <a:pt x="285894" y="615686"/>
                  <a:pt x="267641" y="650410"/>
                  <a:pt x="243430" y="680673"/>
                </a:cubicBezTo>
                <a:cubicBezTo>
                  <a:pt x="230730" y="696548"/>
                  <a:pt x="216245" y="711146"/>
                  <a:pt x="205330" y="728298"/>
                </a:cubicBezTo>
                <a:cubicBezTo>
                  <a:pt x="193895" y="746267"/>
                  <a:pt x="187918" y="767309"/>
                  <a:pt x="176755" y="785448"/>
                </a:cubicBezTo>
                <a:cubicBezTo>
                  <a:pt x="162441" y="808709"/>
                  <a:pt x="145517" y="830273"/>
                  <a:pt x="129130" y="852123"/>
                </a:cubicBezTo>
                <a:cubicBezTo>
                  <a:pt x="116932" y="868387"/>
                  <a:pt x="101945" y="882596"/>
                  <a:pt x="91030" y="899748"/>
                </a:cubicBezTo>
                <a:cubicBezTo>
                  <a:pt x="63476" y="943046"/>
                  <a:pt x="63407" y="960519"/>
                  <a:pt x="43405" y="1004523"/>
                </a:cubicBezTo>
                <a:cubicBezTo>
                  <a:pt x="34592" y="1023912"/>
                  <a:pt x="24355" y="1042623"/>
                  <a:pt x="14830" y="1061673"/>
                </a:cubicBezTo>
                <a:cubicBezTo>
                  <a:pt x="4059" y="1190930"/>
                  <a:pt x="0" y="1166327"/>
                  <a:pt x="14830" y="1299798"/>
                </a:cubicBezTo>
                <a:cubicBezTo>
                  <a:pt x="16618" y="1315888"/>
                  <a:pt x="18543" y="1332313"/>
                  <a:pt x="24355" y="1347423"/>
                </a:cubicBezTo>
                <a:cubicBezTo>
                  <a:pt x="34549" y="1373928"/>
                  <a:pt x="47647" y="1399391"/>
                  <a:pt x="62455" y="1423623"/>
                </a:cubicBezTo>
                <a:cubicBezTo>
                  <a:pt x="82664" y="1456693"/>
                  <a:pt x="107632" y="1486626"/>
                  <a:pt x="129130" y="1518873"/>
                </a:cubicBezTo>
                <a:cubicBezTo>
                  <a:pt x="139399" y="1534277"/>
                  <a:pt x="144614" y="1553407"/>
                  <a:pt x="157705" y="1566498"/>
                </a:cubicBezTo>
                <a:cubicBezTo>
                  <a:pt x="214943" y="1623736"/>
                  <a:pt x="278051" y="1674790"/>
                  <a:pt x="338680" y="1728423"/>
                </a:cubicBezTo>
                <a:cubicBezTo>
                  <a:pt x="360605" y="1747818"/>
                  <a:pt x="381937" y="1768010"/>
                  <a:pt x="405355" y="1785573"/>
                </a:cubicBezTo>
                <a:cubicBezTo>
                  <a:pt x="418055" y="1795098"/>
                  <a:pt x="432230" y="1802923"/>
                  <a:pt x="443455" y="1814148"/>
                </a:cubicBezTo>
                <a:cubicBezTo>
                  <a:pt x="454680" y="1825373"/>
                  <a:pt x="462926" y="1839243"/>
                  <a:pt x="472030" y="1852248"/>
                </a:cubicBezTo>
                <a:cubicBezTo>
                  <a:pt x="519151" y="1919564"/>
                  <a:pt x="508240" y="1905619"/>
                  <a:pt x="548230" y="1985598"/>
                </a:cubicBezTo>
                <a:cubicBezTo>
                  <a:pt x="557755" y="2004648"/>
                  <a:pt x="570070" y="2022542"/>
                  <a:pt x="576805" y="2042748"/>
                </a:cubicBezTo>
                <a:cubicBezTo>
                  <a:pt x="579980" y="2052273"/>
                  <a:pt x="581271" y="2062650"/>
                  <a:pt x="586330" y="2071323"/>
                </a:cubicBezTo>
                <a:cubicBezTo>
                  <a:pt x="603634" y="2100988"/>
                  <a:pt x="626643" y="2127116"/>
                  <a:pt x="643480" y="2157048"/>
                </a:cubicBezTo>
                <a:cubicBezTo>
                  <a:pt x="655335" y="2178123"/>
                  <a:pt x="661241" y="2202096"/>
                  <a:pt x="672055" y="2223723"/>
                </a:cubicBezTo>
                <a:cubicBezTo>
                  <a:pt x="686674" y="2252961"/>
                  <a:pt x="705061" y="2280210"/>
                  <a:pt x="719680" y="2309448"/>
                </a:cubicBezTo>
                <a:cubicBezTo>
                  <a:pt x="730494" y="2331075"/>
                  <a:pt x="737441" y="2354496"/>
                  <a:pt x="748255" y="2376123"/>
                </a:cubicBezTo>
                <a:cubicBezTo>
                  <a:pt x="809655" y="2498922"/>
                  <a:pt x="764313" y="2388591"/>
                  <a:pt x="814930" y="2499948"/>
                </a:cubicBezTo>
                <a:cubicBezTo>
                  <a:pt x="822005" y="2515513"/>
                  <a:pt x="828573" y="2531353"/>
                  <a:pt x="833980" y="2547573"/>
                </a:cubicBezTo>
                <a:cubicBezTo>
                  <a:pt x="854850" y="2610184"/>
                  <a:pt x="829433" y="2565539"/>
                  <a:pt x="862555" y="2642823"/>
                </a:cubicBezTo>
                <a:cubicBezTo>
                  <a:pt x="873742" y="2668925"/>
                  <a:pt x="887291" y="2693966"/>
                  <a:pt x="900655" y="2719023"/>
                </a:cubicBezTo>
                <a:cubicBezTo>
                  <a:pt x="930648" y="2775259"/>
                  <a:pt x="937214" y="2788019"/>
                  <a:pt x="976855" y="2833323"/>
                </a:cubicBezTo>
                <a:cubicBezTo>
                  <a:pt x="985725" y="2843460"/>
                  <a:pt x="994469" y="2854068"/>
                  <a:pt x="1005430" y="2861898"/>
                </a:cubicBezTo>
                <a:cubicBezTo>
                  <a:pt x="1016984" y="2870151"/>
                  <a:pt x="1030830" y="2874598"/>
                  <a:pt x="1043530" y="2880948"/>
                </a:cubicBezTo>
                <a:cubicBezTo>
                  <a:pt x="1197341" y="2870694"/>
                  <a:pt x="1216577" y="2863963"/>
                  <a:pt x="1386430" y="2880948"/>
                </a:cubicBezTo>
                <a:cubicBezTo>
                  <a:pt x="1441253" y="2886430"/>
                  <a:pt x="1506439" y="2911426"/>
                  <a:pt x="1557880" y="2928573"/>
                </a:cubicBezTo>
                <a:cubicBezTo>
                  <a:pt x="1567405" y="2931748"/>
                  <a:pt x="1576610" y="2936129"/>
                  <a:pt x="1586455" y="2938098"/>
                </a:cubicBezTo>
                <a:lnTo>
                  <a:pt x="1634080" y="2947623"/>
                </a:lnTo>
                <a:cubicBezTo>
                  <a:pt x="1653130" y="2957148"/>
                  <a:pt x="1670797" y="2970188"/>
                  <a:pt x="1691230" y="2976198"/>
                </a:cubicBezTo>
                <a:cubicBezTo>
                  <a:pt x="1773806" y="3000485"/>
                  <a:pt x="1875407" y="2999919"/>
                  <a:pt x="1957930" y="3004773"/>
                </a:cubicBezTo>
                <a:cubicBezTo>
                  <a:pt x="1983330" y="3011123"/>
                  <a:pt x="2009140" y="3016014"/>
                  <a:pt x="2034130" y="3023823"/>
                </a:cubicBezTo>
                <a:cubicBezTo>
                  <a:pt x="2060022" y="3031914"/>
                  <a:pt x="2083849" y="3046513"/>
                  <a:pt x="2110330" y="3052398"/>
                </a:cubicBezTo>
                <a:cubicBezTo>
                  <a:pt x="2141479" y="3059320"/>
                  <a:pt x="2173830" y="3058748"/>
                  <a:pt x="2205580" y="3061923"/>
                </a:cubicBezTo>
                <a:cubicBezTo>
                  <a:pt x="2234155" y="3058748"/>
                  <a:pt x="2265131" y="3064295"/>
                  <a:pt x="2291305" y="3052398"/>
                </a:cubicBezTo>
                <a:cubicBezTo>
                  <a:pt x="2304231" y="3046522"/>
                  <a:pt x="2304762" y="3027349"/>
                  <a:pt x="2310355" y="3014298"/>
                </a:cubicBezTo>
                <a:cubicBezTo>
                  <a:pt x="2333382" y="2960568"/>
                  <a:pt x="2305238" y="3012069"/>
                  <a:pt x="2329405" y="2947623"/>
                </a:cubicBezTo>
                <a:cubicBezTo>
                  <a:pt x="2334391" y="2934328"/>
                  <a:pt x="2342862" y="2922574"/>
                  <a:pt x="2348455" y="2909523"/>
                </a:cubicBezTo>
                <a:cubicBezTo>
                  <a:pt x="2366421" y="2867602"/>
                  <a:pt x="2349672" y="2870206"/>
                  <a:pt x="2396080" y="2823798"/>
                </a:cubicBezTo>
                <a:lnTo>
                  <a:pt x="2434180" y="2785698"/>
                </a:lnTo>
                <a:cubicBezTo>
                  <a:pt x="2459420" y="2709977"/>
                  <a:pt x="2439215" y="2766103"/>
                  <a:pt x="2510380" y="2623773"/>
                </a:cubicBezTo>
                <a:cubicBezTo>
                  <a:pt x="2516730" y="2611073"/>
                  <a:pt x="2524157" y="2598856"/>
                  <a:pt x="2529430" y="2585673"/>
                </a:cubicBezTo>
                <a:cubicBezTo>
                  <a:pt x="2535780" y="2569798"/>
                  <a:pt x="2542477" y="2554057"/>
                  <a:pt x="2548480" y="2538048"/>
                </a:cubicBezTo>
                <a:cubicBezTo>
                  <a:pt x="2552005" y="2528647"/>
                  <a:pt x="2553515" y="2518453"/>
                  <a:pt x="2558005" y="2509473"/>
                </a:cubicBezTo>
                <a:cubicBezTo>
                  <a:pt x="2563125" y="2499234"/>
                  <a:pt x="2570705" y="2490423"/>
                  <a:pt x="2577055" y="2480898"/>
                </a:cubicBezTo>
                <a:cubicBezTo>
                  <a:pt x="2579641" y="2467966"/>
                  <a:pt x="2590340" y="2410546"/>
                  <a:pt x="2596105" y="2395173"/>
                </a:cubicBezTo>
                <a:cubicBezTo>
                  <a:pt x="2601091" y="2381878"/>
                  <a:pt x="2608805" y="2369773"/>
                  <a:pt x="2615155" y="2357073"/>
                </a:cubicBezTo>
                <a:cubicBezTo>
                  <a:pt x="2618330" y="2338023"/>
                  <a:pt x="2619996" y="2318659"/>
                  <a:pt x="2624680" y="2299923"/>
                </a:cubicBezTo>
                <a:cubicBezTo>
                  <a:pt x="2629550" y="2280442"/>
                  <a:pt x="2639374" y="2262375"/>
                  <a:pt x="2643730" y="2242773"/>
                </a:cubicBezTo>
                <a:cubicBezTo>
                  <a:pt x="2662780" y="2157048"/>
                  <a:pt x="2658017" y="2142761"/>
                  <a:pt x="2672305" y="2071323"/>
                </a:cubicBezTo>
                <a:cubicBezTo>
                  <a:pt x="2678655" y="2039573"/>
                  <a:pt x="2676875" y="2005033"/>
                  <a:pt x="2691355" y="1976073"/>
                </a:cubicBezTo>
                <a:cubicBezTo>
                  <a:pt x="2719385" y="1920012"/>
                  <a:pt x="2705915" y="1951443"/>
                  <a:pt x="2729455" y="1880823"/>
                </a:cubicBezTo>
                <a:lnTo>
                  <a:pt x="2738980" y="1852248"/>
                </a:lnTo>
                <a:cubicBezTo>
                  <a:pt x="2742155" y="1842723"/>
                  <a:pt x="2744015" y="1832653"/>
                  <a:pt x="2748505" y="1823673"/>
                </a:cubicBezTo>
                <a:lnTo>
                  <a:pt x="2777080" y="1766523"/>
                </a:lnTo>
                <a:cubicBezTo>
                  <a:pt x="2783430" y="1734773"/>
                  <a:pt x="2790163" y="1703097"/>
                  <a:pt x="2796130" y="1671273"/>
                </a:cubicBezTo>
                <a:cubicBezTo>
                  <a:pt x="2799689" y="1652291"/>
                  <a:pt x="2800971" y="1632859"/>
                  <a:pt x="2805655" y="1614123"/>
                </a:cubicBezTo>
                <a:cubicBezTo>
                  <a:pt x="2810525" y="1594642"/>
                  <a:pt x="2819421" y="1576346"/>
                  <a:pt x="2824705" y="1556973"/>
                </a:cubicBezTo>
                <a:cubicBezTo>
                  <a:pt x="2846862" y="1475729"/>
                  <a:pt x="2818353" y="1541102"/>
                  <a:pt x="2853280" y="1471248"/>
                </a:cubicBezTo>
                <a:cubicBezTo>
                  <a:pt x="2856455" y="1436323"/>
                  <a:pt x="2862805" y="1401542"/>
                  <a:pt x="2862805" y="1366473"/>
                </a:cubicBezTo>
                <a:cubicBezTo>
                  <a:pt x="2862805" y="1342203"/>
                  <a:pt x="2850243" y="1170520"/>
                  <a:pt x="2843755" y="1128348"/>
                </a:cubicBezTo>
                <a:cubicBezTo>
                  <a:pt x="2841807" y="1115684"/>
                  <a:pt x="2815849" y="1054377"/>
                  <a:pt x="2815180" y="1052148"/>
                </a:cubicBezTo>
                <a:cubicBezTo>
                  <a:pt x="2810528" y="1036641"/>
                  <a:pt x="2810775" y="1019882"/>
                  <a:pt x="2805655" y="1004523"/>
                </a:cubicBezTo>
                <a:cubicBezTo>
                  <a:pt x="2801165" y="991053"/>
                  <a:pt x="2792198" y="979474"/>
                  <a:pt x="2786605" y="966423"/>
                </a:cubicBezTo>
                <a:cubicBezTo>
                  <a:pt x="2782650" y="957195"/>
                  <a:pt x="2781035" y="947076"/>
                  <a:pt x="2777080" y="937848"/>
                </a:cubicBezTo>
                <a:cubicBezTo>
                  <a:pt x="2771487" y="924797"/>
                  <a:pt x="2763623" y="912799"/>
                  <a:pt x="2758030" y="899748"/>
                </a:cubicBezTo>
                <a:cubicBezTo>
                  <a:pt x="2754075" y="890520"/>
                  <a:pt x="2752660" y="880313"/>
                  <a:pt x="2748505" y="871173"/>
                </a:cubicBezTo>
                <a:cubicBezTo>
                  <a:pt x="2736754" y="845320"/>
                  <a:pt x="2723105" y="820373"/>
                  <a:pt x="2710405" y="794973"/>
                </a:cubicBezTo>
                <a:cubicBezTo>
                  <a:pt x="2685963" y="746089"/>
                  <a:pt x="2682216" y="728556"/>
                  <a:pt x="2624680" y="690198"/>
                </a:cubicBezTo>
                <a:cubicBezTo>
                  <a:pt x="2605630" y="677498"/>
                  <a:pt x="2586046" y="665564"/>
                  <a:pt x="2567530" y="652098"/>
                </a:cubicBezTo>
                <a:cubicBezTo>
                  <a:pt x="2551088" y="640141"/>
                  <a:pt x="2537753" y="623733"/>
                  <a:pt x="2519905" y="613998"/>
                </a:cubicBezTo>
                <a:cubicBezTo>
                  <a:pt x="2502276" y="604382"/>
                  <a:pt x="2480987" y="603363"/>
                  <a:pt x="2462755" y="594948"/>
                </a:cubicBezTo>
                <a:cubicBezTo>
                  <a:pt x="2439513" y="584221"/>
                  <a:pt x="2417880" y="570264"/>
                  <a:pt x="2396080" y="556848"/>
                </a:cubicBezTo>
                <a:cubicBezTo>
                  <a:pt x="2364426" y="537369"/>
                  <a:pt x="2319149" y="506503"/>
                  <a:pt x="2291305" y="480648"/>
                </a:cubicBezTo>
                <a:cubicBezTo>
                  <a:pt x="2261692" y="453150"/>
                  <a:pt x="2237909" y="419170"/>
                  <a:pt x="2205580" y="394923"/>
                </a:cubicBezTo>
                <a:cubicBezTo>
                  <a:pt x="2135151" y="342101"/>
                  <a:pt x="2178705" y="377573"/>
                  <a:pt x="2081755" y="280623"/>
                </a:cubicBezTo>
                <a:lnTo>
                  <a:pt x="2015080" y="213948"/>
                </a:lnTo>
                <a:cubicBezTo>
                  <a:pt x="2005555" y="204423"/>
                  <a:pt x="1997713" y="192845"/>
                  <a:pt x="1986505" y="185373"/>
                </a:cubicBezTo>
                <a:cubicBezTo>
                  <a:pt x="1976980" y="179023"/>
                  <a:pt x="1967245" y="172977"/>
                  <a:pt x="1957930" y="166323"/>
                </a:cubicBezTo>
                <a:cubicBezTo>
                  <a:pt x="1947863" y="159132"/>
                  <a:pt x="1906220" y="126181"/>
                  <a:pt x="1891255" y="118698"/>
                </a:cubicBezTo>
                <a:cubicBezTo>
                  <a:pt x="1756168" y="51154"/>
                  <a:pt x="1905736" y="131342"/>
                  <a:pt x="1815055" y="90123"/>
                </a:cubicBezTo>
                <a:cubicBezTo>
                  <a:pt x="1789202" y="78372"/>
                  <a:pt x="1766405" y="58911"/>
                  <a:pt x="1738855" y="52023"/>
                </a:cubicBezTo>
                <a:lnTo>
                  <a:pt x="1662655" y="32973"/>
                </a:lnTo>
                <a:cubicBezTo>
                  <a:pt x="1646880" y="29333"/>
                  <a:pt x="1630736" y="27375"/>
                  <a:pt x="1615030" y="23448"/>
                </a:cubicBezTo>
                <a:cubicBezTo>
                  <a:pt x="1521237" y="0"/>
                  <a:pt x="1686566" y="30608"/>
                  <a:pt x="1529305" y="4398"/>
                </a:cubicBezTo>
                <a:cubicBezTo>
                  <a:pt x="1515818" y="5040"/>
                  <a:pt x="1325078" y="7830"/>
                  <a:pt x="1262605" y="23448"/>
                </a:cubicBezTo>
                <a:cubicBezTo>
                  <a:pt x="1246018" y="27595"/>
                  <a:pt x="1231200" y="37091"/>
                  <a:pt x="1214980" y="42498"/>
                </a:cubicBezTo>
                <a:cubicBezTo>
                  <a:pt x="1176490" y="55328"/>
                  <a:pt x="1170776" y="50224"/>
                  <a:pt x="1129255" y="61548"/>
                </a:cubicBezTo>
                <a:cubicBezTo>
                  <a:pt x="1109882" y="66832"/>
                  <a:pt x="1091155" y="74248"/>
                  <a:pt x="1072105" y="80598"/>
                </a:cubicBezTo>
                <a:lnTo>
                  <a:pt x="1043530" y="90123"/>
                </a:lnTo>
                <a:cubicBezTo>
                  <a:pt x="1011943" y="100652"/>
                  <a:pt x="1043530" y="94886"/>
                  <a:pt x="1024480" y="9964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5962650" y="2867025"/>
            <a:ext cx="2047875" cy="2114550"/>
          </a:xfrm>
          <a:custGeom>
            <a:avLst/>
            <a:gdLst>
              <a:gd name="connsiteX0" fmla="*/ 1266825 w 1914525"/>
              <a:gd name="connsiteY0" fmla="*/ 161925 h 1895475"/>
              <a:gd name="connsiteX1" fmla="*/ 990600 w 1914525"/>
              <a:gd name="connsiteY1" fmla="*/ 47625 h 1895475"/>
              <a:gd name="connsiteX2" fmla="*/ 952500 w 1914525"/>
              <a:gd name="connsiteY2" fmla="*/ 38100 h 1895475"/>
              <a:gd name="connsiteX3" fmla="*/ 895350 w 1914525"/>
              <a:gd name="connsiteY3" fmla="*/ 19050 h 1895475"/>
              <a:gd name="connsiteX4" fmla="*/ 781050 w 1914525"/>
              <a:gd name="connsiteY4" fmla="*/ 0 h 1895475"/>
              <a:gd name="connsiteX5" fmla="*/ 638175 w 1914525"/>
              <a:gd name="connsiteY5" fmla="*/ 9525 h 1895475"/>
              <a:gd name="connsiteX6" fmla="*/ 590550 w 1914525"/>
              <a:gd name="connsiteY6" fmla="*/ 28575 h 1895475"/>
              <a:gd name="connsiteX7" fmla="*/ 523875 w 1914525"/>
              <a:gd name="connsiteY7" fmla="*/ 47625 h 1895475"/>
              <a:gd name="connsiteX8" fmla="*/ 485775 w 1914525"/>
              <a:gd name="connsiteY8" fmla="*/ 57150 h 1895475"/>
              <a:gd name="connsiteX9" fmla="*/ 323850 w 1914525"/>
              <a:gd name="connsiteY9" fmla="*/ 133350 h 1895475"/>
              <a:gd name="connsiteX10" fmla="*/ 276225 w 1914525"/>
              <a:gd name="connsiteY10" fmla="*/ 161925 h 1895475"/>
              <a:gd name="connsiteX11" fmla="*/ 219075 w 1914525"/>
              <a:gd name="connsiteY11" fmla="*/ 190500 h 1895475"/>
              <a:gd name="connsiteX12" fmla="*/ 180975 w 1914525"/>
              <a:gd name="connsiteY12" fmla="*/ 228600 h 1895475"/>
              <a:gd name="connsiteX13" fmla="*/ 85725 w 1914525"/>
              <a:gd name="connsiteY13" fmla="*/ 314325 h 1895475"/>
              <a:gd name="connsiteX14" fmla="*/ 38100 w 1914525"/>
              <a:gd name="connsiteY14" fmla="*/ 419100 h 1895475"/>
              <a:gd name="connsiteX15" fmla="*/ 28575 w 1914525"/>
              <a:gd name="connsiteY15" fmla="*/ 457200 h 1895475"/>
              <a:gd name="connsiteX16" fmla="*/ 19050 w 1914525"/>
              <a:gd name="connsiteY16" fmla="*/ 542925 h 1895475"/>
              <a:gd name="connsiteX17" fmla="*/ 0 w 1914525"/>
              <a:gd name="connsiteY17" fmla="*/ 619125 h 1895475"/>
              <a:gd name="connsiteX18" fmla="*/ 19050 w 1914525"/>
              <a:gd name="connsiteY18" fmla="*/ 714375 h 1895475"/>
              <a:gd name="connsiteX19" fmla="*/ 47625 w 1914525"/>
              <a:gd name="connsiteY19" fmla="*/ 771525 h 1895475"/>
              <a:gd name="connsiteX20" fmla="*/ 66675 w 1914525"/>
              <a:gd name="connsiteY20" fmla="*/ 819150 h 1895475"/>
              <a:gd name="connsiteX21" fmla="*/ 104775 w 1914525"/>
              <a:gd name="connsiteY21" fmla="*/ 895350 h 1895475"/>
              <a:gd name="connsiteX22" fmla="*/ 114300 w 1914525"/>
              <a:gd name="connsiteY22" fmla="*/ 952500 h 1895475"/>
              <a:gd name="connsiteX23" fmla="*/ 133350 w 1914525"/>
              <a:gd name="connsiteY23" fmla="*/ 1133475 h 1895475"/>
              <a:gd name="connsiteX24" fmla="*/ 152400 w 1914525"/>
              <a:gd name="connsiteY24" fmla="*/ 1219200 h 1895475"/>
              <a:gd name="connsiteX25" fmla="*/ 171450 w 1914525"/>
              <a:gd name="connsiteY25" fmla="*/ 1247775 h 1895475"/>
              <a:gd name="connsiteX26" fmla="*/ 247650 w 1914525"/>
              <a:gd name="connsiteY26" fmla="*/ 1390650 h 1895475"/>
              <a:gd name="connsiteX27" fmla="*/ 352425 w 1914525"/>
              <a:gd name="connsiteY27" fmla="*/ 1514475 h 1895475"/>
              <a:gd name="connsiteX28" fmla="*/ 552450 w 1914525"/>
              <a:gd name="connsiteY28" fmla="*/ 1752600 h 1895475"/>
              <a:gd name="connsiteX29" fmla="*/ 666750 w 1914525"/>
              <a:gd name="connsiteY29" fmla="*/ 1828800 h 1895475"/>
              <a:gd name="connsiteX30" fmla="*/ 971550 w 1914525"/>
              <a:gd name="connsiteY30" fmla="*/ 1866900 h 1895475"/>
              <a:gd name="connsiteX31" fmla="*/ 1076325 w 1914525"/>
              <a:gd name="connsiteY31" fmla="*/ 1895475 h 1895475"/>
              <a:gd name="connsiteX32" fmla="*/ 1228725 w 1914525"/>
              <a:gd name="connsiteY32" fmla="*/ 1809750 h 1895475"/>
              <a:gd name="connsiteX33" fmla="*/ 1257300 w 1914525"/>
              <a:gd name="connsiteY33" fmla="*/ 1781175 h 1895475"/>
              <a:gd name="connsiteX34" fmla="*/ 1276350 w 1914525"/>
              <a:gd name="connsiteY34" fmla="*/ 1752600 h 1895475"/>
              <a:gd name="connsiteX35" fmla="*/ 1333500 w 1914525"/>
              <a:gd name="connsiteY35" fmla="*/ 1733550 h 1895475"/>
              <a:gd name="connsiteX36" fmla="*/ 1371600 w 1914525"/>
              <a:gd name="connsiteY36" fmla="*/ 1714500 h 1895475"/>
              <a:gd name="connsiteX37" fmla="*/ 1428750 w 1914525"/>
              <a:gd name="connsiteY37" fmla="*/ 1695450 h 1895475"/>
              <a:gd name="connsiteX38" fmla="*/ 1457325 w 1914525"/>
              <a:gd name="connsiteY38" fmla="*/ 1676400 h 1895475"/>
              <a:gd name="connsiteX39" fmla="*/ 1495425 w 1914525"/>
              <a:gd name="connsiteY39" fmla="*/ 1657350 h 1895475"/>
              <a:gd name="connsiteX40" fmla="*/ 1533525 w 1914525"/>
              <a:gd name="connsiteY40" fmla="*/ 1628775 h 1895475"/>
              <a:gd name="connsiteX41" fmla="*/ 1571625 w 1914525"/>
              <a:gd name="connsiteY41" fmla="*/ 1609725 h 1895475"/>
              <a:gd name="connsiteX42" fmla="*/ 1600200 w 1914525"/>
              <a:gd name="connsiteY42" fmla="*/ 1590675 h 1895475"/>
              <a:gd name="connsiteX43" fmla="*/ 1638300 w 1914525"/>
              <a:gd name="connsiteY43" fmla="*/ 1581150 h 1895475"/>
              <a:gd name="connsiteX44" fmla="*/ 1714500 w 1914525"/>
              <a:gd name="connsiteY44" fmla="*/ 1524000 h 1895475"/>
              <a:gd name="connsiteX45" fmla="*/ 1790700 w 1914525"/>
              <a:gd name="connsiteY45" fmla="*/ 1447800 h 1895475"/>
              <a:gd name="connsiteX46" fmla="*/ 1828800 w 1914525"/>
              <a:gd name="connsiteY46" fmla="*/ 1400175 h 1895475"/>
              <a:gd name="connsiteX47" fmla="*/ 1847850 w 1914525"/>
              <a:gd name="connsiteY47" fmla="*/ 1362075 h 1895475"/>
              <a:gd name="connsiteX48" fmla="*/ 1866900 w 1914525"/>
              <a:gd name="connsiteY48" fmla="*/ 1314450 h 1895475"/>
              <a:gd name="connsiteX49" fmla="*/ 1876425 w 1914525"/>
              <a:gd name="connsiteY49" fmla="*/ 1285875 h 1895475"/>
              <a:gd name="connsiteX50" fmla="*/ 1895475 w 1914525"/>
              <a:gd name="connsiteY50" fmla="*/ 1247775 h 1895475"/>
              <a:gd name="connsiteX51" fmla="*/ 1914525 w 1914525"/>
              <a:gd name="connsiteY51" fmla="*/ 1181100 h 1895475"/>
              <a:gd name="connsiteX52" fmla="*/ 1905000 w 1914525"/>
              <a:gd name="connsiteY52" fmla="*/ 1019175 h 1895475"/>
              <a:gd name="connsiteX53" fmla="*/ 1885950 w 1914525"/>
              <a:gd name="connsiteY53" fmla="*/ 942975 h 1895475"/>
              <a:gd name="connsiteX54" fmla="*/ 1876425 w 1914525"/>
              <a:gd name="connsiteY54" fmla="*/ 904875 h 1895475"/>
              <a:gd name="connsiteX55" fmla="*/ 1847850 w 1914525"/>
              <a:gd name="connsiteY55" fmla="*/ 866775 h 1895475"/>
              <a:gd name="connsiteX56" fmla="*/ 1838325 w 1914525"/>
              <a:gd name="connsiteY56" fmla="*/ 819150 h 1895475"/>
              <a:gd name="connsiteX57" fmla="*/ 1771650 w 1914525"/>
              <a:gd name="connsiteY57" fmla="*/ 742950 h 1895475"/>
              <a:gd name="connsiteX58" fmla="*/ 1724025 w 1914525"/>
              <a:gd name="connsiteY58" fmla="*/ 676275 h 1895475"/>
              <a:gd name="connsiteX59" fmla="*/ 1695450 w 1914525"/>
              <a:gd name="connsiteY59" fmla="*/ 628650 h 1895475"/>
              <a:gd name="connsiteX60" fmla="*/ 1666875 w 1914525"/>
              <a:gd name="connsiteY60" fmla="*/ 590550 h 1895475"/>
              <a:gd name="connsiteX61" fmla="*/ 1638300 w 1914525"/>
              <a:gd name="connsiteY61" fmla="*/ 523875 h 1895475"/>
              <a:gd name="connsiteX62" fmla="*/ 1628775 w 1914525"/>
              <a:gd name="connsiteY62" fmla="*/ 495300 h 1895475"/>
              <a:gd name="connsiteX63" fmla="*/ 1609725 w 1914525"/>
              <a:gd name="connsiteY63" fmla="*/ 466725 h 1895475"/>
              <a:gd name="connsiteX64" fmla="*/ 1600200 w 1914525"/>
              <a:gd name="connsiteY64" fmla="*/ 438150 h 1895475"/>
              <a:gd name="connsiteX65" fmla="*/ 1533525 w 1914525"/>
              <a:gd name="connsiteY65" fmla="*/ 323850 h 1895475"/>
              <a:gd name="connsiteX66" fmla="*/ 1524000 w 1914525"/>
              <a:gd name="connsiteY66" fmla="*/ 295275 h 1895475"/>
              <a:gd name="connsiteX67" fmla="*/ 1466850 w 1914525"/>
              <a:gd name="connsiteY67" fmla="*/ 219075 h 1895475"/>
              <a:gd name="connsiteX68" fmla="*/ 1438275 w 1914525"/>
              <a:gd name="connsiteY68" fmla="*/ 200025 h 1895475"/>
              <a:gd name="connsiteX69" fmla="*/ 1362075 w 1914525"/>
              <a:gd name="connsiteY69" fmla="*/ 180975 h 1895475"/>
              <a:gd name="connsiteX70" fmla="*/ 1333500 w 1914525"/>
              <a:gd name="connsiteY70" fmla="*/ 171450 h 1895475"/>
              <a:gd name="connsiteX71" fmla="*/ 1295400 w 1914525"/>
              <a:gd name="connsiteY71" fmla="*/ 180975 h 1895475"/>
              <a:gd name="connsiteX72" fmla="*/ 1266825 w 1914525"/>
              <a:gd name="connsiteY72" fmla="*/ 161925 h 1895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1914525" h="1895475">
                <a:moveTo>
                  <a:pt x="1266825" y="161925"/>
                </a:moveTo>
                <a:cubicBezTo>
                  <a:pt x="1216025" y="139700"/>
                  <a:pt x="1070358" y="67565"/>
                  <a:pt x="990600" y="47625"/>
                </a:cubicBezTo>
                <a:cubicBezTo>
                  <a:pt x="977900" y="44450"/>
                  <a:pt x="965039" y="41862"/>
                  <a:pt x="952500" y="38100"/>
                </a:cubicBezTo>
                <a:cubicBezTo>
                  <a:pt x="933266" y="32330"/>
                  <a:pt x="914952" y="23406"/>
                  <a:pt x="895350" y="19050"/>
                </a:cubicBezTo>
                <a:cubicBezTo>
                  <a:pt x="857644" y="10671"/>
                  <a:pt x="781050" y="0"/>
                  <a:pt x="781050" y="0"/>
                </a:cubicBezTo>
                <a:cubicBezTo>
                  <a:pt x="733425" y="3175"/>
                  <a:pt x="685378" y="2445"/>
                  <a:pt x="638175" y="9525"/>
                </a:cubicBezTo>
                <a:cubicBezTo>
                  <a:pt x="621266" y="12061"/>
                  <a:pt x="606770" y="23168"/>
                  <a:pt x="590550" y="28575"/>
                </a:cubicBezTo>
                <a:cubicBezTo>
                  <a:pt x="568622" y="35884"/>
                  <a:pt x="546175" y="41543"/>
                  <a:pt x="523875" y="47625"/>
                </a:cubicBezTo>
                <a:cubicBezTo>
                  <a:pt x="511245" y="51069"/>
                  <a:pt x="498194" y="53010"/>
                  <a:pt x="485775" y="57150"/>
                </a:cubicBezTo>
                <a:cubicBezTo>
                  <a:pt x="439900" y="72442"/>
                  <a:pt x="350549" y="117331"/>
                  <a:pt x="323850" y="133350"/>
                </a:cubicBezTo>
                <a:cubicBezTo>
                  <a:pt x="307975" y="142875"/>
                  <a:pt x="292478" y="153060"/>
                  <a:pt x="276225" y="161925"/>
                </a:cubicBezTo>
                <a:cubicBezTo>
                  <a:pt x="257527" y="172124"/>
                  <a:pt x="236523" y="178286"/>
                  <a:pt x="219075" y="190500"/>
                </a:cubicBezTo>
                <a:cubicBezTo>
                  <a:pt x="204361" y="200800"/>
                  <a:pt x="194492" y="216773"/>
                  <a:pt x="180975" y="228600"/>
                </a:cubicBezTo>
                <a:cubicBezTo>
                  <a:pt x="150508" y="255259"/>
                  <a:pt x="104570" y="276634"/>
                  <a:pt x="85725" y="314325"/>
                </a:cubicBezTo>
                <a:cubicBezTo>
                  <a:pt x="67008" y="351759"/>
                  <a:pt x="53286" y="377339"/>
                  <a:pt x="38100" y="419100"/>
                </a:cubicBezTo>
                <a:cubicBezTo>
                  <a:pt x="33626" y="431403"/>
                  <a:pt x="31750" y="444500"/>
                  <a:pt x="28575" y="457200"/>
                </a:cubicBezTo>
                <a:cubicBezTo>
                  <a:pt x="25400" y="485775"/>
                  <a:pt x="24046" y="514612"/>
                  <a:pt x="19050" y="542925"/>
                </a:cubicBezTo>
                <a:cubicBezTo>
                  <a:pt x="14500" y="568708"/>
                  <a:pt x="0" y="619125"/>
                  <a:pt x="0" y="619125"/>
                </a:cubicBezTo>
                <a:cubicBezTo>
                  <a:pt x="6350" y="650875"/>
                  <a:pt x="9392" y="683470"/>
                  <a:pt x="19050" y="714375"/>
                </a:cubicBezTo>
                <a:cubicBezTo>
                  <a:pt x="25403" y="734704"/>
                  <a:pt x="38812" y="752136"/>
                  <a:pt x="47625" y="771525"/>
                </a:cubicBezTo>
                <a:cubicBezTo>
                  <a:pt x="54700" y="787090"/>
                  <a:pt x="59510" y="803626"/>
                  <a:pt x="66675" y="819150"/>
                </a:cubicBezTo>
                <a:cubicBezTo>
                  <a:pt x="78575" y="844934"/>
                  <a:pt x="104775" y="895350"/>
                  <a:pt x="104775" y="895350"/>
                </a:cubicBezTo>
                <a:cubicBezTo>
                  <a:pt x="107950" y="914400"/>
                  <a:pt x="111999" y="933325"/>
                  <a:pt x="114300" y="952500"/>
                </a:cubicBezTo>
                <a:cubicBezTo>
                  <a:pt x="121527" y="1012726"/>
                  <a:pt x="121454" y="1073995"/>
                  <a:pt x="133350" y="1133475"/>
                </a:cubicBezTo>
                <a:cubicBezTo>
                  <a:pt x="135045" y="1141951"/>
                  <a:pt x="147356" y="1207430"/>
                  <a:pt x="152400" y="1219200"/>
                </a:cubicBezTo>
                <a:cubicBezTo>
                  <a:pt x="156909" y="1229722"/>
                  <a:pt x="166330" y="1237536"/>
                  <a:pt x="171450" y="1247775"/>
                </a:cubicBezTo>
                <a:cubicBezTo>
                  <a:pt x="210995" y="1326866"/>
                  <a:pt x="188236" y="1312669"/>
                  <a:pt x="247650" y="1390650"/>
                </a:cubicBezTo>
                <a:cubicBezTo>
                  <a:pt x="280418" y="1433658"/>
                  <a:pt x="320998" y="1470478"/>
                  <a:pt x="352425" y="1514475"/>
                </a:cubicBezTo>
                <a:cubicBezTo>
                  <a:pt x="429738" y="1622713"/>
                  <a:pt x="451226" y="1668247"/>
                  <a:pt x="552450" y="1752600"/>
                </a:cubicBezTo>
                <a:cubicBezTo>
                  <a:pt x="598253" y="1790769"/>
                  <a:pt x="611219" y="1808968"/>
                  <a:pt x="666750" y="1828800"/>
                </a:cubicBezTo>
                <a:cubicBezTo>
                  <a:pt x="758286" y="1861492"/>
                  <a:pt x="888716" y="1859997"/>
                  <a:pt x="971550" y="1866900"/>
                </a:cubicBezTo>
                <a:cubicBezTo>
                  <a:pt x="1057490" y="1888385"/>
                  <a:pt x="1022912" y="1877671"/>
                  <a:pt x="1076325" y="1895475"/>
                </a:cubicBezTo>
                <a:cubicBezTo>
                  <a:pt x="1119925" y="1873675"/>
                  <a:pt x="1207631" y="1830844"/>
                  <a:pt x="1228725" y="1809750"/>
                </a:cubicBezTo>
                <a:cubicBezTo>
                  <a:pt x="1238250" y="1800225"/>
                  <a:pt x="1248676" y="1791523"/>
                  <a:pt x="1257300" y="1781175"/>
                </a:cubicBezTo>
                <a:cubicBezTo>
                  <a:pt x="1264629" y="1772381"/>
                  <a:pt x="1266642" y="1758667"/>
                  <a:pt x="1276350" y="1752600"/>
                </a:cubicBezTo>
                <a:cubicBezTo>
                  <a:pt x="1293378" y="1741957"/>
                  <a:pt x="1315539" y="1742530"/>
                  <a:pt x="1333500" y="1733550"/>
                </a:cubicBezTo>
                <a:cubicBezTo>
                  <a:pt x="1346200" y="1727200"/>
                  <a:pt x="1358417" y="1719773"/>
                  <a:pt x="1371600" y="1714500"/>
                </a:cubicBezTo>
                <a:cubicBezTo>
                  <a:pt x="1390244" y="1707042"/>
                  <a:pt x="1410400" y="1703605"/>
                  <a:pt x="1428750" y="1695450"/>
                </a:cubicBezTo>
                <a:cubicBezTo>
                  <a:pt x="1439211" y="1690801"/>
                  <a:pt x="1447386" y="1682080"/>
                  <a:pt x="1457325" y="1676400"/>
                </a:cubicBezTo>
                <a:cubicBezTo>
                  <a:pt x="1469653" y="1669355"/>
                  <a:pt x="1483384" y="1664875"/>
                  <a:pt x="1495425" y="1657350"/>
                </a:cubicBezTo>
                <a:cubicBezTo>
                  <a:pt x="1508887" y="1648936"/>
                  <a:pt x="1520063" y="1637189"/>
                  <a:pt x="1533525" y="1628775"/>
                </a:cubicBezTo>
                <a:cubicBezTo>
                  <a:pt x="1545566" y="1621250"/>
                  <a:pt x="1559297" y="1616770"/>
                  <a:pt x="1571625" y="1609725"/>
                </a:cubicBezTo>
                <a:cubicBezTo>
                  <a:pt x="1581564" y="1604045"/>
                  <a:pt x="1589678" y="1595184"/>
                  <a:pt x="1600200" y="1590675"/>
                </a:cubicBezTo>
                <a:cubicBezTo>
                  <a:pt x="1612232" y="1585518"/>
                  <a:pt x="1625600" y="1584325"/>
                  <a:pt x="1638300" y="1581150"/>
                </a:cubicBezTo>
                <a:cubicBezTo>
                  <a:pt x="1663700" y="1562100"/>
                  <a:pt x="1696888" y="1550418"/>
                  <a:pt x="1714500" y="1524000"/>
                </a:cubicBezTo>
                <a:cubicBezTo>
                  <a:pt x="1747305" y="1474792"/>
                  <a:pt x="1724756" y="1502754"/>
                  <a:pt x="1790700" y="1447800"/>
                </a:cubicBezTo>
                <a:cubicBezTo>
                  <a:pt x="1813442" y="1379575"/>
                  <a:pt x="1780929" y="1457620"/>
                  <a:pt x="1828800" y="1400175"/>
                </a:cubicBezTo>
                <a:cubicBezTo>
                  <a:pt x="1837890" y="1389267"/>
                  <a:pt x="1842083" y="1375050"/>
                  <a:pt x="1847850" y="1362075"/>
                </a:cubicBezTo>
                <a:cubicBezTo>
                  <a:pt x="1854794" y="1346451"/>
                  <a:pt x="1860897" y="1330459"/>
                  <a:pt x="1866900" y="1314450"/>
                </a:cubicBezTo>
                <a:cubicBezTo>
                  <a:pt x="1870425" y="1305049"/>
                  <a:pt x="1872470" y="1295103"/>
                  <a:pt x="1876425" y="1285875"/>
                </a:cubicBezTo>
                <a:cubicBezTo>
                  <a:pt x="1882018" y="1272824"/>
                  <a:pt x="1889882" y="1260826"/>
                  <a:pt x="1895475" y="1247775"/>
                </a:cubicBezTo>
                <a:cubicBezTo>
                  <a:pt x="1903674" y="1228644"/>
                  <a:pt x="1909692" y="1200434"/>
                  <a:pt x="1914525" y="1181100"/>
                </a:cubicBezTo>
                <a:cubicBezTo>
                  <a:pt x="1911350" y="1127125"/>
                  <a:pt x="1909895" y="1073021"/>
                  <a:pt x="1905000" y="1019175"/>
                </a:cubicBezTo>
                <a:cubicBezTo>
                  <a:pt x="1901127" y="976571"/>
                  <a:pt x="1895868" y="977689"/>
                  <a:pt x="1885950" y="942975"/>
                </a:cubicBezTo>
                <a:cubicBezTo>
                  <a:pt x="1882354" y="930388"/>
                  <a:pt x="1882279" y="916584"/>
                  <a:pt x="1876425" y="904875"/>
                </a:cubicBezTo>
                <a:cubicBezTo>
                  <a:pt x="1869325" y="890676"/>
                  <a:pt x="1857375" y="879475"/>
                  <a:pt x="1847850" y="866775"/>
                </a:cubicBezTo>
                <a:cubicBezTo>
                  <a:pt x="1844675" y="850900"/>
                  <a:pt x="1844009" y="834309"/>
                  <a:pt x="1838325" y="819150"/>
                </a:cubicBezTo>
                <a:cubicBezTo>
                  <a:pt x="1828358" y="792572"/>
                  <a:pt x="1785133" y="758118"/>
                  <a:pt x="1771650" y="742950"/>
                </a:cubicBezTo>
                <a:cubicBezTo>
                  <a:pt x="1759884" y="729714"/>
                  <a:pt x="1734807" y="693525"/>
                  <a:pt x="1724025" y="676275"/>
                </a:cubicBezTo>
                <a:cubicBezTo>
                  <a:pt x="1714213" y="660576"/>
                  <a:pt x="1705719" y="644054"/>
                  <a:pt x="1695450" y="628650"/>
                </a:cubicBezTo>
                <a:cubicBezTo>
                  <a:pt x="1686644" y="615441"/>
                  <a:pt x="1676400" y="603250"/>
                  <a:pt x="1666875" y="590550"/>
                </a:cubicBezTo>
                <a:cubicBezTo>
                  <a:pt x="1644537" y="523537"/>
                  <a:pt x="1673610" y="606265"/>
                  <a:pt x="1638300" y="523875"/>
                </a:cubicBezTo>
                <a:cubicBezTo>
                  <a:pt x="1634345" y="514647"/>
                  <a:pt x="1633265" y="504280"/>
                  <a:pt x="1628775" y="495300"/>
                </a:cubicBezTo>
                <a:cubicBezTo>
                  <a:pt x="1623655" y="485061"/>
                  <a:pt x="1614845" y="476964"/>
                  <a:pt x="1609725" y="466725"/>
                </a:cubicBezTo>
                <a:cubicBezTo>
                  <a:pt x="1605235" y="457745"/>
                  <a:pt x="1604355" y="447290"/>
                  <a:pt x="1600200" y="438150"/>
                </a:cubicBezTo>
                <a:cubicBezTo>
                  <a:pt x="1565431" y="361659"/>
                  <a:pt x="1573308" y="376894"/>
                  <a:pt x="1533525" y="323850"/>
                </a:cubicBezTo>
                <a:cubicBezTo>
                  <a:pt x="1530350" y="314325"/>
                  <a:pt x="1528490" y="304255"/>
                  <a:pt x="1524000" y="295275"/>
                </a:cubicBezTo>
                <a:cubicBezTo>
                  <a:pt x="1506820" y="260914"/>
                  <a:pt x="1495182" y="242685"/>
                  <a:pt x="1466850" y="219075"/>
                </a:cubicBezTo>
                <a:cubicBezTo>
                  <a:pt x="1458056" y="211746"/>
                  <a:pt x="1449033" y="203937"/>
                  <a:pt x="1438275" y="200025"/>
                </a:cubicBezTo>
                <a:cubicBezTo>
                  <a:pt x="1413670" y="191078"/>
                  <a:pt x="1386913" y="189254"/>
                  <a:pt x="1362075" y="180975"/>
                </a:cubicBezTo>
                <a:lnTo>
                  <a:pt x="1333500" y="171450"/>
                </a:lnTo>
                <a:cubicBezTo>
                  <a:pt x="1320800" y="174625"/>
                  <a:pt x="1308491" y="180975"/>
                  <a:pt x="1295400" y="180975"/>
                </a:cubicBezTo>
                <a:cubicBezTo>
                  <a:pt x="1279211" y="180975"/>
                  <a:pt x="1317625" y="184150"/>
                  <a:pt x="1266825" y="161925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6553200" y="3781425"/>
            <a:ext cx="904875" cy="571500"/>
          </a:xfrm>
          <a:custGeom>
            <a:avLst/>
            <a:gdLst>
              <a:gd name="connsiteX0" fmla="*/ 438150 w 904875"/>
              <a:gd name="connsiteY0" fmla="*/ 9525 h 571500"/>
              <a:gd name="connsiteX1" fmla="*/ 438150 w 904875"/>
              <a:gd name="connsiteY1" fmla="*/ 9525 h 571500"/>
              <a:gd name="connsiteX2" fmla="*/ 171450 w 904875"/>
              <a:gd name="connsiteY2" fmla="*/ 0 h 571500"/>
              <a:gd name="connsiteX3" fmla="*/ 104775 w 904875"/>
              <a:gd name="connsiteY3" fmla="*/ 133350 h 571500"/>
              <a:gd name="connsiteX4" fmla="*/ 0 w 904875"/>
              <a:gd name="connsiteY4" fmla="*/ 209550 h 571500"/>
              <a:gd name="connsiteX5" fmla="*/ 47625 w 904875"/>
              <a:gd name="connsiteY5" fmla="*/ 333375 h 571500"/>
              <a:gd name="connsiteX6" fmla="*/ 295275 w 904875"/>
              <a:gd name="connsiteY6" fmla="*/ 276225 h 571500"/>
              <a:gd name="connsiteX7" fmla="*/ 295275 w 904875"/>
              <a:gd name="connsiteY7" fmla="*/ 561975 h 571500"/>
              <a:gd name="connsiteX8" fmla="*/ 476250 w 904875"/>
              <a:gd name="connsiteY8" fmla="*/ 571500 h 571500"/>
              <a:gd name="connsiteX9" fmla="*/ 857250 w 904875"/>
              <a:gd name="connsiteY9" fmla="*/ 457200 h 571500"/>
              <a:gd name="connsiteX10" fmla="*/ 904875 w 904875"/>
              <a:gd name="connsiteY10" fmla="*/ 276225 h 571500"/>
              <a:gd name="connsiteX11" fmla="*/ 600075 w 904875"/>
              <a:gd name="connsiteY11" fmla="*/ 142875 h 571500"/>
              <a:gd name="connsiteX12" fmla="*/ 600075 w 904875"/>
              <a:gd name="connsiteY12" fmla="*/ 19050 h 571500"/>
              <a:gd name="connsiteX13" fmla="*/ 438150 w 904875"/>
              <a:gd name="connsiteY13" fmla="*/ 9525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04875" h="571500">
                <a:moveTo>
                  <a:pt x="438150" y="9525"/>
                </a:moveTo>
                <a:lnTo>
                  <a:pt x="438150" y="9525"/>
                </a:lnTo>
                <a:lnTo>
                  <a:pt x="171450" y="0"/>
                </a:lnTo>
                <a:lnTo>
                  <a:pt x="104775" y="133350"/>
                </a:lnTo>
                <a:lnTo>
                  <a:pt x="0" y="209550"/>
                </a:lnTo>
                <a:lnTo>
                  <a:pt x="47625" y="333375"/>
                </a:lnTo>
                <a:lnTo>
                  <a:pt x="295275" y="276225"/>
                </a:lnTo>
                <a:lnTo>
                  <a:pt x="295275" y="561975"/>
                </a:lnTo>
                <a:lnTo>
                  <a:pt x="476250" y="571500"/>
                </a:lnTo>
                <a:lnTo>
                  <a:pt x="857250" y="457200"/>
                </a:lnTo>
                <a:lnTo>
                  <a:pt x="904875" y="276225"/>
                </a:lnTo>
                <a:lnTo>
                  <a:pt x="600075" y="142875"/>
                </a:lnTo>
                <a:lnTo>
                  <a:pt x="600075" y="19050"/>
                </a:lnTo>
                <a:lnTo>
                  <a:pt x="438150" y="9525"/>
                </a:lnTo>
                <a:close/>
              </a:path>
            </a:pathLst>
          </a:cu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6267450" y="2628900"/>
            <a:ext cx="481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</a:t>
            </a:r>
            <a:r>
              <a:rPr lang="en-US" sz="2800" baseline="-25000" dirty="0" smtClean="0"/>
              <a:t>2</a:t>
            </a:r>
            <a:endParaRPr lang="en-US" sz="2800" baseline="-25000" dirty="0"/>
          </a:p>
        </p:txBody>
      </p:sp>
      <p:sp>
        <p:nvSpPr>
          <p:cNvPr id="11" name="TextBox 10"/>
          <p:cNvSpPr txBox="1"/>
          <p:nvPr/>
        </p:nvSpPr>
        <p:spPr>
          <a:xfrm>
            <a:off x="7124700" y="4238625"/>
            <a:ext cx="481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</a:t>
            </a:r>
            <a:r>
              <a:rPr lang="en-US" sz="2800" baseline="-25000" dirty="0" smtClean="0"/>
              <a:t>1</a:t>
            </a:r>
            <a:endParaRPr lang="en-US" sz="2800" baseline="-25000" dirty="0"/>
          </a:p>
        </p:txBody>
      </p:sp>
      <p:sp>
        <p:nvSpPr>
          <p:cNvPr id="12" name="TextBox 11"/>
          <p:cNvSpPr txBox="1"/>
          <p:nvPr/>
        </p:nvSpPr>
        <p:spPr>
          <a:xfrm>
            <a:off x="6819900" y="3914775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j-lt"/>
              </a:rPr>
              <a:t>A</a:t>
            </a:r>
            <a:r>
              <a:rPr lang="en-US" b="1" dirty="0" smtClean="0">
                <a:latin typeface="Symbol" pitchFamily="18" charset="2"/>
              </a:rPr>
              <a:t>, e</a:t>
            </a:r>
            <a:endParaRPr lang="en-US" b="1" dirty="0"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Kirchhoff's Law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76375"/>
            <a:ext cx="45338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At steady state, there is no net heat transfer so the object warms until is reaches </a:t>
            </a:r>
            <a:r>
              <a:rPr lang="en-US" sz="2800" i="1" dirty="0" smtClean="0"/>
              <a:t>T</a:t>
            </a:r>
            <a:r>
              <a:rPr lang="en-US" sz="2800" i="1" baseline="-25000" dirty="0" smtClean="0"/>
              <a:t>2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When the object reaches </a:t>
            </a:r>
            <a:r>
              <a:rPr lang="en-US" sz="2800" i="1" dirty="0" smtClean="0">
                <a:solidFill>
                  <a:srgbClr val="FF0000"/>
                </a:solidFill>
              </a:rPr>
              <a:t>T</a:t>
            </a:r>
            <a:r>
              <a:rPr lang="en-US" sz="2800" i="1" baseline="-25000" dirty="0" smtClean="0">
                <a:solidFill>
                  <a:srgbClr val="FF0000"/>
                </a:solidFill>
              </a:rPr>
              <a:t>2</a:t>
            </a:r>
            <a:r>
              <a:rPr lang="en-US" sz="2800" dirty="0" smtClean="0"/>
              <a:t>, the amount of energy per unit time being absorbed is equal to that being radiated.</a:t>
            </a:r>
          </a:p>
        </p:txBody>
      </p:sp>
      <p:sp>
        <p:nvSpPr>
          <p:cNvPr id="7" name="Freeform 6"/>
          <p:cNvSpPr/>
          <p:nvPr/>
        </p:nvSpPr>
        <p:spPr>
          <a:xfrm>
            <a:off x="5267325" y="2262552"/>
            <a:ext cx="3248025" cy="3433398"/>
          </a:xfrm>
          <a:custGeom>
            <a:avLst/>
            <a:gdLst>
              <a:gd name="connsiteX0" fmla="*/ 1024480 w 2862805"/>
              <a:gd name="connsiteY0" fmla="*/ 99648 h 3064295"/>
              <a:gd name="connsiteX1" fmla="*/ 929230 w 2862805"/>
              <a:gd name="connsiteY1" fmla="*/ 118698 h 3064295"/>
              <a:gd name="connsiteX2" fmla="*/ 767305 w 2862805"/>
              <a:gd name="connsiteY2" fmla="*/ 137748 h 3064295"/>
              <a:gd name="connsiteX3" fmla="*/ 691105 w 2862805"/>
              <a:gd name="connsiteY3" fmla="*/ 166323 h 3064295"/>
              <a:gd name="connsiteX4" fmla="*/ 633955 w 2862805"/>
              <a:gd name="connsiteY4" fmla="*/ 232998 h 3064295"/>
              <a:gd name="connsiteX5" fmla="*/ 605380 w 2862805"/>
              <a:gd name="connsiteY5" fmla="*/ 261573 h 3064295"/>
              <a:gd name="connsiteX6" fmla="*/ 567280 w 2862805"/>
              <a:gd name="connsiteY6" fmla="*/ 309198 h 3064295"/>
              <a:gd name="connsiteX7" fmla="*/ 529180 w 2862805"/>
              <a:gd name="connsiteY7" fmla="*/ 347298 h 3064295"/>
              <a:gd name="connsiteX8" fmla="*/ 491080 w 2862805"/>
              <a:gd name="connsiteY8" fmla="*/ 394923 h 3064295"/>
              <a:gd name="connsiteX9" fmla="*/ 395830 w 2862805"/>
              <a:gd name="connsiteY9" fmla="*/ 490173 h 3064295"/>
              <a:gd name="connsiteX10" fmla="*/ 357730 w 2862805"/>
              <a:gd name="connsiteY10" fmla="*/ 537798 h 3064295"/>
              <a:gd name="connsiteX11" fmla="*/ 310105 w 2862805"/>
              <a:gd name="connsiteY11" fmla="*/ 585423 h 3064295"/>
              <a:gd name="connsiteX12" fmla="*/ 243430 w 2862805"/>
              <a:gd name="connsiteY12" fmla="*/ 680673 h 3064295"/>
              <a:gd name="connsiteX13" fmla="*/ 205330 w 2862805"/>
              <a:gd name="connsiteY13" fmla="*/ 728298 h 3064295"/>
              <a:gd name="connsiteX14" fmla="*/ 176755 w 2862805"/>
              <a:gd name="connsiteY14" fmla="*/ 785448 h 3064295"/>
              <a:gd name="connsiteX15" fmla="*/ 129130 w 2862805"/>
              <a:gd name="connsiteY15" fmla="*/ 852123 h 3064295"/>
              <a:gd name="connsiteX16" fmla="*/ 91030 w 2862805"/>
              <a:gd name="connsiteY16" fmla="*/ 899748 h 3064295"/>
              <a:gd name="connsiteX17" fmla="*/ 43405 w 2862805"/>
              <a:gd name="connsiteY17" fmla="*/ 1004523 h 3064295"/>
              <a:gd name="connsiteX18" fmla="*/ 14830 w 2862805"/>
              <a:gd name="connsiteY18" fmla="*/ 1061673 h 3064295"/>
              <a:gd name="connsiteX19" fmla="*/ 14830 w 2862805"/>
              <a:gd name="connsiteY19" fmla="*/ 1299798 h 3064295"/>
              <a:gd name="connsiteX20" fmla="*/ 24355 w 2862805"/>
              <a:gd name="connsiteY20" fmla="*/ 1347423 h 3064295"/>
              <a:gd name="connsiteX21" fmla="*/ 62455 w 2862805"/>
              <a:gd name="connsiteY21" fmla="*/ 1423623 h 3064295"/>
              <a:gd name="connsiteX22" fmla="*/ 129130 w 2862805"/>
              <a:gd name="connsiteY22" fmla="*/ 1518873 h 3064295"/>
              <a:gd name="connsiteX23" fmla="*/ 157705 w 2862805"/>
              <a:gd name="connsiteY23" fmla="*/ 1566498 h 3064295"/>
              <a:gd name="connsiteX24" fmla="*/ 338680 w 2862805"/>
              <a:gd name="connsiteY24" fmla="*/ 1728423 h 3064295"/>
              <a:gd name="connsiteX25" fmla="*/ 405355 w 2862805"/>
              <a:gd name="connsiteY25" fmla="*/ 1785573 h 3064295"/>
              <a:gd name="connsiteX26" fmla="*/ 443455 w 2862805"/>
              <a:gd name="connsiteY26" fmla="*/ 1814148 h 3064295"/>
              <a:gd name="connsiteX27" fmla="*/ 472030 w 2862805"/>
              <a:gd name="connsiteY27" fmla="*/ 1852248 h 3064295"/>
              <a:gd name="connsiteX28" fmla="*/ 548230 w 2862805"/>
              <a:gd name="connsiteY28" fmla="*/ 1985598 h 3064295"/>
              <a:gd name="connsiteX29" fmla="*/ 576805 w 2862805"/>
              <a:gd name="connsiteY29" fmla="*/ 2042748 h 3064295"/>
              <a:gd name="connsiteX30" fmla="*/ 586330 w 2862805"/>
              <a:gd name="connsiteY30" fmla="*/ 2071323 h 3064295"/>
              <a:gd name="connsiteX31" fmla="*/ 643480 w 2862805"/>
              <a:gd name="connsiteY31" fmla="*/ 2157048 h 3064295"/>
              <a:gd name="connsiteX32" fmla="*/ 672055 w 2862805"/>
              <a:gd name="connsiteY32" fmla="*/ 2223723 h 3064295"/>
              <a:gd name="connsiteX33" fmla="*/ 719680 w 2862805"/>
              <a:gd name="connsiteY33" fmla="*/ 2309448 h 3064295"/>
              <a:gd name="connsiteX34" fmla="*/ 748255 w 2862805"/>
              <a:gd name="connsiteY34" fmla="*/ 2376123 h 3064295"/>
              <a:gd name="connsiteX35" fmla="*/ 814930 w 2862805"/>
              <a:gd name="connsiteY35" fmla="*/ 2499948 h 3064295"/>
              <a:gd name="connsiteX36" fmla="*/ 833980 w 2862805"/>
              <a:gd name="connsiteY36" fmla="*/ 2547573 h 3064295"/>
              <a:gd name="connsiteX37" fmla="*/ 862555 w 2862805"/>
              <a:gd name="connsiteY37" fmla="*/ 2642823 h 3064295"/>
              <a:gd name="connsiteX38" fmla="*/ 900655 w 2862805"/>
              <a:gd name="connsiteY38" fmla="*/ 2719023 h 3064295"/>
              <a:gd name="connsiteX39" fmla="*/ 976855 w 2862805"/>
              <a:gd name="connsiteY39" fmla="*/ 2833323 h 3064295"/>
              <a:gd name="connsiteX40" fmla="*/ 1005430 w 2862805"/>
              <a:gd name="connsiteY40" fmla="*/ 2861898 h 3064295"/>
              <a:gd name="connsiteX41" fmla="*/ 1043530 w 2862805"/>
              <a:gd name="connsiteY41" fmla="*/ 2880948 h 3064295"/>
              <a:gd name="connsiteX42" fmla="*/ 1386430 w 2862805"/>
              <a:gd name="connsiteY42" fmla="*/ 2880948 h 3064295"/>
              <a:gd name="connsiteX43" fmla="*/ 1557880 w 2862805"/>
              <a:gd name="connsiteY43" fmla="*/ 2928573 h 3064295"/>
              <a:gd name="connsiteX44" fmla="*/ 1586455 w 2862805"/>
              <a:gd name="connsiteY44" fmla="*/ 2938098 h 3064295"/>
              <a:gd name="connsiteX45" fmla="*/ 1634080 w 2862805"/>
              <a:gd name="connsiteY45" fmla="*/ 2947623 h 3064295"/>
              <a:gd name="connsiteX46" fmla="*/ 1691230 w 2862805"/>
              <a:gd name="connsiteY46" fmla="*/ 2976198 h 3064295"/>
              <a:gd name="connsiteX47" fmla="*/ 1957930 w 2862805"/>
              <a:gd name="connsiteY47" fmla="*/ 3004773 h 3064295"/>
              <a:gd name="connsiteX48" fmla="*/ 2034130 w 2862805"/>
              <a:gd name="connsiteY48" fmla="*/ 3023823 h 3064295"/>
              <a:gd name="connsiteX49" fmla="*/ 2110330 w 2862805"/>
              <a:gd name="connsiteY49" fmla="*/ 3052398 h 3064295"/>
              <a:gd name="connsiteX50" fmla="*/ 2205580 w 2862805"/>
              <a:gd name="connsiteY50" fmla="*/ 3061923 h 3064295"/>
              <a:gd name="connsiteX51" fmla="*/ 2291305 w 2862805"/>
              <a:gd name="connsiteY51" fmla="*/ 3052398 h 3064295"/>
              <a:gd name="connsiteX52" fmla="*/ 2310355 w 2862805"/>
              <a:gd name="connsiteY52" fmla="*/ 3014298 h 3064295"/>
              <a:gd name="connsiteX53" fmla="*/ 2329405 w 2862805"/>
              <a:gd name="connsiteY53" fmla="*/ 2947623 h 3064295"/>
              <a:gd name="connsiteX54" fmla="*/ 2348455 w 2862805"/>
              <a:gd name="connsiteY54" fmla="*/ 2909523 h 3064295"/>
              <a:gd name="connsiteX55" fmla="*/ 2396080 w 2862805"/>
              <a:gd name="connsiteY55" fmla="*/ 2823798 h 3064295"/>
              <a:gd name="connsiteX56" fmla="*/ 2434180 w 2862805"/>
              <a:gd name="connsiteY56" fmla="*/ 2785698 h 3064295"/>
              <a:gd name="connsiteX57" fmla="*/ 2510380 w 2862805"/>
              <a:gd name="connsiteY57" fmla="*/ 2623773 h 3064295"/>
              <a:gd name="connsiteX58" fmla="*/ 2529430 w 2862805"/>
              <a:gd name="connsiteY58" fmla="*/ 2585673 h 3064295"/>
              <a:gd name="connsiteX59" fmla="*/ 2548480 w 2862805"/>
              <a:gd name="connsiteY59" fmla="*/ 2538048 h 3064295"/>
              <a:gd name="connsiteX60" fmla="*/ 2558005 w 2862805"/>
              <a:gd name="connsiteY60" fmla="*/ 2509473 h 3064295"/>
              <a:gd name="connsiteX61" fmla="*/ 2577055 w 2862805"/>
              <a:gd name="connsiteY61" fmla="*/ 2480898 h 3064295"/>
              <a:gd name="connsiteX62" fmla="*/ 2596105 w 2862805"/>
              <a:gd name="connsiteY62" fmla="*/ 2395173 h 3064295"/>
              <a:gd name="connsiteX63" fmla="*/ 2615155 w 2862805"/>
              <a:gd name="connsiteY63" fmla="*/ 2357073 h 3064295"/>
              <a:gd name="connsiteX64" fmla="*/ 2624680 w 2862805"/>
              <a:gd name="connsiteY64" fmla="*/ 2299923 h 3064295"/>
              <a:gd name="connsiteX65" fmla="*/ 2643730 w 2862805"/>
              <a:gd name="connsiteY65" fmla="*/ 2242773 h 3064295"/>
              <a:gd name="connsiteX66" fmla="*/ 2672305 w 2862805"/>
              <a:gd name="connsiteY66" fmla="*/ 2071323 h 3064295"/>
              <a:gd name="connsiteX67" fmla="*/ 2691355 w 2862805"/>
              <a:gd name="connsiteY67" fmla="*/ 1976073 h 3064295"/>
              <a:gd name="connsiteX68" fmla="*/ 2729455 w 2862805"/>
              <a:gd name="connsiteY68" fmla="*/ 1880823 h 3064295"/>
              <a:gd name="connsiteX69" fmla="*/ 2738980 w 2862805"/>
              <a:gd name="connsiteY69" fmla="*/ 1852248 h 3064295"/>
              <a:gd name="connsiteX70" fmla="*/ 2748505 w 2862805"/>
              <a:gd name="connsiteY70" fmla="*/ 1823673 h 3064295"/>
              <a:gd name="connsiteX71" fmla="*/ 2777080 w 2862805"/>
              <a:gd name="connsiteY71" fmla="*/ 1766523 h 3064295"/>
              <a:gd name="connsiteX72" fmla="*/ 2796130 w 2862805"/>
              <a:gd name="connsiteY72" fmla="*/ 1671273 h 3064295"/>
              <a:gd name="connsiteX73" fmla="*/ 2805655 w 2862805"/>
              <a:gd name="connsiteY73" fmla="*/ 1614123 h 3064295"/>
              <a:gd name="connsiteX74" fmla="*/ 2824705 w 2862805"/>
              <a:gd name="connsiteY74" fmla="*/ 1556973 h 3064295"/>
              <a:gd name="connsiteX75" fmla="*/ 2853280 w 2862805"/>
              <a:gd name="connsiteY75" fmla="*/ 1471248 h 3064295"/>
              <a:gd name="connsiteX76" fmla="*/ 2862805 w 2862805"/>
              <a:gd name="connsiteY76" fmla="*/ 1366473 h 3064295"/>
              <a:gd name="connsiteX77" fmla="*/ 2843755 w 2862805"/>
              <a:gd name="connsiteY77" fmla="*/ 1128348 h 3064295"/>
              <a:gd name="connsiteX78" fmla="*/ 2815180 w 2862805"/>
              <a:gd name="connsiteY78" fmla="*/ 1052148 h 3064295"/>
              <a:gd name="connsiteX79" fmla="*/ 2805655 w 2862805"/>
              <a:gd name="connsiteY79" fmla="*/ 1004523 h 3064295"/>
              <a:gd name="connsiteX80" fmla="*/ 2786605 w 2862805"/>
              <a:gd name="connsiteY80" fmla="*/ 966423 h 3064295"/>
              <a:gd name="connsiteX81" fmla="*/ 2777080 w 2862805"/>
              <a:gd name="connsiteY81" fmla="*/ 937848 h 3064295"/>
              <a:gd name="connsiteX82" fmla="*/ 2758030 w 2862805"/>
              <a:gd name="connsiteY82" fmla="*/ 899748 h 3064295"/>
              <a:gd name="connsiteX83" fmla="*/ 2748505 w 2862805"/>
              <a:gd name="connsiteY83" fmla="*/ 871173 h 3064295"/>
              <a:gd name="connsiteX84" fmla="*/ 2710405 w 2862805"/>
              <a:gd name="connsiteY84" fmla="*/ 794973 h 3064295"/>
              <a:gd name="connsiteX85" fmla="*/ 2624680 w 2862805"/>
              <a:gd name="connsiteY85" fmla="*/ 690198 h 3064295"/>
              <a:gd name="connsiteX86" fmla="*/ 2567530 w 2862805"/>
              <a:gd name="connsiteY86" fmla="*/ 652098 h 3064295"/>
              <a:gd name="connsiteX87" fmla="*/ 2519905 w 2862805"/>
              <a:gd name="connsiteY87" fmla="*/ 613998 h 3064295"/>
              <a:gd name="connsiteX88" fmla="*/ 2462755 w 2862805"/>
              <a:gd name="connsiteY88" fmla="*/ 594948 h 3064295"/>
              <a:gd name="connsiteX89" fmla="*/ 2396080 w 2862805"/>
              <a:gd name="connsiteY89" fmla="*/ 556848 h 3064295"/>
              <a:gd name="connsiteX90" fmla="*/ 2291305 w 2862805"/>
              <a:gd name="connsiteY90" fmla="*/ 480648 h 3064295"/>
              <a:gd name="connsiteX91" fmla="*/ 2205580 w 2862805"/>
              <a:gd name="connsiteY91" fmla="*/ 394923 h 3064295"/>
              <a:gd name="connsiteX92" fmla="*/ 2081755 w 2862805"/>
              <a:gd name="connsiteY92" fmla="*/ 280623 h 3064295"/>
              <a:gd name="connsiteX93" fmla="*/ 2015080 w 2862805"/>
              <a:gd name="connsiteY93" fmla="*/ 213948 h 3064295"/>
              <a:gd name="connsiteX94" fmla="*/ 1986505 w 2862805"/>
              <a:gd name="connsiteY94" fmla="*/ 185373 h 3064295"/>
              <a:gd name="connsiteX95" fmla="*/ 1957930 w 2862805"/>
              <a:gd name="connsiteY95" fmla="*/ 166323 h 3064295"/>
              <a:gd name="connsiteX96" fmla="*/ 1891255 w 2862805"/>
              <a:gd name="connsiteY96" fmla="*/ 118698 h 3064295"/>
              <a:gd name="connsiteX97" fmla="*/ 1815055 w 2862805"/>
              <a:gd name="connsiteY97" fmla="*/ 90123 h 3064295"/>
              <a:gd name="connsiteX98" fmla="*/ 1738855 w 2862805"/>
              <a:gd name="connsiteY98" fmla="*/ 52023 h 3064295"/>
              <a:gd name="connsiteX99" fmla="*/ 1662655 w 2862805"/>
              <a:gd name="connsiteY99" fmla="*/ 32973 h 3064295"/>
              <a:gd name="connsiteX100" fmla="*/ 1615030 w 2862805"/>
              <a:gd name="connsiteY100" fmla="*/ 23448 h 3064295"/>
              <a:gd name="connsiteX101" fmla="*/ 1529305 w 2862805"/>
              <a:gd name="connsiteY101" fmla="*/ 4398 h 3064295"/>
              <a:gd name="connsiteX102" fmla="*/ 1262605 w 2862805"/>
              <a:gd name="connsiteY102" fmla="*/ 23448 h 3064295"/>
              <a:gd name="connsiteX103" fmla="*/ 1214980 w 2862805"/>
              <a:gd name="connsiteY103" fmla="*/ 42498 h 3064295"/>
              <a:gd name="connsiteX104" fmla="*/ 1129255 w 2862805"/>
              <a:gd name="connsiteY104" fmla="*/ 61548 h 3064295"/>
              <a:gd name="connsiteX105" fmla="*/ 1072105 w 2862805"/>
              <a:gd name="connsiteY105" fmla="*/ 80598 h 3064295"/>
              <a:gd name="connsiteX106" fmla="*/ 1043530 w 2862805"/>
              <a:gd name="connsiteY106" fmla="*/ 90123 h 3064295"/>
              <a:gd name="connsiteX107" fmla="*/ 1024480 w 2862805"/>
              <a:gd name="connsiteY107" fmla="*/ 99648 h 3064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2862805" h="3064295">
                <a:moveTo>
                  <a:pt x="1024480" y="99648"/>
                </a:moveTo>
                <a:cubicBezTo>
                  <a:pt x="1005430" y="104410"/>
                  <a:pt x="961312" y="114323"/>
                  <a:pt x="929230" y="118698"/>
                </a:cubicBezTo>
                <a:cubicBezTo>
                  <a:pt x="770259" y="140376"/>
                  <a:pt x="864504" y="116148"/>
                  <a:pt x="767305" y="137748"/>
                </a:cubicBezTo>
                <a:cubicBezTo>
                  <a:pt x="738356" y="144181"/>
                  <a:pt x="716047" y="148508"/>
                  <a:pt x="691105" y="166323"/>
                </a:cubicBezTo>
                <a:cubicBezTo>
                  <a:pt x="664982" y="184982"/>
                  <a:pt x="654493" y="209037"/>
                  <a:pt x="633955" y="232998"/>
                </a:cubicBezTo>
                <a:cubicBezTo>
                  <a:pt x="625189" y="243225"/>
                  <a:pt x="614250" y="251436"/>
                  <a:pt x="605380" y="261573"/>
                </a:cubicBezTo>
                <a:cubicBezTo>
                  <a:pt x="591993" y="276873"/>
                  <a:pt x="580786" y="294003"/>
                  <a:pt x="567280" y="309198"/>
                </a:cubicBezTo>
                <a:cubicBezTo>
                  <a:pt x="555348" y="322622"/>
                  <a:pt x="541112" y="333874"/>
                  <a:pt x="529180" y="347298"/>
                </a:cubicBezTo>
                <a:cubicBezTo>
                  <a:pt x="515674" y="362493"/>
                  <a:pt x="504951" y="380061"/>
                  <a:pt x="491080" y="394923"/>
                </a:cubicBezTo>
                <a:cubicBezTo>
                  <a:pt x="460443" y="427748"/>
                  <a:pt x="423880" y="455111"/>
                  <a:pt x="395830" y="490173"/>
                </a:cubicBezTo>
                <a:cubicBezTo>
                  <a:pt x="383130" y="506048"/>
                  <a:pt x="371330" y="522687"/>
                  <a:pt x="357730" y="537798"/>
                </a:cubicBezTo>
                <a:cubicBezTo>
                  <a:pt x="342711" y="554485"/>
                  <a:pt x="324130" y="567892"/>
                  <a:pt x="310105" y="585423"/>
                </a:cubicBezTo>
                <a:cubicBezTo>
                  <a:pt x="285894" y="615686"/>
                  <a:pt x="267641" y="650410"/>
                  <a:pt x="243430" y="680673"/>
                </a:cubicBezTo>
                <a:cubicBezTo>
                  <a:pt x="230730" y="696548"/>
                  <a:pt x="216245" y="711146"/>
                  <a:pt x="205330" y="728298"/>
                </a:cubicBezTo>
                <a:cubicBezTo>
                  <a:pt x="193895" y="746267"/>
                  <a:pt x="187918" y="767309"/>
                  <a:pt x="176755" y="785448"/>
                </a:cubicBezTo>
                <a:cubicBezTo>
                  <a:pt x="162441" y="808709"/>
                  <a:pt x="145517" y="830273"/>
                  <a:pt x="129130" y="852123"/>
                </a:cubicBezTo>
                <a:cubicBezTo>
                  <a:pt x="116932" y="868387"/>
                  <a:pt x="101945" y="882596"/>
                  <a:pt x="91030" y="899748"/>
                </a:cubicBezTo>
                <a:cubicBezTo>
                  <a:pt x="63476" y="943046"/>
                  <a:pt x="63407" y="960519"/>
                  <a:pt x="43405" y="1004523"/>
                </a:cubicBezTo>
                <a:cubicBezTo>
                  <a:pt x="34592" y="1023912"/>
                  <a:pt x="24355" y="1042623"/>
                  <a:pt x="14830" y="1061673"/>
                </a:cubicBezTo>
                <a:cubicBezTo>
                  <a:pt x="4059" y="1190930"/>
                  <a:pt x="0" y="1166327"/>
                  <a:pt x="14830" y="1299798"/>
                </a:cubicBezTo>
                <a:cubicBezTo>
                  <a:pt x="16618" y="1315888"/>
                  <a:pt x="18543" y="1332313"/>
                  <a:pt x="24355" y="1347423"/>
                </a:cubicBezTo>
                <a:cubicBezTo>
                  <a:pt x="34549" y="1373928"/>
                  <a:pt x="47647" y="1399391"/>
                  <a:pt x="62455" y="1423623"/>
                </a:cubicBezTo>
                <a:cubicBezTo>
                  <a:pt x="82664" y="1456693"/>
                  <a:pt x="107632" y="1486626"/>
                  <a:pt x="129130" y="1518873"/>
                </a:cubicBezTo>
                <a:cubicBezTo>
                  <a:pt x="139399" y="1534277"/>
                  <a:pt x="144614" y="1553407"/>
                  <a:pt x="157705" y="1566498"/>
                </a:cubicBezTo>
                <a:cubicBezTo>
                  <a:pt x="214943" y="1623736"/>
                  <a:pt x="278051" y="1674790"/>
                  <a:pt x="338680" y="1728423"/>
                </a:cubicBezTo>
                <a:cubicBezTo>
                  <a:pt x="360605" y="1747818"/>
                  <a:pt x="381937" y="1768010"/>
                  <a:pt x="405355" y="1785573"/>
                </a:cubicBezTo>
                <a:cubicBezTo>
                  <a:pt x="418055" y="1795098"/>
                  <a:pt x="432230" y="1802923"/>
                  <a:pt x="443455" y="1814148"/>
                </a:cubicBezTo>
                <a:cubicBezTo>
                  <a:pt x="454680" y="1825373"/>
                  <a:pt x="462926" y="1839243"/>
                  <a:pt x="472030" y="1852248"/>
                </a:cubicBezTo>
                <a:cubicBezTo>
                  <a:pt x="519151" y="1919564"/>
                  <a:pt x="508240" y="1905619"/>
                  <a:pt x="548230" y="1985598"/>
                </a:cubicBezTo>
                <a:cubicBezTo>
                  <a:pt x="557755" y="2004648"/>
                  <a:pt x="570070" y="2022542"/>
                  <a:pt x="576805" y="2042748"/>
                </a:cubicBezTo>
                <a:cubicBezTo>
                  <a:pt x="579980" y="2052273"/>
                  <a:pt x="581271" y="2062650"/>
                  <a:pt x="586330" y="2071323"/>
                </a:cubicBezTo>
                <a:cubicBezTo>
                  <a:pt x="603634" y="2100988"/>
                  <a:pt x="626643" y="2127116"/>
                  <a:pt x="643480" y="2157048"/>
                </a:cubicBezTo>
                <a:cubicBezTo>
                  <a:pt x="655335" y="2178123"/>
                  <a:pt x="661241" y="2202096"/>
                  <a:pt x="672055" y="2223723"/>
                </a:cubicBezTo>
                <a:cubicBezTo>
                  <a:pt x="686674" y="2252961"/>
                  <a:pt x="705061" y="2280210"/>
                  <a:pt x="719680" y="2309448"/>
                </a:cubicBezTo>
                <a:cubicBezTo>
                  <a:pt x="730494" y="2331075"/>
                  <a:pt x="737441" y="2354496"/>
                  <a:pt x="748255" y="2376123"/>
                </a:cubicBezTo>
                <a:cubicBezTo>
                  <a:pt x="809655" y="2498922"/>
                  <a:pt x="764313" y="2388591"/>
                  <a:pt x="814930" y="2499948"/>
                </a:cubicBezTo>
                <a:cubicBezTo>
                  <a:pt x="822005" y="2515513"/>
                  <a:pt x="828573" y="2531353"/>
                  <a:pt x="833980" y="2547573"/>
                </a:cubicBezTo>
                <a:cubicBezTo>
                  <a:pt x="854850" y="2610184"/>
                  <a:pt x="829433" y="2565539"/>
                  <a:pt x="862555" y="2642823"/>
                </a:cubicBezTo>
                <a:cubicBezTo>
                  <a:pt x="873742" y="2668925"/>
                  <a:pt x="887291" y="2693966"/>
                  <a:pt x="900655" y="2719023"/>
                </a:cubicBezTo>
                <a:cubicBezTo>
                  <a:pt x="930648" y="2775259"/>
                  <a:pt x="937214" y="2788019"/>
                  <a:pt x="976855" y="2833323"/>
                </a:cubicBezTo>
                <a:cubicBezTo>
                  <a:pt x="985725" y="2843460"/>
                  <a:pt x="994469" y="2854068"/>
                  <a:pt x="1005430" y="2861898"/>
                </a:cubicBezTo>
                <a:cubicBezTo>
                  <a:pt x="1016984" y="2870151"/>
                  <a:pt x="1030830" y="2874598"/>
                  <a:pt x="1043530" y="2880948"/>
                </a:cubicBezTo>
                <a:cubicBezTo>
                  <a:pt x="1197341" y="2870694"/>
                  <a:pt x="1216577" y="2863963"/>
                  <a:pt x="1386430" y="2880948"/>
                </a:cubicBezTo>
                <a:cubicBezTo>
                  <a:pt x="1441253" y="2886430"/>
                  <a:pt x="1506439" y="2911426"/>
                  <a:pt x="1557880" y="2928573"/>
                </a:cubicBezTo>
                <a:cubicBezTo>
                  <a:pt x="1567405" y="2931748"/>
                  <a:pt x="1576610" y="2936129"/>
                  <a:pt x="1586455" y="2938098"/>
                </a:cubicBezTo>
                <a:lnTo>
                  <a:pt x="1634080" y="2947623"/>
                </a:lnTo>
                <a:cubicBezTo>
                  <a:pt x="1653130" y="2957148"/>
                  <a:pt x="1670797" y="2970188"/>
                  <a:pt x="1691230" y="2976198"/>
                </a:cubicBezTo>
                <a:cubicBezTo>
                  <a:pt x="1773806" y="3000485"/>
                  <a:pt x="1875407" y="2999919"/>
                  <a:pt x="1957930" y="3004773"/>
                </a:cubicBezTo>
                <a:cubicBezTo>
                  <a:pt x="1983330" y="3011123"/>
                  <a:pt x="2009140" y="3016014"/>
                  <a:pt x="2034130" y="3023823"/>
                </a:cubicBezTo>
                <a:cubicBezTo>
                  <a:pt x="2060022" y="3031914"/>
                  <a:pt x="2083849" y="3046513"/>
                  <a:pt x="2110330" y="3052398"/>
                </a:cubicBezTo>
                <a:cubicBezTo>
                  <a:pt x="2141479" y="3059320"/>
                  <a:pt x="2173830" y="3058748"/>
                  <a:pt x="2205580" y="3061923"/>
                </a:cubicBezTo>
                <a:cubicBezTo>
                  <a:pt x="2234155" y="3058748"/>
                  <a:pt x="2265131" y="3064295"/>
                  <a:pt x="2291305" y="3052398"/>
                </a:cubicBezTo>
                <a:cubicBezTo>
                  <a:pt x="2304231" y="3046522"/>
                  <a:pt x="2304762" y="3027349"/>
                  <a:pt x="2310355" y="3014298"/>
                </a:cubicBezTo>
                <a:cubicBezTo>
                  <a:pt x="2333382" y="2960568"/>
                  <a:pt x="2305238" y="3012069"/>
                  <a:pt x="2329405" y="2947623"/>
                </a:cubicBezTo>
                <a:cubicBezTo>
                  <a:pt x="2334391" y="2934328"/>
                  <a:pt x="2342862" y="2922574"/>
                  <a:pt x="2348455" y="2909523"/>
                </a:cubicBezTo>
                <a:cubicBezTo>
                  <a:pt x="2366421" y="2867602"/>
                  <a:pt x="2349672" y="2870206"/>
                  <a:pt x="2396080" y="2823798"/>
                </a:cubicBezTo>
                <a:lnTo>
                  <a:pt x="2434180" y="2785698"/>
                </a:lnTo>
                <a:cubicBezTo>
                  <a:pt x="2459420" y="2709977"/>
                  <a:pt x="2439215" y="2766103"/>
                  <a:pt x="2510380" y="2623773"/>
                </a:cubicBezTo>
                <a:cubicBezTo>
                  <a:pt x="2516730" y="2611073"/>
                  <a:pt x="2524157" y="2598856"/>
                  <a:pt x="2529430" y="2585673"/>
                </a:cubicBezTo>
                <a:cubicBezTo>
                  <a:pt x="2535780" y="2569798"/>
                  <a:pt x="2542477" y="2554057"/>
                  <a:pt x="2548480" y="2538048"/>
                </a:cubicBezTo>
                <a:cubicBezTo>
                  <a:pt x="2552005" y="2528647"/>
                  <a:pt x="2553515" y="2518453"/>
                  <a:pt x="2558005" y="2509473"/>
                </a:cubicBezTo>
                <a:cubicBezTo>
                  <a:pt x="2563125" y="2499234"/>
                  <a:pt x="2570705" y="2490423"/>
                  <a:pt x="2577055" y="2480898"/>
                </a:cubicBezTo>
                <a:cubicBezTo>
                  <a:pt x="2579641" y="2467966"/>
                  <a:pt x="2590340" y="2410546"/>
                  <a:pt x="2596105" y="2395173"/>
                </a:cubicBezTo>
                <a:cubicBezTo>
                  <a:pt x="2601091" y="2381878"/>
                  <a:pt x="2608805" y="2369773"/>
                  <a:pt x="2615155" y="2357073"/>
                </a:cubicBezTo>
                <a:cubicBezTo>
                  <a:pt x="2618330" y="2338023"/>
                  <a:pt x="2619996" y="2318659"/>
                  <a:pt x="2624680" y="2299923"/>
                </a:cubicBezTo>
                <a:cubicBezTo>
                  <a:pt x="2629550" y="2280442"/>
                  <a:pt x="2639374" y="2262375"/>
                  <a:pt x="2643730" y="2242773"/>
                </a:cubicBezTo>
                <a:cubicBezTo>
                  <a:pt x="2662780" y="2157048"/>
                  <a:pt x="2658017" y="2142761"/>
                  <a:pt x="2672305" y="2071323"/>
                </a:cubicBezTo>
                <a:cubicBezTo>
                  <a:pt x="2678655" y="2039573"/>
                  <a:pt x="2676875" y="2005033"/>
                  <a:pt x="2691355" y="1976073"/>
                </a:cubicBezTo>
                <a:cubicBezTo>
                  <a:pt x="2719385" y="1920012"/>
                  <a:pt x="2705915" y="1951443"/>
                  <a:pt x="2729455" y="1880823"/>
                </a:cubicBezTo>
                <a:lnTo>
                  <a:pt x="2738980" y="1852248"/>
                </a:lnTo>
                <a:cubicBezTo>
                  <a:pt x="2742155" y="1842723"/>
                  <a:pt x="2744015" y="1832653"/>
                  <a:pt x="2748505" y="1823673"/>
                </a:cubicBezTo>
                <a:lnTo>
                  <a:pt x="2777080" y="1766523"/>
                </a:lnTo>
                <a:cubicBezTo>
                  <a:pt x="2783430" y="1734773"/>
                  <a:pt x="2790163" y="1703097"/>
                  <a:pt x="2796130" y="1671273"/>
                </a:cubicBezTo>
                <a:cubicBezTo>
                  <a:pt x="2799689" y="1652291"/>
                  <a:pt x="2800971" y="1632859"/>
                  <a:pt x="2805655" y="1614123"/>
                </a:cubicBezTo>
                <a:cubicBezTo>
                  <a:pt x="2810525" y="1594642"/>
                  <a:pt x="2819421" y="1576346"/>
                  <a:pt x="2824705" y="1556973"/>
                </a:cubicBezTo>
                <a:cubicBezTo>
                  <a:pt x="2846862" y="1475729"/>
                  <a:pt x="2818353" y="1541102"/>
                  <a:pt x="2853280" y="1471248"/>
                </a:cubicBezTo>
                <a:cubicBezTo>
                  <a:pt x="2856455" y="1436323"/>
                  <a:pt x="2862805" y="1401542"/>
                  <a:pt x="2862805" y="1366473"/>
                </a:cubicBezTo>
                <a:cubicBezTo>
                  <a:pt x="2862805" y="1342203"/>
                  <a:pt x="2850243" y="1170520"/>
                  <a:pt x="2843755" y="1128348"/>
                </a:cubicBezTo>
                <a:cubicBezTo>
                  <a:pt x="2841807" y="1115684"/>
                  <a:pt x="2815849" y="1054377"/>
                  <a:pt x="2815180" y="1052148"/>
                </a:cubicBezTo>
                <a:cubicBezTo>
                  <a:pt x="2810528" y="1036641"/>
                  <a:pt x="2810775" y="1019882"/>
                  <a:pt x="2805655" y="1004523"/>
                </a:cubicBezTo>
                <a:cubicBezTo>
                  <a:pt x="2801165" y="991053"/>
                  <a:pt x="2792198" y="979474"/>
                  <a:pt x="2786605" y="966423"/>
                </a:cubicBezTo>
                <a:cubicBezTo>
                  <a:pt x="2782650" y="957195"/>
                  <a:pt x="2781035" y="947076"/>
                  <a:pt x="2777080" y="937848"/>
                </a:cubicBezTo>
                <a:cubicBezTo>
                  <a:pt x="2771487" y="924797"/>
                  <a:pt x="2763623" y="912799"/>
                  <a:pt x="2758030" y="899748"/>
                </a:cubicBezTo>
                <a:cubicBezTo>
                  <a:pt x="2754075" y="890520"/>
                  <a:pt x="2752660" y="880313"/>
                  <a:pt x="2748505" y="871173"/>
                </a:cubicBezTo>
                <a:cubicBezTo>
                  <a:pt x="2736754" y="845320"/>
                  <a:pt x="2723105" y="820373"/>
                  <a:pt x="2710405" y="794973"/>
                </a:cubicBezTo>
                <a:cubicBezTo>
                  <a:pt x="2685963" y="746089"/>
                  <a:pt x="2682216" y="728556"/>
                  <a:pt x="2624680" y="690198"/>
                </a:cubicBezTo>
                <a:cubicBezTo>
                  <a:pt x="2605630" y="677498"/>
                  <a:pt x="2586046" y="665564"/>
                  <a:pt x="2567530" y="652098"/>
                </a:cubicBezTo>
                <a:cubicBezTo>
                  <a:pt x="2551088" y="640141"/>
                  <a:pt x="2537753" y="623733"/>
                  <a:pt x="2519905" y="613998"/>
                </a:cubicBezTo>
                <a:cubicBezTo>
                  <a:pt x="2502276" y="604382"/>
                  <a:pt x="2480987" y="603363"/>
                  <a:pt x="2462755" y="594948"/>
                </a:cubicBezTo>
                <a:cubicBezTo>
                  <a:pt x="2439513" y="584221"/>
                  <a:pt x="2417880" y="570264"/>
                  <a:pt x="2396080" y="556848"/>
                </a:cubicBezTo>
                <a:cubicBezTo>
                  <a:pt x="2364426" y="537369"/>
                  <a:pt x="2319149" y="506503"/>
                  <a:pt x="2291305" y="480648"/>
                </a:cubicBezTo>
                <a:cubicBezTo>
                  <a:pt x="2261692" y="453150"/>
                  <a:pt x="2237909" y="419170"/>
                  <a:pt x="2205580" y="394923"/>
                </a:cubicBezTo>
                <a:cubicBezTo>
                  <a:pt x="2135151" y="342101"/>
                  <a:pt x="2178705" y="377573"/>
                  <a:pt x="2081755" y="280623"/>
                </a:cubicBezTo>
                <a:lnTo>
                  <a:pt x="2015080" y="213948"/>
                </a:lnTo>
                <a:cubicBezTo>
                  <a:pt x="2005555" y="204423"/>
                  <a:pt x="1997713" y="192845"/>
                  <a:pt x="1986505" y="185373"/>
                </a:cubicBezTo>
                <a:cubicBezTo>
                  <a:pt x="1976980" y="179023"/>
                  <a:pt x="1967245" y="172977"/>
                  <a:pt x="1957930" y="166323"/>
                </a:cubicBezTo>
                <a:cubicBezTo>
                  <a:pt x="1947863" y="159132"/>
                  <a:pt x="1906220" y="126181"/>
                  <a:pt x="1891255" y="118698"/>
                </a:cubicBezTo>
                <a:cubicBezTo>
                  <a:pt x="1756168" y="51154"/>
                  <a:pt x="1905736" y="131342"/>
                  <a:pt x="1815055" y="90123"/>
                </a:cubicBezTo>
                <a:cubicBezTo>
                  <a:pt x="1789202" y="78372"/>
                  <a:pt x="1766405" y="58911"/>
                  <a:pt x="1738855" y="52023"/>
                </a:cubicBezTo>
                <a:lnTo>
                  <a:pt x="1662655" y="32973"/>
                </a:lnTo>
                <a:cubicBezTo>
                  <a:pt x="1646880" y="29333"/>
                  <a:pt x="1630736" y="27375"/>
                  <a:pt x="1615030" y="23448"/>
                </a:cubicBezTo>
                <a:cubicBezTo>
                  <a:pt x="1521237" y="0"/>
                  <a:pt x="1686566" y="30608"/>
                  <a:pt x="1529305" y="4398"/>
                </a:cubicBezTo>
                <a:cubicBezTo>
                  <a:pt x="1515818" y="5040"/>
                  <a:pt x="1325078" y="7830"/>
                  <a:pt x="1262605" y="23448"/>
                </a:cubicBezTo>
                <a:cubicBezTo>
                  <a:pt x="1246018" y="27595"/>
                  <a:pt x="1231200" y="37091"/>
                  <a:pt x="1214980" y="42498"/>
                </a:cubicBezTo>
                <a:cubicBezTo>
                  <a:pt x="1176490" y="55328"/>
                  <a:pt x="1170776" y="50224"/>
                  <a:pt x="1129255" y="61548"/>
                </a:cubicBezTo>
                <a:cubicBezTo>
                  <a:pt x="1109882" y="66832"/>
                  <a:pt x="1091155" y="74248"/>
                  <a:pt x="1072105" y="80598"/>
                </a:cubicBezTo>
                <a:lnTo>
                  <a:pt x="1043530" y="90123"/>
                </a:lnTo>
                <a:cubicBezTo>
                  <a:pt x="1011943" y="100652"/>
                  <a:pt x="1043530" y="94886"/>
                  <a:pt x="1024480" y="9964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5962650" y="2867025"/>
            <a:ext cx="2047875" cy="2114550"/>
          </a:xfrm>
          <a:custGeom>
            <a:avLst/>
            <a:gdLst>
              <a:gd name="connsiteX0" fmla="*/ 1266825 w 1914525"/>
              <a:gd name="connsiteY0" fmla="*/ 161925 h 1895475"/>
              <a:gd name="connsiteX1" fmla="*/ 990600 w 1914525"/>
              <a:gd name="connsiteY1" fmla="*/ 47625 h 1895475"/>
              <a:gd name="connsiteX2" fmla="*/ 952500 w 1914525"/>
              <a:gd name="connsiteY2" fmla="*/ 38100 h 1895475"/>
              <a:gd name="connsiteX3" fmla="*/ 895350 w 1914525"/>
              <a:gd name="connsiteY3" fmla="*/ 19050 h 1895475"/>
              <a:gd name="connsiteX4" fmla="*/ 781050 w 1914525"/>
              <a:gd name="connsiteY4" fmla="*/ 0 h 1895475"/>
              <a:gd name="connsiteX5" fmla="*/ 638175 w 1914525"/>
              <a:gd name="connsiteY5" fmla="*/ 9525 h 1895475"/>
              <a:gd name="connsiteX6" fmla="*/ 590550 w 1914525"/>
              <a:gd name="connsiteY6" fmla="*/ 28575 h 1895475"/>
              <a:gd name="connsiteX7" fmla="*/ 523875 w 1914525"/>
              <a:gd name="connsiteY7" fmla="*/ 47625 h 1895475"/>
              <a:gd name="connsiteX8" fmla="*/ 485775 w 1914525"/>
              <a:gd name="connsiteY8" fmla="*/ 57150 h 1895475"/>
              <a:gd name="connsiteX9" fmla="*/ 323850 w 1914525"/>
              <a:gd name="connsiteY9" fmla="*/ 133350 h 1895475"/>
              <a:gd name="connsiteX10" fmla="*/ 276225 w 1914525"/>
              <a:gd name="connsiteY10" fmla="*/ 161925 h 1895475"/>
              <a:gd name="connsiteX11" fmla="*/ 219075 w 1914525"/>
              <a:gd name="connsiteY11" fmla="*/ 190500 h 1895475"/>
              <a:gd name="connsiteX12" fmla="*/ 180975 w 1914525"/>
              <a:gd name="connsiteY12" fmla="*/ 228600 h 1895475"/>
              <a:gd name="connsiteX13" fmla="*/ 85725 w 1914525"/>
              <a:gd name="connsiteY13" fmla="*/ 314325 h 1895475"/>
              <a:gd name="connsiteX14" fmla="*/ 38100 w 1914525"/>
              <a:gd name="connsiteY14" fmla="*/ 419100 h 1895475"/>
              <a:gd name="connsiteX15" fmla="*/ 28575 w 1914525"/>
              <a:gd name="connsiteY15" fmla="*/ 457200 h 1895475"/>
              <a:gd name="connsiteX16" fmla="*/ 19050 w 1914525"/>
              <a:gd name="connsiteY16" fmla="*/ 542925 h 1895475"/>
              <a:gd name="connsiteX17" fmla="*/ 0 w 1914525"/>
              <a:gd name="connsiteY17" fmla="*/ 619125 h 1895475"/>
              <a:gd name="connsiteX18" fmla="*/ 19050 w 1914525"/>
              <a:gd name="connsiteY18" fmla="*/ 714375 h 1895475"/>
              <a:gd name="connsiteX19" fmla="*/ 47625 w 1914525"/>
              <a:gd name="connsiteY19" fmla="*/ 771525 h 1895475"/>
              <a:gd name="connsiteX20" fmla="*/ 66675 w 1914525"/>
              <a:gd name="connsiteY20" fmla="*/ 819150 h 1895475"/>
              <a:gd name="connsiteX21" fmla="*/ 104775 w 1914525"/>
              <a:gd name="connsiteY21" fmla="*/ 895350 h 1895475"/>
              <a:gd name="connsiteX22" fmla="*/ 114300 w 1914525"/>
              <a:gd name="connsiteY22" fmla="*/ 952500 h 1895475"/>
              <a:gd name="connsiteX23" fmla="*/ 133350 w 1914525"/>
              <a:gd name="connsiteY23" fmla="*/ 1133475 h 1895475"/>
              <a:gd name="connsiteX24" fmla="*/ 152400 w 1914525"/>
              <a:gd name="connsiteY24" fmla="*/ 1219200 h 1895475"/>
              <a:gd name="connsiteX25" fmla="*/ 171450 w 1914525"/>
              <a:gd name="connsiteY25" fmla="*/ 1247775 h 1895475"/>
              <a:gd name="connsiteX26" fmla="*/ 247650 w 1914525"/>
              <a:gd name="connsiteY26" fmla="*/ 1390650 h 1895475"/>
              <a:gd name="connsiteX27" fmla="*/ 352425 w 1914525"/>
              <a:gd name="connsiteY27" fmla="*/ 1514475 h 1895475"/>
              <a:gd name="connsiteX28" fmla="*/ 552450 w 1914525"/>
              <a:gd name="connsiteY28" fmla="*/ 1752600 h 1895475"/>
              <a:gd name="connsiteX29" fmla="*/ 666750 w 1914525"/>
              <a:gd name="connsiteY29" fmla="*/ 1828800 h 1895475"/>
              <a:gd name="connsiteX30" fmla="*/ 971550 w 1914525"/>
              <a:gd name="connsiteY30" fmla="*/ 1866900 h 1895475"/>
              <a:gd name="connsiteX31" fmla="*/ 1076325 w 1914525"/>
              <a:gd name="connsiteY31" fmla="*/ 1895475 h 1895475"/>
              <a:gd name="connsiteX32" fmla="*/ 1228725 w 1914525"/>
              <a:gd name="connsiteY32" fmla="*/ 1809750 h 1895475"/>
              <a:gd name="connsiteX33" fmla="*/ 1257300 w 1914525"/>
              <a:gd name="connsiteY33" fmla="*/ 1781175 h 1895475"/>
              <a:gd name="connsiteX34" fmla="*/ 1276350 w 1914525"/>
              <a:gd name="connsiteY34" fmla="*/ 1752600 h 1895475"/>
              <a:gd name="connsiteX35" fmla="*/ 1333500 w 1914525"/>
              <a:gd name="connsiteY35" fmla="*/ 1733550 h 1895475"/>
              <a:gd name="connsiteX36" fmla="*/ 1371600 w 1914525"/>
              <a:gd name="connsiteY36" fmla="*/ 1714500 h 1895475"/>
              <a:gd name="connsiteX37" fmla="*/ 1428750 w 1914525"/>
              <a:gd name="connsiteY37" fmla="*/ 1695450 h 1895475"/>
              <a:gd name="connsiteX38" fmla="*/ 1457325 w 1914525"/>
              <a:gd name="connsiteY38" fmla="*/ 1676400 h 1895475"/>
              <a:gd name="connsiteX39" fmla="*/ 1495425 w 1914525"/>
              <a:gd name="connsiteY39" fmla="*/ 1657350 h 1895475"/>
              <a:gd name="connsiteX40" fmla="*/ 1533525 w 1914525"/>
              <a:gd name="connsiteY40" fmla="*/ 1628775 h 1895475"/>
              <a:gd name="connsiteX41" fmla="*/ 1571625 w 1914525"/>
              <a:gd name="connsiteY41" fmla="*/ 1609725 h 1895475"/>
              <a:gd name="connsiteX42" fmla="*/ 1600200 w 1914525"/>
              <a:gd name="connsiteY42" fmla="*/ 1590675 h 1895475"/>
              <a:gd name="connsiteX43" fmla="*/ 1638300 w 1914525"/>
              <a:gd name="connsiteY43" fmla="*/ 1581150 h 1895475"/>
              <a:gd name="connsiteX44" fmla="*/ 1714500 w 1914525"/>
              <a:gd name="connsiteY44" fmla="*/ 1524000 h 1895475"/>
              <a:gd name="connsiteX45" fmla="*/ 1790700 w 1914525"/>
              <a:gd name="connsiteY45" fmla="*/ 1447800 h 1895475"/>
              <a:gd name="connsiteX46" fmla="*/ 1828800 w 1914525"/>
              <a:gd name="connsiteY46" fmla="*/ 1400175 h 1895475"/>
              <a:gd name="connsiteX47" fmla="*/ 1847850 w 1914525"/>
              <a:gd name="connsiteY47" fmla="*/ 1362075 h 1895475"/>
              <a:gd name="connsiteX48" fmla="*/ 1866900 w 1914525"/>
              <a:gd name="connsiteY48" fmla="*/ 1314450 h 1895475"/>
              <a:gd name="connsiteX49" fmla="*/ 1876425 w 1914525"/>
              <a:gd name="connsiteY49" fmla="*/ 1285875 h 1895475"/>
              <a:gd name="connsiteX50" fmla="*/ 1895475 w 1914525"/>
              <a:gd name="connsiteY50" fmla="*/ 1247775 h 1895475"/>
              <a:gd name="connsiteX51" fmla="*/ 1914525 w 1914525"/>
              <a:gd name="connsiteY51" fmla="*/ 1181100 h 1895475"/>
              <a:gd name="connsiteX52" fmla="*/ 1905000 w 1914525"/>
              <a:gd name="connsiteY52" fmla="*/ 1019175 h 1895475"/>
              <a:gd name="connsiteX53" fmla="*/ 1885950 w 1914525"/>
              <a:gd name="connsiteY53" fmla="*/ 942975 h 1895475"/>
              <a:gd name="connsiteX54" fmla="*/ 1876425 w 1914525"/>
              <a:gd name="connsiteY54" fmla="*/ 904875 h 1895475"/>
              <a:gd name="connsiteX55" fmla="*/ 1847850 w 1914525"/>
              <a:gd name="connsiteY55" fmla="*/ 866775 h 1895475"/>
              <a:gd name="connsiteX56" fmla="*/ 1838325 w 1914525"/>
              <a:gd name="connsiteY56" fmla="*/ 819150 h 1895475"/>
              <a:gd name="connsiteX57" fmla="*/ 1771650 w 1914525"/>
              <a:gd name="connsiteY57" fmla="*/ 742950 h 1895475"/>
              <a:gd name="connsiteX58" fmla="*/ 1724025 w 1914525"/>
              <a:gd name="connsiteY58" fmla="*/ 676275 h 1895475"/>
              <a:gd name="connsiteX59" fmla="*/ 1695450 w 1914525"/>
              <a:gd name="connsiteY59" fmla="*/ 628650 h 1895475"/>
              <a:gd name="connsiteX60" fmla="*/ 1666875 w 1914525"/>
              <a:gd name="connsiteY60" fmla="*/ 590550 h 1895475"/>
              <a:gd name="connsiteX61" fmla="*/ 1638300 w 1914525"/>
              <a:gd name="connsiteY61" fmla="*/ 523875 h 1895475"/>
              <a:gd name="connsiteX62" fmla="*/ 1628775 w 1914525"/>
              <a:gd name="connsiteY62" fmla="*/ 495300 h 1895475"/>
              <a:gd name="connsiteX63" fmla="*/ 1609725 w 1914525"/>
              <a:gd name="connsiteY63" fmla="*/ 466725 h 1895475"/>
              <a:gd name="connsiteX64" fmla="*/ 1600200 w 1914525"/>
              <a:gd name="connsiteY64" fmla="*/ 438150 h 1895475"/>
              <a:gd name="connsiteX65" fmla="*/ 1533525 w 1914525"/>
              <a:gd name="connsiteY65" fmla="*/ 323850 h 1895475"/>
              <a:gd name="connsiteX66" fmla="*/ 1524000 w 1914525"/>
              <a:gd name="connsiteY66" fmla="*/ 295275 h 1895475"/>
              <a:gd name="connsiteX67" fmla="*/ 1466850 w 1914525"/>
              <a:gd name="connsiteY67" fmla="*/ 219075 h 1895475"/>
              <a:gd name="connsiteX68" fmla="*/ 1438275 w 1914525"/>
              <a:gd name="connsiteY68" fmla="*/ 200025 h 1895475"/>
              <a:gd name="connsiteX69" fmla="*/ 1362075 w 1914525"/>
              <a:gd name="connsiteY69" fmla="*/ 180975 h 1895475"/>
              <a:gd name="connsiteX70" fmla="*/ 1333500 w 1914525"/>
              <a:gd name="connsiteY70" fmla="*/ 171450 h 1895475"/>
              <a:gd name="connsiteX71" fmla="*/ 1295400 w 1914525"/>
              <a:gd name="connsiteY71" fmla="*/ 180975 h 1895475"/>
              <a:gd name="connsiteX72" fmla="*/ 1266825 w 1914525"/>
              <a:gd name="connsiteY72" fmla="*/ 161925 h 1895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1914525" h="1895475">
                <a:moveTo>
                  <a:pt x="1266825" y="161925"/>
                </a:moveTo>
                <a:cubicBezTo>
                  <a:pt x="1216025" y="139700"/>
                  <a:pt x="1070358" y="67565"/>
                  <a:pt x="990600" y="47625"/>
                </a:cubicBezTo>
                <a:cubicBezTo>
                  <a:pt x="977900" y="44450"/>
                  <a:pt x="965039" y="41862"/>
                  <a:pt x="952500" y="38100"/>
                </a:cubicBezTo>
                <a:cubicBezTo>
                  <a:pt x="933266" y="32330"/>
                  <a:pt x="914952" y="23406"/>
                  <a:pt x="895350" y="19050"/>
                </a:cubicBezTo>
                <a:cubicBezTo>
                  <a:pt x="857644" y="10671"/>
                  <a:pt x="781050" y="0"/>
                  <a:pt x="781050" y="0"/>
                </a:cubicBezTo>
                <a:cubicBezTo>
                  <a:pt x="733425" y="3175"/>
                  <a:pt x="685378" y="2445"/>
                  <a:pt x="638175" y="9525"/>
                </a:cubicBezTo>
                <a:cubicBezTo>
                  <a:pt x="621266" y="12061"/>
                  <a:pt x="606770" y="23168"/>
                  <a:pt x="590550" y="28575"/>
                </a:cubicBezTo>
                <a:cubicBezTo>
                  <a:pt x="568622" y="35884"/>
                  <a:pt x="546175" y="41543"/>
                  <a:pt x="523875" y="47625"/>
                </a:cubicBezTo>
                <a:cubicBezTo>
                  <a:pt x="511245" y="51069"/>
                  <a:pt x="498194" y="53010"/>
                  <a:pt x="485775" y="57150"/>
                </a:cubicBezTo>
                <a:cubicBezTo>
                  <a:pt x="439900" y="72442"/>
                  <a:pt x="350549" y="117331"/>
                  <a:pt x="323850" y="133350"/>
                </a:cubicBezTo>
                <a:cubicBezTo>
                  <a:pt x="307975" y="142875"/>
                  <a:pt x="292478" y="153060"/>
                  <a:pt x="276225" y="161925"/>
                </a:cubicBezTo>
                <a:cubicBezTo>
                  <a:pt x="257527" y="172124"/>
                  <a:pt x="236523" y="178286"/>
                  <a:pt x="219075" y="190500"/>
                </a:cubicBezTo>
                <a:cubicBezTo>
                  <a:pt x="204361" y="200800"/>
                  <a:pt x="194492" y="216773"/>
                  <a:pt x="180975" y="228600"/>
                </a:cubicBezTo>
                <a:cubicBezTo>
                  <a:pt x="150508" y="255259"/>
                  <a:pt x="104570" y="276634"/>
                  <a:pt x="85725" y="314325"/>
                </a:cubicBezTo>
                <a:cubicBezTo>
                  <a:pt x="67008" y="351759"/>
                  <a:pt x="53286" y="377339"/>
                  <a:pt x="38100" y="419100"/>
                </a:cubicBezTo>
                <a:cubicBezTo>
                  <a:pt x="33626" y="431403"/>
                  <a:pt x="31750" y="444500"/>
                  <a:pt x="28575" y="457200"/>
                </a:cubicBezTo>
                <a:cubicBezTo>
                  <a:pt x="25400" y="485775"/>
                  <a:pt x="24046" y="514612"/>
                  <a:pt x="19050" y="542925"/>
                </a:cubicBezTo>
                <a:cubicBezTo>
                  <a:pt x="14500" y="568708"/>
                  <a:pt x="0" y="619125"/>
                  <a:pt x="0" y="619125"/>
                </a:cubicBezTo>
                <a:cubicBezTo>
                  <a:pt x="6350" y="650875"/>
                  <a:pt x="9392" y="683470"/>
                  <a:pt x="19050" y="714375"/>
                </a:cubicBezTo>
                <a:cubicBezTo>
                  <a:pt x="25403" y="734704"/>
                  <a:pt x="38812" y="752136"/>
                  <a:pt x="47625" y="771525"/>
                </a:cubicBezTo>
                <a:cubicBezTo>
                  <a:pt x="54700" y="787090"/>
                  <a:pt x="59510" y="803626"/>
                  <a:pt x="66675" y="819150"/>
                </a:cubicBezTo>
                <a:cubicBezTo>
                  <a:pt x="78575" y="844934"/>
                  <a:pt x="104775" y="895350"/>
                  <a:pt x="104775" y="895350"/>
                </a:cubicBezTo>
                <a:cubicBezTo>
                  <a:pt x="107950" y="914400"/>
                  <a:pt x="111999" y="933325"/>
                  <a:pt x="114300" y="952500"/>
                </a:cubicBezTo>
                <a:cubicBezTo>
                  <a:pt x="121527" y="1012726"/>
                  <a:pt x="121454" y="1073995"/>
                  <a:pt x="133350" y="1133475"/>
                </a:cubicBezTo>
                <a:cubicBezTo>
                  <a:pt x="135045" y="1141951"/>
                  <a:pt x="147356" y="1207430"/>
                  <a:pt x="152400" y="1219200"/>
                </a:cubicBezTo>
                <a:cubicBezTo>
                  <a:pt x="156909" y="1229722"/>
                  <a:pt x="166330" y="1237536"/>
                  <a:pt x="171450" y="1247775"/>
                </a:cubicBezTo>
                <a:cubicBezTo>
                  <a:pt x="210995" y="1326866"/>
                  <a:pt x="188236" y="1312669"/>
                  <a:pt x="247650" y="1390650"/>
                </a:cubicBezTo>
                <a:cubicBezTo>
                  <a:pt x="280418" y="1433658"/>
                  <a:pt x="320998" y="1470478"/>
                  <a:pt x="352425" y="1514475"/>
                </a:cubicBezTo>
                <a:cubicBezTo>
                  <a:pt x="429738" y="1622713"/>
                  <a:pt x="451226" y="1668247"/>
                  <a:pt x="552450" y="1752600"/>
                </a:cubicBezTo>
                <a:cubicBezTo>
                  <a:pt x="598253" y="1790769"/>
                  <a:pt x="611219" y="1808968"/>
                  <a:pt x="666750" y="1828800"/>
                </a:cubicBezTo>
                <a:cubicBezTo>
                  <a:pt x="758286" y="1861492"/>
                  <a:pt x="888716" y="1859997"/>
                  <a:pt x="971550" y="1866900"/>
                </a:cubicBezTo>
                <a:cubicBezTo>
                  <a:pt x="1057490" y="1888385"/>
                  <a:pt x="1022912" y="1877671"/>
                  <a:pt x="1076325" y="1895475"/>
                </a:cubicBezTo>
                <a:cubicBezTo>
                  <a:pt x="1119925" y="1873675"/>
                  <a:pt x="1207631" y="1830844"/>
                  <a:pt x="1228725" y="1809750"/>
                </a:cubicBezTo>
                <a:cubicBezTo>
                  <a:pt x="1238250" y="1800225"/>
                  <a:pt x="1248676" y="1791523"/>
                  <a:pt x="1257300" y="1781175"/>
                </a:cubicBezTo>
                <a:cubicBezTo>
                  <a:pt x="1264629" y="1772381"/>
                  <a:pt x="1266642" y="1758667"/>
                  <a:pt x="1276350" y="1752600"/>
                </a:cubicBezTo>
                <a:cubicBezTo>
                  <a:pt x="1293378" y="1741957"/>
                  <a:pt x="1315539" y="1742530"/>
                  <a:pt x="1333500" y="1733550"/>
                </a:cubicBezTo>
                <a:cubicBezTo>
                  <a:pt x="1346200" y="1727200"/>
                  <a:pt x="1358417" y="1719773"/>
                  <a:pt x="1371600" y="1714500"/>
                </a:cubicBezTo>
                <a:cubicBezTo>
                  <a:pt x="1390244" y="1707042"/>
                  <a:pt x="1410400" y="1703605"/>
                  <a:pt x="1428750" y="1695450"/>
                </a:cubicBezTo>
                <a:cubicBezTo>
                  <a:pt x="1439211" y="1690801"/>
                  <a:pt x="1447386" y="1682080"/>
                  <a:pt x="1457325" y="1676400"/>
                </a:cubicBezTo>
                <a:cubicBezTo>
                  <a:pt x="1469653" y="1669355"/>
                  <a:pt x="1483384" y="1664875"/>
                  <a:pt x="1495425" y="1657350"/>
                </a:cubicBezTo>
                <a:cubicBezTo>
                  <a:pt x="1508887" y="1648936"/>
                  <a:pt x="1520063" y="1637189"/>
                  <a:pt x="1533525" y="1628775"/>
                </a:cubicBezTo>
                <a:cubicBezTo>
                  <a:pt x="1545566" y="1621250"/>
                  <a:pt x="1559297" y="1616770"/>
                  <a:pt x="1571625" y="1609725"/>
                </a:cubicBezTo>
                <a:cubicBezTo>
                  <a:pt x="1581564" y="1604045"/>
                  <a:pt x="1589678" y="1595184"/>
                  <a:pt x="1600200" y="1590675"/>
                </a:cubicBezTo>
                <a:cubicBezTo>
                  <a:pt x="1612232" y="1585518"/>
                  <a:pt x="1625600" y="1584325"/>
                  <a:pt x="1638300" y="1581150"/>
                </a:cubicBezTo>
                <a:cubicBezTo>
                  <a:pt x="1663700" y="1562100"/>
                  <a:pt x="1696888" y="1550418"/>
                  <a:pt x="1714500" y="1524000"/>
                </a:cubicBezTo>
                <a:cubicBezTo>
                  <a:pt x="1747305" y="1474792"/>
                  <a:pt x="1724756" y="1502754"/>
                  <a:pt x="1790700" y="1447800"/>
                </a:cubicBezTo>
                <a:cubicBezTo>
                  <a:pt x="1813442" y="1379575"/>
                  <a:pt x="1780929" y="1457620"/>
                  <a:pt x="1828800" y="1400175"/>
                </a:cubicBezTo>
                <a:cubicBezTo>
                  <a:pt x="1837890" y="1389267"/>
                  <a:pt x="1842083" y="1375050"/>
                  <a:pt x="1847850" y="1362075"/>
                </a:cubicBezTo>
                <a:cubicBezTo>
                  <a:pt x="1854794" y="1346451"/>
                  <a:pt x="1860897" y="1330459"/>
                  <a:pt x="1866900" y="1314450"/>
                </a:cubicBezTo>
                <a:cubicBezTo>
                  <a:pt x="1870425" y="1305049"/>
                  <a:pt x="1872470" y="1295103"/>
                  <a:pt x="1876425" y="1285875"/>
                </a:cubicBezTo>
                <a:cubicBezTo>
                  <a:pt x="1882018" y="1272824"/>
                  <a:pt x="1889882" y="1260826"/>
                  <a:pt x="1895475" y="1247775"/>
                </a:cubicBezTo>
                <a:cubicBezTo>
                  <a:pt x="1903674" y="1228644"/>
                  <a:pt x="1909692" y="1200434"/>
                  <a:pt x="1914525" y="1181100"/>
                </a:cubicBezTo>
                <a:cubicBezTo>
                  <a:pt x="1911350" y="1127125"/>
                  <a:pt x="1909895" y="1073021"/>
                  <a:pt x="1905000" y="1019175"/>
                </a:cubicBezTo>
                <a:cubicBezTo>
                  <a:pt x="1901127" y="976571"/>
                  <a:pt x="1895868" y="977689"/>
                  <a:pt x="1885950" y="942975"/>
                </a:cubicBezTo>
                <a:cubicBezTo>
                  <a:pt x="1882354" y="930388"/>
                  <a:pt x="1882279" y="916584"/>
                  <a:pt x="1876425" y="904875"/>
                </a:cubicBezTo>
                <a:cubicBezTo>
                  <a:pt x="1869325" y="890676"/>
                  <a:pt x="1857375" y="879475"/>
                  <a:pt x="1847850" y="866775"/>
                </a:cubicBezTo>
                <a:cubicBezTo>
                  <a:pt x="1844675" y="850900"/>
                  <a:pt x="1844009" y="834309"/>
                  <a:pt x="1838325" y="819150"/>
                </a:cubicBezTo>
                <a:cubicBezTo>
                  <a:pt x="1828358" y="792572"/>
                  <a:pt x="1785133" y="758118"/>
                  <a:pt x="1771650" y="742950"/>
                </a:cubicBezTo>
                <a:cubicBezTo>
                  <a:pt x="1759884" y="729714"/>
                  <a:pt x="1734807" y="693525"/>
                  <a:pt x="1724025" y="676275"/>
                </a:cubicBezTo>
                <a:cubicBezTo>
                  <a:pt x="1714213" y="660576"/>
                  <a:pt x="1705719" y="644054"/>
                  <a:pt x="1695450" y="628650"/>
                </a:cubicBezTo>
                <a:cubicBezTo>
                  <a:pt x="1686644" y="615441"/>
                  <a:pt x="1676400" y="603250"/>
                  <a:pt x="1666875" y="590550"/>
                </a:cubicBezTo>
                <a:cubicBezTo>
                  <a:pt x="1644537" y="523537"/>
                  <a:pt x="1673610" y="606265"/>
                  <a:pt x="1638300" y="523875"/>
                </a:cubicBezTo>
                <a:cubicBezTo>
                  <a:pt x="1634345" y="514647"/>
                  <a:pt x="1633265" y="504280"/>
                  <a:pt x="1628775" y="495300"/>
                </a:cubicBezTo>
                <a:cubicBezTo>
                  <a:pt x="1623655" y="485061"/>
                  <a:pt x="1614845" y="476964"/>
                  <a:pt x="1609725" y="466725"/>
                </a:cubicBezTo>
                <a:cubicBezTo>
                  <a:pt x="1605235" y="457745"/>
                  <a:pt x="1604355" y="447290"/>
                  <a:pt x="1600200" y="438150"/>
                </a:cubicBezTo>
                <a:cubicBezTo>
                  <a:pt x="1565431" y="361659"/>
                  <a:pt x="1573308" y="376894"/>
                  <a:pt x="1533525" y="323850"/>
                </a:cubicBezTo>
                <a:cubicBezTo>
                  <a:pt x="1530350" y="314325"/>
                  <a:pt x="1528490" y="304255"/>
                  <a:pt x="1524000" y="295275"/>
                </a:cubicBezTo>
                <a:cubicBezTo>
                  <a:pt x="1506820" y="260914"/>
                  <a:pt x="1495182" y="242685"/>
                  <a:pt x="1466850" y="219075"/>
                </a:cubicBezTo>
                <a:cubicBezTo>
                  <a:pt x="1458056" y="211746"/>
                  <a:pt x="1449033" y="203937"/>
                  <a:pt x="1438275" y="200025"/>
                </a:cubicBezTo>
                <a:cubicBezTo>
                  <a:pt x="1413670" y="191078"/>
                  <a:pt x="1386913" y="189254"/>
                  <a:pt x="1362075" y="180975"/>
                </a:cubicBezTo>
                <a:lnTo>
                  <a:pt x="1333500" y="171450"/>
                </a:lnTo>
                <a:cubicBezTo>
                  <a:pt x="1320800" y="174625"/>
                  <a:pt x="1308491" y="180975"/>
                  <a:pt x="1295400" y="180975"/>
                </a:cubicBezTo>
                <a:cubicBezTo>
                  <a:pt x="1279211" y="180975"/>
                  <a:pt x="1317625" y="184150"/>
                  <a:pt x="1266825" y="161925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6553200" y="3781425"/>
            <a:ext cx="904875" cy="571500"/>
          </a:xfrm>
          <a:custGeom>
            <a:avLst/>
            <a:gdLst>
              <a:gd name="connsiteX0" fmla="*/ 438150 w 904875"/>
              <a:gd name="connsiteY0" fmla="*/ 9525 h 571500"/>
              <a:gd name="connsiteX1" fmla="*/ 438150 w 904875"/>
              <a:gd name="connsiteY1" fmla="*/ 9525 h 571500"/>
              <a:gd name="connsiteX2" fmla="*/ 171450 w 904875"/>
              <a:gd name="connsiteY2" fmla="*/ 0 h 571500"/>
              <a:gd name="connsiteX3" fmla="*/ 104775 w 904875"/>
              <a:gd name="connsiteY3" fmla="*/ 133350 h 571500"/>
              <a:gd name="connsiteX4" fmla="*/ 0 w 904875"/>
              <a:gd name="connsiteY4" fmla="*/ 209550 h 571500"/>
              <a:gd name="connsiteX5" fmla="*/ 47625 w 904875"/>
              <a:gd name="connsiteY5" fmla="*/ 333375 h 571500"/>
              <a:gd name="connsiteX6" fmla="*/ 295275 w 904875"/>
              <a:gd name="connsiteY6" fmla="*/ 276225 h 571500"/>
              <a:gd name="connsiteX7" fmla="*/ 295275 w 904875"/>
              <a:gd name="connsiteY7" fmla="*/ 561975 h 571500"/>
              <a:gd name="connsiteX8" fmla="*/ 476250 w 904875"/>
              <a:gd name="connsiteY8" fmla="*/ 571500 h 571500"/>
              <a:gd name="connsiteX9" fmla="*/ 857250 w 904875"/>
              <a:gd name="connsiteY9" fmla="*/ 457200 h 571500"/>
              <a:gd name="connsiteX10" fmla="*/ 904875 w 904875"/>
              <a:gd name="connsiteY10" fmla="*/ 276225 h 571500"/>
              <a:gd name="connsiteX11" fmla="*/ 600075 w 904875"/>
              <a:gd name="connsiteY11" fmla="*/ 142875 h 571500"/>
              <a:gd name="connsiteX12" fmla="*/ 600075 w 904875"/>
              <a:gd name="connsiteY12" fmla="*/ 19050 h 571500"/>
              <a:gd name="connsiteX13" fmla="*/ 438150 w 904875"/>
              <a:gd name="connsiteY13" fmla="*/ 9525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04875" h="571500">
                <a:moveTo>
                  <a:pt x="438150" y="9525"/>
                </a:moveTo>
                <a:lnTo>
                  <a:pt x="438150" y="9525"/>
                </a:lnTo>
                <a:lnTo>
                  <a:pt x="171450" y="0"/>
                </a:lnTo>
                <a:lnTo>
                  <a:pt x="104775" y="133350"/>
                </a:lnTo>
                <a:lnTo>
                  <a:pt x="0" y="209550"/>
                </a:lnTo>
                <a:lnTo>
                  <a:pt x="47625" y="333375"/>
                </a:lnTo>
                <a:lnTo>
                  <a:pt x="295275" y="276225"/>
                </a:lnTo>
                <a:lnTo>
                  <a:pt x="295275" y="561975"/>
                </a:lnTo>
                <a:lnTo>
                  <a:pt x="476250" y="571500"/>
                </a:lnTo>
                <a:lnTo>
                  <a:pt x="857250" y="457200"/>
                </a:lnTo>
                <a:lnTo>
                  <a:pt x="904875" y="276225"/>
                </a:lnTo>
                <a:lnTo>
                  <a:pt x="600075" y="142875"/>
                </a:lnTo>
                <a:lnTo>
                  <a:pt x="600075" y="19050"/>
                </a:lnTo>
                <a:lnTo>
                  <a:pt x="438150" y="9525"/>
                </a:lnTo>
                <a:close/>
              </a:path>
            </a:pathLst>
          </a:cu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267450" y="2628900"/>
            <a:ext cx="481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</a:t>
            </a:r>
            <a:r>
              <a:rPr lang="en-US" sz="2800" baseline="-25000" dirty="0" smtClean="0"/>
              <a:t>2</a:t>
            </a:r>
            <a:endParaRPr lang="en-US" sz="2800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7124700" y="4238625"/>
            <a:ext cx="481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</a:t>
            </a:r>
            <a:r>
              <a:rPr lang="en-US" sz="2800" baseline="-25000" dirty="0" smtClean="0">
                <a:solidFill>
                  <a:srgbClr val="FF0000"/>
                </a:solidFill>
              </a:rPr>
              <a:t>2</a:t>
            </a:r>
            <a:endParaRPr lang="en-US" sz="2800" baseline="-25000" dirty="0">
              <a:solidFill>
                <a:srgbClr val="FF0000"/>
              </a:solidFill>
            </a:endParaRP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6819900" y="3914775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j-lt"/>
              </a:rPr>
              <a:t>A</a:t>
            </a:r>
            <a:r>
              <a:rPr lang="en-US" b="1" dirty="0" smtClean="0">
                <a:latin typeface="Symbol" pitchFamily="18" charset="2"/>
              </a:rPr>
              <a:t>, e</a:t>
            </a:r>
            <a:endParaRPr lang="en-US" b="1" dirty="0">
              <a:latin typeface="Symbol" pitchFamily="18" charset="2"/>
            </a:endParaRPr>
          </a:p>
        </p:txBody>
      </p:sp>
      <p:sp>
        <p:nvSpPr>
          <p:cNvPr id="14080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8003" name="Rectangle 3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8005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10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9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92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926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85925" y="5638800"/>
            <a:ext cx="2495550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Kirchhoff's Law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57325"/>
            <a:ext cx="453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only way for this to be true is for:</a:t>
            </a:r>
          </a:p>
        </p:txBody>
      </p:sp>
      <p:sp>
        <p:nvSpPr>
          <p:cNvPr id="7" name="Freeform 6"/>
          <p:cNvSpPr/>
          <p:nvPr/>
        </p:nvSpPr>
        <p:spPr>
          <a:xfrm>
            <a:off x="5267325" y="2262552"/>
            <a:ext cx="3248025" cy="3433398"/>
          </a:xfrm>
          <a:custGeom>
            <a:avLst/>
            <a:gdLst>
              <a:gd name="connsiteX0" fmla="*/ 1024480 w 2862805"/>
              <a:gd name="connsiteY0" fmla="*/ 99648 h 3064295"/>
              <a:gd name="connsiteX1" fmla="*/ 929230 w 2862805"/>
              <a:gd name="connsiteY1" fmla="*/ 118698 h 3064295"/>
              <a:gd name="connsiteX2" fmla="*/ 767305 w 2862805"/>
              <a:gd name="connsiteY2" fmla="*/ 137748 h 3064295"/>
              <a:gd name="connsiteX3" fmla="*/ 691105 w 2862805"/>
              <a:gd name="connsiteY3" fmla="*/ 166323 h 3064295"/>
              <a:gd name="connsiteX4" fmla="*/ 633955 w 2862805"/>
              <a:gd name="connsiteY4" fmla="*/ 232998 h 3064295"/>
              <a:gd name="connsiteX5" fmla="*/ 605380 w 2862805"/>
              <a:gd name="connsiteY5" fmla="*/ 261573 h 3064295"/>
              <a:gd name="connsiteX6" fmla="*/ 567280 w 2862805"/>
              <a:gd name="connsiteY6" fmla="*/ 309198 h 3064295"/>
              <a:gd name="connsiteX7" fmla="*/ 529180 w 2862805"/>
              <a:gd name="connsiteY7" fmla="*/ 347298 h 3064295"/>
              <a:gd name="connsiteX8" fmla="*/ 491080 w 2862805"/>
              <a:gd name="connsiteY8" fmla="*/ 394923 h 3064295"/>
              <a:gd name="connsiteX9" fmla="*/ 395830 w 2862805"/>
              <a:gd name="connsiteY9" fmla="*/ 490173 h 3064295"/>
              <a:gd name="connsiteX10" fmla="*/ 357730 w 2862805"/>
              <a:gd name="connsiteY10" fmla="*/ 537798 h 3064295"/>
              <a:gd name="connsiteX11" fmla="*/ 310105 w 2862805"/>
              <a:gd name="connsiteY11" fmla="*/ 585423 h 3064295"/>
              <a:gd name="connsiteX12" fmla="*/ 243430 w 2862805"/>
              <a:gd name="connsiteY12" fmla="*/ 680673 h 3064295"/>
              <a:gd name="connsiteX13" fmla="*/ 205330 w 2862805"/>
              <a:gd name="connsiteY13" fmla="*/ 728298 h 3064295"/>
              <a:gd name="connsiteX14" fmla="*/ 176755 w 2862805"/>
              <a:gd name="connsiteY14" fmla="*/ 785448 h 3064295"/>
              <a:gd name="connsiteX15" fmla="*/ 129130 w 2862805"/>
              <a:gd name="connsiteY15" fmla="*/ 852123 h 3064295"/>
              <a:gd name="connsiteX16" fmla="*/ 91030 w 2862805"/>
              <a:gd name="connsiteY16" fmla="*/ 899748 h 3064295"/>
              <a:gd name="connsiteX17" fmla="*/ 43405 w 2862805"/>
              <a:gd name="connsiteY17" fmla="*/ 1004523 h 3064295"/>
              <a:gd name="connsiteX18" fmla="*/ 14830 w 2862805"/>
              <a:gd name="connsiteY18" fmla="*/ 1061673 h 3064295"/>
              <a:gd name="connsiteX19" fmla="*/ 14830 w 2862805"/>
              <a:gd name="connsiteY19" fmla="*/ 1299798 h 3064295"/>
              <a:gd name="connsiteX20" fmla="*/ 24355 w 2862805"/>
              <a:gd name="connsiteY20" fmla="*/ 1347423 h 3064295"/>
              <a:gd name="connsiteX21" fmla="*/ 62455 w 2862805"/>
              <a:gd name="connsiteY21" fmla="*/ 1423623 h 3064295"/>
              <a:gd name="connsiteX22" fmla="*/ 129130 w 2862805"/>
              <a:gd name="connsiteY22" fmla="*/ 1518873 h 3064295"/>
              <a:gd name="connsiteX23" fmla="*/ 157705 w 2862805"/>
              <a:gd name="connsiteY23" fmla="*/ 1566498 h 3064295"/>
              <a:gd name="connsiteX24" fmla="*/ 338680 w 2862805"/>
              <a:gd name="connsiteY24" fmla="*/ 1728423 h 3064295"/>
              <a:gd name="connsiteX25" fmla="*/ 405355 w 2862805"/>
              <a:gd name="connsiteY25" fmla="*/ 1785573 h 3064295"/>
              <a:gd name="connsiteX26" fmla="*/ 443455 w 2862805"/>
              <a:gd name="connsiteY26" fmla="*/ 1814148 h 3064295"/>
              <a:gd name="connsiteX27" fmla="*/ 472030 w 2862805"/>
              <a:gd name="connsiteY27" fmla="*/ 1852248 h 3064295"/>
              <a:gd name="connsiteX28" fmla="*/ 548230 w 2862805"/>
              <a:gd name="connsiteY28" fmla="*/ 1985598 h 3064295"/>
              <a:gd name="connsiteX29" fmla="*/ 576805 w 2862805"/>
              <a:gd name="connsiteY29" fmla="*/ 2042748 h 3064295"/>
              <a:gd name="connsiteX30" fmla="*/ 586330 w 2862805"/>
              <a:gd name="connsiteY30" fmla="*/ 2071323 h 3064295"/>
              <a:gd name="connsiteX31" fmla="*/ 643480 w 2862805"/>
              <a:gd name="connsiteY31" fmla="*/ 2157048 h 3064295"/>
              <a:gd name="connsiteX32" fmla="*/ 672055 w 2862805"/>
              <a:gd name="connsiteY32" fmla="*/ 2223723 h 3064295"/>
              <a:gd name="connsiteX33" fmla="*/ 719680 w 2862805"/>
              <a:gd name="connsiteY33" fmla="*/ 2309448 h 3064295"/>
              <a:gd name="connsiteX34" fmla="*/ 748255 w 2862805"/>
              <a:gd name="connsiteY34" fmla="*/ 2376123 h 3064295"/>
              <a:gd name="connsiteX35" fmla="*/ 814930 w 2862805"/>
              <a:gd name="connsiteY35" fmla="*/ 2499948 h 3064295"/>
              <a:gd name="connsiteX36" fmla="*/ 833980 w 2862805"/>
              <a:gd name="connsiteY36" fmla="*/ 2547573 h 3064295"/>
              <a:gd name="connsiteX37" fmla="*/ 862555 w 2862805"/>
              <a:gd name="connsiteY37" fmla="*/ 2642823 h 3064295"/>
              <a:gd name="connsiteX38" fmla="*/ 900655 w 2862805"/>
              <a:gd name="connsiteY38" fmla="*/ 2719023 h 3064295"/>
              <a:gd name="connsiteX39" fmla="*/ 976855 w 2862805"/>
              <a:gd name="connsiteY39" fmla="*/ 2833323 h 3064295"/>
              <a:gd name="connsiteX40" fmla="*/ 1005430 w 2862805"/>
              <a:gd name="connsiteY40" fmla="*/ 2861898 h 3064295"/>
              <a:gd name="connsiteX41" fmla="*/ 1043530 w 2862805"/>
              <a:gd name="connsiteY41" fmla="*/ 2880948 h 3064295"/>
              <a:gd name="connsiteX42" fmla="*/ 1386430 w 2862805"/>
              <a:gd name="connsiteY42" fmla="*/ 2880948 h 3064295"/>
              <a:gd name="connsiteX43" fmla="*/ 1557880 w 2862805"/>
              <a:gd name="connsiteY43" fmla="*/ 2928573 h 3064295"/>
              <a:gd name="connsiteX44" fmla="*/ 1586455 w 2862805"/>
              <a:gd name="connsiteY44" fmla="*/ 2938098 h 3064295"/>
              <a:gd name="connsiteX45" fmla="*/ 1634080 w 2862805"/>
              <a:gd name="connsiteY45" fmla="*/ 2947623 h 3064295"/>
              <a:gd name="connsiteX46" fmla="*/ 1691230 w 2862805"/>
              <a:gd name="connsiteY46" fmla="*/ 2976198 h 3064295"/>
              <a:gd name="connsiteX47" fmla="*/ 1957930 w 2862805"/>
              <a:gd name="connsiteY47" fmla="*/ 3004773 h 3064295"/>
              <a:gd name="connsiteX48" fmla="*/ 2034130 w 2862805"/>
              <a:gd name="connsiteY48" fmla="*/ 3023823 h 3064295"/>
              <a:gd name="connsiteX49" fmla="*/ 2110330 w 2862805"/>
              <a:gd name="connsiteY49" fmla="*/ 3052398 h 3064295"/>
              <a:gd name="connsiteX50" fmla="*/ 2205580 w 2862805"/>
              <a:gd name="connsiteY50" fmla="*/ 3061923 h 3064295"/>
              <a:gd name="connsiteX51" fmla="*/ 2291305 w 2862805"/>
              <a:gd name="connsiteY51" fmla="*/ 3052398 h 3064295"/>
              <a:gd name="connsiteX52" fmla="*/ 2310355 w 2862805"/>
              <a:gd name="connsiteY52" fmla="*/ 3014298 h 3064295"/>
              <a:gd name="connsiteX53" fmla="*/ 2329405 w 2862805"/>
              <a:gd name="connsiteY53" fmla="*/ 2947623 h 3064295"/>
              <a:gd name="connsiteX54" fmla="*/ 2348455 w 2862805"/>
              <a:gd name="connsiteY54" fmla="*/ 2909523 h 3064295"/>
              <a:gd name="connsiteX55" fmla="*/ 2396080 w 2862805"/>
              <a:gd name="connsiteY55" fmla="*/ 2823798 h 3064295"/>
              <a:gd name="connsiteX56" fmla="*/ 2434180 w 2862805"/>
              <a:gd name="connsiteY56" fmla="*/ 2785698 h 3064295"/>
              <a:gd name="connsiteX57" fmla="*/ 2510380 w 2862805"/>
              <a:gd name="connsiteY57" fmla="*/ 2623773 h 3064295"/>
              <a:gd name="connsiteX58" fmla="*/ 2529430 w 2862805"/>
              <a:gd name="connsiteY58" fmla="*/ 2585673 h 3064295"/>
              <a:gd name="connsiteX59" fmla="*/ 2548480 w 2862805"/>
              <a:gd name="connsiteY59" fmla="*/ 2538048 h 3064295"/>
              <a:gd name="connsiteX60" fmla="*/ 2558005 w 2862805"/>
              <a:gd name="connsiteY60" fmla="*/ 2509473 h 3064295"/>
              <a:gd name="connsiteX61" fmla="*/ 2577055 w 2862805"/>
              <a:gd name="connsiteY61" fmla="*/ 2480898 h 3064295"/>
              <a:gd name="connsiteX62" fmla="*/ 2596105 w 2862805"/>
              <a:gd name="connsiteY62" fmla="*/ 2395173 h 3064295"/>
              <a:gd name="connsiteX63" fmla="*/ 2615155 w 2862805"/>
              <a:gd name="connsiteY63" fmla="*/ 2357073 h 3064295"/>
              <a:gd name="connsiteX64" fmla="*/ 2624680 w 2862805"/>
              <a:gd name="connsiteY64" fmla="*/ 2299923 h 3064295"/>
              <a:gd name="connsiteX65" fmla="*/ 2643730 w 2862805"/>
              <a:gd name="connsiteY65" fmla="*/ 2242773 h 3064295"/>
              <a:gd name="connsiteX66" fmla="*/ 2672305 w 2862805"/>
              <a:gd name="connsiteY66" fmla="*/ 2071323 h 3064295"/>
              <a:gd name="connsiteX67" fmla="*/ 2691355 w 2862805"/>
              <a:gd name="connsiteY67" fmla="*/ 1976073 h 3064295"/>
              <a:gd name="connsiteX68" fmla="*/ 2729455 w 2862805"/>
              <a:gd name="connsiteY68" fmla="*/ 1880823 h 3064295"/>
              <a:gd name="connsiteX69" fmla="*/ 2738980 w 2862805"/>
              <a:gd name="connsiteY69" fmla="*/ 1852248 h 3064295"/>
              <a:gd name="connsiteX70" fmla="*/ 2748505 w 2862805"/>
              <a:gd name="connsiteY70" fmla="*/ 1823673 h 3064295"/>
              <a:gd name="connsiteX71" fmla="*/ 2777080 w 2862805"/>
              <a:gd name="connsiteY71" fmla="*/ 1766523 h 3064295"/>
              <a:gd name="connsiteX72" fmla="*/ 2796130 w 2862805"/>
              <a:gd name="connsiteY72" fmla="*/ 1671273 h 3064295"/>
              <a:gd name="connsiteX73" fmla="*/ 2805655 w 2862805"/>
              <a:gd name="connsiteY73" fmla="*/ 1614123 h 3064295"/>
              <a:gd name="connsiteX74" fmla="*/ 2824705 w 2862805"/>
              <a:gd name="connsiteY74" fmla="*/ 1556973 h 3064295"/>
              <a:gd name="connsiteX75" fmla="*/ 2853280 w 2862805"/>
              <a:gd name="connsiteY75" fmla="*/ 1471248 h 3064295"/>
              <a:gd name="connsiteX76" fmla="*/ 2862805 w 2862805"/>
              <a:gd name="connsiteY76" fmla="*/ 1366473 h 3064295"/>
              <a:gd name="connsiteX77" fmla="*/ 2843755 w 2862805"/>
              <a:gd name="connsiteY77" fmla="*/ 1128348 h 3064295"/>
              <a:gd name="connsiteX78" fmla="*/ 2815180 w 2862805"/>
              <a:gd name="connsiteY78" fmla="*/ 1052148 h 3064295"/>
              <a:gd name="connsiteX79" fmla="*/ 2805655 w 2862805"/>
              <a:gd name="connsiteY79" fmla="*/ 1004523 h 3064295"/>
              <a:gd name="connsiteX80" fmla="*/ 2786605 w 2862805"/>
              <a:gd name="connsiteY80" fmla="*/ 966423 h 3064295"/>
              <a:gd name="connsiteX81" fmla="*/ 2777080 w 2862805"/>
              <a:gd name="connsiteY81" fmla="*/ 937848 h 3064295"/>
              <a:gd name="connsiteX82" fmla="*/ 2758030 w 2862805"/>
              <a:gd name="connsiteY82" fmla="*/ 899748 h 3064295"/>
              <a:gd name="connsiteX83" fmla="*/ 2748505 w 2862805"/>
              <a:gd name="connsiteY83" fmla="*/ 871173 h 3064295"/>
              <a:gd name="connsiteX84" fmla="*/ 2710405 w 2862805"/>
              <a:gd name="connsiteY84" fmla="*/ 794973 h 3064295"/>
              <a:gd name="connsiteX85" fmla="*/ 2624680 w 2862805"/>
              <a:gd name="connsiteY85" fmla="*/ 690198 h 3064295"/>
              <a:gd name="connsiteX86" fmla="*/ 2567530 w 2862805"/>
              <a:gd name="connsiteY86" fmla="*/ 652098 h 3064295"/>
              <a:gd name="connsiteX87" fmla="*/ 2519905 w 2862805"/>
              <a:gd name="connsiteY87" fmla="*/ 613998 h 3064295"/>
              <a:gd name="connsiteX88" fmla="*/ 2462755 w 2862805"/>
              <a:gd name="connsiteY88" fmla="*/ 594948 h 3064295"/>
              <a:gd name="connsiteX89" fmla="*/ 2396080 w 2862805"/>
              <a:gd name="connsiteY89" fmla="*/ 556848 h 3064295"/>
              <a:gd name="connsiteX90" fmla="*/ 2291305 w 2862805"/>
              <a:gd name="connsiteY90" fmla="*/ 480648 h 3064295"/>
              <a:gd name="connsiteX91" fmla="*/ 2205580 w 2862805"/>
              <a:gd name="connsiteY91" fmla="*/ 394923 h 3064295"/>
              <a:gd name="connsiteX92" fmla="*/ 2081755 w 2862805"/>
              <a:gd name="connsiteY92" fmla="*/ 280623 h 3064295"/>
              <a:gd name="connsiteX93" fmla="*/ 2015080 w 2862805"/>
              <a:gd name="connsiteY93" fmla="*/ 213948 h 3064295"/>
              <a:gd name="connsiteX94" fmla="*/ 1986505 w 2862805"/>
              <a:gd name="connsiteY94" fmla="*/ 185373 h 3064295"/>
              <a:gd name="connsiteX95" fmla="*/ 1957930 w 2862805"/>
              <a:gd name="connsiteY95" fmla="*/ 166323 h 3064295"/>
              <a:gd name="connsiteX96" fmla="*/ 1891255 w 2862805"/>
              <a:gd name="connsiteY96" fmla="*/ 118698 h 3064295"/>
              <a:gd name="connsiteX97" fmla="*/ 1815055 w 2862805"/>
              <a:gd name="connsiteY97" fmla="*/ 90123 h 3064295"/>
              <a:gd name="connsiteX98" fmla="*/ 1738855 w 2862805"/>
              <a:gd name="connsiteY98" fmla="*/ 52023 h 3064295"/>
              <a:gd name="connsiteX99" fmla="*/ 1662655 w 2862805"/>
              <a:gd name="connsiteY99" fmla="*/ 32973 h 3064295"/>
              <a:gd name="connsiteX100" fmla="*/ 1615030 w 2862805"/>
              <a:gd name="connsiteY100" fmla="*/ 23448 h 3064295"/>
              <a:gd name="connsiteX101" fmla="*/ 1529305 w 2862805"/>
              <a:gd name="connsiteY101" fmla="*/ 4398 h 3064295"/>
              <a:gd name="connsiteX102" fmla="*/ 1262605 w 2862805"/>
              <a:gd name="connsiteY102" fmla="*/ 23448 h 3064295"/>
              <a:gd name="connsiteX103" fmla="*/ 1214980 w 2862805"/>
              <a:gd name="connsiteY103" fmla="*/ 42498 h 3064295"/>
              <a:gd name="connsiteX104" fmla="*/ 1129255 w 2862805"/>
              <a:gd name="connsiteY104" fmla="*/ 61548 h 3064295"/>
              <a:gd name="connsiteX105" fmla="*/ 1072105 w 2862805"/>
              <a:gd name="connsiteY105" fmla="*/ 80598 h 3064295"/>
              <a:gd name="connsiteX106" fmla="*/ 1043530 w 2862805"/>
              <a:gd name="connsiteY106" fmla="*/ 90123 h 3064295"/>
              <a:gd name="connsiteX107" fmla="*/ 1024480 w 2862805"/>
              <a:gd name="connsiteY107" fmla="*/ 99648 h 3064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</a:cxnLst>
            <a:rect l="l" t="t" r="r" b="b"/>
            <a:pathLst>
              <a:path w="2862805" h="3064295">
                <a:moveTo>
                  <a:pt x="1024480" y="99648"/>
                </a:moveTo>
                <a:cubicBezTo>
                  <a:pt x="1005430" y="104410"/>
                  <a:pt x="961312" y="114323"/>
                  <a:pt x="929230" y="118698"/>
                </a:cubicBezTo>
                <a:cubicBezTo>
                  <a:pt x="770259" y="140376"/>
                  <a:pt x="864504" y="116148"/>
                  <a:pt x="767305" y="137748"/>
                </a:cubicBezTo>
                <a:cubicBezTo>
                  <a:pt x="738356" y="144181"/>
                  <a:pt x="716047" y="148508"/>
                  <a:pt x="691105" y="166323"/>
                </a:cubicBezTo>
                <a:cubicBezTo>
                  <a:pt x="664982" y="184982"/>
                  <a:pt x="654493" y="209037"/>
                  <a:pt x="633955" y="232998"/>
                </a:cubicBezTo>
                <a:cubicBezTo>
                  <a:pt x="625189" y="243225"/>
                  <a:pt x="614250" y="251436"/>
                  <a:pt x="605380" y="261573"/>
                </a:cubicBezTo>
                <a:cubicBezTo>
                  <a:pt x="591993" y="276873"/>
                  <a:pt x="580786" y="294003"/>
                  <a:pt x="567280" y="309198"/>
                </a:cubicBezTo>
                <a:cubicBezTo>
                  <a:pt x="555348" y="322622"/>
                  <a:pt x="541112" y="333874"/>
                  <a:pt x="529180" y="347298"/>
                </a:cubicBezTo>
                <a:cubicBezTo>
                  <a:pt x="515674" y="362493"/>
                  <a:pt x="504951" y="380061"/>
                  <a:pt x="491080" y="394923"/>
                </a:cubicBezTo>
                <a:cubicBezTo>
                  <a:pt x="460443" y="427748"/>
                  <a:pt x="423880" y="455111"/>
                  <a:pt x="395830" y="490173"/>
                </a:cubicBezTo>
                <a:cubicBezTo>
                  <a:pt x="383130" y="506048"/>
                  <a:pt x="371330" y="522687"/>
                  <a:pt x="357730" y="537798"/>
                </a:cubicBezTo>
                <a:cubicBezTo>
                  <a:pt x="342711" y="554485"/>
                  <a:pt x="324130" y="567892"/>
                  <a:pt x="310105" y="585423"/>
                </a:cubicBezTo>
                <a:cubicBezTo>
                  <a:pt x="285894" y="615686"/>
                  <a:pt x="267641" y="650410"/>
                  <a:pt x="243430" y="680673"/>
                </a:cubicBezTo>
                <a:cubicBezTo>
                  <a:pt x="230730" y="696548"/>
                  <a:pt x="216245" y="711146"/>
                  <a:pt x="205330" y="728298"/>
                </a:cubicBezTo>
                <a:cubicBezTo>
                  <a:pt x="193895" y="746267"/>
                  <a:pt x="187918" y="767309"/>
                  <a:pt x="176755" y="785448"/>
                </a:cubicBezTo>
                <a:cubicBezTo>
                  <a:pt x="162441" y="808709"/>
                  <a:pt x="145517" y="830273"/>
                  <a:pt x="129130" y="852123"/>
                </a:cubicBezTo>
                <a:cubicBezTo>
                  <a:pt x="116932" y="868387"/>
                  <a:pt x="101945" y="882596"/>
                  <a:pt x="91030" y="899748"/>
                </a:cubicBezTo>
                <a:cubicBezTo>
                  <a:pt x="63476" y="943046"/>
                  <a:pt x="63407" y="960519"/>
                  <a:pt x="43405" y="1004523"/>
                </a:cubicBezTo>
                <a:cubicBezTo>
                  <a:pt x="34592" y="1023912"/>
                  <a:pt x="24355" y="1042623"/>
                  <a:pt x="14830" y="1061673"/>
                </a:cubicBezTo>
                <a:cubicBezTo>
                  <a:pt x="4059" y="1190930"/>
                  <a:pt x="0" y="1166327"/>
                  <a:pt x="14830" y="1299798"/>
                </a:cubicBezTo>
                <a:cubicBezTo>
                  <a:pt x="16618" y="1315888"/>
                  <a:pt x="18543" y="1332313"/>
                  <a:pt x="24355" y="1347423"/>
                </a:cubicBezTo>
                <a:cubicBezTo>
                  <a:pt x="34549" y="1373928"/>
                  <a:pt x="47647" y="1399391"/>
                  <a:pt x="62455" y="1423623"/>
                </a:cubicBezTo>
                <a:cubicBezTo>
                  <a:pt x="82664" y="1456693"/>
                  <a:pt x="107632" y="1486626"/>
                  <a:pt x="129130" y="1518873"/>
                </a:cubicBezTo>
                <a:cubicBezTo>
                  <a:pt x="139399" y="1534277"/>
                  <a:pt x="144614" y="1553407"/>
                  <a:pt x="157705" y="1566498"/>
                </a:cubicBezTo>
                <a:cubicBezTo>
                  <a:pt x="214943" y="1623736"/>
                  <a:pt x="278051" y="1674790"/>
                  <a:pt x="338680" y="1728423"/>
                </a:cubicBezTo>
                <a:cubicBezTo>
                  <a:pt x="360605" y="1747818"/>
                  <a:pt x="381937" y="1768010"/>
                  <a:pt x="405355" y="1785573"/>
                </a:cubicBezTo>
                <a:cubicBezTo>
                  <a:pt x="418055" y="1795098"/>
                  <a:pt x="432230" y="1802923"/>
                  <a:pt x="443455" y="1814148"/>
                </a:cubicBezTo>
                <a:cubicBezTo>
                  <a:pt x="454680" y="1825373"/>
                  <a:pt x="462926" y="1839243"/>
                  <a:pt x="472030" y="1852248"/>
                </a:cubicBezTo>
                <a:cubicBezTo>
                  <a:pt x="519151" y="1919564"/>
                  <a:pt x="508240" y="1905619"/>
                  <a:pt x="548230" y="1985598"/>
                </a:cubicBezTo>
                <a:cubicBezTo>
                  <a:pt x="557755" y="2004648"/>
                  <a:pt x="570070" y="2022542"/>
                  <a:pt x="576805" y="2042748"/>
                </a:cubicBezTo>
                <a:cubicBezTo>
                  <a:pt x="579980" y="2052273"/>
                  <a:pt x="581271" y="2062650"/>
                  <a:pt x="586330" y="2071323"/>
                </a:cubicBezTo>
                <a:cubicBezTo>
                  <a:pt x="603634" y="2100988"/>
                  <a:pt x="626643" y="2127116"/>
                  <a:pt x="643480" y="2157048"/>
                </a:cubicBezTo>
                <a:cubicBezTo>
                  <a:pt x="655335" y="2178123"/>
                  <a:pt x="661241" y="2202096"/>
                  <a:pt x="672055" y="2223723"/>
                </a:cubicBezTo>
                <a:cubicBezTo>
                  <a:pt x="686674" y="2252961"/>
                  <a:pt x="705061" y="2280210"/>
                  <a:pt x="719680" y="2309448"/>
                </a:cubicBezTo>
                <a:cubicBezTo>
                  <a:pt x="730494" y="2331075"/>
                  <a:pt x="737441" y="2354496"/>
                  <a:pt x="748255" y="2376123"/>
                </a:cubicBezTo>
                <a:cubicBezTo>
                  <a:pt x="809655" y="2498922"/>
                  <a:pt x="764313" y="2388591"/>
                  <a:pt x="814930" y="2499948"/>
                </a:cubicBezTo>
                <a:cubicBezTo>
                  <a:pt x="822005" y="2515513"/>
                  <a:pt x="828573" y="2531353"/>
                  <a:pt x="833980" y="2547573"/>
                </a:cubicBezTo>
                <a:cubicBezTo>
                  <a:pt x="854850" y="2610184"/>
                  <a:pt x="829433" y="2565539"/>
                  <a:pt x="862555" y="2642823"/>
                </a:cubicBezTo>
                <a:cubicBezTo>
                  <a:pt x="873742" y="2668925"/>
                  <a:pt x="887291" y="2693966"/>
                  <a:pt x="900655" y="2719023"/>
                </a:cubicBezTo>
                <a:cubicBezTo>
                  <a:pt x="930648" y="2775259"/>
                  <a:pt x="937214" y="2788019"/>
                  <a:pt x="976855" y="2833323"/>
                </a:cubicBezTo>
                <a:cubicBezTo>
                  <a:pt x="985725" y="2843460"/>
                  <a:pt x="994469" y="2854068"/>
                  <a:pt x="1005430" y="2861898"/>
                </a:cubicBezTo>
                <a:cubicBezTo>
                  <a:pt x="1016984" y="2870151"/>
                  <a:pt x="1030830" y="2874598"/>
                  <a:pt x="1043530" y="2880948"/>
                </a:cubicBezTo>
                <a:cubicBezTo>
                  <a:pt x="1197341" y="2870694"/>
                  <a:pt x="1216577" y="2863963"/>
                  <a:pt x="1386430" y="2880948"/>
                </a:cubicBezTo>
                <a:cubicBezTo>
                  <a:pt x="1441253" y="2886430"/>
                  <a:pt x="1506439" y="2911426"/>
                  <a:pt x="1557880" y="2928573"/>
                </a:cubicBezTo>
                <a:cubicBezTo>
                  <a:pt x="1567405" y="2931748"/>
                  <a:pt x="1576610" y="2936129"/>
                  <a:pt x="1586455" y="2938098"/>
                </a:cubicBezTo>
                <a:lnTo>
                  <a:pt x="1634080" y="2947623"/>
                </a:lnTo>
                <a:cubicBezTo>
                  <a:pt x="1653130" y="2957148"/>
                  <a:pt x="1670797" y="2970188"/>
                  <a:pt x="1691230" y="2976198"/>
                </a:cubicBezTo>
                <a:cubicBezTo>
                  <a:pt x="1773806" y="3000485"/>
                  <a:pt x="1875407" y="2999919"/>
                  <a:pt x="1957930" y="3004773"/>
                </a:cubicBezTo>
                <a:cubicBezTo>
                  <a:pt x="1983330" y="3011123"/>
                  <a:pt x="2009140" y="3016014"/>
                  <a:pt x="2034130" y="3023823"/>
                </a:cubicBezTo>
                <a:cubicBezTo>
                  <a:pt x="2060022" y="3031914"/>
                  <a:pt x="2083849" y="3046513"/>
                  <a:pt x="2110330" y="3052398"/>
                </a:cubicBezTo>
                <a:cubicBezTo>
                  <a:pt x="2141479" y="3059320"/>
                  <a:pt x="2173830" y="3058748"/>
                  <a:pt x="2205580" y="3061923"/>
                </a:cubicBezTo>
                <a:cubicBezTo>
                  <a:pt x="2234155" y="3058748"/>
                  <a:pt x="2265131" y="3064295"/>
                  <a:pt x="2291305" y="3052398"/>
                </a:cubicBezTo>
                <a:cubicBezTo>
                  <a:pt x="2304231" y="3046522"/>
                  <a:pt x="2304762" y="3027349"/>
                  <a:pt x="2310355" y="3014298"/>
                </a:cubicBezTo>
                <a:cubicBezTo>
                  <a:pt x="2333382" y="2960568"/>
                  <a:pt x="2305238" y="3012069"/>
                  <a:pt x="2329405" y="2947623"/>
                </a:cubicBezTo>
                <a:cubicBezTo>
                  <a:pt x="2334391" y="2934328"/>
                  <a:pt x="2342862" y="2922574"/>
                  <a:pt x="2348455" y="2909523"/>
                </a:cubicBezTo>
                <a:cubicBezTo>
                  <a:pt x="2366421" y="2867602"/>
                  <a:pt x="2349672" y="2870206"/>
                  <a:pt x="2396080" y="2823798"/>
                </a:cubicBezTo>
                <a:lnTo>
                  <a:pt x="2434180" y="2785698"/>
                </a:lnTo>
                <a:cubicBezTo>
                  <a:pt x="2459420" y="2709977"/>
                  <a:pt x="2439215" y="2766103"/>
                  <a:pt x="2510380" y="2623773"/>
                </a:cubicBezTo>
                <a:cubicBezTo>
                  <a:pt x="2516730" y="2611073"/>
                  <a:pt x="2524157" y="2598856"/>
                  <a:pt x="2529430" y="2585673"/>
                </a:cubicBezTo>
                <a:cubicBezTo>
                  <a:pt x="2535780" y="2569798"/>
                  <a:pt x="2542477" y="2554057"/>
                  <a:pt x="2548480" y="2538048"/>
                </a:cubicBezTo>
                <a:cubicBezTo>
                  <a:pt x="2552005" y="2528647"/>
                  <a:pt x="2553515" y="2518453"/>
                  <a:pt x="2558005" y="2509473"/>
                </a:cubicBezTo>
                <a:cubicBezTo>
                  <a:pt x="2563125" y="2499234"/>
                  <a:pt x="2570705" y="2490423"/>
                  <a:pt x="2577055" y="2480898"/>
                </a:cubicBezTo>
                <a:cubicBezTo>
                  <a:pt x="2579641" y="2467966"/>
                  <a:pt x="2590340" y="2410546"/>
                  <a:pt x="2596105" y="2395173"/>
                </a:cubicBezTo>
                <a:cubicBezTo>
                  <a:pt x="2601091" y="2381878"/>
                  <a:pt x="2608805" y="2369773"/>
                  <a:pt x="2615155" y="2357073"/>
                </a:cubicBezTo>
                <a:cubicBezTo>
                  <a:pt x="2618330" y="2338023"/>
                  <a:pt x="2619996" y="2318659"/>
                  <a:pt x="2624680" y="2299923"/>
                </a:cubicBezTo>
                <a:cubicBezTo>
                  <a:pt x="2629550" y="2280442"/>
                  <a:pt x="2639374" y="2262375"/>
                  <a:pt x="2643730" y="2242773"/>
                </a:cubicBezTo>
                <a:cubicBezTo>
                  <a:pt x="2662780" y="2157048"/>
                  <a:pt x="2658017" y="2142761"/>
                  <a:pt x="2672305" y="2071323"/>
                </a:cubicBezTo>
                <a:cubicBezTo>
                  <a:pt x="2678655" y="2039573"/>
                  <a:pt x="2676875" y="2005033"/>
                  <a:pt x="2691355" y="1976073"/>
                </a:cubicBezTo>
                <a:cubicBezTo>
                  <a:pt x="2719385" y="1920012"/>
                  <a:pt x="2705915" y="1951443"/>
                  <a:pt x="2729455" y="1880823"/>
                </a:cubicBezTo>
                <a:lnTo>
                  <a:pt x="2738980" y="1852248"/>
                </a:lnTo>
                <a:cubicBezTo>
                  <a:pt x="2742155" y="1842723"/>
                  <a:pt x="2744015" y="1832653"/>
                  <a:pt x="2748505" y="1823673"/>
                </a:cubicBezTo>
                <a:lnTo>
                  <a:pt x="2777080" y="1766523"/>
                </a:lnTo>
                <a:cubicBezTo>
                  <a:pt x="2783430" y="1734773"/>
                  <a:pt x="2790163" y="1703097"/>
                  <a:pt x="2796130" y="1671273"/>
                </a:cubicBezTo>
                <a:cubicBezTo>
                  <a:pt x="2799689" y="1652291"/>
                  <a:pt x="2800971" y="1632859"/>
                  <a:pt x="2805655" y="1614123"/>
                </a:cubicBezTo>
                <a:cubicBezTo>
                  <a:pt x="2810525" y="1594642"/>
                  <a:pt x="2819421" y="1576346"/>
                  <a:pt x="2824705" y="1556973"/>
                </a:cubicBezTo>
                <a:cubicBezTo>
                  <a:pt x="2846862" y="1475729"/>
                  <a:pt x="2818353" y="1541102"/>
                  <a:pt x="2853280" y="1471248"/>
                </a:cubicBezTo>
                <a:cubicBezTo>
                  <a:pt x="2856455" y="1436323"/>
                  <a:pt x="2862805" y="1401542"/>
                  <a:pt x="2862805" y="1366473"/>
                </a:cubicBezTo>
                <a:cubicBezTo>
                  <a:pt x="2862805" y="1342203"/>
                  <a:pt x="2850243" y="1170520"/>
                  <a:pt x="2843755" y="1128348"/>
                </a:cubicBezTo>
                <a:cubicBezTo>
                  <a:pt x="2841807" y="1115684"/>
                  <a:pt x="2815849" y="1054377"/>
                  <a:pt x="2815180" y="1052148"/>
                </a:cubicBezTo>
                <a:cubicBezTo>
                  <a:pt x="2810528" y="1036641"/>
                  <a:pt x="2810775" y="1019882"/>
                  <a:pt x="2805655" y="1004523"/>
                </a:cubicBezTo>
                <a:cubicBezTo>
                  <a:pt x="2801165" y="991053"/>
                  <a:pt x="2792198" y="979474"/>
                  <a:pt x="2786605" y="966423"/>
                </a:cubicBezTo>
                <a:cubicBezTo>
                  <a:pt x="2782650" y="957195"/>
                  <a:pt x="2781035" y="947076"/>
                  <a:pt x="2777080" y="937848"/>
                </a:cubicBezTo>
                <a:cubicBezTo>
                  <a:pt x="2771487" y="924797"/>
                  <a:pt x="2763623" y="912799"/>
                  <a:pt x="2758030" y="899748"/>
                </a:cubicBezTo>
                <a:cubicBezTo>
                  <a:pt x="2754075" y="890520"/>
                  <a:pt x="2752660" y="880313"/>
                  <a:pt x="2748505" y="871173"/>
                </a:cubicBezTo>
                <a:cubicBezTo>
                  <a:pt x="2736754" y="845320"/>
                  <a:pt x="2723105" y="820373"/>
                  <a:pt x="2710405" y="794973"/>
                </a:cubicBezTo>
                <a:cubicBezTo>
                  <a:pt x="2685963" y="746089"/>
                  <a:pt x="2682216" y="728556"/>
                  <a:pt x="2624680" y="690198"/>
                </a:cubicBezTo>
                <a:cubicBezTo>
                  <a:pt x="2605630" y="677498"/>
                  <a:pt x="2586046" y="665564"/>
                  <a:pt x="2567530" y="652098"/>
                </a:cubicBezTo>
                <a:cubicBezTo>
                  <a:pt x="2551088" y="640141"/>
                  <a:pt x="2537753" y="623733"/>
                  <a:pt x="2519905" y="613998"/>
                </a:cubicBezTo>
                <a:cubicBezTo>
                  <a:pt x="2502276" y="604382"/>
                  <a:pt x="2480987" y="603363"/>
                  <a:pt x="2462755" y="594948"/>
                </a:cubicBezTo>
                <a:cubicBezTo>
                  <a:pt x="2439513" y="584221"/>
                  <a:pt x="2417880" y="570264"/>
                  <a:pt x="2396080" y="556848"/>
                </a:cubicBezTo>
                <a:cubicBezTo>
                  <a:pt x="2364426" y="537369"/>
                  <a:pt x="2319149" y="506503"/>
                  <a:pt x="2291305" y="480648"/>
                </a:cubicBezTo>
                <a:cubicBezTo>
                  <a:pt x="2261692" y="453150"/>
                  <a:pt x="2237909" y="419170"/>
                  <a:pt x="2205580" y="394923"/>
                </a:cubicBezTo>
                <a:cubicBezTo>
                  <a:pt x="2135151" y="342101"/>
                  <a:pt x="2178705" y="377573"/>
                  <a:pt x="2081755" y="280623"/>
                </a:cubicBezTo>
                <a:lnTo>
                  <a:pt x="2015080" y="213948"/>
                </a:lnTo>
                <a:cubicBezTo>
                  <a:pt x="2005555" y="204423"/>
                  <a:pt x="1997713" y="192845"/>
                  <a:pt x="1986505" y="185373"/>
                </a:cubicBezTo>
                <a:cubicBezTo>
                  <a:pt x="1976980" y="179023"/>
                  <a:pt x="1967245" y="172977"/>
                  <a:pt x="1957930" y="166323"/>
                </a:cubicBezTo>
                <a:cubicBezTo>
                  <a:pt x="1947863" y="159132"/>
                  <a:pt x="1906220" y="126181"/>
                  <a:pt x="1891255" y="118698"/>
                </a:cubicBezTo>
                <a:cubicBezTo>
                  <a:pt x="1756168" y="51154"/>
                  <a:pt x="1905736" y="131342"/>
                  <a:pt x="1815055" y="90123"/>
                </a:cubicBezTo>
                <a:cubicBezTo>
                  <a:pt x="1789202" y="78372"/>
                  <a:pt x="1766405" y="58911"/>
                  <a:pt x="1738855" y="52023"/>
                </a:cubicBezTo>
                <a:lnTo>
                  <a:pt x="1662655" y="32973"/>
                </a:lnTo>
                <a:cubicBezTo>
                  <a:pt x="1646880" y="29333"/>
                  <a:pt x="1630736" y="27375"/>
                  <a:pt x="1615030" y="23448"/>
                </a:cubicBezTo>
                <a:cubicBezTo>
                  <a:pt x="1521237" y="0"/>
                  <a:pt x="1686566" y="30608"/>
                  <a:pt x="1529305" y="4398"/>
                </a:cubicBezTo>
                <a:cubicBezTo>
                  <a:pt x="1515818" y="5040"/>
                  <a:pt x="1325078" y="7830"/>
                  <a:pt x="1262605" y="23448"/>
                </a:cubicBezTo>
                <a:cubicBezTo>
                  <a:pt x="1246018" y="27595"/>
                  <a:pt x="1231200" y="37091"/>
                  <a:pt x="1214980" y="42498"/>
                </a:cubicBezTo>
                <a:cubicBezTo>
                  <a:pt x="1176490" y="55328"/>
                  <a:pt x="1170776" y="50224"/>
                  <a:pt x="1129255" y="61548"/>
                </a:cubicBezTo>
                <a:cubicBezTo>
                  <a:pt x="1109882" y="66832"/>
                  <a:pt x="1091155" y="74248"/>
                  <a:pt x="1072105" y="80598"/>
                </a:cubicBezTo>
                <a:lnTo>
                  <a:pt x="1043530" y="90123"/>
                </a:lnTo>
                <a:cubicBezTo>
                  <a:pt x="1011943" y="100652"/>
                  <a:pt x="1043530" y="94886"/>
                  <a:pt x="1024480" y="99648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5962650" y="2867025"/>
            <a:ext cx="2047875" cy="2114550"/>
          </a:xfrm>
          <a:custGeom>
            <a:avLst/>
            <a:gdLst>
              <a:gd name="connsiteX0" fmla="*/ 1266825 w 1914525"/>
              <a:gd name="connsiteY0" fmla="*/ 161925 h 1895475"/>
              <a:gd name="connsiteX1" fmla="*/ 990600 w 1914525"/>
              <a:gd name="connsiteY1" fmla="*/ 47625 h 1895475"/>
              <a:gd name="connsiteX2" fmla="*/ 952500 w 1914525"/>
              <a:gd name="connsiteY2" fmla="*/ 38100 h 1895475"/>
              <a:gd name="connsiteX3" fmla="*/ 895350 w 1914525"/>
              <a:gd name="connsiteY3" fmla="*/ 19050 h 1895475"/>
              <a:gd name="connsiteX4" fmla="*/ 781050 w 1914525"/>
              <a:gd name="connsiteY4" fmla="*/ 0 h 1895475"/>
              <a:gd name="connsiteX5" fmla="*/ 638175 w 1914525"/>
              <a:gd name="connsiteY5" fmla="*/ 9525 h 1895475"/>
              <a:gd name="connsiteX6" fmla="*/ 590550 w 1914525"/>
              <a:gd name="connsiteY6" fmla="*/ 28575 h 1895475"/>
              <a:gd name="connsiteX7" fmla="*/ 523875 w 1914525"/>
              <a:gd name="connsiteY7" fmla="*/ 47625 h 1895475"/>
              <a:gd name="connsiteX8" fmla="*/ 485775 w 1914525"/>
              <a:gd name="connsiteY8" fmla="*/ 57150 h 1895475"/>
              <a:gd name="connsiteX9" fmla="*/ 323850 w 1914525"/>
              <a:gd name="connsiteY9" fmla="*/ 133350 h 1895475"/>
              <a:gd name="connsiteX10" fmla="*/ 276225 w 1914525"/>
              <a:gd name="connsiteY10" fmla="*/ 161925 h 1895475"/>
              <a:gd name="connsiteX11" fmla="*/ 219075 w 1914525"/>
              <a:gd name="connsiteY11" fmla="*/ 190500 h 1895475"/>
              <a:gd name="connsiteX12" fmla="*/ 180975 w 1914525"/>
              <a:gd name="connsiteY12" fmla="*/ 228600 h 1895475"/>
              <a:gd name="connsiteX13" fmla="*/ 85725 w 1914525"/>
              <a:gd name="connsiteY13" fmla="*/ 314325 h 1895475"/>
              <a:gd name="connsiteX14" fmla="*/ 38100 w 1914525"/>
              <a:gd name="connsiteY14" fmla="*/ 419100 h 1895475"/>
              <a:gd name="connsiteX15" fmla="*/ 28575 w 1914525"/>
              <a:gd name="connsiteY15" fmla="*/ 457200 h 1895475"/>
              <a:gd name="connsiteX16" fmla="*/ 19050 w 1914525"/>
              <a:gd name="connsiteY16" fmla="*/ 542925 h 1895475"/>
              <a:gd name="connsiteX17" fmla="*/ 0 w 1914525"/>
              <a:gd name="connsiteY17" fmla="*/ 619125 h 1895475"/>
              <a:gd name="connsiteX18" fmla="*/ 19050 w 1914525"/>
              <a:gd name="connsiteY18" fmla="*/ 714375 h 1895475"/>
              <a:gd name="connsiteX19" fmla="*/ 47625 w 1914525"/>
              <a:gd name="connsiteY19" fmla="*/ 771525 h 1895475"/>
              <a:gd name="connsiteX20" fmla="*/ 66675 w 1914525"/>
              <a:gd name="connsiteY20" fmla="*/ 819150 h 1895475"/>
              <a:gd name="connsiteX21" fmla="*/ 104775 w 1914525"/>
              <a:gd name="connsiteY21" fmla="*/ 895350 h 1895475"/>
              <a:gd name="connsiteX22" fmla="*/ 114300 w 1914525"/>
              <a:gd name="connsiteY22" fmla="*/ 952500 h 1895475"/>
              <a:gd name="connsiteX23" fmla="*/ 133350 w 1914525"/>
              <a:gd name="connsiteY23" fmla="*/ 1133475 h 1895475"/>
              <a:gd name="connsiteX24" fmla="*/ 152400 w 1914525"/>
              <a:gd name="connsiteY24" fmla="*/ 1219200 h 1895475"/>
              <a:gd name="connsiteX25" fmla="*/ 171450 w 1914525"/>
              <a:gd name="connsiteY25" fmla="*/ 1247775 h 1895475"/>
              <a:gd name="connsiteX26" fmla="*/ 247650 w 1914525"/>
              <a:gd name="connsiteY26" fmla="*/ 1390650 h 1895475"/>
              <a:gd name="connsiteX27" fmla="*/ 352425 w 1914525"/>
              <a:gd name="connsiteY27" fmla="*/ 1514475 h 1895475"/>
              <a:gd name="connsiteX28" fmla="*/ 552450 w 1914525"/>
              <a:gd name="connsiteY28" fmla="*/ 1752600 h 1895475"/>
              <a:gd name="connsiteX29" fmla="*/ 666750 w 1914525"/>
              <a:gd name="connsiteY29" fmla="*/ 1828800 h 1895475"/>
              <a:gd name="connsiteX30" fmla="*/ 971550 w 1914525"/>
              <a:gd name="connsiteY30" fmla="*/ 1866900 h 1895475"/>
              <a:gd name="connsiteX31" fmla="*/ 1076325 w 1914525"/>
              <a:gd name="connsiteY31" fmla="*/ 1895475 h 1895475"/>
              <a:gd name="connsiteX32" fmla="*/ 1228725 w 1914525"/>
              <a:gd name="connsiteY32" fmla="*/ 1809750 h 1895475"/>
              <a:gd name="connsiteX33" fmla="*/ 1257300 w 1914525"/>
              <a:gd name="connsiteY33" fmla="*/ 1781175 h 1895475"/>
              <a:gd name="connsiteX34" fmla="*/ 1276350 w 1914525"/>
              <a:gd name="connsiteY34" fmla="*/ 1752600 h 1895475"/>
              <a:gd name="connsiteX35" fmla="*/ 1333500 w 1914525"/>
              <a:gd name="connsiteY35" fmla="*/ 1733550 h 1895475"/>
              <a:gd name="connsiteX36" fmla="*/ 1371600 w 1914525"/>
              <a:gd name="connsiteY36" fmla="*/ 1714500 h 1895475"/>
              <a:gd name="connsiteX37" fmla="*/ 1428750 w 1914525"/>
              <a:gd name="connsiteY37" fmla="*/ 1695450 h 1895475"/>
              <a:gd name="connsiteX38" fmla="*/ 1457325 w 1914525"/>
              <a:gd name="connsiteY38" fmla="*/ 1676400 h 1895475"/>
              <a:gd name="connsiteX39" fmla="*/ 1495425 w 1914525"/>
              <a:gd name="connsiteY39" fmla="*/ 1657350 h 1895475"/>
              <a:gd name="connsiteX40" fmla="*/ 1533525 w 1914525"/>
              <a:gd name="connsiteY40" fmla="*/ 1628775 h 1895475"/>
              <a:gd name="connsiteX41" fmla="*/ 1571625 w 1914525"/>
              <a:gd name="connsiteY41" fmla="*/ 1609725 h 1895475"/>
              <a:gd name="connsiteX42" fmla="*/ 1600200 w 1914525"/>
              <a:gd name="connsiteY42" fmla="*/ 1590675 h 1895475"/>
              <a:gd name="connsiteX43" fmla="*/ 1638300 w 1914525"/>
              <a:gd name="connsiteY43" fmla="*/ 1581150 h 1895475"/>
              <a:gd name="connsiteX44" fmla="*/ 1714500 w 1914525"/>
              <a:gd name="connsiteY44" fmla="*/ 1524000 h 1895475"/>
              <a:gd name="connsiteX45" fmla="*/ 1790700 w 1914525"/>
              <a:gd name="connsiteY45" fmla="*/ 1447800 h 1895475"/>
              <a:gd name="connsiteX46" fmla="*/ 1828800 w 1914525"/>
              <a:gd name="connsiteY46" fmla="*/ 1400175 h 1895475"/>
              <a:gd name="connsiteX47" fmla="*/ 1847850 w 1914525"/>
              <a:gd name="connsiteY47" fmla="*/ 1362075 h 1895475"/>
              <a:gd name="connsiteX48" fmla="*/ 1866900 w 1914525"/>
              <a:gd name="connsiteY48" fmla="*/ 1314450 h 1895475"/>
              <a:gd name="connsiteX49" fmla="*/ 1876425 w 1914525"/>
              <a:gd name="connsiteY49" fmla="*/ 1285875 h 1895475"/>
              <a:gd name="connsiteX50" fmla="*/ 1895475 w 1914525"/>
              <a:gd name="connsiteY50" fmla="*/ 1247775 h 1895475"/>
              <a:gd name="connsiteX51" fmla="*/ 1914525 w 1914525"/>
              <a:gd name="connsiteY51" fmla="*/ 1181100 h 1895475"/>
              <a:gd name="connsiteX52" fmla="*/ 1905000 w 1914525"/>
              <a:gd name="connsiteY52" fmla="*/ 1019175 h 1895475"/>
              <a:gd name="connsiteX53" fmla="*/ 1885950 w 1914525"/>
              <a:gd name="connsiteY53" fmla="*/ 942975 h 1895475"/>
              <a:gd name="connsiteX54" fmla="*/ 1876425 w 1914525"/>
              <a:gd name="connsiteY54" fmla="*/ 904875 h 1895475"/>
              <a:gd name="connsiteX55" fmla="*/ 1847850 w 1914525"/>
              <a:gd name="connsiteY55" fmla="*/ 866775 h 1895475"/>
              <a:gd name="connsiteX56" fmla="*/ 1838325 w 1914525"/>
              <a:gd name="connsiteY56" fmla="*/ 819150 h 1895475"/>
              <a:gd name="connsiteX57" fmla="*/ 1771650 w 1914525"/>
              <a:gd name="connsiteY57" fmla="*/ 742950 h 1895475"/>
              <a:gd name="connsiteX58" fmla="*/ 1724025 w 1914525"/>
              <a:gd name="connsiteY58" fmla="*/ 676275 h 1895475"/>
              <a:gd name="connsiteX59" fmla="*/ 1695450 w 1914525"/>
              <a:gd name="connsiteY59" fmla="*/ 628650 h 1895475"/>
              <a:gd name="connsiteX60" fmla="*/ 1666875 w 1914525"/>
              <a:gd name="connsiteY60" fmla="*/ 590550 h 1895475"/>
              <a:gd name="connsiteX61" fmla="*/ 1638300 w 1914525"/>
              <a:gd name="connsiteY61" fmla="*/ 523875 h 1895475"/>
              <a:gd name="connsiteX62" fmla="*/ 1628775 w 1914525"/>
              <a:gd name="connsiteY62" fmla="*/ 495300 h 1895475"/>
              <a:gd name="connsiteX63" fmla="*/ 1609725 w 1914525"/>
              <a:gd name="connsiteY63" fmla="*/ 466725 h 1895475"/>
              <a:gd name="connsiteX64" fmla="*/ 1600200 w 1914525"/>
              <a:gd name="connsiteY64" fmla="*/ 438150 h 1895475"/>
              <a:gd name="connsiteX65" fmla="*/ 1533525 w 1914525"/>
              <a:gd name="connsiteY65" fmla="*/ 323850 h 1895475"/>
              <a:gd name="connsiteX66" fmla="*/ 1524000 w 1914525"/>
              <a:gd name="connsiteY66" fmla="*/ 295275 h 1895475"/>
              <a:gd name="connsiteX67" fmla="*/ 1466850 w 1914525"/>
              <a:gd name="connsiteY67" fmla="*/ 219075 h 1895475"/>
              <a:gd name="connsiteX68" fmla="*/ 1438275 w 1914525"/>
              <a:gd name="connsiteY68" fmla="*/ 200025 h 1895475"/>
              <a:gd name="connsiteX69" fmla="*/ 1362075 w 1914525"/>
              <a:gd name="connsiteY69" fmla="*/ 180975 h 1895475"/>
              <a:gd name="connsiteX70" fmla="*/ 1333500 w 1914525"/>
              <a:gd name="connsiteY70" fmla="*/ 171450 h 1895475"/>
              <a:gd name="connsiteX71" fmla="*/ 1295400 w 1914525"/>
              <a:gd name="connsiteY71" fmla="*/ 180975 h 1895475"/>
              <a:gd name="connsiteX72" fmla="*/ 1266825 w 1914525"/>
              <a:gd name="connsiteY72" fmla="*/ 161925 h 1895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1914525" h="1895475">
                <a:moveTo>
                  <a:pt x="1266825" y="161925"/>
                </a:moveTo>
                <a:cubicBezTo>
                  <a:pt x="1216025" y="139700"/>
                  <a:pt x="1070358" y="67565"/>
                  <a:pt x="990600" y="47625"/>
                </a:cubicBezTo>
                <a:cubicBezTo>
                  <a:pt x="977900" y="44450"/>
                  <a:pt x="965039" y="41862"/>
                  <a:pt x="952500" y="38100"/>
                </a:cubicBezTo>
                <a:cubicBezTo>
                  <a:pt x="933266" y="32330"/>
                  <a:pt x="914952" y="23406"/>
                  <a:pt x="895350" y="19050"/>
                </a:cubicBezTo>
                <a:cubicBezTo>
                  <a:pt x="857644" y="10671"/>
                  <a:pt x="781050" y="0"/>
                  <a:pt x="781050" y="0"/>
                </a:cubicBezTo>
                <a:cubicBezTo>
                  <a:pt x="733425" y="3175"/>
                  <a:pt x="685378" y="2445"/>
                  <a:pt x="638175" y="9525"/>
                </a:cubicBezTo>
                <a:cubicBezTo>
                  <a:pt x="621266" y="12061"/>
                  <a:pt x="606770" y="23168"/>
                  <a:pt x="590550" y="28575"/>
                </a:cubicBezTo>
                <a:cubicBezTo>
                  <a:pt x="568622" y="35884"/>
                  <a:pt x="546175" y="41543"/>
                  <a:pt x="523875" y="47625"/>
                </a:cubicBezTo>
                <a:cubicBezTo>
                  <a:pt x="511245" y="51069"/>
                  <a:pt x="498194" y="53010"/>
                  <a:pt x="485775" y="57150"/>
                </a:cubicBezTo>
                <a:cubicBezTo>
                  <a:pt x="439900" y="72442"/>
                  <a:pt x="350549" y="117331"/>
                  <a:pt x="323850" y="133350"/>
                </a:cubicBezTo>
                <a:cubicBezTo>
                  <a:pt x="307975" y="142875"/>
                  <a:pt x="292478" y="153060"/>
                  <a:pt x="276225" y="161925"/>
                </a:cubicBezTo>
                <a:cubicBezTo>
                  <a:pt x="257527" y="172124"/>
                  <a:pt x="236523" y="178286"/>
                  <a:pt x="219075" y="190500"/>
                </a:cubicBezTo>
                <a:cubicBezTo>
                  <a:pt x="204361" y="200800"/>
                  <a:pt x="194492" y="216773"/>
                  <a:pt x="180975" y="228600"/>
                </a:cubicBezTo>
                <a:cubicBezTo>
                  <a:pt x="150508" y="255259"/>
                  <a:pt x="104570" y="276634"/>
                  <a:pt x="85725" y="314325"/>
                </a:cubicBezTo>
                <a:cubicBezTo>
                  <a:pt x="67008" y="351759"/>
                  <a:pt x="53286" y="377339"/>
                  <a:pt x="38100" y="419100"/>
                </a:cubicBezTo>
                <a:cubicBezTo>
                  <a:pt x="33626" y="431403"/>
                  <a:pt x="31750" y="444500"/>
                  <a:pt x="28575" y="457200"/>
                </a:cubicBezTo>
                <a:cubicBezTo>
                  <a:pt x="25400" y="485775"/>
                  <a:pt x="24046" y="514612"/>
                  <a:pt x="19050" y="542925"/>
                </a:cubicBezTo>
                <a:cubicBezTo>
                  <a:pt x="14500" y="568708"/>
                  <a:pt x="0" y="619125"/>
                  <a:pt x="0" y="619125"/>
                </a:cubicBezTo>
                <a:cubicBezTo>
                  <a:pt x="6350" y="650875"/>
                  <a:pt x="9392" y="683470"/>
                  <a:pt x="19050" y="714375"/>
                </a:cubicBezTo>
                <a:cubicBezTo>
                  <a:pt x="25403" y="734704"/>
                  <a:pt x="38812" y="752136"/>
                  <a:pt x="47625" y="771525"/>
                </a:cubicBezTo>
                <a:cubicBezTo>
                  <a:pt x="54700" y="787090"/>
                  <a:pt x="59510" y="803626"/>
                  <a:pt x="66675" y="819150"/>
                </a:cubicBezTo>
                <a:cubicBezTo>
                  <a:pt x="78575" y="844934"/>
                  <a:pt x="104775" y="895350"/>
                  <a:pt x="104775" y="895350"/>
                </a:cubicBezTo>
                <a:cubicBezTo>
                  <a:pt x="107950" y="914400"/>
                  <a:pt x="111999" y="933325"/>
                  <a:pt x="114300" y="952500"/>
                </a:cubicBezTo>
                <a:cubicBezTo>
                  <a:pt x="121527" y="1012726"/>
                  <a:pt x="121454" y="1073995"/>
                  <a:pt x="133350" y="1133475"/>
                </a:cubicBezTo>
                <a:cubicBezTo>
                  <a:pt x="135045" y="1141951"/>
                  <a:pt x="147356" y="1207430"/>
                  <a:pt x="152400" y="1219200"/>
                </a:cubicBezTo>
                <a:cubicBezTo>
                  <a:pt x="156909" y="1229722"/>
                  <a:pt x="166330" y="1237536"/>
                  <a:pt x="171450" y="1247775"/>
                </a:cubicBezTo>
                <a:cubicBezTo>
                  <a:pt x="210995" y="1326866"/>
                  <a:pt x="188236" y="1312669"/>
                  <a:pt x="247650" y="1390650"/>
                </a:cubicBezTo>
                <a:cubicBezTo>
                  <a:pt x="280418" y="1433658"/>
                  <a:pt x="320998" y="1470478"/>
                  <a:pt x="352425" y="1514475"/>
                </a:cubicBezTo>
                <a:cubicBezTo>
                  <a:pt x="429738" y="1622713"/>
                  <a:pt x="451226" y="1668247"/>
                  <a:pt x="552450" y="1752600"/>
                </a:cubicBezTo>
                <a:cubicBezTo>
                  <a:pt x="598253" y="1790769"/>
                  <a:pt x="611219" y="1808968"/>
                  <a:pt x="666750" y="1828800"/>
                </a:cubicBezTo>
                <a:cubicBezTo>
                  <a:pt x="758286" y="1861492"/>
                  <a:pt x="888716" y="1859997"/>
                  <a:pt x="971550" y="1866900"/>
                </a:cubicBezTo>
                <a:cubicBezTo>
                  <a:pt x="1057490" y="1888385"/>
                  <a:pt x="1022912" y="1877671"/>
                  <a:pt x="1076325" y="1895475"/>
                </a:cubicBezTo>
                <a:cubicBezTo>
                  <a:pt x="1119925" y="1873675"/>
                  <a:pt x="1207631" y="1830844"/>
                  <a:pt x="1228725" y="1809750"/>
                </a:cubicBezTo>
                <a:cubicBezTo>
                  <a:pt x="1238250" y="1800225"/>
                  <a:pt x="1248676" y="1791523"/>
                  <a:pt x="1257300" y="1781175"/>
                </a:cubicBezTo>
                <a:cubicBezTo>
                  <a:pt x="1264629" y="1772381"/>
                  <a:pt x="1266642" y="1758667"/>
                  <a:pt x="1276350" y="1752600"/>
                </a:cubicBezTo>
                <a:cubicBezTo>
                  <a:pt x="1293378" y="1741957"/>
                  <a:pt x="1315539" y="1742530"/>
                  <a:pt x="1333500" y="1733550"/>
                </a:cubicBezTo>
                <a:cubicBezTo>
                  <a:pt x="1346200" y="1727200"/>
                  <a:pt x="1358417" y="1719773"/>
                  <a:pt x="1371600" y="1714500"/>
                </a:cubicBezTo>
                <a:cubicBezTo>
                  <a:pt x="1390244" y="1707042"/>
                  <a:pt x="1410400" y="1703605"/>
                  <a:pt x="1428750" y="1695450"/>
                </a:cubicBezTo>
                <a:cubicBezTo>
                  <a:pt x="1439211" y="1690801"/>
                  <a:pt x="1447386" y="1682080"/>
                  <a:pt x="1457325" y="1676400"/>
                </a:cubicBezTo>
                <a:cubicBezTo>
                  <a:pt x="1469653" y="1669355"/>
                  <a:pt x="1483384" y="1664875"/>
                  <a:pt x="1495425" y="1657350"/>
                </a:cubicBezTo>
                <a:cubicBezTo>
                  <a:pt x="1508887" y="1648936"/>
                  <a:pt x="1520063" y="1637189"/>
                  <a:pt x="1533525" y="1628775"/>
                </a:cubicBezTo>
                <a:cubicBezTo>
                  <a:pt x="1545566" y="1621250"/>
                  <a:pt x="1559297" y="1616770"/>
                  <a:pt x="1571625" y="1609725"/>
                </a:cubicBezTo>
                <a:cubicBezTo>
                  <a:pt x="1581564" y="1604045"/>
                  <a:pt x="1589678" y="1595184"/>
                  <a:pt x="1600200" y="1590675"/>
                </a:cubicBezTo>
                <a:cubicBezTo>
                  <a:pt x="1612232" y="1585518"/>
                  <a:pt x="1625600" y="1584325"/>
                  <a:pt x="1638300" y="1581150"/>
                </a:cubicBezTo>
                <a:cubicBezTo>
                  <a:pt x="1663700" y="1562100"/>
                  <a:pt x="1696888" y="1550418"/>
                  <a:pt x="1714500" y="1524000"/>
                </a:cubicBezTo>
                <a:cubicBezTo>
                  <a:pt x="1747305" y="1474792"/>
                  <a:pt x="1724756" y="1502754"/>
                  <a:pt x="1790700" y="1447800"/>
                </a:cubicBezTo>
                <a:cubicBezTo>
                  <a:pt x="1813442" y="1379575"/>
                  <a:pt x="1780929" y="1457620"/>
                  <a:pt x="1828800" y="1400175"/>
                </a:cubicBezTo>
                <a:cubicBezTo>
                  <a:pt x="1837890" y="1389267"/>
                  <a:pt x="1842083" y="1375050"/>
                  <a:pt x="1847850" y="1362075"/>
                </a:cubicBezTo>
                <a:cubicBezTo>
                  <a:pt x="1854794" y="1346451"/>
                  <a:pt x="1860897" y="1330459"/>
                  <a:pt x="1866900" y="1314450"/>
                </a:cubicBezTo>
                <a:cubicBezTo>
                  <a:pt x="1870425" y="1305049"/>
                  <a:pt x="1872470" y="1295103"/>
                  <a:pt x="1876425" y="1285875"/>
                </a:cubicBezTo>
                <a:cubicBezTo>
                  <a:pt x="1882018" y="1272824"/>
                  <a:pt x="1889882" y="1260826"/>
                  <a:pt x="1895475" y="1247775"/>
                </a:cubicBezTo>
                <a:cubicBezTo>
                  <a:pt x="1903674" y="1228644"/>
                  <a:pt x="1909692" y="1200434"/>
                  <a:pt x="1914525" y="1181100"/>
                </a:cubicBezTo>
                <a:cubicBezTo>
                  <a:pt x="1911350" y="1127125"/>
                  <a:pt x="1909895" y="1073021"/>
                  <a:pt x="1905000" y="1019175"/>
                </a:cubicBezTo>
                <a:cubicBezTo>
                  <a:pt x="1901127" y="976571"/>
                  <a:pt x="1895868" y="977689"/>
                  <a:pt x="1885950" y="942975"/>
                </a:cubicBezTo>
                <a:cubicBezTo>
                  <a:pt x="1882354" y="930388"/>
                  <a:pt x="1882279" y="916584"/>
                  <a:pt x="1876425" y="904875"/>
                </a:cubicBezTo>
                <a:cubicBezTo>
                  <a:pt x="1869325" y="890676"/>
                  <a:pt x="1857375" y="879475"/>
                  <a:pt x="1847850" y="866775"/>
                </a:cubicBezTo>
                <a:cubicBezTo>
                  <a:pt x="1844675" y="850900"/>
                  <a:pt x="1844009" y="834309"/>
                  <a:pt x="1838325" y="819150"/>
                </a:cubicBezTo>
                <a:cubicBezTo>
                  <a:pt x="1828358" y="792572"/>
                  <a:pt x="1785133" y="758118"/>
                  <a:pt x="1771650" y="742950"/>
                </a:cubicBezTo>
                <a:cubicBezTo>
                  <a:pt x="1759884" y="729714"/>
                  <a:pt x="1734807" y="693525"/>
                  <a:pt x="1724025" y="676275"/>
                </a:cubicBezTo>
                <a:cubicBezTo>
                  <a:pt x="1714213" y="660576"/>
                  <a:pt x="1705719" y="644054"/>
                  <a:pt x="1695450" y="628650"/>
                </a:cubicBezTo>
                <a:cubicBezTo>
                  <a:pt x="1686644" y="615441"/>
                  <a:pt x="1676400" y="603250"/>
                  <a:pt x="1666875" y="590550"/>
                </a:cubicBezTo>
                <a:cubicBezTo>
                  <a:pt x="1644537" y="523537"/>
                  <a:pt x="1673610" y="606265"/>
                  <a:pt x="1638300" y="523875"/>
                </a:cubicBezTo>
                <a:cubicBezTo>
                  <a:pt x="1634345" y="514647"/>
                  <a:pt x="1633265" y="504280"/>
                  <a:pt x="1628775" y="495300"/>
                </a:cubicBezTo>
                <a:cubicBezTo>
                  <a:pt x="1623655" y="485061"/>
                  <a:pt x="1614845" y="476964"/>
                  <a:pt x="1609725" y="466725"/>
                </a:cubicBezTo>
                <a:cubicBezTo>
                  <a:pt x="1605235" y="457745"/>
                  <a:pt x="1604355" y="447290"/>
                  <a:pt x="1600200" y="438150"/>
                </a:cubicBezTo>
                <a:cubicBezTo>
                  <a:pt x="1565431" y="361659"/>
                  <a:pt x="1573308" y="376894"/>
                  <a:pt x="1533525" y="323850"/>
                </a:cubicBezTo>
                <a:cubicBezTo>
                  <a:pt x="1530350" y="314325"/>
                  <a:pt x="1528490" y="304255"/>
                  <a:pt x="1524000" y="295275"/>
                </a:cubicBezTo>
                <a:cubicBezTo>
                  <a:pt x="1506820" y="260914"/>
                  <a:pt x="1495182" y="242685"/>
                  <a:pt x="1466850" y="219075"/>
                </a:cubicBezTo>
                <a:cubicBezTo>
                  <a:pt x="1458056" y="211746"/>
                  <a:pt x="1449033" y="203937"/>
                  <a:pt x="1438275" y="200025"/>
                </a:cubicBezTo>
                <a:cubicBezTo>
                  <a:pt x="1413670" y="191078"/>
                  <a:pt x="1386913" y="189254"/>
                  <a:pt x="1362075" y="180975"/>
                </a:cubicBezTo>
                <a:lnTo>
                  <a:pt x="1333500" y="171450"/>
                </a:lnTo>
                <a:cubicBezTo>
                  <a:pt x="1320800" y="174625"/>
                  <a:pt x="1308491" y="180975"/>
                  <a:pt x="1295400" y="180975"/>
                </a:cubicBezTo>
                <a:cubicBezTo>
                  <a:pt x="1279211" y="180975"/>
                  <a:pt x="1317625" y="184150"/>
                  <a:pt x="1266825" y="161925"/>
                </a:cubicBezTo>
                <a:close/>
              </a:path>
            </a:pathLst>
          </a:cu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6553200" y="3781425"/>
            <a:ext cx="904875" cy="571500"/>
          </a:xfrm>
          <a:custGeom>
            <a:avLst/>
            <a:gdLst>
              <a:gd name="connsiteX0" fmla="*/ 438150 w 904875"/>
              <a:gd name="connsiteY0" fmla="*/ 9525 h 571500"/>
              <a:gd name="connsiteX1" fmla="*/ 438150 w 904875"/>
              <a:gd name="connsiteY1" fmla="*/ 9525 h 571500"/>
              <a:gd name="connsiteX2" fmla="*/ 171450 w 904875"/>
              <a:gd name="connsiteY2" fmla="*/ 0 h 571500"/>
              <a:gd name="connsiteX3" fmla="*/ 104775 w 904875"/>
              <a:gd name="connsiteY3" fmla="*/ 133350 h 571500"/>
              <a:gd name="connsiteX4" fmla="*/ 0 w 904875"/>
              <a:gd name="connsiteY4" fmla="*/ 209550 h 571500"/>
              <a:gd name="connsiteX5" fmla="*/ 47625 w 904875"/>
              <a:gd name="connsiteY5" fmla="*/ 333375 h 571500"/>
              <a:gd name="connsiteX6" fmla="*/ 295275 w 904875"/>
              <a:gd name="connsiteY6" fmla="*/ 276225 h 571500"/>
              <a:gd name="connsiteX7" fmla="*/ 295275 w 904875"/>
              <a:gd name="connsiteY7" fmla="*/ 561975 h 571500"/>
              <a:gd name="connsiteX8" fmla="*/ 476250 w 904875"/>
              <a:gd name="connsiteY8" fmla="*/ 571500 h 571500"/>
              <a:gd name="connsiteX9" fmla="*/ 857250 w 904875"/>
              <a:gd name="connsiteY9" fmla="*/ 457200 h 571500"/>
              <a:gd name="connsiteX10" fmla="*/ 904875 w 904875"/>
              <a:gd name="connsiteY10" fmla="*/ 276225 h 571500"/>
              <a:gd name="connsiteX11" fmla="*/ 600075 w 904875"/>
              <a:gd name="connsiteY11" fmla="*/ 142875 h 571500"/>
              <a:gd name="connsiteX12" fmla="*/ 600075 w 904875"/>
              <a:gd name="connsiteY12" fmla="*/ 19050 h 571500"/>
              <a:gd name="connsiteX13" fmla="*/ 438150 w 904875"/>
              <a:gd name="connsiteY13" fmla="*/ 9525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904875" h="571500">
                <a:moveTo>
                  <a:pt x="438150" y="9525"/>
                </a:moveTo>
                <a:lnTo>
                  <a:pt x="438150" y="9525"/>
                </a:lnTo>
                <a:lnTo>
                  <a:pt x="171450" y="0"/>
                </a:lnTo>
                <a:lnTo>
                  <a:pt x="104775" y="133350"/>
                </a:lnTo>
                <a:lnTo>
                  <a:pt x="0" y="209550"/>
                </a:lnTo>
                <a:lnTo>
                  <a:pt x="47625" y="333375"/>
                </a:lnTo>
                <a:lnTo>
                  <a:pt x="295275" y="276225"/>
                </a:lnTo>
                <a:lnTo>
                  <a:pt x="295275" y="561975"/>
                </a:lnTo>
                <a:lnTo>
                  <a:pt x="476250" y="571500"/>
                </a:lnTo>
                <a:lnTo>
                  <a:pt x="857250" y="457200"/>
                </a:lnTo>
                <a:lnTo>
                  <a:pt x="904875" y="276225"/>
                </a:lnTo>
                <a:lnTo>
                  <a:pt x="600075" y="142875"/>
                </a:lnTo>
                <a:lnTo>
                  <a:pt x="600075" y="19050"/>
                </a:lnTo>
                <a:lnTo>
                  <a:pt x="438150" y="9525"/>
                </a:lnTo>
                <a:close/>
              </a:path>
            </a:pathLst>
          </a:custGeom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6267450" y="2628900"/>
            <a:ext cx="481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</a:t>
            </a:r>
            <a:r>
              <a:rPr lang="en-US" sz="2800" baseline="-25000" dirty="0" smtClean="0"/>
              <a:t>2</a:t>
            </a:r>
            <a:endParaRPr lang="en-US" sz="2800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7124700" y="4238625"/>
            <a:ext cx="481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rgbClr val="FF0000"/>
                </a:solidFill>
              </a:rPr>
              <a:t>T</a:t>
            </a:r>
            <a:r>
              <a:rPr lang="en-US" sz="2800" baseline="-25000" dirty="0" smtClean="0">
                <a:solidFill>
                  <a:srgbClr val="FF0000"/>
                </a:solidFill>
              </a:rPr>
              <a:t>2</a:t>
            </a:r>
            <a:endParaRPr lang="en-US" sz="2800" baseline="-25000" dirty="0">
              <a:solidFill>
                <a:srgbClr val="FF0000"/>
              </a:solidFill>
            </a:endParaRPr>
          </a:p>
        </p:txBody>
      </p:sp>
      <p:sp>
        <p:nvSpPr>
          <p:cNvPr id="12032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32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6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0697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6511" y="2775098"/>
            <a:ext cx="857250" cy="47625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6819900" y="3914775"/>
            <a:ext cx="540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latin typeface="+mj-lt"/>
              </a:rPr>
              <a:t>A</a:t>
            </a:r>
            <a:r>
              <a:rPr lang="en-US" b="1" dirty="0" smtClean="0">
                <a:latin typeface="Symbol" pitchFamily="18" charset="2"/>
              </a:rPr>
              <a:t>, e</a:t>
            </a:r>
            <a:endParaRPr lang="en-US" b="1" dirty="0">
              <a:latin typeface="Symbol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Emittance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314451"/>
            <a:ext cx="35337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thermal radiation, we generally consider the range of </a:t>
            </a:r>
            <a:r>
              <a:rPr lang="en-US" sz="2800" i="1" dirty="0" smtClean="0">
                <a:latin typeface="Symbol" pitchFamily="18" charset="2"/>
              </a:rPr>
              <a:t>l</a:t>
            </a:r>
            <a:r>
              <a:rPr lang="en-US" sz="2800" dirty="0" smtClean="0"/>
              <a:t> &gt; 4000 nm to be in the infrared range (Ref. 1);</a:t>
            </a:r>
          </a:p>
          <a:p>
            <a:endParaRPr lang="en-US" sz="2800" dirty="0" smtClean="0"/>
          </a:p>
          <a:p>
            <a:r>
              <a:rPr lang="en-US" sz="2800" dirty="0" smtClean="0"/>
              <a:t>We use </a:t>
            </a:r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dirty="0" smtClean="0"/>
              <a:t> to describe absorption and emission of radiation in this wavelength range.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7209" y="2209800"/>
            <a:ext cx="4483889" cy="304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1195" y="5362575"/>
            <a:ext cx="3363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Planck Blackbody Curve for 300 K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Diffuse and </a:t>
            </a:r>
            <a:r>
              <a:rPr lang="en-US" sz="2800" b="1" dirty="0" err="1" smtClean="0"/>
              <a:t>Specular</a:t>
            </a:r>
            <a:r>
              <a:rPr lang="en-US" sz="2800" b="1" dirty="0" smtClean="0"/>
              <a:t> Reflection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85899"/>
            <a:ext cx="440054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saw previously that when energy strikes a surface, it may be absorbed, transmitted, or reflected;</a:t>
            </a:r>
          </a:p>
          <a:p>
            <a:endParaRPr lang="en-US" sz="2800" dirty="0" smtClean="0"/>
          </a:p>
          <a:p>
            <a:r>
              <a:rPr lang="en-US" sz="2800" dirty="0" smtClean="0"/>
              <a:t>For our discussion, we're going to consider only opaque surfaces;</a:t>
            </a:r>
          </a:p>
          <a:p>
            <a:endParaRPr lang="en-US" sz="2800" dirty="0" smtClean="0"/>
          </a:p>
          <a:p>
            <a:r>
              <a:rPr lang="en-US" sz="2800" dirty="0" smtClean="0"/>
              <a:t>In this case, transmitted radiation is zero.</a:t>
            </a:r>
          </a:p>
        </p:txBody>
      </p:sp>
      <p:sp>
        <p:nvSpPr>
          <p:cNvPr id="6" name="Rectangle 5"/>
          <p:cNvSpPr/>
          <p:nvPr/>
        </p:nvSpPr>
        <p:spPr>
          <a:xfrm>
            <a:off x="5629275" y="3476625"/>
            <a:ext cx="2600325" cy="590550"/>
          </a:xfrm>
          <a:prstGeom prst="rect">
            <a:avLst/>
          </a:prstGeom>
          <a:gradFill>
            <a:gsLst>
              <a:gs pos="50000">
                <a:srgbClr val="0070C0"/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4800000" scaled="0"/>
          </a:gra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448300" y="1952625"/>
            <a:ext cx="1181100" cy="150495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6638925" y="2590800"/>
            <a:ext cx="685800" cy="86677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7105650" y="4057650"/>
            <a:ext cx="695325" cy="885825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>
            <a:off x="6638925" y="3467100"/>
            <a:ext cx="447675" cy="590550"/>
          </a:xfrm>
          <a:prstGeom prst="straightConnector1">
            <a:avLst/>
          </a:prstGeom>
          <a:ln w="25400">
            <a:solidFill>
              <a:schemeClr val="tx1">
                <a:alpha val="61000"/>
              </a:schemeClr>
            </a:solidFill>
            <a:prstDash val="dash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5676900" y="1771650"/>
            <a:ext cx="10499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Incoming</a:t>
            </a:r>
          </a:p>
          <a:p>
            <a:r>
              <a:rPr lang="en-US" dirty="0" smtClean="0"/>
              <a:t>Energy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6124575" y="4305300"/>
            <a:ext cx="1302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Transmitted</a:t>
            </a:r>
          </a:p>
          <a:p>
            <a:r>
              <a:rPr lang="en-US" dirty="0" smtClean="0"/>
              <a:t>Energy</a:t>
            </a: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7048500" y="2762250"/>
            <a:ext cx="1067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Reflected</a:t>
            </a:r>
          </a:p>
          <a:p>
            <a:r>
              <a:rPr lang="en-US" dirty="0" smtClean="0"/>
              <a:t>Energy</a:t>
            </a:r>
            <a:endParaRPr lang="en-US" dirty="0"/>
          </a:p>
        </p:txBody>
      </p:sp>
      <p:sp>
        <p:nvSpPr>
          <p:cNvPr id="19" name="TextBox 18"/>
          <p:cNvSpPr txBox="1"/>
          <p:nvPr/>
        </p:nvSpPr>
        <p:spPr>
          <a:xfrm>
            <a:off x="7048500" y="3457575"/>
            <a:ext cx="108920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Absorbed</a:t>
            </a:r>
          </a:p>
          <a:p>
            <a:r>
              <a:rPr lang="en-US" dirty="0" smtClean="0"/>
              <a:t>Energy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Diffuse and </a:t>
            </a:r>
            <a:r>
              <a:rPr lang="en-US" sz="2800" b="1" dirty="0" err="1" smtClean="0"/>
              <a:t>Specular</a:t>
            </a:r>
            <a:r>
              <a:rPr lang="en-US" sz="2800" b="1" dirty="0" smtClean="0"/>
              <a:t> Reflection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09700"/>
            <a:ext cx="77342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Reflection may occur in a number of ways:</a:t>
            </a:r>
          </a:p>
          <a:p>
            <a:endParaRPr lang="en-US" sz="2800" dirty="0" smtClean="0"/>
          </a:p>
          <a:p>
            <a:r>
              <a:rPr lang="en-US" sz="2800" b="1" dirty="0" smtClean="0"/>
              <a:t>Diffuse</a:t>
            </a:r>
            <a:r>
              <a:rPr lang="en-US" sz="2800" dirty="0" smtClean="0"/>
              <a:t> -- energy striking a surface is scattered in all directions;</a:t>
            </a:r>
          </a:p>
          <a:p>
            <a:endParaRPr lang="en-US" sz="2800" dirty="0" smtClean="0"/>
          </a:p>
          <a:p>
            <a:r>
              <a:rPr lang="en-US" sz="2800" b="1" dirty="0" err="1" smtClean="0"/>
              <a:t>Specular</a:t>
            </a:r>
            <a:r>
              <a:rPr lang="en-US" sz="2800" dirty="0" smtClean="0"/>
              <a:t> -- the energy angle of incidence is equal to the angle of reflection in the pure case;</a:t>
            </a:r>
          </a:p>
          <a:p>
            <a:endParaRPr lang="en-US" sz="2800" dirty="0" smtClean="0"/>
          </a:p>
          <a:p>
            <a:r>
              <a:rPr lang="en-US" sz="2800" b="1" dirty="0" smtClean="0"/>
              <a:t>Mixed</a:t>
            </a:r>
            <a:r>
              <a:rPr lang="en-US" sz="2800" dirty="0" smtClean="0"/>
              <a:t> -- a combination of both, diffuse and </a:t>
            </a:r>
            <a:r>
              <a:rPr lang="en-US" sz="2800" dirty="0" err="1" smtClean="0"/>
              <a:t>specular</a:t>
            </a:r>
            <a:r>
              <a:rPr lang="en-US" sz="2800" dirty="0" smtClean="0"/>
              <a:t> modes.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Diffuse and </a:t>
            </a:r>
            <a:r>
              <a:rPr lang="en-US" sz="2800" b="1" dirty="0" err="1" smtClean="0"/>
              <a:t>Specular</a:t>
            </a:r>
            <a:r>
              <a:rPr lang="en-US" sz="2800" b="1" dirty="0" smtClean="0"/>
              <a:t> Reflection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09699"/>
            <a:ext cx="726757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Diffuse</a:t>
            </a:r>
            <a:r>
              <a:rPr lang="en-US" sz="2800" dirty="0" smtClean="0"/>
              <a:t> -- energy striking a surface is scattered in all directions.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pic>
        <p:nvPicPr>
          <p:cNvPr id="12523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7399" y="2638994"/>
            <a:ext cx="4556447" cy="3457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Diffuse and </a:t>
            </a:r>
            <a:r>
              <a:rPr lang="en-US" sz="2800" b="1" dirty="0" err="1" smtClean="0"/>
              <a:t>Specular</a:t>
            </a:r>
            <a:r>
              <a:rPr lang="en-US" sz="2800" b="1" dirty="0" smtClean="0"/>
              <a:t> Reflection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09700"/>
            <a:ext cx="34670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/>
              <a:t>Specular</a:t>
            </a:r>
            <a:r>
              <a:rPr lang="en-US" sz="2800" b="1" dirty="0" smtClean="0"/>
              <a:t> </a:t>
            </a:r>
            <a:r>
              <a:rPr lang="en-US" sz="2800" dirty="0" smtClean="0"/>
              <a:t>-- In a pure </a:t>
            </a:r>
            <a:r>
              <a:rPr lang="en-US" sz="2800" dirty="0" err="1" smtClean="0"/>
              <a:t>specular</a:t>
            </a:r>
            <a:r>
              <a:rPr lang="en-US" sz="2800" dirty="0" smtClean="0"/>
              <a:t> reflection, the angle of incidence (</a:t>
            </a:r>
            <a:r>
              <a:rPr lang="en-US" sz="2800" b="1" dirty="0" err="1" smtClean="0">
                <a:latin typeface="Symbol" pitchFamily="18" charset="2"/>
              </a:rPr>
              <a:t>q</a:t>
            </a:r>
            <a:r>
              <a:rPr lang="en-US" sz="2800" b="1" baseline="-25000" dirty="0" err="1" smtClean="0"/>
              <a:t>i</a:t>
            </a:r>
            <a:r>
              <a:rPr lang="en-US" sz="2800" dirty="0" smtClean="0"/>
              <a:t>) is equal to the angle of reflection (</a:t>
            </a:r>
            <a:r>
              <a:rPr lang="en-US" sz="2800" b="1" dirty="0" err="1" smtClean="0">
                <a:latin typeface="Symbol" pitchFamily="18" charset="2"/>
              </a:rPr>
              <a:t>q</a:t>
            </a:r>
            <a:r>
              <a:rPr lang="en-US" sz="2800" b="1" baseline="-25000" dirty="0" err="1" smtClean="0"/>
              <a:t>r</a:t>
            </a:r>
            <a:r>
              <a:rPr lang="en-US" sz="2800" dirty="0" smtClean="0"/>
              <a:t>).</a:t>
            </a:r>
          </a:p>
        </p:txBody>
      </p:sp>
      <p:sp>
        <p:nvSpPr>
          <p:cNvPr id="6" name="Parallelogram 5"/>
          <p:cNvSpPr/>
          <p:nvPr/>
        </p:nvSpPr>
        <p:spPr>
          <a:xfrm>
            <a:off x="4572000" y="2514600"/>
            <a:ext cx="3800475" cy="2019300"/>
          </a:xfrm>
          <a:prstGeom prst="parallelogram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269545" y="1922551"/>
            <a:ext cx="1181100" cy="150495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H="1">
            <a:off x="6443222" y="1920571"/>
            <a:ext cx="1181100" cy="1504950"/>
          </a:xfrm>
          <a:prstGeom prst="straightConnector1">
            <a:avLst/>
          </a:prstGeom>
          <a:ln w="25400">
            <a:solidFill>
              <a:srgbClr val="0070C0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5600123" y="2944503"/>
            <a:ext cx="431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latin typeface="Symbol" pitchFamily="18" charset="2"/>
              </a:rPr>
              <a:t>q</a:t>
            </a:r>
            <a:r>
              <a:rPr lang="en-US" sz="2800" b="1" baseline="-25000" dirty="0" err="1" smtClean="0"/>
              <a:t>i</a:t>
            </a:r>
            <a:endParaRPr lang="en-US" sz="2800" b="1" baseline="-25000" dirty="0"/>
          </a:p>
        </p:txBody>
      </p:sp>
      <p:sp>
        <p:nvSpPr>
          <p:cNvPr id="37" name="TextBox 36"/>
          <p:cNvSpPr txBox="1"/>
          <p:nvPr/>
        </p:nvSpPr>
        <p:spPr>
          <a:xfrm>
            <a:off x="6790707" y="2943101"/>
            <a:ext cx="4571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err="1" smtClean="0">
                <a:solidFill>
                  <a:srgbClr val="0070C0"/>
                </a:solidFill>
                <a:latin typeface="Symbol" pitchFamily="18" charset="2"/>
              </a:rPr>
              <a:t>q</a:t>
            </a:r>
            <a:r>
              <a:rPr lang="en-US" sz="2800" b="1" baseline="-25000" dirty="0" err="1" smtClean="0">
                <a:solidFill>
                  <a:srgbClr val="0070C0"/>
                </a:solidFill>
              </a:rPr>
              <a:t>r</a:t>
            </a:r>
            <a:endParaRPr lang="en-US" sz="2800" b="1" baseline="-25000" dirty="0">
              <a:solidFill>
                <a:srgbClr val="0070C0"/>
              </a:solidFill>
            </a:endParaRPr>
          </a:p>
        </p:txBody>
      </p:sp>
      <p:sp>
        <p:nvSpPr>
          <p:cNvPr id="39" name="Arc 38"/>
          <p:cNvSpPr/>
          <p:nvPr/>
        </p:nvSpPr>
        <p:spPr>
          <a:xfrm>
            <a:off x="6424551" y="3182587"/>
            <a:ext cx="391885" cy="415636"/>
          </a:xfrm>
          <a:prstGeom prst="arc">
            <a:avLst/>
          </a:prstGeom>
          <a:ln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Arc 42"/>
          <p:cNvSpPr/>
          <p:nvPr/>
        </p:nvSpPr>
        <p:spPr>
          <a:xfrm flipH="1">
            <a:off x="6043551" y="3150837"/>
            <a:ext cx="391885" cy="415636"/>
          </a:xfrm>
          <a:prstGeom prst="arc">
            <a:avLst/>
          </a:prstGeom>
          <a:ln>
            <a:solidFill>
              <a:schemeClr val="tx1"/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5389822" y="1590893"/>
            <a:ext cx="10499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Incoming</a:t>
            </a:r>
          </a:p>
          <a:p>
            <a:r>
              <a:rPr lang="en-US" dirty="0" smtClean="0"/>
              <a:t>Energy</a:t>
            </a:r>
            <a:endParaRPr lang="en-US" dirty="0"/>
          </a:p>
        </p:txBody>
      </p:sp>
      <p:sp>
        <p:nvSpPr>
          <p:cNvPr id="47" name="TextBox 46"/>
          <p:cNvSpPr txBox="1"/>
          <p:nvPr/>
        </p:nvSpPr>
        <p:spPr>
          <a:xfrm>
            <a:off x="7580128" y="1837217"/>
            <a:ext cx="10673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Reflected</a:t>
            </a:r>
          </a:p>
          <a:p>
            <a:r>
              <a:rPr lang="en-US" dirty="0" smtClean="0"/>
              <a:t>Energy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5505450" y="3028950"/>
            <a:ext cx="1847850" cy="847725"/>
          </a:xfrm>
          <a:prstGeom prst="ellipse">
            <a:avLst/>
          </a:prstGeom>
          <a:noFill/>
          <a:ln w="12700">
            <a:solidFill>
              <a:schemeClr val="accent1">
                <a:shade val="50000"/>
                <a:alpha val="71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Diffuse and </a:t>
            </a:r>
            <a:r>
              <a:rPr lang="en-US" sz="2800" b="1" dirty="0" err="1" smtClean="0"/>
              <a:t>Specular</a:t>
            </a:r>
            <a:r>
              <a:rPr lang="en-US" sz="2800" b="1" dirty="0" smtClean="0"/>
              <a:t> Reflection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09700"/>
            <a:ext cx="346709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Mixed</a:t>
            </a:r>
            <a:r>
              <a:rPr lang="en-US" sz="2800" dirty="0" smtClean="0"/>
              <a:t>-- A combination of, both, diffuse and </a:t>
            </a:r>
            <a:r>
              <a:rPr lang="en-US" sz="2800" dirty="0" err="1" smtClean="0"/>
              <a:t>specular</a:t>
            </a:r>
            <a:r>
              <a:rPr lang="en-US" sz="2800" dirty="0" smtClean="0"/>
              <a:t> reflections;</a:t>
            </a:r>
          </a:p>
          <a:p>
            <a:endParaRPr lang="en-US" sz="2800" dirty="0" smtClean="0"/>
          </a:p>
          <a:p>
            <a:r>
              <a:rPr lang="en-US" sz="2800" dirty="0" smtClean="0"/>
              <a:t>In this case, we consider a </a:t>
            </a:r>
            <a:r>
              <a:rPr lang="en-US" sz="2800" b="1" dirty="0" err="1" smtClean="0"/>
              <a:t>specular</a:t>
            </a:r>
            <a:r>
              <a:rPr lang="en-US" sz="2800" b="1" dirty="0" smtClean="0"/>
              <a:t> fraction</a:t>
            </a:r>
            <a:r>
              <a:rPr lang="en-US" sz="2800" dirty="0" smtClean="0"/>
              <a:t> -- the fraction of the total reflected energy that is reflected </a:t>
            </a:r>
            <a:r>
              <a:rPr lang="en-US" sz="2800" dirty="0" err="1" smtClean="0"/>
              <a:t>specularly</a:t>
            </a:r>
            <a:r>
              <a:rPr lang="en-US" sz="2800" dirty="0" smtClean="0"/>
              <a:t>.</a:t>
            </a:r>
          </a:p>
        </p:txBody>
      </p:sp>
      <p:sp>
        <p:nvSpPr>
          <p:cNvPr id="6" name="Parallelogram 5"/>
          <p:cNvSpPr/>
          <p:nvPr/>
        </p:nvSpPr>
        <p:spPr>
          <a:xfrm>
            <a:off x="4572000" y="2514600"/>
            <a:ext cx="3800475" cy="2019300"/>
          </a:xfrm>
          <a:prstGeom prst="parallelogram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Arc 7"/>
          <p:cNvSpPr/>
          <p:nvPr/>
        </p:nvSpPr>
        <p:spPr>
          <a:xfrm>
            <a:off x="5505752" y="2571751"/>
            <a:ext cx="1847549" cy="1701799"/>
          </a:xfrm>
          <a:prstGeom prst="arc">
            <a:avLst>
              <a:gd name="adj1" fmla="val 10689087"/>
              <a:gd name="adj2" fmla="val 0"/>
            </a:avLst>
          </a:prstGeom>
          <a:ln>
            <a:solidFill>
              <a:schemeClr val="accent1">
                <a:shade val="95000"/>
                <a:satMod val="105000"/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269545" y="1922551"/>
            <a:ext cx="1181100" cy="1504950"/>
          </a:xfrm>
          <a:prstGeom prst="straightConnector1">
            <a:avLst/>
          </a:prstGeom>
          <a:ln w="254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6454413" y="2847975"/>
            <a:ext cx="660762" cy="55049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H="1" flipV="1">
            <a:off x="5753100" y="2838450"/>
            <a:ext cx="692378" cy="5689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 flipV="1">
            <a:off x="6419850" y="2571750"/>
            <a:ext cx="28575" cy="8477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endCxn id="7" idx="5"/>
          </p:cNvCxnSpPr>
          <p:nvPr/>
        </p:nvCxnSpPr>
        <p:spPr>
          <a:xfrm>
            <a:off x="6442499" y="3410384"/>
            <a:ext cx="640189" cy="3421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>
            <a:endCxn id="7" idx="4"/>
          </p:cNvCxnSpPr>
          <p:nvPr/>
        </p:nvCxnSpPr>
        <p:spPr>
          <a:xfrm flipH="1">
            <a:off x="6429375" y="3410384"/>
            <a:ext cx="16103" cy="46629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>
            <a:endCxn id="7" idx="3"/>
          </p:cNvCxnSpPr>
          <p:nvPr/>
        </p:nvCxnSpPr>
        <p:spPr>
          <a:xfrm flipH="1">
            <a:off x="5776062" y="3410384"/>
            <a:ext cx="666437" cy="3421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>
            <a:endCxn id="8" idx="0"/>
          </p:cNvCxnSpPr>
          <p:nvPr/>
        </p:nvCxnSpPr>
        <p:spPr>
          <a:xfrm flipH="1">
            <a:off x="5506319" y="3381375"/>
            <a:ext cx="961156" cy="71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endCxn id="7" idx="6"/>
          </p:cNvCxnSpPr>
          <p:nvPr/>
        </p:nvCxnSpPr>
        <p:spPr>
          <a:xfrm>
            <a:off x="6436542" y="3413363"/>
            <a:ext cx="916758" cy="394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endCxn id="7" idx="7"/>
          </p:cNvCxnSpPr>
          <p:nvPr/>
        </p:nvCxnSpPr>
        <p:spPr>
          <a:xfrm flipV="1">
            <a:off x="6448456" y="3153096"/>
            <a:ext cx="634232" cy="25133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endCxn id="7" idx="0"/>
          </p:cNvCxnSpPr>
          <p:nvPr/>
        </p:nvCxnSpPr>
        <p:spPr>
          <a:xfrm flipH="1" flipV="1">
            <a:off x="6429375" y="3028950"/>
            <a:ext cx="16103" cy="36654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flipV="1">
            <a:off x="6445478" y="2590800"/>
            <a:ext cx="212497" cy="8046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 flipH="1" flipV="1">
            <a:off x="6105525" y="2647950"/>
            <a:ext cx="352425" cy="7524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H="1" flipV="1">
            <a:off x="5638800" y="3038475"/>
            <a:ext cx="800100" cy="3714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V="1">
            <a:off x="6457950" y="2714625"/>
            <a:ext cx="438150" cy="685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6448456" y="2581276"/>
            <a:ext cx="95219" cy="8112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 flipV="1">
            <a:off x="6257926" y="2600325"/>
            <a:ext cx="181595" cy="79814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V="1">
            <a:off x="6448456" y="2981326"/>
            <a:ext cx="733394" cy="43203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 flipH="1" flipV="1">
            <a:off x="5562600" y="3133726"/>
            <a:ext cx="888835" cy="26772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 flipV="1">
            <a:off x="6451435" y="3228975"/>
            <a:ext cx="835190" cy="17545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 flipH="1" flipV="1">
            <a:off x="5524501" y="3248026"/>
            <a:ext cx="906084" cy="1504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 flipH="1">
            <a:off x="6443222" y="1920571"/>
            <a:ext cx="1181100" cy="1504950"/>
          </a:xfrm>
          <a:prstGeom prst="straightConnector1">
            <a:avLst/>
          </a:prstGeom>
          <a:ln w="25400">
            <a:solidFill>
              <a:srgbClr val="0070C0"/>
            </a:solidFill>
            <a:headEnd type="triangle" w="lg" len="lg"/>
            <a:tailEnd type="non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5464249" y="1686589"/>
            <a:ext cx="104996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Incoming</a:t>
            </a:r>
          </a:p>
          <a:p>
            <a:r>
              <a:rPr lang="en-US" dirty="0" smtClean="0"/>
              <a:t>Energy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6272308" y="3834367"/>
            <a:ext cx="16796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Reflected</a:t>
            </a:r>
          </a:p>
          <a:p>
            <a:r>
              <a:rPr lang="en-US" dirty="0" smtClean="0"/>
              <a:t>Energy (Diffuse)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6818129" y="1296725"/>
            <a:ext cx="18246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Reflected</a:t>
            </a:r>
          </a:p>
          <a:p>
            <a:r>
              <a:rPr lang="en-US" dirty="0" smtClean="0"/>
              <a:t>Energy (</a:t>
            </a:r>
            <a:r>
              <a:rPr lang="en-US" dirty="0" err="1" smtClean="0"/>
              <a:t>Specular</a:t>
            </a:r>
            <a:r>
              <a:rPr lang="en-US" dirty="0" smtClean="0"/>
              <a:t>)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Real Surfaces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09700"/>
            <a:ext cx="35909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Reflection from real surfaces is often more complex than the pure diffuse or </a:t>
            </a:r>
            <a:r>
              <a:rPr lang="en-US" sz="2800" dirty="0" err="1" smtClean="0"/>
              <a:t>specular</a:t>
            </a:r>
            <a:r>
              <a:rPr lang="en-US" sz="2800" dirty="0" smtClean="0"/>
              <a:t> case;</a:t>
            </a:r>
          </a:p>
          <a:p>
            <a:endParaRPr lang="en-US" sz="2800" dirty="0" smtClean="0"/>
          </a:p>
          <a:p>
            <a:r>
              <a:rPr lang="en-US" sz="2800" dirty="0" smtClean="0"/>
              <a:t>Bidirectional reflectance distribution function (BRDF) (Adapted from Ref. 2).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4497990" y="1562100"/>
            <a:ext cx="4268574" cy="3842325"/>
            <a:chOff x="4497990" y="1562100"/>
            <a:chExt cx="4268574" cy="3842325"/>
          </a:xfrm>
        </p:grpSpPr>
        <p:grpSp>
          <p:nvGrpSpPr>
            <p:cNvPr id="47" name="Group 46"/>
            <p:cNvGrpSpPr/>
            <p:nvPr/>
          </p:nvGrpSpPr>
          <p:grpSpPr>
            <a:xfrm>
              <a:off x="4497990" y="1562100"/>
              <a:ext cx="4268574" cy="3842325"/>
              <a:chOff x="4497990" y="1562100"/>
              <a:chExt cx="4268574" cy="3842325"/>
            </a:xfrm>
          </p:grpSpPr>
          <p:grpSp>
            <p:nvGrpSpPr>
              <p:cNvPr id="43" name="Group 42"/>
              <p:cNvGrpSpPr/>
              <p:nvPr/>
            </p:nvGrpSpPr>
            <p:grpSpPr>
              <a:xfrm>
                <a:off x="4497990" y="1562100"/>
                <a:ext cx="4268574" cy="3842325"/>
                <a:chOff x="4364640" y="1562100"/>
                <a:chExt cx="4268574" cy="3842325"/>
              </a:xfrm>
            </p:grpSpPr>
            <p:pic>
              <p:nvPicPr>
                <p:cNvPr id="1252354" name="Picture 2"/>
                <p:cNvPicPr>
                  <a:picLocks noChangeAspect="1" noChangeArrowheads="1"/>
                </p:cNvPicPr>
                <p:nvPr/>
              </p:nvPicPr>
              <p:blipFill>
                <a:blip r:embed="rId2" cstate="print"/>
                <a:srcRect l="9698" r="9052" b="16752"/>
                <a:stretch>
                  <a:fillRect/>
                </a:stretch>
              </p:blipFill>
              <p:spPr bwMode="auto">
                <a:xfrm>
                  <a:off x="4657725" y="1690688"/>
                  <a:ext cx="3590925" cy="3100387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sp>
              <p:nvSpPr>
                <p:cNvPr id="37" name="TextBox 36"/>
                <p:cNvSpPr txBox="1"/>
                <p:nvPr/>
              </p:nvSpPr>
              <p:spPr>
                <a:xfrm>
                  <a:off x="4720861" y="4819650"/>
                  <a:ext cx="3912353" cy="58477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600" b="1" dirty="0" smtClean="0"/>
                    <a:t>Angle from </a:t>
                  </a:r>
                  <a:r>
                    <a:rPr lang="en-US" sz="1600" b="1" dirty="0" err="1" smtClean="0"/>
                    <a:t>Specular</a:t>
                  </a:r>
                  <a:r>
                    <a:rPr lang="en-US" sz="1600" b="1" dirty="0" smtClean="0"/>
                    <a:t> In Incidence Plane, deg</a:t>
                  </a:r>
                </a:p>
                <a:p>
                  <a:pPr algn="ctr"/>
                  <a:r>
                    <a:rPr lang="en-US" sz="1600" dirty="0" smtClean="0"/>
                    <a:t>Wavelength = 10.63 </a:t>
                  </a:r>
                  <a:r>
                    <a:rPr lang="en-US" sz="1600" dirty="0" smtClean="0">
                      <a:latin typeface="Symbol" pitchFamily="18" charset="2"/>
                    </a:rPr>
                    <a:t>m</a:t>
                  </a:r>
                  <a:r>
                    <a:rPr lang="en-US" sz="1600" dirty="0" smtClean="0"/>
                    <a:t>m</a:t>
                  </a:r>
                  <a:endParaRPr lang="en-US" sz="1600" dirty="0"/>
                </a:p>
              </p:txBody>
            </p:sp>
            <p:sp>
              <p:nvSpPr>
                <p:cNvPr id="39" name="TextBox 38"/>
                <p:cNvSpPr txBox="1"/>
                <p:nvPr/>
              </p:nvSpPr>
              <p:spPr>
                <a:xfrm>
                  <a:off x="5238750" y="1562100"/>
                  <a:ext cx="2824171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en-US" b="1" dirty="0" smtClean="0"/>
                    <a:t>S13-GLO Painted Aluminum</a:t>
                  </a:r>
                  <a:endParaRPr lang="en-US" b="1" dirty="0"/>
                </a:p>
              </p:txBody>
            </p:sp>
            <p:sp>
              <p:nvSpPr>
                <p:cNvPr id="41" name="TextBox 40"/>
                <p:cNvSpPr txBox="1"/>
                <p:nvPr/>
              </p:nvSpPr>
              <p:spPr>
                <a:xfrm rot="16200000">
                  <a:off x="4001848" y="2914650"/>
                  <a:ext cx="1064137" cy="338554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 algn="ctr"/>
                  <a:r>
                    <a:rPr lang="en-US" sz="1600" b="1" dirty="0" smtClean="0"/>
                    <a:t>BRDF, 1/</a:t>
                  </a:r>
                  <a:r>
                    <a:rPr lang="en-US" sz="1600" b="1" dirty="0" err="1" smtClean="0"/>
                    <a:t>sr</a:t>
                  </a:r>
                  <a:endParaRPr lang="en-US" sz="1600" dirty="0"/>
                </a:p>
              </p:txBody>
            </p:sp>
          </p:grpSp>
          <p:sp>
            <p:nvSpPr>
              <p:cNvPr id="45" name="TextBox 44"/>
              <p:cNvSpPr txBox="1"/>
              <p:nvPr/>
            </p:nvSpPr>
            <p:spPr>
              <a:xfrm>
                <a:off x="5762625" y="2047875"/>
                <a:ext cx="647934" cy="122084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pPr>
                  <a:spcAft>
                    <a:spcPts val="400"/>
                  </a:spcAft>
                </a:pPr>
                <a:r>
                  <a:rPr lang="en-US" sz="1200" b="1" dirty="0" err="1" smtClean="0">
                    <a:latin typeface="Symbol" pitchFamily="18" charset="2"/>
                  </a:rPr>
                  <a:t>q</a:t>
                </a:r>
                <a:r>
                  <a:rPr lang="en-US" sz="1200" b="1" baseline="-25000" dirty="0" err="1" smtClean="0"/>
                  <a:t>i</a:t>
                </a:r>
                <a:r>
                  <a:rPr lang="en-US" sz="1200" b="1" dirty="0" smtClean="0"/>
                  <a:t> = 5°</a:t>
                </a:r>
              </a:p>
              <a:p>
                <a:pPr>
                  <a:spcAft>
                    <a:spcPts val="400"/>
                  </a:spcAft>
                </a:pPr>
                <a:r>
                  <a:rPr lang="en-US" sz="1200" b="1" dirty="0" err="1" smtClean="0">
                    <a:latin typeface="Symbol" pitchFamily="18" charset="2"/>
                  </a:rPr>
                  <a:t>q</a:t>
                </a:r>
                <a:r>
                  <a:rPr lang="en-US" sz="1200" b="1" baseline="-25000" dirty="0" err="1" smtClean="0"/>
                  <a:t>i</a:t>
                </a:r>
                <a:r>
                  <a:rPr lang="en-US" sz="1200" b="1" dirty="0" smtClean="0"/>
                  <a:t> = 37°</a:t>
                </a:r>
              </a:p>
              <a:p>
                <a:pPr>
                  <a:spcAft>
                    <a:spcPts val="400"/>
                  </a:spcAft>
                </a:pPr>
                <a:r>
                  <a:rPr lang="en-US" sz="1200" b="1" dirty="0" err="1" smtClean="0">
                    <a:latin typeface="Symbol" pitchFamily="18" charset="2"/>
                  </a:rPr>
                  <a:t>q</a:t>
                </a:r>
                <a:r>
                  <a:rPr lang="en-US" sz="1200" b="1" baseline="-25000" dirty="0" err="1" smtClean="0"/>
                  <a:t>i</a:t>
                </a:r>
                <a:r>
                  <a:rPr lang="en-US" sz="1200" b="1" dirty="0" smtClean="0"/>
                  <a:t> = 53°</a:t>
                </a:r>
              </a:p>
              <a:p>
                <a:pPr>
                  <a:spcAft>
                    <a:spcPts val="400"/>
                  </a:spcAft>
                </a:pPr>
                <a:r>
                  <a:rPr lang="en-US" sz="1200" b="1" dirty="0" err="1" smtClean="0">
                    <a:latin typeface="Symbol" pitchFamily="18" charset="2"/>
                  </a:rPr>
                  <a:t>q</a:t>
                </a:r>
                <a:r>
                  <a:rPr lang="en-US" sz="1200" b="1" baseline="-25000" dirty="0" err="1" smtClean="0"/>
                  <a:t>i</a:t>
                </a:r>
                <a:r>
                  <a:rPr lang="en-US" sz="1200" b="1" dirty="0" smtClean="0"/>
                  <a:t> = 66°</a:t>
                </a:r>
              </a:p>
              <a:p>
                <a:pPr>
                  <a:spcAft>
                    <a:spcPts val="400"/>
                  </a:spcAft>
                </a:pPr>
                <a:r>
                  <a:rPr lang="en-US" sz="1200" b="1" dirty="0" err="1" smtClean="0">
                    <a:latin typeface="Symbol" pitchFamily="18" charset="2"/>
                  </a:rPr>
                  <a:t>q</a:t>
                </a:r>
                <a:r>
                  <a:rPr lang="en-US" sz="1200" b="1" baseline="-25000" dirty="0" err="1" smtClean="0"/>
                  <a:t>i</a:t>
                </a:r>
                <a:r>
                  <a:rPr lang="en-US" sz="1200" b="1" dirty="0" smtClean="0"/>
                  <a:t> = 78°</a:t>
                </a:r>
              </a:p>
            </p:txBody>
          </p:sp>
        </p:grpSp>
        <p:sp>
          <p:nvSpPr>
            <p:cNvPr id="49" name="Rectangle 48"/>
            <p:cNvSpPr/>
            <p:nvPr/>
          </p:nvSpPr>
          <p:spPr>
            <a:xfrm>
              <a:off x="5353050" y="2066925"/>
              <a:ext cx="1085850" cy="123825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What is a </a:t>
            </a:r>
            <a:r>
              <a:rPr lang="en-US" sz="3600" b="1" dirty="0" err="1" smtClean="0"/>
              <a:t>Radk</a:t>
            </a:r>
            <a:r>
              <a:rPr lang="en-US" sz="3600" b="1" dirty="0" smtClean="0"/>
              <a:t> and What is its Role in Heat Transfer?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Conduction, Convection and Radiation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838202" y="1447800"/>
            <a:ext cx="76572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Heat is transferred by three distinct modes:</a:t>
            </a:r>
          </a:p>
          <a:p>
            <a:endParaRPr lang="en-US" sz="2800" dirty="0" smtClean="0"/>
          </a:p>
          <a:p>
            <a:r>
              <a:rPr lang="en-US" sz="2800" dirty="0" smtClean="0"/>
              <a:t>	Conduction;</a:t>
            </a:r>
          </a:p>
          <a:p>
            <a:endParaRPr lang="en-US" sz="2800" dirty="0" smtClean="0"/>
          </a:p>
          <a:p>
            <a:r>
              <a:rPr lang="en-US" sz="2800" dirty="0" smtClean="0"/>
              <a:t>	Convection;</a:t>
            </a:r>
          </a:p>
          <a:p>
            <a:endParaRPr lang="en-US" sz="2800" dirty="0" smtClean="0"/>
          </a:p>
          <a:p>
            <a:r>
              <a:rPr lang="en-US" sz="2800" dirty="0" smtClean="0"/>
              <a:t>	Radiation.</a:t>
            </a:r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2" y="1447800"/>
            <a:ext cx="76572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goal of thermal analysis is to represent, accurately, the physics of heat transfer phenomena;</a:t>
            </a:r>
          </a:p>
          <a:p>
            <a:endParaRPr lang="en-US" sz="2800" dirty="0" smtClean="0"/>
          </a:p>
          <a:p>
            <a:r>
              <a:rPr lang="en-US" sz="2800" b="1" dirty="0" smtClean="0"/>
              <a:t>Nodes</a:t>
            </a:r>
            <a:r>
              <a:rPr lang="en-US" sz="2800" dirty="0" smtClean="0"/>
              <a:t> represent objects with mass (diffusion), objects that can reasonably be modeled as </a:t>
            </a:r>
            <a:r>
              <a:rPr lang="en-US" sz="2800" dirty="0" err="1" smtClean="0"/>
              <a:t>massless</a:t>
            </a:r>
            <a:r>
              <a:rPr lang="en-US" sz="2800" dirty="0" smtClean="0"/>
              <a:t> (arithmetic), and substantial heat sinks (boundary);</a:t>
            </a:r>
          </a:p>
          <a:p>
            <a:endParaRPr lang="en-US" sz="2800" dirty="0" smtClean="0"/>
          </a:p>
          <a:p>
            <a:r>
              <a:rPr lang="en-US" sz="2800" b="1" dirty="0" smtClean="0"/>
              <a:t>Conductors</a:t>
            </a:r>
            <a:r>
              <a:rPr lang="en-US" sz="2800" dirty="0" smtClean="0"/>
              <a:t> represent heat flow paths.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2" y="1447800"/>
            <a:ext cx="765721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Conductors come in the following varieties:</a:t>
            </a:r>
          </a:p>
          <a:p>
            <a:endParaRPr lang="en-US" sz="2800" dirty="0" smtClean="0"/>
          </a:p>
          <a:p>
            <a:r>
              <a:rPr lang="en-US" sz="2800" b="1" dirty="0" smtClean="0"/>
              <a:t>Conduction</a:t>
            </a:r>
            <a:r>
              <a:rPr lang="en-US" sz="2800" dirty="0" smtClean="0"/>
              <a:t> Conductor -- a heat transfer path between two solid objects;</a:t>
            </a:r>
          </a:p>
          <a:p>
            <a:endParaRPr lang="en-US" sz="2800" dirty="0" smtClean="0"/>
          </a:p>
          <a:p>
            <a:r>
              <a:rPr lang="en-US" sz="2800" b="1" dirty="0" smtClean="0"/>
              <a:t>Convection</a:t>
            </a:r>
            <a:r>
              <a:rPr lang="en-US" sz="2800" dirty="0" smtClean="0"/>
              <a:t> Conductor -- a heat transfer path between a solid object and a </a:t>
            </a:r>
            <a:r>
              <a:rPr lang="en-US" sz="2800" dirty="0" err="1" smtClean="0"/>
              <a:t>convecting</a:t>
            </a:r>
            <a:r>
              <a:rPr lang="en-US" sz="2800" dirty="0" smtClean="0"/>
              <a:t> liquid or gas;</a:t>
            </a:r>
          </a:p>
          <a:p>
            <a:endParaRPr lang="en-US" sz="2800" dirty="0" smtClean="0"/>
          </a:p>
          <a:p>
            <a:r>
              <a:rPr lang="en-US" sz="2800" b="1" dirty="0" smtClean="0"/>
              <a:t>Radiation</a:t>
            </a:r>
            <a:r>
              <a:rPr lang="en-US" sz="2800" dirty="0" smtClean="0"/>
              <a:t> Conductor -- a heat transfer path, via electromagnetic radiation, between two objects.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2" y="1447800"/>
            <a:ext cx="765721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Heat transfer via conduction and convection is proportional to </a:t>
            </a:r>
            <a:r>
              <a:rPr lang="en-US" sz="2800" i="1" dirty="0" smtClean="0">
                <a:latin typeface="Symbol" pitchFamily="18" charset="2"/>
              </a:rPr>
              <a:t>D</a:t>
            </a:r>
            <a:r>
              <a:rPr lang="en-US" sz="2800" i="1" dirty="0" smtClean="0"/>
              <a:t>T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But, heat transfer via radiation takes this form:</a:t>
            </a:r>
          </a:p>
        </p:txBody>
      </p:sp>
      <p:pic>
        <p:nvPicPr>
          <p:cNvPr id="118272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92326" y="2434856"/>
            <a:ext cx="3971925" cy="866775"/>
          </a:xfrm>
          <a:prstGeom prst="rect">
            <a:avLst/>
          </a:prstGeom>
          <a:noFill/>
        </p:spPr>
      </p:pic>
      <p:pic>
        <p:nvPicPr>
          <p:cNvPr id="118272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92326" y="3301631"/>
            <a:ext cx="3867150" cy="504825"/>
          </a:xfrm>
          <a:prstGeom prst="rect">
            <a:avLst/>
          </a:prstGeom>
          <a:noFill/>
        </p:spPr>
      </p:pic>
      <p:sp>
        <p:nvSpPr>
          <p:cNvPr id="118272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2724" name="Rectangle 4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2725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272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2728" name="Rectangle 8"/>
          <p:cNvSpPr>
            <a:spLocks noChangeArrowheads="1"/>
          </p:cNvSpPr>
          <p:nvPr/>
        </p:nvSpPr>
        <p:spPr bwMode="auto">
          <a:xfrm>
            <a:off x="0" y="962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827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82731" name="Rectangle 11"/>
          <p:cNvSpPr>
            <a:spLocks noChangeArrowheads="1"/>
          </p:cNvSpPr>
          <p:nvPr/>
        </p:nvSpPr>
        <p:spPr bwMode="auto">
          <a:xfrm>
            <a:off x="0" y="962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021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2177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33725" y="5133975"/>
            <a:ext cx="2762250" cy="504825"/>
          </a:xfrm>
          <a:prstGeom prst="rect">
            <a:avLst/>
          </a:prstGeom>
          <a:noFill/>
        </p:spPr>
      </p:pic>
      <p:sp>
        <p:nvSpPr>
          <p:cNvPr id="1202179" name="Rectangle 3"/>
          <p:cNvSpPr>
            <a:spLocks noChangeArrowheads="1"/>
          </p:cNvSpPr>
          <p:nvPr/>
        </p:nvSpPr>
        <p:spPr bwMode="auto">
          <a:xfrm>
            <a:off x="0" y="9620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2" y="1447800"/>
            <a:ext cx="765721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Differential equation solvers for thermal analysis solve </a:t>
            </a:r>
            <a:r>
              <a:rPr lang="en-US" sz="2800" i="1" dirty="0" smtClean="0"/>
              <a:t>linear</a:t>
            </a:r>
            <a:r>
              <a:rPr lang="en-US" sz="2800" dirty="0" smtClean="0"/>
              <a:t> differential equations;</a:t>
            </a:r>
          </a:p>
          <a:p>
            <a:endParaRPr lang="en-US" sz="2800" dirty="0" smtClean="0"/>
          </a:p>
          <a:p>
            <a:r>
              <a:rPr lang="en-US" sz="2800" dirty="0" smtClean="0"/>
              <a:t>The introduction of radiation into thermal networks adds non-linearity to the problem;</a:t>
            </a:r>
          </a:p>
          <a:p>
            <a:endParaRPr lang="en-US" sz="2800" dirty="0" smtClean="0"/>
          </a:p>
          <a:p>
            <a:r>
              <a:rPr lang="en-US" sz="2800" dirty="0" smtClean="0"/>
              <a:t>But, the radiation portion of the thermal network can be </a:t>
            </a:r>
            <a:r>
              <a:rPr lang="en-US" sz="2800" dirty="0" err="1" smtClean="0"/>
              <a:t>linearized</a:t>
            </a:r>
            <a:r>
              <a:rPr lang="en-US" sz="2800" dirty="0" smtClean="0"/>
              <a:t> to make solution as part of the overall network possible.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 (Ref. 3)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2" y="1447800"/>
            <a:ext cx="76572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seek to express the radiation heat transfer between the two nodes of interest in terms of </a:t>
            </a:r>
            <a:r>
              <a:rPr lang="en-US" sz="2800" i="1" dirty="0" smtClean="0">
                <a:latin typeface="Symbol" pitchFamily="18" charset="2"/>
              </a:rPr>
              <a:t>D</a:t>
            </a:r>
            <a:r>
              <a:rPr lang="en-US" sz="2800" i="1" dirty="0" smtClean="0"/>
              <a:t>T</a:t>
            </a:r>
            <a:r>
              <a:rPr lang="en-US" sz="2800" dirty="0" smtClean="0"/>
              <a:t>.</a:t>
            </a:r>
          </a:p>
        </p:txBody>
      </p:sp>
      <p:pic>
        <p:nvPicPr>
          <p:cNvPr id="1235972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07765" y="2764465"/>
            <a:ext cx="3990975" cy="600075"/>
          </a:xfrm>
          <a:prstGeom prst="rect">
            <a:avLst/>
          </a:prstGeom>
          <a:noFill/>
        </p:spPr>
      </p:pic>
      <p:sp>
        <p:nvSpPr>
          <p:cNvPr id="12359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5974" name="Rectangle 6"/>
          <p:cNvSpPr>
            <a:spLocks noChangeArrowheads="1"/>
          </p:cNvSpPr>
          <p:nvPr/>
        </p:nvSpPr>
        <p:spPr bwMode="auto">
          <a:xfrm>
            <a:off x="0" y="10572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5975" name="Rectangle 7"/>
          <p:cNvSpPr>
            <a:spLocks noChangeArrowheads="1"/>
          </p:cNvSpPr>
          <p:nvPr/>
        </p:nvSpPr>
        <p:spPr bwMode="auto">
          <a:xfrm>
            <a:off x="0" y="1543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5976" name="Rectangle 8"/>
          <p:cNvSpPr>
            <a:spLocks noChangeArrowheads="1"/>
          </p:cNvSpPr>
          <p:nvPr/>
        </p:nvSpPr>
        <p:spPr bwMode="auto">
          <a:xfrm>
            <a:off x="0" y="2028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5977" name="Rectangle 9"/>
          <p:cNvSpPr>
            <a:spLocks noChangeArrowheads="1"/>
          </p:cNvSpPr>
          <p:nvPr/>
        </p:nvSpPr>
        <p:spPr bwMode="auto">
          <a:xfrm>
            <a:off x="0" y="2514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051544" y="4508205"/>
            <a:ext cx="3615070" cy="680483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2775096" y="5273748"/>
            <a:ext cx="41805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70C0"/>
                </a:solidFill>
              </a:rPr>
              <a:t>Linearized</a:t>
            </a:r>
            <a:r>
              <a:rPr lang="en-US" sz="2400" b="1" dirty="0" smtClean="0">
                <a:solidFill>
                  <a:srgbClr val="0070C0"/>
                </a:solidFill>
              </a:rPr>
              <a:t> Radiation Conductor</a:t>
            </a:r>
            <a:endParaRPr lang="en-US" sz="2400" b="1" dirty="0">
              <a:solidFill>
                <a:srgbClr val="0070C0"/>
              </a:solidFill>
            </a:endParaRPr>
          </a:p>
        </p:txBody>
      </p:sp>
      <p:pic>
        <p:nvPicPr>
          <p:cNvPr id="120013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3200" y="3457575"/>
            <a:ext cx="4067175" cy="485775"/>
          </a:xfrm>
          <a:prstGeom prst="rect">
            <a:avLst/>
          </a:prstGeom>
          <a:noFill/>
        </p:spPr>
      </p:pic>
      <p:pic>
        <p:nvPicPr>
          <p:cNvPr id="1200130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33675" y="4019550"/>
            <a:ext cx="5324475" cy="485775"/>
          </a:xfrm>
          <a:prstGeom prst="rect">
            <a:avLst/>
          </a:prstGeom>
          <a:noFill/>
        </p:spPr>
      </p:pic>
      <p:pic>
        <p:nvPicPr>
          <p:cNvPr id="1200129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43200" y="4619625"/>
            <a:ext cx="4371975" cy="485775"/>
          </a:xfrm>
          <a:prstGeom prst="rect">
            <a:avLst/>
          </a:prstGeom>
          <a:noFill/>
        </p:spPr>
      </p:pic>
      <p:sp>
        <p:nvSpPr>
          <p:cNvPr id="120013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00133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00134" name="Rectangle 6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00135" name="Rectangle 7"/>
          <p:cNvSpPr>
            <a:spLocks noChangeArrowheads="1"/>
          </p:cNvSpPr>
          <p:nvPr/>
        </p:nvSpPr>
        <p:spPr bwMode="auto">
          <a:xfrm>
            <a:off x="0" y="1914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2" y="1447800"/>
            <a:ext cx="76572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But what about the </a:t>
            </a:r>
            <a:r>
              <a:rPr lang="en-US" sz="2800" i="1" dirty="0" smtClean="0"/>
              <a:t>G</a:t>
            </a:r>
            <a:r>
              <a:rPr lang="en-US" sz="2800" i="1" baseline="-25000" dirty="0" smtClean="0"/>
              <a:t>rad</a:t>
            </a:r>
            <a:r>
              <a:rPr lang="en-US" sz="2800" dirty="0" smtClean="0"/>
              <a:t> term?</a:t>
            </a:r>
          </a:p>
          <a:p>
            <a:endParaRPr lang="en-US" sz="2800" dirty="0" smtClean="0"/>
          </a:p>
          <a:p>
            <a:r>
              <a:rPr lang="en-US" sz="2800" dirty="0" smtClean="0"/>
              <a:t>This is the </a:t>
            </a:r>
            <a:r>
              <a:rPr lang="en-US" sz="2800" i="1" dirty="0" smtClean="0"/>
              <a:t>radiation conductor</a:t>
            </a:r>
            <a:r>
              <a:rPr lang="en-US" sz="2800" dirty="0" smtClean="0"/>
              <a:t>, or, </a:t>
            </a:r>
            <a:r>
              <a:rPr lang="en-US" sz="2800" b="1" dirty="0" err="1" smtClean="0"/>
              <a:t>Radk</a:t>
            </a:r>
            <a:r>
              <a:rPr lang="en-US" sz="2800" dirty="0" smtClean="0"/>
              <a:t> for short;</a:t>
            </a:r>
          </a:p>
          <a:p>
            <a:endParaRPr lang="en-US" sz="2800" dirty="0" smtClean="0"/>
          </a:p>
          <a:p>
            <a:r>
              <a:rPr lang="en-US" sz="2800" dirty="0" smtClean="0"/>
              <a:t>Developing the </a:t>
            </a:r>
            <a:r>
              <a:rPr lang="en-US" sz="2800" dirty="0" err="1" smtClean="0"/>
              <a:t>Radk</a:t>
            </a:r>
            <a:r>
              <a:rPr lang="en-US" sz="2800" dirty="0" smtClean="0"/>
              <a:t>, via form factors and grey body factors, will be the focus of the remainder of this lesson.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2" y="1447800"/>
            <a:ext cx="76572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the following geometry:</a:t>
            </a:r>
          </a:p>
        </p:txBody>
      </p:sp>
      <p:grpSp>
        <p:nvGrpSpPr>
          <p:cNvPr id="3" name="Group 19"/>
          <p:cNvGrpSpPr/>
          <p:nvPr/>
        </p:nvGrpSpPr>
        <p:grpSpPr>
          <a:xfrm>
            <a:off x="2940050" y="2286000"/>
            <a:ext cx="2918495" cy="3365500"/>
            <a:chOff x="2940050" y="2286000"/>
            <a:chExt cx="2918495" cy="3365500"/>
          </a:xfrm>
        </p:grpSpPr>
        <p:sp>
          <p:nvSpPr>
            <p:cNvPr id="10" name="Parallelogram 9"/>
            <p:cNvSpPr/>
            <p:nvPr/>
          </p:nvSpPr>
          <p:spPr>
            <a:xfrm>
              <a:off x="2977122" y="3965958"/>
              <a:ext cx="2881423" cy="1669311"/>
            </a:xfrm>
            <a:prstGeom prst="parallelogram">
              <a:avLst/>
            </a:prstGeom>
            <a:noFill/>
            <a:ln w="254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70C0"/>
                </a:solidFill>
              </a:endParaRPr>
            </a:p>
          </p:txBody>
        </p:sp>
        <p:sp>
          <p:nvSpPr>
            <p:cNvPr id="14" name="Freeform 13"/>
            <p:cNvSpPr/>
            <p:nvPr/>
          </p:nvSpPr>
          <p:spPr>
            <a:xfrm>
              <a:off x="5394325" y="2305050"/>
              <a:ext cx="450850" cy="3346450"/>
            </a:xfrm>
            <a:custGeom>
              <a:avLst/>
              <a:gdLst>
                <a:gd name="connsiteX0" fmla="*/ 450850 w 450850"/>
                <a:gd name="connsiteY0" fmla="*/ 1670050 h 3346450"/>
                <a:gd name="connsiteX1" fmla="*/ 419100 w 450850"/>
                <a:gd name="connsiteY1" fmla="*/ 0 h 3346450"/>
                <a:gd name="connsiteX2" fmla="*/ 0 w 450850"/>
                <a:gd name="connsiteY2" fmla="*/ 1670050 h 3346450"/>
                <a:gd name="connsiteX3" fmla="*/ 44450 w 450850"/>
                <a:gd name="connsiteY3" fmla="*/ 3346450 h 3346450"/>
                <a:gd name="connsiteX4" fmla="*/ 450850 w 450850"/>
                <a:gd name="connsiteY4" fmla="*/ 1670050 h 3346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850" h="3346450">
                  <a:moveTo>
                    <a:pt x="450850" y="1670050"/>
                  </a:moveTo>
                  <a:lnTo>
                    <a:pt x="419100" y="0"/>
                  </a:lnTo>
                  <a:lnTo>
                    <a:pt x="0" y="1670050"/>
                  </a:lnTo>
                  <a:lnTo>
                    <a:pt x="44450" y="3346450"/>
                  </a:lnTo>
                  <a:lnTo>
                    <a:pt x="450850" y="1670050"/>
                  </a:lnTo>
                  <a:close/>
                </a:path>
              </a:pathLst>
            </a:custGeom>
            <a:noFill/>
            <a:ln w="254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00B050"/>
                </a:solidFill>
              </a:endParaRPr>
            </a:p>
          </p:txBody>
        </p:sp>
        <p:sp>
          <p:nvSpPr>
            <p:cNvPr id="15" name="Freeform 14"/>
            <p:cNvSpPr/>
            <p:nvPr/>
          </p:nvSpPr>
          <p:spPr>
            <a:xfrm>
              <a:off x="2940050" y="2286000"/>
              <a:ext cx="450850" cy="3346450"/>
            </a:xfrm>
            <a:custGeom>
              <a:avLst/>
              <a:gdLst>
                <a:gd name="connsiteX0" fmla="*/ 450850 w 450850"/>
                <a:gd name="connsiteY0" fmla="*/ 1670050 h 3346450"/>
                <a:gd name="connsiteX1" fmla="*/ 419100 w 450850"/>
                <a:gd name="connsiteY1" fmla="*/ 0 h 3346450"/>
                <a:gd name="connsiteX2" fmla="*/ 0 w 450850"/>
                <a:gd name="connsiteY2" fmla="*/ 1670050 h 3346450"/>
                <a:gd name="connsiteX3" fmla="*/ 44450 w 450850"/>
                <a:gd name="connsiteY3" fmla="*/ 3346450 h 3346450"/>
                <a:gd name="connsiteX4" fmla="*/ 450850 w 450850"/>
                <a:gd name="connsiteY4" fmla="*/ 1670050 h 3346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0850" h="3346450">
                  <a:moveTo>
                    <a:pt x="450850" y="1670050"/>
                  </a:moveTo>
                  <a:lnTo>
                    <a:pt x="419100" y="0"/>
                  </a:lnTo>
                  <a:lnTo>
                    <a:pt x="0" y="1670050"/>
                  </a:lnTo>
                  <a:lnTo>
                    <a:pt x="44450" y="3346450"/>
                  </a:lnTo>
                  <a:lnTo>
                    <a:pt x="450850" y="1670050"/>
                  </a:lnTo>
                  <a:close/>
                </a:path>
              </a:pathLst>
            </a:custGeom>
            <a:noFill/>
            <a:ln w="2222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rgbClr val="FF0000"/>
                </a:solidFill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019425" y="371475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FF0000"/>
                  </a:solidFill>
                </a:rPr>
                <a:t>1</a:t>
              </a:r>
              <a:endParaRPr lang="en-US" b="1" dirty="0">
                <a:solidFill>
                  <a:srgbClr val="FF0000"/>
                </a:solidFill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267200" y="447675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70C0"/>
                  </a:solidFill>
                </a:rPr>
                <a:t>2</a:t>
              </a:r>
              <a:endParaRPr lang="en-US" b="1" dirty="0">
                <a:solidFill>
                  <a:srgbClr val="0070C0"/>
                </a:solidFill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5505450" y="351472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solidFill>
                    <a:srgbClr val="00B050"/>
                  </a:solidFill>
                </a:rPr>
                <a:t>3</a:t>
              </a:r>
              <a:endParaRPr lang="en-US" b="1" dirty="0">
                <a:solidFill>
                  <a:srgbClr val="00B050"/>
                </a:solidFill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971925" y="2409825"/>
              <a:ext cx="1047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4 (Space)</a:t>
              </a:r>
              <a:endParaRPr lang="en-US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1" y="1428750"/>
            <a:ext cx="532447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Considering </a:t>
            </a:r>
            <a:r>
              <a:rPr lang="en-US" sz="2800" i="1" dirty="0" smtClean="0"/>
              <a:t>only</a:t>
            </a:r>
            <a:r>
              <a:rPr lang="en-US" sz="2800" dirty="0" smtClean="0"/>
              <a:t> conduction between the objects: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b="1" dirty="0" smtClean="0">
                <a:solidFill>
                  <a:srgbClr val="FF0000"/>
                </a:solidFill>
              </a:rPr>
              <a:t>1</a:t>
            </a:r>
            <a:r>
              <a:rPr lang="en-US" sz="2000" dirty="0" smtClean="0"/>
              <a:t> and </a:t>
            </a:r>
            <a:r>
              <a:rPr lang="en-US" sz="2000" b="1" dirty="0" smtClean="0">
                <a:solidFill>
                  <a:srgbClr val="0070C0"/>
                </a:solidFill>
              </a:rPr>
              <a:t>2 </a:t>
            </a:r>
            <a:r>
              <a:rPr lang="en-US" sz="2000" dirty="0" smtClean="0"/>
              <a:t>can exchange energy;</a:t>
            </a:r>
          </a:p>
          <a:p>
            <a:r>
              <a:rPr lang="en-US" sz="2000" b="1" dirty="0" smtClean="0">
                <a:solidFill>
                  <a:srgbClr val="0070C0"/>
                </a:solidFill>
              </a:rPr>
              <a:t>2</a:t>
            </a:r>
            <a:r>
              <a:rPr lang="en-US" sz="2000" dirty="0" smtClean="0"/>
              <a:t> and </a:t>
            </a:r>
            <a:r>
              <a:rPr lang="en-US" sz="2000" b="1" dirty="0" smtClean="0">
                <a:solidFill>
                  <a:srgbClr val="00B050"/>
                </a:solidFill>
              </a:rPr>
              <a:t>3 </a:t>
            </a:r>
            <a:r>
              <a:rPr lang="en-US" sz="2000" dirty="0" smtClean="0"/>
              <a:t>can exchange energy.</a:t>
            </a:r>
          </a:p>
          <a:p>
            <a:endParaRPr lang="en-US" sz="2800" dirty="0" smtClean="0"/>
          </a:p>
          <a:p>
            <a:r>
              <a:rPr lang="en-US" sz="2800" dirty="0" smtClean="0"/>
              <a:t>When we </a:t>
            </a:r>
            <a:r>
              <a:rPr lang="en-US" sz="2800" i="1" dirty="0" smtClean="0"/>
              <a:t>add</a:t>
            </a:r>
            <a:r>
              <a:rPr lang="en-US" sz="2800" dirty="0" smtClean="0"/>
              <a:t> radiation:</a:t>
            </a:r>
            <a:endParaRPr lang="en-US" sz="2000" dirty="0" smtClean="0"/>
          </a:p>
          <a:p>
            <a:endParaRPr lang="en-US" sz="2000" dirty="0" smtClean="0"/>
          </a:p>
          <a:p>
            <a:r>
              <a:rPr lang="en-US" sz="2000" b="1" dirty="0" smtClean="0">
                <a:solidFill>
                  <a:srgbClr val="FF0000"/>
                </a:solidFill>
              </a:rPr>
              <a:t>1</a:t>
            </a:r>
            <a:r>
              <a:rPr lang="en-US" sz="2000" dirty="0" smtClean="0"/>
              <a:t> and </a:t>
            </a:r>
            <a:r>
              <a:rPr lang="en-US" sz="2000" b="1" dirty="0" smtClean="0">
                <a:solidFill>
                  <a:srgbClr val="0070C0"/>
                </a:solidFill>
              </a:rPr>
              <a:t>2</a:t>
            </a:r>
            <a:r>
              <a:rPr lang="en-US" sz="2000" b="1" dirty="0" smtClean="0"/>
              <a:t> </a:t>
            </a:r>
            <a:r>
              <a:rPr lang="en-US" sz="2000" dirty="0" smtClean="0"/>
              <a:t>can exchange energy;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1</a:t>
            </a:r>
            <a:r>
              <a:rPr lang="en-US" sz="2000" dirty="0" smtClean="0"/>
              <a:t> and </a:t>
            </a:r>
            <a:r>
              <a:rPr lang="en-US" sz="2000" b="1" dirty="0" smtClean="0">
                <a:solidFill>
                  <a:srgbClr val="00B050"/>
                </a:solidFill>
              </a:rPr>
              <a:t>3</a:t>
            </a:r>
            <a:r>
              <a:rPr lang="en-US" sz="2000" b="1" dirty="0" smtClean="0"/>
              <a:t> </a:t>
            </a:r>
            <a:r>
              <a:rPr lang="en-US" sz="2000" dirty="0" smtClean="0"/>
              <a:t>can exchange energy;</a:t>
            </a:r>
          </a:p>
          <a:p>
            <a:r>
              <a:rPr lang="en-US" sz="2000" b="1" dirty="0" smtClean="0">
                <a:solidFill>
                  <a:srgbClr val="FF0000"/>
                </a:solidFill>
              </a:rPr>
              <a:t>1</a:t>
            </a:r>
            <a:r>
              <a:rPr lang="en-US" sz="2000" dirty="0" smtClean="0"/>
              <a:t> and </a:t>
            </a:r>
            <a:r>
              <a:rPr lang="en-US" sz="2000" b="1" dirty="0" smtClean="0"/>
              <a:t>4 </a:t>
            </a:r>
            <a:r>
              <a:rPr lang="en-US" sz="2000" dirty="0" smtClean="0"/>
              <a:t>can exchange energy;</a:t>
            </a:r>
          </a:p>
          <a:p>
            <a:r>
              <a:rPr lang="en-US" sz="2000" b="1" dirty="0" smtClean="0">
                <a:solidFill>
                  <a:srgbClr val="0070C0"/>
                </a:solidFill>
              </a:rPr>
              <a:t>2</a:t>
            </a:r>
            <a:r>
              <a:rPr lang="en-US" sz="2000" dirty="0" smtClean="0"/>
              <a:t> and </a:t>
            </a:r>
            <a:r>
              <a:rPr lang="en-US" sz="2000" b="1" dirty="0" smtClean="0">
                <a:solidFill>
                  <a:srgbClr val="00B050"/>
                </a:solidFill>
              </a:rPr>
              <a:t>3</a:t>
            </a:r>
            <a:r>
              <a:rPr lang="en-US" sz="2000" b="1" dirty="0" smtClean="0"/>
              <a:t> </a:t>
            </a:r>
            <a:r>
              <a:rPr lang="en-US" sz="2000" dirty="0" smtClean="0"/>
              <a:t>can exchange energy;</a:t>
            </a:r>
          </a:p>
          <a:p>
            <a:r>
              <a:rPr lang="en-US" sz="2000" b="1" dirty="0" smtClean="0">
                <a:solidFill>
                  <a:srgbClr val="0070C0"/>
                </a:solidFill>
              </a:rPr>
              <a:t>2</a:t>
            </a:r>
            <a:r>
              <a:rPr lang="en-US" sz="2000" dirty="0" smtClean="0"/>
              <a:t> and </a:t>
            </a:r>
            <a:r>
              <a:rPr lang="en-US" sz="2000" b="1" dirty="0" smtClean="0"/>
              <a:t>4 </a:t>
            </a:r>
            <a:r>
              <a:rPr lang="en-US" sz="2000" dirty="0" smtClean="0"/>
              <a:t>can exchange energy;</a:t>
            </a:r>
          </a:p>
          <a:p>
            <a:r>
              <a:rPr lang="en-US" sz="2000" b="1" dirty="0" smtClean="0">
                <a:solidFill>
                  <a:srgbClr val="00B050"/>
                </a:solidFill>
              </a:rPr>
              <a:t>3</a:t>
            </a:r>
            <a:r>
              <a:rPr lang="en-US" sz="2000" dirty="0" smtClean="0"/>
              <a:t> and </a:t>
            </a:r>
            <a:r>
              <a:rPr lang="en-US" sz="2000" b="1" dirty="0" smtClean="0"/>
              <a:t>4 </a:t>
            </a:r>
            <a:r>
              <a:rPr lang="en-US" sz="2000" dirty="0" smtClean="0"/>
              <a:t>can exchange energy.</a:t>
            </a:r>
          </a:p>
        </p:txBody>
      </p:sp>
      <p:pic>
        <p:nvPicPr>
          <p:cNvPr id="12369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77408" y="2200274"/>
            <a:ext cx="2933141" cy="337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Thermal Network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38201" y="1428750"/>
            <a:ext cx="5324473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thermal network looks like this:</a:t>
            </a:r>
            <a:endParaRPr lang="en-US" sz="2000" dirty="0" smtClean="0"/>
          </a:p>
          <a:p>
            <a:endParaRPr lang="en-US" sz="2000" dirty="0" smtClean="0"/>
          </a:p>
        </p:txBody>
      </p:sp>
      <p:pic>
        <p:nvPicPr>
          <p:cNvPr id="123699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04451" y="1796846"/>
            <a:ext cx="2606679" cy="3000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80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36565" y="4829136"/>
            <a:ext cx="2496899" cy="1590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6033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66799" y="2352674"/>
            <a:ext cx="3914775" cy="3760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Wrap-Up of Part 1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Part 1, we established a foundation for thermal radiation heat transfer;</a:t>
            </a:r>
          </a:p>
          <a:p>
            <a:endParaRPr lang="en-US" sz="2800" dirty="0" smtClean="0"/>
          </a:p>
          <a:p>
            <a:r>
              <a:rPr lang="en-US" sz="2800" dirty="0" smtClean="0"/>
              <a:t>We discussed the radiation conductance and its role in thermal network calculations.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22012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2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 Part 2 -- Lesson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857374"/>
            <a:ext cx="1852428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Fundamentals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24229" y="1743075"/>
            <a:ext cx="838221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What is a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Radk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?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6171" y="1743075"/>
            <a:ext cx="90310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Form Factors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3228" y="1752600"/>
            <a:ext cx="1375297" cy="5238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Double Area Summation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24532" y="1752601"/>
            <a:ext cx="1000343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Nusselt</a:t>
            </a:r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Sphere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4154" y="3448049"/>
            <a:ext cx="1923922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Form Factors Using Monte Carlo Ray Tracing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67591" y="3448049"/>
            <a:ext cx="1666434" cy="7386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Form Factor Reciprocity and Combinations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67658" y="3550662"/>
            <a:ext cx="12713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Grey Body Factors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25182" y="3550663"/>
            <a:ext cx="152829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Gebhart's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Method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61" y="5372100"/>
            <a:ext cx="1714290" cy="95410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Calculating Grey Body Factors Using Monte Carlo Ray Tracing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4685"/>
            <a:ext cx="180953" cy="657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5629275" y="2004685"/>
            <a:ext cx="243953" cy="9853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V="1">
            <a:off x="7248525" y="2014211"/>
            <a:ext cx="276007" cy="327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7038975" y="3812272"/>
            <a:ext cx="186207" cy="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 flipH="1">
            <a:off x="705061" y="3812273"/>
            <a:ext cx="8048415" cy="2036881"/>
          </a:xfrm>
          <a:prstGeom prst="bentConnector5">
            <a:avLst>
              <a:gd name="adj1" fmla="val -2840"/>
              <a:gd name="adj2" fmla="val 44711"/>
              <a:gd name="adj3" fmla="val 10284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34608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23874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11263"/>
            <a:ext cx="262123" cy="4383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587001" y="2886075"/>
            <a:ext cx="2327774" cy="53340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The "World's Worst Dart Player"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58476" y="4239220"/>
            <a:ext cx="151814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Statistical Error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2601" y="4772025"/>
            <a:ext cx="1803899" cy="53340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Imperfect Form Factor Sums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91902" y="5581650"/>
            <a:ext cx="1184774" cy="523220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Fence Problem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134061" y="5476875"/>
            <a:ext cx="1714290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Turning the Grey Body Factor into a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Radk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143730" y="5591176"/>
            <a:ext cx="1076220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Application in Analysis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7" name="Straight Arrow Connector 36"/>
          <p:cNvCxnSpPr>
            <a:stCxn id="14" idx="3"/>
            <a:endCxn id="42" idx="1"/>
          </p:cNvCxnSpPr>
          <p:nvPr/>
        </p:nvCxnSpPr>
        <p:spPr>
          <a:xfrm flipV="1">
            <a:off x="2419351" y="5843260"/>
            <a:ext cx="272551" cy="5894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2" idx="3"/>
            <a:endCxn id="44" idx="1"/>
          </p:cNvCxnSpPr>
          <p:nvPr/>
        </p:nvCxnSpPr>
        <p:spPr>
          <a:xfrm>
            <a:off x="3876676" y="5843260"/>
            <a:ext cx="257385" cy="2947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44" idx="3"/>
            <a:endCxn id="45" idx="1"/>
          </p:cNvCxnSpPr>
          <p:nvPr/>
        </p:nvCxnSpPr>
        <p:spPr>
          <a:xfrm>
            <a:off x="5848351" y="5846207"/>
            <a:ext cx="295379" cy="6579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5" idx="3"/>
            <a:endCxn id="55307" idx="1"/>
          </p:cNvCxnSpPr>
          <p:nvPr/>
        </p:nvCxnSpPr>
        <p:spPr>
          <a:xfrm>
            <a:off x="7219950" y="5852786"/>
            <a:ext cx="379638" cy="326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6" idx="3"/>
            <a:endCxn id="7" idx="1"/>
          </p:cNvCxnSpPr>
          <p:nvPr/>
        </p:nvCxnSpPr>
        <p:spPr>
          <a:xfrm>
            <a:off x="4362450" y="2004685"/>
            <a:ext cx="363721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10" idx="3"/>
            <a:endCxn id="11" idx="1"/>
          </p:cNvCxnSpPr>
          <p:nvPr/>
        </p:nvCxnSpPr>
        <p:spPr>
          <a:xfrm>
            <a:off x="3648076" y="3817381"/>
            <a:ext cx="219515" cy="0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11" idx="3"/>
            <a:endCxn id="12" idx="1"/>
          </p:cNvCxnSpPr>
          <p:nvPr/>
        </p:nvCxnSpPr>
        <p:spPr>
          <a:xfrm flipV="1">
            <a:off x="5534025" y="3812272"/>
            <a:ext cx="233633" cy="5109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863703" y="1362075"/>
            <a:ext cx="1375297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Exact Solutions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1258" y="3560187"/>
            <a:ext cx="127131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Crossed-String Method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63" name="Straight Arrow Connector 62"/>
          <p:cNvCxnSpPr>
            <a:stCxn id="59" idx="3"/>
            <a:endCxn id="10" idx="1"/>
          </p:cNvCxnSpPr>
          <p:nvPr/>
        </p:nvCxnSpPr>
        <p:spPr>
          <a:xfrm flipV="1">
            <a:off x="1552575" y="3817381"/>
            <a:ext cx="171579" cy="4416"/>
          </a:xfrm>
          <a:prstGeom prst="straightConnector1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Elbow Connector 80"/>
          <p:cNvCxnSpPr>
            <a:stCxn id="9" idx="3"/>
          </p:cNvCxnSpPr>
          <p:nvPr/>
        </p:nvCxnSpPr>
        <p:spPr>
          <a:xfrm flipH="1">
            <a:off x="133350" y="2014211"/>
            <a:ext cx="8391525" cy="786139"/>
          </a:xfrm>
          <a:prstGeom prst="bentConnector3">
            <a:avLst>
              <a:gd name="adj1" fmla="val -2724"/>
            </a:avLst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hape 83"/>
          <p:cNvCxnSpPr>
            <a:endCxn id="59" idx="1"/>
          </p:cNvCxnSpPr>
          <p:nvPr/>
        </p:nvCxnSpPr>
        <p:spPr>
          <a:xfrm rot="16200000" flipH="1">
            <a:off x="-289132" y="3251406"/>
            <a:ext cx="1021447" cy="119333"/>
          </a:xfrm>
          <a:prstGeom prst="bentConnector2">
            <a:avLst/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082926" y="3190875"/>
            <a:ext cx="180389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Approximating 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ScriptC" pitchFamily="2" charset="0"/>
                <a:cs typeface="ScriptC" pitchFamily="2" charset="0"/>
              </a:rPr>
              <a:t>F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ScriptC" pitchFamily="2" charset="0"/>
              <a:cs typeface="Script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Form Factors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37</a:t>
            </a:fld>
            <a:endParaRPr lang="en-US"/>
          </a:p>
        </p:txBody>
      </p:sp>
      <p:pic>
        <p:nvPicPr>
          <p:cNvPr id="51207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0793" y="1619250"/>
            <a:ext cx="4258104" cy="1649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TextBox 17"/>
          <p:cNvSpPr txBox="1"/>
          <p:nvPr/>
        </p:nvSpPr>
        <p:spPr>
          <a:xfrm>
            <a:off x="600075" y="1343025"/>
            <a:ext cx="3457575" cy="48797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form factor </a:t>
            </a:r>
            <a:r>
              <a:rPr lang="en-US" sz="2800" dirty="0" smtClean="0"/>
              <a:t>(a.k.a. shape factor, configuration factor, view factor) describes how well one object can "see" another object;</a:t>
            </a:r>
          </a:p>
          <a:p>
            <a:endParaRPr lang="en-US" sz="2800" dirty="0" smtClean="0"/>
          </a:p>
          <a:p>
            <a:r>
              <a:rPr lang="en-US" sz="2800" dirty="0" smtClean="0"/>
              <a:t>The form factor may take on a value from zero to unity.</a:t>
            </a:r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483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71925" y="3649851"/>
            <a:ext cx="4581525" cy="845949"/>
          </a:xfrm>
          <a:prstGeom prst="rect">
            <a:avLst/>
          </a:prstGeom>
          <a:noFill/>
        </p:spPr>
      </p:pic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838202" y="1447800"/>
            <a:ext cx="77152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form "</a:t>
            </a:r>
            <a:r>
              <a:rPr lang="en-US" sz="2800" dirty="0" err="1" smtClean="0"/>
              <a:t>factometer</a:t>
            </a:r>
            <a:r>
              <a:rPr lang="en-US" sz="2800" dirty="0" smtClean="0"/>
              <a:t>" was used in conjunction with a physical model to determine key form factors for radiation analysis; the technique used a partial spherical mirror and the projection of the reflected image of a target surface on the unit circle;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With modern computers, however, calculating form factors is now an analytical pursuit.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1" name="Picture 10" descr="photo.JPG"/>
          <p:cNvPicPr>
            <a:picLocks noChangeAspect="1"/>
          </p:cNvPicPr>
          <p:nvPr/>
        </p:nvPicPr>
        <p:blipFill>
          <a:blip r:embed="rId2" cstate="print"/>
          <a:srcRect l="4792" t="26431" r="2292" b="30754"/>
          <a:stretch>
            <a:fillRect/>
          </a:stretch>
        </p:blipFill>
        <p:spPr>
          <a:xfrm>
            <a:off x="2324100" y="3720805"/>
            <a:ext cx="4714874" cy="16227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Exact Solutions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77723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Throughout this lesson, we'll be exploring techniques for approximating the form factor between two surfaces;</a:t>
            </a:r>
          </a:p>
          <a:p>
            <a:endParaRPr lang="en-US" sz="2800" dirty="0" smtClean="0"/>
          </a:p>
          <a:p>
            <a:r>
              <a:rPr lang="en-US" sz="2800" dirty="0" smtClean="0"/>
              <a:t>There are a limited number of geometries for which exact solutions exist;</a:t>
            </a:r>
          </a:p>
          <a:p>
            <a:endParaRPr lang="en-US" sz="2800" dirty="0" smtClean="0"/>
          </a:p>
          <a:p>
            <a:r>
              <a:rPr lang="en-US" sz="2800" dirty="0" smtClean="0"/>
              <a:t>Having an exact solution available for comparison will help us show the benefit of the approximate methods.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781" y="1590675"/>
            <a:ext cx="2657474" cy="368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Straight Arrow Connector 22"/>
          <p:cNvCxnSpPr/>
          <p:nvPr/>
        </p:nvCxnSpPr>
        <p:spPr>
          <a:xfrm flipH="1">
            <a:off x="6057901" y="1714500"/>
            <a:ext cx="2209799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Exact Solutions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407669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We'll be using the geometry of parallel unit plates with unit separation throughout this lesson;</a:t>
            </a:r>
          </a:p>
          <a:p>
            <a:endParaRPr lang="en-US" sz="2800" dirty="0" smtClean="0"/>
          </a:p>
          <a:p>
            <a:r>
              <a:rPr lang="en-US" sz="2800" dirty="0" smtClean="0"/>
              <a:t>Let's take a look at the exact solution for this geometry.</a:t>
            </a:r>
          </a:p>
          <a:p>
            <a:endParaRPr lang="en-US" sz="2800" dirty="0" smtClean="0"/>
          </a:p>
          <a:p>
            <a:r>
              <a:rPr lang="en-US" sz="2800" dirty="0" smtClean="0"/>
              <a:t>For convenience, we define:  </a:t>
            </a:r>
            <a:r>
              <a:rPr lang="en-US" sz="2800" i="1" dirty="0" smtClean="0"/>
              <a:t>X = a/c </a:t>
            </a:r>
            <a:r>
              <a:rPr lang="en-US" sz="2800" dirty="0" smtClean="0"/>
              <a:t>and </a:t>
            </a:r>
            <a:r>
              <a:rPr lang="en-US" sz="2800" i="1" dirty="0" smtClean="0"/>
              <a:t>Y = b/c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640530" y="4229100"/>
            <a:ext cx="620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r>
              <a:rPr lang="en-US" sz="3600" b="1" i="1" baseline="-25000" dirty="0" smtClean="0"/>
              <a:t>1</a:t>
            </a:r>
            <a:endParaRPr lang="en-US" sz="3600" b="1" i="1" baseline="-25000" dirty="0"/>
          </a:p>
        </p:txBody>
      </p:sp>
      <p:sp>
        <p:nvSpPr>
          <p:cNvPr id="19" name="TextBox 18"/>
          <p:cNvSpPr txBox="1"/>
          <p:nvPr/>
        </p:nvSpPr>
        <p:spPr>
          <a:xfrm>
            <a:off x="6621480" y="2390775"/>
            <a:ext cx="620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r>
              <a:rPr lang="en-US" sz="3600" b="1" i="1" baseline="-25000" dirty="0" smtClean="0"/>
              <a:t>2</a:t>
            </a:r>
            <a:endParaRPr lang="en-US" sz="3600" b="1" i="1" baseline="-250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8220075" y="2066925"/>
            <a:ext cx="9525" cy="172402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2354" name="Picture 2"/>
          <p:cNvPicPr>
            <a:picLocks noChangeAspect="1" noChangeArrowheads="1"/>
          </p:cNvPicPr>
          <p:nvPr/>
        </p:nvPicPr>
        <p:blipFill>
          <a:blip r:embed="rId3" cstate="print"/>
          <a:srcRect l="34706" t="38608" r="32353" b="17088"/>
          <a:stretch>
            <a:fillRect/>
          </a:stretch>
        </p:blipFill>
        <p:spPr bwMode="auto">
          <a:xfrm>
            <a:off x="6991350" y="1562100"/>
            <a:ext cx="2667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Straight Arrow Connector 25"/>
          <p:cNvCxnSpPr/>
          <p:nvPr/>
        </p:nvCxnSpPr>
        <p:spPr>
          <a:xfrm flipV="1">
            <a:off x="5449906" y="1743075"/>
            <a:ext cx="407971" cy="1575983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2355" name="Picture 3"/>
          <p:cNvPicPr>
            <a:picLocks noChangeAspect="1" noChangeArrowheads="1"/>
          </p:cNvPicPr>
          <p:nvPr/>
        </p:nvPicPr>
        <p:blipFill>
          <a:blip r:embed="rId4" cstate="print"/>
          <a:srcRect l="31176" t="31012" r="32353" b="17089"/>
          <a:stretch>
            <a:fillRect/>
          </a:stretch>
        </p:blipFill>
        <p:spPr bwMode="auto">
          <a:xfrm>
            <a:off x="5514975" y="2238375"/>
            <a:ext cx="29527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2356" name="Picture 4"/>
          <p:cNvPicPr>
            <a:picLocks noChangeAspect="1" noChangeArrowheads="1"/>
          </p:cNvPicPr>
          <p:nvPr/>
        </p:nvPicPr>
        <p:blipFill>
          <a:blip r:embed="rId5" cstate="print"/>
          <a:srcRect l="32500" t="37342" r="31250" b="17089"/>
          <a:stretch>
            <a:fillRect/>
          </a:stretch>
        </p:blipFill>
        <p:spPr bwMode="auto">
          <a:xfrm>
            <a:off x="8096250" y="2828925"/>
            <a:ext cx="2762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781" y="1590675"/>
            <a:ext cx="2657474" cy="368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Straight Arrow Connector 22"/>
          <p:cNvCxnSpPr/>
          <p:nvPr/>
        </p:nvCxnSpPr>
        <p:spPr>
          <a:xfrm flipH="1">
            <a:off x="6057901" y="1714500"/>
            <a:ext cx="2209799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Exact Solutions (Ref. 4)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2" y="1419225"/>
            <a:ext cx="45148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An </a:t>
            </a:r>
            <a:r>
              <a:rPr lang="en-US" sz="2800" i="1" dirty="0" smtClean="0"/>
              <a:t>exact</a:t>
            </a:r>
            <a:r>
              <a:rPr lang="en-US" sz="2800" dirty="0" smtClean="0"/>
              <a:t> solution is possible through a technique called contour integration:</a:t>
            </a:r>
            <a:endParaRPr lang="en-US" sz="2800" i="1" dirty="0" smtClean="0"/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640530" y="4229100"/>
            <a:ext cx="620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r>
              <a:rPr lang="en-US" sz="3600" b="1" i="1" baseline="-25000" dirty="0" smtClean="0"/>
              <a:t>1</a:t>
            </a:r>
            <a:endParaRPr lang="en-US" sz="3600" b="1" i="1" baseline="-25000" dirty="0"/>
          </a:p>
        </p:txBody>
      </p:sp>
      <p:sp>
        <p:nvSpPr>
          <p:cNvPr id="19" name="TextBox 18"/>
          <p:cNvSpPr txBox="1"/>
          <p:nvPr/>
        </p:nvSpPr>
        <p:spPr>
          <a:xfrm>
            <a:off x="6621480" y="2390775"/>
            <a:ext cx="620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r>
              <a:rPr lang="en-US" sz="3600" b="1" i="1" baseline="-25000" dirty="0" smtClean="0"/>
              <a:t>2</a:t>
            </a:r>
            <a:endParaRPr lang="en-US" sz="3600" b="1" i="1" baseline="-250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8220075" y="2066925"/>
            <a:ext cx="9525" cy="172402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2354" name="Picture 2"/>
          <p:cNvPicPr>
            <a:picLocks noChangeAspect="1" noChangeArrowheads="1"/>
          </p:cNvPicPr>
          <p:nvPr/>
        </p:nvPicPr>
        <p:blipFill>
          <a:blip r:embed="rId3" cstate="print"/>
          <a:srcRect l="34706" t="38608" r="32353" b="17088"/>
          <a:stretch>
            <a:fillRect/>
          </a:stretch>
        </p:blipFill>
        <p:spPr bwMode="auto">
          <a:xfrm>
            <a:off x="6991350" y="1562100"/>
            <a:ext cx="2667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Straight Arrow Connector 25"/>
          <p:cNvCxnSpPr/>
          <p:nvPr/>
        </p:nvCxnSpPr>
        <p:spPr>
          <a:xfrm flipV="1">
            <a:off x="5449906" y="1743075"/>
            <a:ext cx="407971" cy="1575983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2355" name="Picture 3"/>
          <p:cNvPicPr>
            <a:picLocks noChangeAspect="1" noChangeArrowheads="1"/>
          </p:cNvPicPr>
          <p:nvPr/>
        </p:nvPicPr>
        <p:blipFill>
          <a:blip r:embed="rId4" cstate="print"/>
          <a:srcRect l="31176" t="31012" r="32353" b="17089"/>
          <a:stretch>
            <a:fillRect/>
          </a:stretch>
        </p:blipFill>
        <p:spPr bwMode="auto">
          <a:xfrm>
            <a:off x="5514975" y="2238375"/>
            <a:ext cx="29527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2356" name="Picture 4"/>
          <p:cNvPicPr>
            <a:picLocks noChangeAspect="1" noChangeArrowheads="1"/>
          </p:cNvPicPr>
          <p:nvPr/>
        </p:nvPicPr>
        <p:blipFill>
          <a:blip r:embed="rId5" cstate="print"/>
          <a:srcRect l="32500" t="37342" r="31250" b="17089"/>
          <a:stretch>
            <a:fillRect/>
          </a:stretch>
        </p:blipFill>
        <p:spPr bwMode="auto">
          <a:xfrm>
            <a:off x="8096250" y="2828925"/>
            <a:ext cx="2762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533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33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33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338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864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86497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7279" y="2933700"/>
            <a:ext cx="4530995" cy="3238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781" y="1590675"/>
            <a:ext cx="2657474" cy="368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3" name="Straight Arrow Connector 22"/>
          <p:cNvCxnSpPr/>
          <p:nvPr/>
        </p:nvCxnSpPr>
        <p:spPr>
          <a:xfrm flipH="1">
            <a:off x="6057901" y="1714500"/>
            <a:ext cx="2209799" cy="0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Exact Solutions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40766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unit plates with unit separation:</a:t>
            </a:r>
          </a:p>
          <a:p>
            <a:endParaRPr lang="en-US" sz="2800" dirty="0" smtClean="0"/>
          </a:p>
          <a:p>
            <a:r>
              <a:rPr lang="en-US" sz="2800" i="1" dirty="0" smtClean="0"/>
              <a:t>X = Y = 1</a:t>
            </a:r>
          </a:p>
          <a:p>
            <a:endParaRPr lang="en-US" sz="2800" dirty="0" smtClean="0"/>
          </a:p>
          <a:p>
            <a:r>
              <a:rPr lang="en-US" sz="2800" dirty="0" smtClean="0"/>
              <a:t>and the exact solution for </a:t>
            </a:r>
            <a:r>
              <a:rPr lang="en-US" sz="2800" i="1" dirty="0" smtClean="0"/>
              <a:t>FF</a:t>
            </a:r>
            <a:r>
              <a:rPr lang="en-US" sz="2800" i="1" baseline="-25000" dirty="0" smtClean="0"/>
              <a:t>12</a:t>
            </a:r>
            <a:r>
              <a:rPr lang="en-US" sz="2800" dirty="0" smtClean="0"/>
              <a:t> becomes:</a:t>
            </a:r>
          </a:p>
          <a:p>
            <a:endParaRPr lang="en-US" sz="2800" dirty="0" smtClean="0"/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12</a:t>
            </a:r>
            <a:r>
              <a:rPr lang="en-US" sz="2800" i="1" dirty="0" smtClean="0"/>
              <a:t> = 0.2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6640530" y="4229100"/>
            <a:ext cx="620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r>
              <a:rPr lang="en-US" sz="3600" b="1" i="1" baseline="-25000" dirty="0" smtClean="0"/>
              <a:t>1</a:t>
            </a:r>
            <a:endParaRPr lang="en-US" sz="3600" b="1" i="1" baseline="-25000" dirty="0"/>
          </a:p>
        </p:txBody>
      </p:sp>
      <p:sp>
        <p:nvSpPr>
          <p:cNvPr id="19" name="TextBox 18"/>
          <p:cNvSpPr txBox="1"/>
          <p:nvPr/>
        </p:nvSpPr>
        <p:spPr>
          <a:xfrm>
            <a:off x="6621480" y="2390775"/>
            <a:ext cx="6206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r>
              <a:rPr lang="en-US" sz="3600" b="1" i="1" baseline="-25000" dirty="0" smtClean="0"/>
              <a:t>2</a:t>
            </a:r>
            <a:endParaRPr lang="en-US" sz="3600" b="1" i="1" baseline="-25000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8220075" y="2066925"/>
            <a:ext cx="9525" cy="172402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2354" name="Picture 2"/>
          <p:cNvPicPr>
            <a:picLocks noChangeAspect="1" noChangeArrowheads="1"/>
          </p:cNvPicPr>
          <p:nvPr/>
        </p:nvPicPr>
        <p:blipFill>
          <a:blip r:embed="rId3" cstate="print"/>
          <a:srcRect l="34706" t="38608" r="32353" b="17088"/>
          <a:stretch>
            <a:fillRect/>
          </a:stretch>
        </p:blipFill>
        <p:spPr bwMode="auto">
          <a:xfrm>
            <a:off x="6991350" y="1562100"/>
            <a:ext cx="2667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26" name="Straight Arrow Connector 25"/>
          <p:cNvCxnSpPr/>
          <p:nvPr/>
        </p:nvCxnSpPr>
        <p:spPr>
          <a:xfrm flipV="1">
            <a:off x="5449906" y="1743075"/>
            <a:ext cx="407971" cy="1575983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52355" name="Picture 3"/>
          <p:cNvPicPr>
            <a:picLocks noChangeAspect="1" noChangeArrowheads="1"/>
          </p:cNvPicPr>
          <p:nvPr/>
        </p:nvPicPr>
        <p:blipFill>
          <a:blip r:embed="rId4" cstate="print"/>
          <a:srcRect l="31176" t="31012" r="32353" b="17089"/>
          <a:stretch>
            <a:fillRect/>
          </a:stretch>
        </p:blipFill>
        <p:spPr bwMode="auto">
          <a:xfrm>
            <a:off x="5514975" y="2238375"/>
            <a:ext cx="295275" cy="39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2356" name="Picture 4"/>
          <p:cNvPicPr>
            <a:picLocks noChangeAspect="1" noChangeArrowheads="1"/>
          </p:cNvPicPr>
          <p:nvPr/>
        </p:nvPicPr>
        <p:blipFill>
          <a:blip r:embed="rId5" cstate="print"/>
          <a:srcRect l="32500" t="37342" r="31250" b="17089"/>
          <a:stretch>
            <a:fillRect/>
          </a:stretch>
        </p:blipFill>
        <p:spPr bwMode="auto">
          <a:xfrm>
            <a:off x="8096250" y="2828925"/>
            <a:ext cx="2762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Form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838202" y="1447800"/>
            <a:ext cx="7715248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Form factors may be calculated using a variety of techniques including:</a:t>
            </a:r>
          </a:p>
          <a:p>
            <a:endParaRPr lang="en-US" sz="2800" dirty="0" smtClean="0"/>
          </a:p>
          <a:p>
            <a:r>
              <a:rPr lang="en-US" sz="2400" b="1" dirty="0" smtClean="0"/>
              <a:t>Double area summation;</a:t>
            </a:r>
          </a:p>
          <a:p>
            <a:r>
              <a:rPr lang="en-US" sz="2400" b="1" dirty="0" err="1" smtClean="0"/>
              <a:t>Nusselt</a:t>
            </a:r>
            <a:r>
              <a:rPr lang="en-US" sz="2400" b="1" dirty="0" smtClean="0"/>
              <a:t> Sphere technique;</a:t>
            </a:r>
          </a:p>
          <a:p>
            <a:r>
              <a:rPr lang="en-US" sz="2400" b="1" dirty="0" smtClean="0"/>
              <a:t>Crossed-String method;</a:t>
            </a:r>
          </a:p>
          <a:p>
            <a:r>
              <a:rPr lang="en-US" sz="2400" b="1" dirty="0" smtClean="0"/>
              <a:t>Monte Carlo ray tracing;</a:t>
            </a:r>
          </a:p>
          <a:p>
            <a:r>
              <a:rPr lang="en-US" sz="2400" dirty="0" smtClean="0"/>
              <a:t>Contour integration;</a:t>
            </a:r>
            <a:endParaRPr lang="en-US" sz="2400" b="1" dirty="0" smtClean="0"/>
          </a:p>
          <a:p>
            <a:r>
              <a:rPr lang="en-US" sz="2400" dirty="0" smtClean="0"/>
              <a:t>Hemi-cube;</a:t>
            </a:r>
          </a:p>
          <a:p>
            <a:r>
              <a:rPr lang="en-US" sz="2400" dirty="0" err="1" smtClean="0"/>
              <a:t>Quadrature</a:t>
            </a:r>
            <a:r>
              <a:rPr lang="en-US" sz="2400" dirty="0" smtClean="0"/>
              <a:t>;</a:t>
            </a:r>
          </a:p>
          <a:p>
            <a:r>
              <a:rPr lang="en-US" sz="2400" dirty="0" smtClean="0"/>
              <a:t>Newton Cotes integrals</a:t>
            </a:r>
          </a:p>
          <a:p>
            <a:endParaRPr lang="en-US" sz="2800" dirty="0" smtClean="0"/>
          </a:p>
          <a:p>
            <a:r>
              <a:rPr lang="en-US" sz="2800" dirty="0" smtClean="0"/>
              <a:t>We'll examine the </a:t>
            </a:r>
            <a:r>
              <a:rPr lang="en-US" sz="2800" b="1" dirty="0" smtClean="0"/>
              <a:t>highlighted</a:t>
            </a:r>
            <a:r>
              <a:rPr lang="en-US" sz="2800" dirty="0" smtClean="0"/>
              <a:t> techniques in detail.</a:t>
            </a:r>
          </a:p>
        </p:txBody>
      </p:sp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1211" name="Rectangle 11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483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44835" name="Rectangle 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Double Area Summation Method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Double Area Summation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Consider, again, the integral defining the form factor: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We see that finite area approximations may be made and summations may be substituted for the integrals:</a:t>
            </a: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4112" y="2463874"/>
            <a:ext cx="5210175" cy="962025"/>
          </a:xfrm>
          <a:prstGeom prst="rect">
            <a:avLst/>
          </a:prstGeom>
          <a:noFill/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46367" y="5016658"/>
            <a:ext cx="5156182" cy="11927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Double Area Summation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23358"/>
            <a:ext cx="391495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two parallel unit plates separated by one unit;</a:t>
            </a:r>
          </a:p>
          <a:p>
            <a:endParaRPr lang="en-US" sz="2800" dirty="0" smtClean="0"/>
          </a:p>
          <a:p>
            <a:r>
              <a:rPr lang="en-US" sz="2800" dirty="0" smtClean="0"/>
              <a:t>We seek the form factor between surfaces </a:t>
            </a:r>
            <a:r>
              <a:rPr lang="en-US" sz="2800" b="1" i="1" dirty="0" smtClean="0"/>
              <a:t>a</a:t>
            </a:r>
            <a:r>
              <a:rPr lang="en-US" sz="2800" dirty="0" smtClean="0"/>
              <a:t> and </a:t>
            </a:r>
            <a:r>
              <a:rPr lang="en-US" sz="2800" b="1" i="1" dirty="0" smtClean="0"/>
              <a:t>b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r>
              <a:rPr lang="en-US" sz="2800" dirty="0" smtClean="0"/>
              <a:t>We'll examine a number of solutions.</a:t>
            </a:r>
          </a:p>
        </p:txBody>
      </p:sp>
      <p:pic>
        <p:nvPicPr>
          <p:cNvPr id="1144833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45118" y="1638299"/>
            <a:ext cx="3433762" cy="41651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8116905" y="435292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endParaRPr lang="en-US" sz="3600" b="1" i="1" dirty="0"/>
          </a:p>
        </p:txBody>
      </p:sp>
      <p:sp>
        <p:nvSpPr>
          <p:cNvPr id="45" name="TextBox 44"/>
          <p:cNvSpPr txBox="1"/>
          <p:nvPr/>
        </p:nvSpPr>
        <p:spPr>
          <a:xfrm>
            <a:off x="5468955" y="227647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b</a:t>
            </a:r>
            <a:endParaRPr lang="en-US" sz="3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Double Area Summation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47</a:t>
            </a:fld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838200" y="1440611"/>
            <a:ext cx="4509977" cy="480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First, consider the case where each surface consists of one element (</a:t>
            </a:r>
            <a:r>
              <a:rPr lang="en-US" sz="2800" i="1" dirty="0" smtClean="0"/>
              <a:t>n = 1, m = 1</a:t>
            </a:r>
            <a:r>
              <a:rPr lang="en-US" sz="2800" dirty="0" smtClean="0"/>
              <a:t>);</a:t>
            </a:r>
          </a:p>
          <a:p>
            <a:endParaRPr lang="en-US" sz="2800" dirty="0" smtClean="0"/>
          </a:p>
          <a:p>
            <a:r>
              <a:rPr lang="en-US" sz="2800" dirty="0" smtClean="0"/>
              <a:t>The angles (</a:t>
            </a:r>
            <a:r>
              <a:rPr lang="en-US" sz="2800" i="1" dirty="0" err="1" smtClean="0">
                <a:latin typeface="Symbol" pitchFamily="18" charset="2"/>
              </a:rPr>
              <a:t>q</a:t>
            </a:r>
            <a:r>
              <a:rPr lang="en-US" sz="2800" i="1" baseline="-25000" dirty="0" err="1" smtClean="0"/>
              <a:t>a</a:t>
            </a:r>
            <a:r>
              <a:rPr lang="en-US" sz="2800" dirty="0" smtClean="0"/>
              <a:t> and </a:t>
            </a:r>
            <a:r>
              <a:rPr lang="en-US" sz="2800" i="1" dirty="0" err="1" smtClean="0">
                <a:latin typeface="Symbol" pitchFamily="18" charset="2"/>
              </a:rPr>
              <a:t>q</a:t>
            </a:r>
            <a:r>
              <a:rPr lang="en-US" sz="2800" i="1" baseline="-25000" dirty="0" err="1" smtClean="0"/>
              <a:t>b</a:t>
            </a:r>
            <a:r>
              <a:rPr lang="en-US" sz="2800" dirty="0" smtClean="0"/>
              <a:t>) between the line connecting the element centers and the surface normal is 0°;</a:t>
            </a:r>
          </a:p>
          <a:p>
            <a:endParaRPr lang="en-US" sz="2800" dirty="0" smtClean="0"/>
          </a:p>
          <a:p>
            <a:r>
              <a:rPr lang="en-US" sz="2800" dirty="0" smtClean="0"/>
              <a:t>The distance (</a:t>
            </a:r>
            <a:r>
              <a:rPr lang="en-US" sz="2800" i="1" dirty="0" err="1" smtClean="0"/>
              <a:t>r</a:t>
            </a:r>
            <a:r>
              <a:rPr lang="en-US" sz="2800" i="1" baseline="-25000" dirty="0" err="1" smtClean="0"/>
              <a:t>ab</a:t>
            </a:r>
            <a:r>
              <a:rPr lang="en-US" sz="2800" dirty="0" smtClean="0"/>
              <a:t>) between element center is 1.</a:t>
            </a: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781" y="1590675"/>
            <a:ext cx="2657474" cy="368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1" name="Straight Connector 40"/>
          <p:cNvCxnSpPr>
            <a:stCxn id="39" idx="4"/>
            <a:endCxn id="38" idx="0"/>
          </p:cNvCxnSpPr>
          <p:nvPr/>
        </p:nvCxnSpPr>
        <p:spPr>
          <a:xfrm>
            <a:off x="6911993" y="2762250"/>
            <a:ext cx="28575" cy="164782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39" idx="0"/>
          </p:cNvCxnSpPr>
          <p:nvPr/>
        </p:nvCxnSpPr>
        <p:spPr>
          <a:xfrm>
            <a:off x="6911993" y="2647950"/>
            <a:ext cx="6579" cy="570949"/>
          </a:xfrm>
          <a:prstGeom prst="straightConnector1">
            <a:avLst/>
          </a:prstGeom>
          <a:ln w="158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6850080" y="2647950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Arrow Connector 45"/>
          <p:cNvCxnSpPr>
            <a:stCxn id="38" idx="4"/>
          </p:cNvCxnSpPr>
          <p:nvPr/>
        </p:nvCxnSpPr>
        <p:spPr>
          <a:xfrm flipH="1" flipV="1">
            <a:off x="6933548" y="3899746"/>
            <a:ext cx="7020" cy="624629"/>
          </a:xfrm>
          <a:prstGeom prst="straightConnector1">
            <a:avLst/>
          </a:prstGeom>
          <a:ln w="158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6878655" y="4410075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6932981" y="2701409"/>
            <a:ext cx="4539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 smtClean="0">
                <a:latin typeface="Symbol" pitchFamily="18" charset="2"/>
              </a:rPr>
              <a:t>q</a:t>
            </a:r>
            <a:r>
              <a:rPr lang="en-US" sz="2400" b="1" i="1" baseline="-25000" dirty="0" err="1" smtClean="0"/>
              <a:t>b</a:t>
            </a:r>
            <a:endParaRPr lang="en-US" sz="2400" b="1" dirty="0"/>
          </a:p>
        </p:txBody>
      </p:sp>
      <p:sp>
        <p:nvSpPr>
          <p:cNvPr id="48" name="Rectangle 47"/>
          <p:cNvSpPr/>
          <p:nvPr/>
        </p:nvSpPr>
        <p:spPr>
          <a:xfrm>
            <a:off x="6961556" y="4006334"/>
            <a:ext cx="4539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 smtClean="0">
                <a:latin typeface="Symbol" pitchFamily="18" charset="2"/>
              </a:rPr>
              <a:t>q</a:t>
            </a:r>
            <a:r>
              <a:rPr lang="en-US" sz="2400" b="1" i="1" baseline="-25000" dirty="0" err="1" smtClean="0"/>
              <a:t>a</a:t>
            </a:r>
            <a:endParaRPr lang="en-US" sz="2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6909685" y="3353961"/>
            <a:ext cx="5116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err="1" smtClean="0">
                <a:solidFill>
                  <a:srgbClr val="FF0000"/>
                </a:solidFill>
              </a:rPr>
              <a:t>r</a:t>
            </a:r>
            <a:r>
              <a:rPr lang="en-US" sz="2400" b="1" i="1" baseline="-25000" dirty="0" err="1" smtClean="0">
                <a:solidFill>
                  <a:srgbClr val="FF0000"/>
                </a:solidFill>
              </a:rPr>
              <a:t>ab</a:t>
            </a:r>
            <a:endParaRPr lang="en-US" sz="2400" b="1" i="1" baseline="-25000" dirty="0">
              <a:solidFill>
                <a:srgbClr val="FF0000"/>
              </a:solidFill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116905" y="435292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endParaRPr lang="en-US" sz="3600" b="1" i="1" dirty="0"/>
          </a:p>
        </p:txBody>
      </p:sp>
      <p:sp>
        <p:nvSpPr>
          <p:cNvPr id="52" name="TextBox 51"/>
          <p:cNvSpPr txBox="1"/>
          <p:nvPr/>
        </p:nvSpPr>
        <p:spPr>
          <a:xfrm>
            <a:off x="5468955" y="227647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b</a:t>
            </a:r>
            <a:endParaRPr lang="en-US" sz="3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Double Area Summation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48</a:t>
            </a:fld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838198" y="1440611"/>
            <a:ext cx="753427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Applying the formula: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Our estimate 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Recall, the exact solution is 0.2 -- we can do better.</a:t>
            </a: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781" y="1590675"/>
            <a:ext cx="2657474" cy="368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1" name="Straight Connector 40"/>
          <p:cNvCxnSpPr>
            <a:stCxn id="39" idx="4"/>
            <a:endCxn id="38" idx="0"/>
          </p:cNvCxnSpPr>
          <p:nvPr/>
        </p:nvCxnSpPr>
        <p:spPr>
          <a:xfrm>
            <a:off x="6911993" y="2762250"/>
            <a:ext cx="28575" cy="1647825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39" idx="0"/>
          </p:cNvCxnSpPr>
          <p:nvPr/>
        </p:nvCxnSpPr>
        <p:spPr>
          <a:xfrm>
            <a:off x="6911993" y="2647950"/>
            <a:ext cx="6579" cy="570949"/>
          </a:xfrm>
          <a:prstGeom prst="straightConnector1">
            <a:avLst/>
          </a:prstGeom>
          <a:ln w="158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38"/>
          <p:cNvSpPr/>
          <p:nvPr/>
        </p:nvSpPr>
        <p:spPr>
          <a:xfrm>
            <a:off x="6850080" y="2647950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6" name="Straight Arrow Connector 45"/>
          <p:cNvCxnSpPr>
            <a:stCxn id="38" idx="4"/>
          </p:cNvCxnSpPr>
          <p:nvPr/>
        </p:nvCxnSpPr>
        <p:spPr>
          <a:xfrm flipH="1" flipV="1">
            <a:off x="6933548" y="3899746"/>
            <a:ext cx="7020" cy="624629"/>
          </a:xfrm>
          <a:prstGeom prst="straightConnector1">
            <a:avLst/>
          </a:prstGeom>
          <a:ln w="15875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6878655" y="4410075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6932981" y="2701409"/>
            <a:ext cx="3946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 smtClean="0">
                <a:latin typeface="Symbol" pitchFamily="18" charset="2"/>
              </a:rPr>
              <a:t>q</a:t>
            </a:r>
            <a:r>
              <a:rPr lang="en-US" sz="2400" b="1" i="1" baseline="-25000" dirty="0" err="1" smtClean="0"/>
              <a:t>j</a:t>
            </a:r>
            <a:endParaRPr lang="en-US" sz="2400" b="1" dirty="0"/>
          </a:p>
        </p:txBody>
      </p:sp>
      <p:sp>
        <p:nvSpPr>
          <p:cNvPr id="48" name="Rectangle 47"/>
          <p:cNvSpPr/>
          <p:nvPr/>
        </p:nvSpPr>
        <p:spPr>
          <a:xfrm>
            <a:off x="6961556" y="4006334"/>
            <a:ext cx="3914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err="1" smtClean="0">
                <a:latin typeface="Symbol" pitchFamily="18" charset="2"/>
              </a:rPr>
              <a:t>q</a:t>
            </a:r>
            <a:r>
              <a:rPr lang="en-US" sz="2400" b="1" i="1" baseline="-25000" dirty="0" err="1" smtClean="0"/>
              <a:t>i</a:t>
            </a:r>
            <a:endParaRPr lang="en-US" sz="2400" b="1" dirty="0"/>
          </a:p>
        </p:txBody>
      </p:sp>
      <p:sp>
        <p:nvSpPr>
          <p:cNvPr id="50" name="TextBox 49"/>
          <p:cNvSpPr txBox="1"/>
          <p:nvPr/>
        </p:nvSpPr>
        <p:spPr>
          <a:xfrm>
            <a:off x="6909685" y="3353961"/>
            <a:ext cx="3962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err="1" smtClean="0">
                <a:solidFill>
                  <a:srgbClr val="FF0000"/>
                </a:solidFill>
              </a:rPr>
              <a:t>r</a:t>
            </a:r>
            <a:r>
              <a:rPr lang="en-US" sz="2400" b="1" i="1" baseline="-25000" dirty="0" err="1" smtClean="0">
                <a:solidFill>
                  <a:srgbClr val="FF0000"/>
                </a:solidFill>
              </a:rPr>
              <a:t>ij</a:t>
            </a:r>
            <a:endParaRPr lang="en-US" sz="2400" b="1" i="1" baseline="-250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16905" y="435292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endParaRPr lang="en-US" sz="3600" b="1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5468955" y="227647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b</a:t>
            </a:r>
            <a:endParaRPr lang="en-US" sz="3600" b="1" i="1" dirty="0"/>
          </a:p>
        </p:txBody>
      </p:sp>
      <p:sp>
        <p:nvSpPr>
          <p:cNvPr id="1172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2483" name="Rectangle 3"/>
          <p:cNvSpPr>
            <a:spLocks noChangeArrowheads="1"/>
          </p:cNvSpPr>
          <p:nvPr/>
        </p:nvSpPr>
        <p:spPr bwMode="auto">
          <a:xfrm>
            <a:off x="0" y="1552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724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72486" name="Rectangle 6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72488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248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5548" y="2179659"/>
            <a:ext cx="3952875" cy="914400"/>
          </a:xfrm>
          <a:prstGeom prst="rect">
            <a:avLst/>
          </a:prstGeom>
          <a:noFill/>
        </p:spPr>
      </p:pic>
      <p:sp>
        <p:nvSpPr>
          <p:cNvPr id="1172489" name="Rectangle 9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72491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2490" name="Picture 10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6688" y="3519370"/>
            <a:ext cx="4391025" cy="933450"/>
          </a:xfrm>
          <a:prstGeom prst="rect">
            <a:avLst/>
          </a:prstGeom>
          <a:noFill/>
        </p:spPr>
      </p:pic>
      <p:sp>
        <p:nvSpPr>
          <p:cNvPr id="1172492" name="Rectangle 12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72494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72493" name="Picture 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86271" y="5273749"/>
            <a:ext cx="1752600" cy="342900"/>
          </a:xfrm>
          <a:prstGeom prst="rect">
            <a:avLst/>
          </a:prstGeom>
          <a:noFill/>
        </p:spPr>
      </p:pic>
      <p:sp>
        <p:nvSpPr>
          <p:cNvPr id="1172495" name="Rectangle 15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Double Area Summation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49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838200" y="1440611"/>
            <a:ext cx="450997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subdivide each element into 4 </a:t>
            </a:r>
            <a:r>
              <a:rPr lang="en-US" sz="2800" dirty="0" err="1" smtClean="0"/>
              <a:t>subelements</a:t>
            </a:r>
            <a:r>
              <a:rPr lang="en-US" sz="2800" dirty="0" smtClean="0"/>
              <a:t> (</a:t>
            </a:r>
            <a:r>
              <a:rPr lang="en-US" sz="2800" i="1" dirty="0" smtClean="0"/>
              <a:t>n</a:t>
            </a:r>
            <a:r>
              <a:rPr lang="en-US" sz="2800" dirty="0" smtClean="0"/>
              <a:t> = 4, </a:t>
            </a:r>
            <a:r>
              <a:rPr lang="en-US" sz="2800" i="1" dirty="0" smtClean="0"/>
              <a:t>m</a:t>
            </a:r>
            <a:r>
              <a:rPr lang="en-US" sz="2800" dirty="0" smtClean="0"/>
              <a:t> = 4);</a:t>
            </a:r>
          </a:p>
          <a:p>
            <a:endParaRPr lang="en-US" sz="2800" dirty="0" smtClean="0"/>
          </a:p>
          <a:p>
            <a:r>
              <a:rPr lang="en-US" sz="2800" dirty="0" smtClean="0"/>
              <a:t>The same calculation is performed for each </a:t>
            </a:r>
            <a:r>
              <a:rPr lang="en-US" sz="2800" dirty="0" err="1" smtClean="0"/>
              <a:t>subelement</a:t>
            </a:r>
            <a:r>
              <a:rPr lang="en-US" sz="2800" dirty="0" smtClean="0"/>
              <a:t> on the other surface;</a:t>
            </a:r>
          </a:p>
          <a:p>
            <a:endParaRPr lang="en-US" sz="2800" dirty="0" smtClean="0"/>
          </a:p>
          <a:p>
            <a:r>
              <a:rPr lang="en-US" sz="2800" dirty="0" smtClean="0"/>
              <a:t>A total of 16 calculations is required.</a:t>
            </a:r>
          </a:p>
        </p:txBody>
      </p:sp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92781" y="1590675"/>
            <a:ext cx="2657474" cy="368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TextBox 21"/>
          <p:cNvSpPr txBox="1"/>
          <p:nvPr/>
        </p:nvSpPr>
        <p:spPr>
          <a:xfrm>
            <a:off x="8116905" y="435292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a</a:t>
            </a:r>
            <a:endParaRPr lang="en-US" sz="3600" b="1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5468955" y="2276475"/>
            <a:ext cx="428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i="1" dirty="0" smtClean="0"/>
              <a:t>b</a:t>
            </a:r>
            <a:endParaRPr lang="en-US" sz="3600" b="1" i="1" dirty="0"/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6741042" y="2030818"/>
            <a:ext cx="382773" cy="1467293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6755219" y="3788734"/>
            <a:ext cx="382773" cy="1467293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5879805" y="2764465"/>
            <a:ext cx="2169041" cy="1063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883350" y="4501117"/>
            <a:ext cx="2169041" cy="10632"/>
          </a:xfrm>
          <a:prstGeom prst="line">
            <a:avLst/>
          </a:prstGeom>
          <a:ln w="1905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Oval 36"/>
          <p:cNvSpPr/>
          <p:nvPr/>
        </p:nvSpPr>
        <p:spPr>
          <a:xfrm>
            <a:off x="6435410" y="2350238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7516609" y="2368624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Oval 38"/>
          <p:cNvSpPr/>
          <p:nvPr/>
        </p:nvSpPr>
        <p:spPr>
          <a:xfrm>
            <a:off x="6438954" y="4076257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Oval 39"/>
          <p:cNvSpPr/>
          <p:nvPr/>
        </p:nvSpPr>
        <p:spPr>
          <a:xfrm>
            <a:off x="7520153" y="4094643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Oval 40"/>
          <p:cNvSpPr/>
          <p:nvPr/>
        </p:nvSpPr>
        <p:spPr>
          <a:xfrm>
            <a:off x="6300731" y="3066163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7381930" y="3084549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Oval 42"/>
          <p:cNvSpPr/>
          <p:nvPr/>
        </p:nvSpPr>
        <p:spPr>
          <a:xfrm>
            <a:off x="6279466" y="4799270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7360665" y="4817656"/>
            <a:ext cx="123825" cy="1143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Double Area Summation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50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838199" y="1514474"/>
            <a:ext cx="7743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dirty="0" err="1" smtClean="0"/>
              <a:t>subelement</a:t>
            </a:r>
            <a:r>
              <a:rPr lang="en-US" sz="2800" dirty="0" smtClean="0"/>
              <a:t> to </a:t>
            </a:r>
            <a:r>
              <a:rPr lang="en-US" sz="2800" dirty="0" err="1" smtClean="0"/>
              <a:t>subelement</a:t>
            </a:r>
            <a:r>
              <a:rPr lang="en-US" sz="2800" dirty="0" smtClean="0"/>
              <a:t> calculations are :</a:t>
            </a:r>
          </a:p>
        </p:txBody>
      </p:sp>
      <p:pic>
        <p:nvPicPr>
          <p:cNvPr id="1171457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5464" y="2043113"/>
            <a:ext cx="3213144" cy="344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52354" name="Picture 2"/>
          <p:cNvPicPr>
            <a:picLocks noChangeAspect="1" noChangeArrowheads="1"/>
          </p:cNvPicPr>
          <p:nvPr/>
        </p:nvPicPr>
        <p:blipFill>
          <a:blip r:embed="rId3" cstate="print"/>
          <a:srcRect l="4417" t="3271" r="4078"/>
          <a:stretch>
            <a:fillRect/>
          </a:stretch>
        </p:blipFill>
        <p:spPr bwMode="auto">
          <a:xfrm>
            <a:off x="1123950" y="2105024"/>
            <a:ext cx="4133850" cy="42361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 l="7030" t="4625" r="3745" b="4625"/>
          <a:stretch>
            <a:fillRect/>
          </a:stretch>
        </p:blipFill>
        <p:spPr bwMode="auto">
          <a:xfrm>
            <a:off x="1285875" y="1390650"/>
            <a:ext cx="6467475" cy="495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Double Area Summation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51</a:t>
            </a:fld>
            <a:endParaRPr lang="en-US"/>
          </a:p>
        </p:txBody>
      </p:sp>
      <p:pic>
        <p:nvPicPr>
          <p:cNvPr id="11837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19725" y="2276475"/>
            <a:ext cx="1995487" cy="2386971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46" name="TextBox 45"/>
          <p:cNvSpPr txBox="1"/>
          <p:nvPr/>
        </p:nvSpPr>
        <p:spPr>
          <a:xfrm>
            <a:off x="4629150" y="6162675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smtClean="0"/>
              <a:t>n</a:t>
            </a:r>
            <a:endParaRPr lang="en-US" sz="2400" b="1" i="1" dirty="0"/>
          </a:p>
        </p:txBody>
      </p:sp>
      <p:sp>
        <p:nvSpPr>
          <p:cNvPr id="47" name="TextBox 46"/>
          <p:cNvSpPr txBox="1"/>
          <p:nvPr/>
        </p:nvSpPr>
        <p:spPr>
          <a:xfrm rot="16200000">
            <a:off x="666750" y="3657600"/>
            <a:ext cx="6810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1" dirty="0" err="1" smtClean="0"/>
              <a:t>FF</a:t>
            </a:r>
            <a:r>
              <a:rPr lang="en-US" sz="2400" b="1" i="1" baseline="-25000" dirty="0" err="1" smtClean="0"/>
              <a:t>ab</a:t>
            </a:r>
            <a:endParaRPr lang="en-US" sz="2400" b="1" i="1" baseline="-25000" dirty="0"/>
          </a:p>
        </p:txBody>
      </p:sp>
      <p:cxnSp>
        <p:nvCxnSpPr>
          <p:cNvPr id="49" name="Straight Connector 48"/>
          <p:cNvCxnSpPr/>
          <p:nvPr/>
        </p:nvCxnSpPr>
        <p:spPr>
          <a:xfrm>
            <a:off x="2105025" y="4838700"/>
            <a:ext cx="5314950" cy="0"/>
          </a:xfrm>
          <a:prstGeom prst="line">
            <a:avLst/>
          </a:prstGeom>
          <a:ln w="22225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2314575" y="4810125"/>
            <a:ext cx="15372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C00000"/>
                </a:solidFill>
              </a:rPr>
              <a:t>Exact Solution</a:t>
            </a:r>
            <a:endParaRPr lang="en-US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</a:t>
            </a:r>
            <a:r>
              <a:rPr lang="en-US" sz="3600" b="1" dirty="0" err="1" smtClean="0"/>
              <a:t>Nusselt</a:t>
            </a:r>
            <a:r>
              <a:rPr lang="en-US" sz="3600" b="1" dirty="0" smtClean="0"/>
              <a:t> Sphere Method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Nusselt</a:t>
            </a:r>
            <a:r>
              <a:rPr lang="en-US" sz="2800" b="1" dirty="0" smtClean="0"/>
              <a:t> Sphere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43823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dirty="0" err="1" smtClean="0"/>
              <a:t>Nusselt</a:t>
            </a:r>
            <a:r>
              <a:rPr lang="en-US" sz="2800" dirty="0" smtClean="0"/>
              <a:t> Sphere technique is one of many ways to calculate form factors;</a:t>
            </a:r>
          </a:p>
          <a:p>
            <a:endParaRPr lang="en-US" sz="2800" dirty="0" smtClean="0"/>
          </a:p>
          <a:p>
            <a:r>
              <a:rPr lang="en-US" sz="2800" dirty="0" smtClean="0"/>
              <a:t>The form factor from </a:t>
            </a:r>
            <a:r>
              <a:rPr lang="en-US" sz="2800" i="1" dirty="0" smtClean="0"/>
              <a:t>dA</a:t>
            </a:r>
            <a:r>
              <a:rPr lang="en-US" sz="2800" i="1" baseline="-25000" dirty="0" smtClean="0"/>
              <a:t>1</a:t>
            </a:r>
            <a:r>
              <a:rPr lang="en-US" sz="2800" dirty="0" smtClean="0"/>
              <a:t> to Surface 2 is calculated as the projected area, A</a:t>
            </a:r>
            <a:r>
              <a:rPr lang="en-US" sz="2800" baseline="-25000" dirty="0" smtClean="0"/>
              <a:t>P</a:t>
            </a:r>
            <a:r>
              <a:rPr lang="en-US" sz="2800" dirty="0" smtClean="0"/>
              <a:t>, divided by the area of the hemisphere's circular base.</a:t>
            </a:r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96493" y="1977655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2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dA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P</a:t>
            </a:r>
            <a:endParaRPr lang="en-US" baseline="-25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Nusselt</a:t>
            </a:r>
            <a:r>
              <a:rPr lang="en-US" sz="2800" b="1" dirty="0" smtClean="0"/>
              <a:t> Sphere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37242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use the </a:t>
            </a:r>
            <a:r>
              <a:rPr lang="en-US" sz="2800" dirty="0" err="1" smtClean="0"/>
              <a:t>Nusselt</a:t>
            </a:r>
            <a:r>
              <a:rPr lang="en-US" sz="2800" dirty="0" smtClean="0"/>
              <a:t> Sphere technique for calculating the form factor to the planet from an orbiting plate, at altitude h above the planet, whose surface normal faces the nadir direction.</a:t>
            </a:r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50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Planet</a:t>
            </a:r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dA</a:t>
            </a:r>
            <a:r>
              <a:rPr lang="en-US" baseline="-25000" dirty="0" smtClean="0"/>
              <a:t>1</a:t>
            </a:r>
            <a:endParaRPr lang="en-US" baseline="-25000" dirty="0"/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/>
              <a:t>r</a:t>
            </a:r>
            <a:r>
              <a:rPr lang="en-US" b="1" baseline="-25000" dirty="0" smtClean="0"/>
              <a:t>e</a:t>
            </a:r>
            <a:endParaRPr lang="en-US" b="1" baseline="-25000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</a:t>
            </a:r>
            <a:r>
              <a:rPr lang="en-US" baseline="-25000" dirty="0" smtClean="0"/>
              <a:t>P</a:t>
            </a:r>
            <a:endParaRPr lang="en-US" baseline="-25000" dirty="0"/>
          </a:p>
        </p:txBody>
      </p: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h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70C0"/>
                </a:solidFill>
              </a:rPr>
              <a:t>r</a:t>
            </a:r>
            <a:r>
              <a:rPr lang="en-US" b="1" baseline="-25000" dirty="0" smtClean="0">
                <a:solidFill>
                  <a:srgbClr val="0070C0"/>
                </a:solidFill>
              </a:rPr>
              <a:t>e</a:t>
            </a:r>
            <a:endParaRPr lang="en-US" b="1" baseline="-25000" dirty="0">
              <a:solidFill>
                <a:srgbClr val="0070C0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Nusselt</a:t>
            </a:r>
            <a:r>
              <a:rPr lang="en-US" sz="2800" b="1" dirty="0" smtClean="0"/>
              <a:t> Sphere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55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Planet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dA1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A</a:t>
            </a:r>
            <a:r>
              <a:rPr lang="en-US" baseline="-25000" dirty="0" smtClean="0">
                <a:solidFill>
                  <a:schemeClr val="bg1">
                    <a:lumMod val="65000"/>
                  </a:schemeClr>
                </a:solidFill>
              </a:rPr>
              <a:t>P</a:t>
            </a:r>
            <a:endParaRPr lang="en-US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h</a:t>
            </a:r>
            <a:endParaRPr lang="en-US" b="1" dirty="0">
              <a:solidFill>
                <a:srgbClr val="00B050"/>
              </a:solidFill>
            </a:endParaRPr>
          </a:p>
        </p:txBody>
      </p:sp>
      <p:cxnSp>
        <p:nvCxnSpPr>
          <p:cNvPr id="32" name="Straight Connector 31"/>
          <p:cNvCxnSpPr>
            <a:stCxn id="11" idx="4"/>
          </p:cNvCxnSpPr>
          <p:nvPr/>
        </p:nvCxnSpPr>
        <p:spPr>
          <a:xfrm rot="5400000" flipH="1">
            <a:off x="6584211" y="4792627"/>
            <a:ext cx="829339" cy="5315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1" idx="4"/>
            <a:endCxn id="16" idx="6"/>
          </p:cNvCxnSpPr>
          <p:nvPr/>
        </p:nvCxnSpPr>
        <p:spPr>
          <a:xfrm rot="5400000" flipH="1" flipV="1">
            <a:off x="6812645" y="4592553"/>
            <a:ext cx="806292" cy="428507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r</a:t>
            </a:r>
            <a:r>
              <a:rPr lang="en-US" b="1" baseline="-25000" dirty="0" smtClean="0">
                <a:solidFill>
                  <a:srgbClr val="00B050"/>
                </a:solidFill>
              </a:rPr>
              <a:t>e</a:t>
            </a:r>
            <a:endParaRPr lang="en-US" b="1" baseline="-25000" dirty="0">
              <a:solidFill>
                <a:srgbClr val="00B050"/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6574462" y="243839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</a:rPr>
              <a:t>r</a:t>
            </a:r>
            <a:r>
              <a:rPr lang="en-US" b="1" baseline="-25000" dirty="0" smtClean="0">
                <a:solidFill>
                  <a:srgbClr val="00B050"/>
                </a:solidFill>
              </a:rPr>
              <a:t>e</a:t>
            </a:r>
            <a:endParaRPr lang="en-US" b="1" baseline="-25000" dirty="0">
              <a:solidFill>
                <a:srgbClr val="00B050"/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8202" y="1447799"/>
            <a:ext cx="438238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see that we can construct a right triangle (in </a:t>
            </a:r>
            <a:r>
              <a:rPr lang="en-US" sz="2800" dirty="0" smtClean="0">
                <a:solidFill>
                  <a:srgbClr val="00B050"/>
                </a:solidFill>
              </a:rPr>
              <a:t>green</a:t>
            </a:r>
            <a:r>
              <a:rPr lang="en-US" sz="2800" dirty="0" smtClean="0"/>
              <a:t>) with a short side measuring </a:t>
            </a:r>
            <a:r>
              <a:rPr lang="en-US" sz="2800" i="1" dirty="0" smtClean="0"/>
              <a:t>r</a:t>
            </a:r>
            <a:r>
              <a:rPr lang="en-US" sz="2800" i="1" baseline="-25000" dirty="0" smtClean="0"/>
              <a:t>e</a:t>
            </a:r>
            <a:r>
              <a:rPr lang="en-US" sz="2800" dirty="0" smtClean="0"/>
              <a:t> and a hypotenuse measuring </a:t>
            </a:r>
            <a:r>
              <a:rPr lang="en-US" sz="2800" i="1" dirty="0" err="1" smtClean="0"/>
              <a:t>r</a:t>
            </a:r>
            <a:r>
              <a:rPr lang="en-US" sz="2800" i="1" baseline="-25000" dirty="0" err="1" smtClean="0"/>
              <a:t>e</a:t>
            </a:r>
            <a:r>
              <a:rPr lang="en-US" sz="2800" i="1" dirty="0" err="1" smtClean="0"/>
              <a:t>+h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We define the angle </a:t>
            </a:r>
            <a:r>
              <a:rPr lang="en-US" sz="2800" i="1" dirty="0" smtClean="0">
                <a:latin typeface="Symbol" pitchFamily="18" charset="2"/>
              </a:rPr>
              <a:t>f</a:t>
            </a:r>
            <a:r>
              <a:rPr lang="en-US" sz="2800" dirty="0" smtClean="0"/>
              <a:t> by noting: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42" name="TextBox 41"/>
          <p:cNvSpPr txBox="1"/>
          <p:nvPr/>
        </p:nvSpPr>
        <p:spPr>
          <a:xfrm>
            <a:off x="6964325" y="4508203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00B050"/>
                </a:solidFill>
                <a:latin typeface="Symbol" pitchFamily="18" charset="2"/>
              </a:rPr>
              <a:t>f</a:t>
            </a:r>
            <a:endParaRPr lang="en-US" b="1" dirty="0">
              <a:solidFill>
                <a:srgbClr val="00B050"/>
              </a:solidFill>
              <a:latin typeface="Symbol" pitchFamily="18" charset="2"/>
            </a:endParaRPr>
          </a:p>
        </p:txBody>
      </p:sp>
      <p:sp>
        <p:nvSpPr>
          <p:cNvPr id="119811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9812" name="Rectangle 4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9814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9815" name="Rectangle 7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17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176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1200" y="5143500"/>
            <a:ext cx="2124075" cy="866775"/>
          </a:xfrm>
          <a:prstGeom prst="rect">
            <a:avLst/>
          </a:prstGeom>
          <a:noFill/>
        </p:spPr>
      </p:pic>
      <p:sp>
        <p:nvSpPr>
          <p:cNvPr id="1141763" name="Rectangle 3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 w="3175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  <a:ln w="317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TextBox 44"/>
          <p:cNvSpPr txBox="1"/>
          <p:nvPr/>
        </p:nvSpPr>
        <p:spPr>
          <a:xfrm>
            <a:off x="7060014" y="3987206"/>
            <a:ext cx="29046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x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Nusselt</a:t>
            </a:r>
            <a:r>
              <a:rPr lang="en-US" sz="2800" b="1" dirty="0" smtClean="0"/>
              <a:t> Sphere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56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Planet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dA1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A</a:t>
            </a:r>
            <a:r>
              <a:rPr lang="en-US" baseline="-25000" dirty="0" smtClean="0">
                <a:solidFill>
                  <a:schemeClr val="bg1">
                    <a:lumMod val="65000"/>
                  </a:schemeClr>
                </a:solidFill>
              </a:rPr>
              <a:t>P</a:t>
            </a:r>
            <a:endParaRPr lang="en-US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h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/>
          <p:cNvCxnSpPr>
            <a:stCxn id="11" idx="4"/>
          </p:cNvCxnSpPr>
          <p:nvPr/>
        </p:nvCxnSpPr>
        <p:spPr>
          <a:xfrm rot="5400000" flipH="1">
            <a:off x="6584211" y="4792627"/>
            <a:ext cx="829339" cy="5315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574462" y="243839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8202" y="1447799"/>
            <a:ext cx="438238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Similarly, we can construct a right triangle (in </a:t>
            </a:r>
            <a:r>
              <a:rPr lang="en-US" sz="2800" dirty="0" smtClean="0">
                <a:solidFill>
                  <a:srgbClr val="FF0000"/>
                </a:solidFill>
              </a:rPr>
              <a:t>red</a:t>
            </a:r>
            <a:r>
              <a:rPr lang="en-US" sz="2800" dirty="0" smtClean="0"/>
              <a:t>) with a  hypotenuse measuring unity and the angle </a:t>
            </a:r>
            <a:r>
              <a:rPr lang="en-US" sz="2800" i="1" dirty="0" smtClean="0">
                <a:latin typeface="Symbol" pitchFamily="18" charset="2"/>
              </a:rPr>
              <a:t>f</a:t>
            </a:r>
            <a:r>
              <a:rPr lang="en-US" sz="2800" dirty="0" smtClean="0"/>
              <a:t>, already defined;</a:t>
            </a:r>
          </a:p>
          <a:p>
            <a:endParaRPr lang="en-US" sz="2800" dirty="0" smtClean="0"/>
          </a:p>
          <a:p>
            <a:r>
              <a:rPr lang="en-US" sz="2800" dirty="0" smtClean="0"/>
              <a:t>We define the distance </a:t>
            </a:r>
            <a:r>
              <a:rPr lang="en-US" sz="2800" i="1" dirty="0" smtClean="0"/>
              <a:t>x</a:t>
            </a:r>
            <a:r>
              <a:rPr lang="en-US" sz="2800" dirty="0" smtClean="0"/>
              <a:t> by noting: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6964325" y="4508203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latin typeface="Symbol" pitchFamily="18" charset="2"/>
              </a:rPr>
              <a:t>f</a:t>
            </a:r>
            <a:endParaRPr lang="en-US" b="1" dirty="0">
              <a:solidFill>
                <a:srgbClr val="FF0000"/>
              </a:solidFill>
              <a:latin typeface="Symbol" pitchFamily="18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79754" y="4632248"/>
            <a:ext cx="604653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r = 1</a:t>
            </a:r>
            <a:endParaRPr lang="en-US" b="1" baseline="-25000" dirty="0">
              <a:solidFill>
                <a:srgbClr val="FF0000"/>
              </a:solidFill>
            </a:endParaRPr>
          </a:p>
        </p:txBody>
      </p:sp>
      <p:sp>
        <p:nvSpPr>
          <p:cNvPr id="1310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1078" name="Rectangle 6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4073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4073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71575" y="5133975"/>
            <a:ext cx="4114800" cy="866775"/>
          </a:xfrm>
          <a:prstGeom prst="rect">
            <a:avLst/>
          </a:prstGeom>
          <a:noFill/>
        </p:spPr>
      </p:pic>
      <p:sp>
        <p:nvSpPr>
          <p:cNvPr id="1140739" name="Rectangle 3"/>
          <p:cNvSpPr>
            <a:spLocks noChangeArrowheads="1"/>
          </p:cNvSpPr>
          <p:nvPr/>
        </p:nvSpPr>
        <p:spPr bwMode="auto">
          <a:xfrm>
            <a:off x="0" y="1323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cxnSp>
        <p:nvCxnSpPr>
          <p:cNvPr id="37" name="Straight Connector 36"/>
          <p:cNvCxnSpPr>
            <a:stCxn id="11" idx="4"/>
            <a:endCxn id="16" idx="6"/>
          </p:cNvCxnSpPr>
          <p:nvPr/>
        </p:nvCxnSpPr>
        <p:spPr>
          <a:xfrm rot="5400000" flipH="1" flipV="1">
            <a:off x="6812645" y="4592553"/>
            <a:ext cx="806292" cy="428507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Nusselt</a:t>
            </a:r>
            <a:r>
              <a:rPr lang="en-US" sz="2800" b="1" dirty="0" smtClean="0"/>
              <a:t> Sphere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57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6074734" y="4277850"/>
            <a:ext cx="1850065" cy="1847088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2" cstate="print"/>
          <a:srcRect t="68188"/>
          <a:stretch>
            <a:fillRect/>
          </a:stretch>
        </p:blipFill>
        <p:spPr bwMode="auto">
          <a:xfrm>
            <a:off x="5152803" y="1881963"/>
            <a:ext cx="3771900" cy="1218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>
            <a:stCxn id="11" idx="3"/>
          </p:cNvCxnSpPr>
          <p:nvPr/>
        </p:nvCxnSpPr>
        <p:spPr>
          <a:xfrm rot="5400000" flipH="1">
            <a:off x="4578645" y="2800351"/>
            <a:ext cx="3200400" cy="1618805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stCxn id="11" idx="4"/>
          </p:cNvCxnSpPr>
          <p:nvPr/>
        </p:nvCxnSpPr>
        <p:spPr>
          <a:xfrm rot="5400000" flipH="1" flipV="1">
            <a:off x="6254601" y="2713959"/>
            <a:ext cx="3242930" cy="1749057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Oval 15"/>
          <p:cNvSpPr>
            <a:spLocks noChangeAspect="1"/>
          </p:cNvSpPr>
          <p:nvPr/>
        </p:nvSpPr>
        <p:spPr>
          <a:xfrm>
            <a:off x="6563831" y="4299118"/>
            <a:ext cx="866214" cy="209086"/>
          </a:xfrm>
          <a:prstGeom prst="ellipse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018027" y="5199339"/>
            <a:ext cx="1924493" cy="120147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6578008" y="5057574"/>
            <a:ext cx="866214" cy="209086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arallelogram 10"/>
          <p:cNvSpPr/>
          <p:nvPr/>
        </p:nvSpPr>
        <p:spPr>
          <a:xfrm>
            <a:off x="6857998" y="5103628"/>
            <a:ext cx="287080" cy="106325"/>
          </a:xfrm>
          <a:prstGeom prst="parallelogram">
            <a:avLst/>
          </a:prstGeom>
          <a:solidFill>
            <a:schemeClr val="bg1">
              <a:lumMod val="6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6071190" y="4965424"/>
            <a:ext cx="1850065" cy="446567"/>
          </a:xfrm>
          <a:prstGeom prst="ellipse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9" name="Straight Connector 18"/>
          <p:cNvCxnSpPr>
            <a:stCxn id="17" idx="2"/>
            <a:endCxn id="16" idx="2"/>
          </p:cNvCxnSpPr>
          <p:nvPr/>
        </p:nvCxnSpPr>
        <p:spPr>
          <a:xfrm rot="10800000">
            <a:off x="6563832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>
            <a:stCxn id="17" idx="6"/>
            <a:endCxn id="16" idx="6"/>
          </p:cNvCxnSpPr>
          <p:nvPr/>
        </p:nvCxnSpPr>
        <p:spPr>
          <a:xfrm flipH="1" flipV="1">
            <a:off x="7430045" y="4403661"/>
            <a:ext cx="14177" cy="758456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5443870" y="1605515"/>
            <a:ext cx="7797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Planet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00261" y="5465135"/>
            <a:ext cx="5565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dA1</a:t>
            </a:r>
            <a:endParaRPr lang="en-US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26" name="Straight Arrow Connector 25"/>
          <p:cNvCxnSpPr/>
          <p:nvPr/>
        </p:nvCxnSpPr>
        <p:spPr>
          <a:xfrm rot="16200000" flipV="1">
            <a:off x="7159288" y="4988411"/>
            <a:ext cx="361507" cy="67700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rot="5400000">
            <a:off x="5810694" y="1525772"/>
            <a:ext cx="1318437" cy="101009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485857" y="1775634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>
            <a:off x="6996223" y="1339702"/>
            <a:ext cx="1605517" cy="861238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>
            <a:stCxn id="11" idx="4"/>
          </p:cNvCxnSpPr>
          <p:nvPr/>
        </p:nvCxnSpPr>
        <p:spPr>
          <a:xfrm rot="5400000" flipH="1">
            <a:off x="5069072" y="3277487"/>
            <a:ext cx="3859618" cy="5315"/>
          </a:xfrm>
          <a:prstGeom prst="line">
            <a:avLst/>
          </a:prstGeom>
          <a:ln w="3175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rot="5400000" flipH="1" flipV="1">
            <a:off x="6544612" y="5432474"/>
            <a:ext cx="463013" cy="2761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6542571" y="5617532"/>
            <a:ext cx="3978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>
                    <a:lumMod val="65000"/>
                  </a:schemeClr>
                </a:solidFill>
              </a:rPr>
              <a:t>A</a:t>
            </a:r>
            <a:r>
              <a:rPr lang="en-US" baseline="-25000" dirty="0" smtClean="0">
                <a:solidFill>
                  <a:schemeClr val="bg1">
                    <a:lumMod val="65000"/>
                  </a:schemeClr>
                </a:solidFill>
              </a:rPr>
              <a:t>P</a:t>
            </a:r>
            <a:endParaRPr lang="en-US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8" name="Straight Connector 37"/>
          <p:cNvCxnSpPr>
            <a:stCxn id="16" idx="6"/>
          </p:cNvCxnSpPr>
          <p:nvPr/>
        </p:nvCxnSpPr>
        <p:spPr>
          <a:xfrm flipH="1" flipV="1">
            <a:off x="6996223" y="4391247"/>
            <a:ext cx="433822" cy="12414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Left Brace 38"/>
          <p:cNvSpPr/>
          <p:nvPr/>
        </p:nvSpPr>
        <p:spPr>
          <a:xfrm>
            <a:off x="5996762" y="3094075"/>
            <a:ext cx="829339" cy="1967024"/>
          </a:xfrm>
          <a:prstGeom prst="leftBrac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635256" y="3891516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h</a:t>
            </a:r>
            <a:endParaRPr lang="en-US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7701513" y="135387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7" name="Rectangle 56"/>
          <p:cNvSpPr/>
          <p:nvPr/>
        </p:nvSpPr>
        <p:spPr>
          <a:xfrm rot="1740000">
            <a:off x="8474151" y="2169040"/>
            <a:ext cx="116958" cy="116958"/>
          </a:xfrm>
          <a:prstGeom prst="rect">
            <a:avLst/>
          </a:prstGeom>
          <a:noFill/>
          <a:ln w="254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2" name="Straight Connector 31"/>
          <p:cNvCxnSpPr>
            <a:stCxn id="11" idx="4"/>
          </p:cNvCxnSpPr>
          <p:nvPr/>
        </p:nvCxnSpPr>
        <p:spPr>
          <a:xfrm rot="5400000" flipH="1">
            <a:off x="6584211" y="4792627"/>
            <a:ext cx="829339" cy="5315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>
            <a:stCxn id="11" idx="4"/>
            <a:endCxn id="16" idx="6"/>
          </p:cNvCxnSpPr>
          <p:nvPr/>
        </p:nvCxnSpPr>
        <p:spPr>
          <a:xfrm rot="5400000" flipH="1" flipV="1">
            <a:off x="6812645" y="4592553"/>
            <a:ext cx="806292" cy="428507"/>
          </a:xfrm>
          <a:prstGeom prst="line">
            <a:avLst/>
          </a:prstGeom>
          <a:ln w="254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6574462" y="2438396"/>
            <a:ext cx="344966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</a:t>
            </a:r>
            <a:r>
              <a:rPr lang="en-US" b="1" baseline="-25000" dirty="0" smtClean="0">
                <a:solidFill>
                  <a:schemeClr val="bg1">
                    <a:lumMod val="65000"/>
                  </a:schemeClr>
                </a:solidFill>
              </a:rPr>
              <a:t>e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38202" y="1447798"/>
            <a:ext cx="374332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Projecting </a:t>
            </a:r>
            <a:r>
              <a:rPr lang="en-US" sz="2800" i="1" dirty="0" smtClean="0"/>
              <a:t>x</a:t>
            </a:r>
            <a:r>
              <a:rPr lang="en-US" sz="2800" dirty="0" smtClean="0"/>
              <a:t> down to the base, we see that the ratio of the projected circular area to the total area of the base is: 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42" name="TextBox 41"/>
          <p:cNvSpPr txBox="1"/>
          <p:nvPr/>
        </p:nvSpPr>
        <p:spPr>
          <a:xfrm>
            <a:off x="6964325" y="4508203"/>
            <a:ext cx="3048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  <a:latin typeface="Symbol" pitchFamily="18" charset="2"/>
              </a:rPr>
              <a:t>f</a:t>
            </a:r>
            <a:endParaRPr lang="en-US" b="1" dirty="0">
              <a:solidFill>
                <a:schemeClr val="bg1">
                  <a:lumMod val="65000"/>
                </a:schemeClr>
              </a:solidFill>
              <a:latin typeface="Symbol" pitchFamily="18" charset="2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7279754" y="4632248"/>
            <a:ext cx="6046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r = 1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7060014" y="3987206"/>
            <a:ext cx="290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>
                    <a:lumMod val="65000"/>
                  </a:schemeClr>
                </a:solidFill>
              </a:rPr>
              <a:t>x</a:t>
            </a:r>
            <a:endParaRPr lang="en-US" b="1" baseline="-25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209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6775" y="4381500"/>
            <a:ext cx="3371850" cy="990600"/>
          </a:xfrm>
          <a:prstGeom prst="rect">
            <a:avLst/>
          </a:prstGeom>
          <a:noFill/>
        </p:spPr>
      </p:pic>
      <p:sp>
        <p:nvSpPr>
          <p:cNvPr id="132101" name="Rectangle 5"/>
          <p:cNvSpPr>
            <a:spLocks noChangeArrowheads="1"/>
          </p:cNvSpPr>
          <p:nvPr/>
        </p:nvSpPr>
        <p:spPr bwMode="auto">
          <a:xfrm>
            <a:off x="0" y="1447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Crossed-String Method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Crossed-String Method (Ref. 5)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59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746759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Crossed-String method may be used on two dimensional geometries of infinite extent;</a:t>
            </a:r>
          </a:p>
          <a:p>
            <a:endParaRPr lang="en-US" sz="2800" dirty="0" smtClean="0"/>
          </a:p>
          <a:p>
            <a:r>
              <a:rPr lang="en-US" sz="2800" dirty="0" smtClean="0"/>
              <a:t>The general formula for calculating a form factor between two surfaces is:</a:t>
            </a:r>
          </a:p>
        </p:txBody>
      </p:sp>
      <p:sp>
        <p:nvSpPr>
          <p:cNvPr id="1414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4151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8174" y="4276725"/>
            <a:ext cx="7989421" cy="695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Crossed-String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341947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the following two-dimensional geometry of infinite extent;</a:t>
            </a:r>
          </a:p>
          <a:p>
            <a:endParaRPr lang="en-US" sz="2800" dirty="0" smtClean="0"/>
          </a:p>
          <a:p>
            <a:r>
              <a:rPr lang="en-US" sz="2800" dirty="0" smtClean="0"/>
              <a:t>We seek the form factor between surface 1 and surface 2.</a:t>
            </a:r>
          </a:p>
        </p:txBody>
      </p:sp>
      <p:sp>
        <p:nvSpPr>
          <p:cNvPr id="1414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6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33988" y="1523999"/>
            <a:ext cx="3233737" cy="4507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TextBox 35"/>
          <p:cNvSpPr txBox="1"/>
          <p:nvPr/>
        </p:nvSpPr>
        <p:spPr>
          <a:xfrm>
            <a:off x="6353174" y="1781176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2</a:t>
            </a:r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 rot="19785300">
            <a:off x="6858000" y="4210051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Crossed-String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34194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define our string lengths: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>
                <a:solidFill>
                  <a:srgbClr val="FF0000"/>
                </a:solidFill>
              </a:rPr>
              <a:t>L</a:t>
            </a:r>
            <a:r>
              <a:rPr lang="en-US" sz="2800" baseline="-25000" dirty="0" smtClean="0">
                <a:solidFill>
                  <a:srgbClr val="FF0000"/>
                </a:solidFill>
              </a:rPr>
              <a:t>1</a:t>
            </a:r>
            <a:r>
              <a:rPr lang="en-US" sz="2800" dirty="0" smtClean="0">
                <a:solidFill>
                  <a:srgbClr val="FF0000"/>
                </a:solidFill>
              </a:rPr>
              <a:t> =  1.732 in</a:t>
            </a:r>
          </a:p>
          <a:p>
            <a:r>
              <a:rPr lang="en-US" sz="2800" dirty="0" smtClean="0">
                <a:solidFill>
                  <a:srgbClr val="00B050"/>
                </a:solidFill>
              </a:rPr>
              <a:t>L</a:t>
            </a:r>
            <a:r>
              <a:rPr lang="en-US" sz="2800" baseline="-25000" dirty="0" smtClean="0">
                <a:solidFill>
                  <a:srgbClr val="00B050"/>
                </a:solidFill>
              </a:rPr>
              <a:t>2</a:t>
            </a:r>
            <a:r>
              <a:rPr lang="en-US" sz="2800" dirty="0" smtClean="0">
                <a:solidFill>
                  <a:srgbClr val="00B050"/>
                </a:solidFill>
              </a:rPr>
              <a:t> =  1.5 in</a:t>
            </a:r>
          </a:p>
          <a:p>
            <a:r>
              <a:rPr lang="en-US" sz="2800" dirty="0" smtClean="0">
                <a:solidFill>
                  <a:srgbClr val="FFC000"/>
                </a:solidFill>
              </a:rPr>
              <a:t>L</a:t>
            </a:r>
            <a:r>
              <a:rPr lang="en-US" sz="2800" baseline="-25000" dirty="0" smtClean="0">
                <a:solidFill>
                  <a:srgbClr val="FFC000"/>
                </a:solidFill>
              </a:rPr>
              <a:t>3</a:t>
            </a:r>
            <a:r>
              <a:rPr lang="en-US" sz="2800" dirty="0" smtClean="0">
                <a:solidFill>
                  <a:srgbClr val="FFC000"/>
                </a:solidFill>
              </a:rPr>
              <a:t> =  1.866 in</a:t>
            </a:r>
          </a:p>
          <a:p>
            <a:r>
              <a:rPr lang="en-US" sz="2800" dirty="0" smtClean="0">
                <a:solidFill>
                  <a:srgbClr val="7030A0"/>
                </a:solidFill>
              </a:rPr>
              <a:t>L</a:t>
            </a:r>
            <a:r>
              <a:rPr lang="en-US" sz="2800" baseline="-25000" dirty="0" smtClean="0">
                <a:solidFill>
                  <a:srgbClr val="7030A0"/>
                </a:solidFill>
              </a:rPr>
              <a:t>4</a:t>
            </a:r>
            <a:r>
              <a:rPr lang="en-US" sz="2800" dirty="0" smtClean="0">
                <a:solidFill>
                  <a:srgbClr val="7030A0"/>
                </a:solidFill>
              </a:rPr>
              <a:t> =  1.0 in</a:t>
            </a:r>
          </a:p>
          <a:p>
            <a:r>
              <a:rPr lang="en-US" sz="2800" dirty="0" smtClean="0">
                <a:solidFill>
                  <a:srgbClr val="0070C0"/>
                </a:solidFill>
              </a:rPr>
              <a:t>L</a:t>
            </a:r>
            <a:r>
              <a:rPr lang="en-US" sz="2800" baseline="-25000" dirty="0" smtClean="0">
                <a:solidFill>
                  <a:srgbClr val="0070C0"/>
                </a:solidFill>
              </a:rPr>
              <a:t>5</a:t>
            </a:r>
            <a:r>
              <a:rPr lang="en-US" sz="2800" dirty="0" smtClean="0">
                <a:solidFill>
                  <a:srgbClr val="0070C0"/>
                </a:solidFill>
              </a:rPr>
              <a:t> =  1.803 in</a:t>
            </a:r>
          </a:p>
          <a:p>
            <a:r>
              <a:rPr lang="en-US" sz="2800" dirty="0" smtClean="0"/>
              <a:t>L</a:t>
            </a:r>
            <a:r>
              <a:rPr lang="en-US" sz="2800" baseline="-25000" dirty="0" smtClean="0"/>
              <a:t>6</a:t>
            </a:r>
            <a:r>
              <a:rPr lang="en-US" sz="2800" dirty="0" smtClean="0"/>
              <a:t> =  2.394 in</a:t>
            </a:r>
          </a:p>
        </p:txBody>
      </p:sp>
      <p:sp>
        <p:nvSpPr>
          <p:cNvPr id="1414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3098" y="1523999"/>
            <a:ext cx="2568697" cy="365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" name="TextBox 43"/>
          <p:cNvSpPr txBox="1"/>
          <p:nvPr/>
        </p:nvSpPr>
        <p:spPr>
          <a:xfrm>
            <a:off x="6362700" y="1771650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2</a:t>
            </a:r>
            <a:endParaRPr lang="en-US" dirty="0"/>
          </a:p>
        </p:txBody>
      </p:sp>
      <p:sp>
        <p:nvSpPr>
          <p:cNvPr id="46" name="TextBox 45"/>
          <p:cNvSpPr txBox="1"/>
          <p:nvPr/>
        </p:nvSpPr>
        <p:spPr>
          <a:xfrm rot="19785300">
            <a:off x="6858000" y="4210051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1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Crossed-String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34194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Solving...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414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415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03098" y="1523999"/>
            <a:ext cx="2568697" cy="3657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TextBox 30"/>
          <p:cNvSpPr txBox="1"/>
          <p:nvPr/>
        </p:nvSpPr>
        <p:spPr>
          <a:xfrm>
            <a:off x="6362700" y="1771650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2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 rot="19785300">
            <a:off x="6858000" y="4210051"/>
            <a:ext cx="10522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Surface 1</a:t>
            </a:r>
            <a:endParaRPr lang="en-US" dirty="0"/>
          </a:p>
        </p:txBody>
      </p:sp>
      <p:sp>
        <p:nvSpPr>
          <p:cNvPr id="13701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7011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7011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70117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6250" y="3924300"/>
            <a:ext cx="4333875" cy="676275"/>
          </a:xfrm>
          <a:prstGeom prst="rect">
            <a:avLst/>
          </a:prstGeom>
          <a:noFill/>
        </p:spPr>
      </p:pic>
      <p:sp>
        <p:nvSpPr>
          <p:cNvPr id="137012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70119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33475" y="2876550"/>
            <a:ext cx="3171825" cy="685800"/>
          </a:xfrm>
          <a:prstGeom prst="rect">
            <a:avLst/>
          </a:prstGeom>
          <a:noFill/>
        </p:spPr>
      </p:pic>
      <p:sp>
        <p:nvSpPr>
          <p:cNvPr id="1370122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70121" name="Picture 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52650" y="5172075"/>
            <a:ext cx="1447800" cy="3429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Monte Carlo Ray Tracing Method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Monte Carlo Methods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777239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Monte Carlo method uses </a:t>
            </a:r>
            <a:r>
              <a:rPr lang="en-US" sz="2800" i="1" dirty="0" smtClean="0"/>
              <a:t>random numbers </a:t>
            </a:r>
            <a:r>
              <a:rPr lang="en-US" sz="2800" dirty="0" smtClean="0"/>
              <a:t>to perform an integration;</a:t>
            </a:r>
          </a:p>
          <a:p>
            <a:endParaRPr lang="en-US" sz="2800" dirty="0" smtClean="0"/>
          </a:p>
          <a:p>
            <a:r>
              <a:rPr lang="en-US" sz="2800" dirty="0" smtClean="0"/>
              <a:t>How can a random number can be used to accomplish such a feat?</a:t>
            </a:r>
          </a:p>
          <a:p>
            <a:endParaRPr lang="en-US" sz="2800" dirty="0" smtClean="0"/>
          </a:p>
          <a:p>
            <a:r>
              <a:rPr lang="en-US" sz="2800" dirty="0" smtClean="0"/>
              <a:t>Furthermore, how can we get usable answers from anything involving random numbers?</a:t>
            </a:r>
          </a:p>
          <a:p>
            <a:endParaRPr lang="en-US" sz="2800" dirty="0" smtClean="0"/>
          </a:p>
          <a:p>
            <a:r>
              <a:rPr lang="en-US" sz="2800" dirty="0" smtClean="0"/>
              <a:t>Let's start with an example.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65</a:t>
            </a:fld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38202" y="1447799"/>
            <a:ext cx="777239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To see how random numbers can be applied in integration, let's consider the challenge of approximating </a:t>
            </a:r>
            <a:r>
              <a:rPr lang="en-US" sz="2800" i="1" dirty="0" smtClean="0">
                <a:latin typeface="Symbol" pitchFamily="18" charset="2"/>
              </a:rPr>
              <a:t>p 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We'll establish a thought experiment, establish some equations to help us conduct this experiment, and then use random numbers to help us achieve our goal.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66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38202" y="1409700"/>
            <a:ext cx="421004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Suppose you encounter the </a:t>
            </a:r>
            <a:r>
              <a:rPr lang="en-US" sz="2800" i="1" dirty="0" smtClean="0"/>
              <a:t>World's Worst Dart Player...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pic>
        <p:nvPicPr>
          <p:cNvPr id="1184770" name="Picture 2" descr="D:\Documents and Settings\srickman\Local Settings\Temporary Internet Files\Content.IE5\7QRB58XD\MC900121135[1].wmf"/>
          <p:cNvPicPr>
            <a:picLocks noChangeAspect="1" noChangeArrowheads="1"/>
          </p:cNvPicPr>
          <p:nvPr/>
        </p:nvPicPr>
        <p:blipFill>
          <a:blip r:embed="rId2" cstate="print"/>
          <a:srcRect b="28333"/>
          <a:stretch>
            <a:fillRect/>
          </a:stretch>
        </p:blipFill>
        <p:spPr bwMode="auto">
          <a:xfrm>
            <a:off x="1076324" y="3566157"/>
            <a:ext cx="3162301" cy="2457380"/>
          </a:xfrm>
          <a:prstGeom prst="rect">
            <a:avLst/>
          </a:prstGeom>
          <a:noFill/>
        </p:spPr>
      </p:pic>
      <p:pic>
        <p:nvPicPr>
          <p:cNvPr id="14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724650" y="2357736"/>
            <a:ext cx="796366" cy="259123"/>
          </a:xfrm>
          <a:prstGeom prst="rect">
            <a:avLst/>
          </a:prstGeom>
          <a:noFill/>
        </p:spPr>
      </p:pic>
      <p:pic>
        <p:nvPicPr>
          <p:cNvPr id="1184778" name="Picture 10" descr="D:\Documents and Settings\srickman\Local Settings\Temporary Internet Files\Content.IE5\X0Z00CIN\MC900362042[1].wm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BF00"/>
              </a:clrFrom>
              <a:clrTo>
                <a:srgbClr val="FFBF00">
                  <a:alpha val="0"/>
                </a:srgbClr>
              </a:clrTo>
            </a:clrChange>
          </a:blip>
          <a:srcRect l="3177" t="4711" b="4189"/>
          <a:stretch>
            <a:fillRect/>
          </a:stretch>
        </p:blipFill>
        <p:spPr bwMode="auto">
          <a:xfrm>
            <a:off x="6619876" y="2769963"/>
            <a:ext cx="1571624" cy="3392712"/>
          </a:xfrm>
          <a:prstGeom prst="rect">
            <a:avLst/>
          </a:prstGeom>
          <a:noFill/>
        </p:spPr>
      </p:pic>
      <p:pic>
        <p:nvPicPr>
          <p:cNvPr id="16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62529">
            <a:off x="7019925" y="1986261"/>
            <a:ext cx="796366" cy="259123"/>
          </a:xfrm>
          <a:prstGeom prst="rect">
            <a:avLst/>
          </a:prstGeom>
          <a:noFill/>
        </p:spPr>
      </p:pic>
      <p:pic>
        <p:nvPicPr>
          <p:cNvPr id="1184776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362700" y="5119986"/>
            <a:ext cx="796366" cy="259123"/>
          </a:xfrm>
          <a:prstGeom prst="rect">
            <a:avLst/>
          </a:prstGeom>
          <a:noFill/>
        </p:spPr>
      </p:pic>
      <p:pic>
        <p:nvPicPr>
          <p:cNvPr id="17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62529">
            <a:off x="5514975" y="3519786"/>
            <a:ext cx="796366" cy="259123"/>
          </a:xfrm>
          <a:prstGeom prst="rect">
            <a:avLst/>
          </a:prstGeom>
          <a:noFill/>
        </p:spPr>
      </p:pic>
      <p:sp>
        <p:nvSpPr>
          <p:cNvPr id="18" name="Freeform 17"/>
          <p:cNvSpPr/>
          <p:nvPr/>
        </p:nvSpPr>
        <p:spPr>
          <a:xfrm>
            <a:off x="4210050" y="3371850"/>
            <a:ext cx="1381125" cy="1209675"/>
          </a:xfrm>
          <a:custGeom>
            <a:avLst/>
            <a:gdLst>
              <a:gd name="connsiteX0" fmla="*/ 0 w 1381125"/>
              <a:gd name="connsiteY0" fmla="*/ 1209675 h 1209675"/>
              <a:gd name="connsiteX1" fmla="*/ 28575 w 1381125"/>
              <a:gd name="connsiteY1" fmla="*/ 1200150 h 1209675"/>
              <a:gd name="connsiteX2" fmla="*/ 114300 w 1381125"/>
              <a:gd name="connsiteY2" fmla="*/ 1181100 h 1209675"/>
              <a:gd name="connsiteX3" fmla="*/ 171450 w 1381125"/>
              <a:gd name="connsiteY3" fmla="*/ 1143000 h 1209675"/>
              <a:gd name="connsiteX4" fmla="*/ 228600 w 1381125"/>
              <a:gd name="connsiteY4" fmla="*/ 1047750 h 1209675"/>
              <a:gd name="connsiteX5" fmla="*/ 257175 w 1381125"/>
              <a:gd name="connsiteY5" fmla="*/ 971550 h 1209675"/>
              <a:gd name="connsiteX6" fmla="*/ 152400 w 1381125"/>
              <a:gd name="connsiteY6" fmla="*/ 857250 h 1209675"/>
              <a:gd name="connsiteX7" fmla="*/ 123825 w 1381125"/>
              <a:gd name="connsiteY7" fmla="*/ 876300 h 1209675"/>
              <a:gd name="connsiteX8" fmla="*/ 104775 w 1381125"/>
              <a:gd name="connsiteY8" fmla="*/ 904875 h 1209675"/>
              <a:gd name="connsiteX9" fmla="*/ 228600 w 1381125"/>
              <a:gd name="connsiteY9" fmla="*/ 981075 h 1209675"/>
              <a:gd name="connsiteX10" fmla="*/ 266700 w 1381125"/>
              <a:gd name="connsiteY10" fmla="*/ 971550 h 1209675"/>
              <a:gd name="connsiteX11" fmla="*/ 304800 w 1381125"/>
              <a:gd name="connsiteY11" fmla="*/ 914400 h 1209675"/>
              <a:gd name="connsiteX12" fmla="*/ 333375 w 1381125"/>
              <a:gd name="connsiteY12" fmla="*/ 895350 h 1209675"/>
              <a:gd name="connsiteX13" fmla="*/ 342900 w 1381125"/>
              <a:gd name="connsiteY13" fmla="*/ 866775 h 1209675"/>
              <a:gd name="connsiteX14" fmla="*/ 390525 w 1381125"/>
              <a:gd name="connsiteY14" fmla="*/ 828675 h 1209675"/>
              <a:gd name="connsiteX15" fmla="*/ 419100 w 1381125"/>
              <a:gd name="connsiteY15" fmla="*/ 742950 h 1209675"/>
              <a:gd name="connsiteX16" fmla="*/ 476250 w 1381125"/>
              <a:gd name="connsiteY16" fmla="*/ 619125 h 1209675"/>
              <a:gd name="connsiteX17" fmla="*/ 504825 w 1381125"/>
              <a:gd name="connsiteY17" fmla="*/ 552450 h 1209675"/>
              <a:gd name="connsiteX18" fmla="*/ 523875 w 1381125"/>
              <a:gd name="connsiteY18" fmla="*/ 428625 h 1209675"/>
              <a:gd name="connsiteX19" fmla="*/ 533400 w 1381125"/>
              <a:gd name="connsiteY19" fmla="*/ 390525 h 1209675"/>
              <a:gd name="connsiteX20" fmla="*/ 552450 w 1381125"/>
              <a:gd name="connsiteY20" fmla="*/ 361950 h 1209675"/>
              <a:gd name="connsiteX21" fmla="*/ 561975 w 1381125"/>
              <a:gd name="connsiteY21" fmla="*/ 304800 h 1209675"/>
              <a:gd name="connsiteX22" fmla="*/ 581025 w 1381125"/>
              <a:gd name="connsiteY22" fmla="*/ 238125 h 1209675"/>
              <a:gd name="connsiteX23" fmla="*/ 600075 w 1381125"/>
              <a:gd name="connsiteY23" fmla="*/ 171450 h 1209675"/>
              <a:gd name="connsiteX24" fmla="*/ 657225 w 1381125"/>
              <a:gd name="connsiteY24" fmla="*/ 133350 h 1209675"/>
              <a:gd name="connsiteX25" fmla="*/ 676275 w 1381125"/>
              <a:gd name="connsiteY25" fmla="*/ 95250 h 1209675"/>
              <a:gd name="connsiteX26" fmla="*/ 771525 w 1381125"/>
              <a:gd name="connsiteY26" fmla="*/ 47625 h 1209675"/>
              <a:gd name="connsiteX27" fmla="*/ 809625 w 1381125"/>
              <a:gd name="connsiteY27" fmla="*/ 19050 h 1209675"/>
              <a:gd name="connsiteX28" fmla="*/ 876300 w 1381125"/>
              <a:gd name="connsiteY28" fmla="*/ 0 h 1209675"/>
              <a:gd name="connsiteX29" fmla="*/ 1038225 w 1381125"/>
              <a:gd name="connsiteY29" fmla="*/ 9525 h 1209675"/>
              <a:gd name="connsiteX30" fmla="*/ 1123950 w 1381125"/>
              <a:gd name="connsiteY30" fmla="*/ 38100 h 1209675"/>
              <a:gd name="connsiteX31" fmla="*/ 1190625 w 1381125"/>
              <a:gd name="connsiteY31" fmla="*/ 47625 h 1209675"/>
              <a:gd name="connsiteX32" fmla="*/ 1238250 w 1381125"/>
              <a:gd name="connsiteY32" fmla="*/ 57150 h 1209675"/>
              <a:gd name="connsiteX33" fmla="*/ 1295400 w 1381125"/>
              <a:gd name="connsiteY33" fmla="*/ 95250 h 1209675"/>
              <a:gd name="connsiteX34" fmla="*/ 1362075 w 1381125"/>
              <a:gd name="connsiteY34" fmla="*/ 123825 h 1209675"/>
              <a:gd name="connsiteX35" fmla="*/ 1381125 w 1381125"/>
              <a:gd name="connsiteY35" fmla="*/ 133350 h 1209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381125" h="1209675">
                <a:moveTo>
                  <a:pt x="0" y="1209675"/>
                </a:moveTo>
                <a:cubicBezTo>
                  <a:pt x="9525" y="1206500"/>
                  <a:pt x="18774" y="1202328"/>
                  <a:pt x="28575" y="1200150"/>
                </a:cubicBezTo>
                <a:cubicBezTo>
                  <a:pt x="129155" y="1177799"/>
                  <a:pt x="49974" y="1202542"/>
                  <a:pt x="114300" y="1181100"/>
                </a:cubicBezTo>
                <a:cubicBezTo>
                  <a:pt x="133350" y="1168400"/>
                  <a:pt x="158750" y="1162050"/>
                  <a:pt x="171450" y="1143000"/>
                </a:cubicBezTo>
                <a:cubicBezTo>
                  <a:pt x="190439" y="1114516"/>
                  <a:pt x="216048" y="1081223"/>
                  <a:pt x="228600" y="1047750"/>
                </a:cubicBezTo>
                <a:cubicBezTo>
                  <a:pt x="267506" y="944000"/>
                  <a:pt x="204137" y="1077625"/>
                  <a:pt x="257175" y="971550"/>
                </a:cubicBezTo>
                <a:cubicBezTo>
                  <a:pt x="246952" y="838655"/>
                  <a:pt x="287493" y="826075"/>
                  <a:pt x="152400" y="857250"/>
                </a:cubicBezTo>
                <a:cubicBezTo>
                  <a:pt x="141246" y="859824"/>
                  <a:pt x="133350" y="869950"/>
                  <a:pt x="123825" y="876300"/>
                </a:cubicBezTo>
                <a:cubicBezTo>
                  <a:pt x="117475" y="885825"/>
                  <a:pt x="105914" y="893484"/>
                  <a:pt x="104775" y="904875"/>
                </a:cubicBezTo>
                <a:cubicBezTo>
                  <a:pt x="94533" y="1007300"/>
                  <a:pt x="134797" y="973258"/>
                  <a:pt x="228600" y="981075"/>
                </a:cubicBezTo>
                <a:cubicBezTo>
                  <a:pt x="241300" y="977900"/>
                  <a:pt x="256848" y="980170"/>
                  <a:pt x="266700" y="971550"/>
                </a:cubicBezTo>
                <a:cubicBezTo>
                  <a:pt x="283930" y="956473"/>
                  <a:pt x="285750" y="927100"/>
                  <a:pt x="304800" y="914400"/>
                </a:cubicBezTo>
                <a:lnTo>
                  <a:pt x="333375" y="895350"/>
                </a:lnTo>
                <a:cubicBezTo>
                  <a:pt x="336550" y="885825"/>
                  <a:pt x="335800" y="873875"/>
                  <a:pt x="342900" y="866775"/>
                </a:cubicBezTo>
                <a:cubicBezTo>
                  <a:pt x="397829" y="811846"/>
                  <a:pt x="348240" y="913245"/>
                  <a:pt x="390525" y="828675"/>
                </a:cubicBezTo>
                <a:cubicBezTo>
                  <a:pt x="455974" y="697777"/>
                  <a:pt x="373626" y="852089"/>
                  <a:pt x="419100" y="742950"/>
                </a:cubicBezTo>
                <a:cubicBezTo>
                  <a:pt x="454379" y="658279"/>
                  <a:pt x="452955" y="689009"/>
                  <a:pt x="476250" y="619125"/>
                </a:cubicBezTo>
                <a:cubicBezTo>
                  <a:pt x="496752" y="557618"/>
                  <a:pt x="471342" y="602675"/>
                  <a:pt x="504825" y="552450"/>
                </a:cubicBezTo>
                <a:cubicBezTo>
                  <a:pt x="520144" y="399257"/>
                  <a:pt x="502751" y="502560"/>
                  <a:pt x="523875" y="428625"/>
                </a:cubicBezTo>
                <a:cubicBezTo>
                  <a:pt x="527471" y="416038"/>
                  <a:pt x="528243" y="402557"/>
                  <a:pt x="533400" y="390525"/>
                </a:cubicBezTo>
                <a:cubicBezTo>
                  <a:pt x="537909" y="380003"/>
                  <a:pt x="546100" y="371475"/>
                  <a:pt x="552450" y="361950"/>
                </a:cubicBezTo>
                <a:cubicBezTo>
                  <a:pt x="555625" y="342900"/>
                  <a:pt x="558187" y="323738"/>
                  <a:pt x="561975" y="304800"/>
                </a:cubicBezTo>
                <a:cubicBezTo>
                  <a:pt x="571901" y="255172"/>
                  <a:pt x="568921" y="280490"/>
                  <a:pt x="581025" y="238125"/>
                </a:cubicBezTo>
                <a:cubicBezTo>
                  <a:pt x="581124" y="237779"/>
                  <a:pt x="595507" y="176018"/>
                  <a:pt x="600075" y="171450"/>
                </a:cubicBezTo>
                <a:cubicBezTo>
                  <a:pt x="616264" y="155261"/>
                  <a:pt x="657225" y="133350"/>
                  <a:pt x="657225" y="133350"/>
                </a:cubicBezTo>
                <a:cubicBezTo>
                  <a:pt x="663575" y="120650"/>
                  <a:pt x="664916" y="103769"/>
                  <a:pt x="676275" y="95250"/>
                </a:cubicBezTo>
                <a:cubicBezTo>
                  <a:pt x="704673" y="73951"/>
                  <a:pt x="743127" y="68924"/>
                  <a:pt x="771525" y="47625"/>
                </a:cubicBezTo>
                <a:cubicBezTo>
                  <a:pt x="784225" y="38100"/>
                  <a:pt x="795842" y="26926"/>
                  <a:pt x="809625" y="19050"/>
                </a:cubicBezTo>
                <a:cubicBezTo>
                  <a:pt x="820253" y="12977"/>
                  <a:pt x="868052" y="2062"/>
                  <a:pt x="876300" y="0"/>
                </a:cubicBezTo>
                <a:cubicBezTo>
                  <a:pt x="930275" y="3175"/>
                  <a:pt x="984611" y="2532"/>
                  <a:pt x="1038225" y="9525"/>
                </a:cubicBezTo>
                <a:lnTo>
                  <a:pt x="1123950" y="38100"/>
                </a:lnTo>
                <a:cubicBezTo>
                  <a:pt x="1145249" y="45200"/>
                  <a:pt x="1168480" y="43934"/>
                  <a:pt x="1190625" y="47625"/>
                </a:cubicBezTo>
                <a:cubicBezTo>
                  <a:pt x="1206594" y="50287"/>
                  <a:pt x="1222375" y="53975"/>
                  <a:pt x="1238250" y="57150"/>
                </a:cubicBezTo>
                <a:lnTo>
                  <a:pt x="1295400" y="95250"/>
                </a:lnTo>
                <a:cubicBezTo>
                  <a:pt x="1327920" y="116930"/>
                  <a:pt x="1330325" y="111125"/>
                  <a:pt x="1362075" y="123825"/>
                </a:cubicBezTo>
                <a:cubicBezTo>
                  <a:pt x="1368667" y="126462"/>
                  <a:pt x="1374775" y="130175"/>
                  <a:pt x="1381125" y="133350"/>
                </a:cubicBezTo>
              </a:path>
            </a:pathLst>
          </a:cu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67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38201" y="1419225"/>
            <a:ext cx="42386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He's so bad that no matter how he throws, he can do no better than a random scattering of the darts.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pic>
        <p:nvPicPr>
          <p:cNvPr id="1184770" name="Picture 2" descr="D:\Documents and Settings\srickman\Local Settings\Temporary Internet Files\Content.IE5\7QRB58XD\MC900121135[1].wmf"/>
          <p:cNvPicPr>
            <a:picLocks noChangeAspect="1" noChangeArrowheads="1"/>
          </p:cNvPicPr>
          <p:nvPr/>
        </p:nvPicPr>
        <p:blipFill>
          <a:blip r:embed="rId2" cstate="print"/>
          <a:srcRect b="28333"/>
          <a:stretch>
            <a:fillRect/>
          </a:stretch>
        </p:blipFill>
        <p:spPr bwMode="auto">
          <a:xfrm>
            <a:off x="1076324" y="3566157"/>
            <a:ext cx="3162301" cy="2457380"/>
          </a:xfrm>
          <a:prstGeom prst="rect">
            <a:avLst/>
          </a:prstGeom>
          <a:noFill/>
        </p:spPr>
      </p:pic>
      <p:pic>
        <p:nvPicPr>
          <p:cNvPr id="14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724650" y="2357736"/>
            <a:ext cx="796366" cy="259123"/>
          </a:xfrm>
          <a:prstGeom prst="rect">
            <a:avLst/>
          </a:prstGeom>
          <a:noFill/>
        </p:spPr>
      </p:pic>
      <p:pic>
        <p:nvPicPr>
          <p:cNvPr id="1184778" name="Picture 10" descr="D:\Documents and Settings\srickman\Local Settings\Temporary Internet Files\Content.IE5\X0Z00CIN\MC900362042[1].wmf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BF00"/>
              </a:clrFrom>
              <a:clrTo>
                <a:srgbClr val="FFBF00">
                  <a:alpha val="0"/>
                </a:srgbClr>
              </a:clrTo>
            </a:clrChange>
          </a:blip>
          <a:srcRect l="3177" t="4711" b="4189"/>
          <a:stretch>
            <a:fillRect/>
          </a:stretch>
        </p:blipFill>
        <p:spPr bwMode="auto">
          <a:xfrm>
            <a:off x="6619876" y="2769963"/>
            <a:ext cx="1571624" cy="3392712"/>
          </a:xfrm>
          <a:prstGeom prst="rect">
            <a:avLst/>
          </a:prstGeom>
          <a:noFill/>
        </p:spPr>
      </p:pic>
      <p:pic>
        <p:nvPicPr>
          <p:cNvPr id="16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62529">
            <a:off x="7019925" y="1986261"/>
            <a:ext cx="796366" cy="259123"/>
          </a:xfrm>
          <a:prstGeom prst="rect">
            <a:avLst/>
          </a:prstGeom>
          <a:noFill/>
        </p:spPr>
      </p:pic>
      <p:pic>
        <p:nvPicPr>
          <p:cNvPr id="1184776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362700" y="5119986"/>
            <a:ext cx="796366" cy="259123"/>
          </a:xfrm>
          <a:prstGeom prst="rect">
            <a:avLst/>
          </a:prstGeom>
          <a:noFill/>
        </p:spPr>
      </p:pic>
      <p:pic>
        <p:nvPicPr>
          <p:cNvPr id="17" name="Picture 8" descr="D:\Documents and Settings\srickman\Local Settings\Temporary Internet Files\Content.IE5\TKVTDA0E\MC900391292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2162529">
            <a:off x="5514975" y="3519786"/>
            <a:ext cx="796366" cy="259123"/>
          </a:xfrm>
          <a:prstGeom prst="rect">
            <a:avLst/>
          </a:prstGeom>
          <a:noFill/>
        </p:spPr>
      </p:pic>
      <p:sp>
        <p:nvSpPr>
          <p:cNvPr id="18" name="Freeform 17"/>
          <p:cNvSpPr/>
          <p:nvPr/>
        </p:nvSpPr>
        <p:spPr>
          <a:xfrm>
            <a:off x="4210050" y="3371850"/>
            <a:ext cx="1381125" cy="1209675"/>
          </a:xfrm>
          <a:custGeom>
            <a:avLst/>
            <a:gdLst>
              <a:gd name="connsiteX0" fmla="*/ 0 w 1381125"/>
              <a:gd name="connsiteY0" fmla="*/ 1209675 h 1209675"/>
              <a:gd name="connsiteX1" fmla="*/ 28575 w 1381125"/>
              <a:gd name="connsiteY1" fmla="*/ 1200150 h 1209675"/>
              <a:gd name="connsiteX2" fmla="*/ 114300 w 1381125"/>
              <a:gd name="connsiteY2" fmla="*/ 1181100 h 1209675"/>
              <a:gd name="connsiteX3" fmla="*/ 171450 w 1381125"/>
              <a:gd name="connsiteY3" fmla="*/ 1143000 h 1209675"/>
              <a:gd name="connsiteX4" fmla="*/ 228600 w 1381125"/>
              <a:gd name="connsiteY4" fmla="*/ 1047750 h 1209675"/>
              <a:gd name="connsiteX5" fmla="*/ 257175 w 1381125"/>
              <a:gd name="connsiteY5" fmla="*/ 971550 h 1209675"/>
              <a:gd name="connsiteX6" fmla="*/ 152400 w 1381125"/>
              <a:gd name="connsiteY6" fmla="*/ 857250 h 1209675"/>
              <a:gd name="connsiteX7" fmla="*/ 123825 w 1381125"/>
              <a:gd name="connsiteY7" fmla="*/ 876300 h 1209675"/>
              <a:gd name="connsiteX8" fmla="*/ 104775 w 1381125"/>
              <a:gd name="connsiteY8" fmla="*/ 904875 h 1209675"/>
              <a:gd name="connsiteX9" fmla="*/ 228600 w 1381125"/>
              <a:gd name="connsiteY9" fmla="*/ 981075 h 1209675"/>
              <a:gd name="connsiteX10" fmla="*/ 266700 w 1381125"/>
              <a:gd name="connsiteY10" fmla="*/ 971550 h 1209675"/>
              <a:gd name="connsiteX11" fmla="*/ 304800 w 1381125"/>
              <a:gd name="connsiteY11" fmla="*/ 914400 h 1209675"/>
              <a:gd name="connsiteX12" fmla="*/ 333375 w 1381125"/>
              <a:gd name="connsiteY12" fmla="*/ 895350 h 1209675"/>
              <a:gd name="connsiteX13" fmla="*/ 342900 w 1381125"/>
              <a:gd name="connsiteY13" fmla="*/ 866775 h 1209675"/>
              <a:gd name="connsiteX14" fmla="*/ 390525 w 1381125"/>
              <a:gd name="connsiteY14" fmla="*/ 828675 h 1209675"/>
              <a:gd name="connsiteX15" fmla="*/ 419100 w 1381125"/>
              <a:gd name="connsiteY15" fmla="*/ 742950 h 1209675"/>
              <a:gd name="connsiteX16" fmla="*/ 476250 w 1381125"/>
              <a:gd name="connsiteY16" fmla="*/ 619125 h 1209675"/>
              <a:gd name="connsiteX17" fmla="*/ 504825 w 1381125"/>
              <a:gd name="connsiteY17" fmla="*/ 552450 h 1209675"/>
              <a:gd name="connsiteX18" fmla="*/ 523875 w 1381125"/>
              <a:gd name="connsiteY18" fmla="*/ 428625 h 1209675"/>
              <a:gd name="connsiteX19" fmla="*/ 533400 w 1381125"/>
              <a:gd name="connsiteY19" fmla="*/ 390525 h 1209675"/>
              <a:gd name="connsiteX20" fmla="*/ 552450 w 1381125"/>
              <a:gd name="connsiteY20" fmla="*/ 361950 h 1209675"/>
              <a:gd name="connsiteX21" fmla="*/ 561975 w 1381125"/>
              <a:gd name="connsiteY21" fmla="*/ 304800 h 1209675"/>
              <a:gd name="connsiteX22" fmla="*/ 581025 w 1381125"/>
              <a:gd name="connsiteY22" fmla="*/ 238125 h 1209675"/>
              <a:gd name="connsiteX23" fmla="*/ 600075 w 1381125"/>
              <a:gd name="connsiteY23" fmla="*/ 171450 h 1209675"/>
              <a:gd name="connsiteX24" fmla="*/ 657225 w 1381125"/>
              <a:gd name="connsiteY24" fmla="*/ 133350 h 1209675"/>
              <a:gd name="connsiteX25" fmla="*/ 676275 w 1381125"/>
              <a:gd name="connsiteY25" fmla="*/ 95250 h 1209675"/>
              <a:gd name="connsiteX26" fmla="*/ 771525 w 1381125"/>
              <a:gd name="connsiteY26" fmla="*/ 47625 h 1209675"/>
              <a:gd name="connsiteX27" fmla="*/ 809625 w 1381125"/>
              <a:gd name="connsiteY27" fmla="*/ 19050 h 1209675"/>
              <a:gd name="connsiteX28" fmla="*/ 876300 w 1381125"/>
              <a:gd name="connsiteY28" fmla="*/ 0 h 1209675"/>
              <a:gd name="connsiteX29" fmla="*/ 1038225 w 1381125"/>
              <a:gd name="connsiteY29" fmla="*/ 9525 h 1209675"/>
              <a:gd name="connsiteX30" fmla="*/ 1123950 w 1381125"/>
              <a:gd name="connsiteY30" fmla="*/ 38100 h 1209675"/>
              <a:gd name="connsiteX31" fmla="*/ 1190625 w 1381125"/>
              <a:gd name="connsiteY31" fmla="*/ 47625 h 1209675"/>
              <a:gd name="connsiteX32" fmla="*/ 1238250 w 1381125"/>
              <a:gd name="connsiteY32" fmla="*/ 57150 h 1209675"/>
              <a:gd name="connsiteX33" fmla="*/ 1295400 w 1381125"/>
              <a:gd name="connsiteY33" fmla="*/ 95250 h 1209675"/>
              <a:gd name="connsiteX34" fmla="*/ 1362075 w 1381125"/>
              <a:gd name="connsiteY34" fmla="*/ 123825 h 1209675"/>
              <a:gd name="connsiteX35" fmla="*/ 1381125 w 1381125"/>
              <a:gd name="connsiteY35" fmla="*/ 133350 h 1209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381125" h="1209675">
                <a:moveTo>
                  <a:pt x="0" y="1209675"/>
                </a:moveTo>
                <a:cubicBezTo>
                  <a:pt x="9525" y="1206500"/>
                  <a:pt x="18774" y="1202328"/>
                  <a:pt x="28575" y="1200150"/>
                </a:cubicBezTo>
                <a:cubicBezTo>
                  <a:pt x="129155" y="1177799"/>
                  <a:pt x="49974" y="1202542"/>
                  <a:pt x="114300" y="1181100"/>
                </a:cubicBezTo>
                <a:cubicBezTo>
                  <a:pt x="133350" y="1168400"/>
                  <a:pt x="158750" y="1162050"/>
                  <a:pt x="171450" y="1143000"/>
                </a:cubicBezTo>
                <a:cubicBezTo>
                  <a:pt x="190439" y="1114516"/>
                  <a:pt x="216048" y="1081223"/>
                  <a:pt x="228600" y="1047750"/>
                </a:cubicBezTo>
                <a:cubicBezTo>
                  <a:pt x="267506" y="944000"/>
                  <a:pt x="204137" y="1077625"/>
                  <a:pt x="257175" y="971550"/>
                </a:cubicBezTo>
                <a:cubicBezTo>
                  <a:pt x="246952" y="838655"/>
                  <a:pt x="287493" y="826075"/>
                  <a:pt x="152400" y="857250"/>
                </a:cubicBezTo>
                <a:cubicBezTo>
                  <a:pt x="141246" y="859824"/>
                  <a:pt x="133350" y="869950"/>
                  <a:pt x="123825" y="876300"/>
                </a:cubicBezTo>
                <a:cubicBezTo>
                  <a:pt x="117475" y="885825"/>
                  <a:pt x="105914" y="893484"/>
                  <a:pt x="104775" y="904875"/>
                </a:cubicBezTo>
                <a:cubicBezTo>
                  <a:pt x="94533" y="1007300"/>
                  <a:pt x="134797" y="973258"/>
                  <a:pt x="228600" y="981075"/>
                </a:cubicBezTo>
                <a:cubicBezTo>
                  <a:pt x="241300" y="977900"/>
                  <a:pt x="256848" y="980170"/>
                  <a:pt x="266700" y="971550"/>
                </a:cubicBezTo>
                <a:cubicBezTo>
                  <a:pt x="283930" y="956473"/>
                  <a:pt x="285750" y="927100"/>
                  <a:pt x="304800" y="914400"/>
                </a:cubicBezTo>
                <a:lnTo>
                  <a:pt x="333375" y="895350"/>
                </a:lnTo>
                <a:cubicBezTo>
                  <a:pt x="336550" y="885825"/>
                  <a:pt x="335800" y="873875"/>
                  <a:pt x="342900" y="866775"/>
                </a:cubicBezTo>
                <a:cubicBezTo>
                  <a:pt x="397829" y="811846"/>
                  <a:pt x="348240" y="913245"/>
                  <a:pt x="390525" y="828675"/>
                </a:cubicBezTo>
                <a:cubicBezTo>
                  <a:pt x="455974" y="697777"/>
                  <a:pt x="373626" y="852089"/>
                  <a:pt x="419100" y="742950"/>
                </a:cubicBezTo>
                <a:cubicBezTo>
                  <a:pt x="454379" y="658279"/>
                  <a:pt x="452955" y="689009"/>
                  <a:pt x="476250" y="619125"/>
                </a:cubicBezTo>
                <a:cubicBezTo>
                  <a:pt x="496752" y="557618"/>
                  <a:pt x="471342" y="602675"/>
                  <a:pt x="504825" y="552450"/>
                </a:cubicBezTo>
                <a:cubicBezTo>
                  <a:pt x="520144" y="399257"/>
                  <a:pt x="502751" y="502560"/>
                  <a:pt x="523875" y="428625"/>
                </a:cubicBezTo>
                <a:cubicBezTo>
                  <a:pt x="527471" y="416038"/>
                  <a:pt x="528243" y="402557"/>
                  <a:pt x="533400" y="390525"/>
                </a:cubicBezTo>
                <a:cubicBezTo>
                  <a:pt x="537909" y="380003"/>
                  <a:pt x="546100" y="371475"/>
                  <a:pt x="552450" y="361950"/>
                </a:cubicBezTo>
                <a:cubicBezTo>
                  <a:pt x="555625" y="342900"/>
                  <a:pt x="558187" y="323738"/>
                  <a:pt x="561975" y="304800"/>
                </a:cubicBezTo>
                <a:cubicBezTo>
                  <a:pt x="571901" y="255172"/>
                  <a:pt x="568921" y="280490"/>
                  <a:pt x="581025" y="238125"/>
                </a:cubicBezTo>
                <a:cubicBezTo>
                  <a:pt x="581124" y="237779"/>
                  <a:pt x="595507" y="176018"/>
                  <a:pt x="600075" y="171450"/>
                </a:cubicBezTo>
                <a:cubicBezTo>
                  <a:pt x="616264" y="155261"/>
                  <a:pt x="657225" y="133350"/>
                  <a:pt x="657225" y="133350"/>
                </a:cubicBezTo>
                <a:cubicBezTo>
                  <a:pt x="663575" y="120650"/>
                  <a:pt x="664916" y="103769"/>
                  <a:pt x="676275" y="95250"/>
                </a:cubicBezTo>
                <a:cubicBezTo>
                  <a:pt x="704673" y="73951"/>
                  <a:pt x="743127" y="68924"/>
                  <a:pt x="771525" y="47625"/>
                </a:cubicBezTo>
                <a:cubicBezTo>
                  <a:pt x="784225" y="38100"/>
                  <a:pt x="795842" y="26926"/>
                  <a:pt x="809625" y="19050"/>
                </a:cubicBezTo>
                <a:cubicBezTo>
                  <a:pt x="820253" y="12977"/>
                  <a:pt x="868052" y="2062"/>
                  <a:pt x="876300" y="0"/>
                </a:cubicBezTo>
                <a:cubicBezTo>
                  <a:pt x="930275" y="3175"/>
                  <a:pt x="984611" y="2532"/>
                  <a:pt x="1038225" y="9525"/>
                </a:cubicBezTo>
                <a:lnTo>
                  <a:pt x="1123950" y="38100"/>
                </a:lnTo>
                <a:cubicBezTo>
                  <a:pt x="1145249" y="45200"/>
                  <a:pt x="1168480" y="43934"/>
                  <a:pt x="1190625" y="47625"/>
                </a:cubicBezTo>
                <a:cubicBezTo>
                  <a:pt x="1206594" y="50287"/>
                  <a:pt x="1222375" y="53975"/>
                  <a:pt x="1238250" y="57150"/>
                </a:cubicBezTo>
                <a:lnTo>
                  <a:pt x="1295400" y="95250"/>
                </a:lnTo>
                <a:cubicBezTo>
                  <a:pt x="1327920" y="116930"/>
                  <a:pt x="1330325" y="111125"/>
                  <a:pt x="1362075" y="123825"/>
                </a:cubicBezTo>
                <a:cubicBezTo>
                  <a:pt x="1368667" y="126462"/>
                  <a:pt x="1374775" y="130175"/>
                  <a:pt x="1381125" y="133350"/>
                </a:cubicBezTo>
              </a:path>
            </a:pathLst>
          </a:cu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ounded Rectangle 1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68</a:t>
            </a:fld>
            <a:endParaRPr lang="en-US" dirty="0"/>
          </a:p>
        </p:txBody>
      </p:sp>
      <p:pic>
        <p:nvPicPr>
          <p:cNvPr id="11386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5" y="1500188"/>
            <a:ext cx="4019550" cy="385762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838202" y="1400175"/>
            <a:ext cx="3762373" cy="481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So, to make the game fair, you decide to build a very large, circular dart board -- one that just fits onto a square wall;</a:t>
            </a:r>
          </a:p>
          <a:p>
            <a:endParaRPr lang="en-US" sz="2800" dirty="0" smtClean="0"/>
          </a:p>
          <a:p>
            <a:r>
              <a:rPr lang="en-US" sz="2800" dirty="0" smtClean="0"/>
              <a:t>Our dart player may be the world's worst but he can certainly hit somewhere on the square wall!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69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38202" y="1400175"/>
            <a:ext cx="294322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put some dimensions on our wall and dartboard -- represented here by a square and circle, respectively.</a:t>
            </a:r>
          </a:p>
          <a:p>
            <a:endParaRPr lang="en-US" sz="2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4705350" y="1485900"/>
            <a:ext cx="3886200" cy="3886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4705350" y="1485899"/>
            <a:ext cx="3886200" cy="3886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4714875" y="5448300"/>
            <a:ext cx="3876675" cy="400110"/>
            <a:chOff x="4714875" y="5448300"/>
            <a:chExt cx="3876675" cy="400110"/>
          </a:xfrm>
        </p:grpSpPr>
        <p:cxnSp>
          <p:nvCxnSpPr>
            <p:cNvPr id="9" name="Straight Arrow Connector 8"/>
            <p:cNvCxnSpPr>
              <a:cxnSpLocks noChangeAspect="1"/>
            </p:cNvCxnSpPr>
            <p:nvPr/>
          </p:nvCxnSpPr>
          <p:spPr>
            <a:xfrm>
              <a:off x="4714875" y="5657850"/>
              <a:ext cx="3876675" cy="952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6524625" y="5448300"/>
              <a:ext cx="28725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s</a:t>
              </a:r>
              <a:endParaRPr lang="en-US" sz="2000" b="1" dirty="0"/>
            </a:p>
          </p:txBody>
        </p:sp>
      </p:grpSp>
      <p:grpSp>
        <p:nvGrpSpPr>
          <p:cNvPr id="13" name="Group 12"/>
          <p:cNvGrpSpPr/>
          <p:nvPr/>
        </p:nvGrpSpPr>
        <p:grpSpPr>
          <a:xfrm rot="16200000">
            <a:off x="2476501" y="3219450"/>
            <a:ext cx="3876675" cy="400110"/>
            <a:chOff x="4714875" y="5448300"/>
            <a:chExt cx="3876675" cy="400110"/>
          </a:xfrm>
        </p:grpSpPr>
        <p:cxnSp>
          <p:nvCxnSpPr>
            <p:cNvPr id="14" name="Straight Arrow Connector 13"/>
            <p:cNvCxnSpPr>
              <a:cxnSpLocks noChangeAspect="1"/>
            </p:cNvCxnSpPr>
            <p:nvPr/>
          </p:nvCxnSpPr>
          <p:spPr>
            <a:xfrm>
              <a:off x="4714875" y="5657850"/>
              <a:ext cx="3876675" cy="952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6524625" y="5448300"/>
              <a:ext cx="28725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s</a:t>
              </a:r>
              <a:endParaRPr lang="en-US" sz="2000" b="1" dirty="0"/>
            </a:p>
          </p:txBody>
        </p:sp>
      </p:grpSp>
      <p:cxnSp>
        <p:nvCxnSpPr>
          <p:cNvPr id="17" name="Straight Arrow Connector 16"/>
          <p:cNvCxnSpPr>
            <a:endCxn id="7" idx="5"/>
          </p:cNvCxnSpPr>
          <p:nvPr/>
        </p:nvCxnSpPr>
        <p:spPr>
          <a:xfrm>
            <a:off x="6648450" y="3429000"/>
            <a:ext cx="1373979" cy="13739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943725" y="3838575"/>
            <a:ext cx="527709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s/2</a:t>
            </a:r>
            <a:endParaRPr lang="en-US" sz="2000" b="1" dirty="0"/>
          </a:p>
        </p:txBody>
      </p:sp>
      <p:sp>
        <p:nvSpPr>
          <p:cNvPr id="16" name="Rounded Rectangle 1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70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38202" y="1400175"/>
            <a:ext cx="347662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area of the square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And the area of the circle is, simply:</a:t>
            </a:r>
          </a:p>
          <a:p>
            <a:endParaRPr lang="en-US" sz="2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4705350" y="1485900"/>
            <a:ext cx="3886200" cy="3886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4705350" y="1485899"/>
            <a:ext cx="3886200" cy="3886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" name="Group 11"/>
          <p:cNvGrpSpPr/>
          <p:nvPr/>
        </p:nvGrpSpPr>
        <p:grpSpPr>
          <a:xfrm>
            <a:off x="4714875" y="5448300"/>
            <a:ext cx="3876675" cy="400110"/>
            <a:chOff x="4714875" y="5448300"/>
            <a:chExt cx="3876675" cy="400110"/>
          </a:xfrm>
        </p:grpSpPr>
        <p:cxnSp>
          <p:nvCxnSpPr>
            <p:cNvPr id="9" name="Straight Arrow Connector 8"/>
            <p:cNvCxnSpPr>
              <a:cxnSpLocks noChangeAspect="1"/>
            </p:cNvCxnSpPr>
            <p:nvPr/>
          </p:nvCxnSpPr>
          <p:spPr>
            <a:xfrm>
              <a:off x="4714875" y="5657850"/>
              <a:ext cx="3876675" cy="952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6524625" y="5448300"/>
              <a:ext cx="28725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s</a:t>
              </a:r>
              <a:endParaRPr lang="en-US" sz="2000" b="1" dirty="0"/>
            </a:p>
          </p:txBody>
        </p:sp>
      </p:grpSp>
      <p:grpSp>
        <p:nvGrpSpPr>
          <p:cNvPr id="5" name="Group 12"/>
          <p:cNvGrpSpPr/>
          <p:nvPr/>
        </p:nvGrpSpPr>
        <p:grpSpPr>
          <a:xfrm rot="16200000">
            <a:off x="2476501" y="3219450"/>
            <a:ext cx="3876675" cy="400110"/>
            <a:chOff x="4714875" y="5448300"/>
            <a:chExt cx="3876675" cy="400110"/>
          </a:xfrm>
        </p:grpSpPr>
        <p:cxnSp>
          <p:nvCxnSpPr>
            <p:cNvPr id="14" name="Straight Arrow Connector 13"/>
            <p:cNvCxnSpPr>
              <a:cxnSpLocks noChangeAspect="1"/>
            </p:cNvCxnSpPr>
            <p:nvPr/>
          </p:nvCxnSpPr>
          <p:spPr>
            <a:xfrm>
              <a:off x="4714875" y="5657850"/>
              <a:ext cx="3876675" cy="952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6524625" y="5448300"/>
              <a:ext cx="28725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s</a:t>
              </a:r>
              <a:endParaRPr lang="en-US" sz="2000" b="1" dirty="0"/>
            </a:p>
          </p:txBody>
        </p:sp>
      </p:grpSp>
      <p:cxnSp>
        <p:nvCxnSpPr>
          <p:cNvPr id="17" name="Straight Arrow Connector 16"/>
          <p:cNvCxnSpPr>
            <a:endCxn id="7" idx="5"/>
          </p:cNvCxnSpPr>
          <p:nvPr/>
        </p:nvCxnSpPr>
        <p:spPr>
          <a:xfrm>
            <a:off x="6648450" y="3429000"/>
            <a:ext cx="1373979" cy="13739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943725" y="3838575"/>
            <a:ext cx="527709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s/2</a:t>
            </a:r>
            <a:endParaRPr lang="en-US" sz="20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1607170" y="2724150"/>
            <a:ext cx="11063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i="1" dirty="0" smtClean="0"/>
              <a:t>A</a:t>
            </a:r>
            <a:r>
              <a:rPr lang="en-US" sz="2800" i="1" baseline="-25000" dirty="0" smtClean="0"/>
              <a:t>s</a:t>
            </a:r>
            <a:r>
              <a:rPr lang="en-US" sz="2800" i="1" dirty="0" smtClean="0"/>
              <a:t> = s</a:t>
            </a:r>
            <a:r>
              <a:rPr lang="en-US" sz="2800" i="1" baseline="30000" dirty="0" smtClean="0"/>
              <a:t>2</a:t>
            </a:r>
            <a:endParaRPr lang="en-US" sz="2800" i="1" baseline="30000" dirty="0"/>
          </a:p>
        </p:txBody>
      </p:sp>
      <p:sp>
        <p:nvSpPr>
          <p:cNvPr id="18" name="TextBox 17"/>
          <p:cNvSpPr txBox="1"/>
          <p:nvPr/>
        </p:nvSpPr>
        <p:spPr>
          <a:xfrm>
            <a:off x="1456238" y="4829175"/>
            <a:ext cx="163685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i="1" dirty="0" smtClean="0"/>
              <a:t>A</a:t>
            </a:r>
            <a:r>
              <a:rPr lang="en-US" sz="2800" i="1" baseline="-25000" dirty="0" smtClean="0"/>
              <a:t>c</a:t>
            </a:r>
            <a:r>
              <a:rPr lang="en-US" sz="2800" i="1" dirty="0" smtClean="0"/>
              <a:t> = </a:t>
            </a:r>
            <a:r>
              <a:rPr lang="en-US" sz="2800" i="1" dirty="0" smtClean="0">
                <a:latin typeface="Symbol" pitchFamily="18" charset="2"/>
              </a:rPr>
              <a:t>p</a:t>
            </a:r>
            <a:r>
              <a:rPr lang="en-US" sz="2800" i="1" dirty="0" smtClean="0"/>
              <a:t>s</a:t>
            </a:r>
            <a:r>
              <a:rPr lang="en-US" sz="2800" i="1" baseline="30000" dirty="0" smtClean="0"/>
              <a:t>2</a:t>
            </a:r>
            <a:r>
              <a:rPr lang="en-US" sz="2800" i="1" dirty="0" smtClean="0"/>
              <a:t>/4</a:t>
            </a:r>
            <a:endParaRPr lang="en-US" sz="2800" i="1" baseline="30000" dirty="0"/>
          </a:p>
        </p:txBody>
      </p:sp>
      <p:sp>
        <p:nvSpPr>
          <p:cNvPr id="19" name="Rounded Rectangle 18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71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38202" y="1400175"/>
            <a:ext cx="347662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all of our dart thrower's darts must land </a:t>
            </a:r>
            <a:r>
              <a:rPr lang="en-US" sz="2800" i="1" dirty="0" smtClean="0"/>
              <a:t>somewhere</a:t>
            </a:r>
            <a:r>
              <a:rPr lang="en-US" sz="2800" dirty="0" smtClean="0"/>
              <a:t> inside the square, the chances that a dart will land inside the circle will depend on the relative areas of the circle and the square.</a:t>
            </a:r>
          </a:p>
          <a:p>
            <a:endParaRPr lang="en-US" sz="2800" dirty="0" smtClean="0"/>
          </a:p>
        </p:txBody>
      </p:sp>
      <p:sp>
        <p:nvSpPr>
          <p:cNvPr id="6" name="Rectangle 5"/>
          <p:cNvSpPr/>
          <p:nvPr/>
        </p:nvSpPr>
        <p:spPr>
          <a:xfrm>
            <a:off x="4705350" y="1485900"/>
            <a:ext cx="3886200" cy="3886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4705350" y="1485899"/>
            <a:ext cx="3886200" cy="3886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" name="Group 11"/>
          <p:cNvGrpSpPr/>
          <p:nvPr/>
        </p:nvGrpSpPr>
        <p:grpSpPr>
          <a:xfrm>
            <a:off x="4714875" y="5448300"/>
            <a:ext cx="3876675" cy="400110"/>
            <a:chOff x="4714875" y="5448300"/>
            <a:chExt cx="3876675" cy="400110"/>
          </a:xfrm>
        </p:grpSpPr>
        <p:cxnSp>
          <p:nvCxnSpPr>
            <p:cNvPr id="9" name="Straight Arrow Connector 8"/>
            <p:cNvCxnSpPr>
              <a:cxnSpLocks noChangeAspect="1"/>
            </p:cNvCxnSpPr>
            <p:nvPr/>
          </p:nvCxnSpPr>
          <p:spPr>
            <a:xfrm>
              <a:off x="4714875" y="5657850"/>
              <a:ext cx="3876675" cy="952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Box 10"/>
            <p:cNvSpPr txBox="1"/>
            <p:nvPr/>
          </p:nvSpPr>
          <p:spPr>
            <a:xfrm>
              <a:off x="6524625" y="5448300"/>
              <a:ext cx="28725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s</a:t>
              </a:r>
              <a:endParaRPr lang="en-US" sz="2000" b="1" dirty="0"/>
            </a:p>
          </p:txBody>
        </p:sp>
      </p:grpSp>
      <p:grpSp>
        <p:nvGrpSpPr>
          <p:cNvPr id="5" name="Group 12"/>
          <p:cNvGrpSpPr/>
          <p:nvPr/>
        </p:nvGrpSpPr>
        <p:grpSpPr>
          <a:xfrm rot="16200000">
            <a:off x="2476501" y="3219450"/>
            <a:ext cx="3876675" cy="400110"/>
            <a:chOff x="4714875" y="5448300"/>
            <a:chExt cx="3876675" cy="400110"/>
          </a:xfrm>
        </p:grpSpPr>
        <p:cxnSp>
          <p:nvCxnSpPr>
            <p:cNvPr id="14" name="Straight Arrow Connector 13"/>
            <p:cNvCxnSpPr>
              <a:cxnSpLocks noChangeAspect="1"/>
            </p:cNvCxnSpPr>
            <p:nvPr/>
          </p:nvCxnSpPr>
          <p:spPr>
            <a:xfrm>
              <a:off x="4714875" y="5657850"/>
              <a:ext cx="3876675" cy="9525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6524625" y="5448300"/>
              <a:ext cx="287258" cy="400110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sz="2000" b="1" dirty="0" smtClean="0"/>
                <a:t>s</a:t>
              </a:r>
              <a:endParaRPr lang="en-US" sz="2000" b="1" dirty="0"/>
            </a:p>
          </p:txBody>
        </p:sp>
      </p:grpSp>
      <p:cxnSp>
        <p:nvCxnSpPr>
          <p:cNvPr id="17" name="Straight Arrow Connector 16"/>
          <p:cNvCxnSpPr>
            <a:endCxn id="7" idx="5"/>
          </p:cNvCxnSpPr>
          <p:nvPr/>
        </p:nvCxnSpPr>
        <p:spPr>
          <a:xfrm>
            <a:off x="6648450" y="3429000"/>
            <a:ext cx="1373979" cy="137397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6943725" y="3838575"/>
            <a:ext cx="527709" cy="40011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s/2</a:t>
            </a:r>
            <a:endParaRPr lang="en-US" sz="2000" b="1" dirty="0"/>
          </a:p>
        </p:txBody>
      </p:sp>
      <p:sp>
        <p:nvSpPr>
          <p:cNvPr id="16" name="Rounded Rectangle 1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72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838203" y="1390650"/>
            <a:ext cx="35813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other words, for a large </a:t>
            </a:r>
            <a:r>
              <a:rPr lang="en-US" sz="2800" i="1" dirty="0" smtClean="0"/>
              <a:t>total</a:t>
            </a:r>
            <a:r>
              <a:rPr lang="en-US" sz="2800" dirty="0" smtClean="0"/>
              <a:t> number of darts, 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t</a:t>
            </a:r>
            <a:r>
              <a:rPr lang="en-US" sz="2800" dirty="0" smtClean="0"/>
              <a:t> , we have: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c</a:t>
            </a:r>
            <a:r>
              <a:rPr lang="en-US" sz="2800" dirty="0" smtClean="0"/>
              <a:t> is the number of darts that land </a:t>
            </a:r>
            <a:r>
              <a:rPr lang="en-US" sz="2800" i="1" dirty="0" smtClean="0"/>
              <a:t>inside</a:t>
            </a:r>
            <a:r>
              <a:rPr lang="en-US" sz="2800" dirty="0" smtClean="0"/>
              <a:t> the circle.</a:t>
            </a:r>
          </a:p>
        </p:txBody>
      </p:sp>
      <p:sp>
        <p:nvSpPr>
          <p:cNvPr id="6" name="Rectangle 5"/>
          <p:cNvSpPr/>
          <p:nvPr/>
        </p:nvSpPr>
        <p:spPr>
          <a:xfrm>
            <a:off x="4705350" y="1485900"/>
            <a:ext cx="3886200" cy="3886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>
            <a:spLocks noChangeAspect="1"/>
          </p:cNvSpPr>
          <p:nvPr/>
        </p:nvSpPr>
        <p:spPr>
          <a:xfrm>
            <a:off x="4705350" y="1485899"/>
            <a:ext cx="3886200" cy="3886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85795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29692" y="1390649"/>
            <a:ext cx="507172" cy="629593"/>
          </a:xfrm>
          <a:prstGeom prst="rect">
            <a:avLst/>
          </a:prstGeom>
          <a:noFill/>
        </p:spPr>
      </p:pic>
      <p:pic>
        <p:nvPicPr>
          <p:cNvPr id="18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48817" y="2447924"/>
            <a:ext cx="507172" cy="629593"/>
          </a:xfrm>
          <a:prstGeom prst="rect">
            <a:avLst/>
          </a:prstGeom>
          <a:noFill/>
        </p:spPr>
      </p:pic>
      <p:pic>
        <p:nvPicPr>
          <p:cNvPr id="19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329767" y="3533774"/>
            <a:ext cx="507172" cy="629593"/>
          </a:xfrm>
          <a:prstGeom prst="rect">
            <a:avLst/>
          </a:prstGeom>
          <a:noFill/>
        </p:spPr>
      </p:pic>
      <p:pic>
        <p:nvPicPr>
          <p:cNvPr id="20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67892" y="2743199"/>
            <a:ext cx="507172" cy="629593"/>
          </a:xfrm>
          <a:prstGeom prst="rect">
            <a:avLst/>
          </a:prstGeom>
          <a:noFill/>
        </p:spPr>
      </p:pic>
      <p:pic>
        <p:nvPicPr>
          <p:cNvPr id="21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482417" y="3543299"/>
            <a:ext cx="507172" cy="629593"/>
          </a:xfrm>
          <a:prstGeom prst="rect">
            <a:avLst/>
          </a:prstGeom>
          <a:noFill/>
        </p:spPr>
      </p:pic>
      <p:pic>
        <p:nvPicPr>
          <p:cNvPr id="22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2017" y="4419599"/>
            <a:ext cx="507172" cy="629593"/>
          </a:xfrm>
          <a:prstGeom prst="rect">
            <a:avLst/>
          </a:prstGeom>
          <a:noFill/>
        </p:spPr>
      </p:pic>
      <p:pic>
        <p:nvPicPr>
          <p:cNvPr id="23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20567" y="1247774"/>
            <a:ext cx="507172" cy="629593"/>
          </a:xfrm>
          <a:prstGeom prst="rect">
            <a:avLst/>
          </a:prstGeom>
          <a:noFill/>
        </p:spPr>
      </p:pic>
      <p:pic>
        <p:nvPicPr>
          <p:cNvPr id="24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72967" y="1371599"/>
            <a:ext cx="507172" cy="629593"/>
          </a:xfrm>
          <a:prstGeom prst="rect">
            <a:avLst/>
          </a:prstGeom>
          <a:noFill/>
        </p:spPr>
      </p:pic>
      <p:pic>
        <p:nvPicPr>
          <p:cNvPr id="25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39442" y="2686049"/>
            <a:ext cx="507172" cy="629593"/>
          </a:xfrm>
          <a:prstGeom prst="rect">
            <a:avLst/>
          </a:prstGeom>
          <a:noFill/>
        </p:spPr>
      </p:pic>
      <p:pic>
        <p:nvPicPr>
          <p:cNvPr id="27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4992" y="4086224"/>
            <a:ext cx="507172" cy="629593"/>
          </a:xfrm>
          <a:prstGeom prst="rect">
            <a:avLst/>
          </a:prstGeom>
          <a:noFill/>
        </p:spPr>
      </p:pic>
      <p:pic>
        <p:nvPicPr>
          <p:cNvPr id="28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7720542" y="2524124"/>
            <a:ext cx="507172" cy="629593"/>
          </a:xfrm>
          <a:prstGeom prst="rect">
            <a:avLst/>
          </a:prstGeom>
          <a:noFill/>
        </p:spPr>
      </p:pic>
      <p:sp>
        <p:nvSpPr>
          <p:cNvPr id="26" name="Rounded Rectangle 2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670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6704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81125" y="3048000"/>
            <a:ext cx="2171700" cy="8286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601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76475" y="2209800"/>
            <a:ext cx="4038600" cy="1905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73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38203" y="1390650"/>
            <a:ext cx="743902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But, we have expressions for areas </a:t>
            </a:r>
            <a:r>
              <a:rPr lang="en-US" sz="2800" i="1" dirty="0" smtClean="0"/>
              <a:t>A</a:t>
            </a:r>
            <a:r>
              <a:rPr lang="en-US" sz="2800" i="1" baseline="-25000" dirty="0" smtClean="0"/>
              <a:t>c</a:t>
            </a:r>
            <a:r>
              <a:rPr lang="en-US" sz="2800" dirty="0" smtClean="0"/>
              <a:t> and </a:t>
            </a:r>
            <a:r>
              <a:rPr lang="en-US" sz="2800" i="1" dirty="0" smtClean="0"/>
              <a:t>A</a:t>
            </a:r>
            <a:r>
              <a:rPr lang="en-US" sz="2800" i="1" baseline="-25000" dirty="0" smtClean="0"/>
              <a:t>s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or...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This gives us a framework for our numerical experiment.</a:t>
            </a:r>
          </a:p>
          <a:p>
            <a:endParaRPr lang="en-US" sz="2800" dirty="0" smtClean="0"/>
          </a:p>
        </p:txBody>
      </p:sp>
      <p:sp>
        <p:nvSpPr>
          <p:cNvPr id="7" name="Rounded Rectangle 6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 flipH="1">
            <a:off x="3914775" y="2228850"/>
            <a:ext cx="381000" cy="4953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H="1">
            <a:off x="4914900" y="2933700"/>
            <a:ext cx="381000" cy="4953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6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660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6601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7625" y="4000500"/>
            <a:ext cx="1762125" cy="7334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74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38203" y="1381125"/>
            <a:ext cx="37623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throw our first dart;</a:t>
            </a:r>
          </a:p>
          <a:p>
            <a:endParaRPr lang="en-US" sz="2800" dirty="0" smtClean="0"/>
          </a:p>
          <a:p>
            <a:r>
              <a:rPr lang="en-US" sz="2800" dirty="0" smtClean="0"/>
              <a:t>If it lands </a:t>
            </a:r>
            <a:r>
              <a:rPr lang="en-US" sz="2800" i="1" dirty="0" smtClean="0"/>
              <a:t>inside</a:t>
            </a:r>
            <a:r>
              <a:rPr lang="en-US" sz="2800" dirty="0" smtClean="0"/>
              <a:t> the circle, our estimate of </a:t>
            </a:r>
            <a:r>
              <a:rPr lang="en-US" sz="2800" i="1" dirty="0" smtClean="0">
                <a:latin typeface="Symbol" pitchFamily="18" charset="2"/>
              </a:rPr>
              <a:t>p</a:t>
            </a:r>
            <a:r>
              <a:rPr lang="en-US" sz="2800" dirty="0" smtClean="0"/>
              <a:t> for 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t</a:t>
            </a:r>
            <a:r>
              <a:rPr lang="en-US" sz="2800" i="1" dirty="0" smtClean="0"/>
              <a:t> = 1 </a:t>
            </a:r>
            <a:r>
              <a:rPr lang="en-US" sz="2800" dirty="0" smtClean="0"/>
              <a:t>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Not bad for one dart.</a:t>
            </a:r>
          </a:p>
        </p:txBody>
      </p:sp>
      <p:sp>
        <p:nvSpPr>
          <p:cNvPr id="29" name="Rectangle 28"/>
          <p:cNvSpPr/>
          <p:nvPr/>
        </p:nvSpPr>
        <p:spPr>
          <a:xfrm>
            <a:off x="4705350" y="1485900"/>
            <a:ext cx="3886200" cy="3886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>
            <a:spLocks noChangeAspect="1"/>
          </p:cNvSpPr>
          <p:nvPr/>
        </p:nvSpPr>
        <p:spPr>
          <a:xfrm>
            <a:off x="4705350" y="1485899"/>
            <a:ext cx="3886200" cy="3886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1415829" y="4387334"/>
            <a:ext cx="22765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smtClean="0">
                <a:latin typeface="Symbol" pitchFamily="18" charset="2"/>
                <a:sym typeface="Symbol"/>
              </a:rPr>
              <a:t>p</a:t>
            </a:r>
            <a:r>
              <a:rPr lang="en-US" sz="2800" i="1" dirty="0" smtClean="0"/>
              <a:t> </a:t>
            </a:r>
            <a:r>
              <a:rPr lang="en-US" sz="2800" i="1" dirty="0" smtClean="0">
                <a:sym typeface="Symbol"/>
              </a:rPr>
              <a:t> 4 </a:t>
            </a:r>
            <a:r>
              <a:rPr lang="en-US" sz="2800" i="1" dirty="0" smtClean="0"/>
              <a:t>(1/1) = 4</a:t>
            </a:r>
            <a:endParaRPr lang="en-US" sz="2800" i="1" baseline="-25000" dirty="0" smtClean="0"/>
          </a:p>
        </p:txBody>
      </p:sp>
      <p:pic>
        <p:nvPicPr>
          <p:cNvPr id="32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6042" y="1762124"/>
            <a:ext cx="507172" cy="629593"/>
          </a:xfrm>
          <a:prstGeom prst="rect">
            <a:avLst/>
          </a:prstGeom>
          <a:noFill/>
        </p:spPr>
      </p:pic>
      <p:sp>
        <p:nvSpPr>
          <p:cNvPr id="9" name="Rounded Rectangle 8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75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38203" y="1381125"/>
            <a:ext cx="376237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But since it's a random dart, it could have just as easily landed </a:t>
            </a:r>
            <a:r>
              <a:rPr lang="en-US" sz="2800" i="1" dirty="0" smtClean="0"/>
              <a:t>outside</a:t>
            </a:r>
            <a:r>
              <a:rPr lang="en-US" sz="2800" dirty="0" smtClean="0"/>
              <a:t> the dartboard;</a:t>
            </a:r>
          </a:p>
          <a:p>
            <a:endParaRPr lang="en-US" sz="2800" dirty="0" smtClean="0"/>
          </a:p>
          <a:p>
            <a:r>
              <a:rPr lang="en-US" sz="2800" dirty="0" smtClean="0"/>
              <a:t>Our estimate becomes: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Not so good.</a:t>
            </a:r>
          </a:p>
          <a:p>
            <a:endParaRPr lang="en-US" sz="2800" dirty="0" smtClean="0"/>
          </a:p>
        </p:txBody>
      </p:sp>
      <p:sp>
        <p:nvSpPr>
          <p:cNvPr id="29" name="Rectangle 28"/>
          <p:cNvSpPr/>
          <p:nvPr/>
        </p:nvSpPr>
        <p:spPr>
          <a:xfrm>
            <a:off x="4705350" y="1485900"/>
            <a:ext cx="3886200" cy="38862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>
            <a:spLocks noChangeAspect="1"/>
          </p:cNvSpPr>
          <p:nvPr/>
        </p:nvSpPr>
        <p:spPr>
          <a:xfrm>
            <a:off x="4705350" y="1485899"/>
            <a:ext cx="3886200" cy="38862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1339629" y="4406384"/>
            <a:ext cx="22765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i="1" dirty="0" smtClean="0">
                <a:latin typeface="Symbol" pitchFamily="18" charset="2"/>
                <a:sym typeface="Symbol"/>
              </a:rPr>
              <a:t>p</a:t>
            </a:r>
            <a:r>
              <a:rPr lang="en-US" sz="2800" i="1" dirty="0" smtClean="0"/>
              <a:t> </a:t>
            </a:r>
            <a:r>
              <a:rPr lang="en-US" sz="2800" i="1" dirty="0" smtClean="0">
                <a:sym typeface="Symbol"/>
              </a:rPr>
              <a:t> 4 </a:t>
            </a:r>
            <a:r>
              <a:rPr lang="en-US" sz="2800" i="1" dirty="0" smtClean="0"/>
              <a:t>(0/1) = 0</a:t>
            </a:r>
            <a:endParaRPr lang="en-US" sz="2800" i="1" baseline="-25000" dirty="0" smtClean="0"/>
          </a:p>
        </p:txBody>
      </p:sp>
      <p:pic>
        <p:nvPicPr>
          <p:cNvPr id="32" name="Picture 3" descr="D:\Documents and Settings\srickman\Local Settings\Temporary Internet Files\Content.IE5\SDLVD7QI\MC9003515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30117" y="4371974"/>
            <a:ext cx="507172" cy="629593"/>
          </a:xfrm>
          <a:prstGeom prst="rect">
            <a:avLst/>
          </a:prstGeom>
          <a:noFill/>
        </p:spPr>
      </p:pic>
      <p:sp>
        <p:nvSpPr>
          <p:cNvPr id="9" name="Rounded Rectangle 8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76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38202" y="1381125"/>
            <a:ext cx="4152897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Depending on where the darts fall for each 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t</a:t>
            </a:r>
            <a:r>
              <a:rPr lang="en-US" sz="2800" dirty="0" smtClean="0"/>
              <a:t>, a number of different outcomes are possible;</a:t>
            </a:r>
          </a:p>
          <a:p>
            <a:endParaRPr lang="en-US" sz="2800" dirty="0" smtClean="0"/>
          </a:p>
          <a:p>
            <a:r>
              <a:rPr lang="en-US" sz="2800" dirty="0" smtClean="0"/>
              <a:t>As 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t</a:t>
            </a:r>
            <a:r>
              <a:rPr lang="en-US" sz="2800" i="1" dirty="0" smtClean="0"/>
              <a:t> </a:t>
            </a:r>
            <a:r>
              <a:rPr lang="en-US" sz="2800" dirty="0" smtClean="0"/>
              <a:t>increases, more and more 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c</a:t>
            </a:r>
            <a:r>
              <a:rPr lang="en-US" sz="2800" i="1" dirty="0" smtClean="0"/>
              <a:t>/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t</a:t>
            </a:r>
            <a:r>
              <a:rPr lang="en-US" sz="2800" dirty="0" smtClean="0"/>
              <a:t> combinations are possible.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51330" name="Picture 2"/>
          <p:cNvPicPr>
            <a:picLocks noChangeAspect="1" noChangeArrowheads="1"/>
          </p:cNvPicPr>
          <p:nvPr/>
        </p:nvPicPr>
        <p:blipFill>
          <a:blip r:embed="rId2" cstate="print"/>
          <a:srcRect l="7281" t="1927" r="5340" b="1927"/>
          <a:stretch>
            <a:fillRect/>
          </a:stretch>
        </p:blipFill>
        <p:spPr bwMode="auto">
          <a:xfrm>
            <a:off x="5334000" y="1142999"/>
            <a:ext cx="2762250" cy="53608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77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38203" y="1381125"/>
            <a:ext cx="73437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This suggests that our ability to approximate </a:t>
            </a:r>
            <a:r>
              <a:rPr lang="en-US" sz="2800" i="1" dirty="0" smtClean="0">
                <a:latin typeface="Symbol" pitchFamily="18" charset="2"/>
              </a:rPr>
              <a:t>p</a:t>
            </a:r>
            <a:r>
              <a:rPr lang="en-US" sz="2800" dirty="0" smtClean="0"/>
              <a:t> accurately increases with the total number of darts thrown;</a:t>
            </a:r>
          </a:p>
          <a:p>
            <a:endParaRPr lang="en-US" sz="2800" dirty="0" smtClean="0"/>
          </a:p>
          <a:p>
            <a:r>
              <a:rPr lang="en-US" sz="2800" dirty="0" smtClean="0"/>
              <a:t>Also, as </a:t>
            </a:r>
            <a:r>
              <a:rPr lang="en-US" sz="2800" i="1" dirty="0" err="1" smtClean="0"/>
              <a:t>n</a:t>
            </a:r>
            <a:r>
              <a:rPr lang="en-US" sz="2800" i="1" baseline="-25000" dirty="0" err="1" smtClean="0"/>
              <a:t>t</a:t>
            </a:r>
            <a:r>
              <a:rPr lang="en-US" sz="2800" i="1" dirty="0" smtClean="0"/>
              <a:t> </a:t>
            </a:r>
            <a:r>
              <a:rPr lang="en-US" sz="2800" dirty="0" smtClean="0"/>
              <a:t>increases, the addition of a single dart has less of an effect on the approximation of </a:t>
            </a:r>
            <a:r>
              <a:rPr lang="en-US" sz="2800" i="1" dirty="0" smtClean="0">
                <a:latin typeface="Symbol" pitchFamily="18" charset="2"/>
              </a:rPr>
              <a:t>p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So, instead of simply throwing only a few darts, let's see what happens when we throw </a:t>
            </a:r>
            <a:r>
              <a:rPr lang="en-US" sz="2800" i="1" dirty="0" smtClean="0"/>
              <a:t>thousands</a:t>
            </a:r>
            <a:r>
              <a:rPr lang="en-US" sz="2800" dirty="0" smtClean="0"/>
              <a:t> of darts.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22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8263" y="1352550"/>
            <a:ext cx="6467475" cy="415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78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70166" y="5686425"/>
            <a:ext cx="44390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Total Number of Darts Thrown, </a:t>
            </a:r>
            <a:r>
              <a:rPr lang="en-US" sz="2400" b="1" i="1" dirty="0" err="1" smtClean="0"/>
              <a:t>n</a:t>
            </a:r>
            <a:r>
              <a:rPr lang="en-US" sz="2400" b="1" i="1" baseline="-25000" dirty="0" err="1" smtClean="0"/>
              <a:t>t</a:t>
            </a:r>
            <a:endParaRPr lang="en-US" sz="2400" b="1" i="1" baseline="-25000" dirty="0"/>
          </a:p>
        </p:txBody>
      </p:sp>
      <p:sp>
        <p:nvSpPr>
          <p:cNvPr id="8" name="TextBox 7"/>
          <p:cNvSpPr txBox="1"/>
          <p:nvPr/>
        </p:nvSpPr>
        <p:spPr>
          <a:xfrm rot="-5400000">
            <a:off x="3985" y="3106609"/>
            <a:ext cx="1865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400" b="1" dirty="0" smtClean="0"/>
              <a:t>Estimate of </a:t>
            </a:r>
            <a:r>
              <a:rPr lang="en-US" sz="2400" b="1" dirty="0" smtClean="0">
                <a:latin typeface="Symbol" pitchFamily="18" charset="2"/>
              </a:rPr>
              <a:t>p</a:t>
            </a:r>
            <a:endParaRPr lang="en-US" sz="2400" b="1" dirty="0">
              <a:latin typeface="Symbol" pitchFamily="18" charset="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90650" y="3162300"/>
            <a:ext cx="4106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Symbol" pitchFamily="18" charset="2"/>
              </a:rPr>
              <a:t>p</a:t>
            </a:r>
            <a:endParaRPr lang="en-US" sz="3200" b="1" dirty="0">
              <a:solidFill>
                <a:srgbClr val="C00000"/>
              </a:solidFill>
              <a:latin typeface="Symbol" pitchFamily="18" charset="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0" y="2295525"/>
            <a:ext cx="2620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accent1">
                    <a:lumMod val="75000"/>
                  </a:schemeClr>
                </a:solidFill>
              </a:rPr>
              <a:t>Predicted by Monte Carlo</a:t>
            </a:r>
            <a:endParaRPr lang="en-US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2" name="Straight Arrow Connector 11"/>
          <p:cNvCxnSpPr>
            <a:stCxn id="10" idx="1"/>
          </p:cNvCxnSpPr>
          <p:nvPr/>
        </p:nvCxnSpPr>
        <p:spPr>
          <a:xfrm flipH="1">
            <a:off x="2419350" y="2480191"/>
            <a:ext cx="628650" cy="79640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79</a:t>
            </a:fld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838203" y="1381124"/>
            <a:ext cx="3200397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this example our estimate of </a:t>
            </a:r>
            <a:r>
              <a:rPr lang="en-US" sz="2800" i="1" dirty="0" smtClean="0">
                <a:latin typeface="Symbol" pitchFamily="18" charset="2"/>
              </a:rPr>
              <a:t>p</a:t>
            </a:r>
            <a:r>
              <a:rPr lang="en-US" sz="2800" dirty="0" smtClean="0"/>
              <a:t> can vary dramatically for only a small number of darts;</a:t>
            </a:r>
          </a:p>
          <a:p>
            <a:endParaRPr lang="en-US" sz="2800" dirty="0" smtClean="0"/>
          </a:p>
          <a:p>
            <a:r>
              <a:rPr lang="en-US" sz="2800" dirty="0" smtClean="0"/>
              <a:t>But, eventually, with enough darts, we get an excellent approximation of </a:t>
            </a:r>
            <a:r>
              <a:rPr lang="en-US" sz="2800" i="1" dirty="0" smtClean="0">
                <a:latin typeface="Symbol" pitchFamily="18" charset="2"/>
              </a:rPr>
              <a:t>p</a:t>
            </a:r>
            <a:r>
              <a:rPr lang="en-US" sz="2800" dirty="0" smtClean="0"/>
              <a:t>.</a:t>
            </a:r>
          </a:p>
        </p:txBody>
      </p:sp>
      <p:pic>
        <p:nvPicPr>
          <p:cNvPr id="12103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86201" y="2144333"/>
            <a:ext cx="4876800" cy="3270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ounded Rectangle 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 -- The "World's Worst Dart Player"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80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171710" y="5905500"/>
            <a:ext cx="28835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Number of Darts Thrown, </a:t>
            </a:r>
            <a:r>
              <a:rPr lang="en-US" b="1" i="1" dirty="0" err="1" smtClean="0"/>
              <a:t>n</a:t>
            </a:r>
            <a:r>
              <a:rPr lang="en-US" b="1" i="1" baseline="-25000" dirty="0" err="1" smtClean="0"/>
              <a:t>t</a:t>
            </a:r>
            <a:endParaRPr lang="en-US" b="1" i="1" baseline="-25000" dirty="0"/>
          </a:p>
        </p:txBody>
      </p:sp>
      <p:sp>
        <p:nvSpPr>
          <p:cNvPr id="8" name="TextBox 7"/>
          <p:cNvSpPr txBox="1"/>
          <p:nvPr/>
        </p:nvSpPr>
        <p:spPr>
          <a:xfrm rot="-5400000">
            <a:off x="92845" y="3476625"/>
            <a:ext cx="1440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Estimate of </a:t>
            </a:r>
            <a:r>
              <a:rPr lang="en-US" b="1" dirty="0" smtClean="0">
                <a:latin typeface="Symbol" pitchFamily="18" charset="2"/>
              </a:rPr>
              <a:t>p</a:t>
            </a:r>
            <a:endParaRPr lang="en-US" b="1" dirty="0">
              <a:latin typeface="Symbol" pitchFamily="18" charset="2"/>
            </a:endParaRPr>
          </a:p>
        </p:txBody>
      </p:sp>
      <p:pic>
        <p:nvPicPr>
          <p:cNvPr id="1136641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24096" y="1381125"/>
            <a:ext cx="6724517" cy="454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Box 8"/>
          <p:cNvSpPr txBox="1"/>
          <p:nvPr/>
        </p:nvSpPr>
        <p:spPr>
          <a:xfrm>
            <a:off x="1362075" y="2390775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Symbol" pitchFamily="18" charset="2"/>
              </a:rPr>
              <a:t>p</a:t>
            </a:r>
            <a:endParaRPr lang="en-US" sz="2400" b="1" dirty="0">
              <a:solidFill>
                <a:srgbClr val="C00000"/>
              </a:solidFill>
              <a:latin typeface="Symbol" pitchFamily="18" charset="2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Form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447800"/>
            <a:ext cx="38576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To calculate a form factor, we'd like our Monte Carlo simulation to represent the view from one surface over the region that surface can "see";</a:t>
            </a:r>
          </a:p>
          <a:p>
            <a:endParaRPr lang="en-US" sz="2800" dirty="0" smtClean="0"/>
          </a:p>
          <a:p>
            <a:r>
              <a:rPr lang="en-US" sz="2800" dirty="0" smtClean="0"/>
              <a:t>For example, a flat plate surface can "see" an entire hemisphere.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5076825" y="2343150"/>
            <a:ext cx="3400425" cy="3057525"/>
            <a:chOff x="5076825" y="3448050"/>
            <a:chExt cx="3400425" cy="3057525"/>
          </a:xfrm>
        </p:grpSpPr>
        <p:sp>
          <p:nvSpPr>
            <p:cNvPr id="15" name="Parallelogram 14"/>
            <p:cNvSpPr>
              <a:spLocks noChangeAspect="1"/>
            </p:cNvSpPr>
            <p:nvPr/>
          </p:nvSpPr>
          <p:spPr>
            <a:xfrm>
              <a:off x="5538271" y="4343400"/>
              <a:ext cx="2424629" cy="1323975"/>
            </a:xfrm>
            <a:prstGeom prst="parallelogram">
              <a:avLst/>
            </a:prstGeom>
            <a:solidFill>
              <a:schemeClr val="tx1">
                <a:lumMod val="65000"/>
                <a:lumOff val="35000"/>
                <a:alpha val="65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5086350" y="4019550"/>
              <a:ext cx="3390900" cy="1943099"/>
            </a:xfrm>
            <a:prstGeom prst="ellipse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Arc 18"/>
            <p:cNvSpPr/>
            <p:nvPr/>
          </p:nvSpPr>
          <p:spPr>
            <a:xfrm>
              <a:off x="5076825" y="3448050"/>
              <a:ext cx="3390900" cy="3057525"/>
            </a:xfrm>
            <a:prstGeom prst="arc">
              <a:avLst>
                <a:gd name="adj1" fmla="val 10771822"/>
                <a:gd name="adj2" fmla="val 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Form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28751"/>
            <a:ext cx="31908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integration scheme will need to sample from the entire plate area (</a:t>
            </a:r>
            <a:r>
              <a:rPr lang="en-US" sz="2800" i="1" dirty="0" smtClean="0"/>
              <a:t>u</a:t>
            </a:r>
            <a:r>
              <a:rPr lang="en-US" sz="2800" dirty="0" smtClean="0"/>
              <a:t>, </a:t>
            </a:r>
            <a:r>
              <a:rPr lang="en-US" sz="2800" i="1" dirty="0" smtClean="0"/>
              <a:t>v</a:t>
            </a:r>
            <a:r>
              <a:rPr lang="en-US" sz="2800" dirty="0" smtClean="0"/>
              <a:t>), and all angles (</a:t>
            </a:r>
            <a:r>
              <a:rPr lang="en-US" sz="2800" i="1" dirty="0" smtClean="0">
                <a:latin typeface="Symbol" pitchFamily="18" charset="2"/>
              </a:rPr>
              <a:t>q</a:t>
            </a:r>
            <a:r>
              <a:rPr lang="en-US" sz="2800" dirty="0" smtClean="0"/>
              <a:t>, </a:t>
            </a:r>
            <a:r>
              <a:rPr lang="en-US" sz="2800" i="1" dirty="0" smtClean="0">
                <a:latin typeface="Symbol" pitchFamily="18" charset="2"/>
              </a:rPr>
              <a:t>f</a:t>
            </a:r>
            <a:r>
              <a:rPr lang="en-US" sz="2800" dirty="0" smtClean="0"/>
              <a:t>);</a:t>
            </a:r>
          </a:p>
          <a:p>
            <a:endParaRPr lang="en-US" sz="2800" dirty="0" smtClean="0"/>
          </a:p>
          <a:p>
            <a:r>
              <a:rPr lang="en-US" sz="2800" dirty="0" smtClean="0"/>
              <a:t>In this case, four random numbers are needed for each ray.</a:t>
            </a:r>
          </a:p>
        </p:txBody>
      </p:sp>
      <p:pic>
        <p:nvPicPr>
          <p:cNvPr id="12523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71384" y="1871662"/>
            <a:ext cx="4833489" cy="4014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Form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124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the following geometry -- all surfaces are opaque.</a:t>
            </a:r>
          </a:p>
        </p:txBody>
      </p:sp>
      <p:sp>
        <p:nvSpPr>
          <p:cNvPr id="6" name="Can 5"/>
          <p:cNvSpPr/>
          <p:nvPr/>
        </p:nvSpPr>
        <p:spPr>
          <a:xfrm rot="2507164">
            <a:off x="4038600" y="2524125"/>
            <a:ext cx="790575" cy="1038225"/>
          </a:xfrm>
          <a:prstGeom prst="can">
            <a:avLst/>
          </a:prstGeom>
          <a:solidFill>
            <a:srgbClr val="00B050">
              <a:alpha val="52000"/>
            </a:srgbClr>
          </a:solidFill>
          <a:ln>
            <a:solidFill>
              <a:srgbClr val="0A5E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arallelogram 7"/>
          <p:cNvSpPr/>
          <p:nvPr/>
        </p:nvSpPr>
        <p:spPr>
          <a:xfrm>
            <a:off x="1714500" y="5114925"/>
            <a:ext cx="1447800" cy="790575"/>
          </a:xfrm>
          <a:prstGeom prst="parallelogram">
            <a:avLst/>
          </a:prstGeom>
          <a:solidFill>
            <a:schemeClr val="tx1">
              <a:lumMod val="65000"/>
              <a:lumOff val="35000"/>
              <a:alpha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181600" y="3848100"/>
            <a:ext cx="962025" cy="1524000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arallelogram 9"/>
          <p:cNvSpPr/>
          <p:nvPr/>
        </p:nvSpPr>
        <p:spPr>
          <a:xfrm rot="19555703" flipH="1">
            <a:off x="6210301" y="2305050"/>
            <a:ext cx="1028700" cy="1609726"/>
          </a:xfrm>
          <a:prstGeom prst="parallelogram">
            <a:avLst/>
          </a:prstGeom>
          <a:solidFill>
            <a:schemeClr val="accent1">
              <a:alpha val="5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228850" y="518160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1</a:t>
            </a:r>
            <a:endParaRPr lang="en-US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438775" y="43338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2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10050" y="275272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A5E26"/>
                </a:solidFill>
              </a:rPr>
              <a:t>3</a:t>
            </a:r>
            <a:endParaRPr lang="en-US" sz="3200" b="1" dirty="0">
              <a:solidFill>
                <a:srgbClr val="0A5E2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5100" y="27717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518E"/>
                </a:solidFill>
              </a:rPr>
              <a:t>4</a:t>
            </a:r>
            <a:endParaRPr lang="en-US" sz="3200" b="1" dirty="0">
              <a:solidFill>
                <a:srgbClr val="00518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Form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514476"/>
            <a:ext cx="359092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shoot 1000 rays from Surface 1;</a:t>
            </a:r>
          </a:p>
          <a:p>
            <a:endParaRPr lang="en-US" sz="2800" dirty="0" smtClean="0"/>
          </a:p>
          <a:p>
            <a:r>
              <a:rPr lang="en-US" sz="2800" dirty="0" smtClean="0"/>
              <a:t>200 rays hit Surface 2;</a:t>
            </a:r>
          </a:p>
          <a:p>
            <a:endParaRPr lang="en-US" sz="2800" dirty="0" smtClean="0"/>
          </a:p>
          <a:p>
            <a:r>
              <a:rPr lang="en-US" sz="2800" dirty="0" smtClean="0"/>
              <a:t>150 rays hit Surface 3;</a:t>
            </a:r>
          </a:p>
          <a:p>
            <a:endParaRPr lang="en-US" sz="2800" dirty="0" smtClean="0"/>
          </a:p>
          <a:p>
            <a:r>
              <a:rPr lang="en-US" sz="2800" dirty="0" smtClean="0"/>
              <a:t>80 rays hit Surface 4;</a:t>
            </a:r>
          </a:p>
          <a:p>
            <a:endParaRPr lang="en-US" sz="2800" dirty="0" smtClean="0"/>
          </a:p>
          <a:p>
            <a:r>
              <a:rPr lang="en-US" sz="2800" dirty="0" smtClean="0"/>
              <a:t>The rest escape to Space.</a:t>
            </a:r>
          </a:p>
        </p:txBody>
      </p:sp>
      <p:pic>
        <p:nvPicPr>
          <p:cNvPr id="12154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9125" y="2228972"/>
            <a:ext cx="4381500" cy="2704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>
          <a:xfrm flipH="1" flipV="1">
            <a:off x="5029200" y="2600325"/>
            <a:ext cx="104775" cy="18288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/>
          <p:nvPr/>
        </p:nvCxnSpPr>
        <p:spPr>
          <a:xfrm flipV="1">
            <a:off x="4848225" y="3028950"/>
            <a:ext cx="1457325" cy="13525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5095875" y="4791075"/>
            <a:ext cx="1152525" cy="8001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5191125" y="3943350"/>
            <a:ext cx="1933575" cy="533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5324475" y="2562225"/>
            <a:ext cx="2486025" cy="20097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5295900" y="4714875"/>
            <a:ext cx="942975" cy="35242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591050" y="4010025"/>
            <a:ext cx="133350" cy="40005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953000" y="2657475"/>
            <a:ext cx="1409700" cy="21336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4762500" y="4257675"/>
            <a:ext cx="2495550" cy="37147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4562475" y="4524375"/>
            <a:ext cx="914400" cy="91440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Form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514476"/>
            <a:ext cx="7391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form factor between Surface 1 and the others is:</a:t>
            </a:r>
          </a:p>
          <a:p>
            <a:endParaRPr lang="en-US" sz="2800" dirty="0" smtClean="0"/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12</a:t>
            </a:r>
            <a:r>
              <a:rPr lang="en-US" sz="2800" i="1" dirty="0" smtClean="0"/>
              <a:t> = 200/1000 = 0.200</a:t>
            </a:r>
          </a:p>
          <a:p>
            <a:endParaRPr lang="en-US" sz="2800" i="1" dirty="0" smtClean="0"/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13</a:t>
            </a:r>
            <a:r>
              <a:rPr lang="en-US" sz="2800" i="1" dirty="0" smtClean="0"/>
              <a:t> = 150/1000=0.150</a:t>
            </a:r>
          </a:p>
          <a:p>
            <a:endParaRPr lang="en-US" sz="2800" i="1" dirty="0" smtClean="0"/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14</a:t>
            </a:r>
            <a:r>
              <a:rPr lang="en-US" sz="2800" i="1" dirty="0" smtClean="0"/>
              <a:t> = 80/1000 = 0.080</a:t>
            </a:r>
          </a:p>
          <a:p>
            <a:endParaRPr lang="en-US" sz="2800" i="1" dirty="0" smtClean="0"/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1SPACE</a:t>
            </a:r>
            <a:r>
              <a:rPr lang="en-US" sz="2800" i="1" dirty="0" smtClean="0"/>
              <a:t> = 570/1000 = 0.570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Form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514476"/>
            <a:ext cx="7391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also see that:</a:t>
            </a:r>
          </a:p>
          <a:p>
            <a:endParaRPr lang="en-US" sz="2800" dirty="0" smtClean="0"/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12</a:t>
            </a:r>
            <a:r>
              <a:rPr lang="en-US" sz="2800" i="1" dirty="0" smtClean="0"/>
              <a:t> + FF</a:t>
            </a:r>
            <a:r>
              <a:rPr lang="en-US" sz="2800" i="1" baseline="-25000" dirty="0" smtClean="0"/>
              <a:t>13 </a:t>
            </a:r>
            <a:r>
              <a:rPr lang="en-US" sz="2800" i="1" dirty="0" smtClean="0"/>
              <a:t>+ FF</a:t>
            </a:r>
            <a:r>
              <a:rPr lang="en-US" sz="2800" i="1" baseline="-25000" dirty="0" smtClean="0"/>
              <a:t>14 </a:t>
            </a:r>
            <a:r>
              <a:rPr lang="en-US" sz="2800" i="1" dirty="0" smtClean="0"/>
              <a:t>+ FF</a:t>
            </a:r>
            <a:r>
              <a:rPr lang="en-US" sz="2800" i="1" baseline="-25000" dirty="0" smtClean="0"/>
              <a:t>1SPACE </a:t>
            </a:r>
            <a:r>
              <a:rPr lang="en-US" sz="2800" i="1" dirty="0" smtClean="0"/>
              <a:t>= </a:t>
            </a:r>
          </a:p>
          <a:p>
            <a:endParaRPr lang="en-US" sz="2800" i="1" dirty="0" smtClean="0"/>
          </a:p>
          <a:p>
            <a:r>
              <a:rPr lang="en-US" sz="2800" i="1" dirty="0" smtClean="0"/>
              <a:t>0.200 + 0.150 + 0.080 + 0.580 = 1.000</a:t>
            </a:r>
          </a:p>
          <a:p>
            <a:endParaRPr lang="en-US" sz="2800" dirty="0" smtClean="0"/>
          </a:p>
          <a:p>
            <a:r>
              <a:rPr lang="en-US" sz="2800" dirty="0" smtClean="0"/>
              <a:t>In all cases, form factors must sum to unity.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Sample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87</a:t>
            </a:fld>
            <a:endParaRPr lang="en-US"/>
          </a:p>
        </p:txBody>
      </p:sp>
      <p:pic>
        <p:nvPicPr>
          <p:cNvPr id="113561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CF0"/>
              </a:clrFrom>
              <a:clrTo>
                <a:srgbClr val="FEFCF0">
                  <a:alpha val="0"/>
                </a:srgbClr>
              </a:clrTo>
            </a:clrChange>
            <a:lum bright="-76000" contrast="1000"/>
          </a:blip>
          <a:srcRect l="12928" t="22944" r="63684" b="20066"/>
          <a:stretch>
            <a:fillRect/>
          </a:stretch>
        </p:blipFill>
        <p:spPr bwMode="auto">
          <a:xfrm>
            <a:off x="4404465" y="1628716"/>
            <a:ext cx="4221739" cy="41148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838201" y="1514476"/>
            <a:ext cx="3676649" cy="40385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two parallel unit plates separated by one unit;</a:t>
            </a:r>
          </a:p>
          <a:p>
            <a:endParaRPr lang="en-US" sz="2800" dirty="0" smtClean="0"/>
          </a:p>
          <a:p>
            <a:r>
              <a:rPr lang="en-US" sz="2800" dirty="0" smtClean="0"/>
              <a:t>We'll apply the Monte Carlo method to calculate the form factor between these two surfaces.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448300" y="1743075"/>
            <a:ext cx="2305050" cy="8572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7419975" y="2114550"/>
            <a:ext cx="523875" cy="1333500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>
            <a:off x="4829175" y="3400425"/>
            <a:ext cx="47625" cy="1933575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248400" y="1571625"/>
            <a:ext cx="53893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1 m</a:t>
            </a:r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4619625" y="4076700"/>
            <a:ext cx="53893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1 m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 rot="17611009">
            <a:off x="7458076" y="2505075"/>
            <a:ext cx="53893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 smtClean="0"/>
              <a:t>1 m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Sample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88</a:t>
            </a:fld>
            <a:endParaRPr lang="en-US"/>
          </a:p>
        </p:txBody>
      </p:sp>
      <p:pic>
        <p:nvPicPr>
          <p:cNvPr id="120013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 l="10385" t="30242" r="61349" b="14907"/>
          <a:stretch>
            <a:fillRect/>
          </a:stretch>
        </p:blipFill>
        <p:spPr bwMode="auto">
          <a:xfrm>
            <a:off x="1400046" y="1294355"/>
            <a:ext cx="2067714" cy="1604984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0013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 l="10487" t="30251" r="61361" b="14844"/>
          <a:stretch>
            <a:fillRect/>
          </a:stretch>
        </p:blipFill>
        <p:spPr bwMode="auto">
          <a:xfrm>
            <a:off x="1413692" y="2982038"/>
            <a:ext cx="2059375" cy="1606564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00133" name="Picture 5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 l="10385" t="30337" r="61351" b="14844"/>
          <a:stretch>
            <a:fillRect/>
          </a:stretch>
        </p:blipFill>
        <p:spPr bwMode="auto">
          <a:xfrm>
            <a:off x="1413700" y="4669725"/>
            <a:ext cx="2067568" cy="1604048"/>
          </a:xfrm>
          <a:prstGeom prst="rect">
            <a:avLst/>
          </a:prstGeom>
          <a:noFill/>
          <a:ln w="222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200134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 l="10341" t="30068" r="61447" b="14844"/>
          <a:stretch>
            <a:fillRect/>
          </a:stretch>
        </p:blipFill>
        <p:spPr bwMode="auto">
          <a:xfrm>
            <a:off x="3701938" y="1774210"/>
            <a:ext cx="4927509" cy="3848668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" name="TextBox 10"/>
          <p:cNvSpPr txBox="1"/>
          <p:nvPr/>
        </p:nvSpPr>
        <p:spPr>
          <a:xfrm>
            <a:off x="427494" y="2173857"/>
            <a:ext cx="973921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b="1" dirty="0" smtClean="0"/>
              <a:t>20 rays</a:t>
            </a:r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r>
              <a:rPr lang="en-US" b="1" dirty="0" smtClean="0"/>
              <a:t>220 rays</a:t>
            </a:r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endParaRPr lang="en-US" b="1" dirty="0" smtClean="0"/>
          </a:p>
          <a:p>
            <a:pPr algn="r"/>
            <a:r>
              <a:rPr lang="en-US" b="1" dirty="0" smtClean="0"/>
              <a:t>420 rays</a:t>
            </a:r>
            <a:endParaRPr lang="en-US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687069" y="5779705"/>
            <a:ext cx="9738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720 rays</a:t>
            </a:r>
            <a:endParaRPr lang="en-US" b="1" dirty="0"/>
          </a:p>
        </p:txBody>
      </p:sp>
      <p:sp>
        <p:nvSpPr>
          <p:cNvPr id="10" name="Rectangle 9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Sample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89</a:t>
            </a:fld>
            <a:endParaRPr lang="en-US"/>
          </a:p>
        </p:txBody>
      </p:sp>
      <p:pic>
        <p:nvPicPr>
          <p:cNvPr id="120013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C0C0C0"/>
              </a:clrFrom>
              <a:clrTo>
                <a:srgbClr val="C0C0C0">
                  <a:alpha val="0"/>
                </a:srgbClr>
              </a:clrTo>
            </a:clrChange>
          </a:blip>
          <a:srcRect l="10341" t="30068" r="61447" b="14844"/>
          <a:stretch>
            <a:fillRect/>
          </a:stretch>
        </p:blipFill>
        <p:spPr bwMode="auto">
          <a:xfrm>
            <a:off x="6080482" y="3028950"/>
            <a:ext cx="2463391" cy="192405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838201" y="1514476"/>
            <a:ext cx="78581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solution improves as the number of rays shot increases:</a:t>
            </a:r>
          </a:p>
        </p:txBody>
      </p:sp>
      <p:pic>
        <p:nvPicPr>
          <p:cNvPr id="1135617" name="Picture 1"/>
          <p:cNvPicPr>
            <a:picLocks noChangeAspect="1" noChangeArrowheads="1"/>
          </p:cNvPicPr>
          <p:nvPr/>
        </p:nvPicPr>
        <p:blipFill>
          <a:blip r:embed="rId3" cstate="print"/>
          <a:srcRect l="1392" t="3030" r="2102" b="3333"/>
          <a:stretch>
            <a:fillRect/>
          </a:stretch>
        </p:blipFill>
        <p:spPr bwMode="auto">
          <a:xfrm>
            <a:off x="663019" y="2600325"/>
            <a:ext cx="5273581" cy="31337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we are estimating a value generated by sampling a random distribution, we cannot be 100% certain of a bounding value unless we say that its value lies somewhere between -</a:t>
            </a:r>
            <a:r>
              <a:rPr lang="en-US" sz="2800" dirty="0" smtClean="0">
                <a:sym typeface="Symbol"/>
              </a:rPr>
              <a:t> and + ;</a:t>
            </a:r>
          </a:p>
          <a:p>
            <a:endParaRPr lang="en-US" sz="2800" dirty="0" smtClean="0">
              <a:sym typeface="Symbol"/>
            </a:endParaRPr>
          </a:p>
          <a:p>
            <a:r>
              <a:rPr lang="en-US" sz="2800" dirty="0" smtClean="0">
                <a:sym typeface="Symbol"/>
              </a:rPr>
              <a:t>So if we're to generate meaningful answers using random variables, we'll need to be more realistic about the bounds;</a:t>
            </a:r>
          </a:p>
          <a:p>
            <a:endParaRPr lang="en-US" sz="2800" dirty="0" smtClean="0">
              <a:sym typeface="Symbol"/>
            </a:endParaRPr>
          </a:p>
          <a:p>
            <a:r>
              <a:rPr lang="en-US" sz="2800" dirty="0" smtClean="0">
                <a:sym typeface="Symbol"/>
              </a:rPr>
              <a:t>We can do this by specifying a </a:t>
            </a:r>
            <a:r>
              <a:rPr lang="en-US" sz="2800" i="1" dirty="0" smtClean="0">
                <a:sym typeface="Symbol"/>
              </a:rPr>
              <a:t>confidence interval</a:t>
            </a:r>
            <a:r>
              <a:rPr lang="en-US" sz="2800" dirty="0" smtClean="0">
                <a:sym typeface="Symbol"/>
              </a:rPr>
              <a:t>.</a:t>
            </a:r>
            <a:endParaRPr lang="en-US" sz="2800" dirty="0" smtClean="0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7)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Normal or Gaussian Distribution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where...</a:t>
            </a:r>
          </a:p>
          <a:p>
            <a:endParaRPr lang="en-US" sz="2800" dirty="0" smtClean="0"/>
          </a:p>
          <a:p>
            <a:r>
              <a:rPr lang="en-US" sz="2800" i="1" dirty="0" smtClean="0">
                <a:latin typeface="Symbol" pitchFamily="18" charset="2"/>
              </a:rPr>
              <a:t>m</a:t>
            </a:r>
            <a:r>
              <a:rPr lang="en-US" sz="2800" dirty="0" smtClean="0"/>
              <a:t> is the mean value, and;</a:t>
            </a:r>
          </a:p>
          <a:p>
            <a:r>
              <a:rPr lang="en-US" sz="2800" i="1" dirty="0" smtClean="0">
                <a:latin typeface="Symbol" pitchFamily="18" charset="2"/>
              </a:rPr>
              <a:t>s</a:t>
            </a:r>
            <a:r>
              <a:rPr lang="en-US" sz="2800" dirty="0" smtClean="0"/>
              <a:t> is the standard deviation.</a:t>
            </a:r>
          </a:p>
          <a:p>
            <a:endParaRPr lang="en-US" sz="2800" dirty="0" smtClean="0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4599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66950" y="2438400"/>
            <a:ext cx="4219575" cy="1000125"/>
          </a:xfrm>
          <a:prstGeom prst="rect">
            <a:avLst/>
          </a:prstGeom>
          <a:noFill/>
        </p:spPr>
      </p:pic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7)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will also consider the Cumulative Density Function (CDF):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CDF tells us the </a:t>
            </a:r>
            <a:r>
              <a:rPr lang="en-US" sz="2800" i="1" dirty="0" smtClean="0"/>
              <a:t>probability of a random variable falling in the interval (-</a:t>
            </a:r>
            <a:r>
              <a:rPr lang="en-US" sz="2800" i="1" dirty="0" smtClean="0">
                <a:sym typeface="Symbol"/>
              </a:rPr>
              <a:t>, x);</a:t>
            </a:r>
          </a:p>
          <a:p>
            <a:endParaRPr lang="en-US" sz="2800" dirty="0" smtClean="0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34601" name="Picture 9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38350" y="3019425"/>
            <a:ext cx="4962525" cy="942975"/>
          </a:xfrm>
          <a:prstGeom prst="rect">
            <a:avLst/>
          </a:prstGeom>
          <a:noFill/>
        </p:spPr>
      </p:pic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7)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ym typeface="Symbol"/>
              </a:rPr>
              <a:t>We want to know the probability of a random variable falling in the interval (</a:t>
            </a:r>
            <a:r>
              <a:rPr lang="en-US" sz="2800" i="1" dirty="0" smtClean="0">
                <a:latin typeface="Symbol" pitchFamily="18" charset="2"/>
                <a:sym typeface="Symbol"/>
              </a:rPr>
              <a:t>m</a:t>
            </a:r>
            <a:r>
              <a:rPr lang="en-US" sz="2800" i="1" dirty="0" smtClean="0">
                <a:sym typeface="Symbol"/>
              </a:rPr>
              <a:t>-N</a:t>
            </a:r>
            <a:r>
              <a:rPr lang="en-US" sz="2800" i="1" dirty="0" smtClean="0">
                <a:latin typeface="Symbol" pitchFamily="18" charset="2"/>
                <a:sym typeface="Symbol"/>
              </a:rPr>
              <a:t>s</a:t>
            </a:r>
            <a:r>
              <a:rPr lang="en-US" sz="2800" dirty="0" smtClean="0">
                <a:sym typeface="Symbol"/>
              </a:rPr>
              <a:t>, </a:t>
            </a:r>
            <a:r>
              <a:rPr lang="en-US" sz="2800" i="1" dirty="0" err="1" smtClean="0">
                <a:latin typeface="Symbol" pitchFamily="18" charset="2"/>
                <a:sym typeface="Symbol"/>
              </a:rPr>
              <a:t>m</a:t>
            </a:r>
            <a:r>
              <a:rPr lang="en-US" sz="2800" i="1" dirty="0" err="1" smtClean="0">
                <a:sym typeface="Symbol"/>
              </a:rPr>
              <a:t>+N</a:t>
            </a:r>
            <a:r>
              <a:rPr lang="en-US" sz="2800" i="1" dirty="0" err="1" smtClean="0">
                <a:latin typeface="Symbol" pitchFamily="18" charset="2"/>
                <a:sym typeface="Symbol"/>
              </a:rPr>
              <a:t>s</a:t>
            </a:r>
            <a:r>
              <a:rPr lang="en-US" sz="2800" dirty="0" smtClean="0">
                <a:sym typeface="Symbol"/>
              </a:rPr>
              <a:t>):</a:t>
            </a:r>
          </a:p>
          <a:p>
            <a:endParaRPr lang="en-US" sz="2800" dirty="0" smtClean="0">
              <a:sym typeface="Symbol"/>
            </a:endParaRP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i="1" dirty="0" smtClean="0"/>
              <a:t>N</a:t>
            </a:r>
            <a:r>
              <a:rPr lang="en-US" sz="2800" dirty="0" smtClean="0"/>
              <a:t> is the number of standard deviations (</a:t>
            </a:r>
            <a:r>
              <a:rPr lang="en-US" sz="2800" i="1" dirty="0" smtClean="0">
                <a:latin typeface="Symbol" pitchFamily="18" charset="2"/>
              </a:rPr>
              <a:t>s</a:t>
            </a:r>
            <a:r>
              <a:rPr lang="en-US" sz="2800" dirty="0" smtClean="0"/>
              <a:t>) from the mean value (</a:t>
            </a:r>
            <a:r>
              <a:rPr lang="en-US" sz="2800" i="1" dirty="0" smtClean="0">
                <a:latin typeface="Symbol" pitchFamily="18" charset="2"/>
              </a:rPr>
              <a:t>m</a:t>
            </a:r>
            <a:r>
              <a:rPr lang="en-US" sz="2800" dirty="0" smtClean="0"/>
              <a:t>).</a:t>
            </a:r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89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434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4348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5825" y="3257549"/>
            <a:ext cx="7315200" cy="958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example, for one standard deviation, </a:t>
            </a:r>
            <a:r>
              <a:rPr lang="en-US" sz="2800" i="1" dirty="0" smtClean="0"/>
              <a:t>N = 1</a:t>
            </a:r>
            <a:r>
              <a:rPr lang="en-US" sz="2800" dirty="0" smtClean="0"/>
              <a:t>,</a:t>
            </a:r>
            <a:r>
              <a:rPr lang="en-US" sz="2800" dirty="0" smtClean="0">
                <a:sym typeface="Symbol"/>
              </a:rPr>
              <a:t> the probability of a random variable falling in the interval (</a:t>
            </a:r>
            <a:r>
              <a:rPr lang="en-US" sz="2800" i="1" dirty="0" smtClean="0">
                <a:latin typeface="Symbol" pitchFamily="18" charset="2"/>
                <a:sym typeface="Symbol"/>
              </a:rPr>
              <a:t>m</a:t>
            </a:r>
            <a:r>
              <a:rPr lang="en-US" sz="2800" i="1" dirty="0" smtClean="0">
                <a:sym typeface="Symbol"/>
              </a:rPr>
              <a:t>-</a:t>
            </a:r>
            <a:r>
              <a:rPr lang="en-US" sz="2800" i="1" dirty="0" smtClean="0">
                <a:latin typeface="Symbol" pitchFamily="18" charset="2"/>
                <a:sym typeface="Symbol"/>
              </a:rPr>
              <a:t>s</a:t>
            </a:r>
            <a:r>
              <a:rPr lang="en-US" sz="2800" dirty="0" smtClean="0">
                <a:sym typeface="Symbol"/>
              </a:rPr>
              <a:t>, </a:t>
            </a:r>
            <a:r>
              <a:rPr lang="en-US" sz="2800" i="1" dirty="0" err="1" smtClean="0">
                <a:latin typeface="Symbol" pitchFamily="18" charset="2"/>
                <a:sym typeface="Symbol"/>
              </a:rPr>
              <a:t>m</a:t>
            </a:r>
            <a:r>
              <a:rPr lang="en-US" sz="2800" i="1" dirty="0" err="1" smtClean="0">
                <a:sym typeface="Symbol"/>
              </a:rPr>
              <a:t>+</a:t>
            </a:r>
            <a:r>
              <a:rPr lang="en-US" sz="2800" i="1" dirty="0" err="1" smtClean="0">
                <a:latin typeface="Symbol" pitchFamily="18" charset="2"/>
                <a:sym typeface="Symbol"/>
              </a:rPr>
              <a:t>s</a:t>
            </a:r>
            <a:r>
              <a:rPr lang="en-US" sz="2800" dirty="0" smtClean="0">
                <a:sym typeface="Symbol"/>
              </a:rPr>
              <a:t>) is:</a:t>
            </a:r>
          </a:p>
          <a:p>
            <a:endParaRPr lang="en-US" sz="2800" dirty="0" smtClean="0">
              <a:sym typeface="Symbol"/>
            </a:endParaRPr>
          </a:p>
          <a:p>
            <a:endParaRPr lang="en-US" sz="2800" dirty="0" smtClean="0">
              <a:sym typeface="Symbol"/>
            </a:endParaRPr>
          </a:p>
          <a:p>
            <a:endParaRPr lang="en-US" sz="2800" dirty="0" smtClean="0">
              <a:sym typeface="Symbol"/>
            </a:endParaRPr>
          </a:p>
          <a:p>
            <a:r>
              <a:rPr lang="en-US" sz="2800" dirty="0" smtClean="0">
                <a:sym typeface="Symbol"/>
              </a:rPr>
              <a:t>In other words, we can say that a random variable has a 68.3% chance of being within one standard deviation of the mean -- or, to put it another way, </a:t>
            </a:r>
            <a:r>
              <a:rPr lang="en-US" sz="2800" i="1" dirty="0" smtClean="0">
                <a:sym typeface="Symbol"/>
              </a:rPr>
              <a:t>we're 68.3% confident that the value lies somewhere within one standard deviation of the mean</a:t>
            </a:r>
            <a:r>
              <a:rPr lang="en-US" sz="2800" dirty="0" smtClean="0">
                <a:sym typeface="Symbol"/>
              </a:rPr>
              <a:t>.</a:t>
            </a:r>
            <a:endParaRPr lang="en-US" sz="2800" dirty="0" smtClean="0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24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4246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38375" y="3019425"/>
            <a:ext cx="4572000" cy="94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we want to establish an answer with 90% confidence, we would need to find </a:t>
            </a:r>
            <a:r>
              <a:rPr lang="en-US" sz="2800" i="1" dirty="0" smtClean="0"/>
              <a:t>N</a:t>
            </a:r>
            <a:r>
              <a:rPr lang="en-US" sz="2800" dirty="0" smtClean="0"/>
              <a:t> for the following: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This occurs for </a:t>
            </a:r>
            <a:r>
              <a:rPr lang="en-US" sz="2800" i="1" dirty="0" smtClean="0"/>
              <a:t>N = 1.645</a:t>
            </a:r>
            <a:r>
              <a:rPr lang="en-US" sz="2800" dirty="0" smtClean="0"/>
              <a:t>.</a:t>
            </a:r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ounded Rectangle 16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14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4144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14700" y="3162300"/>
            <a:ext cx="2524125" cy="9429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96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29" name="Group 28"/>
          <p:cNvGrpSpPr/>
          <p:nvPr/>
        </p:nvGrpSpPr>
        <p:grpSpPr>
          <a:xfrm>
            <a:off x="684393" y="1314450"/>
            <a:ext cx="7240407" cy="4875914"/>
            <a:chOff x="684393" y="1314450"/>
            <a:chExt cx="7240407" cy="4875914"/>
          </a:xfrm>
        </p:grpSpPr>
        <p:pic>
          <p:nvPicPr>
            <p:cNvPr id="128307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l="847" t="830" r="1271" b="1660"/>
            <a:stretch>
              <a:fillRect/>
            </a:stretch>
          </p:blipFill>
          <p:spPr bwMode="auto">
            <a:xfrm>
              <a:off x="1323975" y="1314450"/>
              <a:ext cx="6600825" cy="4476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0" name="Freeform 19"/>
            <p:cNvSpPr/>
            <p:nvPr/>
          </p:nvSpPr>
          <p:spPr>
            <a:xfrm>
              <a:off x="3604161" y="1502229"/>
              <a:ext cx="2440379" cy="3835729"/>
            </a:xfrm>
            <a:custGeom>
              <a:avLst/>
              <a:gdLst>
                <a:gd name="connsiteX0" fmla="*/ 5938 w 2440379"/>
                <a:gd name="connsiteY0" fmla="*/ 3835729 h 3835729"/>
                <a:gd name="connsiteX1" fmla="*/ 2440379 w 2440379"/>
                <a:gd name="connsiteY1" fmla="*/ 3835729 h 3835729"/>
                <a:gd name="connsiteX2" fmla="*/ 2440379 w 2440379"/>
                <a:gd name="connsiteY2" fmla="*/ 2844140 h 3835729"/>
                <a:gd name="connsiteX3" fmla="*/ 2339439 w 2440379"/>
                <a:gd name="connsiteY3" fmla="*/ 2606633 h 3835729"/>
                <a:gd name="connsiteX4" fmla="*/ 2185060 w 2440379"/>
                <a:gd name="connsiteY4" fmla="*/ 2155371 h 3835729"/>
                <a:gd name="connsiteX5" fmla="*/ 1971304 w 2440379"/>
                <a:gd name="connsiteY5" fmla="*/ 1537854 h 3835729"/>
                <a:gd name="connsiteX6" fmla="*/ 1816925 w 2440379"/>
                <a:gd name="connsiteY6" fmla="*/ 1056903 h 3835729"/>
                <a:gd name="connsiteX7" fmla="*/ 1656608 w 2440379"/>
                <a:gd name="connsiteY7" fmla="*/ 605641 h 3835729"/>
                <a:gd name="connsiteX8" fmla="*/ 1508166 w 2440379"/>
                <a:gd name="connsiteY8" fmla="*/ 249381 h 3835729"/>
                <a:gd name="connsiteX9" fmla="*/ 1359725 w 2440379"/>
                <a:gd name="connsiteY9" fmla="*/ 59376 h 3835729"/>
                <a:gd name="connsiteX10" fmla="*/ 1235034 w 2440379"/>
                <a:gd name="connsiteY10" fmla="*/ 0 h 3835729"/>
                <a:gd name="connsiteX11" fmla="*/ 1140031 w 2440379"/>
                <a:gd name="connsiteY11" fmla="*/ 11875 h 3835729"/>
                <a:gd name="connsiteX12" fmla="*/ 979714 w 2440379"/>
                <a:gd name="connsiteY12" fmla="*/ 195942 h 3835729"/>
                <a:gd name="connsiteX13" fmla="*/ 849086 w 2440379"/>
                <a:gd name="connsiteY13" fmla="*/ 463137 h 3835729"/>
                <a:gd name="connsiteX14" fmla="*/ 665018 w 2440379"/>
                <a:gd name="connsiteY14" fmla="*/ 967839 h 3835729"/>
                <a:gd name="connsiteX15" fmla="*/ 469075 w 2440379"/>
                <a:gd name="connsiteY15" fmla="*/ 1585355 h 3835729"/>
                <a:gd name="connsiteX16" fmla="*/ 326571 w 2440379"/>
                <a:gd name="connsiteY16" fmla="*/ 2024742 h 3835729"/>
                <a:gd name="connsiteX17" fmla="*/ 160317 w 2440379"/>
                <a:gd name="connsiteY17" fmla="*/ 2499755 h 3835729"/>
                <a:gd name="connsiteX18" fmla="*/ 77190 w 2440379"/>
                <a:gd name="connsiteY18" fmla="*/ 2707574 h 3835729"/>
                <a:gd name="connsiteX19" fmla="*/ 0 w 2440379"/>
                <a:gd name="connsiteY19" fmla="*/ 2838202 h 3835729"/>
                <a:gd name="connsiteX20" fmla="*/ 5938 w 2440379"/>
                <a:gd name="connsiteY20" fmla="*/ 3835729 h 38357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440379" h="3835729">
                  <a:moveTo>
                    <a:pt x="5938" y="3835729"/>
                  </a:moveTo>
                  <a:lnTo>
                    <a:pt x="2440379" y="3835729"/>
                  </a:lnTo>
                  <a:lnTo>
                    <a:pt x="2440379" y="2844140"/>
                  </a:lnTo>
                  <a:lnTo>
                    <a:pt x="2339439" y="2606633"/>
                  </a:lnTo>
                  <a:lnTo>
                    <a:pt x="2185060" y="2155371"/>
                  </a:lnTo>
                  <a:lnTo>
                    <a:pt x="1971304" y="1537854"/>
                  </a:lnTo>
                  <a:lnTo>
                    <a:pt x="1816925" y="1056903"/>
                  </a:lnTo>
                  <a:lnTo>
                    <a:pt x="1656608" y="605641"/>
                  </a:lnTo>
                  <a:lnTo>
                    <a:pt x="1508166" y="249381"/>
                  </a:lnTo>
                  <a:lnTo>
                    <a:pt x="1359725" y="59376"/>
                  </a:lnTo>
                  <a:lnTo>
                    <a:pt x="1235034" y="0"/>
                  </a:lnTo>
                  <a:lnTo>
                    <a:pt x="1140031" y="11875"/>
                  </a:lnTo>
                  <a:lnTo>
                    <a:pt x="979714" y="195942"/>
                  </a:lnTo>
                  <a:lnTo>
                    <a:pt x="849086" y="463137"/>
                  </a:lnTo>
                  <a:lnTo>
                    <a:pt x="665018" y="967839"/>
                  </a:lnTo>
                  <a:lnTo>
                    <a:pt x="469075" y="1585355"/>
                  </a:lnTo>
                  <a:lnTo>
                    <a:pt x="326571" y="2024742"/>
                  </a:lnTo>
                  <a:lnTo>
                    <a:pt x="160317" y="2499755"/>
                  </a:lnTo>
                  <a:lnTo>
                    <a:pt x="77190" y="2707574"/>
                  </a:lnTo>
                  <a:lnTo>
                    <a:pt x="0" y="2838202"/>
                  </a:lnTo>
                  <a:cubicBezTo>
                    <a:pt x="1979" y="3168732"/>
                    <a:pt x="3959" y="3499262"/>
                    <a:pt x="5938" y="3835729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1892595" y="1520456"/>
              <a:ext cx="1148316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 smtClean="0">
                  <a:latin typeface="Symbol" pitchFamily="18" charset="2"/>
                </a:rPr>
                <a:t>s</a:t>
              </a:r>
              <a:r>
                <a:rPr lang="en-US" sz="2800" b="1" dirty="0" smtClean="0"/>
                <a:t>=1</a:t>
              </a:r>
              <a:endParaRPr lang="en-US" sz="2800" b="1" dirty="0"/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>
              <a:off x="3615070" y="3870251"/>
              <a:ext cx="2381693" cy="10633"/>
            </a:xfrm>
            <a:prstGeom prst="straightConnector1">
              <a:avLst/>
            </a:prstGeom>
            <a:ln w="2540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027897" y="3189800"/>
              <a:ext cx="1596719" cy="120032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400" dirty="0" smtClean="0"/>
                <a:t>90%</a:t>
              </a:r>
            </a:p>
            <a:p>
              <a:pPr algn="ctr"/>
              <a:r>
                <a:rPr lang="en-US" sz="2400" dirty="0" smtClean="0"/>
                <a:t>Confidence</a:t>
              </a:r>
            </a:p>
            <a:p>
              <a:pPr algn="ctr"/>
              <a:r>
                <a:rPr lang="en-US" sz="2400" dirty="0" smtClean="0"/>
                <a:t>Interval</a:t>
              </a:r>
              <a:endParaRPr lang="en-US" sz="2400" dirty="0"/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4635794" y="5667144"/>
              <a:ext cx="40107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>
                  <a:latin typeface="Symbol" pitchFamily="18" charset="2"/>
                </a:rPr>
                <a:t>m</a:t>
              </a:r>
              <a:endParaRPr lang="en-US" sz="2800" b="1" dirty="0">
                <a:latin typeface="Symbol" pitchFamily="18" charset="2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 rot="16200000">
              <a:off x="5752209" y="2828263"/>
              <a:ext cx="109837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atin typeface="Symbol" pitchFamily="18" charset="2"/>
                </a:rPr>
                <a:t>m</a:t>
              </a:r>
              <a:r>
                <a:rPr lang="en-US" b="1" dirty="0" smtClean="0"/>
                <a:t>+1.645</a:t>
              </a:r>
              <a:r>
                <a:rPr lang="en-US" b="1" dirty="0" smtClean="0">
                  <a:latin typeface="Symbol" pitchFamily="18" charset="2"/>
                </a:rPr>
                <a:t>s</a:t>
              </a:r>
              <a:endParaRPr lang="en-US" b="1" dirty="0">
                <a:latin typeface="Symbol" pitchFamily="18" charset="2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 rot="16200000">
              <a:off x="2789278" y="2810538"/>
              <a:ext cx="1098378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b="1" dirty="0" smtClean="0">
                  <a:latin typeface="Symbol" pitchFamily="18" charset="2"/>
                </a:rPr>
                <a:t>m</a:t>
              </a:r>
              <a:r>
                <a:rPr lang="en-US" b="1" dirty="0" smtClean="0"/>
                <a:t>-1.645</a:t>
              </a:r>
              <a:r>
                <a:rPr lang="en-US" b="1" dirty="0" smtClean="0">
                  <a:latin typeface="Symbol" pitchFamily="18" charset="2"/>
                </a:rPr>
                <a:t>s</a:t>
              </a:r>
              <a:endParaRPr lang="en-US" b="1" dirty="0">
                <a:latin typeface="Symbol" pitchFamily="18" charset="2"/>
              </a:endParaRPr>
            </a:p>
          </p:txBody>
        </p:sp>
        <p:sp>
          <p:nvSpPr>
            <p:cNvPr id="28" name="TextBox 27"/>
            <p:cNvSpPr txBox="1"/>
            <p:nvPr/>
          </p:nvSpPr>
          <p:spPr>
            <a:xfrm rot="16200000">
              <a:off x="563526" y="3306727"/>
              <a:ext cx="7649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b="1" dirty="0" smtClean="0"/>
                <a:t>P(x)</a:t>
              </a:r>
              <a:endParaRPr lang="en-US" sz="2800" b="1" dirty="0"/>
            </a:p>
          </p:txBody>
        </p:sp>
      </p:grpSp>
      <p:sp>
        <p:nvSpPr>
          <p:cNvPr id="23" name="Rounded Rectangle 22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5)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97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Rays shot for form factor calculations can take on one of two states:</a:t>
            </a:r>
          </a:p>
          <a:p>
            <a:endParaRPr lang="en-US" sz="2800" dirty="0" smtClean="0"/>
          </a:p>
          <a:p>
            <a:r>
              <a:rPr lang="en-US" sz="2800" dirty="0" smtClean="0"/>
              <a:t>If the ray </a:t>
            </a:r>
            <a:r>
              <a:rPr lang="en-US" sz="2800" i="1" dirty="0" smtClean="0"/>
              <a:t>hits</a:t>
            </a:r>
            <a:r>
              <a:rPr lang="en-US" sz="2800" dirty="0" smtClean="0"/>
              <a:t> a given surface, it </a:t>
            </a:r>
            <a:r>
              <a:rPr lang="en-US" sz="2800" i="1" dirty="0" smtClean="0"/>
              <a:t>adds 1</a:t>
            </a:r>
            <a:r>
              <a:rPr lang="en-US" sz="2800" dirty="0" smtClean="0"/>
              <a:t> to the tally;</a:t>
            </a:r>
          </a:p>
          <a:p>
            <a:endParaRPr lang="en-US" sz="2800" dirty="0" smtClean="0"/>
          </a:p>
          <a:p>
            <a:r>
              <a:rPr lang="en-US" sz="2800" dirty="0" smtClean="0"/>
              <a:t>If the ray </a:t>
            </a:r>
            <a:r>
              <a:rPr lang="en-US" sz="2800" i="1" dirty="0" smtClean="0"/>
              <a:t>misses</a:t>
            </a:r>
            <a:r>
              <a:rPr lang="en-US" sz="2800" dirty="0" smtClean="0"/>
              <a:t> a given surface, it </a:t>
            </a:r>
            <a:r>
              <a:rPr lang="en-US" sz="2800" i="1" dirty="0" smtClean="0"/>
              <a:t>adds nothing </a:t>
            </a:r>
            <a:r>
              <a:rPr lang="en-US" sz="2800" dirty="0" smtClean="0"/>
              <a:t>to the tally and takes on a value of 0;</a:t>
            </a:r>
          </a:p>
          <a:p>
            <a:endParaRPr lang="en-US" sz="2800" dirty="0" smtClean="0"/>
          </a:p>
          <a:p>
            <a:r>
              <a:rPr lang="en-US" sz="2800" dirty="0" smtClean="0"/>
              <a:t>For a form factor calculation, the value of the form factor is simply the probability, </a:t>
            </a:r>
            <a:r>
              <a:rPr lang="en-US" sz="2800" i="1" dirty="0" smtClean="0"/>
              <a:t>p</a:t>
            </a:r>
            <a:r>
              <a:rPr lang="en-US" sz="2800" dirty="0" smtClean="0"/>
              <a:t>, that a random ray shot from one surface will strike the other.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98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With only two possible states, we see this is a discrete distribution;</a:t>
            </a:r>
          </a:p>
          <a:p>
            <a:endParaRPr lang="en-US" sz="2800" dirty="0" smtClean="0"/>
          </a:p>
          <a:p>
            <a:r>
              <a:rPr lang="en-US" sz="2800" dirty="0" smtClean="0"/>
              <a:t>To calculate the mean, </a:t>
            </a:r>
            <a:r>
              <a:rPr lang="en-US" sz="2800" i="1" dirty="0" smtClean="0">
                <a:latin typeface="Symbol" pitchFamily="18" charset="2"/>
              </a:rPr>
              <a:t>m</a:t>
            </a:r>
            <a:r>
              <a:rPr lang="en-US" sz="2800" dirty="0" smtClean="0"/>
              <a:t> of a discrete distribution, we use: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where...</a:t>
            </a:r>
          </a:p>
          <a:p>
            <a:endParaRPr lang="en-US" sz="2800" dirty="0" smtClean="0"/>
          </a:p>
          <a:p>
            <a:r>
              <a:rPr lang="en-US" sz="2800" i="1" dirty="0" err="1" smtClean="0"/>
              <a:t>x</a:t>
            </a:r>
            <a:r>
              <a:rPr lang="en-US" sz="2800" i="1" baseline="-25000" dirty="0" err="1" smtClean="0"/>
              <a:t>j</a:t>
            </a:r>
            <a:r>
              <a:rPr lang="en-US" sz="2800" dirty="0" smtClean="0"/>
              <a:t> is the value of an event, and;</a:t>
            </a:r>
          </a:p>
          <a:p>
            <a:r>
              <a:rPr lang="en-US" sz="2800" i="1" dirty="0" smtClean="0"/>
              <a:t>f(</a:t>
            </a:r>
            <a:r>
              <a:rPr lang="en-US" sz="2800" i="1" dirty="0" err="1" smtClean="0"/>
              <a:t>x</a:t>
            </a:r>
            <a:r>
              <a:rPr lang="en-US" sz="2800" i="1" baseline="-25000" dirty="0" err="1" smtClean="0"/>
              <a:t>j</a:t>
            </a:r>
            <a:r>
              <a:rPr lang="en-US" sz="2800" i="1" dirty="0" smtClean="0"/>
              <a:t>)</a:t>
            </a:r>
            <a:r>
              <a:rPr lang="en-US" sz="2800" dirty="0" smtClean="0"/>
              <a:t> is the probability of the event happening.</a:t>
            </a:r>
          </a:p>
        </p:txBody>
      </p:sp>
      <p:sp>
        <p:nvSpPr>
          <p:cNvPr id="1223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368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55581" y="3590926"/>
            <a:ext cx="2314575" cy="1057275"/>
          </a:xfrm>
          <a:prstGeom prst="rect">
            <a:avLst/>
          </a:prstGeom>
          <a:noFill/>
        </p:spPr>
      </p:pic>
      <p:sp>
        <p:nvSpPr>
          <p:cNvPr id="18" name="Rounded Rectangle 1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99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a discrete distribution, the variance, </a:t>
            </a:r>
            <a:r>
              <a:rPr lang="en-US" sz="2800" dirty="0" smtClean="0">
                <a:latin typeface="Symbol" pitchFamily="18" charset="2"/>
              </a:rPr>
              <a:t>s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, 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Note that </a:t>
            </a:r>
            <a:r>
              <a:rPr lang="en-US" sz="2800" i="1" dirty="0" smtClean="0"/>
              <a:t>j</a:t>
            </a:r>
            <a:r>
              <a:rPr lang="en-US" sz="2800" dirty="0" smtClean="0"/>
              <a:t> = 2 since </a:t>
            </a:r>
            <a:r>
              <a:rPr lang="en-US" sz="2800" i="1" dirty="0" smtClean="0"/>
              <a:t>x</a:t>
            </a:r>
            <a:r>
              <a:rPr lang="en-US" sz="2800" dirty="0" smtClean="0"/>
              <a:t> can take on a value of 0 or 1;</a:t>
            </a:r>
          </a:p>
          <a:p>
            <a:endParaRPr lang="en-US" sz="2800" dirty="0" smtClean="0"/>
          </a:p>
          <a:p>
            <a:r>
              <a:rPr lang="en-US" sz="2800" dirty="0" smtClean="0"/>
              <a:t>But variance can be applied to, both, of a sample, </a:t>
            </a:r>
            <a:r>
              <a:rPr lang="en-US" sz="2800" i="1" dirty="0" smtClean="0"/>
              <a:t>s</a:t>
            </a:r>
            <a:r>
              <a:rPr lang="en-US" sz="2800" i="1" baseline="30000" dirty="0" smtClean="0"/>
              <a:t>2</a:t>
            </a:r>
            <a:r>
              <a:rPr lang="en-US" sz="2800" dirty="0" smtClean="0"/>
              <a:t>, or of the mean, </a:t>
            </a:r>
            <a:r>
              <a:rPr lang="en-US" sz="2800" i="1" dirty="0" smtClean="0">
                <a:latin typeface="Symbol" pitchFamily="18" charset="2"/>
              </a:rPr>
              <a:t>s</a:t>
            </a:r>
            <a:r>
              <a:rPr lang="en-US" sz="2800" i="1" baseline="30000" dirty="0" smtClean="0"/>
              <a:t>2</a:t>
            </a:r>
            <a:r>
              <a:rPr lang="en-US" sz="2800" dirty="0" smtClean="0"/>
              <a:t>.</a:t>
            </a:r>
          </a:p>
        </p:txBody>
      </p:sp>
      <p:sp>
        <p:nvSpPr>
          <p:cNvPr id="1223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8614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64484" y="2158189"/>
            <a:ext cx="3552825" cy="1057275"/>
          </a:xfrm>
          <a:prstGeom prst="rect">
            <a:avLst/>
          </a:prstGeom>
          <a:noFill/>
        </p:spPr>
      </p:pic>
      <p:sp>
        <p:nvSpPr>
          <p:cNvPr id="128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100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Form factor error estimation strategy we assume:</a:t>
            </a:r>
          </a:p>
          <a:p>
            <a:endParaRPr lang="en-US" sz="2800" dirty="0" smtClean="0"/>
          </a:p>
          <a:p>
            <a:r>
              <a:rPr lang="en-US" sz="2800" dirty="0" smtClean="0"/>
              <a:t>The variance of a sample, </a:t>
            </a:r>
            <a:r>
              <a:rPr lang="en-US" sz="2800" i="1" dirty="0" smtClean="0"/>
              <a:t>s</a:t>
            </a:r>
            <a:r>
              <a:rPr lang="en-US" sz="2800" i="1" baseline="30000" dirty="0" smtClean="0"/>
              <a:t>2</a:t>
            </a:r>
            <a:r>
              <a:rPr lang="en-US" sz="2800" dirty="0" smtClean="0"/>
              <a:t>, is approximately equal to the variance of the distribution: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variance of the distribution of means, </a:t>
            </a:r>
            <a:r>
              <a:rPr lang="en-US" sz="2800" i="1" dirty="0" smtClean="0">
                <a:latin typeface="Symbol" pitchFamily="18" charset="2"/>
              </a:rPr>
              <a:t>s</a:t>
            </a:r>
            <a:r>
              <a:rPr lang="en-US" sz="2800" i="1" baseline="-25000" dirty="0" smtClean="0"/>
              <a:t>m</a:t>
            </a:r>
            <a:r>
              <a:rPr lang="en-US" sz="2800" i="1" baseline="30000" dirty="0" smtClean="0"/>
              <a:t>2</a:t>
            </a:r>
            <a:r>
              <a:rPr lang="en-US" sz="2800" dirty="0" smtClean="0"/>
              <a:t>, calculated from </a:t>
            </a:r>
            <a:r>
              <a:rPr lang="en-US" sz="2800" i="1" dirty="0" smtClean="0"/>
              <a:t>n</a:t>
            </a:r>
            <a:r>
              <a:rPr lang="en-US" sz="2800" dirty="0" smtClean="0"/>
              <a:t> samples, is estimated by using the variance of the sample population: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233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2233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71975" y="5362575"/>
            <a:ext cx="1295400" cy="914400"/>
          </a:xfrm>
          <a:prstGeom prst="rect">
            <a:avLst/>
          </a:prstGeom>
          <a:noFill/>
        </p:spPr>
      </p:pic>
      <p:sp>
        <p:nvSpPr>
          <p:cNvPr id="142234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2233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71950" y="3419475"/>
            <a:ext cx="1190625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101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3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838201" y="1447800"/>
            <a:ext cx="7772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the mean value, </a:t>
            </a:r>
            <a:r>
              <a:rPr lang="en-US" sz="2800" i="1" dirty="0" smtClean="0">
                <a:latin typeface="Symbol" pitchFamily="18" charset="2"/>
              </a:rPr>
              <a:t>m</a:t>
            </a:r>
            <a:r>
              <a:rPr lang="en-US" sz="2800" dirty="0" smtClean="0"/>
              <a:t> is simply the probability, </a:t>
            </a:r>
            <a:r>
              <a:rPr lang="en-US" sz="2800" i="1" dirty="0" smtClean="0"/>
              <a:t>p,</a:t>
            </a:r>
            <a:r>
              <a:rPr lang="en-US" sz="2800" dirty="0" smtClean="0"/>
              <a:t> of the ray </a:t>
            </a:r>
            <a:r>
              <a:rPr lang="en-US" sz="2800" dirty="0" smtClean="0">
                <a:solidFill>
                  <a:srgbClr val="00B050"/>
                </a:solidFill>
              </a:rPr>
              <a:t>striking</a:t>
            </a:r>
            <a:r>
              <a:rPr lang="en-US" sz="2800" dirty="0" smtClean="0"/>
              <a:t> the other surface, then the probability of </a:t>
            </a:r>
            <a:r>
              <a:rPr lang="en-US" sz="2800" dirty="0" smtClean="0">
                <a:solidFill>
                  <a:srgbClr val="FF0000"/>
                </a:solidFill>
              </a:rPr>
              <a:t>missing</a:t>
            </a:r>
            <a:r>
              <a:rPr lang="en-US" sz="2800" dirty="0" smtClean="0"/>
              <a:t> the surface is </a:t>
            </a:r>
            <a:r>
              <a:rPr lang="en-US" sz="2800" i="1" dirty="0" smtClean="0"/>
              <a:t>(1-p)</a:t>
            </a:r>
            <a:r>
              <a:rPr lang="en-US" sz="2800" dirty="0" smtClean="0"/>
              <a:t> and the variance becomes:</a:t>
            </a:r>
            <a:endParaRPr lang="en-US" sz="2800" i="1" dirty="0" smtClean="0"/>
          </a:p>
        </p:txBody>
      </p:sp>
      <p:sp>
        <p:nvSpPr>
          <p:cNvPr id="128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ounded Rectangle 22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342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342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81225" y="3343275"/>
            <a:ext cx="5943600" cy="2505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6)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102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3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What we really seek is a variance of the means, </a:t>
            </a:r>
            <a:r>
              <a:rPr lang="en-US" sz="2800" i="1" dirty="0" smtClean="0">
                <a:latin typeface="Symbol" pitchFamily="18" charset="2"/>
              </a:rPr>
              <a:t>s</a:t>
            </a:r>
            <a:r>
              <a:rPr lang="en-US" sz="2800" i="1" baseline="-25000" dirty="0" smtClean="0"/>
              <a:t>m</a:t>
            </a:r>
            <a:r>
              <a:rPr lang="en-US" sz="2800" i="1" baseline="30000" dirty="0" smtClean="0"/>
              <a:t>2</a:t>
            </a:r>
            <a:r>
              <a:rPr lang="en-US" sz="2800" i="1" dirty="0" smtClean="0"/>
              <a:t>:</a:t>
            </a:r>
            <a:r>
              <a:rPr lang="en-US" sz="2800" dirty="0" smtClean="0"/>
              <a:t> 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For a 90% confidence interval, our estimate of our error:</a:t>
            </a:r>
            <a:endParaRPr lang="en-US" sz="2800" i="1" dirty="0" smtClean="0"/>
          </a:p>
        </p:txBody>
      </p:sp>
      <p:sp>
        <p:nvSpPr>
          <p:cNvPr id="128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777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96093" y="2264734"/>
            <a:ext cx="2228850" cy="895350"/>
          </a:xfrm>
          <a:prstGeom prst="rect">
            <a:avLst/>
          </a:prstGeom>
          <a:noFill/>
        </p:spPr>
      </p:pic>
      <p:sp>
        <p:nvSpPr>
          <p:cNvPr id="122778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27781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616149" y="4465675"/>
            <a:ext cx="5419725" cy="1323975"/>
          </a:xfrm>
          <a:prstGeom prst="rect">
            <a:avLst/>
          </a:prstGeom>
          <a:noFill/>
        </p:spPr>
      </p:pic>
      <p:sp>
        <p:nvSpPr>
          <p:cNvPr id="26" name="Rounded Rectangle 2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6)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103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3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92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92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838201" y="3297876"/>
            <a:ext cx="77723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When </a:t>
            </a:r>
            <a:r>
              <a:rPr lang="en-US" sz="2800" i="1" dirty="0" smtClean="0"/>
              <a:t>FF</a:t>
            </a:r>
            <a:r>
              <a:rPr lang="en-US" sz="2800" dirty="0" smtClean="0"/>
              <a:t> is high, </a:t>
            </a:r>
            <a:r>
              <a:rPr lang="en-US" sz="2800" i="1" dirty="0" smtClean="0"/>
              <a:t>(1-FF)/FF</a:t>
            </a:r>
            <a:r>
              <a:rPr lang="en-US" sz="2800" dirty="0" smtClean="0"/>
              <a:t> is low and </a:t>
            </a:r>
            <a:r>
              <a:rPr lang="en-US" sz="2800" i="1" dirty="0" smtClean="0"/>
              <a:t>n</a:t>
            </a:r>
            <a:r>
              <a:rPr lang="en-US" sz="2800" dirty="0" smtClean="0"/>
              <a:t> doesn't have to be large to achieve low error;</a:t>
            </a:r>
          </a:p>
          <a:p>
            <a:endParaRPr lang="en-US" sz="2800" dirty="0" smtClean="0"/>
          </a:p>
          <a:p>
            <a:r>
              <a:rPr lang="en-US" sz="2800" dirty="0" smtClean="0"/>
              <a:t>When </a:t>
            </a:r>
            <a:r>
              <a:rPr lang="en-US" sz="2800" i="1" dirty="0" smtClean="0"/>
              <a:t>FF</a:t>
            </a:r>
            <a:r>
              <a:rPr lang="en-US" sz="2800" dirty="0" smtClean="0"/>
              <a:t> is low, </a:t>
            </a:r>
            <a:r>
              <a:rPr lang="en-US" sz="2800" i="1" dirty="0" smtClean="0"/>
              <a:t>(1-FF)/FF </a:t>
            </a:r>
            <a:r>
              <a:rPr lang="en-US" sz="2800" dirty="0" smtClean="0"/>
              <a:t>is high and </a:t>
            </a:r>
            <a:r>
              <a:rPr lang="en-US" sz="2800" i="1" dirty="0" smtClean="0"/>
              <a:t>n</a:t>
            </a:r>
            <a:r>
              <a:rPr lang="en-US" sz="2800" dirty="0" smtClean="0"/>
              <a:t> must be large, relatively speaking, to lower the error.</a:t>
            </a:r>
          </a:p>
        </p:txBody>
      </p:sp>
      <p:sp>
        <p:nvSpPr>
          <p:cNvPr id="12912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9126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30548" y="1679944"/>
            <a:ext cx="3838575" cy="1323975"/>
          </a:xfrm>
          <a:prstGeom prst="rect">
            <a:avLst/>
          </a:prstGeom>
          <a:noFill/>
        </p:spPr>
      </p:pic>
      <p:sp>
        <p:nvSpPr>
          <p:cNvPr id="28" name="Rounded Rectangle 27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104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3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92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92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7" name="TextBox 26"/>
          <p:cNvSpPr txBox="1"/>
          <p:nvPr/>
        </p:nvSpPr>
        <p:spPr>
          <a:xfrm>
            <a:off x="838201" y="157533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How does that change the number of rays (</a:t>
            </a:r>
            <a:r>
              <a:rPr lang="en-US" sz="2800" i="1" dirty="0" smtClean="0"/>
              <a:t>n</a:t>
            </a:r>
            <a:r>
              <a:rPr lang="en-US" sz="2800" i="1" baseline="-25000" dirty="0" smtClean="0"/>
              <a:t>1/2</a:t>
            </a:r>
            <a:r>
              <a:rPr lang="en-US" sz="2800" dirty="0" smtClean="0"/>
              <a:t>) we have to shoot if we wish to halve the error?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number of rays required quadruples:  </a:t>
            </a:r>
            <a:r>
              <a:rPr lang="en-US" sz="2800" i="1" dirty="0" smtClean="0"/>
              <a:t>n</a:t>
            </a:r>
            <a:r>
              <a:rPr lang="en-US" sz="2800" i="1" baseline="-25000" dirty="0" smtClean="0"/>
              <a:t>1/2</a:t>
            </a:r>
            <a:r>
              <a:rPr lang="en-US" sz="2800" i="1" dirty="0" smtClean="0"/>
              <a:t> = 4n</a:t>
            </a:r>
          </a:p>
        </p:txBody>
      </p:sp>
      <p:sp>
        <p:nvSpPr>
          <p:cNvPr id="12902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pSp>
        <p:nvGrpSpPr>
          <p:cNvPr id="38" name="Group 37"/>
          <p:cNvGrpSpPr/>
          <p:nvPr/>
        </p:nvGrpSpPr>
        <p:grpSpPr>
          <a:xfrm>
            <a:off x="1828800" y="2562441"/>
            <a:ext cx="5319824" cy="2257425"/>
            <a:chOff x="1881963" y="3274828"/>
            <a:chExt cx="5319824" cy="2257425"/>
          </a:xfrm>
        </p:grpSpPr>
        <p:pic>
          <p:nvPicPr>
            <p:cNvPr id="1290241" name="Picture 1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881963" y="3274828"/>
              <a:ext cx="5229225" cy="2257425"/>
            </a:xfrm>
            <a:prstGeom prst="rect">
              <a:avLst/>
            </a:prstGeom>
            <a:noFill/>
          </p:spPr>
        </p:pic>
        <p:cxnSp>
          <p:nvCxnSpPr>
            <p:cNvPr id="29" name="Straight Connector 28"/>
            <p:cNvCxnSpPr/>
            <p:nvPr/>
          </p:nvCxnSpPr>
          <p:spPr>
            <a:xfrm flipH="1">
              <a:off x="5709684" y="3615070"/>
              <a:ext cx="1488558" cy="255181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5713229" y="4777563"/>
              <a:ext cx="1488558" cy="255181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H="1">
              <a:off x="4625163" y="3820633"/>
              <a:ext cx="939210" cy="187841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H="1">
              <a:off x="4543647" y="4993759"/>
              <a:ext cx="939210" cy="187841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>
              <a:off x="6326372" y="5259572"/>
              <a:ext cx="443024" cy="88604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>
              <a:off x="6574465" y="4082903"/>
              <a:ext cx="336697" cy="67339"/>
            </a:xfrm>
            <a:prstGeom prst="line">
              <a:avLst/>
            </a:prstGeom>
            <a:ln w="2222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ounded Rectangle 34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Statistical Error (Ref. 8)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105</a:t>
            </a:fld>
            <a:endParaRPr lang="en-US"/>
          </a:p>
        </p:txBody>
      </p:sp>
      <p:sp>
        <p:nvSpPr>
          <p:cNvPr id="11345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5" name="Rectangle 3"/>
          <p:cNvSpPr>
            <a:spLocks noChangeArrowheads="1"/>
          </p:cNvSpPr>
          <p:nvPr/>
        </p:nvSpPr>
        <p:spPr bwMode="auto">
          <a:xfrm>
            <a:off x="0" y="9525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59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598" name="Rectangle 6"/>
          <p:cNvSpPr>
            <a:spLocks noChangeArrowheads="1"/>
          </p:cNvSpPr>
          <p:nvPr/>
        </p:nvSpPr>
        <p:spPr bwMode="auto">
          <a:xfrm>
            <a:off x="0" y="14573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134600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2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34603" name="Rectangle 11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789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89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000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368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4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615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71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2778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92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8922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9024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922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8437" y="3237990"/>
            <a:ext cx="6655390" cy="283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" name="TextBox 36"/>
          <p:cNvSpPr txBox="1"/>
          <p:nvPr/>
        </p:nvSpPr>
        <p:spPr>
          <a:xfrm>
            <a:off x="838201" y="157533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90% confidence, the relationship between form factor magnitude, number of rays shot and the associated statistical error is:</a:t>
            </a:r>
            <a:endParaRPr lang="en-US" sz="2800" i="1" dirty="0" smtClean="0"/>
          </a:p>
        </p:txBody>
      </p:sp>
      <p:sp>
        <p:nvSpPr>
          <p:cNvPr id="38" name="TextBox 37"/>
          <p:cNvSpPr txBox="1"/>
          <p:nvPr/>
        </p:nvSpPr>
        <p:spPr>
          <a:xfrm>
            <a:off x="3817089" y="2896046"/>
            <a:ext cx="1882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Number of Rays</a:t>
            </a:r>
            <a:endParaRPr lang="en-US" sz="2000" b="1" dirty="0"/>
          </a:p>
        </p:txBody>
      </p:sp>
      <p:sp>
        <p:nvSpPr>
          <p:cNvPr id="39" name="TextBox 38"/>
          <p:cNvSpPr txBox="1"/>
          <p:nvPr/>
        </p:nvSpPr>
        <p:spPr>
          <a:xfrm rot="16200000">
            <a:off x="-292287" y="4545393"/>
            <a:ext cx="26775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Form Factor Magnitude</a:t>
            </a:r>
            <a:endParaRPr lang="en-US" sz="2000" b="1" dirty="0"/>
          </a:p>
        </p:txBody>
      </p:sp>
      <p:sp>
        <p:nvSpPr>
          <p:cNvPr id="40" name="TextBox 39"/>
          <p:cNvSpPr txBox="1"/>
          <p:nvPr/>
        </p:nvSpPr>
        <p:spPr>
          <a:xfrm>
            <a:off x="2108791" y="6121252"/>
            <a:ext cx="9637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% Error</a:t>
            </a:r>
            <a:endParaRPr lang="en-US" sz="2000" b="1" dirty="0"/>
          </a:p>
        </p:txBody>
      </p:sp>
      <p:cxnSp>
        <p:nvCxnSpPr>
          <p:cNvPr id="42" name="Straight Arrow Connector 41"/>
          <p:cNvCxnSpPr>
            <a:stCxn id="40" idx="3"/>
          </p:cNvCxnSpPr>
          <p:nvPr/>
        </p:nvCxnSpPr>
        <p:spPr>
          <a:xfrm flipV="1">
            <a:off x="3072581" y="6032649"/>
            <a:ext cx="64024" cy="2886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Rounded Rectangle 30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Form Factor Reciprocity and Combinations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Reciprocity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107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two nodes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and </a:t>
            </a:r>
            <a:r>
              <a:rPr lang="en-US" sz="2800" i="1" dirty="0" smtClean="0"/>
              <a:t>j</a:t>
            </a:r>
            <a:r>
              <a:rPr lang="en-US" sz="2800" dirty="0" smtClean="0"/>
              <a:t>, we observe the following relationship: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This is called reciprocity;</a:t>
            </a:r>
          </a:p>
          <a:p>
            <a:endParaRPr lang="en-US" sz="2800" dirty="0" smtClean="0"/>
          </a:p>
          <a:p>
            <a:r>
              <a:rPr lang="en-US" sz="2800" dirty="0" smtClean="0"/>
              <a:t>We can use this to solve for unknown form factors in our geometry.</a:t>
            </a:r>
          </a:p>
        </p:txBody>
      </p:sp>
      <p:sp>
        <p:nvSpPr>
          <p:cNvPr id="132505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2505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76445" y="2622430"/>
            <a:ext cx="2362200" cy="523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Form Factor Combinations (Ref. 3)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108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Reciprocity, in combination with form factor algebra, can be used to identify the following relationships:</a:t>
            </a:r>
          </a:p>
        </p:txBody>
      </p:sp>
      <p:sp>
        <p:nvSpPr>
          <p:cNvPr id="132608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26087" name="Rectangle 7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88" name="Rectangle 8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89" name="Rectangle 9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0" name="Rectangle 10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326096" name="Picture 1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799" y="2914650"/>
            <a:ext cx="2900363" cy="457200"/>
          </a:xfrm>
          <a:prstGeom prst="rect">
            <a:avLst/>
          </a:prstGeom>
          <a:noFill/>
        </p:spPr>
      </p:pic>
      <p:pic>
        <p:nvPicPr>
          <p:cNvPr id="1326095" name="Picture 1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800" y="3676650"/>
            <a:ext cx="4657725" cy="457200"/>
          </a:xfrm>
          <a:prstGeom prst="rect">
            <a:avLst/>
          </a:prstGeom>
          <a:noFill/>
        </p:spPr>
      </p:pic>
      <p:pic>
        <p:nvPicPr>
          <p:cNvPr id="1326094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5799" y="4400550"/>
            <a:ext cx="5043488" cy="457200"/>
          </a:xfrm>
          <a:prstGeom prst="rect">
            <a:avLst/>
          </a:prstGeom>
          <a:noFill/>
        </p:spPr>
      </p:pic>
      <p:grpSp>
        <p:nvGrpSpPr>
          <p:cNvPr id="41" name="Group 40"/>
          <p:cNvGrpSpPr/>
          <p:nvPr/>
        </p:nvGrpSpPr>
        <p:grpSpPr>
          <a:xfrm>
            <a:off x="685800" y="5124450"/>
            <a:ext cx="4972050" cy="857250"/>
            <a:chOff x="685800" y="3886200"/>
            <a:chExt cx="4972050" cy="857250"/>
          </a:xfrm>
        </p:grpSpPr>
        <p:pic>
          <p:nvPicPr>
            <p:cNvPr id="1326093" name="Picture 13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685800" y="3886200"/>
              <a:ext cx="4943475" cy="457200"/>
            </a:xfrm>
            <a:prstGeom prst="rect">
              <a:avLst/>
            </a:prstGeom>
            <a:noFill/>
          </p:spPr>
        </p:pic>
        <p:pic>
          <p:nvPicPr>
            <p:cNvPr id="1326092" name="Picture 12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514600" y="4286250"/>
              <a:ext cx="3143250" cy="457200"/>
            </a:xfrm>
            <a:prstGeom prst="rect">
              <a:avLst/>
            </a:prstGeom>
            <a:noFill/>
          </p:spPr>
        </p:pic>
      </p:grpSp>
      <p:sp>
        <p:nvSpPr>
          <p:cNvPr id="1326097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26098" name="Rectangle 18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9" name="Rectangle 19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0" name="Rectangle 20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1" name="Rectangle 21"/>
          <p:cNvSpPr>
            <a:spLocks noChangeArrowheads="1"/>
          </p:cNvSpPr>
          <p:nvPr/>
        </p:nvSpPr>
        <p:spPr bwMode="auto">
          <a:xfrm>
            <a:off x="0" y="1676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2" name="Rectangle 22"/>
          <p:cNvSpPr>
            <a:spLocks noChangeArrowheads="1"/>
          </p:cNvSpPr>
          <p:nvPr/>
        </p:nvSpPr>
        <p:spPr bwMode="auto">
          <a:xfrm>
            <a:off x="0" y="1981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326103" name="Picture 2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824538" y="2657475"/>
            <a:ext cx="2947987" cy="30659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Form Factor Combinations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109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Let's look at the form factor relationships for a cube:</a:t>
            </a:r>
          </a:p>
        </p:txBody>
      </p:sp>
      <p:sp>
        <p:nvSpPr>
          <p:cNvPr id="132608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26087" name="Rectangle 7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88" name="Rectangle 8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89" name="Rectangle 9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0" name="Rectangle 10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7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26098" name="Rectangle 18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9" name="Rectangle 19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0" name="Rectangle 20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1" name="Rectangle 21"/>
          <p:cNvSpPr>
            <a:spLocks noChangeArrowheads="1"/>
          </p:cNvSpPr>
          <p:nvPr/>
        </p:nvSpPr>
        <p:spPr bwMode="auto">
          <a:xfrm>
            <a:off x="0" y="1676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2" name="Rectangle 22"/>
          <p:cNvSpPr>
            <a:spLocks noChangeArrowheads="1"/>
          </p:cNvSpPr>
          <p:nvPr/>
        </p:nvSpPr>
        <p:spPr bwMode="auto">
          <a:xfrm>
            <a:off x="0" y="1981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5619750" y="3143250"/>
            <a:ext cx="2959206" cy="2867025"/>
            <a:chOff x="5467350" y="2390775"/>
            <a:chExt cx="2959206" cy="2867025"/>
          </a:xfrm>
        </p:grpSpPr>
        <p:cxnSp>
          <p:nvCxnSpPr>
            <p:cNvPr id="26" name="Straight Arrow Connector 25"/>
            <p:cNvCxnSpPr/>
            <p:nvPr/>
          </p:nvCxnSpPr>
          <p:spPr>
            <a:xfrm>
              <a:off x="6086475" y="2562225"/>
              <a:ext cx="1952625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6772275" y="2390775"/>
              <a:ext cx="5389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 m</a:t>
              </a:r>
              <a:endParaRPr lang="en-US" dirty="0"/>
            </a:p>
          </p:txBody>
        </p:sp>
        <p:cxnSp>
          <p:nvCxnSpPr>
            <p:cNvPr id="28" name="Straight Arrow Connector 27"/>
            <p:cNvCxnSpPr/>
            <p:nvPr/>
          </p:nvCxnSpPr>
          <p:spPr>
            <a:xfrm>
              <a:off x="8220075" y="2752725"/>
              <a:ext cx="9525" cy="18669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 rot="5400000">
              <a:off x="7972425" y="3533775"/>
              <a:ext cx="5389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 m</a:t>
              </a:r>
              <a:endParaRPr lang="en-US" dirty="0"/>
            </a:p>
          </p:txBody>
        </p:sp>
        <p:cxnSp>
          <p:nvCxnSpPr>
            <p:cNvPr id="30" name="Straight Arrow Connector 29"/>
            <p:cNvCxnSpPr/>
            <p:nvPr/>
          </p:nvCxnSpPr>
          <p:spPr>
            <a:xfrm flipV="1">
              <a:off x="7629525" y="4648200"/>
              <a:ext cx="609600" cy="6096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 rot="18734848">
              <a:off x="7686675" y="4752975"/>
              <a:ext cx="5389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 m</a:t>
              </a:r>
              <a:endParaRPr lang="en-US" dirty="0"/>
            </a:p>
          </p:txBody>
        </p:sp>
        <p:grpSp>
          <p:nvGrpSpPr>
            <p:cNvPr id="32" name="Group 19"/>
            <p:cNvGrpSpPr/>
            <p:nvPr/>
          </p:nvGrpSpPr>
          <p:grpSpPr>
            <a:xfrm>
              <a:off x="5467350" y="2733675"/>
              <a:ext cx="2562225" cy="2486025"/>
              <a:chOff x="4991100" y="2628900"/>
              <a:chExt cx="2562225" cy="2486025"/>
            </a:xfrm>
          </p:grpSpPr>
          <p:sp>
            <p:nvSpPr>
              <p:cNvPr id="39" name="Cube 38"/>
              <p:cNvSpPr/>
              <p:nvPr/>
            </p:nvSpPr>
            <p:spPr>
              <a:xfrm>
                <a:off x="4991100" y="2628900"/>
                <a:ext cx="2562225" cy="2486025"/>
              </a:xfrm>
              <a:prstGeom prst="cub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0" name="Straight Connector 8"/>
              <p:cNvCxnSpPr/>
              <p:nvPr/>
            </p:nvCxnSpPr>
            <p:spPr>
              <a:xfrm>
                <a:off x="5610225" y="2628900"/>
                <a:ext cx="0" cy="188595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/>
              <p:cNvCxnSpPr/>
              <p:nvPr/>
            </p:nvCxnSpPr>
            <p:spPr>
              <a:xfrm flipH="1">
                <a:off x="5638800" y="4486275"/>
                <a:ext cx="1905001" cy="1905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/>
              <p:cNvCxnSpPr/>
              <p:nvPr/>
            </p:nvCxnSpPr>
            <p:spPr>
              <a:xfrm flipH="1">
                <a:off x="5000627" y="4514850"/>
                <a:ext cx="609598" cy="57150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3" name="TextBox 32"/>
            <p:cNvSpPr txBox="1"/>
            <p:nvPr/>
          </p:nvSpPr>
          <p:spPr>
            <a:xfrm>
              <a:off x="6648450" y="286702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1</a:t>
              </a:r>
              <a:endParaRPr lang="en-US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6619875" y="468630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2</a:t>
              </a:r>
              <a:endParaRPr lang="en-US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619750" y="380047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3</a:t>
              </a:r>
              <a:endParaRPr lang="en-US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7534275" y="375285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4</a:t>
              </a:r>
              <a:endParaRPr lang="en-US" b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6381750" y="391477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5</a:t>
              </a:r>
              <a:endParaRPr lang="en-US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6657975" y="367665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6</a:t>
              </a:r>
              <a:endParaRPr lang="en-US" b="1" dirty="0"/>
            </a:p>
          </p:txBody>
        </p:sp>
      </p:grpSp>
      <p:sp>
        <p:nvSpPr>
          <p:cNvPr id="1412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2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209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2447925"/>
            <a:ext cx="2133600" cy="1304925"/>
          </a:xfrm>
          <a:prstGeom prst="rect">
            <a:avLst/>
          </a:prstGeom>
          <a:noFill/>
        </p:spPr>
      </p:pic>
      <p:sp>
        <p:nvSpPr>
          <p:cNvPr id="141210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2101" name="Picture 5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76300" y="4057650"/>
            <a:ext cx="1809750" cy="476250"/>
          </a:xfrm>
          <a:prstGeom prst="rect">
            <a:avLst/>
          </a:prstGeom>
          <a:noFill/>
        </p:spPr>
      </p:pic>
      <p:sp>
        <p:nvSpPr>
          <p:cNvPr id="141210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2103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50" y="4743450"/>
            <a:ext cx="4076700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Form Factor Combinations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110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see that: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But we see symmetry in this cube geometry so we conclude that: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We'll use this result in an example problem later.</a:t>
            </a:r>
          </a:p>
        </p:txBody>
      </p:sp>
      <p:sp>
        <p:nvSpPr>
          <p:cNvPr id="1326086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26087" name="Rectangle 7"/>
          <p:cNvSpPr>
            <a:spLocks noChangeArrowheads="1"/>
          </p:cNvSpPr>
          <p:nvPr/>
        </p:nvSpPr>
        <p:spPr bwMode="auto">
          <a:xfrm>
            <a:off x="0" y="790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88" name="Rectangle 8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89" name="Rectangle 9"/>
          <p:cNvSpPr>
            <a:spLocks noChangeArrowheads="1"/>
          </p:cNvSpPr>
          <p:nvPr/>
        </p:nvSpPr>
        <p:spPr bwMode="auto">
          <a:xfrm>
            <a:off x="0" y="14001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0" name="Rectangle 10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7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26098" name="Rectangle 18"/>
          <p:cNvSpPr>
            <a:spLocks noChangeArrowheads="1"/>
          </p:cNvSpPr>
          <p:nvPr/>
        </p:nvSpPr>
        <p:spPr bwMode="auto">
          <a:xfrm>
            <a:off x="0" y="762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099" name="Rectangle 19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0" name="Rectangle 20"/>
          <p:cNvSpPr>
            <a:spLocks noChangeArrowheads="1"/>
          </p:cNvSpPr>
          <p:nvPr/>
        </p:nvSpPr>
        <p:spPr bwMode="auto">
          <a:xfrm>
            <a:off x="0" y="13716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1" name="Rectangle 21"/>
          <p:cNvSpPr>
            <a:spLocks noChangeArrowheads="1"/>
          </p:cNvSpPr>
          <p:nvPr/>
        </p:nvSpPr>
        <p:spPr bwMode="auto">
          <a:xfrm>
            <a:off x="0" y="16764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26102" name="Rectangle 22"/>
          <p:cNvSpPr>
            <a:spLocks noChangeArrowheads="1"/>
          </p:cNvSpPr>
          <p:nvPr/>
        </p:nvSpPr>
        <p:spPr bwMode="auto">
          <a:xfrm>
            <a:off x="0" y="1981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1209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2100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2102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210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13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31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500" y="2362200"/>
            <a:ext cx="7315200" cy="418011"/>
          </a:xfrm>
          <a:prstGeom prst="rect">
            <a:avLst/>
          </a:prstGeom>
          <a:noFill/>
        </p:spPr>
      </p:pic>
      <p:sp>
        <p:nvSpPr>
          <p:cNvPr id="1413124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13123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28825" y="4371975"/>
            <a:ext cx="5205222" cy="4206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Wrap-Up of Part 2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this part, we defined the thermal radiation form factor;</a:t>
            </a:r>
          </a:p>
          <a:p>
            <a:endParaRPr lang="en-US" sz="2800" dirty="0" smtClean="0"/>
          </a:p>
          <a:p>
            <a:r>
              <a:rPr lang="en-US" sz="2800" dirty="0" smtClean="0"/>
              <a:t>We explored a variety of techniques for calculating the form factor;</a:t>
            </a:r>
          </a:p>
          <a:p>
            <a:endParaRPr lang="en-US" sz="2800" dirty="0" smtClean="0"/>
          </a:p>
          <a:p>
            <a:r>
              <a:rPr lang="en-US" sz="2800" dirty="0" smtClean="0"/>
              <a:t>Establishing an error estimate for Monte Carlo-generated form factors was discussed.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22012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</a:t>
            </a:r>
            <a:r>
              <a:rPr lang="en-US" sz="3600" b="1" dirty="0" smtClean="0"/>
              <a:t>3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 Part 3 -- Lesson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857374"/>
            <a:ext cx="1852428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Fundamentals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24229" y="1743075"/>
            <a:ext cx="838221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What is a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Radk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?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6171" y="1743075"/>
            <a:ext cx="90310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3228" y="1752600"/>
            <a:ext cx="1375297" cy="52387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Double Area Summation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24532" y="1752601"/>
            <a:ext cx="1000343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Nusselt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Sphere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4154" y="3448049"/>
            <a:ext cx="1923922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Form Factors Using Monte Carlo Ray Tracing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67591" y="3448049"/>
            <a:ext cx="1666434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 Reciprocity and Combinations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67658" y="3550662"/>
            <a:ext cx="1271317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Grey Body Factors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25182" y="3550663"/>
            <a:ext cx="1528294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Gebhart's</a:t>
            </a:r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Method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61" y="5372100"/>
            <a:ext cx="1714290" cy="9541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Calculating Grey Body Factors Using Monte Carlo Ray Tracing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4685"/>
            <a:ext cx="180953" cy="657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5629275" y="2004685"/>
            <a:ext cx="243953" cy="9853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V="1">
            <a:off x="7248525" y="2014211"/>
            <a:ext cx="276007" cy="327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7038975" y="3812272"/>
            <a:ext cx="186207" cy="1"/>
          </a:xfrm>
          <a:prstGeom prst="bentConnector3">
            <a:avLst>
              <a:gd name="adj1" fmla="val 5000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 flipH="1">
            <a:off x="705061" y="3812273"/>
            <a:ext cx="8048415" cy="2036881"/>
          </a:xfrm>
          <a:prstGeom prst="bentConnector5">
            <a:avLst>
              <a:gd name="adj1" fmla="val -2840"/>
              <a:gd name="adj2" fmla="val 44711"/>
              <a:gd name="adj3" fmla="val 102840"/>
            </a:avLst>
          </a:prstGeom>
          <a:ln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34608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23874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11263"/>
            <a:ext cx="262123" cy="4383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587001" y="2886075"/>
            <a:ext cx="2327774" cy="53340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"World's Worst Dart Player"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58476" y="4239220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Statistical Error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2601" y="4772025"/>
            <a:ext cx="1803899" cy="53340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Imperfect Form Factor Sums</a:t>
            </a:r>
            <a:endParaRPr lang="en-US" sz="1400" b="1" dirty="0">
              <a:solidFill>
                <a:srgbClr val="0070C0"/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91902" y="5581650"/>
            <a:ext cx="1184774" cy="52322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 Fence Problem</a:t>
            </a:r>
            <a:endParaRPr lang="en-US" sz="1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134061" y="5476875"/>
            <a:ext cx="1714290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Turning the Grey Body Factor into a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Radk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143730" y="5591176"/>
            <a:ext cx="1076220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Application in Analysis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37" name="Straight Arrow Connector 36"/>
          <p:cNvCxnSpPr>
            <a:stCxn id="14" idx="3"/>
            <a:endCxn id="42" idx="1"/>
          </p:cNvCxnSpPr>
          <p:nvPr/>
        </p:nvCxnSpPr>
        <p:spPr>
          <a:xfrm flipV="1">
            <a:off x="2419351" y="5843260"/>
            <a:ext cx="272551" cy="5894"/>
          </a:xfrm>
          <a:prstGeom prst="straightConnector1">
            <a:avLst/>
          </a:prstGeom>
          <a:ln w="12700">
            <a:solidFill>
              <a:schemeClr val="tx1"/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2" idx="3"/>
            <a:endCxn id="44" idx="1"/>
          </p:cNvCxnSpPr>
          <p:nvPr/>
        </p:nvCxnSpPr>
        <p:spPr>
          <a:xfrm>
            <a:off x="3876676" y="5843260"/>
            <a:ext cx="257385" cy="2947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44" idx="3"/>
            <a:endCxn id="45" idx="1"/>
          </p:cNvCxnSpPr>
          <p:nvPr/>
        </p:nvCxnSpPr>
        <p:spPr>
          <a:xfrm>
            <a:off x="5848351" y="5846207"/>
            <a:ext cx="295379" cy="6579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5" idx="3"/>
            <a:endCxn id="55307" idx="1"/>
          </p:cNvCxnSpPr>
          <p:nvPr/>
        </p:nvCxnSpPr>
        <p:spPr>
          <a:xfrm>
            <a:off x="7219950" y="5852786"/>
            <a:ext cx="379638" cy="326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6" idx="3"/>
            <a:endCxn id="7" idx="1"/>
          </p:cNvCxnSpPr>
          <p:nvPr/>
        </p:nvCxnSpPr>
        <p:spPr>
          <a:xfrm>
            <a:off x="4362450" y="2004685"/>
            <a:ext cx="363721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10" idx="3"/>
            <a:endCxn id="11" idx="1"/>
          </p:cNvCxnSpPr>
          <p:nvPr/>
        </p:nvCxnSpPr>
        <p:spPr>
          <a:xfrm>
            <a:off x="3648076" y="3817381"/>
            <a:ext cx="219515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11" idx="3"/>
            <a:endCxn id="12" idx="1"/>
          </p:cNvCxnSpPr>
          <p:nvPr/>
        </p:nvCxnSpPr>
        <p:spPr>
          <a:xfrm flipV="1">
            <a:off x="5534025" y="3812272"/>
            <a:ext cx="233633" cy="5109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863703" y="1362075"/>
            <a:ext cx="1375297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Exact Solutions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1258" y="3560187"/>
            <a:ext cx="12713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Crossed-String Method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63" name="Straight Arrow Connector 62"/>
          <p:cNvCxnSpPr>
            <a:stCxn id="59" idx="3"/>
            <a:endCxn id="10" idx="1"/>
          </p:cNvCxnSpPr>
          <p:nvPr/>
        </p:nvCxnSpPr>
        <p:spPr>
          <a:xfrm flipV="1">
            <a:off x="1552575" y="3817381"/>
            <a:ext cx="171579" cy="4416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Elbow Connector 80"/>
          <p:cNvCxnSpPr>
            <a:stCxn id="9" idx="3"/>
          </p:cNvCxnSpPr>
          <p:nvPr/>
        </p:nvCxnSpPr>
        <p:spPr>
          <a:xfrm flipH="1">
            <a:off x="133350" y="2014211"/>
            <a:ext cx="8391525" cy="786139"/>
          </a:xfrm>
          <a:prstGeom prst="bentConnector3">
            <a:avLst>
              <a:gd name="adj1" fmla="val -2724"/>
            </a:avLst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hape 83"/>
          <p:cNvCxnSpPr>
            <a:endCxn id="59" idx="1"/>
          </p:cNvCxnSpPr>
          <p:nvPr/>
        </p:nvCxnSpPr>
        <p:spPr>
          <a:xfrm rot="16200000" flipH="1">
            <a:off x="-289132" y="3251406"/>
            <a:ext cx="1021447" cy="119333"/>
          </a:xfrm>
          <a:prstGeom prst="bentConnector2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082926" y="3190875"/>
            <a:ext cx="1803899" cy="307777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0070C0"/>
                </a:solidFill>
              </a:rPr>
              <a:t>Approximating </a:t>
            </a:r>
            <a:r>
              <a:rPr lang="en-US" sz="1400" b="1" dirty="0" smtClean="0">
                <a:solidFill>
                  <a:srgbClr val="0070C0"/>
                </a:solidFill>
                <a:latin typeface="ScriptC" pitchFamily="2" charset="0"/>
                <a:cs typeface="ScriptC" pitchFamily="2" charset="0"/>
              </a:rPr>
              <a:t>F</a:t>
            </a:r>
            <a:endParaRPr lang="en-US" sz="1400" b="1" dirty="0">
              <a:solidFill>
                <a:srgbClr val="0070C0"/>
              </a:solidFill>
              <a:latin typeface="ScriptC" pitchFamily="2" charset="0"/>
              <a:cs typeface="Script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Grey Body Factors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Difference Between a Form Factor and Grey Body Factor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115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</a:t>
            </a:r>
            <a:r>
              <a:rPr lang="en-US" sz="2800" b="1" dirty="0" smtClean="0"/>
              <a:t>form factor </a:t>
            </a:r>
            <a:r>
              <a:rPr lang="en-US" sz="2800" dirty="0" smtClean="0"/>
              <a:t>describes how well one object "sees" another object via direct view;</a:t>
            </a:r>
          </a:p>
          <a:p>
            <a:endParaRPr lang="en-US" sz="2800" dirty="0" smtClean="0"/>
          </a:p>
          <a:p>
            <a:r>
              <a:rPr lang="en-US" sz="2800" dirty="0" smtClean="0"/>
              <a:t>In other words, a </a:t>
            </a:r>
            <a:r>
              <a:rPr lang="en-US" sz="2800" b="1" dirty="0" smtClean="0"/>
              <a:t>form factor </a:t>
            </a:r>
            <a:r>
              <a:rPr lang="en-US" sz="2800" i="1" dirty="0" smtClean="0"/>
              <a:t>quantifies the fraction of energy emitted from one surface that arrives at another surface directly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A </a:t>
            </a:r>
            <a:r>
              <a:rPr lang="en-US" sz="2800" b="1" dirty="0" smtClean="0"/>
              <a:t>grey body factor </a:t>
            </a:r>
            <a:r>
              <a:rPr lang="en-US" sz="2800" i="1" dirty="0" smtClean="0"/>
              <a:t>quantifies the fraction of energy leaving one surface that is absorbed another surface through all possible paths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Mirror Maze Analogy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116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2" y="1447801"/>
            <a:ext cx="353377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two friends, </a:t>
            </a:r>
            <a:r>
              <a:rPr lang="en-US" sz="2800" b="1" dirty="0" smtClean="0"/>
              <a:t>A</a:t>
            </a:r>
            <a:r>
              <a:rPr lang="en-US" sz="2800" dirty="0" smtClean="0"/>
              <a:t> and </a:t>
            </a:r>
            <a:r>
              <a:rPr lang="en-US" sz="2800" b="1" dirty="0" smtClean="0"/>
              <a:t>B</a:t>
            </a:r>
            <a:r>
              <a:rPr lang="en-US" sz="2800" dirty="0" smtClean="0"/>
              <a:t> situated at opposite ends of a maze comprised of mirrors;</a:t>
            </a:r>
          </a:p>
          <a:p>
            <a:endParaRPr lang="en-US" sz="2800" dirty="0" smtClean="0"/>
          </a:p>
          <a:p>
            <a:r>
              <a:rPr lang="en-US" sz="2800" dirty="0" smtClean="0"/>
              <a:t>We ask, can the two friends see one another?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4991101" y="1704975"/>
            <a:ext cx="3581399" cy="3552825"/>
            <a:chOff x="4991101" y="1704975"/>
            <a:chExt cx="3581399" cy="3552825"/>
          </a:xfrm>
        </p:grpSpPr>
        <p:sp>
          <p:nvSpPr>
            <p:cNvPr id="7" name="Rectangle 6"/>
            <p:cNvSpPr/>
            <p:nvPr/>
          </p:nvSpPr>
          <p:spPr>
            <a:xfrm>
              <a:off x="4991101" y="1819275"/>
              <a:ext cx="3448050" cy="343852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1" name="Straight Connector 10"/>
            <p:cNvCxnSpPr/>
            <p:nvPr/>
          </p:nvCxnSpPr>
          <p:spPr>
            <a:xfrm>
              <a:off x="5743575" y="18288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>
              <a:stCxn id="7" idx="1"/>
            </p:cNvCxnSpPr>
            <p:nvPr/>
          </p:nvCxnSpPr>
          <p:spPr>
            <a:xfrm flipV="1">
              <a:off x="4991101" y="3524250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7048500" y="2924175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6467476" y="2466975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>
              <a:off x="6343650" y="4286250"/>
              <a:ext cx="2095500" cy="952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753350" y="29337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715000" y="40386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1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>
              <a:off x="5141595" y="2117141"/>
              <a:ext cx="449580" cy="718718"/>
            </a:xfrm>
            <a:prstGeom prst="rect">
              <a:avLst/>
            </a:prstGeom>
            <a:noFill/>
          </p:spPr>
        </p:pic>
        <p:pic>
          <p:nvPicPr>
            <p:cNvPr id="22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 flipH="1">
              <a:off x="7770495" y="4526966"/>
              <a:ext cx="449580" cy="718718"/>
            </a:xfrm>
            <a:prstGeom prst="rect">
              <a:avLst/>
            </a:prstGeom>
            <a:noFill/>
          </p:spPr>
        </p:pic>
        <p:sp>
          <p:nvSpPr>
            <p:cNvPr id="24" name="Rectangle 23"/>
            <p:cNvSpPr/>
            <p:nvPr/>
          </p:nvSpPr>
          <p:spPr>
            <a:xfrm>
              <a:off x="8315326" y="4324350"/>
              <a:ext cx="257174" cy="9239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Rectangle 24"/>
            <p:cNvSpPr/>
            <p:nvPr/>
          </p:nvSpPr>
          <p:spPr>
            <a:xfrm>
              <a:off x="5019675" y="1704975"/>
              <a:ext cx="7048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5181600" y="1800225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</a:t>
              </a:r>
              <a:endParaRPr lang="en-US" b="1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7858125" y="4229100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  <a:endParaRPr lang="en-US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Mirror Maze Analogy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117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2" y="1447801"/>
            <a:ext cx="353377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</a:t>
            </a:r>
            <a:r>
              <a:rPr lang="en-US" sz="2800" dirty="0" smtClean="0"/>
              <a:t> cannot see </a:t>
            </a:r>
            <a:r>
              <a:rPr lang="en-US" sz="2800" b="1" dirty="0" smtClean="0"/>
              <a:t>B</a:t>
            </a:r>
            <a:r>
              <a:rPr lang="en-US" sz="2800" dirty="0" smtClean="0"/>
              <a:t> </a:t>
            </a:r>
            <a:r>
              <a:rPr lang="en-US" sz="2800" i="1" dirty="0" smtClean="0"/>
              <a:t>directly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We say that </a:t>
            </a:r>
            <a:r>
              <a:rPr lang="en-US" sz="2800" i="1" dirty="0" smtClean="0"/>
              <a:t>the form factor between </a:t>
            </a:r>
            <a:r>
              <a:rPr lang="en-US" sz="2800" b="1" i="1" dirty="0" smtClean="0"/>
              <a:t>A</a:t>
            </a:r>
            <a:r>
              <a:rPr lang="en-US" sz="2800" i="1" dirty="0" smtClean="0"/>
              <a:t> and </a:t>
            </a:r>
            <a:r>
              <a:rPr lang="en-US" sz="2800" b="1" i="1" dirty="0" smtClean="0"/>
              <a:t>B</a:t>
            </a:r>
            <a:r>
              <a:rPr lang="en-US" sz="2800" i="1" dirty="0" smtClean="0"/>
              <a:t> is zero</a:t>
            </a:r>
            <a:r>
              <a:rPr lang="en-US" sz="2800" dirty="0" smtClean="0"/>
              <a:t>;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991101" y="1704975"/>
            <a:ext cx="3581399" cy="3552825"/>
            <a:chOff x="4991101" y="1704975"/>
            <a:chExt cx="3581399" cy="3552825"/>
          </a:xfrm>
        </p:grpSpPr>
        <p:sp>
          <p:nvSpPr>
            <p:cNvPr id="23" name="Rectangle 22"/>
            <p:cNvSpPr/>
            <p:nvPr/>
          </p:nvSpPr>
          <p:spPr>
            <a:xfrm>
              <a:off x="4991101" y="1819275"/>
              <a:ext cx="3448050" cy="343852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5743575" y="18288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23" idx="1"/>
            </p:cNvCxnSpPr>
            <p:nvPr/>
          </p:nvCxnSpPr>
          <p:spPr>
            <a:xfrm flipV="1">
              <a:off x="4991101" y="3524250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7048500" y="2924175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6467476" y="2466975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43650" y="4286250"/>
              <a:ext cx="2095500" cy="952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7753350" y="29337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5715000" y="40386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>
              <a:off x="5141595" y="2117141"/>
              <a:ext cx="449580" cy="718718"/>
            </a:xfrm>
            <a:prstGeom prst="rect">
              <a:avLst/>
            </a:prstGeom>
            <a:noFill/>
          </p:spPr>
        </p:pic>
        <p:pic>
          <p:nvPicPr>
            <p:cNvPr id="34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 flipH="1">
              <a:off x="7770495" y="4526966"/>
              <a:ext cx="449580" cy="718718"/>
            </a:xfrm>
            <a:prstGeom prst="rect">
              <a:avLst/>
            </a:prstGeom>
            <a:noFill/>
          </p:spPr>
        </p:pic>
        <p:sp>
          <p:nvSpPr>
            <p:cNvPr id="35" name="Rectangle 34"/>
            <p:cNvSpPr/>
            <p:nvPr/>
          </p:nvSpPr>
          <p:spPr>
            <a:xfrm>
              <a:off x="8315326" y="4324350"/>
              <a:ext cx="257174" cy="9239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019675" y="1704975"/>
              <a:ext cx="7048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181600" y="1800225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</a:t>
              </a:r>
              <a:endParaRPr lang="en-US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858125" y="4229100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  <a:endParaRPr lang="en-US" b="1" dirty="0"/>
            </a:p>
          </p:txBody>
        </p:sp>
      </p:grpSp>
      <p:cxnSp>
        <p:nvCxnSpPr>
          <p:cNvPr id="40" name="Straight Connector 39"/>
          <p:cNvCxnSpPr>
            <a:stCxn id="33" idx="0"/>
            <a:endCxn id="38" idx="2"/>
          </p:cNvCxnSpPr>
          <p:nvPr/>
        </p:nvCxnSpPr>
        <p:spPr>
          <a:xfrm>
            <a:off x="5366385" y="2117141"/>
            <a:ext cx="2653804" cy="2481291"/>
          </a:xfrm>
          <a:prstGeom prst="line">
            <a:avLst/>
          </a:prstGeom>
          <a:ln w="19050">
            <a:solidFill>
              <a:srgbClr val="7030A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134100" y="2667000"/>
            <a:ext cx="4395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X</a:t>
            </a:r>
            <a:endParaRPr lang="en-US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Mirror Maze Analogy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118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2" y="1447801"/>
            <a:ext cx="353377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But if the walls are mirrors, </a:t>
            </a:r>
            <a:r>
              <a:rPr lang="en-US" sz="2800" b="1" dirty="0" smtClean="0"/>
              <a:t>A</a:t>
            </a:r>
            <a:r>
              <a:rPr lang="en-US" sz="2800" dirty="0" smtClean="0"/>
              <a:t> </a:t>
            </a:r>
            <a:r>
              <a:rPr lang="en-US" sz="2800" i="1" dirty="0" smtClean="0"/>
              <a:t>can see </a:t>
            </a:r>
            <a:r>
              <a:rPr lang="en-US" sz="2800" b="1" dirty="0" smtClean="0"/>
              <a:t>B</a:t>
            </a:r>
            <a:r>
              <a:rPr lang="en-US" sz="2800" dirty="0" smtClean="0"/>
              <a:t> via reflection;</a:t>
            </a:r>
          </a:p>
          <a:p>
            <a:endParaRPr lang="en-US" sz="2800" dirty="0" smtClean="0"/>
          </a:p>
          <a:p>
            <a:r>
              <a:rPr lang="en-US" sz="2800" dirty="0" smtClean="0"/>
              <a:t>In this case, the grey body factor between </a:t>
            </a:r>
            <a:r>
              <a:rPr lang="en-US" sz="2800" b="1" dirty="0" smtClean="0"/>
              <a:t>A</a:t>
            </a:r>
            <a:r>
              <a:rPr lang="en-US" sz="2800" dirty="0" smtClean="0"/>
              <a:t> and </a:t>
            </a:r>
            <a:r>
              <a:rPr lang="en-US" sz="2800" b="1" dirty="0" smtClean="0"/>
              <a:t>B</a:t>
            </a:r>
            <a:r>
              <a:rPr lang="en-US" sz="2800" dirty="0" smtClean="0"/>
              <a:t> is greater than zero.</a:t>
            </a:r>
          </a:p>
        </p:txBody>
      </p:sp>
      <p:grpSp>
        <p:nvGrpSpPr>
          <p:cNvPr id="3" name="Group 19"/>
          <p:cNvGrpSpPr/>
          <p:nvPr/>
        </p:nvGrpSpPr>
        <p:grpSpPr>
          <a:xfrm>
            <a:off x="4991101" y="1704975"/>
            <a:ext cx="3581399" cy="3552825"/>
            <a:chOff x="4991101" y="1704975"/>
            <a:chExt cx="3581399" cy="3552825"/>
          </a:xfrm>
        </p:grpSpPr>
        <p:sp>
          <p:nvSpPr>
            <p:cNvPr id="23" name="Rectangle 22"/>
            <p:cNvSpPr/>
            <p:nvPr/>
          </p:nvSpPr>
          <p:spPr>
            <a:xfrm>
              <a:off x="4991101" y="1819275"/>
              <a:ext cx="3448050" cy="343852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5743575" y="18288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23" idx="1"/>
            </p:cNvCxnSpPr>
            <p:nvPr/>
          </p:nvCxnSpPr>
          <p:spPr>
            <a:xfrm flipV="1">
              <a:off x="4991101" y="3524250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7048500" y="2924175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6467476" y="2466975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43650" y="4286250"/>
              <a:ext cx="2095500" cy="952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7753350" y="29337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5715000" y="40386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>
              <a:off x="5141595" y="2117141"/>
              <a:ext cx="449580" cy="718718"/>
            </a:xfrm>
            <a:prstGeom prst="rect">
              <a:avLst/>
            </a:prstGeom>
            <a:noFill/>
          </p:spPr>
        </p:pic>
        <p:pic>
          <p:nvPicPr>
            <p:cNvPr id="34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 flipH="1">
              <a:off x="7770495" y="4526966"/>
              <a:ext cx="449580" cy="718718"/>
            </a:xfrm>
            <a:prstGeom prst="rect">
              <a:avLst/>
            </a:prstGeom>
            <a:noFill/>
          </p:spPr>
        </p:pic>
        <p:sp>
          <p:nvSpPr>
            <p:cNvPr id="35" name="Rectangle 34"/>
            <p:cNvSpPr/>
            <p:nvPr/>
          </p:nvSpPr>
          <p:spPr>
            <a:xfrm>
              <a:off x="8315326" y="4324350"/>
              <a:ext cx="257174" cy="9239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019675" y="1704975"/>
              <a:ext cx="7048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181600" y="1800225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</a:t>
              </a:r>
              <a:endParaRPr lang="en-US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858125" y="4229100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  <a:endParaRPr lang="en-US" b="1" dirty="0"/>
            </a:p>
          </p:txBody>
        </p:sp>
      </p:grpSp>
      <p:sp>
        <p:nvSpPr>
          <p:cNvPr id="39" name="Freeform 38"/>
          <p:cNvSpPr/>
          <p:nvPr/>
        </p:nvSpPr>
        <p:spPr>
          <a:xfrm>
            <a:off x="5000625" y="2152650"/>
            <a:ext cx="2895600" cy="2647950"/>
          </a:xfrm>
          <a:custGeom>
            <a:avLst/>
            <a:gdLst>
              <a:gd name="connsiteX0" fmla="*/ 428625 w 2895600"/>
              <a:gd name="connsiteY0" fmla="*/ 0 h 2647950"/>
              <a:gd name="connsiteX1" fmla="*/ 723900 w 2895600"/>
              <a:gd name="connsiteY1" fmla="*/ 200025 h 2647950"/>
              <a:gd name="connsiteX2" fmla="*/ 0 w 2895600"/>
              <a:gd name="connsiteY2" fmla="*/ 771525 h 2647950"/>
              <a:gd name="connsiteX3" fmla="*/ 2028825 w 2895600"/>
              <a:gd name="connsiteY3" fmla="*/ 1428750 h 2647950"/>
              <a:gd name="connsiteX4" fmla="*/ 733425 w 2895600"/>
              <a:gd name="connsiteY4" fmla="*/ 2171700 h 2647950"/>
              <a:gd name="connsiteX5" fmla="*/ 2895600 w 2895600"/>
              <a:gd name="connsiteY5" fmla="*/ 2647950 h 2647950"/>
              <a:gd name="connsiteX6" fmla="*/ 2895600 w 2895600"/>
              <a:gd name="connsiteY6" fmla="*/ 2647950 h 264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95600" h="2647950">
                <a:moveTo>
                  <a:pt x="428625" y="0"/>
                </a:moveTo>
                <a:lnTo>
                  <a:pt x="723900" y="200025"/>
                </a:lnTo>
                <a:lnTo>
                  <a:pt x="0" y="771525"/>
                </a:lnTo>
                <a:lnTo>
                  <a:pt x="2028825" y="1428750"/>
                </a:lnTo>
                <a:lnTo>
                  <a:pt x="733425" y="2171700"/>
                </a:lnTo>
                <a:lnTo>
                  <a:pt x="2895600" y="2647950"/>
                </a:lnTo>
                <a:lnTo>
                  <a:pt x="2895600" y="264795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Mirror Maze Analogy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119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2" y="1447801"/>
            <a:ext cx="35337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Actually, there are many possible reflections that will allow </a:t>
            </a:r>
            <a:r>
              <a:rPr lang="en-US" sz="2800" b="1" dirty="0" smtClean="0"/>
              <a:t>A</a:t>
            </a:r>
            <a:r>
              <a:rPr lang="en-US" sz="2800" dirty="0" smtClean="0"/>
              <a:t> to see </a:t>
            </a:r>
            <a:r>
              <a:rPr lang="en-US" sz="2800" b="1" dirty="0" smtClean="0"/>
              <a:t>B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The grey body factor is the amount of energy that leaves </a:t>
            </a:r>
            <a:r>
              <a:rPr lang="en-US" sz="2800" b="1" dirty="0" smtClean="0"/>
              <a:t>A</a:t>
            </a:r>
            <a:r>
              <a:rPr lang="en-US" sz="2800" dirty="0" smtClean="0"/>
              <a:t> and is absorbed at </a:t>
            </a:r>
            <a:r>
              <a:rPr lang="en-US" sz="2800" b="1" dirty="0" smtClean="0"/>
              <a:t>B</a:t>
            </a:r>
            <a:r>
              <a:rPr lang="en-US" sz="2800" dirty="0" smtClean="0"/>
              <a:t> </a:t>
            </a:r>
            <a:r>
              <a:rPr lang="en-US" sz="2800" i="1" dirty="0" smtClean="0"/>
              <a:t>via all possible paths</a:t>
            </a:r>
            <a:r>
              <a:rPr lang="en-US" sz="2800" dirty="0" smtClean="0"/>
              <a:t>.</a:t>
            </a:r>
          </a:p>
        </p:txBody>
      </p:sp>
      <p:grpSp>
        <p:nvGrpSpPr>
          <p:cNvPr id="3" name="Group 19"/>
          <p:cNvGrpSpPr/>
          <p:nvPr/>
        </p:nvGrpSpPr>
        <p:grpSpPr>
          <a:xfrm>
            <a:off x="4991101" y="1704975"/>
            <a:ext cx="3581399" cy="3552825"/>
            <a:chOff x="4991101" y="1704975"/>
            <a:chExt cx="3581399" cy="3552825"/>
          </a:xfrm>
        </p:grpSpPr>
        <p:sp>
          <p:nvSpPr>
            <p:cNvPr id="23" name="Rectangle 22"/>
            <p:cNvSpPr/>
            <p:nvPr/>
          </p:nvSpPr>
          <p:spPr>
            <a:xfrm>
              <a:off x="4991101" y="1819275"/>
              <a:ext cx="3448050" cy="3438525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6" name="Straight Connector 25"/>
            <p:cNvCxnSpPr/>
            <p:nvPr/>
          </p:nvCxnSpPr>
          <p:spPr>
            <a:xfrm>
              <a:off x="5743575" y="18288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>
              <a:stCxn id="23" idx="1"/>
            </p:cNvCxnSpPr>
            <p:nvPr/>
          </p:nvCxnSpPr>
          <p:spPr>
            <a:xfrm flipV="1">
              <a:off x="4991101" y="3524250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7048500" y="2924175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6467476" y="2466975"/>
              <a:ext cx="1447799" cy="1428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6343650" y="4286250"/>
              <a:ext cx="2095500" cy="952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7753350" y="29337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>
              <a:off x="5715000" y="4038600"/>
              <a:ext cx="0" cy="981075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3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>
              <a:off x="5141595" y="2117141"/>
              <a:ext cx="449580" cy="718718"/>
            </a:xfrm>
            <a:prstGeom prst="rect">
              <a:avLst/>
            </a:prstGeom>
            <a:noFill/>
          </p:spPr>
        </p:pic>
        <p:pic>
          <p:nvPicPr>
            <p:cNvPr id="34" name="Picture 2" descr="D:\Documents and Settings\srickman\Local Settings\Temporary Internet Files\Content.IE5\7QRB58XD\MC900383642[1].wmf"/>
            <p:cNvPicPr>
              <a:picLocks noChangeAspect="1" noChangeArrowheads="1"/>
            </p:cNvPicPr>
            <p:nvPr/>
          </p:nvPicPr>
          <p:blipFill>
            <a:blip r:embed="rId2" cstate="print"/>
            <a:srcRect r="52033"/>
            <a:stretch>
              <a:fillRect/>
            </a:stretch>
          </p:blipFill>
          <p:spPr bwMode="auto">
            <a:xfrm flipH="1">
              <a:off x="7770495" y="4526966"/>
              <a:ext cx="449580" cy="718718"/>
            </a:xfrm>
            <a:prstGeom prst="rect">
              <a:avLst/>
            </a:prstGeom>
            <a:noFill/>
          </p:spPr>
        </p:pic>
        <p:sp>
          <p:nvSpPr>
            <p:cNvPr id="35" name="Rectangle 34"/>
            <p:cNvSpPr/>
            <p:nvPr/>
          </p:nvSpPr>
          <p:spPr>
            <a:xfrm>
              <a:off x="8315326" y="4324350"/>
              <a:ext cx="257174" cy="92392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35"/>
            <p:cNvSpPr/>
            <p:nvPr/>
          </p:nvSpPr>
          <p:spPr>
            <a:xfrm>
              <a:off x="5019675" y="1704975"/>
              <a:ext cx="704850" cy="1714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5181600" y="1800225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A</a:t>
              </a:r>
              <a:endParaRPr lang="en-US" b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7858125" y="4229100"/>
              <a:ext cx="32412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B</a:t>
              </a:r>
              <a:endParaRPr lang="en-US" b="1" dirty="0"/>
            </a:p>
          </p:txBody>
        </p:sp>
      </p:grpSp>
      <p:sp>
        <p:nvSpPr>
          <p:cNvPr id="25" name="Freeform 24"/>
          <p:cNvSpPr/>
          <p:nvPr/>
        </p:nvSpPr>
        <p:spPr>
          <a:xfrm>
            <a:off x="5010150" y="2190750"/>
            <a:ext cx="3409950" cy="3038475"/>
          </a:xfrm>
          <a:custGeom>
            <a:avLst/>
            <a:gdLst>
              <a:gd name="connsiteX0" fmla="*/ 419100 w 3409950"/>
              <a:gd name="connsiteY0" fmla="*/ 0 h 3038475"/>
              <a:gd name="connsiteX1" fmla="*/ 752475 w 3409950"/>
              <a:gd name="connsiteY1" fmla="*/ 295275 h 3038475"/>
              <a:gd name="connsiteX2" fmla="*/ 0 w 3409950"/>
              <a:gd name="connsiteY2" fmla="*/ 1162050 h 3038475"/>
              <a:gd name="connsiteX3" fmla="*/ 466725 w 3409950"/>
              <a:gd name="connsiteY3" fmla="*/ 1333500 h 3038475"/>
              <a:gd name="connsiteX4" fmla="*/ 1905000 w 3409950"/>
              <a:gd name="connsiteY4" fmla="*/ 304800 h 3038475"/>
              <a:gd name="connsiteX5" fmla="*/ 2695575 w 3409950"/>
              <a:gd name="connsiteY5" fmla="*/ 885825 h 3038475"/>
              <a:gd name="connsiteX6" fmla="*/ 2028825 w 3409950"/>
              <a:gd name="connsiteY6" fmla="*/ 1381125 h 3038475"/>
              <a:gd name="connsiteX7" fmla="*/ 2619375 w 3409950"/>
              <a:gd name="connsiteY7" fmla="*/ 2085975 h 3038475"/>
              <a:gd name="connsiteX8" fmla="*/ 3409950 w 3409950"/>
              <a:gd name="connsiteY8" fmla="*/ 1333500 h 3038475"/>
              <a:gd name="connsiteX9" fmla="*/ 2390775 w 3409950"/>
              <a:gd name="connsiteY9" fmla="*/ 314325 h 3038475"/>
              <a:gd name="connsiteX10" fmla="*/ 733425 w 3409950"/>
              <a:gd name="connsiteY10" fmla="*/ 2028825 h 3038475"/>
              <a:gd name="connsiteX11" fmla="*/ 1819275 w 3409950"/>
              <a:gd name="connsiteY11" fmla="*/ 3038475 h 3038475"/>
              <a:gd name="connsiteX12" fmla="*/ 2714625 w 3409950"/>
              <a:gd name="connsiteY12" fmla="*/ 2124075 h 3038475"/>
              <a:gd name="connsiteX13" fmla="*/ 2933700 w 3409950"/>
              <a:gd name="connsiteY13" fmla="*/ 2343150 h 3038475"/>
              <a:gd name="connsiteX14" fmla="*/ 2933700 w 3409950"/>
              <a:gd name="connsiteY14" fmla="*/ 2343150 h 3038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409950" h="3038475">
                <a:moveTo>
                  <a:pt x="419100" y="0"/>
                </a:moveTo>
                <a:lnTo>
                  <a:pt x="752475" y="295275"/>
                </a:lnTo>
                <a:lnTo>
                  <a:pt x="0" y="1162050"/>
                </a:lnTo>
                <a:lnTo>
                  <a:pt x="466725" y="1333500"/>
                </a:lnTo>
                <a:lnTo>
                  <a:pt x="1905000" y="304800"/>
                </a:lnTo>
                <a:lnTo>
                  <a:pt x="2695575" y="885825"/>
                </a:lnTo>
                <a:lnTo>
                  <a:pt x="2028825" y="1381125"/>
                </a:lnTo>
                <a:lnTo>
                  <a:pt x="2619375" y="2085975"/>
                </a:lnTo>
                <a:lnTo>
                  <a:pt x="3409950" y="1333500"/>
                </a:lnTo>
                <a:lnTo>
                  <a:pt x="2390775" y="314325"/>
                </a:lnTo>
                <a:lnTo>
                  <a:pt x="733425" y="2028825"/>
                </a:lnTo>
                <a:lnTo>
                  <a:pt x="1819275" y="3038475"/>
                </a:lnTo>
                <a:lnTo>
                  <a:pt x="2714625" y="2124075"/>
                </a:lnTo>
                <a:lnTo>
                  <a:pt x="2933700" y="2343150"/>
                </a:lnTo>
                <a:lnTo>
                  <a:pt x="2933700" y="2343150"/>
                </a:lnTo>
              </a:path>
            </a:pathLst>
          </a:cu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Freeform 38"/>
          <p:cNvSpPr/>
          <p:nvPr/>
        </p:nvSpPr>
        <p:spPr>
          <a:xfrm>
            <a:off x="5000625" y="2152650"/>
            <a:ext cx="2895600" cy="2647950"/>
          </a:xfrm>
          <a:custGeom>
            <a:avLst/>
            <a:gdLst>
              <a:gd name="connsiteX0" fmla="*/ 428625 w 2895600"/>
              <a:gd name="connsiteY0" fmla="*/ 0 h 2647950"/>
              <a:gd name="connsiteX1" fmla="*/ 723900 w 2895600"/>
              <a:gd name="connsiteY1" fmla="*/ 200025 h 2647950"/>
              <a:gd name="connsiteX2" fmla="*/ 0 w 2895600"/>
              <a:gd name="connsiteY2" fmla="*/ 771525 h 2647950"/>
              <a:gd name="connsiteX3" fmla="*/ 2028825 w 2895600"/>
              <a:gd name="connsiteY3" fmla="*/ 1428750 h 2647950"/>
              <a:gd name="connsiteX4" fmla="*/ 733425 w 2895600"/>
              <a:gd name="connsiteY4" fmla="*/ 2171700 h 2647950"/>
              <a:gd name="connsiteX5" fmla="*/ 2895600 w 2895600"/>
              <a:gd name="connsiteY5" fmla="*/ 2647950 h 2647950"/>
              <a:gd name="connsiteX6" fmla="*/ 2895600 w 2895600"/>
              <a:gd name="connsiteY6" fmla="*/ 2647950 h 264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95600" h="2647950">
                <a:moveTo>
                  <a:pt x="428625" y="0"/>
                </a:moveTo>
                <a:lnTo>
                  <a:pt x="723900" y="200025"/>
                </a:lnTo>
                <a:lnTo>
                  <a:pt x="0" y="771525"/>
                </a:lnTo>
                <a:lnTo>
                  <a:pt x="2028825" y="1428750"/>
                </a:lnTo>
                <a:lnTo>
                  <a:pt x="733425" y="2171700"/>
                </a:lnTo>
                <a:lnTo>
                  <a:pt x="2895600" y="2647950"/>
                </a:lnTo>
                <a:lnTo>
                  <a:pt x="2895600" y="2647950"/>
                </a:lnTo>
              </a:path>
            </a:pathLst>
          </a:cu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Freeform 40"/>
          <p:cNvSpPr/>
          <p:nvPr/>
        </p:nvSpPr>
        <p:spPr>
          <a:xfrm>
            <a:off x="5000625" y="2162175"/>
            <a:ext cx="2914650" cy="3086100"/>
          </a:xfrm>
          <a:custGeom>
            <a:avLst/>
            <a:gdLst>
              <a:gd name="connsiteX0" fmla="*/ 400050 w 2914650"/>
              <a:gd name="connsiteY0" fmla="*/ 0 h 3086100"/>
              <a:gd name="connsiteX1" fmla="*/ 9525 w 2914650"/>
              <a:gd name="connsiteY1" fmla="*/ 409575 h 3086100"/>
              <a:gd name="connsiteX2" fmla="*/ 2009775 w 2914650"/>
              <a:gd name="connsiteY2" fmla="*/ 1247775 h 3086100"/>
              <a:gd name="connsiteX3" fmla="*/ 0 w 2914650"/>
              <a:gd name="connsiteY3" fmla="*/ 2181225 h 3086100"/>
              <a:gd name="connsiteX4" fmla="*/ 704850 w 2914650"/>
              <a:gd name="connsiteY4" fmla="*/ 2562225 h 3086100"/>
              <a:gd name="connsiteX5" fmla="*/ 0 w 2914650"/>
              <a:gd name="connsiteY5" fmla="*/ 2981325 h 3086100"/>
              <a:gd name="connsiteX6" fmla="*/ 238125 w 2914650"/>
              <a:gd name="connsiteY6" fmla="*/ 3086100 h 3086100"/>
              <a:gd name="connsiteX7" fmla="*/ 2914650 w 2914650"/>
              <a:gd name="connsiteY7" fmla="*/ 2419350 h 308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14650" h="3086100">
                <a:moveTo>
                  <a:pt x="400050" y="0"/>
                </a:moveTo>
                <a:lnTo>
                  <a:pt x="9525" y="409575"/>
                </a:lnTo>
                <a:lnTo>
                  <a:pt x="2009775" y="1247775"/>
                </a:lnTo>
                <a:lnTo>
                  <a:pt x="0" y="2181225"/>
                </a:lnTo>
                <a:lnTo>
                  <a:pt x="704850" y="2562225"/>
                </a:lnTo>
                <a:lnTo>
                  <a:pt x="0" y="2981325"/>
                </a:lnTo>
                <a:lnTo>
                  <a:pt x="238125" y="3086100"/>
                </a:lnTo>
                <a:lnTo>
                  <a:pt x="2914650" y="2419350"/>
                </a:lnTo>
              </a:path>
            </a:pathLst>
          </a:cu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 smtClean="0"/>
              <a:t>Gebhart's</a:t>
            </a:r>
            <a:r>
              <a:rPr lang="en-US" sz="3600" b="1" dirty="0" smtClean="0"/>
              <a:t> Method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Form factors are an intermediate product and, by themselves, have limited use;</a:t>
            </a:r>
          </a:p>
          <a:p>
            <a:endParaRPr lang="en-US" sz="2800" dirty="0" smtClean="0"/>
          </a:p>
          <a:p>
            <a:r>
              <a:rPr lang="en-US" sz="2800" dirty="0" smtClean="0"/>
              <a:t>We really seek a means of determining how radiant energy is distributed in a thermal network;</a:t>
            </a:r>
          </a:p>
          <a:p>
            <a:endParaRPr lang="en-US" sz="2800" dirty="0" smtClean="0"/>
          </a:p>
          <a:p>
            <a:r>
              <a:rPr lang="en-US" sz="2800" dirty="0" smtClean="0"/>
              <a:t>Form factors and surface </a:t>
            </a:r>
            <a:r>
              <a:rPr lang="en-US" sz="2800" dirty="0" err="1" smtClean="0"/>
              <a:t>emittances</a:t>
            </a:r>
            <a:r>
              <a:rPr lang="en-US" sz="2800" dirty="0" smtClean="0"/>
              <a:t> are inputs to </a:t>
            </a:r>
            <a:r>
              <a:rPr lang="en-US" sz="2800" dirty="0" err="1" smtClean="0"/>
              <a:t>Gebhart's</a:t>
            </a:r>
            <a:r>
              <a:rPr lang="en-US" sz="2800" dirty="0" smtClean="0"/>
              <a:t> method to calculate grey body factors which can readily be turned into </a:t>
            </a:r>
            <a:r>
              <a:rPr lang="en-US" sz="2800" dirty="0" err="1" smtClean="0"/>
              <a:t>Radks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r>
              <a:rPr lang="en-US" sz="2800" dirty="0" smtClean="0"/>
              <a:t>This method works for diffuse interchange only.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Turning Form Factors Into Grey Body Factors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(from Ref. 9)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Define the </a:t>
            </a:r>
            <a:r>
              <a:rPr lang="en-US" sz="2800" dirty="0" err="1" smtClean="0"/>
              <a:t>Gebhart</a:t>
            </a:r>
            <a:r>
              <a:rPr lang="en-US" sz="2800" dirty="0" smtClean="0"/>
              <a:t> factor as: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is one surface and </a:t>
            </a:r>
            <a:r>
              <a:rPr lang="en-US" sz="2800" i="1" dirty="0" smtClean="0"/>
              <a:t>j</a:t>
            </a:r>
            <a:r>
              <a:rPr lang="en-US" sz="2800" dirty="0" smtClean="0"/>
              <a:t> is another and </a:t>
            </a:r>
            <a:r>
              <a:rPr lang="en-US" sz="2800" i="1" dirty="0" smtClean="0"/>
              <a:t>A</a:t>
            </a:r>
            <a:r>
              <a:rPr lang="en-US" sz="2800" i="1" baseline="-25000" dirty="0" smtClean="0"/>
              <a:t>i</a:t>
            </a:r>
            <a:r>
              <a:rPr lang="en-US" sz="2800" dirty="0" smtClean="0"/>
              <a:t> and </a:t>
            </a:r>
            <a:r>
              <a:rPr lang="en-US" sz="2800" i="1" dirty="0" err="1" smtClean="0"/>
              <a:t>A</a:t>
            </a:r>
            <a:r>
              <a:rPr lang="en-US" sz="2800" i="1" baseline="-25000" dirty="0" err="1" smtClean="0"/>
              <a:t>j</a:t>
            </a:r>
            <a:r>
              <a:rPr lang="en-US" sz="2800" dirty="0" smtClean="0"/>
              <a:t> are surface areas of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and </a:t>
            </a:r>
            <a:r>
              <a:rPr lang="en-US" sz="2800" i="1" dirty="0" smtClean="0"/>
              <a:t>j</a:t>
            </a:r>
            <a:r>
              <a:rPr lang="en-US" sz="2800" dirty="0" smtClean="0"/>
              <a:t>, respectively.</a:t>
            </a:r>
          </a:p>
        </p:txBody>
      </p:sp>
      <p:sp>
        <p:nvSpPr>
          <p:cNvPr id="12400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00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4006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8586" y="3009014"/>
            <a:ext cx="7720215" cy="80807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(from Ref. 9)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</a:t>
            </a:r>
            <a:r>
              <a:rPr lang="en-US" sz="2800" i="1" dirty="0" smtClean="0"/>
              <a:t>N</a:t>
            </a:r>
            <a:r>
              <a:rPr lang="en-US" sz="2800" i="1" baseline="-25000" dirty="0" smtClean="0"/>
              <a:t>s</a:t>
            </a:r>
            <a:r>
              <a:rPr lang="en-US" sz="2800" dirty="0" smtClean="0"/>
              <a:t> objects, the general formula 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We also note for an object,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2400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00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1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1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211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4211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23778" y="2187871"/>
            <a:ext cx="5553075" cy="1314450"/>
          </a:xfrm>
          <a:prstGeom prst="rect">
            <a:avLst/>
          </a:prstGeom>
          <a:noFill/>
        </p:spPr>
      </p:pic>
      <p:sp>
        <p:nvSpPr>
          <p:cNvPr id="12503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5030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38575" y="4686300"/>
            <a:ext cx="1638300" cy="13620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three objects that see </a:t>
            </a:r>
            <a:r>
              <a:rPr lang="en-US" sz="2800" i="1" dirty="0" smtClean="0"/>
              <a:t>only</a:t>
            </a:r>
            <a:r>
              <a:rPr lang="en-US" sz="2800" dirty="0" smtClean="0"/>
              <a:t> one another, we can establish the </a:t>
            </a:r>
            <a:r>
              <a:rPr lang="en-US" sz="2800" i="1" dirty="0" err="1" smtClean="0"/>
              <a:t>B</a:t>
            </a:r>
            <a:r>
              <a:rPr lang="en-US" sz="2800" i="1" baseline="-25000" dirty="0" err="1" smtClean="0"/>
              <a:t>ij</a:t>
            </a:r>
            <a:r>
              <a:rPr lang="en-US" sz="2800" dirty="0" smtClean="0"/>
              <a:t> values, holding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constant: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By remembering that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11</a:t>
            </a:r>
            <a:r>
              <a:rPr lang="en-US" sz="2800" i="1" dirty="0" smtClean="0"/>
              <a:t> + B</a:t>
            </a:r>
            <a:r>
              <a:rPr lang="en-US" sz="2800" i="1" baseline="-25000" dirty="0" smtClean="0"/>
              <a:t>12</a:t>
            </a:r>
            <a:r>
              <a:rPr lang="en-US" sz="2800" i="1" dirty="0" smtClean="0"/>
              <a:t> + B</a:t>
            </a:r>
            <a:r>
              <a:rPr lang="en-US" sz="2800" i="1" baseline="-25000" dirty="0" smtClean="0"/>
              <a:t>13</a:t>
            </a:r>
            <a:r>
              <a:rPr lang="en-US" sz="2800" i="1" dirty="0" smtClean="0"/>
              <a:t> = 1 </a:t>
            </a:r>
            <a:r>
              <a:rPr lang="en-US" sz="2800" dirty="0" smtClean="0"/>
              <a:t>and noting that reflectance,</a:t>
            </a:r>
            <a:r>
              <a:rPr lang="en-US" sz="2800" i="1" dirty="0" smtClean="0"/>
              <a:t> </a:t>
            </a:r>
            <a:r>
              <a:rPr lang="en-US" sz="2800" i="1" dirty="0" smtClean="0">
                <a:latin typeface="Symbol" pitchFamily="18" charset="2"/>
              </a:rPr>
              <a:t>r</a:t>
            </a:r>
            <a:r>
              <a:rPr lang="en-US" sz="2800" i="1" dirty="0" smtClean="0"/>
              <a:t> = (1-</a:t>
            </a:r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i="1" dirty="0" smtClean="0"/>
              <a:t>)</a:t>
            </a:r>
            <a:r>
              <a:rPr lang="en-US" sz="2800" dirty="0" smtClean="0"/>
              <a:t>, we can interpret each of these terms.</a:t>
            </a:r>
          </a:p>
        </p:txBody>
      </p:sp>
      <p:sp>
        <p:nvSpPr>
          <p:cNvPr id="12400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00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1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1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5133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47724" y="3019424"/>
            <a:ext cx="7315200" cy="328330"/>
          </a:xfrm>
          <a:prstGeom prst="rect">
            <a:avLst/>
          </a:prstGeom>
          <a:noFill/>
        </p:spPr>
      </p:pic>
      <p:pic>
        <p:nvPicPr>
          <p:cNvPr id="1251330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76300" y="3495674"/>
            <a:ext cx="7315200" cy="327742"/>
          </a:xfrm>
          <a:prstGeom prst="rect">
            <a:avLst/>
          </a:prstGeom>
          <a:noFill/>
        </p:spPr>
      </p:pic>
      <p:pic>
        <p:nvPicPr>
          <p:cNvPr id="125132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57250" y="3943349"/>
            <a:ext cx="7315200" cy="327742"/>
          </a:xfrm>
          <a:prstGeom prst="rect">
            <a:avLst/>
          </a:prstGeom>
          <a:noFill/>
        </p:spPr>
      </p:pic>
      <p:sp>
        <p:nvSpPr>
          <p:cNvPr id="125133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1333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1334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1335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(Ref. 10)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Fraction leaving object 1...</a:t>
            </a:r>
          </a:p>
          <a:p>
            <a:r>
              <a:rPr lang="en-US" sz="2800" i="1" dirty="0" smtClean="0">
                <a:solidFill>
                  <a:srgbClr val="00518E"/>
                </a:solidFill>
              </a:rPr>
              <a:t>directly</a:t>
            </a:r>
            <a:r>
              <a:rPr lang="en-US" sz="2800" dirty="0" smtClean="0">
                <a:solidFill>
                  <a:srgbClr val="00518E"/>
                </a:solidFill>
              </a:rPr>
              <a:t> absorbed at j=1, 2, 3</a:t>
            </a:r>
            <a:r>
              <a:rPr lang="en-US" sz="2800" dirty="0" smtClean="0"/>
              <a:t>;</a:t>
            </a:r>
            <a:endParaRPr lang="en-US" sz="2800" i="1" dirty="0" smtClean="0"/>
          </a:p>
          <a:p>
            <a:r>
              <a:rPr lang="en-US" sz="2800" i="1" dirty="0" smtClean="0">
                <a:solidFill>
                  <a:srgbClr val="FF0000"/>
                </a:solidFill>
              </a:rPr>
              <a:t>reflecting off of 1 </a:t>
            </a:r>
            <a:r>
              <a:rPr lang="en-US" sz="2800" dirty="0" smtClean="0">
                <a:solidFill>
                  <a:srgbClr val="FF0000"/>
                </a:solidFill>
              </a:rPr>
              <a:t>and is absorbed j=1, 2, 3</a:t>
            </a:r>
            <a:r>
              <a:rPr lang="en-US" sz="2800" dirty="0" smtClean="0"/>
              <a:t>;</a:t>
            </a:r>
          </a:p>
          <a:p>
            <a:r>
              <a:rPr lang="en-US" sz="2800" i="1" dirty="0" smtClean="0">
                <a:solidFill>
                  <a:schemeClr val="accent6">
                    <a:lumMod val="75000"/>
                  </a:schemeClr>
                </a:solidFill>
              </a:rPr>
              <a:t>reflecting off of 2 </a:t>
            </a:r>
            <a:r>
              <a:rPr lang="en-US" sz="2800" dirty="0" smtClean="0">
                <a:solidFill>
                  <a:schemeClr val="accent6">
                    <a:lumMod val="75000"/>
                  </a:schemeClr>
                </a:solidFill>
              </a:rPr>
              <a:t>and is absorbed at j=1, 2, 3</a:t>
            </a:r>
            <a:r>
              <a:rPr lang="en-US" sz="2800" dirty="0" smtClean="0"/>
              <a:t>;</a:t>
            </a:r>
          </a:p>
          <a:p>
            <a:r>
              <a:rPr lang="en-US" sz="2800" i="1" dirty="0" smtClean="0">
                <a:solidFill>
                  <a:srgbClr val="00B050"/>
                </a:solidFill>
              </a:rPr>
              <a:t>reflecting off of 3 </a:t>
            </a:r>
            <a:r>
              <a:rPr lang="en-US" sz="2800" dirty="0" smtClean="0">
                <a:solidFill>
                  <a:srgbClr val="00B050"/>
                </a:solidFill>
              </a:rPr>
              <a:t>and is absorbed at j=1, 2, 3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The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1j</a:t>
            </a:r>
            <a:r>
              <a:rPr lang="en-US" sz="2800" dirty="0" smtClean="0"/>
              <a:t> for </a:t>
            </a:r>
            <a:r>
              <a:rPr lang="en-US" sz="2800" i="1" dirty="0" smtClean="0"/>
              <a:t>j = 1, 2, 3 </a:t>
            </a:r>
            <a:r>
              <a:rPr lang="en-US" sz="2800" dirty="0" smtClean="0"/>
              <a:t>must sum to unity.</a:t>
            </a:r>
          </a:p>
        </p:txBody>
      </p:sp>
      <p:sp>
        <p:nvSpPr>
          <p:cNvPr id="12400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006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109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109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133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1333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1334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1335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81150" y="1390650"/>
            <a:ext cx="800100" cy="1476376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6553199" y="1390650"/>
            <a:ext cx="1819275" cy="1514475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590800" y="1381125"/>
            <a:ext cx="1771650" cy="14954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4562474" y="1381125"/>
            <a:ext cx="1781175" cy="1504950"/>
          </a:xfrm>
          <a:prstGeom prst="rect">
            <a:avLst/>
          </a:prstGeom>
          <a:noFill/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69763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2024" y="1562099"/>
            <a:ext cx="7315200" cy="328330"/>
          </a:xfrm>
          <a:prstGeom prst="rect">
            <a:avLst/>
          </a:prstGeom>
          <a:noFill/>
        </p:spPr>
      </p:pic>
      <p:pic>
        <p:nvPicPr>
          <p:cNvPr id="1269762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62024" y="1971674"/>
            <a:ext cx="7315200" cy="328330"/>
          </a:xfrm>
          <a:prstGeom prst="rect">
            <a:avLst/>
          </a:prstGeom>
          <a:noFill/>
        </p:spPr>
      </p:pic>
      <p:sp>
        <p:nvSpPr>
          <p:cNvPr id="12697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9765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976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9767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035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0355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52499" y="2362199"/>
            <a:ext cx="7315200" cy="328330"/>
          </a:xfrm>
          <a:prstGeom prst="rect">
            <a:avLst/>
          </a:prstGeom>
          <a:noFill/>
        </p:spPr>
      </p:pic>
      <p:sp>
        <p:nvSpPr>
          <p:cNvPr id="1303555" name="Rectangle 3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126</a:t>
            </a:fld>
            <a:endParaRPr lang="en-US"/>
          </a:p>
        </p:txBody>
      </p:sp>
      <p:sp>
        <p:nvSpPr>
          <p:cNvPr id="6" name="Parallelogram 5"/>
          <p:cNvSpPr/>
          <p:nvPr/>
        </p:nvSpPr>
        <p:spPr>
          <a:xfrm>
            <a:off x="5847907" y="1871330"/>
            <a:ext cx="2615609" cy="3753293"/>
          </a:xfrm>
          <a:prstGeom prst="parallelogram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Parallelogram 6"/>
          <p:cNvSpPr/>
          <p:nvPr/>
        </p:nvSpPr>
        <p:spPr>
          <a:xfrm>
            <a:off x="5202865" y="2183219"/>
            <a:ext cx="2615609" cy="3753293"/>
          </a:xfrm>
          <a:prstGeom prst="parallelogram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00259" y="5730948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Symbol" pitchFamily="18" charset="2"/>
              </a:rPr>
              <a:t>e</a:t>
            </a:r>
            <a:r>
              <a:rPr lang="en-US" sz="3600" baseline="-25000" dirty="0" smtClean="0"/>
              <a:t>1</a:t>
            </a:r>
            <a:endParaRPr lang="en-US" sz="3600" baseline="-25000" dirty="0"/>
          </a:p>
        </p:txBody>
      </p:sp>
      <p:sp>
        <p:nvSpPr>
          <p:cNvPr id="9" name="TextBox 8"/>
          <p:cNvSpPr txBox="1"/>
          <p:nvPr/>
        </p:nvSpPr>
        <p:spPr>
          <a:xfrm>
            <a:off x="7510129" y="3703674"/>
            <a:ext cx="5421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dirty="0" smtClean="0">
                <a:latin typeface="Symbol" pitchFamily="18" charset="2"/>
              </a:rPr>
              <a:t>e</a:t>
            </a:r>
            <a:r>
              <a:rPr lang="en-US" sz="3600" baseline="-25000" dirty="0" smtClean="0"/>
              <a:t>2</a:t>
            </a:r>
            <a:endParaRPr lang="en-US" sz="3600" baseline="-25000" dirty="0"/>
          </a:p>
        </p:txBody>
      </p:sp>
      <p:sp>
        <p:nvSpPr>
          <p:cNvPr id="10" name="TextBox 9"/>
          <p:cNvSpPr txBox="1"/>
          <p:nvPr/>
        </p:nvSpPr>
        <p:spPr>
          <a:xfrm>
            <a:off x="7230139" y="222220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1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7999227" y="18748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</a:rPr>
              <a:t>2</a:t>
            </a:r>
            <a:endParaRPr lang="en-US" sz="3200" b="1" dirty="0">
              <a:solidFill>
                <a:srgbClr val="0070C0"/>
              </a:solidFill>
            </a:endParaRPr>
          </a:p>
        </p:txBody>
      </p:sp>
      <p:cxnSp>
        <p:nvCxnSpPr>
          <p:cNvPr id="13" name="Straight Arrow Connector 12"/>
          <p:cNvCxnSpPr>
            <a:stCxn id="8" idx="1"/>
          </p:cNvCxnSpPr>
          <p:nvPr/>
        </p:nvCxnSpPr>
        <p:spPr>
          <a:xfrm flipH="1" flipV="1">
            <a:off x="7219507" y="5709684"/>
            <a:ext cx="180752" cy="34443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838202" y="1447800"/>
            <a:ext cx="374443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two infinite parallel plates with the specified properties;</a:t>
            </a:r>
          </a:p>
          <a:p>
            <a:endParaRPr lang="en-US" sz="2800" dirty="0" smtClean="0"/>
          </a:p>
          <a:p>
            <a:r>
              <a:rPr lang="en-US" sz="2800" dirty="0" smtClean="0"/>
              <a:t>Given the infinite extent, we can say:</a:t>
            </a:r>
          </a:p>
          <a:p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42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07805" y="4635795"/>
            <a:ext cx="2524125" cy="476250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4957" y="5103628"/>
            <a:ext cx="1352550" cy="476250"/>
          </a:xfrm>
          <a:prstGeom prst="rect">
            <a:avLst/>
          </a:prstGeom>
          <a:noFill/>
        </p:spPr>
      </p:pic>
      <p:pic>
        <p:nvPicPr>
          <p:cNvPr id="16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94957" y="5579878"/>
            <a:ext cx="1362075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127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77210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expression for the </a:t>
            </a:r>
            <a:r>
              <a:rPr lang="en-US" sz="2800" i="1" dirty="0" err="1" smtClean="0"/>
              <a:t>B</a:t>
            </a:r>
            <a:r>
              <a:rPr lang="en-US" sz="2800" i="1" baseline="-25000" dirty="0" err="1" smtClean="0"/>
              <a:t>ij</a:t>
            </a:r>
            <a:r>
              <a:rPr lang="en-US" sz="2800" dirty="0" smtClean="0"/>
              <a:t> values becomes: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4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904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48258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28700" y="2867025"/>
            <a:ext cx="7315200" cy="452487"/>
          </a:xfrm>
          <a:prstGeom prst="rect">
            <a:avLst/>
          </a:prstGeom>
          <a:noFill/>
        </p:spPr>
      </p:pic>
      <p:pic>
        <p:nvPicPr>
          <p:cNvPr id="1248257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38224" y="3457575"/>
            <a:ext cx="7315200" cy="450166"/>
          </a:xfrm>
          <a:prstGeom prst="rect">
            <a:avLst/>
          </a:prstGeom>
          <a:noFill/>
        </p:spPr>
      </p:pic>
      <p:sp>
        <p:nvSpPr>
          <p:cNvPr id="124825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8260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8261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128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77210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Rearranging, yields the following: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Grouping similar terms together: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4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904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0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1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6" name="Rectangle 10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50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51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4723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9624" y="4400550"/>
            <a:ext cx="7315200" cy="442600"/>
          </a:xfrm>
          <a:prstGeom prst="rect">
            <a:avLst/>
          </a:prstGeom>
          <a:noFill/>
        </p:spPr>
      </p:pic>
      <p:sp>
        <p:nvSpPr>
          <p:cNvPr id="1247235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7236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7237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724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7241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7242" name="Rectangle 10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47244" name="Picture 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75" y="2209800"/>
            <a:ext cx="7315200" cy="452487"/>
          </a:xfrm>
          <a:prstGeom prst="rect">
            <a:avLst/>
          </a:prstGeom>
          <a:noFill/>
        </p:spPr>
      </p:pic>
      <p:pic>
        <p:nvPicPr>
          <p:cNvPr id="1247243" name="Picture 1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74" y="2828925"/>
            <a:ext cx="7315200" cy="450166"/>
          </a:xfrm>
          <a:prstGeom prst="rect">
            <a:avLst/>
          </a:prstGeom>
          <a:noFill/>
        </p:spPr>
      </p:pic>
      <p:sp>
        <p:nvSpPr>
          <p:cNvPr id="1247245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7246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7247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0560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05601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9624" y="5143500"/>
            <a:ext cx="7315200" cy="426819"/>
          </a:xfrm>
          <a:prstGeom prst="rect">
            <a:avLst/>
          </a:prstGeom>
          <a:noFill/>
        </p:spPr>
      </p:pic>
      <p:sp>
        <p:nvSpPr>
          <p:cNvPr id="1305603" name="Rectangle 3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129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77210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matrix form, the system of equations becomes: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Recall, for infinite parallel plates: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4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904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0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1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6" name="Rectangle 10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50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51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5" name="Rectangle 5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44168" name="Picture 8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1907" y="5008378"/>
            <a:ext cx="1352550" cy="476250"/>
          </a:xfrm>
          <a:prstGeom prst="rect">
            <a:avLst/>
          </a:prstGeom>
          <a:noFill/>
        </p:spPr>
      </p:pic>
      <p:pic>
        <p:nvPicPr>
          <p:cNvPr id="1244167" name="Picture 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1907" y="5484628"/>
            <a:ext cx="1362075" cy="476250"/>
          </a:xfrm>
          <a:prstGeom prst="rect">
            <a:avLst/>
          </a:prstGeom>
          <a:noFill/>
        </p:spPr>
      </p:pic>
      <p:pic>
        <p:nvPicPr>
          <p:cNvPr id="1244166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61907" y="4608328"/>
            <a:ext cx="2514600" cy="476250"/>
          </a:xfrm>
          <a:prstGeom prst="rect">
            <a:avLst/>
          </a:prstGeom>
          <a:noFill/>
        </p:spPr>
      </p:pic>
      <p:sp>
        <p:nvSpPr>
          <p:cNvPr id="124416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70" name="Rectangle 10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1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2" name="Rectangle 12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4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75" name="Rectangle 15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621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30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04577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2475" y="2581275"/>
            <a:ext cx="7315200" cy="746199"/>
          </a:xfrm>
          <a:prstGeom prst="rect">
            <a:avLst/>
          </a:prstGeom>
          <a:noFill/>
        </p:spPr>
      </p:pic>
      <p:sp>
        <p:nvSpPr>
          <p:cNvPr id="1304579" name="Rectangle 3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130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772100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system of equations becomes: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4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904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0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1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6" name="Rectangle 10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50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51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5" name="Rectangle 5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70" name="Rectangle 10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1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2" name="Rectangle 12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87" name="Rectangle 3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9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9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035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0355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81075" y="3028950"/>
            <a:ext cx="7315200" cy="1198179"/>
          </a:xfrm>
          <a:prstGeom prst="rect">
            <a:avLst/>
          </a:prstGeom>
          <a:noFill/>
        </p:spPr>
      </p:pic>
      <p:sp>
        <p:nvSpPr>
          <p:cNvPr id="1303555" name="Rectangle 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131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772100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From the first equation, we see that: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Substituting into the second equation yields: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Finally, solving for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21</a:t>
            </a:r>
            <a:r>
              <a:rPr lang="en-US" sz="2800" dirty="0" smtClean="0"/>
              <a:t>: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4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904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0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1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6" name="Rectangle 10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50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51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5" name="Rectangle 5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70" name="Rectangle 10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1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2" name="Rectangle 12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87" name="Rectangle 3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9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45191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11032" y="2105248"/>
            <a:ext cx="2743200" cy="476250"/>
          </a:xfrm>
          <a:prstGeom prst="rect">
            <a:avLst/>
          </a:prstGeom>
          <a:noFill/>
        </p:spPr>
      </p:pic>
      <p:sp>
        <p:nvSpPr>
          <p:cNvPr id="124519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62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6211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62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4621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70520" y="4657060"/>
            <a:ext cx="2657475" cy="1209675"/>
          </a:xfrm>
          <a:prstGeom prst="rect">
            <a:avLst/>
          </a:prstGeom>
          <a:noFill/>
        </p:spPr>
      </p:pic>
      <p:sp>
        <p:nvSpPr>
          <p:cNvPr id="1246214" name="Rectangle 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0253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02529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85950" y="3362325"/>
            <a:ext cx="4972050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132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772100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You may be more familiar with the infinite parallel plate solution that looks like this: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       is the ratio of the energy </a:t>
            </a:r>
            <a:r>
              <a:rPr lang="en-US" sz="2800" u="sng" dirty="0" smtClean="0"/>
              <a:t>incident</a:t>
            </a:r>
            <a:r>
              <a:rPr lang="en-US" sz="2800" dirty="0" smtClean="0"/>
              <a:t> at surface </a:t>
            </a:r>
            <a:r>
              <a:rPr lang="en-US" sz="2800" b="1" i="1" dirty="0" smtClean="0"/>
              <a:t>1</a:t>
            </a:r>
            <a:r>
              <a:rPr lang="en-US" sz="2800" dirty="0" smtClean="0"/>
              <a:t> originating at surface </a:t>
            </a:r>
            <a:r>
              <a:rPr lang="en-US" sz="2800" b="1" i="1" dirty="0" smtClean="0"/>
              <a:t>2</a:t>
            </a:r>
            <a:r>
              <a:rPr lang="en-US" sz="2800" dirty="0" smtClean="0"/>
              <a:t> divided by the total radiation emitted at </a:t>
            </a:r>
            <a:r>
              <a:rPr lang="en-US" sz="2800" b="1" i="1" dirty="0" smtClean="0"/>
              <a:t>2.</a:t>
            </a:r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4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904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0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1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6" name="Rectangle 10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50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51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5" name="Rectangle 5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70" name="Rectangle 10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1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2" name="Rectangle 12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87" name="Rectangle 3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9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9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62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6211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62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6214" name="Rectangle 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062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6273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0912" y="2541181"/>
            <a:ext cx="2676525" cy="1276350"/>
          </a:xfrm>
          <a:prstGeom prst="rect">
            <a:avLst/>
          </a:prstGeom>
          <a:noFill/>
        </p:spPr>
      </p:pic>
      <p:sp>
        <p:nvSpPr>
          <p:cNvPr id="120627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06275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2505" y="4380616"/>
            <a:ext cx="542925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133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772100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But, remember, the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21</a:t>
            </a:r>
            <a:r>
              <a:rPr lang="en-US" sz="2800" dirty="0" smtClean="0"/>
              <a:t> is the ratio of the energy </a:t>
            </a:r>
            <a:r>
              <a:rPr lang="en-US" sz="2800" u="sng" dirty="0" smtClean="0"/>
              <a:t>absorbed</a:t>
            </a:r>
            <a:r>
              <a:rPr lang="en-US" sz="2800" dirty="0" smtClean="0"/>
              <a:t> at surface </a:t>
            </a:r>
            <a:r>
              <a:rPr lang="en-US" sz="2800" b="1" i="1" dirty="0" smtClean="0"/>
              <a:t>1</a:t>
            </a:r>
            <a:r>
              <a:rPr lang="en-US" sz="2800" dirty="0" smtClean="0"/>
              <a:t> originating as emission at surface </a:t>
            </a:r>
            <a:r>
              <a:rPr lang="en-US" sz="2800" b="1" i="1" dirty="0" smtClean="0"/>
              <a:t>2</a:t>
            </a:r>
            <a:r>
              <a:rPr lang="en-US" sz="2800" dirty="0" smtClean="0"/>
              <a:t> divided by the total radiation emitted at </a:t>
            </a:r>
            <a:r>
              <a:rPr lang="en-US" sz="2800" b="1" i="1" dirty="0" smtClean="0"/>
              <a:t>2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The relationship between the two is: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3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9044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904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39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0" name="Rectangle 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1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45" name="Rectangle 9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6" name="Rectangle 10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4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3150" name="Rectangle 14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3151" name="Rectangle 1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65" name="Rectangle 5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69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4170" name="Rectangle 10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1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4172" name="Rectangle 12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87" name="Rectangle 3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8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90" name="Rectangle 6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519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519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621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6211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4621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46214" name="Rectangle 6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19651" y="3076355"/>
            <a:ext cx="2657475" cy="1209675"/>
          </a:xfrm>
          <a:prstGeom prst="rect">
            <a:avLst/>
          </a:prstGeom>
          <a:noFill/>
        </p:spPr>
      </p:pic>
      <p:sp>
        <p:nvSpPr>
          <p:cNvPr id="120627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74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7475" name="Rectangle 3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30150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30150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8075" y="5181600"/>
            <a:ext cx="1838325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establish an approximate value of </a:t>
            </a:r>
            <a:r>
              <a:rPr lang="en-US" sz="2800" i="1" dirty="0" smtClean="0">
                <a:latin typeface="ScriptC" pitchFamily="2" charset="0"/>
                <a:cs typeface="ScriptC" pitchFamily="2" charset="0"/>
              </a:rPr>
              <a:t>F</a:t>
            </a:r>
            <a:r>
              <a:rPr lang="en-US" sz="2800" i="1" baseline="-25000" dirty="0" smtClean="0"/>
              <a:t>21</a:t>
            </a:r>
            <a:r>
              <a:rPr lang="en-US" sz="2800" dirty="0" smtClean="0"/>
              <a:t> using a simpler expression when the surface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 values are relatively high.</a:t>
            </a:r>
          </a:p>
          <a:p>
            <a:endParaRPr lang="en-US" sz="2800" dirty="0" smtClean="0"/>
          </a:p>
          <a:p>
            <a:r>
              <a:rPr lang="en-US" sz="2800" dirty="0" smtClean="0"/>
              <a:t>To do this, we can modify our expression for </a:t>
            </a:r>
            <a:r>
              <a:rPr lang="en-US" sz="2800" i="1" dirty="0" smtClean="0">
                <a:latin typeface="ScriptC" pitchFamily="2" charset="0"/>
                <a:cs typeface="ScriptC" pitchFamily="2" charset="0"/>
              </a:rPr>
              <a:t>F</a:t>
            </a:r>
            <a:r>
              <a:rPr lang="en-US" sz="2800" i="1" baseline="-25000" dirty="0" smtClean="0"/>
              <a:t>21</a:t>
            </a:r>
            <a:r>
              <a:rPr lang="en-US" sz="2800" dirty="0" smtClean="0"/>
              <a:t> by multiplying the numerator and denominator by 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baseline="-25000" dirty="0" smtClean="0"/>
              <a:t>1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baseline="-25000" dirty="0" smtClean="0"/>
              <a:t>2</a:t>
            </a:r>
            <a:r>
              <a:rPr lang="en-US" sz="2800" dirty="0" smtClean="0"/>
              <a:t>:</a:t>
            </a:r>
          </a:p>
        </p:txBody>
      </p:sp>
      <p:sp>
        <p:nvSpPr>
          <p:cNvPr id="12707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07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33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5337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71650" y="4629150"/>
            <a:ext cx="5848350" cy="1276350"/>
          </a:xfrm>
          <a:prstGeom prst="rect">
            <a:avLst/>
          </a:prstGeom>
          <a:noFill/>
        </p:spPr>
      </p:pic>
      <p:sp>
        <p:nvSpPr>
          <p:cNvPr id="11" name="Rounded Rectangle 10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Approximating </a:t>
            </a:r>
            <a:r>
              <a:rPr lang="en-US" sz="2800" b="1" dirty="0" smtClean="0">
                <a:latin typeface="ScriptC" pitchFamily="2" charset="0"/>
                <a:cs typeface="ScriptC" pitchFamily="2" charset="0"/>
              </a:rPr>
              <a:t>F</a:t>
            </a:r>
            <a:r>
              <a:rPr lang="en-US" sz="2800" b="1" baseline="-25000" dirty="0" smtClean="0"/>
              <a:t>21</a:t>
            </a:r>
            <a:r>
              <a:rPr lang="en-US" sz="2800" b="1" dirty="0" smtClean="0"/>
              <a:t>(Ref. 11)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This simplifies to: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As </a:t>
            </a:r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i="1" baseline="-25000" dirty="0" smtClean="0"/>
              <a:t>1</a:t>
            </a:r>
            <a:r>
              <a:rPr lang="en-US" sz="2800" dirty="0" smtClean="0"/>
              <a:t> and </a:t>
            </a:r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i="1" baseline="-25000" dirty="0" smtClean="0"/>
              <a:t>2</a:t>
            </a:r>
            <a:r>
              <a:rPr lang="en-US" sz="2800" dirty="0" smtClean="0"/>
              <a:t> approach unity, the expression approaches </a:t>
            </a:r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i="1" baseline="-25000" dirty="0" smtClean="0"/>
              <a:t>1</a:t>
            </a:r>
            <a:r>
              <a:rPr lang="en-US" sz="2800" dirty="0" smtClean="0"/>
              <a:t> </a:t>
            </a:r>
            <a:r>
              <a:rPr lang="en-US" sz="2800" dirty="0" smtClean="0">
                <a:sym typeface="Symbol"/>
              </a:rPr>
              <a:t></a:t>
            </a:r>
            <a:r>
              <a:rPr lang="en-US" sz="2800" dirty="0" smtClean="0"/>
              <a:t> </a:t>
            </a:r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i="1" baseline="-25000" dirty="0" smtClean="0"/>
              <a:t>2</a:t>
            </a:r>
            <a:r>
              <a:rPr lang="en-US" sz="2800" dirty="0" smtClean="0"/>
              <a:t>.</a:t>
            </a:r>
          </a:p>
        </p:txBody>
      </p:sp>
      <p:sp>
        <p:nvSpPr>
          <p:cNvPr id="12707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07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337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2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26436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26438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26437" name="Picture 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90700" y="2495550"/>
            <a:ext cx="5267325" cy="1276350"/>
          </a:xfrm>
          <a:prstGeom prst="rect">
            <a:avLst/>
          </a:prstGeom>
          <a:noFill/>
        </p:spPr>
      </p:pic>
      <p:sp>
        <p:nvSpPr>
          <p:cNvPr id="16" name="TextBox 15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Approximating </a:t>
            </a:r>
            <a:r>
              <a:rPr lang="en-US" sz="2800" b="1" dirty="0" smtClean="0">
                <a:latin typeface="ScriptC" pitchFamily="2" charset="0"/>
                <a:cs typeface="ScriptC" pitchFamily="2" charset="0"/>
              </a:rPr>
              <a:t>F</a:t>
            </a:r>
            <a:r>
              <a:rPr lang="en-US" sz="2800" b="1" baseline="-25000" dirty="0" smtClean="0"/>
              <a:t>21</a:t>
            </a:r>
            <a:r>
              <a:rPr lang="en-US" sz="2800" b="1" dirty="0" smtClean="0"/>
              <a:t>(Ref. 11)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Approximating </a:t>
            </a:r>
            <a:r>
              <a:rPr lang="en-US" sz="2800" b="1" dirty="0" smtClean="0">
                <a:latin typeface="ScriptC" pitchFamily="2" charset="0"/>
                <a:cs typeface="ScriptC" pitchFamily="2" charset="0"/>
              </a:rPr>
              <a:t>F</a:t>
            </a:r>
            <a:r>
              <a:rPr lang="en-US" sz="2800" b="1" baseline="-25000" dirty="0" smtClean="0"/>
              <a:t>21</a:t>
            </a:r>
            <a:r>
              <a:rPr lang="en-US" sz="2800" b="1" dirty="0" smtClean="0"/>
              <a:t>(Ref. 11)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</p:txBody>
      </p:sp>
      <p:sp>
        <p:nvSpPr>
          <p:cNvPr id="12707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707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235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25410" name="Picture 2"/>
          <p:cNvPicPr>
            <a:picLocks noChangeAspect="1" noChangeArrowheads="1"/>
          </p:cNvPicPr>
          <p:nvPr/>
        </p:nvPicPr>
        <p:blipFill>
          <a:blip r:embed="rId2" cstate="print"/>
          <a:srcRect l="8876" t="2716" r="8284" b="6070"/>
          <a:stretch>
            <a:fillRect/>
          </a:stretch>
        </p:blipFill>
        <p:spPr bwMode="auto">
          <a:xfrm>
            <a:off x="2095500" y="1057275"/>
            <a:ext cx="5334000" cy="543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ounded Rectangle 10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5095875" y="3543300"/>
            <a:ext cx="3333750" cy="1524000"/>
          </a:xfrm>
          <a:custGeom>
            <a:avLst/>
            <a:gdLst>
              <a:gd name="connsiteX0" fmla="*/ 0 w 3333750"/>
              <a:gd name="connsiteY0" fmla="*/ 0 h 1524000"/>
              <a:gd name="connsiteX1" fmla="*/ 1819275 w 3333750"/>
              <a:gd name="connsiteY1" fmla="*/ 19050 h 1524000"/>
              <a:gd name="connsiteX2" fmla="*/ 3333750 w 3333750"/>
              <a:gd name="connsiteY2" fmla="*/ 1514475 h 1524000"/>
              <a:gd name="connsiteX3" fmla="*/ 1485900 w 3333750"/>
              <a:gd name="connsiteY3" fmla="*/ 1524000 h 1524000"/>
              <a:gd name="connsiteX4" fmla="*/ 0 w 3333750"/>
              <a:gd name="connsiteY4" fmla="*/ 0 h 152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3750" h="1524000">
                <a:moveTo>
                  <a:pt x="0" y="0"/>
                </a:moveTo>
                <a:lnTo>
                  <a:pt x="1819275" y="19050"/>
                </a:lnTo>
                <a:lnTo>
                  <a:pt x="3333750" y="1514475"/>
                </a:lnTo>
                <a:lnTo>
                  <a:pt x="1485900" y="1524000"/>
                </a:lnTo>
                <a:lnTo>
                  <a:pt x="0" y="0"/>
                </a:lnTo>
                <a:close/>
              </a:path>
            </a:pathLst>
          </a:custGeom>
          <a:solidFill>
            <a:srgbClr val="00B050">
              <a:alpha val="52000"/>
            </a:srgbClr>
          </a:solidFill>
          <a:ln>
            <a:solidFill>
              <a:srgbClr val="0A5E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137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8"/>
            <a:ext cx="402087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an infinitely long enclosure with an equilateral triangular cross section;</a:t>
            </a:r>
          </a:p>
          <a:p>
            <a:endParaRPr lang="en-US" sz="2800" dirty="0" smtClean="0"/>
          </a:p>
          <a:p>
            <a:r>
              <a:rPr lang="en-US" sz="2800" dirty="0" smtClean="0"/>
              <a:t>We wish to calculate the radiation interchange for the internal surfaces given:</a:t>
            </a:r>
          </a:p>
          <a:p>
            <a:endParaRPr lang="en-US" sz="2800" dirty="0" smtClean="0"/>
          </a:p>
          <a:p>
            <a:r>
              <a:rPr lang="en-US" sz="2800" i="1" dirty="0" smtClean="0">
                <a:latin typeface="Symbol" pitchFamily="18" charset="2"/>
              </a:rPr>
              <a:t>e</a:t>
            </a:r>
            <a:r>
              <a:rPr lang="en-US" sz="2800" i="1" baseline="-25000" dirty="0" smtClean="0"/>
              <a:t>1</a:t>
            </a:r>
            <a:r>
              <a:rPr lang="en-US" sz="2800" i="1" dirty="0" smtClean="0"/>
              <a:t> = </a:t>
            </a:r>
            <a:r>
              <a:rPr lang="en-US" sz="2800" i="1" dirty="0" smtClean="0">
                <a:solidFill>
                  <a:srgbClr val="C00000"/>
                </a:solidFill>
                <a:latin typeface="Symbol" pitchFamily="18" charset="2"/>
              </a:rPr>
              <a:t>e</a:t>
            </a:r>
            <a:r>
              <a:rPr lang="en-US" sz="2800" i="1" baseline="-250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/>
              <a:t> = </a:t>
            </a:r>
            <a:r>
              <a:rPr lang="en-US" sz="2800" i="1" dirty="0" smtClean="0">
                <a:solidFill>
                  <a:srgbClr val="0A5E26"/>
                </a:solidFill>
                <a:latin typeface="Symbol" pitchFamily="18" charset="2"/>
              </a:rPr>
              <a:t>e</a:t>
            </a:r>
            <a:r>
              <a:rPr lang="en-US" sz="2800" i="1" baseline="-25000" dirty="0" smtClean="0">
                <a:solidFill>
                  <a:srgbClr val="0A5E26"/>
                </a:solidFill>
              </a:rPr>
              <a:t>3</a:t>
            </a:r>
            <a:r>
              <a:rPr lang="en-US" sz="2800" i="1" dirty="0" smtClean="0"/>
              <a:t> = 0.05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6000750" y="1952625"/>
            <a:ext cx="2428875" cy="3114675"/>
          </a:xfrm>
          <a:custGeom>
            <a:avLst/>
            <a:gdLst>
              <a:gd name="connsiteX0" fmla="*/ 0 w 2428875"/>
              <a:gd name="connsiteY0" fmla="*/ 0 h 3114675"/>
              <a:gd name="connsiteX1" fmla="*/ 1524000 w 2428875"/>
              <a:gd name="connsiteY1" fmla="*/ 1524000 h 3114675"/>
              <a:gd name="connsiteX2" fmla="*/ 2428875 w 2428875"/>
              <a:gd name="connsiteY2" fmla="*/ 3114675 h 3114675"/>
              <a:gd name="connsiteX3" fmla="*/ 923925 w 2428875"/>
              <a:gd name="connsiteY3" fmla="*/ 1600200 h 3114675"/>
              <a:gd name="connsiteX4" fmla="*/ 0 w 2428875"/>
              <a:gd name="connsiteY4" fmla="*/ 0 h 3114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8875" h="3114675">
                <a:moveTo>
                  <a:pt x="0" y="0"/>
                </a:moveTo>
                <a:lnTo>
                  <a:pt x="1524000" y="1524000"/>
                </a:lnTo>
                <a:lnTo>
                  <a:pt x="2428875" y="3114675"/>
                </a:lnTo>
                <a:lnTo>
                  <a:pt x="923925" y="1600200"/>
                </a:lnTo>
                <a:lnTo>
                  <a:pt x="0" y="0"/>
                </a:lnTo>
                <a:close/>
              </a:path>
            </a:pathLst>
          </a:custGeom>
          <a:solidFill>
            <a:srgbClr val="FF0000">
              <a:alpha val="47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5086350" y="1962150"/>
            <a:ext cx="2428875" cy="3105150"/>
          </a:xfrm>
          <a:custGeom>
            <a:avLst/>
            <a:gdLst>
              <a:gd name="connsiteX0" fmla="*/ 914400 w 2428875"/>
              <a:gd name="connsiteY0" fmla="*/ 0 h 3105150"/>
              <a:gd name="connsiteX1" fmla="*/ 2428875 w 2428875"/>
              <a:gd name="connsiteY1" fmla="*/ 1504950 h 3105150"/>
              <a:gd name="connsiteX2" fmla="*/ 1514475 w 2428875"/>
              <a:gd name="connsiteY2" fmla="*/ 3105150 h 3105150"/>
              <a:gd name="connsiteX3" fmla="*/ 0 w 2428875"/>
              <a:gd name="connsiteY3" fmla="*/ 1581150 h 3105150"/>
              <a:gd name="connsiteX4" fmla="*/ 914400 w 2428875"/>
              <a:gd name="connsiteY4" fmla="*/ 0 h 3105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8875" h="3105150">
                <a:moveTo>
                  <a:pt x="914400" y="0"/>
                </a:moveTo>
                <a:lnTo>
                  <a:pt x="2428875" y="1504950"/>
                </a:lnTo>
                <a:lnTo>
                  <a:pt x="1514475" y="3105150"/>
                </a:lnTo>
                <a:lnTo>
                  <a:pt x="0" y="1581150"/>
                </a:lnTo>
                <a:lnTo>
                  <a:pt x="9144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61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5429250" y="28479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1</a:t>
            </a:r>
            <a:endParaRPr lang="en-US" sz="32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7410450" y="362902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2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267575" y="441960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A5E26"/>
                </a:solidFill>
              </a:rPr>
              <a:t>3</a:t>
            </a:r>
            <a:endParaRPr lang="en-US" sz="3200" b="1" dirty="0">
              <a:solidFill>
                <a:srgbClr val="0A5E26"/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286375" y="1847850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Symbol" pitchFamily="18" charset="2"/>
              </a:rPr>
              <a:t>e</a:t>
            </a:r>
            <a:r>
              <a:rPr lang="en-US" sz="3200" b="1" baseline="-25000" dirty="0" smtClean="0"/>
              <a:t>1</a:t>
            </a:r>
            <a:endParaRPr lang="en-US" sz="3200" b="1" baseline="-25000" dirty="0"/>
          </a:p>
        </p:txBody>
      </p:sp>
      <p:sp>
        <p:nvSpPr>
          <p:cNvPr id="59" name="TextBox 58"/>
          <p:cNvSpPr txBox="1"/>
          <p:nvPr/>
        </p:nvSpPr>
        <p:spPr>
          <a:xfrm>
            <a:off x="7896225" y="3676650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Symbol" pitchFamily="18" charset="2"/>
              </a:rPr>
              <a:t>e</a:t>
            </a:r>
            <a:r>
              <a:rPr lang="en-US" sz="3200" b="1" baseline="-25000" dirty="0" smtClean="0">
                <a:solidFill>
                  <a:srgbClr val="C00000"/>
                </a:solidFill>
              </a:rPr>
              <a:t>2</a:t>
            </a:r>
            <a:endParaRPr lang="en-US" sz="3200" b="1" baseline="-25000" dirty="0">
              <a:solidFill>
                <a:srgbClr val="C00000"/>
              </a:solidFill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7534275" y="4962525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A5E26"/>
                </a:solidFill>
                <a:latin typeface="Symbol" pitchFamily="18" charset="2"/>
              </a:rPr>
              <a:t>e</a:t>
            </a:r>
            <a:r>
              <a:rPr lang="en-US" sz="3200" b="1" baseline="-25000" dirty="0" smtClean="0">
                <a:solidFill>
                  <a:srgbClr val="0A5E26"/>
                </a:solidFill>
              </a:rPr>
              <a:t>3</a:t>
            </a:r>
            <a:endParaRPr lang="en-US" sz="3200" b="1" baseline="-25000" dirty="0">
              <a:solidFill>
                <a:srgbClr val="0A5E2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/>
          <p:cNvSpPr/>
          <p:nvPr/>
        </p:nvSpPr>
        <p:spPr>
          <a:xfrm>
            <a:off x="5095875" y="3543300"/>
            <a:ext cx="3333750" cy="1524000"/>
          </a:xfrm>
          <a:custGeom>
            <a:avLst/>
            <a:gdLst>
              <a:gd name="connsiteX0" fmla="*/ 0 w 3333750"/>
              <a:gd name="connsiteY0" fmla="*/ 0 h 1524000"/>
              <a:gd name="connsiteX1" fmla="*/ 1819275 w 3333750"/>
              <a:gd name="connsiteY1" fmla="*/ 19050 h 1524000"/>
              <a:gd name="connsiteX2" fmla="*/ 3333750 w 3333750"/>
              <a:gd name="connsiteY2" fmla="*/ 1514475 h 1524000"/>
              <a:gd name="connsiteX3" fmla="*/ 1485900 w 3333750"/>
              <a:gd name="connsiteY3" fmla="*/ 1524000 h 1524000"/>
              <a:gd name="connsiteX4" fmla="*/ 0 w 3333750"/>
              <a:gd name="connsiteY4" fmla="*/ 0 h 1524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3750" h="1524000">
                <a:moveTo>
                  <a:pt x="0" y="0"/>
                </a:moveTo>
                <a:lnTo>
                  <a:pt x="1819275" y="19050"/>
                </a:lnTo>
                <a:lnTo>
                  <a:pt x="3333750" y="1514475"/>
                </a:lnTo>
                <a:lnTo>
                  <a:pt x="1485900" y="1524000"/>
                </a:lnTo>
                <a:lnTo>
                  <a:pt x="0" y="0"/>
                </a:lnTo>
                <a:close/>
              </a:path>
            </a:pathLst>
          </a:custGeom>
          <a:solidFill>
            <a:srgbClr val="00B050">
              <a:alpha val="52000"/>
            </a:srgbClr>
          </a:solidFill>
          <a:ln>
            <a:solidFill>
              <a:srgbClr val="0A5E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138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2" y="1403495"/>
            <a:ext cx="43910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Due to infinite extent and problem symmetry:</a:t>
            </a:r>
          </a:p>
          <a:p>
            <a:endParaRPr lang="en-US" sz="2800" dirty="0" smtClean="0"/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11</a:t>
            </a:r>
            <a:r>
              <a:rPr lang="en-US" sz="2800" i="1" dirty="0" smtClean="0"/>
              <a:t> = FF</a:t>
            </a:r>
            <a:r>
              <a:rPr lang="en-US" sz="2800" i="1" baseline="-25000" dirty="0" smtClean="0">
                <a:solidFill>
                  <a:srgbClr val="C00000"/>
                </a:solidFill>
              </a:rPr>
              <a:t>22</a:t>
            </a:r>
            <a:r>
              <a:rPr lang="en-US" sz="2800" i="1" dirty="0" smtClean="0"/>
              <a:t> = FF</a:t>
            </a:r>
            <a:r>
              <a:rPr lang="en-US" sz="2800" i="1" baseline="-25000" dirty="0" smtClean="0">
                <a:solidFill>
                  <a:srgbClr val="0A5E26"/>
                </a:solidFill>
              </a:rPr>
              <a:t>33</a:t>
            </a:r>
            <a:r>
              <a:rPr lang="en-US" sz="2800" i="1" dirty="0" smtClean="0"/>
              <a:t> = 0</a:t>
            </a:r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/>
              <a:t>1</a:t>
            </a:r>
            <a:r>
              <a:rPr lang="en-US" sz="2800" i="1" baseline="-250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/>
              <a:t> = FF</a:t>
            </a:r>
            <a:r>
              <a:rPr lang="en-US" sz="2800" i="1" baseline="-25000" dirty="0" smtClean="0"/>
              <a:t>1</a:t>
            </a:r>
            <a:r>
              <a:rPr lang="en-US" sz="2800" i="1" baseline="-25000" dirty="0" smtClean="0">
                <a:solidFill>
                  <a:srgbClr val="0A5E26"/>
                </a:solidFill>
              </a:rPr>
              <a:t>3</a:t>
            </a:r>
            <a:r>
              <a:rPr lang="en-US" sz="2800" i="1" dirty="0" smtClean="0"/>
              <a:t> = 0.5</a:t>
            </a:r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>
                <a:solidFill>
                  <a:srgbClr val="C00000"/>
                </a:solidFill>
              </a:rPr>
              <a:t>2</a:t>
            </a:r>
            <a:r>
              <a:rPr lang="en-US" sz="2800" i="1" baseline="-25000" dirty="0" smtClean="0"/>
              <a:t>1</a:t>
            </a:r>
            <a:r>
              <a:rPr lang="en-US" sz="2800" i="1" dirty="0" smtClean="0"/>
              <a:t> = FF</a:t>
            </a:r>
            <a:r>
              <a:rPr lang="en-US" sz="2800" i="1" baseline="-25000" dirty="0" smtClean="0">
                <a:solidFill>
                  <a:srgbClr val="C00000"/>
                </a:solidFill>
              </a:rPr>
              <a:t>2</a:t>
            </a:r>
            <a:r>
              <a:rPr lang="en-US" sz="2800" i="1" baseline="-25000" dirty="0" smtClean="0">
                <a:solidFill>
                  <a:srgbClr val="0A5E26"/>
                </a:solidFill>
              </a:rPr>
              <a:t>3</a:t>
            </a:r>
            <a:r>
              <a:rPr lang="en-US" sz="2800" i="1" dirty="0" smtClean="0"/>
              <a:t> = 0.5</a:t>
            </a:r>
          </a:p>
          <a:p>
            <a:r>
              <a:rPr lang="en-US" sz="2800" i="1" dirty="0" smtClean="0"/>
              <a:t>FF</a:t>
            </a:r>
            <a:r>
              <a:rPr lang="en-US" sz="2800" i="1" baseline="-25000" dirty="0" smtClean="0">
                <a:solidFill>
                  <a:srgbClr val="0A5E26"/>
                </a:solidFill>
              </a:rPr>
              <a:t>3</a:t>
            </a:r>
            <a:r>
              <a:rPr lang="en-US" sz="2800" i="1" baseline="-25000" dirty="0" smtClean="0"/>
              <a:t>1</a:t>
            </a:r>
            <a:r>
              <a:rPr lang="en-US" sz="2800" i="1" dirty="0" smtClean="0"/>
              <a:t> = FF</a:t>
            </a:r>
            <a:r>
              <a:rPr lang="en-US" sz="2800" i="1" baseline="-25000" dirty="0" smtClean="0">
                <a:solidFill>
                  <a:srgbClr val="0A5E26"/>
                </a:solidFill>
              </a:rPr>
              <a:t>3</a:t>
            </a:r>
            <a:r>
              <a:rPr lang="en-US" sz="2800" i="1" baseline="-25000" dirty="0" smtClean="0">
                <a:solidFill>
                  <a:srgbClr val="C00000"/>
                </a:solidFill>
              </a:rPr>
              <a:t>2</a:t>
            </a:r>
            <a:r>
              <a:rPr lang="en-US" sz="2800" i="1" dirty="0" smtClean="0"/>
              <a:t> = 0.5</a:t>
            </a:r>
          </a:p>
          <a:p>
            <a:endParaRPr lang="en-US" sz="2800" dirty="0" smtClean="0"/>
          </a:p>
          <a:p>
            <a:r>
              <a:rPr lang="en-US" sz="2800" dirty="0" smtClean="0"/>
              <a:t>The </a:t>
            </a:r>
            <a:r>
              <a:rPr lang="en-US" sz="2800" i="1" dirty="0" smtClean="0"/>
              <a:t>FF</a:t>
            </a:r>
            <a:r>
              <a:rPr lang="en-US" sz="2800" dirty="0" smtClean="0"/>
              <a:t> sum for each node must equal unity. All </a:t>
            </a:r>
            <a:r>
              <a:rPr lang="en-US" sz="2800" i="1" dirty="0" smtClean="0"/>
              <a:t>FF</a:t>
            </a:r>
            <a:r>
              <a:rPr lang="en-US" sz="2800" dirty="0" smtClean="0"/>
              <a:t> to Space equal zero.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Freeform 25"/>
          <p:cNvSpPr/>
          <p:nvPr/>
        </p:nvSpPr>
        <p:spPr>
          <a:xfrm>
            <a:off x="6000750" y="1952625"/>
            <a:ext cx="2428875" cy="3114675"/>
          </a:xfrm>
          <a:custGeom>
            <a:avLst/>
            <a:gdLst>
              <a:gd name="connsiteX0" fmla="*/ 0 w 2428875"/>
              <a:gd name="connsiteY0" fmla="*/ 0 h 3114675"/>
              <a:gd name="connsiteX1" fmla="*/ 1524000 w 2428875"/>
              <a:gd name="connsiteY1" fmla="*/ 1524000 h 3114675"/>
              <a:gd name="connsiteX2" fmla="*/ 2428875 w 2428875"/>
              <a:gd name="connsiteY2" fmla="*/ 3114675 h 3114675"/>
              <a:gd name="connsiteX3" fmla="*/ 923925 w 2428875"/>
              <a:gd name="connsiteY3" fmla="*/ 1600200 h 3114675"/>
              <a:gd name="connsiteX4" fmla="*/ 0 w 2428875"/>
              <a:gd name="connsiteY4" fmla="*/ 0 h 3114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8875" h="3114675">
                <a:moveTo>
                  <a:pt x="0" y="0"/>
                </a:moveTo>
                <a:lnTo>
                  <a:pt x="1524000" y="1524000"/>
                </a:lnTo>
                <a:lnTo>
                  <a:pt x="2428875" y="3114675"/>
                </a:lnTo>
                <a:lnTo>
                  <a:pt x="923925" y="1600200"/>
                </a:lnTo>
                <a:lnTo>
                  <a:pt x="0" y="0"/>
                </a:lnTo>
                <a:close/>
              </a:path>
            </a:pathLst>
          </a:custGeom>
          <a:solidFill>
            <a:srgbClr val="FF0000">
              <a:alpha val="47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Freeform 24"/>
          <p:cNvSpPr/>
          <p:nvPr/>
        </p:nvSpPr>
        <p:spPr>
          <a:xfrm>
            <a:off x="5086350" y="1962150"/>
            <a:ext cx="2428875" cy="3105150"/>
          </a:xfrm>
          <a:custGeom>
            <a:avLst/>
            <a:gdLst>
              <a:gd name="connsiteX0" fmla="*/ 914400 w 2428875"/>
              <a:gd name="connsiteY0" fmla="*/ 0 h 3105150"/>
              <a:gd name="connsiteX1" fmla="*/ 2428875 w 2428875"/>
              <a:gd name="connsiteY1" fmla="*/ 1504950 h 3105150"/>
              <a:gd name="connsiteX2" fmla="*/ 1514475 w 2428875"/>
              <a:gd name="connsiteY2" fmla="*/ 3105150 h 3105150"/>
              <a:gd name="connsiteX3" fmla="*/ 0 w 2428875"/>
              <a:gd name="connsiteY3" fmla="*/ 1581150 h 3105150"/>
              <a:gd name="connsiteX4" fmla="*/ 914400 w 2428875"/>
              <a:gd name="connsiteY4" fmla="*/ 0 h 3105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28875" h="3105150">
                <a:moveTo>
                  <a:pt x="914400" y="0"/>
                </a:moveTo>
                <a:lnTo>
                  <a:pt x="2428875" y="1504950"/>
                </a:lnTo>
                <a:lnTo>
                  <a:pt x="1514475" y="3105150"/>
                </a:lnTo>
                <a:lnTo>
                  <a:pt x="0" y="1581150"/>
                </a:lnTo>
                <a:lnTo>
                  <a:pt x="914400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61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5429250" y="28479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1</a:t>
            </a:r>
            <a:endParaRPr lang="en-US" sz="32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7410450" y="362902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2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67575" y="441960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A5E26"/>
                </a:solidFill>
              </a:rPr>
              <a:t>3</a:t>
            </a:r>
            <a:endParaRPr lang="en-US" sz="3200" b="1" dirty="0">
              <a:solidFill>
                <a:srgbClr val="0A5E26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86375" y="1847850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latin typeface="Symbol" pitchFamily="18" charset="2"/>
              </a:rPr>
              <a:t>e</a:t>
            </a:r>
            <a:r>
              <a:rPr lang="en-US" sz="3200" b="1" baseline="-25000" dirty="0" smtClean="0"/>
              <a:t>1</a:t>
            </a:r>
            <a:endParaRPr lang="en-US" sz="3200" b="1" baseline="-25000" dirty="0"/>
          </a:p>
        </p:txBody>
      </p:sp>
      <p:sp>
        <p:nvSpPr>
          <p:cNvPr id="15" name="TextBox 14"/>
          <p:cNvSpPr txBox="1"/>
          <p:nvPr/>
        </p:nvSpPr>
        <p:spPr>
          <a:xfrm>
            <a:off x="7896225" y="3676650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  <a:latin typeface="Symbol" pitchFamily="18" charset="2"/>
              </a:rPr>
              <a:t>e</a:t>
            </a:r>
            <a:r>
              <a:rPr lang="en-US" sz="3200" b="1" baseline="-25000" dirty="0" smtClean="0">
                <a:solidFill>
                  <a:srgbClr val="C00000"/>
                </a:solidFill>
              </a:rPr>
              <a:t>2</a:t>
            </a:r>
            <a:endParaRPr lang="en-US" sz="3200" b="1" baseline="-25000" dirty="0">
              <a:solidFill>
                <a:srgbClr val="C0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34275" y="4962525"/>
            <a:ext cx="5052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A5E26"/>
                </a:solidFill>
                <a:latin typeface="Symbol" pitchFamily="18" charset="2"/>
              </a:rPr>
              <a:t>e</a:t>
            </a:r>
            <a:r>
              <a:rPr lang="en-US" sz="3200" b="1" baseline="-25000" dirty="0" smtClean="0">
                <a:solidFill>
                  <a:srgbClr val="0A5E26"/>
                </a:solidFill>
              </a:rPr>
              <a:t>3</a:t>
            </a:r>
            <a:endParaRPr lang="en-US" sz="3200" b="1" baseline="-25000" dirty="0">
              <a:solidFill>
                <a:srgbClr val="0A5E2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139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5"/>
            <a:ext cx="73818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apply our equation for </a:t>
            </a:r>
            <a:r>
              <a:rPr lang="en-US" sz="2800" i="1" dirty="0" err="1" smtClean="0"/>
              <a:t>B</a:t>
            </a:r>
            <a:r>
              <a:rPr lang="en-US" sz="2800" i="1" baseline="-25000" dirty="0" err="1" smtClean="0"/>
              <a:t>ij</a:t>
            </a:r>
            <a:r>
              <a:rPr lang="en-US" sz="2800" dirty="0" smtClean="0"/>
              <a:t> where </a:t>
            </a:r>
            <a:r>
              <a:rPr lang="en-US" sz="2800" i="1" dirty="0" smtClean="0"/>
              <a:t>N</a:t>
            </a:r>
            <a:r>
              <a:rPr lang="en-US" sz="2800" i="1" baseline="-25000" dirty="0" smtClean="0"/>
              <a:t>s</a:t>
            </a:r>
            <a:r>
              <a:rPr lang="en-US" sz="2800" dirty="0" smtClean="0"/>
              <a:t> = 3: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Our system of equations is:</a:t>
            </a:r>
          </a:p>
          <a:p>
            <a:endParaRPr lang="en-US" sz="2800" dirty="0" smtClean="0"/>
          </a:p>
          <a:p>
            <a:r>
              <a:rPr lang="en-US" sz="2800" dirty="0" smtClean="0"/>
              <a:t> 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90453" y="1968796"/>
            <a:ext cx="5553075" cy="1314450"/>
          </a:xfrm>
          <a:prstGeom prst="rect">
            <a:avLst/>
          </a:prstGeom>
          <a:noFill/>
        </p:spPr>
      </p:pic>
      <p:sp>
        <p:nvSpPr>
          <p:cNvPr id="12144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9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1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7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7" name="Rectangle 13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8" name="Rectangle 14"/>
          <p:cNvSpPr>
            <a:spLocks noChangeArrowheads="1"/>
          </p:cNvSpPr>
          <p:nvPr/>
        </p:nvSpPr>
        <p:spPr bwMode="auto">
          <a:xfrm>
            <a:off x="0" y="2314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38019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6774" y="4324349"/>
            <a:ext cx="7315200" cy="32833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6774" y="4733924"/>
            <a:ext cx="7315200" cy="327156"/>
          </a:xfrm>
          <a:prstGeom prst="rect">
            <a:avLst/>
          </a:prstGeom>
          <a:noFill/>
        </p:spPr>
      </p:pic>
      <p:pic>
        <p:nvPicPr>
          <p:cNvPr id="1238017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6774" y="5114924"/>
            <a:ext cx="7315200" cy="327156"/>
          </a:xfrm>
          <a:prstGeom prst="rect">
            <a:avLst/>
          </a:prstGeom>
          <a:noFill/>
        </p:spPr>
      </p:pic>
      <p:sp>
        <p:nvSpPr>
          <p:cNvPr id="12380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21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8022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8023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140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5"/>
            <a:ext cx="7381873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Rearranging yields: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In matrix form, the system of equations becomes: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9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1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7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7" name="Rectangle 13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25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7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36995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5349" y="2305049"/>
            <a:ext cx="7315200" cy="328330"/>
          </a:xfrm>
          <a:prstGeom prst="rect">
            <a:avLst/>
          </a:prstGeom>
          <a:noFill/>
        </p:spPr>
      </p:pic>
      <p:pic>
        <p:nvPicPr>
          <p:cNvPr id="1236994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76299" y="2790824"/>
            <a:ext cx="7315200" cy="327156"/>
          </a:xfrm>
          <a:prstGeom prst="rect">
            <a:avLst/>
          </a:prstGeom>
          <a:noFill/>
        </p:spPr>
      </p:pic>
      <p:pic>
        <p:nvPicPr>
          <p:cNvPr id="1236993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5824" y="3200399"/>
            <a:ext cx="7315200" cy="327156"/>
          </a:xfrm>
          <a:prstGeom prst="rect">
            <a:avLst/>
          </a:prstGeom>
          <a:noFill/>
        </p:spPr>
      </p:pic>
      <p:sp>
        <p:nvSpPr>
          <p:cNvPr id="12369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6997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6998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6999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7001" name="Rectangle 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37000" name="Picture 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6774" y="4800600"/>
            <a:ext cx="7315200" cy="923418"/>
          </a:xfrm>
          <a:prstGeom prst="rect">
            <a:avLst/>
          </a:prstGeom>
          <a:noFill/>
        </p:spPr>
      </p:pic>
      <p:sp>
        <p:nvSpPr>
          <p:cNvPr id="1237002" name="Rectangle 10"/>
          <p:cNvSpPr>
            <a:spLocks noChangeArrowheads="1"/>
          </p:cNvSpPr>
          <p:nvPr/>
        </p:nvSpPr>
        <p:spPr bwMode="auto">
          <a:xfrm>
            <a:off x="0" y="10668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Gebhart's</a:t>
            </a:r>
            <a:r>
              <a:rPr lang="en-US" sz="2800" b="1" dirty="0" smtClean="0"/>
              <a:t> Method Example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141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5"/>
            <a:ext cx="73818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Substituting values into the matrices: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Solving for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11</a:t>
            </a:r>
            <a:r>
              <a:rPr lang="en-US" sz="2800" dirty="0" smtClean="0"/>
              <a:t>,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21</a:t>
            </a:r>
            <a:r>
              <a:rPr lang="en-US" sz="2800" dirty="0" smtClean="0"/>
              <a:t> and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31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9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1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7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7" name="Rectangle 13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25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7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7" name="Rectangle 3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60550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5825" y="2162175"/>
            <a:ext cx="7315200" cy="1352031"/>
          </a:xfrm>
          <a:prstGeom prst="rect">
            <a:avLst/>
          </a:prstGeom>
          <a:noFill/>
        </p:spPr>
      </p:pic>
      <p:sp>
        <p:nvSpPr>
          <p:cNvPr id="1260552" name="Rectangle 8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5" name="Rectangle 11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60556" name="Picture 1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71825" y="4829175"/>
            <a:ext cx="2809875" cy="1276350"/>
          </a:xfrm>
          <a:prstGeom prst="rect">
            <a:avLst/>
          </a:prstGeom>
          <a:noFill/>
        </p:spPr>
      </p:pic>
      <p:sp>
        <p:nvSpPr>
          <p:cNvPr id="1260558" name="Rectangle 14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Imperfect Form Factor Sums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142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5"/>
            <a:ext cx="7381873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use this example to explore the effect of imperfect form factor sums on energy conservation;</a:t>
            </a:r>
          </a:p>
          <a:p>
            <a:endParaRPr lang="en-US" sz="2800" dirty="0" smtClean="0"/>
          </a:p>
          <a:p>
            <a:r>
              <a:rPr lang="en-US" sz="2800" dirty="0" smtClean="0"/>
              <a:t>Consider the same geometry but assume, this time, that whichever form factor approximation methodology we used left us with imperfect form factor sums: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with other </a:t>
            </a:r>
            <a:r>
              <a:rPr lang="en-US" sz="2800" i="1" dirty="0" smtClean="0"/>
              <a:t>FF</a:t>
            </a:r>
            <a:r>
              <a:rPr lang="en-US" sz="2800" dirty="0" smtClean="0"/>
              <a:t>s inferred through symmetry.</a:t>
            </a:r>
          </a:p>
          <a:p>
            <a:endParaRPr lang="en-US" sz="2800" dirty="0" smtClean="0"/>
          </a:p>
          <a:p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9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1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7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7" name="Rectangle 13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25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7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7" name="Rectangle 3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2" name="Rectangle 8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5" name="Rectangle 11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8" name="Rectangle 14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15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7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339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3392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6975" y="5000625"/>
            <a:ext cx="4343400" cy="476250"/>
          </a:xfrm>
          <a:prstGeom prst="rect">
            <a:avLst/>
          </a:prstGeom>
          <a:noFill/>
        </p:spPr>
      </p:pic>
      <p:sp>
        <p:nvSpPr>
          <p:cNvPr id="36" name="Rounded Rectangle 35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Imperfect Form Factor Sums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143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5"/>
            <a:ext cx="73818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this instance, our form factors do not sum to unity: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How does this affect energy conservation in the radiation network?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9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1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7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7" name="Rectangle 13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25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7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7" name="Rectangle 3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2" name="Rectangle 8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5" name="Rectangle 11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8" name="Rectangle 14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15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7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3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63617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81125" y="2686050"/>
            <a:ext cx="6029325" cy="1304925"/>
          </a:xfrm>
          <a:prstGeom prst="rect">
            <a:avLst/>
          </a:prstGeom>
          <a:noFill/>
        </p:spPr>
      </p:pic>
      <p:sp>
        <p:nvSpPr>
          <p:cNvPr id="1263619" name="Rectangle 3"/>
          <p:cNvSpPr>
            <a:spLocks noChangeArrowheads="1"/>
          </p:cNvSpPr>
          <p:nvPr/>
        </p:nvSpPr>
        <p:spPr bwMode="auto">
          <a:xfrm>
            <a:off x="0" y="1762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Imperfect Form Factor Sums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144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5"/>
            <a:ext cx="738187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we substitute the imperfect form factors into our system of equations, we get: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Solving once again for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11</a:t>
            </a:r>
            <a:r>
              <a:rPr lang="en-US" sz="2800" dirty="0" smtClean="0"/>
              <a:t>,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21</a:t>
            </a:r>
            <a:r>
              <a:rPr lang="en-US" sz="2800" dirty="0" smtClean="0"/>
              <a:t> and </a:t>
            </a:r>
            <a:r>
              <a:rPr lang="en-US" sz="2800" i="1" dirty="0" smtClean="0"/>
              <a:t>B</a:t>
            </a:r>
            <a:r>
              <a:rPr lang="en-US" sz="2800" i="1" baseline="-25000" dirty="0" smtClean="0"/>
              <a:t>31</a:t>
            </a:r>
            <a:r>
              <a:rPr lang="en-US" sz="2800" dirty="0" smtClean="0"/>
              <a:t>:</a:t>
            </a:r>
          </a:p>
          <a:p>
            <a:endParaRPr lang="en-US" sz="2800" dirty="0" smtClean="0"/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9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1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7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7" name="Rectangle 13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25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7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7" name="Rectangle 3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2" name="Rectangle 8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5" name="Rectangle 11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8" name="Rectangle 14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15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7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3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3619" name="Rectangle 3"/>
          <p:cNvSpPr>
            <a:spLocks noChangeArrowheads="1"/>
          </p:cNvSpPr>
          <p:nvPr/>
        </p:nvSpPr>
        <p:spPr bwMode="auto">
          <a:xfrm>
            <a:off x="0" y="1762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46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6464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3925" y="2657475"/>
            <a:ext cx="7315200" cy="1099595"/>
          </a:xfrm>
          <a:prstGeom prst="rect">
            <a:avLst/>
          </a:prstGeom>
          <a:noFill/>
        </p:spPr>
      </p:pic>
      <p:sp>
        <p:nvSpPr>
          <p:cNvPr id="1264643" name="Rectangle 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46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64644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67050" y="4733925"/>
            <a:ext cx="2809875" cy="1276350"/>
          </a:xfrm>
          <a:prstGeom prst="rect">
            <a:avLst/>
          </a:prstGeom>
          <a:noFill/>
        </p:spPr>
      </p:pic>
      <p:sp>
        <p:nvSpPr>
          <p:cNvPr id="1264646" name="Rectangle 6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Imperfect Form Factor Sums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145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38201" y="1403495"/>
            <a:ext cx="738187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check of energy conservation yields an imperfect summation: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In this example, only about 83% of the thermal radiation interchange is represented by the network;</a:t>
            </a:r>
          </a:p>
          <a:p>
            <a:endParaRPr lang="en-US" sz="2800" dirty="0" smtClean="0"/>
          </a:p>
          <a:p>
            <a:r>
              <a:rPr lang="en-US" sz="2800" dirty="0" smtClean="0"/>
              <a:t>This result cautions the analyst to ensure form factors sum to unity for each node.</a:t>
            </a:r>
          </a:p>
        </p:txBody>
      </p:sp>
      <p:sp>
        <p:nvSpPr>
          <p:cNvPr id="1204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38018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69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0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1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5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14476" name="Rectangle 12"/>
          <p:cNvSpPr>
            <a:spLocks noChangeArrowheads="1"/>
          </p:cNvSpPr>
          <p:nvPr/>
        </p:nvSpPr>
        <p:spPr bwMode="auto">
          <a:xfrm>
            <a:off x="0" y="1076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14477" name="Rectangle 13"/>
          <p:cNvSpPr>
            <a:spLocks noChangeArrowheads="1"/>
          </p:cNvSpPr>
          <p:nvPr/>
        </p:nvSpPr>
        <p:spPr bwMode="auto">
          <a:xfrm>
            <a:off x="0" y="1695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25" name="Rectangle 5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6" name="Rectangle 6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7" name="Rectangle 7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59529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1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59533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47" name="Rectangle 3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4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2" name="Rectangle 8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4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5" name="Rectangle 11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7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8" name="Rectangle 14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157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2597" name="Rectangle 5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361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3619" name="Rectangle 3"/>
          <p:cNvSpPr>
            <a:spLocks noChangeArrowheads="1"/>
          </p:cNvSpPr>
          <p:nvPr/>
        </p:nvSpPr>
        <p:spPr bwMode="auto">
          <a:xfrm>
            <a:off x="0" y="1762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46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4643" name="Rectangle 3"/>
          <p:cNvSpPr>
            <a:spLocks noChangeArrowheads="1"/>
          </p:cNvSpPr>
          <p:nvPr/>
        </p:nvSpPr>
        <p:spPr bwMode="auto">
          <a:xfrm>
            <a:off x="0" y="1362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464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4646" name="Rectangle 6"/>
          <p:cNvSpPr>
            <a:spLocks noChangeArrowheads="1"/>
          </p:cNvSpPr>
          <p:nvPr/>
        </p:nvSpPr>
        <p:spPr bwMode="auto">
          <a:xfrm>
            <a:off x="0" y="1733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566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6566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23925" y="2686050"/>
            <a:ext cx="7315200" cy="384313"/>
          </a:xfrm>
          <a:prstGeom prst="rect">
            <a:avLst/>
          </a:prstGeom>
          <a:noFill/>
        </p:spPr>
      </p:pic>
      <p:sp>
        <p:nvSpPr>
          <p:cNvPr id="42" name="Rounded Rectangle 41"/>
          <p:cNvSpPr/>
          <p:nvPr/>
        </p:nvSpPr>
        <p:spPr>
          <a:xfrm>
            <a:off x="414670" y="318977"/>
            <a:ext cx="8484781" cy="6220046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Calculating Grey Body Factors Using the Monte Carlo Ray Tracing Method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saw that Monte Carlo ray tracing can be used to calculate form factors;</a:t>
            </a:r>
          </a:p>
          <a:p>
            <a:endParaRPr lang="en-US" sz="2800" dirty="0" smtClean="0"/>
          </a:p>
          <a:p>
            <a:r>
              <a:rPr lang="en-US" sz="2800" dirty="0" smtClean="0"/>
              <a:t>By extension, we can also use them to calculate grey body factors;</a:t>
            </a:r>
          </a:p>
          <a:p>
            <a:endParaRPr lang="en-US" sz="2800" dirty="0" smtClean="0"/>
          </a:p>
          <a:p>
            <a:r>
              <a:rPr lang="en-US" sz="2800" dirty="0" smtClean="0"/>
              <a:t>Let's see how this works.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1246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the following geometry -- all surfaces are opaque.</a:t>
            </a:r>
          </a:p>
        </p:txBody>
      </p:sp>
      <p:sp>
        <p:nvSpPr>
          <p:cNvPr id="6" name="Can 5"/>
          <p:cNvSpPr/>
          <p:nvPr/>
        </p:nvSpPr>
        <p:spPr>
          <a:xfrm rot="2507164">
            <a:off x="4038600" y="2524125"/>
            <a:ext cx="790575" cy="1038225"/>
          </a:xfrm>
          <a:prstGeom prst="can">
            <a:avLst/>
          </a:prstGeom>
          <a:solidFill>
            <a:srgbClr val="00B050">
              <a:alpha val="52000"/>
            </a:srgbClr>
          </a:solidFill>
          <a:ln>
            <a:solidFill>
              <a:srgbClr val="0A5E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Parallelogram 7"/>
          <p:cNvSpPr/>
          <p:nvPr/>
        </p:nvSpPr>
        <p:spPr>
          <a:xfrm>
            <a:off x="1714500" y="5114925"/>
            <a:ext cx="1447800" cy="790575"/>
          </a:xfrm>
          <a:prstGeom prst="parallelogram">
            <a:avLst/>
          </a:prstGeom>
          <a:solidFill>
            <a:schemeClr val="tx1">
              <a:lumMod val="65000"/>
              <a:lumOff val="35000"/>
              <a:alpha val="6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5181600" y="3848100"/>
            <a:ext cx="962025" cy="1524000"/>
          </a:xfrm>
          <a:prstGeom prst="ellipse">
            <a:avLst/>
          </a:prstGeom>
          <a:solidFill>
            <a:srgbClr val="FF0000">
              <a:alpha val="59000"/>
            </a:srgb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arallelogram 9"/>
          <p:cNvSpPr/>
          <p:nvPr/>
        </p:nvSpPr>
        <p:spPr>
          <a:xfrm rot="19555703" flipH="1">
            <a:off x="6210301" y="2305050"/>
            <a:ext cx="1028700" cy="1609726"/>
          </a:xfrm>
          <a:prstGeom prst="parallelogram">
            <a:avLst/>
          </a:prstGeom>
          <a:solidFill>
            <a:schemeClr val="accent1">
              <a:alpha val="5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2228850" y="5181600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/>
              <a:t>1</a:t>
            </a:r>
            <a:endParaRPr lang="en-US" sz="32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5438775" y="43338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2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210050" y="275272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A5E26"/>
                </a:solidFill>
              </a:rPr>
              <a:t>3</a:t>
            </a:r>
            <a:endParaRPr lang="en-US" sz="3200" b="1" dirty="0">
              <a:solidFill>
                <a:srgbClr val="0A5E26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15100" y="2771775"/>
            <a:ext cx="3930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518E"/>
                </a:solidFill>
              </a:rPr>
              <a:t>4</a:t>
            </a:r>
            <a:endParaRPr lang="en-US" sz="3200" b="1" dirty="0">
              <a:solidFill>
                <a:srgbClr val="00518E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809750" y="5848350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latin typeface="Symbol" pitchFamily="18" charset="2"/>
              </a:rPr>
              <a:t>e</a:t>
            </a:r>
            <a:r>
              <a:rPr lang="en-US" sz="2400" b="1" baseline="-25000" dirty="0" smtClean="0"/>
              <a:t>1</a:t>
            </a:r>
            <a:r>
              <a:rPr lang="en-US" sz="2400" b="1" dirty="0" smtClean="0"/>
              <a:t>=0.3</a:t>
            </a:r>
            <a:endParaRPr lang="en-US" sz="24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5934075" y="4953000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C00000"/>
                </a:solidFill>
                <a:latin typeface="Symbol" pitchFamily="18" charset="2"/>
              </a:rPr>
              <a:t>e</a:t>
            </a:r>
            <a:r>
              <a:rPr lang="en-US" sz="2400" b="1" baseline="-25000" dirty="0" smtClean="0">
                <a:solidFill>
                  <a:srgbClr val="C00000"/>
                </a:solidFill>
              </a:rPr>
              <a:t>2</a:t>
            </a:r>
            <a:r>
              <a:rPr lang="en-US" sz="2400" b="1" dirty="0" smtClean="0">
                <a:solidFill>
                  <a:srgbClr val="C00000"/>
                </a:solidFill>
              </a:rPr>
              <a:t>=0.4</a:t>
            </a:r>
            <a:endParaRPr lang="en-US" sz="2400" b="1" baseline="-25000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126180" y="2028825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400" b="1" dirty="0" smtClean="0">
                <a:solidFill>
                  <a:srgbClr val="0A5E26"/>
                </a:solidFill>
                <a:latin typeface="Symbol" pitchFamily="18" charset="2"/>
              </a:rPr>
              <a:t>e</a:t>
            </a:r>
            <a:r>
              <a:rPr lang="en-US" sz="2400" b="1" baseline="-25000" dirty="0" smtClean="0">
                <a:solidFill>
                  <a:srgbClr val="0A5E26"/>
                </a:solidFill>
              </a:rPr>
              <a:t>3</a:t>
            </a:r>
            <a:r>
              <a:rPr lang="en-US" sz="2400" b="1" dirty="0" smtClean="0">
                <a:solidFill>
                  <a:srgbClr val="0A5E26"/>
                </a:solidFill>
              </a:rPr>
              <a:t>=0.6</a:t>
            </a:r>
            <a:endParaRPr lang="en-US" sz="2400" b="1" baseline="-25000" dirty="0">
              <a:solidFill>
                <a:srgbClr val="0A5E26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77125" y="3390900"/>
            <a:ext cx="97013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>
                <a:solidFill>
                  <a:srgbClr val="00518E"/>
                </a:solidFill>
                <a:latin typeface="Symbol" pitchFamily="18" charset="2"/>
              </a:rPr>
              <a:t>e</a:t>
            </a:r>
            <a:r>
              <a:rPr lang="en-US" sz="2400" b="1" baseline="-25000" dirty="0" smtClean="0">
                <a:solidFill>
                  <a:srgbClr val="00518E"/>
                </a:solidFill>
              </a:rPr>
              <a:t>4</a:t>
            </a:r>
            <a:r>
              <a:rPr lang="en-US" sz="2400" b="1" dirty="0" smtClean="0">
                <a:solidFill>
                  <a:srgbClr val="00518E"/>
                </a:solidFill>
              </a:rPr>
              <a:t>=0.8</a:t>
            </a:r>
            <a:endParaRPr lang="en-US" sz="2400" b="1" baseline="-25000" dirty="0">
              <a:solidFill>
                <a:srgbClr val="00518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149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590674"/>
            <a:ext cx="313372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ray with unit energy is fired from a random location on Surface 1 and in a random direction;</a:t>
            </a:r>
          </a:p>
          <a:p>
            <a:endParaRPr lang="en-US" sz="2800" dirty="0" smtClean="0"/>
          </a:p>
          <a:p>
            <a:r>
              <a:rPr lang="en-US" sz="2800" dirty="0" smtClean="0"/>
              <a:t>The rays hits Surface 2;</a:t>
            </a:r>
          </a:p>
          <a:p>
            <a:endParaRPr lang="en-US" sz="2800" dirty="0" smtClean="0"/>
          </a:p>
          <a:p>
            <a:r>
              <a:rPr lang="en-US" sz="2800" dirty="0" smtClean="0"/>
              <a:t>What is the energy transfer?</a:t>
            </a:r>
          </a:p>
        </p:txBody>
      </p:sp>
      <p:pic>
        <p:nvPicPr>
          <p:cNvPr id="12144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448" y="2285999"/>
            <a:ext cx="4617119" cy="292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Freeform 22"/>
          <p:cNvSpPr/>
          <p:nvPr/>
        </p:nvSpPr>
        <p:spPr>
          <a:xfrm>
            <a:off x="4781550" y="2990850"/>
            <a:ext cx="1828800" cy="1609725"/>
          </a:xfrm>
          <a:custGeom>
            <a:avLst/>
            <a:gdLst>
              <a:gd name="connsiteX0" fmla="*/ 171450 w 1828800"/>
              <a:gd name="connsiteY0" fmla="*/ 1609725 h 1609725"/>
              <a:gd name="connsiteX1" fmla="*/ 1828800 w 1828800"/>
              <a:gd name="connsiteY1" fmla="*/ 1114425 h 1609725"/>
              <a:gd name="connsiteX2" fmla="*/ 0 w 1828800"/>
              <a:gd name="connsiteY2" fmla="*/ 0 h 1609725"/>
              <a:gd name="connsiteX3" fmla="*/ 0 w 1828800"/>
              <a:gd name="connsiteY3" fmla="*/ 0 h 1609725"/>
              <a:gd name="connsiteX4" fmla="*/ 0 w 1828800"/>
              <a:gd name="connsiteY4" fmla="*/ 0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8800" h="1609725">
                <a:moveTo>
                  <a:pt x="171450" y="1609725"/>
                </a:moveTo>
                <a:lnTo>
                  <a:pt x="1828800" y="111442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 rot="20612961">
            <a:off x="5429250" y="4086224"/>
            <a:ext cx="529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E=1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2" y="1590674"/>
            <a:ext cx="31337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Since the ray leaves Surface 1 with </a:t>
            </a:r>
            <a:r>
              <a:rPr lang="en-US" sz="2800" i="1" dirty="0" smtClean="0"/>
              <a:t>unit energy</a:t>
            </a:r>
            <a:r>
              <a:rPr lang="en-US" sz="2800" dirty="0" smtClean="0"/>
              <a:t> and hits a surface with an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 of 0.4, we conclude that 40% of the energy is absorbed by Surface 2 and 60% is reflected.</a:t>
            </a:r>
          </a:p>
        </p:txBody>
      </p:sp>
      <p:pic>
        <p:nvPicPr>
          <p:cNvPr id="12144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448" y="2285999"/>
            <a:ext cx="4617119" cy="292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Freeform 22"/>
          <p:cNvSpPr/>
          <p:nvPr/>
        </p:nvSpPr>
        <p:spPr>
          <a:xfrm>
            <a:off x="4781550" y="2990850"/>
            <a:ext cx="1828800" cy="1609725"/>
          </a:xfrm>
          <a:custGeom>
            <a:avLst/>
            <a:gdLst>
              <a:gd name="connsiteX0" fmla="*/ 171450 w 1828800"/>
              <a:gd name="connsiteY0" fmla="*/ 1609725 h 1609725"/>
              <a:gd name="connsiteX1" fmla="*/ 1828800 w 1828800"/>
              <a:gd name="connsiteY1" fmla="*/ 1114425 h 1609725"/>
              <a:gd name="connsiteX2" fmla="*/ 0 w 1828800"/>
              <a:gd name="connsiteY2" fmla="*/ 0 h 1609725"/>
              <a:gd name="connsiteX3" fmla="*/ 0 w 1828800"/>
              <a:gd name="connsiteY3" fmla="*/ 0 h 1609725"/>
              <a:gd name="connsiteX4" fmla="*/ 0 w 1828800"/>
              <a:gd name="connsiteY4" fmla="*/ 0 h 1609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8800" h="1609725">
                <a:moveTo>
                  <a:pt x="171450" y="1609725"/>
                </a:moveTo>
                <a:lnTo>
                  <a:pt x="1828800" y="1114425"/>
                </a:lnTo>
                <a:lnTo>
                  <a:pt x="0" y="0"/>
                </a:lnTo>
                <a:lnTo>
                  <a:pt x="0" y="0"/>
                </a:lnTo>
                <a:lnTo>
                  <a:pt x="0" y="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 rot="20612961">
            <a:off x="5429250" y="4086224"/>
            <a:ext cx="529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E=1</a:t>
            </a:r>
            <a:endParaRPr lang="en-US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590674"/>
            <a:ext cx="34004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Now suppose another ray is shot from Surface 1 but, through reflections, strikes other surfaces in the model.</a:t>
            </a:r>
          </a:p>
        </p:txBody>
      </p:sp>
      <p:pic>
        <p:nvPicPr>
          <p:cNvPr id="12144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448" y="2285999"/>
            <a:ext cx="4617119" cy="292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TextBox 23"/>
          <p:cNvSpPr txBox="1"/>
          <p:nvPr/>
        </p:nvSpPr>
        <p:spPr>
          <a:xfrm rot="20612961">
            <a:off x="5667375" y="4343399"/>
            <a:ext cx="5293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E=1</a:t>
            </a:r>
            <a:endParaRPr lang="en-US" b="1" dirty="0"/>
          </a:p>
        </p:txBody>
      </p:sp>
      <p:sp>
        <p:nvSpPr>
          <p:cNvPr id="9" name="Freeform 8"/>
          <p:cNvSpPr/>
          <p:nvPr/>
        </p:nvSpPr>
        <p:spPr>
          <a:xfrm>
            <a:off x="5010150" y="1924050"/>
            <a:ext cx="2400300" cy="2667000"/>
          </a:xfrm>
          <a:custGeom>
            <a:avLst/>
            <a:gdLst>
              <a:gd name="connsiteX0" fmla="*/ 0 w 2400300"/>
              <a:gd name="connsiteY0" fmla="*/ 2667000 h 2667000"/>
              <a:gd name="connsiteX1" fmla="*/ 1638300 w 2400300"/>
              <a:gd name="connsiteY1" fmla="*/ 2114550 h 2667000"/>
              <a:gd name="connsiteX2" fmla="*/ 1181100 w 2400300"/>
              <a:gd name="connsiteY2" fmla="*/ 1076325 h 2667000"/>
              <a:gd name="connsiteX3" fmla="*/ 2333625 w 2400300"/>
              <a:gd name="connsiteY3" fmla="*/ 981075 h 2667000"/>
              <a:gd name="connsiteX4" fmla="*/ 2400300 w 2400300"/>
              <a:gd name="connsiteY4" fmla="*/ 0 h 2667000"/>
              <a:gd name="connsiteX5" fmla="*/ 2400300 w 2400300"/>
              <a:gd name="connsiteY5" fmla="*/ 0 h 266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00300" h="2667000">
                <a:moveTo>
                  <a:pt x="0" y="2667000"/>
                </a:moveTo>
                <a:lnTo>
                  <a:pt x="1638300" y="2114550"/>
                </a:lnTo>
                <a:lnTo>
                  <a:pt x="1181100" y="1076325"/>
                </a:lnTo>
                <a:lnTo>
                  <a:pt x="2333625" y="981075"/>
                </a:lnTo>
                <a:lnTo>
                  <a:pt x="2400300" y="0"/>
                </a:lnTo>
                <a:lnTo>
                  <a:pt x="2400300" y="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590674"/>
            <a:ext cx="77152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tally the energy deposited as the ray moves from reflection to reflection:</a:t>
            </a:r>
          </a:p>
        </p:txBody>
      </p:sp>
      <p:pic>
        <p:nvPicPr>
          <p:cNvPr id="12144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4" y="3138488"/>
            <a:ext cx="5388958" cy="2414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06484" y="2952750"/>
            <a:ext cx="3094604" cy="228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590672"/>
            <a:ext cx="319153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many such rays are shot and a tally of energy deposition is maintained, we have an estimate of the fraction of energy leaving Surface 1 and arriving at Surface 2 via </a:t>
            </a:r>
            <a:r>
              <a:rPr lang="en-US" sz="2800" i="1" dirty="0" smtClean="0"/>
              <a:t>all possible paths</a:t>
            </a:r>
            <a:r>
              <a:rPr lang="en-US" sz="2800" dirty="0" smtClean="0"/>
              <a:t>.</a:t>
            </a:r>
          </a:p>
        </p:txBody>
      </p:sp>
      <p:pic>
        <p:nvPicPr>
          <p:cNvPr id="12144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71448" y="2285999"/>
            <a:ext cx="4617119" cy="292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Freeform 8"/>
          <p:cNvSpPr/>
          <p:nvPr/>
        </p:nvSpPr>
        <p:spPr>
          <a:xfrm>
            <a:off x="5010150" y="1924050"/>
            <a:ext cx="2400300" cy="2667000"/>
          </a:xfrm>
          <a:custGeom>
            <a:avLst/>
            <a:gdLst>
              <a:gd name="connsiteX0" fmla="*/ 0 w 2400300"/>
              <a:gd name="connsiteY0" fmla="*/ 2667000 h 2667000"/>
              <a:gd name="connsiteX1" fmla="*/ 1638300 w 2400300"/>
              <a:gd name="connsiteY1" fmla="*/ 2114550 h 2667000"/>
              <a:gd name="connsiteX2" fmla="*/ 1181100 w 2400300"/>
              <a:gd name="connsiteY2" fmla="*/ 1076325 h 2667000"/>
              <a:gd name="connsiteX3" fmla="*/ 2333625 w 2400300"/>
              <a:gd name="connsiteY3" fmla="*/ 981075 h 2667000"/>
              <a:gd name="connsiteX4" fmla="*/ 2400300 w 2400300"/>
              <a:gd name="connsiteY4" fmla="*/ 0 h 2667000"/>
              <a:gd name="connsiteX5" fmla="*/ 2400300 w 2400300"/>
              <a:gd name="connsiteY5" fmla="*/ 0 h 266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00300" h="2667000">
                <a:moveTo>
                  <a:pt x="0" y="2667000"/>
                </a:moveTo>
                <a:lnTo>
                  <a:pt x="1638300" y="2114550"/>
                </a:lnTo>
                <a:lnTo>
                  <a:pt x="1181100" y="1076325"/>
                </a:lnTo>
                <a:lnTo>
                  <a:pt x="2333625" y="981075"/>
                </a:lnTo>
                <a:lnTo>
                  <a:pt x="2400300" y="0"/>
                </a:lnTo>
                <a:lnTo>
                  <a:pt x="2400300" y="0"/>
                </a:lnTo>
              </a:path>
            </a:pathLst>
          </a:cu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4552950" y="2943225"/>
            <a:ext cx="266700" cy="1581150"/>
          </a:xfrm>
          <a:custGeom>
            <a:avLst/>
            <a:gdLst>
              <a:gd name="connsiteX0" fmla="*/ 266700 w 266700"/>
              <a:gd name="connsiteY0" fmla="*/ 1581150 h 1581150"/>
              <a:gd name="connsiteX1" fmla="*/ 0 w 266700"/>
              <a:gd name="connsiteY1" fmla="*/ 0 h 1581150"/>
              <a:gd name="connsiteX2" fmla="*/ 0 w 266700"/>
              <a:gd name="connsiteY2" fmla="*/ 0 h 158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6700" h="1581150">
                <a:moveTo>
                  <a:pt x="266700" y="1581150"/>
                </a:moveTo>
                <a:lnTo>
                  <a:pt x="0" y="0"/>
                </a:lnTo>
                <a:lnTo>
                  <a:pt x="0" y="0"/>
                </a:lnTo>
              </a:path>
            </a:pathLst>
          </a:cu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4200525" y="3143250"/>
            <a:ext cx="1581150" cy="1390650"/>
          </a:xfrm>
          <a:custGeom>
            <a:avLst/>
            <a:gdLst>
              <a:gd name="connsiteX0" fmla="*/ 742950 w 1581150"/>
              <a:gd name="connsiteY0" fmla="*/ 1343025 h 1390650"/>
              <a:gd name="connsiteX1" fmla="*/ 1581150 w 1581150"/>
              <a:gd name="connsiteY1" fmla="*/ 0 h 1390650"/>
              <a:gd name="connsiteX2" fmla="*/ 276225 w 1581150"/>
              <a:gd name="connsiteY2" fmla="*/ 1390650 h 1390650"/>
              <a:gd name="connsiteX3" fmla="*/ 0 w 1581150"/>
              <a:gd name="connsiteY3" fmla="*/ 914400 h 1390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81150" h="1390650">
                <a:moveTo>
                  <a:pt x="742950" y="1343025"/>
                </a:moveTo>
                <a:lnTo>
                  <a:pt x="1581150" y="0"/>
                </a:lnTo>
                <a:lnTo>
                  <a:pt x="276225" y="1390650"/>
                </a:lnTo>
                <a:lnTo>
                  <a:pt x="0" y="914400"/>
                </a:lnTo>
              </a:path>
            </a:pathLst>
          </a:custGeom>
          <a:ln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4781550" y="4772025"/>
            <a:ext cx="1524000" cy="866775"/>
          </a:xfrm>
          <a:custGeom>
            <a:avLst/>
            <a:gdLst>
              <a:gd name="connsiteX0" fmla="*/ 0 w 1524000"/>
              <a:gd name="connsiteY0" fmla="*/ 0 h 866775"/>
              <a:gd name="connsiteX1" fmla="*/ 1524000 w 1524000"/>
              <a:gd name="connsiteY1" fmla="*/ 866775 h 866775"/>
              <a:gd name="connsiteX2" fmla="*/ 1524000 w 1524000"/>
              <a:gd name="connsiteY2" fmla="*/ 866775 h 8667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24000" h="866775">
                <a:moveTo>
                  <a:pt x="0" y="0"/>
                </a:moveTo>
                <a:lnTo>
                  <a:pt x="1524000" y="866775"/>
                </a:lnTo>
                <a:lnTo>
                  <a:pt x="1524000" y="866775"/>
                </a:lnTo>
              </a:path>
            </a:pathLst>
          </a:custGeom>
          <a:ln>
            <a:solidFill>
              <a:schemeClr val="accent6">
                <a:lumMod val="5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>
            <a:off x="4895850" y="1724025"/>
            <a:ext cx="2533650" cy="2943225"/>
          </a:xfrm>
          <a:custGeom>
            <a:avLst/>
            <a:gdLst>
              <a:gd name="connsiteX0" fmla="*/ 0 w 2533650"/>
              <a:gd name="connsiteY0" fmla="*/ 2943225 h 2943225"/>
              <a:gd name="connsiteX1" fmla="*/ 2533650 w 2533650"/>
              <a:gd name="connsiteY1" fmla="*/ 1304925 h 2943225"/>
              <a:gd name="connsiteX2" fmla="*/ 1390650 w 2533650"/>
              <a:gd name="connsiteY2" fmla="*/ 1171575 h 2943225"/>
              <a:gd name="connsiteX3" fmla="*/ 2209800 w 2533650"/>
              <a:gd name="connsiteY3" fmla="*/ 0 h 2943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3650" h="2943225">
                <a:moveTo>
                  <a:pt x="0" y="2943225"/>
                </a:moveTo>
                <a:lnTo>
                  <a:pt x="2533650" y="1304925"/>
                </a:lnTo>
                <a:lnTo>
                  <a:pt x="1390650" y="1171575"/>
                </a:lnTo>
                <a:lnTo>
                  <a:pt x="2209800" y="0"/>
                </a:lnTo>
              </a:path>
            </a:pathLst>
          </a:cu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154</a:t>
            </a:fld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838201" y="1590673"/>
            <a:ext cx="733823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ray is traced until it leaves the geometry or the ray energy drops below a specified threshold;</a:t>
            </a:r>
          </a:p>
          <a:p>
            <a:endParaRPr lang="en-US" sz="2800" dirty="0" smtClean="0"/>
          </a:p>
          <a:p>
            <a:r>
              <a:rPr lang="en-US" sz="2800" dirty="0" smtClean="0"/>
              <a:t>In the latter case, once this occurs, a test is performed at the next ray-to-surface intersection to determine whether the ray is completely absorbed or completely reflected -- depending on the surface properties;</a:t>
            </a:r>
          </a:p>
          <a:p>
            <a:endParaRPr lang="en-US" sz="2800" dirty="0" smtClean="0"/>
          </a:p>
          <a:p>
            <a:r>
              <a:rPr lang="en-US" sz="2800" dirty="0" smtClean="0"/>
              <a:t>This allows for energy conservation.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Calculating Grey Body Factors Using the Monte Carlo Method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155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590674"/>
            <a:ext cx="340042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In an enclosure, rays may undergo many bounces before the ray energy drops below the threshold to terminate the ray.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CF0"/>
              </a:clrFrom>
              <a:clrTo>
                <a:srgbClr val="FEFCF0">
                  <a:alpha val="0"/>
                </a:srgbClr>
              </a:clrTo>
            </a:clrChange>
            <a:lum bright="-32000" contrast="41000"/>
          </a:blip>
          <a:srcRect l="10508" t="3470" r="19903" b="10543"/>
          <a:stretch>
            <a:fillRect/>
          </a:stretch>
        </p:blipFill>
        <p:spPr bwMode="auto">
          <a:xfrm>
            <a:off x="4270571" y="1647561"/>
            <a:ext cx="4288638" cy="3817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4377474" y="5369456"/>
            <a:ext cx="41285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Single Ray Traced in Enclosure with </a:t>
            </a:r>
            <a:r>
              <a:rPr lang="en-US" sz="2800" b="1" dirty="0" smtClean="0">
                <a:latin typeface="Symbol" pitchFamily="18" charset="2"/>
              </a:rPr>
              <a:t>e</a:t>
            </a:r>
            <a:r>
              <a:rPr lang="en-US" sz="2800" b="1" dirty="0" smtClean="0"/>
              <a:t> = 0.05</a:t>
            </a:r>
            <a:endParaRPr lang="en-US" sz="2800" b="1" dirty="0"/>
          </a:p>
        </p:txBody>
      </p:sp>
      <p:sp>
        <p:nvSpPr>
          <p:cNvPr id="9" name="Rectangle 8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Grey Body Statistical Error (Refs. 6 and 8)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conservative error estimate is formed using discrete distribution assumptions also applies to grey body factors -- 90% confidence interval shown: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18437" y="3087535"/>
            <a:ext cx="6655390" cy="283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3817089" y="2745591"/>
            <a:ext cx="1882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Number of Rays</a:t>
            </a:r>
            <a:endParaRPr lang="en-US" sz="2000" b="1" dirty="0"/>
          </a:p>
        </p:txBody>
      </p:sp>
      <p:sp>
        <p:nvSpPr>
          <p:cNvPr id="8" name="TextBox 7"/>
          <p:cNvSpPr txBox="1"/>
          <p:nvPr/>
        </p:nvSpPr>
        <p:spPr>
          <a:xfrm rot="16200000">
            <a:off x="-566944" y="4394938"/>
            <a:ext cx="32268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Grey Body Factor Magnitude</a:t>
            </a:r>
            <a:endParaRPr lang="en-US" sz="2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108791" y="5970797"/>
            <a:ext cx="9637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% Error</a:t>
            </a:r>
            <a:endParaRPr lang="en-US" sz="2000" b="1" dirty="0"/>
          </a:p>
        </p:txBody>
      </p:sp>
      <p:cxnSp>
        <p:nvCxnSpPr>
          <p:cNvPr id="10" name="Straight Arrow Connector 9"/>
          <p:cNvCxnSpPr>
            <a:stCxn id="9" idx="3"/>
          </p:cNvCxnSpPr>
          <p:nvPr/>
        </p:nvCxnSpPr>
        <p:spPr>
          <a:xfrm flipV="1">
            <a:off x="3072581" y="5882194"/>
            <a:ext cx="64030" cy="28865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The Fence Problem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158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i="1" dirty="0" smtClean="0"/>
              <a:t>Fence Problem </a:t>
            </a:r>
            <a:r>
              <a:rPr lang="en-US" sz="2800" dirty="0" smtClean="0"/>
              <a:t>arises when the </a:t>
            </a:r>
            <a:r>
              <a:rPr lang="en-US" sz="2800" dirty="0" err="1" smtClean="0"/>
              <a:t>Gebhart</a:t>
            </a:r>
            <a:r>
              <a:rPr lang="en-US" sz="2800" dirty="0" smtClean="0"/>
              <a:t> technique is used without giving proper consideration to nodal boundaries;</a:t>
            </a:r>
          </a:p>
          <a:p>
            <a:endParaRPr lang="en-US" sz="2800" dirty="0" smtClean="0"/>
          </a:p>
          <a:p>
            <a:r>
              <a:rPr lang="en-US" sz="2800" dirty="0" smtClean="0"/>
              <a:t>Let's examine how the </a:t>
            </a:r>
            <a:r>
              <a:rPr lang="en-US" sz="2800" dirty="0" err="1" smtClean="0"/>
              <a:t>Gebhart</a:t>
            </a:r>
            <a:r>
              <a:rPr lang="en-US" sz="2800" dirty="0" smtClean="0"/>
              <a:t> and Monte Carlo techniques handle this type of situation.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the following geometry in which a fence is established at the midpoint of the long base rectangle.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All surface </a:t>
            </a:r>
            <a:r>
              <a:rPr lang="en-US" sz="2800" dirty="0" err="1" smtClean="0"/>
              <a:t>emittances</a:t>
            </a:r>
            <a:r>
              <a:rPr lang="en-US" sz="2800" dirty="0" smtClean="0"/>
              <a:t>, 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 = 0.5.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CF0"/>
              </a:clrFrom>
              <a:clrTo>
                <a:srgbClr val="FEFCF0">
                  <a:alpha val="0"/>
                </a:srgbClr>
              </a:clrTo>
            </a:clrChange>
            <a:lum bright="-30000" contrast="17000"/>
          </a:blip>
          <a:srcRect l="13922" t="36456" r="65336" b="27936"/>
          <a:stretch>
            <a:fillRect/>
          </a:stretch>
        </p:blipFill>
        <p:spPr bwMode="auto">
          <a:xfrm>
            <a:off x="2162175" y="2638425"/>
            <a:ext cx="5057775" cy="347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159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6600" y="28194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429125" y="23241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933825" y="4514850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100</a:t>
            </a:r>
            <a:endParaRPr lang="en-US" b="1" dirty="0"/>
          </a:p>
        </p:txBody>
      </p:sp>
      <p:cxnSp>
        <p:nvCxnSpPr>
          <p:cNvPr id="12" name="Straight Arrow Connector 11"/>
          <p:cNvCxnSpPr>
            <a:stCxn id="8" idx="3"/>
          </p:cNvCxnSpPr>
          <p:nvPr/>
        </p:nvCxnSpPr>
        <p:spPr>
          <a:xfrm>
            <a:off x="3578286" y="3004066"/>
            <a:ext cx="326964" cy="139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4295775" y="2600325"/>
            <a:ext cx="190500" cy="342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181475" y="2943225"/>
            <a:ext cx="114300" cy="21907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V="1">
            <a:off x="4333875" y="3781425"/>
            <a:ext cx="2857500" cy="1971675"/>
          </a:xfrm>
          <a:prstGeom prst="line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6000750" y="4686300"/>
            <a:ext cx="2743200" cy="933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Node 100 is a single node</a:t>
            </a:r>
          </a:p>
          <a:p>
            <a:r>
              <a:rPr lang="en-US" dirty="0" smtClean="0"/>
              <a:t>spanning the entire base rectangle</a:t>
            </a:r>
            <a:endParaRPr lang="en-US" dirty="0"/>
          </a:p>
        </p:txBody>
      </p:sp>
      <p:sp>
        <p:nvSpPr>
          <p:cNvPr id="22" name="TextBox 21"/>
          <p:cNvSpPr txBox="1"/>
          <p:nvPr/>
        </p:nvSpPr>
        <p:spPr>
          <a:xfrm rot="1654454">
            <a:off x="4924424" y="3543300"/>
            <a:ext cx="752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Fence</a:t>
            </a:r>
            <a:endParaRPr lang="en-US" dirty="0"/>
          </a:p>
        </p:txBody>
      </p:sp>
      <p:sp>
        <p:nvSpPr>
          <p:cNvPr id="17" name="Rectangle 16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Under normal circumstances, Nodes 1 and 2 should have no radiation coupling to one another.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160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76600" y="28194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4429125" y="23241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3933825" y="4514850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100</a:t>
            </a:r>
            <a:endParaRPr lang="en-US" b="1" dirty="0"/>
          </a:p>
        </p:txBody>
      </p:sp>
      <p:cxnSp>
        <p:nvCxnSpPr>
          <p:cNvPr id="23" name="Straight Arrow Connector 22"/>
          <p:cNvCxnSpPr>
            <a:stCxn id="17" idx="3"/>
          </p:cNvCxnSpPr>
          <p:nvPr/>
        </p:nvCxnSpPr>
        <p:spPr>
          <a:xfrm>
            <a:off x="3578286" y="3004066"/>
            <a:ext cx="326964" cy="139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295775" y="2600325"/>
            <a:ext cx="190500" cy="342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>
            <a:off x="4181475" y="2943225"/>
            <a:ext cx="114300" cy="21907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V="1">
            <a:off x="4333875" y="3781425"/>
            <a:ext cx="2857500" cy="1971675"/>
          </a:xfrm>
          <a:prstGeom prst="line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000750" y="4686300"/>
            <a:ext cx="2743200" cy="933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Node 100 is a single node</a:t>
            </a:r>
          </a:p>
          <a:p>
            <a:r>
              <a:rPr lang="en-US" dirty="0" smtClean="0"/>
              <a:t>spanning the entire base rectangle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 rot="1654454">
            <a:off x="4924424" y="3543300"/>
            <a:ext cx="752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Fence</a:t>
            </a:r>
            <a:endParaRPr lang="en-US" dirty="0"/>
          </a:p>
        </p:txBody>
      </p:sp>
      <p:pic>
        <p:nvPicPr>
          <p:cNvPr id="2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CF0"/>
              </a:clrFrom>
              <a:clrTo>
                <a:srgbClr val="FEFCF0">
                  <a:alpha val="0"/>
                </a:srgbClr>
              </a:clrTo>
            </a:clrChange>
            <a:lum bright="-30000" contrast="17000"/>
          </a:blip>
          <a:srcRect l="13922" t="36456" r="65336" b="27936"/>
          <a:stretch>
            <a:fillRect/>
          </a:stretch>
        </p:blipFill>
        <p:spPr bwMode="auto">
          <a:xfrm>
            <a:off x="2162175" y="2638425"/>
            <a:ext cx="5057775" cy="347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0068" name="Picture 4"/>
          <p:cNvPicPr>
            <a:picLocks noChangeAspect="1" noChangeArrowheads="1"/>
          </p:cNvPicPr>
          <p:nvPr/>
        </p:nvPicPr>
        <p:blipFill>
          <a:blip r:embed="rId2" cstate="print"/>
          <a:srcRect b="49639"/>
          <a:stretch>
            <a:fillRect/>
          </a:stretch>
        </p:blipFill>
        <p:spPr bwMode="auto">
          <a:xfrm>
            <a:off x="2033588" y="4071938"/>
            <a:ext cx="5514975" cy="1328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161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With </a:t>
            </a:r>
            <a:r>
              <a:rPr lang="en-US" sz="2800" dirty="0" err="1" smtClean="0"/>
              <a:t>Gebhart's</a:t>
            </a:r>
            <a:r>
              <a:rPr lang="en-US" sz="2800" dirty="0" smtClean="0"/>
              <a:t> method, energy incident onto the base rectangle is distributed and re-reflected from the </a:t>
            </a:r>
            <a:r>
              <a:rPr lang="en-US" sz="2800" i="1" dirty="0" smtClean="0"/>
              <a:t>entire</a:t>
            </a:r>
            <a:r>
              <a:rPr lang="en-US" sz="2800" dirty="0" smtClean="0"/>
              <a:t> area.</a:t>
            </a:r>
          </a:p>
        </p:txBody>
      </p:sp>
      <p:sp>
        <p:nvSpPr>
          <p:cNvPr id="8" name="Rectangle 7"/>
          <p:cNvSpPr/>
          <p:nvPr/>
        </p:nvSpPr>
        <p:spPr>
          <a:xfrm>
            <a:off x="2047875" y="5421631"/>
            <a:ext cx="54864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057650" y="362902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210175" y="365760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2</a:t>
            </a:r>
            <a:endParaRPr lang="en-US" sz="2800" b="1" dirty="0"/>
          </a:p>
        </p:txBody>
      </p:sp>
      <p:cxnSp>
        <p:nvCxnSpPr>
          <p:cNvPr id="13" name="Straight Arrow Connector 12"/>
          <p:cNvCxnSpPr>
            <a:stCxn id="11" idx="1"/>
          </p:cNvCxnSpPr>
          <p:nvPr/>
        </p:nvCxnSpPr>
        <p:spPr>
          <a:xfrm flipH="1">
            <a:off x="4838700" y="3919210"/>
            <a:ext cx="371475" cy="13844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0" idx="3"/>
          </p:cNvCxnSpPr>
          <p:nvPr/>
        </p:nvCxnSpPr>
        <p:spPr>
          <a:xfrm>
            <a:off x="4425058" y="3890635"/>
            <a:ext cx="299342" cy="1860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762500" y="4029074"/>
            <a:ext cx="45719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2609850" y="4505325"/>
            <a:ext cx="2095502" cy="89535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2143125" y="5200650"/>
            <a:ext cx="1190625" cy="180976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2419350" y="4791075"/>
            <a:ext cx="571500" cy="609601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/>
          <p:nvPr/>
        </p:nvCxnSpPr>
        <p:spPr>
          <a:xfrm flipV="1">
            <a:off x="4505325" y="4476750"/>
            <a:ext cx="2286000" cy="923925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V="1">
            <a:off x="5362575" y="4343400"/>
            <a:ext cx="962025" cy="1057276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 flipV="1">
            <a:off x="4829175" y="4486275"/>
            <a:ext cx="2019300" cy="933450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 flipV="1">
            <a:off x="7105650" y="5305425"/>
            <a:ext cx="352425" cy="104775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6362700" y="4638675"/>
            <a:ext cx="666750" cy="781050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 flipH="1" flipV="1">
            <a:off x="2924175" y="4476750"/>
            <a:ext cx="2352676" cy="923926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3667125" y="4238625"/>
            <a:ext cx="2333625" cy="1133476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H="1" flipV="1">
            <a:off x="3876675" y="4171950"/>
            <a:ext cx="123826" cy="1209676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 flipV="1">
            <a:off x="4829175" y="4972050"/>
            <a:ext cx="752475" cy="428626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H="1" flipV="1">
            <a:off x="6477000" y="4371975"/>
            <a:ext cx="828675" cy="1019175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H="1" flipV="1">
            <a:off x="3352800" y="4286250"/>
            <a:ext cx="152400" cy="1076325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641564" y="5591175"/>
            <a:ext cx="42859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Single Base Rectangle Node</a:t>
            </a:r>
            <a:endParaRPr lang="en-US" sz="2800" b="1" dirty="0"/>
          </a:p>
        </p:txBody>
      </p:sp>
      <p:cxnSp>
        <p:nvCxnSpPr>
          <p:cNvPr id="62" name="Straight Arrow Connector 61"/>
          <p:cNvCxnSpPr/>
          <p:nvPr/>
        </p:nvCxnSpPr>
        <p:spPr>
          <a:xfrm flipH="1">
            <a:off x="3400425" y="4238625"/>
            <a:ext cx="1304926" cy="11525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2" cstate="print"/>
          <a:srcRect b="48851"/>
          <a:stretch>
            <a:fillRect/>
          </a:stretch>
        </p:blipFill>
        <p:spPr bwMode="auto">
          <a:xfrm>
            <a:off x="2196258" y="4979712"/>
            <a:ext cx="82867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1" name="Straight Arrow Connector 50"/>
          <p:cNvCxnSpPr>
            <a:endCxn id="50" idx="1"/>
          </p:cNvCxnSpPr>
          <p:nvPr/>
        </p:nvCxnSpPr>
        <p:spPr>
          <a:xfrm flipH="1" flipV="1">
            <a:off x="2196258" y="5191643"/>
            <a:ext cx="414338" cy="192882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50" idx="2"/>
          </p:cNvCxnSpPr>
          <p:nvPr/>
        </p:nvCxnSpPr>
        <p:spPr>
          <a:xfrm flipH="1" flipV="1">
            <a:off x="2448670" y="5032099"/>
            <a:ext cx="161926" cy="371475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>
            <a:stCxn id="50" idx="2"/>
            <a:endCxn id="50" idx="3"/>
          </p:cNvCxnSpPr>
          <p:nvPr/>
        </p:nvCxnSpPr>
        <p:spPr>
          <a:xfrm flipV="1">
            <a:off x="2610596" y="5191643"/>
            <a:ext cx="414337" cy="211931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41090" name="Picture 2"/>
          <p:cNvPicPr>
            <a:picLocks noChangeAspect="1" noChangeArrowheads="1"/>
          </p:cNvPicPr>
          <p:nvPr/>
        </p:nvPicPr>
        <p:blipFill>
          <a:blip r:embed="rId2" cstate="print"/>
          <a:srcRect b="48851"/>
          <a:stretch>
            <a:fillRect/>
          </a:stretch>
        </p:blipFill>
        <p:spPr bwMode="auto">
          <a:xfrm>
            <a:off x="2986088" y="4986338"/>
            <a:ext cx="82867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162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With a Monte Carlo (MC) approach, energy incident onto the base rectangle is re-reflected </a:t>
            </a:r>
            <a:r>
              <a:rPr lang="en-US" sz="2800" i="1" dirty="0" smtClean="0"/>
              <a:t>locally</a:t>
            </a:r>
            <a:r>
              <a:rPr lang="en-US" sz="2800" dirty="0" smtClean="0"/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2047875" y="5421631"/>
            <a:ext cx="54864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057650" y="362902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210175" y="365760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2</a:t>
            </a:r>
            <a:endParaRPr lang="en-US" sz="2800" b="1" dirty="0"/>
          </a:p>
        </p:txBody>
      </p:sp>
      <p:cxnSp>
        <p:nvCxnSpPr>
          <p:cNvPr id="13" name="Straight Arrow Connector 12"/>
          <p:cNvCxnSpPr>
            <a:stCxn id="11" idx="1"/>
          </p:cNvCxnSpPr>
          <p:nvPr/>
        </p:nvCxnSpPr>
        <p:spPr>
          <a:xfrm flipH="1">
            <a:off x="4838700" y="3919210"/>
            <a:ext cx="371475" cy="13844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0" idx="3"/>
          </p:cNvCxnSpPr>
          <p:nvPr/>
        </p:nvCxnSpPr>
        <p:spPr>
          <a:xfrm>
            <a:off x="4425058" y="3890635"/>
            <a:ext cx="299342" cy="1860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762500" y="4029074"/>
            <a:ext cx="45719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0" name="Straight Arrow Connector 59"/>
          <p:cNvCxnSpPr>
            <a:endCxn id="1241090" idx="1"/>
          </p:cNvCxnSpPr>
          <p:nvPr/>
        </p:nvCxnSpPr>
        <p:spPr>
          <a:xfrm flipH="1" flipV="1">
            <a:off x="2986088" y="5198269"/>
            <a:ext cx="414338" cy="192882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214366" y="5591175"/>
            <a:ext cx="51403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Single Base Rectangle Node (100)</a:t>
            </a:r>
            <a:endParaRPr lang="en-US" sz="2800" b="1" dirty="0"/>
          </a:p>
        </p:txBody>
      </p:sp>
      <p:cxnSp>
        <p:nvCxnSpPr>
          <p:cNvPr id="30" name="Straight Arrow Connector 29"/>
          <p:cNvCxnSpPr/>
          <p:nvPr/>
        </p:nvCxnSpPr>
        <p:spPr>
          <a:xfrm flipH="1">
            <a:off x="3400425" y="4238625"/>
            <a:ext cx="1304926" cy="11525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 flipH="1">
            <a:off x="2609850" y="4505325"/>
            <a:ext cx="2095502" cy="89535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>
            <a:stCxn id="1241090" idx="2"/>
          </p:cNvCxnSpPr>
          <p:nvPr/>
        </p:nvCxnSpPr>
        <p:spPr>
          <a:xfrm flipH="1" flipV="1">
            <a:off x="3238500" y="5038725"/>
            <a:ext cx="161926" cy="371475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stCxn id="1241090" idx="2"/>
            <a:endCxn id="1241090" idx="3"/>
          </p:cNvCxnSpPr>
          <p:nvPr/>
        </p:nvCxnSpPr>
        <p:spPr>
          <a:xfrm flipV="1">
            <a:off x="3400426" y="5198269"/>
            <a:ext cx="414337" cy="211931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Now consider the same geometry but with the base rectangle divided into </a:t>
            </a:r>
            <a:r>
              <a:rPr lang="en-US" sz="2800" i="1" dirty="0" smtClean="0"/>
              <a:t>two</a:t>
            </a:r>
            <a:r>
              <a:rPr lang="en-US" sz="2800" dirty="0" smtClean="0"/>
              <a:t> nodes: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EFCF0"/>
              </a:clrFrom>
              <a:clrTo>
                <a:srgbClr val="FEFCF0">
                  <a:alpha val="0"/>
                </a:srgbClr>
              </a:clrTo>
            </a:clrChange>
            <a:lum bright="-30000" contrast="17000"/>
          </a:blip>
          <a:srcRect l="13922" t="36456" r="65336" b="27936"/>
          <a:stretch>
            <a:fillRect/>
          </a:stretch>
        </p:blipFill>
        <p:spPr bwMode="auto">
          <a:xfrm>
            <a:off x="2162175" y="2828925"/>
            <a:ext cx="5057775" cy="3473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163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6600" y="30099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</a:t>
            </a:r>
            <a:endParaRPr lang="en-US" b="1" dirty="0"/>
          </a:p>
        </p:txBody>
      </p:sp>
      <p:sp>
        <p:nvSpPr>
          <p:cNvPr id="9" name="TextBox 8"/>
          <p:cNvSpPr txBox="1"/>
          <p:nvPr/>
        </p:nvSpPr>
        <p:spPr>
          <a:xfrm>
            <a:off x="4429125" y="251460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2</a:t>
            </a:r>
            <a:endParaRPr lang="en-US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3933825" y="4705350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100</a:t>
            </a:r>
            <a:endParaRPr lang="en-US" b="1" dirty="0"/>
          </a:p>
        </p:txBody>
      </p:sp>
      <p:cxnSp>
        <p:nvCxnSpPr>
          <p:cNvPr id="12" name="Straight Arrow Connector 11"/>
          <p:cNvCxnSpPr>
            <a:stCxn id="8" idx="3"/>
          </p:cNvCxnSpPr>
          <p:nvPr/>
        </p:nvCxnSpPr>
        <p:spPr>
          <a:xfrm>
            <a:off x="3578286" y="3194566"/>
            <a:ext cx="326964" cy="139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4295775" y="2790825"/>
            <a:ext cx="190500" cy="3429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4181475" y="3133725"/>
            <a:ext cx="114300" cy="219075"/>
          </a:xfrm>
          <a:prstGeom prst="straightConnector1">
            <a:avLst/>
          </a:prstGeom>
          <a:ln>
            <a:prstDash val="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 rot="1654454">
            <a:off x="4924424" y="3733800"/>
            <a:ext cx="7524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Fence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5448300" y="3324225"/>
            <a:ext cx="535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/>
              <a:t>101</a:t>
            </a:r>
            <a:endParaRPr lang="en-US" b="1" dirty="0"/>
          </a:p>
        </p:txBody>
      </p:sp>
      <p:sp>
        <p:nvSpPr>
          <p:cNvPr id="18" name="Rectangle 17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2114" name="Picture 2"/>
          <p:cNvPicPr>
            <a:picLocks noChangeAspect="1" noChangeArrowheads="1"/>
          </p:cNvPicPr>
          <p:nvPr/>
        </p:nvPicPr>
        <p:blipFill>
          <a:blip r:embed="rId2" cstate="print"/>
          <a:srcRect b="48896"/>
          <a:stretch>
            <a:fillRect/>
          </a:stretch>
        </p:blipFill>
        <p:spPr bwMode="auto">
          <a:xfrm>
            <a:off x="1968890" y="4827288"/>
            <a:ext cx="2790825" cy="598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164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Using </a:t>
            </a:r>
            <a:r>
              <a:rPr lang="en-US" sz="2800" dirty="0" err="1" smtClean="0"/>
              <a:t>Gebhart's</a:t>
            </a:r>
            <a:r>
              <a:rPr lang="en-US" sz="2800" dirty="0" smtClean="0"/>
              <a:t> method with a properly </a:t>
            </a:r>
            <a:r>
              <a:rPr lang="en-US" sz="2800" dirty="0" err="1" smtClean="0"/>
              <a:t>nodalized</a:t>
            </a:r>
            <a:r>
              <a:rPr lang="en-US" sz="2800" dirty="0" smtClean="0"/>
              <a:t> geometry, leakage of energy to the other side of the fence is prevented.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2030623" y="5421631"/>
            <a:ext cx="27432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4057650" y="3629025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</a:t>
            </a:r>
            <a:endParaRPr lang="en-US" sz="28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5210175" y="3657600"/>
            <a:ext cx="367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2</a:t>
            </a:r>
            <a:endParaRPr lang="en-US" sz="2800" b="1" dirty="0"/>
          </a:p>
        </p:txBody>
      </p:sp>
      <p:cxnSp>
        <p:nvCxnSpPr>
          <p:cNvPr id="13" name="Straight Arrow Connector 12"/>
          <p:cNvCxnSpPr>
            <a:stCxn id="11" idx="1"/>
          </p:cNvCxnSpPr>
          <p:nvPr/>
        </p:nvCxnSpPr>
        <p:spPr>
          <a:xfrm flipH="1">
            <a:off x="4838700" y="3919210"/>
            <a:ext cx="371475" cy="138440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>
            <a:stCxn id="10" idx="3"/>
          </p:cNvCxnSpPr>
          <p:nvPr/>
        </p:nvCxnSpPr>
        <p:spPr>
          <a:xfrm>
            <a:off x="4425058" y="3890635"/>
            <a:ext cx="299342" cy="186065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4762500" y="4029074"/>
            <a:ext cx="45719" cy="13716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Arrow Connector 17"/>
          <p:cNvCxnSpPr/>
          <p:nvPr/>
        </p:nvCxnSpPr>
        <p:spPr>
          <a:xfrm flipH="1">
            <a:off x="2609850" y="4505325"/>
            <a:ext cx="2095502" cy="895350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H="1" flipV="1">
            <a:off x="2053087" y="5262113"/>
            <a:ext cx="590550" cy="145393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V="1">
            <a:off x="2645794" y="4865298"/>
            <a:ext cx="269934" cy="544006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3413905" y="4968815"/>
            <a:ext cx="752653" cy="412811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H="1" flipV="1">
            <a:off x="3226279" y="4865298"/>
            <a:ext cx="175404" cy="505905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2901198" y="5591175"/>
            <a:ext cx="41635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smtClean="0"/>
              <a:t>Two Base Rectangle Nodes</a:t>
            </a:r>
            <a:endParaRPr lang="en-US" sz="2800" b="1" dirty="0"/>
          </a:p>
        </p:txBody>
      </p:sp>
      <p:cxnSp>
        <p:nvCxnSpPr>
          <p:cNvPr id="62" name="Straight Arrow Connector 61"/>
          <p:cNvCxnSpPr/>
          <p:nvPr/>
        </p:nvCxnSpPr>
        <p:spPr>
          <a:xfrm flipH="1">
            <a:off x="3400425" y="4238625"/>
            <a:ext cx="1304926" cy="1152525"/>
          </a:xfrm>
          <a:prstGeom prst="straightConnector1">
            <a:avLst/>
          </a:prstGeom>
          <a:ln w="254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stCxn id="8" idx="2"/>
            <a:endCxn id="8" idx="2"/>
          </p:cNvCxnSpPr>
          <p:nvPr/>
        </p:nvCxnSpPr>
        <p:spPr>
          <a:xfrm>
            <a:off x="3402223" y="5467350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/>
          <p:cNvSpPr/>
          <p:nvPr/>
        </p:nvSpPr>
        <p:spPr>
          <a:xfrm>
            <a:off x="4822704" y="5427382"/>
            <a:ext cx="2743200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9" name="Straight Arrow Connector 48"/>
          <p:cNvCxnSpPr/>
          <p:nvPr/>
        </p:nvCxnSpPr>
        <p:spPr>
          <a:xfrm flipV="1">
            <a:off x="3962760" y="5201728"/>
            <a:ext cx="643746" cy="196074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 flipH="1" flipV="1">
            <a:off x="2458528" y="4994694"/>
            <a:ext cx="779613" cy="394482"/>
          </a:xfrm>
          <a:prstGeom prst="straightConnector1">
            <a:avLst/>
          </a:prstGeom>
          <a:ln w="2540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1975809" y="5454949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100</a:t>
            </a:r>
            <a:endParaRPr lang="en-US" sz="28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7157408" y="5434821"/>
            <a:ext cx="7328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/>
              <a:t>101</a:t>
            </a:r>
            <a:endParaRPr lang="en-US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165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3904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1963" y="1138237"/>
            <a:ext cx="3657600" cy="2765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904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4413" y="1147762"/>
            <a:ext cx="3657600" cy="2765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200958" y="3619500"/>
            <a:ext cx="22436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Single Base Rectangle</a:t>
            </a:r>
            <a:endParaRPr lang="en-US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5673761" y="3629025"/>
            <a:ext cx="240399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/>
              <a:t>Base Rectangle Divided</a:t>
            </a:r>
            <a:endParaRPr lang="en-US" b="1" dirty="0"/>
          </a:p>
        </p:txBody>
      </p:sp>
      <p:pic>
        <p:nvPicPr>
          <p:cNvPr id="1274881" name="Picture 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66775" y="4070730"/>
            <a:ext cx="7343775" cy="2115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/>
        </p:nvSpPr>
        <p:spPr>
          <a:xfrm>
            <a:off x="0" y="6334780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 smtClean="0"/>
              <a:t>Screen shot from </a:t>
            </a:r>
            <a:r>
              <a:rPr lang="en-US" sz="1400" dirty="0" err="1" smtClean="0"/>
              <a:t>RadCad</a:t>
            </a:r>
            <a:r>
              <a:rPr lang="en-US" sz="1400" baseline="30000" dirty="0" smtClean="0">
                <a:latin typeface="Arial"/>
                <a:cs typeface="Arial"/>
              </a:rPr>
              <a:t>®</a:t>
            </a:r>
            <a:r>
              <a:rPr lang="en-US" sz="1400" dirty="0" smtClean="0"/>
              <a:t> by Cullimore and Ring Technologies, Inc</a:t>
            </a:r>
            <a:endParaRPr 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The Fence Problem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166</a:t>
            </a:fld>
            <a:endParaRPr lang="en-US"/>
          </a:p>
        </p:txBody>
      </p:sp>
      <p:sp>
        <p:nvSpPr>
          <p:cNvPr id="10250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25029" name="Rectangle 5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Diffuse reflection using </a:t>
            </a:r>
            <a:r>
              <a:rPr lang="en-US" sz="2800" dirty="0" err="1" smtClean="0"/>
              <a:t>Gebhart's</a:t>
            </a:r>
            <a:r>
              <a:rPr lang="en-US" sz="2800" dirty="0" smtClean="0"/>
              <a:t> method across the entire base rectangle results in a grey body factor between Nodes 1 and 2;</a:t>
            </a:r>
          </a:p>
          <a:p>
            <a:endParaRPr lang="en-US" sz="2800" dirty="0" smtClean="0"/>
          </a:p>
          <a:p>
            <a:r>
              <a:rPr lang="en-US" sz="2800" dirty="0" smtClean="0"/>
              <a:t>When properly divided, the grey body factor between Nodes 1 and 2 is zero;</a:t>
            </a:r>
          </a:p>
          <a:p>
            <a:endParaRPr lang="en-US" sz="2800" dirty="0" smtClean="0"/>
          </a:p>
          <a:p>
            <a:r>
              <a:rPr lang="en-US" sz="2800" dirty="0" smtClean="0"/>
              <a:t>Monte Carlo-generated grey body factors rely on reflection from the ray-surface intersection point and does not show the same </a:t>
            </a:r>
            <a:r>
              <a:rPr lang="en-US" sz="2800" dirty="0" err="1" smtClean="0"/>
              <a:t>nodalization</a:t>
            </a:r>
            <a:r>
              <a:rPr lang="en-US" sz="2800" dirty="0" smtClean="0"/>
              <a:t> sensitivity as does the </a:t>
            </a:r>
            <a:r>
              <a:rPr lang="en-US" sz="2800" dirty="0" err="1" smtClean="0"/>
              <a:t>Gebhart</a:t>
            </a:r>
            <a:r>
              <a:rPr lang="en-US" sz="2800" dirty="0" smtClean="0"/>
              <a:t> approach.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Wrap-Up of Part 3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introduced the Grey Body factor and applied </a:t>
            </a:r>
            <a:r>
              <a:rPr lang="en-US" sz="2800" dirty="0" err="1" smtClean="0"/>
              <a:t>Gebhart’s</a:t>
            </a:r>
            <a:r>
              <a:rPr lang="en-US" sz="2800" dirty="0" smtClean="0"/>
              <a:t> Method to calculate grey body factors from form factors;</a:t>
            </a:r>
          </a:p>
          <a:p>
            <a:endParaRPr lang="en-US" sz="2800" dirty="0" smtClean="0"/>
          </a:p>
          <a:p>
            <a:r>
              <a:rPr lang="en-US" sz="2800" dirty="0" smtClean="0"/>
              <a:t>We also showed how grey body factors may be calculated using Monte Carlo methods.  </a:t>
            </a:r>
          </a:p>
          <a:p>
            <a:endParaRPr lang="en-US" sz="2800" dirty="0" smtClean="0"/>
          </a:p>
          <a:p>
            <a:r>
              <a:rPr lang="en-US" sz="2800" dirty="0" smtClean="0"/>
              <a:t>Finally, we explored some pitfalls using the fence problem example.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22012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600" b="1" dirty="0" smtClean="0"/>
          </a:p>
          <a:p>
            <a:pPr algn="ctr"/>
            <a:r>
              <a:rPr lang="en-US" sz="3600" b="1" dirty="0" smtClean="0"/>
              <a:t>Part 4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 Part 4 -- Lesson Roadmap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169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490848" y="1857374"/>
            <a:ext cx="1852428" cy="30777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Fundamentals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24229" y="1743075"/>
            <a:ext cx="838221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What is a </a:t>
            </a:r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Radk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?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26171" y="1743075"/>
            <a:ext cx="90310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873228" y="1752600"/>
            <a:ext cx="1375297" cy="523875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Double Area Summation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524532" y="1752601"/>
            <a:ext cx="1000343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Nusselt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Sphere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724154" y="3448049"/>
            <a:ext cx="1923922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Form Factors Using Monte Carlo Ray Tracing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867591" y="3448049"/>
            <a:ext cx="1666434" cy="738664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Form Factor Reciprocity and Combinations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767658" y="3550662"/>
            <a:ext cx="12713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Grey Body Factors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7225182" y="3550663"/>
            <a:ext cx="1528294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err="1" smtClean="0">
                <a:solidFill>
                  <a:schemeClr val="bg1">
                    <a:lumMod val="65000"/>
                  </a:schemeClr>
                </a:solidFill>
              </a:rPr>
              <a:t>Gebhart's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 Method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05061" y="5372100"/>
            <a:ext cx="1714290" cy="95410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Calculating Grey Body Factors Using Monte Carlo Ray Tracing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17" name="Elbow Connector 16"/>
          <p:cNvCxnSpPr>
            <a:stCxn id="5" idx="3"/>
            <a:endCxn id="6" idx="1"/>
          </p:cNvCxnSpPr>
          <p:nvPr/>
        </p:nvCxnSpPr>
        <p:spPr>
          <a:xfrm flipV="1">
            <a:off x="3343276" y="2004685"/>
            <a:ext cx="180953" cy="6578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hape 22"/>
          <p:cNvCxnSpPr>
            <a:stCxn id="7" idx="3"/>
            <a:endCxn id="8" idx="1"/>
          </p:cNvCxnSpPr>
          <p:nvPr/>
        </p:nvCxnSpPr>
        <p:spPr>
          <a:xfrm>
            <a:off x="5629275" y="2004685"/>
            <a:ext cx="243953" cy="9853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Elbow Connector 24"/>
          <p:cNvCxnSpPr>
            <a:stCxn id="8" idx="3"/>
            <a:endCxn id="9" idx="1"/>
          </p:cNvCxnSpPr>
          <p:nvPr/>
        </p:nvCxnSpPr>
        <p:spPr>
          <a:xfrm flipV="1">
            <a:off x="7248525" y="2014211"/>
            <a:ext cx="276007" cy="327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Elbow Connector 32"/>
          <p:cNvCxnSpPr>
            <a:stCxn id="12" idx="3"/>
            <a:endCxn id="13" idx="1"/>
          </p:cNvCxnSpPr>
          <p:nvPr/>
        </p:nvCxnSpPr>
        <p:spPr>
          <a:xfrm>
            <a:off x="7038975" y="3812272"/>
            <a:ext cx="186207" cy="1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hape 34"/>
          <p:cNvCxnSpPr>
            <a:stCxn id="13" idx="3"/>
            <a:endCxn id="14" idx="1"/>
          </p:cNvCxnSpPr>
          <p:nvPr/>
        </p:nvCxnSpPr>
        <p:spPr>
          <a:xfrm flipH="1">
            <a:off x="705061" y="3812273"/>
            <a:ext cx="8048415" cy="2036881"/>
          </a:xfrm>
          <a:prstGeom prst="bentConnector5">
            <a:avLst>
              <a:gd name="adj1" fmla="val -2840"/>
              <a:gd name="adj2" fmla="val 44711"/>
              <a:gd name="adj3" fmla="val 10284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306" name="Picture 10" descr="D:\Documents and Settings\srickman\Local Settings\Temporary Internet Files\Content.IE5\SDLVD7QI\MP9003859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814" y="1334608"/>
            <a:ext cx="972911" cy="1362075"/>
          </a:xfrm>
          <a:prstGeom prst="rect">
            <a:avLst/>
          </a:prstGeom>
          <a:noFill/>
        </p:spPr>
      </p:pic>
      <p:pic>
        <p:nvPicPr>
          <p:cNvPr id="55307" name="Picture 11" descr="D:\Documents and Settings\srickman\Local Settings\Temporary Internet Files\Content.IE5\X0Z00CIN\MP900385962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9588" y="5238749"/>
            <a:ext cx="877661" cy="12287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cxnSp>
        <p:nvCxnSpPr>
          <p:cNvPr id="54" name="Elbow Connector 53"/>
          <p:cNvCxnSpPr>
            <a:stCxn id="55306" idx="3"/>
            <a:endCxn id="5" idx="1"/>
          </p:cNvCxnSpPr>
          <p:nvPr/>
        </p:nvCxnSpPr>
        <p:spPr>
          <a:xfrm flipV="1">
            <a:off x="1228725" y="2011263"/>
            <a:ext cx="262123" cy="4383"/>
          </a:xfrm>
          <a:prstGeom prst="bentConnector3">
            <a:avLst>
              <a:gd name="adj1" fmla="val 50000"/>
            </a:avLst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/>
          <p:cNvSpPr txBox="1"/>
          <p:nvPr/>
        </p:nvSpPr>
        <p:spPr>
          <a:xfrm>
            <a:off x="1587001" y="2886075"/>
            <a:ext cx="2327774" cy="53340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"World's Worst Dart Player"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958476" y="4239220"/>
            <a:ext cx="151814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Statistical Error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72601" y="4772025"/>
            <a:ext cx="1803899" cy="533400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Imperfect Form Factor Sums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691902" y="5581650"/>
            <a:ext cx="1184774" cy="523220"/>
          </a:xfrm>
          <a:prstGeom prst="rect">
            <a:avLst/>
          </a:prstGeom>
          <a:noFill/>
          <a:ln w="1270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The Fence Problem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4134061" y="5476875"/>
            <a:ext cx="1714290" cy="738664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Turning the Grey Body Factor into a </a:t>
            </a:r>
            <a:r>
              <a:rPr lang="en-US" sz="1400" b="1" dirty="0" err="1" smtClean="0"/>
              <a:t>Radk</a:t>
            </a:r>
            <a:endParaRPr lang="en-US" sz="1400" b="1" dirty="0"/>
          </a:p>
        </p:txBody>
      </p:sp>
      <p:sp>
        <p:nvSpPr>
          <p:cNvPr id="45" name="TextBox 44"/>
          <p:cNvSpPr txBox="1"/>
          <p:nvPr/>
        </p:nvSpPr>
        <p:spPr>
          <a:xfrm>
            <a:off x="6143730" y="5591176"/>
            <a:ext cx="1076220" cy="523220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/>
              <a:t>Application in Analysis</a:t>
            </a:r>
            <a:endParaRPr lang="en-US" sz="1400" b="1" dirty="0"/>
          </a:p>
        </p:txBody>
      </p:sp>
      <p:cxnSp>
        <p:nvCxnSpPr>
          <p:cNvPr id="37" name="Straight Arrow Connector 36"/>
          <p:cNvCxnSpPr>
            <a:stCxn id="14" idx="3"/>
            <a:endCxn id="42" idx="1"/>
          </p:cNvCxnSpPr>
          <p:nvPr/>
        </p:nvCxnSpPr>
        <p:spPr>
          <a:xfrm flipV="1">
            <a:off x="2419351" y="5843260"/>
            <a:ext cx="272551" cy="5894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>
            <a:stCxn id="42" idx="3"/>
            <a:endCxn id="44" idx="1"/>
          </p:cNvCxnSpPr>
          <p:nvPr/>
        </p:nvCxnSpPr>
        <p:spPr>
          <a:xfrm>
            <a:off x="3876676" y="5843260"/>
            <a:ext cx="257385" cy="2947"/>
          </a:xfrm>
          <a:prstGeom prst="straightConnector1">
            <a:avLst/>
          </a:prstGeom>
          <a:ln w="12700"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>
            <a:stCxn id="44" idx="3"/>
            <a:endCxn id="45" idx="1"/>
          </p:cNvCxnSpPr>
          <p:nvPr/>
        </p:nvCxnSpPr>
        <p:spPr>
          <a:xfrm>
            <a:off x="5848351" y="5846207"/>
            <a:ext cx="295379" cy="6579"/>
          </a:xfrm>
          <a:prstGeom prst="straightConnector1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>
            <a:stCxn id="45" idx="3"/>
            <a:endCxn id="55307" idx="1"/>
          </p:cNvCxnSpPr>
          <p:nvPr/>
        </p:nvCxnSpPr>
        <p:spPr>
          <a:xfrm>
            <a:off x="7219950" y="5852786"/>
            <a:ext cx="379638" cy="326"/>
          </a:xfrm>
          <a:prstGeom prst="straightConnector1">
            <a:avLst/>
          </a:prstGeom>
          <a:ln w="12700">
            <a:solidFill>
              <a:schemeClr val="tx1">
                <a:lumMod val="95000"/>
                <a:lumOff val="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>
            <a:stCxn id="6" idx="3"/>
            <a:endCxn id="7" idx="1"/>
          </p:cNvCxnSpPr>
          <p:nvPr/>
        </p:nvCxnSpPr>
        <p:spPr>
          <a:xfrm>
            <a:off x="4362450" y="2004685"/>
            <a:ext cx="363721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>
            <a:stCxn id="10" idx="3"/>
            <a:endCxn id="11" idx="1"/>
          </p:cNvCxnSpPr>
          <p:nvPr/>
        </p:nvCxnSpPr>
        <p:spPr>
          <a:xfrm>
            <a:off x="3648076" y="3817381"/>
            <a:ext cx="219515" cy="0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>
            <a:stCxn id="11" idx="3"/>
            <a:endCxn id="12" idx="1"/>
          </p:cNvCxnSpPr>
          <p:nvPr/>
        </p:nvCxnSpPr>
        <p:spPr>
          <a:xfrm flipV="1">
            <a:off x="5534025" y="3812272"/>
            <a:ext cx="233633" cy="5109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5863703" y="1362075"/>
            <a:ext cx="1375297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Exact Solutions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81258" y="3560187"/>
            <a:ext cx="1271317" cy="523220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Crossed-String Method</a:t>
            </a:r>
            <a:endParaRPr lang="en-US" sz="1400" b="1" dirty="0">
              <a:solidFill>
                <a:schemeClr val="bg1">
                  <a:lumMod val="65000"/>
                </a:schemeClr>
              </a:solidFill>
            </a:endParaRPr>
          </a:p>
        </p:txBody>
      </p:sp>
      <p:cxnSp>
        <p:nvCxnSpPr>
          <p:cNvPr id="63" name="Straight Arrow Connector 62"/>
          <p:cNvCxnSpPr>
            <a:stCxn id="59" idx="3"/>
            <a:endCxn id="10" idx="1"/>
          </p:cNvCxnSpPr>
          <p:nvPr/>
        </p:nvCxnSpPr>
        <p:spPr>
          <a:xfrm flipV="1">
            <a:off x="1552575" y="3817381"/>
            <a:ext cx="171579" cy="4416"/>
          </a:xfrm>
          <a:prstGeom prst="straightConnector1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Elbow Connector 80"/>
          <p:cNvCxnSpPr>
            <a:stCxn id="9" idx="3"/>
          </p:cNvCxnSpPr>
          <p:nvPr/>
        </p:nvCxnSpPr>
        <p:spPr>
          <a:xfrm flipH="1">
            <a:off x="133350" y="2014211"/>
            <a:ext cx="8391525" cy="786139"/>
          </a:xfrm>
          <a:prstGeom prst="bentConnector3">
            <a:avLst>
              <a:gd name="adj1" fmla="val -2724"/>
            </a:avLst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hape 83"/>
          <p:cNvCxnSpPr>
            <a:endCxn id="59" idx="1"/>
          </p:cNvCxnSpPr>
          <p:nvPr/>
        </p:nvCxnSpPr>
        <p:spPr>
          <a:xfrm rot="16200000" flipH="1">
            <a:off x="-289132" y="3251406"/>
            <a:ext cx="1021447" cy="119333"/>
          </a:xfrm>
          <a:prstGeom prst="bentConnector2">
            <a:avLst/>
          </a:prstGeom>
          <a:ln>
            <a:solidFill>
              <a:schemeClr val="bg1">
                <a:lumMod val="65000"/>
              </a:schemeClr>
            </a:solidFill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082926" y="3190875"/>
            <a:ext cx="1803899" cy="307777"/>
          </a:xfrm>
          <a:prstGeom prst="rect">
            <a:avLst/>
          </a:prstGeom>
          <a:noFill/>
          <a:ln w="19050">
            <a:solidFill>
              <a:schemeClr val="bg1">
                <a:lumMod val="6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</a:rPr>
              <a:t>Approximating </a:t>
            </a:r>
            <a:r>
              <a:rPr lang="en-US" sz="1400" b="1" dirty="0" smtClean="0">
                <a:solidFill>
                  <a:schemeClr val="bg1">
                    <a:lumMod val="65000"/>
                  </a:schemeClr>
                </a:solidFill>
                <a:latin typeface="ScriptC" pitchFamily="2" charset="0"/>
                <a:cs typeface="ScriptC" pitchFamily="2" charset="0"/>
              </a:rPr>
              <a:t>F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ScriptC" pitchFamily="2" charset="0"/>
              <a:cs typeface="ScriptC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Turning the Grey Body Factor into a </a:t>
            </a:r>
            <a:r>
              <a:rPr lang="en-US" sz="3600" b="1" dirty="0" err="1" smtClean="0"/>
              <a:t>Radk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Turning a Grey Body Factor into a </a:t>
            </a:r>
            <a:r>
              <a:rPr lang="en-US" sz="2800" b="1" dirty="0" err="1" smtClean="0"/>
              <a:t>Radk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We've seen how to generate grey body factors using, either, form factors plus </a:t>
            </a:r>
            <a:r>
              <a:rPr lang="en-US" sz="2800" dirty="0" err="1" smtClean="0"/>
              <a:t>Gebhart's</a:t>
            </a:r>
            <a:r>
              <a:rPr lang="en-US" sz="2800" dirty="0" smtClean="0"/>
              <a:t> method or by direct generation of grey bodies using Monte Carlo methods;</a:t>
            </a:r>
          </a:p>
          <a:p>
            <a:endParaRPr lang="en-US" sz="2800" dirty="0" smtClean="0"/>
          </a:p>
          <a:p>
            <a:r>
              <a:rPr lang="en-US" sz="2800" dirty="0" smtClean="0"/>
              <a:t>Now let's see how we can take the final step to turn the grey bodies into usable radiation </a:t>
            </a:r>
            <a:r>
              <a:rPr lang="en-US" sz="2800" dirty="0" err="1" smtClean="0"/>
              <a:t>conductances</a:t>
            </a:r>
            <a:r>
              <a:rPr lang="en-US" sz="2800" dirty="0" smtClean="0"/>
              <a:t>, or </a:t>
            </a:r>
            <a:r>
              <a:rPr lang="en-US" sz="2800" dirty="0" err="1" smtClean="0"/>
              <a:t>Radks</a:t>
            </a:r>
            <a:r>
              <a:rPr lang="en-US" sz="28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Turning a Grey Body Factor into a </a:t>
            </a:r>
            <a:r>
              <a:rPr lang="en-US" sz="2800" b="1" dirty="0" err="1" smtClean="0"/>
              <a:t>Radk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</a:t>
            </a:r>
            <a:r>
              <a:rPr lang="en-US" sz="2800" dirty="0" err="1" smtClean="0"/>
              <a:t>Radk</a:t>
            </a:r>
            <a:r>
              <a:rPr lang="en-US" sz="2800" dirty="0" smtClean="0"/>
              <a:t> </a:t>
            </a:r>
            <a:r>
              <a:rPr lang="en-US" sz="2800" i="1" dirty="0" smtClean="0"/>
              <a:t>(G</a:t>
            </a:r>
            <a:r>
              <a:rPr lang="en-US" sz="2800" i="1" baseline="-25000" dirty="0" smtClean="0"/>
              <a:t>rad</a:t>
            </a:r>
            <a:r>
              <a:rPr lang="en-US" sz="2800" i="1" dirty="0" smtClean="0"/>
              <a:t>)</a:t>
            </a:r>
            <a:r>
              <a:rPr lang="en-US" sz="2800" i="1" baseline="-25000" dirty="0" err="1" smtClean="0"/>
              <a:t>ij</a:t>
            </a:r>
            <a:r>
              <a:rPr lang="en-US" sz="2800" i="1" dirty="0" smtClean="0"/>
              <a:t> </a:t>
            </a:r>
            <a:r>
              <a:rPr lang="en-US" sz="2800" dirty="0" smtClean="0"/>
              <a:t>between two nodes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and </a:t>
            </a:r>
            <a:r>
              <a:rPr lang="en-US" sz="2800" i="1" dirty="0" smtClean="0"/>
              <a:t>j</a:t>
            </a:r>
            <a:r>
              <a:rPr lang="en-US" sz="2800" dirty="0" smtClean="0"/>
              <a:t> is given by: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where </a:t>
            </a:r>
            <a:r>
              <a:rPr lang="en-US" sz="2800" i="1" dirty="0" err="1" smtClean="0">
                <a:latin typeface="Symbol" pitchFamily="18" charset="2"/>
              </a:rPr>
              <a:t>e</a:t>
            </a:r>
            <a:r>
              <a:rPr lang="en-US" sz="2800" i="1" baseline="-25000" dirty="0" err="1" smtClean="0"/>
              <a:t>i</a:t>
            </a:r>
            <a:r>
              <a:rPr lang="en-US" sz="2800" dirty="0" smtClean="0"/>
              <a:t> is the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 of node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, </a:t>
            </a:r>
            <a:r>
              <a:rPr lang="en-US" sz="2800" i="1" dirty="0" smtClean="0"/>
              <a:t>A</a:t>
            </a:r>
            <a:r>
              <a:rPr lang="en-US" sz="2800" i="1" baseline="-25000" dirty="0" smtClean="0"/>
              <a:t>i</a:t>
            </a:r>
            <a:r>
              <a:rPr lang="en-US" sz="2800" dirty="0" smtClean="0"/>
              <a:t> is the area of node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and </a:t>
            </a:r>
            <a:r>
              <a:rPr lang="en-US" sz="2800" i="1" dirty="0" err="1" smtClean="0"/>
              <a:t>B</a:t>
            </a:r>
            <a:r>
              <a:rPr lang="en-US" sz="2800" i="1" baseline="-25000" dirty="0" err="1" smtClean="0"/>
              <a:t>ij</a:t>
            </a:r>
            <a:r>
              <a:rPr lang="en-US" sz="2800" dirty="0" smtClean="0"/>
              <a:t> is the grey body factor from </a:t>
            </a:r>
            <a:r>
              <a:rPr lang="en-US" sz="2800" i="1" dirty="0" err="1" smtClean="0"/>
              <a:t>i</a:t>
            </a:r>
            <a:r>
              <a:rPr lang="en-US" sz="2800" dirty="0" smtClean="0"/>
              <a:t> to </a:t>
            </a:r>
            <a:r>
              <a:rPr lang="en-US" sz="2800" i="1" dirty="0" smtClean="0"/>
              <a:t>j</a:t>
            </a:r>
            <a:r>
              <a:rPr lang="en-US" sz="2800" dirty="0" smtClean="0"/>
              <a:t>.</a:t>
            </a:r>
          </a:p>
          <a:p>
            <a:endParaRPr lang="en-US" sz="2800" dirty="0" smtClean="0"/>
          </a:p>
          <a:p>
            <a:r>
              <a:rPr lang="en-US" sz="2800" dirty="0" smtClean="0"/>
              <a:t>We also note:</a:t>
            </a:r>
          </a:p>
        </p:txBody>
      </p:sp>
      <p:sp>
        <p:nvSpPr>
          <p:cNvPr id="127078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7078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33700" y="2476500"/>
            <a:ext cx="2733675" cy="523875"/>
          </a:xfrm>
          <a:prstGeom prst="rect">
            <a:avLst/>
          </a:prstGeom>
          <a:noFill/>
        </p:spPr>
      </p:pic>
      <p:sp>
        <p:nvSpPr>
          <p:cNvPr id="127078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70787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695575" y="5286375"/>
            <a:ext cx="4419600" cy="5238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 smtClean="0"/>
              <a:t>Radk</a:t>
            </a:r>
            <a:r>
              <a:rPr lang="en-US" sz="2800" b="1" dirty="0" smtClean="0"/>
              <a:t> Screening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For configurations with a large quantity of nodes and/or highly reflective surfaces with view factors to one another, it is possible to generate an undesirably large quantity of </a:t>
            </a:r>
            <a:r>
              <a:rPr lang="en-US" sz="2800" dirty="0" err="1" smtClean="0"/>
              <a:t>Radks</a:t>
            </a:r>
            <a:r>
              <a:rPr lang="en-US" sz="2800" dirty="0" smtClean="0"/>
              <a:t>;</a:t>
            </a:r>
          </a:p>
          <a:p>
            <a:endParaRPr lang="en-US" sz="2800" dirty="0" smtClean="0"/>
          </a:p>
          <a:p>
            <a:r>
              <a:rPr lang="en-US" sz="2800" dirty="0" smtClean="0"/>
              <a:t>Engineers must judge which couplings are significant;</a:t>
            </a:r>
          </a:p>
          <a:p>
            <a:endParaRPr lang="en-US" sz="2800" dirty="0" smtClean="0"/>
          </a:p>
          <a:p>
            <a:r>
              <a:rPr lang="en-US" sz="2800" dirty="0" err="1" smtClean="0"/>
              <a:t>Radk</a:t>
            </a:r>
            <a:r>
              <a:rPr lang="en-US" sz="2800" dirty="0" smtClean="0"/>
              <a:t> dumps with different screening criteria may be used in thermal network models to determine the point of diminishing returns.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174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1102057" y="3153787"/>
            <a:ext cx="69685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/>
              <a:t>Application in Analysis</a:t>
            </a:r>
            <a:endParaRPr lang="en-US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175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Consider the interior surfaces of a six-sided box with dimensions: 1m </a:t>
            </a:r>
            <a:r>
              <a:rPr lang="en-US" sz="2800" dirty="0" smtClean="0">
                <a:sym typeface="Symbol"/>
              </a:rPr>
              <a:t></a:t>
            </a:r>
            <a:r>
              <a:rPr lang="en-US" sz="2800" dirty="0" smtClean="0"/>
              <a:t> 1m </a:t>
            </a:r>
            <a:r>
              <a:rPr lang="en-US" sz="2800" dirty="0" smtClean="0">
                <a:sym typeface="Symbol"/>
              </a:rPr>
              <a:t></a:t>
            </a:r>
            <a:r>
              <a:rPr lang="en-US" sz="2800" dirty="0" smtClean="0"/>
              <a:t> 1m, and</a:t>
            </a:r>
          </a:p>
          <a:p>
            <a:r>
              <a:rPr lang="en-US" sz="2800" dirty="0" smtClean="0"/>
              <a:t>interior surface </a:t>
            </a:r>
            <a:r>
              <a:rPr lang="en-US" sz="2800" dirty="0" smtClean="0">
                <a:latin typeface="Symbol" pitchFamily="18" charset="2"/>
              </a:rPr>
              <a:t>e</a:t>
            </a:r>
            <a:r>
              <a:rPr lang="en-US" sz="2800" dirty="0" smtClean="0"/>
              <a:t>: 0.8</a:t>
            </a:r>
          </a:p>
          <a:p>
            <a:endParaRPr lang="en-US" sz="2800" dirty="0" smtClean="0"/>
          </a:p>
          <a:p>
            <a:r>
              <a:rPr lang="en-US" sz="2800" dirty="0" smtClean="0"/>
              <a:t>Side 1 is maintained at 100 C;</a:t>
            </a:r>
          </a:p>
          <a:p>
            <a:r>
              <a:rPr lang="en-US" sz="2800" dirty="0" smtClean="0"/>
              <a:t>Sides 2 - 6 are maintained</a:t>
            </a:r>
          </a:p>
          <a:p>
            <a:r>
              <a:rPr lang="en-US" sz="2800" dirty="0" smtClean="0"/>
              <a:t>at 20 C;</a:t>
            </a:r>
          </a:p>
          <a:p>
            <a:endParaRPr lang="en-US" sz="2800" dirty="0" smtClean="0"/>
          </a:p>
          <a:p>
            <a:r>
              <a:rPr lang="en-US" sz="2800" i="1" dirty="0" smtClean="0"/>
              <a:t>Considering only radiation, </a:t>
            </a:r>
          </a:p>
          <a:p>
            <a:r>
              <a:rPr lang="en-US" sz="2800" i="1" dirty="0" smtClean="0"/>
              <a:t>what is the heat transfer between Side 1 and the other box sides?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5553075" y="2238375"/>
            <a:ext cx="2959206" cy="2867025"/>
            <a:chOff x="5467350" y="2390775"/>
            <a:chExt cx="2959206" cy="2867025"/>
          </a:xfrm>
        </p:grpSpPr>
        <p:cxnSp>
          <p:nvCxnSpPr>
            <p:cNvPr id="23" name="Straight Arrow Connector 22"/>
            <p:cNvCxnSpPr/>
            <p:nvPr/>
          </p:nvCxnSpPr>
          <p:spPr>
            <a:xfrm>
              <a:off x="6086475" y="2562225"/>
              <a:ext cx="1952625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6772275" y="2390775"/>
              <a:ext cx="5389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 m</a:t>
              </a:r>
              <a:endParaRPr lang="en-US" dirty="0"/>
            </a:p>
          </p:txBody>
        </p:sp>
        <p:cxnSp>
          <p:nvCxnSpPr>
            <p:cNvPr id="24" name="Straight Arrow Connector 23"/>
            <p:cNvCxnSpPr/>
            <p:nvPr/>
          </p:nvCxnSpPr>
          <p:spPr>
            <a:xfrm>
              <a:off x="8220075" y="2752725"/>
              <a:ext cx="9525" cy="18669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TextBox 25"/>
            <p:cNvSpPr txBox="1"/>
            <p:nvPr/>
          </p:nvSpPr>
          <p:spPr>
            <a:xfrm rot="5400000">
              <a:off x="7972425" y="3533775"/>
              <a:ext cx="5389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 m</a:t>
              </a:r>
              <a:endParaRPr lang="en-US" dirty="0"/>
            </a:p>
          </p:txBody>
        </p:sp>
        <p:cxnSp>
          <p:nvCxnSpPr>
            <p:cNvPr id="27" name="Straight Arrow Connector 26"/>
            <p:cNvCxnSpPr/>
            <p:nvPr/>
          </p:nvCxnSpPr>
          <p:spPr>
            <a:xfrm flipV="1">
              <a:off x="7629525" y="4648200"/>
              <a:ext cx="609600" cy="60960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 rot="18734848">
              <a:off x="7686675" y="4752975"/>
              <a:ext cx="538930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1 m</a:t>
              </a:r>
              <a:endParaRPr lang="en-US" dirty="0"/>
            </a:p>
          </p:txBody>
        </p:sp>
        <p:grpSp>
          <p:nvGrpSpPr>
            <p:cNvPr id="20" name="Group 19"/>
            <p:cNvGrpSpPr/>
            <p:nvPr/>
          </p:nvGrpSpPr>
          <p:grpSpPr>
            <a:xfrm>
              <a:off x="5467350" y="2733675"/>
              <a:ext cx="2562225" cy="2486025"/>
              <a:chOff x="4991100" y="2628900"/>
              <a:chExt cx="2562225" cy="2486025"/>
            </a:xfrm>
          </p:grpSpPr>
          <p:sp>
            <p:nvSpPr>
              <p:cNvPr id="6" name="Cube 5"/>
              <p:cNvSpPr/>
              <p:nvPr/>
            </p:nvSpPr>
            <p:spPr>
              <a:xfrm>
                <a:off x="4991100" y="2628900"/>
                <a:ext cx="2562225" cy="2486025"/>
              </a:xfrm>
              <a:prstGeom prst="cube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" name="Straight Connector 8"/>
              <p:cNvCxnSpPr/>
              <p:nvPr/>
            </p:nvCxnSpPr>
            <p:spPr>
              <a:xfrm>
                <a:off x="5610225" y="2628900"/>
                <a:ext cx="0" cy="188595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/>
              <p:cNvCxnSpPr/>
              <p:nvPr/>
            </p:nvCxnSpPr>
            <p:spPr>
              <a:xfrm flipH="1">
                <a:off x="5638800" y="4486275"/>
                <a:ext cx="1905001" cy="1905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flipH="1">
                <a:off x="5000627" y="4514850"/>
                <a:ext cx="609598" cy="571500"/>
              </a:xfrm>
              <a:prstGeom prst="line">
                <a:avLst/>
              </a:prstGeom>
              <a:ln w="25400"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1" name="TextBox 30"/>
            <p:cNvSpPr txBox="1"/>
            <p:nvPr/>
          </p:nvSpPr>
          <p:spPr>
            <a:xfrm>
              <a:off x="6648450" y="286702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1</a:t>
              </a:r>
              <a:endParaRPr lang="en-US" b="1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619875" y="468630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2</a:t>
              </a:r>
              <a:endParaRPr lang="en-US" b="1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5619750" y="380047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3</a:t>
              </a:r>
              <a:endParaRPr lang="en-US" b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7534275" y="375285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4</a:t>
              </a:r>
              <a:endParaRPr lang="en-US" b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6381750" y="3914775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5</a:t>
              </a:r>
              <a:endParaRPr lang="en-US" b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6657975" y="3676650"/>
              <a:ext cx="30168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 smtClean="0"/>
                <a:t>6</a:t>
              </a:r>
              <a:endParaRPr lang="en-US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176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form factor solution for opposing parallel plates (Sides 1 and 2) yields an exact answer of 0.2;</a:t>
            </a:r>
          </a:p>
          <a:p>
            <a:endParaRPr lang="en-US" sz="2800" dirty="0" smtClean="0"/>
          </a:p>
          <a:p>
            <a:r>
              <a:rPr lang="en-US" sz="2800" dirty="0" smtClean="0"/>
              <a:t>For the form factors to sum to unity, the form factor sum from Side 1 to the remaining Sides (3, 4, 5, 6) must be 0.8 (i.e., 1 - 0.2).  By symmetry arguments:</a:t>
            </a:r>
          </a:p>
        </p:txBody>
      </p:sp>
      <p:sp>
        <p:nvSpPr>
          <p:cNvPr id="14039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12" name="Rectangle 8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4" name="Rectangle 10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5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6" name="Rectangle 12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7" name="Rectangle 13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25" name="Rectangle 21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6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7" name="Rectangle 23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8" name="Rectangle 24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9" name="Rectangle 2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0" name="Rectangle 26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810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8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0" y="4813540"/>
            <a:ext cx="5105400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177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If we wish to solve this using </a:t>
            </a:r>
            <a:r>
              <a:rPr lang="en-US" sz="2800" dirty="0" err="1" smtClean="0"/>
              <a:t>Gebhart's</a:t>
            </a:r>
            <a:r>
              <a:rPr lang="en-US" sz="2800" dirty="0" smtClean="0"/>
              <a:t> method, the system of equations for Side 1 will be:</a:t>
            </a:r>
          </a:p>
        </p:txBody>
      </p:sp>
      <p:sp>
        <p:nvSpPr>
          <p:cNvPr id="14039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12" name="Rectangle 8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4" name="Rectangle 10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5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6" name="Rectangle 12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7" name="Rectangle 13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3" name="Group 50"/>
          <p:cNvGrpSpPr/>
          <p:nvPr/>
        </p:nvGrpSpPr>
        <p:grpSpPr>
          <a:xfrm>
            <a:off x="609600" y="3019425"/>
            <a:ext cx="7772400" cy="2228273"/>
            <a:chOff x="1009650" y="2876550"/>
            <a:chExt cx="7315200" cy="2228273"/>
          </a:xfrm>
        </p:grpSpPr>
        <p:pic>
          <p:nvPicPr>
            <p:cNvPr id="1403923" name="Picture 19"/>
            <p:cNvPicPr>
              <a:picLocks noChangeAspect="1" noChangeArrowheads="1"/>
            </p:cNvPicPr>
            <p:nvPr/>
          </p:nvPicPr>
          <p:blipFill>
            <a:blip r:embed="rId2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09650" y="2876550"/>
              <a:ext cx="7315200" cy="307879"/>
            </a:xfrm>
            <a:prstGeom prst="rect">
              <a:avLst/>
            </a:prstGeom>
            <a:noFill/>
          </p:spPr>
        </p:pic>
        <p:pic>
          <p:nvPicPr>
            <p:cNvPr id="1403922" name="Picture 18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09650" y="3260629"/>
              <a:ext cx="7315200" cy="307879"/>
            </a:xfrm>
            <a:prstGeom prst="rect">
              <a:avLst/>
            </a:prstGeom>
            <a:noFill/>
          </p:spPr>
        </p:pic>
        <p:pic>
          <p:nvPicPr>
            <p:cNvPr id="1403921" name="Picture 17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09650" y="3644708"/>
              <a:ext cx="7315200" cy="307879"/>
            </a:xfrm>
            <a:prstGeom prst="rect">
              <a:avLst/>
            </a:prstGeom>
            <a:noFill/>
          </p:spPr>
        </p:pic>
        <p:pic>
          <p:nvPicPr>
            <p:cNvPr id="1403920" name="Picture 16"/>
            <p:cNvPicPr>
              <a:picLocks noChangeAspect="1" noChangeArrowheads="1"/>
            </p:cNvPicPr>
            <p:nvPr/>
          </p:nvPicPr>
          <p:blipFill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09650" y="4028787"/>
              <a:ext cx="7315200" cy="307879"/>
            </a:xfrm>
            <a:prstGeom prst="rect">
              <a:avLst/>
            </a:prstGeom>
            <a:noFill/>
          </p:spPr>
        </p:pic>
        <p:pic>
          <p:nvPicPr>
            <p:cNvPr id="1403919" name="Picture 15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09650" y="4412865"/>
              <a:ext cx="7315200" cy="307879"/>
            </a:xfrm>
            <a:prstGeom prst="rect">
              <a:avLst/>
            </a:prstGeom>
            <a:noFill/>
          </p:spPr>
        </p:pic>
        <p:pic>
          <p:nvPicPr>
            <p:cNvPr id="1403918" name="Picture 14"/>
            <p:cNvPicPr>
              <a:picLocks noChangeAspect="1" noChangeArrowheads="1"/>
            </p:cNvPicPr>
            <p:nvPr/>
          </p:nvPicPr>
          <p:blipFill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009650" y="4796944"/>
              <a:ext cx="7315200" cy="307879"/>
            </a:xfrm>
            <a:prstGeom prst="rect">
              <a:avLst/>
            </a:prstGeom>
            <a:noFill/>
          </p:spPr>
        </p:pic>
      </p:grpSp>
      <p:sp>
        <p:nvSpPr>
          <p:cNvPr id="14039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25" name="Rectangle 21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6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7" name="Rectangle 23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8" name="Rectangle 24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9" name="Rectangle 2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0" name="Rectangle 26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178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Rearrange the equations into the form: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Substituting known values, we have this system:</a:t>
            </a:r>
          </a:p>
        </p:txBody>
      </p:sp>
      <p:sp>
        <p:nvSpPr>
          <p:cNvPr id="14039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12" name="Rectangle 8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4" name="Rectangle 10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5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6" name="Rectangle 12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7" name="Rectangle 13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25" name="Rectangle 21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6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7" name="Rectangle 23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8" name="Rectangle 24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9" name="Rectangle 2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0" name="Rectangle 26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2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03931" name="Picture 2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19300" y="2257425"/>
            <a:ext cx="5010150" cy="1257300"/>
          </a:xfrm>
          <a:prstGeom prst="rect">
            <a:avLst/>
          </a:prstGeom>
          <a:noFill/>
        </p:spPr>
      </p:pic>
      <p:sp>
        <p:nvSpPr>
          <p:cNvPr id="1403933" name="Rectangle 29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471613" y="4253024"/>
            <a:ext cx="6141291" cy="1881963"/>
            <a:chOff x="1471613" y="4253024"/>
            <a:chExt cx="6141291" cy="1881963"/>
          </a:xfrm>
        </p:grpSpPr>
        <p:pic>
          <p:nvPicPr>
            <p:cNvPr id="1311745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471613" y="4291013"/>
              <a:ext cx="6059447" cy="1766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" name="Left Bracket 23"/>
            <p:cNvSpPr/>
            <p:nvPr/>
          </p:nvSpPr>
          <p:spPr>
            <a:xfrm>
              <a:off x="1492541" y="4253024"/>
              <a:ext cx="116958" cy="1871329"/>
            </a:xfrm>
            <a:prstGeom prst="leftBracke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Left Bracket 24"/>
            <p:cNvSpPr/>
            <p:nvPr/>
          </p:nvSpPr>
          <p:spPr>
            <a:xfrm flipH="1">
              <a:off x="5495031" y="4256568"/>
              <a:ext cx="116958" cy="1871329"/>
            </a:xfrm>
            <a:prstGeom prst="leftBracket">
              <a:avLst/>
            </a:prstGeom>
            <a:noFill/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Double Brace 25"/>
            <p:cNvSpPr/>
            <p:nvPr/>
          </p:nvSpPr>
          <p:spPr>
            <a:xfrm>
              <a:off x="5879796" y="4274290"/>
              <a:ext cx="531627" cy="1839432"/>
            </a:xfrm>
            <a:prstGeom prst="bracePair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Double Brace 27"/>
            <p:cNvSpPr/>
            <p:nvPr/>
          </p:nvSpPr>
          <p:spPr>
            <a:xfrm>
              <a:off x="6882802" y="4277834"/>
              <a:ext cx="730102" cy="1857153"/>
            </a:xfrm>
            <a:prstGeom prst="bracePair">
              <a:avLst/>
            </a:prstGeom>
            <a:ln w="349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6485852" y="5007937"/>
              <a:ext cx="30008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smtClean="0"/>
                <a:t>=</a:t>
              </a:r>
              <a:endParaRPr lang="en-US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179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Our </a:t>
            </a:r>
            <a:r>
              <a:rPr lang="en-US" sz="2800" i="1" dirty="0" err="1" smtClean="0"/>
              <a:t>B</a:t>
            </a:r>
            <a:r>
              <a:rPr lang="en-US" sz="2800" i="1" baseline="-25000" dirty="0" err="1" smtClean="0"/>
              <a:t>ij</a:t>
            </a:r>
            <a:r>
              <a:rPr lang="en-US" sz="2800" dirty="0" smtClean="0"/>
              <a:t> values are:</a:t>
            </a:r>
          </a:p>
          <a:p>
            <a:endParaRPr lang="en-US" sz="2800" dirty="0" smtClean="0"/>
          </a:p>
          <a:p>
            <a:r>
              <a:rPr lang="en-US" sz="2800" i="1" dirty="0" smtClean="0"/>
              <a:t>	B</a:t>
            </a:r>
            <a:r>
              <a:rPr lang="en-US" sz="2800" i="1" baseline="-25000" dirty="0" smtClean="0"/>
              <a:t>11</a:t>
            </a:r>
            <a:r>
              <a:rPr lang="en-US" sz="2800" i="1" dirty="0" smtClean="0"/>
              <a:t> = 0.038462</a:t>
            </a:r>
          </a:p>
          <a:p>
            <a:r>
              <a:rPr lang="en-US" sz="2800" i="1" dirty="0" smtClean="0"/>
              <a:t>	B</a:t>
            </a:r>
            <a:r>
              <a:rPr lang="en-US" sz="2800" i="1" baseline="-25000" dirty="0" smtClean="0"/>
              <a:t>12</a:t>
            </a:r>
            <a:r>
              <a:rPr lang="en-US" sz="2800" i="1" dirty="0" smtClean="0"/>
              <a:t> = 0.192308</a:t>
            </a:r>
          </a:p>
          <a:p>
            <a:r>
              <a:rPr lang="en-US" sz="2800" i="1" dirty="0" smtClean="0"/>
              <a:t>	B</a:t>
            </a:r>
            <a:r>
              <a:rPr lang="en-US" sz="2800" i="1" baseline="-25000" dirty="0" smtClean="0"/>
              <a:t>13</a:t>
            </a:r>
            <a:r>
              <a:rPr lang="en-US" sz="2800" i="1" dirty="0" smtClean="0"/>
              <a:t> = 0.192308</a:t>
            </a:r>
          </a:p>
          <a:p>
            <a:r>
              <a:rPr lang="en-US" sz="2800" i="1" dirty="0" smtClean="0"/>
              <a:t>	B</a:t>
            </a:r>
            <a:r>
              <a:rPr lang="en-US" sz="2800" i="1" baseline="-25000" dirty="0" smtClean="0"/>
              <a:t>14</a:t>
            </a:r>
            <a:r>
              <a:rPr lang="en-US" sz="2800" i="1" dirty="0" smtClean="0"/>
              <a:t> = 0.192308</a:t>
            </a:r>
          </a:p>
          <a:p>
            <a:r>
              <a:rPr lang="en-US" sz="2800" i="1" dirty="0" smtClean="0"/>
              <a:t>	B</a:t>
            </a:r>
            <a:r>
              <a:rPr lang="en-US" sz="2800" i="1" baseline="-25000" dirty="0" smtClean="0"/>
              <a:t>15</a:t>
            </a:r>
            <a:r>
              <a:rPr lang="en-US" sz="2800" i="1" dirty="0" smtClean="0"/>
              <a:t> = 0.192308</a:t>
            </a:r>
          </a:p>
          <a:p>
            <a:r>
              <a:rPr lang="en-US" sz="2800" i="1" dirty="0" smtClean="0"/>
              <a:t>	B</a:t>
            </a:r>
            <a:r>
              <a:rPr lang="en-US" sz="2800" i="1" baseline="-25000" dirty="0" smtClean="0"/>
              <a:t>16</a:t>
            </a:r>
            <a:r>
              <a:rPr lang="en-US" sz="2800" i="1" dirty="0" smtClean="0"/>
              <a:t> = 0.192308</a:t>
            </a:r>
          </a:p>
          <a:p>
            <a:endParaRPr lang="en-US" sz="2800" dirty="0" smtClean="0"/>
          </a:p>
          <a:p>
            <a:r>
              <a:rPr lang="en-US" sz="2800" dirty="0" smtClean="0"/>
              <a:t>To obtain our </a:t>
            </a:r>
            <a:r>
              <a:rPr lang="en-US" sz="2800" dirty="0" err="1" smtClean="0"/>
              <a:t>Radks</a:t>
            </a:r>
            <a:r>
              <a:rPr lang="en-US" sz="2800" dirty="0" smtClean="0"/>
              <a:t>, we multiply by the area and the </a:t>
            </a:r>
            <a:r>
              <a:rPr lang="en-US" sz="2800" dirty="0" err="1" smtClean="0"/>
              <a:t>emittance</a:t>
            </a:r>
            <a:r>
              <a:rPr lang="en-US" sz="2800" dirty="0" smtClean="0"/>
              <a:t> of Side 1.</a:t>
            </a:r>
          </a:p>
        </p:txBody>
      </p:sp>
      <p:sp>
        <p:nvSpPr>
          <p:cNvPr id="14039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12" name="Rectangle 8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4" name="Rectangle 10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5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6" name="Rectangle 12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7" name="Rectangle 13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25" name="Rectangle 21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6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7" name="Rectangle 23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8" name="Rectangle 24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9" name="Rectangle 2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0" name="Rectangle 26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2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33" name="Rectangle 29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180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We can also use </a:t>
            </a:r>
            <a:r>
              <a:rPr lang="en-US" sz="2800" dirty="0" err="1" smtClean="0"/>
              <a:t>Gebhart's</a:t>
            </a:r>
            <a:r>
              <a:rPr lang="en-US" sz="2800" dirty="0" smtClean="0"/>
              <a:t> method using Monte Carlo-generated form factors -- we'll present this solution, as well, using 1,000,000 rays per node (and we'll assume reciprocity to find </a:t>
            </a:r>
            <a:r>
              <a:rPr lang="en-US" sz="2800" i="1" dirty="0" err="1" smtClean="0"/>
              <a:t>F</a:t>
            </a:r>
            <a:r>
              <a:rPr lang="en-US" sz="2800" i="1" baseline="-25000" dirty="0" err="1" smtClean="0"/>
              <a:t>ji</a:t>
            </a:r>
            <a:r>
              <a:rPr lang="en-US" sz="2800" dirty="0" smtClean="0"/>
              <a:t> given </a:t>
            </a:r>
            <a:r>
              <a:rPr lang="en-US" sz="2800" i="1" dirty="0" err="1" smtClean="0"/>
              <a:t>F</a:t>
            </a:r>
            <a:r>
              <a:rPr lang="en-US" sz="2800" i="1" baseline="-25000" dirty="0" err="1" smtClean="0"/>
              <a:t>ij</a:t>
            </a:r>
            <a:r>
              <a:rPr lang="en-US" sz="2800" dirty="0" smtClean="0"/>
              <a:t>);</a:t>
            </a:r>
          </a:p>
          <a:p>
            <a:endParaRPr lang="en-US" sz="2800" dirty="0" smtClean="0"/>
          </a:p>
          <a:p>
            <a:r>
              <a:rPr lang="en-US" sz="2800" dirty="0" smtClean="0"/>
              <a:t>Finally, we'll form our </a:t>
            </a:r>
            <a:r>
              <a:rPr lang="en-US" sz="2800" dirty="0" err="1" smtClean="0"/>
              <a:t>Radks</a:t>
            </a:r>
            <a:r>
              <a:rPr lang="en-US" sz="2800" dirty="0" smtClean="0"/>
              <a:t> directly using Monte Carlo-generated grey bodies, again using 1,000,000 rays per node.</a:t>
            </a:r>
          </a:p>
          <a:p>
            <a:endParaRPr lang="en-US" sz="2800" dirty="0" smtClean="0"/>
          </a:p>
        </p:txBody>
      </p:sp>
      <p:sp>
        <p:nvSpPr>
          <p:cNvPr id="14039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12" name="Rectangle 8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4" name="Rectangle 10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5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6" name="Rectangle 12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7" name="Rectangle 13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25" name="Rectangle 21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6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7" name="Rectangle 23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8" name="Rectangle 24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9" name="Rectangle 2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0" name="Rectangle 26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2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33" name="Rectangle 29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181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Comparing solutions...</a:t>
            </a:r>
          </a:p>
        </p:txBody>
      </p:sp>
      <p:sp>
        <p:nvSpPr>
          <p:cNvPr id="14039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12" name="Rectangle 8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4" name="Rectangle 10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5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6" name="Rectangle 12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7" name="Rectangle 13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25" name="Rectangle 21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6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7" name="Rectangle 23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8" name="Rectangle 24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9" name="Rectangle 2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0" name="Rectangle 26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2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33" name="Rectangle 29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pSp>
        <p:nvGrpSpPr>
          <p:cNvPr id="26" name="Group 25"/>
          <p:cNvGrpSpPr/>
          <p:nvPr/>
        </p:nvGrpSpPr>
        <p:grpSpPr>
          <a:xfrm>
            <a:off x="1157288" y="2366963"/>
            <a:ext cx="7115175" cy="3362325"/>
            <a:chOff x="1690688" y="2366963"/>
            <a:chExt cx="7115175" cy="3362325"/>
          </a:xfrm>
        </p:grpSpPr>
        <p:pic>
          <p:nvPicPr>
            <p:cNvPr id="1258497" name="Picture 1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690688" y="2366963"/>
              <a:ext cx="7115175" cy="3362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2" name="Rectangle 21"/>
            <p:cNvSpPr/>
            <p:nvPr/>
          </p:nvSpPr>
          <p:spPr>
            <a:xfrm>
              <a:off x="4810125" y="2800350"/>
              <a:ext cx="1352549" cy="2790825"/>
            </a:xfrm>
            <a:prstGeom prst="rect">
              <a:avLst/>
            </a:prstGeom>
            <a:noFill/>
            <a:ln w="38100"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6180151" y="2819400"/>
              <a:ext cx="1116000" cy="2762250"/>
            </a:xfrm>
            <a:prstGeom prst="rect">
              <a:avLst/>
            </a:prstGeom>
            <a:noFill/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327898" y="2809875"/>
              <a:ext cx="1339852" cy="2771775"/>
            </a:xfrm>
            <a:prstGeom prst="rect">
              <a:avLst/>
            </a:prstGeom>
            <a:noFill/>
            <a:ln w="38100">
              <a:solidFill>
                <a:srgbClr val="0070C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Example:  Radiation in a Box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182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heat flow is...</a:t>
            </a:r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smtClean="0"/>
              <a:t>By similarity arguments, the heat transfer between Side 1 and all other sides is the same.</a:t>
            </a:r>
          </a:p>
        </p:txBody>
      </p:sp>
      <p:sp>
        <p:nvSpPr>
          <p:cNvPr id="1403911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12" name="Rectangle 8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3" name="Rectangle 9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4" name="Rectangle 10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5" name="Rectangle 11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6" name="Rectangle 12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17" name="Rectangle 13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4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25" name="Rectangle 21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6" name="Rectangle 22"/>
          <p:cNvSpPr>
            <a:spLocks noChangeArrowheads="1"/>
          </p:cNvSpPr>
          <p:nvPr/>
        </p:nvSpPr>
        <p:spPr bwMode="auto">
          <a:xfrm>
            <a:off x="0" y="9334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7" name="Rectangle 23"/>
          <p:cNvSpPr>
            <a:spLocks noChangeArrowheads="1"/>
          </p:cNvSpPr>
          <p:nvPr/>
        </p:nvSpPr>
        <p:spPr bwMode="auto">
          <a:xfrm>
            <a:off x="0" y="1171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8" name="Rectangle 24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29" name="Rectangle 25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0" name="Rectangle 26"/>
          <p:cNvSpPr>
            <a:spLocks noChangeArrowheads="1"/>
          </p:cNvSpPr>
          <p:nvPr/>
        </p:nvSpPr>
        <p:spPr bwMode="auto">
          <a:xfrm>
            <a:off x="0" y="18859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403932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403933" name="Rectangle 29"/>
          <p:cNvSpPr>
            <a:spLocks noChangeArrowheads="1"/>
          </p:cNvSpPr>
          <p:nvPr/>
        </p:nvSpPr>
        <p:spPr bwMode="auto">
          <a:xfrm>
            <a:off x="0" y="17145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1260547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21665" y="2819607"/>
            <a:ext cx="2474976" cy="384048"/>
          </a:xfrm>
          <a:prstGeom prst="rect">
            <a:avLst/>
          </a:prstGeom>
          <a:noFill/>
        </p:spPr>
      </p:pic>
      <p:pic>
        <p:nvPicPr>
          <p:cNvPr id="1260546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82502" y="3406392"/>
            <a:ext cx="7299297" cy="658368"/>
          </a:xfrm>
          <a:prstGeom prst="rect">
            <a:avLst/>
          </a:prstGeom>
          <a:noFill/>
        </p:spPr>
      </p:pic>
      <p:pic>
        <p:nvPicPr>
          <p:cNvPr id="1260545" name="Picture 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21395" y="4408067"/>
            <a:ext cx="1706880" cy="3840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126054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60550" name="Rectangle 6"/>
          <p:cNvSpPr>
            <a:spLocks noChangeArrowheads="1"/>
          </p:cNvSpPr>
          <p:nvPr/>
        </p:nvSpPr>
        <p:spPr bwMode="auto">
          <a:xfrm>
            <a:off x="0" y="714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1" name="Rectangle 7"/>
          <p:cNvSpPr>
            <a:spLocks noChangeArrowheads="1"/>
          </p:cNvSpPr>
          <p:nvPr/>
        </p:nvSpPr>
        <p:spPr bwMode="auto">
          <a:xfrm>
            <a:off x="0" y="9715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2" name="Rectangle 8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60553" name="Rectangle 9"/>
          <p:cNvSpPr>
            <a:spLocks noChangeArrowheads="1"/>
          </p:cNvSpPr>
          <p:nvPr/>
        </p:nvSpPr>
        <p:spPr bwMode="auto">
          <a:xfrm>
            <a:off x="0" y="16668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28512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285121" name="Picture 1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91765" y="2346380"/>
            <a:ext cx="2961772" cy="3881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Concluding Remarks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183</a:t>
            </a:fld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A discussion of form factors, grey body factors and radiation conductors has been presented;</a:t>
            </a:r>
          </a:p>
          <a:p>
            <a:endParaRPr lang="en-US" sz="2800" dirty="0" smtClean="0"/>
          </a:p>
          <a:p>
            <a:r>
              <a:rPr lang="en-US" sz="2800" dirty="0" smtClean="0"/>
              <a:t>Analytical formulations were shown for a variety of methodologies;</a:t>
            </a:r>
          </a:p>
          <a:p>
            <a:endParaRPr lang="en-US" sz="2800" dirty="0" smtClean="0"/>
          </a:p>
          <a:p>
            <a:r>
              <a:rPr lang="en-US" sz="2800" dirty="0" smtClean="0"/>
              <a:t>Sample problems were provided to aid in understanding.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Acknowledgements</a:t>
            </a:r>
            <a:endParaRPr lang="en-US" sz="28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184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838201" y="1447800"/>
            <a:ext cx="7772399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The author acknowledges the NESC Passive Thermal Technical Discipline Team for their valuable review and comments during the development of this lesson.</a:t>
            </a:r>
          </a:p>
          <a:p>
            <a:endParaRPr lang="en-US" sz="2800" dirty="0" smtClean="0"/>
          </a:p>
          <a:p>
            <a:r>
              <a:rPr lang="en-US" sz="2800" dirty="0" smtClean="0"/>
              <a:t>Matt Garrison and Carol Mosier of GSFC are also acknowledged for their review of the draft lesson and their valuable comments.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References/Credits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7" y="1257301"/>
            <a:ext cx="794009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1)  Ungar, E. K., Slat Heater Boxes for Control of Thermal Environments in Thermal/Vacuum Testing, SAE 1999-01-2135, 1999.</a:t>
            </a:r>
          </a:p>
          <a:p>
            <a:endParaRPr lang="en-US" sz="2400" dirty="0" smtClean="0"/>
          </a:p>
          <a:p>
            <a:r>
              <a:rPr lang="en-US" sz="2400" dirty="0" smtClean="0"/>
              <a:t>2)  Drolen, B., used with permission.</a:t>
            </a:r>
          </a:p>
          <a:p>
            <a:endParaRPr lang="en-US" sz="2400" dirty="0" smtClean="0"/>
          </a:p>
          <a:p>
            <a:r>
              <a:rPr lang="en-US" sz="2400" dirty="0" smtClean="0"/>
              <a:t>3)  </a:t>
            </a:r>
            <a:r>
              <a:rPr lang="en-US" sz="2400" dirty="0" err="1" smtClean="0"/>
              <a:t>McMurchy</a:t>
            </a:r>
            <a:r>
              <a:rPr lang="en-US" sz="2400" dirty="0" smtClean="0"/>
              <a:t>, R., Thermal Network Modeling Handbook, 14690-H003-R0-00, NASA Contract 9-10435, January 1972.</a:t>
            </a:r>
          </a:p>
          <a:p>
            <a:endParaRPr lang="en-US" sz="2400" dirty="0" smtClean="0"/>
          </a:p>
          <a:p>
            <a:r>
              <a:rPr lang="en-US" sz="2400" dirty="0" smtClean="0"/>
              <a:t>4)  http://www.me.utexas.edu/~Howell/sectionc/C-11.html</a:t>
            </a:r>
          </a:p>
          <a:p>
            <a:endParaRPr lang="en-US" sz="2400" dirty="0" smtClean="0"/>
          </a:p>
          <a:p>
            <a:r>
              <a:rPr lang="en-US" sz="2400" dirty="0" smtClean="0"/>
              <a:t>5)  http://www.mhtl.uwaterloo.ca/courses/ece309/</a:t>
            </a:r>
          </a:p>
          <a:p>
            <a:r>
              <a:rPr lang="en-US" sz="2400" dirty="0" smtClean="0"/>
              <a:t>lectures/</a:t>
            </a:r>
            <a:r>
              <a:rPr lang="en-US" sz="2400" dirty="0" err="1" smtClean="0"/>
              <a:t>pdffiles</a:t>
            </a:r>
            <a:r>
              <a:rPr lang="en-US" sz="2400" dirty="0" smtClean="0"/>
              <a:t>/summary_ch12.pdf.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References/Credits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7" y="1257301"/>
            <a:ext cx="79400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6)  TSS Theory Manual, Version 9.01, October 1999.</a:t>
            </a:r>
          </a:p>
          <a:p>
            <a:endParaRPr lang="en-US" sz="2400" dirty="0" smtClean="0"/>
          </a:p>
          <a:p>
            <a:r>
              <a:rPr lang="en-US" sz="2400" dirty="0" smtClean="0"/>
              <a:t>7)  http://en.wikipedia.org/wiki/Normal_distribution</a:t>
            </a:r>
          </a:p>
          <a:p>
            <a:endParaRPr lang="en-US" sz="2400" dirty="0" smtClean="0"/>
          </a:p>
          <a:p>
            <a:r>
              <a:rPr lang="en-US" sz="2400" dirty="0" smtClean="0"/>
              <a:t>8)  Thermal Radiation Analysis -- The Basics, Methodologies, and Use of Analysis Tools, Rickman, S.L. and Welch, M.</a:t>
            </a:r>
          </a:p>
          <a:p>
            <a:endParaRPr lang="en-US" sz="2400" dirty="0" smtClean="0"/>
          </a:p>
          <a:p>
            <a:r>
              <a:rPr lang="en-US" sz="2400" dirty="0" smtClean="0"/>
              <a:t>9)  </a:t>
            </a:r>
            <a:r>
              <a:rPr lang="en-US" sz="2400" dirty="0" err="1" smtClean="0"/>
              <a:t>Gebhart</a:t>
            </a:r>
            <a:r>
              <a:rPr lang="en-US" sz="2400" dirty="0" smtClean="0"/>
              <a:t> Factor, http://en.wikipedia.org/wiki/Gebhart_factor</a:t>
            </a:r>
          </a:p>
          <a:p>
            <a:endParaRPr lang="en-US" sz="2400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References/Credits</a:t>
            </a:r>
            <a:endParaRPr lang="en-US" sz="28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508577" y="1257301"/>
            <a:ext cx="794009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10)  http://www.siggraph.org/education/materials/</a:t>
            </a:r>
          </a:p>
          <a:p>
            <a:r>
              <a:rPr lang="en-US" sz="2400" dirty="0" err="1" smtClean="0"/>
              <a:t>HyperGraph</a:t>
            </a:r>
            <a:r>
              <a:rPr lang="en-US" sz="2400" dirty="0" smtClean="0"/>
              <a:t>/</a:t>
            </a:r>
            <a:r>
              <a:rPr lang="en-US" sz="2400" dirty="0" err="1" smtClean="0"/>
              <a:t>radiosity</a:t>
            </a:r>
            <a:r>
              <a:rPr lang="en-US" sz="2400" dirty="0" smtClean="0"/>
              <a:t>/overview_1.htm</a:t>
            </a:r>
          </a:p>
          <a:p>
            <a:endParaRPr lang="en-US" sz="2400" dirty="0" smtClean="0"/>
          </a:p>
          <a:p>
            <a:r>
              <a:rPr lang="en-US" sz="2400" dirty="0" smtClean="0"/>
              <a:t>11)  Drolen, B., used with permission.</a:t>
            </a:r>
          </a:p>
          <a:p>
            <a:endParaRPr lang="en-US" sz="2400" dirty="0" smtClean="0"/>
          </a:p>
          <a:p>
            <a:r>
              <a:rPr lang="en-US" sz="2400" dirty="0" smtClean="0"/>
              <a:t>Monte Carlo ray trace analyses and screen shots from </a:t>
            </a:r>
            <a:r>
              <a:rPr lang="en-US" sz="2400" dirty="0" err="1" smtClean="0"/>
              <a:t>RadCad</a:t>
            </a:r>
            <a:r>
              <a:rPr lang="en-US" sz="2400" baseline="30000" dirty="0" smtClean="0">
                <a:latin typeface="Arial"/>
                <a:cs typeface="Arial"/>
              </a:rPr>
              <a:t>®</a:t>
            </a:r>
            <a:r>
              <a:rPr lang="en-US" sz="2400" dirty="0" smtClean="0"/>
              <a:t> by Cullimore and Ring Technologies, Inc.</a:t>
            </a:r>
          </a:p>
          <a:p>
            <a:endParaRPr lang="en-US" sz="2400" dirty="0" smtClean="0"/>
          </a:p>
          <a:p>
            <a:r>
              <a:rPr lang="en-US" sz="2400" dirty="0" smtClean="0"/>
              <a:t>Microsoft</a:t>
            </a:r>
            <a:r>
              <a:rPr lang="en-US" sz="2400" baseline="30000" dirty="0" smtClean="0">
                <a:latin typeface="Arial"/>
                <a:cs typeface="Arial"/>
              </a:rPr>
              <a:t>®</a:t>
            </a:r>
            <a:r>
              <a:rPr lang="en-US" sz="2400" dirty="0" smtClean="0"/>
              <a:t> clip art was used throughout this lesson.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66800" y="533400"/>
            <a:ext cx="6968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/>
              <a:t>For Additional Information</a:t>
            </a:r>
            <a:endParaRPr lang="en-US" sz="2800" b="1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12A7E3-FD50-4FEC-BF90-4D40D615D493}" type="slidenum">
              <a:rPr lang="en-US" smtClean="0"/>
              <a:pPr/>
              <a:t>188</a:t>
            </a:fld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508578" y="1447800"/>
            <a:ext cx="805061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Closed-Form Form Factor Solutions </a:t>
            </a:r>
            <a:r>
              <a:rPr lang="en-US" sz="2400" dirty="0" smtClean="0"/>
              <a:t>-</a:t>
            </a:r>
          </a:p>
          <a:p>
            <a:r>
              <a:rPr lang="en-US" sz="2400" dirty="0" err="1" smtClean="0"/>
              <a:t>Schröder</a:t>
            </a:r>
            <a:r>
              <a:rPr lang="en-US" sz="2400" dirty="0" smtClean="0"/>
              <a:t>, P., </a:t>
            </a:r>
            <a:r>
              <a:rPr lang="en-US" sz="2400" dirty="0" err="1" smtClean="0"/>
              <a:t>Hanrahan</a:t>
            </a:r>
            <a:r>
              <a:rPr lang="en-US" sz="2400" dirty="0" smtClean="0"/>
              <a:t>, P., On the Form Factor Between Two Polygons, http://www.multires.caltech.edu/pubs/ffpaper.pdf</a:t>
            </a:r>
          </a:p>
          <a:p>
            <a:endParaRPr lang="en-US" sz="2400" dirty="0" smtClean="0"/>
          </a:p>
          <a:p>
            <a:r>
              <a:rPr lang="en-US" sz="2400" dirty="0" smtClean="0"/>
              <a:t>Howell, J. R., A Catalog of Radiation Heat Transfer Configuration Factors, 3rd Edition, http://www.engr.uky.edu/rtl/Catalog/</a:t>
            </a:r>
          </a:p>
          <a:p>
            <a:endParaRPr lang="en-US" sz="2400" dirty="0" smtClean="0"/>
          </a:p>
          <a:p>
            <a:r>
              <a:rPr lang="en-US" sz="2400" b="1" dirty="0" smtClean="0"/>
              <a:t>Thermal Radiation Heat Transfer</a:t>
            </a:r>
          </a:p>
          <a:p>
            <a:r>
              <a:rPr lang="en-US" sz="2400" dirty="0" smtClean="0"/>
              <a:t>Siegel, R., Howell, J. R., Thermal Radiation Heat Transfer (Volumes I-III), NASA SP-164, 1968.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9170</TotalTime>
  <Words>7316</Words>
  <Application>Microsoft Office PowerPoint</Application>
  <PresentationFormat>On-screen Show (4:3)</PresentationFormat>
  <Paragraphs>1477</Paragraphs>
  <Slides>188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188</vt:i4>
      </vt:variant>
    </vt:vector>
  </HeadingPairs>
  <TitlesOfParts>
    <vt:vector size="190" baseType="lpstr">
      <vt:lpstr>Office Theme</vt:lpstr>
      <vt:lpstr>Equation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Slide 123</vt:lpstr>
      <vt:lpstr>Slide 124</vt:lpstr>
      <vt:lpstr>Slide 125</vt:lpstr>
      <vt:lpstr>Slide 126</vt:lpstr>
      <vt:lpstr>Slide 127</vt:lpstr>
      <vt:lpstr>Slide 128</vt:lpstr>
      <vt:lpstr>Slide 129</vt:lpstr>
      <vt:lpstr>Slide 130</vt:lpstr>
      <vt:lpstr>Slide 131</vt:lpstr>
      <vt:lpstr>Slide 132</vt:lpstr>
      <vt:lpstr>Slide 133</vt:lpstr>
      <vt:lpstr>Slide 134</vt:lpstr>
      <vt:lpstr>Slide 135</vt:lpstr>
      <vt:lpstr>Slide 136</vt:lpstr>
      <vt:lpstr>Slide 137</vt:lpstr>
      <vt:lpstr>Slide 138</vt:lpstr>
      <vt:lpstr>Slide 139</vt:lpstr>
      <vt:lpstr>Slide 140</vt:lpstr>
      <vt:lpstr>Slide 141</vt:lpstr>
      <vt:lpstr>Slide 142</vt:lpstr>
      <vt:lpstr>Slide 143</vt:lpstr>
      <vt:lpstr>Slide 144</vt:lpstr>
      <vt:lpstr>Slide 145</vt:lpstr>
      <vt:lpstr>Slide 146</vt:lpstr>
      <vt:lpstr>Slide 147</vt:lpstr>
      <vt:lpstr>Slide 148</vt:lpstr>
      <vt:lpstr>Slide 149</vt:lpstr>
      <vt:lpstr>Slide 150</vt:lpstr>
      <vt:lpstr>Slide 151</vt:lpstr>
      <vt:lpstr>Slide 152</vt:lpstr>
      <vt:lpstr>Slide 153</vt:lpstr>
      <vt:lpstr>Slide 154</vt:lpstr>
      <vt:lpstr>Slide 155</vt:lpstr>
      <vt:lpstr>Slide 156</vt:lpstr>
      <vt:lpstr>Slide 157</vt:lpstr>
      <vt:lpstr>Slide 158</vt:lpstr>
      <vt:lpstr>Slide 159</vt:lpstr>
      <vt:lpstr>Slide 160</vt:lpstr>
      <vt:lpstr>Slide 161</vt:lpstr>
      <vt:lpstr>Slide 162</vt:lpstr>
      <vt:lpstr>Slide 163</vt:lpstr>
      <vt:lpstr>Slide 164</vt:lpstr>
      <vt:lpstr>Slide 165</vt:lpstr>
      <vt:lpstr>Slide 166</vt:lpstr>
      <vt:lpstr>Slide 167</vt:lpstr>
      <vt:lpstr>Slide 168</vt:lpstr>
      <vt:lpstr>Slide 169</vt:lpstr>
      <vt:lpstr>Slide 170</vt:lpstr>
      <vt:lpstr>Slide 171</vt:lpstr>
      <vt:lpstr>Slide 172</vt:lpstr>
      <vt:lpstr>Slide 173</vt:lpstr>
      <vt:lpstr>Slide 174</vt:lpstr>
      <vt:lpstr>Slide 175</vt:lpstr>
      <vt:lpstr>Slide 176</vt:lpstr>
      <vt:lpstr>Slide 177</vt:lpstr>
      <vt:lpstr>Slide 178</vt:lpstr>
      <vt:lpstr>Slide 179</vt:lpstr>
      <vt:lpstr>Slide 180</vt:lpstr>
      <vt:lpstr>Slide 181</vt:lpstr>
      <vt:lpstr>Slide 182</vt:lpstr>
      <vt:lpstr>Slide 183</vt:lpstr>
      <vt:lpstr>Slide 184</vt:lpstr>
      <vt:lpstr>Slide 185</vt:lpstr>
      <vt:lpstr>Slide 186</vt:lpstr>
      <vt:lpstr>Slide 187</vt:lpstr>
      <vt:lpstr>Slide 188</vt:lpstr>
    </vt:vector>
  </TitlesOfParts>
  <Company>NASA/ODIN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srickman</dc:creator>
  <cp:lastModifiedBy>srickman</cp:lastModifiedBy>
  <cp:revision>1256</cp:revision>
  <dcterms:created xsi:type="dcterms:W3CDTF">2010-10-05T20:46:41Z</dcterms:created>
  <dcterms:modified xsi:type="dcterms:W3CDTF">2012-04-24T12:16:58Z</dcterms:modified>
</cp:coreProperties>
</file>