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tif" ContentType="image/tif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1" r:id="rId2"/>
    <p:sldMasterId id="2147483663" r:id="rId3"/>
    <p:sldMasterId id="2147483674" r:id="rId4"/>
  </p:sldMasterIdLst>
  <p:notesMasterIdLst>
    <p:notesMasterId r:id="rId58"/>
  </p:notesMasterIdLst>
  <p:handoutMasterIdLst>
    <p:handoutMasterId r:id="rId59"/>
  </p:handoutMasterIdLst>
  <p:sldIdLst>
    <p:sldId id="303" r:id="rId5"/>
    <p:sldId id="304" r:id="rId6"/>
    <p:sldId id="256" r:id="rId7"/>
    <p:sldId id="310" r:id="rId8"/>
    <p:sldId id="309" r:id="rId9"/>
    <p:sldId id="311" r:id="rId10"/>
    <p:sldId id="274" r:id="rId11"/>
    <p:sldId id="275" r:id="rId12"/>
    <p:sldId id="276" r:id="rId13"/>
    <p:sldId id="299" r:id="rId14"/>
    <p:sldId id="284" r:id="rId15"/>
    <p:sldId id="285" r:id="rId16"/>
    <p:sldId id="269" r:id="rId17"/>
    <p:sldId id="318" r:id="rId18"/>
    <p:sldId id="273" r:id="rId19"/>
    <p:sldId id="319" r:id="rId20"/>
    <p:sldId id="320" r:id="rId21"/>
    <p:sldId id="286" r:id="rId22"/>
    <p:sldId id="287" r:id="rId23"/>
    <p:sldId id="289" r:id="rId24"/>
    <p:sldId id="290" r:id="rId25"/>
    <p:sldId id="321" r:id="rId26"/>
    <p:sldId id="291" r:id="rId27"/>
    <p:sldId id="298" r:id="rId28"/>
    <p:sldId id="292" r:id="rId29"/>
    <p:sldId id="293" r:id="rId30"/>
    <p:sldId id="313" r:id="rId31"/>
    <p:sldId id="277" r:id="rId32"/>
    <p:sldId id="312" r:id="rId33"/>
    <p:sldId id="282" r:id="rId34"/>
    <p:sldId id="278" r:id="rId35"/>
    <p:sldId id="281" r:id="rId36"/>
    <p:sldId id="283" r:id="rId37"/>
    <p:sldId id="294" r:id="rId38"/>
    <p:sldId id="315" r:id="rId39"/>
    <p:sldId id="295" r:id="rId40"/>
    <p:sldId id="300" r:id="rId41"/>
    <p:sldId id="296" r:id="rId42"/>
    <p:sldId id="317" r:id="rId43"/>
    <p:sldId id="316" r:id="rId44"/>
    <p:sldId id="314" r:id="rId45"/>
    <p:sldId id="272" r:id="rId46"/>
    <p:sldId id="297" r:id="rId47"/>
    <p:sldId id="328" r:id="rId48"/>
    <p:sldId id="327" r:id="rId49"/>
    <p:sldId id="267" r:id="rId50"/>
    <p:sldId id="322" r:id="rId51"/>
    <p:sldId id="323" r:id="rId52"/>
    <p:sldId id="324" r:id="rId53"/>
    <p:sldId id="325" r:id="rId54"/>
    <p:sldId id="326" r:id="rId55"/>
    <p:sldId id="301" r:id="rId56"/>
    <p:sldId id="308" r:id="rId57"/>
  </p:sldIdLst>
  <p:sldSz cx="9144000" cy="6858000" type="screen4x3"/>
  <p:notesSz cx="7010400" cy="92964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Main Section" id="{863B88C7-68D8-B247-A738-EE91FB04B491}">
          <p14:sldIdLst>
            <p14:sldId id="303"/>
            <p14:sldId id="304"/>
          </p14:sldIdLst>
        </p14:section>
        <p14:section name="Main Section" id="{2F6F7D9B-0EA3-FF43-B1A9-EF3CE5B3B3FE}">
          <p14:sldIdLst>
            <p14:sldId id="256"/>
            <p14:sldId id="310"/>
            <p14:sldId id="309"/>
            <p14:sldId id="311"/>
            <p14:sldId id="274"/>
            <p14:sldId id="275"/>
            <p14:sldId id="276"/>
            <p14:sldId id="299"/>
            <p14:sldId id="284"/>
            <p14:sldId id="285"/>
            <p14:sldId id="269"/>
            <p14:sldId id="318"/>
            <p14:sldId id="273"/>
            <p14:sldId id="319"/>
            <p14:sldId id="320"/>
            <p14:sldId id="286"/>
            <p14:sldId id="287"/>
            <p14:sldId id="289"/>
            <p14:sldId id="290"/>
            <p14:sldId id="321"/>
            <p14:sldId id="291"/>
            <p14:sldId id="298"/>
            <p14:sldId id="292"/>
            <p14:sldId id="293"/>
            <p14:sldId id="313"/>
            <p14:sldId id="277"/>
            <p14:sldId id="312"/>
            <p14:sldId id="282"/>
            <p14:sldId id="278"/>
            <p14:sldId id="281"/>
            <p14:sldId id="283"/>
            <p14:sldId id="294"/>
            <p14:sldId id="315"/>
            <p14:sldId id="295"/>
            <p14:sldId id="300"/>
            <p14:sldId id="296"/>
            <p14:sldId id="317"/>
            <p14:sldId id="316"/>
            <p14:sldId id="314"/>
            <p14:sldId id="272"/>
            <p14:sldId id="297"/>
            <p14:sldId id="328"/>
            <p14:sldId id="327"/>
            <p14:sldId id="267"/>
            <p14:sldId id="322"/>
            <p14:sldId id="323"/>
            <p14:sldId id="324"/>
            <p14:sldId id="325"/>
            <p14:sldId id="326"/>
            <p14:sldId id="301"/>
            <p14:sldId id="30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75" autoAdjust="0"/>
    <p:restoredTop sz="94751" autoAdjust="0"/>
  </p:normalViewPr>
  <p:slideViewPr>
    <p:cSldViewPr snapToGrid="0" snapToObjects="1">
      <p:cViewPr>
        <p:scale>
          <a:sx n="150" d="100"/>
          <a:sy n="150" d="100"/>
        </p:scale>
        <p:origin x="-688" y="-4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63" Type="http://schemas.openxmlformats.org/officeDocument/2006/relationships/theme" Target="theme/theme1.xml"/><Relationship Id="rId64" Type="http://schemas.openxmlformats.org/officeDocument/2006/relationships/tableStyles" Target="tableStyles.xml"/><Relationship Id="rId50" Type="http://schemas.openxmlformats.org/officeDocument/2006/relationships/slide" Target="slides/slide46.xml"/><Relationship Id="rId51" Type="http://schemas.openxmlformats.org/officeDocument/2006/relationships/slide" Target="slides/slide47.xml"/><Relationship Id="rId52" Type="http://schemas.openxmlformats.org/officeDocument/2006/relationships/slide" Target="slides/slide48.xml"/><Relationship Id="rId53" Type="http://schemas.openxmlformats.org/officeDocument/2006/relationships/slide" Target="slides/slide49.xml"/><Relationship Id="rId54" Type="http://schemas.openxmlformats.org/officeDocument/2006/relationships/slide" Target="slides/slide50.xml"/><Relationship Id="rId55" Type="http://schemas.openxmlformats.org/officeDocument/2006/relationships/slide" Target="slides/slide51.xml"/><Relationship Id="rId56" Type="http://schemas.openxmlformats.org/officeDocument/2006/relationships/slide" Target="slides/slide52.xml"/><Relationship Id="rId57" Type="http://schemas.openxmlformats.org/officeDocument/2006/relationships/slide" Target="slides/slide53.xml"/><Relationship Id="rId58" Type="http://schemas.openxmlformats.org/officeDocument/2006/relationships/notesMaster" Target="notesMasters/notesMaster1.xml"/><Relationship Id="rId59" Type="http://schemas.openxmlformats.org/officeDocument/2006/relationships/handoutMaster" Target="handoutMasters/handoutMaster1.xml"/><Relationship Id="rId40" Type="http://schemas.openxmlformats.org/officeDocument/2006/relationships/slide" Target="slides/slide36.xml"/><Relationship Id="rId41" Type="http://schemas.openxmlformats.org/officeDocument/2006/relationships/slide" Target="slides/slide37.xml"/><Relationship Id="rId42" Type="http://schemas.openxmlformats.org/officeDocument/2006/relationships/slide" Target="slides/slide38.xml"/><Relationship Id="rId43" Type="http://schemas.openxmlformats.org/officeDocument/2006/relationships/slide" Target="slides/slide39.xml"/><Relationship Id="rId44" Type="http://schemas.openxmlformats.org/officeDocument/2006/relationships/slide" Target="slides/slide40.xml"/><Relationship Id="rId45" Type="http://schemas.openxmlformats.org/officeDocument/2006/relationships/slide" Target="slides/slide41.xml"/><Relationship Id="rId46" Type="http://schemas.openxmlformats.org/officeDocument/2006/relationships/slide" Target="slides/slide42.xml"/><Relationship Id="rId47" Type="http://schemas.openxmlformats.org/officeDocument/2006/relationships/slide" Target="slides/slide43.xml"/><Relationship Id="rId48" Type="http://schemas.openxmlformats.org/officeDocument/2006/relationships/slide" Target="slides/slide44.xml"/><Relationship Id="rId49" Type="http://schemas.openxmlformats.org/officeDocument/2006/relationships/slide" Target="slides/slide45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slide" Target="slides/slide32.xml"/><Relationship Id="rId37" Type="http://schemas.openxmlformats.org/officeDocument/2006/relationships/slide" Target="slides/slide33.xml"/><Relationship Id="rId38" Type="http://schemas.openxmlformats.org/officeDocument/2006/relationships/slide" Target="slides/slide34.xml"/><Relationship Id="rId39" Type="http://schemas.openxmlformats.org/officeDocument/2006/relationships/slide" Target="slides/slide3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60" Type="http://schemas.openxmlformats.org/officeDocument/2006/relationships/printerSettings" Target="printerSettings/printerSettings1.bin"/><Relationship Id="rId61" Type="http://schemas.openxmlformats.org/officeDocument/2006/relationships/presProps" Target="presProps.xml"/><Relationship Id="rId62" Type="http://schemas.openxmlformats.org/officeDocument/2006/relationships/viewProps" Target="viewProp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AE9BDB-EF8D-1749-840E-C8F59616D5D8}" type="datetimeFigureOut">
              <a:rPr lang="en-US" smtClean="0"/>
              <a:t>2/25/14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9D800C-56ED-414F-945B-560C415A32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04683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628" cy="464184"/>
          </a:xfrm>
          <a:prstGeom prst="rect">
            <a:avLst/>
          </a:prstGeom>
        </p:spPr>
        <p:txBody>
          <a:bodyPr vert="horz" wrap="square" lIns="93171" tIns="46586" rIns="93171" bIns="46586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  <a:cs typeface="ＭＳ Ｐゴシック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183" y="0"/>
            <a:ext cx="3037628" cy="464184"/>
          </a:xfrm>
          <a:prstGeom prst="rect">
            <a:avLst/>
          </a:prstGeom>
        </p:spPr>
        <p:txBody>
          <a:bodyPr vert="horz" wrap="square" lIns="93171" tIns="46586" rIns="93171" bIns="46586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charset="0"/>
              </a:defRPr>
            </a:lvl1pPr>
          </a:lstStyle>
          <a:p>
            <a:pPr>
              <a:defRPr/>
            </a:pPr>
            <a:fld id="{F45C62C1-F4B6-4063-82B2-37379C0B2D48}" type="datetime1">
              <a:rPr lang="en-US"/>
              <a:pPr>
                <a:defRPr/>
              </a:pPr>
              <a:t>2/25/14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3171" tIns="46586" rIns="93171" bIns="46586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359" y="4416108"/>
            <a:ext cx="5607684" cy="4182427"/>
          </a:xfrm>
          <a:prstGeom prst="rect">
            <a:avLst/>
          </a:prstGeom>
        </p:spPr>
        <p:txBody>
          <a:bodyPr vert="horz" wrap="square" lIns="93171" tIns="46586" rIns="93171" bIns="46586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627"/>
            <a:ext cx="3037628" cy="464184"/>
          </a:xfrm>
          <a:prstGeom prst="rect">
            <a:avLst/>
          </a:prstGeom>
        </p:spPr>
        <p:txBody>
          <a:bodyPr vert="horz" wrap="square" lIns="93171" tIns="46586" rIns="93171" bIns="46586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  <a:cs typeface="ＭＳ Ｐゴシック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183" y="8830627"/>
            <a:ext cx="3037628" cy="464184"/>
          </a:xfrm>
          <a:prstGeom prst="rect">
            <a:avLst/>
          </a:prstGeom>
        </p:spPr>
        <p:txBody>
          <a:bodyPr vert="horz" wrap="square" lIns="93171" tIns="46586" rIns="93171" bIns="46586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charset="0"/>
              </a:defRPr>
            </a:lvl1pPr>
          </a:lstStyle>
          <a:p>
            <a:pPr>
              <a:defRPr/>
            </a:pPr>
            <a:fld id="{97811EF4-4EAC-41AD-979B-C1A7D175704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715268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0" charset="-128"/>
        <a:cs typeface="ＭＳ Ｐゴシック" pitchFamily="-110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0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0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0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10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 smtClean="0">
              <a:ea typeface="ＭＳ Ｐゴシック" charset="-128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47BA082-7F44-499E-A89A-A7A01D2110AD}" type="slidenum">
              <a:rPr lang="en-US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558" y="649850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B957E-5ED0-A64F-B580-A20C0E851C37}" type="datetime1">
              <a:rPr lang="en-US" smtClean="0"/>
              <a:t>2/25/14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9850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22842" y="649850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DDDCC-5A44-48CA-BE27-957B3B770F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67299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080" y="649850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F297CC-3B2C-7D40-952B-D1500BDBAAA1}" type="datetime1">
              <a:rPr lang="en-US" smtClean="0"/>
              <a:t>2/25/14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9850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22842" y="649850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83CD29-575F-4DBE-9812-32F15450E5C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29A4-8E78-1D40-A996-558D0E3FCEFA}" type="datetimeFigureOut">
              <a:rPr lang="en-US" smtClean="0"/>
              <a:t>2/25/14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B05CC-610C-5F4D-AF68-83355A27F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065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29A4-8E78-1D40-A996-558D0E3FCEFA}" type="datetimeFigureOut">
              <a:rPr lang="en-US" smtClean="0"/>
              <a:t>2/25/14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B05CC-610C-5F4D-AF68-83355A27F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5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29A4-8E78-1D40-A996-558D0E3FCEFA}" type="datetimeFigureOut">
              <a:rPr lang="en-US" smtClean="0"/>
              <a:t>2/25/14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B05CC-610C-5F4D-AF68-83355A27F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900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29A4-8E78-1D40-A996-558D0E3FCEFA}" type="datetimeFigureOut">
              <a:rPr lang="en-US" smtClean="0"/>
              <a:t>2/25/14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B05CC-610C-5F4D-AF68-83355A27F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531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29A4-8E78-1D40-A996-558D0E3FCEFA}" type="datetimeFigureOut">
              <a:rPr lang="en-US" smtClean="0"/>
              <a:t>2/25/14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B05CC-610C-5F4D-AF68-83355A27F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344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29A4-8E78-1D40-A996-558D0E3FCEFA}" type="datetimeFigureOut">
              <a:rPr lang="en-US" smtClean="0"/>
              <a:t>2/25/14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B05CC-610C-5F4D-AF68-83355A27F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895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29A4-8E78-1D40-A996-558D0E3FCEFA}" type="datetimeFigureOut">
              <a:rPr lang="en-US" smtClean="0"/>
              <a:t>2/25/14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B05CC-610C-5F4D-AF68-83355A27F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426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29A4-8E78-1D40-A996-558D0E3FCEFA}" type="datetimeFigureOut">
              <a:rPr lang="en-US" smtClean="0"/>
              <a:t>2/25/14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B05CC-610C-5F4D-AF68-83355A27F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636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29A4-8E78-1D40-A996-558D0E3FCEFA}" type="datetimeFigureOut">
              <a:rPr lang="en-US" smtClean="0"/>
              <a:t>2/25/14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B05CC-610C-5F4D-AF68-83355A27F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555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29A4-8E78-1D40-A996-558D0E3FCEFA}" type="datetimeFigureOut">
              <a:rPr lang="en-US" smtClean="0"/>
              <a:t>2/25/14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B05CC-610C-5F4D-AF68-83355A27F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543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29A4-8E78-1D40-A996-558D0E3FCEFA}" type="datetimeFigureOut">
              <a:rPr lang="en-US" smtClean="0"/>
              <a:t>2/25/14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B05CC-610C-5F4D-AF68-83355A27F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829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4398324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6912942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23061157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053654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4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733554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373312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6921983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072423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51335460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848599" cy="60960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524000"/>
            <a:ext cx="5111750" cy="46021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11130982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599"/>
            <a:ext cx="5486400" cy="3736975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8298533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8361"/>
            <a:ext cx="8229600" cy="65563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039866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4398324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6912942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23061157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053654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4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733554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373312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6921983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072423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51335460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848599" cy="60960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524000"/>
            <a:ext cx="5111750" cy="46021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11130982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599"/>
            <a:ext cx="5486400" cy="3736975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dirty="0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8298533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8361"/>
            <a:ext cx="8229600" cy="65563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F2E">
                  <a:tint val="75000"/>
                </a:srgbClr>
              </a:solidFill>
            </a:endParaRPr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000000"/>
                </a:solidFill>
              </a:defRPr>
            </a:lvl1pPr>
          </a:lstStyle>
          <a:p>
            <a:r>
              <a:rPr lang="en-US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‹#›</a:t>
            </a:fld>
            <a:endParaRPr lang="en-US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039866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4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2" Type="http://schemas.openxmlformats.org/officeDocument/2006/relationships/slideLayout" Target="../slideLayouts/slideLayout4.xml"/><Relationship Id="rId3" Type="http://schemas.openxmlformats.org/officeDocument/2006/relationships/slideLayout" Target="../slideLayouts/slideLayout5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slideLayout" Target="../slideLayouts/slideLayout8.xml"/><Relationship Id="rId7" Type="http://schemas.openxmlformats.org/officeDocument/2006/relationships/slideLayout" Target="../slideLayouts/slideLayout9.xml"/><Relationship Id="rId8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theme" Target="../theme/theme3.xml"/><Relationship Id="rId1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theme" Target="../theme/theme4.xml"/><Relationship Id="rId12" Type="http://schemas.openxmlformats.org/officeDocument/2006/relationships/image" Target="../media/image3.png"/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964053"/>
            <a:ext cx="8229600" cy="675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3298"/>
            <a:ext cx="8229600" cy="467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080" y="649850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charset="0"/>
              </a:defRPr>
            </a:lvl1pPr>
          </a:lstStyle>
          <a:p>
            <a:pPr>
              <a:defRPr/>
            </a:pPr>
            <a:fld id="{09504D50-1F04-9D40-B2CC-429944E657EE}" type="datetime1">
              <a:rPr lang="en-US" smtClean="0"/>
              <a:t>2/25/14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9850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charset="0"/>
                <a:cs typeface="ＭＳ Ｐゴシック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22842" y="649850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charset="0"/>
              </a:defRPr>
            </a:lvl1pPr>
          </a:lstStyle>
          <a:p>
            <a:pPr>
              <a:defRPr/>
            </a:pPr>
            <a:fld id="{30C1E0E2-974B-4086-AA80-B1CACD5B8BC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ＭＳ Ｐゴシック" pitchFamily="-110" charset="-128"/>
          <a:cs typeface="ＭＳ Ｐゴシック" pitchFamily="-110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0" charset="0"/>
          <a:ea typeface="ＭＳ Ｐゴシック" pitchFamily="-110" charset="-128"/>
          <a:cs typeface="ＭＳ Ｐゴシック" pitchFamily="-110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0" charset="0"/>
          <a:ea typeface="ＭＳ Ｐゴシック" pitchFamily="-110" charset="-128"/>
          <a:cs typeface="ＭＳ Ｐゴシック" pitchFamily="-110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0" charset="0"/>
          <a:ea typeface="ＭＳ Ｐゴシック" pitchFamily="-110" charset="-128"/>
          <a:cs typeface="ＭＳ Ｐゴシック" pitchFamily="-110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0" charset="0"/>
          <a:ea typeface="ＭＳ Ｐゴシック" pitchFamily="-110" charset="-128"/>
          <a:cs typeface="ＭＳ Ｐゴシック" pitchFamily="-110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0" charset="0"/>
          <a:ea typeface="ＭＳ Ｐゴシック" pitchFamily="-110" charset="-128"/>
          <a:cs typeface="ＭＳ Ｐゴシック" pitchFamily="-110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0" charset="0"/>
          <a:ea typeface="ＭＳ Ｐゴシック" pitchFamily="-110" charset="-128"/>
          <a:cs typeface="ＭＳ Ｐゴシック" pitchFamily="-110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0" charset="0"/>
          <a:ea typeface="ＭＳ Ｐゴシック" pitchFamily="-110" charset="-128"/>
          <a:cs typeface="ＭＳ Ｐゴシック" pitchFamily="-110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0" charset="0"/>
          <a:ea typeface="ＭＳ Ｐゴシック" pitchFamily="-110" charset="-128"/>
          <a:cs typeface="ＭＳ Ｐゴシック" pitchFamily="-110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ＭＳ Ｐゴシック" pitchFamily="-110" charset="-128"/>
          <a:cs typeface="ＭＳ Ｐゴシック" pitchFamily="-110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ＭＳ Ｐゴシック" pitchFamily="-110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ＭＳ Ｐゴシック" pitchFamily="-110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ＭＳ Ｐゴシック" pitchFamily="-110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ＭＳ Ｐゴシック" pitchFamily="-110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429A4-8E78-1D40-A996-558D0E3FCEFA}" type="datetimeFigureOut">
              <a:rPr lang="en-US" smtClean="0"/>
              <a:t>2/25/14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B05CC-610C-5F4D-AF68-83355A27F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687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endParaRPr lang="en-US" sz="2400">
              <a:solidFill>
                <a:srgbClr val="000F2E"/>
              </a:solidFill>
              <a:latin typeface="Times New Roman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0" y="762000"/>
            <a:ext cx="9144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defTabSz="914400"/>
            <a:r>
              <a:rPr lang="en-US" sz="4000" b="1" cap="all" dirty="0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ea typeface="ＭＳ Ｐゴシック" charset="0"/>
              </a:rPr>
              <a:t>NESC Academy Webcast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1371600" cy="13716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200" b="1" i="1" dirty="0" smtClean="0">
                <a:solidFill>
                  <a:srgbClr val="000F2E"/>
                </a:solidFill>
                <a:latin typeface="Arial"/>
                <a:ea typeface="ＭＳ Ｐゴシック" charset="0"/>
              </a:rPr>
              <a:t>Learning from the Past, Looking to the Future</a:t>
            </a:r>
            <a:endParaRPr lang="en-US" sz="1200" b="1" i="1" dirty="0">
              <a:solidFill>
                <a:srgbClr val="000F2E"/>
              </a:solidFill>
              <a:latin typeface="Arial"/>
              <a:ea typeface="ＭＳ Ｐゴシック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>
                <a:solidFill>
                  <a:srgbClr val="000000"/>
                </a:solidFill>
                <a:latin typeface="+mj-lt"/>
              </a:defRPr>
            </a:lvl1pPr>
          </a:lstStyle>
          <a:p>
            <a:pPr defTabSz="914400"/>
            <a:r>
              <a:rPr lang="en-US" b="1" dirty="0" smtClean="0">
                <a:solidFill>
                  <a:srgbClr val="000F2E"/>
                </a:solidFill>
                <a:latin typeface="Arial"/>
                <a:ea typeface="ＭＳ Ｐゴシック" charset="0"/>
              </a:rPr>
              <a:t>Page</a:t>
            </a:r>
            <a:r>
              <a:rPr lang="en-US" dirty="0" smtClean="0">
                <a:latin typeface="Arial"/>
                <a:ea typeface="ＭＳ Ｐゴシック" charset="0"/>
              </a:rPr>
              <a:t>: </a:t>
            </a:r>
            <a:fld id="{A8E54F2D-3D2C-43C8-A605-2CA5B98B9581}" type="slidenum">
              <a:rPr lang="en-US" smtClean="0">
                <a:latin typeface="Arial"/>
                <a:ea typeface="ＭＳ Ｐゴシック" charset="0"/>
              </a:rPr>
              <a:pPr defTabSz="914400"/>
              <a:t>‹#›</a:t>
            </a:fld>
            <a:endParaRPr lang="en-US" dirty="0">
              <a:latin typeface="Arial"/>
              <a:ea typeface="ＭＳ Ｐゴシック" charset="0"/>
            </a:endParaRPr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 dirty="0">
              <a:solidFill>
                <a:srgbClr val="000F2E">
                  <a:tint val="75000"/>
                </a:srgbClr>
              </a:solidFill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603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</p:sldLayoutIdLst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6553200"/>
            <a:ext cx="9144000" cy="3048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endParaRPr lang="en-US" sz="2400">
              <a:solidFill>
                <a:srgbClr val="000F2E"/>
              </a:solidFill>
              <a:latin typeface="Times New Roman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0" y="762000"/>
            <a:ext cx="9144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defTabSz="914400"/>
            <a:r>
              <a:rPr lang="en-US" sz="4000" b="1" cap="all" dirty="0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ea typeface="ＭＳ Ｐゴシック" charset="0"/>
              </a:rPr>
              <a:t>NESC Academy Webcast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1371600" cy="13716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1200" b="1" i="1" dirty="0" smtClean="0">
                <a:solidFill>
                  <a:srgbClr val="000F2E"/>
                </a:solidFill>
                <a:latin typeface="Arial"/>
                <a:ea typeface="ＭＳ Ｐゴシック" charset="0"/>
              </a:rPr>
              <a:t>Learning from the Past, Looking to the Future</a:t>
            </a:r>
            <a:endParaRPr lang="en-US" sz="1200" b="1" i="1" dirty="0">
              <a:solidFill>
                <a:srgbClr val="000F2E"/>
              </a:solidFill>
              <a:latin typeface="Arial"/>
              <a:ea typeface="ＭＳ Ｐゴシック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>
                <a:solidFill>
                  <a:srgbClr val="000000"/>
                </a:solidFill>
                <a:latin typeface="+mj-lt"/>
              </a:defRPr>
            </a:lvl1pPr>
          </a:lstStyle>
          <a:p>
            <a:pPr defTabSz="914400"/>
            <a:r>
              <a:rPr lang="en-US" b="1" dirty="0" smtClean="0">
                <a:solidFill>
                  <a:srgbClr val="000F2E"/>
                </a:solidFill>
                <a:latin typeface="Arial"/>
                <a:ea typeface="ＭＳ Ｐゴシック" charset="0"/>
              </a:rPr>
              <a:t>Page</a:t>
            </a:r>
            <a:r>
              <a:rPr lang="en-US" dirty="0" smtClean="0">
                <a:latin typeface="Arial"/>
                <a:ea typeface="ＭＳ Ｐゴシック" charset="0"/>
              </a:rPr>
              <a:t>: </a:t>
            </a:r>
            <a:fld id="{A8E54F2D-3D2C-43C8-A605-2CA5B98B9581}" type="slidenum">
              <a:rPr lang="en-US" smtClean="0">
                <a:latin typeface="Arial"/>
                <a:ea typeface="ＭＳ Ｐゴシック" charset="0"/>
              </a:rPr>
              <a:pPr defTabSz="914400"/>
              <a:t>‹#›</a:t>
            </a:fld>
            <a:endParaRPr lang="en-US" dirty="0">
              <a:latin typeface="Arial"/>
              <a:ea typeface="ＭＳ Ｐゴシック" charset="0"/>
            </a:endParaRPr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 dirty="0">
              <a:solidFill>
                <a:srgbClr val="000F2E">
                  <a:tint val="75000"/>
                </a:srgbClr>
              </a:solidFill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603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</p:sldLayoutIdLst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John.christian@mail.wvu.edu" TargetMode="External"/><Relationship Id="rId4" Type="http://schemas.openxmlformats.org/officeDocument/2006/relationships/hyperlink" Target="http://asel.mae.wvu.edu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3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1.png"/><Relationship Id="rId12" Type="http://schemas.openxmlformats.org/officeDocument/2006/relationships/image" Target="../media/image22.png"/><Relationship Id="rId13" Type="http://schemas.openxmlformats.org/officeDocument/2006/relationships/image" Target="../media/image23.png"/><Relationship Id="rId14" Type="http://schemas.openxmlformats.org/officeDocument/2006/relationships/image" Target="../media/image24.png"/><Relationship Id="rId15" Type="http://schemas.openxmlformats.org/officeDocument/2006/relationships/image" Target="../media/image25.png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8" Type="http://schemas.openxmlformats.org/officeDocument/2006/relationships/image" Target="../media/image18.png"/><Relationship Id="rId9" Type="http://schemas.openxmlformats.org/officeDocument/2006/relationships/image" Target="../media/image19.png"/><Relationship Id="rId10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Relationship Id="rId3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ti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emf"/><Relationship Id="rId3" Type="http://schemas.openxmlformats.org/officeDocument/2006/relationships/image" Target="../media/image3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4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Relationship Id="rId3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e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jpg"/><Relationship Id="rId3" Type="http://schemas.openxmlformats.org/officeDocument/2006/relationships/image" Target="../media/image46.jp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Relationship Id="rId3" Type="http://schemas.openxmlformats.org/officeDocument/2006/relationships/image" Target="../media/image47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8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9.png"/><Relationship Id="rId3" Type="http://schemas.openxmlformats.org/officeDocument/2006/relationships/image" Target="../media/image50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John.christian@mail.wvu.edu" TargetMode="External"/><Relationship Id="rId3" Type="http://schemas.openxmlformats.org/officeDocument/2006/relationships/hyperlink" Target="http://asel.mae.wvu.edu" TargetMode="Externa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000" b="1" dirty="0" smtClean="0">
                <a:solidFill>
                  <a:srgbClr val="0070C0"/>
                </a:solidFill>
              </a:rPr>
              <a:t>Neil Dennehy</a:t>
            </a:r>
            <a:br>
              <a:rPr lang="en-US" sz="3000" b="1" dirty="0" smtClean="0">
                <a:solidFill>
                  <a:srgbClr val="0070C0"/>
                </a:solidFill>
              </a:rPr>
            </a:br>
            <a:r>
              <a:rPr lang="en-US" sz="3000" b="1" dirty="0" smtClean="0">
                <a:solidFill>
                  <a:srgbClr val="0070C0"/>
                </a:solidFill>
              </a:rPr>
              <a:t>cornelius.j.dennehy@nasa.gov</a:t>
            </a:r>
            <a:endParaRPr lang="en-US" sz="30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609600" y="3505200"/>
            <a:ext cx="7848600" cy="2667000"/>
          </a:xfrm>
          <a:noFill/>
        </p:spPr>
        <p:txBody>
          <a:bodyPr anchor="t">
            <a:noAutofit/>
          </a:bodyPr>
          <a:lstStyle/>
          <a:p>
            <a:pPr algn="ctr">
              <a:buNone/>
            </a:pPr>
            <a:endParaRPr lang="en-US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Fundamentals of Vision Based Navigation</a:t>
            </a:r>
          </a:p>
          <a:p>
            <a:endParaRPr lang="en-US" dirty="0" smtClean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  <a:p>
            <a:pPr algn="ctr">
              <a:buNone/>
            </a:pPr>
            <a:r>
              <a:rPr lang="en-US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Dr. John Christian, WVU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smtClean="0">
                <a:latin typeface="Arial"/>
              </a:rPr>
              <a:t>Page: </a:t>
            </a:r>
            <a:fld id="{A8E54F2D-3D2C-43C8-A605-2CA5B98B9581}" type="slidenum">
              <a:rPr lang="en-US" smtClean="0">
                <a:latin typeface="Arial"/>
              </a:rPr>
              <a:pPr/>
              <a:t>1</a:t>
            </a:fld>
            <a:endParaRPr lang="en-US" dirty="0">
              <a:latin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99060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defTabSz="914400"/>
            <a:r>
              <a:rPr lang="en-US" sz="4000" b="1" cap="all" dirty="0" smtClean="0">
                <a:ln w="0"/>
                <a:gradFill flip="none">
                  <a:gsLst>
                    <a:gs pos="0">
                      <a:srgbClr val="0F6FC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0F6FC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0F6FC6">
                        <a:shade val="65000"/>
                        <a:satMod val="130000"/>
                      </a:srgbClr>
                    </a:gs>
                    <a:gs pos="92000">
                      <a:srgbClr val="0F6FC6">
                        <a:shade val="50000"/>
                        <a:satMod val="120000"/>
                      </a:srgbClr>
                    </a:gs>
                    <a:gs pos="100000">
                      <a:srgbClr val="0F6FC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  <a:ea typeface="ＭＳ Ｐゴシック" charset="0"/>
              </a:rPr>
              <a:t>Welcome…</a:t>
            </a:r>
          </a:p>
        </p:txBody>
      </p:sp>
    </p:spTree>
    <p:extLst>
      <p:ext uri="{BB962C8B-B14F-4D97-AF65-F5344CB8AC3E}">
        <p14:creationId xmlns:p14="http://schemas.microsoft.com/office/powerpoint/2010/main" val="197984374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581400" y="2743200"/>
            <a:ext cx="76200" cy="762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>
              <a:solidFill>
                <a:prstClr val="white"/>
              </a:solidFill>
              <a:latin typeface="Times New Roman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838200"/>
            <a:ext cx="5376162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876800" y="4223658"/>
            <a:ext cx="1219200" cy="228600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2400">
              <a:solidFill>
                <a:prstClr val="white"/>
              </a:solidFill>
              <a:latin typeface="Times New Roman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4648200"/>
            <a:ext cx="3886200" cy="190988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8" name="Down Arrow 7"/>
          <p:cNvSpPr/>
          <p:nvPr/>
        </p:nvSpPr>
        <p:spPr>
          <a:xfrm>
            <a:off x="5257800" y="4452256"/>
            <a:ext cx="381000" cy="34834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2400">
              <a:solidFill>
                <a:prstClr val="white"/>
              </a:solidFill>
              <a:latin typeface="Times New Roman"/>
            </a:endParaRPr>
          </a:p>
        </p:txBody>
      </p:sp>
      <p:pic>
        <p:nvPicPr>
          <p:cNvPr id="11" name="Picture 10" descr="volum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5048" y="4648200"/>
            <a:ext cx="623257" cy="1934695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90055143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135464" y="1395412"/>
            <a:ext cx="7772400" cy="1470025"/>
          </a:xfrm>
        </p:spPr>
        <p:txBody>
          <a:bodyPr/>
          <a:lstStyle/>
          <a:p>
            <a:pPr algn="l" eaLnBrk="1" hangingPunct="1"/>
            <a:r>
              <a:rPr lang="en-US" dirty="0" smtClean="0">
                <a:ea typeface="ＭＳ Ｐゴシック" charset="-128"/>
              </a:rPr>
              <a:t>Fundamentals of Vision-Based Navigation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8DDDCC-5A44-48CA-BE27-957B3B770F60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5464" y="3658941"/>
            <a:ext cx="7665054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26 February 2014</a:t>
            </a:r>
          </a:p>
          <a:p>
            <a:endParaRPr lang="en-US" b="1" dirty="0"/>
          </a:p>
          <a:p>
            <a:endParaRPr lang="en-US" b="1" dirty="0" smtClean="0"/>
          </a:p>
          <a:p>
            <a:r>
              <a:rPr lang="en-US" b="1" dirty="0" smtClean="0"/>
              <a:t>Dr. John A. Christian</a:t>
            </a:r>
          </a:p>
          <a:p>
            <a:r>
              <a:rPr lang="en-US" dirty="0" smtClean="0"/>
              <a:t>Assistant Professor, Department of Mechanical &amp; Aerospace Engineering</a:t>
            </a:r>
          </a:p>
          <a:p>
            <a:r>
              <a:rPr lang="en-US" dirty="0" smtClean="0"/>
              <a:t>Benjamin M. </a:t>
            </a:r>
            <a:r>
              <a:rPr lang="en-US" dirty="0" err="1" smtClean="0"/>
              <a:t>Statler</a:t>
            </a:r>
            <a:r>
              <a:rPr lang="en-US" dirty="0" smtClean="0"/>
              <a:t> College of Engineering &amp; Mineral Resources</a:t>
            </a:r>
          </a:p>
          <a:p>
            <a:r>
              <a:rPr lang="en-US" dirty="0" smtClean="0"/>
              <a:t>West Virginia University (WVU)</a:t>
            </a:r>
          </a:p>
          <a:p>
            <a:r>
              <a:rPr lang="en-US" dirty="0" smtClean="0">
                <a:hlinkClick r:id="rId3"/>
              </a:rPr>
              <a:t>john.christian@mail.wvu.edu</a:t>
            </a:r>
            <a:r>
              <a:rPr lang="en-US" dirty="0" smtClean="0"/>
              <a:t> </a:t>
            </a:r>
          </a:p>
          <a:p>
            <a:endParaRPr lang="en-US" dirty="0"/>
          </a:p>
          <a:p>
            <a:r>
              <a:rPr lang="en-US" b="1" i="1" dirty="0" smtClean="0"/>
              <a:t>Applied Space Exploration Laboratory (ASEL)</a:t>
            </a:r>
          </a:p>
          <a:p>
            <a:r>
              <a:rPr lang="en-US" i="1" dirty="0" smtClean="0">
                <a:hlinkClick r:id="rId4"/>
              </a:rPr>
              <a:t>http</a:t>
            </a:r>
            <a:r>
              <a:rPr lang="en-US" i="1" dirty="0">
                <a:hlinkClick r:id="rId4"/>
              </a:rPr>
              <a:t>://</a:t>
            </a:r>
            <a:r>
              <a:rPr lang="en-US" i="1" dirty="0" smtClean="0">
                <a:hlinkClick r:id="rId4"/>
              </a:rPr>
              <a:t>asel.mae.wvu.edu</a:t>
            </a:r>
            <a:r>
              <a:rPr lang="en-US" i="1" dirty="0" smtClean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 are Already an Vision-Based </a:t>
            </a:r>
            <a:r>
              <a:rPr lang="en-US" dirty="0" err="1"/>
              <a:t>Nav</a:t>
            </a:r>
            <a:r>
              <a:rPr lang="en-US" dirty="0"/>
              <a:t> Expert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428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 are Already an Vision-Based </a:t>
            </a:r>
            <a:r>
              <a:rPr lang="en-US" dirty="0" err="1"/>
              <a:t>Nav</a:t>
            </a:r>
            <a:r>
              <a:rPr lang="en-US" dirty="0"/>
              <a:t> Expert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25982" y="1859026"/>
            <a:ext cx="82608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Think about how you found your way from your home to the office this morning.</a:t>
            </a:r>
          </a:p>
          <a:p>
            <a:endParaRPr lang="en-US" sz="2000" b="1" dirty="0"/>
          </a:p>
          <a:p>
            <a:r>
              <a:rPr lang="en-US" sz="2000" b="1" dirty="0" smtClean="0"/>
              <a:t>If you’re like most people, you combined visual input from your eyes with inertial measurements from your inner ear to navigate and avoid obstacles. </a:t>
            </a:r>
          </a:p>
          <a:p>
            <a:endParaRPr lang="en-US" sz="2000" b="1" dirty="0"/>
          </a:p>
          <a:p>
            <a:r>
              <a:rPr lang="en-US" sz="2000" b="1" dirty="0" smtClean="0"/>
              <a:t>Visual cues allowed you to turn at the correct intersection. </a:t>
            </a:r>
          </a:p>
          <a:p>
            <a:endParaRPr lang="en-US" sz="2000" b="1" dirty="0"/>
          </a:p>
          <a:p>
            <a:r>
              <a:rPr lang="en-US" sz="2000" b="1" dirty="0" smtClean="0"/>
              <a:t>Visual cues also helped you estimate your position and velocity relative to other vehicles and (hopefully!) avoid any collisions.</a:t>
            </a:r>
          </a:p>
          <a:p>
            <a:endParaRPr lang="en-US" sz="2000" b="1" dirty="0"/>
          </a:p>
          <a:p>
            <a:r>
              <a:rPr lang="en-US" sz="2000" b="1" dirty="0" smtClean="0"/>
              <a:t>Congratulations! Years of training have made you </a:t>
            </a:r>
            <a:r>
              <a:rPr lang="en-US" sz="2000" b="1" dirty="0" smtClean="0"/>
              <a:t>a vision-based navigation </a:t>
            </a:r>
            <a:r>
              <a:rPr lang="en-US" sz="2000" b="1" dirty="0" smtClean="0"/>
              <a:t>expert</a:t>
            </a:r>
            <a:r>
              <a:rPr lang="en-US" sz="2000" b="1" dirty="0" smtClean="0"/>
              <a:t>!</a:t>
            </a:r>
            <a:endParaRPr lang="en-US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323520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Spacecraft Vision-Based Navigation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25982" y="1859026"/>
            <a:ext cx="82608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The use of optically acquired data (typically an image) for the purposes of spacecraft </a:t>
            </a:r>
            <a:r>
              <a:rPr lang="en-US" sz="2000" b="1" dirty="0" smtClean="0"/>
              <a:t>navigation</a:t>
            </a:r>
          </a:p>
          <a:p>
            <a:endParaRPr lang="en-US" sz="2000" b="1" dirty="0"/>
          </a:p>
          <a:p>
            <a:r>
              <a:rPr lang="en-US" sz="2000" b="1" dirty="0"/>
              <a:t>Images contain information about the state of both the spacecraft and the observed object</a:t>
            </a:r>
          </a:p>
          <a:p>
            <a:endParaRPr lang="en-US" sz="2000" b="1" dirty="0"/>
          </a:p>
          <a:p>
            <a:r>
              <a:rPr lang="en-US" sz="2000" b="1" dirty="0"/>
              <a:t>Passive images have long been used for both planetary navigation and relative navigation</a:t>
            </a:r>
          </a:p>
          <a:p>
            <a:endParaRPr lang="en-US" sz="2000" b="1" dirty="0" smtClean="0"/>
          </a:p>
          <a:p>
            <a:r>
              <a:rPr lang="en-US" sz="2000" b="1" dirty="0" smtClean="0"/>
              <a:t>Modern </a:t>
            </a:r>
            <a:r>
              <a:rPr lang="en-US" sz="2000" b="1" dirty="0"/>
              <a:t>optical navigation include both passive and active sensors that operate at a number of different wavelengths (not necessarily in the visible spectrum). </a:t>
            </a:r>
          </a:p>
        </p:txBody>
      </p:sp>
    </p:spTree>
    <p:extLst>
      <p:ext uri="{BB962C8B-B14F-4D97-AF65-F5344CB8AC3E}">
        <p14:creationId xmlns:p14="http://schemas.microsoft.com/office/powerpoint/2010/main" val="18895502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Historical Perspective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19" name="Right Brace 18"/>
          <p:cNvSpPr/>
          <p:nvPr/>
        </p:nvSpPr>
        <p:spPr>
          <a:xfrm rot="16200000">
            <a:off x="1670453" y="5134971"/>
            <a:ext cx="265176" cy="1629178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695460" y="4828792"/>
            <a:ext cx="3960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Gemini and Apollo programs lay the theoretical and practical foundations for future optical navigation.</a:t>
            </a:r>
            <a:endParaRPr lang="en-US" dirty="0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/>
          <a:srcRect r="1620" b="493"/>
          <a:stretch>
            <a:fillRect/>
          </a:stretch>
        </p:blipFill>
        <p:spPr bwMode="auto">
          <a:xfrm>
            <a:off x="4868981" y="2357867"/>
            <a:ext cx="3962281" cy="3005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0320" y="2103411"/>
            <a:ext cx="3201371" cy="2615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Box 22"/>
          <p:cNvSpPr txBox="1"/>
          <p:nvPr/>
        </p:nvSpPr>
        <p:spPr>
          <a:xfrm>
            <a:off x="254000" y="1858414"/>
            <a:ext cx="1841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Gemini hand-held space sextant</a:t>
            </a:r>
            <a:endParaRPr lang="en-US" sz="14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4800600" y="1820314"/>
            <a:ext cx="4000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James Lovell using the space sextant during the Apollo 8 mission.</a:t>
            </a:r>
            <a:endParaRPr lang="en-US" sz="1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7188042" y="1019840"/>
            <a:ext cx="19789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i="1" dirty="0" smtClean="0"/>
              <a:t>Images courtesy of NASA</a:t>
            </a:r>
            <a:endParaRPr lang="en-US" sz="1200" i="1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373487" y="6350691"/>
            <a:ext cx="8281115" cy="1588"/>
          </a:xfrm>
          <a:prstGeom prst="line">
            <a:avLst/>
          </a:prstGeom>
          <a:ln>
            <a:solidFill>
              <a:schemeClr val="tx1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3335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1960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1589119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1970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2897049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1980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4217856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1990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5523176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2000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831090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2010</a:t>
            </a:r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 rot="5400000">
            <a:off x="534472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5400000">
            <a:off x="1845613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3156754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>
            <a:off x="4467895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>
            <a:off x="5779036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>
            <a:off x="7090177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2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Historical Perspective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077493" y="4524107"/>
            <a:ext cx="57574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Numerous robotic missions use optical navigation measurements during encounters with planets and moons. The images were sent to Earth and processed on the ground along with radiometric tracking data.</a:t>
            </a:r>
            <a:endParaRPr lang="en-US" dirty="0"/>
          </a:p>
        </p:txBody>
      </p:sp>
      <p:pic>
        <p:nvPicPr>
          <p:cNvPr id="19" name="Picture 18" descr="RawMROImageOfDeimos.jpg"/>
          <p:cNvPicPr>
            <a:picLocks noChangeAspect="1"/>
          </p:cNvPicPr>
          <p:nvPr/>
        </p:nvPicPr>
        <p:blipFill>
          <a:blip r:embed="rId2"/>
          <a:srcRect r="274" b="95"/>
          <a:stretch>
            <a:fillRect/>
          </a:stretch>
        </p:blipFill>
        <p:spPr>
          <a:xfrm>
            <a:off x="4353059" y="1910307"/>
            <a:ext cx="2710839" cy="2403270"/>
          </a:xfrm>
          <a:prstGeom prst="rect">
            <a:avLst/>
          </a:prstGeom>
        </p:spPr>
      </p:pic>
      <p:pic>
        <p:nvPicPr>
          <p:cNvPr id="20" name="Picture 19" descr="RawGalileoImageOfGanymed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69" y="1910307"/>
            <a:ext cx="2405010" cy="2405010"/>
          </a:xfrm>
          <a:prstGeom prst="rect">
            <a:avLst/>
          </a:prstGeom>
        </p:spPr>
      </p:pic>
      <p:sp>
        <p:nvSpPr>
          <p:cNvPr id="21" name="Right Brace 20"/>
          <p:cNvSpPr/>
          <p:nvPr/>
        </p:nvSpPr>
        <p:spPr>
          <a:xfrm rot="16200000">
            <a:off x="4758166" y="2898386"/>
            <a:ext cx="268249" cy="6126977"/>
          </a:xfrm>
          <a:prstGeom prst="rightBrace">
            <a:avLst>
              <a:gd name="adj1" fmla="val 8333"/>
              <a:gd name="adj2" fmla="val 23514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2720306" y="1844338"/>
            <a:ext cx="14395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Image of Ganymede and reference star taken by Galileo in 1996.</a:t>
            </a:r>
            <a:endParaRPr lang="en-US" sz="14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7076048" y="1844338"/>
            <a:ext cx="184901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Image of </a:t>
            </a:r>
            <a:r>
              <a:rPr lang="en-US" sz="1400" b="1" dirty="0" err="1" smtClean="0"/>
              <a:t>Deimos</a:t>
            </a:r>
            <a:r>
              <a:rPr lang="en-US" sz="1400" b="1" dirty="0" smtClean="0"/>
              <a:t> and background stars taken by Mars Reconnaissance Orbiter in 2006.</a:t>
            </a:r>
            <a:endParaRPr lang="en-US" sz="1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300491" y="1019840"/>
            <a:ext cx="28664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i="1" dirty="0" smtClean="0"/>
              <a:t>Image courtesy of NASA/JPL-Caltech </a:t>
            </a:r>
            <a:endParaRPr lang="en-US" sz="1200" i="1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373487" y="6350691"/>
            <a:ext cx="8281115" cy="1588"/>
          </a:xfrm>
          <a:prstGeom prst="line">
            <a:avLst/>
          </a:prstGeom>
          <a:ln>
            <a:solidFill>
              <a:schemeClr val="tx1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3335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1960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1589119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1970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2897049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1980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4217856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1990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5523176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2000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831090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2010</a:t>
            </a:r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 rot="5400000">
            <a:off x="534472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5400000">
            <a:off x="1845613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3156754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>
            <a:off x="4467895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>
            <a:off x="5779036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>
            <a:off x="7090177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616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Historical Perspective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73487" y="6350691"/>
            <a:ext cx="8281115" cy="1588"/>
          </a:xfrm>
          <a:prstGeom prst="line">
            <a:avLst/>
          </a:prstGeom>
          <a:ln>
            <a:solidFill>
              <a:schemeClr val="tx1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83335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1960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589119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1970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897049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1980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217856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1990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523176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2000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831090" y="64773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2010</a:t>
            </a:r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534472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>
            <a:off x="1845613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3156754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4467895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5779036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96229" y="4814439"/>
            <a:ext cx="62092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Autonomous optical navigation algorithms were developed for encounters with small bodies (e.g. asteroids, comets, etc.) and used on numerous missions.</a:t>
            </a:r>
            <a:endParaRPr lang="en-US" dirty="0"/>
          </a:p>
        </p:txBody>
      </p:sp>
      <p:sp>
        <p:nvSpPr>
          <p:cNvPr id="19" name="Right Brace 18"/>
          <p:cNvSpPr/>
          <p:nvPr/>
        </p:nvSpPr>
        <p:spPr>
          <a:xfrm rot="16200000">
            <a:off x="6692639" y="4816041"/>
            <a:ext cx="274034" cy="2280111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0011" y="1639570"/>
            <a:ext cx="2833470" cy="283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3703481" y="1571838"/>
            <a:ext cx="3307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Image of asteroid </a:t>
            </a:r>
            <a:r>
              <a:rPr lang="en-US" sz="1400" b="1" dirty="0" err="1" smtClean="0"/>
              <a:t>Borrelly</a:t>
            </a:r>
            <a:r>
              <a:rPr lang="en-US" sz="1400" b="1" dirty="0" smtClean="0"/>
              <a:t> taken by Deep Space 1 in 2001.</a:t>
            </a:r>
            <a:endParaRPr lang="en-US" sz="14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6300491" y="1019840"/>
            <a:ext cx="28664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i="1" dirty="0" smtClean="0"/>
              <a:t>Image courtesy of NASA/JPL-Caltech </a:t>
            </a:r>
            <a:endParaRPr lang="en-US" sz="1200" i="1" dirty="0"/>
          </a:p>
        </p:txBody>
      </p:sp>
      <p:cxnSp>
        <p:nvCxnSpPr>
          <p:cNvPr id="25" name="Straight Connector 24"/>
          <p:cNvCxnSpPr/>
          <p:nvPr/>
        </p:nvCxnSpPr>
        <p:spPr>
          <a:xfrm rot="5400000">
            <a:off x="7090177" y="63551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173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Historical Perspective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29896" y="1656503"/>
            <a:ext cx="1498052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511" y="3225740"/>
            <a:ext cx="1498052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29896" y="3225740"/>
            <a:ext cx="1498052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1420" y="4794978"/>
            <a:ext cx="1475004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511" y="1656503"/>
            <a:ext cx="1498052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81511" y="4794978"/>
            <a:ext cx="1498052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0774" y="1656503"/>
            <a:ext cx="1498052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0774" y="4794978"/>
            <a:ext cx="1498052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0774" y="3225740"/>
            <a:ext cx="1498052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w2_flyby1_21552_016b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75369" y="1656503"/>
            <a:ext cx="1498052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w2_flyby1_21738_017b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075369" y="3225740"/>
            <a:ext cx="1498052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6" descr="w2_flyby1_22278_018b.gif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75369" y="4794978"/>
            <a:ext cx="1498052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751434" y="1656503"/>
            <a:ext cx="1986721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751434" y="3225740"/>
            <a:ext cx="1986721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751666" y="4794978"/>
            <a:ext cx="1986256" cy="1517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725331" y="6288685"/>
            <a:ext cx="106893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i="1" dirty="0" smtClean="0"/>
              <a:t>19/P </a:t>
            </a:r>
            <a:r>
              <a:rPr lang="en-US" sz="1000" i="1" dirty="0" err="1" smtClean="0"/>
              <a:t>Borrelly</a:t>
            </a:r>
            <a:endParaRPr lang="en-US" sz="1000" i="1" dirty="0" smtClean="0"/>
          </a:p>
          <a:p>
            <a:pPr algn="ctr"/>
            <a:r>
              <a:rPr lang="en-US" sz="1000" dirty="0" smtClean="0"/>
              <a:t>Deep Space 1</a:t>
            </a:r>
          </a:p>
          <a:p>
            <a:pPr algn="ctr"/>
            <a:r>
              <a:rPr lang="en-US" sz="1000" dirty="0" smtClean="0"/>
              <a:t>2001</a:t>
            </a:r>
            <a:endParaRPr lang="en-US" sz="1000" dirty="0"/>
          </a:p>
        </p:txBody>
      </p:sp>
      <p:sp>
        <p:nvSpPr>
          <p:cNvPr id="21" name="TextBox 20"/>
          <p:cNvSpPr txBox="1"/>
          <p:nvPr/>
        </p:nvSpPr>
        <p:spPr>
          <a:xfrm>
            <a:off x="2287172" y="6288685"/>
            <a:ext cx="107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i="1" dirty="0" smtClean="0"/>
              <a:t>81/P Wild 2</a:t>
            </a:r>
          </a:p>
          <a:p>
            <a:pPr algn="ctr"/>
            <a:r>
              <a:rPr lang="en-US" sz="1000" dirty="0" smtClean="0"/>
              <a:t>Stardust</a:t>
            </a:r>
          </a:p>
          <a:p>
            <a:pPr algn="ctr"/>
            <a:r>
              <a:rPr lang="en-US" sz="1000" dirty="0" smtClean="0"/>
              <a:t>2004</a:t>
            </a:r>
            <a:endParaRPr lang="en-US" sz="1000" dirty="0"/>
          </a:p>
        </p:txBody>
      </p:sp>
      <p:sp>
        <p:nvSpPr>
          <p:cNvPr id="22" name="TextBox 21"/>
          <p:cNvSpPr txBox="1"/>
          <p:nvPr/>
        </p:nvSpPr>
        <p:spPr>
          <a:xfrm>
            <a:off x="3887842" y="6288685"/>
            <a:ext cx="98216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i="1" dirty="0" smtClean="0"/>
              <a:t>9/P </a:t>
            </a:r>
            <a:r>
              <a:rPr lang="en-US" sz="1000" i="1" dirty="0" err="1" smtClean="0"/>
              <a:t>Tempel</a:t>
            </a:r>
            <a:r>
              <a:rPr lang="en-US" sz="1000" i="1" dirty="0" smtClean="0"/>
              <a:t> 1</a:t>
            </a:r>
          </a:p>
          <a:p>
            <a:pPr algn="ctr"/>
            <a:r>
              <a:rPr lang="en-US" sz="1000" dirty="0" smtClean="0"/>
              <a:t>Deep Impact</a:t>
            </a:r>
          </a:p>
          <a:p>
            <a:pPr algn="ctr"/>
            <a:r>
              <a:rPr lang="en-US" sz="1000" dirty="0" smtClean="0"/>
              <a:t>2005</a:t>
            </a:r>
            <a:endParaRPr lang="en-US" sz="1000" dirty="0"/>
          </a:p>
        </p:txBody>
      </p:sp>
      <p:sp>
        <p:nvSpPr>
          <p:cNvPr id="23" name="TextBox 22"/>
          <p:cNvSpPr txBox="1"/>
          <p:nvPr/>
        </p:nvSpPr>
        <p:spPr>
          <a:xfrm>
            <a:off x="5369467" y="6288685"/>
            <a:ext cx="11221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i="1" dirty="0" smtClean="0"/>
              <a:t>103/P Hartley 2</a:t>
            </a:r>
          </a:p>
          <a:p>
            <a:pPr algn="ctr"/>
            <a:r>
              <a:rPr lang="en-US" sz="1000" dirty="0" smtClean="0"/>
              <a:t>EPOXI</a:t>
            </a:r>
          </a:p>
          <a:p>
            <a:pPr algn="ctr"/>
            <a:r>
              <a:rPr lang="en-US" sz="1000" dirty="0" smtClean="0"/>
              <a:t>2010</a:t>
            </a:r>
            <a:endParaRPr lang="en-US" sz="1000" dirty="0"/>
          </a:p>
        </p:txBody>
      </p:sp>
      <p:sp>
        <p:nvSpPr>
          <p:cNvPr id="24" name="TextBox 23"/>
          <p:cNvSpPr txBox="1"/>
          <p:nvPr/>
        </p:nvSpPr>
        <p:spPr>
          <a:xfrm>
            <a:off x="7198492" y="6288685"/>
            <a:ext cx="10926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i="1" dirty="0" smtClean="0"/>
              <a:t>9/P </a:t>
            </a:r>
            <a:r>
              <a:rPr lang="en-US" sz="1000" i="1" dirty="0" err="1" smtClean="0"/>
              <a:t>Tempel</a:t>
            </a:r>
            <a:r>
              <a:rPr lang="en-US" sz="1000" i="1" dirty="0" smtClean="0"/>
              <a:t> 2</a:t>
            </a:r>
          </a:p>
          <a:p>
            <a:pPr algn="ctr"/>
            <a:r>
              <a:rPr lang="en-US" sz="1000" dirty="0" smtClean="0"/>
              <a:t>Stardust </a:t>
            </a:r>
            <a:r>
              <a:rPr lang="en-US" sz="1000" dirty="0" err="1" smtClean="0"/>
              <a:t>NExT</a:t>
            </a:r>
            <a:endParaRPr lang="en-US" sz="1000" dirty="0" smtClean="0"/>
          </a:p>
          <a:p>
            <a:pPr algn="ctr"/>
            <a:r>
              <a:rPr lang="en-US" sz="1000" dirty="0" smtClean="0"/>
              <a:t>2011</a:t>
            </a:r>
            <a:endParaRPr lang="en-US" sz="1000" dirty="0"/>
          </a:p>
        </p:txBody>
      </p:sp>
      <p:sp>
        <p:nvSpPr>
          <p:cNvPr id="25" name="TextBox 24"/>
          <p:cNvSpPr txBox="1"/>
          <p:nvPr/>
        </p:nvSpPr>
        <p:spPr>
          <a:xfrm>
            <a:off x="4923751" y="1019840"/>
            <a:ext cx="4243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i="1" dirty="0" smtClean="0"/>
              <a:t>Images courtesy of NASA/JPL-Caltech</a:t>
            </a:r>
          </a:p>
          <a:p>
            <a:pPr algn="r"/>
            <a:r>
              <a:rPr lang="en-US" sz="1200" i="1" dirty="0" smtClean="0"/>
              <a:t>Many thanks to </a:t>
            </a:r>
            <a:r>
              <a:rPr lang="en-US" sz="1200" i="1" dirty="0" err="1" smtClean="0"/>
              <a:t>Shyam</a:t>
            </a:r>
            <a:r>
              <a:rPr lang="en-US" sz="1200" i="1" dirty="0"/>
              <a:t> </a:t>
            </a:r>
            <a:r>
              <a:rPr lang="en-US" sz="1200" i="1" dirty="0" err="1" smtClean="0"/>
              <a:t>Bhaskaran</a:t>
            </a:r>
            <a:r>
              <a:rPr lang="en-US" sz="1200" i="1" dirty="0" smtClean="0"/>
              <a:t> for passing these along!</a:t>
            </a:r>
            <a:endParaRPr 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222100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/>
          <p:cNvSpPr/>
          <p:nvPr/>
        </p:nvSpPr>
        <p:spPr>
          <a:xfrm>
            <a:off x="282823" y="2313978"/>
            <a:ext cx="7946265" cy="70688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rgbClr val="FFFFFF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283335" y="1619804"/>
            <a:ext cx="7946265" cy="706885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Historical Perspective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73487" y="3124891"/>
            <a:ext cx="8281115" cy="1588"/>
          </a:xfrm>
          <a:prstGeom prst="line">
            <a:avLst/>
          </a:prstGeom>
          <a:ln>
            <a:solidFill>
              <a:schemeClr val="tx1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83335" y="32515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1960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589119" y="32515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1970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897049" y="32515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1980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217856" y="32515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1990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523176" y="32515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2000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831090" y="325153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2010</a:t>
            </a:r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534472" y="31293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>
            <a:off x="1845613" y="31293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3156754" y="31293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4467895" y="31293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5779036" y="31293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7090177" y="3129361"/>
            <a:ext cx="19318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787002" y="1707110"/>
            <a:ext cx="12060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Mariner 6&amp;7</a:t>
            </a:r>
            <a:endParaRPr lang="en-US" sz="1400" i="1" dirty="0"/>
          </a:p>
        </p:txBody>
      </p:sp>
      <p:sp>
        <p:nvSpPr>
          <p:cNvPr id="26" name="TextBox 25"/>
          <p:cNvSpPr txBox="1"/>
          <p:nvPr/>
        </p:nvSpPr>
        <p:spPr>
          <a:xfrm>
            <a:off x="2066402" y="1993512"/>
            <a:ext cx="9864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Mariner 9</a:t>
            </a:r>
            <a:endParaRPr lang="en-US" sz="1400" i="1" dirty="0"/>
          </a:p>
        </p:txBody>
      </p:sp>
      <p:sp>
        <p:nvSpPr>
          <p:cNvPr id="27" name="TextBox 26"/>
          <p:cNvSpPr txBox="1"/>
          <p:nvPr/>
        </p:nvSpPr>
        <p:spPr>
          <a:xfrm>
            <a:off x="3365726" y="1594404"/>
            <a:ext cx="8902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Voyager</a:t>
            </a:r>
            <a:endParaRPr lang="en-US" sz="1400" i="1" dirty="0"/>
          </a:p>
        </p:txBody>
      </p:sp>
      <p:sp>
        <p:nvSpPr>
          <p:cNvPr id="17" name="Diamond 16"/>
          <p:cNvSpPr>
            <a:spLocks noChangeAspect="1"/>
          </p:cNvSpPr>
          <p:nvPr/>
        </p:nvSpPr>
        <p:spPr>
          <a:xfrm>
            <a:off x="1733662" y="1822899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Diamond 27"/>
          <p:cNvSpPr>
            <a:spLocks noChangeAspect="1"/>
          </p:cNvSpPr>
          <p:nvPr/>
        </p:nvSpPr>
        <p:spPr>
          <a:xfrm>
            <a:off x="2013062" y="2102080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Diamond 28"/>
          <p:cNvSpPr>
            <a:spLocks noChangeAspect="1"/>
          </p:cNvSpPr>
          <p:nvPr/>
        </p:nvSpPr>
        <p:spPr>
          <a:xfrm>
            <a:off x="3138349" y="1849096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Diamond 29"/>
          <p:cNvSpPr>
            <a:spLocks noChangeAspect="1"/>
          </p:cNvSpPr>
          <p:nvPr/>
        </p:nvSpPr>
        <p:spPr>
          <a:xfrm>
            <a:off x="4361942" y="1837428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/>
          <p:cNvCxnSpPr>
            <a:stCxn id="29" idx="3"/>
            <a:endCxn id="30" idx="1"/>
          </p:cNvCxnSpPr>
          <p:nvPr/>
        </p:nvCxnSpPr>
        <p:spPr>
          <a:xfrm flipV="1">
            <a:off x="3229789" y="1898627"/>
            <a:ext cx="1132153" cy="11668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Diamond 33"/>
          <p:cNvSpPr>
            <a:spLocks noChangeAspect="1"/>
          </p:cNvSpPr>
          <p:nvPr/>
        </p:nvSpPr>
        <p:spPr>
          <a:xfrm>
            <a:off x="4605782" y="2155127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Diamond 34"/>
          <p:cNvSpPr>
            <a:spLocks noChangeAspect="1"/>
          </p:cNvSpPr>
          <p:nvPr/>
        </p:nvSpPr>
        <p:spPr>
          <a:xfrm>
            <a:off x="5524575" y="2143459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/>
          <p:cNvCxnSpPr>
            <a:stCxn id="34" idx="3"/>
            <a:endCxn id="35" idx="1"/>
          </p:cNvCxnSpPr>
          <p:nvPr/>
        </p:nvCxnSpPr>
        <p:spPr>
          <a:xfrm flipV="1">
            <a:off x="4697222" y="2204658"/>
            <a:ext cx="827353" cy="11668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4725785" y="1911882"/>
            <a:ext cx="7870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Galileo</a:t>
            </a:r>
            <a:endParaRPr lang="en-US" sz="1400" i="1" dirty="0"/>
          </a:p>
        </p:txBody>
      </p:sp>
      <p:sp>
        <p:nvSpPr>
          <p:cNvPr id="38" name="Diamond 37"/>
          <p:cNvSpPr>
            <a:spLocks noChangeAspect="1"/>
          </p:cNvSpPr>
          <p:nvPr/>
        </p:nvSpPr>
        <p:spPr>
          <a:xfrm>
            <a:off x="5507131" y="1849772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Diamond 38"/>
          <p:cNvSpPr>
            <a:spLocks noChangeAspect="1"/>
          </p:cNvSpPr>
          <p:nvPr/>
        </p:nvSpPr>
        <p:spPr>
          <a:xfrm>
            <a:off x="5981424" y="1838104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0" name="Straight Connector 39"/>
          <p:cNvCxnSpPr>
            <a:stCxn id="38" idx="3"/>
            <a:endCxn id="39" idx="1"/>
          </p:cNvCxnSpPr>
          <p:nvPr/>
        </p:nvCxnSpPr>
        <p:spPr>
          <a:xfrm flipV="1">
            <a:off x="5598571" y="1899303"/>
            <a:ext cx="382853" cy="11668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445649" y="1567395"/>
            <a:ext cx="7269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NEAR</a:t>
            </a:r>
            <a:endParaRPr lang="en-US" sz="1400" i="1" dirty="0"/>
          </a:p>
        </p:txBody>
      </p:sp>
      <p:sp>
        <p:nvSpPr>
          <p:cNvPr id="42" name="Diamond 41"/>
          <p:cNvSpPr>
            <a:spLocks noChangeAspect="1"/>
          </p:cNvSpPr>
          <p:nvPr/>
        </p:nvSpPr>
        <p:spPr>
          <a:xfrm>
            <a:off x="6324846" y="2148875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/>
          <p:cNvCxnSpPr>
            <a:stCxn id="42" idx="3"/>
          </p:cNvCxnSpPr>
          <p:nvPr/>
        </p:nvCxnSpPr>
        <p:spPr>
          <a:xfrm flipV="1">
            <a:off x="6416286" y="2198406"/>
            <a:ext cx="1284553" cy="11668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6389376" y="1916941"/>
            <a:ext cx="8168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Cassini</a:t>
            </a:r>
            <a:endParaRPr lang="en-US" sz="1400" i="1" dirty="0"/>
          </a:p>
        </p:txBody>
      </p:sp>
      <p:sp>
        <p:nvSpPr>
          <p:cNvPr id="46" name="TextBox 45"/>
          <p:cNvSpPr txBox="1"/>
          <p:nvPr/>
        </p:nvSpPr>
        <p:spPr>
          <a:xfrm>
            <a:off x="393700" y="1726375"/>
            <a:ext cx="99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/>
              <a:t>Classic </a:t>
            </a:r>
            <a:r>
              <a:rPr lang="en-US" sz="1400" b="1" i="1" dirty="0" err="1" smtClean="0"/>
              <a:t>OpNav</a:t>
            </a:r>
            <a:endParaRPr lang="en-US" sz="1400" b="1" i="1" dirty="0"/>
          </a:p>
        </p:txBody>
      </p:sp>
      <p:sp>
        <p:nvSpPr>
          <p:cNvPr id="47" name="TextBox 46"/>
          <p:cNvSpPr txBox="1"/>
          <p:nvPr/>
        </p:nvSpPr>
        <p:spPr>
          <a:xfrm>
            <a:off x="393700" y="2403972"/>
            <a:ext cx="13679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 smtClean="0"/>
              <a:t>Autonomous </a:t>
            </a:r>
            <a:r>
              <a:rPr lang="en-US" sz="1400" b="1" i="1" dirty="0" err="1" smtClean="0"/>
              <a:t>OpNav</a:t>
            </a:r>
            <a:endParaRPr lang="en-US" sz="1400" b="1" i="1" dirty="0"/>
          </a:p>
        </p:txBody>
      </p:sp>
      <p:sp>
        <p:nvSpPr>
          <p:cNvPr id="51" name="Diamond 50"/>
          <p:cNvSpPr>
            <a:spLocks noChangeAspect="1"/>
          </p:cNvSpPr>
          <p:nvPr/>
        </p:nvSpPr>
        <p:spPr>
          <a:xfrm>
            <a:off x="5710331" y="2573672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Diamond 51"/>
          <p:cNvSpPr>
            <a:spLocks noChangeAspect="1"/>
          </p:cNvSpPr>
          <p:nvPr/>
        </p:nvSpPr>
        <p:spPr>
          <a:xfrm>
            <a:off x="5968724" y="2562004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3" name="Straight Connector 52"/>
          <p:cNvCxnSpPr>
            <a:stCxn id="51" idx="3"/>
            <a:endCxn id="52" idx="1"/>
          </p:cNvCxnSpPr>
          <p:nvPr/>
        </p:nvCxnSpPr>
        <p:spPr>
          <a:xfrm flipV="1">
            <a:off x="5801771" y="2623203"/>
            <a:ext cx="166953" cy="11668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5251093" y="2447704"/>
            <a:ext cx="5774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DS1</a:t>
            </a:r>
            <a:endParaRPr lang="en-US" sz="1400" i="1" dirty="0"/>
          </a:p>
        </p:txBody>
      </p:sp>
      <p:sp>
        <p:nvSpPr>
          <p:cNvPr id="55" name="Diamond 54"/>
          <p:cNvSpPr>
            <a:spLocks noChangeAspect="1"/>
          </p:cNvSpPr>
          <p:nvPr/>
        </p:nvSpPr>
        <p:spPr>
          <a:xfrm>
            <a:off x="6058146" y="2817949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Diamond 55"/>
          <p:cNvSpPr>
            <a:spLocks noChangeAspect="1"/>
          </p:cNvSpPr>
          <p:nvPr/>
        </p:nvSpPr>
        <p:spPr>
          <a:xfrm>
            <a:off x="6291139" y="2806281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5" idx="3"/>
            <a:endCxn id="56" idx="1"/>
          </p:cNvCxnSpPr>
          <p:nvPr/>
        </p:nvCxnSpPr>
        <p:spPr>
          <a:xfrm flipV="1">
            <a:off x="6149586" y="2867480"/>
            <a:ext cx="141553" cy="11668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5241648" y="2689174"/>
            <a:ext cx="8968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Stardust</a:t>
            </a:r>
            <a:endParaRPr lang="en-US" sz="1400" i="1" dirty="0"/>
          </a:p>
        </p:txBody>
      </p:sp>
      <p:sp>
        <p:nvSpPr>
          <p:cNvPr id="59" name="Diamond 58"/>
          <p:cNvSpPr>
            <a:spLocks noChangeAspect="1"/>
          </p:cNvSpPr>
          <p:nvPr/>
        </p:nvSpPr>
        <p:spPr>
          <a:xfrm>
            <a:off x="6507039" y="2564981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6546619" y="2464073"/>
            <a:ext cx="12460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Deep Impact</a:t>
            </a:r>
            <a:endParaRPr lang="en-US" sz="1400" i="1" dirty="0"/>
          </a:p>
        </p:txBody>
      </p:sp>
      <p:sp>
        <p:nvSpPr>
          <p:cNvPr id="63" name="Diamond 62"/>
          <p:cNvSpPr>
            <a:spLocks noChangeAspect="1"/>
          </p:cNvSpPr>
          <p:nvPr/>
        </p:nvSpPr>
        <p:spPr>
          <a:xfrm>
            <a:off x="6498978" y="1825641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>
            <a:stCxn id="63" idx="3"/>
          </p:cNvCxnSpPr>
          <p:nvPr/>
        </p:nvCxnSpPr>
        <p:spPr>
          <a:xfrm flipV="1">
            <a:off x="6590418" y="1875172"/>
            <a:ext cx="1284553" cy="11668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6563508" y="1593707"/>
            <a:ext cx="13754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MESSENGER</a:t>
            </a:r>
            <a:endParaRPr lang="en-US" sz="1400" i="1" dirty="0"/>
          </a:p>
        </p:txBody>
      </p:sp>
      <p:sp>
        <p:nvSpPr>
          <p:cNvPr id="66" name="TextBox 65"/>
          <p:cNvSpPr txBox="1"/>
          <p:nvPr/>
        </p:nvSpPr>
        <p:spPr>
          <a:xfrm>
            <a:off x="294183" y="5667508"/>
            <a:ext cx="7580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While all of </a:t>
            </a:r>
            <a:r>
              <a:rPr lang="en-US" sz="2000" b="1" dirty="0" smtClean="0"/>
              <a:t>these mission </a:t>
            </a:r>
            <a:r>
              <a:rPr lang="en-US" sz="2000" b="1" dirty="0" smtClean="0"/>
              <a:t>matured vision-based navigation for space applications, great strides were also made by the computer vision community.</a:t>
            </a:r>
            <a:endParaRPr lang="en-US" sz="2000" b="1" dirty="0"/>
          </a:p>
        </p:txBody>
      </p:sp>
      <p:sp>
        <p:nvSpPr>
          <p:cNvPr id="67" name="TextBox 66"/>
          <p:cNvSpPr txBox="1"/>
          <p:nvPr/>
        </p:nvSpPr>
        <p:spPr>
          <a:xfrm>
            <a:off x="4264608" y="3757711"/>
            <a:ext cx="2033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Harris Corner Detector</a:t>
            </a:r>
            <a:endParaRPr lang="en-US" sz="1400" i="1" dirty="0"/>
          </a:p>
        </p:txBody>
      </p:sp>
      <p:sp>
        <p:nvSpPr>
          <p:cNvPr id="68" name="Diamond 67"/>
          <p:cNvSpPr>
            <a:spLocks noChangeAspect="1"/>
          </p:cNvSpPr>
          <p:nvPr/>
        </p:nvSpPr>
        <p:spPr>
          <a:xfrm>
            <a:off x="4211268" y="3866279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TextBox 68"/>
          <p:cNvSpPr txBox="1"/>
          <p:nvPr/>
        </p:nvSpPr>
        <p:spPr>
          <a:xfrm>
            <a:off x="5801771" y="4224482"/>
            <a:ext cx="2427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/>
              <a:t>Shift Invariant Feature Transform (SIFT)</a:t>
            </a:r>
            <a:endParaRPr lang="en-US" sz="1400" i="1" dirty="0"/>
          </a:p>
        </p:txBody>
      </p:sp>
      <p:sp>
        <p:nvSpPr>
          <p:cNvPr id="70" name="Diamond 69"/>
          <p:cNvSpPr>
            <a:spLocks noChangeAspect="1"/>
          </p:cNvSpPr>
          <p:nvPr/>
        </p:nvSpPr>
        <p:spPr>
          <a:xfrm>
            <a:off x="5748431" y="4333050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TextBox 70"/>
          <p:cNvSpPr txBox="1"/>
          <p:nvPr/>
        </p:nvSpPr>
        <p:spPr>
          <a:xfrm>
            <a:off x="6831090" y="3751083"/>
            <a:ext cx="197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/>
              <a:t>Speeded Up Robust Features (SURF)</a:t>
            </a:r>
            <a:endParaRPr lang="en-US" sz="1400" i="1" dirty="0"/>
          </a:p>
        </p:txBody>
      </p:sp>
      <p:sp>
        <p:nvSpPr>
          <p:cNvPr id="72" name="Diamond 71"/>
          <p:cNvSpPr>
            <a:spLocks noChangeAspect="1"/>
          </p:cNvSpPr>
          <p:nvPr/>
        </p:nvSpPr>
        <p:spPr>
          <a:xfrm>
            <a:off x="6777750" y="3859651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TextBox 72"/>
          <p:cNvSpPr txBox="1"/>
          <p:nvPr/>
        </p:nvSpPr>
        <p:spPr>
          <a:xfrm>
            <a:off x="2324232" y="4086035"/>
            <a:ext cx="2129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/>
              <a:t>Hough Transform to detect lines &amp; curves</a:t>
            </a:r>
            <a:endParaRPr lang="en-US" sz="1400" i="1" dirty="0"/>
          </a:p>
        </p:txBody>
      </p:sp>
      <p:sp>
        <p:nvSpPr>
          <p:cNvPr id="74" name="Diamond 73"/>
          <p:cNvSpPr>
            <a:spLocks noChangeAspect="1"/>
          </p:cNvSpPr>
          <p:nvPr/>
        </p:nvSpPr>
        <p:spPr>
          <a:xfrm>
            <a:off x="2270892" y="4194603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TextBox 74"/>
          <p:cNvSpPr txBox="1"/>
          <p:nvPr/>
        </p:nvSpPr>
        <p:spPr>
          <a:xfrm>
            <a:off x="4620208" y="5056020"/>
            <a:ext cx="2314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Simultaneous Localization</a:t>
            </a:r>
          </a:p>
          <a:p>
            <a:r>
              <a:rPr lang="en-US" sz="1400" i="1" dirty="0" smtClean="0"/>
              <a:t>&amp; Mapping (SLAM)</a:t>
            </a:r>
            <a:endParaRPr lang="en-US" sz="1400" i="1" dirty="0"/>
          </a:p>
        </p:txBody>
      </p:sp>
      <p:sp>
        <p:nvSpPr>
          <p:cNvPr id="76" name="Diamond 75"/>
          <p:cNvSpPr>
            <a:spLocks noChangeAspect="1"/>
          </p:cNvSpPr>
          <p:nvPr/>
        </p:nvSpPr>
        <p:spPr>
          <a:xfrm>
            <a:off x="4566868" y="5164588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Diamond 76"/>
          <p:cNvSpPr>
            <a:spLocks noChangeAspect="1"/>
          </p:cNvSpPr>
          <p:nvPr/>
        </p:nvSpPr>
        <p:spPr>
          <a:xfrm>
            <a:off x="4211268" y="4850602"/>
            <a:ext cx="91440" cy="122397"/>
          </a:xfrm>
          <a:prstGeom prst="diamond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8" name="Straight Connector 77"/>
          <p:cNvCxnSpPr/>
          <p:nvPr/>
        </p:nvCxnSpPr>
        <p:spPr>
          <a:xfrm flipV="1">
            <a:off x="4302708" y="4873813"/>
            <a:ext cx="4182211" cy="37988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4275798" y="4618668"/>
            <a:ext cx="15254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Pose Estimation</a:t>
            </a:r>
            <a:endParaRPr 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343723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Vision-Based Navigation Process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/>
              <a:t>Capture</a:t>
            </a:r>
          </a:p>
          <a:p>
            <a:r>
              <a:rPr lang="en-US" b="1" dirty="0" smtClean="0"/>
              <a:t>Image</a:t>
            </a: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Filter</a:t>
            </a:r>
          </a:p>
          <a:p>
            <a:r>
              <a:rPr lang="en-US" b="1" dirty="0" smtClean="0"/>
              <a:t>Meas.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80527" y="1710275"/>
            <a:ext cx="8111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The vision-based navigation process may generally be broken down into three primary steps</a:t>
            </a:r>
            <a:endParaRPr lang="en-US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473205" y="2623224"/>
            <a:ext cx="72643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 Capture an image that contains an image of the body to which you intend to generate a relative measurement.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473205" y="3861033"/>
            <a:ext cx="72643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  <a:r>
              <a:rPr lang="en-US" dirty="0" smtClean="0"/>
              <a:t>. Given an image containing one or more bodies of interest (and possibly some background stars), use image processing techniques to extract useful measurements.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473205" y="5652840"/>
            <a:ext cx="7111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  <a:r>
              <a:rPr lang="en-US" dirty="0" smtClean="0"/>
              <a:t>. Given measurements providing partial insight into the relative state between the camera and the observed body, filter the measurements to compute an optimal estimate of the relative state.</a:t>
            </a:r>
            <a:endParaRPr lang="en-US" dirty="0"/>
          </a:p>
        </p:txBody>
      </p:sp>
      <p:cxnSp>
        <p:nvCxnSpPr>
          <p:cNvPr id="14" name="Straight Arrow Connector 13"/>
          <p:cNvCxnSpPr>
            <a:stCxn id="5" idx="2"/>
            <a:endCxn id="6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6" idx="2"/>
            <a:endCxn id="7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304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Capturing an Image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943343" y="2569610"/>
            <a:ext cx="85383" cy="136599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>
            <a:stCxn id="5" idx="3"/>
          </p:cNvCxnSpPr>
          <p:nvPr/>
        </p:nvCxnSpPr>
        <p:spPr>
          <a:xfrm>
            <a:off x="2028726" y="3252609"/>
            <a:ext cx="7086800" cy="15504"/>
          </a:xfrm>
          <a:prstGeom prst="line">
            <a:avLst/>
          </a:prstGeom>
          <a:ln>
            <a:solidFill>
              <a:srgbClr val="0000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028726" y="2420204"/>
            <a:ext cx="6403735" cy="1232599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4077917" y="2956853"/>
            <a:ext cx="4322525" cy="832004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4077917" y="1892346"/>
            <a:ext cx="4322525" cy="832004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028726" y="3652803"/>
            <a:ext cx="2049191" cy="144068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2028726" y="2724350"/>
            <a:ext cx="2049191" cy="928453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4035227" y="2713678"/>
            <a:ext cx="74710" cy="1083193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074206" y="3216729"/>
            <a:ext cx="19520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0000FF"/>
                </a:solidFill>
              </a:rPr>
              <a:t>Camera </a:t>
            </a:r>
            <a:r>
              <a:rPr lang="en-US" sz="1600" b="1" dirty="0" err="1" smtClean="0">
                <a:solidFill>
                  <a:srgbClr val="0000FF"/>
                </a:solidFill>
              </a:rPr>
              <a:t>Boresight</a:t>
            </a:r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312860" y="1984834"/>
            <a:ext cx="132500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Focal Plane</a:t>
            </a:r>
          </a:p>
          <a:p>
            <a:pPr algn="ctr"/>
            <a:r>
              <a:rPr lang="en-US" sz="1600" b="1" dirty="0" smtClean="0"/>
              <a:t>Array (FPA)</a:t>
            </a:r>
            <a:endParaRPr lang="en-US" sz="16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3746137" y="2353780"/>
            <a:ext cx="6635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Lens</a:t>
            </a:r>
            <a:endParaRPr lang="en-US" sz="1600" b="1" dirty="0"/>
          </a:p>
        </p:txBody>
      </p:sp>
      <p:sp>
        <p:nvSpPr>
          <p:cNvPr id="27" name="Left Brace 26"/>
          <p:cNvSpPr/>
          <p:nvPr/>
        </p:nvSpPr>
        <p:spPr>
          <a:xfrm rot="16200000">
            <a:off x="2920238" y="3092951"/>
            <a:ext cx="218975" cy="2011006"/>
          </a:xfrm>
          <a:prstGeom prst="leftBrac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2293605" y="4232075"/>
            <a:ext cx="14613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Focal Length</a:t>
            </a:r>
            <a:endParaRPr lang="en-US" sz="1600" b="1" dirty="0"/>
          </a:p>
        </p:txBody>
      </p:sp>
      <p:sp>
        <p:nvSpPr>
          <p:cNvPr id="29" name="Arc 28"/>
          <p:cNvSpPr/>
          <p:nvPr/>
        </p:nvSpPr>
        <p:spPr>
          <a:xfrm>
            <a:off x="1569792" y="3555283"/>
            <a:ext cx="1691690" cy="1691690"/>
          </a:xfrm>
          <a:prstGeom prst="arc">
            <a:avLst>
              <a:gd name="adj1" fmla="val 5489583"/>
              <a:gd name="adj2" fmla="val 13508172"/>
            </a:avLst>
          </a:prstGeom>
          <a:ln>
            <a:solidFill>
              <a:srgbClr val="800000"/>
            </a:solidFill>
            <a:headEnd type="none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2368316" y="5057721"/>
            <a:ext cx="21474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800000"/>
                </a:solidFill>
              </a:rPr>
              <a:t>Image on the FPA is flipped version of the observed scene!</a:t>
            </a:r>
            <a:endParaRPr lang="en-US" sz="1600" b="1" dirty="0">
              <a:solidFill>
                <a:srgbClr val="800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/>
              <a:t>Capture</a:t>
            </a:r>
          </a:p>
          <a:p>
            <a:r>
              <a:rPr lang="en-US" b="1" dirty="0" smtClean="0"/>
              <a:t>Image</a:t>
            </a:r>
            <a:endParaRPr lang="en-US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Extract Meas. From Image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Filter</a:t>
            </a:r>
          </a:p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Meas.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52" name="Straight Arrow Connector 51"/>
          <p:cNvCxnSpPr>
            <a:stCxn id="49" idx="2"/>
            <a:endCxn id="50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50" idx="2"/>
            <a:endCxn id="51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876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Capturing an Image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943343" y="2569610"/>
            <a:ext cx="85383" cy="136599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>
            <a:stCxn id="5" idx="3"/>
          </p:cNvCxnSpPr>
          <p:nvPr/>
        </p:nvCxnSpPr>
        <p:spPr>
          <a:xfrm>
            <a:off x="2028726" y="3252609"/>
            <a:ext cx="7086800" cy="15504"/>
          </a:xfrm>
          <a:prstGeom prst="line">
            <a:avLst/>
          </a:prstGeom>
          <a:ln>
            <a:solidFill>
              <a:srgbClr val="0000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2028726" y="2420204"/>
            <a:ext cx="6403735" cy="1232599"/>
          </a:xfrm>
          <a:prstGeom prst="lin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4035227" y="2713678"/>
            <a:ext cx="74710" cy="1083193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074206" y="3216729"/>
            <a:ext cx="19520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0000FF"/>
                </a:solidFill>
              </a:rPr>
              <a:t>Camera </a:t>
            </a:r>
            <a:r>
              <a:rPr lang="en-US" sz="1600" b="1" dirty="0" err="1" smtClean="0">
                <a:solidFill>
                  <a:srgbClr val="0000FF"/>
                </a:solidFill>
              </a:rPr>
              <a:t>Boresight</a:t>
            </a:r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312860" y="1984834"/>
            <a:ext cx="132500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Focal Plane</a:t>
            </a:r>
          </a:p>
          <a:p>
            <a:pPr algn="ctr"/>
            <a:r>
              <a:rPr lang="en-US" sz="1600" b="1" dirty="0" smtClean="0"/>
              <a:t>Array (FPA)</a:t>
            </a:r>
            <a:endParaRPr lang="en-US" sz="16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3746137" y="2353780"/>
            <a:ext cx="6635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Lens</a:t>
            </a:r>
            <a:endParaRPr lang="en-US" sz="1600" b="1" dirty="0"/>
          </a:p>
        </p:txBody>
      </p:sp>
      <p:sp>
        <p:nvSpPr>
          <p:cNvPr id="27" name="Left Brace 26"/>
          <p:cNvSpPr/>
          <p:nvPr/>
        </p:nvSpPr>
        <p:spPr>
          <a:xfrm rot="16200000">
            <a:off x="2920238" y="3092951"/>
            <a:ext cx="218975" cy="2011006"/>
          </a:xfrm>
          <a:prstGeom prst="leftBrac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2293605" y="4232075"/>
            <a:ext cx="14613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Focal Length</a:t>
            </a:r>
            <a:endParaRPr lang="en-US" sz="1600" b="1" dirty="0"/>
          </a:p>
        </p:txBody>
      </p:sp>
      <p:sp>
        <p:nvSpPr>
          <p:cNvPr id="29" name="Arc 28"/>
          <p:cNvSpPr/>
          <p:nvPr/>
        </p:nvSpPr>
        <p:spPr>
          <a:xfrm>
            <a:off x="1569792" y="3555283"/>
            <a:ext cx="1691690" cy="1691690"/>
          </a:xfrm>
          <a:prstGeom prst="arc">
            <a:avLst>
              <a:gd name="adj1" fmla="val 5489583"/>
              <a:gd name="adj2" fmla="val 13508172"/>
            </a:avLst>
          </a:prstGeom>
          <a:ln>
            <a:solidFill>
              <a:srgbClr val="800000"/>
            </a:solidFill>
            <a:headEnd type="none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2368316" y="5057721"/>
            <a:ext cx="21474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800000"/>
                </a:solidFill>
              </a:rPr>
              <a:t>Image on the FPA is flipped version of the observed scene!</a:t>
            </a:r>
            <a:endParaRPr lang="en-US" sz="1600" b="1" dirty="0">
              <a:solidFill>
                <a:srgbClr val="800000"/>
              </a:solidFill>
            </a:endParaRPr>
          </a:p>
        </p:txBody>
      </p:sp>
      <p:sp>
        <p:nvSpPr>
          <p:cNvPr id="31" name="Left Brace 30"/>
          <p:cNvSpPr/>
          <p:nvPr/>
        </p:nvSpPr>
        <p:spPr>
          <a:xfrm rot="16200000">
            <a:off x="4985029" y="3092953"/>
            <a:ext cx="218975" cy="2011006"/>
          </a:xfrm>
          <a:prstGeom prst="leftBrac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4358396" y="4232077"/>
            <a:ext cx="14613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Focal Length</a:t>
            </a:r>
            <a:endParaRPr lang="en-US" sz="1600" b="1" dirty="0"/>
          </a:p>
        </p:txBody>
      </p:sp>
      <p:cxnSp>
        <p:nvCxnSpPr>
          <p:cNvPr id="34" name="Straight Connector 33"/>
          <p:cNvCxnSpPr/>
          <p:nvPr/>
        </p:nvCxnSpPr>
        <p:spPr>
          <a:xfrm flipV="1">
            <a:off x="6100020" y="2180287"/>
            <a:ext cx="0" cy="175532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143812" y="3894288"/>
            <a:ext cx="28787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Therefore, we introduce the imaginary </a:t>
            </a:r>
            <a:r>
              <a:rPr lang="en-US" sz="1600" b="1" i="1" u="sng" dirty="0" smtClean="0"/>
              <a:t>image plane</a:t>
            </a:r>
            <a:r>
              <a:rPr lang="en-US" sz="1600" b="1" dirty="0" smtClean="0"/>
              <a:t> at a distance of the focal length in front of the lens.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139414" y="5057721"/>
            <a:ext cx="38831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0000"/>
                </a:solidFill>
              </a:rPr>
              <a:t>The picture in the image plane may be constructed by simply altering how the data from the detector on the FPA is read out.</a:t>
            </a:r>
            <a:endParaRPr lang="en-US" sz="1600" b="1" dirty="0">
              <a:solidFill>
                <a:srgbClr val="000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/>
              <a:t>Capture</a:t>
            </a:r>
          </a:p>
          <a:p>
            <a:r>
              <a:rPr lang="en-US" b="1" dirty="0" smtClean="0"/>
              <a:t>Image</a:t>
            </a:r>
            <a:endParaRPr lang="en-US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Extract Meas. From Image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Filter</a:t>
            </a:r>
          </a:p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Meas.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52" name="Straight Arrow Connector 51"/>
          <p:cNvCxnSpPr>
            <a:stCxn id="49" idx="2"/>
            <a:endCxn id="50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50" idx="2"/>
            <a:endCxn id="51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542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Capturing an Image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5" name="Isosceles Triangle 4"/>
          <p:cNvSpPr/>
          <p:nvPr/>
        </p:nvSpPr>
        <p:spPr>
          <a:xfrm rot="840000">
            <a:off x="2205208" y="4737499"/>
            <a:ext cx="5100411" cy="286463"/>
          </a:xfrm>
          <a:prstGeom prst="triangle">
            <a:avLst>
              <a:gd name="adj" fmla="val 8830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16817349">
            <a:off x="3834693" y="1797012"/>
            <a:ext cx="1660977" cy="4445953"/>
          </a:xfrm>
          <a:prstGeom prst="rtTriangl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3823471" y="4725720"/>
            <a:ext cx="4857251" cy="861913"/>
          </a:xfrm>
          <a:prstGeom prst="line">
            <a:avLst/>
          </a:prstGeom>
          <a:ln w="19050">
            <a:solidFill>
              <a:srgbClr val="0000FF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4968982" y="3599288"/>
            <a:ext cx="2021211" cy="3517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079514" y="5124474"/>
            <a:ext cx="2130250" cy="52178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5257160" y="4011272"/>
            <a:ext cx="2263286" cy="1808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arallelogram 10"/>
          <p:cNvSpPr/>
          <p:nvPr/>
        </p:nvSpPr>
        <p:spPr>
          <a:xfrm rot="6086840">
            <a:off x="2605936" y="3782903"/>
            <a:ext cx="3445586" cy="1826731"/>
          </a:xfrm>
          <a:prstGeom prst="parallelogram">
            <a:avLst>
              <a:gd name="adj" fmla="val 50220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6693112" y="3599288"/>
            <a:ext cx="297469" cy="1626158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95972" y="5223772"/>
            <a:ext cx="507442" cy="401867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7219813" y="4006247"/>
            <a:ext cx="289228" cy="1581106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007122" y="3585053"/>
            <a:ext cx="507442" cy="401867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443955" y="4059001"/>
            <a:ext cx="186732" cy="147882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4517092" y="4230660"/>
            <a:ext cx="137246" cy="750277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7463590" y="3969473"/>
            <a:ext cx="76200" cy="762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 rot="754499">
            <a:off x="4631952" y="4201849"/>
            <a:ext cx="48530" cy="6554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Triangle 19"/>
          <p:cNvSpPr/>
          <p:nvPr/>
        </p:nvSpPr>
        <p:spPr>
          <a:xfrm rot="16817349">
            <a:off x="2960213" y="3225881"/>
            <a:ext cx="757426" cy="2034538"/>
          </a:xfrm>
          <a:prstGeom prst="rtTriangl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/>
          <p:cNvSpPr/>
          <p:nvPr/>
        </p:nvSpPr>
        <p:spPr>
          <a:xfrm rot="792273">
            <a:off x="2238498" y="4607817"/>
            <a:ext cx="2287694" cy="107329"/>
          </a:xfrm>
          <a:prstGeom prst="triangle">
            <a:avLst>
              <a:gd name="adj" fmla="val 8975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2226184" y="4432466"/>
            <a:ext cx="2059510" cy="369295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288395" y="4018325"/>
            <a:ext cx="208033" cy="164751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2134601" y="4435813"/>
            <a:ext cx="100392" cy="548805"/>
          </a:xfrm>
          <a:prstGeom prst="line">
            <a:avLst/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240018" y="4440838"/>
            <a:ext cx="428700" cy="339507"/>
          </a:xfrm>
          <a:prstGeom prst="line">
            <a:avLst/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2225782" y="4042090"/>
            <a:ext cx="2190540" cy="38116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2233318" y="4238737"/>
            <a:ext cx="2424165" cy="1937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952576" y="4917211"/>
            <a:ext cx="301621" cy="1648853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237540" y="4445723"/>
            <a:ext cx="2279266" cy="5388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287003" y="4806364"/>
            <a:ext cx="1108616" cy="877964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4275145" y="3143833"/>
            <a:ext cx="302619" cy="1654316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7250934" y="5593803"/>
            <a:ext cx="1736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rgbClr val="0000FF"/>
                </a:solidFill>
              </a:rPr>
              <a:t>Camera </a:t>
            </a:r>
            <a:r>
              <a:rPr lang="en-US" sz="1400" b="1" dirty="0" err="1" smtClean="0">
                <a:solidFill>
                  <a:srgbClr val="0000FF"/>
                </a:solidFill>
              </a:rPr>
              <a:t>Boresight</a:t>
            </a:r>
            <a:endParaRPr lang="en-US" sz="1400" b="1" dirty="0" smtClean="0">
              <a:solidFill>
                <a:srgbClr val="0000FF"/>
              </a:solidFill>
            </a:endParaRPr>
          </a:p>
          <a:p>
            <a:r>
              <a:rPr lang="en-US" sz="1400" b="1" dirty="0" smtClean="0">
                <a:solidFill>
                  <a:srgbClr val="0000FF"/>
                </a:solidFill>
              </a:rPr>
              <a:t>(out of camera)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505090" y="4758880"/>
            <a:ext cx="6022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Y</a:t>
            </a:r>
            <a:r>
              <a:rPr lang="en-US" sz="1400" dirty="0" smtClean="0"/>
              <a:t>-axis</a:t>
            </a:r>
            <a:endParaRPr lang="en-US" sz="1400" dirty="0"/>
          </a:p>
        </p:txBody>
      </p:sp>
      <p:sp>
        <p:nvSpPr>
          <p:cNvPr id="34" name="TextBox 33"/>
          <p:cNvSpPr txBox="1"/>
          <p:nvPr/>
        </p:nvSpPr>
        <p:spPr>
          <a:xfrm>
            <a:off x="2460234" y="4712522"/>
            <a:ext cx="6834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X-axis</a:t>
            </a:r>
            <a:endParaRPr 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1374903" y="4065073"/>
            <a:ext cx="10235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Camera</a:t>
            </a:r>
          </a:p>
          <a:p>
            <a:r>
              <a:rPr lang="en-US" sz="1400" b="1" dirty="0" smtClean="0"/>
              <a:t>Sensor Frame</a:t>
            </a:r>
            <a:endParaRPr lang="en-US" sz="1400" b="1" dirty="0"/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3750620" y="2671561"/>
            <a:ext cx="371789" cy="281354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3607431" y="2675748"/>
            <a:ext cx="92110" cy="480646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984774" y="2576892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u-direction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668718" y="2803400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v-direction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973027" y="6315011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</a:rPr>
              <a:t>y-direction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200970" y="5608672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</a:rPr>
              <a:t>x-direction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56486" y="6204328"/>
            <a:ext cx="1098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Camera</a:t>
            </a:r>
          </a:p>
          <a:p>
            <a:r>
              <a:rPr lang="en-US" sz="1400" b="1" dirty="0" smtClean="0"/>
              <a:t>Image Plane</a:t>
            </a:r>
            <a:endParaRPr lang="en-US" sz="1400" b="1" dirty="0"/>
          </a:p>
        </p:txBody>
      </p:sp>
      <p:cxnSp>
        <p:nvCxnSpPr>
          <p:cNvPr id="43" name="Straight Connector 42"/>
          <p:cNvCxnSpPr/>
          <p:nvPr/>
        </p:nvCxnSpPr>
        <p:spPr>
          <a:xfrm>
            <a:off x="4830538" y="5946766"/>
            <a:ext cx="266700" cy="3937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6981784" y="3219571"/>
            <a:ext cx="1600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 smtClean="0"/>
              <a:t>Observed object  in 3D space</a:t>
            </a:r>
          </a:p>
        </p:txBody>
      </p:sp>
      <p:cxnSp>
        <p:nvCxnSpPr>
          <p:cNvPr id="45" name="Straight Connector 44"/>
          <p:cNvCxnSpPr/>
          <p:nvPr/>
        </p:nvCxnSpPr>
        <p:spPr>
          <a:xfrm flipV="1">
            <a:off x="7552695" y="3710707"/>
            <a:ext cx="142961" cy="22179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998243" y="4486409"/>
            <a:ext cx="228834" cy="1250950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ight Brace 46"/>
          <p:cNvSpPr/>
          <p:nvPr/>
        </p:nvSpPr>
        <p:spPr>
          <a:xfrm rot="6007494">
            <a:off x="2904684" y="5035445"/>
            <a:ext cx="173569" cy="2062274"/>
          </a:xfrm>
          <a:prstGeom prst="rightBrace">
            <a:avLst>
              <a:gd name="adj1" fmla="val 8333"/>
              <a:gd name="adj2" fmla="val 6468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2536434" y="6036108"/>
            <a:ext cx="2391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f</a:t>
            </a:r>
            <a:endParaRPr lang="en-US" sz="1400" i="1" dirty="0"/>
          </a:p>
        </p:txBody>
      </p:sp>
      <p:sp>
        <p:nvSpPr>
          <p:cNvPr id="49" name="Oval 48"/>
          <p:cNvSpPr>
            <a:spLocks noChangeAspect="1"/>
          </p:cNvSpPr>
          <p:nvPr/>
        </p:nvSpPr>
        <p:spPr>
          <a:xfrm>
            <a:off x="2192967" y="4387508"/>
            <a:ext cx="82296" cy="82296"/>
          </a:xfrm>
          <a:prstGeom prst="ellipse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1609312" y="3215721"/>
            <a:ext cx="15663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 smtClean="0">
                <a:solidFill>
                  <a:srgbClr val="008000"/>
                </a:solidFill>
              </a:rPr>
              <a:t>Camera</a:t>
            </a:r>
            <a:r>
              <a:rPr lang="en-US" sz="1400" b="1" dirty="0">
                <a:solidFill>
                  <a:srgbClr val="008000"/>
                </a:solidFill>
              </a:rPr>
              <a:t> </a:t>
            </a:r>
            <a:r>
              <a:rPr lang="en-US" sz="1400" b="1" dirty="0" smtClean="0">
                <a:solidFill>
                  <a:srgbClr val="008000"/>
                </a:solidFill>
              </a:rPr>
              <a:t>Optical Center (location of “pinhole”)</a:t>
            </a:r>
            <a:endParaRPr lang="en-US" sz="1400" b="1" dirty="0">
              <a:solidFill>
                <a:srgbClr val="008000"/>
              </a:solidFill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2261638" y="3986920"/>
            <a:ext cx="407080" cy="341022"/>
          </a:xfrm>
          <a:prstGeom prst="line">
            <a:avLst/>
          </a:prstGeom>
          <a:ln w="127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8212621" y="5219115"/>
            <a:ext cx="673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Z-axis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517434" y="3822906"/>
            <a:ext cx="8126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[</a:t>
            </a:r>
            <a:r>
              <a:rPr lang="en-US" sz="1400" i="1" dirty="0" smtClean="0"/>
              <a:t>X</a:t>
            </a:r>
            <a:r>
              <a:rPr lang="en-US" sz="1400" i="1" baseline="-25000" dirty="0" smtClean="0"/>
              <a:t>i</a:t>
            </a:r>
            <a:r>
              <a:rPr lang="en-US" sz="1400" dirty="0" smtClean="0"/>
              <a:t>,</a:t>
            </a:r>
            <a:r>
              <a:rPr lang="en-US" sz="1400" i="1" dirty="0" smtClean="0"/>
              <a:t> Y</a:t>
            </a:r>
            <a:r>
              <a:rPr lang="en-US" sz="1400" i="1" baseline="-25000" dirty="0" smtClean="0"/>
              <a:t>i</a:t>
            </a:r>
            <a:r>
              <a:rPr lang="en-US" sz="1400" dirty="0" smtClean="0"/>
              <a:t>, </a:t>
            </a:r>
            <a:r>
              <a:rPr lang="en-US" sz="1400" i="1" dirty="0" err="1"/>
              <a:t>Z</a:t>
            </a:r>
            <a:r>
              <a:rPr lang="en-US" sz="1400" i="1" baseline="-25000" dirty="0" err="1" smtClean="0"/>
              <a:t>i</a:t>
            </a:r>
            <a:r>
              <a:rPr lang="en-US" sz="1400" dirty="0" smtClean="0"/>
              <a:t>]</a:t>
            </a:r>
            <a:endParaRPr lang="en-US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4578724" y="4190876"/>
            <a:ext cx="5931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[</a:t>
            </a:r>
            <a:r>
              <a:rPr lang="en-US" sz="1400" i="1" dirty="0"/>
              <a:t>x</a:t>
            </a:r>
            <a:r>
              <a:rPr lang="en-US" sz="1400" i="1" baseline="-25000" dirty="0" smtClean="0"/>
              <a:t>i</a:t>
            </a:r>
            <a:r>
              <a:rPr lang="en-US" sz="1400" dirty="0" smtClean="0"/>
              <a:t>,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y</a:t>
            </a:r>
            <a:r>
              <a:rPr lang="en-US" sz="1400" i="1" baseline="-25000" dirty="0" err="1" smtClean="0"/>
              <a:t>i</a:t>
            </a:r>
            <a:r>
              <a:rPr lang="en-US" sz="1400" dirty="0" smtClean="0"/>
              <a:t>]</a:t>
            </a:r>
            <a:endParaRPr lang="en-US" sz="1400" dirty="0"/>
          </a:p>
        </p:txBody>
      </p:sp>
      <p:sp>
        <p:nvSpPr>
          <p:cNvPr id="99" name="TextBox 98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/>
              <a:t>Capture</a:t>
            </a:r>
          </a:p>
          <a:p>
            <a:r>
              <a:rPr lang="en-US" b="1" dirty="0" smtClean="0"/>
              <a:t>Image</a:t>
            </a:r>
            <a:endParaRPr lang="en-US" b="1" dirty="0"/>
          </a:p>
        </p:txBody>
      </p:sp>
      <p:sp>
        <p:nvSpPr>
          <p:cNvPr id="100" name="TextBox 99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Extract Meas. From Image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Filter</a:t>
            </a:r>
          </a:p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Meas.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02" name="Straight Arrow Connector 101"/>
          <p:cNvCxnSpPr>
            <a:stCxn id="99" idx="2"/>
            <a:endCxn id="100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>
            <a:stCxn id="100" idx="2"/>
            <a:endCxn id="101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373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Capturing an Image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5" name="Isosceles Triangle 4"/>
          <p:cNvSpPr/>
          <p:nvPr/>
        </p:nvSpPr>
        <p:spPr>
          <a:xfrm rot="840000">
            <a:off x="2205208" y="4737499"/>
            <a:ext cx="5100411" cy="286463"/>
          </a:xfrm>
          <a:prstGeom prst="triangle">
            <a:avLst>
              <a:gd name="adj" fmla="val 8830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16817349">
            <a:off x="3834693" y="1797012"/>
            <a:ext cx="1660977" cy="4445953"/>
          </a:xfrm>
          <a:prstGeom prst="rtTriangl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3823471" y="4725720"/>
            <a:ext cx="4857251" cy="861913"/>
          </a:xfrm>
          <a:prstGeom prst="line">
            <a:avLst/>
          </a:prstGeom>
          <a:ln w="19050">
            <a:solidFill>
              <a:srgbClr val="0000FF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4968982" y="3599288"/>
            <a:ext cx="2021211" cy="3517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079514" y="5124474"/>
            <a:ext cx="2130250" cy="52178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5257160" y="4011272"/>
            <a:ext cx="2263286" cy="1808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arallelogram 10"/>
          <p:cNvSpPr/>
          <p:nvPr/>
        </p:nvSpPr>
        <p:spPr>
          <a:xfrm rot="6086840">
            <a:off x="2605936" y="3782903"/>
            <a:ext cx="3445586" cy="1826731"/>
          </a:xfrm>
          <a:prstGeom prst="parallelogram">
            <a:avLst>
              <a:gd name="adj" fmla="val 50220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6693112" y="3599288"/>
            <a:ext cx="297469" cy="1626158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95972" y="5223772"/>
            <a:ext cx="507442" cy="401867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7219813" y="4006247"/>
            <a:ext cx="289228" cy="1581106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007122" y="3585053"/>
            <a:ext cx="507442" cy="401867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443955" y="4059001"/>
            <a:ext cx="186732" cy="147882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4517092" y="4230660"/>
            <a:ext cx="137246" cy="750277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7463590" y="3969473"/>
            <a:ext cx="76200" cy="762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 rot="754499">
            <a:off x="4631952" y="4201849"/>
            <a:ext cx="48530" cy="6554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Triangle 19"/>
          <p:cNvSpPr/>
          <p:nvPr/>
        </p:nvSpPr>
        <p:spPr>
          <a:xfrm rot="16817349">
            <a:off x="2960213" y="3225881"/>
            <a:ext cx="757426" cy="2034538"/>
          </a:xfrm>
          <a:prstGeom prst="rtTriangl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/>
          <p:cNvSpPr/>
          <p:nvPr/>
        </p:nvSpPr>
        <p:spPr>
          <a:xfrm rot="792273">
            <a:off x="2238498" y="4607817"/>
            <a:ext cx="2287694" cy="107329"/>
          </a:xfrm>
          <a:prstGeom prst="triangle">
            <a:avLst>
              <a:gd name="adj" fmla="val 8975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2226184" y="4432466"/>
            <a:ext cx="2059510" cy="369295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288395" y="4018325"/>
            <a:ext cx="208033" cy="164751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2134601" y="4435813"/>
            <a:ext cx="100392" cy="548805"/>
          </a:xfrm>
          <a:prstGeom prst="line">
            <a:avLst/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240018" y="4440838"/>
            <a:ext cx="428700" cy="339507"/>
          </a:xfrm>
          <a:prstGeom prst="line">
            <a:avLst/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2225782" y="4042090"/>
            <a:ext cx="2190540" cy="38116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2233318" y="4238737"/>
            <a:ext cx="2424165" cy="1937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952576" y="4917211"/>
            <a:ext cx="301621" cy="1648853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237540" y="4445723"/>
            <a:ext cx="2279266" cy="5388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287003" y="4806364"/>
            <a:ext cx="1108616" cy="877964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4275145" y="3143833"/>
            <a:ext cx="302619" cy="1654316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7250934" y="5593803"/>
            <a:ext cx="1736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rgbClr val="0000FF"/>
                </a:solidFill>
              </a:rPr>
              <a:t>Camera </a:t>
            </a:r>
            <a:r>
              <a:rPr lang="en-US" sz="1400" b="1" dirty="0" err="1" smtClean="0">
                <a:solidFill>
                  <a:srgbClr val="0000FF"/>
                </a:solidFill>
              </a:rPr>
              <a:t>Boresight</a:t>
            </a:r>
            <a:endParaRPr lang="en-US" sz="1400" b="1" dirty="0" smtClean="0">
              <a:solidFill>
                <a:srgbClr val="0000FF"/>
              </a:solidFill>
            </a:endParaRPr>
          </a:p>
          <a:p>
            <a:r>
              <a:rPr lang="en-US" sz="1400" b="1" dirty="0" smtClean="0">
                <a:solidFill>
                  <a:srgbClr val="0000FF"/>
                </a:solidFill>
              </a:rPr>
              <a:t>(out of camera)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505090" y="4758880"/>
            <a:ext cx="6022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Y</a:t>
            </a:r>
            <a:r>
              <a:rPr lang="en-US" sz="1400" dirty="0" smtClean="0"/>
              <a:t>-axis</a:t>
            </a:r>
            <a:endParaRPr lang="en-US" sz="1400" dirty="0"/>
          </a:p>
        </p:txBody>
      </p:sp>
      <p:sp>
        <p:nvSpPr>
          <p:cNvPr id="34" name="TextBox 33"/>
          <p:cNvSpPr txBox="1"/>
          <p:nvPr/>
        </p:nvSpPr>
        <p:spPr>
          <a:xfrm>
            <a:off x="2460234" y="4712522"/>
            <a:ext cx="6834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X-axis</a:t>
            </a:r>
            <a:endParaRPr 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1374903" y="4065073"/>
            <a:ext cx="10235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Camera</a:t>
            </a:r>
          </a:p>
          <a:p>
            <a:r>
              <a:rPr lang="en-US" sz="1400" b="1" dirty="0" smtClean="0"/>
              <a:t>Sensor Frame</a:t>
            </a:r>
            <a:endParaRPr lang="en-US" sz="1400" b="1" dirty="0"/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3750620" y="2671561"/>
            <a:ext cx="371789" cy="281354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3607431" y="2675748"/>
            <a:ext cx="92110" cy="480646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984774" y="2576892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u-direction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668718" y="2803400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v-direction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973027" y="6315011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</a:rPr>
              <a:t>y-direction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200970" y="5608672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</a:rPr>
              <a:t>x-direction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56486" y="6204328"/>
            <a:ext cx="1098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Camera</a:t>
            </a:r>
          </a:p>
          <a:p>
            <a:r>
              <a:rPr lang="en-US" sz="1400" b="1" dirty="0" smtClean="0"/>
              <a:t>Image Plane</a:t>
            </a:r>
            <a:endParaRPr lang="en-US" sz="1400" b="1" dirty="0"/>
          </a:p>
        </p:txBody>
      </p:sp>
      <p:cxnSp>
        <p:nvCxnSpPr>
          <p:cNvPr id="43" name="Straight Connector 42"/>
          <p:cNvCxnSpPr/>
          <p:nvPr/>
        </p:nvCxnSpPr>
        <p:spPr>
          <a:xfrm>
            <a:off x="4830538" y="5946766"/>
            <a:ext cx="266700" cy="3937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6981784" y="3219571"/>
            <a:ext cx="1600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 smtClean="0"/>
              <a:t>Observed object  in 3D space</a:t>
            </a:r>
          </a:p>
        </p:txBody>
      </p:sp>
      <p:cxnSp>
        <p:nvCxnSpPr>
          <p:cNvPr id="45" name="Straight Connector 44"/>
          <p:cNvCxnSpPr/>
          <p:nvPr/>
        </p:nvCxnSpPr>
        <p:spPr>
          <a:xfrm flipV="1">
            <a:off x="7552695" y="3710707"/>
            <a:ext cx="142961" cy="22179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998243" y="4486409"/>
            <a:ext cx="228834" cy="1250950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ight Brace 46"/>
          <p:cNvSpPr/>
          <p:nvPr/>
        </p:nvSpPr>
        <p:spPr>
          <a:xfrm rot="6007494">
            <a:off x="2904684" y="5035445"/>
            <a:ext cx="173569" cy="2062274"/>
          </a:xfrm>
          <a:prstGeom prst="rightBrace">
            <a:avLst>
              <a:gd name="adj1" fmla="val 8333"/>
              <a:gd name="adj2" fmla="val 6468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2536434" y="6036108"/>
            <a:ext cx="2391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f</a:t>
            </a:r>
            <a:endParaRPr lang="en-US" sz="1400" i="1" dirty="0"/>
          </a:p>
        </p:txBody>
      </p:sp>
      <p:sp>
        <p:nvSpPr>
          <p:cNvPr id="49" name="Oval 48"/>
          <p:cNvSpPr>
            <a:spLocks noChangeAspect="1"/>
          </p:cNvSpPr>
          <p:nvPr/>
        </p:nvSpPr>
        <p:spPr>
          <a:xfrm>
            <a:off x="2192967" y="4387508"/>
            <a:ext cx="82296" cy="82296"/>
          </a:xfrm>
          <a:prstGeom prst="ellipse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1609312" y="3215721"/>
            <a:ext cx="15663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 smtClean="0">
                <a:solidFill>
                  <a:srgbClr val="008000"/>
                </a:solidFill>
              </a:rPr>
              <a:t>Camera</a:t>
            </a:r>
            <a:r>
              <a:rPr lang="en-US" sz="1400" b="1" dirty="0">
                <a:solidFill>
                  <a:srgbClr val="008000"/>
                </a:solidFill>
              </a:rPr>
              <a:t> </a:t>
            </a:r>
            <a:r>
              <a:rPr lang="en-US" sz="1400" b="1" dirty="0" smtClean="0">
                <a:solidFill>
                  <a:srgbClr val="008000"/>
                </a:solidFill>
              </a:rPr>
              <a:t>Optical Center (location of “pinhole”)</a:t>
            </a:r>
            <a:endParaRPr lang="en-US" sz="1400" b="1" dirty="0">
              <a:solidFill>
                <a:srgbClr val="008000"/>
              </a:solidFill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2261638" y="3986920"/>
            <a:ext cx="407080" cy="341022"/>
          </a:xfrm>
          <a:prstGeom prst="line">
            <a:avLst/>
          </a:prstGeom>
          <a:ln w="127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8212621" y="5219115"/>
            <a:ext cx="673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Z-axis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517434" y="3822906"/>
            <a:ext cx="8126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[</a:t>
            </a:r>
            <a:r>
              <a:rPr lang="en-US" sz="1400" i="1" dirty="0" smtClean="0"/>
              <a:t>X</a:t>
            </a:r>
            <a:r>
              <a:rPr lang="en-US" sz="1400" i="1" baseline="-25000" dirty="0" smtClean="0"/>
              <a:t>i</a:t>
            </a:r>
            <a:r>
              <a:rPr lang="en-US" sz="1400" dirty="0" smtClean="0"/>
              <a:t>,</a:t>
            </a:r>
            <a:r>
              <a:rPr lang="en-US" sz="1400" i="1" dirty="0" smtClean="0"/>
              <a:t> Y</a:t>
            </a:r>
            <a:r>
              <a:rPr lang="en-US" sz="1400" i="1" baseline="-25000" dirty="0" smtClean="0"/>
              <a:t>i</a:t>
            </a:r>
            <a:r>
              <a:rPr lang="en-US" sz="1400" dirty="0" smtClean="0"/>
              <a:t>, </a:t>
            </a:r>
            <a:r>
              <a:rPr lang="en-US" sz="1400" i="1" dirty="0" err="1"/>
              <a:t>Z</a:t>
            </a:r>
            <a:r>
              <a:rPr lang="en-US" sz="1400" i="1" baseline="-25000" dirty="0" err="1" smtClean="0"/>
              <a:t>i</a:t>
            </a:r>
            <a:r>
              <a:rPr lang="en-US" sz="1400" dirty="0" smtClean="0"/>
              <a:t>]</a:t>
            </a:r>
            <a:endParaRPr lang="en-US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4578724" y="4190876"/>
            <a:ext cx="5931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[</a:t>
            </a:r>
            <a:r>
              <a:rPr lang="en-US" sz="1400" i="1" dirty="0"/>
              <a:t>x</a:t>
            </a:r>
            <a:r>
              <a:rPr lang="en-US" sz="1400" i="1" baseline="-25000" dirty="0" smtClean="0"/>
              <a:t>i</a:t>
            </a:r>
            <a:r>
              <a:rPr lang="en-US" sz="1400" dirty="0" smtClean="0"/>
              <a:t>,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y</a:t>
            </a:r>
            <a:r>
              <a:rPr lang="en-US" sz="1400" i="1" baseline="-25000" dirty="0" err="1" smtClean="0"/>
              <a:t>i</a:t>
            </a:r>
            <a:r>
              <a:rPr lang="en-US" sz="1400" dirty="0" smtClean="0"/>
              <a:t>]</a:t>
            </a:r>
            <a:endParaRPr lang="en-US" sz="1400" dirty="0"/>
          </a:p>
        </p:txBody>
      </p:sp>
      <p:cxnSp>
        <p:nvCxnSpPr>
          <p:cNvPr id="59" name="Straight Connector 58"/>
          <p:cNvCxnSpPr>
            <a:endCxn id="6" idx="2"/>
          </p:cNvCxnSpPr>
          <p:nvPr/>
        </p:nvCxnSpPr>
        <p:spPr>
          <a:xfrm flipH="1" flipV="1">
            <a:off x="6704072" y="5234181"/>
            <a:ext cx="489050" cy="375332"/>
          </a:xfrm>
          <a:prstGeom prst="line">
            <a:avLst/>
          </a:prstGeom>
          <a:ln w="76200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49" idx="5"/>
            <a:endCxn id="5" idx="4"/>
          </p:cNvCxnSpPr>
          <p:nvPr/>
        </p:nvCxnSpPr>
        <p:spPr>
          <a:xfrm>
            <a:off x="2263211" y="4457752"/>
            <a:ext cx="4932005" cy="1178906"/>
          </a:xfrm>
          <a:prstGeom prst="line">
            <a:avLst/>
          </a:prstGeom>
          <a:ln w="76200" cmpd="sng">
            <a:solidFill>
              <a:srgbClr val="FFFF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49" idx="7"/>
            <a:endCxn id="5" idx="0"/>
          </p:cNvCxnSpPr>
          <p:nvPr/>
        </p:nvCxnSpPr>
        <p:spPr>
          <a:xfrm>
            <a:off x="2263211" y="4399560"/>
            <a:ext cx="4422285" cy="814778"/>
          </a:xfrm>
          <a:prstGeom prst="line">
            <a:avLst/>
          </a:prstGeom>
          <a:ln w="76200" cmpd="sng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endCxn id="20" idx="2"/>
          </p:cNvCxnSpPr>
          <p:nvPr/>
        </p:nvCxnSpPr>
        <p:spPr>
          <a:xfrm>
            <a:off x="2253530" y="4406603"/>
            <a:ext cx="2018662" cy="390870"/>
          </a:xfrm>
          <a:prstGeom prst="line">
            <a:avLst/>
          </a:prstGeom>
          <a:ln w="38100" cmpd="sng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2285363" y="4463632"/>
            <a:ext cx="2207501" cy="527663"/>
          </a:xfrm>
          <a:prstGeom prst="line">
            <a:avLst/>
          </a:prstGeom>
          <a:ln w="38100" cmpd="sng">
            <a:solidFill>
              <a:srgbClr val="F7964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>
            <a:endCxn id="20" idx="2"/>
          </p:cNvCxnSpPr>
          <p:nvPr/>
        </p:nvCxnSpPr>
        <p:spPr>
          <a:xfrm flipH="1" flipV="1">
            <a:off x="4272192" y="4797473"/>
            <a:ext cx="234490" cy="205625"/>
          </a:xfrm>
          <a:prstGeom prst="line">
            <a:avLst/>
          </a:prstGeom>
          <a:ln w="38100" cmpd="sng">
            <a:solidFill>
              <a:srgbClr val="F79646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6" name="Picture 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364" y="1123188"/>
            <a:ext cx="1064607" cy="679001"/>
          </a:xfrm>
          <a:prstGeom prst="rect">
            <a:avLst/>
          </a:prstGeom>
        </p:spPr>
      </p:pic>
      <p:sp>
        <p:nvSpPr>
          <p:cNvPr id="99" name="TextBox 98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/>
              <a:t>Capture</a:t>
            </a:r>
          </a:p>
          <a:p>
            <a:r>
              <a:rPr lang="en-US" b="1" dirty="0" smtClean="0"/>
              <a:t>Image</a:t>
            </a:r>
            <a:endParaRPr lang="en-US" b="1" dirty="0"/>
          </a:p>
        </p:txBody>
      </p:sp>
      <p:sp>
        <p:nvSpPr>
          <p:cNvPr id="100" name="TextBox 99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Extract Meas. From Image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Filter</a:t>
            </a:r>
          </a:p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Meas.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02" name="Straight Arrow Connector 101"/>
          <p:cNvCxnSpPr>
            <a:stCxn id="99" idx="2"/>
            <a:endCxn id="100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>
            <a:stCxn id="100" idx="2"/>
            <a:endCxn id="101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538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Capturing an Image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5" name="Isosceles Triangle 4"/>
          <p:cNvSpPr/>
          <p:nvPr/>
        </p:nvSpPr>
        <p:spPr>
          <a:xfrm rot="840000">
            <a:off x="2205208" y="4737499"/>
            <a:ext cx="5100411" cy="286463"/>
          </a:xfrm>
          <a:prstGeom prst="triangle">
            <a:avLst>
              <a:gd name="adj" fmla="val 8830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16817349">
            <a:off x="3834693" y="1797012"/>
            <a:ext cx="1660977" cy="4445953"/>
          </a:xfrm>
          <a:prstGeom prst="rtTriangl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3823471" y="4725720"/>
            <a:ext cx="4857251" cy="861913"/>
          </a:xfrm>
          <a:prstGeom prst="line">
            <a:avLst/>
          </a:prstGeom>
          <a:ln w="19050">
            <a:solidFill>
              <a:srgbClr val="0000FF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4968982" y="3599288"/>
            <a:ext cx="2021211" cy="3517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079514" y="5124474"/>
            <a:ext cx="2130250" cy="52178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5257160" y="4011272"/>
            <a:ext cx="2263286" cy="1808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arallelogram 10"/>
          <p:cNvSpPr/>
          <p:nvPr/>
        </p:nvSpPr>
        <p:spPr>
          <a:xfrm rot="6086840">
            <a:off x="2605936" y="3782903"/>
            <a:ext cx="3445586" cy="1826731"/>
          </a:xfrm>
          <a:prstGeom prst="parallelogram">
            <a:avLst>
              <a:gd name="adj" fmla="val 50220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6693112" y="3599288"/>
            <a:ext cx="297469" cy="1626158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95972" y="5223772"/>
            <a:ext cx="507442" cy="401867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7219813" y="4006247"/>
            <a:ext cx="289228" cy="1581106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007122" y="3585053"/>
            <a:ext cx="507442" cy="401867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443955" y="4059001"/>
            <a:ext cx="186732" cy="147882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4517092" y="4230660"/>
            <a:ext cx="137246" cy="750277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7463590" y="3969473"/>
            <a:ext cx="76200" cy="762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 rot="754499">
            <a:off x="4631952" y="4201849"/>
            <a:ext cx="48530" cy="65545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Triangle 19"/>
          <p:cNvSpPr/>
          <p:nvPr/>
        </p:nvSpPr>
        <p:spPr>
          <a:xfrm rot="16817349">
            <a:off x="2960213" y="3225881"/>
            <a:ext cx="757426" cy="2034538"/>
          </a:xfrm>
          <a:prstGeom prst="rtTriangl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/>
          <p:cNvSpPr/>
          <p:nvPr/>
        </p:nvSpPr>
        <p:spPr>
          <a:xfrm rot="792273">
            <a:off x="2238498" y="4607817"/>
            <a:ext cx="2287694" cy="107329"/>
          </a:xfrm>
          <a:prstGeom prst="triangle">
            <a:avLst>
              <a:gd name="adj" fmla="val 8975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2226184" y="4432466"/>
            <a:ext cx="2059510" cy="369295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288395" y="4018325"/>
            <a:ext cx="208033" cy="164751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2134601" y="4435813"/>
            <a:ext cx="100392" cy="548805"/>
          </a:xfrm>
          <a:prstGeom prst="line">
            <a:avLst/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240018" y="4440838"/>
            <a:ext cx="428700" cy="339507"/>
          </a:xfrm>
          <a:prstGeom prst="line">
            <a:avLst/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2225782" y="4042090"/>
            <a:ext cx="2190540" cy="38116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2233318" y="4238737"/>
            <a:ext cx="2424165" cy="1937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3952576" y="4917211"/>
            <a:ext cx="301621" cy="1648853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237540" y="4445723"/>
            <a:ext cx="2279266" cy="538895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287003" y="4806364"/>
            <a:ext cx="1108616" cy="877964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4275145" y="3143833"/>
            <a:ext cx="302619" cy="1654316"/>
          </a:xfrm>
          <a:prstGeom prst="line">
            <a:avLst/>
          </a:prstGeom>
          <a:ln w="127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7250934" y="5593803"/>
            <a:ext cx="1736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rgbClr val="0000FF"/>
                </a:solidFill>
              </a:rPr>
              <a:t>Camera </a:t>
            </a:r>
            <a:r>
              <a:rPr lang="en-US" sz="1400" b="1" dirty="0" err="1" smtClean="0">
                <a:solidFill>
                  <a:srgbClr val="0000FF"/>
                </a:solidFill>
              </a:rPr>
              <a:t>Boresight</a:t>
            </a:r>
            <a:endParaRPr lang="en-US" sz="1400" b="1" dirty="0" smtClean="0">
              <a:solidFill>
                <a:srgbClr val="0000FF"/>
              </a:solidFill>
            </a:endParaRPr>
          </a:p>
          <a:p>
            <a:r>
              <a:rPr lang="en-US" sz="1400" b="1" dirty="0" smtClean="0">
                <a:solidFill>
                  <a:srgbClr val="0000FF"/>
                </a:solidFill>
              </a:rPr>
              <a:t>(out of camera)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505090" y="4758880"/>
            <a:ext cx="6022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Y</a:t>
            </a:r>
            <a:r>
              <a:rPr lang="en-US" sz="1400" dirty="0" smtClean="0"/>
              <a:t>-axis</a:t>
            </a:r>
            <a:endParaRPr lang="en-US" sz="1400" dirty="0"/>
          </a:p>
        </p:txBody>
      </p:sp>
      <p:sp>
        <p:nvSpPr>
          <p:cNvPr id="34" name="TextBox 33"/>
          <p:cNvSpPr txBox="1"/>
          <p:nvPr/>
        </p:nvSpPr>
        <p:spPr>
          <a:xfrm>
            <a:off x="2460234" y="4712522"/>
            <a:ext cx="6834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X-axis</a:t>
            </a:r>
            <a:endParaRPr 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1374903" y="4065073"/>
            <a:ext cx="102354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Camera</a:t>
            </a:r>
          </a:p>
          <a:p>
            <a:r>
              <a:rPr lang="en-US" sz="1400" b="1" dirty="0" smtClean="0"/>
              <a:t>Sensor Frame</a:t>
            </a:r>
            <a:endParaRPr lang="en-US" sz="1400" b="1" dirty="0"/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3750620" y="2671561"/>
            <a:ext cx="371789" cy="281354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3607431" y="2675748"/>
            <a:ext cx="92110" cy="480646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984774" y="2576892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u-direction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668718" y="2803400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v-direction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973027" y="6315011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</a:rPr>
              <a:t>y-direction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200970" y="5608672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C00000"/>
                </a:solidFill>
              </a:rPr>
              <a:t>x-direction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56486" y="6204328"/>
            <a:ext cx="10983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Camera</a:t>
            </a:r>
          </a:p>
          <a:p>
            <a:r>
              <a:rPr lang="en-US" sz="1400" b="1" dirty="0" smtClean="0"/>
              <a:t>Image Plane</a:t>
            </a:r>
            <a:endParaRPr lang="en-US" sz="1400" b="1" dirty="0"/>
          </a:p>
        </p:txBody>
      </p:sp>
      <p:cxnSp>
        <p:nvCxnSpPr>
          <p:cNvPr id="43" name="Straight Connector 42"/>
          <p:cNvCxnSpPr/>
          <p:nvPr/>
        </p:nvCxnSpPr>
        <p:spPr>
          <a:xfrm>
            <a:off x="4830538" y="5946766"/>
            <a:ext cx="266700" cy="3937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6981784" y="3219571"/>
            <a:ext cx="1600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 smtClean="0"/>
              <a:t>Observed object  in 3D space</a:t>
            </a:r>
          </a:p>
        </p:txBody>
      </p:sp>
      <p:cxnSp>
        <p:nvCxnSpPr>
          <p:cNvPr id="45" name="Straight Connector 44"/>
          <p:cNvCxnSpPr/>
          <p:nvPr/>
        </p:nvCxnSpPr>
        <p:spPr>
          <a:xfrm flipV="1">
            <a:off x="7552695" y="3710707"/>
            <a:ext cx="142961" cy="22179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998243" y="4486409"/>
            <a:ext cx="228834" cy="1250950"/>
          </a:xfrm>
          <a:prstGeom prst="line">
            <a:avLst/>
          </a:prstGeom>
          <a:ln w="12700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ight Brace 46"/>
          <p:cNvSpPr/>
          <p:nvPr/>
        </p:nvSpPr>
        <p:spPr>
          <a:xfrm rot="6007494">
            <a:off x="2904684" y="5035445"/>
            <a:ext cx="173569" cy="2062274"/>
          </a:xfrm>
          <a:prstGeom prst="rightBrace">
            <a:avLst>
              <a:gd name="adj1" fmla="val 8333"/>
              <a:gd name="adj2" fmla="val 6468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2536434" y="6036108"/>
            <a:ext cx="2391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/>
              <a:t>f</a:t>
            </a:r>
            <a:endParaRPr lang="en-US" sz="1400" i="1" dirty="0"/>
          </a:p>
        </p:txBody>
      </p:sp>
      <p:sp>
        <p:nvSpPr>
          <p:cNvPr id="49" name="Oval 48"/>
          <p:cNvSpPr>
            <a:spLocks noChangeAspect="1"/>
          </p:cNvSpPr>
          <p:nvPr/>
        </p:nvSpPr>
        <p:spPr>
          <a:xfrm>
            <a:off x="2192967" y="4387508"/>
            <a:ext cx="82296" cy="82296"/>
          </a:xfrm>
          <a:prstGeom prst="ellipse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1609312" y="3215721"/>
            <a:ext cx="15663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 smtClean="0">
                <a:solidFill>
                  <a:srgbClr val="008000"/>
                </a:solidFill>
              </a:rPr>
              <a:t>Camera</a:t>
            </a:r>
            <a:r>
              <a:rPr lang="en-US" sz="1400" b="1" dirty="0">
                <a:solidFill>
                  <a:srgbClr val="008000"/>
                </a:solidFill>
              </a:rPr>
              <a:t> </a:t>
            </a:r>
            <a:r>
              <a:rPr lang="en-US" sz="1400" b="1" dirty="0" smtClean="0">
                <a:solidFill>
                  <a:srgbClr val="008000"/>
                </a:solidFill>
              </a:rPr>
              <a:t>Optical Center (location of “pinhole”)</a:t>
            </a:r>
            <a:endParaRPr lang="en-US" sz="1400" b="1" dirty="0">
              <a:solidFill>
                <a:srgbClr val="008000"/>
              </a:solidFill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2261638" y="3986920"/>
            <a:ext cx="407080" cy="341022"/>
          </a:xfrm>
          <a:prstGeom prst="line">
            <a:avLst/>
          </a:prstGeom>
          <a:ln w="127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8212621" y="5219115"/>
            <a:ext cx="673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Z-axis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517434" y="3822906"/>
            <a:ext cx="8126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[</a:t>
            </a:r>
            <a:r>
              <a:rPr lang="en-US" sz="1400" i="1" dirty="0" smtClean="0"/>
              <a:t>X</a:t>
            </a:r>
            <a:r>
              <a:rPr lang="en-US" sz="1400" i="1" baseline="-25000" dirty="0" smtClean="0"/>
              <a:t>i</a:t>
            </a:r>
            <a:r>
              <a:rPr lang="en-US" sz="1400" dirty="0" smtClean="0"/>
              <a:t>,</a:t>
            </a:r>
            <a:r>
              <a:rPr lang="en-US" sz="1400" i="1" dirty="0" smtClean="0"/>
              <a:t> Y</a:t>
            </a:r>
            <a:r>
              <a:rPr lang="en-US" sz="1400" i="1" baseline="-25000" dirty="0" smtClean="0"/>
              <a:t>i</a:t>
            </a:r>
            <a:r>
              <a:rPr lang="en-US" sz="1400" dirty="0" smtClean="0"/>
              <a:t>, </a:t>
            </a:r>
            <a:r>
              <a:rPr lang="en-US" sz="1400" i="1" dirty="0" err="1"/>
              <a:t>Z</a:t>
            </a:r>
            <a:r>
              <a:rPr lang="en-US" sz="1400" i="1" baseline="-25000" dirty="0" err="1" smtClean="0"/>
              <a:t>i</a:t>
            </a:r>
            <a:r>
              <a:rPr lang="en-US" sz="1400" dirty="0" smtClean="0"/>
              <a:t>]</a:t>
            </a:r>
            <a:endParaRPr lang="en-US" sz="1400" dirty="0"/>
          </a:p>
        </p:txBody>
      </p:sp>
      <p:sp>
        <p:nvSpPr>
          <p:cNvPr id="54" name="TextBox 53"/>
          <p:cNvSpPr txBox="1"/>
          <p:nvPr/>
        </p:nvSpPr>
        <p:spPr>
          <a:xfrm>
            <a:off x="4578724" y="4190876"/>
            <a:ext cx="5931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[</a:t>
            </a:r>
            <a:r>
              <a:rPr lang="en-US" sz="1400" i="1" dirty="0"/>
              <a:t>x</a:t>
            </a:r>
            <a:r>
              <a:rPr lang="en-US" sz="1400" i="1" baseline="-25000" dirty="0" smtClean="0"/>
              <a:t>i</a:t>
            </a:r>
            <a:r>
              <a:rPr lang="en-US" sz="1400" dirty="0" smtClean="0"/>
              <a:t>,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y</a:t>
            </a:r>
            <a:r>
              <a:rPr lang="en-US" sz="1400" i="1" baseline="-25000" dirty="0" err="1" smtClean="0"/>
              <a:t>i</a:t>
            </a:r>
            <a:r>
              <a:rPr lang="en-US" sz="1400" dirty="0" smtClean="0"/>
              <a:t>]</a:t>
            </a:r>
            <a:endParaRPr lang="en-US" sz="1400" dirty="0"/>
          </a:p>
        </p:txBody>
      </p:sp>
      <p:cxnSp>
        <p:nvCxnSpPr>
          <p:cNvPr id="63" name="Straight Connector 62"/>
          <p:cNvCxnSpPr>
            <a:stCxn id="49" idx="7"/>
            <a:endCxn id="5" idx="0"/>
          </p:cNvCxnSpPr>
          <p:nvPr/>
        </p:nvCxnSpPr>
        <p:spPr>
          <a:xfrm>
            <a:off x="2263211" y="4399560"/>
            <a:ext cx="4422285" cy="814778"/>
          </a:xfrm>
          <a:prstGeom prst="line">
            <a:avLst/>
          </a:prstGeom>
          <a:ln w="76200" cmpd="sng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endCxn id="20" idx="2"/>
          </p:cNvCxnSpPr>
          <p:nvPr/>
        </p:nvCxnSpPr>
        <p:spPr>
          <a:xfrm>
            <a:off x="2253530" y="4406603"/>
            <a:ext cx="2018662" cy="390870"/>
          </a:xfrm>
          <a:prstGeom prst="line">
            <a:avLst/>
          </a:prstGeom>
          <a:ln w="38100" cmpd="sng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stCxn id="49" idx="0"/>
            <a:endCxn id="6" idx="4"/>
          </p:cNvCxnSpPr>
          <p:nvPr/>
        </p:nvCxnSpPr>
        <p:spPr>
          <a:xfrm flipV="1">
            <a:off x="2234115" y="3599914"/>
            <a:ext cx="4766633" cy="787594"/>
          </a:xfrm>
          <a:prstGeom prst="line">
            <a:avLst/>
          </a:prstGeom>
          <a:ln w="76200" cmpd="sng">
            <a:solidFill>
              <a:srgbClr val="FFFF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>
            <a:stCxn id="5" idx="0"/>
          </p:cNvCxnSpPr>
          <p:nvPr/>
        </p:nvCxnSpPr>
        <p:spPr>
          <a:xfrm flipV="1">
            <a:off x="6685496" y="3599914"/>
            <a:ext cx="321626" cy="1614424"/>
          </a:xfrm>
          <a:prstGeom prst="line">
            <a:avLst/>
          </a:prstGeom>
          <a:ln w="76200" cmpd="sng">
            <a:solidFill>
              <a:srgbClr val="FFFF00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>
            <a:stCxn id="49" idx="7"/>
          </p:cNvCxnSpPr>
          <p:nvPr/>
        </p:nvCxnSpPr>
        <p:spPr>
          <a:xfrm flipV="1">
            <a:off x="2263211" y="4018325"/>
            <a:ext cx="2144270" cy="381235"/>
          </a:xfrm>
          <a:prstGeom prst="line">
            <a:avLst/>
          </a:prstGeom>
          <a:ln w="38100" cmpd="sng">
            <a:solidFill>
              <a:srgbClr val="F7964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>
            <a:stCxn id="20" idx="2"/>
          </p:cNvCxnSpPr>
          <p:nvPr/>
        </p:nvCxnSpPr>
        <p:spPr>
          <a:xfrm flipV="1">
            <a:off x="4272192" y="4018325"/>
            <a:ext cx="135289" cy="779148"/>
          </a:xfrm>
          <a:prstGeom prst="line">
            <a:avLst/>
          </a:prstGeom>
          <a:ln w="38100" cmpd="sng">
            <a:solidFill>
              <a:srgbClr val="F79646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6" name="Picture 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364" y="1123188"/>
            <a:ext cx="1064607" cy="67900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1348" y="1137159"/>
            <a:ext cx="1005928" cy="670619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1113" y="2044588"/>
            <a:ext cx="4015329" cy="1064607"/>
          </a:xfrm>
          <a:prstGeom prst="rect">
            <a:avLst/>
          </a:prstGeom>
        </p:spPr>
      </p:pic>
      <p:sp>
        <p:nvSpPr>
          <p:cNvPr id="99" name="TextBox 98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/>
              <a:t>Capture</a:t>
            </a:r>
          </a:p>
          <a:p>
            <a:r>
              <a:rPr lang="en-US" b="1" dirty="0" smtClean="0"/>
              <a:t>Image</a:t>
            </a:r>
            <a:endParaRPr lang="en-US" b="1" dirty="0"/>
          </a:p>
        </p:txBody>
      </p:sp>
      <p:sp>
        <p:nvSpPr>
          <p:cNvPr id="100" name="TextBox 99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Extract Meas. From Image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Filter</a:t>
            </a:r>
          </a:p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Meas.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02" name="Straight Arrow Connector 101"/>
          <p:cNvCxnSpPr>
            <a:stCxn id="99" idx="2"/>
            <a:endCxn id="100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>
            <a:stCxn id="100" idx="2"/>
            <a:endCxn id="101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538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Capturing an Image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80526" y="1625610"/>
            <a:ext cx="81110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We are now in a position to understand the relationship between a particular pixel on the FPA (or the image plane!) and a direction in 3D space.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744128" y="2775295"/>
            <a:ext cx="30988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By convention images typically have their origin in the upper left-hand corner</a:t>
            </a:r>
            <a:endParaRPr lang="en-US" sz="2000" b="1" dirty="0"/>
          </a:p>
        </p:txBody>
      </p:sp>
      <p:sp>
        <p:nvSpPr>
          <p:cNvPr id="12" name="Rectangle 11"/>
          <p:cNvSpPr/>
          <p:nvPr/>
        </p:nvSpPr>
        <p:spPr>
          <a:xfrm>
            <a:off x="6082263" y="2741755"/>
            <a:ext cx="1659466" cy="1016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5963732" y="2616427"/>
            <a:ext cx="457200" cy="0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5962313" y="2609001"/>
            <a:ext cx="0" cy="457200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387066" y="2424980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u-direction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41446" y="2826655"/>
            <a:ext cx="987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v-direction</a:t>
            </a:r>
            <a:endParaRPr lang="en-US" sz="1400" dirty="0">
              <a:solidFill>
                <a:srgbClr val="0000FF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6895050" y="3226018"/>
            <a:ext cx="1049858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6893631" y="3218592"/>
            <a:ext cx="0" cy="75929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741712" y="3214622"/>
            <a:ext cx="10128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x</a:t>
            </a:r>
            <a:r>
              <a:rPr lang="en-US" sz="1400" dirty="0" smtClean="0">
                <a:solidFill>
                  <a:srgbClr val="FF0000"/>
                </a:solidFill>
              </a:rPr>
              <a:t>-direction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39543" y="3741040"/>
            <a:ext cx="10256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y-direction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25" name="Left Brace 24"/>
          <p:cNvSpPr/>
          <p:nvPr/>
        </p:nvSpPr>
        <p:spPr>
          <a:xfrm rot="10800000">
            <a:off x="8015997" y="2609000"/>
            <a:ext cx="219456" cy="605622"/>
          </a:xfrm>
          <a:prstGeom prst="leftBrac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Left Brace 25"/>
          <p:cNvSpPr/>
          <p:nvPr/>
        </p:nvSpPr>
        <p:spPr>
          <a:xfrm rot="16200000">
            <a:off x="6319823" y="3692728"/>
            <a:ext cx="217718" cy="929899"/>
          </a:xfrm>
          <a:prstGeom prst="leftBrac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8215333" y="2723565"/>
            <a:ext cx="3538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/>
              <a:t>v</a:t>
            </a:r>
            <a:r>
              <a:rPr lang="en-US" sz="1400" baseline="-25000" dirty="0" err="1" smtClean="0"/>
              <a:t>p</a:t>
            </a:r>
            <a:endParaRPr lang="en-US" sz="1400" baseline="-25000" dirty="0"/>
          </a:p>
        </p:txBody>
      </p:sp>
      <p:sp>
        <p:nvSpPr>
          <p:cNvPr id="28" name="TextBox 27"/>
          <p:cNvSpPr txBox="1"/>
          <p:nvPr/>
        </p:nvSpPr>
        <p:spPr>
          <a:xfrm>
            <a:off x="6285468" y="4215970"/>
            <a:ext cx="351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000000"/>
                </a:solidFill>
              </a:rPr>
              <a:t>u</a:t>
            </a:r>
            <a:r>
              <a:rPr lang="en-US" sz="1400" baseline="-25000" dirty="0" smtClean="0">
                <a:solidFill>
                  <a:srgbClr val="000000"/>
                </a:solidFill>
              </a:rPr>
              <a:t>p</a:t>
            </a:r>
            <a:endParaRPr lang="en-US" sz="1400" baseline="-25000" dirty="0">
              <a:solidFill>
                <a:srgbClr val="000000"/>
              </a:solidFill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4128" y="4373895"/>
            <a:ext cx="4059483" cy="110474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4128" y="5592574"/>
            <a:ext cx="4892422" cy="108720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/>
              <a:t>Capture</a:t>
            </a:r>
          </a:p>
          <a:p>
            <a:r>
              <a:rPr lang="en-US" b="1" dirty="0" smtClean="0"/>
              <a:t>Image</a:t>
            </a:r>
            <a:endParaRPr lang="en-US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Extract Meas. From Image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Filter</a:t>
            </a:r>
          </a:p>
          <a:p>
            <a:r>
              <a:rPr lang="en-US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Meas.</a:t>
            </a:r>
            <a:endParaRPr 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34" name="Straight Arrow Connector 33"/>
          <p:cNvCxnSpPr>
            <a:stCxn id="31" idx="2"/>
            <a:endCxn id="32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32" idx="2"/>
            <a:endCxn id="33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76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Extracting Measurements from an Image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8" name="Straight Arrow Connector 7"/>
          <p:cNvCxnSpPr>
            <a:stCxn id="5" idx="2"/>
            <a:endCxn id="6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6" idx="2"/>
            <a:endCxn id="7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80526" y="1625610"/>
            <a:ext cx="8111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One of the most challenging aspects of vision-based navigation is the reliable extraction of measurements from noisy images.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591726" y="2643030"/>
            <a:ext cx="689187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To obtain these measurements requires the application of techniques from image processing.</a:t>
            </a:r>
          </a:p>
          <a:p>
            <a:endParaRPr lang="en-US" sz="2000" b="1" dirty="0"/>
          </a:p>
          <a:p>
            <a:r>
              <a:rPr lang="en-US" sz="2000" b="1" dirty="0" smtClean="0"/>
              <a:t>We will consider vision-based navigation with respect to two major classes of objects: </a:t>
            </a:r>
            <a:endParaRPr lang="en-US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998122" y="4325048"/>
            <a:ext cx="68918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1. </a:t>
            </a:r>
            <a:r>
              <a:rPr lang="en-US" sz="2000" b="1" u="sng" dirty="0" smtClean="0"/>
              <a:t>Cooperative Objects</a:t>
            </a:r>
            <a:r>
              <a:rPr lang="en-US" sz="2000" b="1" dirty="0" smtClean="0"/>
              <a:t>: </a:t>
            </a:r>
            <a:r>
              <a:rPr lang="en-US" sz="2000" dirty="0" smtClean="0"/>
              <a:t>observed objects that are equipped with markers, reflectors, or some other form of optical navigation aid</a:t>
            </a:r>
          </a:p>
          <a:p>
            <a:endParaRPr lang="en-US" sz="2000" b="1" dirty="0"/>
          </a:p>
          <a:p>
            <a:r>
              <a:rPr lang="en-US" sz="2000" b="1" dirty="0" smtClean="0"/>
              <a:t>2. </a:t>
            </a:r>
            <a:r>
              <a:rPr lang="en-US" sz="2000" b="1" u="sng" dirty="0" smtClean="0"/>
              <a:t>Non-Cooperative Objects</a:t>
            </a:r>
            <a:r>
              <a:rPr lang="en-US" sz="2000" dirty="0" smtClean="0"/>
              <a:t>: observed objects that have no purpose-built navigation aid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010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Passive Cooperative Targets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80526" y="1625610"/>
            <a:ext cx="8111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P</a:t>
            </a:r>
            <a:r>
              <a:rPr lang="en-US" sz="2000" b="1" dirty="0" smtClean="0"/>
              <a:t>assive cooperative targets typically use </a:t>
            </a:r>
            <a:r>
              <a:rPr lang="en-US" sz="2000" b="1" dirty="0" err="1" smtClean="0"/>
              <a:t>fiducials</a:t>
            </a:r>
            <a:r>
              <a:rPr lang="en-US" sz="2000" b="1" dirty="0" smtClean="0"/>
              <a:t> or markers that are passively observed by a camera on the active vehicle.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591726" y="2643030"/>
            <a:ext cx="607907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There are an assortment of </a:t>
            </a:r>
            <a:r>
              <a:rPr lang="en-US" sz="2000" b="1" dirty="0" err="1" smtClean="0"/>
              <a:t>fiducial</a:t>
            </a:r>
            <a:r>
              <a:rPr lang="en-US" sz="2000" b="1" dirty="0" smtClean="0"/>
              <a:t> shapes that one can use to simplify the detection process. </a:t>
            </a:r>
          </a:p>
          <a:p>
            <a:endParaRPr lang="en-US" sz="2000" b="1" dirty="0"/>
          </a:p>
          <a:p>
            <a:r>
              <a:rPr lang="en-US" sz="2000" b="1" dirty="0" smtClean="0"/>
              <a:t>Concentric Contrasting Circles (CCC) are a notable example of such features. They are robustly detectable and are (mostly) insensitive to translations and rotations.</a:t>
            </a:r>
            <a:endParaRPr lang="en-US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591727" y="5083612"/>
            <a:ext cx="38269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 notable application of this cooperative feature are the </a:t>
            </a:r>
            <a:r>
              <a:rPr lang="en-US" sz="2000" b="1" dirty="0" smtClean="0"/>
              <a:t>Space </a:t>
            </a:r>
            <a:r>
              <a:rPr lang="en-US" sz="2000" b="1" dirty="0" smtClean="0"/>
              <a:t>Vision Sensor (SVS) targets on the ISS.</a:t>
            </a:r>
            <a:endParaRPr lang="en-US" sz="2000" b="1" dirty="0"/>
          </a:p>
        </p:txBody>
      </p:sp>
      <p:sp>
        <p:nvSpPr>
          <p:cNvPr id="15" name="Oval 14"/>
          <p:cNvSpPr/>
          <p:nvPr/>
        </p:nvSpPr>
        <p:spPr>
          <a:xfrm>
            <a:off x="7546734" y="2912527"/>
            <a:ext cx="1386933" cy="138693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>
            <a:spLocks noChangeAspect="1"/>
          </p:cNvSpPr>
          <p:nvPr/>
        </p:nvSpPr>
        <p:spPr>
          <a:xfrm>
            <a:off x="7920160" y="3285953"/>
            <a:ext cx="640080" cy="64008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748139" y="6520741"/>
            <a:ext cx="19019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200" i="1" dirty="0" smtClean="0"/>
              <a:t>Image courtesy of NASA</a:t>
            </a:r>
            <a:endParaRPr lang="en-US" sz="1200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21" name="Straight Arrow Connector 20"/>
          <p:cNvCxnSpPr>
            <a:stCxn id="18" idx="2"/>
            <a:endCxn id="19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9" idx="2"/>
            <a:endCxn id="20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8097" t="4932" b="18652"/>
          <a:stretch/>
        </p:blipFill>
        <p:spPr>
          <a:xfrm>
            <a:off x="5418668" y="4629692"/>
            <a:ext cx="3108290" cy="193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44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Active </a:t>
            </a:r>
            <a:r>
              <a:rPr lang="en-US" dirty="0"/>
              <a:t>Cooperative </a:t>
            </a:r>
            <a:r>
              <a:rPr lang="en-US" dirty="0" smtClean="0"/>
              <a:t>Systems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80526" y="1625610"/>
            <a:ext cx="8111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Active cooperative systems either actively illuminate the scene, have flashing targets, or have some other active mechanism.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591725" y="2643030"/>
            <a:ext cx="72305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Reflectors are perhaps the most common marker used on active systems. These are used by both LIDARs and traditional camera systems.</a:t>
            </a:r>
          </a:p>
          <a:p>
            <a:endParaRPr lang="en-US" sz="2000" b="1" dirty="0"/>
          </a:p>
          <a:p>
            <a:r>
              <a:rPr lang="en-US" sz="2000" b="1" dirty="0" smtClean="0"/>
              <a:t>A good example is NASA MSFC’s Advanced Video Guidance Sensor (AVGS).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15" name="Straight Arrow Connector 14"/>
          <p:cNvCxnSpPr>
            <a:stCxn id="12" idx="2"/>
            <a:endCxn id="13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3" idx="2"/>
            <a:endCxn id="14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Picture 6" descr="BB 300mbg14m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385" y="4673598"/>
            <a:ext cx="2048933" cy="204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CC 300mfg14ms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465" y="4673598"/>
            <a:ext cx="2048933" cy="204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180667" y="1019840"/>
            <a:ext cx="2986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i="1" dirty="0" smtClean="0"/>
              <a:t>Images courtesy of </a:t>
            </a:r>
            <a:r>
              <a:rPr lang="en-US" sz="1200" i="1" dirty="0" smtClean="0"/>
              <a:t>NASA MSFC</a:t>
            </a:r>
            <a:endParaRPr lang="en-US" sz="1200" i="1" dirty="0" smtClean="0"/>
          </a:p>
          <a:p>
            <a:pPr algn="r"/>
            <a:r>
              <a:rPr lang="en-US" sz="1200" i="1" dirty="0" smtClean="0"/>
              <a:t>Many thanks to </a:t>
            </a:r>
            <a:r>
              <a:rPr lang="en-US" sz="1200" i="1" dirty="0" smtClean="0"/>
              <a:t>Andy Heaton.</a:t>
            </a:r>
            <a:endParaRPr 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269048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Active </a:t>
            </a:r>
            <a:r>
              <a:rPr lang="en-US" dirty="0"/>
              <a:t>Cooperative </a:t>
            </a:r>
            <a:r>
              <a:rPr lang="en-US" dirty="0" smtClean="0"/>
              <a:t>Systems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80526" y="1625610"/>
            <a:ext cx="8111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Active cooperative systems either actively illuminate the scene, have flashing targets, or have some other active mechanism.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591725" y="2643030"/>
            <a:ext cx="72305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Reflectors are perhaps the most common marker used on active systems. These are used by both LIDARs and traditional camera systems.</a:t>
            </a:r>
          </a:p>
          <a:p>
            <a:endParaRPr lang="en-US" sz="2000" b="1" dirty="0"/>
          </a:p>
          <a:p>
            <a:r>
              <a:rPr lang="en-US" sz="2000" b="1" dirty="0" smtClean="0"/>
              <a:t>A good example is NASA MSFC’s Advanced Video Guidance Sensor (AVGS).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15" name="Straight Arrow Connector 14"/>
          <p:cNvCxnSpPr>
            <a:stCxn id="12" idx="2"/>
            <a:endCxn id="13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3" idx="2"/>
            <a:endCxn id="14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Picture 6" descr="BB 300mbg14m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385" y="4673598"/>
            <a:ext cx="2048933" cy="204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CC 300mfg14ms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465" y="4673598"/>
            <a:ext cx="2048933" cy="204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DD 300m14ms-Subtracted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12" y="4673598"/>
            <a:ext cx="2048933" cy="204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180667" y="1019840"/>
            <a:ext cx="2986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i="1" dirty="0" smtClean="0"/>
              <a:t>Images courtesy of </a:t>
            </a:r>
            <a:r>
              <a:rPr lang="en-US" sz="1200" i="1" dirty="0" smtClean="0"/>
              <a:t>NASA MSFC</a:t>
            </a:r>
            <a:endParaRPr lang="en-US" sz="1200" i="1" dirty="0" smtClean="0"/>
          </a:p>
          <a:p>
            <a:pPr algn="r"/>
            <a:r>
              <a:rPr lang="en-US" sz="1200" i="1" dirty="0" smtClean="0"/>
              <a:t>Many thanks to </a:t>
            </a:r>
            <a:r>
              <a:rPr lang="en-US" sz="1200" i="1" dirty="0" smtClean="0"/>
              <a:t>Andy Heaton.</a:t>
            </a:r>
            <a:endParaRPr 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131366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Non-Cooperative Targets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80526" y="1625610"/>
            <a:ext cx="8111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Any object that is not equipped with a purpose-built navigation aid is considered non-cooperative. Such objects include: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845726" y="2485896"/>
            <a:ext cx="684107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000" b="1" dirty="0" smtClean="0"/>
              <a:t>Planets</a:t>
            </a:r>
          </a:p>
          <a:p>
            <a:pPr marL="457200" indent="-457200">
              <a:buAutoNum type="arabicPeriod"/>
            </a:pPr>
            <a:r>
              <a:rPr lang="en-US" sz="2000" b="1" dirty="0" smtClean="0"/>
              <a:t>Moons</a:t>
            </a:r>
          </a:p>
          <a:p>
            <a:pPr marL="457200" indent="-457200">
              <a:buAutoNum type="arabicPeriod"/>
            </a:pPr>
            <a:r>
              <a:rPr lang="en-US" sz="2000" b="1" dirty="0" smtClean="0"/>
              <a:t>Asteroids</a:t>
            </a:r>
          </a:p>
          <a:p>
            <a:pPr marL="457200" indent="-457200">
              <a:buAutoNum type="arabicPeriod"/>
            </a:pPr>
            <a:r>
              <a:rPr lang="en-US" sz="2000" b="1" dirty="0" smtClean="0"/>
              <a:t>Comets</a:t>
            </a:r>
          </a:p>
          <a:p>
            <a:pPr marL="457200" indent="-457200">
              <a:buAutoNum type="arabicPeriod"/>
            </a:pPr>
            <a:r>
              <a:rPr lang="en-US" sz="2000" b="1" dirty="0" smtClean="0"/>
              <a:t>Legacy spacecraft</a:t>
            </a:r>
          </a:p>
          <a:p>
            <a:pPr marL="457200" indent="-457200">
              <a:buAutoNum type="arabicPeriod"/>
            </a:pPr>
            <a:endParaRPr lang="en-US" sz="2000" b="1" dirty="0"/>
          </a:p>
          <a:p>
            <a:endParaRPr lang="en-US" sz="2000" b="1" dirty="0" smtClean="0"/>
          </a:p>
          <a:p>
            <a:r>
              <a:rPr lang="en-US" sz="2000" b="1" dirty="0" smtClean="0"/>
              <a:t>All the planetary exploration missions that we discussed earlier are examples of navigation with respect to a non-cooperative target.</a:t>
            </a:r>
            <a:endParaRPr lang="en-US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15" name="Straight Arrow Connector 14"/>
          <p:cNvCxnSpPr>
            <a:stCxn id="12" idx="2"/>
            <a:endCxn id="13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3" idx="2"/>
            <a:endCxn id="14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330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 </a:t>
            </a:r>
            <a:r>
              <a:rPr lang="en-US" dirty="0" err="1" smtClean="0"/>
              <a:t>Centroiding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80526" y="1625610"/>
            <a:ext cx="81110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When the camera is sufficiently far away from an observed object, that object will only subtend a few pixels. In such situations, we typically look for the centroid of this small blob.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14" name="Straight Arrow Connector 13"/>
          <p:cNvCxnSpPr>
            <a:stCxn id="11" idx="2"/>
            <a:endCxn id="12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2" idx="2"/>
            <a:endCxn id="13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1989900" y="2929698"/>
            <a:ext cx="1473200" cy="103293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rapezoid 16"/>
          <p:cNvSpPr/>
          <p:nvPr/>
        </p:nvSpPr>
        <p:spPr>
          <a:xfrm rot="15714403">
            <a:off x="3109589" y="4235186"/>
            <a:ext cx="1320800" cy="1202267"/>
          </a:xfrm>
          <a:prstGeom prst="trapezoid">
            <a:avLst/>
          </a:prstGeom>
          <a:solidFill>
            <a:srgbClr val="000000"/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>
            <a:spLocks noChangeAspect="1"/>
          </p:cNvSpPr>
          <p:nvPr/>
        </p:nvSpPr>
        <p:spPr>
          <a:xfrm>
            <a:off x="2895830" y="3254154"/>
            <a:ext cx="91440" cy="9144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2438400" y="4557998"/>
            <a:ext cx="677335" cy="119644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2438400" y="5280758"/>
            <a:ext cx="795869" cy="47368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2438400" y="4648200"/>
            <a:ext cx="1447800" cy="1106240"/>
          </a:xfrm>
          <a:prstGeom prst="line">
            <a:avLst/>
          </a:prstGeom>
          <a:ln>
            <a:solidFill>
              <a:srgbClr val="3366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>
            <a:spLocks noChangeAspect="1"/>
          </p:cNvSpPr>
          <p:nvPr/>
        </p:nvSpPr>
        <p:spPr>
          <a:xfrm>
            <a:off x="3827148" y="4625730"/>
            <a:ext cx="91440" cy="9144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4366322" y="3962631"/>
            <a:ext cx="420768" cy="321503"/>
          </a:xfrm>
          <a:prstGeom prst="line">
            <a:avLst/>
          </a:prstGeom>
          <a:ln>
            <a:solidFill>
              <a:srgbClr val="3366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Arc 43"/>
          <p:cNvSpPr/>
          <p:nvPr/>
        </p:nvSpPr>
        <p:spPr>
          <a:xfrm>
            <a:off x="3086513" y="3345594"/>
            <a:ext cx="938539" cy="1497339"/>
          </a:xfrm>
          <a:prstGeom prst="arc">
            <a:avLst/>
          </a:prstGeom>
          <a:noFill/>
          <a:ln>
            <a:solidFill>
              <a:schemeClr val="bg1">
                <a:lumMod val="50000"/>
              </a:schemeClr>
            </a:solidFill>
            <a:prstDash val="dash"/>
            <a:headEnd type="none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5" name="Straight Connector 44"/>
          <p:cNvCxnSpPr/>
          <p:nvPr/>
        </p:nvCxnSpPr>
        <p:spPr>
          <a:xfrm flipV="1">
            <a:off x="4952161" y="3371153"/>
            <a:ext cx="618668" cy="472713"/>
          </a:xfrm>
          <a:prstGeom prst="line">
            <a:avLst/>
          </a:prstGeom>
          <a:ln>
            <a:solidFill>
              <a:srgbClr val="3366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702425" y="3826932"/>
            <a:ext cx="259043" cy="220364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4787093" y="3776136"/>
            <a:ext cx="259043" cy="220364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4" name="Group 23"/>
          <p:cNvGrpSpPr>
            <a:grpSpLocks/>
          </p:cNvGrpSpPr>
          <p:nvPr/>
        </p:nvGrpSpPr>
        <p:grpSpPr bwMode="auto">
          <a:xfrm rot="4239037">
            <a:off x="5321597" y="3213831"/>
            <a:ext cx="735013" cy="187325"/>
            <a:chOff x="1715528" y="3609320"/>
            <a:chExt cx="5600700" cy="1422178"/>
          </a:xfrm>
        </p:grpSpPr>
        <p:cxnSp>
          <p:nvCxnSpPr>
            <p:cNvPr id="55" name="Straight Connector 54"/>
            <p:cNvCxnSpPr/>
            <p:nvPr/>
          </p:nvCxnSpPr>
          <p:spPr>
            <a:xfrm rot="10800000">
              <a:off x="3705938" y="4094005"/>
              <a:ext cx="47176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Cube 55"/>
            <p:cNvSpPr/>
            <p:nvPr/>
          </p:nvSpPr>
          <p:spPr>
            <a:xfrm>
              <a:off x="3856427" y="3549423"/>
              <a:ext cx="979823" cy="976245"/>
            </a:xfrm>
            <a:prstGeom prst="cube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Parallelogram 56"/>
            <p:cNvSpPr/>
            <p:nvPr/>
          </p:nvSpPr>
          <p:spPr>
            <a:xfrm>
              <a:off x="5126396" y="3793951"/>
              <a:ext cx="2116898" cy="457990"/>
            </a:xfrm>
            <a:prstGeom prst="parallelogram">
              <a:avLst/>
            </a:prstGeom>
            <a:solidFill>
              <a:srgbClr val="3366FF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Parallelogram 57"/>
            <p:cNvSpPr/>
            <p:nvPr/>
          </p:nvSpPr>
          <p:spPr>
            <a:xfrm>
              <a:off x="1689674" y="3868898"/>
              <a:ext cx="2116898" cy="457990"/>
            </a:xfrm>
            <a:prstGeom prst="parallelogram">
              <a:avLst/>
            </a:prstGeom>
            <a:solidFill>
              <a:srgbClr val="3366FF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59" name="Straight Connector 58"/>
            <p:cNvCxnSpPr>
              <a:stCxn id="57" idx="5"/>
            </p:cNvCxnSpPr>
            <p:nvPr/>
          </p:nvCxnSpPr>
          <p:spPr>
            <a:xfrm rot="10800000">
              <a:off x="4758665" y="4053575"/>
              <a:ext cx="471769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Oval 59"/>
            <p:cNvSpPr/>
            <p:nvPr/>
          </p:nvSpPr>
          <p:spPr>
            <a:xfrm>
              <a:off x="4248254" y="3622270"/>
              <a:ext cx="254031" cy="84363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grpSp>
          <p:nvGrpSpPr>
            <p:cNvPr id="61" name="Group 17"/>
            <p:cNvGrpSpPr/>
            <p:nvPr/>
          </p:nvGrpSpPr>
          <p:grpSpPr>
            <a:xfrm rot="21062544">
              <a:off x="4058678" y="4809470"/>
              <a:ext cx="726558" cy="222028"/>
              <a:chOff x="3943511" y="5519075"/>
              <a:chExt cx="726558" cy="222028"/>
            </a:xfrm>
            <a:solidFill>
              <a:srgbClr val="C00000"/>
            </a:solidFill>
          </p:grpSpPr>
          <p:sp>
            <p:nvSpPr>
              <p:cNvPr id="65" name="Isosceles Triangle 64"/>
              <p:cNvSpPr/>
              <p:nvPr/>
            </p:nvSpPr>
            <p:spPr>
              <a:xfrm rot="9300000">
                <a:off x="4282806" y="5566884"/>
                <a:ext cx="84907" cy="174219"/>
              </a:xfrm>
              <a:prstGeom prst="triangl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66" name="Moon 65"/>
              <p:cNvSpPr/>
              <p:nvPr/>
            </p:nvSpPr>
            <p:spPr>
              <a:xfrm rot="3887217">
                <a:off x="4225165" y="5237421"/>
                <a:ext cx="163250" cy="726558"/>
              </a:xfrm>
              <a:prstGeom prst="moon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cxnSp>
          <p:nvCxnSpPr>
            <p:cNvPr id="62" name="Straight Connector 61"/>
            <p:cNvCxnSpPr>
              <a:stCxn id="56" idx="3"/>
            </p:cNvCxnSpPr>
            <p:nvPr/>
          </p:nvCxnSpPr>
          <p:spPr>
            <a:xfrm rot="5400000">
              <a:off x="4145783" y="4603655"/>
              <a:ext cx="1687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16200000" flipH="1">
              <a:off x="4220665" y="4663600"/>
              <a:ext cx="96419" cy="6048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Oval 63"/>
            <p:cNvSpPr/>
            <p:nvPr/>
          </p:nvSpPr>
          <p:spPr>
            <a:xfrm>
              <a:off x="4185235" y="4628345"/>
              <a:ext cx="72579" cy="7231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cxnSp>
        <p:nvCxnSpPr>
          <p:cNvPr id="22" name="Straight Connector 21"/>
          <p:cNvCxnSpPr/>
          <p:nvPr/>
        </p:nvCxnSpPr>
        <p:spPr>
          <a:xfrm flipH="1">
            <a:off x="2438400" y="4114799"/>
            <a:ext cx="1853971" cy="1639639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2438401" y="5418667"/>
            <a:ext cx="2019709" cy="356411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5012484" y="4824884"/>
            <a:ext cx="39791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 variety of methods exist for finding centroids, including template matching and </a:t>
            </a:r>
            <a:r>
              <a:rPr lang="en-US" sz="2000" b="1" dirty="0" err="1" smtClean="0"/>
              <a:t>thresholding</a:t>
            </a:r>
            <a:r>
              <a:rPr lang="en-US" sz="2000" b="1" dirty="0" smtClean="0"/>
              <a:t>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06024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44" grpId="0" animBg="1"/>
      <p:bldP spid="6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Ellipse Detection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80526" y="1625610"/>
            <a:ext cx="81110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Circles, spheres, and </a:t>
            </a:r>
            <a:r>
              <a:rPr lang="en-US" sz="2000" b="1" dirty="0" err="1" smtClean="0"/>
              <a:t>triaxial</a:t>
            </a:r>
            <a:r>
              <a:rPr lang="en-US" sz="2000" b="1" dirty="0" smtClean="0"/>
              <a:t> ellipsoids all project to a 2D ellipse on the FPA (or image plane). This is a key observation that will allow us to use ellipse detection for numerous applications. </a:t>
            </a:r>
            <a:endParaRPr lang="en-US" sz="2000" b="1" dirty="0"/>
          </a:p>
        </p:txBody>
      </p:sp>
      <p:pic>
        <p:nvPicPr>
          <p:cNvPr id="11" name="Picture 10" descr="test1.ti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05" r="27292"/>
          <a:stretch/>
        </p:blipFill>
        <p:spPr>
          <a:xfrm rot="5400000">
            <a:off x="3383623" y="1876172"/>
            <a:ext cx="3021148" cy="52197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16640" y="3062895"/>
            <a:ext cx="1400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Image plane</a:t>
            </a:r>
            <a:endParaRPr lang="en-US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6523240" y="5337565"/>
            <a:ext cx="2162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</a:rPr>
              <a:t>Circular feature with </a:t>
            </a:r>
          </a:p>
          <a:p>
            <a:r>
              <a:rPr lang="en-US" i="1" dirty="0" smtClean="0">
                <a:solidFill>
                  <a:srgbClr val="0000FF"/>
                </a:solidFill>
              </a:rPr>
              <a:t>surface normal</a:t>
            </a:r>
            <a:endParaRPr lang="en-US" i="1" dirty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08084" y="3877759"/>
            <a:ext cx="1563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Camera Z-axis</a:t>
            </a:r>
            <a:endParaRPr lang="en-US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3453784" y="5643060"/>
            <a:ext cx="9710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Camera</a:t>
            </a:r>
          </a:p>
          <a:p>
            <a:r>
              <a:rPr lang="en-US" i="1" dirty="0" smtClean="0"/>
              <a:t>Y-axis</a:t>
            </a:r>
            <a:endParaRPr lang="en-US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2141453" y="4144460"/>
            <a:ext cx="9710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Camera</a:t>
            </a:r>
          </a:p>
          <a:p>
            <a:r>
              <a:rPr lang="en-US" i="1" dirty="0"/>
              <a:t>X</a:t>
            </a:r>
            <a:r>
              <a:rPr lang="en-US" i="1" dirty="0" smtClean="0"/>
              <a:t>-axis</a:t>
            </a:r>
            <a:endParaRPr lang="en-US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20" name="Straight Arrow Connector 19"/>
          <p:cNvCxnSpPr>
            <a:stCxn id="17" idx="2"/>
            <a:endCxn id="18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8" idx="2"/>
            <a:endCxn id="19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781796" y="6289391"/>
            <a:ext cx="3878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An excellent discussion of the projective geometry of such objects is provided by </a:t>
            </a:r>
            <a:r>
              <a:rPr lang="en-US" sz="1200" i="1" dirty="0" err="1" smtClean="0"/>
              <a:t>Shiu</a:t>
            </a:r>
            <a:r>
              <a:rPr lang="en-US" sz="1200" i="1" dirty="0" smtClean="0"/>
              <a:t> and Ahmad in [29]. </a:t>
            </a:r>
            <a:endParaRPr 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219388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Nav</a:t>
            </a:r>
            <a:r>
              <a:rPr lang="en-US" dirty="0" smtClean="0"/>
              <a:t> </a:t>
            </a:r>
            <a:r>
              <a:rPr lang="en-US" dirty="0"/>
              <a:t>Relative to </a:t>
            </a:r>
            <a:r>
              <a:rPr lang="en-US" dirty="0" smtClean="0"/>
              <a:t>Planets, Moons, &amp; Asteroids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80526" y="1625610"/>
            <a:ext cx="81110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As discussed in the historical review, there is a long </a:t>
            </a:r>
            <a:r>
              <a:rPr lang="en-US" sz="2000" b="1" dirty="0"/>
              <a:t>history of using optical measurements for navigation </a:t>
            </a:r>
            <a:r>
              <a:rPr lang="en-US" sz="2000" b="1" dirty="0" smtClean="0"/>
              <a:t>near planets </a:t>
            </a:r>
            <a:r>
              <a:rPr lang="en-US" sz="2000" b="1" dirty="0"/>
              <a:t>and </a:t>
            </a:r>
            <a:r>
              <a:rPr lang="en-US" sz="2000" b="1" dirty="0" smtClean="0"/>
              <a:t>moons.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845726" y="2485896"/>
            <a:ext cx="684107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 smtClean="0"/>
          </a:p>
          <a:p>
            <a:r>
              <a:rPr lang="en-US" sz="2000" b="1" dirty="0" smtClean="0"/>
              <a:t>A variety of measurements types are available for navigation with respect to these types of objects:</a:t>
            </a:r>
          </a:p>
          <a:p>
            <a:pPr marL="457200" indent="-457200">
              <a:buAutoNum type="arabicPeriod"/>
            </a:pPr>
            <a:endParaRPr lang="en-US" sz="2000" b="1" dirty="0"/>
          </a:p>
          <a:p>
            <a:pPr marL="457200" indent="-457200">
              <a:buAutoNum type="arabicPeriod"/>
            </a:pPr>
            <a:r>
              <a:rPr lang="en-US" sz="2000" b="1" dirty="0" smtClean="0"/>
              <a:t>Star-horizon</a:t>
            </a:r>
          </a:p>
          <a:p>
            <a:pPr marL="457200" indent="-457200">
              <a:buAutoNum type="arabicPeriod"/>
            </a:pPr>
            <a:r>
              <a:rPr lang="en-US" sz="2000" b="1" dirty="0" smtClean="0"/>
              <a:t>Centroid &amp; Apparent Diameter</a:t>
            </a:r>
          </a:p>
          <a:p>
            <a:pPr marL="457200" indent="-457200">
              <a:buAutoNum type="arabicPeriod"/>
            </a:pPr>
            <a:r>
              <a:rPr lang="en-US" sz="2000" b="1" dirty="0" smtClean="0"/>
              <a:t>Surface Feature Tracking</a:t>
            </a:r>
          </a:p>
          <a:p>
            <a:endParaRPr lang="en-US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15" name="Straight Arrow Connector 14"/>
          <p:cNvCxnSpPr>
            <a:stCxn id="12" idx="2"/>
            <a:endCxn id="13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3" idx="2"/>
            <a:endCxn id="14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241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Arc 24"/>
          <p:cNvSpPr/>
          <p:nvPr/>
        </p:nvSpPr>
        <p:spPr>
          <a:xfrm>
            <a:off x="464790" y="2591827"/>
            <a:ext cx="2069452" cy="2069452"/>
          </a:xfrm>
          <a:prstGeom prst="arc">
            <a:avLst/>
          </a:prstGeom>
          <a:solidFill>
            <a:schemeClr val="bg1">
              <a:lumMod val="50000"/>
            </a:schemeClr>
          </a:solidFill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Star-Horizon Measurements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  <p:grpSp>
        <p:nvGrpSpPr>
          <p:cNvPr id="33" name="Group 32"/>
          <p:cNvGrpSpPr/>
          <p:nvPr/>
        </p:nvGrpSpPr>
        <p:grpSpPr>
          <a:xfrm flipH="1">
            <a:off x="4488159" y="1815417"/>
            <a:ext cx="1544452" cy="3857625"/>
            <a:chOff x="3793887" y="1764618"/>
            <a:chExt cx="1544452" cy="3857625"/>
          </a:xfrm>
        </p:grpSpPr>
        <p:sp>
          <p:nvSpPr>
            <p:cNvPr id="9" name="5-Point Star 8"/>
            <p:cNvSpPr/>
            <p:nvPr/>
          </p:nvSpPr>
          <p:spPr>
            <a:xfrm>
              <a:off x="4088977" y="1764618"/>
              <a:ext cx="92075" cy="90488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3934989" y="3566431"/>
              <a:ext cx="400050" cy="400050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13" name="Straight Connector 12"/>
            <p:cNvCxnSpPr/>
            <p:nvPr/>
          </p:nvCxnSpPr>
          <p:spPr>
            <a:xfrm rot="16200000" flipH="1">
              <a:off x="3761952" y="4290330"/>
              <a:ext cx="1639888" cy="468313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>
              <a:off x="3352376" y="2718706"/>
              <a:ext cx="1565275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6200000" flipH="1">
              <a:off x="3152351" y="3633106"/>
              <a:ext cx="3394075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Group 19"/>
            <p:cNvGrpSpPr>
              <a:grpSpLocks/>
            </p:cNvGrpSpPr>
            <p:nvPr/>
          </p:nvGrpSpPr>
          <p:grpSpPr bwMode="auto">
            <a:xfrm rot="-2520000">
              <a:off x="4803352" y="5360306"/>
              <a:ext cx="152400" cy="261937"/>
              <a:chOff x="6629400" y="1871472"/>
              <a:chExt cx="152400" cy="262128"/>
            </a:xfrm>
          </p:grpSpPr>
          <p:sp>
            <p:nvSpPr>
              <p:cNvPr id="17" name="Isosceles Triangle 16"/>
              <p:cNvSpPr/>
              <p:nvPr/>
            </p:nvSpPr>
            <p:spPr>
              <a:xfrm>
                <a:off x="6627295" y="1864596"/>
                <a:ext cx="152400" cy="109617"/>
              </a:xfrm>
              <a:prstGeom prst="triangl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6627087" y="1978709"/>
                <a:ext cx="152400" cy="15251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19" name="Arc 18"/>
            <p:cNvSpPr/>
            <p:nvPr/>
          </p:nvSpPr>
          <p:spPr>
            <a:xfrm rot="16200000">
              <a:off x="4366789" y="4129993"/>
              <a:ext cx="971550" cy="971550"/>
            </a:xfrm>
            <a:prstGeom prst="arc">
              <a:avLst>
                <a:gd name="adj1" fmla="val 18998288"/>
                <a:gd name="adj2" fmla="val 0"/>
              </a:avLst>
            </a:prstGeom>
            <a:ln>
              <a:solidFill>
                <a:schemeClr val="tx1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Arc 22"/>
            <p:cNvSpPr/>
            <p:nvPr/>
          </p:nvSpPr>
          <p:spPr>
            <a:xfrm flipH="1">
              <a:off x="3793887" y="2276585"/>
              <a:ext cx="684392" cy="356013"/>
            </a:xfrm>
            <a:prstGeom prst="arc">
              <a:avLst>
                <a:gd name="adj1" fmla="val 17946497"/>
                <a:gd name="adj2" fmla="val 14212905"/>
              </a:avLst>
            </a:prstGeom>
            <a:ln>
              <a:solidFill>
                <a:srgbClr val="000000"/>
              </a:solidFill>
              <a:headEnd type="none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/>
          <p:cNvSpPr/>
          <p:nvPr/>
        </p:nvSpPr>
        <p:spPr>
          <a:xfrm>
            <a:off x="1499516" y="1912471"/>
            <a:ext cx="2727915" cy="1714082"/>
          </a:xfrm>
          <a:prstGeom prst="rect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5-Point Star 28"/>
          <p:cNvSpPr/>
          <p:nvPr/>
        </p:nvSpPr>
        <p:spPr>
          <a:xfrm>
            <a:off x="3527757" y="2725469"/>
            <a:ext cx="92075" cy="90488"/>
          </a:xfrm>
          <a:prstGeom prst="star5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1" name="Left Brace 30"/>
          <p:cNvSpPr/>
          <p:nvPr/>
        </p:nvSpPr>
        <p:spPr>
          <a:xfrm rot="4019235">
            <a:off x="2866870" y="2313837"/>
            <a:ext cx="162048" cy="1106244"/>
          </a:xfrm>
          <a:prstGeom prst="leftBrac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2171107" y="2298039"/>
            <a:ext cx="1425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a</a:t>
            </a:r>
            <a:r>
              <a:rPr lang="en-US" sz="1400" i="1" dirty="0" smtClean="0"/>
              <a:t>ngle from star </a:t>
            </a:r>
          </a:p>
          <a:p>
            <a:r>
              <a:rPr lang="en-US" sz="1400" i="1" dirty="0" smtClean="0"/>
              <a:t>to horizon</a:t>
            </a:r>
            <a:endParaRPr lang="en-US" sz="1400" i="1" dirty="0"/>
          </a:p>
        </p:txBody>
      </p:sp>
      <p:sp>
        <p:nvSpPr>
          <p:cNvPr id="38" name="Arc 37"/>
          <p:cNvSpPr/>
          <p:nvPr/>
        </p:nvSpPr>
        <p:spPr>
          <a:xfrm>
            <a:off x="3139996" y="457625"/>
            <a:ext cx="2221571" cy="4753221"/>
          </a:xfrm>
          <a:prstGeom prst="arc">
            <a:avLst>
              <a:gd name="adj1" fmla="val 3593515"/>
              <a:gd name="adj2" fmla="val 10554202"/>
            </a:avLst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1384101" y="5285470"/>
            <a:ext cx="36662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Scalar angle between planet horizon and reference star creates a cone of position on which the spacecraft must lie.</a:t>
            </a:r>
            <a:endParaRPr lang="en-US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10972800" y="601133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50" name="Straight Arrow Connector 49"/>
          <p:cNvCxnSpPr>
            <a:stCxn id="47" idx="2"/>
            <a:endCxn id="48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48" idx="2"/>
            <a:endCxn id="49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342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Arc 24"/>
          <p:cNvSpPr/>
          <p:nvPr/>
        </p:nvSpPr>
        <p:spPr>
          <a:xfrm>
            <a:off x="464790" y="2591827"/>
            <a:ext cx="2069452" cy="2069452"/>
          </a:xfrm>
          <a:prstGeom prst="arc">
            <a:avLst/>
          </a:prstGeom>
          <a:solidFill>
            <a:schemeClr val="bg1">
              <a:lumMod val="50000"/>
            </a:schemeClr>
          </a:solidFill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Star-Horizon Measurements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grpSp>
        <p:nvGrpSpPr>
          <p:cNvPr id="5" name="Group 92"/>
          <p:cNvGrpSpPr>
            <a:grpSpLocks/>
          </p:cNvGrpSpPr>
          <p:nvPr/>
        </p:nvGrpSpPr>
        <p:grpSpPr bwMode="auto">
          <a:xfrm>
            <a:off x="6751985" y="4276783"/>
            <a:ext cx="2561345" cy="2075573"/>
            <a:chOff x="2457450" y="3600450"/>
            <a:chExt cx="3314700" cy="2686050"/>
          </a:xfrm>
        </p:grpSpPr>
        <p:pic>
          <p:nvPicPr>
            <p:cNvPr id="6" name="Picture 65" descr="Horizon3a_image1.emf"/>
            <p:cNvPicPr>
              <a:picLocks noChangeAspect="1"/>
            </p:cNvPicPr>
            <p:nvPr/>
          </p:nvPicPr>
          <p:blipFill>
            <a:blip r:embed="rId2"/>
            <a:srcRect l="41875" t="29794" r="31250" b="29688"/>
            <a:stretch>
              <a:fillRect/>
            </a:stretch>
          </p:blipFill>
          <p:spPr bwMode="auto">
            <a:xfrm>
              <a:off x="2457450" y="3600450"/>
              <a:ext cx="3314700" cy="2620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6"/>
            <p:cNvSpPr/>
            <p:nvPr/>
          </p:nvSpPr>
          <p:spPr>
            <a:xfrm>
              <a:off x="4514850" y="5657850"/>
              <a:ext cx="1085850" cy="6286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5029200" y="5143500"/>
              <a:ext cx="742950" cy="6286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10" name="5-Point Star 9"/>
          <p:cNvSpPr/>
          <p:nvPr/>
        </p:nvSpPr>
        <p:spPr>
          <a:xfrm>
            <a:off x="7143656" y="3565202"/>
            <a:ext cx="92075" cy="92075"/>
          </a:xfrm>
          <a:prstGeom prst="star5">
            <a:avLst/>
          </a:prstGeom>
          <a:solidFill>
            <a:srgbClr val="000099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5-Point Star 19"/>
          <p:cNvSpPr/>
          <p:nvPr/>
        </p:nvSpPr>
        <p:spPr>
          <a:xfrm>
            <a:off x="6241956" y="3958902"/>
            <a:ext cx="92075" cy="92075"/>
          </a:xfrm>
          <a:prstGeom prst="star5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21" name="Straight Connector 20"/>
          <p:cNvCxnSpPr/>
          <p:nvPr/>
        </p:nvCxnSpPr>
        <p:spPr>
          <a:xfrm rot="10800000">
            <a:off x="6400706" y="4079552"/>
            <a:ext cx="749300" cy="57150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16200000" flipV="1">
            <a:off x="6799168" y="4138290"/>
            <a:ext cx="842963" cy="396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32"/>
          <p:cNvGrpSpPr/>
          <p:nvPr/>
        </p:nvGrpSpPr>
        <p:grpSpPr>
          <a:xfrm flipH="1">
            <a:off x="4488159" y="1815417"/>
            <a:ext cx="1544452" cy="3857625"/>
            <a:chOff x="3793887" y="1764618"/>
            <a:chExt cx="1544452" cy="3857625"/>
          </a:xfrm>
        </p:grpSpPr>
        <p:sp>
          <p:nvSpPr>
            <p:cNvPr id="9" name="5-Point Star 8"/>
            <p:cNvSpPr/>
            <p:nvPr/>
          </p:nvSpPr>
          <p:spPr>
            <a:xfrm>
              <a:off x="4088977" y="1764618"/>
              <a:ext cx="92075" cy="90488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3934989" y="3566431"/>
              <a:ext cx="400050" cy="400050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rgbClr val="00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13" name="Straight Connector 12"/>
            <p:cNvCxnSpPr/>
            <p:nvPr/>
          </p:nvCxnSpPr>
          <p:spPr>
            <a:xfrm rot="16200000" flipH="1">
              <a:off x="3761952" y="4290330"/>
              <a:ext cx="1639888" cy="468313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5400000">
              <a:off x="3352376" y="2718706"/>
              <a:ext cx="1565275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6200000" flipH="1">
              <a:off x="3152351" y="3633106"/>
              <a:ext cx="3394075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Group 19"/>
            <p:cNvGrpSpPr>
              <a:grpSpLocks/>
            </p:cNvGrpSpPr>
            <p:nvPr/>
          </p:nvGrpSpPr>
          <p:grpSpPr bwMode="auto">
            <a:xfrm rot="-2520000">
              <a:off x="4803352" y="5360306"/>
              <a:ext cx="152400" cy="261937"/>
              <a:chOff x="6629400" y="1871472"/>
              <a:chExt cx="152400" cy="262128"/>
            </a:xfrm>
          </p:grpSpPr>
          <p:sp>
            <p:nvSpPr>
              <p:cNvPr id="17" name="Isosceles Triangle 16"/>
              <p:cNvSpPr/>
              <p:nvPr/>
            </p:nvSpPr>
            <p:spPr>
              <a:xfrm>
                <a:off x="6627295" y="1864596"/>
                <a:ext cx="152400" cy="109617"/>
              </a:xfrm>
              <a:prstGeom prst="triangle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6627087" y="1978709"/>
                <a:ext cx="152400" cy="15251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19" name="Arc 18"/>
            <p:cNvSpPr/>
            <p:nvPr/>
          </p:nvSpPr>
          <p:spPr>
            <a:xfrm rot="16200000">
              <a:off x="4366789" y="4129993"/>
              <a:ext cx="971550" cy="971550"/>
            </a:xfrm>
            <a:prstGeom prst="arc">
              <a:avLst>
                <a:gd name="adj1" fmla="val 18998288"/>
                <a:gd name="adj2" fmla="val 0"/>
              </a:avLst>
            </a:prstGeom>
            <a:ln>
              <a:solidFill>
                <a:schemeClr val="tx1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Arc 22"/>
            <p:cNvSpPr/>
            <p:nvPr/>
          </p:nvSpPr>
          <p:spPr>
            <a:xfrm flipH="1">
              <a:off x="3793887" y="2276585"/>
              <a:ext cx="684392" cy="356013"/>
            </a:xfrm>
            <a:prstGeom prst="arc">
              <a:avLst>
                <a:gd name="adj1" fmla="val 17946497"/>
                <a:gd name="adj2" fmla="val 14212905"/>
              </a:avLst>
            </a:prstGeom>
            <a:ln>
              <a:solidFill>
                <a:srgbClr val="000000"/>
              </a:solidFill>
              <a:headEnd type="none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/>
          <p:cNvSpPr/>
          <p:nvPr/>
        </p:nvSpPr>
        <p:spPr>
          <a:xfrm>
            <a:off x="1499516" y="1912471"/>
            <a:ext cx="2727915" cy="1714082"/>
          </a:xfrm>
          <a:prstGeom prst="rect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5-Point Star 28"/>
          <p:cNvSpPr/>
          <p:nvPr/>
        </p:nvSpPr>
        <p:spPr>
          <a:xfrm>
            <a:off x="3527757" y="2725469"/>
            <a:ext cx="92075" cy="90488"/>
          </a:xfrm>
          <a:prstGeom prst="star5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1" name="Left Brace 30"/>
          <p:cNvSpPr/>
          <p:nvPr/>
        </p:nvSpPr>
        <p:spPr>
          <a:xfrm rot="4019235">
            <a:off x="2866870" y="2313837"/>
            <a:ext cx="162048" cy="1106244"/>
          </a:xfrm>
          <a:prstGeom prst="leftBrace">
            <a:avLst/>
          </a:prstGeom>
          <a:ln>
            <a:solidFill>
              <a:srgbClr val="00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2171107" y="2298039"/>
            <a:ext cx="1425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/>
              <a:t>a</a:t>
            </a:r>
            <a:r>
              <a:rPr lang="en-US" sz="1400" i="1" dirty="0" smtClean="0"/>
              <a:t>ngle from star </a:t>
            </a:r>
          </a:p>
          <a:p>
            <a:r>
              <a:rPr lang="en-US" sz="1400" i="1" dirty="0" smtClean="0"/>
              <a:t>to horizon</a:t>
            </a:r>
            <a:endParaRPr lang="en-US" sz="1400" i="1" dirty="0"/>
          </a:p>
        </p:txBody>
      </p:sp>
      <p:sp>
        <p:nvSpPr>
          <p:cNvPr id="38" name="Arc 37"/>
          <p:cNvSpPr/>
          <p:nvPr/>
        </p:nvSpPr>
        <p:spPr>
          <a:xfrm>
            <a:off x="3139996" y="457625"/>
            <a:ext cx="2221571" cy="4753221"/>
          </a:xfrm>
          <a:prstGeom prst="arc">
            <a:avLst>
              <a:gd name="adj1" fmla="val 3593515"/>
              <a:gd name="adj2" fmla="val 10554202"/>
            </a:avLst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1384101" y="5285470"/>
            <a:ext cx="36662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Scalar angle between planet horizon and reference star creates a cone of position on which the spacecraft must lie.</a:t>
            </a:r>
            <a:endParaRPr lang="en-US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6689915" y="1573491"/>
            <a:ext cx="2444844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By combining multiple star-horizon measurements the spacecraft location may be reduced to a line of position.</a:t>
            </a:r>
            <a:endParaRPr lang="en-US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10972800" y="601133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50" name="Straight Arrow Connector 49"/>
          <p:cNvCxnSpPr>
            <a:stCxn id="47" idx="2"/>
            <a:endCxn id="48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stCxn id="48" idx="2"/>
            <a:endCxn id="49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838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Centroid &amp; Apparent Diameter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pic>
        <p:nvPicPr>
          <p:cNvPr id="11" name="Picture 10" descr="VenusImageClose.emf"/>
          <p:cNvPicPr>
            <a:picLocks noChangeAspect="1"/>
          </p:cNvPicPr>
          <p:nvPr/>
        </p:nvPicPr>
        <p:blipFill>
          <a:blip r:embed="rId2"/>
          <a:srcRect l="20795" t="7271" r="17625" b="10526"/>
          <a:stretch>
            <a:fillRect/>
          </a:stretch>
        </p:blipFill>
        <p:spPr>
          <a:xfrm>
            <a:off x="1470607" y="1893476"/>
            <a:ext cx="2228331" cy="2228332"/>
          </a:xfrm>
          <a:prstGeom prst="rect">
            <a:avLst/>
          </a:prstGeom>
        </p:spPr>
      </p:pic>
      <p:pic>
        <p:nvPicPr>
          <p:cNvPr id="12" name="Picture 11" descr="VenusImageFar.emf"/>
          <p:cNvPicPr>
            <a:picLocks noChangeAspect="1"/>
          </p:cNvPicPr>
          <p:nvPr/>
        </p:nvPicPr>
        <p:blipFill>
          <a:blip r:embed="rId3"/>
          <a:srcRect l="20730" t="6874" r="17619" b="10923"/>
          <a:stretch>
            <a:fillRect/>
          </a:stretch>
        </p:blipFill>
        <p:spPr>
          <a:xfrm>
            <a:off x="3867899" y="1880418"/>
            <a:ext cx="2234867" cy="222833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164237" y="1818708"/>
            <a:ext cx="29797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Consider these two real images of Venus taken by the MESSENGER spacecraft.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45" name="Straight Arrow Connector 44"/>
          <p:cNvCxnSpPr>
            <a:stCxn id="42" idx="2"/>
            <a:endCxn id="43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43" idx="2"/>
            <a:endCxn id="44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422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Centroid &amp; Apparent Diameter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pic>
        <p:nvPicPr>
          <p:cNvPr id="11" name="Picture 10" descr="VenusImageClose.emf"/>
          <p:cNvPicPr>
            <a:picLocks noChangeAspect="1"/>
          </p:cNvPicPr>
          <p:nvPr/>
        </p:nvPicPr>
        <p:blipFill>
          <a:blip r:embed="rId2"/>
          <a:srcRect l="20795" t="7271" r="17625" b="10526"/>
          <a:stretch>
            <a:fillRect/>
          </a:stretch>
        </p:blipFill>
        <p:spPr>
          <a:xfrm>
            <a:off x="1470607" y="1893476"/>
            <a:ext cx="2228331" cy="2228332"/>
          </a:xfrm>
          <a:prstGeom prst="rect">
            <a:avLst/>
          </a:prstGeom>
        </p:spPr>
      </p:pic>
      <p:pic>
        <p:nvPicPr>
          <p:cNvPr id="12" name="Picture 11" descr="VenusImageFar.emf"/>
          <p:cNvPicPr>
            <a:picLocks noChangeAspect="1"/>
          </p:cNvPicPr>
          <p:nvPr/>
        </p:nvPicPr>
        <p:blipFill>
          <a:blip r:embed="rId3"/>
          <a:srcRect l="20730" t="6874" r="17619" b="10923"/>
          <a:stretch>
            <a:fillRect/>
          </a:stretch>
        </p:blipFill>
        <p:spPr>
          <a:xfrm>
            <a:off x="3867899" y="1880418"/>
            <a:ext cx="2234867" cy="222833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164237" y="1818708"/>
            <a:ext cx="29797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Consider these two real images of Venus taken by the MESSENGER spacecraft.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3950650" y="4589827"/>
            <a:ext cx="1600200" cy="160020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4753925" y="5389927"/>
            <a:ext cx="3962400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4961467" y="4603880"/>
            <a:ext cx="3758034" cy="78445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4745988" y="4572000"/>
            <a:ext cx="207012" cy="8211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4988195" y="5396277"/>
            <a:ext cx="3736069" cy="7762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endCxn id="28" idx="4"/>
          </p:cNvCxnSpPr>
          <p:nvPr/>
        </p:nvCxnSpPr>
        <p:spPr>
          <a:xfrm>
            <a:off x="4752338" y="5397864"/>
            <a:ext cx="197370" cy="8255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25"/>
          <p:cNvSpPr txBox="1">
            <a:spLocks noChangeArrowheads="1"/>
          </p:cNvSpPr>
          <p:nvPr/>
        </p:nvSpPr>
        <p:spPr bwMode="auto">
          <a:xfrm>
            <a:off x="6801800" y="4995167"/>
            <a:ext cx="381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i="1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1800" i="1" baseline="-25000" dirty="0" err="1">
                <a:latin typeface="Times New Roman" pitchFamily="18" charset="0"/>
                <a:cs typeface="Times New Roman" pitchFamily="18" charset="0"/>
              </a:rPr>
              <a:t>a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Arc 20"/>
          <p:cNvSpPr/>
          <p:nvPr/>
        </p:nvSpPr>
        <p:spPr>
          <a:xfrm>
            <a:off x="7121417" y="4573951"/>
            <a:ext cx="1676400" cy="1676400"/>
          </a:xfrm>
          <a:prstGeom prst="arc">
            <a:avLst>
              <a:gd name="adj1" fmla="val 9520709"/>
              <a:gd name="adj2" fmla="val 12161615"/>
            </a:avLst>
          </a:prstGeom>
          <a:ln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22" name="TextBox 27"/>
          <p:cNvSpPr txBox="1">
            <a:spLocks noChangeArrowheads="1"/>
          </p:cNvSpPr>
          <p:nvPr/>
        </p:nvSpPr>
        <p:spPr bwMode="auto">
          <a:xfrm>
            <a:off x="6543355" y="6342427"/>
            <a:ext cx="2952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1800" i="1" dirty="0">
                <a:latin typeface="Times New Roman" pitchFamily="18" charset="0"/>
                <a:cs typeface="Times New Roman" pitchFamily="18" charset="0"/>
              </a:rPr>
              <a:t>ρ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 rot="5400000">
            <a:off x="4271643" y="6029689"/>
            <a:ext cx="958532" cy="285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5400000">
            <a:off x="8192767" y="5980477"/>
            <a:ext cx="1049023" cy="107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760275" y="6388147"/>
            <a:ext cx="3962400" cy="1587"/>
          </a:xfrm>
          <a:prstGeom prst="line">
            <a:avLst/>
          </a:prstGeom>
          <a:ln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4903670" y="4564431"/>
            <a:ext cx="90488" cy="90487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903670" y="6131289"/>
            <a:ext cx="92075" cy="92075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29" name="Straight Arrow Connector 28"/>
          <p:cNvCxnSpPr/>
          <p:nvPr/>
        </p:nvCxnSpPr>
        <p:spPr>
          <a:xfrm rot="10800000">
            <a:off x="7798750" y="5391514"/>
            <a:ext cx="914400" cy="0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5"/>
          <p:cNvSpPr txBox="1">
            <a:spLocks noChangeArrowheads="1"/>
          </p:cNvSpPr>
          <p:nvPr/>
        </p:nvSpPr>
        <p:spPr bwMode="auto">
          <a:xfrm>
            <a:off x="8078150" y="4731114"/>
            <a:ext cx="3730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000" i="1" baseline="-2500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</a:t>
            </a:r>
          </a:p>
        </p:txBody>
      </p:sp>
      <p:cxnSp>
        <p:nvCxnSpPr>
          <p:cNvPr id="31" name="Straight Connector 30"/>
          <p:cNvCxnSpPr/>
          <p:nvPr/>
        </p:nvCxnSpPr>
        <p:spPr>
          <a:xfrm rot="5400000" flipH="1" flipV="1">
            <a:off x="8001950" y="5150214"/>
            <a:ext cx="279400" cy="114300"/>
          </a:xfrm>
          <a:prstGeom prst="line">
            <a:avLst/>
          </a:prstGeom>
          <a:ln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oup 72"/>
          <p:cNvGrpSpPr>
            <a:grpSpLocks/>
          </p:cNvGrpSpPr>
          <p:nvPr/>
        </p:nvGrpSpPr>
        <p:grpSpPr bwMode="auto">
          <a:xfrm rot="-2520000">
            <a:off x="8606788" y="5224827"/>
            <a:ext cx="152400" cy="261937"/>
            <a:chOff x="6629400" y="1871472"/>
            <a:chExt cx="152400" cy="262128"/>
          </a:xfrm>
        </p:grpSpPr>
        <p:sp>
          <p:nvSpPr>
            <p:cNvPr id="33" name="Isosceles Triangle 32"/>
            <p:cNvSpPr/>
            <p:nvPr/>
          </p:nvSpPr>
          <p:spPr>
            <a:xfrm>
              <a:off x="6627295" y="1864596"/>
              <a:ext cx="152400" cy="109617"/>
            </a:xfrm>
            <a:prstGeom prst="triangle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6627087" y="1978709"/>
              <a:ext cx="152400" cy="15251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/>
            </a:p>
          </p:txBody>
        </p:sp>
      </p:grpSp>
      <p:pic>
        <p:nvPicPr>
          <p:cNvPr id="35" name="Picture 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65034" y="3952478"/>
            <a:ext cx="1524000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TextBox 35"/>
          <p:cNvSpPr txBox="1"/>
          <p:nvPr/>
        </p:nvSpPr>
        <p:spPr>
          <a:xfrm>
            <a:off x="1418810" y="4289868"/>
            <a:ext cx="23309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the actual size of a planet is known, its observed size in the image may be used to obtain an estimate of the range between the camera and the planet.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45" name="Straight Arrow Connector 44"/>
          <p:cNvCxnSpPr>
            <a:stCxn id="42" idx="2"/>
            <a:endCxn id="43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43" idx="2"/>
            <a:endCxn id="44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04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Centroid &amp; Apparent Diameter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306" y="4478223"/>
            <a:ext cx="8770511" cy="2023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0306" y="1871953"/>
            <a:ext cx="8770511" cy="2115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54739" y="3697913"/>
            <a:ext cx="1500187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defRPr/>
            </a:pPr>
            <a:r>
              <a:rPr lang="en-US" sz="1400" i="1" dirty="0">
                <a:latin typeface="+mn-lt"/>
                <a:cs typeface="Times New Roman" pitchFamily="18" charset="0"/>
              </a:rPr>
              <a:t>Raw image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60733" y="3697913"/>
            <a:ext cx="195738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defRPr/>
            </a:pPr>
            <a:r>
              <a:rPr lang="en-US" sz="1400" i="1" dirty="0">
                <a:latin typeface="+mn-lt"/>
                <a:cs typeface="Times New Roman" pitchFamily="18" charset="0"/>
              </a:rPr>
              <a:t>Closed image with</a:t>
            </a:r>
          </a:p>
          <a:p>
            <a:pPr marL="342900" indent="-342900">
              <a:defRPr/>
            </a:pPr>
            <a:r>
              <a:rPr lang="en-US" sz="1400" i="1" dirty="0">
                <a:latin typeface="+mn-lt"/>
                <a:cs typeface="Times New Roman" pitchFamily="18" charset="0"/>
              </a:rPr>
              <a:t>best MSAC ellipse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89915" y="3697913"/>
            <a:ext cx="241935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defRPr/>
            </a:pPr>
            <a:r>
              <a:rPr lang="en-US" sz="1400" i="1" dirty="0" err="1">
                <a:latin typeface="+mn-lt"/>
                <a:cs typeface="Times New Roman" pitchFamily="18" charset="0"/>
              </a:rPr>
              <a:t>Thresholded</a:t>
            </a:r>
            <a:r>
              <a:rPr lang="en-US" sz="1400" i="1" dirty="0">
                <a:latin typeface="+mn-lt"/>
                <a:cs typeface="Times New Roman" pitchFamily="18" charset="0"/>
              </a:rPr>
              <a:t> image,</a:t>
            </a:r>
          </a:p>
          <a:p>
            <a:pPr marL="342900" indent="-342900">
              <a:defRPr/>
            </a:pPr>
            <a:r>
              <a:rPr lang="el-GR" sz="1400" i="1" dirty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sz="1400" i="1" dirty="0">
                <a:latin typeface="+mn-lt"/>
                <a:cs typeface="Times New Roman" pitchFamily="18" charset="0"/>
              </a:rPr>
              <a:t> = 50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79355" y="3697913"/>
            <a:ext cx="20955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defRPr/>
            </a:pPr>
            <a:r>
              <a:rPr lang="en-US" sz="1400" i="1" dirty="0">
                <a:latin typeface="+mn-lt"/>
                <a:cs typeface="Times New Roman" pitchFamily="18" charset="0"/>
              </a:rPr>
              <a:t>Raw image with</a:t>
            </a:r>
          </a:p>
          <a:p>
            <a:pPr marL="342900" indent="-342900">
              <a:defRPr/>
            </a:pPr>
            <a:r>
              <a:rPr lang="en-US" sz="1400" i="1" dirty="0">
                <a:latin typeface="+mn-lt"/>
                <a:cs typeface="Times New Roman" pitchFamily="18" charset="0"/>
              </a:rPr>
              <a:t>best MSAC ellipse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9977" y="6318649"/>
            <a:ext cx="1500188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defRPr/>
            </a:pPr>
            <a:r>
              <a:rPr lang="en-US" sz="1400" i="1" dirty="0">
                <a:latin typeface="+mn-lt"/>
                <a:cs typeface="Times New Roman" pitchFamily="18" charset="0"/>
              </a:rPr>
              <a:t>Raw image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69029" y="6318649"/>
            <a:ext cx="1957388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defRPr/>
            </a:pPr>
            <a:r>
              <a:rPr lang="en-US" sz="1400" i="1" dirty="0">
                <a:latin typeface="+mn-lt"/>
                <a:cs typeface="Times New Roman" pitchFamily="18" charset="0"/>
              </a:rPr>
              <a:t>Closed image with</a:t>
            </a:r>
          </a:p>
          <a:p>
            <a:pPr marL="342900" indent="-342900">
              <a:defRPr/>
            </a:pPr>
            <a:r>
              <a:rPr lang="en-US" sz="1400" i="1" dirty="0">
                <a:latin typeface="+mn-lt"/>
                <a:cs typeface="Times New Roman" pitchFamily="18" charset="0"/>
              </a:rPr>
              <a:t>best MSAC ellipse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23791" y="6318649"/>
            <a:ext cx="241935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defRPr/>
            </a:pPr>
            <a:r>
              <a:rPr lang="en-US" sz="1400" i="1" dirty="0" err="1">
                <a:latin typeface="+mn-lt"/>
                <a:cs typeface="Times New Roman" pitchFamily="18" charset="0"/>
              </a:rPr>
              <a:t>Thresholded</a:t>
            </a:r>
            <a:r>
              <a:rPr lang="en-US" sz="1400" i="1" dirty="0">
                <a:latin typeface="+mn-lt"/>
                <a:cs typeface="Times New Roman" pitchFamily="18" charset="0"/>
              </a:rPr>
              <a:t> image,</a:t>
            </a:r>
          </a:p>
          <a:p>
            <a:pPr marL="342900" indent="-342900">
              <a:defRPr/>
            </a:pPr>
            <a:r>
              <a:rPr lang="el-GR" sz="1400" i="1" dirty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sz="1400" i="1" dirty="0">
                <a:latin typeface="+mn-lt"/>
                <a:cs typeface="Times New Roman" pitchFamily="18" charset="0"/>
              </a:rPr>
              <a:t> = 50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49014" y="6318649"/>
            <a:ext cx="209550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defRPr/>
            </a:pPr>
            <a:r>
              <a:rPr lang="en-US" sz="1400" i="1" dirty="0">
                <a:latin typeface="+mn-lt"/>
                <a:cs typeface="Times New Roman" pitchFamily="18" charset="0"/>
              </a:rPr>
              <a:t>Raw image with</a:t>
            </a:r>
          </a:p>
          <a:p>
            <a:pPr marL="342900" indent="-342900">
              <a:defRPr/>
            </a:pPr>
            <a:r>
              <a:rPr lang="en-US" sz="1400" i="1" dirty="0">
                <a:latin typeface="+mn-lt"/>
                <a:cs typeface="Times New Roman" pitchFamily="18" charset="0"/>
              </a:rPr>
              <a:t>best MSAC ellipse</a:t>
            </a:r>
          </a:p>
        </p:txBody>
      </p:sp>
      <p:sp>
        <p:nvSpPr>
          <p:cNvPr id="15" name="TextBox 21"/>
          <p:cNvSpPr txBox="1">
            <a:spLocks noChangeArrowheads="1"/>
          </p:cNvSpPr>
          <p:nvPr/>
        </p:nvSpPr>
        <p:spPr bwMode="auto">
          <a:xfrm>
            <a:off x="172166" y="1668753"/>
            <a:ext cx="862356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b="1" dirty="0"/>
              <a:t>Venus: </a:t>
            </a:r>
            <a:r>
              <a:rPr lang="en-US" sz="1800" dirty="0"/>
              <a:t>Raw image taken by MESSENGER Narrow Angle Camera on 6 June 2007 </a:t>
            </a:r>
          </a:p>
        </p:txBody>
      </p:sp>
      <p:sp>
        <p:nvSpPr>
          <p:cNvPr id="16" name="TextBox 22"/>
          <p:cNvSpPr txBox="1">
            <a:spLocks noChangeArrowheads="1"/>
          </p:cNvSpPr>
          <p:nvPr/>
        </p:nvSpPr>
        <p:spPr bwMode="auto">
          <a:xfrm>
            <a:off x="178517" y="4254386"/>
            <a:ext cx="8965484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b="1" dirty="0"/>
              <a:t>Mercury: </a:t>
            </a:r>
            <a:r>
              <a:rPr lang="en-US" sz="1800" dirty="0"/>
              <a:t>Raw image taken by MESSENGER Narrow Angle Camera on 15 Jan 2008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80667" y="1019840"/>
            <a:ext cx="29863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i="1" dirty="0" smtClean="0"/>
              <a:t>Images </a:t>
            </a:r>
            <a:r>
              <a:rPr lang="en-US" sz="1200" i="1" dirty="0" smtClean="0"/>
              <a:t>from Christian, et al., </a:t>
            </a:r>
            <a:r>
              <a:rPr lang="en-US" sz="1200" i="1" dirty="0" smtClean="0">
                <a:solidFill>
                  <a:srgbClr val="000000"/>
                </a:solidFill>
              </a:rPr>
              <a:t>[6].</a:t>
            </a:r>
            <a:endParaRPr lang="en-US" sz="12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24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Landmark Tracking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5" name="Arc 4"/>
          <p:cNvSpPr/>
          <p:nvPr/>
        </p:nvSpPr>
        <p:spPr>
          <a:xfrm>
            <a:off x="5875232" y="3498805"/>
            <a:ext cx="6062119" cy="6062119"/>
          </a:xfrm>
          <a:prstGeom prst="arc">
            <a:avLst>
              <a:gd name="adj1" fmla="val 10703769"/>
              <a:gd name="adj2" fmla="val 16308150"/>
            </a:avLst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 rot="3040479">
            <a:off x="7267914" y="4386312"/>
            <a:ext cx="487188" cy="723937"/>
          </a:xfrm>
          <a:prstGeom prst="ellipse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 rot="1371791">
            <a:off x="6180709" y="5630071"/>
            <a:ext cx="415922" cy="647340"/>
          </a:xfrm>
          <a:prstGeom prst="ellipse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3040479">
            <a:off x="7408256" y="5319481"/>
            <a:ext cx="428704" cy="667234"/>
          </a:xfrm>
          <a:prstGeom prst="ellipse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4175322">
            <a:off x="8307884" y="3812460"/>
            <a:ext cx="411026" cy="639720"/>
          </a:xfrm>
          <a:prstGeom prst="ellipse">
            <a:avLst/>
          </a:prstGeom>
          <a:noFill/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5865978" y="3743492"/>
            <a:ext cx="484022" cy="22021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5865978" y="3743492"/>
            <a:ext cx="1737089" cy="18312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5865978" y="3743492"/>
            <a:ext cx="1737089" cy="9809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5865978" y="3743492"/>
            <a:ext cx="2634555" cy="3713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19"/>
          <p:cNvGrpSpPr>
            <a:grpSpLocks/>
          </p:cNvGrpSpPr>
          <p:nvPr/>
        </p:nvGrpSpPr>
        <p:grpSpPr bwMode="auto">
          <a:xfrm rot="4014233">
            <a:off x="5701120" y="3564919"/>
            <a:ext cx="230593" cy="396331"/>
            <a:chOff x="6629400" y="1871472"/>
            <a:chExt cx="152400" cy="262128"/>
          </a:xfrm>
        </p:grpSpPr>
        <p:sp>
          <p:nvSpPr>
            <p:cNvPr id="11" name="Isosceles Triangle 10"/>
            <p:cNvSpPr/>
            <p:nvPr/>
          </p:nvSpPr>
          <p:spPr>
            <a:xfrm>
              <a:off x="6627295" y="1864596"/>
              <a:ext cx="152400" cy="109617"/>
            </a:xfrm>
            <a:prstGeom prst="triangle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627087" y="1978709"/>
              <a:ext cx="152400" cy="15251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880526" y="1625610"/>
            <a:ext cx="8111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Rather than </a:t>
            </a:r>
            <a:r>
              <a:rPr lang="en-US" sz="2000" b="1" dirty="0" smtClean="0"/>
              <a:t>tracking the entire planet, moon, or asteroid, we may also track known landmarks on the surface of these bodies. </a:t>
            </a:r>
            <a:endParaRPr lang="en-US" sz="2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1591726" y="2643030"/>
            <a:ext cx="353907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We </a:t>
            </a:r>
            <a:r>
              <a:rPr lang="en-US" sz="2000" b="1" dirty="0" smtClean="0"/>
              <a:t>can search for craters using ellipse extraction techniques and then match unique clusters of craters to a catalog (</a:t>
            </a:r>
            <a:r>
              <a:rPr lang="en-US" sz="2000" b="1" dirty="0" smtClean="0">
                <a:solidFill>
                  <a:srgbClr val="000000"/>
                </a:solidFill>
              </a:rPr>
              <a:t>see [16, 28])</a:t>
            </a:r>
            <a:r>
              <a:rPr lang="en-US" sz="2000" b="1" dirty="0" smtClean="0"/>
              <a:t>. </a:t>
            </a:r>
          </a:p>
          <a:p>
            <a:endParaRPr lang="en-US" sz="2000" b="1" dirty="0" smtClean="0"/>
          </a:p>
          <a:p>
            <a:r>
              <a:rPr lang="en-US" sz="2000" b="1" dirty="0" smtClean="0">
                <a:solidFill>
                  <a:srgbClr val="000000"/>
                </a:solidFill>
              </a:rPr>
              <a:t>More general features can be used by simply finding “unique” features (not necessarily circular objects), [13,14].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34" name="Straight Arrow Connector 33"/>
          <p:cNvCxnSpPr>
            <a:stCxn id="31" idx="2"/>
            <a:endCxn id="32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32" idx="2"/>
            <a:endCxn id="33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422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Landmark Tracking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pic>
        <p:nvPicPr>
          <p:cNvPr id="5" name="Picture 4" descr="CircPositionSTD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07" b="24778"/>
          <a:stretch/>
        </p:blipFill>
        <p:spPr>
          <a:xfrm>
            <a:off x="1755308" y="2478362"/>
            <a:ext cx="6542023" cy="434432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14" name="Straight Arrow Connector 13"/>
          <p:cNvCxnSpPr>
            <a:stCxn id="11" idx="2"/>
            <a:endCxn id="12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2" idx="2"/>
            <a:endCxn id="13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880526" y="1625610"/>
            <a:ext cx="81110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As an example, it is possible to achieve reasonable steady-state errors on LLO using only optical measurements of well-distributed landmarks.</a:t>
            </a:r>
            <a:endParaRPr lang="en-US" sz="2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180667" y="1019840"/>
            <a:ext cx="29863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i="1" dirty="0" smtClean="0"/>
              <a:t>Images </a:t>
            </a:r>
            <a:r>
              <a:rPr lang="en-US" sz="1200" i="1" dirty="0" smtClean="0"/>
              <a:t>from </a:t>
            </a:r>
            <a:r>
              <a:rPr lang="en-US" sz="1200" i="1" dirty="0" err="1" smtClean="0"/>
              <a:t>Liounis</a:t>
            </a:r>
            <a:r>
              <a:rPr lang="en-US" sz="1200" i="1" dirty="0" smtClean="0"/>
              <a:t>, et al., </a:t>
            </a:r>
            <a:r>
              <a:rPr lang="en-US" sz="1200" i="1" dirty="0" smtClean="0">
                <a:solidFill>
                  <a:srgbClr val="000000"/>
                </a:solidFill>
              </a:rPr>
              <a:t>[23].</a:t>
            </a:r>
            <a:endParaRPr lang="en-US" sz="1200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15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Natural Feature Image Recognition (NFIR)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74797" y="1625610"/>
            <a:ext cx="256520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NFIR is another technique that may be used to track features on a non-cooperative object.</a:t>
            </a:r>
          </a:p>
          <a:p>
            <a:endParaRPr lang="en-US" sz="2000" b="1" dirty="0"/>
          </a:p>
          <a:p>
            <a:r>
              <a:rPr lang="en-US" sz="2000" b="1" dirty="0" smtClean="0"/>
              <a:t>Compares </a:t>
            </a:r>
            <a:r>
              <a:rPr lang="en-US" sz="2000" b="1" dirty="0" smtClean="0"/>
              <a:t>observed edges in an image with expected edge locations.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14" name="Straight Arrow Connector 13"/>
          <p:cNvCxnSpPr>
            <a:stCxn id="11" idx="2"/>
            <a:endCxn id="12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2" idx="2"/>
            <a:endCxn id="13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0002" y="1653198"/>
            <a:ext cx="4546798" cy="509372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540930" y="6401965"/>
            <a:ext cx="2986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Images courtesy of </a:t>
            </a:r>
            <a:r>
              <a:rPr lang="en-US" sz="1200" i="1" dirty="0" smtClean="0"/>
              <a:t>NASA GSFC</a:t>
            </a:r>
          </a:p>
          <a:p>
            <a:r>
              <a:rPr lang="en-US" sz="1200" i="1" dirty="0" smtClean="0"/>
              <a:t>Many </a:t>
            </a:r>
            <a:r>
              <a:rPr lang="en-US" sz="1200" i="1" dirty="0" smtClean="0"/>
              <a:t>thanks to </a:t>
            </a:r>
            <a:r>
              <a:rPr lang="en-US" sz="1200" i="1" dirty="0" smtClean="0"/>
              <a:t>John Van </a:t>
            </a:r>
            <a:r>
              <a:rPr lang="en-US" sz="1200" i="1" dirty="0" err="1" smtClean="0"/>
              <a:t>Eepoel</a:t>
            </a:r>
            <a:r>
              <a:rPr lang="en-US" sz="1200" i="1" dirty="0" smtClean="0"/>
              <a:t>.</a:t>
            </a:r>
            <a:endParaRPr 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74869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Natural Feature Image Recognition (NFIR)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Extract Meas. From Image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Filter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Meas.</a:t>
            </a:r>
            <a:endParaRPr lang="en-US" b="1" dirty="0">
              <a:solidFill>
                <a:srgbClr val="7F7F7F"/>
              </a:solidFill>
            </a:endParaRPr>
          </a:p>
        </p:txBody>
      </p:sp>
      <p:cxnSp>
        <p:nvCxnSpPr>
          <p:cNvPr id="14" name="Straight Arrow Connector 13"/>
          <p:cNvCxnSpPr>
            <a:stCxn id="11" idx="2"/>
            <a:endCxn id="12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2" idx="2"/>
            <a:endCxn id="13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0930" y="6401965"/>
            <a:ext cx="2986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Images courtesy of </a:t>
            </a:r>
            <a:r>
              <a:rPr lang="en-US" sz="1200" i="1" dirty="0" smtClean="0"/>
              <a:t>NASA GSFC</a:t>
            </a:r>
          </a:p>
          <a:p>
            <a:r>
              <a:rPr lang="en-US" sz="1200" i="1" dirty="0" smtClean="0"/>
              <a:t>Many </a:t>
            </a:r>
            <a:r>
              <a:rPr lang="en-US" sz="1200" i="1" dirty="0" smtClean="0"/>
              <a:t>thanks to </a:t>
            </a:r>
            <a:r>
              <a:rPr lang="en-US" sz="1200" i="1" dirty="0" smtClean="0"/>
              <a:t>John Van </a:t>
            </a:r>
            <a:r>
              <a:rPr lang="en-US" sz="1200" i="1" dirty="0" err="1" smtClean="0"/>
              <a:t>Eepoel</a:t>
            </a:r>
            <a:r>
              <a:rPr lang="en-US" sz="1200" i="1" dirty="0" smtClean="0"/>
              <a:t>.</a:t>
            </a:r>
            <a:endParaRPr lang="en-US" sz="1200" i="1" dirty="0"/>
          </a:p>
        </p:txBody>
      </p:sp>
      <p:pic>
        <p:nvPicPr>
          <p:cNvPr id="5" name="Picture 4" descr="rns3_depl_overla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130" y="2418563"/>
            <a:ext cx="3742267" cy="3742267"/>
          </a:xfrm>
          <a:prstGeom prst="rect">
            <a:avLst/>
          </a:prstGeom>
        </p:spPr>
      </p:pic>
      <p:pic>
        <p:nvPicPr>
          <p:cNvPr id="6" name="Picture 5" descr="rns1_rend_overlay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873" y="2418563"/>
            <a:ext cx="3742267" cy="374226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80526" y="1625610"/>
            <a:ext cx="8111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Example results of GNFIR tracking the Hubble Space Telescope using data collected by the RNS on STS-125.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6922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Filtering Measurements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Extract Meas. From 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Filter</a:t>
            </a:r>
          </a:p>
          <a:p>
            <a:r>
              <a:rPr lang="en-US" b="1" dirty="0" smtClean="0"/>
              <a:t>Meas.</a:t>
            </a:r>
            <a:endParaRPr lang="en-US" b="1" dirty="0"/>
          </a:p>
        </p:txBody>
      </p:sp>
      <p:cxnSp>
        <p:nvCxnSpPr>
          <p:cNvPr id="8" name="Straight Arrow Connector 7"/>
          <p:cNvCxnSpPr>
            <a:stCxn id="5" idx="2"/>
            <a:endCxn id="6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6" idx="2"/>
            <a:endCxn id="7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80526" y="1625610"/>
            <a:ext cx="82634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There are a number of different paradigms that may be used when filtering measurements in vision-based navigation applications.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845726" y="2587494"/>
            <a:ext cx="68410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Some paradigms of particular note include:</a:t>
            </a:r>
          </a:p>
          <a:p>
            <a:pPr marL="457200" indent="-457200">
              <a:buAutoNum type="arabicPeriod"/>
            </a:pPr>
            <a:endParaRPr lang="en-US" sz="2000" b="1" dirty="0"/>
          </a:p>
          <a:p>
            <a:pPr marL="457200" indent="-457200">
              <a:buAutoNum type="arabicPeriod"/>
            </a:pPr>
            <a:r>
              <a:rPr lang="en-US" sz="2000" b="1" dirty="0" smtClean="0"/>
              <a:t>Ground-based batch estimation where images are combined with radiometric tracking data and any other measurements that might be available</a:t>
            </a:r>
          </a:p>
          <a:p>
            <a:pPr marL="457200" indent="-457200">
              <a:buAutoNum type="arabicPeriod"/>
            </a:pPr>
            <a:r>
              <a:rPr lang="en-US" sz="2000" b="1" dirty="0" smtClean="0"/>
              <a:t>On-board filtering of object centroids/bearings directly into EKF</a:t>
            </a:r>
          </a:p>
          <a:p>
            <a:pPr marL="457200" indent="-457200">
              <a:buAutoNum type="arabicPeriod"/>
            </a:pPr>
            <a:r>
              <a:rPr lang="en-US" sz="2000" b="1" dirty="0" smtClean="0"/>
              <a:t>On-board filtering of many points on observed body directly in EKF</a:t>
            </a:r>
          </a:p>
          <a:p>
            <a:pPr marL="457200" indent="-457200">
              <a:buAutoNum type="arabicPeriod"/>
            </a:pPr>
            <a:r>
              <a:rPr lang="en-US" sz="2000" b="1" dirty="0" smtClean="0"/>
              <a:t>On-board tracking of many points with vision-based computation of pose; </a:t>
            </a:r>
            <a:r>
              <a:rPr lang="en-US" sz="2000" b="1" dirty="0"/>
              <a:t>p</a:t>
            </a:r>
            <a:r>
              <a:rPr lang="en-US" sz="2000" b="1" dirty="0" smtClean="0"/>
              <a:t>ose output is then filtered in an EKF</a:t>
            </a:r>
          </a:p>
        </p:txBody>
      </p:sp>
    </p:spTree>
    <p:extLst>
      <p:ext uri="{BB962C8B-B14F-4D97-AF65-F5344CB8AC3E}">
        <p14:creationId xmlns:p14="http://schemas.microsoft.com/office/powerpoint/2010/main" val="322671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Observability</a:t>
            </a:r>
            <a:r>
              <a:rPr lang="en-US" dirty="0" smtClean="0"/>
              <a:t> Challenges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  <p:sp>
        <p:nvSpPr>
          <p:cNvPr id="5" name="Trapezoid 4"/>
          <p:cNvSpPr/>
          <p:nvPr/>
        </p:nvSpPr>
        <p:spPr>
          <a:xfrm rot="15714403">
            <a:off x="3455039" y="4926763"/>
            <a:ext cx="1320800" cy="1202267"/>
          </a:xfrm>
          <a:prstGeom prst="trapezoid">
            <a:avLst/>
          </a:prstGeom>
          <a:solidFill>
            <a:srgbClr val="000000"/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2783850" y="5249575"/>
            <a:ext cx="677335" cy="119644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2783850" y="5972335"/>
            <a:ext cx="795869" cy="47368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2783850" y="5339777"/>
            <a:ext cx="1447800" cy="1106240"/>
          </a:xfrm>
          <a:prstGeom prst="line">
            <a:avLst/>
          </a:prstGeom>
          <a:ln>
            <a:solidFill>
              <a:srgbClr val="3366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>
            <a:spLocks noChangeAspect="1"/>
          </p:cNvSpPr>
          <p:nvPr/>
        </p:nvSpPr>
        <p:spPr>
          <a:xfrm>
            <a:off x="4172598" y="5317307"/>
            <a:ext cx="91440" cy="9144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7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4711772" y="4654208"/>
            <a:ext cx="420768" cy="321503"/>
          </a:xfrm>
          <a:prstGeom prst="line">
            <a:avLst/>
          </a:prstGeom>
          <a:ln>
            <a:solidFill>
              <a:srgbClr val="3366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297611" y="4062730"/>
            <a:ext cx="618668" cy="472713"/>
          </a:xfrm>
          <a:prstGeom prst="line">
            <a:avLst/>
          </a:prstGeom>
          <a:ln>
            <a:solidFill>
              <a:srgbClr val="3366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047875" y="4518509"/>
            <a:ext cx="259043" cy="220364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132543" y="4467713"/>
            <a:ext cx="259043" cy="220364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6" name="Group 23"/>
          <p:cNvGrpSpPr>
            <a:grpSpLocks/>
          </p:cNvGrpSpPr>
          <p:nvPr/>
        </p:nvGrpSpPr>
        <p:grpSpPr bwMode="auto">
          <a:xfrm rot="4239037">
            <a:off x="5667047" y="3905408"/>
            <a:ext cx="735013" cy="187325"/>
            <a:chOff x="1715528" y="3609320"/>
            <a:chExt cx="5600700" cy="1422178"/>
          </a:xfrm>
        </p:grpSpPr>
        <p:cxnSp>
          <p:nvCxnSpPr>
            <p:cNvPr id="17" name="Straight Connector 16"/>
            <p:cNvCxnSpPr/>
            <p:nvPr/>
          </p:nvCxnSpPr>
          <p:spPr>
            <a:xfrm rot="10800000">
              <a:off x="3705938" y="4094005"/>
              <a:ext cx="47176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Cube 17"/>
            <p:cNvSpPr/>
            <p:nvPr/>
          </p:nvSpPr>
          <p:spPr>
            <a:xfrm>
              <a:off x="3856427" y="3549423"/>
              <a:ext cx="979823" cy="976245"/>
            </a:xfrm>
            <a:prstGeom prst="cube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Parallelogram 18"/>
            <p:cNvSpPr/>
            <p:nvPr/>
          </p:nvSpPr>
          <p:spPr>
            <a:xfrm>
              <a:off x="5126396" y="3793951"/>
              <a:ext cx="2116898" cy="457990"/>
            </a:xfrm>
            <a:prstGeom prst="parallelogram">
              <a:avLst/>
            </a:prstGeom>
            <a:solidFill>
              <a:srgbClr val="3366FF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Parallelogram 19"/>
            <p:cNvSpPr/>
            <p:nvPr/>
          </p:nvSpPr>
          <p:spPr>
            <a:xfrm>
              <a:off x="1689674" y="3868898"/>
              <a:ext cx="2116898" cy="457990"/>
            </a:xfrm>
            <a:prstGeom prst="parallelogram">
              <a:avLst/>
            </a:prstGeom>
            <a:solidFill>
              <a:srgbClr val="3366FF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21" name="Straight Connector 20"/>
            <p:cNvCxnSpPr>
              <a:stCxn id="19" idx="5"/>
            </p:cNvCxnSpPr>
            <p:nvPr/>
          </p:nvCxnSpPr>
          <p:spPr>
            <a:xfrm rot="10800000">
              <a:off x="4758665" y="4053575"/>
              <a:ext cx="471769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/>
            <p:cNvSpPr/>
            <p:nvPr/>
          </p:nvSpPr>
          <p:spPr>
            <a:xfrm>
              <a:off x="4248254" y="3622270"/>
              <a:ext cx="254031" cy="84363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grpSp>
          <p:nvGrpSpPr>
            <p:cNvPr id="23" name="Group 17"/>
            <p:cNvGrpSpPr/>
            <p:nvPr/>
          </p:nvGrpSpPr>
          <p:grpSpPr>
            <a:xfrm rot="21062544">
              <a:off x="4058678" y="4809470"/>
              <a:ext cx="726558" cy="222028"/>
              <a:chOff x="3943511" y="5519075"/>
              <a:chExt cx="726558" cy="222028"/>
            </a:xfrm>
            <a:solidFill>
              <a:srgbClr val="C00000"/>
            </a:solidFill>
          </p:grpSpPr>
          <p:sp>
            <p:nvSpPr>
              <p:cNvPr id="27" name="Isosceles Triangle 26"/>
              <p:cNvSpPr/>
              <p:nvPr/>
            </p:nvSpPr>
            <p:spPr>
              <a:xfrm rot="9300000">
                <a:off x="4282806" y="5566884"/>
                <a:ext cx="84907" cy="174219"/>
              </a:xfrm>
              <a:prstGeom prst="triangl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28" name="Moon 27"/>
              <p:cNvSpPr/>
              <p:nvPr/>
            </p:nvSpPr>
            <p:spPr>
              <a:xfrm rot="3887217">
                <a:off x="4225165" y="5237421"/>
                <a:ext cx="163250" cy="726558"/>
              </a:xfrm>
              <a:prstGeom prst="moon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cxnSp>
          <p:nvCxnSpPr>
            <p:cNvPr id="24" name="Straight Connector 23"/>
            <p:cNvCxnSpPr>
              <a:stCxn id="18" idx="3"/>
            </p:cNvCxnSpPr>
            <p:nvPr/>
          </p:nvCxnSpPr>
          <p:spPr>
            <a:xfrm rot="5400000">
              <a:off x="4145783" y="4603655"/>
              <a:ext cx="1687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4220665" y="4663600"/>
              <a:ext cx="96419" cy="6048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Oval 25"/>
            <p:cNvSpPr/>
            <p:nvPr/>
          </p:nvSpPr>
          <p:spPr>
            <a:xfrm>
              <a:off x="4185235" y="4628345"/>
              <a:ext cx="72579" cy="7231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cxnSp>
        <p:nvCxnSpPr>
          <p:cNvPr id="29" name="Straight Connector 28"/>
          <p:cNvCxnSpPr/>
          <p:nvPr/>
        </p:nvCxnSpPr>
        <p:spPr>
          <a:xfrm flipH="1">
            <a:off x="2783850" y="4806376"/>
            <a:ext cx="1853971" cy="1639639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2783851" y="6110244"/>
            <a:ext cx="2019709" cy="356411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880526" y="1625610"/>
            <a:ext cx="81759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When performing an on-orbit rendezvous between two spacecraft, there is a well-known difficulty with the </a:t>
            </a:r>
            <a:r>
              <a:rPr lang="en-US" sz="2000" b="1" dirty="0" err="1" smtClean="0"/>
              <a:t>observability</a:t>
            </a:r>
            <a:r>
              <a:rPr lang="en-US" sz="2000" b="1" dirty="0" smtClean="0"/>
              <a:t> of the relative orbit when only tracking the observed object’s centroid.</a:t>
            </a:r>
            <a:endParaRPr lang="en-US" sz="20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Extract Meas. From 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Filter</a:t>
            </a:r>
          </a:p>
          <a:p>
            <a:r>
              <a:rPr lang="en-US" b="1" dirty="0" smtClean="0"/>
              <a:t>Meas.</a:t>
            </a:r>
            <a:endParaRPr lang="en-US" b="1" dirty="0"/>
          </a:p>
        </p:txBody>
      </p:sp>
      <p:cxnSp>
        <p:nvCxnSpPr>
          <p:cNvPr id="35" name="Straight Arrow Connector 34"/>
          <p:cNvCxnSpPr>
            <a:stCxn id="32" idx="2"/>
            <a:endCxn id="33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33" idx="2"/>
            <a:endCxn id="34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591725" y="2913957"/>
            <a:ext cx="40470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 fantastic </a:t>
            </a:r>
            <a:r>
              <a:rPr lang="en-US" sz="2000" b="1" dirty="0" smtClean="0"/>
              <a:t>discussion </a:t>
            </a:r>
            <a:r>
              <a:rPr lang="en-US" sz="2000" b="1" dirty="0" smtClean="0"/>
              <a:t>of this </a:t>
            </a:r>
            <a:r>
              <a:rPr lang="en-US" sz="2000" b="1" dirty="0" smtClean="0"/>
              <a:t>is provided by </a:t>
            </a:r>
            <a:r>
              <a:rPr lang="en-US" sz="2000" b="1" dirty="0" err="1" smtClean="0"/>
              <a:t>Woffinden</a:t>
            </a:r>
            <a:r>
              <a:rPr lang="en-US" sz="2000" b="1" dirty="0" smtClean="0"/>
              <a:t> </a:t>
            </a:r>
            <a:r>
              <a:rPr lang="en-US" sz="2000" b="1" dirty="0" smtClean="0"/>
              <a:t>and Geller </a:t>
            </a:r>
            <a:r>
              <a:rPr lang="en-US" sz="2000" b="1" dirty="0" smtClean="0">
                <a:solidFill>
                  <a:srgbClr val="000000"/>
                </a:solidFill>
              </a:rPr>
              <a:t>in </a:t>
            </a:r>
            <a:r>
              <a:rPr lang="en-US" sz="2000" b="1" dirty="0" smtClean="0">
                <a:solidFill>
                  <a:srgbClr val="000000"/>
                </a:solidFill>
              </a:rPr>
              <a:t>[32]</a:t>
            </a:r>
            <a:r>
              <a:rPr lang="en-US" sz="2000" b="1" dirty="0" smtClean="0">
                <a:solidFill>
                  <a:srgbClr val="000000"/>
                </a:solidFill>
              </a:rPr>
              <a:t>. </a:t>
            </a:r>
          </a:p>
        </p:txBody>
      </p:sp>
      <p:grpSp>
        <p:nvGrpSpPr>
          <p:cNvPr id="38" name="Group 23"/>
          <p:cNvGrpSpPr>
            <a:grpSpLocks/>
          </p:cNvGrpSpPr>
          <p:nvPr/>
        </p:nvGrpSpPr>
        <p:grpSpPr bwMode="auto">
          <a:xfrm rot="4239037">
            <a:off x="6702895" y="3300258"/>
            <a:ext cx="436329" cy="111203"/>
            <a:chOff x="1715528" y="3609320"/>
            <a:chExt cx="5600700" cy="1422178"/>
          </a:xfrm>
        </p:grpSpPr>
        <p:cxnSp>
          <p:nvCxnSpPr>
            <p:cNvPr id="39" name="Straight Connector 38"/>
            <p:cNvCxnSpPr/>
            <p:nvPr/>
          </p:nvCxnSpPr>
          <p:spPr>
            <a:xfrm rot="10800000">
              <a:off x="3705938" y="4094005"/>
              <a:ext cx="471761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Cube 39"/>
            <p:cNvSpPr/>
            <p:nvPr/>
          </p:nvSpPr>
          <p:spPr>
            <a:xfrm>
              <a:off x="3856427" y="3549423"/>
              <a:ext cx="979823" cy="976245"/>
            </a:xfrm>
            <a:prstGeom prst="cube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1" name="Parallelogram 40"/>
            <p:cNvSpPr/>
            <p:nvPr/>
          </p:nvSpPr>
          <p:spPr>
            <a:xfrm>
              <a:off x="5126396" y="3793951"/>
              <a:ext cx="2116898" cy="457990"/>
            </a:xfrm>
            <a:prstGeom prst="parallelogram">
              <a:avLst/>
            </a:prstGeom>
            <a:solidFill>
              <a:srgbClr val="3366FF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2" name="Parallelogram 41"/>
            <p:cNvSpPr/>
            <p:nvPr/>
          </p:nvSpPr>
          <p:spPr>
            <a:xfrm>
              <a:off x="1689674" y="3868898"/>
              <a:ext cx="2116898" cy="457990"/>
            </a:xfrm>
            <a:prstGeom prst="parallelogram">
              <a:avLst/>
            </a:prstGeom>
            <a:solidFill>
              <a:srgbClr val="3366FF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43" name="Straight Connector 42"/>
            <p:cNvCxnSpPr>
              <a:stCxn id="41" idx="5"/>
            </p:cNvCxnSpPr>
            <p:nvPr/>
          </p:nvCxnSpPr>
          <p:spPr>
            <a:xfrm rot="10800000">
              <a:off x="4758665" y="4053575"/>
              <a:ext cx="471769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/>
            <p:cNvSpPr/>
            <p:nvPr/>
          </p:nvSpPr>
          <p:spPr>
            <a:xfrm>
              <a:off x="4248254" y="3622270"/>
              <a:ext cx="254031" cy="84363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grpSp>
          <p:nvGrpSpPr>
            <p:cNvPr id="45" name="Group 17"/>
            <p:cNvGrpSpPr/>
            <p:nvPr/>
          </p:nvGrpSpPr>
          <p:grpSpPr>
            <a:xfrm rot="21062544">
              <a:off x="4058678" y="4809470"/>
              <a:ext cx="726558" cy="222028"/>
              <a:chOff x="3943511" y="5519075"/>
              <a:chExt cx="726558" cy="222028"/>
            </a:xfrm>
            <a:solidFill>
              <a:srgbClr val="C00000"/>
            </a:solidFill>
          </p:grpSpPr>
          <p:sp>
            <p:nvSpPr>
              <p:cNvPr id="49" name="Isosceles Triangle 48"/>
              <p:cNvSpPr/>
              <p:nvPr/>
            </p:nvSpPr>
            <p:spPr>
              <a:xfrm rot="9300000">
                <a:off x="4282806" y="5566884"/>
                <a:ext cx="84907" cy="174219"/>
              </a:xfrm>
              <a:prstGeom prst="triangle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50" name="Moon 49"/>
              <p:cNvSpPr/>
              <p:nvPr/>
            </p:nvSpPr>
            <p:spPr>
              <a:xfrm rot="3887217">
                <a:off x="4225165" y="5237421"/>
                <a:ext cx="163250" cy="726558"/>
              </a:xfrm>
              <a:prstGeom prst="moon">
                <a:avLst/>
              </a:prstGeom>
              <a:grp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cxnSp>
          <p:nvCxnSpPr>
            <p:cNvPr id="46" name="Straight Connector 45"/>
            <p:cNvCxnSpPr>
              <a:stCxn id="40" idx="3"/>
            </p:cNvCxnSpPr>
            <p:nvPr/>
          </p:nvCxnSpPr>
          <p:spPr>
            <a:xfrm rot="5400000">
              <a:off x="4145783" y="4603655"/>
              <a:ext cx="1687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4220665" y="4663600"/>
              <a:ext cx="96419" cy="60486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Oval 47"/>
            <p:cNvSpPr/>
            <p:nvPr/>
          </p:nvSpPr>
          <p:spPr>
            <a:xfrm>
              <a:off x="4185235" y="4628345"/>
              <a:ext cx="72579" cy="7231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cxnSp>
        <p:nvCxnSpPr>
          <p:cNvPr id="51" name="Straight Connector 50"/>
          <p:cNvCxnSpPr/>
          <p:nvPr/>
        </p:nvCxnSpPr>
        <p:spPr>
          <a:xfrm flipV="1">
            <a:off x="6184578" y="3402304"/>
            <a:ext cx="618668" cy="472713"/>
          </a:xfrm>
          <a:prstGeom prst="line">
            <a:avLst/>
          </a:prstGeom>
          <a:ln>
            <a:solidFill>
              <a:srgbClr val="3366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6047986" y="3639600"/>
            <a:ext cx="1373928" cy="1049792"/>
          </a:xfrm>
          <a:prstGeom prst="line">
            <a:avLst/>
          </a:prstGeom>
          <a:ln>
            <a:solidFill>
              <a:schemeClr val="tx1"/>
            </a:solidFill>
            <a:headEnd type="arrow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6558665" y="4029787"/>
            <a:ext cx="863249" cy="40011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???</a:t>
            </a:r>
            <a:endParaRPr lang="en-US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150242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be 44"/>
          <p:cNvSpPr/>
          <p:nvPr/>
        </p:nvSpPr>
        <p:spPr>
          <a:xfrm rot="18549499">
            <a:off x="6132447" y="3592118"/>
            <a:ext cx="1204966" cy="1113099"/>
          </a:xfrm>
          <a:prstGeom prst="cube">
            <a:avLst/>
          </a:prstGeom>
          <a:solidFill>
            <a:schemeClr val="bg1">
              <a:lumMod val="50000"/>
            </a:schemeClr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Pose </a:t>
            </a:r>
            <a:r>
              <a:rPr lang="en-US" dirty="0" smtClean="0"/>
              <a:t>Estimation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Extract Meas. From 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Filter</a:t>
            </a:r>
          </a:p>
          <a:p>
            <a:r>
              <a:rPr lang="en-US" b="1" dirty="0" smtClean="0"/>
              <a:t>Meas.</a:t>
            </a:r>
            <a:endParaRPr lang="en-US" b="1" dirty="0"/>
          </a:p>
        </p:txBody>
      </p:sp>
      <p:cxnSp>
        <p:nvCxnSpPr>
          <p:cNvPr id="13" name="Straight Arrow Connector 12"/>
          <p:cNvCxnSpPr>
            <a:stCxn id="10" idx="2"/>
            <a:endCxn id="11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11" idx="2"/>
            <a:endCxn id="12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80526" y="1625610"/>
            <a:ext cx="81759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Pose estimation </a:t>
            </a:r>
            <a:r>
              <a:rPr lang="en-US" sz="2000" b="1" dirty="0" smtClean="0"/>
              <a:t>is </a:t>
            </a:r>
            <a:r>
              <a:rPr lang="en-US" sz="2000" b="1" dirty="0" smtClean="0"/>
              <a:t>“easy” </a:t>
            </a:r>
            <a:r>
              <a:rPr lang="en-US" sz="2000" b="1" dirty="0"/>
              <a:t>i</a:t>
            </a:r>
            <a:r>
              <a:rPr lang="en-US" sz="2000" b="1" dirty="0" smtClean="0"/>
              <a:t>f we have two sets of corresponding 3D points: one from our vision-based navigation system and the other from a model of the observed object.</a:t>
            </a:r>
            <a:endParaRPr lang="en-US" sz="2000" b="1" dirty="0"/>
          </a:p>
        </p:txBody>
      </p:sp>
      <p:grpSp>
        <p:nvGrpSpPr>
          <p:cNvPr id="23" name="Group 22"/>
          <p:cNvGrpSpPr/>
          <p:nvPr/>
        </p:nvGrpSpPr>
        <p:grpSpPr>
          <a:xfrm rot="20924492">
            <a:off x="2263972" y="3721076"/>
            <a:ext cx="1371599" cy="1449138"/>
            <a:chOff x="2001513" y="4343400"/>
            <a:chExt cx="1371599" cy="1449138"/>
          </a:xfrm>
        </p:grpSpPr>
        <p:grpSp>
          <p:nvGrpSpPr>
            <p:cNvPr id="7" name="Group 6"/>
            <p:cNvGrpSpPr/>
            <p:nvPr/>
          </p:nvGrpSpPr>
          <p:grpSpPr>
            <a:xfrm rot="16200000">
              <a:off x="2150533" y="4883560"/>
              <a:ext cx="406400" cy="704440"/>
              <a:chOff x="2150533" y="4883560"/>
              <a:chExt cx="406400" cy="704440"/>
            </a:xfrm>
          </p:grpSpPr>
          <p:sp>
            <p:nvSpPr>
              <p:cNvPr id="5" name="Isosceles Triangle 4"/>
              <p:cNvSpPr/>
              <p:nvPr/>
            </p:nvSpPr>
            <p:spPr>
              <a:xfrm>
                <a:off x="2226733" y="5162960"/>
                <a:ext cx="254000" cy="425040"/>
              </a:xfrm>
              <a:prstGeom prst="triangle">
                <a:avLst/>
              </a:prstGeom>
              <a:solidFill>
                <a:schemeClr val="tx1"/>
              </a:solidFill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2150533" y="4883560"/>
                <a:ext cx="406400" cy="558800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rgbClr val="00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18" name="Straight Arrow Connector 17"/>
            <p:cNvCxnSpPr/>
            <p:nvPr/>
          </p:nvCxnSpPr>
          <p:spPr>
            <a:xfrm>
              <a:off x="2446012" y="5233978"/>
              <a:ext cx="927100" cy="0"/>
            </a:xfrm>
            <a:prstGeom prst="straightConnector1">
              <a:avLst/>
            </a:prstGeom>
            <a:ln>
              <a:solidFill>
                <a:srgbClr val="008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 flipV="1">
              <a:off x="2451100" y="4343400"/>
              <a:ext cx="0" cy="890578"/>
            </a:xfrm>
            <a:prstGeom prst="straightConnector1">
              <a:avLst/>
            </a:prstGeom>
            <a:ln>
              <a:solidFill>
                <a:srgbClr val="008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H="1">
              <a:off x="2009125" y="5209916"/>
              <a:ext cx="457200" cy="582622"/>
            </a:xfrm>
            <a:prstGeom prst="straightConnector1">
              <a:avLst/>
            </a:prstGeom>
            <a:ln>
              <a:solidFill>
                <a:srgbClr val="008000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Straight Arrow Connector 23"/>
          <p:cNvCxnSpPr/>
          <p:nvPr/>
        </p:nvCxnSpPr>
        <p:spPr>
          <a:xfrm rot="18408539">
            <a:off x="6540818" y="3978894"/>
            <a:ext cx="9271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18408539" flipV="1">
            <a:off x="6373166" y="3633872"/>
            <a:ext cx="0" cy="8905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6719538" y="4319350"/>
            <a:ext cx="256542" cy="9528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2743200" y="4358656"/>
            <a:ext cx="3963638" cy="30224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617751" y="3467100"/>
            <a:ext cx="963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8000"/>
                </a:solidFill>
              </a:rPr>
              <a:t>Camera Frame</a:t>
            </a:r>
            <a:endParaRPr lang="en-US" sz="1400" b="1" dirty="0">
              <a:solidFill>
                <a:srgbClr val="008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63380" y="4838665"/>
            <a:ext cx="1357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Object’s </a:t>
            </a:r>
          </a:p>
          <a:p>
            <a:r>
              <a:rPr lang="en-US" sz="1400" b="1" dirty="0" smtClean="0"/>
              <a:t>Body Frame</a:t>
            </a:r>
            <a:endParaRPr lang="en-US" sz="1400" b="1" dirty="0"/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2743678" y="4660421"/>
            <a:ext cx="3834922" cy="153706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>
            <a:off x="6578600" y="4358656"/>
            <a:ext cx="140939" cy="480009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Oval 45"/>
          <p:cNvSpPr>
            <a:spLocks noChangeAspect="1"/>
          </p:cNvSpPr>
          <p:nvPr/>
        </p:nvSpPr>
        <p:spPr>
          <a:xfrm>
            <a:off x="6540500" y="4775200"/>
            <a:ext cx="91440" cy="9144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/>
          <p:cNvSpPr txBox="1"/>
          <p:nvPr/>
        </p:nvSpPr>
        <p:spPr>
          <a:xfrm>
            <a:off x="4610100" y="4141550"/>
            <a:ext cx="3289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>
                <a:solidFill>
                  <a:srgbClr val="FF0000"/>
                </a:solidFill>
              </a:rPr>
              <a:t>r</a:t>
            </a:r>
            <a:endParaRPr lang="en-US" b="1" i="1" dirty="0">
              <a:solidFill>
                <a:srgbClr val="FF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635650" y="4720643"/>
            <a:ext cx="397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err="1" smtClean="0">
                <a:solidFill>
                  <a:srgbClr val="0000FF"/>
                </a:solidFill>
              </a:rPr>
              <a:t>y</a:t>
            </a:r>
            <a:r>
              <a:rPr lang="en-US" b="1" i="1" baseline="-25000" dirty="0" err="1" smtClean="0">
                <a:solidFill>
                  <a:srgbClr val="0000FF"/>
                </a:solidFill>
              </a:rPr>
              <a:t>i</a:t>
            </a:r>
            <a:endParaRPr lang="en-US" b="1" i="1" baseline="-25000" dirty="0">
              <a:solidFill>
                <a:srgbClr val="0000FF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335982" y="4309454"/>
            <a:ext cx="397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>
                <a:solidFill>
                  <a:srgbClr val="0000FF"/>
                </a:solidFill>
              </a:rPr>
              <a:t>x</a:t>
            </a:r>
            <a:r>
              <a:rPr lang="en-US" b="1" i="1" baseline="-25000" dirty="0" smtClean="0">
                <a:solidFill>
                  <a:srgbClr val="0000FF"/>
                </a:solidFill>
              </a:rPr>
              <a:t>i</a:t>
            </a:r>
            <a:endParaRPr lang="en-US" b="1" i="1" baseline="-25000" dirty="0">
              <a:solidFill>
                <a:srgbClr val="0000FF"/>
              </a:solidFill>
            </a:endParaRP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9148" y="5303862"/>
            <a:ext cx="1485900" cy="41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20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Pose </a:t>
            </a:r>
            <a:r>
              <a:rPr lang="en-US" dirty="0"/>
              <a:t>Estimation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Extract Meas. From 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Filter</a:t>
            </a:r>
          </a:p>
          <a:p>
            <a:r>
              <a:rPr lang="en-US" b="1" dirty="0" smtClean="0"/>
              <a:t>Meas.</a:t>
            </a:r>
            <a:endParaRPr lang="en-US" b="1" dirty="0"/>
          </a:p>
        </p:txBody>
      </p:sp>
      <p:cxnSp>
        <p:nvCxnSpPr>
          <p:cNvPr id="13" name="Straight Arrow Connector 12"/>
          <p:cNvCxnSpPr>
            <a:stCxn id="10" idx="2"/>
            <a:endCxn id="11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11" idx="2"/>
            <a:endCxn id="12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80526" y="1625610"/>
            <a:ext cx="81759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Pose estimation </a:t>
            </a:r>
            <a:r>
              <a:rPr lang="en-US" sz="2000" b="1" dirty="0" smtClean="0"/>
              <a:t>is </a:t>
            </a:r>
            <a:r>
              <a:rPr lang="en-US" sz="2000" b="1" dirty="0" smtClean="0"/>
              <a:t>“easy” </a:t>
            </a:r>
            <a:r>
              <a:rPr lang="en-US" sz="2000" b="1" dirty="0"/>
              <a:t>i</a:t>
            </a:r>
            <a:r>
              <a:rPr lang="en-US" sz="2000" b="1" dirty="0" smtClean="0"/>
              <a:t>f we have two sets of corresponding 3D points: one from our vision-based navigation system and the other from a model of the observed object.</a:t>
            </a:r>
            <a:endParaRPr lang="en-US" sz="2000" b="1" dirty="0"/>
          </a:p>
        </p:txBody>
      </p:sp>
      <p:sp>
        <p:nvSpPr>
          <p:cNvPr id="6" name="Cube 5"/>
          <p:cNvSpPr/>
          <p:nvPr/>
        </p:nvSpPr>
        <p:spPr>
          <a:xfrm rot="18549499">
            <a:off x="6132447" y="3592118"/>
            <a:ext cx="1204966" cy="1113099"/>
          </a:xfrm>
          <a:prstGeom prst="cube">
            <a:avLst/>
          </a:prstGeom>
          <a:solidFill>
            <a:schemeClr val="bg1">
              <a:lumMod val="50000"/>
            </a:schemeClr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 rot="15524492">
            <a:off x="2452174" y="4323133"/>
            <a:ext cx="406400" cy="704440"/>
            <a:chOff x="2150533" y="4883560"/>
            <a:chExt cx="406400" cy="704440"/>
          </a:xfrm>
        </p:grpSpPr>
        <p:sp>
          <p:nvSpPr>
            <p:cNvPr id="5" name="Isosceles Triangle 4"/>
            <p:cNvSpPr/>
            <p:nvPr/>
          </p:nvSpPr>
          <p:spPr>
            <a:xfrm>
              <a:off x="2226733" y="5162960"/>
              <a:ext cx="254000" cy="425040"/>
            </a:xfrm>
            <a:prstGeom prst="triangle">
              <a:avLst/>
            </a:prstGeom>
            <a:solidFill>
              <a:schemeClr val="tx1"/>
            </a:solidFill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Rectangle 2"/>
            <p:cNvSpPr/>
            <p:nvPr/>
          </p:nvSpPr>
          <p:spPr>
            <a:xfrm>
              <a:off x="2150533" y="4883560"/>
              <a:ext cx="406400" cy="55880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20" name="Straight Arrow Connector 19"/>
          <p:cNvCxnSpPr/>
          <p:nvPr/>
        </p:nvCxnSpPr>
        <p:spPr>
          <a:xfrm rot="20924492" flipV="1">
            <a:off x="2663579" y="3772567"/>
            <a:ext cx="0" cy="890578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20924492" flipH="1">
            <a:off x="2364823" y="4667030"/>
            <a:ext cx="457200" cy="582622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18408539">
            <a:off x="6540818" y="3978894"/>
            <a:ext cx="9271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18408539" flipV="1">
            <a:off x="6373166" y="3633872"/>
            <a:ext cx="0" cy="8905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6719538" y="4319350"/>
            <a:ext cx="256542" cy="9528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2743200" y="4358656"/>
            <a:ext cx="3963638" cy="302244"/>
          </a:xfrm>
          <a:prstGeom prst="straightConnector1">
            <a:avLst/>
          </a:prstGeom>
          <a:ln>
            <a:solidFill>
              <a:srgbClr val="FF0000"/>
            </a:solidFill>
            <a:prstDash val="solid"/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617751" y="3467100"/>
            <a:ext cx="963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8000"/>
                </a:solidFill>
              </a:rPr>
              <a:t>Camera Frame</a:t>
            </a:r>
            <a:endParaRPr lang="en-US" sz="1400" b="1" dirty="0">
              <a:solidFill>
                <a:srgbClr val="008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63380" y="4838665"/>
            <a:ext cx="1357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Object’s </a:t>
            </a:r>
          </a:p>
          <a:p>
            <a:r>
              <a:rPr lang="en-US" sz="1400" b="1" dirty="0" smtClean="0"/>
              <a:t>Body Frame</a:t>
            </a:r>
            <a:endParaRPr lang="en-US" sz="1400" b="1" dirty="0"/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2743678" y="4660421"/>
            <a:ext cx="3834922" cy="153706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>
            <a:off x="6578600" y="4358656"/>
            <a:ext cx="140939" cy="480009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3" name="Picture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733" y="5884674"/>
            <a:ext cx="3680949" cy="817989"/>
          </a:xfrm>
          <a:prstGeom prst="rect">
            <a:avLst/>
          </a:prstGeom>
        </p:spPr>
      </p:pic>
      <p:sp>
        <p:nvSpPr>
          <p:cNvPr id="44" name="Trapezoid 43"/>
          <p:cNvSpPr/>
          <p:nvPr/>
        </p:nvSpPr>
        <p:spPr>
          <a:xfrm rot="15637755">
            <a:off x="3139836" y="3983905"/>
            <a:ext cx="1496162" cy="869253"/>
          </a:xfrm>
          <a:prstGeom prst="trapezoid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2755900" y="4570836"/>
            <a:ext cx="1181100" cy="90064"/>
          </a:xfrm>
          <a:prstGeom prst="straightConnector1">
            <a:avLst/>
          </a:prstGeom>
          <a:ln>
            <a:solidFill>
              <a:srgbClr val="FF0000"/>
            </a:solidFill>
            <a:prstDash val="solid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2756378" y="4660421"/>
            <a:ext cx="1180622" cy="47320"/>
          </a:xfrm>
          <a:prstGeom prst="straightConnector1">
            <a:avLst/>
          </a:prstGeom>
          <a:ln>
            <a:solidFill>
              <a:srgbClr val="0000FF"/>
            </a:solidFill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20924492">
            <a:off x="2736605" y="4565068"/>
            <a:ext cx="927100" cy="0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>
            <a:spLocks noChangeAspect="1"/>
          </p:cNvSpPr>
          <p:nvPr/>
        </p:nvSpPr>
        <p:spPr>
          <a:xfrm>
            <a:off x="3911600" y="4660900"/>
            <a:ext cx="91440" cy="9144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>
            <a:spLocks noChangeAspect="1"/>
          </p:cNvSpPr>
          <p:nvPr/>
        </p:nvSpPr>
        <p:spPr>
          <a:xfrm>
            <a:off x="6540500" y="4775200"/>
            <a:ext cx="91440" cy="91440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635650" y="4720643"/>
            <a:ext cx="397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err="1" smtClean="0">
                <a:solidFill>
                  <a:srgbClr val="0000FF"/>
                </a:solidFill>
              </a:rPr>
              <a:t>y</a:t>
            </a:r>
            <a:r>
              <a:rPr lang="en-US" b="1" i="1" baseline="-25000" dirty="0" err="1" smtClean="0">
                <a:solidFill>
                  <a:srgbClr val="0000FF"/>
                </a:solidFill>
              </a:rPr>
              <a:t>i</a:t>
            </a:r>
            <a:endParaRPr lang="en-US" b="1" i="1" baseline="-25000" dirty="0">
              <a:solidFill>
                <a:srgbClr val="0000FF"/>
              </a:solidFill>
            </a:endParaRPr>
          </a:p>
        </p:txBody>
      </p:sp>
      <p:cxnSp>
        <p:nvCxnSpPr>
          <p:cNvPr id="36" name="Straight Connector 35"/>
          <p:cNvCxnSpPr/>
          <p:nvPr/>
        </p:nvCxnSpPr>
        <p:spPr>
          <a:xfrm flipV="1">
            <a:off x="3337286" y="4814128"/>
            <a:ext cx="574314" cy="1070546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40" idx="2"/>
          </p:cNvCxnSpPr>
          <p:nvPr/>
        </p:nvCxnSpPr>
        <p:spPr>
          <a:xfrm flipH="1" flipV="1">
            <a:off x="5834632" y="5089975"/>
            <a:ext cx="502668" cy="794699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6" name="Picture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9148" y="5303862"/>
            <a:ext cx="1485900" cy="41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55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Pose </a:t>
            </a:r>
            <a:r>
              <a:rPr lang="en-US" dirty="0"/>
              <a:t>Estimation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Extract Meas. From 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Filter</a:t>
            </a:r>
          </a:p>
          <a:p>
            <a:r>
              <a:rPr lang="en-US" b="1" dirty="0" smtClean="0"/>
              <a:t>Meas.</a:t>
            </a:r>
            <a:endParaRPr lang="en-US" b="1" dirty="0"/>
          </a:p>
        </p:txBody>
      </p:sp>
      <p:cxnSp>
        <p:nvCxnSpPr>
          <p:cNvPr id="13" name="Straight Arrow Connector 12"/>
          <p:cNvCxnSpPr>
            <a:stCxn id="10" idx="2"/>
            <a:endCxn id="11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11" idx="2"/>
            <a:endCxn id="12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80526" y="1625610"/>
            <a:ext cx="81759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Pose estimation is </a:t>
            </a:r>
            <a:r>
              <a:rPr lang="en-US" sz="2000" b="1" dirty="0" smtClean="0"/>
              <a:t>“easy” </a:t>
            </a:r>
            <a:r>
              <a:rPr lang="en-US" sz="2000" b="1" dirty="0"/>
              <a:t>i</a:t>
            </a:r>
            <a:r>
              <a:rPr lang="en-US" sz="2000" b="1" dirty="0" smtClean="0"/>
              <a:t>f we have two sets of corresponding 3D points: one from our vision-based navigation system and the other from a model of the observed object.</a:t>
            </a:r>
            <a:endParaRPr lang="en-US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845726" y="2824556"/>
            <a:ext cx="684107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Numerous elegant and robust solutions exist, each with their own advantages and drawbacks</a:t>
            </a:r>
            <a:r>
              <a:rPr lang="en-US" sz="2000" b="1" dirty="0" smtClean="0"/>
              <a:t>:</a:t>
            </a:r>
            <a:endParaRPr lang="en-US" sz="2000" b="1" dirty="0"/>
          </a:p>
          <a:p>
            <a:endParaRPr lang="en-US" sz="2000" b="1" dirty="0"/>
          </a:p>
          <a:p>
            <a:pPr marL="457200" indent="-457200">
              <a:buAutoNum type="arabicPeriod"/>
            </a:pPr>
            <a:r>
              <a:rPr lang="en-US" sz="2000" b="1" dirty="0" smtClean="0"/>
              <a:t>Singular Value Decomposition (SVD), [17]</a:t>
            </a:r>
            <a:endParaRPr lang="en-US" sz="2000" b="1" dirty="0" smtClean="0"/>
          </a:p>
          <a:p>
            <a:pPr marL="457200" indent="-457200">
              <a:buAutoNum type="arabicPeriod"/>
            </a:pPr>
            <a:r>
              <a:rPr lang="en-US" sz="2000" b="1" dirty="0" smtClean="0"/>
              <a:t>Horn’s Method (q-Method), [20]</a:t>
            </a:r>
            <a:endParaRPr lang="en-US" sz="2000" b="1" dirty="0" smtClean="0"/>
          </a:p>
          <a:p>
            <a:pPr marL="457200" indent="-457200">
              <a:buAutoNum type="arabicPeriod"/>
            </a:pPr>
            <a:r>
              <a:rPr lang="en-US" sz="2000" b="1" dirty="0" err="1" smtClean="0"/>
              <a:t>Cayley</a:t>
            </a:r>
            <a:r>
              <a:rPr lang="en-US" sz="2000" b="1" dirty="0" smtClean="0"/>
              <a:t> Transform, [22]</a:t>
            </a:r>
          </a:p>
          <a:p>
            <a:pPr marL="457200" indent="-457200">
              <a:buAutoNum type="arabicPeriod"/>
            </a:pPr>
            <a:endParaRPr lang="en-US" sz="2000" b="1" dirty="0"/>
          </a:p>
          <a:p>
            <a:pPr marL="457200" indent="-457200">
              <a:buAutoNum type="arabicPeriod"/>
            </a:pPr>
            <a:endParaRPr lang="en-US" sz="2000" b="1" dirty="0" smtClean="0"/>
          </a:p>
          <a:p>
            <a:r>
              <a:rPr lang="en-US" sz="2000" b="1" dirty="0" smtClean="0"/>
              <a:t>These </a:t>
            </a:r>
            <a:r>
              <a:rPr lang="en-US" sz="2000" b="1" dirty="0"/>
              <a:t>solutions to the pose problem bear a very strong resemblance to the solutions to the attitude estimation problem (</a:t>
            </a:r>
            <a:r>
              <a:rPr lang="en-US" sz="2000" b="1" dirty="0" err="1"/>
              <a:t>Wahba’s</a:t>
            </a:r>
            <a:r>
              <a:rPr lang="en-US" sz="2000" b="1" dirty="0"/>
              <a:t> Problem)</a:t>
            </a:r>
            <a:r>
              <a:rPr lang="en-US" sz="2000" b="1" dirty="0" smtClean="0"/>
              <a:t>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24385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Pose Estimation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2786" y="2724822"/>
            <a:ext cx="1056825" cy="646331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Capture</a:t>
            </a:r>
          </a:p>
          <a:p>
            <a:r>
              <a:rPr lang="en-US" b="1" dirty="0" smtClean="0">
                <a:solidFill>
                  <a:srgbClr val="7F7F7F"/>
                </a:solidFill>
              </a:rPr>
              <a:t>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2786" y="3962631"/>
            <a:ext cx="1056825" cy="1200329"/>
          </a:xfrm>
          <a:prstGeom prst="rect">
            <a:avLst/>
          </a:prstGeom>
          <a:solidFill>
            <a:srgbClr val="BFBFB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7F7F7F"/>
                </a:solidFill>
              </a:rPr>
              <a:t>Extract Meas. From Image</a:t>
            </a:r>
            <a:endParaRPr lang="en-US" b="1" dirty="0">
              <a:solidFill>
                <a:srgbClr val="7F7F7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2785" y="5754438"/>
            <a:ext cx="1056825" cy="646331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Filter</a:t>
            </a:r>
          </a:p>
          <a:p>
            <a:r>
              <a:rPr lang="en-US" b="1" dirty="0" smtClean="0"/>
              <a:t>Meas.</a:t>
            </a:r>
            <a:endParaRPr lang="en-US" b="1" dirty="0"/>
          </a:p>
        </p:txBody>
      </p:sp>
      <p:cxnSp>
        <p:nvCxnSpPr>
          <p:cNvPr id="8" name="Straight Arrow Connector 7"/>
          <p:cNvCxnSpPr>
            <a:stCxn id="5" idx="2"/>
            <a:endCxn id="6" idx="0"/>
          </p:cNvCxnSpPr>
          <p:nvPr/>
        </p:nvCxnSpPr>
        <p:spPr>
          <a:xfrm>
            <a:off x="711199" y="3371153"/>
            <a:ext cx="0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6" idx="2"/>
            <a:endCxn id="7" idx="0"/>
          </p:cNvCxnSpPr>
          <p:nvPr/>
        </p:nvCxnSpPr>
        <p:spPr>
          <a:xfrm flipH="1">
            <a:off x="711198" y="5162960"/>
            <a:ext cx="1" cy="59147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80526" y="1625610"/>
            <a:ext cx="8175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Unfortunately camera’s don’t measure range and, therefore, we do not directly obtain two sets of corresponding 3D points.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845726" y="2587494"/>
            <a:ext cx="684107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At best, we obtain a set of 2D </a:t>
            </a:r>
            <a:r>
              <a:rPr lang="en-US" sz="2000" b="1" dirty="0" smtClean="0"/>
              <a:t>image-plane points and corresponding set of 3D model points.</a:t>
            </a:r>
          </a:p>
          <a:p>
            <a:endParaRPr lang="en-US" sz="2000" b="1" dirty="0"/>
          </a:p>
          <a:p>
            <a:r>
              <a:rPr lang="en-US" sz="2000" b="1" dirty="0" smtClean="0"/>
              <a:t>Numerous methods exist to infer the range to points in the image using geometry.</a:t>
            </a:r>
          </a:p>
          <a:p>
            <a:endParaRPr lang="en-US" sz="2000" b="1" dirty="0"/>
          </a:p>
          <a:p>
            <a:r>
              <a:rPr lang="en-US" sz="2000" b="1" dirty="0" smtClean="0"/>
              <a:t>Important solutions to this problem include:</a:t>
            </a:r>
          </a:p>
          <a:p>
            <a:pPr marL="457200" indent="-457200">
              <a:buFontTx/>
              <a:buAutoNum type="arabicPeriod"/>
            </a:pPr>
            <a:r>
              <a:rPr lang="en-US" sz="2000" b="1" dirty="0" smtClean="0"/>
              <a:t>POSIT, [9, 10]</a:t>
            </a:r>
          </a:p>
          <a:p>
            <a:pPr marL="457200" indent="-457200">
              <a:buAutoNum type="arabicPeriod"/>
            </a:pPr>
            <a:r>
              <a:rPr lang="en-US" sz="2000" b="1" dirty="0" smtClean="0"/>
              <a:t>Triangulation for a set of three points, [2, 18]</a:t>
            </a:r>
          </a:p>
          <a:p>
            <a:pPr marL="457200" indent="-457200">
              <a:buAutoNum type="arabicPeriod"/>
            </a:pPr>
            <a:r>
              <a:rPr lang="en-US" sz="2000" b="1" dirty="0" err="1" smtClean="0"/>
              <a:t>Haralick</a:t>
            </a:r>
            <a:r>
              <a:rPr lang="en-US" sz="2000" b="1" dirty="0" smtClean="0"/>
              <a:t> Method, [17]</a:t>
            </a:r>
          </a:p>
        </p:txBody>
      </p:sp>
    </p:spTree>
    <p:extLst>
      <p:ext uri="{BB962C8B-B14F-4D97-AF65-F5344CB8AC3E}">
        <p14:creationId xmlns:p14="http://schemas.microsoft.com/office/powerpoint/2010/main" val="3317333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Flash LIDARs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  <p:sp>
        <p:nvSpPr>
          <p:cNvPr id="5" name="Isosceles Triangle 4"/>
          <p:cNvSpPr/>
          <p:nvPr/>
        </p:nvSpPr>
        <p:spPr>
          <a:xfrm rot="848289">
            <a:off x="1529450" y="1281154"/>
            <a:ext cx="6076801" cy="3147947"/>
          </a:xfrm>
          <a:prstGeom prst="triangle">
            <a:avLst>
              <a:gd name="adj" fmla="val 56254"/>
            </a:avLst>
          </a:prstGeom>
          <a:solidFill>
            <a:srgbClr val="FF8A8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 rot="18296655">
            <a:off x="4991927" y="849209"/>
            <a:ext cx="3630861" cy="4608428"/>
          </a:xfrm>
          <a:prstGeom prst="ellipse">
            <a:avLst/>
          </a:prstGeom>
          <a:solidFill>
            <a:srgbClr val="E97E83"/>
          </a:soli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Parallelogram 6"/>
          <p:cNvSpPr/>
          <p:nvPr/>
        </p:nvSpPr>
        <p:spPr>
          <a:xfrm rot="5400000">
            <a:off x="5288909" y="2247777"/>
            <a:ext cx="2176078" cy="1505618"/>
          </a:xfrm>
          <a:prstGeom prst="parallelogram">
            <a:avLst>
              <a:gd name="adj" fmla="val 3941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99081" y="4535194"/>
            <a:ext cx="5065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Laser is reflected off of objects in the scene and simultaneously generate measurements to many points in the scene on the focal plane array.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7175" y="2098940"/>
            <a:ext cx="3186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Broad laser pulse illuminates entire FOV at once.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1245771" y="2226604"/>
            <a:ext cx="4628614" cy="1406344"/>
          </a:xfrm>
          <a:prstGeom prst="line">
            <a:avLst/>
          </a:prstGeom>
          <a:ln w="38100"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109910" y="3543752"/>
            <a:ext cx="1576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Observed Object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09847" y="3820751"/>
            <a:ext cx="1232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LIDAR</a:t>
            </a:r>
            <a:endParaRPr lang="en-US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1346383" y="2451443"/>
            <a:ext cx="4931165" cy="1181505"/>
          </a:xfrm>
          <a:prstGeom prst="line">
            <a:avLst/>
          </a:prstGeom>
          <a:ln w="38100"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endCxn id="5" idx="2"/>
          </p:cNvCxnSpPr>
          <p:nvPr/>
        </p:nvCxnSpPr>
        <p:spPr>
          <a:xfrm flipH="1">
            <a:off x="1237024" y="2931508"/>
            <a:ext cx="5484355" cy="707755"/>
          </a:xfrm>
          <a:prstGeom prst="line">
            <a:avLst/>
          </a:prstGeom>
          <a:ln w="38100"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endCxn id="19" idx="3"/>
          </p:cNvCxnSpPr>
          <p:nvPr/>
        </p:nvCxnSpPr>
        <p:spPr>
          <a:xfrm flipH="1">
            <a:off x="1283679" y="3166415"/>
            <a:ext cx="4823724" cy="513921"/>
          </a:xfrm>
          <a:prstGeom prst="line">
            <a:avLst/>
          </a:prstGeom>
          <a:ln w="38100"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endCxn id="19" idx="3"/>
          </p:cNvCxnSpPr>
          <p:nvPr/>
        </p:nvCxnSpPr>
        <p:spPr>
          <a:xfrm flipH="1">
            <a:off x="1283679" y="3387185"/>
            <a:ext cx="5636049" cy="293151"/>
          </a:xfrm>
          <a:prstGeom prst="line">
            <a:avLst/>
          </a:prstGeom>
          <a:ln w="38100"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 flipV="1">
            <a:off x="1346383" y="3660494"/>
            <a:ext cx="5573345" cy="140415"/>
          </a:xfrm>
          <a:prstGeom prst="line">
            <a:avLst/>
          </a:prstGeom>
          <a:ln w="38100"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1346383" y="2685745"/>
            <a:ext cx="4879378" cy="947203"/>
          </a:xfrm>
          <a:prstGeom prst="line">
            <a:avLst/>
          </a:prstGeom>
          <a:ln w="38100"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714993" y="3500236"/>
            <a:ext cx="568686" cy="360199"/>
          </a:xfrm>
          <a:prstGeom prst="rect">
            <a:avLst/>
          </a:prstGeom>
          <a:solidFill>
            <a:schemeClr val="tx1"/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712499" y="1219990"/>
            <a:ext cx="1232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800000"/>
                </a:solidFill>
              </a:rPr>
              <a:t>LIDAR FOV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99082" y="5966514"/>
            <a:ext cx="78490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/>
              <a:t>A summary of the use of LIDARs in space applications by be found </a:t>
            </a:r>
            <a:r>
              <a:rPr lang="en-US" sz="2000" b="1" dirty="0" smtClean="0">
                <a:solidFill>
                  <a:srgbClr val="000000"/>
                </a:solidFill>
              </a:rPr>
              <a:t>in [4] by </a:t>
            </a:r>
            <a:r>
              <a:rPr lang="en-US" sz="2000" b="1" dirty="0" smtClean="0"/>
              <a:t>Christian and </a:t>
            </a:r>
            <a:r>
              <a:rPr lang="en-US" sz="2000" b="1" dirty="0" err="1" smtClean="0"/>
              <a:t>Cryan</a:t>
            </a:r>
            <a:r>
              <a:rPr lang="en-US" sz="2000" b="1" dirty="0" smtClean="0"/>
              <a:t>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23208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Flash LIDARs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37" y="3132654"/>
            <a:ext cx="8276138" cy="33104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2400" y="6421945"/>
            <a:ext cx="74548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 smtClean="0"/>
              <a:t>Image Credit: Christian, J., et al., “Comparison of Orion Vision Navigation Sensor Performance from STS-134 and the Space Operations Simulation Center,” AIAA Guidance, Navigation, and Control Conference, Minneapolis, MN, 13-16 August 2012.</a:t>
            </a:r>
            <a:endParaRPr lang="en-US" sz="10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2353739" y="2827856"/>
            <a:ext cx="4433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 smtClean="0"/>
              <a:t>Example: STORRM VNS Image from STS-134</a:t>
            </a:r>
            <a:endParaRPr lang="en-US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880526" y="1625610"/>
            <a:ext cx="81110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At each measurement time, Flash LIDARs create both an intensity image and a range image. The range image may be reinterpreted as a 3D point cloud</a:t>
            </a:r>
            <a:r>
              <a:rPr lang="en-US" sz="2000" b="1" dirty="0" smtClean="0"/>
              <a:t>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53934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Cooperative </a:t>
            </a:r>
            <a:r>
              <a:rPr lang="en-US" dirty="0" err="1" smtClean="0"/>
              <a:t>RelNav</a:t>
            </a:r>
            <a:r>
              <a:rPr lang="en-US" dirty="0" smtClean="0"/>
              <a:t> with Flash LIDARs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3562" y="1854200"/>
            <a:ext cx="4239299" cy="41994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221" y="1854200"/>
            <a:ext cx="3213571" cy="41994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2400" y="6421945"/>
            <a:ext cx="74548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 smtClean="0"/>
              <a:t>Image Credit: Christian, J., et al., “Comparison of Orion Vision Navigation Sensor Performance from STS-134 and the Space Operations Simulation Center,” AIAA Guidance, Navigation, and Control Conference, Minneapolis, MN, 13-16 August 2012.</a:t>
            </a:r>
            <a:endParaRPr lang="en-US" sz="1000" i="1" dirty="0"/>
          </a:p>
        </p:txBody>
      </p:sp>
    </p:spTree>
    <p:extLst>
      <p:ext uri="{BB962C8B-B14F-4D97-AF65-F5344CB8AC3E}">
        <p14:creationId xmlns:p14="http://schemas.microsoft.com/office/powerpoint/2010/main" val="243244179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25982" y="1859026"/>
            <a:ext cx="82608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Vision-based navigation uses </a:t>
            </a:r>
            <a:r>
              <a:rPr lang="en-US" sz="2000" b="1" dirty="0"/>
              <a:t>optically acquired data (typically an image) for the purposes of spacecraft </a:t>
            </a:r>
            <a:r>
              <a:rPr lang="en-US" sz="2000" b="1" dirty="0" smtClean="0"/>
              <a:t>navigation</a:t>
            </a:r>
          </a:p>
          <a:p>
            <a:endParaRPr lang="en-US" sz="2000" b="1" dirty="0"/>
          </a:p>
          <a:p>
            <a:r>
              <a:rPr lang="en-US" sz="2000" b="1" dirty="0"/>
              <a:t>Images contain information about the state of both the spacecraft and the observed object</a:t>
            </a:r>
          </a:p>
          <a:p>
            <a:endParaRPr lang="en-US" sz="2000" b="1" dirty="0" smtClean="0"/>
          </a:p>
          <a:p>
            <a:r>
              <a:rPr lang="en-US" sz="2000" b="1" dirty="0" smtClean="0"/>
              <a:t>Both active and passive sensors may be used; passive </a:t>
            </a:r>
            <a:r>
              <a:rPr lang="en-US" sz="2000" b="1" dirty="0"/>
              <a:t>images have long been used for both planetary navigation and relative navigation</a:t>
            </a:r>
          </a:p>
          <a:p>
            <a:endParaRPr lang="en-US" sz="2000" b="1" dirty="0" smtClean="0"/>
          </a:p>
          <a:p>
            <a:r>
              <a:rPr lang="en-US" sz="2000" b="1" dirty="0" smtClean="0"/>
              <a:t>Cooperative targets may be used in some applications to make the image processing task easier</a:t>
            </a:r>
          </a:p>
        </p:txBody>
      </p:sp>
    </p:spTree>
    <p:extLst>
      <p:ext uri="{BB962C8B-B14F-4D97-AF65-F5344CB8AC3E}">
        <p14:creationId xmlns:p14="http://schemas.microsoft.com/office/powerpoint/2010/main" val="28275030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and Recommended Reading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62467" y="1974189"/>
            <a:ext cx="8712200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Battin</a:t>
            </a:r>
            <a:r>
              <a:rPr lang="en-US" dirty="0"/>
              <a:t>, R., “Some Funny Things Happened on the Way to the Moon,” </a:t>
            </a:r>
            <a:r>
              <a:rPr lang="en-US" i="1" dirty="0"/>
              <a:t>Journal of Guidance, Control, and Dynamics</a:t>
            </a:r>
            <a:r>
              <a:rPr lang="en-US" dirty="0"/>
              <a:t>, Vol. 25, No. 1, 2002, pp. 1-7.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Calhoun, P. and </a:t>
            </a:r>
            <a:r>
              <a:rPr lang="en-US" dirty="0" err="1"/>
              <a:t>Dabney</a:t>
            </a:r>
            <a:r>
              <a:rPr lang="en-US" dirty="0"/>
              <a:t>, R., “A Solution to the Problem of Determining the Relative 6 DOF State for Spacecraft Automated Rendezvous and Docking,” </a:t>
            </a:r>
            <a:r>
              <a:rPr lang="en-US" i="1" dirty="0"/>
              <a:t>Proc. SPIE 2466, Space Guidance, Control, and Tracking II</a:t>
            </a:r>
            <a:r>
              <a:rPr lang="en-US" dirty="0"/>
              <a:t>, 1995, pp. 175-184.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Campbell, J., </a:t>
            </a:r>
            <a:r>
              <a:rPr lang="en-US" dirty="0" err="1"/>
              <a:t>Synnott</a:t>
            </a:r>
            <a:r>
              <a:rPr lang="en-US" dirty="0"/>
              <a:t>, S., and </a:t>
            </a:r>
            <a:r>
              <a:rPr lang="en-US" dirty="0" err="1"/>
              <a:t>Bierman</a:t>
            </a:r>
            <a:r>
              <a:rPr lang="en-US" dirty="0"/>
              <a:t>, G., “Voyager Orbit Determination at Jupiter,” </a:t>
            </a:r>
            <a:r>
              <a:rPr lang="en-US" i="1" dirty="0"/>
              <a:t>IEEE Transactions on Automatic Control</a:t>
            </a:r>
            <a:r>
              <a:rPr lang="en-US" dirty="0"/>
              <a:t>, Vol. 28, No. 3, 1981, pp. 256-268.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Christian, J.A., and </a:t>
            </a:r>
            <a:r>
              <a:rPr lang="en-US" dirty="0" err="1"/>
              <a:t>Cryan</a:t>
            </a:r>
            <a:r>
              <a:rPr lang="en-US" dirty="0"/>
              <a:t>, S., “A Survey of LIDAR Technology and its Use in Spacecraft Relative Navigation,” </a:t>
            </a:r>
            <a:r>
              <a:rPr lang="en-US" i="1" dirty="0"/>
              <a:t>AIAA Guidance, Navigation, and Control Conference</a:t>
            </a:r>
            <a:r>
              <a:rPr lang="en-US" dirty="0"/>
              <a:t>, Boston, MA, 19-22 August 2013.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Christian, J.A., </a:t>
            </a:r>
            <a:r>
              <a:rPr lang="en-US" dirty="0" err="1"/>
              <a:t>Hinkel</a:t>
            </a:r>
            <a:r>
              <a:rPr lang="en-US" dirty="0"/>
              <a:t>, H., D’Souza, C.N., Maguire, S., and </a:t>
            </a:r>
            <a:r>
              <a:rPr lang="en-US" dirty="0" err="1"/>
              <a:t>Patangan</a:t>
            </a:r>
            <a:r>
              <a:rPr lang="en-US" dirty="0"/>
              <a:t>, M., “The Sensor Test for Orion </a:t>
            </a:r>
            <a:r>
              <a:rPr lang="en-US" dirty="0" err="1"/>
              <a:t>RelNav</a:t>
            </a:r>
            <a:r>
              <a:rPr lang="en-US" dirty="0"/>
              <a:t> Risk Mitigation (STORRM) Development Test Objective,” </a:t>
            </a:r>
            <a:r>
              <a:rPr lang="en-US" i="1" dirty="0"/>
              <a:t>AIAA Guidance, Navigation and Control Conference</a:t>
            </a:r>
            <a:r>
              <a:rPr lang="en-US" dirty="0"/>
              <a:t>, Portland, OR, 8-11 August 2011.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05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and Recommended Reading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62467" y="1974189"/>
            <a:ext cx="8712200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 startAt="6"/>
            </a:pPr>
            <a:r>
              <a:rPr lang="en-US" dirty="0"/>
              <a:t>Christian, J.A., and </a:t>
            </a:r>
            <a:r>
              <a:rPr lang="en-US" dirty="0" err="1"/>
              <a:t>Lightsey</a:t>
            </a:r>
            <a:r>
              <a:rPr lang="en-US" dirty="0"/>
              <a:t>, E.G., “An On-Board Image Processing Algorithm for a Spacecraft Optical Navigation Sensor System,” </a:t>
            </a:r>
            <a:r>
              <a:rPr lang="en-US" i="1" dirty="0"/>
              <a:t>Journal of Spacecraft and Rockets</a:t>
            </a:r>
            <a:r>
              <a:rPr lang="en-US" dirty="0"/>
              <a:t>, Vol. 49, No. 2, 2012, </a:t>
            </a:r>
            <a:r>
              <a:rPr lang="en-US" dirty="0" err="1"/>
              <a:t>pp</a:t>
            </a:r>
            <a:r>
              <a:rPr lang="en-US" dirty="0"/>
              <a:t> 337-352.</a:t>
            </a:r>
          </a:p>
          <a:p>
            <a:pPr marL="342900" lvl="0" indent="-342900">
              <a:buFont typeface="+mj-lt"/>
              <a:buAutoNum type="arabicPeriod" startAt="6"/>
            </a:pPr>
            <a:r>
              <a:rPr lang="en-US" dirty="0"/>
              <a:t>Christian, J.A., </a:t>
            </a:r>
            <a:r>
              <a:rPr lang="en-US" dirty="0" err="1"/>
              <a:t>Patangan</a:t>
            </a:r>
            <a:r>
              <a:rPr lang="en-US" dirty="0"/>
              <a:t>, M., </a:t>
            </a:r>
            <a:r>
              <a:rPr lang="en-US" dirty="0" err="1"/>
              <a:t>Hinkel</a:t>
            </a:r>
            <a:r>
              <a:rPr lang="en-US" dirty="0"/>
              <a:t>, H., </a:t>
            </a:r>
            <a:r>
              <a:rPr lang="en-US" dirty="0" err="1"/>
              <a:t>Chevray</a:t>
            </a:r>
            <a:r>
              <a:rPr lang="en-US" dirty="0"/>
              <a:t>, K., and </a:t>
            </a:r>
            <a:r>
              <a:rPr lang="en-US" dirty="0" err="1"/>
              <a:t>Brazzel</a:t>
            </a:r>
            <a:r>
              <a:rPr lang="en-US" dirty="0"/>
              <a:t>, J., “Comparison of Orion Vision Navigation Sensor Performance on STS-134 and in the Space Operations Simulation Center,” </a:t>
            </a:r>
            <a:r>
              <a:rPr lang="en-US" i="1" dirty="0"/>
              <a:t>AIAA Guidance, Navigation, and Control Conference</a:t>
            </a:r>
            <a:r>
              <a:rPr lang="en-US" dirty="0"/>
              <a:t>, Minneapolis, MN, 13-16 August 2012.</a:t>
            </a:r>
          </a:p>
          <a:p>
            <a:pPr marL="342900" lvl="0" indent="-342900">
              <a:buFont typeface="+mj-lt"/>
              <a:buAutoNum type="arabicPeriod" startAt="6"/>
            </a:pPr>
            <a:r>
              <a:rPr lang="en-US" dirty="0"/>
              <a:t>Christian, J.A., Robinson, S.B., D’Souza, C.N., and Ruiz, J.P., “Cooperative Relative Navigation of Spacecraft Using Flash Light Detection and Ranging Sensors,” </a:t>
            </a:r>
            <a:r>
              <a:rPr lang="en-US" i="1" dirty="0"/>
              <a:t>Journal of Guidance, Control, and Dynamics</a:t>
            </a:r>
            <a:r>
              <a:rPr lang="en-US" dirty="0"/>
              <a:t>, </a:t>
            </a:r>
            <a:r>
              <a:rPr lang="en-US" dirty="0" err="1"/>
              <a:t>Vol</a:t>
            </a:r>
            <a:r>
              <a:rPr lang="en-US" dirty="0"/>
              <a:t> 37, No 2, 2014, </a:t>
            </a:r>
            <a:r>
              <a:rPr lang="en-US" dirty="0" err="1"/>
              <a:t>pp</a:t>
            </a:r>
            <a:r>
              <a:rPr lang="en-US" dirty="0"/>
              <a:t> 452-465.</a:t>
            </a:r>
          </a:p>
          <a:p>
            <a:pPr marL="342900" lvl="0" indent="-342900">
              <a:buFont typeface="+mj-lt"/>
              <a:buAutoNum type="arabicPeriod" startAt="6"/>
            </a:pPr>
            <a:r>
              <a:rPr lang="en-US" dirty="0"/>
              <a:t>David, P., </a:t>
            </a:r>
            <a:r>
              <a:rPr lang="en-US" dirty="0" err="1"/>
              <a:t>Dementhon</a:t>
            </a:r>
            <a:r>
              <a:rPr lang="en-US" dirty="0"/>
              <a:t>, D., </a:t>
            </a:r>
            <a:r>
              <a:rPr lang="en-US" dirty="0" err="1"/>
              <a:t>Duraiswami</a:t>
            </a:r>
            <a:r>
              <a:rPr lang="en-US" dirty="0"/>
              <a:t>, R., and </a:t>
            </a:r>
            <a:r>
              <a:rPr lang="en-US" dirty="0" err="1"/>
              <a:t>Samet</a:t>
            </a:r>
            <a:r>
              <a:rPr lang="en-US" dirty="0"/>
              <a:t>, H., “</a:t>
            </a:r>
            <a:r>
              <a:rPr lang="en-US" dirty="0" err="1"/>
              <a:t>SoftPOSIT</a:t>
            </a:r>
            <a:r>
              <a:rPr lang="en-US" dirty="0"/>
              <a:t>: Simultaneous Pose and Correspondence Determination,” </a:t>
            </a:r>
            <a:r>
              <a:rPr lang="en-US" i="1" dirty="0"/>
              <a:t>International Journal of Computer Vision</a:t>
            </a:r>
            <a:r>
              <a:rPr lang="en-US" dirty="0"/>
              <a:t>, Vol. 59, No 3, 2004, </a:t>
            </a:r>
            <a:r>
              <a:rPr lang="en-US" dirty="0" err="1"/>
              <a:t>pp</a:t>
            </a:r>
            <a:r>
              <a:rPr lang="en-US" dirty="0"/>
              <a:t> 259-284.</a:t>
            </a:r>
          </a:p>
          <a:p>
            <a:pPr marL="342900" lvl="0" indent="-342900">
              <a:buFont typeface="+mj-lt"/>
              <a:buAutoNum type="arabicPeriod" startAt="6"/>
            </a:pPr>
            <a:r>
              <a:rPr lang="en-US" dirty="0" err="1"/>
              <a:t>Dementhon</a:t>
            </a:r>
            <a:r>
              <a:rPr lang="en-US" dirty="0"/>
              <a:t>, D., and Davis, L., “Model-Based Object Pose in 25 Lines of Code,” </a:t>
            </a:r>
            <a:r>
              <a:rPr lang="en-US" i="1" dirty="0"/>
              <a:t>International Journal of Computer Vision</a:t>
            </a:r>
            <a:r>
              <a:rPr lang="en-US" dirty="0"/>
              <a:t>, Vol. 15, No. 1-2, 1995, </a:t>
            </a:r>
            <a:r>
              <a:rPr lang="en-US" dirty="0" err="1"/>
              <a:t>pp</a:t>
            </a:r>
            <a:r>
              <a:rPr lang="en-US" dirty="0"/>
              <a:t> 123-141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41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and Recommended Reading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62467" y="1974189"/>
            <a:ext cx="87122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 startAt="11"/>
            </a:pPr>
            <a:r>
              <a:rPr lang="en-US" dirty="0"/>
              <a:t>Forsyth, D., and Ponce, J., </a:t>
            </a:r>
            <a:r>
              <a:rPr lang="en-US" i="1" dirty="0"/>
              <a:t>Computer Vision: A Modern Approach</a:t>
            </a:r>
            <a:r>
              <a:rPr lang="en-US" dirty="0"/>
              <a:t>, Prentice Hall, 2003.</a:t>
            </a:r>
          </a:p>
          <a:p>
            <a:pPr marL="342900" lvl="0" indent="-342900">
              <a:buFont typeface="+mj-lt"/>
              <a:buAutoNum type="arabicPeriod" startAt="11"/>
            </a:pPr>
            <a:r>
              <a:rPr lang="en-US" dirty="0" err="1"/>
              <a:t>Gatrell</a:t>
            </a:r>
            <a:r>
              <a:rPr lang="en-US" dirty="0"/>
              <a:t>, L., Hoff, W., and </a:t>
            </a:r>
            <a:r>
              <a:rPr lang="en-US" dirty="0" err="1"/>
              <a:t>Sklair</a:t>
            </a:r>
            <a:r>
              <a:rPr lang="en-US" dirty="0"/>
              <a:t>, “Robust Image Features: Concentric Contrasting Circles and Their Image Extraction,”</a:t>
            </a:r>
            <a:r>
              <a:rPr lang="en-US" i="1" dirty="0"/>
              <a:t> Proc. SPIE 1612, Cooperative Intelligent Robotics in Space II</a:t>
            </a:r>
            <a:r>
              <a:rPr lang="en-US" dirty="0"/>
              <a:t>, March 1992.</a:t>
            </a:r>
          </a:p>
          <a:p>
            <a:pPr marL="342900" lvl="0" indent="-342900">
              <a:buFont typeface="+mj-lt"/>
              <a:buAutoNum type="arabicPeriod" startAt="11"/>
            </a:pPr>
            <a:r>
              <a:rPr lang="en-US" dirty="0"/>
              <a:t>Gaskell, R.W., “Automated Landmark Identification for Spacecraft Navigation,” Paper AAS 01-422, </a:t>
            </a:r>
            <a:r>
              <a:rPr lang="en-US" i="1" dirty="0"/>
              <a:t>AAS/AIAA </a:t>
            </a:r>
            <a:r>
              <a:rPr lang="en-US" i="1" dirty="0" err="1"/>
              <a:t>Astrodynamics</a:t>
            </a:r>
            <a:r>
              <a:rPr lang="en-US" i="1" dirty="0"/>
              <a:t> Specialist Conference</a:t>
            </a:r>
            <a:r>
              <a:rPr lang="en-US" dirty="0"/>
              <a:t>, Quebec City, Aug 2001.</a:t>
            </a:r>
          </a:p>
          <a:p>
            <a:pPr marL="342900" lvl="0" indent="-342900">
              <a:buFont typeface="+mj-lt"/>
              <a:buAutoNum type="arabicPeriod" startAt="11"/>
            </a:pPr>
            <a:r>
              <a:rPr lang="en-US" dirty="0"/>
              <a:t>Gaskell, R.W., et al., “Characterizing and Navigating Small Bodies with Imaging Data,” </a:t>
            </a:r>
            <a:r>
              <a:rPr lang="en-US" dirty="0" err="1"/>
              <a:t>Meteoritics</a:t>
            </a:r>
            <a:r>
              <a:rPr lang="en-US" dirty="0"/>
              <a:t> &amp; Planetary Science, Vol. 43, No. 6, 2008, </a:t>
            </a:r>
            <a:r>
              <a:rPr lang="en-US" dirty="0" err="1"/>
              <a:t>pp</a:t>
            </a:r>
            <a:r>
              <a:rPr lang="en-US" dirty="0"/>
              <a:t> 1049-1061.</a:t>
            </a:r>
          </a:p>
          <a:p>
            <a:pPr marL="342900" lvl="0" indent="-342900">
              <a:buFont typeface="+mj-lt"/>
              <a:buAutoNum type="arabicPeriod" startAt="11"/>
            </a:pPr>
            <a:r>
              <a:rPr lang="en-US" dirty="0"/>
              <a:t>Gaskell, R.W., et al., “Landmark Navigation Studies and Target Characterization in the </a:t>
            </a:r>
            <a:r>
              <a:rPr lang="en-US" dirty="0" err="1"/>
              <a:t>Hayabusa</a:t>
            </a:r>
            <a:r>
              <a:rPr lang="en-US" dirty="0"/>
              <a:t> Encounter with </a:t>
            </a:r>
            <a:r>
              <a:rPr lang="en-US" dirty="0" err="1"/>
              <a:t>Itokawa</a:t>
            </a:r>
            <a:r>
              <a:rPr lang="en-US" dirty="0"/>
              <a:t>,” </a:t>
            </a:r>
            <a:r>
              <a:rPr lang="en-US" i="1" dirty="0"/>
              <a:t>AIAA/AAS </a:t>
            </a:r>
            <a:r>
              <a:rPr lang="en-US" i="1" dirty="0" err="1"/>
              <a:t>Astrodynamics</a:t>
            </a:r>
            <a:r>
              <a:rPr lang="en-US" i="1" dirty="0"/>
              <a:t> </a:t>
            </a:r>
            <a:r>
              <a:rPr lang="en-US" i="1" dirty="0" err="1"/>
              <a:t>Specalist</a:t>
            </a:r>
            <a:r>
              <a:rPr lang="en-US" i="1" dirty="0"/>
              <a:t> Conference</a:t>
            </a:r>
            <a:r>
              <a:rPr lang="en-US" dirty="0"/>
              <a:t>, Keystone, CO, Aug 2006. </a:t>
            </a:r>
            <a:endParaRPr lang="en-US" dirty="0" smtClean="0"/>
          </a:p>
          <a:p>
            <a:pPr marL="342900" indent="-342900">
              <a:buFont typeface="+mj-lt"/>
              <a:buAutoNum type="arabicPeriod" startAt="11"/>
            </a:pPr>
            <a:r>
              <a:rPr lang="en-US" dirty="0" err="1"/>
              <a:t>Hanak</a:t>
            </a:r>
            <a:r>
              <a:rPr lang="en-US" dirty="0"/>
              <a:t>, F., Lost in Low Lunar Orbit Crater Pattern Detection and Identification, Ph.D. thesis, The University of Texas at Austin, May 2009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61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and Recommended Reading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62467" y="1974189"/>
            <a:ext cx="87122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 startAt="17"/>
            </a:pPr>
            <a:r>
              <a:rPr lang="en-US" dirty="0" err="1"/>
              <a:t>Haralick</a:t>
            </a:r>
            <a:r>
              <a:rPr lang="en-US" dirty="0"/>
              <a:t>, R., </a:t>
            </a:r>
            <a:r>
              <a:rPr lang="en-US" dirty="0" err="1"/>
              <a:t>Joo</a:t>
            </a:r>
            <a:r>
              <a:rPr lang="en-US" dirty="0"/>
              <a:t>, H., Lee, C., </a:t>
            </a:r>
            <a:r>
              <a:rPr lang="en-US" dirty="0" err="1"/>
              <a:t>Zhuang</a:t>
            </a:r>
            <a:r>
              <a:rPr lang="en-US" dirty="0"/>
              <a:t>, X., </a:t>
            </a:r>
            <a:r>
              <a:rPr lang="en-US" dirty="0" err="1"/>
              <a:t>Vaidya</a:t>
            </a:r>
            <a:r>
              <a:rPr lang="en-US" dirty="0"/>
              <a:t>, V., and Kim, M., “Pose Estimation from Corresponding Point Data,” </a:t>
            </a:r>
            <a:r>
              <a:rPr lang="en-US" i="1" dirty="0"/>
              <a:t>IEEE Transactions on Systems, Man, and Cybernetics</a:t>
            </a:r>
            <a:r>
              <a:rPr lang="en-US" dirty="0"/>
              <a:t>, Vol. 19, No. 6, 1989, pp. 1426-1446.</a:t>
            </a:r>
          </a:p>
          <a:p>
            <a:pPr marL="342900" lvl="0" indent="-342900">
              <a:buFont typeface="+mj-lt"/>
              <a:buAutoNum type="arabicPeriod" startAt="17"/>
            </a:pPr>
            <a:r>
              <a:rPr lang="en-US" dirty="0" err="1"/>
              <a:t>Haralick</a:t>
            </a:r>
            <a:r>
              <a:rPr lang="en-US" dirty="0"/>
              <a:t>, R., Lee, C., </a:t>
            </a:r>
            <a:r>
              <a:rPr lang="en-US" dirty="0" err="1"/>
              <a:t>Ottenberg</a:t>
            </a:r>
            <a:r>
              <a:rPr lang="en-US" dirty="0"/>
              <a:t>, K., and </a:t>
            </a:r>
            <a:r>
              <a:rPr lang="en-US" dirty="0" err="1"/>
              <a:t>Nolle</a:t>
            </a:r>
            <a:r>
              <a:rPr lang="en-US" dirty="0"/>
              <a:t>, M., “Analysis and Solutions of the Three Point Perspective Pose Estimation Problem,” </a:t>
            </a:r>
            <a:r>
              <a:rPr lang="en-US" i="1" dirty="0"/>
              <a:t>Proc. of the IEEE Computer Society Conference on Computer Vision and Pattern Recognition (CVPR)</a:t>
            </a:r>
            <a:r>
              <a:rPr lang="en-US" dirty="0"/>
              <a:t>, Maui, HI, June 1991.</a:t>
            </a:r>
          </a:p>
          <a:p>
            <a:pPr marL="342900" lvl="0" indent="-342900">
              <a:buFont typeface="+mj-lt"/>
              <a:buAutoNum type="arabicPeriod" startAt="17"/>
            </a:pPr>
            <a:r>
              <a:rPr lang="en-US" dirty="0"/>
              <a:t>Hoag, D., “The History of Apollo On-board Guidance, Navigation, and Control,” </a:t>
            </a:r>
            <a:r>
              <a:rPr lang="en-US" i="1" dirty="0"/>
              <a:t>The Eagle has Returned,</a:t>
            </a:r>
            <a:r>
              <a:rPr lang="en-US" dirty="0"/>
              <a:t> edited by E. </a:t>
            </a:r>
            <a:r>
              <a:rPr lang="en-US" dirty="0" err="1"/>
              <a:t>Steinho</a:t>
            </a:r>
            <a:r>
              <a:rPr lang="en-US" dirty="0"/>
              <a:t>, Vol. 43, </a:t>
            </a:r>
            <a:r>
              <a:rPr lang="en-US" dirty="0" err="1"/>
              <a:t>Univelt</a:t>
            </a:r>
            <a:r>
              <a:rPr lang="en-US" dirty="0"/>
              <a:t>, 1976, pp. 270-300.</a:t>
            </a:r>
          </a:p>
          <a:p>
            <a:pPr marL="342900" lvl="0" indent="-342900">
              <a:buFont typeface="+mj-lt"/>
              <a:buAutoNum type="arabicPeriod" startAt="17"/>
            </a:pPr>
            <a:r>
              <a:rPr lang="en-US" dirty="0"/>
              <a:t>Horn, B., “Closed-form Solution of Absolute Orientation Using Unit Quaternions,” </a:t>
            </a:r>
            <a:r>
              <a:rPr lang="en-US" i="1" dirty="0"/>
              <a:t>Journal of the Optical Society of America</a:t>
            </a:r>
            <a:r>
              <a:rPr lang="en-US" dirty="0"/>
              <a:t>, Vol. 4, No. 4, 1987, pp. 629-642.</a:t>
            </a:r>
          </a:p>
          <a:p>
            <a:pPr marL="342900" lvl="0" indent="-342900">
              <a:buFont typeface="+mj-lt"/>
              <a:buAutoNum type="arabicPeriod" startAt="17"/>
            </a:pPr>
            <a:r>
              <a:rPr lang="en-US" dirty="0"/>
              <a:t>Howard, R.T., Heaton, A.F., Pinson, R.M., and Carrington, C.K., “Orbital Express Advanced Video Guidance Sensor,” </a:t>
            </a:r>
            <a:r>
              <a:rPr lang="en-US" i="1" dirty="0"/>
              <a:t>IEEE Aerospace Conference</a:t>
            </a:r>
            <a:r>
              <a:rPr lang="en-US" dirty="0"/>
              <a:t>, Big Sky, MT, March 2008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85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and Recommended Reading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62467" y="1974189"/>
            <a:ext cx="8712200" cy="4524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 startAt="22"/>
            </a:pPr>
            <a:r>
              <a:rPr lang="en-US" dirty="0" err="1" smtClean="0"/>
              <a:t>Junkins</a:t>
            </a:r>
            <a:r>
              <a:rPr lang="en-US" dirty="0"/>
              <a:t>, J., </a:t>
            </a:r>
            <a:r>
              <a:rPr lang="en-US" dirty="0" err="1"/>
              <a:t>Majji</a:t>
            </a:r>
            <a:r>
              <a:rPr lang="en-US" dirty="0"/>
              <a:t>, M., </a:t>
            </a:r>
            <a:r>
              <a:rPr lang="en-US" dirty="0" err="1"/>
              <a:t>Macomber</a:t>
            </a:r>
            <a:r>
              <a:rPr lang="en-US" dirty="0"/>
              <a:t>, B., Davis, J., </a:t>
            </a:r>
            <a:r>
              <a:rPr lang="en-US" dirty="0" err="1"/>
              <a:t>Doebbler</a:t>
            </a:r>
            <a:r>
              <a:rPr lang="en-US" dirty="0"/>
              <a:t>, J., and </a:t>
            </a:r>
            <a:r>
              <a:rPr lang="en-US" dirty="0" err="1"/>
              <a:t>Noster</a:t>
            </a:r>
            <a:r>
              <a:rPr lang="en-US" dirty="0"/>
              <a:t>, R., “Small Body Proximity Sensing with a Novel HD3D LADAR System,” </a:t>
            </a:r>
            <a:r>
              <a:rPr lang="en-US" i="1" dirty="0"/>
              <a:t>AAS Guidance and Control Conference</a:t>
            </a:r>
            <a:r>
              <a:rPr lang="en-US" dirty="0"/>
              <a:t>, Breckenridge, CO, Feb 2011.</a:t>
            </a:r>
          </a:p>
          <a:p>
            <a:pPr marL="342900" lvl="0" indent="-342900">
              <a:buFont typeface="+mj-lt"/>
              <a:buAutoNum type="arabicPeriod" startAt="22"/>
            </a:pPr>
            <a:r>
              <a:rPr lang="en-US" dirty="0" err="1"/>
              <a:t>Liounis</a:t>
            </a:r>
            <a:r>
              <a:rPr lang="en-US" dirty="0"/>
              <a:t>, A., Daniel, S., and Christian, J.A., “Autonomous Navigation System Performance in the Earth-Moon System,” </a:t>
            </a:r>
            <a:r>
              <a:rPr lang="en-US" i="1" dirty="0"/>
              <a:t>AIAA SPACE 2013 Conference and Exposition</a:t>
            </a:r>
            <a:r>
              <a:rPr lang="en-US" dirty="0"/>
              <a:t>, San Diego, CA, 10-12 September 2013.</a:t>
            </a:r>
          </a:p>
          <a:p>
            <a:pPr marL="342900" lvl="0" indent="-342900">
              <a:buFont typeface="+mj-lt"/>
              <a:buAutoNum type="arabicPeriod" startAt="22"/>
            </a:pPr>
            <a:r>
              <a:rPr lang="en-US" dirty="0"/>
              <a:t>Ma, Y., </a:t>
            </a:r>
            <a:r>
              <a:rPr lang="en-US" dirty="0" err="1"/>
              <a:t>Soatto</a:t>
            </a:r>
            <a:r>
              <a:rPr lang="en-US" dirty="0"/>
              <a:t>, S., </a:t>
            </a:r>
            <a:r>
              <a:rPr lang="en-US" dirty="0" err="1"/>
              <a:t>Kosecka</a:t>
            </a:r>
            <a:r>
              <a:rPr lang="en-US" dirty="0"/>
              <a:t>, J., and </a:t>
            </a:r>
            <a:r>
              <a:rPr lang="en-US" dirty="0" err="1"/>
              <a:t>Sastry</a:t>
            </a:r>
            <a:r>
              <a:rPr lang="en-US" dirty="0"/>
              <a:t>, S.</a:t>
            </a:r>
            <a:r>
              <a:rPr lang="en-US" i="1" dirty="0"/>
              <a:t>, An Invitation to 3-D Vision: From Images to Geometric Models</a:t>
            </a:r>
            <a:r>
              <a:rPr lang="en-US" dirty="0"/>
              <a:t>, Springer, New York, NY, 2010.</a:t>
            </a:r>
          </a:p>
          <a:p>
            <a:pPr marL="342900" lvl="0" indent="-342900">
              <a:buFont typeface="+mj-lt"/>
              <a:buAutoNum type="arabicPeriod" startAt="22"/>
            </a:pPr>
            <a:r>
              <a:rPr lang="en-US" dirty="0" err="1"/>
              <a:t>Naasz</a:t>
            </a:r>
            <a:r>
              <a:rPr lang="en-US" dirty="0"/>
              <a:t>, B., Van </a:t>
            </a:r>
            <a:r>
              <a:rPr lang="en-US" dirty="0" err="1"/>
              <a:t>Eepoel</a:t>
            </a:r>
            <a:r>
              <a:rPr lang="en-US" dirty="0"/>
              <a:t>, J., Queen, S., Southward, C.M., and Hannah, J., “Flight Results of the HST SM4 Relative Navigation Sensor System,” Paper AAS 10-086, </a:t>
            </a:r>
            <a:r>
              <a:rPr lang="en-US" i="1" dirty="0"/>
              <a:t>AAS Guidance &amp; Control Conference</a:t>
            </a:r>
            <a:r>
              <a:rPr lang="en-US" dirty="0"/>
              <a:t>, Breckenridge, CO, 2010.</a:t>
            </a:r>
          </a:p>
          <a:p>
            <a:pPr marL="342900" lvl="0" indent="-342900">
              <a:buFont typeface="+mj-lt"/>
              <a:buAutoNum type="arabicPeriod" startAt="22"/>
            </a:pPr>
            <a:r>
              <a:rPr lang="en-US" dirty="0"/>
              <a:t>Owen, W.M., “Methods of Optical Navigation,” Paper AAS 11-215, </a:t>
            </a:r>
            <a:r>
              <a:rPr lang="en-US" i="1" dirty="0"/>
              <a:t>AAS Space Flight Mechanics Conference</a:t>
            </a:r>
            <a:r>
              <a:rPr lang="en-US" dirty="0"/>
              <a:t>, New Orleans, LA, 2011.</a:t>
            </a:r>
          </a:p>
          <a:p>
            <a:pPr marL="342900" lvl="0" indent="-342900">
              <a:buFont typeface="+mj-lt"/>
              <a:buAutoNum type="arabicPeriod" startAt="22"/>
            </a:pPr>
            <a:r>
              <a:rPr lang="en-US" dirty="0"/>
              <a:t>Owen, W.M., Duxbury, T.C., Action, C.H., </a:t>
            </a:r>
            <a:r>
              <a:rPr lang="en-US" dirty="0" err="1"/>
              <a:t>Synnott</a:t>
            </a:r>
            <a:r>
              <a:rPr lang="en-US" dirty="0"/>
              <a:t>, S.P., Riedel, J.E., and </a:t>
            </a:r>
            <a:r>
              <a:rPr lang="en-US" dirty="0" err="1"/>
              <a:t>Bhaskaran</a:t>
            </a:r>
            <a:r>
              <a:rPr lang="en-US" dirty="0"/>
              <a:t>, S., “A Brief History of Optical Navigation at JPL,” Paper AAS 08-053, </a:t>
            </a:r>
            <a:r>
              <a:rPr lang="en-US" i="1" dirty="0"/>
              <a:t>AAS Guidance and Control Conference</a:t>
            </a:r>
            <a:r>
              <a:rPr lang="en-US" dirty="0"/>
              <a:t>, Breckenridge, CO, Feb 2008.</a:t>
            </a:r>
          </a:p>
        </p:txBody>
      </p:sp>
    </p:spTree>
    <p:extLst>
      <p:ext uri="{BB962C8B-B14F-4D97-AF65-F5344CB8AC3E}">
        <p14:creationId xmlns:p14="http://schemas.microsoft.com/office/powerpoint/2010/main" val="409420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and Recommended Reading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51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62467" y="1974189"/>
            <a:ext cx="87122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 startAt="28"/>
            </a:pPr>
            <a:r>
              <a:rPr lang="en-US" dirty="0"/>
              <a:t>Owen, W.M., Wang, T.C., </a:t>
            </a:r>
            <a:r>
              <a:rPr lang="en-US" dirty="0" err="1"/>
              <a:t>Harch</a:t>
            </a:r>
            <a:r>
              <a:rPr lang="en-US" dirty="0"/>
              <a:t>, A., Bell, M., and Peterson, C., “NEAR Optical Navigation at Eros,” Paper AAS 01-276, </a:t>
            </a:r>
            <a:r>
              <a:rPr lang="en-US" i="1" dirty="0"/>
              <a:t>AAS/AIAA </a:t>
            </a:r>
            <a:r>
              <a:rPr lang="en-US" i="1" dirty="0" err="1"/>
              <a:t>Astrodynamics</a:t>
            </a:r>
            <a:r>
              <a:rPr lang="en-US" i="1" dirty="0"/>
              <a:t> Specialist Conference</a:t>
            </a:r>
            <a:r>
              <a:rPr lang="en-US" dirty="0"/>
              <a:t>, Quebec City, Aug 2001.</a:t>
            </a:r>
          </a:p>
          <a:p>
            <a:pPr marL="342900" lvl="0" indent="-342900">
              <a:buFont typeface="+mj-lt"/>
              <a:buAutoNum type="arabicPeriod" startAt="28"/>
            </a:pPr>
            <a:r>
              <a:rPr lang="en-US" dirty="0" err="1"/>
              <a:t>Shiu</a:t>
            </a:r>
            <a:r>
              <a:rPr lang="en-US" dirty="0"/>
              <a:t>, Y. and Ahmad, S., “3D Location of Circular and Spherical Features by Monocular Model-Based Vision,” </a:t>
            </a:r>
            <a:r>
              <a:rPr lang="en-US" i="1" dirty="0"/>
              <a:t>IEEE Conference on Systems, Man and Cybernetics</a:t>
            </a:r>
            <a:r>
              <a:rPr lang="en-US" dirty="0"/>
              <a:t>, 1989.</a:t>
            </a:r>
          </a:p>
          <a:p>
            <a:pPr marL="342900" lvl="0" indent="-342900">
              <a:buFont typeface="+mj-lt"/>
              <a:buAutoNum type="arabicPeriod" startAt="28"/>
            </a:pPr>
            <a:r>
              <a:rPr lang="en-US" dirty="0"/>
              <a:t>Silva, R., </a:t>
            </a:r>
            <a:r>
              <a:rPr lang="en-US" dirty="0" err="1"/>
              <a:t>Jorris</a:t>
            </a:r>
            <a:r>
              <a:rPr lang="en-US" dirty="0"/>
              <a:t>, T., and </a:t>
            </a:r>
            <a:r>
              <a:rPr lang="en-US" dirty="0" err="1"/>
              <a:t>Vallerie</a:t>
            </a:r>
            <a:r>
              <a:rPr lang="en-US" dirty="0"/>
              <a:t>, E., “Experiment D009 - Simple Navigation,” </a:t>
            </a:r>
            <a:r>
              <a:rPr lang="en-US" i="1" dirty="0"/>
              <a:t>The Gemini Program: Physical Sciences Experiments Summary</a:t>
            </a:r>
            <a:r>
              <a:rPr lang="en-US" dirty="0"/>
              <a:t>, NASA TM X-58075, </a:t>
            </a:r>
            <a:r>
              <a:rPr lang="en-US" i="1" dirty="0"/>
              <a:t>National Aeronautics and Space Administration</a:t>
            </a:r>
            <a:r>
              <a:rPr lang="en-US" dirty="0"/>
              <a:t>, Sept 1971, pp. 37-49.</a:t>
            </a:r>
          </a:p>
          <a:p>
            <a:pPr marL="342900" lvl="0" indent="-342900">
              <a:buFont typeface="+mj-lt"/>
              <a:buAutoNum type="arabicPeriod" startAt="28"/>
            </a:pPr>
            <a:r>
              <a:rPr lang="en-US" dirty="0" err="1"/>
              <a:t>Thrun</a:t>
            </a:r>
            <a:r>
              <a:rPr lang="en-US" dirty="0"/>
              <a:t>, S., </a:t>
            </a:r>
            <a:r>
              <a:rPr lang="en-US" dirty="0" err="1"/>
              <a:t>Burgard</a:t>
            </a:r>
            <a:r>
              <a:rPr lang="en-US" dirty="0"/>
              <a:t>, W., and Fox, D., </a:t>
            </a:r>
            <a:r>
              <a:rPr lang="en-US" i="1" dirty="0"/>
              <a:t>Probabilistic Robotics</a:t>
            </a:r>
            <a:r>
              <a:rPr lang="en-US" dirty="0"/>
              <a:t>, MIT Press, 2006.</a:t>
            </a:r>
          </a:p>
          <a:p>
            <a:pPr marL="342900" lvl="0" indent="-342900">
              <a:buFont typeface="+mj-lt"/>
              <a:buAutoNum type="arabicPeriod" startAt="28"/>
            </a:pPr>
            <a:r>
              <a:rPr lang="en-US" dirty="0" err="1"/>
              <a:t>Woffinden</a:t>
            </a:r>
            <a:r>
              <a:rPr lang="en-US" dirty="0"/>
              <a:t>, D. and Geller, D., “</a:t>
            </a:r>
            <a:r>
              <a:rPr lang="en-US" dirty="0" err="1"/>
              <a:t>Observability</a:t>
            </a:r>
            <a:r>
              <a:rPr lang="en-US" dirty="0"/>
              <a:t> Criteria for Angles-Only Navigation," </a:t>
            </a:r>
            <a:r>
              <a:rPr lang="en-US" i="1" dirty="0"/>
              <a:t>IEEE Transactions on Aerospace and Electronic Systems</a:t>
            </a:r>
            <a:r>
              <a:rPr lang="en-US" dirty="0"/>
              <a:t>, Vol. 45, No. 3, 2009, pp. 1194-1208.</a:t>
            </a:r>
          </a:p>
        </p:txBody>
      </p:sp>
    </p:spTree>
    <p:extLst>
      <p:ext uri="{BB962C8B-B14F-4D97-AF65-F5344CB8AC3E}">
        <p14:creationId xmlns:p14="http://schemas.microsoft.com/office/powerpoint/2010/main" val="411297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3CD29-575F-4DBE-9812-32F15450E5C4}" type="slidenum">
              <a:rPr lang="en-US" smtClean="0"/>
              <a:pPr>
                <a:defRPr/>
              </a:pPr>
              <a:t>52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78931" y="2676801"/>
            <a:ext cx="7665054" cy="2862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Dr. John A. Christian</a:t>
            </a:r>
          </a:p>
          <a:p>
            <a:pPr algn="ctr"/>
            <a:r>
              <a:rPr lang="en-US" dirty="0" smtClean="0"/>
              <a:t>Assistant Professor, Department of Mechanical &amp; Aerospace Engineering</a:t>
            </a:r>
          </a:p>
          <a:p>
            <a:pPr algn="ctr"/>
            <a:r>
              <a:rPr lang="en-US" dirty="0" smtClean="0"/>
              <a:t>Director, Applied Space Exploration Laboratory (ASEL)</a:t>
            </a:r>
          </a:p>
          <a:p>
            <a:pPr algn="ctr"/>
            <a:r>
              <a:rPr lang="en-US" dirty="0" smtClean="0"/>
              <a:t>Benjamin M. </a:t>
            </a:r>
            <a:r>
              <a:rPr lang="en-US" dirty="0" err="1" smtClean="0"/>
              <a:t>Statler</a:t>
            </a:r>
            <a:r>
              <a:rPr lang="en-US" dirty="0" smtClean="0"/>
              <a:t> College of Engineering &amp; Mineral Resources</a:t>
            </a:r>
          </a:p>
          <a:p>
            <a:pPr algn="ctr"/>
            <a:r>
              <a:rPr lang="en-US" dirty="0" smtClean="0"/>
              <a:t>West Virginia University (WVU)</a:t>
            </a:r>
          </a:p>
          <a:p>
            <a:pPr algn="ctr"/>
            <a:r>
              <a:rPr lang="en-US" dirty="0" smtClean="0">
                <a:hlinkClick r:id="rId2"/>
              </a:rPr>
              <a:t>john.christian@mail.wvu.edu</a:t>
            </a:r>
            <a:r>
              <a:rPr lang="en-US" dirty="0" smtClean="0"/>
              <a:t> 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r>
              <a:rPr lang="en-US" b="1" i="1" dirty="0" smtClean="0"/>
              <a:t>Applied Space Exploration Laboratory (ASEL)</a:t>
            </a:r>
          </a:p>
          <a:p>
            <a:pPr algn="ctr"/>
            <a:r>
              <a:rPr lang="en-US" i="1" dirty="0" smtClean="0">
                <a:hlinkClick r:id="rId3"/>
              </a:rPr>
              <a:t>http</a:t>
            </a:r>
            <a:r>
              <a:rPr lang="en-US" i="1" dirty="0">
                <a:hlinkClick r:id="rId3"/>
              </a:rPr>
              <a:t>://</a:t>
            </a:r>
            <a:r>
              <a:rPr lang="en-US" i="1" dirty="0" smtClean="0">
                <a:hlinkClick r:id="rId3"/>
              </a:rPr>
              <a:t>asel.mae.wvu.edu</a:t>
            </a:r>
            <a:r>
              <a:rPr lang="en-US" i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9213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85800" y="28162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z="3200" b="1" dirty="0" smtClean="0"/>
              <a:t>Fundamentals of Image Processing for Terrain Relative Navigation (TRN)</a:t>
            </a:r>
          </a:p>
          <a:p>
            <a:endParaRPr lang="en-US" sz="3200" b="1" dirty="0" smtClean="0"/>
          </a:p>
          <a:p>
            <a:endParaRPr lang="en-US" sz="3200" b="1" dirty="0" smtClean="0"/>
          </a:p>
          <a:p>
            <a:pPr algn="ctr" defTabSz="849010">
              <a:spcBef>
                <a:spcPct val="0"/>
              </a:spcBef>
            </a:pPr>
            <a:r>
              <a:rPr lang="en-US" sz="3200" dirty="0" smtClean="0">
                <a:solidFill>
                  <a:srgbClr val="0070C0"/>
                </a:solidFill>
              </a:rPr>
              <a:t>April 16th, 2PM EDT</a:t>
            </a:r>
          </a:p>
          <a:p>
            <a:pPr marL="0" marR="0" lvl="0" indent="0" algn="ctr" defTabSz="84901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143000" y="3962400"/>
            <a:ext cx="7010400" cy="1828800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marL="318380" marR="0" lvl="0" indent="-318380" algn="ctr" defTabSz="84901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4000" dirty="0" smtClean="0">
                <a:solidFill>
                  <a:srgbClr val="0070C0"/>
                </a:solidFill>
              </a:rPr>
              <a:t>Andrew Johnson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53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990600"/>
            <a:ext cx="83058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Thank you for </a:t>
            </a:r>
          </a:p>
          <a:p>
            <a:pPr algn="ctr"/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attending…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4152900"/>
            <a:ext cx="1536700" cy="185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75895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11358</TotalTime>
  <Words>4712</Words>
  <Application>Microsoft Macintosh PowerPoint</Application>
  <PresentationFormat>On-screen Show (4:3)</PresentationFormat>
  <Paragraphs>638</Paragraphs>
  <Slides>53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Office Theme</vt:lpstr>
      <vt:lpstr>Custom Design</vt:lpstr>
      <vt:lpstr>SM_508-ish_TEMPLATE</vt:lpstr>
      <vt:lpstr>1_SM_508-ish_TEMPLATE</vt:lpstr>
      <vt:lpstr>Neil Dennehy cornelius.j.dennehy@nasa.gov</vt:lpstr>
      <vt:lpstr>PowerPoint Presentation</vt:lpstr>
      <vt:lpstr>Fundamentals of Vision-Based Navigation</vt:lpstr>
      <vt:lpstr>You are Already an Vision-Based Nav Expert</vt:lpstr>
      <vt:lpstr>You are Already an Vision-Based Nav Expert</vt:lpstr>
      <vt:lpstr>What is Spacecraft Vision-Based Navigation</vt:lpstr>
      <vt:lpstr>A Historical Perspective</vt:lpstr>
      <vt:lpstr>A Historical Perspective</vt:lpstr>
      <vt:lpstr>A Historical Perspective</vt:lpstr>
      <vt:lpstr>A Historical Perspective</vt:lpstr>
      <vt:lpstr>A Historical Perspective</vt:lpstr>
      <vt:lpstr>The Vision-Based Navigation Process</vt:lpstr>
      <vt:lpstr>Capturing an Image</vt:lpstr>
      <vt:lpstr>Capturing an Image</vt:lpstr>
      <vt:lpstr>Capturing an Image</vt:lpstr>
      <vt:lpstr>Capturing an Image</vt:lpstr>
      <vt:lpstr>Capturing an Image</vt:lpstr>
      <vt:lpstr>Capturing an Image</vt:lpstr>
      <vt:lpstr>Extracting Measurements from an Image</vt:lpstr>
      <vt:lpstr>Passive Cooperative Targets</vt:lpstr>
      <vt:lpstr>Active Cooperative Systems</vt:lpstr>
      <vt:lpstr>Active Cooperative Systems</vt:lpstr>
      <vt:lpstr>Non-Cooperative Targets</vt:lpstr>
      <vt:lpstr>Object Centroiding</vt:lpstr>
      <vt:lpstr>Ellipse Detection</vt:lpstr>
      <vt:lpstr>Nav Relative to Planets, Moons, &amp; Asteroids </vt:lpstr>
      <vt:lpstr>Star-Horizon Measurements</vt:lpstr>
      <vt:lpstr>Star-Horizon Measurements</vt:lpstr>
      <vt:lpstr>Centroid &amp; Apparent Diameter</vt:lpstr>
      <vt:lpstr>Centroid &amp; Apparent Diameter</vt:lpstr>
      <vt:lpstr>Centroid &amp; Apparent Diameter</vt:lpstr>
      <vt:lpstr>Landmark Tracking</vt:lpstr>
      <vt:lpstr>Landmark Tracking</vt:lpstr>
      <vt:lpstr>Natural Feature Image Recognition (NFIR)</vt:lpstr>
      <vt:lpstr>Natural Feature Image Recognition (NFIR)</vt:lpstr>
      <vt:lpstr>Filtering Measurements</vt:lpstr>
      <vt:lpstr>Observability Challenges</vt:lpstr>
      <vt:lpstr>Pose Estimation</vt:lpstr>
      <vt:lpstr>Pose Estimation</vt:lpstr>
      <vt:lpstr>Pose Estimation</vt:lpstr>
      <vt:lpstr>Pose Estimation</vt:lpstr>
      <vt:lpstr>Flash LIDARs</vt:lpstr>
      <vt:lpstr>Flash LIDARs</vt:lpstr>
      <vt:lpstr>Cooperative RelNav with Flash LIDARs</vt:lpstr>
      <vt:lpstr>Summary</vt:lpstr>
      <vt:lpstr>References and Recommended Reading</vt:lpstr>
      <vt:lpstr>References and Recommended Reading</vt:lpstr>
      <vt:lpstr>References and Recommended Reading</vt:lpstr>
      <vt:lpstr>References and Recommended Reading</vt:lpstr>
      <vt:lpstr>References and Recommended Reading</vt:lpstr>
      <vt:lpstr>References and Recommended Reading</vt:lpstr>
      <vt:lpstr>Questions?</vt:lpstr>
      <vt:lpstr>PowerPoint Presentation</vt:lpstr>
    </vt:vector>
  </TitlesOfParts>
  <Company>WVU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Paige Nesbit</dc:creator>
  <cp:lastModifiedBy>John A Christian</cp:lastModifiedBy>
  <cp:revision>266</cp:revision>
  <dcterms:created xsi:type="dcterms:W3CDTF">2011-04-27T13:26:05Z</dcterms:created>
  <dcterms:modified xsi:type="dcterms:W3CDTF">2014-02-26T18:25:00Z</dcterms:modified>
</cp:coreProperties>
</file>